
<file path=[Content_Types].xml><?xml version="1.0" encoding="utf-8"?>
<Types xmlns="http://schemas.openxmlformats.org/package/2006/content-types">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heme/themeOverride5.xml" ContentType="application/vnd.openxmlformats-officedocument.themeOverr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heme/themeOverride6.xml" ContentType="application/vnd.openxmlformats-officedocument.themeOverride+xml"/>
  <Override PartName="/ppt/drawings/drawing1.xml" ContentType="application/vnd.openxmlformats-officedocument.drawingml.chartshapes+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heme/themeOverride4.xml" ContentType="application/vnd.openxmlformats-officedocument.themeOverride+xml"/>
  <Override PartName="/ppt/notesSlides/notesSlide17.xml" ContentType="application/vnd.openxmlformats-officedocument.presentationml.notesSlide+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2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heme/themeOverride7.xml" ContentType="application/vnd.openxmlformats-officedocument.themeOverride+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6" r:id="rId2"/>
    <p:sldId id="257" r:id="rId3"/>
    <p:sldId id="262" r:id="rId4"/>
    <p:sldId id="261" r:id="rId5"/>
    <p:sldId id="263" r:id="rId6"/>
    <p:sldId id="271" r:id="rId7"/>
    <p:sldId id="264" r:id="rId8"/>
    <p:sldId id="265" r:id="rId9"/>
    <p:sldId id="266" r:id="rId10"/>
    <p:sldId id="267" r:id="rId11"/>
    <p:sldId id="268" r:id="rId12"/>
    <p:sldId id="269" r:id="rId13"/>
    <p:sldId id="270" r:id="rId14"/>
    <p:sldId id="272" r:id="rId15"/>
    <p:sldId id="273" r:id="rId16"/>
    <p:sldId id="275" r:id="rId17"/>
    <p:sldId id="274" r:id="rId18"/>
    <p:sldId id="276" r:id="rId19"/>
    <p:sldId id="277" r:id="rId20"/>
    <p:sldId id="279" r:id="rId21"/>
    <p:sldId id="280" r:id="rId22"/>
    <p:sldId id="281" r:id="rId23"/>
    <p:sldId id="282" r:id="rId24"/>
    <p:sldId id="283" r:id="rId25"/>
    <p:sldId id="286" r:id="rId26"/>
    <p:sldId id="284" r:id="rId27"/>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696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5" autoAdjust="0"/>
    <p:restoredTop sz="69176" autoAdjust="0"/>
  </p:normalViewPr>
  <p:slideViewPr>
    <p:cSldViewPr>
      <p:cViewPr>
        <p:scale>
          <a:sx n="50" d="100"/>
          <a:sy n="50" d="100"/>
        </p:scale>
        <p:origin x="-1272" y="-78"/>
      </p:cViewPr>
      <p:guideLst>
        <p:guide orient="horz" pos="2160"/>
        <p:guide pos="2880"/>
      </p:guideLst>
    </p:cSldViewPr>
  </p:slid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Office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Office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Office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Office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Office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Office_Excel_Worksheet7.xlsx"/><Relationship Id="rId1" Type="http://schemas.openxmlformats.org/officeDocument/2006/relationships/themeOverride" Target="../theme/themeOverride7.xml"/></Relationships>
</file>

<file path=ppt/charts/chart1.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20029243249683584"/>
          <c:y val="6.3898887639045637E-2"/>
          <c:w val="0.77036308563217759"/>
          <c:h val="0.68960067491563815"/>
        </c:manualLayout>
      </c:layout>
      <c:barChart>
        <c:barDir val="col"/>
        <c:grouping val="clustered"/>
        <c:ser>
          <c:idx val="0"/>
          <c:order val="0"/>
          <c:tx>
            <c:strRef>
              <c:f>Φύλλο1!$B$1</c:f>
              <c:strCache>
                <c:ptCount val="1"/>
                <c:pt idx="0">
                  <c:v>Παραγωγή (tn)</c:v>
                </c:pt>
              </c:strCache>
            </c:strRef>
          </c:tx>
          <c:cat>
            <c:numRef>
              <c:f>Φύλλο1!$A$2:$A$10</c:f>
              <c:numCache>
                <c:formatCode>General</c:formatCode>
                <c:ptCount val="9"/>
                <c:pt idx="0">
                  <c:v>2004</c:v>
                </c:pt>
                <c:pt idx="1">
                  <c:v>2005</c:v>
                </c:pt>
                <c:pt idx="2">
                  <c:v>2006</c:v>
                </c:pt>
                <c:pt idx="3">
                  <c:v>2007</c:v>
                </c:pt>
                <c:pt idx="4">
                  <c:v>2008</c:v>
                </c:pt>
                <c:pt idx="5">
                  <c:v>2009</c:v>
                </c:pt>
                <c:pt idx="6">
                  <c:v>2010</c:v>
                </c:pt>
                <c:pt idx="7">
                  <c:v>2011</c:v>
                </c:pt>
                <c:pt idx="8">
                  <c:v>2012</c:v>
                </c:pt>
              </c:numCache>
            </c:numRef>
          </c:cat>
          <c:val>
            <c:numRef>
              <c:f>Φύλλο1!$B$2:$B$10</c:f>
              <c:numCache>
                <c:formatCode>#,##0</c:formatCode>
                <c:ptCount val="9"/>
                <c:pt idx="0">
                  <c:v>1038000</c:v>
                </c:pt>
                <c:pt idx="1">
                  <c:v>1050500</c:v>
                </c:pt>
                <c:pt idx="2">
                  <c:v>1056000</c:v>
                </c:pt>
                <c:pt idx="3">
                  <c:v>1050000</c:v>
                </c:pt>
                <c:pt idx="4">
                  <c:v>1050000</c:v>
                </c:pt>
                <c:pt idx="5">
                  <c:v>1008000</c:v>
                </c:pt>
                <c:pt idx="6">
                  <c:v>927400</c:v>
                </c:pt>
                <c:pt idx="7">
                  <c:v>866100</c:v>
                </c:pt>
                <c:pt idx="8">
                  <c:v>770700</c:v>
                </c:pt>
              </c:numCache>
            </c:numRef>
          </c:val>
        </c:ser>
        <c:ser>
          <c:idx val="1"/>
          <c:order val="1"/>
          <c:tx>
            <c:strRef>
              <c:f>Φύλλο1!$C$1</c:f>
              <c:strCache>
                <c:ptCount val="1"/>
                <c:pt idx="0">
                  <c:v>Ανάκτηση (tn)</c:v>
                </c:pt>
              </c:strCache>
            </c:strRef>
          </c:tx>
          <c:cat>
            <c:numRef>
              <c:f>Φύλλο1!$A$2:$A$10</c:f>
              <c:numCache>
                <c:formatCode>General</c:formatCode>
                <c:ptCount val="9"/>
                <c:pt idx="0">
                  <c:v>2004</c:v>
                </c:pt>
                <c:pt idx="1">
                  <c:v>2005</c:v>
                </c:pt>
                <c:pt idx="2">
                  <c:v>2006</c:v>
                </c:pt>
                <c:pt idx="3">
                  <c:v>2007</c:v>
                </c:pt>
                <c:pt idx="4">
                  <c:v>2008</c:v>
                </c:pt>
                <c:pt idx="5">
                  <c:v>2009</c:v>
                </c:pt>
                <c:pt idx="6">
                  <c:v>2010</c:v>
                </c:pt>
                <c:pt idx="7">
                  <c:v>2011</c:v>
                </c:pt>
                <c:pt idx="8">
                  <c:v>2012</c:v>
                </c:pt>
              </c:numCache>
            </c:numRef>
          </c:cat>
          <c:val>
            <c:numRef>
              <c:f>Φύλλο1!$C$2:$C$10</c:f>
              <c:numCache>
                <c:formatCode>#,##0</c:formatCode>
                <c:ptCount val="9"/>
                <c:pt idx="0">
                  <c:v>381000</c:v>
                </c:pt>
                <c:pt idx="1">
                  <c:v>444000</c:v>
                </c:pt>
                <c:pt idx="2">
                  <c:v>451500</c:v>
                </c:pt>
                <c:pt idx="3">
                  <c:v>504000</c:v>
                </c:pt>
                <c:pt idx="4">
                  <c:v>460163</c:v>
                </c:pt>
                <c:pt idx="5">
                  <c:v>527400</c:v>
                </c:pt>
                <c:pt idx="6">
                  <c:v>544080</c:v>
                </c:pt>
                <c:pt idx="7">
                  <c:v>540630</c:v>
                </c:pt>
                <c:pt idx="8">
                  <c:v>471600</c:v>
                </c:pt>
              </c:numCache>
            </c:numRef>
          </c:val>
        </c:ser>
        <c:axId val="126005248"/>
        <c:axId val="126006784"/>
      </c:barChart>
      <c:lineChart>
        <c:grouping val="standard"/>
        <c:ser>
          <c:idx val="2"/>
          <c:order val="2"/>
          <c:tx>
            <c:strRef>
              <c:f>Φύλλο1!$D$1</c:f>
              <c:strCache>
                <c:ptCount val="1"/>
                <c:pt idx="0">
                  <c:v>Ποσοστό ανάκτησης </c:v>
                </c:pt>
              </c:strCache>
            </c:strRef>
          </c:tx>
          <c:spPr>
            <a:ln>
              <a:solidFill>
                <a:schemeClr val="accent6">
                  <a:lumMod val="50000"/>
                </a:schemeClr>
              </a:solidFill>
            </a:ln>
          </c:spPr>
          <c:marker>
            <c:symbol val="none"/>
          </c:marker>
          <c:cat>
            <c:numRef>
              <c:f>Φύλλο1!$A$2:$A$10</c:f>
              <c:numCache>
                <c:formatCode>General</c:formatCode>
                <c:ptCount val="9"/>
                <c:pt idx="0">
                  <c:v>2004</c:v>
                </c:pt>
                <c:pt idx="1">
                  <c:v>2005</c:v>
                </c:pt>
                <c:pt idx="2">
                  <c:v>2006</c:v>
                </c:pt>
                <c:pt idx="3">
                  <c:v>2007</c:v>
                </c:pt>
                <c:pt idx="4">
                  <c:v>2008</c:v>
                </c:pt>
                <c:pt idx="5">
                  <c:v>2009</c:v>
                </c:pt>
                <c:pt idx="6">
                  <c:v>2010</c:v>
                </c:pt>
                <c:pt idx="7">
                  <c:v>2011</c:v>
                </c:pt>
                <c:pt idx="8">
                  <c:v>2012</c:v>
                </c:pt>
              </c:numCache>
            </c:numRef>
          </c:cat>
          <c:val>
            <c:numRef>
              <c:f>Φύλλο1!$D$2:$D$10</c:f>
              <c:numCache>
                <c:formatCode>0.00%</c:formatCode>
                <c:ptCount val="9"/>
                <c:pt idx="0">
                  <c:v>0.36705202312138735</c:v>
                </c:pt>
                <c:pt idx="1">
                  <c:v>0.42265587815326044</c:v>
                </c:pt>
                <c:pt idx="2">
                  <c:v>0.42755681818181834</c:v>
                </c:pt>
                <c:pt idx="3">
                  <c:v>0.48000000000000009</c:v>
                </c:pt>
                <c:pt idx="4">
                  <c:v>0.43825047619047636</c:v>
                </c:pt>
                <c:pt idx="5">
                  <c:v>0.52321428571428541</c:v>
                </c:pt>
                <c:pt idx="6">
                  <c:v>0.58667241751132215</c:v>
                </c:pt>
                <c:pt idx="7">
                  <c:v>0.62421198475926531</c:v>
                </c:pt>
                <c:pt idx="8">
                  <c:v>0.61191124951342968</c:v>
                </c:pt>
              </c:numCache>
            </c:numRef>
          </c:val>
        </c:ser>
        <c:marker val="1"/>
        <c:axId val="126008320"/>
        <c:axId val="126096128"/>
      </c:lineChart>
      <c:catAx>
        <c:axId val="126005248"/>
        <c:scaling>
          <c:orientation val="minMax"/>
        </c:scaling>
        <c:axPos val="b"/>
        <c:numFmt formatCode="General" sourceLinked="1"/>
        <c:tickLblPos val="nextTo"/>
        <c:crossAx val="126006784"/>
        <c:crosses val="autoZero"/>
        <c:auto val="1"/>
        <c:lblAlgn val="ctr"/>
        <c:lblOffset val="100"/>
      </c:catAx>
      <c:valAx>
        <c:axId val="126006784"/>
        <c:scaling>
          <c:orientation val="minMax"/>
        </c:scaling>
        <c:axPos val="l"/>
        <c:majorGridlines/>
        <c:numFmt formatCode="#,##0" sourceLinked="1"/>
        <c:tickLblPos val="nextTo"/>
        <c:crossAx val="126005248"/>
        <c:crosses val="autoZero"/>
        <c:crossBetween val="between"/>
      </c:valAx>
      <c:catAx>
        <c:axId val="126008320"/>
        <c:scaling>
          <c:orientation val="minMax"/>
        </c:scaling>
        <c:delete val="1"/>
        <c:axPos val="b"/>
        <c:numFmt formatCode="General" sourceLinked="1"/>
        <c:tickLblPos val="none"/>
        <c:crossAx val="126096128"/>
        <c:crosses val="autoZero"/>
        <c:auto val="1"/>
        <c:lblAlgn val="ctr"/>
        <c:lblOffset val="100"/>
      </c:catAx>
      <c:valAx>
        <c:axId val="126096128"/>
        <c:scaling>
          <c:orientation val="minMax"/>
        </c:scaling>
        <c:axPos val="r"/>
        <c:numFmt formatCode="0.00%" sourceLinked="1"/>
        <c:tickLblPos val="nextTo"/>
        <c:crossAx val="126008320"/>
        <c:crosses val="max"/>
        <c:crossBetween val="between"/>
      </c:valAx>
      <c:dTable>
        <c:showHorzBorder val="1"/>
        <c:showVertBorder val="1"/>
        <c:showOutline val="1"/>
        <c:showKeys val="1"/>
      </c:dTable>
      <c:spPr>
        <a:noFill/>
        <a:ln w="25434">
          <a:noFill/>
        </a:ln>
      </c:spPr>
    </c:plotArea>
    <c:plotVisOnly val="1"/>
    <c:dispBlanksAs val="gap"/>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403"/>
            </a:pPr>
            <a:r>
              <a:rPr lang="el-GR" sz="1403"/>
              <a:t>Ποσότητες</a:t>
            </a:r>
            <a:r>
              <a:rPr lang="el-GR" sz="1403" baseline="0"/>
              <a:t> ΟΤΚΖ (σε τόνους) και ποσοστά επαναχρησιμοποίησης ανάκτησης και ανακύκλωσης 2006-2012</a:t>
            </a:r>
            <a:endParaRPr lang="el-GR" sz="1400"/>
          </a:p>
        </c:rich>
      </c:tx>
      <c:layout>
        <c:manualLayout>
          <c:xMode val="edge"/>
          <c:yMode val="edge"/>
          <c:x val="0.14988181725903038"/>
          <c:y val="2.1888754290329094E-2"/>
        </c:manualLayout>
      </c:layout>
    </c:title>
    <c:plotArea>
      <c:layout/>
      <c:barChart>
        <c:barDir val="col"/>
        <c:grouping val="clustered"/>
        <c:ser>
          <c:idx val="0"/>
          <c:order val="0"/>
          <c:tx>
            <c:strRef>
              <c:f>Φύλλο1!$B$1</c:f>
              <c:strCache>
                <c:ptCount val="1"/>
                <c:pt idx="0">
                  <c:v>ΟΤΚΖ</c:v>
                </c:pt>
              </c:strCache>
            </c:strRef>
          </c:tx>
          <c:spPr>
            <a:solidFill>
              <a:schemeClr val="bg1">
                <a:lumMod val="50000"/>
              </a:schemeClr>
            </a:solidFill>
          </c:spPr>
          <c:cat>
            <c:numRef>
              <c:f>Φύλλο1!$A$2:$A$8</c:f>
              <c:numCache>
                <c:formatCode>General</c:formatCode>
                <c:ptCount val="7"/>
                <c:pt idx="0">
                  <c:v>2006</c:v>
                </c:pt>
                <c:pt idx="1">
                  <c:v>2007</c:v>
                </c:pt>
                <c:pt idx="2">
                  <c:v>2008</c:v>
                </c:pt>
                <c:pt idx="3">
                  <c:v>2009</c:v>
                </c:pt>
                <c:pt idx="4">
                  <c:v>2010</c:v>
                </c:pt>
                <c:pt idx="5">
                  <c:v>2011</c:v>
                </c:pt>
                <c:pt idx="6">
                  <c:v>2012</c:v>
                </c:pt>
              </c:numCache>
            </c:numRef>
          </c:cat>
          <c:val>
            <c:numRef>
              <c:f>Φύλλο1!$B$2:$B$8</c:f>
              <c:numCache>
                <c:formatCode>#,##0</c:formatCode>
                <c:ptCount val="7"/>
                <c:pt idx="0">
                  <c:v>23952</c:v>
                </c:pt>
                <c:pt idx="1">
                  <c:v>41733</c:v>
                </c:pt>
                <c:pt idx="2">
                  <c:v>51828</c:v>
                </c:pt>
                <c:pt idx="3">
                  <c:v>115849</c:v>
                </c:pt>
                <c:pt idx="4">
                  <c:v>92158</c:v>
                </c:pt>
                <c:pt idx="5">
                  <c:v>104590</c:v>
                </c:pt>
                <c:pt idx="6">
                  <c:v>78433</c:v>
                </c:pt>
              </c:numCache>
            </c:numRef>
          </c:val>
        </c:ser>
        <c:axId val="126063360"/>
        <c:axId val="126064896"/>
      </c:barChart>
      <c:lineChart>
        <c:grouping val="standard"/>
        <c:ser>
          <c:idx val="1"/>
          <c:order val="1"/>
          <c:tx>
            <c:strRef>
              <c:f>Φύλλο1!$C$1</c:f>
              <c:strCache>
                <c:ptCount val="1"/>
                <c:pt idx="0">
                  <c:v>Ποσοστό Επαν/σης και Ανακύκλωσης</c:v>
                </c:pt>
              </c:strCache>
            </c:strRef>
          </c:tx>
          <c:spPr>
            <a:ln w="34997">
              <a:solidFill>
                <a:srgbClr val="92D050"/>
              </a:solidFill>
            </a:ln>
          </c:spPr>
          <c:marker>
            <c:symbol val="none"/>
          </c:marker>
          <c:cat>
            <c:numRef>
              <c:f>Φύλλο1!$A$2:$A$8</c:f>
              <c:numCache>
                <c:formatCode>General</c:formatCode>
                <c:ptCount val="7"/>
                <c:pt idx="0">
                  <c:v>2006</c:v>
                </c:pt>
                <c:pt idx="1">
                  <c:v>2007</c:v>
                </c:pt>
                <c:pt idx="2">
                  <c:v>2008</c:v>
                </c:pt>
                <c:pt idx="3">
                  <c:v>2009</c:v>
                </c:pt>
                <c:pt idx="4">
                  <c:v>2010</c:v>
                </c:pt>
                <c:pt idx="5">
                  <c:v>2011</c:v>
                </c:pt>
                <c:pt idx="6">
                  <c:v>2012</c:v>
                </c:pt>
              </c:numCache>
            </c:numRef>
          </c:cat>
          <c:val>
            <c:numRef>
              <c:f>Φύλλο1!$C$2:$C$8</c:f>
              <c:numCache>
                <c:formatCode>0.0%</c:formatCode>
                <c:ptCount val="7"/>
                <c:pt idx="0">
                  <c:v>0.82299999999999995</c:v>
                </c:pt>
                <c:pt idx="1">
                  <c:v>0.84100000000000064</c:v>
                </c:pt>
                <c:pt idx="2">
                  <c:v>0.85700000000000065</c:v>
                </c:pt>
                <c:pt idx="3">
                  <c:v>0.86500000000000365</c:v>
                </c:pt>
                <c:pt idx="4">
                  <c:v>0.84500000000000064</c:v>
                </c:pt>
                <c:pt idx="5">
                  <c:v>0.85200000000000065</c:v>
                </c:pt>
                <c:pt idx="6">
                  <c:v>0.82800000000000062</c:v>
                </c:pt>
              </c:numCache>
            </c:numRef>
          </c:val>
        </c:ser>
        <c:ser>
          <c:idx val="2"/>
          <c:order val="2"/>
          <c:tx>
            <c:strRef>
              <c:f>Φύλλο1!$D$1</c:f>
              <c:strCache>
                <c:ptCount val="1"/>
                <c:pt idx="0">
                  <c:v>Ποσοστό Επαν/σης και Ανάκτησης</c:v>
                </c:pt>
              </c:strCache>
            </c:strRef>
          </c:tx>
          <c:spPr>
            <a:ln w="38178">
              <a:solidFill>
                <a:schemeClr val="accent2">
                  <a:lumMod val="50000"/>
                </a:schemeClr>
              </a:solidFill>
              <a:prstDash val="sysDot"/>
              <a:round/>
            </a:ln>
          </c:spPr>
          <c:marker>
            <c:symbol val="none"/>
          </c:marker>
          <c:cat>
            <c:numRef>
              <c:f>Φύλλο1!$A$2:$A$8</c:f>
              <c:numCache>
                <c:formatCode>General</c:formatCode>
                <c:ptCount val="7"/>
                <c:pt idx="0">
                  <c:v>2006</c:v>
                </c:pt>
                <c:pt idx="1">
                  <c:v>2007</c:v>
                </c:pt>
                <c:pt idx="2">
                  <c:v>2008</c:v>
                </c:pt>
                <c:pt idx="3">
                  <c:v>2009</c:v>
                </c:pt>
                <c:pt idx="4">
                  <c:v>2010</c:v>
                </c:pt>
                <c:pt idx="5">
                  <c:v>2011</c:v>
                </c:pt>
                <c:pt idx="6">
                  <c:v>2012</c:v>
                </c:pt>
              </c:numCache>
            </c:numRef>
          </c:cat>
          <c:val>
            <c:numRef>
              <c:f>Φύλλο1!$D$2:$D$8</c:f>
              <c:numCache>
                <c:formatCode>0.0%</c:formatCode>
                <c:ptCount val="7"/>
                <c:pt idx="0">
                  <c:v>0.82299999999999995</c:v>
                </c:pt>
                <c:pt idx="1">
                  <c:v>0.84100000000000064</c:v>
                </c:pt>
                <c:pt idx="2">
                  <c:v>0.85700000000000065</c:v>
                </c:pt>
                <c:pt idx="3">
                  <c:v>0.87400000000000422</c:v>
                </c:pt>
                <c:pt idx="4">
                  <c:v>0.86500000000000365</c:v>
                </c:pt>
                <c:pt idx="5">
                  <c:v>0.87700000000000455</c:v>
                </c:pt>
                <c:pt idx="6">
                  <c:v>0.85900000000000065</c:v>
                </c:pt>
              </c:numCache>
            </c:numRef>
          </c:val>
        </c:ser>
        <c:marker val="1"/>
        <c:axId val="126070784"/>
        <c:axId val="126072320"/>
      </c:lineChart>
      <c:catAx>
        <c:axId val="126063360"/>
        <c:scaling>
          <c:orientation val="minMax"/>
        </c:scaling>
        <c:axPos val="b"/>
        <c:numFmt formatCode="General" sourceLinked="1"/>
        <c:tickLblPos val="nextTo"/>
        <c:crossAx val="126064896"/>
        <c:crosses val="autoZero"/>
        <c:auto val="1"/>
        <c:lblAlgn val="ctr"/>
        <c:lblOffset val="100"/>
      </c:catAx>
      <c:valAx>
        <c:axId val="126064896"/>
        <c:scaling>
          <c:orientation val="minMax"/>
        </c:scaling>
        <c:axPos val="l"/>
        <c:majorGridlines/>
        <c:numFmt formatCode="#,##0" sourceLinked="1"/>
        <c:tickLblPos val="nextTo"/>
        <c:crossAx val="126063360"/>
        <c:crosses val="autoZero"/>
        <c:crossBetween val="between"/>
      </c:valAx>
      <c:catAx>
        <c:axId val="126070784"/>
        <c:scaling>
          <c:orientation val="minMax"/>
        </c:scaling>
        <c:delete val="1"/>
        <c:axPos val="b"/>
        <c:numFmt formatCode="General" sourceLinked="1"/>
        <c:tickLblPos val="none"/>
        <c:crossAx val="126072320"/>
        <c:crosses val="autoZero"/>
        <c:auto val="1"/>
        <c:lblAlgn val="ctr"/>
        <c:lblOffset val="100"/>
      </c:catAx>
      <c:valAx>
        <c:axId val="126072320"/>
        <c:scaling>
          <c:orientation val="minMax"/>
        </c:scaling>
        <c:axPos val="r"/>
        <c:numFmt formatCode="0.0%" sourceLinked="1"/>
        <c:tickLblPos val="nextTo"/>
        <c:crossAx val="126070784"/>
        <c:crosses val="max"/>
        <c:crossBetween val="between"/>
      </c:valAx>
      <c:dTable>
        <c:showHorzBorder val="1"/>
        <c:showVertBorder val="1"/>
        <c:showOutline val="1"/>
        <c:showKeys val="1"/>
      </c:dTable>
    </c:plotArea>
    <c:plotVisOnly val="1"/>
    <c:dispBlanksAs val="gap"/>
  </c:chart>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600"/>
            </a:pPr>
            <a:r>
              <a:rPr lang="el-GR" sz="1600" dirty="0" smtClean="0"/>
              <a:t>Δηλώσεις και</a:t>
            </a:r>
            <a:r>
              <a:rPr lang="el-GR" sz="1600" baseline="0" dirty="0" smtClean="0"/>
              <a:t> Συλλεγόμενες Ποσότητες Ελαστικών σε τόνους</a:t>
            </a:r>
            <a:endParaRPr lang="el-GR" sz="1600" dirty="0"/>
          </a:p>
        </c:rich>
      </c:tx>
      <c:layout/>
    </c:title>
    <c:plotArea>
      <c:layout>
        <c:manualLayout>
          <c:layoutTarget val="inner"/>
          <c:xMode val="edge"/>
          <c:yMode val="edge"/>
          <c:x val="0.22110650899900006"/>
          <c:y val="0.13285530002839191"/>
          <c:w val="0.7615715069357375"/>
          <c:h val="0.63691163944746898"/>
        </c:manualLayout>
      </c:layout>
      <c:barChart>
        <c:barDir val="col"/>
        <c:grouping val="clustered"/>
        <c:ser>
          <c:idx val="0"/>
          <c:order val="0"/>
          <c:tx>
            <c:strRef>
              <c:f>Φύλλο1!$B$1</c:f>
              <c:strCache>
                <c:ptCount val="1"/>
                <c:pt idx="0">
                  <c:v>Δηλώσεις Νέων Ελαστικών</c:v>
                </c:pt>
              </c:strCache>
            </c:strRef>
          </c:tx>
          <c:spPr>
            <a:solidFill>
              <a:schemeClr val="accent3"/>
            </a:solidFill>
          </c:spPr>
          <c:cat>
            <c:strRef>
              <c:f>Φύλλο1!$A$2:$A$10</c:f>
              <c:strCache>
                <c:ptCount val="9"/>
                <c:pt idx="0">
                  <c:v>2004-2005</c:v>
                </c:pt>
                <c:pt idx="1">
                  <c:v>2006</c:v>
                </c:pt>
                <c:pt idx="2">
                  <c:v>2007</c:v>
                </c:pt>
                <c:pt idx="3">
                  <c:v>2008</c:v>
                </c:pt>
                <c:pt idx="4">
                  <c:v>2009</c:v>
                </c:pt>
                <c:pt idx="5">
                  <c:v>2010</c:v>
                </c:pt>
                <c:pt idx="6">
                  <c:v>2011</c:v>
                </c:pt>
                <c:pt idx="7">
                  <c:v>2012</c:v>
                </c:pt>
                <c:pt idx="8">
                  <c:v>2013</c:v>
                </c:pt>
              </c:strCache>
            </c:strRef>
          </c:cat>
          <c:val>
            <c:numRef>
              <c:f>Φύλλο1!$B$2:$B$10</c:f>
              <c:numCache>
                <c:formatCode>General</c:formatCode>
                <c:ptCount val="9"/>
                <c:pt idx="0">
                  <c:v>67332</c:v>
                </c:pt>
                <c:pt idx="1">
                  <c:v>60873</c:v>
                </c:pt>
                <c:pt idx="2">
                  <c:v>67483</c:v>
                </c:pt>
                <c:pt idx="3">
                  <c:v>63091</c:v>
                </c:pt>
                <c:pt idx="4">
                  <c:v>56537</c:v>
                </c:pt>
                <c:pt idx="5">
                  <c:v>45420</c:v>
                </c:pt>
                <c:pt idx="6">
                  <c:v>38503</c:v>
                </c:pt>
                <c:pt idx="7">
                  <c:v>32014</c:v>
                </c:pt>
                <c:pt idx="8">
                  <c:v>36594</c:v>
                </c:pt>
              </c:numCache>
            </c:numRef>
          </c:val>
        </c:ser>
        <c:ser>
          <c:idx val="1"/>
          <c:order val="1"/>
          <c:tx>
            <c:strRef>
              <c:f>Φύλλο1!$C$1</c:f>
              <c:strCache>
                <c:ptCount val="1"/>
                <c:pt idx="0">
                  <c:v>Συλλεγόμενες Ποσότητες</c:v>
                </c:pt>
              </c:strCache>
            </c:strRef>
          </c:tx>
          <c:spPr>
            <a:solidFill>
              <a:schemeClr val="tx2">
                <a:lumMod val="75000"/>
              </a:schemeClr>
            </a:solidFill>
          </c:spPr>
          <c:cat>
            <c:strRef>
              <c:f>Φύλλο1!$A$2:$A$10</c:f>
              <c:strCache>
                <c:ptCount val="9"/>
                <c:pt idx="0">
                  <c:v>2004-2005</c:v>
                </c:pt>
                <c:pt idx="1">
                  <c:v>2006</c:v>
                </c:pt>
                <c:pt idx="2">
                  <c:v>2007</c:v>
                </c:pt>
                <c:pt idx="3">
                  <c:v>2008</c:v>
                </c:pt>
                <c:pt idx="4">
                  <c:v>2009</c:v>
                </c:pt>
                <c:pt idx="5">
                  <c:v>2010</c:v>
                </c:pt>
                <c:pt idx="6">
                  <c:v>2011</c:v>
                </c:pt>
                <c:pt idx="7">
                  <c:v>2012</c:v>
                </c:pt>
                <c:pt idx="8">
                  <c:v>2013</c:v>
                </c:pt>
              </c:strCache>
            </c:strRef>
          </c:cat>
          <c:val>
            <c:numRef>
              <c:f>Φύλλο1!$C$2:$C$10</c:f>
              <c:numCache>
                <c:formatCode>General</c:formatCode>
                <c:ptCount val="9"/>
                <c:pt idx="0">
                  <c:v>27047</c:v>
                </c:pt>
                <c:pt idx="1">
                  <c:v>41380</c:v>
                </c:pt>
                <c:pt idx="2">
                  <c:v>46697</c:v>
                </c:pt>
                <c:pt idx="3">
                  <c:v>52230</c:v>
                </c:pt>
                <c:pt idx="4">
                  <c:v>47300</c:v>
                </c:pt>
                <c:pt idx="5">
                  <c:v>41520</c:v>
                </c:pt>
                <c:pt idx="6">
                  <c:v>33184</c:v>
                </c:pt>
                <c:pt idx="7">
                  <c:v>30976</c:v>
                </c:pt>
                <c:pt idx="8">
                  <c:v>32382</c:v>
                </c:pt>
              </c:numCache>
            </c:numRef>
          </c:val>
        </c:ser>
        <c:axId val="126358656"/>
        <c:axId val="126360192"/>
      </c:barChart>
      <c:catAx>
        <c:axId val="126358656"/>
        <c:scaling>
          <c:orientation val="minMax"/>
        </c:scaling>
        <c:axPos val="b"/>
        <c:numFmt formatCode="General" sourceLinked="1"/>
        <c:tickLblPos val="nextTo"/>
        <c:crossAx val="126360192"/>
        <c:crosses val="autoZero"/>
        <c:auto val="1"/>
        <c:lblAlgn val="ctr"/>
        <c:lblOffset val="100"/>
      </c:catAx>
      <c:valAx>
        <c:axId val="126360192"/>
        <c:scaling>
          <c:orientation val="minMax"/>
        </c:scaling>
        <c:axPos val="l"/>
        <c:majorGridlines/>
        <c:numFmt formatCode="General" sourceLinked="1"/>
        <c:tickLblPos val="nextTo"/>
        <c:crossAx val="126358656"/>
        <c:crosses val="autoZero"/>
        <c:crossBetween val="between"/>
      </c:valAx>
      <c:dTable>
        <c:showHorzBorder val="1"/>
        <c:showVertBorder val="1"/>
        <c:showOutline val="1"/>
        <c:showKeys val="1"/>
        <c:txPr>
          <a:bodyPr/>
          <a:lstStyle/>
          <a:p>
            <a:pPr rtl="0">
              <a:defRPr b="0"/>
            </a:pPr>
            <a:endParaRPr lang="el-GR"/>
          </a:p>
        </c:txPr>
      </c:dTable>
    </c:plotArea>
    <c:plotVisOnly val="1"/>
    <c:dispBlanksAs val="gap"/>
  </c:chart>
  <c:externalData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lgn="ctr">
              <a:defRPr sz="1403"/>
            </a:pPr>
            <a:r>
              <a:rPr lang="el-GR" sz="1403" dirty="0"/>
              <a:t>Παραγωγή</a:t>
            </a:r>
            <a:r>
              <a:rPr lang="el-GR" sz="1403" baseline="0" dirty="0"/>
              <a:t>, συλλογή και αναγέννηση ΑΛΕ </a:t>
            </a:r>
            <a:r>
              <a:rPr lang="el-GR" sz="1403" baseline="0" dirty="0" smtClean="0"/>
              <a:t>σε τόνους και </a:t>
            </a:r>
            <a:r>
              <a:rPr lang="el-GR" sz="1403" baseline="0" dirty="0"/>
              <a:t>ποσοστό συλλογής για την περίοδο 2004-2012</a:t>
            </a:r>
            <a:endParaRPr lang="el-GR" sz="1400" dirty="0"/>
          </a:p>
        </c:rich>
      </c:tx>
      <c:layout>
        <c:manualLayout>
          <c:xMode val="edge"/>
          <c:yMode val="edge"/>
          <c:x val="0.10319462162201869"/>
          <c:y val="0"/>
        </c:manualLayout>
      </c:layout>
    </c:title>
    <c:plotArea>
      <c:layout>
        <c:manualLayout>
          <c:layoutTarget val="inner"/>
          <c:xMode val="edge"/>
          <c:yMode val="edge"/>
          <c:x val="0.26072714471693098"/>
          <c:y val="0.13745061058984392"/>
          <c:w val="0.66467304365804569"/>
          <c:h val="0.59181644584845106"/>
        </c:manualLayout>
      </c:layout>
      <c:barChart>
        <c:barDir val="col"/>
        <c:grouping val="clustered"/>
        <c:ser>
          <c:idx val="0"/>
          <c:order val="0"/>
          <c:tx>
            <c:strRef>
              <c:f>Φύλλο1!$B$1</c:f>
              <c:strCache>
                <c:ptCount val="1"/>
                <c:pt idx="0">
                  <c:v>ΠΑΡΑΓΩΓΗ ΑΛΕ</c:v>
                </c:pt>
              </c:strCache>
            </c:strRef>
          </c:tx>
          <c:spPr>
            <a:solidFill>
              <a:srgbClr val="73F42C"/>
            </a:solidFill>
          </c:spPr>
          <c:cat>
            <c:numRef>
              <c:f>Φύλλο1!$A$2:$A$10</c:f>
              <c:numCache>
                <c:formatCode>General</c:formatCode>
                <c:ptCount val="9"/>
                <c:pt idx="0">
                  <c:v>2004</c:v>
                </c:pt>
                <c:pt idx="1">
                  <c:v>2005</c:v>
                </c:pt>
                <c:pt idx="2">
                  <c:v>2006</c:v>
                </c:pt>
                <c:pt idx="3">
                  <c:v>2007</c:v>
                </c:pt>
                <c:pt idx="4">
                  <c:v>2008</c:v>
                </c:pt>
                <c:pt idx="5">
                  <c:v>2009</c:v>
                </c:pt>
                <c:pt idx="6">
                  <c:v>2010</c:v>
                </c:pt>
                <c:pt idx="7">
                  <c:v>2011</c:v>
                </c:pt>
                <c:pt idx="8">
                  <c:v>2012</c:v>
                </c:pt>
              </c:numCache>
            </c:numRef>
          </c:cat>
          <c:val>
            <c:numRef>
              <c:f>Φύλλο1!$B$2:$B$10</c:f>
              <c:numCache>
                <c:formatCode>#,##0</c:formatCode>
                <c:ptCount val="9"/>
                <c:pt idx="0">
                  <c:v>85000</c:v>
                </c:pt>
                <c:pt idx="1">
                  <c:v>60000</c:v>
                </c:pt>
                <c:pt idx="2">
                  <c:v>60000</c:v>
                </c:pt>
                <c:pt idx="3">
                  <c:v>61800</c:v>
                </c:pt>
                <c:pt idx="4">
                  <c:v>57960</c:v>
                </c:pt>
                <c:pt idx="5">
                  <c:v>49320</c:v>
                </c:pt>
                <c:pt idx="6">
                  <c:v>61140</c:v>
                </c:pt>
                <c:pt idx="7">
                  <c:v>55500</c:v>
                </c:pt>
                <c:pt idx="8">
                  <c:v>51000</c:v>
                </c:pt>
              </c:numCache>
            </c:numRef>
          </c:val>
        </c:ser>
        <c:ser>
          <c:idx val="1"/>
          <c:order val="1"/>
          <c:tx>
            <c:strRef>
              <c:f>Φύλλο1!$C$1</c:f>
              <c:strCache>
                <c:ptCount val="1"/>
                <c:pt idx="0">
                  <c:v>ΣΥΛΛΟΓΗ-ΑΝΑΓΕΝΝΗΣΗ</c:v>
                </c:pt>
              </c:strCache>
            </c:strRef>
          </c:tx>
          <c:spPr>
            <a:solidFill>
              <a:schemeClr val="tx1">
                <a:lumMod val="50000"/>
                <a:lumOff val="50000"/>
              </a:schemeClr>
            </a:solidFill>
          </c:spPr>
          <c:cat>
            <c:numRef>
              <c:f>Φύλλο1!$A$2:$A$10</c:f>
              <c:numCache>
                <c:formatCode>General</c:formatCode>
                <c:ptCount val="9"/>
                <c:pt idx="0">
                  <c:v>2004</c:v>
                </c:pt>
                <c:pt idx="1">
                  <c:v>2005</c:v>
                </c:pt>
                <c:pt idx="2">
                  <c:v>2006</c:v>
                </c:pt>
                <c:pt idx="3">
                  <c:v>2007</c:v>
                </c:pt>
                <c:pt idx="4">
                  <c:v>2008</c:v>
                </c:pt>
                <c:pt idx="5">
                  <c:v>2009</c:v>
                </c:pt>
                <c:pt idx="6">
                  <c:v>2010</c:v>
                </c:pt>
                <c:pt idx="7">
                  <c:v>2011</c:v>
                </c:pt>
                <c:pt idx="8">
                  <c:v>2012</c:v>
                </c:pt>
              </c:numCache>
            </c:numRef>
          </c:cat>
          <c:val>
            <c:numRef>
              <c:f>Φύλλο1!$C$2:$C$10</c:f>
              <c:numCache>
                <c:formatCode>#,##0</c:formatCode>
                <c:ptCount val="9"/>
                <c:pt idx="0">
                  <c:v>34330</c:v>
                </c:pt>
                <c:pt idx="1">
                  <c:v>29950</c:v>
                </c:pt>
                <c:pt idx="2">
                  <c:v>36040</c:v>
                </c:pt>
                <c:pt idx="3">
                  <c:v>36440</c:v>
                </c:pt>
                <c:pt idx="4">
                  <c:v>38890</c:v>
                </c:pt>
                <c:pt idx="5">
                  <c:v>32923</c:v>
                </c:pt>
                <c:pt idx="6">
                  <c:v>32500</c:v>
                </c:pt>
                <c:pt idx="7">
                  <c:v>27492</c:v>
                </c:pt>
                <c:pt idx="8">
                  <c:v>22780</c:v>
                </c:pt>
              </c:numCache>
            </c:numRef>
          </c:val>
        </c:ser>
        <c:axId val="126466304"/>
        <c:axId val="126488576"/>
      </c:barChart>
      <c:lineChart>
        <c:grouping val="standard"/>
        <c:ser>
          <c:idx val="2"/>
          <c:order val="2"/>
          <c:tx>
            <c:strRef>
              <c:f>Φύλλο1!$D$1</c:f>
              <c:strCache>
                <c:ptCount val="1"/>
                <c:pt idx="0">
                  <c:v>ΠΟΣΟΣΤΟ ΣΥΛΛΟΓΗΣ</c:v>
                </c:pt>
              </c:strCache>
            </c:strRef>
          </c:tx>
          <c:spPr>
            <a:ln>
              <a:solidFill>
                <a:srgbClr val="FF0000"/>
              </a:solidFill>
            </a:ln>
          </c:spPr>
          <c:marker>
            <c:symbol val="none"/>
          </c:marker>
          <c:cat>
            <c:numRef>
              <c:f>Φύλλο1!$A$2:$A$10</c:f>
              <c:numCache>
                <c:formatCode>General</c:formatCode>
                <c:ptCount val="9"/>
                <c:pt idx="0">
                  <c:v>2004</c:v>
                </c:pt>
                <c:pt idx="1">
                  <c:v>2005</c:v>
                </c:pt>
                <c:pt idx="2">
                  <c:v>2006</c:v>
                </c:pt>
                <c:pt idx="3">
                  <c:v>2007</c:v>
                </c:pt>
                <c:pt idx="4">
                  <c:v>2008</c:v>
                </c:pt>
                <c:pt idx="5">
                  <c:v>2009</c:v>
                </c:pt>
                <c:pt idx="6">
                  <c:v>2010</c:v>
                </c:pt>
                <c:pt idx="7">
                  <c:v>2011</c:v>
                </c:pt>
                <c:pt idx="8">
                  <c:v>2012</c:v>
                </c:pt>
              </c:numCache>
            </c:numRef>
          </c:cat>
          <c:val>
            <c:numRef>
              <c:f>Φύλλο1!$D$2:$D$10</c:f>
              <c:numCache>
                <c:formatCode>0.0%</c:formatCode>
                <c:ptCount val="9"/>
                <c:pt idx="0">
                  <c:v>0.40388235294117647</c:v>
                </c:pt>
                <c:pt idx="1">
                  <c:v>0.49916666666666987</c:v>
                </c:pt>
                <c:pt idx="2">
                  <c:v>0.60066666666666668</c:v>
                </c:pt>
                <c:pt idx="3">
                  <c:v>0.58964401294498914</c:v>
                </c:pt>
                <c:pt idx="4">
                  <c:v>0.67097998619738508</c:v>
                </c:pt>
                <c:pt idx="5">
                  <c:v>0.6675385239253856</c:v>
                </c:pt>
                <c:pt idx="6">
                  <c:v>0.53156689564932946</c:v>
                </c:pt>
                <c:pt idx="7">
                  <c:v>0.49535135135135344</c:v>
                </c:pt>
                <c:pt idx="8">
                  <c:v>0.44666666666666682</c:v>
                </c:pt>
              </c:numCache>
            </c:numRef>
          </c:val>
        </c:ser>
        <c:marker val="1"/>
        <c:axId val="126490112"/>
        <c:axId val="126491648"/>
      </c:lineChart>
      <c:catAx>
        <c:axId val="126466304"/>
        <c:scaling>
          <c:orientation val="minMax"/>
        </c:scaling>
        <c:axPos val="b"/>
        <c:numFmt formatCode="General" sourceLinked="1"/>
        <c:tickLblPos val="nextTo"/>
        <c:crossAx val="126488576"/>
        <c:crosses val="autoZero"/>
        <c:auto val="1"/>
        <c:lblAlgn val="ctr"/>
        <c:lblOffset val="100"/>
      </c:catAx>
      <c:valAx>
        <c:axId val="126488576"/>
        <c:scaling>
          <c:orientation val="minMax"/>
        </c:scaling>
        <c:axPos val="l"/>
        <c:majorGridlines/>
        <c:numFmt formatCode="#,##0" sourceLinked="1"/>
        <c:tickLblPos val="nextTo"/>
        <c:crossAx val="126466304"/>
        <c:crosses val="autoZero"/>
        <c:crossBetween val="between"/>
      </c:valAx>
      <c:catAx>
        <c:axId val="126490112"/>
        <c:scaling>
          <c:orientation val="minMax"/>
        </c:scaling>
        <c:delete val="1"/>
        <c:axPos val="b"/>
        <c:numFmt formatCode="General" sourceLinked="1"/>
        <c:tickLblPos val="none"/>
        <c:crossAx val="126491648"/>
        <c:crosses val="autoZero"/>
        <c:auto val="1"/>
        <c:lblAlgn val="ctr"/>
        <c:lblOffset val="100"/>
      </c:catAx>
      <c:valAx>
        <c:axId val="126491648"/>
        <c:scaling>
          <c:orientation val="minMax"/>
        </c:scaling>
        <c:axPos val="r"/>
        <c:numFmt formatCode="0.0%" sourceLinked="1"/>
        <c:tickLblPos val="nextTo"/>
        <c:crossAx val="126490112"/>
        <c:crosses val="max"/>
        <c:crossBetween val="between"/>
      </c:valAx>
      <c:dTable>
        <c:showHorzBorder val="1"/>
        <c:showVertBorder val="1"/>
        <c:showOutline val="1"/>
        <c:showKeys val="1"/>
      </c:dTable>
    </c:plotArea>
    <c:plotVisOnly val="1"/>
    <c:dispBlanksAs val="gap"/>
  </c:chart>
  <c:externalData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l-GR"/>
  <c:chart>
    <c:plotArea>
      <c:layout>
        <c:manualLayout>
          <c:layoutTarget val="inner"/>
          <c:xMode val="edge"/>
          <c:yMode val="edge"/>
          <c:x val="0.31466374593856045"/>
          <c:y val="2.8984943551876662E-2"/>
          <c:w val="0.68533625406143961"/>
          <c:h val="0.62847796322260874"/>
        </c:manualLayout>
      </c:layout>
      <c:barChart>
        <c:barDir val="col"/>
        <c:grouping val="clustered"/>
        <c:ser>
          <c:idx val="0"/>
          <c:order val="0"/>
          <c:tx>
            <c:strRef>
              <c:f>Φύλλο1!$B$1</c:f>
              <c:strCache>
                <c:ptCount val="1"/>
                <c:pt idx="0">
                  <c:v>Ποσότητα Στην Αγορά (tn)</c:v>
                </c:pt>
              </c:strCache>
            </c:strRef>
          </c:tx>
          <c:cat>
            <c:numRef>
              <c:f>Φύλλο1!$A$2:$A$10</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Φύλλο1!$B$2:$B$10</c:f>
              <c:numCache>
                <c:formatCode>General</c:formatCode>
                <c:ptCount val="9"/>
                <c:pt idx="0">
                  <c:v>2370</c:v>
                </c:pt>
                <c:pt idx="1">
                  <c:v>2197</c:v>
                </c:pt>
                <c:pt idx="2">
                  <c:v>2051</c:v>
                </c:pt>
                <c:pt idx="3">
                  <c:v>1951</c:v>
                </c:pt>
                <c:pt idx="4">
                  <c:v>1970</c:v>
                </c:pt>
                <c:pt idx="5">
                  <c:v>2206</c:v>
                </c:pt>
                <c:pt idx="6">
                  <c:v>1850</c:v>
                </c:pt>
                <c:pt idx="7">
                  <c:v>1671</c:v>
                </c:pt>
                <c:pt idx="8">
                  <c:v>1663</c:v>
                </c:pt>
              </c:numCache>
            </c:numRef>
          </c:val>
        </c:ser>
        <c:ser>
          <c:idx val="1"/>
          <c:order val="1"/>
          <c:tx>
            <c:strRef>
              <c:f>Φύλλο1!$C$1</c:f>
              <c:strCache>
                <c:ptCount val="1"/>
                <c:pt idx="0">
                  <c:v>Συλλογή Φορητών Μπαταριών (tn)</c:v>
                </c:pt>
              </c:strCache>
            </c:strRef>
          </c:tx>
          <c:cat>
            <c:numRef>
              <c:f>Φύλλο1!$A$2:$A$10</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Φύλλο1!$C$2:$C$10</c:f>
              <c:numCache>
                <c:formatCode>General</c:formatCode>
                <c:ptCount val="9"/>
                <c:pt idx="0">
                  <c:v>81</c:v>
                </c:pt>
                <c:pt idx="1">
                  <c:v>218</c:v>
                </c:pt>
                <c:pt idx="2">
                  <c:v>442</c:v>
                </c:pt>
                <c:pt idx="3">
                  <c:v>497</c:v>
                </c:pt>
                <c:pt idx="4">
                  <c:v>629</c:v>
                </c:pt>
                <c:pt idx="5">
                  <c:v>712</c:v>
                </c:pt>
                <c:pt idx="6">
                  <c:v>657</c:v>
                </c:pt>
                <c:pt idx="7">
                  <c:v>682</c:v>
                </c:pt>
                <c:pt idx="8">
                  <c:v>586</c:v>
                </c:pt>
              </c:numCache>
            </c:numRef>
          </c:val>
        </c:ser>
        <c:ser>
          <c:idx val="2"/>
          <c:order val="2"/>
          <c:tx>
            <c:strRef>
              <c:f>Φύλλο1!$D$1</c:f>
              <c:strCache>
                <c:ptCount val="1"/>
                <c:pt idx="0">
                  <c:v>Ανακύκλωση Φορητών Μπαταριών (tn)</c:v>
                </c:pt>
              </c:strCache>
            </c:strRef>
          </c:tx>
          <c:cat>
            <c:numRef>
              <c:f>Φύλλο1!$A$2:$A$10</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Φύλλο1!$D$2:$D$10</c:f>
              <c:numCache>
                <c:formatCode>General</c:formatCode>
                <c:ptCount val="9"/>
                <c:pt idx="0">
                  <c:v>62</c:v>
                </c:pt>
                <c:pt idx="1">
                  <c:v>176</c:v>
                </c:pt>
                <c:pt idx="2">
                  <c:v>474</c:v>
                </c:pt>
                <c:pt idx="3">
                  <c:v>183</c:v>
                </c:pt>
                <c:pt idx="4">
                  <c:v>648</c:v>
                </c:pt>
                <c:pt idx="5">
                  <c:v>743</c:v>
                </c:pt>
                <c:pt idx="6">
                  <c:v>625</c:v>
                </c:pt>
                <c:pt idx="7">
                  <c:v>832</c:v>
                </c:pt>
                <c:pt idx="8">
                  <c:v>628</c:v>
                </c:pt>
              </c:numCache>
            </c:numRef>
          </c:val>
        </c:ser>
        <c:axId val="126569856"/>
        <c:axId val="126575744"/>
      </c:barChart>
      <c:catAx>
        <c:axId val="126569856"/>
        <c:scaling>
          <c:orientation val="minMax"/>
        </c:scaling>
        <c:axPos val="b"/>
        <c:numFmt formatCode="General" sourceLinked="1"/>
        <c:tickLblPos val="nextTo"/>
        <c:crossAx val="126575744"/>
        <c:crosses val="autoZero"/>
        <c:auto val="1"/>
        <c:lblAlgn val="ctr"/>
        <c:lblOffset val="100"/>
      </c:catAx>
      <c:valAx>
        <c:axId val="126575744"/>
        <c:scaling>
          <c:orientation val="minMax"/>
        </c:scaling>
        <c:axPos val="l"/>
        <c:majorGridlines/>
        <c:numFmt formatCode="General" sourceLinked="1"/>
        <c:tickLblPos val="nextTo"/>
        <c:crossAx val="126569856"/>
        <c:crosses val="autoZero"/>
        <c:crossBetween val="between"/>
      </c:valAx>
      <c:dTable>
        <c:showHorzBorder val="1"/>
        <c:showVertBorder val="1"/>
        <c:showOutline val="1"/>
        <c:showKeys val="1"/>
      </c:dTable>
      <c:spPr>
        <a:solidFill>
          <a:schemeClr val="bg1">
            <a:lumMod val="95000"/>
          </a:schemeClr>
        </a:solidFill>
      </c:spPr>
    </c:plotArea>
    <c:plotVisOnly val="1"/>
    <c:dispBlanksAs val="gap"/>
  </c:chart>
  <c:externalData r:id="rId2"/>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a:pPr>
            <a:r>
              <a:rPr lang="el-GR" dirty="0"/>
              <a:t>Συλλεγόμενες Ποσότητες (</a:t>
            </a:r>
            <a:r>
              <a:rPr lang="en-US" dirty="0"/>
              <a:t>tn</a:t>
            </a:r>
            <a:r>
              <a:rPr lang="en-US" dirty="0" smtClean="0"/>
              <a:t>)</a:t>
            </a:r>
            <a:r>
              <a:rPr lang="el-GR" dirty="0" smtClean="0"/>
              <a:t> -</a:t>
            </a:r>
            <a:r>
              <a:rPr lang="en-US" dirty="0" smtClean="0"/>
              <a:t> </a:t>
            </a:r>
            <a:r>
              <a:rPr lang="el-GR" dirty="0" smtClean="0"/>
              <a:t>ΦΩΤΟΚΥΚΛΩΣΗ.Α.Ε.</a:t>
            </a:r>
            <a:endParaRPr lang="el-GR" dirty="0"/>
          </a:p>
        </c:rich>
      </c:tx>
      <c:layout/>
    </c:title>
    <c:plotArea>
      <c:layout/>
      <c:barChart>
        <c:barDir val="col"/>
        <c:grouping val="clustered"/>
        <c:ser>
          <c:idx val="0"/>
          <c:order val="0"/>
          <c:tx>
            <c:strRef>
              <c:f>Φύλλο1!$B$1</c:f>
              <c:strCache>
                <c:ptCount val="1"/>
                <c:pt idx="0">
                  <c:v>Λαμπτήρες </c:v>
                </c:pt>
              </c:strCache>
            </c:strRef>
          </c:tx>
          <c:spPr>
            <a:solidFill>
              <a:srgbClr val="FFFF00"/>
            </a:solidFill>
          </c:spPr>
          <c:dLbls>
            <c:dLbl>
              <c:idx val="3"/>
              <c:layout>
                <c:manualLayout>
                  <c:x val="-6.5789473684210523E-3"/>
                  <c:y val="2.0639834881321414E-2"/>
                </c:manualLayout>
              </c:layout>
              <c:dLblPos val="outEnd"/>
              <c:showVal val="1"/>
            </c:dLbl>
            <c:txPr>
              <a:bodyPr/>
              <a:lstStyle/>
              <a:p>
                <a:pPr>
                  <a:defRPr b="1"/>
                </a:pPr>
                <a:endParaRPr lang="el-GR"/>
              </a:p>
            </c:txPr>
            <c:dLblPos val="outEnd"/>
            <c:showVal val="1"/>
          </c:dLbls>
          <c:cat>
            <c:numRef>
              <c:f>Φύλλο1!$A$2:$A$6</c:f>
              <c:numCache>
                <c:formatCode>General</c:formatCode>
                <c:ptCount val="5"/>
                <c:pt idx="0">
                  <c:v>2009</c:v>
                </c:pt>
                <c:pt idx="1">
                  <c:v>2010</c:v>
                </c:pt>
                <c:pt idx="2">
                  <c:v>2011</c:v>
                </c:pt>
                <c:pt idx="3">
                  <c:v>2012</c:v>
                </c:pt>
                <c:pt idx="4">
                  <c:v>2013</c:v>
                </c:pt>
              </c:numCache>
            </c:numRef>
          </c:cat>
          <c:val>
            <c:numRef>
              <c:f>Φύλλο1!$B$2:$B$6</c:f>
              <c:numCache>
                <c:formatCode>General</c:formatCode>
                <c:ptCount val="5"/>
                <c:pt idx="0">
                  <c:v>9.3800000000000008</c:v>
                </c:pt>
                <c:pt idx="1">
                  <c:v>30</c:v>
                </c:pt>
                <c:pt idx="2">
                  <c:v>80</c:v>
                </c:pt>
                <c:pt idx="3">
                  <c:v>225</c:v>
                </c:pt>
                <c:pt idx="4">
                  <c:v>188</c:v>
                </c:pt>
              </c:numCache>
            </c:numRef>
          </c:val>
        </c:ser>
        <c:ser>
          <c:idx val="1"/>
          <c:order val="1"/>
          <c:tx>
            <c:strRef>
              <c:f>Φύλλο1!$C$1</c:f>
              <c:strCache>
                <c:ptCount val="1"/>
                <c:pt idx="0">
                  <c:v>Φωτιστικά</c:v>
                </c:pt>
              </c:strCache>
            </c:strRef>
          </c:tx>
          <c:spPr>
            <a:solidFill>
              <a:srgbClr val="00B050"/>
            </a:solidFill>
          </c:spPr>
          <c:dLbls>
            <c:dLbl>
              <c:idx val="2"/>
              <c:layout>
                <c:manualLayout>
                  <c:x val="2.1929824561403512E-3"/>
                  <c:y val="8.2556089157587824E-3"/>
                </c:manualLayout>
              </c:layout>
              <c:dLblPos val="outEnd"/>
              <c:showVal val="1"/>
            </c:dLbl>
            <c:txPr>
              <a:bodyPr/>
              <a:lstStyle/>
              <a:p>
                <a:pPr>
                  <a:defRPr b="1"/>
                </a:pPr>
                <a:endParaRPr lang="el-GR"/>
              </a:p>
            </c:txPr>
            <c:dLblPos val="outEnd"/>
            <c:showVal val="1"/>
          </c:dLbls>
          <c:cat>
            <c:numRef>
              <c:f>Φύλλο1!$A$2:$A$6</c:f>
              <c:numCache>
                <c:formatCode>General</c:formatCode>
                <c:ptCount val="5"/>
                <c:pt idx="0">
                  <c:v>2009</c:v>
                </c:pt>
                <c:pt idx="1">
                  <c:v>2010</c:v>
                </c:pt>
                <c:pt idx="2">
                  <c:v>2011</c:v>
                </c:pt>
                <c:pt idx="3">
                  <c:v>2012</c:v>
                </c:pt>
                <c:pt idx="4">
                  <c:v>2013</c:v>
                </c:pt>
              </c:numCache>
            </c:numRef>
          </c:cat>
          <c:val>
            <c:numRef>
              <c:f>Φύλλο1!$C$2:$C$6</c:f>
              <c:numCache>
                <c:formatCode>General</c:formatCode>
                <c:ptCount val="5"/>
                <c:pt idx="0">
                  <c:v>85</c:v>
                </c:pt>
                <c:pt idx="1">
                  <c:v>160</c:v>
                </c:pt>
                <c:pt idx="2">
                  <c:v>175</c:v>
                </c:pt>
                <c:pt idx="3">
                  <c:v>250</c:v>
                </c:pt>
                <c:pt idx="4">
                  <c:v>287</c:v>
                </c:pt>
              </c:numCache>
            </c:numRef>
          </c:val>
        </c:ser>
        <c:ser>
          <c:idx val="2"/>
          <c:order val="2"/>
          <c:tx>
            <c:strRef>
              <c:f>Φύλλο1!$D$1</c:f>
              <c:strCache>
                <c:ptCount val="1"/>
                <c:pt idx="0">
                  <c:v>Μικροσυσκευές</c:v>
                </c:pt>
              </c:strCache>
            </c:strRef>
          </c:tx>
          <c:spPr>
            <a:solidFill>
              <a:srgbClr val="0070C0"/>
            </a:solidFill>
          </c:spPr>
          <c:dLbls>
            <c:dLbl>
              <c:idx val="0"/>
              <c:delete val="1"/>
            </c:dLbl>
            <c:dLbl>
              <c:idx val="1"/>
              <c:delete val="1"/>
            </c:dLbl>
            <c:dLbl>
              <c:idx val="2"/>
              <c:delete val="1"/>
            </c:dLbl>
            <c:txPr>
              <a:bodyPr/>
              <a:lstStyle/>
              <a:p>
                <a:pPr>
                  <a:defRPr b="1"/>
                </a:pPr>
                <a:endParaRPr lang="el-GR"/>
              </a:p>
            </c:txPr>
            <c:dLblPos val="outEnd"/>
            <c:showVal val="1"/>
          </c:dLbls>
          <c:cat>
            <c:numRef>
              <c:f>Φύλλο1!$A$2:$A$6</c:f>
              <c:numCache>
                <c:formatCode>General</c:formatCode>
                <c:ptCount val="5"/>
                <c:pt idx="0">
                  <c:v>2009</c:v>
                </c:pt>
                <c:pt idx="1">
                  <c:v>2010</c:v>
                </c:pt>
                <c:pt idx="2">
                  <c:v>2011</c:v>
                </c:pt>
                <c:pt idx="3">
                  <c:v>2012</c:v>
                </c:pt>
                <c:pt idx="4">
                  <c:v>2013</c:v>
                </c:pt>
              </c:numCache>
            </c:numRef>
          </c:cat>
          <c:val>
            <c:numRef>
              <c:f>Φύλλο1!$D$2:$D$6</c:f>
              <c:numCache>
                <c:formatCode>General</c:formatCode>
                <c:ptCount val="5"/>
                <c:pt idx="0">
                  <c:v>0</c:v>
                </c:pt>
                <c:pt idx="1">
                  <c:v>0</c:v>
                </c:pt>
                <c:pt idx="2">
                  <c:v>0</c:v>
                </c:pt>
                <c:pt idx="3">
                  <c:v>3.3299999999999987</c:v>
                </c:pt>
                <c:pt idx="4">
                  <c:v>18.399999999999999</c:v>
                </c:pt>
              </c:numCache>
            </c:numRef>
          </c:val>
        </c:ser>
        <c:dLbls>
          <c:showVal val="1"/>
        </c:dLbls>
        <c:axId val="126821888"/>
        <c:axId val="126823424"/>
      </c:barChart>
      <c:catAx>
        <c:axId val="126821888"/>
        <c:scaling>
          <c:orientation val="minMax"/>
        </c:scaling>
        <c:axPos val="b"/>
        <c:numFmt formatCode="General" sourceLinked="1"/>
        <c:tickLblPos val="nextTo"/>
        <c:crossAx val="126823424"/>
        <c:crosses val="autoZero"/>
        <c:auto val="1"/>
        <c:lblAlgn val="ctr"/>
        <c:lblOffset val="100"/>
      </c:catAx>
      <c:valAx>
        <c:axId val="126823424"/>
        <c:scaling>
          <c:orientation val="minMax"/>
        </c:scaling>
        <c:axPos val="l"/>
        <c:majorGridlines/>
        <c:numFmt formatCode="General" sourceLinked="1"/>
        <c:tickLblPos val="nextTo"/>
        <c:crossAx val="126821888"/>
        <c:crosses val="autoZero"/>
        <c:crossBetween val="between"/>
      </c:valAx>
      <c:spPr>
        <a:solidFill>
          <a:sysClr val="window" lastClr="FFFFFF">
            <a:lumMod val="85000"/>
          </a:sysClr>
        </a:solidFill>
      </c:spPr>
    </c:plotArea>
    <c:legend>
      <c:legendPos val="b"/>
      <c:layout>
        <c:manualLayout>
          <c:xMode val="edge"/>
          <c:yMode val="edge"/>
          <c:x val="0.23524985827785524"/>
          <c:y val="0.91149745438912655"/>
          <c:w val="0.34257886350709427"/>
          <c:h val="6.9331970360781273E-2"/>
        </c:manualLayout>
      </c:layout>
    </c:legend>
    <c:plotVisOnly val="1"/>
    <c:dispBlanksAs val="gap"/>
  </c:chart>
  <c:externalData r:id="rId2"/>
  <c:userShapes r:id="rId3"/>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l-GR"/>
  <c:style val="34"/>
  <c:chart>
    <c:title>
      <c:tx>
        <c:rich>
          <a:bodyPr/>
          <a:lstStyle/>
          <a:p>
            <a:pPr>
              <a:defRPr/>
            </a:pPr>
            <a:r>
              <a:rPr lang="el-GR" dirty="0" smtClean="0"/>
              <a:t>Συλλεγόμενες</a:t>
            </a:r>
            <a:r>
              <a:rPr lang="el-GR" baseline="0" dirty="0" smtClean="0"/>
              <a:t> Ποσότητες </a:t>
            </a:r>
            <a:r>
              <a:rPr lang="el-GR" dirty="0" smtClean="0"/>
              <a:t>(</a:t>
            </a:r>
            <a:r>
              <a:rPr lang="en-US" dirty="0" smtClean="0"/>
              <a:t>kg</a:t>
            </a:r>
            <a:r>
              <a:rPr lang="el-GR" dirty="0" smtClean="0"/>
              <a:t>) – ΑΝΑΚΥΚΛΩΣΗ</a:t>
            </a:r>
            <a:r>
              <a:rPr lang="el-GR" baseline="0" dirty="0" smtClean="0"/>
              <a:t> ΣΥΣΚΕΥΩΝ.Α.Ε.</a:t>
            </a:r>
            <a:endParaRPr lang="el-GR" dirty="0"/>
          </a:p>
        </c:rich>
      </c:tx>
      <c:layout>
        <c:manualLayout>
          <c:xMode val="edge"/>
          <c:yMode val="edge"/>
          <c:x val="0.14646627267570103"/>
          <c:y val="2.1261222409797224E-2"/>
        </c:manualLayout>
      </c:layout>
    </c:title>
    <c:plotArea>
      <c:layout/>
      <c:barChart>
        <c:barDir val="col"/>
        <c:grouping val="clustered"/>
        <c:ser>
          <c:idx val="0"/>
          <c:order val="0"/>
          <c:tx>
            <c:strRef>
              <c:f>Φύλλο1!$B$1</c:f>
              <c:strCache>
                <c:ptCount val="1"/>
                <c:pt idx="0">
                  <c:v>Σύνολο Συλλογής (κιλά)</c:v>
                </c:pt>
              </c:strCache>
            </c:strRef>
          </c:tx>
          <c:dLbls>
            <c:dLbl>
              <c:idx val="4"/>
              <c:layout>
                <c:manualLayout>
                  <c:x val="0"/>
                  <c:y val="2.5513466891756598E-2"/>
                </c:manualLayout>
              </c:layout>
              <c:dLblPos val="outEnd"/>
              <c:showVal val="1"/>
            </c:dLbl>
            <c:numFmt formatCode="#,##0" sourceLinked="0"/>
            <c:txPr>
              <a:bodyPr/>
              <a:lstStyle/>
              <a:p>
                <a:pPr>
                  <a:defRPr b="1"/>
                </a:pPr>
                <a:endParaRPr lang="el-GR"/>
              </a:p>
            </c:txPr>
            <c:dLblPos val="outEnd"/>
            <c:showVal val="1"/>
          </c:dLbls>
          <c:cat>
            <c:numRef>
              <c:f>Φύλλο1!$A$2:$A$10</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Φύλλο1!$B$2:$B$10</c:f>
              <c:numCache>
                <c:formatCode>General</c:formatCode>
                <c:ptCount val="9"/>
                <c:pt idx="0">
                  <c:v>762868</c:v>
                </c:pt>
                <c:pt idx="1">
                  <c:v>11340719</c:v>
                </c:pt>
                <c:pt idx="2">
                  <c:v>31405598</c:v>
                </c:pt>
                <c:pt idx="3">
                  <c:v>47141882</c:v>
                </c:pt>
                <c:pt idx="4">
                  <c:v>66011555</c:v>
                </c:pt>
                <c:pt idx="5">
                  <c:v>46337410</c:v>
                </c:pt>
                <c:pt idx="6">
                  <c:v>42054000</c:v>
                </c:pt>
                <c:pt idx="7">
                  <c:v>36740110</c:v>
                </c:pt>
                <c:pt idx="8">
                  <c:v>37772468</c:v>
                </c:pt>
              </c:numCache>
            </c:numRef>
          </c:val>
        </c:ser>
        <c:dLbls>
          <c:showVal val="1"/>
        </c:dLbls>
        <c:axId val="127941632"/>
        <c:axId val="127927040"/>
      </c:barChart>
      <c:catAx>
        <c:axId val="127941632"/>
        <c:scaling>
          <c:orientation val="minMax"/>
        </c:scaling>
        <c:axPos val="b"/>
        <c:numFmt formatCode="General" sourceLinked="1"/>
        <c:tickLblPos val="nextTo"/>
        <c:crossAx val="127927040"/>
        <c:crosses val="autoZero"/>
        <c:auto val="1"/>
        <c:lblAlgn val="ctr"/>
        <c:lblOffset val="100"/>
      </c:catAx>
      <c:valAx>
        <c:axId val="127927040"/>
        <c:scaling>
          <c:orientation val="minMax"/>
        </c:scaling>
        <c:axPos val="l"/>
        <c:majorGridlines/>
        <c:numFmt formatCode="#,##0" sourceLinked="0"/>
        <c:tickLblPos val="nextTo"/>
        <c:crossAx val="127941632"/>
        <c:crosses val="autoZero"/>
        <c:crossBetween val="between"/>
      </c:valAx>
      <c:spPr>
        <a:solidFill>
          <a:sysClr val="window" lastClr="FFFFFF">
            <a:lumMod val="85000"/>
          </a:sysClr>
        </a:solidFill>
      </c:spPr>
    </c:plotArea>
    <c:plotVisOnly val="1"/>
    <c:dispBlanksAs val="gap"/>
  </c:chart>
  <c:spPr>
    <a:ln>
      <a:noFill/>
    </a:ln>
  </c:spPr>
  <c:externalData r:id="rId2"/>
</c:chartSpace>
</file>

<file path=ppt/diagrams/_rels/data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image" Target="../media/image26.png"/><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image" Target="../media/image26.png"/><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4B18BA-69B9-4EDB-83D1-41DED8FD7A8B}" type="doc">
      <dgm:prSet loTypeId="urn:microsoft.com/office/officeart/2005/8/layout/hProcess10" loCatId="process" qsTypeId="urn:microsoft.com/office/officeart/2005/8/quickstyle/simple1" qsCatId="simple" csTypeId="urn:microsoft.com/office/officeart/2005/8/colors/colorful2" csCatId="colorful" phldr="1"/>
      <dgm:spPr/>
    </dgm:pt>
    <dgm:pt modelId="{4C16CD6B-A3D1-4B3C-B4E1-54744B80A188}">
      <dgm:prSet phldrT="[Text]" custT="1"/>
      <dgm:spPr/>
      <dgm:t>
        <a:bodyPr/>
        <a:lstStyle/>
        <a:p>
          <a:r>
            <a:rPr lang="el-GR" sz="800" b="1" dirty="0" smtClean="0">
              <a:solidFill>
                <a:schemeClr val="tx1">
                  <a:lumMod val="95000"/>
                  <a:lumOff val="5000"/>
                </a:schemeClr>
              </a:solidFill>
            </a:rPr>
            <a:t>Απόρριψη</a:t>
          </a:r>
          <a:endParaRPr lang="el-GR" sz="600" b="1" dirty="0">
            <a:solidFill>
              <a:schemeClr val="tx1">
                <a:lumMod val="95000"/>
                <a:lumOff val="5000"/>
              </a:schemeClr>
            </a:solidFill>
          </a:endParaRPr>
        </a:p>
      </dgm:t>
    </dgm:pt>
    <dgm:pt modelId="{238E8F1A-E7F8-475E-835F-827ACE26DF2B}" type="parTrans" cxnId="{5B1D2E1C-8BE6-4289-BD16-9A95049BC246}">
      <dgm:prSet/>
      <dgm:spPr/>
      <dgm:t>
        <a:bodyPr/>
        <a:lstStyle/>
        <a:p>
          <a:endParaRPr lang="el-GR">
            <a:solidFill>
              <a:schemeClr val="tx1">
                <a:lumMod val="95000"/>
                <a:lumOff val="5000"/>
              </a:schemeClr>
            </a:solidFill>
          </a:endParaRPr>
        </a:p>
      </dgm:t>
    </dgm:pt>
    <dgm:pt modelId="{5E3F893D-1F62-4B73-AD18-53940A66E5E4}" type="sibTrans" cxnId="{5B1D2E1C-8BE6-4289-BD16-9A95049BC246}">
      <dgm:prSet/>
      <dgm:spPr/>
      <dgm:t>
        <a:bodyPr/>
        <a:lstStyle/>
        <a:p>
          <a:endParaRPr lang="el-GR">
            <a:solidFill>
              <a:schemeClr val="tx1">
                <a:lumMod val="95000"/>
                <a:lumOff val="5000"/>
              </a:schemeClr>
            </a:solidFill>
          </a:endParaRPr>
        </a:p>
      </dgm:t>
    </dgm:pt>
    <dgm:pt modelId="{2B556D77-CCCE-4D2F-8D4E-87E18871613A}">
      <dgm:prSet phldrT="[Text]" custT="1"/>
      <dgm:spPr/>
      <dgm:t>
        <a:bodyPr/>
        <a:lstStyle/>
        <a:p>
          <a:r>
            <a:rPr lang="el-GR" sz="800" b="1" dirty="0" smtClean="0">
              <a:solidFill>
                <a:schemeClr val="tx1">
                  <a:lumMod val="95000"/>
                  <a:lumOff val="5000"/>
                </a:schemeClr>
              </a:solidFill>
            </a:rPr>
            <a:t>Μπλε </a:t>
          </a:r>
          <a:r>
            <a:rPr lang="el-GR" sz="800" b="1" dirty="0">
              <a:solidFill>
                <a:schemeClr val="tx1">
                  <a:lumMod val="95000"/>
                  <a:lumOff val="5000"/>
                </a:schemeClr>
              </a:solidFill>
            </a:rPr>
            <a:t>Κάδοι</a:t>
          </a:r>
        </a:p>
      </dgm:t>
    </dgm:pt>
    <dgm:pt modelId="{2D732BCA-941F-4BC2-A459-7BAF33623E34}" type="parTrans" cxnId="{F6F5FC84-2DC3-4DE6-8A90-A2434BCB63E4}">
      <dgm:prSet/>
      <dgm:spPr/>
      <dgm:t>
        <a:bodyPr/>
        <a:lstStyle/>
        <a:p>
          <a:endParaRPr lang="el-GR">
            <a:solidFill>
              <a:schemeClr val="tx1">
                <a:lumMod val="95000"/>
                <a:lumOff val="5000"/>
              </a:schemeClr>
            </a:solidFill>
          </a:endParaRPr>
        </a:p>
      </dgm:t>
    </dgm:pt>
    <dgm:pt modelId="{A258A35C-B447-4183-B2E3-207CC998E9F2}" type="sibTrans" cxnId="{F6F5FC84-2DC3-4DE6-8A90-A2434BCB63E4}">
      <dgm:prSet/>
      <dgm:spPr/>
      <dgm:t>
        <a:bodyPr/>
        <a:lstStyle/>
        <a:p>
          <a:endParaRPr lang="el-GR">
            <a:solidFill>
              <a:schemeClr val="tx1">
                <a:lumMod val="95000"/>
                <a:lumOff val="5000"/>
              </a:schemeClr>
            </a:solidFill>
          </a:endParaRPr>
        </a:p>
      </dgm:t>
    </dgm:pt>
    <dgm:pt modelId="{4F13351F-D1E6-4059-9216-DD37399E5931}">
      <dgm:prSet phldrT="[Text]" custT="1"/>
      <dgm:spPr/>
      <dgm:t>
        <a:bodyPr/>
        <a:lstStyle/>
        <a:p>
          <a:r>
            <a:rPr lang="el-GR" sz="800" b="1" dirty="0">
              <a:solidFill>
                <a:schemeClr val="tx1">
                  <a:lumMod val="95000"/>
                  <a:lumOff val="5000"/>
                </a:schemeClr>
              </a:solidFill>
            </a:rPr>
            <a:t>Συμπίεση - Δεματοποίηση</a:t>
          </a:r>
        </a:p>
      </dgm:t>
    </dgm:pt>
    <dgm:pt modelId="{7830A472-0E89-4B9A-9EE4-65DE422E130A}" type="parTrans" cxnId="{D576B235-C8AF-450E-AEC1-0ACAD2EA84C7}">
      <dgm:prSet/>
      <dgm:spPr/>
      <dgm:t>
        <a:bodyPr/>
        <a:lstStyle/>
        <a:p>
          <a:endParaRPr lang="el-GR">
            <a:solidFill>
              <a:schemeClr val="tx1">
                <a:lumMod val="95000"/>
                <a:lumOff val="5000"/>
              </a:schemeClr>
            </a:solidFill>
          </a:endParaRPr>
        </a:p>
      </dgm:t>
    </dgm:pt>
    <dgm:pt modelId="{AE299370-11A3-44F7-96DE-10B60DFC25E1}" type="sibTrans" cxnId="{D576B235-C8AF-450E-AEC1-0ACAD2EA84C7}">
      <dgm:prSet/>
      <dgm:spPr/>
      <dgm:t>
        <a:bodyPr/>
        <a:lstStyle/>
        <a:p>
          <a:endParaRPr lang="el-GR">
            <a:solidFill>
              <a:schemeClr val="tx1">
                <a:lumMod val="95000"/>
                <a:lumOff val="5000"/>
              </a:schemeClr>
            </a:solidFill>
          </a:endParaRPr>
        </a:p>
      </dgm:t>
    </dgm:pt>
    <dgm:pt modelId="{819AEF4E-FB9B-47DB-B555-67913AA9393A}">
      <dgm:prSet phldrT="[Text]" custT="1"/>
      <dgm:spPr/>
      <dgm:t>
        <a:bodyPr/>
        <a:lstStyle/>
        <a:p>
          <a:r>
            <a:rPr lang="el-GR" sz="800" b="1" dirty="0">
              <a:solidFill>
                <a:schemeClr val="tx1">
                  <a:lumMod val="95000"/>
                  <a:lumOff val="5000"/>
                </a:schemeClr>
              </a:solidFill>
            </a:rPr>
            <a:t>Αποκομιδή</a:t>
          </a:r>
          <a:endParaRPr lang="el-GR" sz="600" b="1" dirty="0">
            <a:solidFill>
              <a:schemeClr val="tx1">
                <a:lumMod val="95000"/>
                <a:lumOff val="5000"/>
              </a:schemeClr>
            </a:solidFill>
          </a:endParaRPr>
        </a:p>
      </dgm:t>
    </dgm:pt>
    <dgm:pt modelId="{112F1FC0-2571-46E3-8FFB-20759581C73B}" type="parTrans" cxnId="{0805760D-FAEC-4A6C-8903-332E9AE1247B}">
      <dgm:prSet/>
      <dgm:spPr/>
      <dgm:t>
        <a:bodyPr/>
        <a:lstStyle/>
        <a:p>
          <a:endParaRPr lang="el-GR">
            <a:solidFill>
              <a:schemeClr val="tx1">
                <a:lumMod val="95000"/>
                <a:lumOff val="5000"/>
              </a:schemeClr>
            </a:solidFill>
          </a:endParaRPr>
        </a:p>
      </dgm:t>
    </dgm:pt>
    <dgm:pt modelId="{EE4FBFB2-1AE0-4FFA-9BEE-C577648AAEF5}" type="sibTrans" cxnId="{0805760D-FAEC-4A6C-8903-332E9AE1247B}">
      <dgm:prSet/>
      <dgm:spPr/>
      <dgm:t>
        <a:bodyPr/>
        <a:lstStyle/>
        <a:p>
          <a:endParaRPr lang="el-GR">
            <a:solidFill>
              <a:schemeClr val="tx1">
                <a:lumMod val="95000"/>
                <a:lumOff val="5000"/>
              </a:schemeClr>
            </a:solidFill>
          </a:endParaRPr>
        </a:p>
      </dgm:t>
    </dgm:pt>
    <dgm:pt modelId="{65769221-B533-4314-BC93-E93DB7B300EA}">
      <dgm:prSet phldrT="[Text]" custT="1"/>
      <dgm:spPr/>
      <dgm:t>
        <a:bodyPr/>
        <a:lstStyle/>
        <a:p>
          <a:r>
            <a:rPr lang="el-GR" sz="800" b="1" dirty="0">
              <a:solidFill>
                <a:schemeClr val="tx1">
                  <a:lumMod val="95000"/>
                  <a:lumOff val="5000"/>
                </a:schemeClr>
              </a:solidFill>
            </a:rPr>
            <a:t>Κ.Δ.Α.Υ</a:t>
          </a:r>
          <a:endParaRPr lang="el-GR" sz="600" b="1" dirty="0">
            <a:solidFill>
              <a:schemeClr val="tx1">
                <a:lumMod val="95000"/>
                <a:lumOff val="5000"/>
              </a:schemeClr>
            </a:solidFill>
          </a:endParaRPr>
        </a:p>
      </dgm:t>
    </dgm:pt>
    <dgm:pt modelId="{51CB3C0F-5BBA-40EF-A679-255AD1BDBA6C}" type="parTrans" cxnId="{107A2ABE-DF0E-4534-A01E-1C1D2635E487}">
      <dgm:prSet/>
      <dgm:spPr/>
      <dgm:t>
        <a:bodyPr/>
        <a:lstStyle/>
        <a:p>
          <a:endParaRPr lang="el-GR">
            <a:solidFill>
              <a:schemeClr val="tx1">
                <a:lumMod val="95000"/>
                <a:lumOff val="5000"/>
              </a:schemeClr>
            </a:solidFill>
          </a:endParaRPr>
        </a:p>
      </dgm:t>
    </dgm:pt>
    <dgm:pt modelId="{F84F1D54-5F37-47D2-A88B-A25520F81EA5}" type="sibTrans" cxnId="{107A2ABE-DF0E-4534-A01E-1C1D2635E487}">
      <dgm:prSet/>
      <dgm:spPr/>
      <dgm:t>
        <a:bodyPr/>
        <a:lstStyle/>
        <a:p>
          <a:endParaRPr lang="el-GR">
            <a:solidFill>
              <a:schemeClr val="tx1">
                <a:lumMod val="95000"/>
                <a:lumOff val="5000"/>
              </a:schemeClr>
            </a:solidFill>
          </a:endParaRPr>
        </a:p>
      </dgm:t>
    </dgm:pt>
    <dgm:pt modelId="{8D2271A8-046A-4929-98A1-94F49FB8E77C}">
      <dgm:prSet phldrT="[Text]" custT="1"/>
      <dgm:spPr/>
      <dgm:t>
        <a:bodyPr/>
        <a:lstStyle/>
        <a:p>
          <a:r>
            <a:rPr lang="el-GR" sz="800" b="1" dirty="0">
              <a:solidFill>
                <a:schemeClr val="tx1">
                  <a:lumMod val="95000"/>
                  <a:lumOff val="5000"/>
                </a:schemeClr>
              </a:solidFill>
            </a:rPr>
            <a:t>Διαλογή</a:t>
          </a:r>
          <a:endParaRPr lang="el-GR" sz="600" b="1" dirty="0">
            <a:solidFill>
              <a:schemeClr val="tx1">
                <a:lumMod val="95000"/>
                <a:lumOff val="5000"/>
              </a:schemeClr>
            </a:solidFill>
          </a:endParaRPr>
        </a:p>
      </dgm:t>
    </dgm:pt>
    <dgm:pt modelId="{CF11EAD5-8D5B-4363-BFDF-39186E67DCED}" type="parTrans" cxnId="{4205AFB1-A09B-479C-9153-6BB5E1A5C10D}">
      <dgm:prSet/>
      <dgm:spPr/>
      <dgm:t>
        <a:bodyPr/>
        <a:lstStyle/>
        <a:p>
          <a:endParaRPr lang="el-GR">
            <a:solidFill>
              <a:schemeClr val="tx1">
                <a:lumMod val="95000"/>
                <a:lumOff val="5000"/>
              </a:schemeClr>
            </a:solidFill>
          </a:endParaRPr>
        </a:p>
      </dgm:t>
    </dgm:pt>
    <dgm:pt modelId="{CCC1E4DD-F749-4494-9F84-B8C1862D9EAA}" type="sibTrans" cxnId="{4205AFB1-A09B-479C-9153-6BB5E1A5C10D}">
      <dgm:prSet/>
      <dgm:spPr/>
      <dgm:t>
        <a:bodyPr/>
        <a:lstStyle/>
        <a:p>
          <a:endParaRPr lang="el-GR">
            <a:solidFill>
              <a:schemeClr val="tx1">
                <a:lumMod val="95000"/>
                <a:lumOff val="5000"/>
              </a:schemeClr>
            </a:solidFill>
          </a:endParaRPr>
        </a:p>
      </dgm:t>
    </dgm:pt>
    <dgm:pt modelId="{837CE8D9-4929-4291-BA6D-5467764F22D2}">
      <dgm:prSet phldrT="[Text]" custT="1"/>
      <dgm:spPr/>
      <dgm:t>
        <a:bodyPr/>
        <a:lstStyle/>
        <a:p>
          <a:r>
            <a:rPr lang="el-GR" sz="800" b="1" dirty="0">
              <a:solidFill>
                <a:schemeClr val="tx1">
                  <a:lumMod val="95000"/>
                  <a:lumOff val="5000"/>
                </a:schemeClr>
              </a:solidFill>
            </a:rPr>
            <a:t>Βιομηχανία για ανακύκλωση</a:t>
          </a:r>
        </a:p>
      </dgm:t>
    </dgm:pt>
    <dgm:pt modelId="{452F664C-4C93-44C7-B3ED-9278C00E0D9C}" type="parTrans" cxnId="{47B3F051-1324-4528-9645-90FB11E1842C}">
      <dgm:prSet/>
      <dgm:spPr/>
      <dgm:t>
        <a:bodyPr/>
        <a:lstStyle/>
        <a:p>
          <a:endParaRPr lang="el-GR">
            <a:solidFill>
              <a:schemeClr val="tx1">
                <a:lumMod val="95000"/>
                <a:lumOff val="5000"/>
              </a:schemeClr>
            </a:solidFill>
          </a:endParaRPr>
        </a:p>
      </dgm:t>
    </dgm:pt>
    <dgm:pt modelId="{3E3D283E-49A3-45AC-9DD4-761F949C980F}" type="sibTrans" cxnId="{47B3F051-1324-4528-9645-90FB11E1842C}">
      <dgm:prSet/>
      <dgm:spPr/>
      <dgm:t>
        <a:bodyPr/>
        <a:lstStyle/>
        <a:p>
          <a:endParaRPr lang="el-GR">
            <a:solidFill>
              <a:schemeClr val="tx1">
                <a:lumMod val="95000"/>
                <a:lumOff val="5000"/>
              </a:schemeClr>
            </a:solidFill>
          </a:endParaRPr>
        </a:p>
      </dgm:t>
    </dgm:pt>
    <dgm:pt modelId="{B966E9AE-CFAF-4CDC-97AB-3AE4BC477FAA}" type="pres">
      <dgm:prSet presAssocID="{7D4B18BA-69B9-4EDB-83D1-41DED8FD7A8B}" presName="Name0" presStyleCnt="0">
        <dgm:presLayoutVars>
          <dgm:dir/>
          <dgm:resizeHandles val="exact"/>
        </dgm:presLayoutVars>
      </dgm:prSet>
      <dgm:spPr/>
    </dgm:pt>
    <dgm:pt modelId="{3D17282A-E7C6-46F0-8FE4-58ECB9CCC3CB}" type="pres">
      <dgm:prSet presAssocID="{4C16CD6B-A3D1-4B3C-B4E1-54744B80A188}" presName="composite" presStyleCnt="0"/>
      <dgm:spPr/>
    </dgm:pt>
    <dgm:pt modelId="{C6DE413A-3367-4E64-9C8A-DB5EF00D1AC9}" type="pres">
      <dgm:prSet presAssocID="{4C16CD6B-A3D1-4B3C-B4E1-54744B80A188}" presName="imagSh" presStyleLbl="bgImgPlace1" presStyleIdx="0" presStyleCnt="7" custLinFactNeighborX="-227" custLinFactNeighborY="-22552"/>
      <dgm:spPr>
        <a:blipFill rotWithShape="0">
          <a:blip xmlns:r="http://schemas.openxmlformats.org/officeDocument/2006/relationships" r:embed="rId1"/>
          <a:stretch>
            <a:fillRect/>
          </a:stretch>
        </a:blipFill>
      </dgm:spPr>
    </dgm:pt>
    <dgm:pt modelId="{BC02D317-FA6F-41A6-9644-3B18CCD521A6}" type="pres">
      <dgm:prSet presAssocID="{4C16CD6B-A3D1-4B3C-B4E1-54744B80A188}" presName="txNode" presStyleLbl="node1" presStyleIdx="0" presStyleCnt="7">
        <dgm:presLayoutVars>
          <dgm:bulletEnabled val="1"/>
        </dgm:presLayoutVars>
      </dgm:prSet>
      <dgm:spPr/>
      <dgm:t>
        <a:bodyPr/>
        <a:lstStyle/>
        <a:p>
          <a:endParaRPr lang="el-GR"/>
        </a:p>
      </dgm:t>
    </dgm:pt>
    <dgm:pt modelId="{CA5D7E83-D71A-4EB5-A3F2-EC16D13E89C4}" type="pres">
      <dgm:prSet presAssocID="{5E3F893D-1F62-4B73-AD18-53940A66E5E4}" presName="sibTrans" presStyleLbl="sibTrans2D1" presStyleIdx="0" presStyleCnt="6" custScaleX="202994" custScaleY="75438"/>
      <dgm:spPr/>
      <dgm:t>
        <a:bodyPr/>
        <a:lstStyle/>
        <a:p>
          <a:endParaRPr lang="el-GR"/>
        </a:p>
      </dgm:t>
    </dgm:pt>
    <dgm:pt modelId="{92ACEE45-2A09-4C38-A11A-5029CBC76892}" type="pres">
      <dgm:prSet presAssocID="{5E3F893D-1F62-4B73-AD18-53940A66E5E4}" presName="connTx" presStyleLbl="sibTrans2D1" presStyleIdx="0" presStyleCnt="6"/>
      <dgm:spPr/>
      <dgm:t>
        <a:bodyPr/>
        <a:lstStyle/>
        <a:p>
          <a:endParaRPr lang="el-GR"/>
        </a:p>
      </dgm:t>
    </dgm:pt>
    <dgm:pt modelId="{621A448E-F86F-449C-ADC5-0F6315E9F5E3}" type="pres">
      <dgm:prSet presAssocID="{2B556D77-CCCE-4D2F-8D4E-87E18871613A}" presName="composite" presStyleCnt="0"/>
      <dgm:spPr/>
    </dgm:pt>
    <dgm:pt modelId="{E25B0448-ACF6-40C6-A04B-12E07EFE7D46}" type="pres">
      <dgm:prSet presAssocID="{2B556D77-CCCE-4D2F-8D4E-87E18871613A}" presName="imagSh" presStyleLbl="bgImgPlace1" presStyleIdx="1" presStyleCnt="7" custLinFactNeighborX="-1879" custLinFactNeighborY="-28190"/>
      <dgm:spPr>
        <a:blipFill rotWithShape="0">
          <a:blip xmlns:r="http://schemas.openxmlformats.org/officeDocument/2006/relationships" r:embed="rId2"/>
          <a:stretch>
            <a:fillRect/>
          </a:stretch>
        </a:blipFill>
      </dgm:spPr>
    </dgm:pt>
    <dgm:pt modelId="{ED800D47-2322-4FDD-B2A1-B99CF337F29F}" type="pres">
      <dgm:prSet presAssocID="{2B556D77-CCCE-4D2F-8D4E-87E18871613A}" presName="txNode" presStyleLbl="node1" presStyleIdx="1" presStyleCnt="7">
        <dgm:presLayoutVars>
          <dgm:bulletEnabled val="1"/>
        </dgm:presLayoutVars>
      </dgm:prSet>
      <dgm:spPr/>
      <dgm:t>
        <a:bodyPr/>
        <a:lstStyle/>
        <a:p>
          <a:endParaRPr lang="el-GR"/>
        </a:p>
      </dgm:t>
    </dgm:pt>
    <dgm:pt modelId="{AAD2F5E5-29D9-4C9E-ABE7-B96D502784E1}" type="pres">
      <dgm:prSet presAssocID="{A258A35C-B447-4183-B2E3-207CC998E9F2}" presName="sibTrans" presStyleLbl="sibTrans2D1" presStyleIdx="1" presStyleCnt="6" custScaleX="217118" custScaleY="102132"/>
      <dgm:spPr/>
      <dgm:t>
        <a:bodyPr/>
        <a:lstStyle/>
        <a:p>
          <a:endParaRPr lang="el-GR"/>
        </a:p>
      </dgm:t>
    </dgm:pt>
    <dgm:pt modelId="{E1CD3629-1359-4874-AD5A-6C71AE7DBFD3}" type="pres">
      <dgm:prSet presAssocID="{A258A35C-B447-4183-B2E3-207CC998E9F2}" presName="connTx" presStyleLbl="sibTrans2D1" presStyleIdx="1" presStyleCnt="6"/>
      <dgm:spPr/>
      <dgm:t>
        <a:bodyPr/>
        <a:lstStyle/>
        <a:p>
          <a:endParaRPr lang="el-GR"/>
        </a:p>
      </dgm:t>
    </dgm:pt>
    <dgm:pt modelId="{D1DB4B77-13A5-4876-B3E5-6B68BC3D6C28}" type="pres">
      <dgm:prSet presAssocID="{819AEF4E-FB9B-47DB-B555-67913AA9393A}" presName="composite" presStyleCnt="0"/>
      <dgm:spPr/>
    </dgm:pt>
    <dgm:pt modelId="{2A8D77E1-044E-4AA9-A843-58F475D2D14C}" type="pres">
      <dgm:prSet presAssocID="{819AEF4E-FB9B-47DB-B555-67913AA9393A}" presName="imagSh" presStyleLbl="bgImgPlace1" presStyleIdx="2" presStyleCnt="7" custLinFactNeighborX="4698" custLinFactNeighborY="-24432"/>
      <dgm:spPr>
        <a:blipFill rotWithShape="0">
          <a:blip xmlns:r="http://schemas.openxmlformats.org/officeDocument/2006/relationships" r:embed="rId3"/>
          <a:stretch>
            <a:fillRect/>
          </a:stretch>
        </a:blipFill>
      </dgm:spPr>
    </dgm:pt>
    <dgm:pt modelId="{C92AEF59-953E-4E5C-944B-F421A0619331}" type="pres">
      <dgm:prSet presAssocID="{819AEF4E-FB9B-47DB-B555-67913AA9393A}" presName="txNode" presStyleLbl="node1" presStyleIdx="2" presStyleCnt="7">
        <dgm:presLayoutVars>
          <dgm:bulletEnabled val="1"/>
        </dgm:presLayoutVars>
      </dgm:prSet>
      <dgm:spPr/>
      <dgm:t>
        <a:bodyPr/>
        <a:lstStyle/>
        <a:p>
          <a:endParaRPr lang="el-GR"/>
        </a:p>
      </dgm:t>
    </dgm:pt>
    <dgm:pt modelId="{90F6874D-02CE-4536-9672-8FD9D1E59BD6}" type="pres">
      <dgm:prSet presAssocID="{EE4FBFB2-1AE0-4FFA-9BEE-C577648AAEF5}" presName="sibTrans" presStyleLbl="sibTrans2D1" presStyleIdx="2" presStyleCnt="6" custScaleX="262210" custScaleY="84981"/>
      <dgm:spPr/>
      <dgm:t>
        <a:bodyPr/>
        <a:lstStyle/>
        <a:p>
          <a:endParaRPr lang="el-GR"/>
        </a:p>
      </dgm:t>
    </dgm:pt>
    <dgm:pt modelId="{292D07CB-80BD-4B54-B631-0E0B80C5CFA1}" type="pres">
      <dgm:prSet presAssocID="{EE4FBFB2-1AE0-4FFA-9BEE-C577648AAEF5}" presName="connTx" presStyleLbl="sibTrans2D1" presStyleIdx="2" presStyleCnt="6"/>
      <dgm:spPr/>
      <dgm:t>
        <a:bodyPr/>
        <a:lstStyle/>
        <a:p>
          <a:endParaRPr lang="el-GR"/>
        </a:p>
      </dgm:t>
    </dgm:pt>
    <dgm:pt modelId="{3291D265-EFDC-4AF3-AFB4-AA016E62EBC4}" type="pres">
      <dgm:prSet presAssocID="{65769221-B533-4314-BC93-E93DB7B300EA}" presName="composite" presStyleCnt="0"/>
      <dgm:spPr/>
    </dgm:pt>
    <dgm:pt modelId="{93F89867-4EC7-4B9F-8D25-39859C3D569D}" type="pres">
      <dgm:prSet presAssocID="{65769221-B533-4314-BC93-E93DB7B300EA}" presName="imagSh" presStyleLbl="bgImgPlace1" presStyleIdx="3" presStyleCnt="7" custLinFactNeighborX="940" custLinFactNeighborY="-34768"/>
      <dgm:spPr>
        <a:blipFill rotWithShape="0">
          <a:blip xmlns:r="http://schemas.openxmlformats.org/officeDocument/2006/relationships" r:embed="rId4"/>
          <a:stretch>
            <a:fillRect/>
          </a:stretch>
        </a:blipFill>
      </dgm:spPr>
    </dgm:pt>
    <dgm:pt modelId="{692C6D58-40BE-44A9-B8AF-2F427395A1E1}" type="pres">
      <dgm:prSet presAssocID="{65769221-B533-4314-BC93-E93DB7B300EA}" presName="txNode" presStyleLbl="node1" presStyleIdx="3" presStyleCnt="7">
        <dgm:presLayoutVars>
          <dgm:bulletEnabled val="1"/>
        </dgm:presLayoutVars>
      </dgm:prSet>
      <dgm:spPr/>
      <dgm:t>
        <a:bodyPr/>
        <a:lstStyle/>
        <a:p>
          <a:endParaRPr lang="el-GR"/>
        </a:p>
      </dgm:t>
    </dgm:pt>
    <dgm:pt modelId="{E13C8D4F-956C-4688-B950-5E98DEBF9328}" type="pres">
      <dgm:prSet presAssocID="{F84F1D54-5F37-47D2-A88B-A25520F81EA5}" presName="sibTrans" presStyleLbl="sibTrans2D1" presStyleIdx="3" presStyleCnt="6" custScaleX="252388" custScaleY="129523"/>
      <dgm:spPr/>
      <dgm:t>
        <a:bodyPr/>
        <a:lstStyle/>
        <a:p>
          <a:endParaRPr lang="el-GR"/>
        </a:p>
      </dgm:t>
    </dgm:pt>
    <dgm:pt modelId="{737EF462-BD9E-431E-B44B-EC4A09E116C8}" type="pres">
      <dgm:prSet presAssocID="{F84F1D54-5F37-47D2-A88B-A25520F81EA5}" presName="connTx" presStyleLbl="sibTrans2D1" presStyleIdx="3" presStyleCnt="6"/>
      <dgm:spPr/>
      <dgm:t>
        <a:bodyPr/>
        <a:lstStyle/>
        <a:p>
          <a:endParaRPr lang="el-GR"/>
        </a:p>
      </dgm:t>
    </dgm:pt>
    <dgm:pt modelId="{1B913F13-231E-470D-B8D1-92557CB1C29D}" type="pres">
      <dgm:prSet presAssocID="{8D2271A8-046A-4929-98A1-94F49FB8E77C}" presName="composite" presStyleCnt="0"/>
      <dgm:spPr/>
    </dgm:pt>
    <dgm:pt modelId="{9F84E8F7-082D-4487-8BE6-56B238D392CB}" type="pres">
      <dgm:prSet presAssocID="{8D2271A8-046A-4929-98A1-94F49FB8E77C}" presName="imagSh" presStyleLbl="bgImgPlace1" presStyleIdx="4" presStyleCnt="7" custLinFactNeighborX="1879" custLinFactNeighborY="-31009"/>
      <dgm:spPr>
        <a:blipFill rotWithShape="0">
          <a:blip xmlns:r="http://schemas.openxmlformats.org/officeDocument/2006/relationships" r:embed="rId5"/>
          <a:stretch>
            <a:fillRect/>
          </a:stretch>
        </a:blipFill>
      </dgm:spPr>
    </dgm:pt>
    <dgm:pt modelId="{260C7CDB-2543-495E-9FBE-AA30ED984F10}" type="pres">
      <dgm:prSet presAssocID="{8D2271A8-046A-4929-98A1-94F49FB8E77C}" presName="txNode" presStyleLbl="node1" presStyleIdx="4" presStyleCnt="7" custLinFactNeighborX="2033" custLinFactNeighborY="2033">
        <dgm:presLayoutVars>
          <dgm:bulletEnabled val="1"/>
        </dgm:presLayoutVars>
      </dgm:prSet>
      <dgm:spPr/>
      <dgm:t>
        <a:bodyPr/>
        <a:lstStyle/>
        <a:p>
          <a:endParaRPr lang="el-GR"/>
        </a:p>
      </dgm:t>
    </dgm:pt>
    <dgm:pt modelId="{2CE34DBF-12A2-460C-9BED-D64D11006CFB}" type="pres">
      <dgm:prSet presAssocID="{CCC1E4DD-F749-4494-9F84-B8C1862D9EAA}" presName="sibTrans" presStyleLbl="sibTrans2D1" presStyleIdx="4" presStyleCnt="6" custScaleX="229696" custScaleY="130394"/>
      <dgm:spPr/>
      <dgm:t>
        <a:bodyPr/>
        <a:lstStyle/>
        <a:p>
          <a:endParaRPr lang="el-GR"/>
        </a:p>
      </dgm:t>
    </dgm:pt>
    <dgm:pt modelId="{522BF6CE-0182-4C32-BED9-12ACE2EDB3A9}" type="pres">
      <dgm:prSet presAssocID="{CCC1E4DD-F749-4494-9F84-B8C1862D9EAA}" presName="connTx" presStyleLbl="sibTrans2D1" presStyleIdx="4" presStyleCnt="6"/>
      <dgm:spPr/>
      <dgm:t>
        <a:bodyPr/>
        <a:lstStyle/>
        <a:p>
          <a:endParaRPr lang="el-GR"/>
        </a:p>
      </dgm:t>
    </dgm:pt>
    <dgm:pt modelId="{7311E251-FB0D-4257-B44C-DCC78BE9C12A}" type="pres">
      <dgm:prSet presAssocID="{4F13351F-D1E6-4059-9216-DD37399E5931}" presName="composite" presStyleCnt="0"/>
      <dgm:spPr/>
    </dgm:pt>
    <dgm:pt modelId="{CDEE07A9-3B55-478E-9A0D-7759D188190B}" type="pres">
      <dgm:prSet presAssocID="{4F13351F-D1E6-4059-9216-DD37399E5931}" presName="imagSh" presStyleLbl="bgImgPlace1" presStyleIdx="5" presStyleCnt="7" custScaleX="112773" custScaleY="114413" custLinFactNeighborX="3759" custLinFactNeighborY="-29131"/>
      <dgm:spPr>
        <a:blipFill rotWithShape="0">
          <a:blip xmlns:r="http://schemas.openxmlformats.org/officeDocument/2006/relationships" r:embed="rId6"/>
          <a:stretch>
            <a:fillRect/>
          </a:stretch>
        </a:blipFill>
      </dgm:spPr>
    </dgm:pt>
    <dgm:pt modelId="{E589E109-3F86-4006-B960-9EBE925F49FA}" type="pres">
      <dgm:prSet presAssocID="{4F13351F-D1E6-4059-9216-DD37399E5931}" presName="txNode" presStyleLbl="node1" presStyleIdx="5" presStyleCnt="7">
        <dgm:presLayoutVars>
          <dgm:bulletEnabled val="1"/>
        </dgm:presLayoutVars>
      </dgm:prSet>
      <dgm:spPr/>
      <dgm:t>
        <a:bodyPr/>
        <a:lstStyle/>
        <a:p>
          <a:endParaRPr lang="el-GR"/>
        </a:p>
      </dgm:t>
    </dgm:pt>
    <dgm:pt modelId="{D9F0BE24-1CA8-453D-A120-F00D0552D55D}" type="pres">
      <dgm:prSet presAssocID="{AE299370-11A3-44F7-96DE-10B60DFC25E1}" presName="sibTrans" presStyleLbl="sibTrans2D1" presStyleIdx="5" presStyleCnt="6" custScaleX="272995" custScaleY="112850"/>
      <dgm:spPr/>
      <dgm:t>
        <a:bodyPr/>
        <a:lstStyle/>
        <a:p>
          <a:endParaRPr lang="el-GR"/>
        </a:p>
      </dgm:t>
    </dgm:pt>
    <dgm:pt modelId="{FB1C5F39-675A-40EC-8390-C7662E73AA2A}" type="pres">
      <dgm:prSet presAssocID="{AE299370-11A3-44F7-96DE-10B60DFC25E1}" presName="connTx" presStyleLbl="sibTrans2D1" presStyleIdx="5" presStyleCnt="6"/>
      <dgm:spPr/>
      <dgm:t>
        <a:bodyPr/>
        <a:lstStyle/>
        <a:p>
          <a:endParaRPr lang="el-GR"/>
        </a:p>
      </dgm:t>
    </dgm:pt>
    <dgm:pt modelId="{B34828BB-069F-4072-A904-2186F48B6922}" type="pres">
      <dgm:prSet presAssocID="{837CE8D9-4929-4291-BA6D-5467764F22D2}" presName="composite" presStyleCnt="0"/>
      <dgm:spPr/>
    </dgm:pt>
    <dgm:pt modelId="{22CA48E5-46F3-489E-ACA8-F07440833950}" type="pres">
      <dgm:prSet presAssocID="{837CE8D9-4929-4291-BA6D-5467764F22D2}" presName="imagSh" presStyleLbl="bgImgPlace1" presStyleIdx="6" presStyleCnt="7" custScaleX="108010" custScaleY="119176" custLinFactNeighborX="-1103" custLinFactNeighborY="-25365"/>
      <dgm:spPr>
        <a:blipFill rotWithShape="0">
          <a:blip xmlns:r="http://schemas.openxmlformats.org/officeDocument/2006/relationships" r:embed="rId7"/>
          <a:stretch>
            <a:fillRect/>
          </a:stretch>
        </a:blipFill>
      </dgm:spPr>
    </dgm:pt>
    <dgm:pt modelId="{F8D65BB7-B43A-4E21-90BC-7A314E217286}" type="pres">
      <dgm:prSet presAssocID="{837CE8D9-4929-4291-BA6D-5467764F22D2}" presName="txNode" presStyleLbl="node1" presStyleIdx="6" presStyleCnt="7">
        <dgm:presLayoutVars>
          <dgm:bulletEnabled val="1"/>
        </dgm:presLayoutVars>
      </dgm:prSet>
      <dgm:spPr/>
      <dgm:t>
        <a:bodyPr/>
        <a:lstStyle/>
        <a:p>
          <a:endParaRPr lang="el-GR"/>
        </a:p>
      </dgm:t>
    </dgm:pt>
  </dgm:ptLst>
  <dgm:cxnLst>
    <dgm:cxn modelId="{334D11F4-0698-4BAC-B7BC-61650D0E6201}" type="presOf" srcId="{EE4FBFB2-1AE0-4FFA-9BEE-C577648AAEF5}" destId="{90F6874D-02CE-4536-9672-8FD9D1E59BD6}" srcOrd="0" destOrd="0" presId="urn:microsoft.com/office/officeart/2005/8/layout/hProcess10"/>
    <dgm:cxn modelId="{BCE4D6A4-FF3C-4A7A-9048-10B06A0DFFD5}" type="presOf" srcId="{819AEF4E-FB9B-47DB-B555-67913AA9393A}" destId="{C92AEF59-953E-4E5C-944B-F421A0619331}" srcOrd="0" destOrd="0" presId="urn:microsoft.com/office/officeart/2005/8/layout/hProcess10"/>
    <dgm:cxn modelId="{47B3F051-1324-4528-9645-90FB11E1842C}" srcId="{7D4B18BA-69B9-4EDB-83D1-41DED8FD7A8B}" destId="{837CE8D9-4929-4291-BA6D-5467764F22D2}" srcOrd="6" destOrd="0" parTransId="{452F664C-4C93-44C7-B3ED-9278C00E0D9C}" sibTransId="{3E3D283E-49A3-45AC-9DD4-761F949C980F}"/>
    <dgm:cxn modelId="{107A2ABE-DF0E-4534-A01E-1C1D2635E487}" srcId="{7D4B18BA-69B9-4EDB-83D1-41DED8FD7A8B}" destId="{65769221-B533-4314-BC93-E93DB7B300EA}" srcOrd="3" destOrd="0" parTransId="{51CB3C0F-5BBA-40EF-A679-255AD1BDBA6C}" sibTransId="{F84F1D54-5F37-47D2-A88B-A25520F81EA5}"/>
    <dgm:cxn modelId="{92C490DB-E06A-4F31-B1DE-66C4120E42D2}" type="presOf" srcId="{837CE8D9-4929-4291-BA6D-5467764F22D2}" destId="{F8D65BB7-B43A-4E21-90BC-7A314E217286}" srcOrd="0" destOrd="0" presId="urn:microsoft.com/office/officeart/2005/8/layout/hProcess10"/>
    <dgm:cxn modelId="{5C46A7C5-79CE-480C-90A0-1FE4CA729514}" type="presOf" srcId="{5E3F893D-1F62-4B73-AD18-53940A66E5E4}" destId="{CA5D7E83-D71A-4EB5-A3F2-EC16D13E89C4}" srcOrd="0" destOrd="0" presId="urn:microsoft.com/office/officeart/2005/8/layout/hProcess10"/>
    <dgm:cxn modelId="{F6F5FC84-2DC3-4DE6-8A90-A2434BCB63E4}" srcId="{7D4B18BA-69B9-4EDB-83D1-41DED8FD7A8B}" destId="{2B556D77-CCCE-4D2F-8D4E-87E18871613A}" srcOrd="1" destOrd="0" parTransId="{2D732BCA-941F-4BC2-A459-7BAF33623E34}" sibTransId="{A258A35C-B447-4183-B2E3-207CC998E9F2}"/>
    <dgm:cxn modelId="{D6BC0D9E-E393-46A5-A8BA-FBB5E7BDAA23}" type="presOf" srcId="{8D2271A8-046A-4929-98A1-94F49FB8E77C}" destId="{260C7CDB-2543-495E-9FBE-AA30ED984F10}" srcOrd="0" destOrd="0" presId="urn:microsoft.com/office/officeart/2005/8/layout/hProcess10"/>
    <dgm:cxn modelId="{982E89A7-D817-42B8-AFB1-234DF9AEC081}" type="presOf" srcId="{F84F1D54-5F37-47D2-A88B-A25520F81EA5}" destId="{737EF462-BD9E-431E-B44B-EC4A09E116C8}" srcOrd="1" destOrd="0" presId="urn:microsoft.com/office/officeart/2005/8/layout/hProcess10"/>
    <dgm:cxn modelId="{71180F10-A279-4C4C-9921-9237638E420E}" type="presOf" srcId="{A258A35C-B447-4183-B2E3-207CC998E9F2}" destId="{E1CD3629-1359-4874-AD5A-6C71AE7DBFD3}" srcOrd="1" destOrd="0" presId="urn:microsoft.com/office/officeart/2005/8/layout/hProcess10"/>
    <dgm:cxn modelId="{FD1C5DEC-8B82-44B4-ABC7-38A38E9B4790}" type="presOf" srcId="{EE4FBFB2-1AE0-4FFA-9BEE-C577648AAEF5}" destId="{292D07CB-80BD-4B54-B631-0E0B80C5CFA1}" srcOrd="1" destOrd="0" presId="urn:microsoft.com/office/officeart/2005/8/layout/hProcess10"/>
    <dgm:cxn modelId="{AF2B5B57-82D2-4128-95DA-532CD9D4CCF1}" type="presOf" srcId="{2B556D77-CCCE-4D2F-8D4E-87E18871613A}" destId="{ED800D47-2322-4FDD-B2A1-B99CF337F29F}" srcOrd="0" destOrd="0" presId="urn:microsoft.com/office/officeart/2005/8/layout/hProcess10"/>
    <dgm:cxn modelId="{F8C326FE-13B6-48E5-8E5C-8A53081C3AD4}" type="presOf" srcId="{F84F1D54-5F37-47D2-A88B-A25520F81EA5}" destId="{E13C8D4F-956C-4688-B950-5E98DEBF9328}" srcOrd="0" destOrd="0" presId="urn:microsoft.com/office/officeart/2005/8/layout/hProcess10"/>
    <dgm:cxn modelId="{4205AFB1-A09B-479C-9153-6BB5E1A5C10D}" srcId="{7D4B18BA-69B9-4EDB-83D1-41DED8FD7A8B}" destId="{8D2271A8-046A-4929-98A1-94F49FB8E77C}" srcOrd="4" destOrd="0" parTransId="{CF11EAD5-8D5B-4363-BFDF-39186E67DCED}" sibTransId="{CCC1E4DD-F749-4494-9F84-B8C1862D9EAA}"/>
    <dgm:cxn modelId="{06CE8A05-16DC-494C-936A-6A89CBE4D0FD}" type="presOf" srcId="{CCC1E4DD-F749-4494-9F84-B8C1862D9EAA}" destId="{2CE34DBF-12A2-460C-9BED-D64D11006CFB}" srcOrd="0" destOrd="0" presId="urn:microsoft.com/office/officeart/2005/8/layout/hProcess10"/>
    <dgm:cxn modelId="{5A0B8517-ACBA-4857-B90A-B52EA87FDCF0}" type="presOf" srcId="{4C16CD6B-A3D1-4B3C-B4E1-54744B80A188}" destId="{BC02D317-FA6F-41A6-9644-3B18CCD521A6}" srcOrd="0" destOrd="0" presId="urn:microsoft.com/office/officeart/2005/8/layout/hProcess10"/>
    <dgm:cxn modelId="{B2031B03-0EC2-44E8-85F1-FC015BC39B5F}" type="presOf" srcId="{4F13351F-D1E6-4059-9216-DD37399E5931}" destId="{E589E109-3F86-4006-B960-9EBE925F49FA}" srcOrd="0" destOrd="0" presId="urn:microsoft.com/office/officeart/2005/8/layout/hProcess10"/>
    <dgm:cxn modelId="{4F33B108-B320-4E5B-B285-3FF1147D10DC}" type="presOf" srcId="{A258A35C-B447-4183-B2E3-207CC998E9F2}" destId="{AAD2F5E5-29D9-4C9E-ABE7-B96D502784E1}" srcOrd="0" destOrd="0" presId="urn:microsoft.com/office/officeart/2005/8/layout/hProcess10"/>
    <dgm:cxn modelId="{5B1D2E1C-8BE6-4289-BD16-9A95049BC246}" srcId="{7D4B18BA-69B9-4EDB-83D1-41DED8FD7A8B}" destId="{4C16CD6B-A3D1-4B3C-B4E1-54744B80A188}" srcOrd="0" destOrd="0" parTransId="{238E8F1A-E7F8-475E-835F-827ACE26DF2B}" sibTransId="{5E3F893D-1F62-4B73-AD18-53940A66E5E4}"/>
    <dgm:cxn modelId="{3DF714A9-E0EE-4C48-AA61-9A7FFD57DF58}" type="presOf" srcId="{7D4B18BA-69B9-4EDB-83D1-41DED8FD7A8B}" destId="{B966E9AE-CFAF-4CDC-97AB-3AE4BC477FAA}" srcOrd="0" destOrd="0" presId="urn:microsoft.com/office/officeart/2005/8/layout/hProcess10"/>
    <dgm:cxn modelId="{4BD077A1-6FA5-4E15-89D8-E81A9281CF2A}" type="presOf" srcId="{AE299370-11A3-44F7-96DE-10B60DFC25E1}" destId="{D9F0BE24-1CA8-453D-A120-F00D0552D55D}" srcOrd="0" destOrd="0" presId="urn:microsoft.com/office/officeart/2005/8/layout/hProcess10"/>
    <dgm:cxn modelId="{E2E54BC1-3D3B-4974-8DA8-CBC5F5A5B10B}" type="presOf" srcId="{5E3F893D-1F62-4B73-AD18-53940A66E5E4}" destId="{92ACEE45-2A09-4C38-A11A-5029CBC76892}" srcOrd="1" destOrd="0" presId="urn:microsoft.com/office/officeart/2005/8/layout/hProcess10"/>
    <dgm:cxn modelId="{29BC5B0D-AE08-4C7F-B694-CAB41EAD921C}" type="presOf" srcId="{CCC1E4DD-F749-4494-9F84-B8C1862D9EAA}" destId="{522BF6CE-0182-4C32-BED9-12ACE2EDB3A9}" srcOrd="1" destOrd="0" presId="urn:microsoft.com/office/officeart/2005/8/layout/hProcess10"/>
    <dgm:cxn modelId="{3A5F0E3A-0517-4FB6-8473-FD25711478DA}" type="presOf" srcId="{65769221-B533-4314-BC93-E93DB7B300EA}" destId="{692C6D58-40BE-44A9-B8AF-2F427395A1E1}" srcOrd="0" destOrd="0" presId="urn:microsoft.com/office/officeart/2005/8/layout/hProcess10"/>
    <dgm:cxn modelId="{D576B235-C8AF-450E-AEC1-0ACAD2EA84C7}" srcId="{7D4B18BA-69B9-4EDB-83D1-41DED8FD7A8B}" destId="{4F13351F-D1E6-4059-9216-DD37399E5931}" srcOrd="5" destOrd="0" parTransId="{7830A472-0E89-4B9A-9EE4-65DE422E130A}" sibTransId="{AE299370-11A3-44F7-96DE-10B60DFC25E1}"/>
    <dgm:cxn modelId="{E8FC13E9-1C87-4156-9162-7F6C64B52A17}" type="presOf" srcId="{AE299370-11A3-44F7-96DE-10B60DFC25E1}" destId="{FB1C5F39-675A-40EC-8390-C7662E73AA2A}" srcOrd="1" destOrd="0" presId="urn:microsoft.com/office/officeart/2005/8/layout/hProcess10"/>
    <dgm:cxn modelId="{0805760D-FAEC-4A6C-8903-332E9AE1247B}" srcId="{7D4B18BA-69B9-4EDB-83D1-41DED8FD7A8B}" destId="{819AEF4E-FB9B-47DB-B555-67913AA9393A}" srcOrd="2" destOrd="0" parTransId="{112F1FC0-2571-46E3-8FFB-20759581C73B}" sibTransId="{EE4FBFB2-1AE0-4FFA-9BEE-C577648AAEF5}"/>
    <dgm:cxn modelId="{7F18D21E-D17F-4A5A-B624-1C0050FA9E13}" type="presParOf" srcId="{B966E9AE-CFAF-4CDC-97AB-3AE4BC477FAA}" destId="{3D17282A-E7C6-46F0-8FE4-58ECB9CCC3CB}" srcOrd="0" destOrd="0" presId="urn:microsoft.com/office/officeart/2005/8/layout/hProcess10"/>
    <dgm:cxn modelId="{0A7E3683-DD54-4F39-9D17-975460CD3FFD}" type="presParOf" srcId="{3D17282A-E7C6-46F0-8FE4-58ECB9CCC3CB}" destId="{C6DE413A-3367-4E64-9C8A-DB5EF00D1AC9}" srcOrd="0" destOrd="0" presId="urn:microsoft.com/office/officeart/2005/8/layout/hProcess10"/>
    <dgm:cxn modelId="{BD61B1EE-7EFA-46A8-ACF3-E534FDC5E701}" type="presParOf" srcId="{3D17282A-E7C6-46F0-8FE4-58ECB9CCC3CB}" destId="{BC02D317-FA6F-41A6-9644-3B18CCD521A6}" srcOrd="1" destOrd="0" presId="urn:microsoft.com/office/officeart/2005/8/layout/hProcess10"/>
    <dgm:cxn modelId="{33A80936-B10E-4B7B-9A23-2FB37ABAA57D}" type="presParOf" srcId="{B966E9AE-CFAF-4CDC-97AB-3AE4BC477FAA}" destId="{CA5D7E83-D71A-4EB5-A3F2-EC16D13E89C4}" srcOrd="1" destOrd="0" presId="urn:microsoft.com/office/officeart/2005/8/layout/hProcess10"/>
    <dgm:cxn modelId="{FDE5A084-D357-4F99-954B-C05A4FDC2BD0}" type="presParOf" srcId="{CA5D7E83-D71A-4EB5-A3F2-EC16D13E89C4}" destId="{92ACEE45-2A09-4C38-A11A-5029CBC76892}" srcOrd="0" destOrd="0" presId="urn:microsoft.com/office/officeart/2005/8/layout/hProcess10"/>
    <dgm:cxn modelId="{000D73D0-6A7C-4D30-8A4F-053AB257C67F}" type="presParOf" srcId="{B966E9AE-CFAF-4CDC-97AB-3AE4BC477FAA}" destId="{621A448E-F86F-449C-ADC5-0F6315E9F5E3}" srcOrd="2" destOrd="0" presId="urn:microsoft.com/office/officeart/2005/8/layout/hProcess10"/>
    <dgm:cxn modelId="{FE32CCAE-C771-4D77-80C4-0BBD0158E9C4}" type="presParOf" srcId="{621A448E-F86F-449C-ADC5-0F6315E9F5E3}" destId="{E25B0448-ACF6-40C6-A04B-12E07EFE7D46}" srcOrd="0" destOrd="0" presId="urn:microsoft.com/office/officeart/2005/8/layout/hProcess10"/>
    <dgm:cxn modelId="{BC4F6C66-3763-46D5-B2D2-11463AE2B429}" type="presParOf" srcId="{621A448E-F86F-449C-ADC5-0F6315E9F5E3}" destId="{ED800D47-2322-4FDD-B2A1-B99CF337F29F}" srcOrd="1" destOrd="0" presId="urn:microsoft.com/office/officeart/2005/8/layout/hProcess10"/>
    <dgm:cxn modelId="{F8EB7AE3-2695-4007-95A5-43AFF2EDE3B6}" type="presParOf" srcId="{B966E9AE-CFAF-4CDC-97AB-3AE4BC477FAA}" destId="{AAD2F5E5-29D9-4C9E-ABE7-B96D502784E1}" srcOrd="3" destOrd="0" presId="urn:microsoft.com/office/officeart/2005/8/layout/hProcess10"/>
    <dgm:cxn modelId="{9DF7FED3-BDAC-4C17-8FA1-4DAA35082EA0}" type="presParOf" srcId="{AAD2F5E5-29D9-4C9E-ABE7-B96D502784E1}" destId="{E1CD3629-1359-4874-AD5A-6C71AE7DBFD3}" srcOrd="0" destOrd="0" presId="urn:microsoft.com/office/officeart/2005/8/layout/hProcess10"/>
    <dgm:cxn modelId="{D766170F-3318-4C6F-98EE-C5959A91431C}" type="presParOf" srcId="{B966E9AE-CFAF-4CDC-97AB-3AE4BC477FAA}" destId="{D1DB4B77-13A5-4876-B3E5-6B68BC3D6C28}" srcOrd="4" destOrd="0" presId="urn:microsoft.com/office/officeart/2005/8/layout/hProcess10"/>
    <dgm:cxn modelId="{D0517DB4-F2F7-4DE9-B608-4633FD8B568A}" type="presParOf" srcId="{D1DB4B77-13A5-4876-B3E5-6B68BC3D6C28}" destId="{2A8D77E1-044E-4AA9-A843-58F475D2D14C}" srcOrd="0" destOrd="0" presId="urn:microsoft.com/office/officeart/2005/8/layout/hProcess10"/>
    <dgm:cxn modelId="{6EC935D5-EDBB-44C6-8932-0B94F08E1BAA}" type="presParOf" srcId="{D1DB4B77-13A5-4876-B3E5-6B68BC3D6C28}" destId="{C92AEF59-953E-4E5C-944B-F421A0619331}" srcOrd="1" destOrd="0" presId="urn:microsoft.com/office/officeart/2005/8/layout/hProcess10"/>
    <dgm:cxn modelId="{33ABFDD0-1D48-47F5-BB83-8D5AE176E8B7}" type="presParOf" srcId="{B966E9AE-CFAF-4CDC-97AB-3AE4BC477FAA}" destId="{90F6874D-02CE-4536-9672-8FD9D1E59BD6}" srcOrd="5" destOrd="0" presId="urn:microsoft.com/office/officeart/2005/8/layout/hProcess10"/>
    <dgm:cxn modelId="{5C36DD7C-DA32-4059-BF12-4E843C64DBE6}" type="presParOf" srcId="{90F6874D-02CE-4536-9672-8FD9D1E59BD6}" destId="{292D07CB-80BD-4B54-B631-0E0B80C5CFA1}" srcOrd="0" destOrd="0" presId="urn:microsoft.com/office/officeart/2005/8/layout/hProcess10"/>
    <dgm:cxn modelId="{8652D7AC-02A6-4F2E-82E9-A3D1BF18E3A3}" type="presParOf" srcId="{B966E9AE-CFAF-4CDC-97AB-3AE4BC477FAA}" destId="{3291D265-EFDC-4AF3-AFB4-AA016E62EBC4}" srcOrd="6" destOrd="0" presId="urn:microsoft.com/office/officeart/2005/8/layout/hProcess10"/>
    <dgm:cxn modelId="{DB62017B-3424-46C8-963E-3A2F0ADAB74D}" type="presParOf" srcId="{3291D265-EFDC-4AF3-AFB4-AA016E62EBC4}" destId="{93F89867-4EC7-4B9F-8D25-39859C3D569D}" srcOrd="0" destOrd="0" presId="urn:microsoft.com/office/officeart/2005/8/layout/hProcess10"/>
    <dgm:cxn modelId="{93979B8B-900E-4C89-B5BC-9478D0948F74}" type="presParOf" srcId="{3291D265-EFDC-4AF3-AFB4-AA016E62EBC4}" destId="{692C6D58-40BE-44A9-B8AF-2F427395A1E1}" srcOrd="1" destOrd="0" presId="urn:microsoft.com/office/officeart/2005/8/layout/hProcess10"/>
    <dgm:cxn modelId="{6CC211F4-B17E-4AC1-AE0A-589431F159E5}" type="presParOf" srcId="{B966E9AE-CFAF-4CDC-97AB-3AE4BC477FAA}" destId="{E13C8D4F-956C-4688-B950-5E98DEBF9328}" srcOrd="7" destOrd="0" presId="urn:microsoft.com/office/officeart/2005/8/layout/hProcess10"/>
    <dgm:cxn modelId="{BCC8AD86-92E0-439E-A9AD-5B9817823D65}" type="presParOf" srcId="{E13C8D4F-956C-4688-B950-5E98DEBF9328}" destId="{737EF462-BD9E-431E-B44B-EC4A09E116C8}" srcOrd="0" destOrd="0" presId="urn:microsoft.com/office/officeart/2005/8/layout/hProcess10"/>
    <dgm:cxn modelId="{D68C3F4D-5200-43C0-9C10-EAE32BF95297}" type="presParOf" srcId="{B966E9AE-CFAF-4CDC-97AB-3AE4BC477FAA}" destId="{1B913F13-231E-470D-B8D1-92557CB1C29D}" srcOrd="8" destOrd="0" presId="urn:microsoft.com/office/officeart/2005/8/layout/hProcess10"/>
    <dgm:cxn modelId="{498A1A88-22C6-47BD-8557-B48CE7B91C1A}" type="presParOf" srcId="{1B913F13-231E-470D-B8D1-92557CB1C29D}" destId="{9F84E8F7-082D-4487-8BE6-56B238D392CB}" srcOrd="0" destOrd="0" presId="urn:microsoft.com/office/officeart/2005/8/layout/hProcess10"/>
    <dgm:cxn modelId="{6175877B-6BB1-49AB-8BDB-488D4DDB19A0}" type="presParOf" srcId="{1B913F13-231E-470D-B8D1-92557CB1C29D}" destId="{260C7CDB-2543-495E-9FBE-AA30ED984F10}" srcOrd="1" destOrd="0" presId="urn:microsoft.com/office/officeart/2005/8/layout/hProcess10"/>
    <dgm:cxn modelId="{1E132932-2520-47F0-B194-AED2B91D3E33}" type="presParOf" srcId="{B966E9AE-CFAF-4CDC-97AB-3AE4BC477FAA}" destId="{2CE34DBF-12A2-460C-9BED-D64D11006CFB}" srcOrd="9" destOrd="0" presId="urn:microsoft.com/office/officeart/2005/8/layout/hProcess10"/>
    <dgm:cxn modelId="{FD69C613-B16E-4AC2-B67E-0DB5594C131D}" type="presParOf" srcId="{2CE34DBF-12A2-460C-9BED-D64D11006CFB}" destId="{522BF6CE-0182-4C32-BED9-12ACE2EDB3A9}" srcOrd="0" destOrd="0" presId="urn:microsoft.com/office/officeart/2005/8/layout/hProcess10"/>
    <dgm:cxn modelId="{98B8021E-83F0-4C48-804E-65EAF9CDCC0F}" type="presParOf" srcId="{B966E9AE-CFAF-4CDC-97AB-3AE4BC477FAA}" destId="{7311E251-FB0D-4257-B44C-DCC78BE9C12A}" srcOrd="10" destOrd="0" presId="urn:microsoft.com/office/officeart/2005/8/layout/hProcess10"/>
    <dgm:cxn modelId="{296BB827-8C92-40FF-8FF7-9405AD7CA94A}" type="presParOf" srcId="{7311E251-FB0D-4257-B44C-DCC78BE9C12A}" destId="{CDEE07A9-3B55-478E-9A0D-7759D188190B}" srcOrd="0" destOrd="0" presId="urn:microsoft.com/office/officeart/2005/8/layout/hProcess10"/>
    <dgm:cxn modelId="{BC9DE1AA-0C68-4859-BE08-786128E9105F}" type="presParOf" srcId="{7311E251-FB0D-4257-B44C-DCC78BE9C12A}" destId="{E589E109-3F86-4006-B960-9EBE925F49FA}" srcOrd="1" destOrd="0" presId="urn:microsoft.com/office/officeart/2005/8/layout/hProcess10"/>
    <dgm:cxn modelId="{B8E9F205-0E0A-4716-8270-DEEA08C4D254}" type="presParOf" srcId="{B966E9AE-CFAF-4CDC-97AB-3AE4BC477FAA}" destId="{D9F0BE24-1CA8-453D-A120-F00D0552D55D}" srcOrd="11" destOrd="0" presId="urn:microsoft.com/office/officeart/2005/8/layout/hProcess10"/>
    <dgm:cxn modelId="{4C548F3E-DAE8-41EB-8108-F7CF8D95AC77}" type="presParOf" srcId="{D9F0BE24-1CA8-453D-A120-F00D0552D55D}" destId="{FB1C5F39-675A-40EC-8390-C7662E73AA2A}" srcOrd="0" destOrd="0" presId="urn:microsoft.com/office/officeart/2005/8/layout/hProcess10"/>
    <dgm:cxn modelId="{2EBBA9F3-F97D-4848-B676-84164F248661}" type="presParOf" srcId="{B966E9AE-CFAF-4CDC-97AB-3AE4BC477FAA}" destId="{B34828BB-069F-4072-A904-2186F48B6922}" srcOrd="12" destOrd="0" presId="urn:microsoft.com/office/officeart/2005/8/layout/hProcess10"/>
    <dgm:cxn modelId="{DBFB75CC-B65C-49F7-ACB3-F71D26DD732C}" type="presParOf" srcId="{B34828BB-069F-4072-A904-2186F48B6922}" destId="{22CA48E5-46F3-489E-ACA8-F07440833950}" srcOrd="0" destOrd="0" presId="urn:microsoft.com/office/officeart/2005/8/layout/hProcess10"/>
    <dgm:cxn modelId="{B0104770-09CC-4C33-9BF4-D09E6D81BB51}" type="presParOf" srcId="{B34828BB-069F-4072-A904-2186F48B6922}" destId="{F8D65BB7-B43A-4E21-90BC-7A314E217286}" srcOrd="1" destOrd="0" presId="urn:microsoft.com/office/officeart/2005/8/layout/hProcess10"/>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6DE413A-3367-4E64-9C8A-DB5EF00D1AC9}">
      <dsp:nvSpPr>
        <dsp:cNvPr id="0" name=""/>
        <dsp:cNvSpPr/>
      </dsp:nvSpPr>
      <dsp:spPr>
        <a:xfrm>
          <a:off x="0" y="0"/>
          <a:ext cx="841116" cy="681989"/>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02D317-FA6F-41A6-9644-3B18CCD521A6}">
      <dsp:nvSpPr>
        <dsp:cNvPr id="0" name=""/>
        <dsp:cNvSpPr/>
      </dsp:nvSpPr>
      <dsp:spPr>
        <a:xfrm>
          <a:off x="138370" y="409193"/>
          <a:ext cx="841116" cy="68198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l-GR" sz="800" b="1" kern="1200" dirty="0" smtClean="0">
              <a:solidFill>
                <a:schemeClr val="tx1">
                  <a:lumMod val="95000"/>
                  <a:lumOff val="5000"/>
                </a:schemeClr>
              </a:solidFill>
            </a:rPr>
            <a:t>Απόρριψη</a:t>
          </a:r>
          <a:endParaRPr lang="el-GR" sz="600" b="1" kern="1200" dirty="0">
            <a:solidFill>
              <a:schemeClr val="tx1">
                <a:lumMod val="95000"/>
                <a:lumOff val="5000"/>
              </a:schemeClr>
            </a:solidFill>
          </a:endParaRPr>
        </a:p>
      </dsp:txBody>
      <dsp:txXfrm>
        <a:off x="138370" y="409193"/>
        <a:ext cx="841116" cy="681989"/>
      </dsp:txXfrm>
    </dsp:sp>
    <dsp:sp modelId="{CA5D7E83-D71A-4EB5-A3F2-EC16D13E89C4}">
      <dsp:nvSpPr>
        <dsp:cNvPr id="0" name=""/>
        <dsp:cNvSpPr/>
      </dsp:nvSpPr>
      <dsp:spPr>
        <a:xfrm>
          <a:off x="917262" y="264761"/>
          <a:ext cx="318683" cy="15246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l-GR" sz="600" kern="1200">
            <a:solidFill>
              <a:schemeClr val="tx1">
                <a:lumMod val="95000"/>
                <a:lumOff val="5000"/>
              </a:schemeClr>
            </a:solidFill>
          </a:endParaRPr>
        </a:p>
      </dsp:txBody>
      <dsp:txXfrm>
        <a:off x="917262" y="264761"/>
        <a:ext cx="318683" cy="152466"/>
      </dsp:txXfrm>
    </dsp:sp>
    <dsp:sp modelId="{E25B0448-ACF6-40C6-A04B-12E07EFE7D46}">
      <dsp:nvSpPr>
        <dsp:cNvPr id="0" name=""/>
        <dsp:cNvSpPr/>
      </dsp:nvSpPr>
      <dsp:spPr>
        <a:xfrm>
          <a:off x="1289663" y="0"/>
          <a:ext cx="841116" cy="681989"/>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D800D47-2322-4FDD-B2A1-B99CF337F29F}">
      <dsp:nvSpPr>
        <dsp:cNvPr id="0" name=""/>
        <dsp:cNvSpPr/>
      </dsp:nvSpPr>
      <dsp:spPr>
        <a:xfrm>
          <a:off x="1442394" y="409193"/>
          <a:ext cx="841116" cy="681989"/>
        </a:xfrm>
        <a:prstGeom prst="roundRect">
          <a:avLst>
            <a:gd name="adj" fmla="val 10000"/>
          </a:avLst>
        </a:prstGeom>
        <a:solidFill>
          <a:schemeClr val="accent2">
            <a:hueOff val="780253"/>
            <a:satOff val="-973"/>
            <a:lumOff val="2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l-GR" sz="800" b="1" kern="1200" dirty="0" smtClean="0">
              <a:solidFill>
                <a:schemeClr val="tx1">
                  <a:lumMod val="95000"/>
                  <a:lumOff val="5000"/>
                </a:schemeClr>
              </a:solidFill>
            </a:rPr>
            <a:t>Μπλε </a:t>
          </a:r>
          <a:r>
            <a:rPr lang="el-GR" sz="800" b="1" kern="1200" dirty="0">
              <a:solidFill>
                <a:schemeClr val="tx1">
                  <a:lumMod val="95000"/>
                  <a:lumOff val="5000"/>
                </a:schemeClr>
              </a:solidFill>
            </a:rPr>
            <a:t>Κάδοι</a:t>
          </a:r>
        </a:p>
      </dsp:txBody>
      <dsp:txXfrm>
        <a:off x="1442394" y="409193"/>
        <a:ext cx="841116" cy="681989"/>
      </dsp:txXfrm>
    </dsp:sp>
    <dsp:sp modelId="{AAD2F5E5-29D9-4C9E-ABE7-B96D502784E1}">
      <dsp:nvSpPr>
        <dsp:cNvPr id="0" name=""/>
        <dsp:cNvSpPr/>
      </dsp:nvSpPr>
      <dsp:spPr>
        <a:xfrm>
          <a:off x="2205945" y="237785"/>
          <a:ext cx="393808" cy="206417"/>
        </a:xfrm>
        <a:prstGeom prst="rightArrow">
          <a:avLst>
            <a:gd name="adj1" fmla="val 60000"/>
            <a:gd name="adj2" fmla="val 50000"/>
          </a:avLst>
        </a:prstGeom>
        <a:solidFill>
          <a:schemeClr val="accent2">
            <a:hueOff val="936304"/>
            <a:satOff val="-1168"/>
            <a:lumOff val="27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l-GR" sz="800" kern="1200">
            <a:solidFill>
              <a:schemeClr val="tx1">
                <a:lumMod val="95000"/>
                <a:lumOff val="5000"/>
              </a:schemeClr>
            </a:solidFill>
          </a:endParaRPr>
        </a:p>
      </dsp:txBody>
      <dsp:txXfrm>
        <a:off x="2205945" y="237785"/>
        <a:ext cx="393808" cy="206417"/>
      </dsp:txXfrm>
    </dsp:sp>
    <dsp:sp modelId="{2A8D77E1-044E-4AA9-A843-58F475D2D14C}">
      <dsp:nvSpPr>
        <dsp:cNvPr id="0" name=""/>
        <dsp:cNvSpPr/>
      </dsp:nvSpPr>
      <dsp:spPr>
        <a:xfrm>
          <a:off x="2649007" y="0"/>
          <a:ext cx="841116" cy="681989"/>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92AEF59-953E-4E5C-944B-F421A0619331}">
      <dsp:nvSpPr>
        <dsp:cNvPr id="0" name=""/>
        <dsp:cNvSpPr/>
      </dsp:nvSpPr>
      <dsp:spPr>
        <a:xfrm>
          <a:off x="2746418" y="409193"/>
          <a:ext cx="841116" cy="681989"/>
        </a:xfrm>
        <a:prstGeom prst="roundRect">
          <a:avLst>
            <a:gd name="adj" fmla="val 10000"/>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l-GR" sz="800" b="1" kern="1200" dirty="0">
              <a:solidFill>
                <a:schemeClr val="tx1">
                  <a:lumMod val="95000"/>
                  <a:lumOff val="5000"/>
                </a:schemeClr>
              </a:solidFill>
            </a:rPr>
            <a:t>Αποκομιδή</a:t>
          </a:r>
          <a:endParaRPr lang="el-GR" sz="600" b="1" kern="1200" dirty="0">
            <a:solidFill>
              <a:schemeClr val="tx1">
                <a:lumMod val="95000"/>
                <a:lumOff val="5000"/>
              </a:schemeClr>
            </a:solidFill>
          </a:endParaRPr>
        </a:p>
      </dsp:txBody>
      <dsp:txXfrm>
        <a:off x="2746418" y="409193"/>
        <a:ext cx="841116" cy="681989"/>
      </dsp:txXfrm>
    </dsp:sp>
    <dsp:sp modelId="{90F6874D-02CE-4536-9672-8FD9D1E59BD6}">
      <dsp:nvSpPr>
        <dsp:cNvPr id="0" name=""/>
        <dsp:cNvSpPr/>
      </dsp:nvSpPr>
      <dsp:spPr>
        <a:xfrm>
          <a:off x="3518647" y="255117"/>
          <a:ext cx="395817" cy="171753"/>
        </a:xfrm>
        <a:prstGeom prst="rightArrow">
          <a:avLst>
            <a:gd name="adj1" fmla="val 60000"/>
            <a:gd name="adj2" fmla="val 50000"/>
          </a:avLst>
        </a:prstGeom>
        <a:solidFill>
          <a:schemeClr val="accent2">
            <a:hueOff val="1872608"/>
            <a:satOff val="-2336"/>
            <a:lumOff val="54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l-GR" sz="700" kern="1200">
            <a:solidFill>
              <a:schemeClr val="tx1">
                <a:lumMod val="95000"/>
                <a:lumOff val="5000"/>
              </a:schemeClr>
            </a:solidFill>
          </a:endParaRPr>
        </a:p>
      </dsp:txBody>
      <dsp:txXfrm>
        <a:off x="3518647" y="255117"/>
        <a:ext cx="395817" cy="171753"/>
      </dsp:txXfrm>
    </dsp:sp>
    <dsp:sp modelId="{93F89867-4EC7-4B9F-8D25-39859C3D569D}">
      <dsp:nvSpPr>
        <dsp:cNvPr id="0" name=""/>
        <dsp:cNvSpPr/>
      </dsp:nvSpPr>
      <dsp:spPr>
        <a:xfrm>
          <a:off x="3921422" y="0"/>
          <a:ext cx="841116" cy="681989"/>
        </a:xfrm>
        <a:prstGeom prst="roundRect">
          <a:avLst>
            <a:gd name="adj" fmla="val 10000"/>
          </a:avLst>
        </a:prstGeom>
        <a:blipFill rotWithShape="0">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2C6D58-40BE-44A9-B8AF-2F427395A1E1}">
      <dsp:nvSpPr>
        <dsp:cNvPr id="0" name=""/>
        <dsp:cNvSpPr/>
      </dsp:nvSpPr>
      <dsp:spPr>
        <a:xfrm>
          <a:off x="4050442" y="409193"/>
          <a:ext cx="841116" cy="681989"/>
        </a:xfrm>
        <a:prstGeom prst="roundRect">
          <a:avLst>
            <a:gd name="adj" fmla="val 10000"/>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l-GR" sz="800" b="1" kern="1200" dirty="0">
              <a:solidFill>
                <a:schemeClr val="tx1">
                  <a:lumMod val="95000"/>
                  <a:lumOff val="5000"/>
                </a:schemeClr>
              </a:solidFill>
            </a:rPr>
            <a:t>Κ.Δ.Α.Υ</a:t>
          </a:r>
          <a:endParaRPr lang="el-GR" sz="600" b="1" kern="1200" dirty="0">
            <a:solidFill>
              <a:schemeClr val="tx1">
                <a:lumMod val="95000"/>
                <a:lumOff val="5000"/>
              </a:schemeClr>
            </a:solidFill>
          </a:endParaRPr>
        </a:p>
      </dsp:txBody>
      <dsp:txXfrm>
        <a:off x="4050442" y="409193"/>
        <a:ext cx="841116" cy="681989"/>
      </dsp:txXfrm>
    </dsp:sp>
    <dsp:sp modelId="{E13C8D4F-956C-4688-B950-5E98DEBF9328}">
      <dsp:nvSpPr>
        <dsp:cNvPr id="0" name=""/>
        <dsp:cNvSpPr/>
      </dsp:nvSpPr>
      <dsp:spPr>
        <a:xfrm>
          <a:off x="4801767" y="210106"/>
          <a:ext cx="415889" cy="261777"/>
        </a:xfrm>
        <a:prstGeom prst="rightArrow">
          <a:avLst>
            <a:gd name="adj1" fmla="val 60000"/>
            <a:gd name="adj2" fmla="val 50000"/>
          </a:avLst>
        </a:prstGeom>
        <a:solidFill>
          <a:schemeClr val="accent2">
            <a:hueOff val="2808911"/>
            <a:satOff val="-3503"/>
            <a:lumOff val="82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l-GR" sz="1100" kern="1200">
            <a:solidFill>
              <a:schemeClr val="tx1">
                <a:lumMod val="95000"/>
                <a:lumOff val="5000"/>
              </a:schemeClr>
            </a:solidFill>
          </a:endParaRPr>
        </a:p>
      </dsp:txBody>
      <dsp:txXfrm>
        <a:off x="4801767" y="210106"/>
        <a:ext cx="415889" cy="261777"/>
      </dsp:txXfrm>
    </dsp:sp>
    <dsp:sp modelId="{9F84E8F7-082D-4487-8BE6-56B238D392CB}">
      <dsp:nvSpPr>
        <dsp:cNvPr id="0" name=""/>
        <dsp:cNvSpPr/>
      </dsp:nvSpPr>
      <dsp:spPr>
        <a:xfrm>
          <a:off x="5233345" y="0"/>
          <a:ext cx="841116" cy="681989"/>
        </a:xfrm>
        <a:prstGeom prst="roundRect">
          <a:avLst>
            <a:gd name="adj" fmla="val 10000"/>
          </a:avLst>
        </a:prstGeom>
        <a:blipFill rotWithShape="0">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60C7CDB-2543-495E-9FBE-AA30ED984F10}">
      <dsp:nvSpPr>
        <dsp:cNvPr id="0" name=""/>
        <dsp:cNvSpPr/>
      </dsp:nvSpPr>
      <dsp:spPr>
        <a:xfrm>
          <a:off x="5371566" y="409193"/>
          <a:ext cx="841116" cy="681989"/>
        </a:xfrm>
        <a:prstGeom prst="roundRect">
          <a:avLst>
            <a:gd name="adj" fmla="val 10000"/>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l-GR" sz="800" b="1" kern="1200" dirty="0">
              <a:solidFill>
                <a:schemeClr val="tx1">
                  <a:lumMod val="95000"/>
                  <a:lumOff val="5000"/>
                </a:schemeClr>
              </a:solidFill>
            </a:rPr>
            <a:t>Διαλογή</a:t>
          </a:r>
          <a:endParaRPr lang="el-GR" sz="600" b="1" kern="1200" dirty="0">
            <a:solidFill>
              <a:schemeClr val="tx1">
                <a:lumMod val="95000"/>
                <a:lumOff val="5000"/>
              </a:schemeClr>
            </a:solidFill>
          </a:endParaRPr>
        </a:p>
      </dsp:txBody>
      <dsp:txXfrm>
        <a:off x="5371566" y="409193"/>
        <a:ext cx="841116" cy="681989"/>
      </dsp:txXfrm>
    </dsp:sp>
    <dsp:sp modelId="{2CE34DBF-12A2-460C-9BED-D64D11006CFB}">
      <dsp:nvSpPr>
        <dsp:cNvPr id="0" name=""/>
        <dsp:cNvSpPr/>
      </dsp:nvSpPr>
      <dsp:spPr>
        <a:xfrm rot="61497">
          <a:off x="6133328" y="221246"/>
          <a:ext cx="384922" cy="263537"/>
        </a:xfrm>
        <a:prstGeom prst="rightArrow">
          <a:avLst>
            <a:gd name="adj1" fmla="val 60000"/>
            <a:gd name="adj2" fmla="val 50000"/>
          </a:avLst>
        </a:prstGeom>
        <a:solidFill>
          <a:schemeClr val="accent2">
            <a:hueOff val="3745215"/>
            <a:satOff val="-4671"/>
            <a:lumOff val="109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l-GR" sz="1100" kern="1200">
            <a:solidFill>
              <a:schemeClr val="tx1">
                <a:lumMod val="95000"/>
                <a:lumOff val="5000"/>
              </a:schemeClr>
            </a:solidFill>
          </a:endParaRPr>
        </a:p>
      </dsp:txBody>
      <dsp:txXfrm rot="61497">
        <a:off x="6133328" y="221246"/>
        <a:ext cx="384922" cy="263537"/>
      </dsp:txXfrm>
    </dsp:sp>
    <dsp:sp modelId="{CDEE07A9-3B55-478E-9A0D-7759D188190B}">
      <dsp:nvSpPr>
        <dsp:cNvPr id="0" name=""/>
        <dsp:cNvSpPr/>
      </dsp:nvSpPr>
      <dsp:spPr>
        <a:xfrm>
          <a:off x="6553182" y="-24573"/>
          <a:ext cx="948552" cy="780284"/>
        </a:xfrm>
        <a:prstGeom prst="roundRect">
          <a:avLst>
            <a:gd name="adj" fmla="val 10000"/>
          </a:avLst>
        </a:prstGeom>
        <a:blipFill rotWithShape="0">
          <a:blip xmlns:r="http://schemas.openxmlformats.org/officeDocument/2006/relationships" r:embed="rId6"/>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89E109-3F86-4006-B960-9EBE925F49FA}">
      <dsp:nvSpPr>
        <dsp:cNvPr id="0" name=""/>
        <dsp:cNvSpPr/>
      </dsp:nvSpPr>
      <dsp:spPr>
        <a:xfrm>
          <a:off x="6712208" y="433767"/>
          <a:ext cx="841116" cy="681989"/>
        </a:xfrm>
        <a:prstGeom prst="roundRect">
          <a:avLst>
            <a:gd name="adj" fmla="val 10000"/>
          </a:avLst>
        </a:prstGeom>
        <a:solidFill>
          <a:schemeClr val="accent2">
            <a:hueOff val="3901266"/>
            <a:satOff val="-4866"/>
            <a:lumOff val="114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l-GR" sz="800" b="1" kern="1200" dirty="0">
              <a:solidFill>
                <a:schemeClr val="tx1">
                  <a:lumMod val="95000"/>
                  <a:lumOff val="5000"/>
                </a:schemeClr>
              </a:solidFill>
            </a:rPr>
            <a:t>Συμπίεση - Δεματοποίηση</a:t>
          </a:r>
        </a:p>
      </dsp:txBody>
      <dsp:txXfrm>
        <a:off x="6712208" y="433767"/>
        <a:ext cx="841116" cy="681989"/>
      </dsp:txXfrm>
    </dsp:sp>
    <dsp:sp modelId="{D9F0BE24-1CA8-453D-A120-F00D0552D55D}">
      <dsp:nvSpPr>
        <dsp:cNvPr id="0" name=""/>
        <dsp:cNvSpPr/>
      </dsp:nvSpPr>
      <dsp:spPr>
        <a:xfrm rot="21527">
          <a:off x="7519136" y="255709"/>
          <a:ext cx="351905" cy="228079"/>
        </a:xfrm>
        <a:prstGeom prst="rightArrow">
          <a:avLst>
            <a:gd name="adj1" fmla="val 60000"/>
            <a:gd name="adj2" fmla="val 50000"/>
          </a:avLst>
        </a:prstGeom>
        <a:solidFill>
          <a:schemeClr val="accent2">
            <a:hueOff val="4681519"/>
            <a:satOff val="-5839"/>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l-GR" sz="900" kern="1200">
            <a:solidFill>
              <a:schemeClr val="tx1">
                <a:lumMod val="95000"/>
                <a:lumOff val="5000"/>
              </a:schemeClr>
            </a:solidFill>
          </a:endParaRPr>
        </a:p>
      </dsp:txBody>
      <dsp:txXfrm rot="21527">
        <a:off x="7519136" y="255709"/>
        <a:ext cx="351905" cy="228079"/>
      </dsp:txXfrm>
    </dsp:sp>
    <dsp:sp modelId="{22CA48E5-46F3-489E-ACA8-F07440833950}">
      <dsp:nvSpPr>
        <dsp:cNvPr id="0" name=""/>
        <dsp:cNvSpPr/>
      </dsp:nvSpPr>
      <dsp:spPr>
        <a:xfrm>
          <a:off x="7870029" y="-32694"/>
          <a:ext cx="908490" cy="812767"/>
        </a:xfrm>
        <a:prstGeom prst="roundRect">
          <a:avLst>
            <a:gd name="adj" fmla="val 10000"/>
          </a:avLst>
        </a:prstGeom>
        <a:blipFill rotWithShape="0">
          <a:blip xmlns:r="http://schemas.openxmlformats.org/officeDocument/2006/relationships" r:embed="rId7"/>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D65BB7-B43A-4E21-90BC-7A314E217286}">
      <dsp:nvSpPr>
        <dsp:cNvPr id="0" name=""/>
        <dsp:cNvSpPr/>
      </dsp:nvSpPr>
      <dsp:spPr>
        <a:xfrm>
          <a:off x="8049919" y="441888"/>
          <a:ext cx="841116" cy="681989"/>
        </a:xfrm>
        <a:prstGeom prst="roundRect">
          <a:avLst>
            <a:gd name="adj" fmla="val 1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l-GR" sz="800" b="1" kern="1200" dirty="0">
              <a:solidFill>
                <a:schemeClr val="tx1">
                  <a:lumMod val="95000"/>
                  <a:lumOff val="5000"/>
                </a:schemeClr>
              </a:solidFill>
            </a:rPr>
            <a:t>Βιομηχανία για ανακύκλωση</a:t>
          </a:r>
        </a:p>
      </dsp:txBody>
      <dsp:txXfrm>
        <a:off x="8049919" y="441888"/>
        <a:ext cx="841116" cy="68198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0.71368</cdr:x>
      <cdr:y>0.90909</cdr:y>
    </cdr:from>
    <cdr:to>
      <cdr:x>0.89316</cdr:x>
      <cdr:y>1</cdr:y>
    </cdr:to>
    <cdr:sp macro="" textlink="">
      <cdr:nvSpPr>
        <cdr:cNvPr id="2" name="1 - TextBox"/>
        <cdr:cNvSpPr txBox="1"/>
      </cdr:nvSpPr>
      <cdr:spPr>
        <a:xfrm xmlns:a="http://schemas.openxmlformats.org/drawingml/2006/main">
          <a:off x="6012668" y="2880320"/>
          <a:ext cx="1512168" cy="2880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l-GR" sz="1100" dirty="0"/>
        </a:p>
      </cdr:txBody>
    </cdr:sp>
  </cdr:relSizeAnchor>
  <cdr:relSizeAnchor xmlns:cdr="http://schemas.openxmlformats.org/drawingml/2006/chartDrawing">
    <cdr:from>
      <cdr:x>0.72222</cdr:x>
      <cdr:y>0.8913</cdr:y>
    </cdr:from>
    <cdr:to>
      <cdr:x>0.88462</cdr:x>
      <cdr:y>1</cdr:y>
    </cdr:to>
    <cdr:sp macro="" textlink="">
      <cdr:nvSpPr>
        <cdr:cNvPr id="3" name="2 - TextBox"/>
        <cdr:cNvSpPr txBox="1"/>
      </cdr:nvSpPr>
      <cdr:spPr>
        <a:xfrm xmlns:a="http://schemas.openxmlformats.org/drawingml/2006/main">
          <a:off x="6084676" y="2952328"/>
          <a:ext cx="1368152" cy="3600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l-GR"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E1D2694-1D1E-4D75-9A2D-DDEC018ACE7A}" type="datetimeFigureOut">
              <a:rPr lang="el-GR" smtClean="0"/>
              <a:pPr/>
              <a:t>5/11/2014</a:t>
            </a:fld>
            <a:endParaRPr lang="el-GR"/>
          </a:p>
        </p:txBody>
      </p:sp>
      <p:sp>
        <p:nvSpPr>
          <p:cNvPr id="4" name="3 - Θέση υποσέλιδου"/>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5" name="4 - Θέση αριθμού διαφάνειας"/>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6AFB4CC-6E7B-47F1-B49C-F9BF4E120D92}" type="slidenum">
              <a:rPr lang="el-GR" smtClean="0"/>
              <a:pPr/>
              <a:t>‹#›</a:t>
            </a:fld>
            <a:endParaRPr lang="el-G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dirty="0"/>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592AF5-A89E-4CA0-862E-B7C91FA7C08D}" type="datetimeFigureOut">
              <a:rPr lang="el-GR" smtClean="0"/>
              <a:pPr/>
              <a:t>5/11/2014</a:t>
            </a:fld>
            <a:endParaRPr lang="el-GR" dirty="0"/>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dirty="0"/>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dirty="0"/>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8DC2E3-803C-47C7-A63D-6A7721E05609}" type="slidenum">
              <a:rPr lang="el-GR" smtClean="0"/>
              <a:pPr/>
              <a:t>‹#›</a:t>
            </a:fld>
            <a:endParaRPr lang="el-GR"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smtClean="0"/>
              <a:t>Καλησπέρα,</a:t>
            </a:r>
            <a:r>
              <a:rPr lang="el-GR" baseline="0" dirty="0" smtClean="0"/>
              <a:t> </a:t>
            </a:r>
            <a:r>
              <a:rPr lang="el-GR" dirty="0" smtClean="0"/>
              <a:t>Ονομάζομαι</a:t>
            </a:r>
            <a:r>
              <a:rPr lang="el-GR" baseline="0" dirty="0" smtClean="0"/>
              <a:t> Κότσιαρης Νικόλαος  και σας καλωσορίζω στη παρουσίαση της διπλωματικής μου που αφορά την Εναλλακτική Διαχείριση των Αστικών Στερεών Αποβλήτων και τα Συστήματα Εναλλακτικής Διαχείρισης</a:t>
            </a:r>
            <a:endParaRPr lang="el-GR" dirty="0"/>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1</a:t>
            </a:fld>
            <a:endParaRPr lang="el-G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smtClean="0"/>
              <a:t>Η παρουσίαση που θα ακολουθήσει διαρθρώνεται</a:t>
            </a:r>
            <a:r>
              <a:rPr lang="el-GR" baseline="0" dirty="0" smtClean="0"/>
              <a:t> ως εξής:</a:t>
            </a:r>
          </a:p>
          <a:p>
            <a:endParaRPr lang="el-GR" dirty="0" smtClean="0"/>
          </a:p>
          <a:p>
            <a:r>
              <a:rPr lang="el-GR" dirty="0" smtClean="0"/>
              <a:t>Ορισμός</a:t>
            </a:r>
            <a:r>
              <a:rPr lang="el-GR" baseline="0" dirty="0" smtClean="0"/>
              <a:t> των ΑΣΑ και σύντομη περιγραφή των μεθόδων διαχείρισης</a:t>
            </a:r>
          </a:p>
          <a:p>
            <a:endParaRPr lang="el-GR" baseline="0" dirty="0" smtClean="0"/>
          </a:p>
          <a:p>
            <a:r>
              <a:rPr lang="el-GR" baseline="0" dirty="0" smtClean="0"/>
              <a:t>Μετά θα αναφερθούν τα διάφορα ειδή ΑΣΑ προς ανακύκλωση</a:t>
            </a:r>
          </a:p>
          <a:p>
            <a:endParaRPr lang="el-GR" baseline="0" dirty="0" smtClean="0"/>
          </a:p>
          <a:p>
            <a:r>
              <a:rPr lang="el-GR" baseline="0" dirty="0" smtClean="0"/>
              <a:t>Ακολουθεί παρουσίαση των Συστημάτων Εναλλακτικής Διαχείρισης</a:t>
            </a:r>
          </a:p>
          <a:p>
            <a:endParaRPr lang="el-GR" baseline="0" dirty="0" smtClean="0"/>
          </a:p>
          <a:p>
            <a:r>
              <a:rPr lang="el-GR" baseline="0" dirty="0" smtClean="0"/>
              <a:t>Έπειτα γίνεται περιγραφή της Ελληνικής Εταιρίας Αξιοποίησης Ανακύκλωσης</a:t>
            </a:r>
          </a:p>
          <a:p>
            <a:endParaRPr lang="el-GR" baseline="0" dirty="0" smtClean="0"/>
          </a:p>
          <a:p>
            <a:r>
              <a:rPr lang="el-GR" baseline="0" dirty="0" smtClean="0"/>
              <a:t>Και τέλος τα διάφορα συμπεράσματα που προκύπτουν.</a:t>
            </a:r>
          </a:p>
          <a:p>
            <a:endParaRPr lang="el-GR" baseline="0" dirty="0" smtClean="0"/>
          </a:p>
          <a:p>
            <a:endParaRPr lang="el-GR" baseline="0" dirty="0" smtClean="0"/>
          </a:p>
          <a:p>
            <a:endParaRPr lang="el-GR" dirty="0"/>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2</a:t>
            </a:fld>
            <a:endParaRPr lang="el-G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Με τον όρο στερεά απόβλητα ή απορρίμματα περιγράφονται τα, ανθρωπογενούς κυρίως προέλευσης, στερεά ή ημιστερεά υλικά, τα οποία στερούνται άμεσης αξίας και είναι ανεπιθύμητα για τον κάτοχό τους ο οποίος επιθυμεί να τα απορρίψει.</a:t>
            </a:r>
            <a:endParaRPr lang="en-US"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Ο χαρακτηρισμός μιας ουσίας ως «απόβλητο» δεν εξαρτάται μόνο από τις ιδιότητες της αλλά και από</a:t>
            </a:r>
            <a:r>
              <a:rPr lang="el-GR" sz="1200" kern="1200" baseline="0" dirty="0" smtClean="0">
                <a:solidFill>
                  <a:schemeClr val="tx1"/>
                </a:solidFill>
                <a:latin typeface="+mn-lt"/>
                <a:ea typeface="+mn-ea"/>
                <a:cs typeface="+mn-cs"/>
              </a:rPr>
              <a:t> άλλους παράγοντες, όπως:</a:t>
            </a:r>
            <a:endParaRPr lang="el-GR"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Τις ισχύουσες οικονομικές συνθήκες (η μεταβολή</a:t>
            </a:r>
            <a:r>
              <a:rPr lang="el-GR" sz="1200" kern="1200" baseline="0" dirty="0" smtClean="0">
                <a:solidFill>
                  <a:schemeClr val="tx1"/>
                </a:solidFill>
                <a:latin typeface="+mn-lt"/>
                <a:ea typeface="+mn-ea"/>
                <a:cs typeface="+mn-cs"/>
              </a:rPr>
              <a:t> της αξίας των υλικών </a:t>
            </a:r>
            <a:r>
              <a:rPr lang="el-GR" sz="1200" kern="1200" dirty="0" smtClean="0">
                <a:solidFill>
                  <a:schemeClr val="tx1"/>
                </a:solidFill>
                <a:latin typeface="+mn-lt"/>
                <a:ea typeface="+mn-ea"/>
                <a:cs typeface="+mn-cs"/>
              </a:rPr>
              <a:t>χωρικά και χρονικά)</a:t>
            </a:r>
            <a:r>
              <a:rPr lang="el-GR" sz="1200" kern="1200" baseline="0" dirty="0" smtClean="0">
                <a:solidFill>
                  <a:schemeClr val="tx1"/>
                </a:solidFill>
                <a:latin typeface="+mn-lt"/>
                <a:ea typeface="+mn-ea"/>
                <a:cs typeface="+mn-cs"/>
              </a:rPr>
              <a:t> </a:t>
            </a:r>
            <a:r>
              <a:rPr lang="el-GR" sz="1200" kern="1200" dirty="0" smtClean="0">
                <a:solidFill>
                  <a:schemeClr val="tx1"/>
                </a:solidFill>
                <a:latin typeface="+mn-lt"/>
                <a:ea typeface="+mn-ea"/>
                <a:cs typeface="+mn-cs"/>
              </a:rPr>
              <a:t>και τη νομοθεσία (πρόστιμο πλημμελούς ή παράνομης απόρριψης).</a:t>
            </a:r>
          </a:p>
          <a:p>
            <a:pPr lvl="0"/>
            <a:r>
              <a:rPr lang="el-GR" sz="1200" b="1" kern="1200" dirty="0" smtClean="0">
                <a:solidFill>
                  <a:schemeClr val="tx1"/>
                </a:solidFill>
                <a:latin typeface="+mn-lt"/>
                <a:ea typeface="+mn-ea"/>
                <a:cs typeface="+mn-cs"/>
              </a:rPr>
              <a:t>ΚΛΙΚ</a:t>
            </a:r>
          </a:p>
          <a:p>
            <a:pPr lvl="0"/>
            <a:r>
              <a:rPr lang="el-GR" sz="1200" kern="1200" dirty="0" smtClean="0">
                <a:solidFill>
                  <a:schemeClr val="tx1"/>
                </a:solidFill>
                <a:latin typeface="+mn-lt"/>
                <a:ea typeface="+mn-ea"/>
                <a:cs typeface="+mn-cs"/>
              </a:rPr>
              <a:t>Υιοθετώντας τον ορισμό της Ευρωπαϊκής Ένωσης (Οδηγία 6919/1998) ως Α.Σ.Α. θεωρούνται τα οικιακά απόβλητα καθώς και άλλα απόβλητα τα οποία λόγω φύσης η σύνθεσης είναι παρόμοια με τα οικιακά. Ο ορισμός αυτός αν και σε κάποιο βαθμό ασαφής, διαχωρίζει τα αστικά στερεά απόβλητα από τις τρεις άλλες βασικές κατηγορίες, τα </a:t>
            </a:r>
            <a:r>
              <a:rPr lang="el-GR" sz="1200" b="1" kern="1200" dirty="0" smtClean="0">
                <a:solidFill>
                  <a:schemeClr val="tx1"/>
                </a:solidFill>
                <a:latin typeface="+mn-lt"/>
                <a:ea typeface="+mn-ea"/>
                <a:cs typeface="+mn-cs"/>
              </a:rPr>
              <a:t>επικίνδυνα</a:t>
            </a:r>
            <a:r>
              <a:rPr lang="el-GR" sz="1200" kern="1200" dirty="0" smtClean="0">
                <a:solidFill>
                  <a:schemeClr val="tx1"/>
                </a:solidFill>
                <a:latin typeface="+mn-lt"/>
                <a:ea typeface="+mn-ea"/>
                <a:cs typeface="+mn-cs"/>
              </a:rPr>
              <a:t> απόβλητα (κυρίως βιομηχανικά ή μολυσματικά), τα </a:t>
            </a:r>
            <a:r>
              <a:rPr lang="el-GR" sz="1200" b="1" kern="1200" dirty="0" smtClean="0">
                <a:solidFill>
                  <a:schemeClr val="tx1"/>
                </a:solidFill>
                <a:latin typeface="+mn-lt"/>
                <a:ea typeface="+mn-ea"/>
                <a:cs typeface="+mn-cs"/>
              </a:rPr>
              <a:t>αδρανή</a:t>
            </a:r>
            <a:r>
              <a:rPr lang="el-GR" sz="1200" kern="1200" dirty="0" smtClean="0">
                <a:solidFill>
                  <a:schemeClr val="tx1"/>
                </a:solidFill>
                <a:latin typeface="+mn-lt"/>
                <a:ea typeface="+mn-ea"/>
                <a:cs typeface="+mn-cs"/>
              </a:rPr>
              <a:t> απόβλητα (κυρίως από οικοδομικές εργασίες) </a:t>
            </a:r>
            <a:r>
              <a:rPr lang="el-GR" sz="1200" b="1" kern="1200" dirty="0" smtClean="0">
                <a:solidFill>
                  <a:schemeClr val="tx1"/>
                </a:solidFill>
                <a:latin typeface="+mn-lt"/>
                <a:ea typeface="+mn-ea"/>
                <a:cs typeface="+mn-cs"/>
              </a:rPr>
              <a:t>και τις ιλύες</a:t>
            </a:r>
            <a:r>
              <a:rPr lang="el-GR" sz="1200" kern="1200" dirty="0" smtClean="0">
                <a:solidFill>
                  <a:schemeClr val="tx1"/>
                </a:solidFill>
                <a:latin typeface="+mn-lt"/>
                <a:ea typeface="+mn-ea"/>
                <a:cs typeface="+mn-cs"/>
              </a:rPr>
              <a:t>, για τα οποία προβλέπεται χωριστή συλλογή και επεξεργασία/διάθεση.</a:t>
            </a:r>
            <a:endParaRPr lang="el-GR" sz="1200" b="1" kern="1200" dirty="0" smtClean="0">
              <a:solidFill>
                <a:schemeClr val="tx1"/>
              </a:solidFill>
              <a:latin typeface="+mn-lt"/>
              <a:ea typeface="+mn-ea"/>
              <a:cs typeface="+mn-cs"/>
            </a:endParaRPr>
          </a:p>
          <a:p>
            <a:endParaRPr lang="el-GR" dirty="0"/>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3</a:t>
            </a:fld>
            <a:endParaRPr lang="el-G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fontScale="92500" lnSpcReduction="10000"/>
          </a:bodyPr>
          <a:lstStyle/>
          <a:p>
            <a:pPr algn="just"/>
            <a:r>
              <a:rPr lang="el-GR" sz="1200" kern="1200" dirty="0" smtClean="0">
                <a:solidFill>
                  <a:schemeClr val="tx1"/>
                </a:solidFill>
                <a:latin typeface="+mn-lt"/>
                <a:ea typeface="+mn-ea"/>
                <a:cs typeface="+mn-cs"/>
              </a:rPr>
              <a:t>Στην πυραμίδα απεικονίζεται η ιεραρχία</a:t>
            </a:r>
            <a:r>
              <a:rPr lang="el-GR" sz="1200" kern="1200" baseline="0" dirty="0" smtClean="0">
                <a:solidFill>
                  <a:schemeClr val="tx1"/>
                </a:solidFill>
                <a:latin typeface="+mn-lt"/>
                <a:ea typeface="+mn-ea"/>
                <a:cs typeface="+mn-cs"/>
              </a:rPr>
              <a:t> διαχείρισης των αποβλήτων που εφαρμόζεται στην ΕΕ και στην Ελλάδα </a:t>
            </a:r>
            <a:endParaRPr lang="el-GR" sz="1200" kern="1200" dirty="0" smtClean="0">
              <a:solidFill>
                <a:schemeClr val="tx1"/>
              </a:solidFill>
              <a:latin typeface="+mn-lt"/>
              <a:ea typeface="+mn-ea"/>
              <a:cs typeface="+mn-cs"/>
            </a:endParaRPr>
          </a:p>
          <a:p>
            <a:pPr algn="just"/>
            <a:r>
              <a:rPr lang="el-GR" sz="1200" kern="1200" dirty="0" smtClean="0">
                <a:solidFill>
                  <a:schemeClr val="tx1"/>
                </a:solidFill>
                <a:latin typeface="+mn-lt"/>
                <a:ea typeface="+mn-ea"/>
                <a:cs typeface="+mn-cs"/>
              </a:rPr>
              <a:t>Η βασική λογική της στρατηγικής είναι ότι τα απόβλητα δεν αποτελούν ένα άχρηστο βάρος αλλά έναν πολύτιμο πόρο που, αν αξιοποιηθεί σωστά, μπορεί να δώσει πολλαπλά οφέλη.</a:t>
            </a:r>
          </a:p>
          <a:p>
            <a:pPr algn="just"/>
            <a:r>
              <a:rPr lang="el-GR" sz="1200" kern="1200" dirty="0" smtClean="0">
                <a:solidFill>
                  <a:schemeClr val="tx1"/>
                </a:solidFill>
                <a:latin typeface="+mn-lt"/>
                <a:ea typeface="+mn-ea"/>
                <a:cs typeface="+mn-cs"/>
              </a:rPr>
              <a:t>Η </a:t>
            </a:r>
            <a:r>
              <a:rPr lang="el-GR" sz="1200" b="1" kern="1200" dirty="0" smtClean="0">
                <a:solidFill>
                  <a:schemeClr val="tx1"/>
                </a:solidFill>
                <a:latin typeface="+mn-lt"/>
                <a:ea typeface="+mn-ea"/>
                <a:cs typeface="+mn-cs"/>
              </a:rPr>
              <a:t>πρόληψη</a:t>
            </a:r>
            <a:r>
              <a:rPr lang="el-GR" sz="1200" kern="1200" dirty="0" smtClean="0">
                <a:solidFill>
                  <a:schemeClr val="tx1"/>
                </a:solidFill>
                <a:latin typeface="+mn-lt"/>
                <a:ea typeface="+mn-ea"/>
                <a:cs typeface="+mn-cs"/>
              </a:rPr>
              <a:t> παραγωγής αποβλήτων γίνεται ολοένα και πιο σημαντική στο σχεδιασμό της πολιτικής διαχείρισης αποβλήτων καθώς το καλύτερο απόβλητο είναι αυτό που δεν παράγεται ποτέ.</a:t>
            </a:r>
          </a:p>
          <a:p>
            <a:pPr algn="just"/>
            <a:r>
              <a:rPr lang="el-GR" sz="1200" kern="1200" dirty="0" smtClean="0">
                <a:solidFill>
                  <a:schemeClr val="tx1"/>
                </a:solidFill>
                <a:latin typeface="+mn-lt"/>
                <a:ea typeface="+mn-ea"/>
                <a:cs typeface="+mn-cs"/>
              </a:rPr>
              <a:t>Η ελαχιστοποίηση</a:t>
            </a:r>
            <a:r>
              <a:rPr lang="el-GR" sz="1200" kern="1200" baseline="0" dirty="0" smtClean="0">
                <a:solidFill>
                  <a:schemeClr val="tx1"/>
                </a:solidFill>
                <a:latin typeface="+mn-lt"/>
                <a:ea typeface="+mn-ea"/>
                <a:cs typeface="+mn-cs"/>
              </a:rPr>
              <a:t> αναφέρεται στη μείωση του παραγόμενου όγκου αποβλήτων.</a:t>
            </a: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Η </a:t>
            </a:r>
            <a:r>
              <a:rPr lang="el-GR" sz="1200" b="1" kern="1200" dirty="0" smtClean="0">
                <a:solidFill>
                  <a:schemeClr val="tx1"/>
                </a:solidFill>
                <a:latin typeface="+mn-lt"/>
                <a:ea typeface="+mn-ea"/>
                <a:cs typeface="+mn-cs"/>
              </a:rPr>
              <a:t>επαναχρησιμοποίηση</a:t>
            </a:r>
            <a:r>
              <a:rPr lang="el-GR" sz="1200" kern="1200" dirty="0" smtClean="0">
                <a:solidFill>
                  <a:schemeClr val="tx1"/>
                </a:solidFill>
                <a:latin typeface="+mn-lt"/>
                <a:ea typeface="+mn-ea"/>
                <a:cs typeface="+mn-cs"/>
              </a:rPr>
              <a:t> περιλαμβάνει την επαναλαμβανόμενη χρήση προϊόντων και συστατικών, έχοντας πέρα από περιβαλλοντικά, οικονομικά και κοινωνικά οφέλη. Παραδείγματα επανάχρησης είναι το γέμισμα των μελανοδοχείων εκτυπωτών, η επισκευή ηλεκτρονικού εξοπλισμού, η μεταποίηση παλιών ρούχων, η ανακαίνιση επίπλων κ.α.</a:t>
            </a:r>
          </a:p>
          <a:p>
            <a:pPr algn="just"/>
            <a:r>
              <a:rPr lang="el-GR" sz="1200" kern="1200" dirty="0" smtClean="0">
                <a:solidFill>
                  <a:schemeClr val="tx1"/>
                </a:solidFill>
                <a:latin typeface="+mn-lt"/>
                <a:ea typeface="+mn-ea"/>
                <a:cs typeface="+mn-cs"/>
              </a:rPr>
              <a:t>Με την </a:t>
            </a:r>
            <a:r>
              <a:rPr lang="el-GR" sz="1200" b="1" kern="1200" dirty="0" smtClean="0">
                <a:solidFill>
                  <a:schemeClr val="tx1"/>
                </a:solidFill>
                <a:latin typeface="+mn-lt"/>
                <a:ea typeface="+mn-ea"/>
                <a:cs typeface="+mn-cs"/>
              </a:rPr>
              <a:t>ανακύκλωση</a:t>
            </a:r>
            <a:r>
              <a:rPr lang="el-GR" sz="1200" kern="1200" dirty="0" smtClean="0">
                <a:solidFill>
                  <a:schemeClr val="tx1"/>
                </a:solidFill>
                <a:latin typeface="+mn-lt"/>
                <a:ea typeface="+mn-ea"/>
                <a:cs typeface="+mn-cs"/>
              </a:rPr>
              <a:t> εξοικονομούνται πολύτιμες πρώτες ύλες που διαφορετικά εισάγονται, με μεγάλο οικονομικό και περιβαλλοντικό κόστος. Η ανακύκλωση απαιτεί την ευθύνη του παραγωγού για το προϊόν που παράγει αλλά και την υπευθυνότητα του πολίτη για το διαχωρισμό των αποβλήτων ανάλογα με τη δυνατότητα ανακύκλωσής τους.</a:t>
            </a:r>
          </a:p>
          <a:p>
            <a:pPr algn="just"/>
            <a:r>
              <a:rPr lang="el-GR" sz="1200" kern="1200" dirty="0" smtClean="0">
                <a:solidFill>
                  <a:schemeClr val="tx1"/>
                </a:solidFill>
                <a:latin typeface="+mn-lt"/>
                <a:ea typeface="+mn-ea"/>
                <a:cs typeface="+mn-cs"/>
              </a:rPr>
              <a:t>Η </a:t>
            </a:r>
            <a:r>
              <a:rPr lang="el-GR" sz="1200" b="1" kern="1200" dirty="0" smtClean="0">
                <a:solidFill>
                  <a:schemeClr val="tx1"/>
                </a:solidFill>
                <a:latin typeface="+mn-lt"/>
                <a:ea typeface="+mn-ea"/>
                <a:cs typeface="+mn-cs"/>
              </a:rPr>
              <a:t>ανάκτηση</a:t>
            </a:r>
            <a:r>
              <a:rPr lang="el-GR" sz="1200" kern="1200" dirty="0" smtClean="0">
                <a:solidFill>
                  <a:schemeClr val="tx1"/>
                </a:solidFill>
                <a:latin typeface="+mn-lt"/>
                <a:ea typeface="+mn-ea"/>
                <a:cs typeface="+mn-cs"/>
              </a:rPr>
              <a:t> αφορά κυρίως την αποτέφρωση των αποβλήτων για την παραγωγή ενέργειας (ηλεκτρισμού, ατμού ,θέρμανσης). Πρέπει να τηρούνται συγκεκριμένες προδιαγραφές ασφαλείας. Η αποτέφρωση αποβλήτων για την ανάκτηση ενέργειας είναι χαμηλά στις προτεραιότητες για τη διαχείριση των αποβλήτων.</a:t>
            </a:r>
          </a:p>
          <a:p>
            <a:pPr algn="just"/>
            <a:r>
              <a:rPr lang="el-GR" sz="1200" kern="1200" dirty="0" smtClean="0">
                <a:solidFill>
                  <a:schemeClr val="tx1"/>
                </a:solidFill>
                <a:latin typeface="+mn-lt"/>
                <a:ea typeface="+mn-ea"/>
                <a:cs typeface="+mn-cs"/>
              </a:rPr>
              <a:t>Η </a:t>
            </a:r>
            <a:r>
              <a:rPr lang="el-GR" sz="1200" b="1" kern="1200" dirty="0" smtClean="0">
                <a:solidFill>
                  <a:schemeClr val="tx1"/>
                </a:solidFill>
                <a:latin typeface="+mn-lt"/>
                <a:ea typeface="+mn-ea"/>
                <a:cs typeface="+mn-cs"/>
              </a:rPr>
              <a:t>απόρριψη</a:t>
            </a:r>
            <a:r>
              <a:rPr lang="el-GR" sz="1200" kern="1200" dirty="0" smtClean="0">
                <a:solidFill>
                  <a:schemeClr val="tx1"/>
                </a:solidFill>
                <a:latin typeface="+mn-lt"/>
                <a:ea typeface="+mn-ea"/>
                <a:cs typeface="+mn-cs"/>
              </a:rPr>
              <a:t> σε χώρους υγειονομικής ταφής είναι η τελευταία λύση στην ιεραρχία διαχείρισης των αποβλήτων. Από την ,ταφή τους παράγεται το μεθάνιο, ένα πανίσχυρο αέριο του θερμοκηπίου, και άλλες επικίνδυνες χημικές ουσίες που μπορούν να ρυπάνουν έδαφος και νερό</a:t>
            </a:r>
          </a:p>
          <a:p>
            <a:endParaRPr lang="el-GR" sz="1200" kern="1200" dirty="0" smtClean="0">
              <a:solidFill>
                <a:schemeClr val="tx1"/>
              </a:solidFill>
              <a:latin typeface="+mn-lt"/>
              <a:ea typeface="+mn-ea"/>
              <a:cs typeface="+mn-cs"/>
            </a:endParaRPr>
          </a:p>
          <a:p>
            <a:endParaRPr lang="el-GR" dirty="0" smtClean="0"/>
          </a:p>
          <a:p>
            <a:r>
              <a:rPr lang="el-GR" dirty="0" smtClean="0"/>
              <a:t>+</a:t>
            </a:r>
            <a:r>
              <a:rPr lang="el-GR" baseline="0" dirty="0" smtClean="0"/>
              <a:t> ΟΦΕΛΗ ΑΝΑΚΥΚΛΩΣΗΣ ΕΠΙΓΡΑΜΜΑΤΙΚΑ</a:t>
            </a:r>
            <a:endParaRPr lang="el-GR" dirty="0"/>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4</a:t>
            </a:fld>
            <a:endParaRPr lang="el-G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r>
              <a:rPr lang="el-GR" sz="1200" kern="1200" dirty="0" smtClean="0">
                <a:solidFill>
                  <a:schemeClr val="tx1"/>
                </a:solidFill>
                <a:latin typeface="+mn-lt"/>
                <a:ea typeface="+mn-ea"/>
                <a:cs typeface="+mn-cs"/>
              </a:rPr>
              <a:t>Παρακάτω</a:t>
            </a:r>
            <a:r>
              <a:rPr lang="el-GR" sz="1200" kern="1200" baseline="0" dirty="0" smtClean="0">
                <a:solidFill>
                  <a:schemeClr val="tx1"/>
                </a:solidFill>
                <a:latin typeface="+mn-lt"/>
                <a:ea typeface="+mn-ea"/>
                <a:cs typeface="+mn-cs"/>
              </a:rPr>
              <a:t> θα περιγράψουμε τα διάφορα είδη Αστικών Στερεών Αποβλήτων που ανακυκλώνονται μέσω των Συστημάτων Εναλλακτικής Διαχείρισης.</a:t>
            </a:r>
            <a:endParaRPr lang="el-GR" sz="1200" kern="1200" dirty="0">
              <a:solidFill>
                <a:schemeClr val="tx1"/>
              </a:solidFill>
              <a:latin typeface="+mn-lt"/>
              <a:ea typeface="+mn-ea"/>
              <a:cs typeface="+mn-cs"/>
            </a:endParaRPr>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5</a:t>
            </a:fld>
            <a:endParaRPr lang="el-G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Αρχικά έχουμε τις</a:t>
            </a:r>
            <a:r>
              <a:rPr lang="el-GR" sz="1200" kern="1200" baseline="0" dirty="0" smtClean="0">
                <a:solidFill>
                  <a:schemeClr val="tx1"/>
                </a:solidFill>
                <a:latin typeface="+mn-lt"/>
                <a:ea typeface="+mn-ea"/>
                <a:cs typeface="+mn-cs"/>
              </a:rPr>
              <a:t> Συσκευασίες.</a:t>
            </a:r>
            <a:endParaRPr lang="el-GR"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Οι διάφοροι τύποι συσκευασίας ανάλογα με το υλικό κατασκευής τους είναι οι εξής: </a:t>
            </a:r>
          </a:p>
          <a:p>
            <a:pPr lvl="0">
              <a:buFont typeface="Wingdings" pitchFamily="2" charset="2"/>
              <a:buChar char="Ø"/>
            </a:pPr>
            <a:r>
              <a:rPr lang="el-GR" sz="1200" kern="1200" dirty="0" smtClean="0">
                <a:solidFill>
                  <a:schemeClr val="tx1"/>
                </a:solidFill>
                <a:latin typeface="+mn-lt"/>
                <a:ea typeface="+mn-ea"/>
                <a:cs typeface="+mn-cs"/>
              </a:rPr>
              <a:t>Μεταλλικά υλικά συσκευασίας </a:t>
            </a:r>
          </a:p>
          <a:p>
            <a:pPr lvl="0">
              <a:buFont typeface="Wingdings" pitchFamily="2" charset="2"/>
              <a:buChar char="Ø"/>
            </a:pPr>
            <a:r>
              <a:rPr lang="el-GR" sz="1200" kern="1200" dirty="0" smtClean="0">
                <a:solidFill>
                  <a:schemeClr val="tx1"/>
                </a:solidFill>
                <a:latin typeface="+mn-lt"/>
                <a:ea typeface="+mn-ea"/>
                <a:cs typeface="+mn-cs"/>
              </a:rPr>
              <a:t>Υλικά συσκευασίας από χαρτί </a:t>
            </a:r>
          </a:p>
          <a:p>
            <a:pPr lvl="0">
              <a:buFont typeface="Wingdings" pitchFamily="2" charset="2"/>
              <a:buChar char="Ø"/>
            </a:pPr>
            <a:r>
              <a:rPr lang="el-GR" sz="1200" kern="1200" dirty="0" smtClean="0">
                <a:solidFill>
                  <a:schemeClr val="tx1"/>
                </a:solidFill>
                <a:latin typeface="+mn-lt"/>
                <a:ea typeface="+mn-ea"/>
                <a:cs typeface="+mn-cs"/>
              </a:rPr>
              <a:t>Πλαστικά προϊόντα συσκευασίας </a:t>
            </a:r>
          </a:p>
          <a:p>
            <a:pPr lvl="0">
              <a:buFont typeface="Wingdings" pitchFamily="2" charset="2"/>
              <a:buChar char="Ø"/>
            </a:pPr>
            <a:r>
              <a:rPr lang="el-GR" sz="1200" kern="1200" dirty="0" smtClean="0">
                <a:solidFill>
                  <a:schemeClr val="tx1"/>
                </a:solidFill>
                <a:latin typeface="+mn-lt"/>
                <a:ea typeface="+mn-ea"/>
                <a:cs typeface="+mn-cs"/>
              </a:rPr>
              <a:t>Γυάλινα προϊόντα συσκευασίας </a:t>
            </a:r>
          </a:p>
          <a:p>
            <a:pPr lvl="0">
              <a:buFont typeface="Wingdings" pitchFamily="2" charset="2"/>
              <a:buChar char="Ø"/>
            </a:pPr>
            <a:r>
              <a:rPr lang="el-GR" sz="1200" kern="1200" dirty="0" smtClean="0">
                <a:solidFill>
                  <a:schemeClr val="tx1"/>
                </a:solidFill>
                <a:latin typeface="+mn-lt"/>
                <a:ea typeface="+mn-ea"/>
                <a:cs typeface="+mn-cs"/>
              </a:rPr>
              <a:t>Ξύλινα προϊόντα συσκευασίας </a:t>
            </a:r>
          </a:p>
          <a:p>
            <a:pPr lvl="0">
              <a:buFont typeface="Wingdings" pitchFamily="2" charset="2"/>
              <a:buChar char="Ø"/>
            </a:pPr>
            <a:r>
              <a:rPr lang="el-GR" sz="1200" kern="1200" dirty="0" smtClean="0">
                <a:solidFill>
                  <a:schemeClr val="tx1"/>
                </a:solidFill>
                <a:latin typeface="+mn-lt"/>
                <a:ea typeface="+mn-ea"/>
                <a:cs typeface="+mn-cs"/>
              </a:rPr>
              <a:t>Σύμμεικτα </a:t>
            </a:r>
          </a:p>
          <a:p>
            <a:r>
              <a:rPr lang="el-GR" sz="1200" kern="1200" dirty="0" smtClean="0">
                <a:solidFill>
                  <a:schemeClr val="tx1"/>
                </a:solidFill>
                <a:latin typeface="+mn-lt"/>
                <a:ea typeface="+mn-ea"/>
                <a:cs typeface="+mn-cs"/>
              </a:rPr>
              <a:t>Η διαδικασία της ανακύκλωσης περιλαμβάνει τα στάδια: </a:t>
            </a:r>
          </a:p>
          <a:p>
            <a:r>
              <a:rPr lang="el-GR" sz="1200" kern="1200" dirty="0" smtClean="0">
                <a:solidFill>
                  <a:schemeClr val="tx1"/>
                </a:solidFill>
                <a:latin typeface="+mn-lt"/>
                <a:ea typeface="+mn-ea"/>
                <a:cs typeface="+mn-cs"/>
              </a:rPr>
              <a:t>Της απόρριψης στους διάφορους κάδους με</a:t>
            </a:r>
            <a:r>
              <a:rPr lang="el-GR" sz="1200" kern="1200" baseline="0" dirty="0" smtClean="0">
                <a:solidFill>
                  <a:schemeClr val="tx1"/>
                </a:solidFill>
                <a:latin typeface="+mn-lt"/>
                <a:ea typeface="+mn-ea"/>
                <a:cs typeface="+mn-cs"/>
              </a:rPr>
              <a:t> συμμετοχή του πολίτη (διαλογή στην πηγή)</a:t>
            </a:r>
            <a:endParaRPr lang="el-GR" sz="1200" kern="1200" dirty="0" smtClean="0">
              <a:solidFill>
                <a:schemeClr val="tx1"/>
              </a:solidFill>
              <a:latin typeface="+mn-lt"/>
              <a:ea typeface="+mn-ea"/>
              <a:cs typeface="+mn-cs"/>
            </a:endParaRPr>
          </a:p>
          <a:p>
            <a:pPr lvl="0"/>
            <a:r>
              <a:rPr lang="el-GR" sz="1200" kern="1200" dirty="0" smtClean="0">
                <a:solidFill>
                  <a:schemeClr val="tx1"/>
                </a:solidFill>
                <a:latin typeface="+mn-lt"/>
                <a:ea typeface="+mn-ea"/>
                <a:cs typeface="+mn-cs"/>
              </a:rPr>
              <a:t>Διαλογή στα Κέντρα Διαλογής Ανακυκλώσιμων Υλικών (Κ.Δ.Α.Υ.) </a:t>
            </a:r>
          </a:p>
          <a:p>
            <a:pPr lvl="0"/>
            <a:r>
              <a:rPr lang="el-GR" sz="1200" kern="1200" dirty="0" smtClean="0">
                <a:solidFill>
                  <a:schemeClr val="tx1"/>
                </a:solidFill>
                <a:latin typeface="+mn-lt"/>
                <a:ea typeface="+mn-ea"/>
                <a:cs typeface="+mn-cs"/>
              </a:rPr>
              <a:t>Συμπίεση – Δεματοποίηση </a:t>
            </a:r>
          </a:p>
          <a:p>
            <a:pPr lvl="0">
              <a:buFont typeface="Wingdings" pitchFamily="2" charset="2"/>
              <a:buNone/>
            </a:pPr>
            <a:r>
              <a:rPr lang="el-GR" sz="1200" kern="1200" dirty="0" smtClean="0">
                <a:solidFill>
                  <a:schemeClr val="tx1"/>
                </a:solidFill>
                <a:latin typeface="+mn-lt"/>
                <a:ea typeface="+mn-ea"/>
                <a:cs typeface="+mn-cs"/>
              </a:rPr>
              <a:t>Βιομηχανία ανακύκλωσης</a:t>
            </a:r>
            <a:endParaRPr lang="el-GR" sz="1200" kern="1200" dirty="0">
              <a:solidFill>
                <a:schemeClr val="tx1"/>
              </a:solidFill>
              <a:latin typeface="+mn-lt"/>
              <a:ea typeface="+mn-ea"/>
              <a:cs typeface="+mn-cs"/>
            </a:endParaRPr>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6</a:t>
            </a:fld>
            <a:endParaRPr lang="el-G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baseline="0" dirty="0" smtClean="0">
                <a:solidFill>
                  <a:schemeClr val="tx1"/>
                </a:solidFill>
                <a:latin typeface="+mn-lt"/>
                <a:ea typeface="+mn-ea"/>
                <a:cs typeface="+mn-cs"/>
              </a:rPr>
              <a:t>Για τα Οχήματα Τέλους Κύκλου Ζωής, αυτά αποτελούν ένα σημαντικό ρεύμα αποβλήτων καθώς κάθε χρόνο, στην Ε.Ε., παράγονται 8-9 εκατομμύρια τόνοι αποβλήτων από οχήματα. Εδώ </a:t>
            </a:r>
            <a:r>
              <a:rPr lang="el-GR" sz="1200" b="1" kern="1200" baseline="0" dirty="0" smtClean="0">
                <a:solidFill>
                  <a:schemeClr val="tx1"/>
                </a:solidFill>
                <a:latin typeface="+mn-lt"/>
                <a:ea typeface="+mn-ea"/>
                <a:cs typeface="+mn-cs"/>
              </a:rPr>
              <a:t>ΚΛΙΚ</a:t>
            </a:r>
            <a:r>
              <a:rPr lang="el-GR" sz="1200" kern="1200" baseline="0" dirty="0" smtClean="0">
                <a:solidFill>
                  <a:schemeClr val="tx1"/>
                </a:solidFill>
                <a:latin typeface="+mn-lt"/>
                <a:ea typeface="+mn-ea"/>
                <a:cs typeface="+mn-cs"/>
              </a:rPr>
              <a:t> φαίνεται η σύνθεση υλικών, κατά βάρος, από 70 μοντέλα αυτοκινήτων του 1998 σύμφωνα με στοιχεία της </a:t>
            </a:r>
            <a:r>
              <a:rPr lang="en-US" sz="1200" kern="1200" baseline="0" dirty="0" smtClean="0">
                <a:solidFill>
                  <a:schemeClr val="tx1"/>
                </a:solidFill>
                <a:latin typeface="+mn-lt"/>
                <a:ea typeface="+mn-ea"/>
                <a:cs typeface="+mn-cs"/>
              </a:rPr>
              <a:t>MVDA.</a:t>
            </a:r>
            <a:endParaRPr lang="el-GR" sz="1200" kern="1200" baseline="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baseline="0" dirty="0" smtClean="0">
                <a:solidFill>
                  <a:schemeClr val="tx1"/>
                </a:solidFill>
                <a:latin typeface="+mn-lt"/>
                <a:ea typeface="+mn-ea"/>
                <a:cs typeface="+mn-cs"/>
              </a:rPr>
              <a:t>Με βάση τα στοιχεία</a:t>
            </a:r>
            <a:r>
              <a:rPr lang="en-US" sz="1200" kern="1200" baseline="0" dirty="0" smtClean="0">
                <a:solidFill>
                  <a:schemeClr val="tx1"/>
                </a:solidFill>
                <a:latin typeface="+mn-lt"/>
                <a:ea typeface="+mn-ea"/>
                <a:cs typeface="+mn-cs"/>
              </a:rPr>
              <a:t> </a:t>
            </a:r>
            <a:r>
              <a:rPr lang="el-GR" sz="1200" kern="1200" baseline="0" dirty="0" smtClean="0">
                <a:solidFill>
                  <a:schemeClr val="tx1"/>
                </a:solidFill>
                <a:latin typeface="+mn-lt"/>
                <a:ea typeface="+mn-ea"/>
                <a:cs typeface="+mn-cs"/>
              </a:rPr>
              <a:t>αυτά μπορούν να ανακτηθούν σημαντικές ποσότητες σιδηρούχων μετάλλων, όπως ο χάλυβας και σίδηρος καθώς και πλαστικών. Αξίζει να σημειωθεί ότι στα νέα οχήματα πλέον χρησιμοποιείται περίπου 25% ανακυκλωμένος χάλυβας. Επιπλέον η ανακύκλωση αυτοκινήτων τροφοδοτεί τα άλλα ρεύματα ανακύκλωσης: ελαστικά, μπαταρίες και ορυκτέλαια. </a:t>
            </a:r>
            <a:endParaRPr lang="el-GR" dirty="0"/>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7</a:t>
            </a:fld>
            <a:endParaRPr lang="el-G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Παρακάτω έχουμε τα Μεταχειρισμένα Ελαστικά Οχημάτων. Η διαχείριση περιλαμβάνει και σε αυτό το ρεύμα τις διαδικασίες: τη συλλογή, τη μεταφορά και τελική αξιοποίηση των μεταχειρισμένων ελαστικών.</a:t>
            </a: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b="1" kern="1200" baseline="0" dirty="0" smtClean="0">
                <a:solidFill>
                  <a:schemeClr val="tx1"/>
                </a:solidFill>
                <a:latin typeface="+mn-lt"/>
                <a:ea typeface="+mn-ea"/>
                <a:cs typeface="+mn-cs"/>
              </a:rPr>
              <a:t>ΚΛΙΚ</a:t>
            </a: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baseline="0" dirty="0" smtClean="0">
                <a:solidFill>
                  <a:schemeClr val="tx1"/>
                </a:solidFill>
                <a:latin typeface="+mn-lt"/>
                <a:ea typeface="+mn-ea"/>
                <a:cs typeface="+mn-cs"/>
              </a:rPr>
              <a:t>Για τα λιπαντικά και τα έλαια, ως κύριες πηγές παραγωγής αυτών μπορούν να θεωρηθούν ο τομέας των μεταφορών (65%) και ο τομέας της βιομηχανίας (35%). Εκτιμάται ότι το 50% της ποσότητας των ορυκτελαίων καταναλώνεται κατά τη χρήση τους (καύση, υπολείμματα στα δοχεία συλλογής κ.α.) και το εναπομείναν 50 % είναι και η ποσότητα που θα πρέπει να συλλεχθεί και να οδηγηθεί προς επεξεργασία. </a:t>
            </a:r>
          </a:p>
          <a:p>
            <a:r>
              <a:rPr lang="el-GR" sz="1200" kern="1200" dirty="0" smtClean="0">
                <a:solidFill>
                  <a:schemeClr val="tx1"/>
                </a:solidFill>
                <a:latin typeface="+mn-lt"/>
                <a:ea typeface="+mn-ea"/>
                <a:cs typeface="+mn-cs"/>
              </a:rPr>
              <a:t>Η κύρια</a:t>
            </a:r>
            <a:r>
              <a:rPr lang="el-GR" sz="1200" kern="1200" baseline="0" dirty="0" smtClean="0">
                <a:solidFill>
                  <a:schemeClr val="tx1"/>
                </a:solidFill>
                <a:latin typeface="+mn-lt"/>
                <a:ea typeface="+mn-ea"/>
                <a:cs typeface="+mn-cs"/>
              </a:rPr>
              <a:t> μέθοδος διαχείρισης </a:t>
            </a:r>
            <a:r>
              <a:rPr lang="el-GR" sz="1200" b="1" kern="1200" baseline="0" dirty="0" smtClean="0">
                <a:solidFill>
                  <a:schemeClr val="tx1"/>
                </a:solidFill>
                <a:latin typeface="+mn-lt"/>
                <a:ea typeface="+mn-ea"/>
                <a:cs typeface="+mn-cs"/>
              </a:rPr>
              <a:t>ΚΛΙΚ</a:t>
            </a:r>
            <a:r>
              <a:rPr lang="el-GR" sz="1200" kern="1200" baseline="0" dirty="0" smtClean="0">
                <a:solidFill>
                  <a:schemeClr val="tx1"/>
                </a:solidFill>
                <a:latin typeface="+mn-lt"/>
                <a:ea typeface="+mn-ea"/>
                <a:cs typeface="+mn-cs"/>
              </a:rPr>
              <a:t> είναι η</a:t>
            </a:r>
            <a:r>
              <a:rPr lang="el-GR" sz="1200" kern="1200" dirty="0" smtClean="0">
                <a:solidFill>
                  <a:schemeClr val="tx1"/>
                </a:solidFill>
                <a:latin typeface="+mn-lt"/>
                <a:ea typeface="+mn-ea"/>
                <a:cs typeface="+mn-cs"/>
              </a:rPr>
              <a:t> αναγέννηση των ελαίων η οποία αποτελεί την πλέον ενδεδειγμένη πρακτική διαχείρισής τους από περιβαλλοντικής άποψη, σε σύγκριση με άλλες μεθόδους.</a:t>
            </a:r>
          </a:p>
          <a:p>
            <a:pPr algn="just"/>
            <a:endParaRPr lang="el-GR" dirty="0"/>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8</a:t>
            </a:fld>
            <a:endParaRPr lang="el-G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Οι μπαταρίες διαχωρίζονται σε δύο μεγάλες κατηγορίες. τις μιας χρήσης, τις</a:t>
            </a:r>
            <a:r>
              <a:rPr lang="el-GR" sz="1200" kern="1200" baseline="0" dirty="0" smtClean="0">
                <a:solidFill>
                  <a:schemeClr val="tx1"/>
                </a:solidFill>
                <a:latin typeface="+mn-lt"/>
                <a:ea typeface="+mn-ea"/>
                <a:cs typeface="+mn-cs"/>
              </a:rPr>
              <a:t> </a:t>
            </a:r>
            <a:r>
              <a:rPr lang="el-GR" sz="1200" kern="1200" dirty="0" smtClean="0">
                <a:solidFill>
                  <a:schemeClr val="tx1"/>
                </a:solidFill>
                <a:latin typeface="+mn-lt"/>
                <a:ea typeface="+mn-ea"/>
                <a:cs typeface="+mn-cs"/>
              </a:rPr>
              <a:t>ηλεκτρικές στήλες και τις επαναφορτιζόμενες,</a:t>
            </a:r>
            <a:r>
              <a:rPr lang="el-GR" sz="1200" kern="1200" baseline="0" dirty="0" smtClean="0">
                <a:solidFill>
                  <a:schemeClr val="tx1"/>
                </a:solidFill>
                <a:latin typeface="+mn-lt"/>
                <a:ea typeface="+mn-ea"/>
                <a:cs typeface="+mn-cs"/>
              </a:rPr>
              <a:t> </a:t>
            </a:r>
            <a:r>
              <a:rPr lang="el-GR" sz="1200" kern="1200" dirty="0" smtClean="0">
                <a:solidFill>
                  <a:schemeClr val="tx1"/>
                </a:solidFill>
                <a:latin typeface="+mn-lt"/>
                <a:ea typeface="+mn-ea"/>
                <a:cs typeface="+mn-cs"/>
              </a:rPr>
              <a:t>τους συσσωρευτές. </a:t>
            </a:r>
            <a:r>
              <a:rPr lang="el-GR" sz="1200" kern="1200" baseline="0" dirty="0" smtClean="0">
                <a:solidFill>
                  <a:schemeClr val="tx1"/>
                </a:solidFill>
                <a:latin typeface="+mn-lt"/>
                <a:ea typeface="+mn-ea"/>
                <a:cs typeface="+mn-cs"/>
              </a:rPr>
              <a:t>Ο μόλυβδος και οι ενώσεις του παραμένουν το κύριο συστατικό των μπαταριών. Η ανακύκλωση των συσσωρευτών προσφέρει εξοικονόμηση ενέργειας, κατά 70% σε σχέση με την παραγωγή πρωτογενούς μολύβδου.</a:t>
            </a: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b="1" kern="1200" baseline="0" dirty="0" smtClean="0">
                <a:solidFill>
                  <a:schemeClr val="tx1"/>
                </a:solidFill>
                <a:latin typeface="+mn-lt"/>
                <a:ea typeface="+mn-ea"/>
                <a:cs typeface="+mn-cs"/>
              </a:rPr>
              <a:t>ΚΛΙΚ</a:t>
            </a:r>
          </a:p>
          <a:p>
            <a:pPr marL="0" marR="0" indent="0" algn="just" defTabSz="914400" rtl="0" eaLnBrk="1" fontAlgn="auto" latinLnBrk="0" hangingPunct="1">
              <a:lnSpc>
                <a:spcPct val="100000"/>
              </a:lnSpc>
              <a:spcBef>
                <a:spcPts val="0"/>
              </a:spcBef>
              <a:spcAft>
                <a:spcPts val="0"/>
              </a:spcAft>
              <a:buClrTx/>
              <a:buSzTx/>
              <a:buFontTx/>
              <a:buNone/>
              <a:tabLst/>
              <a:defRPr/>
            </a:pPr>
            <a:r>
              <a:rPr lang="el-GR" b="0" dirty="0" smtClean="0"/>
              <a:t>Όσον</a:t>
            </a:r>
            <a:r>
              <a:rPr lang="el-GR" b="0" baseline="0" dirty="0" smtClean="0"/>
              <a:t> αφορά τα απόβλητα ηλεκτρικού και ηλεκτρονικού εξοπλισμού η</a:t>
            </a:r>
            <a:r>
              <a:rPr lang="el-GR" b="0" dirty="0" smtClean="0"/>
              <a:t> ανακύκλωση τους έχει ιδιαίτερη σημασία κυρίως για τη διαχείριση των επικίνδυνων υλικών που εμπεριέχονται στις περισσότερες συσκευές. Η ευρωπαϊκή νομοθεσία απαιτεί την ανακύκλωση των ΑΗΗΕ σε πιστοποιημένες μονάδες όπου ανακτώνται υλικά όπως ο χαλκός, ο χρυσός, το ασήμι κλπ. και εμποδίζεται η διαρροή επικίνδυνων βαρέων μετάλλων όπως ο μόλυβδος, ο υδράργυρος, το κάδμιο, το εξασθενές χρώμιο κ.α.</a:t>
            </a:r>
          </a:p>
          <a:p>
            <a:pPr marL="0" marR="0" indent="0" algn="just" defTabSz="914400" rtl="0" eaLnBrk="1" fontAlgn="auto" latinLnBrk="0" hangingPunct="1">
              <a:lnSpc>
                <a:spcPct val="100000"/>
              </a:lnSpc>
              <a:spcBef>
                <a:spcPts val="0"/>
              </a:spcBef>
              <a:spcAft>
                <a:spcPts val="0"/>
              </a:spcAft>
              <a:buClrTx/>
              <a:buSzTx/>
              <a:buFontTx/>
              <a:buNone/>
              <a:tabLst/>
              <a:defRPr/>
            </a:pPr>
            <a:endParaRPr lang="el-GR" b="0" dirty="0"/>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9</a:t>
            </a:fld>
            <a:endParaRPr lang="el-G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sz="1200" kern="1200" baseline="0" dirty="0" smtClean="0">
                <a:solidFill>
                  <a:schemeClr val="tx1"/>
                </a:solidFill>
                <a:latin typeface="+mn-lt"/>
                <a:ea typeface="+mn-ea"/>
                <a:cs typeface="+mn-cs"/>
              </a:rPr>
              <a:t>Ο όρος απόβλητα από κατασκευές και κατεδαφίσεις (ΑΚΚ) αναφέρεται σε ένα ιδιαίτερα ευρύ φάσμα υλικών, τα οποία χωρίζονται σε τέσσερις κύριες κατηγορίες ανάλογα με την προέλευσή τους: </a:t>
            </a:r>
          </a:p>
          <a:p>
            <a:pPr algn="just">
              <a:buFont typeface="Arial" pitchFamily="34" charset="0"/>
              <a:buChar char="•"/>
            </a:pPr>
            <a:r>
              <a:rPr lang="el-GR" sz="1200" kern="1200" baseline="0" dirty="0" smtClean="0">
                <a:solidFill>
                  <a:schemeClr val="tx1"/>
                </a:solidFill>
                <a:latin typeface="+mn-lt"/>
                <a:ea typeface="+mn-ea"/>
                <a:cs typeface="+mn-cs"/>
              </a:rPr>
              <a:t>Υλικά Εκσκαφών </a:t>
            </a:r>
          </a:p>
          <a:p>
            <a:pPr algn="just">
              <a:buFont typeface="Arial" pitchFamily="34" charset="0"/>
              <a:buChar char="•"/>
            </a:pPr>
            <a:r>
              <a:rPr lang="el-GR" sz="1200" kern="1200" baseline="0" dirty="0" smtClean="0">
                <a:solidFill>
                  <a:schemeClr val="tx1"/>
                </a:solidFill>
                <a:latin typeface="+mn-lt"/>
                <a:ea typeface="+mn-ea"/>
                <a:cs typeface="+mn-cs"/>
              </a:rPr>
              <a:t>Υλικά Οδοποιίας </a:t>
            </a:r>
          </a:p>
          <a:p>
            <a:pPr algn="just">
              <a:buFont typeface="Arial" pitchFamily="34" charset="0"/>
              <a:buChar char="•"/>
            </a:pPr>
            <a:r>
              <a:rPr lang="el-GR" sz="1200" kern="1200" baseline="0" dirty="0" smtClean="0">
                <a:solidFill>
                  <a:schemeClr val="tx1"/>
                </a:solidFill>
                <a:latin typeface="+mn-lt"/>
                <a:ea typeface="+mn-ea"/>
                <a:cs typeface="+mn-cs"/>
              </a:rPr>
              <a:t>Υλικά Κατεδαφίσεων</a:t>
            </a:r>
          </a:p>
          <a:p>
            <a:pPr algn="just">
              <a:buFont typeface="Arial" pitchFamily="34" charset="0"/>
              <a:buChar char="•"/>
            </a:pPr>
            <a:r>
              <a:rPr lang="el-GR" sz="1200" kern="1200" baseline="0" dirty="0" smtClean="0">
                <a:solidFill>
                  <a:schemeClr val="tx1"/>
                </a:solidFill>
                <a:latin typeface="+mn-lt"/>
                <a:ea typeface="+mn-ea"/>
                <a:cs typeface="+mn-cs"/>
              </a:rPr>
              <a:t>Απόβλητα από Εργοτάξια </a:t>
            </a:r>
            <a:endParaRPr lang="el-GR" sz="1200" kern="1200" baseline="0" dirty="0">
              <a:solidFill>
                <a:schemeClr val="tx1"/>
              </a:solidFill>
              <a:latin typeface="+mn-lt"/>
              <a:ea typeface="+mn-ea"/>
              <a:cs typeface="+mn-cs"/>
            </a:endParaRPr>
          </a:p>
          <a:p>
            <a:pPr algn="just">
              <a:buFont typeface="Arial" pitchFamily="34" charset="0"/>
              <a:buNone/>
            </a:pPr>
            <a:r>
              <a:rPr lang="el-GR" sz="1200" b="1" kern="1200" baseline="0" dirty="0" smtClean="0">
                <a:solidFill>
                  <a:schemeClr val="tx1"/>
                </a:solidFill>
                <a:latin typeface="+mn-lt"/>
                <a:ea typeface="+mn-ea"/>
                <a:cs typeface="+mn-cs"/>
              </a:rPr>
              <a:t>ΚΛΙΚ</a:t>
            </a:r>
          </a:p>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lang="el-GR" sz="1200" kern="1200" baseline="0" dirty="0" smtClean="0">
                <a:solidFill>
                  <a:schemeClr val="tx1"/>
                </a:solidFill>
                <a:latin typeface="+mn-lt"/>
                <a:ea typeface="+mn-ea"/>
                <a:cs typeface="+mn-cs"/>
              </a:rPr>
              <a:t>Στο διάγραμμα βλέπουμε τη μέση σύσταση των υλικών κατεδάφισης, η οποία εξαρτάται από πολλούς παράγοντες, όπως ο χρόνος κατασκευής, η μορφή της κατασκευής και άλλα.</a:t>
            </a:r>
          </a:p>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endParaRPr lang="el-GR" sz="1200" kern="1200" baseline="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endParaRPr lang="el-GR" sz="1200" kern="1200" baseline="0" dirty="0" smtClean="0">
              <a:solidFill>
                <a:schemeClr val="tx1"/>
              </a:solidFill>
              <a:latin typeface="+mn-lt"/>
              <a:ea typeface="+mn-ea"/>
              <a:cs typeface="+mn-cs"/>
            </a:endParaRPr>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10</a:t>
            </a:fld>
            <a:endParaRPr lang="el-G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kern="1200" dirty="0" smtClean="0">
                <a:solidFill>
                  <a:schemeClr val="tx1"/>
                </a:solidFill>
                <a:latin typeface="+mn-lt"/>
                <a:ea typeface="+mn-ea"/>
                <a:cs typeface="+mn-cs"/>
              </a:rPr>
              <a:t>Σύμφωνα με τη νομοθεσία για την «εναλλακτική διαχείριση» των αποβλήτων όλοι οι διαχειριστές (παραγωγοί</a:t>
            </a:r>
            <a:r>
              <a:rPr lang="el-GR" sz="1200" kern="1200" baseline="0" dirty="0" smtClean="0">
                <a:solidFill>
                  <a:schemeClr val="tx1"/>
                </a:solidFill>
                <a:latin typeface="+mn-lt"/>
                <a:ea typeface="+mn-ea"/>
                <a:cs typeface="+mn-cs"/>
              </a:rPr>
              <a:t> και </a:t>
            </a:r>
            <a:r>
              <a:rPr lang="el-GR" sz="1200" kern="1200" dirty="0" smtClean="0">
                <a:solidFill>
                  <a:schemeClr val="tx1"/>
                </a:solidFill>
                <a:latin typeface="+mn-lt"/>
                <a:ea typeface="+mn-ea"/>
                <a:cs typeface="+mn-cs"/>
              </a:rPr>
              <a:t>εισαγωγείς) προϊόντων είναι υποχρεωμένοι να οργανώσουν  τις εργασίες διαχείρισης των αποβλήτων</a:t>
            </a:r>
            <a:r>
              <a:rPr lang="el-GR" sz="1200" kern="1200" baseline="0" dirty="0" smtClean="0">
                <a:solidFill>
                  <a:schemeClr val="tx1"/>
                </a:solidFill>
                <a:latin typeface="+mn-lt"/>
                <a:ea typeface="+mn-ea"/>
                <a:cs typeface="+mn-cs"/>
              </a:rPr>
              <a:t> </a:t>
            </a:r>
            <a:r>
              <a:rPr lang="el-GR" sz="1200" kern="1200" dirty="0" smtClean="0">
                <a:solidFill>
                  <a:schemeClr val="tx1"/>
                </a:solidFill>
                <a:latin typeface="+mn-lt"/>
                <a:ea typeface="+mn-ea"/>
                <a:cs typeface="+mn-cs"/>
              </a:rPr>
              <a:t>με την οργάνωση ή συμμέτοχη σε Συστήματα Εναλλακτικής Διαχείρισης.</a:t>
            </a:r>
          </a:p>
          <a:p>
            <a:endParaRPr lang="el-GR" dirty="0"/>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11</a:t>
            </a:fld>
            <a:endParaRPr lang="el-G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lnSpcReduction="10000"/>
          </a:bodyPr>
          <a:lstStyle/>
          <a:p>
            <a:pPr algn="just"/>
            <a:r>
              <a:rPr lang="el-GR" sz="1200" kern="1200" baseline="0" dirty="0" smtClean="0">
                <a:solidFill>
                  <a:schemeClr val="tx1"/>
                </a:solidFill>
                <a:latin typeface="+mn-lt"/>
                <a:ea typeface="+mn-ea"/>
                <a:cs typeface="+mn-cs"/>
              </a:rPr>
              <a:t>Πιο συγκεκριμένα το 2001 ψηφίζεται ο νόμος 2939/01 ο οποίος ενσωματώνει την Οδηγία 94/62/ΕΟΚ στο Εθνικό Δίκαιο. Έτσι </a:t>
            </a:r>
            <a:r>
              <a:rPr lang="el-GR" sz="1200" kern="1200" baseline="0" dirty="0" err="1" smtClean="0">
                <a:solidFill>
                  <a:schemeClr val="tx1"/>
                </a:solidFill>
                <a:latin typeface="+mn-lt"/>
                <a:ea typeface="+mn-ea"/>
                <a:cs typeface="+mn-cs"/>
              </a:rPr>
              <a:t>πρωτοεισάγεται</a:t>
            </a:r>
            <a:r>
              <a:rPr lang="el-GR" sz="1200" kern="1200" baseline="0" dirty="0" smtClean="0">
                <a:solidFill>
                  <a:schemeClr val="tx1"/>
                </a:solidFill>
                <a:latin typeface="+mn-lt"/>
                <a:ea typeface="+mn-ea"/>
                <a:cs typeface="+mn-cs"/>
              </a:rPr>
              <a:t> η έννοια της «διευρυμένης ευθύνης του παραγωγού» με υποχρεωτική συμμετοχή των παραγωγών/διαχειριστών σε «Συστήματα Εναλλακτικής Διαχείρισης» Από τότε ερχόμαστε σε μια καινούρια πραγματικότητα στον τομέα της ανακύκλωσης.</a:t>
            </a:r>
          </a:p>
          <a:p>
            <a:pPr algn="just"/>
            <a:r>
              <a:rPr lang="el-GR" sz="1200" b="1" kern="1200" baseline="0" dirty="0" smtClean="0">
                <a:solidFill>
                  <a:schemeClr val="tx1"/>
                </a:solidFill>
                <a:latin typeface="+mn-lt"/>
                <a:ea typeface="+mn-ea"/>
                <a:cs typeface="+mn-cs"/>
              </a:rPr>
              <a:t>ΚΛΙΚ</a:t>
            </a:r>
          </a:p>
          <a:p>
            <a:pPr algn="just"/>
            <a:r>
              <a:rPr lang="el-GR" sz="1200" kern="1200" dirty="0" smtClean="0">
                <a:solidFill>
                  <a:schemeClr val="tx1"/>
                </a:solidFill>
                <a:latin typeface="+mn-lt"/>
                <a:ea typeface="+mn-ea"/>
                <a:cs typeface="+mn-cs"/>
              </a:rPr>
              <a:t>Τα συστήματα τα οποία μπορεί να είναι ατομικά ή συλλογικά είναι φορείς οι οποίοι αξιολογούνται, εγκρίνονται και ελέγχονται από τον Ελληνικό Οργανισμό Ανακύκλωσης (Ε.Ο.ΑΝ.) ο οποίος είναι ΝΠΙΔ (Νομικό Πρόσωπο Ιδιωτικού Δικαίου) μη κερδοσκοπικού χαρακτήρα εποπτευόμενο από το ΥΠΕΚΑ.</a:t>
            </a:r>
          </a:p>
          <a:p>
            <a:pPr algn="just"/>
            <a:r>
              <a:rPr lang="el-GR" sz="1200" kern="1200" dirty="0" smtClean="0">
                <a:solidFill>
                  <a:schemeClr val="tx1"/>
                </a:solidFill>
                <a:latin typeface="+mn-lt"/>
                <a:ea typeface="+mn-ea"/>
                <a:cs typeface="+mn-cs"/>
              </a:rPr>
              <a:t>Τα συστήματα εναλλακτικής διαχείρισης  δεν έχουν κερδοσκοπικό χαρακτήρα,</a:t>
            </a:r>
            <a:r>
              <a:rPr lang="el-GR" sz="1200" kern="1200" baseline="0" dirty="0" smtClean="0">
                <a:solidFill>
                  <a:schemeClr val="tx1"/>
                </a:solidFill>
                <a:latin typeface="+mn-lt"/>
                <a:ea typeface="+mn-ea"/>
                <a:cs typeface="+mn-cs"/>
              </a:rPr>
              <a:t> και </a:t>
            </a:r>
            <a:r>
              <a:rPr lang="el-GR" sz="1200" kern="1200" dirty="0" smtClean="0">
                <a:solidFill>
                  <a:schemeClr val="tx1"/>
                </a:solidFill>
                <a:latin typeface="+mn-lt"/>
                <a:ea typeface="+mn-ea"/>
                <a:cs typeface="+mn-cs"/>
              </a:rPr>
              <a:t>χρηματοδοτούνται από τις εισφορές που οι υπόχρεοι διαχειριστές είναι υποχρεωμένοι να δίνουν σε αυτά αναλόγως της ποσότητας των προϊόντων που διαθέτουν στην αγορά. Οι εισφορές αυτές στην ουσία πληρώνονται από τον τελικό αγοραστή-καταναλωτή του προϊόντος καθώς</a:t>
            </a:r>
            <a:r>
              <a:rPr lang="el-GR" sz="1200" kern="1200" baseline="0" dirty="0" smtClean="0">
                <a:solidFill>
                  <a:schemeClr val="tx1"/>
                </a:solidFill>
                <a:latin typeface="+mn-lt"/>
                <a:ea typeface="+mn-ea"/>
                <a:cs typeface="+mn-cs"/>
              </a:rPr>
              <a:t> </a:t>
            </a:r>
            <a:r>
              <a:rPr lang="el-GR" sz="1200" kern="1200" dirty="0" smtClean="0">
                <a:solidFill>
                  <a:schemeClr val="tx1"/>
                </a:solidFill>
                <a:latin typeface="+mn-lt"/>
                <a:ea typeface="+mn-ea"/>
                <a:cs typeface="+mn-cs"/>
              </a:rPr>
              <a:t>περιλαμβάνονται στην τελική τιμή αυτού.</a:t>
            </a:r>
          </a:p>
          <a:p>
            <a:pPr algn="just"/>
            <a:r>
              <a:rPr lang="el-GR" sz="1200" kern="1200" baseline="0" dirty="0" smtClean="0">
                <a:solidFill>
                  <a:schemeClr val="tx1"/>
                </a:solidFill>
                <a:latin typeface="+mn-lt"/>
                <a:ea typeface="+mn-ea"/>
                <a:cs typeface="+mn-cs"/>
              </a:rPr>
              <a:t>Σήμερα στην Ελλάδα υπάρχουν 21 Εγκεκριμένα Συστήματα εναλλακτικής διαχείρισης που καλύπτουν τα προαναφερθέντα ρεύματα αποβλήτων.</a:t>
            </a:r>
            <a:endParaRPr lang="el-GR" sz="1200" kern="1200" dirty="0" smtClean="0">
              <a:solidFill>
                <a:schemeClr val="tx1"/>
              </a:solidFill>
              <a:latin typeface="+mn-lt"/>
              <a:ea typeface="+mn-ea"/>
              <a:cs typeface="+mn-cs"/>
            </a:endParaRPr>
          </a:p>
          <a:p>
            <a:pPr algn="just"/>
            <a:endParaRPr lang="el-GR" dirty="0"/>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12</a:t>
            </a:fld>
            <a:endParaRPr lang="el-G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l-GR" dirty="0" smtClean="0"/>
              <a:t>Για</a:t>
            </a:r>
            <a:r>
              <a:rPr lang="el-GR" baseline="0" dirty="0" smtClean="0"/>
              <a:t> το ρεύμα των συσκευασιών έχουμε </a:t>
            </a:r>
            <a:r>
              <a:rPr lang="el-GR" sz="1200" kern="1200" baseline="0" dirty="0" smtClean="0">
                <a:solidFill>
                  <a:schemeClr val="tx1"/>
                </a:solidFill>
                <a:latin typeface="+mn-lt"/>
                <a:ea typeface="+mn-ea"/>
                <a:cs typeface="+mn-cs"/>
              </a:rPr>
              <a:t>τρία (3) συλλογικά συστήματα: την ΑΝΑΚΥΚΛΩΣΗ της Ελληνικής Εταιρείας Αξιοποίησης Ανακύκλωσης, το Κέντρο Εναλλακτικής Περιβαλλοντικής Διαχείρισης Α.Ε. το οποίο δραστηριοποιείται στην εναλλακτική διαχείριση συσκευασιών ορυκτελαίων, την  ΑΝΤΑΠΟΔΟΤΙΚΗ ΑΝΑΚΥΚΛΩΣΗ Α.Ε. η άδεια της οποίας έχει ανακληθεί από τον Ελληνικό Οργανισμό Ανακύκλωσης (ΕΟΑΝ) και ένα (1) ατομικό σύστημα της Α.Β. Βασιλόπουλος.</a:t>
            </a:r>
            <a:endParaRPr lang="el-GR" baseline="0" dirty="0" smtClean="0"/>
          </a:p>
          <a:p>
            <a:pPr algn="just"/>
            <a:endParaRPr lang="el-GR" baseline="0" dirty="0" smtClean="0"/>
          </a:p>
          <a:p>
            <a:pPr algn="just"/>
            <a:r>
              <a:rPr lang="el-GR" b="1" baseline="0" dirty="0" smtClean="0"/>
              <a:t>ΚΛΙΚ</a:t>
            </a: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Σύμφωνα με τις εκθέσεις που αποστέλλει το Υ.Π.Ε.Κ.Α. στην Ε.Ε. έχουμε τα διαχρονικά στοιχεία που φαίνονται</a:t>
            </a:r>
            <a:r>
              <a:rPr lang="el-GR" sz="1200" kern="1200" baseline="0" dirty="0" smtClean="0">
                <a:solidFill>
                  <a:schemeClr val="tx1"/>
                </a:solidFill>
                <a:latin typeface="+mn-lt"/>
                <a:ea typeface="+mn-ea"/>
                <a:cs typeface="+mn-cs"/>
              </a:rPr>
              <a:t> στο διάγραμμα</a:t>
            </a:r>
            <a:r>
              <a:rPr lang="el-GR" sz="1200" kern="1200" dirty="0" smtClean="0">
                <a:solidFill>
                  <a:schemeClr val="tx1"/>
                </a:solidFill>
                <a:latin typeface="+mn-lt"/>
                <a:ea typeface="+mn-ea"/>
                <a:cs typeface="+mn-cs"/>
              </a:rPr>
              <a:t>. Σε γενικές γραμμές, η ανακύκλωση των αποβλήτων συσκευασιών παρουσιάζει αυξητική τάση και έχει πετύχει τους στόχους που θέτει η εθνική και κοινοτική νομοθεσία.</a:t>
            </a:r>
          </a:p>
          <a:p>
            <a:pPr algn="just"/>
            <a:endParaRPr lang="el-GR" dirty="0"/>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13</a:t>
            </a:fld>
            <a:endParaRPr lang="el-G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sz="1200" kern="1200" baseline="0" dirty="0" smtClean="0">
                <a:solidFill>
                  <a:schemeClr val="tx1"/>
                </a:solidFill>
                <a:latin typeface="+mn-lt"/>
                <a:ea typeface="+mn-ea"/>
                <a:cs typeface="+mn-cs"/>
              </a:rPr>
              <a:t>Η Εναλλακτική Διαχείριση Οχημάτων Ελλάδος ΕΔΟΕ αποτελεί το μόνο εγκεκριμένο σύστημα για την εναλλακτική διαχείριση των οχημάτων τέλους κύκλου ζωής. </a:t>
            </a:r>
          </a:p>
          <a:p>
            <a:pPr algn="just"/>
            <a:r>
              <a:rPr lang="el-GR" sz="1200" b="1" kern="1200" baseline="0" dirty="0" smtClean="0">
                <a:solidFill>
                  <a:schemeClr val="tx1"/>
                </a:solidFill>
                <a:latin typeface="+mn-lt"/>
                <a:ea typeface="+mn-ea"/>
                <a:cs typeface="+mn-cs"/>
              </a:rPr>
              <a:t>ΚΛΙΚ</a:t>
            </a:r>
          </a:p>
          <a:p>
            <a:pPr algn="just"/>
            <a:r>
              <a:rPr lang="el-GR" sz="1200" kern="1200" baseline="0" dirty="0" smtClean="0">
                <a:solidFill>
                  <a:schemeClr val="tx1"/>
                </a:solidFill>
                <a:latin typeface="+mn-lt"/>
                <a:ea typeface="+mn-ea"/>
                <a:cs typeface="+mn-cs"/>
              </a:rPr>
              <a:t>Εδώ φαίνονται οι ποσότητες Οχημάτων τέλους κύκλου ζωής καθώς και τα ποσοστά επαναχρησιμοποίησης ανάκτησης και ανακύκλωσης.</a:t>
            </a: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baseline="0" dirty="0" smtClean="0">
                <a:solidFill>
                  <a:schemeClr val="tx1"/>
                </a:solidFill>
                <a:latin typeface="+mn-lt"/>
                <a:ea typeface="+mn-ea"/>
                <a:cs typeface="+mn-cs"/>
              </a:rPr>
              <a:t>Βασικά προβλήματα που εντοπίζονται είναι οι παράνομες εξαγωγές καθώς γυρολόγοι από γειτονικές χώρες αγοράζουν τα μέρη των οχημάτων που έχουν αξία, εγκαταλείποντας τα υπόλοιπα </a:t>
            </a:r>
            <a:r>
              <a:rPr lang="el-GR" sz="1200" kern="1200" dirty="0" smtClean="0">
                <a:solidFill>
                  <a:schemeClr val="tx1"/>
                </a:solidFill>
                <a:latin typeface="+mn-lt"/>
                <a:ea typeface="+mn-ea"/>
                <a:cs typeface="+mn-cs"/>
              </a:rPr>
              <a:t>μη διαχειρίσιμα υλικά ανεξέλεγκτα, επιβαρύνοντας περαιτέρω το περιβάλλον. Επίσης</a:t>
            </a:r>
            <a:r>
              <a:rPr lang="el-GR" sz="1200" kern="1200" baseline="0" dirty="0" smtClean="0">
                <a:solidFill>
                  <a:schemeClr val="tx1"/>
                </a:solidFill>
                <a:latin typeface="+mn-lt"/>
                <a:ea typeface="+mn-ea"/>
                <a:cs typeface="+mn-cs"/>
              </a:rPr>
              <a:t> πρόβλημα αποτελούν τα παράνομα διαλυτήρια οχημάτων τα οποία στερούνται περιβαλλοντικών προδιαγραφών.</a:t>
            </a:r>
            <a:endParaRPr lang="el-GR" sz="1200" kern="1200" dirty="0" smtClean="0">
              <a:solidFill>
                <a:schemeClr val="tx1"/>
              </a:solidFill>
              <a:latin typeface="+mn-lt"/>
              <a:ea typeface="+mn-ea"/>
              <a:cs typeface="+mn-cs"/>
            </a:endParaRPr>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14</a:t>
            </a:fld>
            <a:endParaRPr lang="el-G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sz="1200" kern="1200" baseline="0" dirty="0" smtClean="0">
                <a:solidFill>
                  <a:schemeClr val="tx1"/>
                </a:solidFill>
                <a:latin typeface="+mn-lt"/>
                <a:ea typeface="+mn-ea"/>
                <a:cs typeface="+mn-cs"/>
              </a:rPr>
              <a:t>Για τα μεταχειρισμένα ελαστικά οχημάτων έχουμε το σύστημα της </a:t>
            </a:r>
            <a:r>
              <a:rPr lang="en-US" sz="1200" kern="1200" baseline="0" dirty="0" smtClean="0">
                <a:solidFill>
                  <a:schemeClr val="tx1"/>
                </a:solidFill>
                <a:latin typeface="+mn-lt"/>
                <a:ea typeface="+mn-ea"/>
                <a:cs typeface="+mn-cs"/>
              </a:rPr>
              <a:t>Ecoelastika</a:t>
            </a: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b="1" kern="1200" baseline="0" dirty="0" smtClean="0">
                <a:solidFill>
                  <a:schemeClr val="tx1"/>
                </a:solidFill>
                <a:latin typeface="+mn-lt"/>
                <a:ea typeface="+mn-ea"/>
                <a:cs typeface="+mn-cs"/>
              </a:rPr>
              <a:t>ΚΛΙΚ</a:t>
            </a:r>
            <a:r>
              <a:rPr lang="el-GR" sz="1200" b="0" kern="1200" baseline="0" dirty="0" smtClean="0">
                <a:solidFill>
                  <a:schemeClr val="tx1"/>
                </a:solidFill>
                <a:latin typeface="+mn-lt"/>
                <a:ea typeface="+mn-ea"/>
                <a:cs typeface="+mn-cs"/>
              </a:rPr>
              <a:t>. Στο</a:t>
            </a:r>
            <a:r>
              <a:rPr lang="el-GR" sz="1200" kern="1200" baseline="0" dirty="0" smtClean="0">
                <a:solidFill>
                  <a:schemeClr val="tx1"/>
                </a:solidFill>
                <a:latin typeface="+mn-lt"/>
                <a:ea typeface="+mn-ea"/>
                <a:cs typeface="+mn-cs"/>
              </a:rPr>
              <a:t> </a:t>
            </a:r>
            <a:r>
              <a:rPr lang="el-GR" sz="1200" kern="1200" baseline="0" dirty="0" smtClean="0">
                <a:solidFill>
                  <a:schemeClr val="tx1"/>
                </a:solidFill>
                <a:latin typeface="+mn-lt"/>
                <a:ea typeface="+mn-ea"/>
                <a:cs typeface="+mn-cs"/>
              </a:rPr>
              <a:t>διάγραμμα φαίνεται η συλλογή των μεταχειρισμένων ελαστικών η οποία ξεκίνησε το 2004 </a:t>
            </a:r>
            <a:r>
              <a:rPr lang="el-GR" sz="1200" b="0" i="0" kern="1200" dirty="0" smtClean="0">
                <a:solidFill>
                  <a:schemeClr val="tx1"/>
                </a:solidFill>
                <a:latin typeface="+mn-lt"/>
                <a:ea typeface="+mn-ea"/>
                <a:cs typeface="+mn-cs"/>
              </a:rPr>
              <a:t>αρχικά στα μεγάλα αστικά κέντρα με σταδιακή επέκταση σε όλη την ελληνική επικράτεια. Σήμερα η συλλογή τους</a:t>
            </a:r>
            <a:r>
              <a:rPr lang="el-GR" sz="1200" b="0" i="0" kern="1200" baseline="0" dirty="0" smtClean="0">
                <a:solidFill>
                  <a:schemeClr val="tx1"/>
                </a:solidFill>
                <a:latin typeface="+mn-lt"/>
                <a:ea typeface="+mn-ea"/>
                <a:cs typeface="+mn-cs"/>
              </a:rPr>
              <a:t> </a:t>
            </a:r>
            <a:r>
              <a:rPr lang="el-GR" sz="1200" b="0" i="0" kern="1200" dirty="0" smtClean="0">
                <a:solidFill>
                  <a:schemeClr val="tx1"/>
                </a:solidFill>
                <a:latin typeface="+mn-lt"/>
                <a:ea typeface="+mn-ea"/>
                <a:cs typeface="+mn-cs"/>
              </a:rPr>
              <a:t>ξεπερνά το 95% των αποσυρόμενων μεταχειρισμένων ελαστικών στη χώρα.</a:t>
            </a: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b="1" i="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b="0" i="0" kern="1200" dirty="0" smtClean="0">
                <a:solidFill>
                  <a:schemeClr val="tx1"/>
                </a:solidFill>
                <a:latin typeface="+mn-lt"/>
                <a:ea typeface="+mn-ea"/>
                <a:cs typeface="+mn-cs"/>
              </a:rPr>
              <a:t>Ένα</a:t>
            </a:r>
            <a:r>
              <a:rPr lang="el-GR" sz="1200" b="0" i="0" kern="1200" baseline="0" dirty="0" smtClean="0">
                <a:solidFill>
                  <a:schemeClr val="tx1"/>
                </a:solidFill>
                <a:latin typeface="+mn-lt"/>
                <a:ea typeface="+mn-ea"/>
                <a:cs typeface="+mn-cs"/>
              </a:rPr>
              <a:t> από τα σημαντικότερα προβλήματα είναι η συσσώρευση </a:t>
            </a:r>
            <a:r>
              <a:rPr lang="el-GR" sz="1200" kern="1200" dirty="0" smtClean="0">
                <a:solidFill>
                  <a:schemeClr val="tx1"/>
                </a:solidFill>
                <a:latin typeface="+mn-lt"/>
                <a:ea typeface="+mn-ea"/>
                <a:cs typeface="+mn-cs"/>
              </a:rPr>
              <a:t>σημαντικών ποσοτήτων μεταχειρισμένων ελαστικών σε χώρους των μονάδων αξιοποίησης. Αυτό συνέβη τα πρώτα χρόνια καθώς έπρεπε να γίνει άμεση συλλογή του συνόλου των απορριπτόμενων ελαστικών από το Σύστημα</a:t>
            </a:r>
            <a:r>
              <a:rPr lang="el-GR" sz="1200" kern="1200" baseline="0" dirty="0" smtClean="0">
                <a:solidFill>
                  <a:schemeClr val="tx1"/>
                </a:solidFill>
                <a:latin typeface="+mn-lt"/>
                <a:ea typeface="+mn-ea"/>
                <a:cs typeface="+mn-cs"/>
              </a:rPr>
              <a:t> </a:t>
            </a:r>
            <a:r>
              <a:rPr lang="el-GR" sz="1200" kern="1200" dirty="0" smtClean="0">
                <a:solidFill>
                  <a:schemeClr val="tx1"/>
                </a:solidFill>
                <a:latin typeface="+mn-lt"/>
                <a:ea typeface="+mn-ea"/>
                <a:cs typeface="+mn-cs"/>
              </a:rPr>
              <a:t>λόγω της απαγόρευσης διάθεσης του αποβλήτου σε ΧΥΤΑ η οποία ισχύει από το</a:t>
            </a:r>
            <a:r>
              <a:rPr lang="el-GR" sz="1200" kern="1200" baseline="0" dirty="0" smtClean="0">
                <a:solidFill>
                  <a:schemeClr val="tx1"/>
                </a:solidFill>
                <a:latin typeface="+mn-lt"/>
                <a:ea typeface="+mn-ea"/>
                <a:cs typeface="+mn-cs"/>
              </a:rPr>
              <a:t> </a:t>
            </a:r>
            <a:r>
              <a:rPr lang="el-GR" sz="1200" kern="1200" dirty="0" smtClean="0">
                <a:solidFill>
                  <a:schemeClr val="tx1"/>
                </a:solidFill>
                <a:latin typeface="+mn-lt"/>
                <a:ea typeface="+mn-ea"/>
                <a:cs typeface="+mn-cs"/>
              </a:rPr>
              <a:t>2003.</a:t>
            </a:r>
            <a:r>
              <a:rPr lang="el-GR" sz="1200" b="1" i="0" kern="1200" dirty="0" smtClean="0">
                <a:solidFill>
                  <a:schemeClr val="tx1"/>
                </a:solidFill>
                <a:latin typeface="+mn-lt"/>
                <a:ea typeface="+mn-ea"/>
                <a:cs typeface="+mn-cs"/>
              </a:rPr>
              <a:t> ΚΛΙΚ</a:t>
            </a: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Όπως φαίνεται και στο διάγραμμα</a:t>
            </a:r>
            <a:r>
              <a:rPr lang="el-GR" sz="1200" kern="1200" baseline="0" dirty="0" smtClean="0">
                <a:solidFill>
                  <a:schemeClr val="tx1"/>
                </a:solidFill>
                <a:latin typeface="+mn-lt"/>
                <a:ea typeface="+mn-ea"/>
                <a:cs typeface="+mn-cs"/>
              </a:rPr>
              <a:t> τ</a:t>
            </a:r>
            <a:r>
              <a:rPr lang="el-GR" sz="1200" kern="1200" dirty="0" smtClean="0">
                <a:solidFill>
                  <a:schemeClr val="tx1"/>
                </a:solidFill>
                <a:latin typeface="+mn-lt"/>
                <a:ea typeface="+mn-ea"/>
                <a:cs typeface="+mn-cs"/>
              </a:rPr>
              <a:t>α αποθέματα αυτά μειώνονται χρόνο με το χρόνο αφενός μεν λόγω της επαρκούς δυναμικότητας των μονάδων επεξεργασίας  και αφετέρου λόγω της</a:t>
            </a:r>
            <a:r>
              <a:rPr lang="el-GR" sz="1200" kern="1200" baseline="0" dirty="0" smtClean="0">
                <a:solidFill>
                  <a:schemeClr val="tx1"/>
                </a:solidFill>
                <a:latin typeface="+mn-lt"/>
                <a:ea typeface="+mn-ea"/>
                <a:cs typeface="+mn-cs"/>
              </a:rPr>
              <a:t> μείωσης της ποσότητας </a:t>
            </a:r>
            <a:r>
              <a:rPr lang="el-GR" sz="1200" kern="1200" dirty="0" smtClean="0">
                <a:solidFill>
                  <a:schemeClr val="tx1"/>
                </a:solidFill>
                <a:latin typeface="+mn-lt"/>
                <a:ea typeface="+mn-ea"/>
                <a:cs typeface="+mn-cs"/>
              </a:rPr>
              <a:t>των συλλεγόμενων ελαστικών τα τελευταία χρόνια εξαιτίας της οικονομικής κρίσης.</a:t>
            </a: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Βασικό λόγος</a:t>
            </a:r>
            <a:r>
              <a:rPr lang="el-GR" sz="1200" kern="1200" baseline="0" dirty="0" smtClean="0">
                <a:solidFill>
                  <a:schemeClr val="tx1"/>
                </a:solidFill>
                <a:latin typeface="+mn-lt"/>
                <a:ea typeface="+mn-ea"/>
                <a:cs typeface="+mn-cs"/>
              </a:rPr>
              <a:t> </a:t>
            </a:r>
            <a:r>
              <a:rPr lang="el-GR" sz="1200" kern="1200" dirty="0" smtClean="0">
                <a:solidFill>
                  <a:schemeClr val="tx1"/>
                </a:solidFill>
                <a:latin typeface="+mn-lt"/>
                <a:ea typeface="+mn-ea"/>
                <a:cs typeface="+mn-cs"/>
              </a:rPr>
              <a:t>που οδηγεί στις μεγάλες ποσότητες</a:t>
            </a:r>
            <a:r>
              <a:rPr lang="el-GR" sz="1200" kern="1200" baseline="0" dirty="0" smtClean="0">
                <a:solidFill>
                  <a:schemeClr val="tx1"/>
                </a:solidFill>
                <a:latin typeface="+mn-lt"/>
                <a:ea typeface="+mn-ea"/>
                <a:cs typeface="+mn-cs"/>
              </a:rPr>
              <a:t> αποθηκευμένων ελαστικών είναι και η διάθεση των παραγομένων προϊόντων καθώς η</a:t>
            </a:r>
            <a:r>
              <a:rPr lang="el-GR" sz="1200" kern="1200" dirty="0" smtClean="0">
                <a:solidFill>
                  <a:schemeClr val="tx1"/>
                </a:solidFill>
                <a:latin typeface="+mn-lt"/>
                <a:ea typeface="+mn-ea"/>
                <a:cs typeface="+mn-cs"/>
              </a:rPr>
              <a:t> ελληνική αγορά είναι μικρή για να απορροφήσει τις μεγάλες ποσότητες τρίμματος ελαστικού</a:t>
            </a: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b="0" i="0" kern="1200" dirty="0" smtClean="0">
              <a:solidFill>
                <a:schemeClr val="tx1"/>
              </a:solidFill>
              <a:latin typeface="+mn-lt"/>
              <a:ea typeface="+mn-ea"/>
              <a:cs typeface="+mn-cs"/>
            </a:endParaRPr>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15</a:t>
            </a:fld>
            <a:endParaRPr lang="el-G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l-GR" dirty="0" smtClean="0"/>
              <a:t>Το μοναδικό</a:t>
            </a:r>
            <a:r>
              <a:rPr lang="el-GR" baseline="0" dirty="0" smtClean="0"/>
              <a:t> σύστημα για τα απόβλητα λιπαντικών ελαίων είναι η Εναλλακτική Διαχείριση Αποβλήτων Λιπαντικών Ελαιών (ΕΝ.ΔΙ.Α.Λ.Ε. ΑΕ). </a:t>
            </a:r>
          </a:p>
          <a:p>
            <a:pPr marL="0" marR="0" indent="0" algn="just" defTabSz="914400" rtl="0" eaLnBrk="1" fontAlgn="auto" latinLnBrk="0" hangingPunct="1">
              <a:lnSpc>
                <a:spcPct val="100000"/>
              </a:lnSpc>
              <a:spcBef>
                <a:spcPts val="0"/>
              </a:spcBef>
              <a:spcAft>
                <a:spcPts val="0"/>
              </a:spcAft>
              <a:buClrTx/>
              <a:buSzTx/>
              <a:buFontTx/>
              <a:buNone/>
              <a:tabLst/>
              <a:defRPr/>
            </a:pPr>
            <a:r>
              <a:rPr lang="el-GR" b="1" baseline="0" dirty="0" smtClean="0"/>
              <a:t>ΚΛΙΚ</a:t>
            </a: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Σύμφωνα με τα στατιστικά στοιχεία στην χώρα μας, όπως φαίνεται και στο διάγραμμα, το σύνολο των συλλεχθέντων ΑΛΕ από το σύνολο αυτών που κινούνται στην αγορά είναι της τάξης 50-60 %, εκ των οποίων το σύνολο των συλλεχθέντων αναγεννάτε.</a:t>
            </a: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Βασικά προβλήματα που παρατηρούνται είναι η παράνομη Διαχείριση ΑΛΕ</a:t>
            </a:r>
            <a:r>
              <a:rPr lang="el-GR" sz="1200" kern="1200" baseline="0" dirty="0" smtClean="0">
                <a:solidFill>
                  <a:schemeClr val="tx1"/>
                </a:solidFill>
                <a:latin typeface="+mn-lt"/>
                <a:ea typeface="+mn-ea"/>
                <a:cs typeface="+mn-cs"/>
              </a:rPr>
              <a:t> με την </a:t>
            </a:r>
            <a:r>
              <a:rPr lang="el-GR" sz="1200" kern="1200" dirty="0" smtClean="0">
                <a:solidFill>
                  <a:schemeClr val="tx1"/>
                </a:solidFill>
                <a:latin typeface="+mn-lt"/>
                <a:ea typeface="+mn-ea"/>
                <a:cs typeface="+mn-cs"/>
              </a:rPr>
              <a:t>παράνομη καύση σε βιοτεχνίες, σπίτια κυρίως τους χειμερινούς μήνες για θέρμανση.</a:t>
            </a: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Μεγάλο πρόβλημα έχουμε στις λιμενικές εγκαταστάσεις όπου τα</a:t>
            </a:r>
            <a:r>
              <a:rPr lang="el-GR" sz="1200" kern="1200" baseline="0" dirty="0" smtClean="0">
                <a:solidFill>
                  <a:schemeClr val="tx1"/>
                </a:solidFill>
                <a:latin typeface="+mn-lt"/>
                <a:ea typeface="+mn-ea"/>
                <a:cs typeface="+mn-cs"/>
              </a:rPr>
              <a:t> ΑΛΕ δεν διαχωρίζονται από τα υπόλοιπα υγρά απόβλητα. Έτσι δεν είναι δυνατή η διαχείριση τους σύμφωνα με τις προδιαγραφές.</a:t>
            </a: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Χαρακτηριστικά από τους  40000 τόνους ΑΛΕ που παράγονται στις λιμενικές εγκαταστάσεις</a:t>
            </a:r>
            <a:r>
              <a:rPr lang="el-GR" sz="1200" kern="1200" baseline="0" dirty="0" smtClean="0">
                <a:solidFill>
                  <a:schemeClr val="tx1"/>
                </a:solidFill>
                <a:latin typeface="+mn-lt"/>
                <a:ea typeface="+mn-ea"/>
                <a:cs typeface="+mn-cs"/>
              </a:rPr>
              <a:t> οδηγείται προς το Σύστημα για διαχείριση μηδενική ποσότητα.</a:t>
            </a: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16</a:t>
            </a:fld>
            <a:endParaRPr lang="el-G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lnSpcReduction="10000"/>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Για τις Χρησιμοποιημένες Ηλεκτρικές Στήλες (ΗΣ) &amp; Συσσωρευτές τα εγκεκριμένα από τον Ε.Ο.ΑΝ. συστήματα είναι τέσσερα ενώ ένα είναι υπό εκκαθάριση (ΣΕΔΙΣ – Κ). Πιο συγκεκριμένα για τις ηλεκτρικές στήλες λειτουργεί ένα σύστημα (το ΑΦΗΣ) και για τους συσσωρευτές τρία συστήματα </a:t>
            </a:r>
            <a:r>
              <a:rPr lang="en-US" sz="1200" kern="1200" dirty="0" smtClean="0">
                <a:solidFill>
                  <a:schemeClr val="tx1"/>
                </a:solidFill>
                <a:latin typeface="+mn-lt"/>
                <a:ea typeface="+mn-ea"/>
                <a:cs typeface="+mn-cs"/>
              </a:rPr>
              <a:t>REBATTERY</a:t>
            </a:r>
            <a:r>
              <a:rPr lang="el-GR"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COMBATT</a:t>
            </a:r>
            <a:r>
              <a:rPr lang="el-GR" sz="1200" kern="1200" baseline="0" dirty="0" smtClean="0">
                <a:solidFill>
                  <a:schemeClr val="tx1"/>
                </a:solidFill>
                <a:latin typeface="+mn-lt"/>
                <a:ea typeface="+mn-ea"/>
                <a:cs typeface="+mn-cs"/>
              </a:rPr>
              <a:t> και το </a:t>
            </a:r>
            <a:r>
              <a:rPr lang="el-GR" sz="1200" kern="1200" dirty="0" smtClean="0">
                <a:solidFill>
                  <a:schemeClr val="tx1"/>
                </a:solidFill>
                <a:latin typeface="+mn-lt"/>
                <a:ea typeface="+mn-ea"/>
                <a:cs typeface="+mn-cs"/>
              </a:rPr>
              <a:t>ΣΥΔΕΣΥΣ του οποίου η έγκριση έχει ανακληθεί από τον ΕΟΑΝ.</a:t>
            </a: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ΚΛΙΚ</a:t>
            </a: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Οι</a:t>
            </a:r>
            <a:r>
              <a:rPr lang="el-GR" sz="1200" kern="1200" baseline="0" dirty="0" smtClean="0">
                <a:solidFill>
                  <a:schemeClr val="tx1"/>
                </a:solidFill>
                <a:latin typeface="+mn-lt"/>
                <a:ea typeface="+mn-ea"/>
                <a:cs typeface="+mn-cs"/>
              </a:rPr>
              <a:t> ποσότητες φορητών ηλεκτρικών στηλών που πωλούνται στην αγορά, συλλέγονται και ανακυκλώνονται φαίνονται στο διάγραμμα. Αξίζει να σημειωθεί ότι η Ελλάδα αυτή τη στιγμή έχει από τα υψηλότερα ποσοστά συλλογής μπαταριών στην Ευρώπη.</a:t>
            </a: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baseline="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b="0" kern="1200" baseline="0" dirty="0" smtClean="0">
                <a:solidFill>
                  <a:schemeClr val="tx1"/>
                </a:solidFill>
                <a:latin typeface="+mn-lt"/>
                <a:ea typeface="+mn-ea"/>
                <a:cs typeface="+mn-cs"/>
              </a:rPr>
              <a:t>Βασικό πρόβλημα που εντοπίζεται είναι ότι οι ποσότητες που συλλέγει η ΑΦΗΣ </a:t>
            </a:r>
            <a:r>
              <a:rPr lang="el-GR" sz="1200" b="0" kern="1200" dirty="0" smtClean="0">
                <a:solidFill>
                  <a:schemeClr val="tx1"/>
                </a:solidFill>
                <a:latin typeface="+mn-lt"/>
                <a:ea typeface="+mn-ea"/>
                <a:cs typeface="+mn-cs"/>
              </a:rPr>
              <a:t>από τα ανακυκλωτήρια Αποβλήτων Ηλεκτρικού</a:t>
            </a:r>
            <a:r>
              <a:rPr lang="el-GR" sz="1200" b="0" kern="1200" baseline="0" dirty="0" smtClean="0">
                <a:solidFill>
                  <a:schemeClr val="tx1"/>
                </a:solidFill>
                <a:latin typeface="+mn-lt"/>
                <a:ea typeface="+mn-ea"/>
                <a:cs typeface="+mn-cs"/>
              </a:rPr>
              <a:t> και </a:t>
            </a:r>
            <a:r>
              <a:rPr lang="el-GR" sz="1200" b="0" kern="1200" dirty="0" smtClean="0">
                <a:solidFill>
                  <a:schemeClr val="tx1"/>
                </a:solidFill>
                <a:latin typeface="+mn-lt"/>
                <a:ea typeface="+mn-ea"/>
                <a:cs typeface="+mn-cs"/>
              </a:rPr>
              <a:t>Ηλεκτρονικού Εξοπλισμού </a:t>
            </a:r>
            <a:r>
              <a:rPr lang="el-GR" sz="1200" b="0" kern="1200" baseline="0" dirty="0" smtClean="0">
                <a:solidFill>
                  <a:schemeClr val="tx1"/>
                </a:solidFill>
                <a:latin typeface="+mn-lt"/>
                <a:ea typeface="+mn-ea"/>
                <a:cs typeface="+mn-cs"/>
              </a:rPr>
              <a:t> </a:t>
            </a:r>
            <a:r>
              <a:rPr lang="el-GR" sz="1200" b="0" kern="1200" dirty="0" smtClean="0">
                <a:solidFill>
                  <a:schemeClr val="tx1"/>
                </a:solidFill>
                <a:latin typeface="+mn-lt"/>
                <a:ea typeface="+mn-ea"/>
                <a:cs typeface="+mn-cs"/>
              </a:rPr>
              <a:t>είναι ελάχιστες και αντιπροσωπεύουν μόλις το 1,7% του συνολικού όγκου συλλογής του συστήματος. Η μη συνεργασία των συστημάτων</a:t>
            </a:r>
            <a:r>
              <a:rPr lang="el-GR" sz="1200" b="0" kern="1200" baseline="0" dirty="0" smtClean="0">
                <a:solidFill>
                  <a:schemeClr val="tx1"/>
                </a:solidFill>
                <a:latin typeface="+mn-lt"/>
                <a:ea typeface="+mn-ea"/>
                <a:cs typeface="+mn-cs"/>
              </a:rPr>
              <a:t> μεταξύ τους μπορεί να οδηγήσει στο συμπέρασμα ότι τα ίδια τα συστήματα λειτουργούν «παράνομα» σε αντίθεση με το σκοπό τους.</a:t>
            </a: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b="1" kern="1200" baseline="0" dirty="0" smtClean="0">
                <a:solidFill>
                  <a:schemeClr val="tx1"/>
                </a:solidFill>
                <a:latin typeface="+mn-lt"/>
                <a:ea typeface="+mn-ea"/>
                <a:cs typeface="+mn-cs"/>
              </a:rPr>
              <a:t>ΚΛΙΚ</a:t>
            </a: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b="0" kern="1200" baseline="0" dirty="0" smtClean="0">
                <a:solidFill>
                  <a:schemeClr val="tx1"/>
                </a:solidFill>
                <a:latin typeface="+mn-lt"/>
                <a:ea typeface="+mn-ea"/>
                <a:cs typeface="+mn-cs"/>
              </a:rPr>
              <a:t>Ακόμα  παρατηρούμε </a:t>
            </a:r>
            <a:r>
              <a:rPr lang="el-GR" sz="1200" b="0" kern="1200" dirty="0" smtClean="0">
                <a:solidFill>
                  <a:schemeClr val="tx1"/>
                </a:solidFill>
                <a:latin typeface="+mn-lt"/>
                <a:ea typeface="+mn-ea"/>
                <a:cs typeface="+mn-cs"/>
              </a:rPr>
              <a:t>ανισοδυναμία στην κατανομή των Χρηματικών Εισφορών μεταξύ των Συστημάτων του ρεύματος</a:t>
            </a:r>
            <a:r>
              <a:rPr lang="el-GR" sz="1200" b="0" kern="1200" baseline="0" dirty="0" smtClean="0">
                <a:solidFill>
                  <a:schemeClr val="tx1"/>
                </a:solidFill>
                <a:latin typeface="+mn-lt"/>
                <a:ea typeface="+mn-ea"/>
                <a:cs typeface="+mn-cs"/>
              </a:rPr>
              <a:t> σε σχέση με τις ποσότητες που αυτά διαχειρίζονται όπως φαίνεται στον πίνακα.</a:t>
            </a:r>
            <a:endParaRPr lang="el-GR" sz="1200" b="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b="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algn="just"/>
            <a:endParaRPr lang="el-GR" dirty="0"/>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17</a:t>
            </a:fld>
            <a:endParaRPr lang="el-G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dirty="0" smtClean="0"/>
              <a:t>Για τα Απόβλητα ειδών</a:t>
            </a:r>
            <a:r>
              <a:rPr lang="el-GR" baseline="0" dirty="0" smtClean="0"/>
              <a:t> Ηλεκτρικού και Ηλεκτρονικού Εξοπλισμού έχουμε δύο συστήματα, τη </a:t>
            </a:r>
            <a:r>
              <a:rPr lang="el-GR" baseline="0" dirty="0" err="1" smtClean="0"/>
              <a:t>Φωτοκύκλωση</a:t>
            </a:r>
            <a:r>
              <a:rPr lang="el-GR" baseline="0" dirty="0" smtClean="0"/>
              <a:t> που διαχειρίζεται απόβλητα φωτιστικών ειδών ,λαμπτήρων καθώς και μικρών συσκευών. Και την Ανακύκλωση Συσκευών που διαχειρίζεται όλες τις κατηγορίες  ΑΗΗΕ </a:t>
            </a:r>
            <a:r>
              <a:rPr lang="el-GR" sz="1200" kern="1200" baseline="0" dirty="0" smtClean="0">
                <a:solidFill>
                  <a:schemeClr val="tx1"/>
                </a:solidFill>
                <a:latin typeface="+mn-lt"/>
                <a:ea typeface="+mn-ea"/>
                <a:cs typeface="+mn-cs"/>
              </a:rPr>
              <a:t>οικιακής και μη οικιακής προέλευσης. Στα διαγράμματα βλέπουμε τις συλλεγόμενες ποσότητες του κάθε συστήματος.</a:t>
            </a:r>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18</a:t>
            </a:fld>
            <a:endParaRPr lang="el-G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baseline="0" dirty="0" smtClean="0">
                <a:solidFill>
                  <a:schemeClr val="tx1"/>
                </a:solidFill>
                <a:latin typeface="+mn-lt"/>
                <a:ea typeface="+mn-ea"/>
                <a:cs typeface="+mn-cs"/>
              </a:rPr>
              <a:t>Όσον αφορά τα Απόβλητα Εκσκαφών Κατασκευών &amp; Κατεδαφίσεων (ΑEKK) η ποσότητα των αποβλήτων που παράγονται εκτιμώνται σε 6-7 εκατ. τόνους ετησίως, αλλά μειώνονται συνεχώς λόγω της κρίσης στον κλάδο κατασκευών. Μέχρι σήμερα δεν υπήρχε ένα οργανωμένο δίκτυο συλλογής και αξιοποίησης τους, έτσι η διαχείριση των υλικών αυτών σήμερα γίνεται αποσπασματικά, δημιουργώντας μεγάλα προβλήματα στο περιβάλλον εξαιτίας της ανεξέλεγκτης διάθεσής τους. </a:t>
            </a:r>
          </a:p>
          <a:p>
            <a:pPr algn="just"/>
            <a:r>
              <a:rPr lang="el-GR" sz="1200" kern="1200" baseline="0" dirty="0" smtClean="0">
                <a:solidFill>
                  <a:schemeClr val="tx1"/>
                </a:solidFill>
                <a:latin typeface="+mn-lt"/>
                <a:ea typeface="+mn-ea"/>
                <a:cs typeface="+mn-cs"/>
              </a:rPr>
              <a:t>Συνολικά είναι εγκεκριμένα από τον Ε.Ο.ΑΝ. τα εννέα Συστήματα που απεικονίζονται. </a:t>
            </a:r>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19</a:t>
            </a:fld>
            <a:endParaRPr lang="el-G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Σήμερα, στο Συλλογικό Σύστημα Εναλλακτικής Διαχείρισης, ΑΝΑΚΥΚΛΩΣΗ, της ΕΕΑΑ συμμετέχουν πάνω από 1700 εταιρείες, που καλύπτουν το μεγαλύτερο μέρος των αποβλήτων συσκευασίας.</a:t>
            </a: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Στα πλαίσια της διπλωματικής εργασίας πραγματοποιήθηκε επίσκεψη στο</a:t>
            </a:r>
            <a:r>
              <a:rPr lang="el-GR" sz="1200" kern="1200" baseline="0" dirty="0" smtClean="0">
                <a:solidFill>
                  <a:schemeClr val="tx1"/>
                </a:solidFill>
                <a:latin typeface="+mn-lt"/>
                <a:ea typeface="+mn-ea"/>
                <a:cs typeface="+mn-cs"/>
              </a:rPr>
              <a:t> Σύστημα καθώς και στο Κέντρο Διαλογής Ανακυκλώσιμων Υλικών της Ελευσίνας.</a:t>
            </a:r>
            <a:endParaRPr lang="el-GR" sz="1200" kern="1200" dirty="0" smtClean="0">
              <a:solidFill>
                <a:schemeClr val="tx1"/>
              </a:solidFill>
              <a:latin typeface="+mn-lt"/>
              <a:ea typeface="+mn-ea"/>
              <a:cs typeface="+mn-cs"/>
            </a:endParaRPr>
          </a:p>
          <a:p>
            <a:pPr algn="just"/>
            <a:endParaRPr lang="el-GR" dirty="0"/>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20</a:t>
            </a:fld>
            <a:endParaRPr lang="el-G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fontScale="92500"/>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Το έργο Ανακύκλωσης της ΕΕΑΑ περιλαμβάνει τα παρακάτω:</a:t>
            </a: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Τα έργα μπλε κάδων που είναι η κυρία δραστηριότητα του Συστήματος αφού από αυτά προέρχεται σχεδόν το σύνολο της ανακύκλωσης που επιτυγχάνεται σήμερα στη χώρα μας και αφορά το πιο σημαντικό και δύσκολο τμήμα των αποβλήτων, τα δημοτικά απορρίμματα. </a:t>
            </a:r>
            <a:r>
              <a:rPr lang="el-GR" sz="1200" baseline="0" dirty="0" smtClean="0">
                <a:solidFill>
                  <a:srgbClr val="000000"/>
                </a:solidFill>
                <a:latin typeface="Times New Roman"/>
              </a:rPr>
              <a:t>Το Σύστημα συνεργάζεται με τους Δήμους για την επίτευξη αυτού του έργου. Στο σχήμα φαίνεται και η διαδικασία από την απόρριψη μέχρι την τελική βιομηχανία ανακύκλωσης.</a:t>
            </a: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baseline="0" dirty="0" smtClean="0">
              <a:solidFill>
                <a:srgbClr val="000000"/>
              </a:solidFill>
              <a:latin typeface="Times New Roman"/>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baseline="0" dirty="0" smtClean="0">
                <a:solidFill>
                  <a:schemeClr val="tx1"/>
                </a:solidFill>
                <a:latin typeface="+mn-lt"/>
                <a:ea typeface="+mn-ea"/>
                <a:cs typeface="+mn-cs"/>
              </a:rPr>
              <a:t>Οι Ειδικές Δράσεις στοχεύουν στη συλλογή και ανακύκλωση, κυρίως γυάλινων φιαλών, από μεγάλους παραγωγούς (π.χ. κέντρα διασκέδασης, ξενοδοχειακά συγκροτήματα, οργανωμένες ακτές κλπ.). </a:t>
            </a: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baseline="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baseline="0" dirty="0" smtClean="0">
                <a:solidFill>
                  <a:schemeClr val="tx1"/>
                </a:solidFill>
                <a:latin typeface="+mn-lt"/>
                <a:ea typeface="+mn-ea"/>
                <a:cs typeface="+mn-cs"/>
              </a:rPr>
              <a:t>Ο τομέας των Βιομηχανικών και Εμπορικών Αποβλήτων εστιάζει στην καταγραφή και την προώθηση της ανακύκλωσης που επιτυγχάνεται στον τομέα της βιομηχανίας και του εμπορίου, μέσω οικονομικών κινήτρων προς τις εταιρείες που συλλέγουν και εμπορεύονται τα υλικά.</a:t>
            </a: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Επίσης στον τομέα ευθύνης του Συστήματος περιλαμβάνονται τα παρακάτω:</a:t>
            </a:r>
          </a:p>
          <a:p>
            <a:pPr lvl="0"/>
            <a:r>
              <a:rPr lang="el-GR" sz="1200" kern="1200" dirty="0" smtClean="0">
                <a:solidFill>
                  <a:schemeClr val="tx1"/>
                </a:solidFill>
                <a:latin typeface="+mn-lt"/>
                <a:ea typeface="+mn-ea"/>
                <a:cs typeface="+mn-cs"/>
              </a:rPr>
              <a:t>Κατασκευάζει ΚΔΑΥ τα οποία λειτουργούν είτε με ευθύνη της ΕΕΑΑ είτε λειτουργούν από τρίτους -εργολάβους. </a:t>
            </a:r>
          </a:p>
          <a:p>
            <a:pPr lvl="0"/>
            <a:r>
              <a:rPr lang="el-GR" sz="1200" kern="1200" dirty="0" smtClean="0">
                <a:solidFill>
                  <a:schemeClr val="tx1"/>
                </a:solidFill>
                <a:latin typeface="+mn-lt"/>
                <a:ea typeface="+mn-ea"/>
                <a:cs typeface="+mn-cs"/>
              </a:rPr>
              <a:t>Εποπτεύει άλλα ΚΔΑΥ τα οποία έχουν κατασκευαστεί και λειτουργούν από τρίτους (Δήμοι κ.α.)</a:t>
            </a: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algn="just"/>
            <a:endParaRPr lang="el-GR" dirty="0"/>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21</a:t>
            </a:fld>
            <a:endParaRPr lang="el-G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kern="1200" baseline="0" dirty="0" smtClean="0">
                <a:solidFill>
                  <a:schemeClr val="tx1"/>
                </a:solidFill>
                <a:latin typeface="+mn-lt"/>
                <a:ea typeface="+mn-ea"/>
                <a:cs typeface="+mn-cs"/>
              </a:rPr>
              <a:t>Τα Κέντρα Διαλογής Ανακυκλώσιμων Υλικών (Κ.Δ.Α.Υ.) είναι εγκαταστάσεις όπου με συνδυασμό μεθόδων μηχανικής και χειρωνακτικής διαλογής, διαχωρίζονται ομάδες υλικών τα οποία προέρχονται από διαλογή στην πηγή. Στη συνέχεια, τα υλικά υφίστανται ποιοτική αναβάθμιση και δεματοποίηση ανά υλικό. Έτσι μπορούν να επιτευχθούν οι απαιτήσεις ποιότητας για την απορρόφησή τους από την αγορά. Σήμερα λειτουργούν σε όλη την Ελλάδα 29 ΚΔΑΥ.</a:t>
            </a:r>
          </a:p>
          <a:p>
            <a:r>
              <a:rPr lang="el-GR" sz="1200" kern="1200" baseline="0" dirty="0" smtClean="0">
                <a:solidFill>
                  <a:schemeClr val="tx1"/>
                </a:solidFill>
                <a:latin typeface="+mn-lt"/>
                <a:ea typeface="+mn-ea"/>
                <a:cs typeface="+mn-cs"/>
              </a:rPr>
              <a:t>Συγκεκριμένα πραγματοποιήθηκε επίσκεψη στο ΚΔΑΥ Ελευσίνας.</a:t>
            </a:r>
          </a:p>
          <a:p>
            <a:r>
              <a:rPr lang="el-GR" sz="1200" kern="1200" baseline="0" dirty="0" smtClean="0">
                <a:solidFill>
                  <a:schemeClr val="tx1"/>
                </a:solidFill>
                <a:latin typeface="+mn-lt"/>
                <a:ea typeface="+mn-ea"/>
                <a:cs typeface="+mn-cs"/>
              </a:rPr>
              <a:t>Παρουσιάζεται εδώ το διάγραμμα ροής του ΚΔΑΥ και στοιχεία για τις ποσότητες που διαχειρίζονται στο ΚΔΑΥ.</a:t>
            </a:r>
          </a:p>
          <a:p>
            <a:r>
              <a:rPr lang="el-GR" sz="1200" kern="1200" baseline="0" dirty="0" smtClean="0">
                <a:solidFill>
                  <a:schemeClr val="tx1"/>
                </a:solidFill>
                <a:latin typeface="+mn-lt"/>
                <a:ea typeface="+mn-ea"/>
                <a:cs typeface="+mn-cs"/>
              </a:rPr>
              <a:t>Το προσωπικό λειτουργίας του Κ.Δ.Α.Υ. ανέρχεται στα 22 άτομα.</a:t>
            </a:r>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22</a:t>
            </a:fld>
            <a:endParaRPr lang="el-G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lnSpcReduction="10000"/>
          </a:bodyPr>
          <a:lstStyle/>
          <a:p>
            <a:pPr algn="just"/>
            <a:r>
              <a:rPr lang="el-GR" dirty="0" smtClean="0"/>
              <a:t>Τα κυριότερα</a:t>
            </a:r>
            <a:r>
              <a:rPr lang="el-GR" baseline="0" dirty="0" smtClean="0"/>
              <a:t> προβλήματα που εντοπίζονται είναι τα εξής: </a:t>
            </a:r>
            <a:r>
              <a:rPr lang="el-GR" b="1" baseline="0" dirty="0" smtClean="0"/>
              <a:t>ΚΛΙΚ</a:t>
            </a:r>
          </a:p>
          <a:p>
            <a:pPr algn="just"/>
            <a:r>
              <a:rPr lang="el-GR" sz="1200" kern="1200" baseline="0" dirty="0" smtClean="0">
                <a:solidFill>
                  <a:schemeClr val="tx1"/>
                </a:solidFill>
                <a:latin typeface="+mn-lt"/>
                <a:ea typeface="+mn-ea"/>
                <a:cs typeface="+mn-cs"/>
              </a:rPr>
              <a:t>Το φαινόμενο της αφαίρεσης υλικών από τους μπλε κάδους, από γυρολόγους, ρακοσυλλέκτες κ.α. σημειώνει συνεχώς αυξητικές τάσεις με μεγαλύτερη ένταση στην περιοχή της Αττικής και αποτελεί το κυριότερο πρόβλημα έχοντας αντίκτυπο στην οικονομική και περιβαλλοντική απόδοση της ανακύκλωσης καθώς τα υλικά δεν ανακυκλώνονται σωστά ή και καθόλου.</a:t>
            </a:r>
          </a:p>
          <a:p>
            <a:pPr algn="just"/>
            <a:r>
              <a:rPr lang="el-GR" b="1" dirty="0" smtClean="0"/>
              <a:t>ΚΛΙΚ</a:t>
            </a:r>
          </a:p>
          <a:p>
            <a:pPr algn="just"/>
            <a:r>
              <a:rPr lang="el-GR" sz="1200" kern="1200" baseline="0" dirty="0" smtClean="0">
                <a:solidFill>
                  <a:schemeClr val="tx1"/>
                </a:solidFill>
                <a:latin typeface="+mn-lt"/>
                <a:ea typeface="+mn-ea"/>
                <a:cs typeface="+mn-cs"/>
              </a:rPr>
              <a:t>Ο ένας λόγος της αύξησης του ποσοστού υπολείμματος είναι η αφαίρεση των χρήσιμων - ανακυκλώσιμων υλικών από τους μπλε κάδους. </a:t>
            </a:r>
          </a:p>
          <a:p>
            <a:pPr algn="just"/>
            <a:r>
              <a:rPr lang="el-GR" sz="1200" i="0" kern="1200" baseline="0" dirty="0" smtClean="0">
                <a:solidFill>
                  <a:schemeClr val="tx1"/>
                </a:solidFill>
                <a:latin typeface="+mn-lt"/>
                <a:ea typeface="+mn-ea"/>
                <a:cs typeface="+mn-cs"/>
              </a:rPr>
              <a:t>Ο άλλος λόγος που εντοπίζει το Σύστημα έχει να κάνει με την περιβαλλοντική συνείδηση των πολιτών. Μεγάλη μερίδα πολιτών απορρίπτει τα κοινά σκουπίδια στον μπλε κάδο. Επίσης υπάρχει το φαινόμενο να απορρίπτονται οι συσκευασίες μαζί με τα διάφορα υπολείμματα τροφών καθώς και υλικά ακατάλληλα για τον μπλε κάδο (</a:t>
            </a:r>
            <a:r>
              <a:rPr lang="el-GR" sz="1200" kern="1200" baseline="0" dirty="0" smtClean="0">
                <a:solidFill>
                  <a:schemeClr val="tx1"/>
                </a:solidFill>
                <a:latin typeface="+mn-lt"/>
                <a:ea typeface="+mn-ea"/>
                <a:cs typeface="+mn-cs"/>
              </a:rPr>
              <a:t>ρούχα, βιοδιασπώμενες σακούλες, χρησιμοποιημένες χαρτοπετσέτες, χαρτομάντιλα, αποτσίγαρα και άλλα)</a:t>
            </a:r>
          </a:p>
          <a:p>
            <a:pPr algn="just"/>
            <a:r>
              <a:rPr lang="el-GR" sz="1200" b="1" i="0" kern="1200" baseline="0" dirty="0" smtClean="0">
                <a:solidFill>
                  <a:schemeClr val="tx1"/>
                </a:solidFill>
                <a:latin typeface="+mn-lt"/>
                <a:ea typeface="+mn-ea"/>
                <a:cs typeface="+mn-cs"/>
              </a:rPr>
              <a:t>ΚΛΙΚ</a:t>
            </a:r>
          </a:p>
          <a:p>
            <a:pPr algn="just"/>
            <a:r>
              <a:rPr lang="el-GR" sz="1200" kern="1200" baseline="0" dirty="0" smtClean="0">
                <a:solidFill>
                  <a:schemeClr val="tx1"/>
                </a:solidFill>
                <a:latin typeface="+mn-lt"/>
                <a:ea typeface="+mn-ea"/>
                <a:cs typeface="+mn-cs"/>
              </a:rPr>
              <a:t>Ένα άλλο πρόβλημα αποτελεί το άδειασμα του περιεχομένου των μπλε κάδων στο ίδιο απορριμματοφόρο που προορίζεται για τα κοινά σκουπίδια. </a:t>
            </a:r>
          </a:p>
          <a:p>
            <a:pPr algn="just"/>
            <a:r>
              <a:rPr lang="el-GR" sz="1200" kern="1200" baseline="0" dirty="0" smtClean="0">
                <a:solidFill>
                  <a:schemeClr val="tx1"/>
                </a:solidFill>
                <a:latin typeface="+mn-lt"/>
                <a:ea typeface="+mn-ea"/>
                <a:cs typeface="+mn-cs"/>
              </a:rPr>
              <a:t>Σύμφωνα με τις Δημοτικές Αρχές αυτό συμβαίνει σε μικρή κλίμακα, και μόνο στις περιπτώσεις όπου το υλικό των μπλε κάδων κρίνεται ακατάλληλο προς ανακύκλωση (κοινά σκουπίδια με υπολείμματα τροφών και άλλα οργανικά που σαπίζουν). </a:t>
            </a:r>
          </a:p>
          <a:p>
            <a:pPr algn="just"/>
            <a:r>
              <a:rPr lang="el-GR" sz="1200" kern="1200" baseline="0" dirty="0" smtClean="0">
                <a:solidFill>
                  <a:schemeClr val="tx1"/>
                </a:solidFill>
                <a:latin typeface="+mn-lt"/>
                <a:ea typeface="+mn-ea"/>
                <a:cs typeface="+mn-cs"/>
              </a:rPr>
              <a:t>Επομένως το παραπάνω πρόβλημα συνδέεται άμεσα με την περιβαλλοντική συνείδηση των πολιτών και </a:t>
            </a:r>
            <a:r>
              <a:rPr lang="el-GR" sz="1200" kern="1200" baseline="0" dirty="0" smtClean="0">
                <a:solidFill>
                  <a:schemeClr val="tx1"/>
                </a:solidFill>
                <a:latin typeface="+mn-lt"/>
                <a:ea typeface="+mn-ea"/>
                <a:cs typeface="+mn-cs"/>
              </a:rPr>
              <a:t>τη σωστή </a:t>
            </a:r>
            <a:r>
              <a:rPr lang="el-GR" sz="1200" kern="1200" baseline="0" dirty="0" smtClean="0">
                <a:solidFill>
                  <a:schemeClr val="tx1"/>
                </a:solidFill>
                <a:latin typeface="+mn-lt"/>
                <a:ea typeface="+mn-ea"/>
                <a:cs typeface="+mn-cs"/>
              </a:rPr>
              <a:t>χρησιμοποίηση των μπλε κάδων. </a:t>
            </a:r>
            <a:endParaRPr lang="el-GR" b="0" i="0" dirty="0"/>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23</a:t>
            </a:fld>
            <a:endParaRPr lang="el-G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Η </a:t>
            </a:r>
            <a:r>
              <a:rPr lang="el-GR" sz="1200" b="1" kern="1200" dirty="0" smtClean="0">
                <a:solidFill>
                  <a:schemeClr val="tx1"/>
                </a:solidFill>
                <a:latin typeface="+mn-lt"/>
                <a:ea typeface="+mn-ea"/>
                <a:cs typeface="+mn-cs"/>
              </a:rPr>
              <a:t>περιβαλλοντική συνείδηση</a:t>
            </a:r>
            <a:r>
              <a:rPr lang="el-GR" sz="1200" kern="1200" dirty="0" smtClean="0">
                <a:solidFill>
                  <a:schemeClr val="tx1"/>
                </a:solidFill>
                <a:latin typeface="+mn-lt"/>
                <a:ea typeface="+mn-ea"/>
                <a:cs typeface="+mn-cs"/>
              </a:rPr>
              <a:t> είναι ένας από τους κυριότερους παράγοντες για τη συμπεριφορά και τη συμμετοχή των πολιτών. Οι προωθητικές ενέργειες των διάφορων συστημάτων βοηθούν προς αυτή την κατεύθυνση</a:t>
            </a:r>
            <a:r>
              <a:rPr lang="el-GR" sz="1200" kern="1200" baseline="0" dirty="0" smtClean="0">
                <a:solidFill>
                  <a:schemeClr val="tx1"/>
                </a:solidFill>
                <a:latin typeface="+mn-lt"/>
                <a:ea typeface="+mn-ea"/>
                <a:cs typeface="+mn-cs"/>
              </a:rPr>
              <a:t> αλλά δεν είναι επαρκείς. </a:t>
            </a:r>
            <a:r>
              <a:rPr lang="el-GR" sz="1200" kern="1200" dirty="0" smtClean="0">
                <a:solidFill>
                  <a:schemeClr val="tx1"/>
                </a:solidFill>
                <a:latin typeface="+mn-lt"/>
                <a:ea typeface="+mn-ea"/>
                <a:cs typeface="+mn-cs"/>
              </a:rPr>
              <a:t>Η περιβαλλοντική εκπαίδευση και ευαισθητοποίηση θα πρέπει να ξεκινάει από την πρωτοβάθμια και προσχολική εκπαίδευση. </a:t>
            </a:r>
            <a:endParaRPr lang="el-GR" sz="1200" kern="1200" baseline="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baseline="0" dirty="0" smtClean="0">
              <a:solidFill>
                <a:schemeClr val="tx1"/>
              </a:solidFill>
              <a:latin typeface="+mn-lt"/>
              <a:ea typeface="+mn-ea"/>
              <a:cs typeface="+mn-cs"/>
            </a:endParaRPr>
          </a:p>
          <a:p>
            <a:r>
              <a:rPr lang="el-GR" sz="1200" b="1" kern="1200" dirty="0" smtClean="0">
                <a:solidFill>
                  <a:schemeClr val="tx1"/>
                </a:solidFill>
                <a:latin typeface="+mn-lt"/>
                <a:ea typeface="+mn-ea"/>
                <a:cs typeface="+mn-cs"/>
              </a:rPr>
              <a:t>Ο νόμος δύσκολα γίνεται αντιληπτός ως κανόνας γενικός και υποχρεωτικός για όλους.</a:t>
            </a:r>
            <a:r>
              <a:rPr lang="el-GR" sz="1200" b="1" kern="1200" baseline="0" dirty="0" smtClean="0">
                <a:solidFill>
                  <a:schemeClr val="tx1"/>
                </a:solidFill>
                <a:latin typeface="+mn-lt"/>
                <a:ea typeface="+mn-ea"/>
                <a:cs typeface="+mn-cs"/>
              </a:rPr>
              <a:t> </a:t>
            </a:r>
            <a:r>
              <a:rPr lang="el-GR" sz="1200" b="0" kern="1200" baseline="0" dirty="0" smtClean="0">
                <a:solidFill>
                  <a:schemeClr val="tx1"/>
                </a:solidFill>
                <a:latin typeface="+mn-lt"/>
                <a:ea typeface="+mn-ea"/>
                <a:cs typeface="+mn-cs"/>
              </a:rPr>
              <a:t>Η μη εφαρμογή της νομοθεσίας </a:t>
            </a:r>
            <a:r>
              <a:rPr lang="el-GR" sz="1200" kern="1200" dirty="0" smtClean="0">
                <a:solidFill>
                  <a:schemeClr val="tx1"/>
                </a:solidFill>
                <a:latin typeface="+mn-lt"/>
                <a:ea typeface="+mn-ea"/>
                <a:cs typeface="+mn-cs"/>
              </a:rPr>
              <a:t>δυσχεραίνει σημαντικά την περιβαλλοντική προστασία. Φαινόμενα παραβατικών συμπεριφορών παρατηρούνται σχεδόν σε όλα τα ρεύματα των αποβλήτων.(παράνομες</a:t>
            </a:r>
            <a:r>
              <a:rPr lang="el-GR" sz="1200" kern="1200" baseline="0" dirty="0" smtClean="0">
                <a:solidFill>
                  <a:schemeClr val="tx1"/>
                </a:solidFill>
                <a:latin typeface="+mn-lt"/>
                <a:ea typeface="+mn-ea"/>
                <a:cs typeface="+mn-cs"/>
              </a:rPr>
              <a:t> εξαγωγές- παράνομη συλλογή και καύση(ΑΛΕ) κλπ). Χρειάζεται ενεργοποίησης της πολιτείας για την εφαρμογή των διατάξεων και της νομοθεσίας.</a:t>
            </a: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Η </a:t>
            </a:r>
            <a:r>
              <a:rPr lang="el-GR" sz="1200" b="1" kern="1200" dirty="0" smtClean="0">
                <a:solidFill>
                  <a:schemeClr val="tx1"/>
                </a:solidFill>
                <a:latin typeface="+mn-lt"/>
                <a:ea typeface="+mn-ea"/>
                <a:cs typeface="+mn-cs"/>
              </a:rPr>
              <a:t>οικονομική κρίση</a:t>
            </a:r>
            <a:r>
              <a:rPr lang="el-GR" sz="1200" kern="1200" dirty="0" smtClean="0">
                <a:solidFill>
                  <a:schemeClr val="tx1"/>
                </a:solidFill>
                <a:latin typeface="+mn-lt"/>
                <a:ea typeface="+mn-ea"/>
                <a:cs typeface="+mn-cs"/>
              </a:rPr>
              <a:t> έχει επηρεάσει τις ποσότητες ανακύκλωσης σε όλα τα ρεύματα καθώς υπάρχει μείωση των ποσοτήτων των προϊόντων που διατίθενται στην αγορά. Αυτό επηρεάζει προφανώς και τα οικονομικά των Συστημάτων με αποτέλεσμα αυτά να αναπροσαρμόζουν τις δραστηριότητές τους για να εξοικονομήσουν πόρους (αραιότερα δρομολόγια συλλογής, μείωση της διαφημιστικής καμπάνιας και των προωθητικών δράσεων).</a:t>
            </a: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r>
              <a:rPr lang="el-GR" sz="1200" b="1" kern="1200" dirty="0" smtClean="0">
                <a:solidFill>
                  <a:schemeClr val="tx1"/>
                </a:solidFill>
                <a:latin typeface="+mn-lt"/>
                <a:ea typeface="+mn-ea"/>
                <a:cs typeface="+mn-cs"/>
              </a:rPr>
              <a:t>Δράση Γυρολόγων</a:t>
            </a:r>
            <a:r>
              <a:rPr lang="el-GR" sz="1200" kern="1200" dirty="0" smtClean="0">
                <a:solidFill>
                  <a:schemeClr val="tx1"/>
                </a:solidFill>
                <a:latin typeface="+mn-lt"/>
                <a:ea typeface="+mn-ea"/>
                <a:cs typeface="+mn-cs"/>
              </a:rPr>
              <a:t>… </a:t>
            </a:r>
          </a:p>
          <a:p>
            <a:r>
              <a:rPr lang="el-GR" sz="1200" kern="1200" dirty="0" smtClean="0">
                <a:solidFill>
                  <a:schemeClr val="tx1"/>
                </a:solidFill>
                <a:latin typeface="+mn-lt"/>
                <a:ea typeface="+mn-ea"/>
                <a:cs typeface="+mn-cs"/>
              </a:rPr>
              <a:t>Η λογική αντιμετώπισης των γυρολόγων σαν μια παράνομη δραστηριότητα δεν μπορεί να οδηγήσει στη λύση του προβλήματος αν πάρει κανείς υπόψη την οικονομική κρίση, την αύξηση της ανεργίας καθώς και τον τρόπο ζωής των γυρολόγων. Η λύση που φαντάζει πιο σωστή έχει να κάνει με την </a:t>
            </a:r>
            <a:r>
              <a:rPr lang="el-GR" sz="1200" b="1" kern="1200" dirty="0" smtClean="0">
                <a:solidFill>
                  <a:schemeClr val="tx1"/>
                </a:solidFill>
                <a:latin typeface="+mn-lt"/>
                <a:ea typeface="+mn-ea"/>
                <a:cs typeface="+mn-cs"/>
              </a:rPr>
              <a:t>ενσωμάτωση</a:t>
            </a:r>
            <a:r>
              <a:rPr lang="el-GR" sz="1200" kern="1200" dirty="0" smtClean="0">
                <a:solidFill>
                  <a:schemeClr val="tx1"/>
                </a:solidFill>
                <a:latin typeface="+mn-lt"/>
                <a:ea typeface="+mn-ea"/>
                <a:cs typeface="+mn-cs"/>
              </a:rPr>
              <a:t> αυτής της «μη εγκεκριμένης» ανακύκλωσης στην εγκεκριμένη ανακύκλωση μέσω των Συστημάτων. Η ενσωμάτωση αυτή μπορεί να πραγματοποιηθεί κυρίως στον τομέα της συλλογής δημιουργώντας κίνητρα (κυρίως οικονομικά) για την παράδοση των συλλεγόμενων υλικών στο επίσημο Σύστημα και όχι σε</a:t>
            </a:r>
            <a:r>
              <a:rPr lang="el-GR" sz="1200" kern="1200" baseline="0" dirty="0" smtClean="0">
                <a:solidFill>
                  <a:schemeClr val="tx1"/>
                </a:solidFill>
                <a:latin typeface="+mn-lt"/>
                <a:ea typeface="+mn-ea"/>
                <a:cs typeface="+mn-cs"/>
              </a:rPr>
              <a:t> </a:t>
            </a:r>
            <a:r>
              <a:rPr lang="el-GR" sz="1200" kern="1200" dirty="0" smtClean="0">
                <a:solidFill>
                  <a:schemeClr val="tx1"/>
                </a:solidFill>
                <a:latin typeface="+mn-lt"/>
                <a:ea typeface="+mn-ea"/>
                <a:cs typeface="+mn-cs"/>
              </a:rPr>
              <a:t>παράνομες εταιρείες.</a:t>
            </a: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Το </a:t>
            </a:r>
            <a:r>
              <a:rPr lang="el-GR" sz="1200" b="1" kern="1200" dirty="0" smtClean="0">
                <a:solidFill>
                  <a:schemeClr val="tx1"/>
                </a:solidFill>
                <a:latin typeface="+mn-lt"/>
                <a:ea typeface="+mn-ea"/>
                <a:cs typeface="+mn-cs"/>
              </a:rPr>
              <a:t>Μητρώο Παραγωγών </a:t>
            </a:r>
            <a:r>
              <a:rPr lang="el-GR" sz="1200" kern="1200" dirty="0" smtClean="0">
                <a:solidFill>
                  <a:schemeClr val="tx1"/>
                </a:solidFill>
                <a:latin typeface="+mn-lt"/>
                <a:ea typeface="+mn-ea"/>
                <a:cs typeface="+mn-cs"/>
              </a:rPr>
              <a:t>έχει σκοπό</a:t>
            </a:r>
            <a:r>
              <a:rPr lang="el-GR" sz="1200" kern="1200" baseline="0" dirty="0" smtClean="0">
                <a:solidFill>
                  <a:schemeClr val="tx1"/>
                </a:solidFill>
                <a:latin typeface="+mn-lt"/>
                <a:ea typeface="+mn-ea"/>
                <a:cs typeface="+mn-cs"/>
              </a:rPr>
              <a:t> τη συλλογή πληροφοριών σχετικά με τις ποσότητες των προϊόντων που διατίθενται στην αγορά. Η εφαρμογή του γίνεται σήμερα μόνο για το ρεύμα των ΑΗΗΕ και κρίνεται απαραίτητη εφαρμογή και για τα υπόλοιπα ρεύματα.</a:t>
            </a: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Για κάποια</a:t>
            </a:r>
            <a:r>
              <a:rPr lang="el-GR" sz="1200" kern="1200" baseline="0" dirty="0" smtClean="0">
                <a:solidFill>
                  <a:schemeClr val="tx1"/>
                </a:solidFill>
                <a:latin typeface="+mn-lt"/>
                <a:ea typeface="+mn-ea"/>
                <a:cs typeface="+mn-cs"/>
              </a:rPr>
              <a:t> </a:t>
            </a:r>
            <a:r>
              <a:rPr lang="el-GR" sz="1200" b="1" kern="1200" baseline="0" dirty="0" smtClean="0">
                <a:solidFill>
                  <a:schemeClr val="tx1"/>
                </a:solidFill>
                <a:latin typeface="+mn-lt"/>
                <a:ea typeface="+mn-ea"/>
                <a:cs typeface="+mn-cs"/>
              </a:rPr>
              <a:t>ρεύματα αποβλήτων </a:t>
            </a:r>
            <a:r>
              <a:rPr lang="el-GR" sz="1200" kern="1200" baseline="0" dirty="0" smtClean="0">
                <a:solidFill>
                  <a:schemeClr val="tx1"/>
                </a:solidFill>
                <a:latin typeface="+mn-lt"/>
                <a:ea typeface="+mn-ea"/>
                <a:cs typeface="+mn-cs"/>
              </a:rPr>
              <a:t>όπως </a:t>
            </a:r>
            <a:r>
              <a:rPr lang="el-GR" sz="1200" kern="1200" baseline="0" dirty="0" err="1" smtClean="0">
                <a:solidFill>
                  <a:schemeClr val="tx1"/>
                </a:solidFill>
                <a:latin typeface="+mn-lt"/>
                <a:ea typeface="+mn-ea"/>
                <a:cs typeface="+mn-cs"/>
              </a:rPr>
              <a:t>τηγανέλαια</a:t>
            </a:r>
            <a:r>
              <a:rPr lang="el-GR" sz="1200" kern="1200" baseline="0" dirty="0" smtClean="0">
                <a:solidFill>
                  <a:schemeClr val="tx1"/>
                </a:solidFill>
                <a:latin typeface="+mn-lt"/>
                <a:ea typeface="+mn-ea"/>
                <a:cs typeface="+mn-cs"/>
              </a:rPr>
              <a:t>,  μελάνια εκτυπωτών, φάρμακα, ρούχα ή παπούτσια και άλλα, η διαχείριση πραγματοποιείται </a:t>
            </a:r>
            <a:r>
              <a:rPr lang="el-GR" sz="1200" kern="1200" dirty="0" smtClean="0">
                <a:solidFill>
                  <a:schemeClr val="tx1"/>
                </a:solidFill>
                <a:latin typeface="+mn-lt"/>
                <a:ea typeface="+mn-ea"/>
                <a:cs typeface="+mn-cs"/>
              </a:rPr>
              <a:t>στο βαθμό που υπάρχει ιδιωτική πρωτοβουλία καθώς δεν υπάρχει κάποιος γενικότερος σχεδιασμός. Αυτή η διαμορφωμένη κατάσταση υποσκάπτει κινδύνους μη ορθά περιβαλλοντικής διαχείρισης και</a:t>
            </a:r>
            <a:r>
              <a:rPr lang="el-GR" sz="1200" kern="1200" baseline="0" dirty="0" smtClean="0">
                <a:solidFill>
                  <a:schemeClr val="tx1"/>
                </a:solidFill>
                <a:latin typeface="+mn-lt"/>
                <a:ea typeface="+mn-ea"/>
                <a:cs typeface="+mn-cs"/>
              </a:rPr>
              <a:t> </a:t>
            </a:r>
            <a:r>
              <a:rPr lang="el-GR" sz="1200" kern="1200" dirty="0" smtClean="0">
                <a:solidFill>
                  <a:schemeClr val="tx1"/>
                </a:solidFill>
                <a:latin typeface="+mn-lt"/>
                <a:ea typeface="+mn-ea"/>
                <a:cs typeface="+mn-cs"/>
              </a:rPr>
              <a:t>το πιο πιθανό είναι η πλειονότητα των προϊόντων αυτών να καταλήγουν στους κοινούς κάδους απορριμμάτων.</a:t>
            </a: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Τέλος η </a:t>
            </a:r>
            <a:r>
              <a:rPr lang="el-GR" sz="1200" b="1" kern="1200" dirty="0" smtClean="0">
                <a:solidFill>
                  <a:schemeClr val="tx1"/>
                </a:solidFill>
                <a:latin typeface="+mn-lt"/>
                <a:ea typeface="+mn-ea"/>
                <a:cs typeface="+mn-cs"/>
              </a:rPr>
              <a:t>Διεύρυνση της αγοράς ανακυκλωμένων προϊόντων</a:t>
            </a:r>
            <a:r>
              <a:rPr lang="el-GR" sz="1200" kern="1200" dirty="0" smtClean="0">
                <a:solidFill>
                  <a:schemeClr val="tx1"/>
                </a:solidFill>
                <a:latin typeface="+mn-lt"/>
                <a:ea typeface="+mn-ea"/>
                <a:cs typeface="+mn-cs"/>
              </a:rPr>
              <a:t> αποτελεί ένα πολύ σημαντικό βήμα για την αποδοχή της ανακύκλωσης ως πάγια μέθοδο διαχείρισης των αποβλήτων.</a:t>
            </a: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algn="just"/>
            <a:endParaRPr lang="el-GR" b="0" i="0" dirty="0"/>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24</a:t>
            </a:fld>
            <a:endParaRPr lang="el-G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b="1" kern="1200" smtClean="0">
                <a:solidFill>
                  <a:schemeClr val="tx1"/>
                </a:solidFill>
                <a:latin typeface="+mn-lt"/>
                <a:ea typeface="+mn-ea"/>
                <a:cs typeface="+mn-cs"/>
              </a:rPr>
              <a:t>Δράση </a:t>
            </a:r>
            <a:r>
              <a:rPr lang="el-GR" sz="1200" b="1" kern="1200" dirty="0" smtClean="0">
                <a:solidFill>
                  <a:schemeClr val="tx1"/>
                </a:solidFill>
                <a:latin typeface="+mn-lt"/>
                <a:ea typeface="+mn-ea"/>
                <a:cs typeface="+mn-cs"/>
              </a:rPr>
              <a:t>Γυρολόγων</a:t>
            </a:r>
            <a:r>
              <a:rPr lang="el-GR" sz="1200" kern="1200" dirty="0" smtClean="0">
                <a:solidFill>
                  <a:schemeClr val="tx1"/>
                </a:solidFill>
                <a:latin typeface="+mn-lt"/>
                <a:ea typeface="+mn-ea"/>
                <a:cs typeface="+mn-cs"/>
              </a:rPr>
              <a:t>… </a:t>
            </a:r>
          </a:p>
          <a:p>
            <a:r>
              <a:rPr lang="el-GR" sz="1200" kern="1200" dirty="0" smtClean="0">
                <a:solidFill>
                  <a:schemeClr val="tx1"/>
                </a:solidFill>
                <a:latin typeface="+mn-lt"/>
                <a:ea typeface="+mn-ea"/>
                <a:cs typeface="+mn-cs"/>
              </a:rPr>
              <a:t>Η λογική αντιμετώπισης των γυρολόγων σαν μια παράνομη δραστηριότητα δεν μπορεί να οδηγήσει στη λύση του προβλήματος αν πάρει κανείς υπόψη την οικονομική κρίση, την αύξηση της ανεργίας καθώς και τον τρόπο ζωής των γυρολόγων. Η λύση που φαντάζει πιο σωστή έχει να κάνει με την </a:t>
            </a:r>
            <a:r>
              <a:rPr lang="el-GR" sz="1200" b="1" kern="1200" dirty="0" smtClean="0">
                <a:solidFill>
                  <a:schemeClr val="tx1"/>
                </a:solidFill>
                <a:latin typeface="+mn-lt"/>
                <a:ea typeface="+mn-ea"/>
                <a:cs typeface="+mn-cs"/>
              </a:rPr>
              <a:t>ενσωμάτωση</a:t>
            </a:r>
            <a:r>
              <a:rPr lang="el-GR" sz="1200" kern="1200" dirty="0" smtClean="0">
                <a:solidFill>
                  <a:schemeClr val="tx1"/>
                </a:solidFill>
                <a:latin typeface="+mn-lt"/>
                <a:ea typeface="+mn-ea"/>
                <a:cs typeface="+mn-cs"/>
              </a:rPr>
              <a:t> αυτής της «μη εγκεκριμένης» ανακύκλωσης στην εγκεκριμένη ανακύκλωση μέσω των Συστημάτων. Η ενσωμάτωση αυτή μπορεί να πραγματοποιηθεί κυρίως στον τομέα της συλλογής δημιουργώντας κίνητρα (κυρίως οικονομικά) για την παράδοση των συλλεγόμενων υλικών στο επίσημο Σύστημα και όχι σε</a:t>
            </a:r>
            <a:r>
              <a:rPr lang="el-GR" sz="1200" kern="1200" baseline="0" dirty="0" smtClean="0">
                <a:solidFill>
                  <a:schemeClr val="tx1"/>
                </a:solidFill>
                <a:latin typeface="+mn-lt"/>
                <a:ea typeface="+mn-ea"/>
                <a:cs typeface="+mn-cs"/>
              </a:rPr>
              <a:t> </a:t>
            </a:r>
            <a:r>
              <a:rPr lang="el-GR" sz="1200" kern="1200" dirty="0" smtClean="0">
                <a:solidFill>
                  <a:schemeClr val="tx1"/>
                </a:solidFill>
                <a:latin typeface="+mn-lt"/>
                <a:ea typeface="+mn-ea"/>
                <a:cs typeface="+mn-cs"/>
              </a:rPr>
              <a:t>παράνομες εταιρείες.</a:t>
            </a: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Το </a:t>
            </a:r>
            <a:r>
              <a:rPr lang="el-GR" sz="1200" b="1" kern="1200" dirty="0" smtClean="0">
                <a:solidFill>
                  <a:schemeClr val="tx1"/>
                </a:solidFill>
                <a:latin typeface="+mn-lt"/>
                <a:ea typeface="+mn-ea"/>
                <a:cs typeface="+mn-cs"/>
              </a:rPr>
              <a:t>Μητρώο Παραγωγών </a:t>
            </a:r>
            <a:r>
              <a:rPr lang="el-GR" sz="1200" kern="1200" dirty="0" smtClean="0">
                <a:solidFill>
                  <a:schemeClr val="tx1"/>
                </a:solidFill>
                <a:latin typeface="+mn-lt"/>
                <a:ea typeface="+mn-ea"/>
                <a:cs typeface="+mn-cs"/>
              </a:rPr>
              <a:t>έχει σκοπό</a:t>
            </a:r>
            <a:r>
              <a:rPr lang="el-GR" sz="1200" kern="1200" baseline="0" dirty="0" smtClean="0">
                <a:solidFill>
                  <a:schemeClr val="tx1"/>
                </a:solidFill>
                <a:latin typeface="+mn-lt"/>
                <a:ea typeface="+mn-ea"/>
                <a:cs typeface="+mn-cs"/>
              </a:rPr>
              <a:t> τη συλλογή πληροφοριών σχετικά με τις ποσότητες των προϊόντων που διατίθενται στην αγορά. Η εφαρμογή του γίνεται σήμερα μόνο για το ρεύμα των ΑΗΗΕ και κρίνεται απαραίτητη εφαρμογή και για τα υπόλοιπα ρεύματα.</a:t>
            </a: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Για κάποια</a:t>
            </a:r>
            <a:r>
              <a:rPr lang="el-GR" sz="1200" kern="1200" baseline="0" dirty="0" smtClean="0">
                <a:solidFill>
                  <a:schemeClr val="tx1"/>
                </a:solidFill>
                <a:latin typeface="+mn-lt"/>
                <a:ea typeface="+mn-ea"/>
                <a:cs typeface="+mn-cs"/>
              </a:rPr>
              <a:t> </a:t>
            </a:r>
            <a:r>
              <a:rPr lang="el-GR" sz="1200" b="1" kern="1200" baseline="0" dirty="0" smtClean="0">
                <a:solidFill>
                  <a:schemeClr val="tx1"/>
                </a:solidFill>
                <a:latin typeface="+mn-lt"/>
                <a:ea typeface="+mn-ea"/>
                <a:cs typeface="+mn-cs"/>
              </a:rPr>
              <a:t>ρεύματα αποβλήτων </a:t>
            </a:r>
            <a:r>
              <a:rPr lang="el-GR" sz="1200" kern="1200" baseline="0" dirty="0" smtClean="0">
                <a:solidFill>
                  <a:schemeClr val="tx1"/>
                </a:solidFill>
                <a:latin typeface="+mn-lt"/>
                <a:ea typeface="+mn-ea"/>
                <a:cs typeface="+mn-cs"/>
              </a:rPr>
              <a:t>όπως </a:t>
            </a:r>
            <a:r>
              <a:rPr lang="el-GR" sz="1200" kern="1200" baseline="0" dirty="0" err="1" smtClean="0">
                <a:solidFill>
                  <a:schemeClr val="tx1"/>
                </a:solidFill>
                <a:latin typeface="+mn-lt"/>
                <a:ea typeface="+mn-ea"/>
                <a:cs typeface="+mn-cs"/>
              </a:rPr>
              <a:t>τηγανέλαια</a:t>
            </a:r>
            <a:r>
              <a:rPr lang="el-GR" sz="1200" kern="1200" baseline="0" dirty="0" smtClean="0">
                <a:solidFill>
                  <a:schemeClr val="tx1"/>
                </a:solidFill>
                <a:latin typeface="+mn-lt"/>
                <a:ea typeface="+mn-ea"/>
                <a:cs typeface="+mn-cs"/>
              </a:rPr>
              <a:t>,  μελάνια εκτυπωτών, φάρμακα, ρούχα ή παπούτσια και άλλα, η διαχείριση πραγματοποιείται </a:t>
            </a:r>
            <a:r>
              <a:rPr lang="el-GR" sz="1200" kern="1200" dirty="0" smtClean="0">
                <a:solidFill>
                  <a:schemeClr val="tx1"/>
                </a:solidFill>
                <a:latin typeface="+mn-lt"/>
                <a:ea typeface="+mn-ea"/>
                <a:cs typeface="+mn-cs"/>
              </a:rPr>
              <a:t>στο βαθμό που υπάρχει ιδιωτική πρωτοβουλία καθώς δεν υπάρχει κάποιος γενικότερος σχεδιασμός. Αυτή η διαμορφωμένη κατάσταση υποσκάπτει κινδύνους μη ορθά περιβαλλοντικής διαχείρισης και</a:t>
            </a:r>
            <a:r>
              <a:rPr lang="el-GR" sz="1200" kern="1200" baseline="0" dirty="0" smtClean="0">
                <a:solidFill>
                  <a:schemeClr val="tx1"/>
                </a:solidFill>
                <a:latin typeface="+mn-lt"/>
                <a:ea typeface="+mn-ea"/>
                <a:cs typeface="+mn-cs"/>
              </a:rPr>
              <a:t> </a:t>
            </a:r>
            <a:r>
              <a:rPr lang="el-GR" sz="1200" kern="1200" dirty="0" smtClean="0">
                <a:solidFill>
                  <a:schemeClr val="tx1"/>
                </a:solidFill>
                <a:latin typeface="+mn-lt"/>
                <a:ea typeface="+mn-ea"/>
                <a:cs typeface="+mn-cs"/>
              </a:rPr>
              <a:t>το πιο πιθανό είναι η πλειονότητα των προϊόντων αυτών να καταλήγουν στους κοινούς κάδους απορριμμάτων.</a:t>
            </a: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latin typeface="+mn-lt"/>
                <a:ea typeface="+mn-ea"/>
                <a:cs typeface="+mn-cs"/>
              </a:rPr>
              <a:t>Τέλος η </a:t>
            </a:r>
            <a:r>
              <a:rPr lang="el-GR" sz="1200" b="1" kern="1200" dirty="0" smtClean="0">
                <a:solidFill>
                  <a:schemeClr val="tx1"/>
                </a:solidFill>
                <a:latin typeface="+mn-lt"/>
                <a:ea typeface="+mn-ea"/>
                <a:cs typeface="+mn-cs"/>
              </a:rPr>
              <a:t>Διεύρυνση της αγοράς ανακυκλωμένων προϊόντων</a:t>
            </a:r>
            <a:r>
              <a:rPr lang="el-GR" sz="1200" kern="1200" dirty="0" smtClean="0">
                <a:solidFill>
                  <a:schemeClr val="tx1"/>
                </a:solidFill>
                <a:latin typeface="+mn-lt"/>
                <a:ea typeface="+mn-ea"/>
                <a:cs typeface="+mn-cs"/>
              </a:rPr>
              <a:t> αποτελεί ένα πολύ σημαντικό βήμα για την αποδοχή της ανακύκλωσης ως πάγια μέθοδο διαχείρισης των αποβλήτων.</a:t>
            </a: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latin typeface="+mn-lt"/>
              <a:ea typeface="+mn-ea"/>
              <a:cs typeface="+mn-cs"/>
            </a:endParaRPr>
          </a:p>
          <a:p>
            <a:pPr algn="just"/>
            <a:endParaRPr lang="el-GR" b="0" i="0" dirty="0"/>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25</a:t>
            </a:fld>
            <a:endParaRPr lang="el-G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endParaRPr lang="el-GR" b="0" i="0" dirty="0"/>
          </a:p>
        </p:txBody>
      </p:sp>
      <p:sp>
        <p:nvSpPr>
          <p:cNvPr id="4" name="3 - Θέση αριθμού διαφάνειας"/>
          <p:cNvSpPr>
            <a:spLocks noGrp="1"/>
          </p:cNvSpPr>
          <p:nvPr>
            <p:ph type="sldNum" sz="quarter" idx="10"/>
          </p:nvPr>
        </p:nvSpPr>
        <p:spPr/>
        <p:txBody>
          <a:bodyPr/>
          <a:lstStyle/>
          <a:p>
            <a:fld id="{268DC2E3-803C-47C7-A63D-6A7721E05609}" type="slidenum">
              <a:rPr lang="el-GR" smtClean="0"/>
              <a:pPr/>
              <a:t>26</a:t>
            </a:fld>
            <a:endParaRPr lang="el-G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2D08F3C0-904F-4088-81E4-08533B4549DB}" type="datetime1">
              <a:rPr lang="el-GR" smtClean="0"/>
              <a:pPr/>
              <a:t>5/11/2014</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FCAF754E-BBAE-4D2F-9967-641C4CE4069B}" type="slidenum">
              <a:rPr lang="el-GR" smtClean="0"/>
              <a:pPr/>
              <a:t>‹#›</a:t>
            </a:fld>
            <a:endParaRPr lang="el-GR"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08656FB3-00EE-456B-8E4B-08D2D6905D63}" type="datetime1">
              <a:rPr lang="el-GR" smtClean="0"/>
              <a:pPr/>
              <a:t>5/11/2014</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FCAF754E-BBAE-4D2F-9967-641C4CE4069B}" type="slidenum">
              <a:rPr lang="el-GR" smtClean="0"/>
              <a:pPr/>
              <a:t>‹#›</a:t>
            </a:fld>
            <a:endParaRPr lang="el-G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EFA250D8-FC39-4F3B-BE2D-467AB25D3CEE}" type="datetime1">
              <a:rPr lang="el-GR" smtClean="0"/>
              <a:pPr/>
              <a:t>5/11/2014</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FCAF754E-BBAE-4D2F-9967-641C4CE4069B}" type="slidenum">
              <a:rPr lang="el-GR" smtClean="0"/>
              <a:pPr/>
              <a:t>‹#›</a:t>
            </a:fld>
            <a:endParaRPr lang="el-G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534895D1-950F-4B91-B5CD-7F356C03AAC9}" type="datetime1">
              <a:rPr lang="el-GR" smtClean="0"/>
              <a:pPr/>
              <a:t>5/11/2014</a:t>
            </a:fld>
            <a:endParaRPr lang="el-GR" dirty="0"/>
          </a:p>
        </p:txBody>
      </p:sp>
      <p:sp>
        <p:nvSpPr>
          <p:cNvPr id="6" name="5 - Θέση υποσέλιδου"/>
          <p:cNvSpPr>
            <a:spLocks noGrp="1"/>
          </p:cNvSpPr>
          <p:nvPr>
            <p:ph type="ftr" sz="quarter" idx="11"/>
          </p:nvPr>
        </p:nvSpPr>
        <p:spPr/>
        <p:txBody>
          <a:bodyPr/>
          <a:lstStyle/>
          <a:p>
            <a:endParaRPr lang="el-GR" dirty="0"/>
          </a:p>
        </p:txBody>
      </p:sp>
      <p:sp>
        <p:nvSpPr>
          <p:cNvPr id="7" name="6 - Θέση αριθμού διαφάνειας"/>
          <p:cNvSpPr>
            <a:spLocks noGrp="1"/>
          </p:cNvSpPr>
          <p:nvPr>
            <p:ph type="sldNum" sz="quarter" idx="12"/>
          </p:nvPr>
        </p:nvSpPr>
        <p:spPr/>
        <p:txBody>
          <a:bodyPr/>
          <a:lstStyle/>
          <a:p>
            <a:fld id="{FCAF754E-BBAE-4D2F-9967-641C4CE4069B}" type="slidenum">
              <a:rPr lang="el-GR" smtClean="0"/>
              <a:pPr/>
              <a:t>‹#›</a:t>
            </a:fld>
            <a:endParaRPr lang="el-G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0CF145CF-D437-4A77-87E9-5D5C5F3CDE05}" type="datetime1">
              <a:rPr lang="el-GR" smtClean="0"/>
              <a:pPr/>
              <a:t>5/11/2014</a:t>
            </a:fld>
            <a:endParaRPr lang="el-GR" dirty="0"/>
          </a:p>
        </p:txBody>
      </p:sp>
      <p:sp>
        <p:nvSpPr>
          <p:cNvPr id="8" name="7 - Θέση υποσέλιδου"/>
          <p:cNvSpPr>
            <a:spLocks noGrp="1"/>
          </p:cNvSpPr>
          <p:nvPr>
            <p:ph type="ftr" sz="quarter" idx="11"/>
          </p:nvPr>
        </p:nvSpPr>
        <p:spPr/>
        <p:txBody>
          <a:bodyPr/>
          <a:lstStyle/>
          <a:p>
            <a:endParaRPr lang="el-GR" dirty="0"/>
          </a:p>
        </p:txBody>
      </p:sp>
      <p:sp>
        <p:nvSpPr>
          <p:cNvPr id="9" name="8 - Θέση αριθμού διαφάνειας"/>
          <p:cNvSpPr>
            <a:spLocks noGrp="1"/>
          </p:cNvSpPr>
          <p:nvPr>
            <p:ph type="sldNum" sz="quarter" idx="12"/>
          </p:nvPr>
        </p:nvSpPr>
        <p:spPr/>
        <p:txBody>
          <a:bodyPr/>
          <a:lstStyle/>
          <a:p>
            <a:fld id="{FCAF754E-BBAE-4D2F-9967-641C4CE4069B}" type="slidenum">
              <a:rPr lang="el-GR" smtClean="0"/>
              <a:pPr/>
              <a:t>‹#›</a:t>
            </a:fld>
            <a:endParaRPr lang="el-G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85170E65-1F15-4D42-B49E-A7DBE3CCEBA5}" type="datetime1">
              <a:rPr lang="el-GR" smtClean="0"/>
              <a:pPr/>
              <a:t>5/11/2014</a:t>
            </a:fld>
            <a:endParaRPr lang="el-GR" dirty="0"/>
          </a:p>
        </p:txBody>
      </p:sp>
      <p:sp>
        <p:nvSpPr>
          <p:cNvPr id="4" name="3 - Θέση υποσέλιδου"/>
          <p:cNvSpPr>
            <a:spLocks noGrp="1"/>
          </p:cNvSpPr>
          <p:nvPr>
            <p:ph type="ftr" sz="quarter" idx="11"/>
          </p:nvPr>
        </p:nvSpPr>
        <p:spPr/>
        <p:txBody>
          <a:bodyPr/>
          <a:lstStyle/>
          <a:p>
            <a:endParaRPr lang="el-GR" dirty="0"/>
          </a:p>
        </p:txBody>
      </p:sp>
      <p:sp>
        <p:nvSpPr>
          <p:cNvPr id="5" name="4 - Θέση αριθμού διαφάνειας"/>
          <p:cNvSpPr>
            <a:spLocks noGrp="1"/>
          </p:cNvSpPr>
          <p:nvPr>
            <p:ph type="sldNum" sz="quarter" idx="12"/>
          </p:nvPr>
        </p:nvSpPr>
        <p:spPr/>
        <p:txBody>
          <a:bodyPr/>
          <a:lstStyle/>
          <a:p>
            <a:fld id="{FCAF754E-BBAE-4D2F-9967-641C4CE4069B}" type="slidenum">
              <a:rPr lang="el-GR" smtClean="0"/>
              <a:pPr/>
              <a:t>‹#›</a:t>
            </a:fld>
            <a:endParaRPr lang="el-G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D17FFC7-0C82-4465-8698-5961AC07457B}" type="datetime1">
              <a:rPr lang="el-GR" smtClean="0"/>
              <a:pPr/>
              <a:t>5/11/2014</a:t>
            </a:fld>
            <a:endParaRPr lang="el-GR" dirty="0"/>
          </a:p>
        </p:txBody>
      </p:sp>
      <p:sp>
        <p:nvSpPr>
          <p:cNvPr id="3" name="2 - Θέση υποσέλιδου"/>
          <p:cNvSpPr>
            <a:spLocks noGrp="1"/>
          </p:cNvSpPr>
          <p:nvPr>
            <p:ph type="ftr" sz="quarter" idx="11"/>
          </p:nvPr>
        </p:nvSpPr>
        <p:spPr/>
        <p:txBody>
          <a:bodyPr/>
          <a:lstStyle/>
          <a:p>
            <a:endParaRPr lang="el-GR" dirty="0"/>
          </a:p>
        </p:txBody>
      </p:sp>
      <p:sp>
        <p:nvSpPr>
          <p:cNvPr id="4" name="3 - Θέση αριθμού διαφάνειας"/>
          <p:cNvSpPr>
            <a:spLocks noGrp="1"/>
          </p:cNvSpPr>
          <p:nvPr>
            <p:ph type="sldNum" sz="quarter" idx="12"/>
          </p:nvPr>
        </p:nvSpPr>
        <p:spPr/>
        <p:txBody>
          <a:bodyPr/>
          <a:lstStyle/>
          <a:p>
            <a:fld id="{FCAF754E-BBAE-4D2F-9967-641C4CE4069B}" type="slidenum">
              <a:rPr lang="el-GR" smtClean="0"/>
              <a:pPr/>
              <a:t>‹#›</a:t>
            </a:fld>
            <a:endParaRPr lang="el-G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B156DB30-C936-4198-9901-B36979FDA2F6}" type="datetime1">
              <a:rPr lang="el-GR" smtClean="0"/>
              <a:pPr/>
              <a:t>5/11/2014</a:t>
            </a:fld>
            <a:endParaRPr lang="el-GR" dirty="0"/>
          </a:p>
        </p:txBody>
      </p:sp>
      <p:sp>
        <p:nvSpPr>
          <p:cNvPr id="6" name="5 - Θέση υποσέλιδου"/>
          <p:cNvSpPr>
            <a:spLocks noGrp="1"/>
          </p:cNvSpPr>
          <p:nvPr>
            <p:ph type="ftr" sz="quarter" idx="11"/>
          </p:nvPr>
        </p:nvSpPr>
        <p:spPr/>
        <p:txBody>
          <a:bodyPr/>
          <a:lstStyle/>
          <a:p>
            <a:endParaRPr lang="el-GR" dirty="0"/>
          </a:p>
        </p:txBody>
      </p:sp>
      <p:sp>
        <p:nvSpPr>
          <p:cNvPr id="7" name="6 - Θέση αριθμού διαφάνειας"/>
          <p:cNvSpPr>
            <a:spLocks noGrp="1"/>
          </p:cNvSpPr>
          <p:nvPr>
            <p:ph type="sldNum" sz="quarter" idx="12"/>
          </p:nvPr>
        </p:nvSpPr>
        <p:spPr/>
        <p:txBody>
          <a:bodyPr/>
          <a:lstStyle/>
          <a:p>
            <a:fld id="{FCAF754E-BBAE-4D2F-9967-641C4CE4069B}" type="slidenum">
              <a:rPr lang="el-GR" smtClean="0"/>
              <a:pPr/>
              <a:t>‹#›</a:t>
            </a:fld>
            <a:endParaRPr lang="el-G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E374416B-57C9-477A-9E13-94C4EAB3040F}" type="datetime1">
              <a:rPr lang="el-GR" smtClean="0"/>
              <a:pPr/>
              <a:t>5/11/2014</a:t>
            </a:fld>
            <a:endParaRPr lang="el-GR" dirty="0"/>
          </a:p>
        </p:txBody>
      </p:sp>
      <p:sp>
        <p:nvSpPr>
          <p:cNvPr id="6" name="5 - Θέση υποσέλιδου"/>
          <p:cNvSpPr>
            <a:spLocks noGrp="1"/>
          </p:cNvSpPr>
          <p:nvPr>
            <p:ph type="ftr" sz="quarter" idx="11"/>
          </p:nvPr>
        </p:nvSpPr>
        <p:spPr/>
        <p:txBody>
          <a:bodyPr/>
          <a:lstStyle/>
          <a:p>
            <a:endParaRPr lang="el-GR" dirty="0"/>
          </a:p>
        </p:txBody>
      </p:sp>
      <p:sp>
        <p:nvSpPr>
          <p:cNvPr id="7" name="6 - Θέση αριθμού διαφάνειας"/>
          <p:cNvSpPr>
            <a:spLocks noGrp="1"/>
          </p:cNvSpPr>
          <p:nvPr>
            <p:ph type="sldNum" sz="quarter" idx="12"/>
          </p:nvPr>
        </p:nvSpPr>
        <p:spPr/>
        <p:txBody>
          <a:bodyPr/>
          <a:lstStyle/>
          <a:p>
            <a:fld id="{FCAF754E-BBAE-4D2F-9967-641C4CE4069B}" type="slidenum">
              <a:rPr lang="el-GR" smtClean="0"/>
              <a:pPr/>
              <a:t>‹#›</a:t>
            </a:fld>
            <a:endParaRPr lang="el-G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E4DDD2B9-9F32-45BB-AAE9-8F5E4B0EA4F1}" type="datetime1">
              <a:rPr lang="el-GR" smtClean="0"/>
              <a:pPr/>
              <a:t>5/11/2014</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FCAF754E-BBAE-4D2F-9967-641C4CE4069B}" type="slidenum">
              <a:rPr lang="el-GR" smtClean="0"/>
              <a:pPr/>
              <a:t>‹#›</a:t>
            </a:fld>
            <a:endParaRPr lang="el-G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7193898-9AED-4D4E-BEB6-C698527B2A00}" type="datetime1">
              <a:rPr lang="el-GR" smtClean="0"/>
              <a:pPr/>
              <a:t>5/11/2014</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FCAF754E-BBAE-4D2F-9967-641C4CE4069B}" type="slidenum">
              <a:rPr lang="el-GR" smtClean="0"/>
              <a:pPr/>
              <a:t>‹#›</a:t>
            </a:fld>
            <a:endParaRPr lang="el-G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042021-2671-4DDD-8FF2-821532FC4D24}" type="datetime1">
              <a:rPr lang="el-GR" smtClean="0"/>
              <a:pPr/>
              <a:t>5/11/2014</a:t>
            </a:fld>
            <a:endParaRPr lang="el-GR" dirty="0"/>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dirty="0"/>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AF754E-BBAE-4D2F-9967-641C4CE4069B}" type="slidenum">
              <a:rPr lang="el-GR" smtClean="0"/>
              <a:pPr/>
              <a:t>‹#›</a:t>
            </a:fld>
            <a:endParaRPr lang="el-G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gif"/></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gif"/></Relationships>
</file>

<file path=ppt/slides/_rels/slide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gif"/><Relationship Id="rId7" Type="http://schemas.openxmlformats.org/officeDocument/2006/relationships/image" Target="../media/image17.png"/><Relationship Id="rId12"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6.jpeg"/><Relationship Id="rId11" Type="http://schemas.openxmlformats.org/officeDocument/2006/relationships/image" Target="../media/image21.pn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image" Target="../media/image14.jpeg"/><Relationship Id="rId9"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chart" Target="../charts/chart3.xml"/></Relationships>
</file>

<file path=ppt/slides/_rels/slide1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1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chart" Target="../charts/chart5.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chart" Target="../charts/chart7.xml"/><Relationship Id="rId4" Type="http://schemas.openxmlformats.org/officeDocument/2006/relationships/chart" Target="../charts/chart6.xml"/></Relationships>
</file>

<file path=ppt/slides/_rels/slide1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gif"/><Relationship Id="rId7" Type="http://schemas.openxmlformats.org/officeDocument/2006/relationships/diagramColors" Target="../diagrams/colors1.xm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539552" y="260648"/>
            <a:ext cx="1368152" cy="1345871"/>
          </a:xfrm>
          <a:prstGeom prst="rect">
            <a:avLst/>
          </a:prstGeom>
        </p:spPr>
      </p:pic>
      <p:sp>
        <p:nvSpPr>
          <p:cNvPr id="5" name="Text Box 2"/>
          <p:cNvSpPr txBox="1">
            <a:spLocks noChangeArrowheads="1"/>
          </p:cNvSpPr>
          <p:nvPr/>
        </p:nvSpPr>
        <p:spPr bwMode="auto">
          <a:xfrm>
            <a:off x="2267744" y="260648"/>
            <a:ext cx="5832648" cy="1656184"/>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fontScale="92500"/>
          </a:bodyPr>
          <a:lstStyle/>
          <a:p>
            <a:pPr marL="0" marR="0" lvl="0" indent="0" algn="ctr" defTabSz="914400" rtl="0" eaLnBrk="1" fontAlgn="base" latinLnBrk="0" hangingPunct="1">
              <a:lnSpc>
                <a:spcPct val="110000"/>
              </a:lnSpc>
              <a:spcBef>
                <a:spcPct val="0"/>
              </a:spcBef>
              <a:spcAft>
                <a:spcPts val="1000"/>
              </a:spcAft>
              <a:buClrTx/>
              <a:buSzTx/>
              <a:buFontTx/>
              <a:buNone/>
              <a:tabLst/>
              <a:defRPr/>
            </a:pPr>
            <a:r>
              <a:rPr kumimoji="0" lang="el-GR" sz="2800" b="1" i="0" u="none" strike="noStrike" kern="1200" cap="none" spc="0" normalizeH="0" baseline="0" noProof="0" dirty="0" smtClean="0">
                <a:ln>
                  <a:noFill/>
                </a:ln>
                <a:solidFill>
                  <a:schemeClr val="tx1"/>
                </a:solidFill>
                <a:effectLst/>
                <a:uLnTx/>
                <a:uFillTx/>
                <a:latin typeface="Calibri" pitchFamily="34" charset="0"/>
                <a:ea typeface="+mj-ea"/>
                <a:cs typeface="Arial" pitchFamily="34" charset="0"/>
              </a:rPr>
              <a:t>ΕΘΝΙΚΟ ΜΕΤΣΟΒΙΟ ΠΟΛΥΤΕΧΕΝΕΙΟ</a:t>
            </a:r>
            <a:br>
              <a:rPr kumimoji="0" lang="el-GR" sz="2800" b="1" i="0" u="none" strike="noStrike" kern="1200" cap="none" spc="0" normalizeH="0" baseline="0" noProof="0" dirty="0" smtClean="0">
                <a:ln>
                  <a:noFill/>
                </a:ln>
                <a:solidFill>
                  <a:schemeClr val="tx1"/>
                </a:solidFill>
                <a:effectLst/>
                <a:uLnTx/>
                <a:uFillTx/>
                <a:latin typeface="Calibri" pitchFamily="34" charset="0"/>
                <a:ea typeface="+mj-ea"/>
                <a:cs typeface="Arial" pitchFamily="34" charset="0"/>
              </a:rPr>
            </a:br>
            <a:r>
              <a:rPr kumimoji="0" lang="el-GR" sz="2400" b="1" i="0" u="none" strike="noStrike" kern="1200" cap="none" spc="0" normalizeH="0" baseline="0" noProof="0" dirty="0" smtClean="0">
                <a:ln>
                  <a:noFill/>
                </a:ln>
                <a:solidFill>
                  <a:schemeClr val="tx1"/>
                </a:solidFill>
                <a:effectLst/>
                <a:uLnTx/>
                <a:uFillTx/>
                <a:latin typeface="Calibri" pitchFamily="34" charset="0"/>
                <a:ea typeface="+mj-ea"/>
                <a:cs typeface="Arial" pitchFamily="34" charset="0"/>
              </a:rPr>
              <a:t>ΣΧΟΛΗ ΠΟΛΙΤΙΚΩΝ ΜΗΧΑΝΙΚΩΝ</a:t>
            </a:r>
            <a:endParaRPr lang="en-US" sz="2400" b="1" dirty="0">
              <a:latin typeface="Calibri" pitchFamily="34" charset="0"/>
              <a:ea typeface="+mj-ea"/>
              <a:cs typeface="Arial" pitchFamily="34" charset="0"/>
            </a:endParaRPr>
          </a:p>
          <a:p>
            <a:pPr marL="0" marR="0" lvl="0" indent="0" algn="ctr" defTabSz="914400" rtl="0" eaLnBrk="1" fontAlgn="base" latinLnBrk="0" hangingPunct="1">
              <a:lnSpc>
                <a:spcPct val="110000"/>
              </a:lnSpc>
              <a:spcBef>
                <a:spcPct val="0"/>
              </a:spcBef>
              <a:spcAft>
                <a:spcPts val="1000"/>
              </a:spcAft>
              <a:buClrTx/>
              <a:buSzTx/>
              <a:buFontTx/>
              <a:buNone/>
              <a:tabLst/>
              <a:defRPr/>
            </a:pPr>
            <a:r>
              <a:rPr lang="el-GR" sz="2400" dirty="0" smtClean="0">
                <a:latin typeface="Calibri" pitchFamily="34" charset="0"/>
                <a:ea typeface="+mj-ea"/>
                <a:cs typeface="Arial" pitchFamily="34" charset="0"/>
              </a:rPr>
              <a:t>ΤΟΜΕΑΣ ΥΔΑΤΙΚΩΝ ΠΟΡΩΝ ΚΑΙ ΠΕΡΙΒΑΛΛΟΝΤΟΣ</a:t>
            </a:r>
            <a:endParaRPr lang="en-US" sz="2400" dirty="0">
              <a:latin typeface="Arial" pitchFamily="34" charset="0"/>
              <a:ea typeface="+mj-ea"/>
              <a:cs typeface="Arial" pitchFamily="34" charset="0"/>
            </a:endParaRPr>
          </a:p>
        </p:txBody>
      </p:sp>
      <p:sp>
        <p:nvSpPr>
          <p:cNvPr id="6" name="5 - TextBox"/>
          <p:cNvSpPr txBox="1"/>
          <p:nvPr/>
        </p:nvSpPr>
        <p:spPr>
          <a:xfrm>
            <a:off x="1187624" y="2132856"/>
            <a:ext cx="6768752" cy="1661993"/>
          </a:xfrm>
          <a:prstGeom prst="rect">
            <a:avLst/>
          </a:prstGeom>
          <a:noFill/>
        </p:spPr>
        <p:txBody>
          <a:bodyPr wrap="square" rtlCol="0">
            <a:spAutoFit/>
          </a:bodyPr>
          <a:lstStyle/>
          <a:p>
            <a:pPr algn="ctr"/>
            <a:endParaRPr lang="el-GR" dirty="0" smtClean="0"/>
          </a:p>
          <a:p>
            <a:pPr algn="ctr"/>
            <a:r>
              <a:rPr lang="el-GR" sz="2800" b="1" dirty="0" smtClean="0"/>
              <a:t> ΕΝΑΛΛΑΚΤΙΚΗ ΔΙΑΧΕΙΡΙΣΗ ΑΣΤΙΚΩΝ ΣΤΕΡΕΩΝ ΑΠΟΒΛΗΤΩΝ ΚΑΙ ΣΥΣΤΗΜΑΤΑ ΕΝΑΛΛΑΚΤΙΚΗΣ ΔΙΑΧΕΙΡΙΣΗΣ </a:t>
            </a:r>
            <a:endParaRPr lang="el-GR" sz="2800" b="1" dirty="0"/>
          </a:p>
        </p:txBody>
      </p:sp>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Ορθογώνιο"/>
          <p:cNvSpPr/>
          <p:nvPr/>
        </p:nvSpPr>
        <p:spPr>
          <a:xfrm>
            <a:off x="431540" y="72008"/>
            <a:ext cx="8280920" cy="198884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7 - TextBox"/>
          <p:cNvSpPr txBox="1"/>
          <p:nvPr/>
        </p:nvSpPr>
        <p:spPr>
          <a:xfrm>
            <a:off x="1259632" y="4005064"/>
            <a:ext cx="6624736" cy="2616101"/>
          </a:xfrm>
          <a:prstGeom prst="rect">
            <a:avLst/>
          </a:prstGeom>
          <a:noFill/>
        </p:spPr>
        <p:txBody>
          <a:bodyPr wrap="square" rtlCol="0">
            <a:spAutoFit/>
          </a:bodyPr>
          <a:lstStyle/>
          <a:p>
            <a:pPr algn="ctr"/>
            <a:r>
              <a:rPr lang="el-GR" sz="2800" b="1" dirty="0" smtClean="0"/>
              <a:t>Κότσιαρης Νικόλαος</a:t>
            </a:r>
          </a:p>
          <a:p>
            <a:pPr algn="ctr"/>
            <a:endParaRPr lang="el-GR" sz="2800" b="1" dirty="0" smtClean="0"/>
          </a:p>
          <a:p>
            <a:pPr algn="ctr"/>
            <a:r>
              <a:rPr lang="el-GR" sz="2400" dirty="0" smtClean="0"/>
              <a:t>Επιβλέπων Καθηγητής:</a:t>
            </a:r>
          </a:p>
          <a:p>
            <a:pPr algn="ctr"/>
            <a:r>
              <a:rPr lang="el-GR" sz="2400" dirty="0" smtClean="0"/>
              <a:t>Κίμων </a:t>
            </a:r>
            <a:r>
              <a:rPr lang="el-GR" sz="2400" dirty="0" err="1" smtClean="0"/>
              <a:t>Χατζημπίρος</a:t>
            </a:r>
            <a:endParaRPr lang="el-GR" sz="2400" dirty="0" smtClean="0"/>
          </a:p>
          <a:p>
            <a:pPr algn="ctr"/>
            <a:endParaRPr lang="el-GR" sz="2000" dirty="0" smtClean="0"/>
          </a:p>
          <a:p>
            <a:pPr algn="ctr"/>
            <a:endParaRPr lang="el-GR" sz="2000" dirty="0" smtClean="0"/>
          </a:p>
          <a:p>
            <a:pPr algn="ctr"/>
            <a:r>
              <a:rPr lang="el-GR" dirty="0" smtClean="0"/>
              <a:t>Αθήνα, Νοέμβριος 2014</a:t>
            </a:r>
            <a:endParaRPr lang="el-G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2</a:t>
            </a:fld>
            <a:endParaRPr lang="el-GR" sz="1600" dirty="0">
              <a:solidFill>
                <a:schemeClr val="bg1"/>
              </a:solidFill>
            </a:endParaRPr>
          </a:p>
        </p:txBody>
      </p:sp>
      <p:sp>
        <p:nvSpPr>
          <p:cNvPr id="12" name="11 - TextBox"/>
          <p:cNvSpPr txBox="1"/>
          <p:nvPr/>
        </p:nvSpPr>
        <p:spPr>
          <a:xfrm>
            <a:off x="0" y="260648"/>
            <a:ext cx="4067944" cy="584775"/>
          </a:xfrm>
          <a:prstGeom prst="rect">
            <a:avLst/>
          </a:prstGeom>
          <a:solidFill>
            <a:schemeClr val="tx1"/>
          </a:solidFill>
        </p:spPr>
        <p:txBody>
          <a:bodyPr wrap="square" rtlCol="0">
            <a:spAutoFit/>
          </a:bodyPr>
          <a:lstStyle/>
          <a:p>
            <a:r>
              <a:rPr lang="el-GR" sz="3200" b="1" dirty="0" smtClean="0">
                <a:solidFill>
                  <a:schemeClr val="bg1"/>
                </a:solidFill>
              </a:rPr>
              <a:t>ΔΟΜΗ ΠΑΡΟΥΣΙΑΣΗΣ</a:t>
            </a:r>
            <a:endParaRPr lang="el-GR" sz="3200" b="1" dirty="0">
              <a:solidFill>
                <a:schemeClr val="bg1"/>
              </a:solidFill>
            </a:endParaRPr>
          </a:p>
        </p:txBody>
      </p:sp>
      <p:sp>
        <p:nvSpPr>
          <p:cNvPr id="13" name="12 - TextBox"/>
          <p:cNvSpPr txBox="1"/>
          <p:nvPr/>
        </p:nvSpPr>
        <p:spPr>
          <a:xfrm>
            <a:off x="179512" y="1412776"/>
            <a:ext cx="9144000" cy="3323987"/>
          </a:xfrm>
          <a:prstGeom prst="rect">
            <a:avLst/>
          </a:prstGeom>
          <a:noFill/>
        </p:spPr>
        <p:txBody>
          <a:bodyPr wrap="square" rtlCol="0">
            <a:spAutoFit/>
          </a:bodyPr>
          <a:lstStyle/>
          <a:p>
            <a:pPr>
              <a:lnSpc>
                <a:spcPct val="150000"/>
              </a:lnSpc>
              <a:buFont typeface="Wingdings" pitchFamily="2" charset="2"/>
              <a:buChar char="Ø"/>
            </a:pPr>
            <a:r>
              <a:rPr lang="el-GR" sz="2800" b="1" dirty="0" smtClean="0"/>
              <a:t> Διαχείριση Α.Σ.Α και Ανακύκλωση</a:t>
            </a:r>
          </a:p>
          <a:p>
            <a:pPr>
              <a:lnSpc>
                <a:spcPct val="150000"/>
              </a:lnSpc>
              <a:buFont typeface="Wingdings" pitchFamily="2" charset="2"/>
              <a:buChar char="Ø"/>
            </a:pPr>
            <a:r>
              <a:rPr lang="el-GR" sz="2800" b="1" dirty="0"/>
              <a:t> </a:t>
            </a:r>
            <a:r>
              <a:rPr lang="el-GR" sz="2800" b="1" dirty="0" smtClean="0"/>
              <a:t>Είδη Α.Σ.Α. προς Ανακύκλωση</a:t>
            </a:r>
          </a:p>
          <a:p>
            <a:pPr>
              <a:lnSpc>
                <a:spcPct val="150000"/>
              </a:lnSpc>
              <a:buFont typeface="Wingdings" pitchFamily="2" charset="2"/>
              <a:buChar char="Ø"/>
            </a:pPr>
            <a:r>
              <a:rPr lang="el-GR" sz="2800" b="1" dirty="0"/>
              <a:t> </a:t>
            </a:r>
            <a:r>
              <a:rPr lang="el-GR" sz="2800" b="1" dirty="0" smtClean="0"/>
              <a:t>Συστήματα Εναλλακτικής Διαχείρισης</a:t>
            </a:r>
          </a:p>
          <a:p>
            <a:pPr>
              <a:lnSpc>
                <a:spcPct val="150000"/>
              </a:lnSpc>
              <a:buFont typeface="Wingdings" pitchFamily="2" charset="2"/>
              <a:buChar char="Ø"/>
            </a:pPr>
            <a:r>
              <a:rPr lang="el-GR" sz="2800" b="1" dirty="0" smtClean="0"/>
              <a:t> Ελληνική Εταιρία Αξιοποίηση</a:t>
            </a:r>
            <a:r>
              <a:rPr lang="el-GR" sz="2800" b="1" dirty="0"/>
              <a:t>ς</a:t>
            </a:r>
            <a:r>
              <a:rPr lang="el-GR" sz="2800" b="1" dirty="0" smtClean="0"/>
              <a:t> Ανακύκλωσης (Ε.Ε.Α.Α.)</a:t>
            </a:r>
          </a:p>
          <a:p>
            <a:pPr>
              <a:lnSpc>
                <a:spcPct val="150000"/>
              </a:lnSpc>
              <a:buFont typeface="Wingdings" pitchFamily="2" charset="2"/>
              <a:buChar char="Ø"/>
            </a:pPr>
            <a:r>
              <a:rPr lang="el-GR" sz="2800" b="1" dirty="0"/>
              <a:t> </a:t>
            </a:r>
            <a:r>
              <a:rPr lang="el-GR" sz="2800" b="1" dirty="0" smtClean="0"/>
              <a:t>Συμπεράσματα</a:t>
            </a:r>
            <a:endParaRPr lang="el-GR" sz="2800" b="1" dirty="0"/>
          </a:p>
        </p:txBody>
      </p:sp>
      <p:cxnSp>
        <p:nvCxnSpPr>
          <p:cNvPr id="14" name="13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fade">
                                      <p:cBhvr>
                                        <p:cTn id="17" dur="500"/>
                                        <p:tgtEl>
                                          <p:spTgt spid="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fade">
                                      <p:cBhvr>
                                        <p:cTn id="22" dur="500"/>
                                        <p:tgtEl>
                                          <p:spTgt spid="1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xEl>
                                              <p:pRg st="4" end="4"/>
                                            </p:txEl>
                                          </p:spTgt>
                                        </p:tgtEl>
                                        <p:attrNameLst>
                                          <p:attrName>style.visibility</p:attrName>
                                        </p:attrNameLst>
                                      </p:cBhvr>
                                      <p:to>
                                        <p:strVal val="visible"/>
                                      </p:to>
                                    </p:set>
                                    <p:animEffect transition="in" filter="fade">
                                      <p:cBhvr>
                                        <p:cTn id="27"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3</a:t>
            </a:fld>
            <a:endParaRPr lang="el-GR" sz="1600" dirty="0">
              <a:solidFill>
                <a:schemeClr val="bg1"/>
              </a:solidFill>
            </a:endParaRPr>
          </a:p>
        </p:txBody>
      </p:sp>
      <p:sp>
        <p:nvSpPr>
          <p:cNvPr id="12" name="11 - TextBox"/>
          <p:cNvSpPr txBox="1"/>
          <p:nvPr/>
        </p:nvSpPr>
        <p:spPr>
          <a:xfrm>
            <a:off x="0" y="260648"/>
            <a:ext cx="6588224" cy="584775"/>
          </a:xfrm>
          <a:prstGeom prst="rect">
            <a:avLst/>
          </a:prstGeom>
          <a:solidFill>
            <a:schemeClr val="tx1"/>
          </a:solidFill>
        </p:spPr>
        <p:txBody>
          <a:bodyPr wrap="square" rtlCol="0">
            <a:spAutoFit/>
          </a:bodyPr>
          <a:lstStyle/>
          <a:p>
            <a:r>
              <a:rPr lang="el-GR" sz="3200" b="1" dirty="0" smtClean="0">
                <a:solidFill>
                  <a:schemeClr val="bg1"/>
                </a:solidFill>
              </a:rPr>
              <a:t>ΔΙΑΧΕΙΡΙΣΗ Α.Σ.Α. ΚΑΙ ΑΝΑΚΥΚΛΩΣΗ</a:t>
            </a:r>
            <a:endParaRPr lang="el-GR" sz="3200" b="1" dirty="0">
              <a:solidFill>
                <a:schemeClr val="bg1"/>
              </a:solidFill>
            </a:endParaRP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5" name="14 - TextBox"/>
          <p:cNvSpPr txBox="1"/>
          <p:nvPr/>
        </p:nvSpPr>
        <p:spPr>
          <a:xfrm>
            <a:off x="395536" y="1628800"/>
            <a:ext cx="4392488" cy="2539157"/>
          </a:xfrm>
          <a:prstGeom prst="rect">
            <a:avLst/>
          </a:prstGeom>
          <a:noFill/>
        </p:spPr>
        <p:txBody>
          <a:bodyPr wrap="square" rtlCol="0">
            <a:spAutoFit/>
          </a:bodyPr>
          <a:lstStyle/>
          <a:p>
            <a:endParaRPr lang="el-GR" sz="900" b="1" u="sng" dirty="0" smtClean="0"/>
          </a:p>
          <a:p>
            <a:pPr>
              <a:lnSpc>
                <a:spcPct val="150000"/>
              </a:lnSpc>
              <a:buFont typeface="Wingdings" pitchFamily="2" charset="2"/>
              <a:buChar char="Ø"/>
            </a:pPr>
            <a:r>
              <a:rPr lang="el-GR" sz="2000" b="1" dirty="0" smtClean="0"/>
              <a:t>ανθρωπογενούς προέλευσης</a:t>
            </a:r>
          </a:p>
          <a:p>
            <a:pPr>
              <a:lnSpc>
                <a:spcPct val="150000"/>
              </a:lnSpc>
              <a:buFont typeface="Wingdings" pitchFamily="2" charset="2"/>
              <a:buChar char="Ø"/>
            </a:pPr>
            <a:r>
              <a:rPr lang="el-GR" sz="2000" b="1" dirty="0" smtClean="0"/>
              <a:t>στερεά ή ημιστερεά υλικά</a:t>
            </a:r>
          </a:p>
          <a:p>
            <a:pPr>
              <a:lnSpc>
                <a:spcPct val="150000"/>
              </a:lnSpc>
              <a:buFont typeface="Wingdings" pitchFamily="2" charset="2"/>
              <a:buChar char="Ø"/>
            </a:pPr>
            <a:r>
              <a:rPr lang="el-GR" sz="2000" b="1" dirty="0" smtClean="0"/>
              <a:t>στερούνται άμεσης αξίας </a:t>
            </a:r>
          </a:p>
          <a:p>
            <a:pPr>
              <a:lnSpc>
                <a:spcPct val="150000"/>
              </a:lnSpc>
              <a:buFont typeface="Wingdings" pitchFamily="2" charset="2"/>
              <a:buChar char="Ø"/>
            </a:pPr>
            <a:r>
              <a:rPr lang="el-GR" sz="2000" b="1" dirty="0" smtClean="0"/>
              <a:t>ανεπιθύμητα για τον κάτοχό τους </a:t>
            </a:r>
          </a:p>
          <a:p>
            <a:pPr>
              <a:lnSpc>
                <a:spcPct val="150000"/>
              </a:lnSpc>
              <a:buFont typeface="Wingdings" pitchFamily="2" charset="2"/>
              <a:buChar char="Ø"/>
            </a:pPr>
            <a:r>
              <a:rPr lang="el-GR" sz="2000" b="1" dirty="0" smtClean="0"/>
              <a:t>επιθυμεί να τα απορρίψει</a:t>
            </a:r>
            <a:endParaRPr lang="el-GR" sz="2000" b="1" dirty="0"/>
          </a:p>
        </p:txBody>
      </p:sp>
      <p:sp>
        <p:nvSpPr>
          <p:cNvPr id="23554" name="AutoShape 2" descr="http://chateauxwoods.com/wp-content/uploads/2013/01/trash-collection.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9" name="18 - TextBox"/>
          <p:cNvSpPr txBox="1"/>
          <p:nvPr/>
        </p:nvSpPr>
        <p:spPr>
          <a:xfrm>
            <a:off x="4283968" y="3789040"/>
            <a:ext cx="4032448" cy="523220"/>
          </a:xfrm>
          <a:prstGeom prst="rect">
            <a:avLst/>
          </a:prstGeom>
          <a:noFill/>
        </p:spPr>
        <p:txBody>
          <a:bodyPr wrap="square" rtlCol="0">
            <a:spAutoFit/>
          </a:bodyPr>
          <a:lstStyle/>
          <a:p>
            <a:r>
              <a:rPr lang="el-GR" sz="2800" b="1" u="sng" dirty="0" smtClean="0"/>
              <a:t>Αστικά Στερεά Απόβλητα</a:t>
            </a:r>
            <a:endParaRPr lang="el-GR" sz="2800" b="1" u="sng" dirty="0"/>
          </a:p>
        </p:txBody>
      </p:sp>
      <p:sp>
        <p:nvSpPr>
          <p:cNvPr id="20" name="19 - TextBox"/>
          <p:cNvSpPr txBox="1"/>
          <p:nvPr/>
        </p:nvSpPr>
        <p:spPr>
          <a:xfrm>
            <a:off x="4211960" y="4293096"/>
            <a:ext cx="4176464" cy="1015663"/>
          </a:xfrm>
          <a:prstGeom prst="rect">
            <a:avLst/>
          </a:prstGeom>
          <a:noFill/>
        </p:spPr>
        <p:txBody>
          <a:bodyPr wrap="square" rtlCol="0">
            <a:spAutoFit/>
          </a:bodyPr>
          <a:lstStyle/>
          <a:p>
            <a:pPr>
              <a:buFont typeface="Wingdings" pitchFamily="2" charset="2"/>
              <a:buChar char="Ø"/>
            </a:pPr>
            <a:r>
              <a:rPr lang="el-GR" sz="2000" b="1" dirty="0" smtClean="0"/>
              <a:t> οικιακά </a:t>
            </a:r>
          </a:p>
          <a:p>
            <a:pPr>
              <a:buFont typeface="Wingdings" pitchFamily="2" charset="2"/>
              <a:buChar char="Ø"/>
            </a:pPr>
            <a:r>
              <a:rPr lang="el-GR" sz="2000" b="1" dirty="0" smtClean="0"/>
              <a:t> παρόμοια με οικιακά λόγω φύσης      ή σύνθεσης</a:t>
            </a:r>
            <a:endParaRPr lang="el-GR" sz="2000" b="1" dirty="0"/>
          </a:p>
        </p:txBody>
      </p:sp>
      <p:sp>
        <p:nvSpPr>
          <p:cNvPr id="21" name="20 - Στρογγυλεμένο ορθογώνιο"/>
          <p:cNvSpPr/>
          <p:nvPr/>
        </p:nvSpPr>
        <p:spPr>
          <a:xfrm>
            <a:off x="179512" y="908720"/>
            <a:ext cx="8424936" cy="4896544"/>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21 - Στρογγυλεμένο ορθογώνιο"/>
          <p:cNvSpPr/>
          <p:nvPr/>
        </p:nvSpPr>
        <p:spPr>
          <a:xfrm>
            <a:off x="4139952" y="3717032"/>
            <a:ext cx="4320480" cy="1728192"/>
          </a:xfrm>
          <a:prstGeom prst="roundRect">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23" name="22 - Εικόνα" descr="trash-collection.png"/>
          <p:cNvPicPr>
            <a:picLocks noChangeAspect="1"/>
          </p:cNvPicPr>
          <p:nvPr/>
        </p:nvPicPr>
        <p:blipFill>
          <a:blip r:embed="rId4" cstate="print"/>
          <a:stretch>
            <a:fillRect/>
          </a:stretch>
        </p:blipFill>
        <p:spPr>
          <a:xfrm>
            <a:off x="5292080" y="1196752"/>
            <a:ext cx="2232248" cy="2232248"/>
          </a:xfrm>
          <a:prstGeom prst="rect">
            <a:avLst/>
          </a:prstGeom>
        </p:spPr>
      </p:pic>
      <p:sp>
        <p:nvSpPr>
          <p:cNvPr id="25" name="24 - TextBox"/>
          <p:cNvSpPr txBox="1"/>
          <p:nvPr/>
        </p:nvSpPr>
        <p:spPr>
          <a:xfrm>
            <a:off x="467544" y="1196752"/>
            <a:ext cx="4392488" cy="523220"/>
          </a:xfrm>
          <a:prstGeom prst="rect">
            <a:avLst/>
          </a:prstGeom>
          <a:noFill/>
        </p:spPr>
        <p:txBody>
          <a:bodyPr wrap="square" rtlCol="0">
            <a:spAutoFit/>
          </a:bodyPr>
          <a:lstStyle/>
          <a:p>
            <a:r>
              <a:rPr lang="el-GR" sz="2800" b="1" u="sng" dirty="0" smtClean="0"/>
              <a:t>Στερεά Απόβλητα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0" grpId="0"/>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4</a:t>
            </a:fld>
            <a:endParaRPr lang="el-GR" sz="1600" dirty="0">
              <a:solidFill>
                <a:schemeClr val="bg1"/>
              </a:solidFill>
            </a:endParaRPr>
          </a:p>
        </p:txBody>
      </p:sp>
      <p:sp>
        <p:nvSpPr>
          <p:cNvPr id="12" name="11 - TextBox"/>
          <p:cNvSpPr txBox="1"/>
          <p:nvPr/>
        </p:nvSpPr>
        <p:spPr>
          <a:xfrm>
            <a:off x="0" y="260648"/>
            <a:ext cx="6588224" cy="584775"/>
          </a:xfrm>
          <a:prstGeom prst="rect">
            <a:avLst/>
          </a:prstGeom>
          <a:solidFill>
            <a:schemeClr val="tx1"/>
          </a:solidFill>
        </p:spPr>
        <p:txBody>
          <a:bodyPr wrap="square" rtlCol="0">
            <a:spAutoFit/>
          </a:bodyPr>
          <a:lstStyle/>
          <a:p>
            <a:r>
              <a:rPr lang="el-GR" sz="3200" b="1" dirty="0" smtClean="0">
                <a:solidFill>
                  <a:schemeClr val="bg1"/>
                </a:solidFill>
              </a:rPr>
              <a:t>ΔΙΑΧΕΙΡΙΣΗ Α.Σ.Α. ΚΑΙ ΑΝΑΚΥΚΛΩΣΗ</a:t>
            </a:r>
            <a:endParaRPr lang="el-GR" sz="3200" b="1" dirty="0">
              <a:solidFill>
                <a:schemeClr val="bg1"/>
              </a:solidFill>
            </a:endParaRP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pic>
        <p:nvPicPr>
          <p:cNvPr id="16" name="15 - Εικόνα" descr="ιεραρχια.jpg"/>
          <p:cNvPicPr>
            <a:picLocks noChangeAspect="1"/>
          </p:cNvPicPr>
          <p:nvPr/>
        </p:nvPicPr>
        <p:blipFill>
          <a:blip r:embed="rId4" cstate="print"/>
          <a:stretch>
            <a:fillRect/>
          </a:stretch>
        </p:blipFill>
        <p:spPr>
          <a:xfrm>
            <a:off x="802319" y="1052736"/>
            <a:ext cx="7539363" cy="457388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5</a:t>
            </a:fld>
            <a:endParaRPr lang="el-GR" sz="1600" dirty="0">
              <a:solidFill>
                <a:schemeClr val="bg1"/>
              </a:solidFill>
            </a:endParaRPr>
          </a:p>
        </p:txBody>
      </p:sp>
      <p:sp>
        <p:nvSpPr>
          <p:cNvPr id="12" name="11 - TextBox"/>
          <p:cNvSpPr txBox="1"/>
          <p:nvPr/>
        </p:nvSpPr>
        <p:spPr>
          <a:xfrm>
            <a:off x="0" y="260648"/>
            <a:ext cx="5940152" cy="584775"/>
          </a:xfrm>
          <a:prstGeom prst="rect">
            <a:avLst/>
          </a:prstGeom>
          <a:solidFill>
            <a:schemeClr val="tx1"/>
          </a:solidFill>
        </p:spPr>
        <p:txBody>
          <a:bodyPr wrap="square" rtlCol="0">
            <a:spAutoFit/>
          </a:bodyPr>
          <a:lstStyle/>
          <a:p>
            <a:r>
              <a:rPr lang="el-GR" sz="3200" b="1" dirty="0" smtClean="0">
                <a:solidFill>
                  <a:schemeClr val="bg1"/>
                </a:solidFill>
              </a:rPr>
              <a:t>ΕΙΔΗ Α.Σ.Α. ΠΡΟΣ ΑΝΑΚΥΚΛΩΣΗ</a:t>
            </a:r>
            <a:endParaRPr lang="el-GR" sz="3200" b="1" dirty="0">
              <a:solidFill>
                <a:schemeClr val="bg1"/>
              </a:solidFill>
            </a:endParaRP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1508" name="AutoShape 4" descr="http://1.bp.blogspot.com/-QkXsTqYMgPk/UwOWUoAdoSI/AAAAAAAADrE/Tsxt1bLAf7U/s1600/recycling-bin-full.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17" name="16 - Εικόνα" descr="ShowImage.jpg"/>
          <p:cNvPicPr>
            <a:picLocks noChangeAspect="1"/>
          </p:cNvPicPr>
          <p:nvPr/>
        </p:nvPicPr>
        <p:blipFill>
          <a:blip r:embed="rId4" cstate="print">
            <a:clrChange>
              <a:clrFrom>
                <a:srgbClr val="F3F3F3"/>
              </a:clrFrom>
              <a:clrTo>
                <a:srgbClr val="F3F3F3">
                  <a:alpha val="0"/>
                </a:srgbClr>
              </a:clrTo>
            </a:clrChange>
          </a:blip>
          <a:stretch>
            <a:fillRect/>
          </a:stretch>
        </p:blipFill>
        <p:spPr>
          <a:xfrm>
            <a:off x="494547" y="964671"/>
            <a:ext cx="8154906" cy="492865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6</a:t>
            </a:fld>
            <a:endParaRPr lang="el-GR" sz="1600" dirty="0">
              <a:solidFill>
                <a:schemeClr val="bg1"/>
              </a:solidFill>
            </a:endParaRPr>
          </a:p>
        </p:txBody>
      </p:sp>
      <p:sp>
        <p:nvSpPr>
          <p:cNvPr id="12" name="11 - TextBox"/>
          <p:cNvSpPr txBox="1"/>
          <p:nvPr/>
        </p:nvSpPr>
        <p:spPr>
          <a:xfrm>
            <a:off x="0" y="260648"/>
            <a:ext cx="5940152" cy="584775"/>
          </a:xfrm>
          <a:prstGeom prst="rect">
            <a:avLst/>
          </a:prstGeom>
          <a:solidFill>
            <a:schemeClr val="tx1"/>
          </a:solidFill>
        </p:spPr>
        <p:txBody>
          <a:bodyPr wrap="square" rtlCol="0">
            <a:spAutoFit/>
          </a:bodyPr>
          <a:lstStyle/>
          <a:p>
            <a:r>
              <a:rPr lang="el-GR" sz="3200" b="1" dirty="0" smtClean="0">
                <a:solidFill>
                  <a:schemeClr val="bg1"/>
                </a:solidFill>
              </a:rPr>
              <a:t>ΕΙΔΗ Α.Σ.Α. ΠΡΟΣ ΑΝΑΚΥΚΛΩΣΗ</a:t>
            </a:r>
            <a:endParaRPr lang="el-GR" sz="3200" b="1" dirty="0">
              <a:solidFill>
                <a:schemeClr val="bg1"/>
              </a:solidFill>
            </a:endParaRP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1508" name="AutoShape 4" descr="http://1.bp.blogspot.com/-QkXsTqYMgPk/UwOWUoAdoSI/AAAAAAAADrE/Tsxt1bLAf7U/s1600/recycling-bin-full.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1509" name="Rectangle 5"/>
          <p:cNvSpPr>
            <a:spLocks noChangeArrowheads="1"/>
          </p:cNvSpPr>
          <p:nvPr/>
        </p:nvSpPr>
        <p:spPr bwMode="auto">
          <a:xfrm>
            <a:off x="0" y="1052736"/>
            <a:ext cx="6827062"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457200" marR="0" lvl="0" indent="-457200" algn="just" defTabSz="914400" rtl="0" eaLnBrk="1" fontAlgn="base" latinLnBrk="0" hangingPunct="1">
              <a:lnSpc>
                <a:spcPct val="100000"/>
              </a:lnSpc>
              <a:spcBef>
                <a:spcPct val="0"/>
              </a:spcBef>
              <a:spcAft>
                <a:spcPct val="0"/>
              </a:spcAft>
              <a:buClrTx/>
              <a:buSzTx/>
              <a:buFont typeface="Wingdings" pitchFamily="2" charset="2"/>
              <a:buChar char="Ø"/>
              <a:tabLst/>
            </a:pPr>
            <a:r>
              <a:rPr kumimoji="0" lang="el-GR" sz="2800" b="1" i="0" u="none" strike="noStrike" cap="none" normalizeH="0" baseline="0" dirty="0" smtClean="0">
                <a:ln>
                  <a:noFill/>
                </a:ln>
                <a:solidFill>
                  <a:schemeClr val="tx1"/>
                </a:solidFill>
                <a:effectLst/>
                <a:ea typeface="Calibri" pitchFamily="34" charset="0"/>
                <a:cs typeface="Times New Roman" pitchFamily="18" charset="0"/>
              </a:rPr>
              <a:t>Συσκευασίες και Απόβλητα Συσκευασιών</a:t>
            </a:r>
            <a:endParaRPr kumimoji="0" lang="el-GR" sz="4000" b="1" i="0" u="none" strike="noStrike" cap="none" normalizeH="0" baseline="0" dirty="0" smtClean="0">
              <a:ln>
                <a:noFill/>
              </a:ln>
              <a:solidFill>
                <a:schemeClr val="tx1"/>
              </a:solidFill>
              <a:effectLst/>
              <a:cs typeface="Arial" pitchFamily="34" charset="0"/>
            </a:endParaRPr>
          </a:p>
        </p:txBody>
      </p:sp>
      <p:pic>
        <p:nvPicPr>
          <p:cNvPr id="16" name="15 - Εικόνα" descr="recycling-bin-full.jpg"/>
          <p:cNvPicPr>
            <a:picLocks noChangeAspect="1"/>
          </p:cNvPicPr>
          <p:nvPr/>
        </p:nvPicPr>
        <p:blipFill>
          <a:blip r:embed="rId4" cstate="print">
            <a:clrChange>
              <a:clrFrom>
                <a:srgbClr val="F6F6F6"/>
              </a:clrFrom>
              <a:clrTo>
                <a:srgbClr val="F6F6F6">
                  <a:alpha val="0"/>
                </a:srgbClr>
              </a:clrTo>
            </a:clrChange>
          </a:blip>
          <a:srcRect r="1708" b="5697"/>
          <a:stretch>
            <a:fillRect/>
          </a:stretch>
        </p:blipFill>
        <p:spPr>
          <a:xfrm>
            <a:off x="1763688" y="1556792"/>
            <a:ext cx="4896545" cy="4032448"/>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7</a:t>
            </a:fld>
            <a:endParaRPr lang="el-GR" sz="1600" dirty="0">
              <a:solidFill>
                <a:schemeClr val="bg1"/>
              </a:solidFill>
            </a:endParaRPr>
          </a:p>
        </p:txBody>
      </p:sp>
      <p:sp>
        <p:nvSpPr>
          <p:cNvPr id="12" name="11 - TextBox"/>
          <p:cNvSpPr txBox="1"/>
          <p:nvPr/>
        </p:nvSpPr>
        <p:spPr>
          <a:xfrm>
            <a:off x="0" y="260648"/>
            <a:ext cx="5940152" cy="584775"/>
          </a:xfrm>
          <a:prstGeom prst="rect">
            <a:avLst/>
          </a:prstGeom>
          <a:solidFill>
            <a:schemeClr val="tx1"/>
          </a:solidFill>
        </p:spPr>
        <p:txBody>
          <a:bodyPr wrap="square" rtlCol="0">
            <a:spAutoFit/>
          </a:bodyPr>
          <a:lstStyle/>
          <a:p>
            <a:r>
              <a:rPr lang="el-GR" sz="3200" b="1" dirty="0" smtClean="0">
                <a:solidFill>
                  <a:schemeClr val="bg1"/>
                </a:solidFill>
              </a:rPr>
              <a:t>ΕΙΔΗ Α.Σ.Α. ΠΡΟΣ ΑΝΑΚΥΚΛΩΣΗ</a:t>
            </a:r>
            <a:endParaRPr lang="el-GR" sz="3200" b="1" dirty="0">
              <a:solidFill>
                <a:schemeClr val="bg1"/>
              </a:solidFill>
            </a:endParaRP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4" name="Rectangle 5"/>
          <p:cNvSpPr>
            <a:spLocks noChangeArrowheads="1"/>
          </p:cNvSpPr>
          <p:nvPr/>
        </p:nvSpPr>
        <p:spPr bwMode="auto">
          <a:xfrm>
            <a:off x="0" y="1196752"/>
            <a:ext cx="6624057"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457200" marR="0" lvl="0" indent="-457200" algn="just" defTabSz="914400" rtl="0" eaLnBrk="1" fontAlgn="base" latinLnBrk="0" hangingPunct="1">
              <a:lnSpc>
                <a:spcPct val="100000"/>
              </a:lnSpc>
              <a:spcBef>
                <a:spcPct val="0"/>
              </a:spcBef>
              <a:spcAft>
                <a:spcPct val="0"/>
              </a:spcAft>
              <a:buClrTx/>
              <a:buSzTx/>
              <a:buFont typeface="Wingdings" pitchFamily="2" charset="2"/>
              <a:buChar char="Ø"/>
              <a:tabLst/>
            </a:pPr>
            <a:r>
              <a:rPr lang="el-GR" sz="2800" b="1" dirty="0" smtClean="0">
                <a:cs typeface="Times New Roman" pitchFamily="18" charset="0"/>
              </a:rPr>
              <a:t>Οχήματα Τέλους Κύκλου Ζωής (Ο.Τ.Κ.Ζ.)</a:t>
            </a:r>
            <a:endParaRPr kumimoji="0" lang="el-GR" sz="4000" b="1" i="0" u="none" strike="noStrike" cap="none" normalizeH="0" baseline="0" dirty="0" smtClean="0">
              <a:ln>
                <a:noFill/>
              </a:ln>
              <a:solidFill>
                <a:schemeClr val="tx1"/>
              </a:solidFill>
              <a:effectLst/>
              <a:cs typeface="Arial" pitchFamily="34" charset="0"/>
            </a:endParaRPr>
          </a:p>
        </p:txBody>
      </p:sp>
      <p:pic>
        <p:nvPicPr>
          <p:cNvPr id="18" name="17 - Εικόνα" descr="image002.gif"/>
          <p:cNvPicPr>
            <a:picLocks noChangeAspect="1"/>
          </p:cNvPicPr>
          <p:nvPr/>
        </p:nvPicPr>
        <p:blipFill>
          <a:blip r:embed="rId4" cstate="print"/>
          <a:stretch>
            <a:fillRect/>
          </a:stretch>
        </p:blipFill>
        <p:spPr>
          <a:xfrm>
            <a:off x="971600" y="1628800"/>
            <a:ext cx="7401080" cy="4536504"/>
          </a:xfrm>
          <a:prstGeom prst="rect">
            <a:avLst/>
          </a:prstGeom>
        </p:spPr>
      </p:pic>
      <p:sp>
        <p:nvSpPr>
          <p:cNvPr id="19" name="18 - TextBox"/>
          <p:cNvSpPr txBox="1"/>
          <p:nvPr/>
        </p:nvSpPr>
        <p:spPr>
          <a:xfrm>
            <a:off x="683568" y="5661248"/>
            <a:ext cx="4104456" cy="276999"/>
          </a:xfrm>
          <a:prstGeom prst="rect">
            <a:avLst/>
          </a:prstGeom>
          <a:noFill/>
        </p:spPr>
        <p:txBody>
          <a:bodyPr wrap="square" rtlCol="0">
            <a:spAutoFit/>
          </a:bodyPr>
          <a:lstStyle/>
          <a:p>
            <a:r>
              <a:rPr lang="el-GR" sz="1200" b="1" i="1" dirty="0" smtClean="0"/>
              <a:t>Πηγή: </a:t>
            </a:r>
            <a:r>
              <a:rPr lang="en-US" sz="1200" b="1" i="1" dirty="0" smtClean="0"/>
              <a:t>Motor Vehicle Dismantlers Association (M.V.D.A)</a:t>
            </a:r>
            <a:endParaRPr lang="el-GR" sz="1200" b="1"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8</a:t>
            </a:fld>
            <a:endParaRPr lang="el-GR" sz="1600" dirty="0">
              <a:solidFill>
                <a:schemeClr val="bg1"/>
              </a:solidFill>
            </a:endParaRPr>
          </a:p>
        </p:txBody>
      </p:sp>
      <p:sp>
        <p:nvSpPr>
          <p:cNvPr id="12" name="11 - TextBox"/>
          <p:cNvSpPr txBox="1"/>
          <p:nvPr/>
        </p:nvSpPr>
        <p:spPr>
          <a:xfrm>
            <a:off x="0" y="260648"/>
            <a:ext cx="5940152" cy="584775"/>
          </a:xfrm>
          <a:prstGeom prst="rect">
            <a:avLst/>
          </a:prstGeom>
          <a:solidFill>
            <a:schemeClr val="tx1"/>
          </a:solidFill>
        </p:spPr>
        <p:txBody>
          <a:bodyPr wrap="square" rtlCol="0">
            <a:spAutoFit/>
          </a:bodyPr>
          <a:lstStyle/>
          <a:p>
            <a:r>
              <a:rPr lang="el-GR" sz="3200" b="1" dirty="0" smtClean="0">
                <a:solidFill>
                  <a:schemeClr val="bg1"/>
                </a:solidFill>
              </a:rPr>
              <a:t>ΕΙΔΗ Α.Σ.Α. ΠΡΟΣ ΑΝΑΚΥΚΛΩΣΗ</a:t>
            </a:r>
            <a:endParaRPr lang="el-GR" sz="3200" b="1" dirty="0">
              <a:solidFill>
                <a:schemeClr val="bg1"/>
              </a:solidFill>
            </a:endParaRP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4" name="Rectangle 5"/>
          <p:cNvSpPr>
            <a:spLocks noChangeArrowheads="1"/>
          </p:cNvSpPr>
          <p:nvPr/>
        </p:nvSpPr>
        <p:spPr bwMode="auto">
          <a:xfrm>
            <a:off x="0" y="3356992"/>
            <a:ext cx="6372257"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457200" lvl="0" indent="-457200" algn="just" fontAlgn="base">
              <a:spcBef>
                <a:spcPct val="0"/>
              </a:spcBef>
              <a:spcAft>
                <a:spcPct val="0"/>
              </a:spcAft>
              <a:buFont typeface="Wingdings" pitchFamily="2" charset="2"/>
              <a:buChar char="Ø"/>
            </a:pPr>
            <a:r>
              <a:rPr lang="el-GR" sz="2800" b="1" dirty="0" smtClean="0">
                <a:cs typeface="Times New Roman" pitchFamily="18" charset="0"/>
              </a:rPr>
              <a:t>Απόβλητα Λιπαντικών Ελαίων</a:t>
            </a:r>
            <a:r>
              <a:rPr lang="en-US" sz="2800" b="1" dirty="0" smtClean="0">
                <a:cs typeface="Times New Roman" pitchFamily="18" charset="0"/>
              </a:rPr>
              <a:t> (</a:t>
            </a:r>
            <a:r>
              <a:rPr lang="el-GR" sz="2800" b="1" dirty="0" smtClean="0">
                <a:cs typeface="Times New Roman" pitchFamily="18" charset="0"/>
              </a:rPr>
              <a:t>Α.Λ.Ε.)</a:t>
            </a:r>
          </a:p>
        </p:txBody>
      </p:sp>
      <p:pic>
        <p:nvPicPr>
          <p:cNvPr id="16" name="15 - Εικόνα" descr="used lubricant oil sw305.jpg"/>
          <p:cNvPicPr>
            <a:picLocks noChangeAspect="1"/>
          </p:cNvPicPr>
          <p:nvPr/>
        </p:nvPicPr>
        <p:blipFill>
          <a:blip r:embed="rId4" cstate="print"/>
          <a:stretch>
            <a:fillRect/>
          </a:stretch>
        </p:blipFill>
        <p:spPr>
          <a:xfrm>
            <a:off x="539552" y="4005064"/>
            <a:ext cx="1512168" cy="1678605"/>
          </a:xfrm>
          <a:prstGeom prst="rect">
            <a:avLst/>
          </a:prstGeom>
        </p:spPr>
      </p:pic>
      <p:sp>
        <p:nvSpPr>
          <p:cNvPr id="15" name="Rectangle 5"/>
          <p:cNvSpPr>
            <a:spLocks noChangeArrowheads="1"/>
          </p:cNvSpPr>
          <p:nvPr/>
        </p:nvSpPr>
        <p:spPr bwMode="auto">
          <a:xfrm>
            <a:off x="0" y="1052736"/>
            <a:ext cx="6246775"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457200" lvl="0" indent="-457200" algn="just" fontAlgn="base">
              <a:spcBef>
                <a:spcPct val="0"/>
              </a:spcBef>
              <a:spcAft>
                <a:spcPct val="0"/>
              </a:spcAft>
              <a:buFont typeface="Wingdings" pitchFamily="2" charset="2"/>
              <a:buChar char="Ø"/>
            </a:pPr>
            <a:r>
              <a:rPr lang="el-GR" sz="2800" b="1" dirty="0" smtClean="0">
                <a:cs typeface="Times New Roman" pitchFamily="18" charset="0"/>
              </a:rPr>
              <a:t>Μεταχειρισμένα Ελαστικά Οχημάτων</a:t>
            </a:r>
          </a:p>
        </p:txBody>
      </p:sp>
      <p:sp>
        <p:nvSpPr>
          <p:cNvPr id="19" name="18 - TextBox"/>
          <p:cNvSpPr txBox="1"/>
          <p:nvPr/>
        </p:nvSpPr>
        <p:spPr>
          <a:xfrm>
            <a:off x="3779912" y="3861048"/>
            <a:ext cx="4896544" cy="707886"/>
          </a:xfrm>
          <a:prstGeom prst="rect">
            <a:avLst/>
          </a:prstGeom>
          <a:noFill/>
        </p:spPr>
        <p:txBody>
          <a:bodyPr wrap="square" rtlCol="0">
            <a:spAutoFit/>
          </a:bodyPr>
          <a:lstStyle/>
          <a:p>
            <a:pPr algn="ctr"/>
            <a:r>
              <a:rPr lang="el-GR" sz="2000" b="1" dirty="0" smtClean="0"/>
              <a:t>Κύρια Μέθοδος Διαχείρισης:</a:t>
            </a:r>
          </a:p>
          <a:p>
            <a:pPr algn="ctr"/>
            <a:r>
              <a:rPr lang="el-GR" sz="2000" b="1" dirty="0" smtClean="0"/>
              <a:t>Αναγέννηση </a:t>
            </a:r>
            <a:endParaRPr lang="el-GR" sz="2000" b="1" dirty="0"/>
          </a:p>
        </p:txBody>
      </p:sp>
      <p:pic>
        <p:nvPicPr>
          <p:cNvPr id="20" name="19 - Εικόνα" descr="lrg_14.jpg"/>
          <p:cNvPicPr>
            <a:picLocks noChangeAspect="1"/>
          </p:cNvPicPr>
          <p:nvPr/>
        </p:nvPicPr>
        <p:blipFill>
          <a:blip r:embed="rId5" cstate="print"/>
          <a:stretch>
            <a:fillRect/>
          </a:stretch>
        </p:blipFill>
        <p:spPr>
          <a:xfrm>
            <a:off x="5292080" y="4581128"/>
            <a:ext cx="1828407" cy="1353021"/>
          </a:xfrm>
          <a:prstGeom prst="rect">
            <a:avLst/>
          </a:prstGeom>
        </p:spPr>
      </p:pic>
      <p:pic>
        <p:nvPicPr>
          <p:cNvPr id="18" name="17 - Εικόνα" descr="used_picture.png"/>
          <p:cNvPicPr>
            <a:picLocks noChangeAspect="1"/>
          </p:cNvPicPr>
          <p:nvPr/>
        </p:nvPicPr>
        <p:blipFill>
          <a:blip r:embed="rId6" cstate="print"/>
          <a:stretch>
            <a:fillRect/>
          </a:stretch>
        </p:blipFill>
        <p:spPr>
          <a:xfrm>
            <a:off x="2267744" y="1628800"/>
            <a:ext cx="3096344" cy="179420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17 - Εικόνα" descr="image9-292x300.jpg"/>
          <p:cNvPicPr>
            <a:picLocks noChangeAspect="1"/>
          </p:cNvPicPr>
          <p:nvPr/>
        </p:nvPicPr>
        <p:blipFill>
          <a:blip r:embed="rId3" cstate="print"/>
          <a:stretch>
            <a:fillRect/>
          </a:stretch>
        </p:blipFill>
        <p:spPr>
          <a:xfrm>
            <a:off x="3995936" y="3861048"/>
            <a:ext cx="2016224" cy="2071462"/>
          </a:xfrm>
          <a:prstGeom prst="rect">
            <a:avLst/>
          </a:prstGeom>
        </p:spPr>
      </p:pic>
      <p:pic>
        <p:nvPicPr>
          <p:cNvPr id="4" name="0 - Εικόνα" descr="pyrforos.gif"/>
          <p:cNvPicPr/>
          <p:nvPr/>
        </p:nvPicPr>
        <p:blipFill>
          <a:blip r:embed="rId4"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9</a:t>
            </a:fld>
            <a:endParaRPr lang="el-GR" sz="1600" dirty="0">
              <a:solidFill>
                <a:schemeClr val="bg1"/>
              </a:solidFill>
            </a:endParaRPr>
          </a:p>
        </p:txBody>
      </p:sp>
      <p:sp>
        <p:nvSpPr>
          <p:cNvPr id="12" name="11 - TextBox"/>
          <p:cNvSpPr txBox="1"/>
          <p:nvPr/>
        </p:nvSpPr>
        <p:spPr>
          <a:xfrm>
            <a:off x="0" y="260648"/>
            <a:ext cx="5940152" cy="584775"/>
          </a:xfrm>
          <a:prstGeom prst="rect">
            <a:avLst/>
          </a:prstGeom>
          <a:solidFill>
            <a:schemeClr val="tx1"/>
          </a:solidFill>
        </p:spPr>
        <p:txBody>
          <a:bodyPr wrap="square" rtlCol="0">
            <a:spAutoFit/>
          </a:bodyPr>
          <a:lstStyle/>
          <a:p>
            <a:r>
              <a:rPr lang="el-GR" sz="3200" b="1" dirty="0" smtClean="0">
                <a:solidFill>
                  <a:schemeClr val="bg1"/>
                </a:solidFill>
              </a:rPr>
              <a:t>ΕΙΔΗ Α.Σ.Α. ΠΡΟΣ ΑΝΑΚΥΚΛΩΣΗ</a:t>
            </a:r>
            <a:endParaRPr lang="el-GR" sz="3200" b="1" dirty="0">
              <a:solidFill>
                <a:schemeClr val="bg1"/>
              </a:solidFill>
            </a:endParaRP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4" name="Rectangle 5"/>
          <p:cNvSpPr>
            <a:spLocks noChangeArrowheads="1"/>
          </p:cNvSpPr>
          <p:nvPr/>
        </p:nvSpPr>
        <p:spPr bwMode="auto">
          <a:xfrm>
            <a:off x="0" y="980728"/>
            <a:ext cx="91440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lvl="0" indent="-457200" fontAlgn="base">
              <a:spcBef>
                <a:spcPct val="0"/>
              </a:spcBef>
              <a:spcAft>
                <a:spcPct val="0"/>
              </a:spcAft>
              <a:buFont typeface="Wingdings" pitchFamily="2" charset="2"/>
              <a:buChar char="Ø"/>
            </a:pPr>
            <a:r>
              <a:rPr lang="el-GR" sz="2800" b="1" dirty="0" smtClean="0">
                <a:cs typeface="Times New Roman" pitchFamily="18" charset="0"/>
              </a:rPr>
              <a:t>Χρησιμοποιημένες Ηλεκτρικές Στήλες (Η.Σ.) και Συσσωρευτές</a:t>
            </a:r>
          </a:p>
        </p:txBody>
      </p:sp>
      <p:pic>
        <p:nvPicPr>
          <p:cNvPr id="15" name="14 - Εικόνα" descr="6a00d8341d32e053ef019b0377cced970d.jpg"/>
          <p:cNvPicPr>
            <a:picLocks noChangeAspect="1"/>
          </p:cNvPicPr>
          <p:nvPr/>
        </p:nvPicPr>
        <p:blipFill>
          <a:blip r:embed="rId5" cstate="print"/>
          <a:stretch>
            <a:fillRect/>
          </a:stretch>
        </p:blipFill>
        <p:spPr>
          <a:xfrm>
            <a:off x="3059832" y="1556792"/>
            <a:ext cx="3456384" cy="1728192"/>
          </a:xfrm>
          <a:prstGeom prst="rect">
            <a:avLst/>
          </a:prstGeom>
        </p:spPr>
      </p:pic>
      <p:sp>
        <p:nvSpPr>
          <p:cNvPr id="16" name="Rectangle 5"/>
          <p:cNvSpPr>
            <a:spLocks noChangeArrowheads="1"/>
          </p:cNvSpPr>
          <p:nvPr/>
        </p:nvSpPr>
        <p:spPr bwMode="auto">
          <a:xfrm>
            <a:off x="0" y="3501008"/>
            <a:ext cx="91440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lvl="0" indent="-457200" fontAlgn="base">
              <a:spcBef>
                <a:spcPct val="0"/>
              </a:spcBef>
              <a:spcAft>
                <a:spcPct val="0"/>
              </a:spcAft>
              <a:buFont typeface="Wingdings" pitchFamily="2" charset="2"/>
              <a:buChar char="Ø"/>
            </a:pPr>
            <a:r>
              <a:rPr lang="el-GR" sz="2800" b="1" dirty="0" smtClean="0">
                <a:cs typeface="Times New Roman" pitchFamily="18" charset="0"/>
              </a:rPr>
              <a:t>Απόβλητα ειδών Ηλεκτρικού και Ηλεκτρονικού Εξοπλισμού (Α</a:t>
            </a:r>
            <a:r>
              <a:rPr lang="en-US" sz="2800" b="1" dirty="0" smtClean="0">
                <a:cs typeface="Times New Roman" pitchFamily="18" charset="0"/>
              </a:rPr>
              <a:t>.</a:t>
            </a:r>
            <a:r>
              <a:rPr lang="el-GR" sz="2800" b="1" dirty="0" smtClean="0">
                <a:cs typeface="Times New Roman" pitchFamily="18" charset="0"/>
              </a:rPr>
              <a:t>Η.Η.Ε.)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10</a:t>
            </a:fld>
            <a:endParaRPr lang="el-GR" sz="1600" dirty="0">
              <a:solidFill>
                <a:schemeClr val="bg1"/>
              </a:solidFill>
            </a:endParaRPr>
          </a:p>
        </p:txBody>
      </p:sp>
      <p:sp>
        <p:nvSpPr>
          <p:cNvPr id="12" name="11 - TextBox"/>
          <p:cNvSpPr txBox="1"/>
          <p:nvPr/>
        </p:nvSpPr>
        <p:spPr>
          <a:xfrm>
            <a:off x="0" y="260648"/>
            <a:ext cx="5940152" cy="584775"/>
          </a:xfrm>
          <a:prstGeom prst="rect">
            <a:avLst/>
          </a:prstGeom>
          <a:solidFill>
            <a:schemeClr val="tx1"/>
          </a:solidFill>
        </p:spPr>
        <p:txBody>
          <a:bodyPr wrap="square" rtlCol="0">
            <a:spAutoFit/>
          </a:bodyPr>
          <a:lstStyle/>
          <a:p>
            <a:r>
              <a:rPr lang="el-GR" sz="3200" b="1" dirty="0" smtClean="0">
                <a:solidFill>
                  <a:schemeClr val="bg1"/>
                </a:solidFill>
              </a:rPr>
              <a:t>ΕΙΔΗ Α.Σ.Α. ΠΡΟΣ ΑΝΑΚΥΚΛΩΣΗ</a:t>
            </a:r>
            <a:endParaRPr lang="el-GR" sz="3200" b="1" dirty="0">
              <a:solidFill>
                <a:schemeClr val="bg1"/>
              </a:solidFill>
            </a:endParaRP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4" name="Rectangle 5"/>
          <p:cNvSpPr>
            <a:spLocks noChangeArrowheads="1"/>
          </p:cNvSpPr>
          <p:nvPr/>
        </p:nvSpPr>
        <p:spPr bwMode="auto">
          <a:xfrm>
            <a:off x="0" y="980729"/>
            <a:ext cx="91440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lvl="0" indent="-457200" fontAlgn="base">
              <a:spcBef>
                <a:spcPct val="0"/>
              </a:spcBef>
              <a:spcAft>
                <a:spcPct val="0"/>
              </a:spcAft>
              <a:buFont typeface="Wingdings" pitchFamily="2" charset="2"/>
              <a:buChar char="Ø"/>
            </a:pPr>
            <a:r>
              <a:rPr lang="el-GR" sz="2800" b="1" dirty="0" smtClean="0">
                <a:cs typeface="Times New Roman" pitchFamily="18" charset="0"/>
              </a:rPr>
              <a:t>Απόβλητα Εκσκαφών Κατασκευών και Κατεδαφίσεων (Α</a:t>
            </a:r>
            <a:r>
              <a:rPr lang="en-US" sz="2800" b="1" dirty="0" smtClean="0">
                <a:cs typeface="Times New Roman" pitchFamily="18" charset="0"/>
              </a:rPr>
              <a:t>.</a:t>
            </a:r>
            <a:r>
              <a:rPr lang="el-GR" sz="2800" b="1" dirty="0" smtClean="0">
                <a:cs typeface="Times New Roman" pitchFamily="18" charset="0"/>
              </a:rPr>
              <a:t>Ε</a:t>
            </a:r>
            <a:r>
              <a:rPr lang="en-US" sz="2800" b="1" dirty="0" smtClean="0">
                <a:cs typeface="Times New Roman" pitchFamily="18" charset="0"/>
              </a:rPr>
              <a:t>.</a:t>
            </a:r>
            <a:r>
              <a:rPr lang="el-GR" sz="2800" b="1" dirty="0" smtClean="0">
                <a:cs typeface="Times New Roman" pitchFamily="18" charset="0"/>
              </a:rPr>
              <a:t>Κ</a:t>
            </a:r>
            <a:r>
              <a:rPr lang="en-US" sz="2800" b="1" dirty="0" smtClean="0">
                <a:cs typeface="Times New Roman" pitchFamily="18" charset="0"/>
              </a:rPr>
              <a:t>.</a:t>
            </a:r>
            <a:r>
              <a:rPr lang="el-GR" sz="2800" b="1" dirty="0" smtClean="0">
                <a:cs typeface="Times New Roman" pitchFamily="18" charset="0"/>
              </a:rPr>
              <a:t>Κ</a:t>
            </a:r>
            <a:r>
              <a:rPr lang="en-US" sz="2800" b="1" dirty="0" smtClean="0">
                <a:cs typeface="Times New Roman" pitchFamily="18" charset="0"/>
              </a:rPr>
              <a:t>.</a:t>
            </a:r>
            <a:r>
              <a:rPr lang="el-GR" sz="2800" b="1" dirty="0" smtClean="0">
                <a:cs typeface="Times New Roman" pitchFamily="18" charset="0"/>
              </a:rPr>
              <a:t>)</a:t>
            </a:r>
          </a:p>
        </p:txBody>
      </p:sp>
      <p:pic>
        <p:nvPicPr>
          <p:cNvPr id="16" name="15 - Εικόνα" descr="Bauschutt-und-Baumischabfall_01.png"/>
          <p:cNvPicPr>
            <a:picLocks noChangeAspect="1"/>
          </p:cNvPicPr>
          <p:nvPr/>
        </p:nvPicPr>
        <p:blipFill>
          <a:blip r:embed="rId4" cstate="print"/>
          <a:stretch>
            <a:fillRect/>
          </a:stretch>
        </p:blipFill>
        <p:spPr>
          <a:xfrm>
            <a:off x="1115616" y="2060848"/>
            <a:ext cx="7200800" cy="3408378"/>
          </a:xfrm>
          <a:prstGeom prst="rect">
            <a:avLst/>
          </a:prstGeom>
        </p:spPr>
      </p:pic>
      <p:grpSp>
        <p:nvGrpSpPr>
          <p:cNvPr id="19" name="18 - Ομάδα"/>
          <p:cNvGrpSpPr/>
          <p:nvPr/>
        </p:nvGrpSpPr>
        <p:grpSpPr>
          <a:xfrm>
            <a:off x="1835696" y="1844824"/>
            <a:ext cx="5472608" cy="3949407"/>
            <a:chOff x="1691680" y="1916832"/>
            <a:chExt cx="5472608" cy="3949407"/>
          </a:xfrm>
        </p:grpSpPr>
        <p:pic>
          <p:nvPicPr>
            <p:cNvPr id="17" name="16 - Εικόνα" descr="systasi.jpg"/>
            <p:cNvPicPr>
              <a:picLocks noChangeAspect="1"/>
            </p:cNvPicPr>
            <p:nvPr/>
          </p:nvPicPr>
          <p:blipFill>
            <a:blip r:embed="rId5" cstate="print"/>
            <a:stretch>
              <a:fillRect/>
            </a:stretch>
          </p:blipFill>
          <p:spPr>
            <a:xfrm>
              <a:off x="1691680" y="1916832"/>
              <a:ext cx="5472608" cy="3708809"/>
            </a:xfrm>
            <a:prstGeom prst="rect">
              <a:avLst/>
            </a:prstGeom>
          </p:spPr>
        </p:pic>
        <p:sp>
          <p:nvSpPr>
            <p:cNvPr id="18" name="17 - Ορθογώνιο"/>
            <p:cNvSpPr/>
            <p:nvPr/>
          </p:nvSpPr>
          <p:spPr>
            <a:xfrm>
              <a:off x="2483768" y="5589240"/>
              <a:ext cx="3926139" cy="276999"/>
            </a:xfrm>
            <a:prstGeom prst="rect">
              <a:avLst/>
            </a:prstGeom>
          </p:spPr>
          <p:txBody>
            <a:bodyPr wrap="square">
              <a:spAutoFit/>
            </a:bodyPr>
            <a:lstStyle/>
            <a:p>
              <a:pPr algn="ctr"/>
              <a:r>
                <a:rPr lang="el-GR" sz="1200" b="1" i="1" dirty="0" smtClean="0"/>
                <a:t>Πηγή</a:t>
              </a:r>
              <a:r>
                <a:rPr lang="en-US" sz="1200" b="1" i="1" dirty="0" smtClean="0"/>
                <a:t>: European Topic Centre On Waste</a:t>
              </a:r>
              <a:endParaRPr lang="el-GR" sz="1200" b="1" i="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11</a:t>
            </a:fld>
            <a:endParaRPr lang="el-GR" sz="1600" dirty="0">
              <a:solidFill>
                <a:schemeClr val="bg1"/>
              </a:solidFill>
            </a:endParaRPr>
          </a:p>
        </p:txBody>
      </p:sp>
      <p:sp>
        <p:nvSpPr>
          <p:cNvPr id="12" name="11 - TextBox"/>
          <p:cNvSpPr txBox="1"/>
          <p:nvPr/>
        </p:nvSpPr>
        <p:spPr>
          <a:xfrm>
            <a:off x="0" y="260648"/>
            <a:ext cx="6804248" cy="584775"/>
          </a:xfrm>
          <a:prstGeom prst="rect">
            <a:avLst/>
          </a:prstGeom>
          <a:solidFill>
            <a:schemeClr val="tx1"/>
          </a:solidFill>
        </p:spPr>
        <p:txBody>
          <a:bodyPr wrap="square" rtlCol="0">
            <a:spAutoFit/>
          </a:bodyPr>
          <a:lstStyle/>
          <a:p>
            <a:r>
              <a:rPr lang="el-GR" sz="3200" b="1" dirty="0" smtClean="0">
                <a:solidFill>
                  <a:schemeClr val="bg1"/>
                </a:solidFill>
              </a:rPr>
              <a:t>Συστήματα Εναλλακτικής Διαχείρισης</a:t>
            </a:r>
            <a:endParaRPr lang="el-GR" sz="3200" b="1" dirty="0">
              <a:solidFill>
                <a:schemeClr val="bg1"/>
              </a:solidFill>
            </a:endParaRP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pic>
        <p:nvPicPr>
          <p:cNvPr id="33796" name="Picture 4" descr="http://www.ecofokida.gr/sdanf/sites/default/files/u5/KADOS%20CONSEPT.jpg"/>
          <p:cNvPicPr>
            <a:picLocks noChangeAspect="1" noChangeArrowheads="1"/>
          </p:cNvPicPr>
          <p:nvPr/>
        </p:nvPicPr>
        <p:blipFill>
          <a:blip r:embed="rId4" cstate="print"/>
          <a:srcRect b="11172"/>
          <a:stretch>
            <a:fillRect/>
          </a:stretch>
        </p:blipFill>
        <p:spPr bwMode="auto">
          <a:xfrm>
            <a:off x="0" y="3717032"/>
            <a:ext cx="2592288" cy="2179879"/>
          </a:xfrm>
          <a:prstGeom prst="rect">
            <a:avLst/>
          </a:prstGeom>
          <a:noFill/>
        </p:spPr>
      </p:pic>
      <p:pic>
        <p:nvPicPr>
          <p:cNvPr id="33798" name="Picture 6" descr="http://car-recycling.gr/wp-content/uploads/2013/09/afis235x87.jpg"/>
          <p:cNvPicPr>
            <a:picLocks noChangeAspect="1" noChangeArrowheads="1"/>
          </p:cNvPicPr>
          <p:nvPr/>
        </p:nvPicPr>
        <p:blipFill>
          <a:blip r:embed="rId5" cstate="print">
            <a:clrChange>
              <a:clrFrom>
                <a:srgbClr val="FFFFFE"/>
              </a:clrFrom>
              <a:clrTo>
                <a:srgbClr val="FFFFFE">
                  <a:alpha val="0"/>
                </a:srgbClr>
              </a:clrTo>
            </a:clrChange>
          </a:blip>
          <a:srcRect/>
          <a:stretch>
            <a:fillRect/>
          </a:stretch>
        </p:blipFill>
        <p:spPr bwMode="auto">
          <a:xfrm>
            <a:off x="0" y="2564904"/>
            <a:ext cx="2238375" cy="828676"/>
          </a:xfrm>
          <a:prstGeom prst="rect">
            <a:avLst/>
          </a:prstGeom>
          <a:noFill/>
        </p:spPr>
      </p:pic>
      <p:pic>
        <p:nvPicPr>
          <p:cNvPr id="33800" name="Picture 8" descr="http://s.enet.gr/resources/2011-10/anakyklwsi-thumb-large.jpg"/>
          <p:cNvPicPr>
            <a:picLocks noChangeAspect="1" noChangeArrowheads="1"/>
          </p:cNvPicPr>
          <p:nvPr/>
        </p:nvPicPr>
        <p:blipFill>
          <a:blip r:embed="rId6" cstate="print">
            <a:clrChange>
              <a:clrFrom>
                <a:srgbClr val="EFEFF1"/>
              </a:clrFrom>
              <a:clrTo>
                <a:srgbClr val="EFEFF1">
                  <a:alpha val="0"/>
                </a:srgbClr>
              </a:clrTo>
            </a:clrChange>
          </a:blip>
          <a:srcRect/>
          <a:stretch>
            <a:fillRect/>
          </a:stretch>
        </p:blipFill>
        <p:spPr bwMode="auto">
          <a:xfrm>
            <a:off x="2411761" y="4457404"/>
            <a:ext cx="3600399" cy="1498003"/>
          </a:xfrm>
          <a:prstGeom prst="rect">
            <a:avLst/>
          </a:prstGeom>
          <a:noFill/>
          <a:ln>
            <a:noFill/>
          </a:ln>
        </p:spPr>
      </p:pic>
      <p:pic>
        <p:nvPicPr>
          <p:cNvPr id="33802" name="Picture 10" descr="http://www.nikolopoulos-lights.gr/sites/default/files/basic_pages_images/fotokiklosi_greek.png"/>
          <p:cNvPicPr>
            <a:picLocks noChangeAspect="1" noChangeArrowheads="1"/>
          </p:cNvPicPr>
          <p:nvPr/>
        </p:nvPicPr>
        <p:blipFill>
          <a:blip r:embed="rId7" cstate="print"/>
          <a:srcRect/>
          <a:stretch>
            <a:fillRect/>
          </a:stretch>
        </p:blipFill>
        <p:spPr bwMode="auto">
          <a:xfrm>
            <a:off x="2051720" y="2636912"/>
            <a:ext cx="2095500" cy="1685926"/>
          </a:xfrm>
          <a:prstGeom prst="rect">
            <a:avLst/>
          </a:prstGeom>
          <a:noFill/>
        </p:spPr>
      </p:pic>
      <p:pic>
        <p:nvPicPr>
          <p:cNvPr id="33804" name="Picture 12" descr="http://st0.xo.gr/files/1/Backoffice/customer_photos/KATALIZATOR_6ce6199af6244ec79aa5abd17ba55257.jpg"/>
          <p:cNvPicPr>
            <a:picLocks noChangeAspect="1" noChangeArrowheads="1"/>
          </p:cNvPicPr>
          <p:nvPr/>
        </p:nvPicPr>
        <p:blipFill>
          <a:blip r:embed="rId8" cstate="print"/>
          <a:srcRect l="18542" r="19088"/>
          <a:stretch>
            <a:fillRect/>
          </a:stretch>
        </p:blipFill>
        <p:spPr bwMode="auto">
          <a:xfrm>
            <a:off x="3851920" y="2276872"/>
            <a:ext cx="1944216" cy="2337943"/>
          </a:xfrm>
          <a:prstGeom prst="rect">
            <a:avLst/>
          </a:prstGeom>
          <a:noFill/>
        </p:spPr>
      </p:pic>
      <p:pic>
        <p:nvPicPr>
          <p:cNvPr id="33806" name="Picture 14" descr="http://www.endiale.gr/images/header%201.jpg"/>
          <p:cNvPicPr>
            <a:picLocks noChangeAspect="1" noChangeArrowheads="1"/>
          </p:cNvPicPr>
          <p:nvPr/>
        </p:nvPicPr>
        <p:blipFill>
          <a:blip r:embed="rId9" cstate="print"/>
          <a:srcRect l="7021" r="9076" b="30449"/>
          <a:stretch>
            <a:fillRect/>
          </a:stretch>
        </p:blipFill>
        <p:spPr bwMode="auto">
          <a:xfrm>
            <a:off x="0" y="1273706"/>
            <a:ext cx="4067944" cy="964564"/>
          </a:xfrm>
          <a:prstGeom prst="rect">
            <a:avLst/>
          </a:prstGeom>
          <a:noFill/>
        </p:spPr>
      </p:pic>
      <p:pic>
        <p:nvPicPr>
          <p:cNvPr id="33808" name="Picture 16" descr="http://ecoelastika.gr/elements/EcoElastika_Logo_web_small.png"/>
          <p:cNvPicPr>
            <a:picLocks noChangeAspect="1" noChangeArrowheads="1"/>
          </p:cNvPicPr>
          <p:nvPr/>
        </p:nvPicPr>
        <p:blipFill>
          <a:blip r:embed="rId10" cstate="print"/>
          <a:srcRect/>
          <a:stretch>
            <a:fillRect/>
          </a:stretch>
        </p:blipFill>
        <p:spPr bwMode="auto">
          <a:xfrm>
            <a:off x="6105525" y="4581128"/>
            <a:ext cx="3038475" cy="790576"/>
          </a:xfrm>
          <a:prstGeom prst="rect">
            <a:avLst/>
          </a:prstGeom>
          <a:noFill/>
        </p:spPr>
      </p:pic>
      <p:pic>
        <p:nvPicPr>
          <p:cNvPr id="33810" name="Picture 18" descr="http://www.re-battery.gr/images/logo.png"/>
          <p:cNvPicPr>
            <a:picLocks noChangeAspect="1" noChangeArrowheads="1"/>
          </p:cNvPicPr>
          <p:nvPr/>
        </p:nvPicPr>
        <p:blipFill>
          <a:blip r:embed="rId11" cstate="print"/>
          <a:srcRect/>
          <a:stretch>
            <a:fillRect/>
          </a:stretch>
        </p:blipFill>
        <p:spPr bwMode="auto">
          <a:xfrm>
            <a:off x="4499992" y="1340768"/>
            <a:ext cx="3672408" cy="826292"/>
          </a:xfrm>
          <a:prstGeom prst="rect">
            <a:avLst/>
          </a:prstGeom>
          <a:noFill/>
        </p:spPr>
      </p:pic>
      <p:pic>
        <p:nvPicPr>
          <p:cNvPr id="33812" name="Picture 20" descr="http://www.eoan.gr/themes/eoan/images/logo.jpg"/>
          <p:cNvPicPr>
            <a:picLocks noChangeAspect="1" noChangeArrowheads="1"/>
          </p:cNvPicPr>
          <p:nvPr/>
        </p:nvPicPr>
        <p:blipFill>
          <a:blip r:embed="rId12" cstate="print">
            <a:clrChange>
              <a:clrFrom>
                <a:srgbClr val="FFFFFF"/>
              </a:clrFrom>
              <a:clrTo>
                <a:srgbClr val="FFFFFF">
                  <a:alpha val="0"/>
                </a:srgbClr>
              </a:clrTo>
            </a:clrChange>
          </a:blip>
          <a:srcRect/>
          <a:stretch>
            <a:fillRect/>
          </a:stretch>
        </p:blipFill>
        <p:spPr bwMode="auto">
          <a:xfrm>
            <a:off x="5955833" y="2636912"/>
            <a:ext cx="3188167" cy="124053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12</a:t>
            </a:fld>
            <a:endParaRPr lang="el-GR" sz="1600" dirty="0">
              <a:solidFill>
                <a:schemeClr val="bg1"/>
              </a:solidFill>
            </a:endParaRPr>
          </a:p>
        </p:txBody>
      </p:sp>
      <p:sp>
        <p:nvSpPr>
          <p:cNvPr id="12" name="11 - TextBox"/>
          <p:cNvSpPr txBox="1"/>
          <p:nvPr/>
        </p:nvSpPr>
        <p:spPr>
          <a:xfrm>
            <a:off x="0" y="260648"/>
            <a:ext cx="6804248" cy="584775"/>
          </a:xfrm>
          <a:prstGeom prst="rect">
            <a:avLst/>
          </a:prstGeom>
          <a:solidFill>
            <a:schemeClr val="tx1"/>
          </a:solidFill>
        </p:spPr>
        <p:txBody>
          <a:bodyPr wrap="square" rtlCol="0">
            <a:spAutoFit/>
          </a:bodyPr>
          <a:lstStyle/>
          <a:p>
            <a:r>
              <a:rPr lang="el-GR" sz="3200" b="1" dirty="0" smtClean="0">
                <a:solidFill>
                  <a:schemeClr val="bg1"/>
                </a:solidFill>
              </a:rPr>
              <a:t>Συστήματα Εναλλακτικής Διαχείρισης</a:t>
            </a:r>
            <a:endParaRPr lang="el-GR" sz="3200" b="1" dirty="0">
              <a:solidFill>
                <a:schemeClr val="bg1"/>
              </a:solidFill>
            </a:endParaRP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4" name="13 - TextBox"/>
          <p:cNvSpPr txBox="1"/>
          <p:nvPr/>
        </p:nvSpPr>
        <p:spPr>
          <a:xfrm>
            <a:off x="2915816" y="4077072"/>
            <a:ext cx="5904656" cy="523220"/>
          </a:xfrm>
          <a:prstGeom prst="rect">
            <a:avLst/>
          </a:prstGeom>
          <a:noFill/>
        </p:spPr>
        <p:txBody>
          <a:bodyPr wrap="square" rtlCol="0">
            <a:spAutoFit/>
          </a:bodyPr>
          <a:lstStyle/>
          <a:p>
            <a:pPr algn="ctr"/>
            <a:r>
              <a:rPr lang="el-GR" sz="2800" b="1" u="sng" dirty="0" smtClean="0"/>
              <a:t>Συστήματα Εναλλακτικής Διαχείρισης</a:t>
            </a:r>
            <a:endParaRPr lang="el-GR" sz="2800" b="1" u="sng" dirty="0"/>
          </a:p>
        </p:txBody>
      </p:sp>
      <p:sp>
        <p:nvSpPr>
          <p:cNvPr id="15" name="14 - TextBox"/>
          <p:cNvSpPr txBox="1"/>
          <p:nvPr/>
        </p:nvSpPr>
        <p:spPr>
          <a:xfrm>
            <a:off x="3059832" y="4797152"/>
            <a:ext cx="5760640" cy="830997"/>
          </a:xfrm>
          <a:prstGeom prst="rect">
            <a:avLst/>
          </a:prstGeom>
          <a:noFill/>
        </p:spPr>
        <p:txBody>
          <a:bodyPr wrap="square" rtlCol="0">
            <a:spAutoFit/>
          </a:bodyPr>
          <a:lstStyle/>
          <a:p>
            <a:pPr>
              <a:buFont typeface="Wingdings" pitchFamily="2" charset="2"/>
              <a:buChar char="Ø"/>
            </a:pPr>
            <a:r>
              <a:rPr lang="el-GR" sz="2400" dirty="0"/>
              <a:t> Συλλογικά</a:t>
            </a:r>
          </a:p>
          <a:p>
            <a:pPr>
              <a:buFont typeface="Wingdings" pitchFamily="2" charset="2"/>
              <a:buChar char="Ø"/>
            </a:pPr>
            <a:r>
              <a:rPr lang="el-GR" sz="2400" dirty="0"/>
              <a:t> Ατομικά</a:t>
            </a:r>
          </a:p>
        </p:txBody>
      </p:sp>
      <p:sp>
        <p:nvSpPr>
          <p:cNvPr id="16" name="15 - TextBox"/>
          <p:cNvSpPr txBox="1"/>
          <p:nvPr/>
        </p:nvSpPr>
        <p:spPr>
          <a:xfrm>
            <a:off x="2987824" y="1052736"/>
            <a:ext cx="3168352" cy="578882"/>
          </a:xfrm>
          <a:prstGeom prst="round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l-GR" sz="2800" b="1" dirty="0" smtClean="0"/>
              <a:t>Οδηγία 94/62/ΕΚ</a:t>
            </a:r>
            <a:endParaRPr lang="el-GR" sz="2800" b="1" dirty="0"/>
          </a:p>
        </p:txBody>
      </p:sp>
      <p:sp>
        <p:nvSpPr>
          <p:cNvPr id="17" name="16 - TextBox"/>
          <p:cNvSpPr txBox="1"/>
          <p:nvPr/>
        </p:nvSpPr>
        <p:spPr>
          <a:xfrm>
            <a:off x="2951820" y="2636912"/>
            <a:ext cx="3240360" cy="578882"/>
          </a:xfrm>
          <a:prstGeom prst="round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l-GR" sz="2800" b="1" dirty="0" smtClean="0"/>
              <a:t>Νόμος 2939/2001</a:t>
            </a:r>
            <a:endParaRPr lang="el-GR" sz="2800" b="1" dirty="0"/>
          </a:p>
        </p:txBody>
      </p:sp>
      <p:sp>
        <p:nvSpPr>
          <p:cNvPr id="18" name="17 - Βέλος προς τα κάτω"/>
          <p:cNvSpPr/>
          <p:nvPr/>
        </p:nvSpPr>
        <p:spPr>
          <a:xfrm>
            <a:off x="4103948" y="1700808"/>
            <a:ext cx="936104" cy="86409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l-GR"/>
          </a:p>
        </p:txBody>
      </p:sp>
      <p:sp>
        <p:nvSpPr>
          <p:cNvPr id="21" name="20 - Ορθογώνιο"/>
          <p:cNvSpPr/>
          <p:nvPr/>
        </p:nvSpPr>
        <p:spPr>
          <a:xfrm>
            <a:off x="1572718" y="3429000"/>
            <a:ext cx="5998565" cy="523220"/>
          </a:xfrm>
          <a:prstGeom prst="rect">
            <a:avLst/>
          </a:prstGeom>
        </p:spPr>
        <p:txBody>
          <a:bodyPr wrap="none">
            <a:spAutoFit/>
          </a:bodyPr>
          <a:lstStyle/>
          <a:p>
            <a:pPr algn="ctr"/>
            <a:r>
              <a:rPr lang="el-GR" sz="2800" b="1" dirty="0" smtClean="0"/>
              <a:t>«Διευρυμένη ευθύνη του παραγωγού»</a:t>
            </a:r>
            <a:endParaRPr lang="el-GR" sz="2800" b="1" dirty="0"/>
          </a:p>
        </p:txBody>
      </p:sp>
      <p:sp>
        <p:nvSpPr>
          <p:cNvPr id="19" name="18 - TextBox"/>
          <p:cNvSpPr txBox="1"/>
          <p:nvPr/>
        </p:nvSpPr>
        <p:spPr>
          <a:xfrm>
            <a:off x="467544" y="4221088"/>
            <a:ext cx="1800200" cy="715089"/>
          </a:xfrm>
          <a:prstGeom prst="round2DiagRect">
            <a:avLst/>
          </a:prstGeom>
          <a:noFill/>
          <a:ln w="28575">
            <a:noFill/>
          </a:ln>
        </p:spPr>
        <p:txBody>
          <a:bodyPr wrap="square" rtlCol="0">
            <a:spAutoFit/>
          </a:bodyPr>
          <a:lstStyle/>
          <a:p>
            <a:pPr algn="ctr"/>
            <a:r>
              <a:rPr lang="el-GR" sz="3600" b="1" dirty="0" smtClean="0"/>
              <a:t>Ε.Ο.Α.Ν</a:t>
            </a:r>
            <a:endParaRPr lang="el-GR" sz="3600" b="1" dirty="0"/>
          </a:p>
        </p:txBody>
      </p:sp>
      <p:sp>
        <p:nvSpPr>
          <p:cNvPr id="22" name="21 - Στρογγυλεμένο ορθογώνιο"/>
          <p:cNvSpPr/>
          <p:nvPr/>
        </p:nvSpPr>
        <p:spPr>
          <a:xfrm>
            <a:off x="251520" y="4005064"/>
            <a:ext cx="8712968" cy="1872208"/>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3" name="22 - Στρογγύλεμα διαγώνιας γωνίας του ορθογωνίου"/>
          <p:cNvSpPr/>
          <p:nvPr/>
        </p:nvSpPr>
        <p:spPr>
          <a:xfrm>
            <a:off x="2627784" y="4149080"/>
            <a:ext cx="6192688" cy="1584176"/>
          </a:xfrm>
          <a:prstGeom prst="round2Diag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1"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1"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1"/>
      <p:bldP spid="19" grpId="1"/>
      <p:bldP spid="22" grpId="1" animBg="1"/>
      <p:bldP spid="23"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13</a:t>
            </a:fld>
            <a:endParaRPr lang="el-GR" sz="1600" dirty="0">
              <a:solidFill>
                <a:schemeClr val="bg1"/>
              </a:solidFill>
            </a:endParaRPr>
          </a:p>
        </p:txBody>
      </p:sp>
      <p:sp>
        <p:nvSpPr>
          <p:cNvPr id="12" name="11 - TextBox"/>
          <p:cNvSpPr txBox="1"/>
          <p:nvPr/>
        </p:nvSpPr>
        <p:spPr>
          <a:xfrm>
            <a:off x="0" y="260648"/>
            <a:ext cx="6804248" cy="584775"/>
          </a:xfrm>
          <a:prstGeom prst="rect">
            <a:avLst/>
          </a:prstGeom>
          <a:solidFill>
            <a:schemeClr val="tx1"/>
          </a:solidFill>
        </p:spPr>
        <p:txBody>
          <a:bodyPr wrap="square" rtlCol="0">
            <a:spAutoFit/>
          </a:bodyPr>
          <a:lstStyle/>
          <a:p>
            <a:r>
              <a:rPr lang="el-GR" sz="3200" b="1" dirty="0" smtClean="0">
                <a:solidFill>
                  <a:schemeClr val="bg1"/>
                </a:solidFill>
              </a:rPr>
              <a:t>Συστήματα Εναλλακτικής Διαχείρισης</a:t>
            </a:r>
            <a:endParaRPr lang="el-GR" sz="3200" b="1" dirty="0">
              <a:solidFill>
                <a:schemeClr val="bg1"/>
              </a:solidFill>
            </a:endParaRP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4" name="13 - TextBox"/>
          <p:cNvSpPr txBox="1"/>
          <p:nvPr/>
        </p:nvSpPr>
        <p:spPr>
          <a:xfrm>
            <a:off x="323528" y="1052736"/>
            <a:ext cx="4896544" cy="523220"/>
          </a:xfrm>
          <a:prstGeom prst="rect">
            <a:avLst/>
          </a:prstGeom>
          <a:noFill/>
        </p:spPr>
        <p:txBody>
          <a:bodyPr wrap="square" rtlCol="0">
            <a:spAutoFit/>
          </a:bodyPr>
          <a:lstStyle/>
          <a:p>
            <a:r>
              <a:rPr lang="el-GR" sz="2800" b="1" u="sng" dirty="0" smtClean="0"/>
              <a:t>Συσκευασίες</a:t>
            </a:r>
            <a:endParaRPr lang="el-GR" sz="2800" b="1" u="sng" dirty="0"/>
          </a:p>
        </p:txBody>
      </p:sp>
      <p:sp>
        <p:nvSpPr>
          <p:cNvPr id="37889" name="Rectangle 1"/>
          <p:cNvSpPr>
            <a:spLocks noChangeArrowheads="1"/>
          </p:cNvSpPr>
          <p:nvPr/>
        </p:nvSpPr>
        <p:spPr bwMode="auto">
          <a:xfrm>
            <a:off x="431032" y="1628800"/>
            <a:ext cx="8712968"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pPr>
            <a:r>
              <a:rPr kumimoji="0" lang="en-US" sz="2000" b="1" i="0" u="none" strike="noStrike" cap="none" normalizeH="0" baseline="0" dirty="0" smtClean="0">
                <a:ln>
                  <a:noFill/>
                </a:ln>
                <a:solidFill>
                  <a:schemeClr val="tx1"/>
                </a:solidFill>
                <a:effectLst/>
                <a:ea typeface="Calibri" pitchFamily="34" charset="0"/>
                <a:cs typeface="Times New Roman" pitchFamily="18" charset="0"/>
              </a:rPr>
              <a:t> </a:t>
            </a:r>
            <a:r>
              <a:rPr kumimoji="0" lang="el-GR" sz="2000" b="1" i="0" u="none" strike="noStrike" cap="none" normalizeH="0" baseline="0" dirty="0" smtClean="0">
                <a:ln>
                  <a:noFill/>
                </a:ln>
                <a:solidFill>
                  <a:schemeClr val="tx1"/>
                </a:solidFill>
                <a:effectLst/>
                <a:ea typeface="Calibri" pitchFamily="34" charset="0"/>
                <a:cs typeface="Times New Roman" pitchFamily="18" charset="0"/>
              </a:rPr>
              <a:t>ΑΝΑΚΥΚΛΩΣΗ της Ελληνικής Εταιρείας Αξιοποίησης Ανακύκλωσης</a:t>
            </a:r>
            <a:endParaRPr kumimoji="0" lang="el-GR" sz="1100"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2000" b="1" i="0" u="none" strike="noStrike" cap="none" normalizeH="0" baseline="0" dirty="0" smtClean="0">
                <a:ln>
                  <a:noFill/>
                </a:ln>
                <a:solidFill>
                  <a:schemeClr val="tx1"/>
                </a:solidFill>
                <a:effectLst/>
                <a:ea typeface="Calibri" pitchFamily="34" charset="0"/>
                <a:cs typeface="Times New Roman" pitchFamily="18" charset="0"/>
              </a:rPr>
              <a:t> </a:t>
            </a:r>
            <a:r>
              <a:rPr kumimoji="0" lang="el-GR" sz="2000" b="1" i="0" u="none" strike="noStrike" cap="none" normalizeH="0" baseline="0" dirty="0" smtClean="0">
                <a:ln>
                  <a:noFill/>
                </a:ln>
                <a:solidFill>
                  <a:schemeClr val="tx1"/>
                </a:solidFill>
                <a:effectLst/>
                <a:ea typeface="Calibri" pitchFamily="34" charset="0"/>
                <a:cs typeface="Times New Roman" pitchFamily="18" charset="0"/>
              </a:rPr>
              <a:t>Κέντρο Εναλλακτικής Περιβαλλοντικής Διαχείρισης Α.Ε. </a:t>
            </a:r>
            <a:endParaRPr kumimoji="0" lang="el-GR" sz="1100"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l-GR" sz="2000" b="1" i="0" u="none" strike="noStrike" cap="none" normalizeH="0" baseline="0" dirty="0" smtClean="0">
                <a:ln>
                  <a:noFill/>
                </a:ln>
                <a:solidFill>
                  <a:schemeClr val="tx1"/>
                </a:solidFill>
                <a:effectLst/>
                <a:ea typeface="Calibri" pitchFamily="34" charset="0"/>
                <a:cs typeface="Times New Roman" pitchFamily="18" charset="0"/>
              </a:rPr>
              <a:t>ΑΝΤΑΠΟΔΟΤΙΚΗ ΑΝΑΚΥΚΛΩΣΗ Α.Ε. </a:t>
            </a:r>
          </a:p>
          <a:p>
            <a:pPr lvl="0" algn="just" eaLnBrk="0" fontAlgn="base" hangingPunct="0">
              <a:spcBef>
                <a:spcPct val="0"/>
              </a:spcBef>
              <a:spcAft>
                <a:spcPct val="0"/>
              </a:spcAft>
              <a:buFont typeface="Wingdings" pitchFamily="2" charset="2"/>
              <a:buChar char="Ø"/>
            </a:pPr>
            <a:r>
              <a:rPr lang="el-GR" sz="2000" b="1" dirty="0" smtClean="0">
                <a:cs typeface="Arial" pitchFamily="34" charset="0"/>
              </a:rPr>
              <a:t> Ατομικό Σύστημα της ΑΒ ΒΑΣΙΛΟΠΟΥΛΟΣ Α.Ε.</a:t>
            </a:r>
          </a:p>
        </p:txBody>
      </p:sp>
      <p:grpSp>
        <p:nvGrpSpPr>
          <p:cNvPr id="16" name="15 - Ομάδα"/>
          <p:cNvGrpSpPr/>
          <p:nvPr/>
        </p:nvGrpSpPr>
        <p:grpSpPr>
          <a:xfrm>
            <a:off x="899592" y="3140968"/>
            <a:ext cx="7344816" cy="2725271"/>
            <a:chOff x="899592" y="3140968"/>
            <a:chExt cx="7344816" cy="2725271"/>
          </a:xfrm>
        </p:grpSpPr>
        <p:graphicFrame>
          <p:nvGraphicFramePr>
            <p:cNvPr id="17" name="Αντικείμενο 12"/>
            <p:cNvGraphicFramePr/>
            <p:nvPr/>
          </p:nvGraphicFramePr>
          <p:xfrm>
            <a:off x="899592" y="3140968"/>
            <a:ext cx="7344816" cy="2376264"/>
          </p:xfrm>
          <a:graphic>
            <a:graphicData uri="http://schemas.openxmlformats.org/drawingml/2006/chart">
              <c:chart xmlns:c="http://schemas.openxmlformats.org/drawingml/2006/chart" xmlns:r="http://schemas.openxmlformats.org/officeDocument/2006/relationships" r:id="rId4"/>
            </a:graphicData>
          </a:graphic>
        </p:graphicFrame>
        <p:sp>
          <p:nvSpPr>
            <p:cNvPr id="15" name="14 - TextBox"/>
            <p:cNvSpPr txBox="1"/>
            <p:nvPr/>
          </p:nvSpPr>
          <p:spPr>
            <a:xfrm>
              <a:off x="1043608" y="5589240"/>
              <a:ext cx="7056784" cy="276999"/>
            </a:xfrm>
            <a:prstGeom prst="rect">
              <a:avLst/>
            </a:prstGeom>
            <a:noFill/>
          </p:spPr>
          <p:txBody>
            <a:bodyPr wrap="square" rtlCol="0">
              <a:spAutoFit/>
            </a:bodyPr>
            <a:lstStyle/>
            <a:p>
              <a:pPr algn="ctr"/>
              <a:r>
                <a:rPr lang="el-GR" sz="1200" b="1" i="1" dirty="0" smtClean="0"/>
                <a:t>Πηγή: Ετήσιες Εκθέσεις Αναφοράς προς Ε.Ε. για τα απόβλητα συσκευασιών</a:t>
              </a:r>
              <a:endParaRPr lang="el-GR" sz="1200" b="1" i="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14</a:t>
            </a:fld>
            <a:endParaRPr lang="el-GR" sz="1600" dirty="0">
              <a:solidFill>
                <a:schemeClr val="bg1"/>
              </a:solidFill>
            </a:endParaRPr>
          </a:p>
        </p:txBody>
      </p:sp>
      <p:sp>
        <p:nvSpPr>
          <p:cNvPr id="12" name="11 - TextBox"/>
          <p:cNvSpPr txBox="1"/>
          <p:nvPr/>
        </p:nvSpPr>
        <p:spPr>
          <a:xfrm>
            <a:off x="0" y="260648"/>
            <a:ext cx="6804248" cy="584775"/>
          </a:xfrm>
          <a:prstGeom prst="rect">
            <a:avLst/>
          </a:prstGeom>
          <a:solidFill>
            <a:schemeClr val="tx1"/>
          </a:solidFill>
        </p:spPr>
        <p:txBody>
          <a:bodyPr wrap="square" rtlCol="0">
            <a:spAutoFit/>
          </a:bodyPr>
          <a:lstStyle/>
          <a:p>
            <a:r>
              <a:rPr lang="el-GR" sz="3200" b="1" dirty="0" smtClean="0">
                <a:solidFill>
                  <a:schemeClr val="bg1"/>
                </a:solidFill>
              </a:rPr>
              <a:t>Συστήματα Εναλλακτικής Διαχείρισης</a:t>
            </a:r>
            <a:endParaRPr lang="el-GR" sz="3200" b="1" dirty="0">
              <a:solidFill>
                <a:schemeClr val="bg1"/>
              </a:solidFill>
            </a:endParaRP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4" name="13 - TextBox"/>
          <p:cNvSpPr txBox="1"/>
          <p:nvPr/>
        </p:nvSpPr>
        <p:spPr>
          <a:xfrm>
            <a:off x="251520" y="1124744"/>
            <a:ext cx="5400600" cy="523220"/>
          </a:xfrm>
          <a:prstGeom prst="rect">
            <a:avLst/>
          </a:prstGeom>
          <a:noFill/>
        </p:spPr>
        <p:txBody>
          <a:bodyPr wrap="square" rtlCol="0">
            <a:spAutoFit/>
          </a:bodyPr>
          <a:lstStyle/>
          <a:p>
            <a:r>
              <a:rPr lang="el-GR" sz="2800" b="1" u="sng" dirty="0" smtClean="0"/>
              <a:t>Οχήματα Τέλους Κύκλου Ζωής</a:t>
            </a:r>
            <a:endParaRPr lang="el-GR" sz="2800" b="1" u="sng" dirty="0"/>
          </a:p>
        </p:txBody>
      </p:sp>
      <p:sp>
        <p:nvSpPr>
          <p:cNvPr id="16" name="15 - TextBox"/>
          <p:cNvSpPr txBox="1"/>
          <p:nvPr/>
        </p:nvSpPr>
        <p:spPr>
          <a:xfrm>
            <a:off x="323528" y="1772816"/>
            <a:ext cx="6336704" cy="400110"/>
          </a:xfrm>
          <a:prstGeom prst="rect">
            <a:avLst/>
          </a:prstGeom>
          <a:noFill/>
        </p:spPr>
        <p:txBody>
          <a:bodyPr wrap="square" rtlCol="0">
            <a:spAutoFit/>
          </a:bodyPr>
          <a:lstStyle/>
          <a:p>
            <a:pPr>
              <a:buFont typeface="Wingdings" pitchFamily="2" charset="2"/>
              <a:buChar char="Ø"/>
            </a:pPr>
            <a:r>
              <a:rPr lang="en-US" sz="2000" b="1" dirty="0" smtClean="0"/>
              <a:t> </a:t>
            </a:r>
            <a:r>
              <a:rPr lang="el-GR" sz="2000" b="1" dirty="0" smtClean="0"/>
              <a:t>Εναλλακτική Διαχείριση Οχημάτων Ελλάδος (Ε.Δ.Ο.Ε.)</a:t>
            </a:r>
            <a:endParaRPr lang="el-GR" sz="2000" b="1" dirty="0"/>
          </a:p>
        </p:txBody>
      </p:sp>
      <p:graphicFrame>
        <p:nvGraphicFramePr>
          <p:cNvPr id="17" name="Αντικείμενο 15"/>
          <p:cNvGraphicFramePr/>
          <p:nvPr/>
        </p:nvGraphicFramePr>
        <p:xfrm>
          <a:off x="431540" y="2276872"/>
          <a:ext cx="8280920" cy="3384376"/>
        </p:xfrm>
        <a:graphic>
          <a:graphicData uri="http://schemas.openxmlformats.org/drawingml/2006/chart">
            <c:chart xmlns:c="http://schemas.openxmlformats.org/drawingml/2006/chart" xmlns:r="http://schemas.openxmlformats.org/officeDocument/2006/relationships" r:id="rId4"/>
          </a:graphicData>
        </a:graphic>
      </p:graphicFrame>
      <p:sp>
        <p:nvSpPr>
          <p:cNvPr id="15" name="14 - TextBox"/>
          <p:cNvSpPr txBox="1"/>
          <p:nvPr/>
        </p:nvSpPr>
        <p:spPr>
          <a:xfrm>
            <a:off x="827584" y="5661248"/>
            <a:ext cx="7488832" cy="276999"/>
          </a:xfrm>
          <a:prstGeom prst="rect">
            <a:avLst/>
          </a:prstGeom>
          <a:noFill/>
        </p:spPr>
        <p:txBody>
          <a:bodyPr wrap="square" rtlCol="0">
            <a:spAutoFit/>
          </a:bodyPr>
          <a:lstStyle/>
          <a:p>
            <a:pPr algn="ctr"/>
            <a:r>
              <a:rPr lang="el-GR" sz="1200" b="1" i="1" dirty="0" smtClean="0"/>
              <a:t>Πηγή: Ετήσιες Εκθέσεις Αναφοράς προς Ε.Ε. για τα ΟΤΚΖ, Ετήσια έκθεση πεπραγμένων 2012 ΕΔΟΕ</a:t>
            </a:r>
            <a:endParaRPr lang="el-GR" sz="1200" b="1"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15</a:t>
            </a:fld>
            <a:endParaRPr lang="el-GR" sz="1600" dirty="0">
              <a:solidFill>
                <a:schemeClr val="bg1"/>
              </a:solidFill>
            </a:endParaRPr>
          </a:p>
        </p:txBody>
      </p:sp>
      <p:sp>
        <p:nvSpPr>
          <p:cNvPr id="12" name="11 - TextBox"/>
          <p:cNvSpPr txBox="1"/>
          <p:nvPr/>
        </p:nvSpPr>
        <p:spPr>
          <a:xfrm>
            <a:off x="0" y="260648"/>
            <a:ext cx="6804248" cy="584775"/>
          </a:xfrm>
          <a:prstGeom prst="rect">
            <a:avLst/>
          </a:prstGeom>
          <a:solidFill>
            <a:schemeClr val="tx1"/>
          </a:solidFill>
        </p:spPr>
        <p:txBody>
          <a:bodyPr wrap="square" rtlCol="0">
            <a:spAutoFit/>
          </a:bodyPr>
          <a:lstStyle/>
          <a:p>
            <a:r>
              <a:rPr lang="el-GR" sz="3200" b="1" dirty="0" smtClean="0">
                <a:solidFill>
                  <a:schemeClr val="bg1"/>
                </a:solidFill>
              </a:rPr>
              <a:t>Συστήματα Εναλλακτικής Διαχείρισης</a:t>
            </a:r>
            <a:endParaRPr lang="el-GR" sz="3200" b="1" dirty="0">
              <a:solidFill>
                <a:schemeClr val="bg1"/>
              </a:solidFill>
            </a:endParaRP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4" name="13 - TextBox"/>
          <p:cNvSpPr txBox="1"/>
          <p:nvPr/>
        </p:nvSpPr>
        <p:spPr>
          <a:xfrm>
            <a:off x="251520" y="1124744"/>
            <a:ext cx="6912768" cy="523220"/>
          </a:xfrm>
          <a:prstGeom prst="rect">
            <a:avLst/>
          </a:prstGeom>
          <a:noFill/>
        </p:spPr>
        <p:txBody>
          <a:bodyPr wrap="square" rtlCol="0">
            <a:spAutoFit/>
          </a:bodyPr>
          <a:lstStyle/>
          <a:p>
            <a:r>
              <a:rPr lang="el-GR" sz="2800" b="1" u="sng" dirty="0" smtClean="0"/>
              <a:t>Μεταχειρισμένα Ελαστικά Οχημάτων </a:t>
            </a:r>
            <a:endParaRPr lang="el-GR" sz="2800" b="1" u="sng" dirty="0"/>
          </a:p>
        </p:txBody>
      </p:sp>
      <p:sp>
        <p:nvSpPr>
          <p:cNvPr id="15" name="14 - Ορθογώνιο"/>
          <p:cNvSpPr/>
          <p:nvPr/>
        </p:nvSpPr>
        <p:spPr>
          <a:xfrm>
            <a:off x="395536" y="1700808"/>
            <a:ext cx="1709892" cy="523220"/>
          </a:xfrm>
          <a:prstGeom prst="rect">
            <a:avLst/>
          </a:prstGeom>
        </p:spPr>
        <p:txBody>
          <a:bodyPr wrap="none">
            <a:spAutoFit/>
          </a:bodyPr>
          <a:lstStyle/>
          <a:p>
            <a:pPr>
              <a:buFont typeface="Wingdings" pitchFamily="2" charset="2"/>
              <a:buChar char="Ø"/>
            </a:pPr>
            <a:r>
              <a:rPr lang="en-US" sz="2000" b="1" dirty="0" smtClean="0"/>
              <a:t> Ecoelastika</a:t>
            </a:r>
            <a:r>
              <a:rPr lang="en-US" sz="2800" dirty="0"/>
              <a:t> </a:t>
            </a:r>
            <a:endParaRPr lang="el-GR" sz="2800" dirty="0"/>
          </a:p>
        </p:txBody>
      </p:sp>
      <p:grpSp>
        <p:nvGrpSpPr>
          <p:cNvPr id="21" name="20 - Ομάδα"/>
          <p:cNvGrpSpPr/>
          <p:nvPr/>
        </p:nvGrpSpPr>
        <p:grpSpPr>
          <a:xfrm>
            <a:off x="539552" y="2060848"/>
            <a:ext cx="8064896" cy="3589367"/>
            <a:chOff x="539552" y="2060848"/>
            <a:chExt cx="8064896" cy="3589367"/>
          </a:xfrm>
        </p:grpSpPr>
        <p:graphicFrame>
          <p:nvGraphicFramePr>
            <p:cNvPr id="18" name="Αντικείμενο 17"/>
            <p:cNvGraphicFramePr/>
            <p:nvPr/>
          </p:nvGraphicFramePr>
          <p:xfrm>
            <a:off x="539552" y="2060848"/>
            <a:ext cx="8064896" cy="3240360"/>
          </p:xfrm>
          <a:graphic>
            <a:graphicData uri="http://schemas.openxmlformats.org/drawingml/2006/chart">
              <c:chart xmlns:c="http://schemas.openxmlformats.org/drawingml/2006/chart" xmlns:r="http://schemas.openxmlformats.org/officeDocument/2006/relationships" r:id="rId4"/>
            </a:graphicData>
          </a:graphic>
        </p:graphicFrame>
        <p:sp>
          <p:nvSpPr>
            <p:cNvPr id="16" name="15 - TextBox"/>
            <p:cNvSpPr txBox="1"/>
            <p:nvPr/>
          </p:nvSpPr>
          <p:spPr>
            <a:xfrm>
              <a:off x="2519772" y="5373216"/>
              <a:ext cx="4104456" cy="276999"/>
            </a:xfrm>
            <a:prstGeom prst="rect">
              <a:avLst/>
            </a:prstGeom>
            <a:noFill/>
          </p:spPr>
          <p:txBody>
            <a:bodyPr wrap="square" rtlCol="0">
              <a:spAutoFit/>
            </a:bodyPr>
            <a:lstStyle/>
            <a:p>
              <a:pPr algn="ctr"/>
              <a:r>
                <a:rPr lang="el-GR" sz="1200" b="1" i="1" dirty="0" smtClean="0"/>
                <a:t>Πηγή: Ετήσιες εκθέσεις </a:t>
              </a:r>
              <a:r>
                <a:rPr lang="en-US" sz="1200" b="1" i="1" dirty="0" smtClean="0"/>
                <a:t>Ecoelastika</a:t>
              </a:r>
              <a:endParaRPr lang="el-GR" sz="1200" b="1" i="1" dirty="0"/>
            </a:p>
          </p:txBody>
        </p:sp>
      </p:grpSp>
      <p:grpSp>
        <p:nvGrpSpPr>
          <p:cNvPr id="22" name="21 - Ομάδα"/>
          <p:cNvGrpSpPr/>
          <p:nvPr/>
        </p:nvGrpSpPr>
        <p:grpSpPr>
          <a:xfrm>
            <a:off x="647564" y="2204864"/>
            <a:ext cx="7848872" cy="3517359"/>
            <a:chOff x="647564" y="2348880"/>
            <a:chExt cx="7848872" cy="3517359"/>
          </a:xfrm>
        </p:grpSpPr>
        <p:sp>
          <p:nvSpPr>
            <p:cNvPr id="20" name="19 - TextBox"/>
            <p:cNvSpPr txBox="1"/>
            <p:nvPr/>
          </p:nvSpPr>
          <p:spPr>
            <a:xfrm>
              <a:off x="2519772" y="5589240"/>
              <a:ext cx="4104456" cy="276999"/>
            </a:xfrm>
            <a:prstGeom prst="rect">
              <a:avLst/>
            </a:prstGeom>
            <a:noFill/>
          </p:spPr>
          <p:txBody>
            <a:bodyPr wrap="square" rtlCol="0">
              <a:spAutoFit/>
            </a:bodyPr>
            <a:lstStyle/>
            <a:p>
              <a:pPr algn="ctr"/>
              <a:r>
                <a:rPr lang="el-GR" sz="1200" b="1" i="1" dirty="0" smtClean="0"/>
                <a:t>Πηγή: Ετήσιες εκθέσεις </a:t>
              </a:r>
              <a:r>
                <a:rPr lang="en-US" sz="1200" b="1" i="1" dirty="0" smtClean="0"/>
                <a:t>Ecoelastika</a:t>
              </a:r>
              <a:endParaRPr lang="el-GR" sz="1200" b="1" i="1" dirty="0"/>
            </a:p>
          </p:txBody>
        </p:sp>
        <p:pic>
          <p:nvPicPr>
            <p:cNvPr id="19" name="0 - Εικόνα" descr="apothikeymenes_pososthtes.png"/>
            <p:cNvPicPr/>
            <p:nvPr/>
          </p:nvPicPr>
          <p:blipFill>
            <a:blip r:embed="rId5" cstate="print"/>
            <a:srcRect/>
            <a:stretch>
              <a:fillRect/>
            </a:stretch>
          </p:blipFill>
          <p:spPr bwMode="auto">
            <a:xfrm>
              <a:off x="647564" y="2348880"/>
              <a:ext cx="7848872" cy="3240360"/>
            </a:xfrm>
            <a:prstGeom prst="rect">
              <a:avLst/>
            </a:prstGeom>
            <a:noFill/>
            <a:ln w="9525">
              <a:solidFill>
                <a:srgbClr val="FFFFFF"/>
              </a:solid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1"/>
                                        </p:tgtEl>
                                      </p:cBhvr>
                                    </p:animEffect>
                                    <p:set>
                                      <p:cBhvr>
                                        <p:cTn id="12" dur="1" fill="hold">
                                          <p:stCondLst>
                                            <p:cond delay="499"/>
                                          </p:stCondLst>
                                        </p:cTn>
                                        <p:tgtEl>
                                          <p:spTgt spid="21"/>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16</a:t>
            </a:fld>
            <a:endParaRPr lang="el-GR" sz="1600" dirty="0">
              <a:solidFill>
                <a:schemeClr val="bg1"/>
              </a:solidFill>
            </a:endParaRPr>
          </a:p>
        </p:txBody>
      </p:sp>
      <p:sp>
        <p:nvSpPr>
          <p:cNvPr id="12" name="11 - TextBox"/>
          <p:cNvSpPr txBox="1"/>
          <p:nvPr/>
        </p:nvSpPr>
        <p:spPr>
          <a:xfrm>
            <a:off x="0" y="260648"/>
            <a:ext cx="6804248" cy="584775"/>
          </a:xfrm>
          <a:prstGeom prst="rect">
            <a:avLst/>
          </a:prstGeom>
          <a:solidFill>
            <a:schemeClr val="tx1"/>
          </a:solidFill>
        </p:spPr>
        <p:txBody>
          <a:bodyPr wrap="square" rtlCol="0">
            <a:spAutoFit/>
          </a:bodyPr>
          <a:lstStyle/>
          <a:p>
            <a:r>
              <a:rPr lang="el-GR" sz="3200" b="1" dirty="0" smtClean="0">
                <a:solidFill>
                  <a:schemeClr val="bg1"/>
                </a:solidFill>
              </a:rPr>
              <a:t>Συστήματα Εναλλακτικής Διαχείρισης</a:t>
            </a:r>
            <a:endParaRPr lang="el-GR" sz="3200" b="1" dirty="0">
              <a:solidFill>
                <a:schemeClr val="bg1"/>
              </a:solidFill>
            </a:endParaRP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4" name="13 - TextBox"/>
          <p:cNvSpPr txBox="1"/>
          <p:nvPr/>
        </p:nvSpPr>
        <p:spPr>
          <a:xfrm>
            <a:off x="251520" y="1124744"/>
            <a:ext cx="6912768" cy="523220"/>
          </a:xfrm>
          <a:prstGeom prst="rect">
            <a:avLst/>
          </a:prstGeom>
          <a:noFill/>
        </p:spPr>
        <p:txBody>
          <a:bodyPr wrap="square" rtlCol="0">
            <a:spAutoFit/>
          </a:bodyPr>
          <a:lstStyle/>
          <a:p>
            <a:r>
              <a:rPr lang="el-GR" sz="2800" b="1" u="sng" dirty="0" smtClean="0"/>
              <a:t>Απόβλητα Λιπαντικών Ελαίων (Α.Λ.Ε.)</a:t>
            </a:r>
            <a:endParaRPr lang="el-GR" sz="2800" b="1" u="sng" dirty="0"/>
          </a:p>
        </p:txBody>
      </p:sp>
      <p:sp>
        <p:nvSpPr>
          <p:cNvPr id="15" name="14 - Ορθογώνιο"/>
          <p:cNvSpPr/>
          <p:nvPr/>
        </p:nvSpPr>
        <p:spPr>
          <a:xfrm>
            <a:off x="323528" y="1700808"/>
            <a:ext cx="8462445" cy="523220"/>
          </a:xfrm>
          <a:prstGeom prst="rect">
            <a:avLst/>
          </a:prstGeom>
        </p:spPr>
        <p:txBody>
          <a:bodyPr wrap="none">
            <a:spAutoFit/>
          </a:bodyPr>
          <a:lstStyle/>
          <a:p>
            <a:pPr>
              <a:buFont typeface="Wingdings" pitchFamily="2" charset="2"/>
              <a:buChar char="Ø"/>
            </a:pPr>
            <a:r>
              <a:rPr lang="en-US" sz="2000" b="1" dirty="0" smtClean="0"/>
              <a:t> </a:t>
            </a:r>
            <a:r>
              <a:rPr lang="el-GR" sz="2000" b="1" dirty="0"/>
              <a:t>Εναλλακτική Διαχείριση Αποβλήτων Λιπαντικών Ελαιών (ΕΝ.ΔΙ.Α.Λ.Ε. ΑΕ) </a:t>
            </a:r>
            <a:r>
              <a:rPr lang="en-US" sz="2800" dirty="0"/>
              <a:t> </a:t>
            </a:r>
            <a:endParaRPr lang="el-GR" sz="2800" dirty="0"/>
          </a:p>
        </p:txBody>
      </p:sp>
      <p:grpSp>
        <p:nvGrpSpPr>
          <p:cNvPr id="18" name="17 - Ομάδα"/>
          <p:cNvGrpSpPr/>
          <p:nvPr/>
        </p:nvGrpSpPr>
        <p:grpSpPr>
          <a:xfrm>
            <a:off x="539552" y="2348880"/>
            <a:ext cx="8064896" cy="3589367"/>
            <a:chOff x="539552" y="2348880"/>
            <a:chExt cx="8064896" cy="3589367"/>
          </a:xfrm>
        </p:grpSpPr>
        <p:graphicFrame>
          <p:nvGraphicFramePr>
            <p:cNvPr id="16" name="Αντικείμενο 19"/>
            <p:cNvGraphicFramePr/>
            <p:nvPr/>
          </p:nvGraphicFramePr>
          <p:xfrm>
            <a:off x="539552" y="2348880"/>
            <a:ext cx="8064896" cy="3384377"/>
          </p:xfrm>
          <a:graphic>
            <a:graphicData uri="http://schemas.openxmlformats.org/drawingml/2006/chart">
              <c:chart xmlns:c="http://schemas.openxmlformats.org/drawingml/2006/chart" xmlns:r="http://schemas.openxmlformats.org/officeDocument/2006/relationships" r:id="rId4"/>
            </a:graphicData>
          </a:graphic>
        </p:graphicFrame>
        <p:sp>
          <p:nvSpPr>
            <p:cNvPr id="17" name="16 - TextBox"/>
            <p:cNvSpPr txBox="1"/>
            <p:nvPr/>
          </p:nvSpPr>
          <p:spPr>
            <a:xfrm>
              <a:off x="971600" y="5661248"/>
              <a:ext cx="7200800" cy="276999"/>
            </a:xfrm>
            <a:prstGeom prst="rect">
              <a:avLst/>
            </a:prstGeom>
            <a:noFill/>
          </p:spPr>
          <p:txBody>
            <a:bodyPr wrap="square" rtlCol="0">
              <a:spAutoFit/>
            </a:bodyPr>
            <a:lstStyle/>
            <a:p>
              <a:pPr algn="ctr"/>
              <a:r>
                <a:rPr lang="el-GR" sz="1200" b="1" dirty="0" smtClean="0"/>
                <a:t>Πηγή: Έκθεση Αναφοράς προς Ε.Ε. για ΑΛΕ, Εκθέσεις Πεπραγμένων ΕΝΔΙΑΛΕ, κλαδικές μελέτες</a:t>
              </a:r>
              <a:endParaRPr lang="el-GR" sz="1200" b="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17</a:t>
            </a:fld>
            <a:endParaRPr lang="el-GR" sz="1600" dirty="0">
              <a:solidFill>
                <a:schemeClr val="bg1"/>
              </a:solidFill>
            </a:endParaRPr>
          </a:p>
        </p:txBody>
      </p:sp>
      <p:sp>
        <p:nvSpPr>
          <p:cNvPr id="12" name="11 - TextBox"/>
          <p:cNvSpPr txBox="1"/>
          <p:nvPr/>
        </p:nvSpPr>
        <p:spPr>
          <a:xfrm>
            <a:off x="0" y="260648"/>
            <a:ext cx="6804248" cy="584775"/>
          </a:xfrm>
          <a:prstGeom prst="rect">
            <a:avLst/>
          </a:prstGeom>
          <a:solidFill>
            <a:schemeClr val="tx1"/>
          </a:solidFill>
        </p:spPr>
        <p:txBody>
          <a:bodyPr wrap="square" rtlCol="0">
            <a:spAutoFit/>
          </a:bodyPr>
          <a:lstStyle/>
          <a:p>
            <a:r>
              <a:rPr lang="el-GR" sz="3200" b="1" dirty="0" smtClean="0">
                <a:solidFill>
                  <a:schemeClr val="bg1"/>
                </a:solidFill>
              </a:rPr>
              <a:t>Συστήματα Εναλλακτικής Διαχείρισης</a:t>
            </a:r>
            <a:endParaRPr lang="el-GR" sz="3200" b="1" dirty="0">
              <a:solidFill>
                <a:schemeClr val="bg1"/>
              </a:solidFill>
            </a:endParaRP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4" name="13 - TextBox"/>
          <p:cNvSpPr txBox="1"/>
          <p:nvPr/>
        </p:nvSpPr>
        <p:spPr>
          <a:xfrm>
            <a:off x="125760" y="1124744"/>
            <a:ext cx="8892480" cy="523220"/>
          </a:xfrm>
          <a:prstGeom prst="rect">
            <a:avLst/>
          </a:prstGeom>
          <a:noFill/>
        </p:spPr>
        <p:txBody>
          <a:bodyPr wrap="square" rtlCol="0">
            <a:spAutoFit/>
          </a:bodyPr>
          <a:lstStyle/>
          <a:p>
            <a:r>
              <a:rPr lang="el-GR" sz="2800" b="1" u="sng" dirty="0" smtClean="0"/>
              <a:t>Χρησιμοποιημένες Ηλεκτρικές Στήλες (ΗΣ) &amp; Συσσωρευτές </a:t>
            </a:r>
            <a:endParaRPr lang="el-GR" sz="2800" b="1" u="sng" dirty="0"/>
          </a:p>
        </p:txBody>
      </p:sp>
      <p:sp>
        <p:nvSpPr>
          <p:cNvPr id="15" name="14 - TextBox"/>
          <p:cNvSpPr txBox="1"/>
          <p:nvPr/>
        </p:nvSpPr>
        <p:spPr>
          <a:xfrm>
            <a:off x="179512" y="1700808"/>
            <a:ext cx="7776864" cy="1323439"/>
          </a:xfrm>
          <a:prstGeom prst="rect">
            <a:avLst/>
          </a:prstGeom>
          <a:noFill/>
        </p:spPr>
        <p:txBody>
          <a:bodyPr wrap="square" rtlCol="0">
            <a:spAutoFit/>
          </a:bodyPr>
          <a:lstStyle/>
          <a:p>
            <a:pPr>
              <a:buFont typeface="Wingdings" pitchFamily="2" charset="2"/>
              <a:buChar char="Ø"/>
            </a:pPr>
            <a:r>
              <a:rPr lang="el-GR" sz="2000" b="1" dirty="0" smtClean="0"/>
              <a:t>ΑΦΗΣ.Α.Ε.</a:t>
            </a:r>
          </a:p>
          <a:p>
            <a:pPr>
              <a:buFont typeface="Wingdings" pitchFamily="2" charset="2"/>
              <a:buChar char="Ø"/>
            </a:pPr>
            <a:r>
              <a:rPr lang="el-GR" sz="2000" b="1" dirty="0" smtClean="0"/>
              <a:t>ΕΠΕΝΔΙΣΥΣ </a:t>
            </a:r>
            <a:r>
              <a:rPr lang="en-US" sz="2000" b="1" dirty="0" smtClean="0"/>
              <a:t>Re-Battery </a:t>
            </a:r>
            <a:endParaRPr lang="el-GR" sz="2000" b="1" dirty="0" smtClean="0"/>
          </a:p>
          <a:p>
            <a:pPr>
              <a:buFont typeface="Wingdings" pitchFamily="2" charset="2"/>
              <a:buChar char="Ø"/>
            </a:pPr>
            <a:r>
              <a:rPr lang="en-US" sz="2000" b="1" dirty="0" smtClean="0"/>
              <a:t>COMBATT.</a:t>
            </a:r>
            <a:r>
              <a:rPr lang="el-GR" sz="2000" b="1" dirty="0" smtClean="0"/>
              <a:t>Α.Ε. </a:t>
            </a:r>
          </a:p>
          <a:p>
            <a:pPr>
              <a:buFont typeface="Wingdings" pitchFamily="2" charset="2"/>
              <a:buChar char="Ø"/>
            </a:pPr>
            <a:r>
              <a:rPr lang="el-GR" sz="2000" b="1" dirty="0" smtClean="0"/>
              <a:t>Σύστημα Εναλλακτικής Διαχείρισης Συσσωρευτών Α.Ε (ΣΥΔΕΣΥΣ.Α.Ε.) </a:t>
            </a:r>
          </a:p>
        </p:txBody>
      </p:sp>
      <p:grpSp>
        <p:nvGrpSpPr>
          <p:cNvPr id="19" name="18 - Ομάδα"/>
          <p:cNvGrpSpPr/>
          <p:nvPr/>
        </p:nvGrpSpPr>
        <p:grpSpPr>
          <a:xfrm>
            <a:off x="1180612" y="2996952"/>
            <a:ext cx="6782776" cy="2941295"/>
            <a:chOff x="1180612" y="2996952"/>
            <a:chExt cx="6782776" cy="2941295"/>
          </a:xfrm>
        </p:grpSpPr>
        <p:pic>
          <p:nvPicPr>
            <p:cNvPr id="11265" name="Picture 1"/>
            <p:cNvPicPr>
              <a:picLocks noChangeAspect="1" noChangeArrowheads="1"/>
            </p:cNvPicPr>
            <p:nvPr/>
          </p:nvPicPr>
          <p:blipFill>
            <a:blip r:embed="rId4" cstate="print"/>
            <a:srcRect/>
            <a:stretch>
              <a:fillRect/>
            </a:stretch>
          </p:blipFill>
          <p:spPr bwMode="auto">
            <a:xfrm>
              <a:off x="1180612" y="2996952"/>
              <a:ext cx="6782776" cy="2682740"/>
            </a:xfrm>
            <a:prstGeom prst="rect">
              <a:avLst/>
            </a:prstGeom>
            <a:noFill/>
            <a:ln w="9525">
              <a:noFill/>
              <a:miter lim="800000"/>
              <a:headEnd/>
              <a:tailEnd/>
            </a:ln>
          </p:spPr>
        </p:pic>
        <p:sp>
          <p:nvSpPr>
            <p:cNvPr id="18" name="17 - TextBox"/>
            <p:cNvSpPr txBox="1"/>
            <p:nvPr/>
          </p:nvSpPr>
          <p:spPr>
            <a:xfrm>
              <a:off x="2339752" y="5661248"/>
              <a:ext cx="4464496" cy="276999"/>
            </a:xfrm>
            <a:prstGeom prst="rect">
              <a:avLst/>
            </a:prstGeom>
            <a:noFill/>
          </p:spPr>
          <p:txBody>
            <a:bodyPr wrap="square" rtlCol="0">
              <a:spAutoFit/>
            </a:bodyPr>
            <a:lstStyle/>
            <a:p>
              <a:pPr algn="ctr"/>
              <a:r>
                <a:rPr lang="el-GR" sz="1200" b="1" i="1" dirty="0" smtClean="0"/>
                <a:t>Πηγή: Ετήσια Έκθεση Πεπραγμένων </a:t>
              </a:r>
              <a:r>
                <a:rPr lang="en-US" sz="1200" b="1" i="1" dirty="0" smtClean="0"/>
                <a:t>Re-Battery</a:t>
              </a:r>
              <a:endParaRPr lang="el-GR" sz="1200" b="1" i="1" dirty="0"/>
            </a:p>
          </p:txBody>
        </p:sp>
      </p:grpSp>
      <p:grpSp>
        <p:nvGrpSpPr>
          <p:cNvPr id="21" name="20 - Ομάδα"/>
          <p:cNvGrpSpPr/>
          <p:nvPr/>
        </p:nvGrpSpPr>
        <p:grpSpPr>
          <a:xfrm>
            <a:off x="467544" y="2996952"/>
            <a:ext cx="8208912" cy="2941295"/>
            <a:chOff x="467544" y="2996952"/>
            <a:chExt cx="8208912" cy="2941295"/>
          </a:xfrm>
        </p:grpSpPr>
        <p:graphicFrame>
          <p:nvGraphicFramePr>
            <p:cNvPr id="16" name="Αντικείμενο 20"/>
            <p:cNvGraphicFramePr/>
            <p:nvPr/>
          </p:nvGraphicFramePr>
          <p:xfrm>
            <a:off x="467544" y="2996952"/>
            <a:ext cx="8208912" cy="2673871"/>
          </p:xfrm>
          <a:graphic>
            <a:graphicData uri="http://schemas.openxmlformats.org/drawingml/2006/chart">
              <c:chart xmlns:c="http://schemas.openxmlformats.org/drawingml/2006/chart" xmlns:r="http://schemas.openxmlformats.org/officeDocument/2006/relationships" r:id="rId5"/>
            </a:graphicData>
          </a:graphic>
        </p:graphicFrame>
        <p:sp>
          <p:nvSpPr>
            <p:cNvPr id="20" name="19 - TextBox"/>
            <p:cNvSpPr txBox="1"/>
            <p:nvPr/>
          </p:nvSpPr>
          <p:spPr>
            <a:xfrm>
              <a:off x="2483768" y="5661248"/>
              <a:ext cx="4176464" cy="276999"/>
            </a:xfrm>
            <a:prstGeom prst="rect">
              <a:avLst/>
            </a:prstGeom>
            <a:noFill/>
          </p:spPr>
          <p:txBody>
            <a:bodyPr wrap="square" rtlCol="0">
              <a:spAutoFit/>
            </a:bodyPr>
            <a:lstStyle/>
            <a:p>
              <a:pPr algn="ctr"/>
              <a:r>
                <a:rPr lang="el-GR" sz="1200" b="1" i="1" dirty="0" smtClean="0"/>
                <a:t>Πηγή: Ετήσιες Εκθέσεις Πεπραγμένων ΑΦΗΣ.Α.Ε.</a:t>
              </a:r>
              <a:endParaRPr lang="el-GR" sz="1200" b="1" i="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1"/>
                                        </p:tgtEl>
                                      </p:cBhvr>
                                    </p:animEffect>
                                    <p:set>
                                      <p:cBhvr>
                                        <p:cTn id="12" dur="1" fill="hold">
                                          <p:stCondLst>
                                            <p:cond delay="499"/>
                                          </p:stCondLst>
                                        </p:cTn>
                                        <p:tgtEl>
                                          <p:spTgt spid="21"/>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18</a:t>
            </a:fld>
            <a:endParaRPr lang="el-GR" sz="1600" dirty="0">
              <a:solidFill>
                <a:schemeClr val="bg1"/>
              </a:solidFill>
            </a:endParaRPr>
          </a:p>
        </p:txBody>
      </p:sp>
      <p:sp>
        <p:nvSpPr>
          <p:cNvPr id="12" name="11 - TextBox"/>
          <p:cNvSpPr txBox="1"/>
          <p:nvPr/>
        </p:nvSpPr>
        <p:spPr>
          <a:xfrm>
            <a:off x="0" y="260648"/>
            <a:ext cx="6804248" cy="584775"/>
          </a:xfrm>
          <a:prstGeom prst="rect">
            <a:avLst/>
          </a:prstGeom>
          <a:solidFill>
            <a:schemeClr val="tx1"/>
          </a:solidFill>
        </p:spPr>
        <p:txBody>
          <a:bodyPr wrap="square" rtlCol="0">
            <a:spAutoFit/>
          </a:bodyPr>
          <a:lstStyle/>
          <a:p>
            <a:r>
              <a:rPr lang="el-GR" sz="3200" b="1" dirty="0" smtClean="0">
                <a:solidFill>
                  <a:schemeClr val="bg1"/>
                </a:solidFill>
              </a:rPr>
              <a:t>Συστήματα Εναλλακτικής Διαχείρισης</a:t>
            </a:r>
            <a:endParaRPr lang="el-GR" sz="3200" b="1" dirty="0">
              <a:solidFill>
                <a:schemeClr val="bg1"/>
              </a:solidFill>
            </a:endParaRP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4" name="13 - TextBox"/>
          <p:cNvSpPr txBox="1"/>
          <p:nvPr/>
        </p:nvSpPr>
        <p:spPr>
          <a:xfrm>
            <a:off x="179512" y="908720"/>
            <a:ext cx="8712968" cy="954107"/>
          </a:xfrm>
          <a:prstGeom prst="rect">
            <a:avLst/>
          </a:prstGeom>
          <a:noFill/>
        </p:spPr>
        <p:txBody>
          <a:bodyPr wrap="square" rtlCol="0">
            <a:spAutoFit/>
          </a:bodyPr>
          <a:lstStyle/>
          <a:p>
            <a:r>
              <a:rPr lang="el-GR" sz="2800" b="1" u="sng" dirty="0" smtClean="0"/>
              <a:t>Απόβλητα ειδών Ηλεκτρικού και Ηλεκτρονικού Εξοπλισμού (ΑΗΗΕ) </a:t>
            </a:r>
            <a:endParaRPr lang="el-GR" sz="2800" b="1" u="sng" dirty="0"/>
          </a:p>
        </p:txBody>
      </p:sp>
      <p:sp>
        <p:nvSpPr>
          <p:cNvPr id="15" name="14 - TextBox"/>
          <p:cNvSpPr txBox="1"/>
          <p:nvPr/>
        </p:nvSpPr>
        <p:spPr>
          <a:xfrm>
            <a:off x="251520" y="1916832"/>
            <a:ext cx="8208912" cy="707886"/>
          </a:xfrm>
          <a:prstGeom prst="rect">
            <a:avLst/>
          </a:prstGeom>
          <a:noFill/>
        </p:spPr>
        <p:txBody>
          <a:bodyPr wrap="square" rtlCol="0">
            <a:spAutoFit/>
          </a:bodyPr>
          <a:lstStyle/>
          <a:p>
            <a:pPr>
              <a:buFont typeface="Wingdings" pitchFamily="2" charset="2"/>
              <a:buChar char="Ø"/>
            </a:pPr>
            <a:r>
              <a:rPr lang="el-GR" sz="2000" b="1" dirty="0" smtClean="0"/>
              <a:t>ΦΩΤΟΚΥΚΛΩΣΗ.Α.Ε. </a:t>
            </a:r>
          </a:p>
          <a:p>
            <a:pPr>
              <a:buFont typeface="Wingdings" pitchFamily="2" charset="2"/>
              <a:buChar char="Ø"/>
            </a:pPr>
            <a:r>
              <a:rPr lang="el-GR" sz="2000" b="1" dirty="0" smtClean="0"/>
              <a:t>ΑΝΑΚΥΚΛΩΣΗ ΣΥΣΚΕΥΩΝ.Α.Ε. </a:t>
            </a:r>
            <a:endParaRPr lang="el-GR" sz="2000" b="1" dirty="0"/>
          </a:p>
        </p:txBody>
      </p:sp>
      <p:graphicFrame>
        <p:nvGraphicFramePr>
          <p:cNvPr id="16" name="Αντικείμενο 27"/>
          <p:cNvGraphicFramePr/>
          <p:nvPr/>
        </p:nvGraphicFramePr>
        <p:xfrm>
          <a:off x="467544" y="2564904"/>
          <a:ext cx="8424936" cy="33123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Αντικείμενο 33"/>
          <p:cNvGraphicFramePr/>
          <p:nvPr/>
        </p:nvGraphicFramePr>
        <p:xfrm>
          <a:off x="503548" y="2636912"/>
          <a:ext cx="8136904" cy="2986658"/>
        </p:xfrm>
        <a:graphic>
          <a:graphicData uri="http://schemas.openxmlformats.org/drawingml/2006/chart">
            <c:chart xmlns:c="http://schemas.openxmlformats.org/drawingml/2006/chart" xmlns:r="http://schemas.openxmlformats.org/officeDocument/2006/relationships" r:id="rId5"/>
          </a:graphicData>
        </a:graphic>
      </p:graphicFrame>
      <p:sp>
        <p:nvSpPr>
          <p:cNvPr id="17" name="1 - TextBox"/>
          <p:cNvSpPr txBox="1"/>
          <p:nvPr/>
        </p:nvSpPr>
        <p:spPr>
          <a:xfrm>
            <a:off x="5867128" y="5589240"/>
            <a:ext cx="3276872" cy="3600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l-GR" sz="1200" b="1" i="1" dirty="0" smtClean="0"/>
              <a:t>Πηγή: Ετήσιες Εκθέσεις ΦΩΤΟΚΥΚΩΣΗ.Α.Ε.</a:t>
            </a:r>
            <a:endParaRPr lang="el-GR" sz="1200" b="1" i="1" dirty="0"/>
          </a:p>
        </p:txBody>
      </p:sp>
      <p:sp>
        <p:nvSpPr>
          <p:cNvPr id="19" name="1 - TextBox"/>
          <p:cNvSpPr txBox="1"/>
          <p:nvPr/>
        </p:nvSpPr>
        <p:spPr>
          <a:xfrm>
            <a:off x="1925960" y="5517232"/>
            <a:ext cx="5292080" cy="3600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l-GR" sz="1200" b="1" i="1" dirty="0" smtClean="0"/>
              <a:t>Πηγή: Ετήσιες Εκθέσεις ΑΝΑΚΥΚΛΩΣΗ ΣΥΣΚΕΥΩΝ.Α.Ε.</a:t>
            </a:r>
            <a:endParaRPr lang="el-GR" sz="1200" b="1"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6"/>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Graphic spid="16" grpId="1">
        <p:bldAsOne/>
      </p:bldGraphic>
      <p:bldGraphic spid="18" grpId="0">
        <p:bldAsOne/>
      </p:bldGraphic>
      <p:bldP spid="17" grpId="0"/>
      <p:bldP spid="17" grpId="1"/>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19</a:t>
            </a:fld>
            <a:endParaRPr lang="el-GR" sz="1600" dirty="0">
              <a:solidFill>
                <a:schemeClr val="bg1"/>
              </a:solidFill>
            </a:endParaRPr>
          </a:p>
        </p:txBody>
      </p:sp>
      <p:sp>
        <p:nvSpPr>
          <p:cNvPr id="12" name="11 - TextBox"/>
          <p:cNvSpPr txBox="1"/>
          <p:nvPr/>
        </p:nvSpPr>
        <p:spPr>
          <a:xfrm>
            <a:off x="0" y="260648"/>
            <a:ext cx="6804248" cy="584775"/>
          </a:xfrm>
          <a:prstGeom prst="rect">
            <a:avLst/>
          </a:prstGeom>
          <a:solidFill>
            <a:schemeClr val="tx1"/>
          </a:solidFill>
        </p:spPr>
        <p:txBody>
          <a:bodyPr wrap="square" rtlCol="0">
            <a:spAutoFit/>
          </a:bodyPr>
          <a:lstStyle/>
          <a:p>
            <a:r>
              <a:rPr lang="el-GR" sz="3200" b="1" dirty="0" smtClean="0">
                <a:solidFill>
                  <a:schemeClr val="bg1"/>
                </a:solidFill>
              </a:rPr>
              <a:t>Συστήματα Εναλλακτικής Διαχείρισης</a:t>
            </a:r>
            <a:endParaRPr lang="el-GR" sz="3200" b="1" dirty="0">
              <a:solidFill>
                <a:schemeClr val="bg1"/>
              </a:solidFill>
            </a:endParaRP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4" name="13 - TextBox"/>
          <p:cNvSpPr txBox="1"/>
          <p:nvPr/>
        </p:nvSpPr>
        <p:spPr>
          <a:xfrm>
            <a:off x="0" y="908720"/>
            <a:ext cx="9144000" cy="523220"/>
          </a:xfrm>
          <a:prstGeom prst="rect">
            <a:avLst/>
          </a:prstGeom>
          <a:noFill/>
        </p:spPr>
        <p:txBody>
          <a:bodyPr wrap="square" rtlCol="0">
            <a:spAutoFit/>
          </a:bodyPr>
          <a:lstStyle/>
          <a:p>
            <a:r>
              <a:rPr lang="el-GR" sz="2800" b="1" u="sng" dirty="0" smtClean="0"/>
              <a:t>Απόβλητα Εκσκαφών Κατασκευών &amp; Κατεδαφίσεων (ΑEKK) </a:t>
            </a:r>
            <a:endParaRPr lang="el-GR" sz="2800" b="1" u="sng" dirty="0"/>
          </a:p>
        </p:txBody>
      </p:sp>
      <p:sp>
        <p:nvSpPr>
          <p:cNvPr id="15" name="14 - TextBox"/>
          <p:cNvSpPr txBox="1"/>
          <p:nvPr/>
        </p:nvSpPr>
        <p:spPr>
          <a:xfrm>
            <a:off x="179512" y="1412776"/>
            <a:ext cx="8784976" cy="4247317"/>
          </a:xfrm>
          <a:prstGeom prst="rect">
            <a:avLst/>
          </a:prstGeom>
          <a:noFill/>
        </p:spPr>
        <p:txBody>
          <a:bodyPr wrap="square" rtlCol="0">
            <a:spAutoFit/>
          </a:bodyPr>
          <a:lstStyle/>
          <a:p>
            <a:r>
              <a:rPr lang="el-GR" b="1" dirty="0" smtClean="0"/>
              <a:t>2011</a:t>
            </a:r>
          </a:p>
          <a:p>
            <a:pPr>
              <a:buFont typeface="Wingdings" pitchFamily="2" charset="2"/>
              <a:buChar char="Ø"/>
            </a:pPr>
            <a:r>
              <a:rPr lang="el-GR" dirty="0" smtClean="0"/>
              <a:t>Ανακύκλωση Αδρανών Βορείου Ελλάδας Α.Ε – ΑΝ.Α.Β.Ε.</a:t>
            </a:r>
          </a:p>
          <a:p>
            <a:r>
              <a:rPr lang="el-GR" b="1" dirty="0" smtClean="0"/>
              <a:t>2012</a:t>
            </a:r>
          </a:p>
          <a:p>
            <a:pPr>
              <a:buFont typeface="Wingdings" pitchFamily="2" charset="2"/>
              <a:buChar char="Ø"/>
            </a:pPr>
            <a:r>
              <a:rPr lang="el-GR" dirty="0" smtClean="0"/>
              <a:t>Σύστημα Ανακύκλωσης Κεντρικής Ελλάδας ΕΠΕ - Σ.ΑΝ.Κ.Ε</a:t>
            </a:r>
          </a:p>
          <a:p>
            <a:pPr>
              <a:buFont typeface="Wingdings" pitchFamily="2" charset="2"/>
              <a:buChar char="Ø"/>
            </a:pPr>
            <a:r>
              <a:rPr lang="el-GR" dirty="0" smtClean="0"/>
              <a:t>Εναλλακτική Διαχείριση Προϊόντων Εκσκαφών, Κατεδαφίσεων Α.Ε  ΣΕΔΠΕΚΑΤ Α.Ε</a:t>
            </a:r>
          </a:p>
          <a:p>
            <a:pPr>
              <a:buFont typeface="Wingdings" pitchFamily="2" charset="2"/>
              <a:buChar char="Ø"/>
            </a:pPr>
            <a:r>
              <a:rPr lang="el-GR" dirty="0" smtClean="0"/>
              <a:t>Ι. </a:t>
            </a:r>
            <a:r>
              <a:rPr lang="el-GR" dirty="0" err="1" smtClean="0"/>
              <a:t>Κουφίδης</a:t>
            </a:r>
            <a:r>
              <a:rPr lang="el-GR" dirty="0" smtClean="0"/>
              <a:t> - Ι. </a:t>
            </a:r>
            <a:r>
              <a:rPr lang="el-GR" dirty="0" err="1" smtClean="0"/>
              <a:t>Κτενίδης</a:t>
            </a:r>
            <a:r>
              <a:rPr lang="el-GR" dirty="0" smtClean="0"/>
              <a:t> &amp; ΣΙΑ Ο.Ε  - Σύστημα Συλλογικής Εναλλακτικής Διαχείρισης Χαλκιδικής Ο.Ε.</a:t>
            </a:r>
          </a:p>
          <a:p>
            <a:pPr>
              <a:buFont typeface="Wingdings" pitchFamily="2" charset="2"/>
              <a:buChar char="Ø"/>
            </a:pPr>
            <a:r>
              <a:rPr lang="el-GR" dirty="0" smtClean="0"/>
              <a:t>Ανακύκλωση ΑΕΚΚ Κεντρικής Μακεδονίας Α.Ε.</a:t>
            </a:r>
          </a:p>
          <a:p>
            <a:r>
              <a:rPr lang="el-GR" b="1" dirty="0" smtClean="0"/>
              <a:t>2013</a:t>
            </a:r>
          </a:p>
          <a:p>
            <a:pPr>
              <a:buFont typeface="Wingdings" pitchFamily="2" charset="2"/>
              <a:buChar char="Ø"/>
            </a:pPr>
            <a:r>
              <a:rPr lang="el-GR" dirty="0" smtClean="0"/>
              <a:t>Ψάρρας - Εναλλακτική Διαχείριση ΑΕΚΚ ΑΜΚΕ </a:t>
            </a:r>
          </a:p>
          <a:p>
            <a:pPr>
              <a:buFont typeface="Wingdings" pitchFamily="2" charset="2"/>
              <a:buChar char="Ø"/>
            </a:pPr>
            <a:r>
              <a:rPr lang="el-GR" dirty="0" smtClean="0"/>
              <a:t>Ανακύκλωση Αδρανών Νότιας Ελλάδας ΑΜΚΕ - Α.Α.Ν.ΕΛ </a:t>
            </a:r>
          </a:p>
          <a:p>
            <a:r>
              <a:rPr lang="el-GR" b="1" dirty="0" smtClean="0"/>
              <a:t>2014</a:t>
            </a:r>
          </a:p>
          <a:p>
            <a:pPr marL="342900" indent="-342900">
              <a:buFont typeface="Wingdings" pitchFamily="2" charset="2"/>
              <a:buChar char="Ø"/>
            </a:pPr>
            <a:r>
              <a:rPr lang="el-GR" dirty="0" smtClean="0"/>
              <a:t>Αποστολάκης </a:t>
            </a:r>
            <a:r>
              <a:rPr lang="el-GR" dirty="0" err="1" smtClean="0"/>
              <a:t>Εμμ</a:t>
            </a:r>
            <a:r>
              <a:rPr lang="el-GR" dirty="0" smtClean="0"/>
              <a:t>. &amp; ΣΙΑ Ο.Ε. - ΔΙΑΣ Σύστημα Ανακύκλωσης ΑΕΚΚ</a:t>
            </a:r>
          </a:p>
          <a:p>
            <a:pPr marL="342900" indent="-342900">
              <a:buFont typeface="Wingdings" pitchFamily="2" charset="2"/>
              <a:buChar char="Ø"/>
            </a:pPr>
            <a:r>
              <a:rPr lang="el-GR" dirty="0" smtClean="0"/>
              <a:t>ΑΝΑΚΥΚΛΩΣΗ Α.Ε.Κ.Κ. ΑΤΤΙΚΗΣ Α.Ε </a:t>
            </a:r>
          </a:p>
          <a:p>
            <a:endParaRPr lang="el-GR"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20</a:t>
            </a:fld>
            <a:endParaRPr lang="el-GR" sz="1600" dirty="0">
              <a:solidFill>
                <a:schemeClr val="bg1"/>
              </a:solidFill>
            </a:endParaRPr>
          </a:p>
        </p:txBody>
      </p:sp>
      <p:sp>
        <p:nvSpPr>
          <p:cNvPr id="12" name="11 - TextBox"/>
          <p:cNvSpPr txBox="1"/>
          <p:nvPr/>
        </p:nvSpPr>
        <p:spPr>
          <a:xfrm>
            <a:off x="0" y="260648"/>
            <a:ext cx="8100392" cy="584775"/>
          </a:xfrm>
          <a:prstGeom prst="rect">
            <a:avLst/>
          </a:prstGeom>
          <a:solidFill>
            <a:schemeClr val="tx1"/>
          </a:solidFill>
        </p:spPr>
        <p:txBody>
          <a:bodyPr wrap="square" rtlCol="0">
            <a:spAutoFit/>
          </a:bodyPr>
          <a:lstStyle/>
          <a:p>
            <a:r>
              <a:rPr lang="el-GR" sz="3200" b="1" dirty="0" smtClean="0">
                <a:solidFill>
                  <a:schemeClr val="bg1"/>
                </a:solidFill>
              </a:rPr>
              <a:t> Ελληνική Εταιρία Αξιοποίησης Ανακύκλωσης</a:t>
            </a: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pic>
        <p:nvPicPr>
          <p:cNvPr id="18" name="17 - Εικόνα" descr="89726.jpg"/>
          <p:cNvPicPr>
            <a:picLocks noChangeAspect="1"/>
          </p:cNvPicPr>
          <p:nvPr/>
        </p:nvPicPr>
        <p:blipFill>
          <a:blip r:embed="rId4" cstate="print"/>
          <a:stretch>
            <a:fillRect/>
          </a:stretch>
        </p:blipFill>
        <p:spPr>
          <a:xfrm>
            <a:off x="1907704" y="1556792"/>
            <a:ext cx="5238718" cy="3528392"/>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21</a:t>
            </a:fld>
            <a:endParaRPr lang="el-GR" sz="1600" dirty="0">
              <a:solidFill>
                <a:schemeClr val="bg1"/>
              </a:solidFill>
            </a:endParaRPr>
          </a:p>
        </p:txBody>
      </p:sp>
      <p:sp>
        <p:nvSpPr>
          <p:cNvPr id="12" name="11 - TextBox"/>
          <p:cNvSpPr txBox="1"/>
          <p:nvPr/>
        </p:nvSpPr>
        <p:spPr>
          <a:xfrm>
            <a:off x="0" y="260648"/>
            <a:ext cx="8100392" cy="584775"/>
          </a:xfrm>
          <a:prstGeom prst="rect">
            <a:avLst/>
          </a:prstGeom>
          <a:solidFill>
            <a:schemeClr val="tx1"/>
          </a:solidFill>
        </p:spPr>
        <p:txBody>
          <a:bodyPr wrap="square" rtlCol="0">
            <a:spAutoFit/>
          </a:bodyPr>
          <a:lstStyle/>
          <a:p>
            <a:r>
              <a:rPr lang="el-GR" sz="3200" b="1" dirty="0" smtClean="0">
                <a:solidFill>
                  <a:schemeClr val="bg1"/>
                </a:solidFill>
              </a:rPr>
              <a:t> Ελληνική Εταιρία Αξιοποίησης Ανακύκλωσης</a:t>
            </a: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4" name="13 - TextBox"/>
          <p:cNvSpPr txBox="1"/>
          <p:nvPr/>
        </p:nvSpPr>
        <p:spPr>
          <a:xfrm>
            <a:off x="251520" y="980728"/>
            <a:ext cx="8280920" cy="587853"/>
          </a:xfrm>
          <a:prstGeom prst="rect">
            <a:avLst/>
          </a:prstGeom>
          <a:noFill/>
        </p:spPr>
        <p:txBody>
          <a:bodyPr wrap="square" rtlCol="0">
            <a:spAutoFit/>
          </a:bodyPr>
          <a:lstStyle/>
          <a:p>
            <a:pPr algn="just">
              <a:lnSpc>
                <a:spcPct val="115000"/>
              </a:lnSpc>
              <a:spcAft>
                <a:spcPts val="0"/>
              </a:spcAft>
            </a:pPr>
            <a:r>
              <a:rPr lang="el-GR" sz="2800" b="1" u="sng" dirty="0" smtClean="0">
                <a:ea typeface="Calibri"/>
                <a:cs typeface="Times New Roman"/>
              </a:rPr>
              <a:t>Έργο Ανακύκλωσης:</a:t>
            </a:r>
            <a:endParaRPr lang="el-GR" sz="2400" u="sng" dirty="0">
              <a:ea typeface="Calibri"/>
              <a:cs typeface="Times New Roman"/>
            </a:endParaRPr>
          </a:p>
        </p:txBody>
      </p:sp>
      <p:sp>
        <p:nvSpPr>
          <p:cNvPr id="63489" name="Rectangle 1"/>
          <p:cNvSpPr>
            <a:spLocks noChangeArrowheads="1"/>
          </p:cNvSpPr>
          <p:nvPr/>
        </p:nvSpPr>
        <p:spPr bwMode="auto">
          <a:xfrm>
            <a:off x="179512" y="3284984"/>
            <a:ext cx="8280920" cy="8617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spcBef>
                <a:spcPct val="0"/>
              </a:spcBef>
              <a:spcAft>
                <a:spcPct val="0"/>
              </a:spcAft>
              <a:buClrTx/>
              <a:buSzTx/>
              <a:buFont typeface="Wingdings" pitchFamily="2" charset="2"/>
              <a:buChar char="Ø"/>
              <a:tabLst/>
            </a:pPr>
            <a:r>
              <a:rPr kumimoji="0" lang="el-GR" sz="2000" i="1" u="none" strike="noStrike" cap="none" normalizeH="0" baseline="0" dirty="0" smtClean="0">
                <a:ln>
                  <a:noFill/>
                </a:ln>
                <a:solidFill>
                  <a:schemeClr val="tx1"/>
                </a:solidFill>
                <a:effectLst/>
                <a:ea typeface="Calibri" pitchFamily="34" charset="0"/>
                <a:cs typeface="Times New Roman" pitchFamily="18" charset="0"/>
              </a:rPr>
              <a:t> Ειδικές Δράσεις</a:t>
            </a:r>
            <a:endParaRPr kumimoji="0" lang="el-GR" sz="2000" i="0" u="none" strike="noStrike" cap="none" normalizeH="0" baseline="0" dirty="0" smtClean="0">
              <a:ln>
                <a:noFill/>
              </a:ln>
              <a:solidFill>
                <a:schemeClr val="tx1"/>
              </a:solidFill>
              <a:effectLst/>
              <a:cs typeface="Arial" pitchFamily="34" charset="0"/>
            </a:endParaRPr>
          </a:p>
          <a:p>
            <a:pPr marL="0" marR="0" lvl="0" indent="0" defTabSz="914400" rtl="0" eaLnBrk="0" fontAlgn="base" latinLnBrk="0" hangingPunct="0">
              <a:lnSpc>
                <a:spcPct val="150000"/>
              </a:lnSpc>
              <a:spcBef>
                <a:spcPct val="0"/>
              </a:spcBef>
              <a:spcAft>
                <a:spcPct val="0"/>
              </a:spcAft>
              <a:buClrTx/>
              <a:buSzTx/>
              <a:buFont typeface="Wingdings" pitchFamily="2" charset="2"/>
              <a:buChar char="Ø"/>
              <a:tabLst/>
            </a:pPr>
            <a:r>
              <a:rPr kumimoji="0" lang="el-GR" sz="2000" i="1" u="none" strike="noStrike" cap="none" normalizeH="0" baseline="0" dirty="0" smtClean="0">
                <a:ln>
                  <a:noFill/>
                </a:ln>
                <a:solidFill>
                  <a:schemeClr val="tx1"/>
                </a:solidFill>
                <a:effectLst/>
                <a:ea typeface="Calibri" pitchFamily="34" charset="0"/>
                <a:cs typeface="Times New Roman" pitchFamily="18" charset="0"/>
              </a:rPr>
              <a:t> Βιομηχανικά και Εμπορικά Απόβλητα Συσκευασίας (ΒΕΑΣ)</a:t>
            </a:r>
            <a:endParaRPr kumimoji="0" lang="el-GR" sz="2000" i="0" u="none" strike="noStrike" cap="none" normalizeH="0" baseline="0" dirty="0" smtClean="0">
              <a:ln>
                <a:noFill/>
              </a:ln>
              <a:solidFill>
                <a:schemeClr val="tx1"/>
              </a:solidFill>
              <a:effectLst/>
              <a:cs typeface="Arial" pitchFamily="34" charset="0"/>
            </a:endParaRPr>
          </a:p>
        </p:txBody>
      </p:sp>
      <p:sp>
        <p:nvSpPr>
          <p:cNvPr id="15" name="14 - TextBox"/>
          <p:cNvSpPr txBox="1"/>
          <p:nvPr/>
        </p:nvSpPr>
        <p:spPr>
          <a:xfrm>
            <a:off x="179512" y="4149080"/>
            <a:ext cx="6840760" cy="461665"/>
          </a:xfrm>
          <a:prstGeom prst="rect">
            <a:avLst/>
          </a:prstGeom>
          <a:noFill/>
        </p:spPr>
        <p:txBody>
          <a:bodyPr wrap="square" rtlCol="0">
            <a:spAutoFit/>
          </a:bodyPr>
          <a:lstStyle/>
          <a:p>
            <a:r>
              <a:rPr lang="el-GR" sz="2400" b="1" u="sng" dirty="0" smtClean="0"/>
              <a:t>Άλλοι τομείς Δραστηριότητας του Συστήματος</a:t>
            </a:r>
            <a:endParaRPr lang="el-GR" sz="2400" b="1" u="sng" dirty="0"/>
          </a:p>
        </p:txBody>
      </p:sp>
      <p:sp>
        <p:nvSpPr>
          <p:cNvPr id="17" name="16 - TextBox"/>
          <p:cNvSpPr txBox="1"/>
          <p:nvPr/>
        </p:nvSpPr>
        <p:spPr>
          <a:xfrm>
            <a:off x="323528" y="4725144"/>
            <a:ext cx="6408712" cy="723275"/>
          </a:xfrm>
          <a:prstGeom prst="rect">
            <a:avLst/>
          </a:prstGeom>
          <a:noFill/>
        </p:spPr>
        <p:txBody>
          <a:bodyPr wrap="square" rtlCol="0">
            <a:spAutoFit/>
          </a:bodyPr>
          <a:lstStyle/>
          <a:p>
            <a:pPr>
              <a:spcAft>
                <a:spcPts val="600"/>
              </a:spcAft>
              <a:buFont typeface="Wingdings" pitchFamily="2" charset="2"/>
              <a:buChar char="Ø"/>
            </a:pPr>
            <a:r>
              <a:rPr lang="el-GR" dirty="0" smtClean="0"/>
              <a:t>Κατασκευή Κέντρων Διαλογής Ανακυκλώσιμων Υλικών</a:t>
            </a:r>
          </a:p>
          <a:p>
            <a:pPr>
              <a:spcAft>
                <a:spcPts val="1200"/>
              </a:spcAft>
              <a:buFont typeface="Wingdings" pitchFamily="2" charset="2"/>
              <a:buChar char="Ø"/>
            </a:pPr>
            <a:r>
              <a:rPr lang="el-GR" dirty="0" smtClean="0"/>
              <a:t>Εποπτεία Κέντρων Διαλογής Ανακυκλώσιμων Υλικών</a:t>
            </a:r>
            <a:endParaRPr lang="el-GR" dirty="0"/>
          </a:p>
        </p:txBody>
      </p:sp>
      <p:graphicFrame>
        <p:nvGraphicFramePr>
          <p:cNvPr id="18" name="Diagram 7"/>
          <p:cNvGraphicFramePr/>
          <p:nvPr/>
        </p:nvGraphicFramePr>
        <p:xfrm>
          <a:off x="0" y="2060848"/>
          <a:ext cx="8892480" cy="10911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9" name="18 - TextBox"/>
          <p:cNvSpPr txBox="1"/>
          <p:nvPr/>
        </p:nvSpPr>
        <p:spPr>
          <a:xfrm>
            <a:off x="251520" y="1556792"/>
            <a:ext cx="4032448" cy="400110"/>
          </a:xfrm>
          <a:prstGeom prst="rect">
            <a:avLst/>
          </a:prstGeom>
          <a:noFill/>
        </p:spPr>
        <p:txBody>
          <a:bodyPr wrap="square" rtlCol="0">
            <a:spAutoFit/>
          </a:bodyPr>
          <a:lstStyle/>
          <a:p>
            <a:pPr>
              <a:buFont typeface="Wingdings" pitchFamily="2" charset="2"/>
              <a:buChar char="Ø"/>
            </a:pPr>
            <a:r>
              <a:rPr lang="el-GR" sz="2000" b="1" dirty="0" smtClean="0"/>
              <a:t> Έργα Μπλε Κάδων</a:t>
            </a:r>
            <a:endParaRPr lang="el-GR"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3489">
                                            <p:txEl>
                                              <p:pRg st="0" end="0"/>
                                            </p:txEl>
                                          </p:spTgt>
                                        </p:tgtEl>
                                        <p:attrNameLst>
                                          <p:attrName>style.visibility</p:attrName>
                                        </p:attrNameLst>
                                      </p:cBhvr>
                                      <p:to>
                                        <p:strVal val="visible"/>
                                      </p:to>
                                    </p:set>
                                    <p:animEffect transition="in" filter="fade">
                                      <p:cBhvr>
                                        <p:cTn id="15" dur="500"/>
                                        <p:tgtEl>
                                          <p:spTgt spid="63489">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3489">
                                            <p:txEl>
                                              <p:pRg st="1" end="1"/>
                                            </p:txEl>
                                          </p:spTgt>
                                        </p:tgtEl>
                                        <p:attrNameLst>
                                          <p:attrName>style.visibility</p:attrName>
                                        </p:attrNameLst>
                                      </p:cBhvr>
                                      <p:to>
                                        <p:strVal val="visible"/>
                                      </p:to>
                                    </p:set>
                                    <p:animEffect transition="in" filter="fade">
                                      <p:cBhvr>
                                        <p:cTn id="20" dur="500"/>
                                        <p:tgtEl>
                                          <p:spTgt spid="63489">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Graphic spid="18" grpId="0">
        <p:bldAsOne/>
      </p:bldGraphic>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22</a:t>
            </a:fld>
            <a:endParaRPr lang="el-GR" sz="1600" dirty="0">
              <a:solidFill>
                <a:schemeClr val="bg1"/>
              </a:solidFill>
            </a:endParaRPr>
          </a:p>
        </p:txBody>
      </p:sp>
      <p:sp>
        <p:nvSpPr>
          <p:cNvPr id="12" name="11 - TextBox"/>
          <p:cNvSpPr txBox="1"/>
          <p:nvPr/>
        </p:nvSpPr>
        <p:spPr>
          <a:xfrm>
            <a:off x="0" y="260648"/>
            <a:ext cx="8100392" cy="584775"/>
          </a:xfrm>
          <a:prstGeom prst="rect">
            <a:avLst/>
          </a:prstGeom>
          <a:solidFill>
            <a:schemeClr val="tx1"/>
          </a:solidFill>
        </p:spPr>
        <p:txBody>
          <a:bodyPr wrap="square" rtlCol="0">
            <a:spAutoFit/>
          </a:bodyPr>
          <a:lstStyle/>
          <a:p>
            <a:r>
              <a:rPr lang="el-GR" sz="3200" b="1" dirty="0" smtClean="0">
                <a:solidFill>
                  <a:schemeClr val="bg1"/>
                </a:solidFill>
              </a:rPr>
              <a:t> Ελληνική Εταιρία Αξιοποίησης Ανακύκλωσης</a:t>
            </a: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4" name="13 - TextBox"/>
          <p:cNvSpPr txBox="1"/>
          <p:nvPr/>
        </p:nvSpPr>
        <p:spPr>
          <a:xfrm>
            <a:off x="179512" y="980728"/>
            <a:ext cx="8712968" cy="523220"/>
          </a:xfrm>
          <a:prstGeom prst="rect">
            <a:avLst/>
          </a:prstGeom>
          <a:noFill/>
        </p:spPr>
        <p:txBody>
          <a:bodyPr wrap="square" rtlCol="0">
            <a:spAutoFit/>
          </a:bodyPr>
          <a:lstStyle/>
          <a:p>
            <a:r>
              <a:rPr lang="el-GR" sz="2800" b="1" u="sng" dirty="0" smtClean="0"/>
              <a:t>Κ.Δ.Α.Υ. Ελευσίνας:</a:t>
            </a:r>
            <a:endParaRPr lang="el-GR" sz="2800" u="sng" dirty="0"/>
          </a:p>
        </p:txBody>
      </p:sp>
      <p:pic>
        <p:nvPicPr>
          <p:cNvPr id="20" name="2 - Εικόνα" descr="Διαγραμμα Ροής.jpg"/>
          <p:cNvPicPr/>
          <p:nvPr/>
        </p:nvPicPr>
        <p:blipFill>
          <a:blip r:embed="rId4" cstate="print"/>
          <a:srcRect/>
          <a:stretch>
            <a:fillRect/>
          </a:stretch>
        </p:blipFill>
        <p:spPr bwMode="auto">
          <a:xfrm>
            <a:off x="4211960" y="980728"/>
            <a:ext cx="4680520" cy="4824536"/>
          </a:xfrm>
          <a:prstGeom prst="rect">
            <a:avLst/>
          </a:prstGeom>
          <a:noFill/>
          <a:ln w="9525">
            <a:noFill/>
            <a:miter lim="800000"/>
            <a:headEnd/>
            <a:tailEnd/>
          </a:ln>
        </p:spPr>
      </p:pic>
      <p:graphicFrame>
        <p:nvGraphicFramePr>
          <p:cNvPr id="21" name="20 - Πίνακας"/>
          <p:cNvGraphicFramePr>
            <a:graphicFrameLocks noGrp="1"/>
          </p:cNvGraphicFramePr>
          <p:nvPr/>
        </p:nvGraphicFramePr>
        <p:xfrm>
          <a:off x="119088" y="1628800"/>
          <a:ext cx="4092872" cy="1152128"/>
        </p:xfrm>
        <a:graphic>
          <a:graphicData uri="http://schemas.openxmlformats.org/drawingml/2006/table">
            <a:tbl>
              <a:tblPr/>
              <a:tblGrid>
                <a:gridCol w="3070523"/>
                <a:gridCol w="1022349"/>
              </a:tblGrid>
              <a:tr h="288032">
                <a:tc>
                  <a:txBody>
                    <a:bodyPr/>
                    <a:lstStyle/>
                    <a:p>
                      <a:pPr algn="r">
                        <a:lnSpc>
                          <a:spcPct val="115000"/>
                        </a:lnSpc>
                        <a:spcAft>
                          <a:spcPts val="0"/>
                        </a:spcAft>
                      </a:pPr>
                      <a:r>
                        <a:rPr lang="el-GR" sz="1600">
                          <a:latin typeface="Times New Roman"/>
                          <a:ea typeface="Times New Roman"/>
                          <a:cs typeface="Times New Roman"/>
                        </a:rPr>
                        <a:t>Πληθυσμός (31/12/2013)</a:t>
                      </a:r>
                    </a:p>
                  </a:txBody>
                  <a:tcPr marL="98007" marR="980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spcAft>
                          <a:spcPts val="0"/>
                        </a:spcAft>
                      </a:pPr>
                      <a:r>
                        <a:rPr lang="el-GR" sz="1600">
                          <a:latin typeface="Times New Roman"/>
                          <a:ea typeface="Times New Roman"/>
                          <a:cs typeface="Times New Roman"/>
                        </a:rPr>
                        <a:t>1.045.462</a:t>
                      </a:r>
                    </a:p>
                  </a:txBody>
                  <a:tcPr marL="98007" marR="9800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288032">
                <a:tc>
                  <a:txBody>
                    <a:bodyPr/>
                    <a:lstStyle/>
                    <a:p>
                      <a:pPr algn="r">
                        <a:lnSpc>
                          <a:spcPct val="115000"/>
                        </a:lnSpc>
                        <a:spcAft>
                          <a:spcPts val="0"/>
                        </a:spcAft>
                      </a:pPr>
                      <a:r>
                        <a:rPr lang="el-GR" sz="1600">
                          <a:latin typeface="Times New Roman"/>
                          <a:ea typeface="Times New Roman"/>
                          <a:cs typeface="Times New Roman"/>
                        </a:rPr>
                        <a:t>Αριθμός Κάδων</a:t>
                      </a:r>
                    </a:p>
                  </a:txBody>
                  <a:tcPr marL="98007" marR="980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spcAft>
                          <a:spcPts val="0"/>
                        </a:spcAft>
                      </a:pPr>
                      <a:r>
                        <a:rPr lang="el-GR" sz="1600">
                          <a:latin typeface="Times New Roman"/>
                          <a:ea typeface="Times New Roman"/>
                          <a:cs typeface="Times New Roman"/>
                        </a:rPr>
                        <a:t>15.558</a:t>
                      </a:r>
                    </a:p>
                  </a:txBody>
                  <a:tcPr marL="98007" marR="9800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288032">
                <a:tc>
                  <a:txBody>
                    <a:bodyPr/>
                    <a:lstStyle/>
                    <a:p>
                      <a:pPr algn="r">
                        <a:lnSpc>
                          <a:spcPct val="115000"/>
                        </a:lnSpc>
                        <a:spcAft>
                          <a:spcPts val="0"/>
                        </a:spcAft>
                      </a:pPr>
                      <a:r>
                        <a:rPr lang="el-GR" sz="1600">
                          <a:latin typeface="Times New Roman"/>
                          <a:ea typeface="Times New Roman"/>
                          <a:cs typeface="Times New Roman"/>
                        </a:rPr>
                        <a:t>Αριθμός Οχημάτων</a:t>
                      </a:r>
                    </a:p>
                  </a:txBody>
                  <a:tcPr marL="98007" marR="980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spcAft>
                          <a:spcPts val="0"/>
                        </a:spcAft>
                      </a:pPr>
                      <a:r>
                        <a:rPr lang="el-GR" sz="1600">
                          <a:latin typeface="Times New Roman"/>
                          <a:ea typeface="Times New Roman"/>
                          <a:cs typeface="Times New Roman"/>
                        </a:rPr>
                        <a:t>45</a:t>
                      </a:r>
                    </a:p>
                  </a:txBody>
                  <a:tcPr marL="98007" marR="9800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288032">
                <a:tc>
                  <a:txBody>
                    <a:bodyPr/>
                    <a:lstStyle/>
                    <a:p>
                      <a:pPr algn="r">
                        <a:lnSpc>
                          <a:spcPct val="115000"/>
                        </a:lnSpc>
                        <a:spcAft>
                          <a:spcPts val="0"/>
                        </a:spcAft>
                      </a:pPr>
                      <a:r>
                        <a:rPr lang="el-GR" sz="1600">
                          <a:latin typeface="Times New Roman"/>
                          <a:ea typeface="Times New Roman"/>
                          <a:cs typeface="Times New Roman"/>
                        </a:rPr>
                        <a:t>Ανάκτηση -  σύνολο έτους (τόνοι)</a:t>
                      </a:r>
                    </a:p>
                  </a:txBody>
                  <a:tcPr marL="98007" marR="98007"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spcAft>
                          <a:spcPts val="0"/>
                        </a:spcAft>
                      </a:pPr>
                      <a:r>
                        <a:rPr lang="el-GR" sz="1600" dirty="0">
                          <a:latin typeface="Times New Roman"/>
                          <a:ea typeface="Times New Roman"/>
                          <a:cs typeface="Times New Roman"/>
                        </a:rPr>
                        <a:t>6.349</a:t>
                      </a:r>
                    </a:p>
                  </a:txBody>
                  <a:tcPr marL="98007" marR="9800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bl>
          </a:graphicData>
        </a:graphic>
      </p:graphicFrame>
      <p:pic>
        <p:nvPicPr>
          <p:cNvPr id="22" name="8 - Εικόνα" descr="Untitled-2.png"/>
          <p:cNvPicPr/>
          <p:nvPr/>
        </p:nvPicPr>
        <p:blipFill>
          <a:blip r:embed="rId5" cstate="print"/>
          <a:srcRect/>
          <a:stretch>
            <a:fillRect/>
          </a:stretch>
        </p:blipFill>
        <p:spPr bwMode="auto">
          <a:xfrm>
            <a:off x="323528" y="3212976"/>
            <a:ext cx="3808110" cy="15255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23</a:t>
            </a:fld>
            <a:endParaRPr lang="el-GR" sz="1600" dirty="0">
              <a:solidFill>
                <a:schemeClr val="bg1"/>
              </a:solidFill>
            </a:endParaRPr>
          </a:p>
        </p:txBody>
      </p:sp>
      <p:sp>
        <p:nvSpPr>
          <p:cNvPr id="12" name="11 - TextBox"/>
          <p:cNvSpPr txBox="1"/>
          <p:nvPr/>
        </p:nvSpPr>
        <p:spPr>
          <a:xfrm>
            <a:off x="0" y="260648"/>
            <a:ext cx="8100392" cy="584775"/>
          </a:xfrm>
          <a:prstGeom prst="rect">
            <a:avLst/>
          </a:prstGeom>
          <a:solidFill>
            <a:schemeClr val="tx1"/>
          </a:solidFill>
        </p:spPr>
        <p:txBody>
          <a:bodyPr wrap="square" rtlCol="0">
            <a:spAutoFit/>
          </a:bodyPr>
          <a:lstStyle/>
          <a:p>
            <a:r>
              <a:rPr lang="el-GR" sz="3200" b="1" dirty="0" smtClean="0">
                <a:solidFill>
                  <a:schemeClr val="bg1"/>
                </a:solidFill>
              </a:rPr>
              <a:t> Ελληνική Εταιρία Αξιοποίησης Ανακύκλωσης</a:t>
            </a: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4" name="13 - TextBox"/>
          <p:cNvSpPr txBox="1"/>
          <p:nvPr/>
        </p:nvSpPr>
        <p:spPr>
          <a:xfrm>
            <a:off x="179512" y="980728"/>
            <a:ext cx="8712968" cy="523220"/>
          </a:xfrm>
          <a:prstGeom prst="rect">
            <a:avLst/>
          </a:prstGeom>
          <a:noFill/>
        </p:spPr>
        <p:txBody>
          <a:bodyPr wrap="square" rtlCol="0">
            <a:spAutoFit/>
          </a:bodyPr>
          <a:lstStyle/>
          <a:p>
            <a:r>
              <a:rPr lang="el-GR" sz="2800" b="1" u="sng" dirty="0" smtClean="0"/>
              <a:t>Προβλήματα – Δυσκολίες Εφαρμογής:</a:t>
            </a:r>
            <a:endParaRPr lang="el-GR" sz="2800" b="1" u="sng" dirty="0"/>
          </a:p>
        </p:txBody>
      </p:sp>
      <p:sp>
        <p:nvSpPr>
          <p:cNvPr id="59393" name="Rectangle 1"/>
          <p:cNvSpPr>
            <a:spLocks noChangeArrowheads="1"/>
          </p:cNvSpPr>
          <p:nvPr/>
        </p:nvSpPr>
        <p:spPr bwMode="auto">
          <a:xfrm>
            <a:off x="251520" y="2060848"/>
            <a:ext cx="8775864" cy="295991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300000"/>
              </a:lnSpc>
              <a:spcBef>
                <a:spcPct val="0"/>
              </a:spcBef>
              <a:spcAft>
                <a:spcPct val="0"/>
              </a:spcAft>
              <a:buClrTx/>
              <a:buSzTx/>
              <a:buFont typeface="Wingdings" pitchFamily="2" charset="2"/>
              <a:buChar char="Ø"/>
              <a:tabLst/>
            </a:pPr>
            <a:r>
              <a:rPr kumimoji="0" lang="el-GR" sz="2200" b="1" i="0" u="none" strike="noStrike" cap="none" normalizeH="0" baseline="0" dirty="0" smtClean="0">
                <a:ln>
                  <a:noFill/>
                </a:ln>
                <a:solidFill>
                  <a:schemeClr val="tx1"/>
                </a:solidFill>
                <a:effectLst/>
                <a:ea typeface="Calibri" pitchFamily="34" charset="0"/>
                <a:cs typeface="Times New Roman" pitchFamily="18" charset="0"/>
              </a:rPr>
              <a:t>Αφαίρεση Υλικών από τους Μπλε Κάδους.</a:t>
            </a:r>
            <a:endParaRPr kumimoji="0" lang="el-GR" sz="2200"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300000"/>
              </a:lnSpc>
              <a:spcBef>
                <a:spcPct val="0"/>
              </a:spcBef>
              <a:spcAft>
                <a:spcPct val="0"/>
              </a:spcAft>
              <a:buClrTx/>
              <a:buSzTx/>
              <a:buFont typeface="Wingdings" pitchFamily="2" charset="2"/>
              <a:buChar char="Ø"/>
              <a:tabLst/>
            </a:pPr>
            <a:r>
              <a:rPr kumimoji="0" lang="el-GR" sz="2200" b="1" i="0" u="none" strike="noStrike" cap="none" normalizeH="0" baseline="0" dirty="0" smtClean="0">
                <a:ln>
                  <a:noFill/>
                </a:ln>
                <a:solidFill>
                  <a:schemeClr val="tx1"/>
                </a:solidFill>
                <a:effectLst/>
                <a:ea typeface="Calibri" pitchFamily="34" charset="0"/>
                <a:cs typeface="Times New Roman" pitchFamily="18" charset="0"/>
              </a:rPr>
              <a:t>Ποσοστό Υπολείμματος στο εισερχόμενο ρεύμα από τους μπλε κάδους</a:t>
            </a:r>
            <a:endParaRPr kumimoji="0" lang="el-GR" sz="2200"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300000"/>
              </a:lnSpc>
              <a:spcBef>
                <a:spcPct val="0"/>
              </a:spcBef>
              <a:spcAft>
                <a:spcPct val="0"/>
              </a:spcAft>
              <a:buClrTx/>
              <a:buSzTx/>
              <a:buFont typeface="Wingdings" pitchFamily="2" charset="2"/>
              <a:buChar char="Ø"/>
              <a:tabLst/>
            </a:pPr>
            <a:r>
              <a:rPr kumimoji="0" lang="el-GR" sz="2200" b="1" i="0" u="none" strike="noStrike" cap="none" normalizeH="0" baseline="0" dirty="0" smtClean="0">
                <a:ln>
                  <a:noFill/>
                </a:ln>
                <a:solidFill>
                  <a:schemeClr val="tx1"/>
                </a:solidFill>
                <a:effectLst/>
                <a:ea typeface="Calibri" pitchFamily="34" charset="0"/>
                <a:cs typeface="Times New Roman" pitchFamily="18" charset="0"/>
              </a:rPr>
              <a:t>Άδειασμα των μπλε κάδων στο κοινό απορριμματοφόρο</a:t>
            </a:r>
            <a:endParaRPr kumimoji="0" lang="el-GR" sz="2200" b="1"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393">
                                            <p:txEl>
                                              <p:pRg st="0" end="0"/>
                                            </p:txEl>
                                          </p:spTgt>
                                        </p:tgtEl>
                                        <p:attrNameLst>
                                          <p:attrName>style.visibility</p:attrName>
                                        </p:attrNameLst>
                                      </p:cBhvr>
                                      <p:to>
                                        <p:strVal val="visible"/>
                                      </p:to>
                                    </p:set>
                                    <p:animEffect transition="in" filter="fade">
                                      <p:cBhvr>
                                        <p:cTn id="7" dur="500"/>
                                        <p:tgtEl>
                                          <p:spTgt spid="5939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9393">
                                            <p:txEl>
                                              <p:pRg st="1" end="1"/>
                                            </p:txEl>
                                          </p:spTgt>
                                        </p:tgtEl>
                                        <p:attrNameLst>
                                          <p:attrName>style.visibility</p:attrName>
                                        </p:attrNameLst>
                                      </p:cBhvr>
                                      <p:to>
                                        <p:strVal val="visible"/>
                                      </p:to>
                                    </p:set>
                                    <p:animEffect transition="in" filter="fade">
                                      <p:cBhvr>
                                        <p:cTn id="12" dur="500"/>
                                        <p:tgtEl>
                                          <p:spTgt spid="5939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9393">
                                            <p:txEl>
                                              <p:pRg st="2" end="2"/>
                                            </p:txEl>
                                          </p:spTgt>
                                        </p:tgtEl>
                                        <p:attrNameLst>
                                          <p:attrName>style.visibility</p:attrName>
                                        </p:attrNameLst>
                                      </p:cBhvr>
                                      <p:to>
                                        <p:strVal val="visible"/>
                                      </p:to>
                                    </p:set>
                                    <p:animEffect transition="in" filter="fade">
                                      <p:cBhvr>
                                        <p:cTn id="17" dur="500"/>
                                        <p:tgtEl>
                                          <p:spTgt spid="5939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24</a:t>
            </a:fld>
            <a:endParaRPr lang="el-GR" sz="1600" dirty="0">
              <a:solidFill>
                <a:schemeClr val="bg1"/>
              </a:solidFill>
            </a:endParaRPr>
          </a:p>
        </p:txBody>
      </p:sp>
      <p:sp>
        <p:nvSpPr>
          <p:cNvPr id="12" name="11 - TextBox"/>
          <p:cNvSpPr txBox="1"/>
          <p:nvPr/>
        </p:nvSpPr>
        <p:spPr>
          <a:xfrm>
            <a:off x="0" y="260648"/>
            <a:ext cx="3419872" cy="584775"/>
          </a:xfrm>
          <a:prstGeom prst="rect">
            <a:avLst/>
          </a:prstGeom>
          <a:solidFill>
            <a:schemeClr val="tx1"/>
          </a:solidFill>
        </p:spPr>
        <p:txBody>
          <a:bodyPr wrap="square" rtlCol="0">
            <a:spAutoFit/>
          </a:bodyPr>
          <a:lstStyle/>
          <a:p>
            <a:r>
              <a:rPr lang="el-GR" sz="3200" b="1" dirty="0" smtClean="0">
                <a:solidFill>
                  <a:schemeClr val="bg1"/>
                </a:solidFill>
              </a:rPr>
              <a:t> Συμπεράσματα</a:t>
            </a: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3" name="22 - TextBox"/>
          <p:cNvSpPr txBox="1"/>
          <p:nvPr/>
        </p:nvSpPr>
        <p:spPr>
          <a:xfrm>
            <a:off x="144016" y="1413351"/>
            <a:ext cx="8028384" cy="4031873"/>
          </a:xfrm>
          <a:prstGeom prst="rect">
            <a:avLst/>
          </a:prstGeom>
          <a:noFill/>
        </p:spPr>
        <p:txBody>
          <a:bodyPr wrap="square" rtlCol="0">
            <a:spAutoFit/>
          </a:bodyPr>
          <a:lstStyle/>
          <a:p>
            <a:pPr>
              <a:buFont typeface="Wingdings" pitchFamily="2" charset="2"/>
              <a:buChar char="Ø"/>
            </a:pPr>
            <a:r>
              <a:rPr lang="el-GR" sz="2800" b="1" dirty="0" smtClean="0"/>
              <a:t> Περιβαλλοντική Συνείδηση</a:t>
            </a:r>
            <a:endParaRPr lang="en-US" sz="2800" b="1" dirty="0" smtClean="0"/>
          </a:p>
          <a:p>
            <a:pPr marL="357188">
              <a:buSzPct val="120000"/>
              <a:buFont typeface="Calibri" pitchFamily="34" charset="0"/>
              <a:buChar char="-"/>
            </a:pPr>
            <a:r>
              <a:rPr lang="en-US" sz="2400" dirty="0" smtClean="0"/>
              <a:t> </a:t>
            </a:r>
            <a:r>
              <a:rPr lang="el-GR" sz="2400" dirty="0" smtClean="0"/>
              <a:t>προωθητικές ενέργειες</a:t>
            </a:r>
          </a:p>
          <a:p>
            <a:pPr marL="357188">
              <a:buFont typeface="Calibri" pitchFamily="34" charset="0"/>
              <a:buChar char="-"/>
            </a:pPr>
            <a:r>
              <a:rPr lang="el-GR" sz="2400" dirty="0" smtClean="0"/>
              <a:t> περιβαλλοντική εκπαίδευση – ευαισθητοποίηση</a:t>
            </a:r>
            <a:r>
              <a:rPr lang="el-GR" sz="2400" b="1" dirty="0" smtClean="0"/>
              <a:t> </a:t>
            </a:r>
          </a:p>
          <a:p>
            <a:pPr>
              <a:lnSpc>
                <a:spcPct val="150000"/>
              </a:lnSpc>
              <a:buFont typeface="Wingdings" pitchFamily="2" charset="2"/>
              <a:buChar char="Ø"/>
            </a:pPr>
            <a:r>
              <a:rPr lang="el-GR" sz="2800" b="1" dirty="0" smtClean="0"/>
              <a:t> Εφαρμογή του Νόμου</a:t>
            </a:r>
          </a:p>
          <a:p>
            <a:pPr marL="357188">
              <a:buFont typeface="Calibri" pitchFamily="34" charset="0"/>
              <a:buChar char="­"/>
            </a:pPr>
            <a:r>
              <a:rPr lang="el-GR" sz="2400" b="1" dirty="0" smtClean="0"/>
              <a:t> </a:t>
            </a:r>
            <a:r>
              <a:rPr lang="el-GR" sz="2400" dirty="0" smtClean="0"/>
              <a:t>φαινόμενα παραβατικών συμπεριφορών</a:t>
            </a:r>
          </a:p>
          <a:p>
            <a:pPr marL="357188">
              <a:buFont typeface="Calibri" pitchFamily="34" charset="0"/>
              <a:buChar char="­"/>
            </a:pPr>
            <a:r>
              <a:rPr lang="el-GR" sz="2400" dirty="0" smtClean="0"/>
              <a:t> ενεργοποίηση πολιτείας</a:t>
            </a:r>
          </a:p>
          <a:p>
            <a:pPr>
              <a:lnSpc>
                <a:spcPct val="150000"/>
              </a:lnSpc>
              <a:buFont typeface="Wingdings" pitchFamily="2" charset="2"/>
              <a:buChar char="Ø"/>
            </a:pPr>
            <a:r>
              <a:rPr lang="el-GR" sz="2800" b="1" dirty="0" smtClean="0"/>
              <a:t> Οικονομική Κρίση</a:t>
            </a:r>
          </a:p>
          <a:p>
            <a:pPr marL="357188">
              <a:buFont typeface="Calibri" pitchFamily="34" charset="0"/>
              <a:buChar char="-"/>
            </a:pPr>
            <a:r>
              <a:rPr lang="el-GR" sz="2400" dirty="0" smtClean="0"/>
              <a:t> ποσότητες ανακύκλωσης</a:t>
            </a:r>
          </a:p>
          <a:p>
            <a:pPr marL="357188">
              <a:buFont typeface="Calibri" pitchFamily="34" charset="0"/>
              <a:buChar char="-"/>
            </a:pPr>
            <a:r>
              <a:rPr lang="el-GR" sz="2400" dirty="0" smtClean="0"/>
              <a:t> οικονομικά συστημάτων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fade">
                                      <p:cBhvr>
                                        <p:cTn id="7" dur="500"/>
                                        <p:tgtEl>
                                          <p:spTgt spid="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xEl>
                                              <p:pRg st="1" end="1"/>
                                            </p:txEl>
                                          </p:spTgt>
                                        </p:tgtEl>
                                        <p:attrNameLst>
                                          <p:attrName>style.visibility</p:attrName>
                                        </p:attrNameLst>
                                      </p:cBhvr>
                                      <p:to>
                                        <p:strVal val="visible"/>
                                      </p:to>
                                    </p:set>
                                    <p:animEffect transition="in" filter="fade">
                                      <p:cBhvr>
                                        <p:cTn id="12" dur="500"/>
                                        <p:tgtEl>
                                          <p:spTgt spid="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
                                            <p:txEl>
                                              <p:pRg st="2" end="2"/>
                                            </p:txEl>
                                          </p:spTgt>
                                        </p:tgtEl>
                                        <p:attrNameLst>
                                          <p:attrName>style.visibility</p:attrName>
                                        </p:attrNameLst>
                                      </p:cBhvr>
                                      <p:to>
                                        <p:strVal val="visible"/>
                                      </p:to>
                                    </p:set>
                                    <p:animEffect transition="in" filter="fade">
                                      <p:cBhvr>
                                        <p:cTn id="17" dur="500"/>
                                        <p:tgtEl>
                                          <p:spTgt spid="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
                                            <p:txEl>
                                              <p:pRg st="3" end="3"/>
                                            </p:txEl>
                                          </p:spTgt>
                                        </p:tgtEl>
                                        <p:attrNameLst>
                                          <p:attrName>style.visibility</p:attrName>
                                        </p:attrNameLst>
                                      </p:cBhvr>
                                      <p:to>
                                        <p:strVal val="visible"/>
                                      </p:to>
                                    </p:set>
                                    <p:animEffect transition="in" filter="fade">
                                      <p:cBhvr>
                                        <p:cTn id="22" dur="500"/>
                                        <p:tgtEl>
                                          <p:spTgt spid="2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
                                            <p:txEl>
                                              <p:pRg st="4" end="4"/>
                                            </p:txEl>
                                          </p:spTgt>
                                        </p:tgtEl>
                                        <p:attrNameLst>
                                          <p:attrName>style.visibility</p:attrName>
                                        </p:attrNameLst>
                                      </p:cBhvr>
                                      <p:to>
                                        <p:strVal val="visible"/>
                                      </p:to>
                                    </p:set>
                                    <p:animEffect transition="in" filter="fade">
                                      <p:cBhvr>
                                        <p:cTn id="27" dur="500"/>
                                        <p:tgtEl>
                                          <p:spTgt spid="2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
                                            <p:txEl>
                                              <p:pRg st="5" end="5"/>
                                            </p:txEl>
                                          </p:spTgt>
                                        </p:tgtEl>
                                        <p:attrNameLst>
                                          <p:attrName>style.visibility</p:attrName>
                                        </p:attrNameLst>
                                      </p:cBhvr>
                                      <p:to>
                                        <p:strVal val="visible"/>
                                      </p:to>
                                    </p:set>
                                    <p:animEffect transition="in" filter="fade">
                                      <p:cBhvr>
                                        <p:cTn id="32" dur="500"/>
                                        <p:tgtEl>
                                          <p:spTgt spid="2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3">
                                            <p:txEl>
                                              <p:pRg st="6" end="6"/>
                                            </p:txEl>
                                          </p:spTgt>
                                        </p:tgtEl>
                                        <p:attrNameLst>
                                          <p:attrName>style.visibility</p:attrName>
                                        </p:attrNameLst>
                                      </p:cBhvr>
                                      <p:to>
                                        <p:strVal val="visible"/>
                                      </p:to>
                                    </p:set>
                                    <p:animEffect transition="in" filter="fade">
                                      <p:cBhvr>
                                        <p:cTn id="37" dur="500"/>
                                        <p:tgtEl>
                                          <p:spTgt spid="2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3">
                                            <p:txEl>
                                              <p:pRg st="7" end="7"/>
                                            </p:txEl>
                                          </p:spTgt>
                                        </p:tgtEl>
                                        <p:attrNameLst>
                                          <p:attrName>style.visibility</p:attrName>
                                        </p:attrNameLst>
                                      </p:cBhvr>
                                      <p:to>
                                        <p:strVal val="visible"/>
                                      </p:to>
                                    </p:set>
                                    <p:animEffect transition="in" filter="fade">
                                      <p:cBhvr>
                                        <p:cTn id="42" dur="500"/>
                                        <p:tgtEl>
                                          <p:spTgt spid="2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3">
                                            <p:txEl>
                                              <p:pRg st="8" end="8"/>
                                            </p:txEl>
                                          </p:spTgt>
                                        </p:tgtEl>
                                        <p:attrNameLst>
                                          <p:attrName>style.visibility</p:attrName>
                                        </p:attrNameLst>
                                      </p:cBhvr>
                                      <p:to>
                                        <p:strVal val="visible"/>
                                      </p:to>
                                    </p:set>
                                    <p:animEffect transition="in" filter="fade">
                                      <p:cBhvr>
                                        <p:cTn id="47" dur="500"/>
                                        <p:tgtEl>
                                          <p:spTgt spid="2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25</a:t>
            </a:fld>
            <a:endParaRPr lang="el-GR" sz="1600" dirty="0">
              <a:solidFill>
                <a:schemeClr val="bg1"/>
              </a:solidFill>
            </a:endParaRPr>
          </a:p>
        </p:txBody>
      </p:sp>
      <p:sp>
        <p:nvSpPr>
          <p:cNvPr id="12" name="11 - TextBox"/>
          <p:cNvSpPr txBox="1"/>
          <p:nvPr/>
        </p:nvSpPr>
        <p:spPr>
          <a:xfrm>
            <a:off x="0" y="260648"/>
            <a:ext cx="3419872" cy="584775"/>
          </a:xfrm>
          <a:prstGeom prst="rect">
            <a:avLst/>
          </a:prstGeom>
          <a:solidFill>
            <a:schemeClr val="tx1"/>
          </a:solidFill>
        </p:spPr>
        <p:txBody>
          <a:bodyPr wrap="square" rtlCol="0">
            <a:spAutoFit/>
          </a:bodyPr>
          <a:lstStyle/>
          <a:p>
            <a:r>
              <a:rPr lang="el-GR" sz="3200" b="1" dirty="0" smtClean="0">
                <a:solidFill>
                  <a:schemeClr val="bg1"/>
                </a:solidFill>
              </a:rPr>
              <a:t> Συμπεράσματα</a:t>
            </a: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4" name="13 - TextBox"/>
          <p:cNvSpPr txBox="1"/>
          <p:nvPr/>
        </p:nvSpPr>
        <p:spPr>
          <a:xfrm>
            <a:off x="107504" y="980728"/>
            <a:ext cx="8280920" cy="4924425"/>
          </a:xfrm>
          <a:prstGeom prst="rect">
            <a:avLst/>
          </a:prstGeom>
          <a:noFill/>
        </p:spPr>
        <p:txBody>
          <a:bodyPr wrap="square" rtlCol="0">
            <a:spAutoFit/>
          </a:bodyPr>
          <a:lstStyle/>
          <a:p>
            <a:pPr>
              <a:buFont typeface="Wingdings" pitchFamily="2" charset="2"/>
              <a:buChar char="Ø"/>
            </a:pPr>
            <a:r>
              <a:rPr lang="el-GR" sz="2800" b="1" dirty="0" smtClean="0"/>
              <a:t>Δράση Γυρολόγων</a:t>
            </a:r>
          </a:p>
          <a:p>
            <a:pPr marL="361950">
              <a:buFont typeface="Calibri" pitchFamily="34" charset="0"/>
              <a:buChar char="-"/>
            </a:pPr>
            <a:r>
              <a:rPr lang="el-GR" sz="2800" b="1" dirty="0" smtClean="0"/>
              <a:t> </a:t>
            </a:r>
            <a:r>
              <a:rPr lang="el-GR" sz="2400" dirty="0" smtClean="0"/>
              <a:t>παράνομη δραστηριότητα</a:t>
            </a:r>
          </a:p>
          <a:p>
            <a:pPr marL="361950">
              <a:buFont typeface="Calibri" pitchFamily="34" charset="0"/>
              <a:buChar char="-"/>
            </a:pPr>
            <a:r>
              <a:rPr lang="el-GR" sz="2400" dirty="0" smtClean="0"/>
              <a:t> ενσωμάτωση</a:t>
            </a:r>
          </a:p>
          <a:p>
            <a:pPr>
              <a:lnSpc>
                <a:spcPct val="150000"/>
              </a:lnSpc>
              <a:buFont typeface="Wingdings" pitchFamily="2" charset="2"/>
              <a:buChar char="Ø"/>
            </a:pPr>
            <a:r>
              <a:rPr lang="el-GR" sz="2800" b="1" dirty="0" smtClean="0"/>
              <a:t> Μητρώο Παραγωγών</a:t>
            </a:r>
          </a:p>
          <a:p>
            <a:pPr marL="361950">
              <a:buFont typeface="Calibri" pitchFamily="34" charset="0"/>
              <a:buChar char="-"/>
            </a:pPr>
            <a:r>
              <a:rPr lang="el-GR" sz="2800" b="1" dirty="0" smtClean="0"/>
              <a:t> </a:t>
            </a:r>
            <a:r>
              <a:rPr lang="el-GR" sz="2400" dirty="0" smtClean="0"/>
              <a:t>εφαρμόζεται στα ΑΗΗΕ</a:t>
            </a:r>
          </a:p>
          <a:p>
            <a:pPr marL="361950">
              <a:buFont typeface="Calibri" pitchFamily="34" charset="0"/>
              <a:buChar char="-"/>
            </a:pPr>
            <a:r>
              <a:rPr lang="el-GR" sz="2400" dirty="0" smtClean="0"/>
              <a:t> εφαρμογή και στα υπόλοιπα ρεύματα</a:t>
            </a:r>
          </a:p>
          <a:p>
            <a:pPr>
              <a:lnSpc>
                <a:spcPct val="150000"/>
              </a:lnSpc>
              <a:buFont typeface="Wingdings" pitchFamily="2" charset="2"/>
              <a:buChar char="Ø"/>
            </a:pPr>
            <a:r>
              <a:rPr lang="el-GR" sz="2800" b="1" dirty="0" smtClean="0"/>
              <a:t> Άλλα ρεύματα αποβλήτων</a:t>
            </a:r>
          </a:p>
          <a:p>
            <a:pPr marL="361950">
              <a:buFont typeface="Calibri" pitchFamily="34" charset="0"/>
              <a:buChar char="-"/>
            </a:pPr>
            <a:r>
              <a:rPr lang="el-GR" sz="2800" b="1" dirty="0" smtClean="0"/>
              <a:t> </a:t>
            </a:r>
            <a:r>
              <a:rPr lang="el-GR" sz="2400" dirty="0" smtClean="0"/>
              <a:t>έλλειψη γενικότερου σχεδιασμού</a:t>
            </a:r>
          </a:p>
          <a:p>
            <a:pPr marL="361950">
              <a:buFont typeface="Calibri" pitchFamily="34" charset="0"/>
              <a:buChar char="-"/>
            </a:pPr>
            <a:r>
              <a:rPr lang="el-GR" sz="2400" dirty="0" smtClean="0"/>
              <a:t> καταλήγουν στους κάδους απορριμμάτων</a:t>
            </a:r>
          </a:p>
          <a:p>
            <a:pPr>
              <a:lnSpc>
                <a:spcPct val="150000"/>
              </a:lnSpc>
              <a:buFont typeface="Wingdings" pitchFamily="2" charset="2"/>
              <a:buChar char="Ø"/>
            </a:pPr>
            <a:r>
              <a:rPr lang="el-GR" sz="2800" b="1" dirty="0" smtClean="0"/>
              <a:t> Διεύρυνση της αγοράς ανακυκλωμένων προϊόντων  </a:t>
            </a:r>
            <a:endParaRPr lang="el-GR"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
                                            <p:txEl>
                                              <p:pRg st="9" end="9"/>
                                            </p:txEl>
                                          </p:spTgt>
                                        </p:tgtEl>
                                        <p:attrNameLst>
                                          <p:attrName>style.visibility</p:attrName>
                                        </p:attrNameLst>
                                      </p:cBhvr>
                                      <p:to>
                                        <p:strVal val="visible"/>
                                      </p:to>
                                    </p:set>
                                    <p:animEffect transition="in" filter="fade">
                                      <p:cBhvr>
                                        <p:cTn id="5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pyrforos.gif"/>
          <p:cNvPicPr/>
          <p:nvPr/>
        </p:nvPicPr>
        <p:blipFill>
          <a:blip r:embed="rId3" cstate="print"/>
          <a:stretch>
            <a:fillRect/>
          </a:stretch>
        </p:blipFill>
        <p:spPr>
          <a:xfrm>
            <a:off x="251520" y="6165304"/>
            <a:ext cx="576064" cy="504056"/>
          </a:xfrm>
          <a:prstGeom prst="rect">
            <a:avLst/>
          </a:prstGeom>
        </p:spPr>
      </p:pic>
      <p:sp>
        <p:nvSpPr>
          <p:cNvPr id="7" name="6 - TextBox"/>
          <p:cNvSpPr txBox="1"/>
          <p:nvPr/>
        </p:nvSpPr>
        <p:spPr>
          <a:xfrm>
            <a:off x="1763688" y="4869160"/>
            <a:ext cx="184731" cy="369332"/>
          </a:xfrm>
          <a:prstGeom prst="rect">
            <a:avLst/>
          </a:prstGeom>
          <a:noFill/>
        </p:spPr>
        <p:txBody>
          <a:bodyPr wrap="none" rtlCol="0">
            <a:spAutoFit/>
          </a:bodyPr>
          <a:lstStyle/>
          <a:p>
            <a:endParaRPr lang="el-GR" dirty="0"/>
          </a:p>
        </p:txBody>
      </p:sp>
      <p:sp>
        <p:nvSpPr>
          <p:cNvPr id="9" name="8 - TextBox"/>
          <p:cNvSpPr txBox="1"/>
          <p:nvPr/>
        </p:nvSpPr>
        <p:spPr>
          <a:xfrm>
            <a:off x="1259632" y="6165304"/>
            <a:ext cx="8244408" cy="492443"/>
          </a:xfrm>
          <a:prstGeom prst="rect">
            <a:avLst/>
          </a:prstGeom>
          <a:noFill/>
        </p:spPr>
        <p:txBody>
          <a:bodyPr wrap="square" rtlCol="0">
            <a:spAutoFit/>
          </a:bodyPr>
          <a:lstStyle/>
          <a:p>
            <a:r>
              <a:rPr lang="el-GR" sz="1300" b="1" dirty="0" smtClean="0"/>
              <a:t>ΕΘΝΙΚΟ ΜΕΤΣΟΒΙΟ ΠΟΛΥΤΕΧΝΕΙΟ – ΤΟΜΕΑΣ ΥΔΑΤΙΚΩΝ ΠΟΡΩΝ ΚΑΙ ΠΕΡΙΒΑΛΛΟΝΤΟΣ</a:t>
            </a:r>
            <a:br>
              <a:rPr lang="el-GR" sz="1300" b="1" dirty="0" smtClean="0"/>
            </a:br>
            <a:r>
              <a:rPr lang="el-GR" sz="1300" dirty="0" smtClean="0"/>
              <a:t>ΕΝΑΛΛΑΚΤΙΚΗ ΔΙΑΧΕΙΡΙΣΗ ΑΠΟΒΛΗΤΩΝ ΚΑΙ ΣΥΣΤΗΜΑΤΑ ΕΝΑΛΛΑΚΤΙΚΗΣ ΔΙΑΧΕΙΡΙΣΗΣ</a:t>
            </a:r>
            <a:endParaRPr lang="el-GR" sz="1300" b="1" dirty="0"/>
          </a:p>
        </p:txBody>
      </p:sp>
      <p:sp>
        <p:nvSpPr>
          <p:cNvPr id="10" name="9 - TextBox"/>
          <p:cNvSpPr txBox="1"/>
          <p:nvPr/>
        </p:nvSpPr>
        <p:spPr>
          <a:xfrm>
            <a:off x="8460432" y="6237312"/>
            <a:ext cx="683568" cy="369332"/>
          </a:xfrm>
          <a:prstGeom prst="rect">
            <a:avLst/>
          </a:prstGeom>
          <a:solidFill>
            <a:schemeClr val="tx1"/>
          </a:solidFill>
        </p:spPr>
        <p:txBody>
          <a:bodyPr wrap="square" rtlCol="0">
            <a:spAutoFit/>
          </a:bodyPr>
          <a:lstStyle/>
          <a:p>
            <a:endParaRPr lang="el-GR" dirty="0"/>
          </a:p>
        </p:txBody>
      </p:sp>
      <p:sp>
        <p:nvSpPr>
          <p:cNvPr id="11" name="10 - Θέση αριθμού διαφάνειας"/>
          <p:cNvSpPr>
            <a:spLocks noGrp="1"/>
          </p:cNvSpPr>
          <p:nvPr>
            <p:ph type="sldNum" sz="quarter" idx="12"/>
          </p:nvPr>
        </p:nvSpPr>
        <p:spPr>
          <a:xfrm>
            <a:off x="6804248" y="6237312"/>
            <a:ext cx="2133600" cy="365125"/>
          </a:xfrm>
        </p:spPr>
        <p:txBody>
          <a:bodyPr/>
          <a:lstStyle/>
          <a:p>
            <a:fld id="{FCAF754E-BBAE-4D2F-9967-641C4CE4069B}" type="slidenum">
              <a:rPr lang="el-GR" sz="1600" smtClean="0">
                <a:solidFill>
                  <a:schemeClr val="bg1"/>
                </a:solidFill>
              </a:rPr>
              <a:pPr/>
              <a:t>26</a:t>
            </a:fld>
            <a:endParaRPr lang="el-GR" sz="1600" dirty="0">
              <a:solidFill>
                <a:schemeClr val="bg1"/>
              </a:solidFill>
            </a:endParaRPr>
          </a:p>
        </p:txBody>
      </p:sp>
      <p:cxnSp>
        <p:nvCxnSpPr>
          <p:cNvPr id="13" name="12 - Ευθεία γραμμή σύνδεσης"/>
          <p:cNvCxnSpPr/>
          <p:nvPr/>
        </p:nvCxnSpPr>
        <p:spPr>
          <a:xfrm>
            <a:off x="0" y="6021288"/>
            <a:ext cx="9144000" cy="0"/>
          </a:xfrm>
          <a:prstGeom prst="line">
            <a:avLst/>
          </a:prstGeom>
          <a:ln w="28575"/>
        </p:spPr>
        <p:style>
          <a:lnRef idx="1">
            <a:schemeClr val="dk1"/>
          </a:lnRef>
          <a:fillRef idx="0">
            <a:schemeClr val="dk1"/>
          </a:fillRef>
          <a:effectRef idx="0">
            <a:schemeClr val="dk1"/>
          </a:effectRef>
          <a:fontRef idx="minor">
            <a:schemeClr val="tx1"/>
          </a:fontRef>
        </p:style>
      </p:cxnSp>
      <p:sp>
        <p:nvSpPr>
          <p:cNvPr id="2050" name="AutoShape 2"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2" name="AutoShape 4"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2054" name="AutoShape 6" descr="http://www.ecofokida.gr/sdanf/sites/default/files/u5/sxediagramma%2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4" name="13 - TextBox"/>
          <p:cNvSpPr txBox="1"/>
          <p:nvPr/>
        </p:nvSpPr>
        <p:spPr>
          <a:xfrm>
            <a:off x="0" y="1268760"/>
            <a:ext cx="9144000" cy="707886"/>
          </a:xfrm>
          <a:prstGeom prst="rect">
            <a:avLst/>
          </a:prstGeom>
          <a:noFill/>
        </p:spPr>
        <p:txBody>
          <a:bodyPr wrap="square" rtlCol="0">
            <a:spAutoFit/>
          </a:bodyPr>
          <a:lstStyle/>
          <a:p>
            <a:pPr algn="ctr"/>
            <a:r>
              <a:rPr lang="el-GR" sz="4000" b="1" dirty="0" smtClean="0"/>
              <a:t>Ευχαριστώ για την προσοχή σας</a:t>
            </a:r>
            <a:endParaRPr lang="el-GR" sz="4000" b="1" dirty="0"/>
          </a:p>
        </p:txBody>
      </p:sp>
      <p:cxnSp>
        <p:nvCxnSpPr>
          <p:cNvPr id="17" name="16 - Ευθεία γραμμή σύνδεσης"/>
          <p:cNvCxnSpPr/>
          <p:nvPr/>
        </p:nvCxnSpPr>
        <p:spPr>
          <a:xfrm>
            <a:off x="0" y="2348880"/>
            <a:ext cx="9540552" cy="0"/>
          </a:xfrm>
          <a:prstGeom prst="line">
            <a:avLst/>
          </a:prstGeom>
          <a:ln w="152400">
            <a:gradFill flip="none" rotWithShape="1">
              <a:gsLst>
                <a:gs pos="0">
                  <a:schemeClr val="tx1"/>
                </a:gs>
                <a:gs pos="50000">
                  <a:schemeClr val="accent1">
                    <a:tint val="44500"/>
                    <a:satMod val="160000"/>
                  </a:schemeClr>
                </a:gs>
                <a:gs pos="100000">
                  <a:schemeClr val="accent1">
                    <a:tint val="23500"/>
                    <a:satMod val="160000"/>
                  </a:schemeClr>
                </a:gs>
              </a:gsLst>
              <a:lin ang="5400000" scaled="1"/>
              <a:tileRect/>
            </a:gradFill>
            <a:prstDash val="solid"/>
          </a:ln>
          <a:scene3d>
            <a:camera prst="orthographicFront"/>
            <a:lightRig rig="sunset" dir="t">
              <a:rot lat="0" lon="0" rev="12600000"/>
            </a:lightRig>
          </a:scene3d>
          <a:sp3d prstMaterial="dkEdge">
            <a:bevelT/>
            <a:bevelB prst="relaxedInset"/>
          </a:sp3d>
        </p:spPr>
        <p:style>
          <a:lnRef idx="1">
            <a:schemeClr val="accent1"/>
          </a:lnRef>
          <a:fillRef idx="0">
            <a:schemeClr val="accent1"/>
          </a:fillRef>
          <a:effectRef idx="0">
            <a:schemeClr val="accent1"/>
          </a:effectRef>
          <a:fontRef idx="minor">
            <a:schemeClr val="tx1"/>
          </a:fontRef>
        </p:style>
      </p:cxnSp>
      <p:sp>
        <p:nvSpPr>
          <p:cNvPr id="22" name="21 - Ορθογώνιο"/>
          <p:cNvSpPr/>
          <p:nvPr/>
        </p:nvSpPr>
        <p:spPr>
          <a:xfrm>
            <a:off x="3099161" y="2852936"/>
            <a:ext cx="2945679" cy="1323439"/>
          </a:xfrm>
          <a:prstGeom prst="rect">
            <a:avLst/>
          </a:prstGeom>
          <a:noFill/>
        </p:spPr>
        <p:txBody>
          <a:bodyPr wrap="none" lIns="91440" tIns="45720" rIns="91440" bIns="45720">
            <a:spAutoFit/>
          </a:bodyPr>
          <a:lstStyle/>
          <a:p>
            <a:pPr algn="ctr"/>
            <a:r>
              <a:rPr lang="el-GR" sz="8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ΤΕΛΟΣ</a:t>
            </a:r>
            <a:endParaRPr lang="el-GR" sz="8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Civic</Template>
  <TotalTime>1269</TotalTime>
  <Words>4213</Words>
  <Application>Microsoft Office PowerPoint</Application>
  <PresentationFormat>Προβολή στην οθόνη (4:3)</PresentationFormat>
  <Paragraphs>395</Paragraphs>
  <Slides>26</Slides>
  <Notes>26</Notes>
  <HiddenSlides>0</HiddenSlides>
  <MMClips>0</MMClips>
  <ScaleCrop>false</ScaleCrop>
  <HeadingPairs>
    <vt:vector size="4" baseType="variant">
      <vt:variant>
        <vt:lpstr>Θέμα</vt:lpstr>
      </vt:variant>
      <vt:variant>
        <vt:i4>1</vt:i4>
      </vt:variant>
      <vt:variant>
        <vt:lpstr>Τίτλοι διαφανειών</vt:lpstr>
      </vt:variant>
      <vt:variant>
        <vt:i4>26</vt:i4>
      </vt:variant>
    </vt:vector>
  </HeadingPairs>
  <TitlesOfParts>
    <vt:vector size="27" baseType="lpstr">
      <vt:lpstr>Θέμα του Office</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Διαφάνεια 17</vt:lpstr>
      <vt:lpstr>Διαφάνεια 18</vt:lpstr>
      <vt:lpstr>Διαφάνεια 19</vt:lpstr>
      <vt:lpstr>Διαφάνεια 20</vt:lpstr>
      <vt:lpstr>Διαφάνεια 21</vt:lpstr>
      <vt:lpstr>Διαφάνεια 22</vt:lpstr>
      <vt:lpstr>Διαφάνεια 23</vt:lpstr>
      <vt:lpstr>Διαφάνεια 24</vt:lpstr>
      <vt:lpstr>Διαφάνεια 25</vt:lpstr>
      <vt:lpstr>Διαφάνεια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nikos kots</dc:creator>
  <cp:lastModifiedBy>nikos kots</cp:lastModifiedBy>
  <cp:revision>153</cp:revision>
  <dcterms:created xsi:type="dcterms:W3CDTF">2014-11-02T17:38:08Z</dcterms:created>
  <dcterms:modified xsi:type="dcterms:W3CDTF">2014-11-05T10:51:05Z</dcterms:modified>
</cp:coreProperties>
</file>