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7" r:id="rId7"/>
    <p:sldId id="268" r:id="rId8"/>
    <p:sldId id="270" r:id="rId9"/>
    <p:sldId id="271" r:id="rId10"/>
    <p:sldId id="272" r:id="rId11"/>
    <p:sldId id="273" r:id="rId12"/>
    <p:sldId id="274" r:id="rId13"/>
    <p:sldId id="276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65" r:id="rId33"/>
    <p:sldId id="266" r:id="rId3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>
      <p:cViewPr varScale="1">
        <p:scale>
          <a:sx n="132" d="100"/>
          <a:sy n="132" d="100"/>
        </p:scale>
        <p:origin x="87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12/17/2014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40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96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125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19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52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77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238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93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76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12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00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76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44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81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24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69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51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75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935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69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083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95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32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295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10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466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979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421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621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51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868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605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84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Shap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hap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Shap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743653DA-8BF4-4869-96FE-9BCF43372D46}" type="datetime8">
              <a:rPr lang="en-US" smtClean="0"/>
              <a:pPr algn="ctr"/>
              <a:t>12/17/2014 4:53 AM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Shap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hap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9108-AC8D-4212-9283-60D9E99BF07A}" type="datetime8">
              <a:rPr lang="en-US" smtClean="0"/>
              <a:pPr/>
              <a:t>12/17/2014 4:53 AM</a:t>
            </a:fld>
            <a:endParaRPr lang="en-US" dirty="0"/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hape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hap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D3D3-6235-4F4C-B439-DF277FB555A7}" type="datetime8">
              <a:rPr lang="en-US" smtClean="0"/>
              <a:pPr/>
              <a:t>12/17/2014 4:53 AM</a:t>
            </a:fld>
            <a:endParaRPr lang="en-US"/>
          </a:p>
        </p:txBody>
      </p:sp>
      <p:sp>
        <p:nvSpPr>
          <p:cNvPr id="13" name="Shap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Shap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hape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Shape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hap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5F1E3E-4B2F-4895-B65E-28B2E64F39F6}" type="datetime8">
              <a:rPr lang="en-US" smtClean="0"/>
              <a:pPr/>
              <a:t>12/17/2014 4:53 AM</a:t>
            </a:fld>
            <a:endParaRPr lang="en-US"/>
          </a:p>
        </p:txBody>
      </p:sp>
      <p:sp>
        <p:nvSpPr>
          <p:cNvPr id="10" name="Shap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Shap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hape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Shape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hap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085435-8225-4333-BFFA-0096413F0D76}" type="datetime8">
              <a:rPr lang="en-US" smtClean="0"/>
              <a:pPr/>
              <a:t>12/17/2014 4:53 AM</a:t>
            </a:fld>
            <a:endParaRPr lang="en-US"/>
          </a:p>
        </p:txBody>
      </p:sp>
      <p:sp>
        <p:nvSpPr>
          <p:cNvPr id="12" name="Shap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Shap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Shap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hap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hap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C494-2A87-468C-A21B-CB14FB9ABB00}" type="datetime8">
              <a:rPr lang="en-US" smtClean="0"/>
              <a:pPr/>
              <a:t>12/17/2014 4:53 AM</a:t>
            </a:fld>
            <a:endParaRPr lang="en-US"/>
          </a:p>
        </p:txBody>
      </p:sp>
      <p:sp>
        <p:nvSpPr>
          <p:cNvPr id="4" name="Shap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hap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FA0-5B31-4864-A2BB-719EA5A679C6}" type="datetime8">
              <a:rPr lang="en-US" smtClean="0"/>
              <a:pPr/>
              <a:t>12/17/2014 4:53 AM</a:t>
            </a:fld>
            <a:endParaRPr lang="en-US"/>
          </a:p>
        </p:txBody>
      </p:sp>
      <p:sp>
        <p:nvSpPr>
          <p:cNvPr id="3" name="Shap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hap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CC0C8-36B8-442A-833D-B6AACE86BB77}" type="datetime8">
              <a:rPr lang="en-US" smtClean="0"/>
              <a:pPr/>
              <a:t>12/17/2014 4:53 AM</a:t>
            </a:fld>
            <a:endParaRPr lang="en-US"/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hap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hape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Shap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1E20EC5-AC53-4169-941E-EDF10CD23748}" type="datetime8">
              <a:rPr lang="en-US" smtClean="0"/>
              <a:pPr/>
              <a:t>12/17/2014 4:53 AM</a:t>
            </a:fld>
            <a:endParaRPr lang="en-US"/>
          </a:p>
        </p:txBody>
      </p:sp>
      <p:sp>
        <p:nvSpPr>
          <p:cNvPr id="13" name="Shap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Shap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hap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12/17/2014 4:53 AM</a:t>
            </a:fld>
            <a:endParaRPr lang="en-US"/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hap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12/17/2014 4:53 AM</a:t>
            </a:fld>
            <a:endParaRPr lang="en-US" dirty="0"/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12/17/2014 4:53 AM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71600" y="404664"/>
            <a:ext cx="7632848" cy="4896544"/>
          </a:xfrm>
        </p:spPr>
        <p:txBody>
          <a:bodyPr>
            <a:normAutofit/>
          </a:bodyPr>
          <a:lstStyle/>
          <a:p>
            <a:r>
              <a:rPr lang="el-GR" dirty="0" err="1" smtClean="0"/>
              <a:t>Παρουσιαση</a:t>
            </a:r>
            <a:r>
              <a:rPr lang="el-GR" dirty="0" smtClean="0"/>
              <a:t> </a:t>
            </a:r>
            <a:r>
              <a:rPr lang="el-GR" dirty="0" err="1" smtClean="0"/>
              <a:t>Διπλωματικησ</a:t>
            </a:r>
            <a:r>
              <a:rPr lang="el-GR" dirty="0" smtClean="0"/>
              <a:t> </a:t>
            </a:r>
            <a:r>
              <a:rPr lang="el-GR" dirty="0" err="1" smtClean="0"/>
              <a:t>εργασιασ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l-GR" sz="3600" dirty="0" err="1" smtClean="0"/>
              <a:t>Μελετη</a:t>
            </a:r>
            <a:r>
              <a:rPr lang="el-GR" sz="3600" dirty="0" smtClean="0"/>
              <a:t> της </a:t>
            </a:r>
            <a:r>
              <a:rPr lang="el-GR" sz="3600" dirty="0" err="1" smtClean="0"/>
              <a:t>επιδρασησ</a:t>
            </a:r>
            <a:r>
              <a:rPr lang="el-GR" sz="3600" dirty="0" smtClean="0"/>
              <a:t> του </a:t>
            </a:r>
            <a:r>
              <a:rPr lang="el-GR" sz="3600" dirty="0" err="1" smtClean="0"/>
              <a:t>υποστρωματοσ</a:t>
            </a:r>
            <a:r>
              <a:rPr lang="el-GR" sz="3600" dirty="0" smtClean="0"/>
              <a:t> στα </a:t>
            </a:r>
            <a:r>
              <a:rPr lang="el-GR" sz="3600" dirty="0" err="1" smtClean="0"/>
              <a:t>δομικα</a:t>
            </a:r>
            <a:r>
              <a:rPr lang="el-GR" sz="3600" dirty="0" smtClean="0"/>
              <a:t> </a:t>
            </a:r>
            <a:r>
              <a:rPr lang="el-GR" sz="3600" dirty="0" err="1" smtClean="0"/>
              <a:t>χαρακτηριστικα</a:t>
            </a:r>
            <a:r>
              <a:rPr lang="el-GR" sz="3600" dirty="0" smtClean="0"/>
              <a:t> </a:t>
            </a:r>
            <a:r>
              <a:rPr lang="el-GR" sz="3600" dirty="0" err="1" smtClean="0"/>
              <a:t>λεπτων</a:t>
            </a:r>
            <a:r>
              <a:rPr lang="el-GR" sz="3600" dirty="0" smtClean="0"/>
              <a:t> </a:t>
            </a:r>
            <a:r>
              <a:rPr lang="el-GR" sz="3600" dirty="0" err="1" smtClean="0"/>
              <a:t>υμενιων</a:t>
            </a:r>
            <a:r>
              <a:rPr lang="el-GR" sz="3600" dirty="0" smtClean="0"/>
              <a:t> </a:t>
            </a:r>
            <a:r>
              <a:rPr lang="el-GR" sz="3600" dirty="0" err="1" smtClean="0"/>
              <a:t>κολλαγονου</a:t>
            </a:r>
            <a:r>
              <a:rPr lang="el-GR" sz="3600" dirty="0" smtClean="0"/>
              <a:t> με </a:t>
            </a:r>
            <a:r>
              <a:rPr lang="el-GR" sz="3600" dirty="0" err="1" smtClean="0"/>
              <a:t>χρηση</a:t>
            </a:r>
            <a:r>
              <a:rPr lang="el-GR" sz="3600" dirty="0" smtClean="0"/>
              <a:t> </a:t>
            </a:r>
            <a:r>
              <a:rPr lang="el-GR" sz="3600" dirty="0" err="1" smtClean="0"/>
              <a:t>μικροσκοπιας</a:t>
            </a:r>
            <a:r>
              <a:rPr lang="el-GR" sz="3600" dirty="0" smtClean="0"/>
              <a:t> </a:t>
            </a:r>
            <a:r>
              <a:rPr lang="el-GR" sz="3600" dirty="0" err="1" smtClean="0"/>
              <a:t>ατομικησ</a:t>
            </a:r>
            <a:r>
              <a:rPr lang="el-GR" sz="3600" dirty="0" smtClean="0"/>
              <a:t> </a:t>
            </a:r>
            <a:r>
              <a:rPr lang="el-GR" sz="3600" dirty="0" err="1" smtClean="0"/>
              <a:t>δυναμησ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Λεωνίδας Κοντός</a:t>
            </a:r>
          </a:p>
          <a:p>
            <a:r>
              <a:rPr lang="el-GR" dirty="0" smtClean="0"/>
              <a:t>Εργαστήριο </a:t>
            </a:r>
            <a:r>
              <a:rPr lang="el-GR" dirty="0" err="1" smtClean="0"/>
              <a:t>Βϊοιατρικής</a:t>
            </a:r>
            <a:r>
              <a:rPr lang="el-GR" dirty="0" smtClean="0"/>
              <a:t> Οπτικής και Εφαρμοσμένης Βιοφυσικής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ΕΠΙΣΚΟΠΗΣΗ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 smtClean="0"/>
              <a:t>Κολλαγόνο</a:t>
            </a:r>
            <a:endParaRPr lang="en-US" dirty="0" smtClean="0"/>
          </a:p>
          <a:p>
            <a:pPr lvl="1"/>
            <a:r>
              <a:rPr lang="el-GR" dirty="0" smtClean="0"/>
              <a:t>Γενικά (δομή και σύνθεση)</a:t>
            </a:r>
            <a:endParaRPr lang="en-US" dirty="0" smtClean="0"/>
          </a:p>
          <a:p>
            <a:pPr lvl="1"/>
            <a:r>
              <a:rPr lang="el-GR" dirty="0" smtClean="0"/>
              <a:t>Θερμική αποδιαμόρφωση και βιοϋλικά</a:t>
            </a:r>
            <a:endParaRPr lang="en-US" dirty="0" smtClean="0"/>
          </a:p>
          <a:p>
            <a:r>
              <a:rPr lang="el-GR" dirty="0" smtClean="0"/>
              <a:t>Μικροσκοπία ατομικής δύναμης</a:t>
            </a:r>
            <a:endParaRPr lang="en-US" dirty="0" smtClean="0"/>
          </a:p>
          <a:p>
            <a:pPr lvl="1"/>
            <a:r>
              <a:rPr lang="el-GR" dirty="0" smtClean="0"/>
              <a:t>Βασικές αρχές και λειτουργίες απεικόνισης του </a:t>
            </a:r>
            <a:r>
              <a:rPr lang="en-US" dirty="0" smtClean="0"/>
              <a:t>AFM</a:t>
            </a:r>
            <a:endParaRPr lang="el-GR" dirty="0" smtClean="0"/>
          </a:p>
          <a:p>
            <a:pPr lvl="1"/>
            <a:r>
              <a:rPr lang="el-GR" dirty="0" smtClean="0"/>
              <a:t>Πλεονεκτήματα, μειονεκτήματα και εφαρμογές</a:t>
            </a:r>
            <a:endParaRPr lang="en-US" dirty="0" smtClean="0"/>
          </a:p>
          <a:p>
            <a:r>
              <a:rPr lang="el-GR" dirty="0" smtClean="0"/>
              <a:t>Υλικά</a:t>
            </a:r>
            <a:endParaRPr lang="en-US" dirty="0" smtClean="0"/>
          </a:p>
          <a:p>
            <a:pPr lvl="1"/>
            <a:r>
              <a:rPr lang="en-US" dirty="0"/>
              <a:t>PBS,</a:t>
            </a:r>
            <a:r>
              <a:rPr lang="el-GR" dirty="0"/>
              <a:t> </a:t>
            </a:r>
            <a:r>
              <a:rPr lang="en-US" dirty="0"/>
              <a:t>spin coater, mica </a:t>
            </a:r>
            <a:r>
              <a:rPr lang="el-GR" dirty="0"/>
              <a:t>και </a:t>
            </a:r>
            <a:r>
              <a:rPr lang="en-US" dirty="0"/>
              <a:t>polystyrene</a:t>
            </a:r>
          </a:p>
          <a:p>
            <a:r>
              <a:rPr lang="el-GR" dirty="0" smtClean="0"/>
              <a:t>Πειραματικά αποτελέσματα και συμπεράσματα</a:t>
            </a:r>
            <a:endParaRPr lang="en-US" dirty="0"/>
          </a:p>
          <a:p>
            <a:pPr marL="36576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Κολλαγόνο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 smtClean="0"/>
              <a:t>Η πιο άφθονη πρωτεΐνη στα ζώα</a:t>
            </a:r>
            <a:endParaRPr lang="el-GR" dirty="0"/>
          </a:p>
          <a:p>
            <a:r>
              <a:rPr lang="el-GR" dirty="0" smtClean="0"/>
              <a:t>29 είδη</a:t>
            </a:r>
            <a:endParaRPr lang="en-US" dirty="0" smtClean="0"/>
          </a:p>
          <a:p>
            <a:r>
              <a:rPr lang="el-GR" dirty="0" smtClean="0"/>
              <a:t>Δομική μονάδα του το </a:t>
            </a:r>
            <a:r>
              <a:rPr lang="el-GR" dirty="0" err="1" smtClean="0"/>
              <a:t>τροποκολλαγόνο</a:t>
            </a:r>
            <a:endParaRPr lang="en-US" dirty="0" smtClean="0"/>
          </a:p>
          <a:p>
            <a:pPr lvl="1"/>
            <a:r>
              <a:rPr lang="el-GR" dirty="0" smtClean="0"/>
              <a:t>3 αριστερόστροφες αλυσίδες (α-</a:t>
            </a:r>
            <a:r>
              <a:rPr lang="en-US" dirty="0" smtClean="0"/>
              <a:t>chains)</a:t>
            </a:r>
            <a:r>
              <a:rPr lang="el-GR" dirty="0" smtClean="0"/>
              <a:t> σε μια δεξιόστροφη </a:t>
            </a:r>
            <a:r>
              <a:rPr lang="el-GR" dirty="0" err="1" smtClean="0"/>
              <a:t>υπερέλικα</a:t>
            </a:r>
            <a:r>
              <a:rPr lang="el-GR" dirty="0" smtClean="0"/>
              <a:t>, με μήκος 300 </a:t>
            </a:r>
            <a:r>
              <a:rPr lang="en-US" dirty="0" smtClean="0"/>
              <a:t>nm</a:t>
            </a:r>
            <a:endParaRPr lang="el-GR" dirty="0" smtClean="0"/>
          </a:p>
          <a:p>
            <a:pPr lvl="1"/>
            <a:r>
              <a:rPr lang="el-GR" dirty="0"/>
              <a:t>Αμινοξέα (</a:t>
            </a:r>
            <a:r>
              <a:rPr lang="en-US" dirty="0" err="1"/>
              <a:t>Xaa</a:t>
            </a:r>
            <a:r>
              <a:rPr lang="en-US" dirty="0"/>
              <a:t> </a:t>
            </a:r>
            <a:r>
              <a:rPr lang="el-GR" dirty="0"/>
              <a:t>-</a:t>
            </a:r>
            <a:r>
              <a:rPr lang="en-US" dirty="0"/>
              <a:t> </a:t>
            </a:r>
            <a:r>
              <a:rPr lang="en-US" dirty="0" err="1"/>
              <a:t>Yaa</a:t>
            </a:r>
            <a:r>
              <a:rPr lang="el-GR" dirty="0"/>
              <a:t> - </a:t>
            </a:r>
            <a:r>
              <a:rPr lang="el-GR" dirty="0" err="1"/>
              <a:t>Γλυκίνη</a:t>
            </a:r>
            <a:r>
              <a:rPr lang="el-GR" dirty="0"/>
              <a:t>) </a:t>
            </a:r>
          </a:p>
          <a:p>
            <a:pPr lvl="1"/>
            <a:endParaRPr lang="en-US" dirty="0" smtClean="0"/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3136"/>
            <a:ext cx="4209524" cy="166666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Σύνθεση Κολλαγόνου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 smtClean="0"/>
              <a:t>Μετάφραση γονιδίων και </a:t>
            </a:r>
            <a:r>
              <a:rPr lang="en-US" dirty="0" smtClean="0"/>
              <a:t>mRNA</a:t>
            </a:r>
            <a:r>
              <a:rPr lang="el-GR" dirty="0"/>
              <a:t> </a:t>
            </a:r>
            <a:r>
              <a:rPr lang="el-GR" dirty="0" smtClean="0"/>
              <a:t>για τη δημιουργία πρωτοκολλαγόνου</a:t>
            </a:r>
          </a:p>
          <a:p>
            <a:r>
              <a:rPr lang="el-GR" dirty="0" smtClean="0"/>
              <a:t>Αποκοπή </a:t>
            </a:r>
            <a:r>
              <a:rPr lang="el-GR" dirty="0" err="1" smtClean="0"/>
              <a:t>σηματοδοτικού</a:t>
            </a:r>
            <a:r>
              <a:rPr lang="el-GR" dirty="0" smtClean="0"/>
              <a:t> πεπτιδίου, υδροξυλίαση και γλυκοζυλίαση για τη δημιουργία </a:t>
            </a:r>
            <a:r>
              <a:rPr lang="el-GR" dirty="0" err="1" smtClean="0"/>
              <a:t>προκολλαγόνου</a:t>
            </a:r>
            <a:endParaRPr lang="en-US" dirty="0" smtClean="0"/>
          </a:p>
          <a:p>
            <a:r>
              <a:rPr lang="el-GR" dirty="0" smtClean="0"/>
              <a:t>Αποκοπή των </a:t>
            </a:r>
            <a:r>
              <a:rPr lang="el-GR" dirty="0" err="1" smtClean="0"/>
              <a:t>καρβοξυλοτελικών</a:t>
            </a:r>
            <a:r>
              <a:rPr lang="el-GR" dirty="0" smtClean="0"/>
              <a:t> και </a:t>
            </a:r>
            <a:r>
              <a:rPr lang="el-GR" dirty="0" err="1" smtClean="0"/>
              <a:t>αμινοτελικών</a:t>
            </a:r>
            <a:r>
              <a:rPr lang="el-GR" dirty="0" smtClean="0"/>
              <a:t> ομάδων για </a:t>
            </a:r>
            <a:r>
              <a:rPr lang="el-GR" dirty="0" err="1" smtClean="0"/>
              <a:t>τροποκολλαγόνο</a:t>
            </a:r>
            <a:endParaRPr lang="el-GR" dirty="0"/>
          </a:p>
          <a:p>
            <a:r>
              <a:rPr lang="el-GR" dirty="0" smtClean="0"/>
              <a:t>Τέλος </a:t>
            </a:r>
            <a:r>
              <a:rPr lang="el-GR" dirty="0" err="1" smtClean="0"/>
              <a:t>σταυροδεσμοί</a:t>
            </a:r>
            <a:r>
              <a:rPr lang="el-GR" dirty="0" smtClean="0"/>
              <a:t> μεταξύ </a:t>
            </a:r>
            <a:r>
              <a:rPr lang="el-GR" dirty="0" err="1" smtClean="0"/>
              <a:t>τροποκολλαγόνων</a:t>
            </a:r>
            <a:r>
              <a:rPr lang="el-GR" dirty="0" smtClean="0"/>
              <a:t> οδηγούν σε ινίδια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Ιδιότητες </a:t>
            </a:r>
            <a:r>
              <a:rPr lang="el-GR" dirty="0" err="1" smtClean="0"/>
              <a:t>Τροποκολλαγόνου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 smtClean="0"/>
              <a:t>Το </a:t>
            </a:r>
            <a:r>
              <a:rPr lang="el-GR" dirty="0" err="1" smtClean="0"/>
              <a:t>τροποκολλαγόνο</a:t>
            </a:r>
            <a:r>
              <a:rPr lang="el-GR" dirty="0" smtClean="0"/>
              <a:t> είναι εξαιρετικά σταθερό θερμικά και μηχανικά</a:t>
            </a:r>
          </a:p>
          <a:p>
            <a:pPr lvl="1"/>
            <a:r>
              <a:rPr lang="el-GR" dirty="0" smtClean="0"/>
              <a:t>Δεσμοί υδρογόνου (μικρή απόσταση λόγω </a:t>
            </a:r>
            <a:r>
              <a:rPr lang="el-GR" dirty="0" err="1" smtClean="0"/>
              <a:t>Γλυκίνης</a:t>
            </a:r>
            <a:r>
              <a:rPr lang="el-GR" dirty="0" smtClean="0"/>
              <a:t> και ευκολία δημιουργίας λόγω </a:t>
            </a:r>
            <a:r>
              <a:rPr lang="el-GR" dirty="0" err="1" smtClean="0"/>
              <a:t>υδροξυπρολίνης</a:t>
            </a:r>
            <a:r>
              <a:rPr lang="el-GR" dirty="0" smtClean="0"/>
              <a:t>)</a:t>
            </a:r>
          </a:p>
          <a:p>
            <a:pPr lvl="1"/>
            <a:r>
              <a:rPr lang="el-GR" dirty="0" smtClean="0"/>
              <a:t>Αλυσίδα </a:t>
            </a:r>
            <a:r>
              <a:rPr lang="el-GR" dirty="0" err="1" smtClean="0"/>
              <a:t>πολυπρολίνης</a:t>
            </a:r>
            <a:r>
              <a:rPr lang="el-GR" dirty="0" smtClean="0"/>
              <a:t> τύπου ΙΙ (ευκολότερη αναδίπλωση του κολλαγόνου)</a:t>
            </a:r>
            <a:endParaRPr lang="en-US" dirty="0" smtClean="0"/>
          </a:p>
          <a:p>
            <a:r>
              <a:rPr lang="el-GR" dirty="0" smtClean="0"/>
              <a:t>Διαφορετικά αμινοξέα οδηγούν σε διαφορετικές ιδιότητες της τριπλής έλικας</a:t>
            </a:r>
          </a:p>
        </p:txBody>
      </p:sp>
    </p:spTree>
    <p:extLst>
      <p:ext uri="{BB962C8B-B14F-4D97-AF65-F5344CB8AC3E}">
        <p14:creationId xmlns:p14="http://schemas.microsoft.com/office/powerpoint/2010/main" val="3927563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Ιδιότητες Ινιδίων Κολλαγόνου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 err="1" smtClean="0"/>
              <a:t>Παρ’όλα</a:t>
            </a:r>
            <a:r>
              <a:rPr lang="el-GR" dirty="0" smtClean="0"/>
              <a:t> αυτά, χρειάζεται τεταρτοταγής δομή για τη πλήρη σταθερότητα των </a:t>
            </a:r>
            <a:r>
              <a:rPr lang="el-GR" dirty="0" err="1" smtClean="0"/>
              <a:t>τροποκολλαγόνων</a:t>
            </a:r>
            <a:endParaRPr lang="el-GR" dirty="0" smtClean="0"/>
          </a:p>
          <a:p>
            <a:pPr lvl="1"/>
            <a:r>
              <a:rPr lang="en-US" dirty="0" smtClean="0"/>
              <a:t>D-band </a:t>
            </a:r>
            <a:r>
              <a:rPr lang="el-GR" dirty="0" smtClean="0"/>
              <a:t>περιοδικότητα με μερική επικάλυψη</a:t>
            </a:r>
          </a:p>
          <a:p>
            <a:pPr lvl="1"/>
            <a:r>
              <a:rPr lang="el-GR" dirty="0" err="1" smtClean="0"/>
              <a:t>Πυριδινολινικοί</a:t>
            </a:r>
            <a:r>
              <a:rPr lang="el-GR" dirty="0" smtClean="0"/>
              <a:t> δεσμοί μεταξύ </a:t>
            </a:r>
            <a:r>
              <a:rPr lang="el-GR" dirty="0" err="1" smtClean="0"/>
              <a:t>λυσινών</a:t>
            </a:r>
            <a:r>
              <a:rPr lang="el-GR" dirty="0" smtClean="0"/>
              <a:t> και </a:t>
            </a:r>
            <a:r>
              <a:rPr lang="el-GR" dirty="0" err="1" smtClean="0"/>
              <a:t>υδροξυλισινών</a:t>
            </a:r>
            <a:endParaRPr lang="en-US" dirty="0" smtClean="0"/>
          </a:p>
          <a:p>
            <a:r>
              <a:rPr lang="el-GR" dirty="0" smtClean="0"/>
              <a:t>Μηχανικές ιδιότητες όπως μέτρα ελαστικότητας και διάτμησης, καθώς και αντοχή σε θραύση.</a:t>
            </a:r>
          </a:p>
        </p:txBody>
      </p:sp>
    </p:spTree>
    <p:extLst>
      <p:ext uri="{BB962C8B-B14F-4D97-AF65-F5344CB8AC3E}">
        <p14:creationId xmlns:p14="http://schemas.microsoft.com/office/powerpoint/2010/main" val="3758978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Ιδιότητες Ινιδίων Κολλαγόνου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Η τεταρτοταγής δομή των </a:t>
            </a:r>
            <a:r>
              <a:rPr lang="el-GR" dirty="0" err="1" smtClean="0"/>
              <a:t>τροποκολλαγόνων</a:t>
            </a:r>
            <a:r>
              <a:rPr lang="el-GR" dirty="0" smtClean="0"/>
              <a:t>, το ινίδιο κολλαγόνου</a:t>
            </a:r>
          </a:p>
          <a:p>
            <a:pPr lvl="1"/>
            <a:r>
              <a:rPr lang="el-GR" dirty="0" err="1" smtClean="0"/>
              <a:t>Πυριδινολινικοί</a:t>
            </a:r>
            <a:r>
              <a:rPr lang="el-GR" dirty="0" smtClean="0"/>
              <a:t> δεσμοί μεταξύ </a:t>
            </a:r>
            <a:r>
              <a:rPr lang="el-GR" dirty="0" err="1" smtClean="0"/>
              <a:t>λυσινών</a:t>
            </a:r>
            <a:r>
              <a:rPr lang="el-GR" dirty="0" smtClean="0"/>
              <a:t> και </a:t>
            </a:r>
            <a:r>
              <a:rPr lang="el-GR" dirty="0" err="1" smtClean="0"/>
              <a:t>υδροξυλισινών</a:t>
            </a:r>
            <a:endParaRPr lang="el-GR" dirty="0" smtClean="0"/>
          </a:p>
          <a:p>
            <a:pPr lvl="1"/>
            <a:r>
              <a:rPr lang="en-US" dirty="0"/>
              <a:t>D-band </a:t>
            </a:r>
            <a:r>
              <a:rPr lang="el-GR" dirty="0"/>
              <a:t>περιοδικότητα με μερική </a:t>
            </a:r>
            <a:r>
              <a:rPr lang="el-GR" dirty="0" smtClean="0"/>
              <a:t>επικάλυψη</a:t>
            </a:r>
            <a:endParaRPr lang="en-US" dirty="0" smtClean="0"/>
          </a:p>
          <a:p>
            <a:r>
              <a:rPr lang="el-GR" dirty="0" smtClean="0"/>
              <a:t>Μηχανικές ιδιότητες όπως μέτρα ελαστικότητας και διάτμησης, καθώς και αντοχή σε θραύση.</a:t>
            </a:r>
          </a:p>
        </p:txBody>
      </p:sp>
    </p:spTree>
    <p:extLst>
      <p:ext uri="{BB962C8B-B14F-4D97-AF65-F5344CB8AC3E}">
        <p14:creationId xmlns:p14="http://schemas.microsoft.com/office/powerpoint/2010/main" val="3847367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Θερμική Αποδιαμόρφωση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Το κολλαγόνο στη σταθερή του κατάσταση είναι εξαρχής κρυσταλλικό </a:t>
            </a:r>
          </a:p>
          <a:p>
            <a:r>
              <a:rPr lang="el-GR" dirty="0" smtClean="0"/>
              <a:t>Η </a:t>
            </a:r>
            <a:r>
              <a:rPr lang="el-GR" dirty="0" err="1" smtClean="0"/>
              <a:t>υδροξυπρολίνη</a:t>
            </a:r>
            <a:r>
              <a:rPr lang="el-GR" dirty="0" smtClean="0"/>
              <a:t> παίζει ρόλο στη θερμοκρασία </a:t>
            </a:r>
            <a:r>
              <a:rPr lang="el-GR" dirty="0" err="1" smtClean="0"/>
              <a:t>αποδιαμόρφωσης</a:t>
            </a:r>
            <a:endParaRPr lang="el-GR" dirty="0" smtClean="0"/>
          </a:p>
          <a:p>
            <a:r>
              <a:rPr lang="el-GR" dirty="0" smtClean="0"/>
              <a:t>Με εφαρμογή θερμότητας στο ενυδατωμένο κολλαγόνο επιτυγχάνεται πρώτα η συρρίκνωση του (~57 </a:t>
            </a:r>
            <a:r>
              <a:rPr lang="en-US" dirty="0" smtClean="0"/>
              <a:t>C</a:t>
            </a:r>
            <a:r>
              <a:rPr lang="en-US" baseline="30000" dirty="0" smtClean="0"/>
              <a:t>o</a:t>
            </a:r>
            <a:r>
              <a:rPr lang="en-US" dirty="0" smtClean="0"/>
              <a:t>) </a:t>
            </a:r>
            <a:r>
              <a:rPr lang="el-GR" dirty="0" smtClean="0"/>
              <a:t>και μετά η πλήρης αποδιαμόρφωση (~65 </a:t>
            </a:r>
            <a:r>
              <a:rPr lang="en-US" dirty="0" smtClean="0"/>
              <a:t>C</a:t>
            </a:r>
            <a:r>
              <a:rPr lang="en-US" baseline="30000" dirty="0" smtClean="0"/>
              <a:t>o</a:t>
            </a:r>
            <a:r>
              <a:rPr lang="en-US" dirty="0" smtClean="0"/>
              <a:t>) </a:t>
            </a:r>
          </a:p>
          <a:p>
            <a:r>
              <a:rPr lang="el-GR" dirty="0" smtClean="0"/>
              <a:t>Όμοιο πείραμα για τη ζελατίνη(υδρόλυση) και το άνυδρο κολλαγόνο</a:t>
            </a:r>
          </a:p>
        </p:txBody>
      </p:sp>
    </p:spTree>
    <p:extLst>
      <p:ext uri="{BB962C8B-B14F-4D97-AF65-F5344CB8AC3E}">
        <p14:creationId xmlns:p14="http://schemas.microsoft.com/office/powerpoint/2010/main" val="1820281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Θερμική Αποδιαμόρφωση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Το κολλαγόνο στη σταθερή του κατάσταση είναι εξαρχής κρυσταλλικό </a:t>
            </a:r>
          </a:p>
          <a:p>
            <a:r>
              <a:rPr lang="el-GR" dirty="0" smtClean="0"/>
              <a:t>Η </a:t>
            </a:r>
            <a:r>
              <a:rPr lang="el-GR" dirty="0" err="1" smtClean="0"/>
              <a:t>υδροξυπρολίνη</a:t>
            </a:r>
            <a:r>
              <a:rPr lang="el-GR" dirty="0" smtClean="0"/>
              <a:t> παίζει ρόλο στη θερμοκρασία </a:t>
            </a:r>
            <a:r>
              <a:rPr lang="el-GR" dirty="0" err="1" smtClean="0"/>
              <a:t>αποδιαμόρφωσης</a:t>
            </a:r>
            <a:endParaRPr lang="el-GR" dirty="0" smtClean="0"/>
          </a:p>
          <a:p>
            <a:r>
              <a:rPr lang="el-GR" dirty="0" smtClean="0"/>
              <a:t>Με εφαρμογή θερμότητας στο ενυδατωμένο κολλαγόνο επιτυγχάνεται πρώτα η συρρίκνωση του (~57 </a:t>
            </a:r>
            <a:r>
              <a:rPr lang="en-US" dirty="0" smtClean="0"/>
              <a:t>C</a:t>
            </a:r>
            <a:r>
              <a:rPr lang="en-US" baseline="30000" dirty="0" smtClean="0"/>
              <a:t>o</a:t>
            </a:r>
            <a:r>
              <a:rPr lang="en-US" dirty="0" smtClean="0"/>
              <a:t>) </a:t>
            </a:r>
            <a:r>
              <a:rPr lang="el-GR" dirty="0" smtClean="0"/>
              <a:t>και μετά η πλήρης αποδιαμόρφωση (~65 </a:t>
            </a:r>
            <a:r>
              <a:rPr lang="en-US" dirty="0" smtClean="0"/>
              <a:t>C</a:t>
            </a:r>
            <a:r>
              <a:rPr lang="en-US" baseline="30000" dirty="0" smtClean="0"/>
              <a:t>o</a:t>
            </a:r>
            <a:r>
              <a:rPr lang="en-US" dirty="0" smtClean="0"/>
              <a:t>) </a:t>
            </a:r>
          </a:p>
          <a:p>
            <a:r>
              <a:rPr lang="el-GR" dirty="0" smtClean="0"/>
              <a:t>Όμοιο πείραμα για τη ζελατίνη(υδρόλυση) και το άνυδρο κολλαγόνο</a:t>
            </a:r>
          </a:p>
        </p:txBody>
      </p:sp>
    </p:spTree>
    <p:extLst>
      <p:ext uri="{BB962C8B-B14F-4D97-AF65-F5344CB8AC3E}">
        <p14:creationId xmlns:p14="http://schemas.microsoft.com/office/powerpoint/2010/main" val="2232668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Βιοϋλικά από κολλαγόνο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Μη τοξικά, ελάχιστη </a:t>
            </a:r>
            <a:r>
              <a:rPr lang="el-GR" dirty="0" err="1" smtClean="0"/>
              <a:t>ανοσοαπόκριση</a:t>
            </a:r>
            <a:r>
              <a:rPr lang="el-GR" dirty="0" smtClean="0"/>
              <a:t>, εξαιρετική </a:t>
            </a:r>
            <a:r>
              <a:rPr lang="el-GR" dirty="0" err="1" smtClean="0"/>
              <a:t>διάδραση</a:t>
            </a:r>
            <a:r>
              <a:rPr lang="el-GR" dirty="0" smtClean="0"/>
              <a:t> με άλλα κύτταρα</a:t>
            </a:r>
          </a:p>
          <a:p>
            <a:r>
              <a:rPr lang="el-GR" dirty="0" smtClean="0"/>
              <a:t>Κοσμητικές, χειρουργικές, ιατρικές εφαρμογές (</a:t>
            </a:r>
            <a:r>
              <a:rPr lang="el-GR" dirty="0" err="1" smtClean="0"/>
              <a:t>ιστομηχανική,προσθετικά</a:t>
            </a:r>
            <a:r>
              <a:rPr lang="el-GR" dirty="0" smtClean="0"/>
              <a:t> μέλη, διανομή φαρμάκων)</a:t>
            </a:r>
          </a:p>
          <a:p>
            <a:r>
              <a:rPr lang="el-GR" dirty="0" smtClean="0"/>
              <a:t>Η ευκολία στη </a:t>
            </a:r>
            <a:r>
              <a:rPr lang="el-GR" dirty="0" err="1" smtClean="0"/>
              <a:t>διάδραση</a:t>
            </a:r>
            <a:r>
              <a:rPr lang="el-GR" dirty="0" smtClean="0"/>
              <a:t> οδηγεί στη δυσκολία δημιουργίας τεχνητών </a:t>
            </a:r>
            <a:r>
              <a:rPr lang="el-GR" dirty="0" err="1" smtClean="0"/>
              <a:t>μικροκατασκευών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808123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Λεπτά </a:t>
            </a:r>
            <a:r>
              <a:rPr lang="el-GR" dirty="0" err="1" smtClean="0"/>
              <a:t>υμένια</a:t>
            </a:r>
            <a:r>
              <a:rPr lang="el-GR" dirty="0" smtClean="0"/>
              <a:t> κολλαγόνου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Μονομερή κολλαγόνου σε οξικό περιβάλλον με την αδρανοποίηση τους </a:t>
            </a:r>
            <a:r>
              <a:rPr lang="el-GR" dirty="0" err="1" smtClean="0"/>
              <a:t>αυτοδιοργανόνωνται</a:t>
            </a:r>
            <a:r>
              <a:rPr lang="el-GR" dirty="0"/>
              <a:t> </a:t>
            </a:r>
            <a:r>
              <a:rPr lang="el-GR" dirty="0" smtClean="0"/>
              <a:t>σε λεπτά </a:t>
            </a:r>
            <a:r>
              <a:rPr lang="el-GR" dirty="0" err="1" smtClean="0"/>
              <a:t>υμένια</a:t>
            </a:r>
            <a:r>
              <a:rPr lang="el-GR" dirty="0" smtClean="0"/>
              <a:t> κολλαγόνου</a:t>
            </a:r>
          </a:p>
          <a:p>
            <a:r>
              <a:rPr lang="el-GR" dirty="0" smtClean="0"/>
              <a:t>Σε υδρόφοβο υπόστρωμα (π.χ. </a:t>
            </a:r>
            <a:r>
              <a:rPr lang="el-GR" dirty="0" err="1" smtClean="0"/>
              <a:t>πολυστυρένιο</a:t>
            </a:r>
            <a:r>
              <a:rPr lang="el-GR" dirty="0" smtClean="0"/>
              <a:t>) δημιουργείται μια ομογενής μήτρα, με πολλά πλεονεκτήματα για έρευνες</a:t>
            </a:r>
          </a:p>
        </p:txBody>
      </p:sp>
    </p:spTree>
    <p:extLst>
      <p:ext uri="{BB962C8B-B14F-4D97-AF65-F5344CB8AC3E}">
        <p14:creationId xmlns:p14="http://schemas.microsoft.com/office/powerpoint/2010/main" val="4257444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Μικροσκοπία ατομικής δύναμης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Μελέτη (</a:t>
            </a:r>
            <a:r>
              <a:rPr lang="el-GR" dirty="0" err="1" smtClean="0"/>
              <a:t>μέτρηση,απεικόνιση</a:t>
            </a:r>
            <a:r>
              <a:rPr lang="el-GR" dirty="0" smtClean="0"/>
              <a:t> και χειρισμό) δειγμάτων σε κλίμακα </a:t>
            </a:r>
            <a:r>
              <a:rPr lang="el-GR" dirty="0" err="1" smtClean="0"/>
              <a:t>νανομέτρων</a:t>
            </a:r>
            <a:endParaRPr lang="el-GR" dirty="0" smtClean="0"/>
          </a:p>
          <a:p>
            <a:r>
              <a:rPr lang="el-GR" dirty="0" smtClean="0"/>
              <a:t>Με τη χρήση μια ακίδας</a:t>
            </a:r>
            <a:r>
              <a:rPr lang="en-US" dirty="0" smtClean="0"/>
              <a:t> </a:t>
            </a:r>
            <a:r>
              <a:rPr lang="el-GR" dirty="0" smtClean="0"/>
              <a:t> με καμπυλότητα 10 </a:t>
            </a:r>
            <a:r>
              <a:rPr lang="en-US" dirty="0" smtClean="0"/>
              <a:t>nm</a:t>
            </a:r>
            <a:r>
              <a:rPr lang="el-GR" dirty="0"/>
              <a:t> </a:t>
            </a:r>
            <a:r>
              <a:rPr lang="el-GR" dirty="0" smtClean="0"/>
              <a:t>και ελεγχόμενη με πιεζοηλεκτρικά στοιχεία εξετάζουμε την απώθηση</a:t>
            </a:r>
            <a:r>
              <a:rPr lang="en-US" dirty="0" smtClean="0"/>
              <a:t> </a:t>
            </a:r>
            <a:r>
              <a:rPr lang="el-GR" dirty="0" smtClean="0"/>
              <a:t>από τη σταθερή θέση που δημιουργείται στην ακίδα μέσω ενός </a:t>
            </a:r>
            <a:r>
              <a:rPr lang="el-GR" dirty="0" err="1" smtClean="0"/>
              <a:t>ανακλούμενου</a:t>
            </a:r>
            <a:r>
              <a:rPr lang="el-GR" dirty="0" smtClean="0"/>
              <a:t> </a:t>
            </a:r>
            <a:r>
              <a:rPr lang="en-US" dirty="0" smtClean="0"/>
              <a:t>laser</a:t>
            </a:r>
            <a:endParaRPr lang="el-GR" dirty="0" smtClean="0"/>
          </a:p>
          <a:p>
            <a:r>
              <a:rPr lang="el-GR" dirty="0" smtClean="0"/>
              <a:t>Διαφορετικές ακίδες μπορούν να χρησιμοποιηθούν για διαφορετικές μετρήσεις( θερμική ανίχνευση, </a:t>
            </a:r>
            <a:r>
              <a:rPr lang="el-GR" dirty="0" err="1" smtClean="0"/>
              <a:t>φωτοθερμική</a:t>
            </a:r>
            <a:r>
              <a:rPr lang="el-GR" dirty="0" smtClean="0"/>
              <a:t> </a:t>
            </a:r>
            <a:r>
              <a:rPr lang="el-GR" dirty="0" err="1" smtClean="0"/>
              <a:t>μικροφασματοσκοπία</a:t>
            </a:r>
            <a:r>
              <a:rPr lang="el-GR" dirty="0" smtClean="0"/>
              <a:t>, μέτρηση ηλεκτρικής αγωγιμότητας)</a:t>
            </a:r>
          </a:p>
        </p:txBody>
      </p:sp>
    </p:spTree>
    <p:extLst>
      <p:ext uri="{BB962C8B-B14F-4D97-AF65-F5344CB8AC3E}">
        <p14:creationId xmlns:p14="http://schemas.microsoft.com/office/powerpoint/2010/main" val="38740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Λειτουργίες απεικόνισης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Contact</a:t>
            </a:r>
          </a:p>
          <a:p>
            <a:pPr lvl="1"/>
            <a:r>
              <a:rPr lang="el-GR" dirty="0" smtClean="0"/>
              <a:t>Στατική εκτροπή προς το δείγμα (δυνάμεις συνάφειας λόγω υγρασίας) και μακριά του (απώθηση λόγω </a:t>
            </a:r>
            <a:r>
              <a:rPr lang="el-GR" dirty="0" err="1" smtClean="0"/>
              <a:t>απωστικών</a:t>
            </a:r>
            <a:r>
              <a:rPr lang="el-GR" dirty="0" smtClean="0"/>
              <a:t> ηλεκτρικών δυνάμεων)</a:t>
            </a:r>
          </a:p>
          <a:p>
            <a:pPr lvl="1"/>
            <a:r>
              <a:rPr lang="el-GR" dirty="0" smtClean="0"/>
              <a:t>Καταστροφή του δείγματος ή μέτρηση ενός στρώματος κάτω από το ανώτερο (ακόμα και της ακίδας)</a:t>
            </a:r>
          </a:p>
          <a:p>
            <a:pPr lvl="1"/>
            <a:r>
              <a:rPr lang="el-GR" dirty="0" smtClean="0"/>
              <a:t>Προσρόφηση υγρασίας επηρεάζει την μέτρηση του δείγματος</a:t>
            </a:r>
          </a:p>
          <a:p>
            <a:pPr lvl="1"/>
            <a:r>
              <a:rPr lang="el-GR" dirty="0" smtClean="0"/>
              <a:t>Υπόκειται σε θερμικές επιρροές</a:t>
            </a:r>
          </a:p>
          <a:p>
            <a:pPr lvl="1"/>
            <a:r>
              <a:rPr lang="el-GR" dirty="0" smtClean="0"/>
              <a:t>Χρήση μικρότερου </a:t>
            </a:r>
            <a:r>
              <a:rPr lang="en-US" dirty="0" smtClean="0"/>
              <a:t>set-point</a:t>
            </a:r>
            <a:r>
              <a:rPr lang="el-GR" dirty="0" smtClean="0"/>
              <a:t>, μαλακότερου προβόλου, και αύξηση της ανατροφοδότησης</a:t>
            </a:r>
          </a:p>
        </p:txBody>
      </p:sp>
    </p:spTree>
    <p:extLst>
      <p:ext uri="{BB962C8B-B14F-4D97-AF65-F5344CB8AC3E}">
        <p14:creationId xmlns:p14="http://schemas.microsoft.com/office/powerpoint/2010/main" val="3916812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Λειτουργίες απεικόνισης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Non-Contact</a:t>
            </a:r>
          </a:p>
          <a:p>
            <a:pPr lvl="1"/>
            <a:r>
              <a:rPr lang="el-GR" dirty="0" smtClean="0"/>
              <a:t>Απεικόνιση μη αγώγιμων «μαλακών» </a:t>
            </a:r>
            <a:r>
              <a:rPr lang="el-GR" dirty="0"/>
              <a:t>δ</a:t>
            </a:r>
            <a:r>
              <a:rPr lang="el-GR" dirty="0" smtClean="0"/>
              <a:t>ειγμάτων</a:t>
            </a:r>
            <a:endParaRPr lang="en-US" dirty="0" smtClean="0"/>
          </a:p>
          <a:p>
            <a:pPr lvl="1"/>
            <a:r>
              <a:rPr lang="el-GR" dirty="0" smtClean="0"/>
              <a:t>Ταλάντωση ακίδας λίγο πάνω από την </a:t>
            </a:r>
            <a:r>
              <a:rPr lang="el-GR" dirty="0" err="1" smtClean="0"/>
              <a:t>ιδιοσυχνότητα</a:t>
            </a:r>
            <a:r>
              <a:rPr lang="el-GR" dirty="0" smtClean="0"/>
              <a:t> του</a:t>
            </a:r>
          </a:p>
          <a:p>
            <a:pPr lvl="1"/>
            <a:r>
              <a:rPr lang="el-GR" dirty="0" smtClean="0"/>
              <a:t>Δυνάμεις </a:t>
            </a:r>
            <a:r>
              <a:rPr lang="en-US" dirty="0" smtClean="0"/>
              <a:t>Van der Waals </a:t>
            </a:r>
            <a:r>
              <a:rPr lang="el-GR" dirty="0" smtClean="0"/>
              <a:t>(ή άλλες μακράς εμβέλειας) χαμηλώνουν τη συχνότητα συντονισμού</a:t>
            </a:r>
          </a:p>
          <a:p>
            <a:pPr lvl="1"/>
            <a:r>
              <a:rPr lang="el-GR" dirty="0" smtClean="0"/>
              <a:t>Διαφορετικές αναδράσεις οδηγούν ανάλογα με το πλάτος (ΑΜ) ή τη συχνότητα (</a:t>
            </a:r>
            <a:r>
              <a:rPr lang="en-US" dirty="0" smtClean="0"/>
              <a:t>FM)</a:t>
            </a:r>
            <a:r>
              <a:rPr lang="el-GR" dirty="0" smtClean="0"/>
              <a:t> σε διαφορετικούς τρόπους απεικόνισης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0809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Non-Contact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Μηδενική επαφή τυπικά, οπότε είναι δυνατή χρήση πιο άκαμπτων ακίδων</a:t>
            </a:r>
          </a:p>
          <a:p>
            <a:r>
              <a:rPr lang="el-GR" dirty="0" smtClean="0"/>
              <a:t>Καλύτερο από </a:t>
            </a:r>
            <a:r>
              <a:rPr lang="en-US" dirty="0" smtClean="0"/>
              <a:t>contact </a:t>
            </a:r>
            <a:r>
              <a:rPr lang="el-GR" dirty="0" smtClean="0"/>
              <a:t>για μαλακά δείγματα</a:t>
            </a:r>
          </a:p>
          <a:p>
            <a:r>
              <a:rPr lang="el-GR" dirty="0" smtClean="0"/>
              <a:t>Πρακτικά και πάλι η ακίδα μπορεί να ακουμπήσει την επιφάνεια λόγω επιφανειακής τάσης, ενώ σε βιολογικά δείγματα οι δυνάμεις είναι μικρές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4577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Tapping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Για να ξεπεραστούν τα άνωθεν προβλήματα, η ακίδα πάλλεται εξαναγκασμένα με πλάτος 100</a:t>
            </a:r>
            <a:r>
              <a:rPr lang="en-US" dirty="0" smtClean="0"/>
              <a:t>-200 nm</a:t>
            </a:r>
            <a:endParaRPr lang="en-US" dirty="0"/>
          </a:p>
          <a:p>
            <a:r>
              <a:rPr lang="el-GR" dirty="0" smtClean="0"/>
              <a:t>Ανάδραση με την αλλαγή του πλάτους ταλάντωσης όπως με την </a:t>
            </a:r>
            <a:r>
              <a:rPr lang="en-US" dirty="0"/>
              <a:t>AM non-contact </a:t>
            </a:r>
            <a:r>
              <a:rPr lang="el-GR" dirty="0" smtClean="0"/>
              <a:t>μέθοδο</a:t>
            </a:r>
          </a:p>
          <a:p>
            <a:r>
              <a:rPr lang="el-GR" dirty="0" smtClean="0"/>
              <a:t>Επαφή με το δείγμα για ελάχιστο χρόνο, χωρίς να επηρεάζεται από το είδος των δυνάμεων αλλά από τη μέση επίδραση τους</a:t>
            </a:r>
          </a:p>
          <a:p>
            <a:r>
              <a:rPr lang="el-GR" dirty="0" smtClean="0"/>
              <a:t>Πιο περίπλοκο σύστημα και δυσκολία ελέγχου παραμέτρων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19353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Σύγκριση μεθόδων απεικόνισης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72" y="2564905"/>
            <a:ext cx="4104456" cy="2448272"/>
          </a:xfrm>
        </p:spPr>
      </p:pic>
    </p:spTree>
    <p:extLst>
      <p:ext uri="{BB962C8B-B14F-4D97-AF65-F5344CB8AC3E}">
        <p14:creationId xmlns:p14="http://schemas.microsoft.com/office/powerpoint/2010/main" val="1841991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Πλεονεκτήματα - Μειονεκτήματα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Τρισδιάστατη εικόνα χωρίς καμιά προετοιμασία του δείγματος είτε υγρό, είτε όχι</a:t>
            </a:r>
          </a:p>
          <a:p>
            <a:r>
              <a:rPr lang="el-GR" dirty="0" smtClean="0"/>
              <a:t>Πραγματικά ατομική ανάλυση με κόστος μόνο το </a:t>
            </a:r>
            <a:r>
              <a:rPr lang="en-US" dirty="0" smtClean="0"/>
              <a:t>AFM</a:t>
            </a:r>
            <a:r>
              <a:rPr lang="el-GR" dirty="0" smtClean="0"/>
              <a:t> χωρίς επιπλέον εργαλεία</a:t>
            </a:r>
          </a:p>
          <a:p>
            <a:r>
              <a:rPr lang="el-GR" dirty="0" smtClean="0"/>
              <a:t>Μικρή επιφάνεια σάρωσης</a:t>
            </a:r>
          </a:p>
          <a:p>
            <a:r>
              <a:rPr lang="el-GR" dirty="0" smtClean="0"/>
              <a:t>Μικρή ταχύτητα σάρωσης που υπόκειται σε θερμικό </a:t>
            </a:r>
            <a:r>
              <a:rPr lang="en-US" dirty="0" smtClean="0"/>
              <a:t>drift</a:t>
            </a:r>
          </a:p>
          <a:p>
            <a:r>
              <a:rPr lang="el-GR" dirty="0" smtClean="0"/>
              <a:t>Υστέρηση πιεζοηλεκτρικών στοιχείω</a:t>
            </a:r>
            <a:r>
              <a:rPr lang="el-GR" dirty="0"/>
              <a:t>ν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0211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Εφαρμογές</a:t>
            </a:r>
            <a:r>
              <a:rPr lang="en-US" dirty="0" smtClean="0"/>
              <a:t> </a:t>
            </a:r>
            <a:r>
              <a:rPr lang="el-GR" dirty="0" smtClean="0"/>
              <a:t>ΑΜΔ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Απεικονιστικές</a:t>
            </a:r>
          </a:p>
          <a:p>
            <a:r>
              <a:rPr lang="el-GR" dirty="0" smtClean="0"/>
              <a:t>Μέτρηση δυνάμεων που αναπτύσσονται (και διάφορα μέτρα </a:t>
            </a:r>
            <a:r>
              <a:rPr lang="el-GR" dirty="0" err="1" smtClean="0"/>
              <a:t>εξ’αυτών</a:t>
            </a:r>
            <a:r>
              <a:rPr lang="el-GR" dirty="0" smtClean="0"/>
              <a:t>, όπως </a:t>
            </a:r>
            <a:r>
              <a:rPr lang="el-GR" dirty="0" err="1" smtClean="0"/>
              <a:t>ιξώδες,ακαμψία</a:t>
            </a:r>
            <a:r>
              <a:rPr lang="el-GR" dirty="0" smtClean="0"/>
              <a:t>, μέτρο ελαστικότητας, μέγιστες δυνάμεις και ρυθμοί καταπόνησης)</a:t>
            </a:r>
          </a:p>
          <a:p>
            <a:r>
              <a:rPr lang="el-GR" dirty="0" smtClean="0"/>
              <a:t>Χειραγώγηση και μέτρηση σε ατομικό επίπεδο (μέτρησης ποσοστών ατόμων σε κράματα)</a:t>
            </a:r>
          </a:p>
        </p:txBody>
      </p:sp>
    </p:spTree>
    <p:extLst>
      <p:ext uri="{BB962C8B-B14F-4D97-AF65-F5344CB8AC3E}">
        <p14:creationId xmlns:p14="http://schemas.microsoft.com/office/powerpoint/2010/main" val="3347677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Υλικά και μέθοδοι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PBS (phosphate buffer saline)</a:t>
            </a:r>
            <a:r>
              <a:rPr lang="el-GR" dirty="0" smtClean="0"/>
              <a:t> , ρυθμιστικό διάλυμα που αντιστέκεται στις μεγάλες</a:t>
            </a:r>
            <a:r>
              <a:rPr lang="en-US" dirty="0" smtClean="0"/>
              <a:t> </a:t>
            </a:r>
            <a:r>
              <a:rPr lang="el-GR" dirty="0" smtClean="0"/>
              <a:t>μεταβολές του </a:t>
            </a:r>
            <a:r>
              <a:rPr lang="en-US" dirty="0" smtClean="0"/>
              <a:t>PH</a:t>
            </a:r>
            <a:r>
              <a:rPr lang="el-GR" dirty="0" smtClean="0"/>
              <a:t> και χρησιμοποιήθηκε στην </a:t>
            </a:r>
            <a:r>
              <a:rPr lang="el-GR" dirty="0" err="1" smtClean="0"/>
              <a:t>ινιδιογένεση</a:t>
            </a:r>
            <a:r>
              <a:rPr lang="el-GR" dirty="0" smtClean="0"/>
              <a:t> του κολλαγόνου</a:t>
            </a:r>
            <a:endParaRPr lang="en-US" dirty="0" smtClean="0"/>
          </a:p>
          <a:p>
            <a:r>
              <a:rPr lang="en-US" dirty="0" smtClean="0"/>
              <a:t>Spin coater</a:t>
            </a:r>
            <a:r>
              <a:rPr lang="el-GR" dirty="0" smtClean="0"/>
              <a:t> για τη δημιουργία λεπτών </a:t>
            </a:r>
            <a:r>
              <a:rPr lang="el-GR" dirty="0" err="1" smtClean="0"/>
              <a:t>υμενίων</a:t>
            </a:r>
            <a:endParaRPr lang="en-US" dirty="0" smtClean="0"/>
          </a:p>
          <a:p>
            <a:r>
              <a:rPr lang="en-US" dirty="0" smtClean="0"/>
              <a:t>Mica </a:t>
            </a:r>
            <a:r>
              <a:rPr lang="el-GR" dirty="0" smtClean="0"/>
              <a:t>ως υπόστρωμα λόγω του τέλειου </a:t>
            </a:r>
            <a:r>
              <a:rPr lang="en-US" dirty="0" smtClean="0"/>
              <a:t>basal cleavage </a:t>
            </a:r>
            <a:r>
              <a:rPr lang="el-GR" dirty="0" smtClean="0"/>
              <a:t>(καθώς και προσανατολισμών πολωμένων μορίων)</a:t>
            </a:r>
          </a:p>
          <a:p>
            <a:r>
              <a:rPr lang="en-US" dirty="0" smtClean="0"/>
              <a:t>Polystyrene, </a:t>
            </a:r>
            <a:r>
              <a:rPr lang="el-GR" dirty="0" smtClean="0"/>
              <a:t>σε μορφή σφαιριδίων έχει τη δυνατότητα δημιουργίας πυκνού πλέγματος (χρησιμοποίηση για βαθμονόμηση και εύρεση της γεωμετρίας της </a:t>
            </a:r>
            <a:r>
              <a:rPr lang="el-GR" dirty="0" err="1" smtClean="0"/>
              <a:t>γωνίας,ορθογωνιότητα</a:t>
            </a:r>
            <a:r>
              <a:rPr lang="el-GR" dirty="0" smtClean="0"/>
              <a:t> και γραμμικότητα, πρότυπα ως υποστρώματα)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1414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Πειραματικά αποτελέσματα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Κολλαγόνο τύπου Ι, βόειος τένοντας </a:t>
            </a:r>
          </a:p>
          <a:p>
            <a:r>
              <a:rPr lang="el-GR" dirty="0" smtClean="0"/>
              <a:t>Διαλυμένος σε οξικό οξύ σε διάφορες συγκεντρώσεις</a:t>
            </a:r>
            <a:endParaRPr lang="en-US" dirty="0" smtClean="0"/>
          </a:p>
          <a:p>
            <a:r>
              <a:rPr lang="en-US" dirty="0" smtClean="0"/>
              <a:t>Spin coater</a:t>
            </a:r>
            <a:r>
              <a:rPr lang="el-GR" dirty="0" smtClean="0"/>
              <a:t> για τη δημιουργία λεπτών </a:t>
            </a:r>
            <a:r>
              <a:rPr lang="el-GR" dirty="0" err="1" smtClean="0"/>
              <a:t>υμενίων</a:t>
            </a:r>
            <a:endParaRPr lang="el-GR" dirty="0" smtClean="0"/>
          </a:p>
          <a:p>
            <a:r>
              <a:rPr lang="el-GR" dirty="0" smtClean="0"/>
              <a:t>Ξέπλυμα με </a:t>
            </a:r>
            <a:r>
              <a:rPr lang="en-US" dirty="0" smtClean="0"/>
              <a:t>PBS</a:t>
            </a:r>
            <a:r>
              <a:rPr lang="el-GR" dirty="0"/>
              <a:t> </a:t>
            </a:r>
            <a:r>
              <a:rPr lang="el-GR" dirty="0" smtClean="0"/>
              <a:t>(ή όχι)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8528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</a:t>
            </a:r>
            <a:r>
              <a:rPr lang="en-US" dirty="0" smtClean="0"/>
              <a:t>contact </a:t>
            </a:r>
            <a:r>
              <a:rPr lang="el-GR" dirty="0" smtClean="0"/>
              <a:t>μέθοδο σε </a:t>
            </a:r>
            <a:r>
              <a:rPr lang="el-GR" dirty="0" err="1" smtClean="0"/>
              <a:t>μίκα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46" y="2100481"/>
            <a:ext cx="5742857" cy="3495238"/>
          </a:xfrm>
        </p:spPr>
      </p:pic>
    </p:spTree>
    <p:extLst>
      <p:ext uri="{BB962C8B-B14F-4D97-AF65-F5344CB8AC3E}">
        <p14:creationId xmlns:p14="http://schemas.microsoft.com/office/powerpoint/2010/main" val="2265671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</a:t>
            </a:r>
            <a:r>
              <a:rPr lang="en-US" dirty="0" smtClean="0"/>
              <a:t>tapping </a:t>
            </a:r>
            <a:r>
              <a:rPr lang="el-GR" dirty="0" smtClean="0"/>
              <a:t>μέθοδο σε </a:t>
            </a:r>
            <a:r>
              <a:rPr lang="el-GR" dirty="0" err="1" smtClean="0"/>
              <a:t>μίκα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237" y="2119528"/>
            <a:ext cx="5390476" cy="3457143"/>
          </a:xfrm>
        </p:spPr>
      </p:pic>
    </p:spTree>
    <p:extLst>
      <p:ext uri="{BB962C8B-B14F-4D97-AF65-F5344CB8AC3E}">
        <p14:creationId xmlns:p14="http://schemas.microsoft.com/office/powerpoint/2010/main" val="746972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</a:t>
            </a:r>
            <a:r>
              <a:rPr lang="en-US" dirty="0" smtClean="0"/>
              <a:t>tapping </a:t>
            </a:r>
            <a:r>
              <a:rPr lang="el-GR" dirty="0" smtClean="0"/>
              <a:t>μέθοδο σε </a:t>
            </a:r>
            <a:r>
              <a:rPr lang="el-GR" dirty="0" err="1" smtClean="0"/>
              <a:t>μίκα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380" y="2005243"/>
            <a:ext cx="5676190" cy="3685714"/>
          </a:xfrm>
        </p:spPr>
      </p:pic>
    </p:spTree>
    <p:extLst>
      <p:ext uri="{BB962C8B-B14F-4D97-AF65-F5344CB8AC3E}">
        <p14:creationId xmlns:p14="http://schemas.microsoft.com/office/powerpoint/2010/main" val="1681308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</a:t>
            </a:r>
            <a:r>
              <a:rPr lang="en-US" dirty="0" smtClean="0"/>
              <a:t>tapping </a:t>
            </a:r>
            <a:r>
              <a:rPr lang="el-GR" dirty="0" smtClean="0"/>
              <a:t>μέθοδο σε </a:t>
            </a:r>
            <a:r>
              <a:rPr lang="el-GR" dirty="0" err="1" smtClean="0"/>
              <a:t>μίκα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65" y="1995719"/>
            <a:ext cx="5447619" cy="3704762"/>
          </a:xfrm>
        </p:spPr>
      </p:pic>
    </p:spTree>
    <p:extLst>
      <p:ext uri="{BB962C8B-B14F-4D97-AF65-F5344CB8AC3E}">
        <p14:creationId xmlns:p14="http://schemas.microsoft.com/office/powerpoint/2010/main" val="2420991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</a:t>
            </a:r>
            <a:r>
              <a:rPr lang="en-US" dirty="0" smtClean="0"/>
              <a:t>tapping </a:t>
            </a:r>
            <a:r>
              <a:rPr lang="el-GR" dirty="0" smtClean="0"/>
              <a:t>μέθοδο σε </a:t>
            </a:r>
            <a:r>
              <a:rPr lang="el-GR" dirty="0" err="1" smtClean="0"/>
              <a:t>μίκα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46" y="2224290"/>
            <a:ext cx="5342857" cy="3247619"/>
          </a:xfrm>
        </p:spPr>
      </p:pic>
    </p:spTree>
    <p:extLst>
      <p:ext uri="{BB962C8B-B14F-4D97-AF65-F5344CB8AC3E}">
        <p14:creationId xmlns:p14="http://schemas.microsoft.com/office/powerpoint/2010/main" val="3586550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</a:t>
            </a:r>
            <a:r>
              <a:rPr lang="en-US" dirty="0" smtClean="0"/>
              <a:t>tapping </a:t>
            </a:r>
            <a:r>
              <a:rPr lang="el-GR" dirty="0" smtClean="0"/>
              <a:t>μέθοδο σε </a:t>
            </a:r>
            <a:r>
              <a:rPr lang="el-GR" dirty="0" err="1" smtClean="0"/>
              <a:t>μίκα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903" y="2333814"/>
            <a:ext cx="5457143" cy="3028571"/>
          </a:xfrm>
        </p:spPr>
      </p:pic>
    </p:spTree>
    <p:extLst>
      <p:ext uri="{BB962C8B-B14F-4D97-AF65-F5344CB8AC3E}">
        <p14:creationId xmlns:p14="http://schemas.microsoft.com/office/powerpoint/2010/main" val="6279830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μέθοδο</a:t>
            </a:r>
            <a:r>
              <a:rPr lang="en-US" dirty="0" smtClean="0"/>
              <a:t> </a:t>
            </a:r>
            <a:r>
              <a:rPr lang="el-GR" dirty="0" smtClean="0"/>
              <a:t>επαφής σε </a:t>
            </a:r>
            <a:r>
              <a:rPr lang="el-GR" dirty="0" err="1" smtClean="0"/>
              <a:t>πολυστυρένιο</a:t>
            </a:r>
            <a:r>
              <a:rPr lang="el-GR" dirty="0" smtClean="0"/>
              <a:t> και </a:t>
            </a:r>
            <a:r>
              <a:rPr lang="el-GR" dirty="0" err="1" smtClean="0"/>
              <a:t>μίκα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079" y="1600200"/>
            <a:ext cx="3772791" cy="4495800"/>
          </a:xfrm>
        </p:spPr>
      </p:pic>
    </p:spTree>
    <p:extLst>
      <p:ext uri="{BB962C8B-B14F-4D97-AF65-F5344CB8AC3E}">
        <p14:creationId xmlns:p14="http://schemas.microsoft.com/office/powerpoint/2010/main" val="3271906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παλλόμενη μέθοδο σε </a:t>
            </a:r>
            <a:r>
              <a:rPr lang="el-GR" dirty="0" err="1" smtClean="0"/>
              <a:t>πολυστυρένιο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89" y="2162385"/>
            <a:ext cx="5428571" cy="3371429"/>
          </a:xfrm>
        </p:spPr>
      </p:pic>
    </p:spTree>
    <p:extLst>
      <p:ext uri="{BB962C8B-B14F-4D97-AF65-F5344CB8AC3E}">
        <p14:creationId xmlns:p14="http://schemas.microsoft.com/office/powerpoint/2010/main" val="18456172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Κολλαγόνο με παλλόμενη μέθοδο σε </a:t>
            </a:r>
            <a:r>
              <a:rPr lang="el-GR" dirty="0" err="1" smtClean="0"/>
              <a:t>πολυστυρένιο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9" y="1600200"/>
            <a:ext cx="5112567" cy="4997152"/>
          </a:xfrm>
        </p:spPr>
      </p:pic>
    </p:spTree>
    <p:extLst>
      <p:ext uri="{BB962C8B-B14F-4D97-AF65-F5344CB8AC3E}">
        <p14:creationId xmlns:p14="http://schemas.microsoft.com/office/powerpoint/2010/main" val="911580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Συμπεράσματα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Στα πειράματα μας η παλλόμενη μέθοδος έδωσε καλύτερα αποτελέσματα γενικότερα</a:t>
            </a:r>
          </a:p>
          <a:p>
            <a:r>
              <a:rPr lang="el-GR" dirty="0" smtClean="0"/>
              <a:t>Οι εικόνες επηρεάζονται από πολλούς παράγοντες (π.χ. </a:t>
            </a:r>
            <a:r>
              <a:rPr lang="en-US" dirty="0" smtClean="0"/>
              <a:t>rate</a:t>
            </a:r>
            <a:r>
              <a:rPr lang="el-GR" dirty="0" smtClean="0"/>
              <a:t> ανάκτησης φωτογραφίας</a:t>
            </a:r>
            <a:r>
              <a:rPr lang="el-GR" dirty="0" smtClean="0"/>
              <a:t>, </a:t>
            </a:r>
            <a:r>
              <a:rPr lang="en-US" dirty="0" smtClean="0"/>
              <a:t>gain, set point, </a:t>
            </a:r>
            <a:r>
              <a:rPr lang="el-GR" dirty="0" smtClean="0"/>
              <a:t>μέγεθος εικόνας σάρωσης</a:t>
            </a:r>
            <a:r>
              <a:rPr lang="en-US" dirty="0" smtClean="0"/>
              <a:t>)</a:t>
            </a:r>
            <a:endParaRPr lang="el-GR" dirty="0" smtClean="0"/>
          </a:p>
          <a:p>
            <a:r>
              <a:rPr lang="el-GR" dirty="0" smtClean="0"/>
              <a:t>Πολλοί από αυτούς τους παράγοντες επηρεάζονται διαφορετικά ανάλογα με το δείγμα μας </a:t>
            </a:r>
          </a:p>
          <a:p>
            <a:r>
              <a:rPr lang="el-GR" dirty="0" smtClean="0"/>
              <a:t>Το υπόστρωμα σαφώς επηρεάζει την ποιότητα της εικόνας, ενώ η προσθήκη σφαιριδίων </a:t>
            </a:r>
            <a:r>
              <a:rPr lang="el-GR" dirty="0" err="1" smtClean="0"/>
              <a:t>πολυστυρενίου</a:t>
            </a:r>
            <a:r>
              <a:rPr lang="el-GR" dirty="0" smtClean="0"/>
              <a:t> δημιουργεί επιπλέον δυσκολία στην απεικόνιση κολλαγόνου επάνω στο πλέγμα του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ATTENDING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9000B0E-F247-42DE-B4C8-953FA55828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presentation</Template>
  <TotalTime>0</TotalTime>
  <Words>1041</Words>
  <Application>Microsoft Office PowerPoint</Application>
  <PresentationFormat>On-screen Show (4:3)</PresentationFormat>
  <Paragraphs>152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Calibri</vt:lpstr>
      <vt:lpstr>Tw Cen MT</vt:lpstr>
      <vt:lpstr>Wingdings</vt:lpstr>
      <vt:lpstr>Wingdings 2</vt:lpstr>
      <vt:lpstr>Median</vt:lpstr>
      <vt:lpstr>Παρουσιαση Διπλωματικησ εργασιασ  Μελετη της επιδρασησ του υποστρωματοσ στα δομικα χαρακτηριστικα λεπτων υμενιων κολλαγονου με χρηση μικροσκοπιας ατομικησ δυναμησ</vt:lpstr>
      <vt:lpstr>ΕΠΙΣΚΟΠΗΣΗ</vt:lpstr>
      <vt:lpstr>Κολλαγόνο</vt:lpstr>
      <vt:lpstr>Σύνθεση Κολλαγόνου</vt:lpstr>
      <vt:lpstr>Ιδιότητες Τροποκολλαγόνου</vt:lpstr>
      <vt:lpstr>Ιδιότητες Ινιδίων Κολλαγόνου</vt:lpstr>
      <vt:lpstr>Ιδιότητες Ινιδίων Κολλαγόνου</vt:lpstr>
      <vt:lpstr>Θερμική Αποδιαμόρφωση</vt:lpstr>
      <vt:lpstr>Θερμική Αποδιαμόρφωση</vt:lpstr>
      <vt:lpstr>Βιοϋλικά από κολλαγόνο</vt:lpstr>
      <vt:lpstr>Λεπτά υμένια κολλαγόνου</vt:lpstr>
      <vt:lpstr>Μικροσκοπία ατομικής δύναμης</vt:lpstr>
      <vt:lpstr>Λειτουργίες απεικόνισης</vt:lpstr>
      <vt:lpstr>Λειτουργίες απεικόνισης</vt:lpstr>
      <vt:lpstr>Non-Contact</vt:lpstr>
      <vt:lpstr>Tapping</vt:lpstr>
      <vt:lpstr>Σύγκριση μεθόδων απεικόνισης</vt:lpstr>
      <vt:lpstr>Πλεονεκτήματα - Μειονεκτήματα</vt:lpstr>
      <vt:lpstr>Εφαρμογές ΑΜΔ</vt:lpstr>
      <vt:lpstr>Υλικά και μέθοδοι</vt:lpstr>
      <vt:lpstr>Πειραματικά αποτελέσματα</vt:lpstr>
      <vt:lpstr>Κολλαγόνο με contact μέθοδο σε μίκα</vt:lpstr>
      <vt:lpstr>Κολλαγόνο με tapping μέθοδο σε μίκα</vt:lpstr>
      <vt:lpstr>Κολλαγόνο με tapping μέθοδο σε μίκα</vt:lpstr>
      <vt:lpstr>Κολλαγόνο με tapping μέθοδο σε μίκα</vt:lpstr>
      <vt:lpstr>Κολλαγόνο με tapping μέθοδο σε μίκα</vt:lpstr>
      <vt:lpstr>Κολλαγόνο με tapping μέθοδο σε μίκα</vt:lpstr>
      <vt:lpstr>Κολλαγόνο με μέθοδο επαφής σε πολυστυρένιο και μίκα</vt:lpstr>
      <vt:lpstr>Κολλαγόνο με παλλόμενη μέθοδο σε πολυστυρένιο</vt:lpstr>
      <vt:lpstr>Κολλαγόνο με παλλόμενη μέθοδο σε πολυστυρένιο</vt:lpstr>
      <vt:lpstr>Συμπεράσματα</vt:lpstr>
      <vt:lpstr>THANK YOU FOR ATTENDING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2014-12-16T01:39:04Z</dcterms:created>
  <dcterms:modified xsi:type="dcterms:W3CDTF">2014-12-17T03:15:13Z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TC101671259990</vt:lpwstr>
  </property>
</Properties>
</file>