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5" r:id="rId20"/>
    <p:sldId id="274" r:id="rId2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 varScale="1">
        <p:scale>
          <a:sx n="111" d="100"/>
          <a:sy n="111" d="100"/>
        </p:scale>
        <p:origin x="-81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79EA8E0-8EE8-4A84-B693-D633EBB97B6A}" type="slidenum">
              <a:rPr lang="el-GR" smtClean="0"/>
              <a:t>‹#›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A605DD2-1CE3-48F6-B726-3F09DE0B1BE6}" type="datetimeFigureOut">
              <a:rPr lang="el-GR" smtClean="0"/>
              <a:t>10/11/2015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l-GR" sz="2800" b="1" dirty="0"/>
              <a:t>Εντοπισμός θέσης και ταχύτητας με τη χρήση συνδυαστικών συστημάτων δορυφορικής και αδρανειακής πλοήγησης</a:t>
            </a:r>
            <a:r>
              <a:rPr lang="el-GR" sz="2800" dirty="0"/>
              <a:t/>
            </a:r>
            <a:br>
              <a:rPr lang="el-GR" sz="2800" dirty="0"/>
            </a:br>
            <a:r>
              <a:rPr lang="en-US" sz="2800" b="1" dirty="0" smtClean="0"/>
              <a:t>(</a:t>
            </a:r>
            <a:r>
              <a:rPr lang="en-US" sz="2800" b="1" dirty="0"/>
              <a:t>GNSS/INS Fusion Systems)</a:t>
            </a:r>
            <a:endParaRPr lang="el-GR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4797152"/>
            <a:ext cx="6461760" cy="1440160"/>
          </a:xfrm>
        </p:spPr>
        <p:txBody>
          <a:bodyPr>
            <a:normAutofit fontScale="55000" lnSpcReduction="20000"/>
          </a:bodyPr>
          <a:lstStyle/>
          <a:p>
            <a:endParaRPr lang="el-GR" dirty="0" smtClean="0"/>
          </a:p>
          <a:p>
            <a:r>
              <a:rPr lang="el-GR" sz="2500" dirty="0" smtClean="0"/>
              <a:t>Ζαφειρούλης Κωνσταντίνος</a:t>
            </a:r>
          </a:p>
          <a:p>
            <a:endParaRPr lang="el-GR" sz="2500" dirty="0"/>
          </a:p>
          <a:p>
            <a:r>
              <a:rPr lang="el-GR" sz="2500" i="1" dirty="0" err="1" smtClean="0"/>
              <a:t>Eπιβλέπων</a:t>
            </a:r>
            <a:r>
              <a:rPr lang="el-GR" sz="2500" i="1" dirty="0" smtClean="0"/>
              <a:t> </a:t>
            </a:r>
            <a:r>
              <a:rPr lang="el-GR" sz="2500" i="1" dirty="0" err="1"/>
              <a:t>Kαθηγητής</a:t>
            </a:r>
            <a:r>
              <a:rPr lang="el-GR" sz="2500" i="1" dirty="0"/>
              <a:t>: Χριστοφόρου Ευάγγελος</a:t>
            </a:r>
            <a:endParaRPr lang="el-GR" sz="2500" dirty="0"/>
          </a:p>
          <a:p>
            <a:endParaRPr lang="el-GR" sz="2500" dirty="0" smtClean="0"/>
          </a:p>
          <a:p>
            <a:r>
              <a:rPr lang="el-GR" sz="2500" dirty="0" smtClean="0"/>
              <a:t>ΑΘΗΝΑ 2015</a:t>
            </a:r>
            <a:endParaRPr lang="el-GR" sz="25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095354"/>
              </p:ext>
            </p:extLst>
          </p:nvPr>
        </p:nvGraphicFramePr>
        <p:xfrm>
          <a:off x="971600" y="620688"/>
          <a:ext cx="6912768" cy="1080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9561"/>
                <a:gridCol w="5883207"/>
              </a:tblGrid>
              <a:tr h="10801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52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spc="100" dirty="0">
                          <a:effectLst/>
                        </a:rPr>
                        <a:t>ΕΘΝΙΚΟ ΜΕΤΣΟΒΙΟ ΠΟΛΥΤΕΧΝΕΙΟ</a:t>
                      </a:r>
                      <a:endParaRPr lang="el-GR" sz="1400" dirty="0">
                        <a:effectLst/>
                      </a:endParaRPr>
                    </a:p>
                    <a:p>
                      <a:pPr marL="17526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</a:rPr>
                        <a:t>ΔΙΑΤΜΗΜΑΤΙΚΟ ΠΡΟΓΡΑΜΜΑ ΜΕΤΑΠΤΥΧΙΑΚΩΝ ΣΠΟΥΔΩΝ</a:t>
                      </a:r>
                      <a:endParaRPr lang="el-GR" sz="1400" dirty="0">
                        <a:effectLst/>
                      </a:endParaRPr>
                    </a:p>
                    <a:p>
                      <a:pPr marL="17526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</a:rPr>
                        <a:t>«ΣΥΣΤΗΜΑΤΑ ΑΥΤΟΜΑΤΙΣΜΟΥ»</a:t>
                      </a:r>
                      <a:endParaRPr lang="el-G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1027" name="Picture 120" descr="Description: ntu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4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Δορυφορικός Εντοπισμός </a:t>
            </a:r>
            <a:endParaRPr lang="el-G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14300" indent="0">
              <a:buNone/>
            </a:pP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Βασικές Αρχές Δορυφορικού εντοπισμού</a:t>
            </a:r>
          </a:p>
          <a:p>
            <a:r>
              <a:rPr lang="el-GR" sz="2000" dirty="0" smtClean="0"/>
              <a:t>Δορυφόροι κινούνται σε </a:t>
            </a:r>
            <a:r>
              <a:rPr lang="el-GR" sz="2000" u="sng" dirty="0" smtClean="0"/>
              <a:t>σταθερές γνωστές</a:t>
            </a:r>
            <a:r>
              <a:rPr lang="el-GR" sz="2000" dirty="0" smtClean="0"/>
              <a:t> τροχιές</a:t>
            </a:r>
          </a:p>
          <a:p>
            <a:r>
              <a:rPr lang="el-GR" sz="2000" dirty="0" smtClean="0"/>
              <a:t>Υπάρχει η δυνατότητα να γνωρίζουμε την απόσταση μας από αυτούς ως διαφορά του χρόνου άφιξης του «πακέτου»  από τον χρόνο αποστολής που εμπεριέχεται στο πακέτο</a:t>
            </a:r>
          </a:p>
          <a:p>
            <a:r>
              <a:rPr lang="el-GR" sz="2000" dirty="0" smtClean="0"/>
              <a:t>Το στίγμα μας καθορίζεται από την τομή τριών σφαιρών</a:t>
            </a:r>
          </a:p>
          <a:p>
            <a:r>
              <a:rPr lang="el-GR" sz="2000" dirty="0" smtClean="0"/>
              <a:t>4 Δορυφόροι απαιτούνται για την επίλυση </a:t>
            </a:r>
            <a:r>
              <a:rPr lang="en-US" sz="2000" dirty="0" smtClean="0"/>
              <a:t>3D </a:t>
            </a:r>
            <a:r>
              <a:rPr lang="el-GR" sz="2000" dirty="0" smtClean="0"/>
              <a:t>(</a:t>
            </a:r>
            <a:r>
              <a:rPr lang="en-US" sz="2000" dirty="0" smtClean="0"/>
              <a:t>x, y, z, t</a:t>
            </a:r>
            <a:r>
              <a:rPr lang="en-US" sz="2000" baseline="-25000" dirty="0" smtClean="0"/>
              <a:t>error</a:t>
            </a:r>
            <a:r>
              <a:rPr lang="en-US" sz="2000" dirty="0" smtClean="0"/>
              <a:t>) </a:t>
            </a:r>
            <a:r>
              <a:rPr lang="el-GR" sz="2000" dirty="0" smtClean="0"/>
              <a:t>του συστήματος διότι το χρονικό σφάλμα είναι επίσης μία μεταβλητή.</a:t>
            </a:r>
          </a:p>
          <a:p>
            <a:endParaRPr lang="el-GR" dirty="0"/>
          </a:p>
        </p:txBody>
      </p:sp>
      <p:pic>
        <p:nvPicPr>
          <p:cNvPr id="6" name="Picture 5" descr="http://geospatialworld.net/images/magazines/gint-may-jun12-28_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1136288" cy="11089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Picture 6" descr="https://upload.wikimedia.org/wikipedia/commons/thumb/6/65/GPS_Spheres.svg/623px-GPS_Spheres.svg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76731"/>
            <a:ext cx="2638554" cy="1616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 descr="C:\Users\kzaf.ZAF\Downloads\real-tim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823" y="4547430"/>
            <a:ext cx="1622393" cy="16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lus 7"/>
          <p:cNvSpPr/>
          <p:nvPr/>
        </p:nvSpPr>
        <p:spPr>
          <a:xfrm>
            <a:off x="3755477" y="4888315"/>
            <a:ext cx="936104" cy="93610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184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Δορυφορικός Εντοπισμός </a:t>
            </a:r>
            <a:endParaRPr lang="el-G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14300" indent="0">
              <a:buNone/>
            </a:pP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Τμήματα του συστήματος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GPS (Global Navigation System, U.S.A)</a:t>
            </a:r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2000" dirty="0"/>
              <a:t>Διαστημικό Τμήμα - </a:t>
            </a:r>
            <a:r>
              <a:rPr lang="en-US" sz="2000" dirty="0"/>
              <a:t>Space </a:t>
            </a:r>
            <a:r>
              <a:rPr lang="en-US" sz="2000" dirty="0" smtClean="0"/>
              <a:t>Segment</a:t>
            </a:r>
          </a:p>
          <a:p>
            <a:pPr marL="342900" lvl="1">
              <a:buClr>
                <a:schemeClr val="accent1"/>
              </a:buClr>
            </a:pPr>
            <a:r>
              <a:rPr lang="el-GR" dirty="0"/>
              <a:t>Επίγειοι σταθμοί ελέγχου και </a:t>
            </a:r>
            <a:r>
              <a:rPr lang="el-GR" dirty="0" smtClean="0"/>
              <a:t>καταγραφής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l-GR" dirty="0" err="1" smtClean="0"/>
              <a:t>Control</a:t>
            </a:r>
            <a:r>
              <a:rPr lang="el-GR" dirty="0" smtClean="0"/>
              <a:t> </a:t>
            </a:r>
            <a:r>
              <a:rPr lang="el-GR" dirty="0" err="1" smtClean="0"/>
              <a:t>Segment</a:t>
            </a:r>
            <a:endParaRPr lang="en-US" dirty="0" smtClean="0"/>
          </a:p>
          <a:p>
            <a:pPr marL="342900" lvl="1">
              <a:buClr>
                <a:schemeClr val="accent1"/>
              </a:buClr>
            </a:pPr>
            <a:r>
              <a:rPr lang="el-GR" dirty="0"/>
              <a:t>Τμήμα Τελικού Χρήστη - </a:t>
            </a:r>
            <a:r>
              <a:rPr lang="el-GR" dirty="0" err="1"/>
              <a:t>User</a:t>
            </a:r>
            <a:r>
              <a:rPr lang="el-GR" dirty="0"/>
              <a:t> </a:t>
            </a:r>
            <a:r>
              <a:rPr lang="el-GR" dirty="0" err="1"/>
              <a:t>Segment</a:t>
            </a:r>
            <a:endParaRPr lang="el-GR" dirty="0"/>
          </a:p>
          <a:p>
            <a:pPr marL="342900" lvl="1">
              <a:buClr>
                <a:schemeClr val="accent1"/>
              </a:buClr>
            </a:pPr>
            <a:endParaRPr lang="el-GR" dirty="0"/>
          </a:p>
          <a:p>
            <a:endParaRPr lang="el-GR" dirty="0"/>
          </a:p>
        </p:txBody>
      </p:sp>
      <p:pic>
        <p:nvPicPr>
          <p:cNvPr id="6" name="Picture 5" descr="http://geospatialworld.net/images/magazines/gint-may-jun12-28_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1136288" cy="11089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Picture 8" descr="https://shivkumardas.files.wordpress.com/2013/07/segments-of-gp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241860"/>
            <a:ext cx="3888432" cy="30159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499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Δορυφορικός Εντοπισμός </a:t>
            </a:r>
            <a:endParaRPr lang="el-G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1430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 Segment</a:t>
            </a:r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1800" dirty="0" smtClean="0"/>
              <a:t>Κινούμενοι σε σταθερές τροχιές δορυφόροι (31)</a:t>
            </a:r>
            <a:endParaRPr lang="en-US" sz="1800" dirty="0" smtClean="0"/>
          </a:p>
          <a:p>
            <a:r>
              <a:rPr lang="en-US" sz="1800" dirty="0" smtClean="0"/>
              <a:t>2 </a:t>
            </a:r>
            <a:r>
              <a:rPr lang="el-GR" sz="1800" dirty="0" smtClean="0"/>
              <a:t>περιστροφές γύρω από τη γη ανά 24 ώρες</a:t>
            </a:r>
            <a:endParaRPr lang="el-GR" sz="2000" dirty="0" smtClean="0"/>
          </a:p>
          <a:p>
            <a:r>
              <a:rPr lang="el-GR" sz="2000" dirty="0" smtClean="0"/>
              <a:t>Καθένας εκπέμπει ένα μοναδικό κωδικό (</a:t>
            </a:r>
            <a:r>
              <a:rPr lang="en-US" sz="2000" dirty="0" smtClean="0"/>
              <a:t>Space Vehicle Number)</a:t>
            </a:r>
            <a:endParaRPr lang="el-GR" sz="2000" dirty="0" smtClean="0"/>
          </a:p>
          <a:p>
            <a:r>
              <a:rPr lang="el-GR" sz="2000" dirty="0" smtClean="0"/>
              <a:t>Μετάδοση «</a:t>
            </a:r>
            <a:r>
              <a:rPr lang="en-US" sz="2000" dirty="0" smtClean="0"/>
              <a:t>ephemeris</a:t>
            </a:r>
            <a:r>
              <a:rPr lang="el-GR" sz="2000" dirty="0" smtClean="0"/>
              <a:t>»</a:t>
            </a:r>
            <a:r>
              <a:rPr lang="en-US" sz="2000" dirty="0" smtClean="0"/>
              <a:t> </a:t>
            </a:r>
            <a:r>
              <a:rPr lang="el-GR" sz="2000" dirty="0" smtClean="0"/>
              <a:t>(μοναδικό για κάθε δορυφόρο) και «</a:t>
            </a:r>
            <a:r>
              <a:rPr lang="en-US" sz="2000" dirty="0" smtClean="0"/>
              <a:t>almanac</a:t>
            </a:r>
            <a:r>
              <a:rPr lang="el-GR" sz="2000" dirty="0" smtClean="0"/>
              <a:t>»</a:t>
            </a:r>
            <a:r>
              <a:rPr lang="en-US" sz="2000" dirty="0" smtClean="0"/>
              <a:t> </a:t>
            </a:r>
            <a:r>
              <a:rPr lang="el-GR" sz="2000" dirty="0" smtClean="0"/>
              <a:t>(ισχύει για όλους)</a:t>
            </a:r>
            <a:endParaRPr lang="en-US" sz="2000" dirty="0" smtClean="0"/>
          </a:p>
          <a:p>
            <a:endParaRPr lang="el-GR" dirty="0"/>
          </a:p>
          <a:p>
            <a:pPr marL="342900" lvl="1">
              <a:buClr>
                <a:schemeClr val="accent1"/>
              </a:buClr>
            </a:pPr>
            <a:endParaRPr lang="el-GR" dirty="0"/>
          </a:p>
          <a:p>
            <a:endParaRPr lang="el-GR" dirty="0"/>
          </a:p>
        </p:txBody>
      </p:sp>
      <p:pic>
        <p:nvPicPr>
          <p:cNvPr id="6" name="Picture 5" descr="http://geospatialworld.net/images/magazines/gint-may-jun12-28_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1136288" cy="11089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Picture 6" descr="http://www.colorado.edu/geography/gcraft/notes/gps/gif/signals.gif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4106" r="2778" b="4731"/>
          <a:stretch/>
        </p:blipFill>
        <p:spPr bwMode="auto">
          <a:xfrm>
            <a:off x="617860" y="3851164"/>
            <a:ext cx="3666108" cy="2386148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http://what-when-how.com/wp-content/uploads/2012/02/tmp2D485_thumb_thumb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379" y="3851162"/>
            <a:ext cx="3408142" cy="238614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769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Δορυφορικός Εντοπισμός </a:t>
            </a:r>
            <a:endParaRPr lang="el-G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1430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Segment</a:t>
            </a:r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1800" dirty="0" smtClean="0"/>
              <a:t>Επίγειοι σταθμοί</a:t>
            </a:r>
            <a:endParaRPr lang="en-US" sz="1800" dirty="0" smtClean="0"/>
          </a:p>
          <a:p>
            <a:r>
              <a:rPr lang="el-GR" sz="1800" dirty="0" smtClean="0"/>
              <a:t>Εντοπισμός δορυφόρων – Πρόβλεψη θέσης δορυφόρων</a:t>
            </a:r>
          </a:p>
          <a:p>
            <a:r>
              <a:rPr lang="el-GR" sz="1800" dirty="0" smtClean="0"/>
              <a:t>Διόρθωση ατομικού ρολογιού και θέσης κάθε δορυφόρου</a:t>
            </a:r>
          </a:p>
          <a:p>
            <a:r>
              <a:rPr lang="el-GR" sz="1800" dirty="0" smtClean="0"/>
              <a:t>Ατμοσφαιρικά δεδομένα</a:t>
            </a:r>
            <a:endParaRPr lang="en-US" sz="2000" dirty="0" smtClean="0"/>
          </a:p>
          <a:p>
            <a:r>
              <a:rPr lang="el-GR" sz="1800" dirty="0"/>
              <a:t>Έλεγχος γενικότερης κατάστασης διαστημικού οχήματος (Ενεργειακή επάρκεια κ.α.) </a:t>
            </a:r>
            <a:endParaRPr lang="el-GR" sz="1800" dirty="0"/>
          </a:p>
          <a:p>
            <a:pPr marL="342900" lvl="1">
              <a:buClr>
                <a:schemeClr val="accent1"/>
              </a:buClr>
            </a:pPr>
            <a:endParaRPr lang="el-GR" dirty="0"/>
          </a:p>
          <a:p>
            <a:endParaRPr lang="el-GR" dirty="0"/>
          </a:p>
        </p:txBody>
      </p:sp>
      <p:pic>
        <p:nvPicPr>
          <p:cNvPr id="6" name="Picture 5" descr="http://geospatialworld.net/images/magazines/gint-may-jun12-28_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1136288" cy="11089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Picture 8" descr="http://lh6.ggpht.com/-LVqHtSKjPBg/U3I8U7QIkgI/AAAAAAAADp8/oYK1DI2cRK0/s0/dfkfdf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" t="1159" r="2131" b="7915"/>
          <a:stretch/>
        </p:blipFill>
        <p:spPr bwMode="auto">
          <a:xfrm>
            <a:off x="2555776" y="3681536"/>
            <a:ext cx="3545334" cy="267151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957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Δορυφορικός Εντοπισμός </a:t>
            </a:r>
            <a:endParaRPr lang="el-G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1430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User Segment</a:t>
            </a:r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1800" dirty="0" smtClean="0"/>
              <a:t>Τελικός χρήστης του συστήματος</a:t>
            </a:r>
            <a:endParaRPr lang="en-US" sz="1800" dirty="0" smtClean="0"/>
          </a:p>
          <a:p>
            <a:r>
              <a:rPr lang="el-GR" sz="1800" dirty="0" smtClean="0"/>
              <a:t>Χιλιάδες συσκευές</a:t>
            </a:r>
          </a:p>
          <a:p>
            <a:r>
              <a:rPr lang="el-GR" sz="1800" dirty="0" smtClean="0"/>
              <a:t>Υλικό – Λογισμικό που μετατρέπει τα εκπεμπόμενα σήματα ενός δορυφόρου σε στίγμα στο χάρτη</a:t>
            </a:r>
          </a:p>
          <a:p>
            <a:r>
              <a:rPr lang="el-GR" sz="1800" dirty="0" smtClean="0"/>
              <a:t>Ακρίβειες ανάλογα με την εφαρμογή</a:t>
            </a:r>
            <a:br>
              <a:rPr lang="el-GR" sz="1800" dirty="0" smtClean="0"/>
            </a:br>
            <a:r>
              <a:rPr lang="el-GR" sz="1800" dirty="0" smtClean="0"/>
              <a:t>(Από μερικά μέτρα ως κάτω από εκατοστό του μέτρου) </a:t>
            </a:r>
            <a:endParaRPr lang="el-GR" sz="1800" dirty="0"/>
          </a:p>
          <a:p>
            <a:pPr marL="342900" lvl="1">
              <a:buClr>
                <a:schemeClr val="accent1"/>
              </a:buClr>
            </a:pPr>
            <a:endParaRPr lang="el-GR" dirty="0"/>
          </a:p>
          <a:p>
            <a:endParaRPr lang="el-GR" dirty="0"/>
          </a:p>
        </p:txBody>
      </p:sp>
      <p:pic>
        <p:nvPicPr>
          <p:cNvPr id="6" name="Picture 5" descr="http://geospatialworld.net/images/magazines/gint-may-jun12-28_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1136288" cy="11089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Picture 6" descr="https://upload.wikimedia.org/wikipedia/commons/6/68/Magellan_GPS_Blazer1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05064"/>
            <a:ext cx="2977121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://www.allenprecision.com/media/catalog/product/cache/2/image/650x/040ec09b1e35df139433887a97daa66f/l/e/leica_viva_gs14_and_cs1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220" y="4005064"/>
            <a:ext cx="2977156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881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Δορυφορικός Εντοπισμός </a:t>
            </a:r>
            <a:endParaRPr lang="el-G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14300" indent="0">
              <a:buNone/>
            </a:pP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Πηγές σφαλμάτων</a:t>
            </a:r>
          </a:p>
          <a:p>
            <a:pPr lvl="0"/>
            <a:r>
              <a:rPr lang="el-GR" sz="1800" dirty="0" err="1"/>
              <a:t>Ιονοσφαιρικά</a:t>
            </a:r>
            <a:r>
              <a:rPr lang="el-GR" sz="1800" dirty="0"/>
              <a:t> σφάλματα (± 5 μέτρα)</a:t>
            </a:r>
          </a:p>
          <a:p>
            <a:pPr lvl="0"/>
            <a:r>
              <a:rPr lang="el-GR" sz="1800" dirty="0"/>
              <a:t>Επίδραση της τροπόσφαιρας (± 0.5 μέτρα)</a:t>
            </a:r>
          </a:p>
          <a:p>
            <a:pPr lvl="0"/>
            <a:r>
              <a:rPr lang="el-GR" sz="1800" dirty="0"/>
              <a:t>Σφάλματα πολλαπλών διαδρομών (± 1 μέτρα)</a:t>
            </a:r>
          </a:p>
          <a:p>
            <a:pPr lvl="0"/>
            <a:r>
              <a:rPr lang="el-GR" sz="1800" dirty="0"/>
              <a:t>Σφάλματα θέσης δορυφόρου (</a:t>
            </a:r>
            <a:r>
              <a:rPr lang="el-GR" sz="1800" dirty="0" err="1"/>
              <a:t>ephemeris</a:t>
            </a:r>
            <a:r>
              <a:rPr lang="el-GR" sz="1800" dirty="0"/>
              <a:t> </a:t>
            </a:r>
            <a:r>
              <a:rPr lang="el-GR" sz="1800" dirty="0" err="1"/>
              <a:t>error</a:t>
            </a:r>
            <a:r>
              <a:rPr lang="el-GR" sz="1800" dirty="0"/>
              <a:t>) (± 2.5 μέτρα)</a:t>
            </a:r>
          </a:p>
          <a:p>
            <a:pPr lvl="0"/>
            <a:r>
              <a:rPr lang="el-GR" sz="1800" dirty="0"/>
              <a:t>Σφάλματα από τα ρολόγια των δορυφόρων (± 2 μέτρα)</a:t>
            </a:r>
          </a:p>
          <a:p>
            <a:pPr lvl="0"/>
            <a:r>
              <a:rPr lang="el-GR" sz="1800" i="1" dirty="0"/>
              <a:t>Επιλεκτική διαθεσιμότητα (</a:t>
            </a:r>
            <a:r>
              <a:rPr lang="el-GR" sz="1800" i="1" dirty="0" err="1"/>
              <a:t>Selective</a:t>
            </a:r>
            <a:r>
              <a:rPr lang="el-GR" sz="1800" i="1" dirty="0"/>
              <a:t> </a:t>
            </a:r>
            <a:r>
              <a:rPr lang="el-GR" sz="1800" i="1" dirty="0" err="1"/>
              <a:t>Availability</a:t>
            </a:r>
            <a:r>
              <a:rPr lang="el-GR" sz="1800" i="1" dirty="0"/>
              <a:t>)</a:t>
            </a:r>
            <a:r>
              <a:rPr lang="el-GR" sz="1800" dirty="0"/>
              <a:t> (± 70 </a:t>
            </a:r>
            <a:r>
              <a:rPr lang="el-GR" sz="1800" dirty="0" smtClean="0"/>
              <a:t>μέτρα , </a:t>
            </a:r>
            <a:r>
              <a:rPr lang="en-US" sz="1800" dirty="0" smtClean="0"/>
              <a:t>forced</a:t>
            </a:r>
            <a:r>
              <a:rPr lang="el-GR" sz="1800" dirty="0" smtClean="0"/>
              <a:t>)</a:t>
            </a:r>
            <a:endParaRPr lang="el-GR" sz="1800" dirty="0"/>
          </a:p>
          <a:p>
            <a:pPr lvl="0"/>
            <a:r>
              <a:rPr lang="el-GR" sz="1800" dirty="0"/>
              <a:t>Θόρυβος δέκτη</a:t>
            </a:r>
          </a:p>
          <a:p>
            <a:r>
              <a:rPr lang="el-GR" sz="1800" dirty="0"/>
              <a:t>Αριθμητικά λάθη (± 1 μέτρα)</a:t>
            </a:r>
            <a:endParaRPr lang="el-GR" dirty="0"/>
          </a:p>
        </p:txBody>
      </p:sp>
      <p:pic>
        <p:nvPicPr>
          <p:cNvPr id="6" name="Picture 5" descr="http://geospatialworld.net/images/magazines/gint-may-jun12-28_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1136288" cy="11089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Picture 8" descr="http://www.althos.com/Sample_Diagrams/ag_GPS_Satellite_Ionospheric_Delay_low_re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040648"/>
            <a:ext cx="2479422" cy="230232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0" name="Picture 9" descr="http://garrett.seepersad.org/uploads/2/2/4/4/22441458/901650268_orig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852580"/>
            <a:ext cx="1901352" cy="15101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846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Δορυφορικός Εντοπισμός </a:t>
            </a:r>
            <a:endParaRPr lang="el-G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14300" indent="0">
              <a:buNone/>
            </a:pP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Τεχνικές αύξησης ακρίβειας</a:t>
            </a:r>
          </a:p>
          <a:p>
            <a:pPr lvl="0"/>
            <a:r>
              <a:rPr lang="el-GR" sz="1800" dirty="0" smtClean="0"/>
              <a:t>Διαφορικός εντοπισμός (</a:t>
            </a:r>
            <a:r>
              <a:rPr lang="en-US" sz="1800" dirty="0" smtClean="0"/>
              <a:t>DGPS)</a:t>
            </a:r>
          </a:p>
          <a:p>
            <a:pPr lvl="0"/>
            <a:r>
              <a:rPr lang="en-US" sz="1800" dirty="0" smtClean="0"/>
              <a:t>Precise Point Positioning (PPP)</a:t>
            </a:r>
          </a:p>
          <a:p>
            <a:pPr lvl="0"/>
            <a:r>
              <a:rPr lang="en-US" sz="1800" dirty="0" smtClean="0"/>
              <a:t>Real Time Kinematic (RTK)</a:t>
            </a:r>
            <a:endParaRPr lang="el-GR" dirty="0"/>
          </a:p>
        </p:txBody>
      </p:sp>
      <p:pic>
        <p:nvPicPr>
          <p:cNvPr id="6" name="Picture 5" descr="http://geospatialworld.net/images/magazines/gint-may-jun12-28_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1136288" cy="11089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Picture 6" descr="http://members.chello.nl/hj.lekkerkerk/dgps_files/image001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3140968"/>
            <a:ext cx="3312368" cy="177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://www.novatel.com/assets/Web-Phase-2-2012/Product-Page-Images/Product-Images-Banner-and-Thumbnail/Correct/Correct-with-PPP-concept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363" y="4077073"/>
            <a:ext cx="3073989" cy="2304256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1" name="Picture 10" descr="http://www.novatel.com/assets/Intro-to-GNSS/Figures/Figure38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696721"/>
            <a:ext cx="3398193" cy="2547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729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Αδρανειακοί Αισθητήρες</a:t>
            </a:r>
            <a:endParaRPr lang="el-G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114300" indent="0">
                  <a:buNone/>
                </a:pPr>
                <a:r>
                  <a:rPr lang="el-GR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Οι πιο βασικές αρχές της αδρανειακής πλοήγησης</a:t>
                </a:r>
              </a:p>
              <a:p>
                <a:pPr marL="114300" indent="0">
                  <a:buNone/>
                </a:pPr>
                <a:endParaRPr lang="el-GR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el-GR" sz="2000" i="1"/>
                      <m:t>𝐹</m:t>
                    </m:r>
                    <m:r>
                      <a:rPr lang="el-GR" sz="2000" i="1"/>
                      <m:t>=</m:t>
                    </m:r>
                    <m:r>
                      <a:rPr lang="el-GR" sz="2000" i="1"/>
                      <m:t>𝑚</m:t>
                    </m:r>
                    <m:r>
                      <a:rPr lang="el-GR" sz="2000" i="1"/>
                      <m:t>∗</m:t>
                    </m:r>
                    <m:f>
                      <m:fPr>
                        <m:ctrlPr>
                          <a:rPr lang="el-GR" sz="2000" i="1"/>
                        </m:ctrlPr>
                      </m:fPr>
                      <m:num>
                        <m:sSup>
                          <m:sSupPr>
                            <m:ctrlPr>
                              <a:rPr lang="el-GR" sz="2000" i="1"/>
                            </m:ctrlPr>
                          </m:sSupPr>
                          <m:e>
                            <m:r>
                              <a:rPr lang="el-GR" sz="2000" i="1"/>
                              <m:t>𝑑</m:t>
                            </m:r>
                          </m:e>
                          <m:sup>
                            <m:r>
                              <a:rPr lang="el-GR" sz="2000" i="1"/>
                              <m:t>2</m:t>
                            </m:r>
                          </m:sup>
                        </m:sSup>
                        <m:r>
                          <a:rPr lang="el-GR" sz="2000" i="1"/>
                          <m:t>𝑟</m:t>
                        </m:r>
                      </m:num>
                      <m:den>
                        <m:r>
                          <a:rPr lang="el-GR" sz="2000" i="1"/>
                          <m:t>𝑑</m:t>
                        </m:r>
                        <m:sSup>
                          <m:sSupPr>
                            <m:ctrlPr>
                              <a:rPr lang="el-GR" sz="2000" i="1"/>
                            </m:ctrlPr>
                          </m:sSupPr>
                          <m:e>
                            <m:r>
                              <a:rPr lang="el-GR" sz="2000" i="1"/>
                              <m:t>𝑡</m:t>
                            </m:r>
                          </m:e>
                          <m:sup>
                            <m:r>
                              <a:rPr lang="el-GR" sz="2000" i="1"/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l-GR" sz="2400" dirty="0" smtClean="0"/>
              </a:p>
              <a:p>
                <a:pPr lvl="0"/>
                <a:endParaRPr lang="el-GR" dirty="0" smtClean="0"/>
              </a:p>
              <a:p>
                <a:pPr lvl="0"/>
                <a:r>
                  <a:rPr lang="el-GR" dirty="0"/>
                  <a:t> </a:t>
                </a:r>
                <a:endParaRPr lang="el-GR" dirty="0" smtClean="0"/>
              </a:p>
              <a:p>
                <a:pPr lvl="0"/>
                <a:endParaRPr lang="el-GR" dirty="0"/>
              </a:p>
              <a:p>
                <a:pPr lvl="0"/>
                <a:r>
                  <a:rPr lang="en-US" dirty="0" err="1" smtClean="0"/>
                  <a:t>Coriolis</a:t>
                </a:r>
                <a:r>
                  <a:rPr lang="en-US" dirty="0" smtClean="0"/>
                  <a:t> Effect</a:t>
                </a:r>
                <a:endParaRPr lang="el-GR" dirty="0" smtClean="0"/>
              </a:p>
              <a:p>
                <a:pPr lvl="0"/>
                <a:endParaRPr lang="el-GR" dirty="0"/>
              </a:p>
              <a:p>
                <a:pPr lvl="0"/>
                <a:r>
                  <a:rPr lang="el-GR" dirty="0" smtClean="0"/>
                  <a:t>Διατήρηση </a:t>
                </a:r>
                <a:r>
                  <a:rPr lang="el-GR" dirty="0" err="1" smtClean="0"/>
                  <a:t>στροφορμής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3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Users\kzaf.ZAF\Downloads\Gyroscop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0" t="10285" r="7753" b="26604"/>
          <a:stretch/>
        </p:blipFill>
        <p:spPr bwMode="auto">
          <a:xfrm>
            <a:off x="6444208" y="190195"/>
            <a:ext cx="1181161" cy="1293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zaf.ZAF\Downloads\vol3-401-Sir-Isaac-Newton-q75-1671x172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t="1" r="5188" b="4911"/>
          <a:stretch/>
        </p:blipFill>
        <p:spPr bwMode="auto">
          <a:xfrm>
            <a:off x="4045658" y="2348880"/>
            <a:ext cx="1462446" cy="15977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9" b="15765"/>
          <a:stretch/>
        </p:blipFill>
        <p:spPr bwMode="auto">
          <a:xfrm>
            <a:off x="910534" y="3356992"/>
            <a:ext cx="2455823" cy="589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C:\Users\kzaf.ZAF\Downloads\Coriolis_effect0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126" y="4097969"/>
            <a:ext cx="1914002" cy="191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51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Αδρανειακοί Αισθητήρες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Αισθητήρες ενός αδρανειακού συστήματος καθοδήγησης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Γυροσκόπιο</a:t>
            </a:r>
          </a:p>
          <a:p>
            <a:pPr lvl="1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Μηχανικά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Μέτρηση απόκλισης γωνίας)</a:t>
            </a:r>
          </a:p>
          <a:p>
            <a:pPr lvl="1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Οπτικά (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Laser 0.001arcsec , Fiber Optic)</a:t>
            </a:r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ί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κρο –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λεκτρομηχανικά (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MEMS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(Μέτρηση Γωνιακής Ταχύτητας)</a:t>
            </a:r>
          </a:p>
          <a:p>
            <a:pPr marL="411480" lvl="1" indent="0">
              <a:buNone/>
            </a:pPr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" indent="0">
              <a:buNone/>
            </a:pPr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endParaRPr lang="el-GR" sz="2400" dirty="0" smtClean="0"/>
          </a:p>
        </p:txBody>
      </p:sp>
      <p:pic>
        <p:nvPicPr>
          <p:cNvPr id="3074" name="Picture 2" descr="C:\Users\kzaf.ZAF\Downloads\Gyroscop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0" t="10285" r="7753" b="26604"/>
          <a:stretch/>
        </p:blipFill>
        <p:spPr bwMode="auto">
          <a:xfrm>
            <a:off x="6444208" y="190195"/>
            <a:ext cx="1181161" cy="1293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://www.geekblue.net/images/Reviewed/gimbalsblack130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1" r="3584"/>
          <a:stretch/>
        </p:blipFill>
        <p:spPr bwMode="auto">
          <a:xfrm>
            <a:off x="5868144" y="4293096"/>
            <a:ext cx="2011680" cy="1852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221088"/>
            <a:ext cx="2306226" cy="1910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kzaf\AppData\Local\Temp\FineReader10\media\image8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" t="3691" r="4353" b="4067"/>
          <a:stretch/>
        </p:blipFill>
        <p:spPr bwMode="auto">
          <a:xfrm>
            <a:off x="1097709" y="4444133"/>
            <a:ext cx="2312291" cy="1696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http://i.ytimg.com/vi/jcexE7cWaWA/maxresdefault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2" t="2515" r="27515" b="6104"/>
          <a:stretch/>
        </p:blipFill>
        <p:spPr bwMode="auto">
          <a:xfrm>
            <a:off x="5868144" y="2132856"/>
            <a:ext cx="2011680" cy="21000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456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Αδρανειακοί Αισθητήρες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Αισθητήρες ενός αδρανειακού συστήματος καθοδήγησης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Επιταχυνσιόμετρα (Ανοιχτού – κλειστού βρόγχου)</a:t>
            </a:r>
          </a:p>
          <a:p>
            <a:pPr lvl="1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Πιεζοηλεκτρικά</a:t>
            </a:r>
          </a:p>
          <a:p>
            <a:pPr lvl="1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μέτρηση μετατόπισης μάζας</a:t>
            </a:r>
          </a:p>
          <a:p>
            <a:pPr lvl="1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Πυκνωτικά</a:t>
            </a:r>
          </a:p>
          <a:p>
            <a:pPr lvl="1"/>
            <a:r>
              <a:rPr lang="el-G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Σερβομηχανικά</a:t>
            </a:r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ανίχνευση δονήσεων (διέγερση πεδίου)</a:t>
            </a:r>
          </a:p>
          <a:p>
            <a:pPr lvl="1"/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" indent="0">
              <a:buNone/>
            </a:pPr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endParaRPr lang="el-GR" sz="2400" dirty="0" smtClean="0"/>
          </a:p>
        </p:txBody>
      </p:sp>
      <p:pic>
        <p:nvPicPr>
          <p:cNvPr id="3074" name="Picture 2" descr="C:\Users\kzaf.ZAF\Downloads\Gyroscop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0" t="10285" r="7753" b="26604"/>
          <a:stretch/>
        </p:blipFill>
        <p:spPr bwMode="auto">
          <a:xfrm>
            <a:off x="6444208" y="190195"/>
            <a:ext cx="1181161" cy="1293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www.modalshop.com/filelibrary/Compression%20mode%20sensor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97" y="2564904"/>
            <a:ext cx="2513473" cy="1365908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97" y="4221088"/>
            <a:ext cx="2488903" cy="197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335917"/>
            <a:ext cx="3528392" cy="194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68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Συστήματα αναφοράς</a:t>
            </a:r>
            <a:endParaRPr lang="el-G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l-GR" sz="1600" dirty="0"/>
              <a:t>Το αδρανειακό σύστημα αναφοράς (</a:t>
            </a:r>
            <a:r>
              <a:rPr lang="el-GR" sz="1600" i="1" dirty="0" err="1"/>
              <a:t>inertial</a:t>
            </a:r>
            <a:r>
              <a:rPr lang="el-GR" sz="1600" i="1" dirty="0"/>
              <a:t> </a:t>
            </a:r>
            <a:r>
              <a:rPr lang="el-GR" sz="1600" i="1" dirty="0" err="1"/>
              <a:t>frame</a:t>
            </a:r>
            <a:r>
              <a:rPr lang="el-GR" sz="1600" i="1" dirty="0"/>
              <a:t>, I - </a:t>
            </a:r>
            <a:r>
              <a:rPr lang="el-GR" sz="1600" i="1" dirty="0" err="1"/>
              <a:t>frame</a:t>
            </a:r>
            <a:r>
              <a:rPr lang="el-GR" sz="1600" dirty="0"/>
              <a:t>) </a:t>
            </a:r>
          </a:p>
          <a:p>
            <a:pPr lvl="0"/>
            <a:r>
              <a:rPr lang="el-GR" sz="1600" dirty="0"/>
              <a:t>Το γεωκεντρικό σύστημα αναφοράς</a:t>
            </a:r>
            <a:r>
              <a:rPr lang="en-US" sz="1600" dirty="0"/>
              <a:t> (</a:t>
            </a:r>
            <a:r>
              <a:rPr lang="en-US" sz="1600" i="1" dirty="0"/>
              <a:t>earth centered-earth fixed frame, e-frame</a:t>
            </a:r>
            <a:r>
              <a:rPr lang="en-US" sz="1600" dirty="0"/>
              <a:t>) </a:t>
            </a:r>
            <a:endParaRPr lang="el-GR" sz="1600" dirty="0"/>
          </a:p>
          <a:p>
            <a:pPr lvl="0"/>
            <a:r>
              <a:rPr lang="el-GR" sz="1600" dirty="0"/>
              <a:t>Το </a:t>
            </a:r>
            <a:r>
              <a:rPr lang="el-GR" sz="1600" dirty="0" err="1"/>
              <a:t>τοποκεντρικό</a:t>
            </a:r>
            <a:r>
              <a:rPr lang="el-GR" sz="1600" dirty="0"/>
              <a:t> σύστημα αναφοράς (</a:t>
            </a:r>
            <a:r>
              <a:rPr lang="el-GR" sz="1600" i="1" dirty="0" err="1"/>
              <a:t>local</a:t>
            </a:r>
            <a:r>
              <a:rPr lang="el-GR" sz="1600" i="1" dirty="0"/>
              <a:t> </a:t>
            </a:r>
            <a:r>
              <a:rPr lang="el-GR" sz="1600" i="1" dirty="0" err="1"/>
              <a:t>level</a:t>
            </a:r>
            <a:r>
              <a:rPr lang="el-GR" sz="1600" i="1" dirty="0"/>
              <a:t> </a:t>
            </a:r>
            <a:r>
              <a:rPr lang="el-GR" sz="1600" i="1" dirty="0" err="1"/>
              <a:t>frame</a:t>
            </a:r>
            <a:r>
              <a:rPr lang="el-GR" sz="1600" i="1" dirty="0"/>
              <a:t>, </a:t>
            </a:r>
            <a:r>
              <a:rPr lang="en-US" sz="1600" i="1" dirty="0"/>
              <a:t>l</a:t>
            </a:r>
            <a:r>
              <a:rPr lang="el-GR" sz="1600" i="1" dirty="0"/>
              <a:t> - </a:t>
            </a:r>
            <a:r>
              <a:rPr lang="el-GR" sz="1600" i="1" dirty="0" err="1"/>
              <a:t>frame</a:t>
            </a:r>
            <a:r>
              <a:rPr lang="el-GR" sz="1600" dirty="0"/>
              <a:t>) </a:t>
            </a:r>
          </a:p>
          <a:p>
            <a:pPr lvl="0"/>
            <a:r>
              <a:rPr lang="el-GR" sz="1600" dirty="0"/>
              <a:t>Το σύστημα αναφοράς της γωνίας α (</a:t>
            </a:r>
            <a:r>
              <a:rPr lang="el-GR" sz="1600" i="1" dirty="0" err="1"/>
              <a:t>alpha</a:t>
            </a:r>
            <a:r>
              <a:rPr lang="el-GR" sz="1600" i="1" dirty="0"/>
              <a:t>-</a:t>
            </a:r>
            <a:r>
              <a:rPr lang="el-GR" sz="1600" i="1" dirty="0" err="1"/>
              <a:t>wander</a:t>
            </a:r>
            <a:r>
              <a:rPr lang="el-GR" sz="1600" i="1" dirty="0"/>
              <a:t> </a:t>
            </a:r>
            <a:r>
              <a:rPr lang="el-GR" sz="1600" i="1" dirty="0" err="1"/>
              <a:t>frame</a:t>
            </a:r>
            <a:r>
              <a:rPr lang="el-GR" sz="1600" i="1" dirty="0"/>
              <a:t>, w-</a:t>
            </a:r>
            <a:r>
              <a:rPr lang="el-GR" sz="1600" i="1" dirty="0" err="1"/>
              <a:t>frame</a:t>
            </a:r>
            <a:r>
              <a:rPr lang="el-GR" sz="1600" dirty="0"/>
              <a:t>) </a:t>
            </a:r>
          </a:p>
          <a:p>
            <a:pPr lvl="0"/>
            <a:r>
              <a:rPr lang="el-GR" sz="1600" dirty="0"/>
              <a:t>Το σύστημα αναφοράς του κινούμενου σώματος (</a:t>
            </a:r>
            <a:r>
              <a:rPr lang="el-GR" sz="1600" i="1" dirty="0" err="1"/>
              <a:t>body</a:t>
            </a:r>
            <a:r>
              <a:rPr lang="el-GR" sz="1600" i="1" dirty="0"/>
              <a:t> </a:t>
            </a:r>
            <a:r>
              <a:rPr lang="el-GR" sz="1600" i="1" dirty="0" err="1"/>
              <a:t>frame</a:t>
            </a:r>
            <a:r>
              <a:rPr lang="el-GR" sz="1600" i="1" dirty="0"/>
              <a:t>, b-</a:t>
            </a:r>
            <a:r>
              <a:rPr lang="el-GR" sz="1600" i="1" dirty="0" err="1"/>
              <a:t>frame</a:t>
            </a:r>
            <a:r>
              <a:rPr lang="el-GR" sz="1600" dirty="0"/>
              <a:t>) </a:t>
            </a:r>
          </a:p>
          <a:p>
            <a:r>
              <a:rPr lang="el-GR" sz="1600" dirty="0"/>
              <a:t>Το σύστημα αναφοράς των εξισώσεων πλοήγησης (</a:t>
            </a:r>
            <a:r>
              <a:rPr lang="el-GR" sz="1600" i="1" dirty="0" err="1"/>
              <a:t>computational</a:t>
            </a:r>
            <a:r>
              <a:rPr lang="el-GR" sz="1600" i="1" dirty="0"/>
              <a:t> </a:t>
            </a:r>
            <a:r>
              <a:rPr lang="el-GR" sz="1600" i="1" dirty="0" err="1"/>
              <a:t>frame</a:t>
            </a:r>
            <a:r>
              <a:rPr lang="el-GR" sz="1600" i="1" dirty="0"/>
              <a:t>, c-</a:t>
            </a:r>
            <a:r>
              <a:rPr lang="el-GR" sz="1600" i="1" dirty="0" err="1"/>
              <a:t>frame</a:t>
            </a:r>
            <a:r>
              <a:rPr lang="el-GR" sz="1600" dirty="0"/>
              <a:t>) </a:t>
            </a:r>
            <a:endParaRPr lang="el-G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05" t="12586" r="16019" b="11277"/>
          <a:stretch/>
        </p:blipFill>
        <p:spPr bwMode="auto">
          <a:xfrm>
            <a:off x="6156176" y="332656"/>
            <a:ext cx="1168814" cy="117574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641" y="3429001"/>
            <a:ext cx="5072942" cy="28414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9135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Αδρανειακά Συστήματα</a:t>
            </a:r>
            <a:b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Πλοήγησης</a:t>
            </a:r>
            <a:endParaRPr lang="el-G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lvl="0" indent="0">
              <a:buNone/>
            </a:pPr>
            <a:r>
              <a:rPr lang="el-GR" sz="2400" dirty="0" smtClean="0"/>
              <a:t>Βασικές </a:t>
            </a:r>
            <a:r>
              <a:rPr lang="el-GR" sz="2400" dirty="0"/>
              <a:t>κατηγορίες </a:t>
            </a:r>
            <a:r>
              <a:rPr lang="el-GR" sz="2400" dirty="0" smtClean="0"/>
              <a:t>Αδρανειακών Συστημάτων Πλοήγησης</a:t>
            </a:r>
          </a:p>
          <a:p>
            <a:pPr marL="114300" lvl="0" indent="0">
              <a:buNone/>
            </a:pPr>
            <a:endParaRPr lang="el-GR" sz="2400" dirty="0"/>
          </a:p>
          <a:p>
            <a:r>
              <a:rPr lang="el-GR" sz="2400" dirty="0"/>
              <a:t>Σταθερής </a:t>
            </a:r>
            <a:r>
              <a:rPr lang="el-GR" sz="2400" dirty="0" smtClean="0"/>
              <a:t>Πλατφόρμας </a:t>
            </a:r>
            <a:br>
              <a:rPr lang="el-GR" sz="2400" dirty="0" smtClean="0"/>
            </a:br>
            <a:r>
              <a:rPr lang="el-GR" sz="2400" dirty="0" smtClean="0"/>
              <a:t>( </a:t>
            </a:r>
            <a:r>
              <a:rPr lang="en-US" sz="2400" dirty="0"/>
              <a:t>Stabilized </a:t>
            </a:r>
            <a:r>
              <a:rPr lang="el-GR" sz="2400" dirty="0"/>
              <a:t>ή </a:t>
            </a:r>
            <a:r>
              <a:rPr lang="en-US" sz="2400" dirty="0"/>
              <a:t>Gimbaled INS - GINS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pPr marL="114300" indent="0">
              <a:buNone/>
            </a:pPr>
            <a:endParaRPr lang="el-GR" sz="2400" dirty="0" smtClean="0"/>
          </a:p>
          <a:p>
            <a:r>
              <a:rPr lang="el-GR" sz="2400" dirty="0"/>
              <a:t>Προσκολλημένα </a:t>
            </a:r>
            <a:r>
              <a:rPr lang="el-GR" sz="2400" dirty="0" smtClean="0"/>
              <a:t/>
            </a:r>
            <a:br>
              <a:rPr lang="el-GR" sz="2400" dirty="0" smtClean="0"/>
            </a:br>
            <a:r>
              <a:rPr lang="el-GR" sz="2400" dirty="0" smtClean="0"/>
              <a:t>(</a:t>
            </a:r>
            <a:r>
              <a:rPr lang="en-US" sz="2400" dirty="0"/>
              <a:t>S</a:t>
            </a:r>
            <a:r>
              <a:rPr lang="el-GR" sz="2400" dirty="0" err="1"/>
              <a:t>trap</a:t>
            </a:r>
            <a:r>
              <a:rPr lang="el-GR" sz="2400" dirty="0"/>
              <a:t> </a:t>
            </a:r>
            <a:r>
              <a:rPr lang="en-US" sz="2400" dirty="0"/>
              <a:t>D</a:t>
            </a:r>
            <a:r>
              <a:rPr lang="el-GR" sz="2400" dirty="0" err="1"/>
              <a:t>own</a:t>
            </a:r>
            <a:r>
              <a:rPr lang="el-GR" sz="2400" dirty="0"/>
              <a:t> INS - SINS)</a:t>
            </a:r>
            <a:endParaRPr lang="en-US" sz="2400" dirty="0"/>
          </a:p>
          <a:p>
            <a:endParaRPr lang="el-GR" sz="2400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577" y="116632"/>
            <a:ext cx="2220815" cy="138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http://www.globalspec.com/ImageRepository/LearnMore/201312/INS%20systems%2028b488e07022c4024aeab241ad7e79a38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204864"/>
            <a:ext cx="2780300" cy="172819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9" b="15030"/>
          <a:stretch/>
        </p:blipFill>
        <p:spPr bwMode="auto">
          <a:xfrm>
            <a:off x="5148064" y="4005064"/>
            <a:ext cx="2771800" cy="1515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16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Αδρανειακά Συστήματα</a:t>
            </a:r>
            <a:b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Πλοήγησης</a:t>
            </a:r>
            <a:endParaRPr lang="el-G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114300" lvl="0" indent="0">
              <a:buNone/>
            </a:pPr>
            <a:r>
              <a:rPr lang="el-GR" sz="2400" dirty="0" smtClean="0"/>
              <a:t>Εφαρμογές Πλεονεκτήματα - Μειονεκτήματα</a:t>
            </a:r>
          </a:p>
          <a:p>
            <a:r>
              <a:rPr lang="el-GR" sz="1800" dirty="0" smtClean="0"/>
              <a:t>Σταθερής Πλατφόρμας</a:t>
            </a:r>
          </a:p>
          <a:p>
            <a:pPr marL="114300" indent="0">
              <a:buNone/>
            </a:pPr>
            <a:r>
              <a:rPr lang="el-GR" sz="1800" dirty="0" smtClean="0"/>
              <a:t>Συνήθως χρησιμοποιούνται σε εφαρμογές υψηλής ακρίβειας </a:t>
            </a:r>
            <a:br>
              <a:rPr lang="el-GR" sz="1800" dirty="0" smtClean="0"/>
            </a:br>
            <a:r>
              <a:rPr lang="el-GR" sz="1800" dirty="0" smtClean="0"/>
              <a:t>(Υποβρύχια – Αεροσκάφη – Πυραυλικά συστήματα)</a:t>
            </a:r>
          </a:p>
          <a:p>
            <a:pPr marL="114300" indent="0">
              <a:buNone/>
            </a:pPr>
            <a:r>
              <a:rPr lang="el-GR" sz="1800" dirty="0" smtClean="0"/>
              <a:t>Μειονεκτήματα είναι:</a:t>
            </a:r>
          </a:p>
          <a:p>
            <a:pPr marL="1120140" lvl="2" indent="-342900">
              <a:buFont typeface="+mj-lt"/>
              <a:buAutoNum type="arabicPeriod"/>
            </a:pPr>
            <a:r>
              <a:rPr lang="el-GR" sz="1400" dirty="0" smtClean="0"/>
              <a:t>Κόστος</a:t>
            </a:r>
          </a:p>
          <a:p>
            <a:pPr marL="1120140" lvl="2" indent="-342900">
              <a:buFont typeface="+mj-lt"/>
              <a:buAutoNum type="arabicPeriod"/>
            </a:pPr>
            <a:r>
              <a:rPr lang="el-GR" sz="1400" dirty="0" smtClean="0"/>
              <a:t>Μέγεθος</a:t>
            </a:r>
          </a:p>
          <a:p>
            <a:pPr marL="1120140" lvl="2" indent="-342900">
              <a:buFont typeface="+mj-lt"/>
              <a:buAutoNum type="arabicPeriod"/>
            </a:pPr>
            <a:r>
              <a:rPr lang="en-US" sz="1400" dirty="0" smtClean="0"/>
              <a:t>Gimbal Lock</a:t>
            </a:r>
            <a:endParaRPr lang="el-GR" sz="1400" dirty="0" smtClean="0"/>
          </a:p>
          <a:p>
            <a:pPr marL="114300" indent="0">
              <a:buNone/>
            </a:pPr>
            <a:endParaRPr lang="el-GR" sz="1800" dirty="0" smtClean="0"/>
          </a:p>
          <a:p>
            <a:r>
              <a:rPr lang="el-GR" sz="1800" dirty="0"/>
              <a:t>Προσκολλημένα </a:t>
            </a:r>
            <a:r>
              <a:rPr lang="el-GR" sz="1800" dirty="0" smtClean="0"/>
              <a:t/>
            </a:r>
            <a:br>
              <a:rPr lang="el-GR" sz="1800" dirty="0" smtClean="0"/>
            </a:br>
            <a:r>
              <a:rPr lang="el-GR" sz="1800" dirty="0" smtClean="0"/>
              <a:t>(</a:t>
            </a:r>
            <a:r>
              <a:rPr lang="en-US" sz="1800" dirty="0"/>
              <a:t>S</a:t>
            </a:r>
            <a:r>
              <a:rPr lang="el-GR" sz="1800" dirty="0" err="1"/>
              <a:t>trap</a:t>
            </a:r>
            <a:r>
              <a:rPr lang="el-GR" sz="1800" dirty="0"/>
              <a:t> </a:t>
            </a:r>
            <a:r>
              <a:rPr lang="en-US" sz="1800" dirty="0"/>
              <a:t>D</a:t>
            </a:r>
            <a:r>
              <a:rPr lang="el-GR" sz="1800" dirty="0" err="1"/>
              <a:t>own</a:t>
            </a:r>
            <a:r>
              <a:rPr lang="el-GR" sz="1800" dirty="0"/>
              <a:t> INS - SINS</a:t>
            </a:r>
            <a:r>
              <a:rPr lang="el-GR" sz="1800" dirty="0" smtClean="0"/>
              <a:t>)</a:t>
            </a:r>
            <a:endParaRPr lang="en-US" sz="1800" dirty="0" smtClean="0"/>
          </a:p>
          <a:p>
            <a:pPr marL="114300" indent="0">
              <a:buNone/>
            </a:pPr>
            <a:r>
              <a:rPr lang="el-GR" sz="1800" dirty="0"/>
              <a:t>Συνήθως χρησιμοποιούνται σε εφαρμογές </a:t>
            </a:r>
            <a:r>
              <a:rPr lang="el-GR" sz="1800" dirty="0" smtClean="0"/>
              <a:t>χαμηλής </a:t>
            </a:r>
            <a:r>
              <a:rPr lang="el-GR" sz="1800" dirty="0"/>
              <a:t>ακρίβειας </a:t>
            </a:r>
            <a:br>
              <a:rPr lang="el-GR" sz="1800" dirty="0"/>
            </a:br>
            <a:r>
              <a:rPr lang="el-GR" sz="1800" dirty="0" smtClean="0"/>
              <a:t>(</a:t>
            </a:r>
            <a:r>
              <a:rPr lang="el-GR" sz="1800" dirty="0"/>
              <a:t>εύχρηστες συσκευές μικρού μεγέθους και βάρους</a:t>
            </a:r>
            <a:r>
              <a:rPr lang="el-GR" sz="1800" dirty="0" smtClean="0"/>
              <a:t>)</a:t>
            </a:r>
            <a:endParaRPr lang="el-GR" sz="1800" dirty="0"/>
          </a:p>
          <a:p>
            <a:pPr marL="114300" indent="0">
              <a:buNone/>
            </a:pPr>
            <a:r>
              <a:rPr lang="el-GR" sz="1800" dirty="0"/>
              <a:t>Μειονεκτήματα είναι:</a:t>
            </a:r>
          </a:p>
          <a:p>
            <a:pPr marL="1120140" lvl="2" indent="-342900">
              <a:buFont typeface="+mj-lt"/>
              <a:buAutoNum type="arabicPeriod"/>
            </a:pPr>
            <a:r>
              <a:rPr lang="el-GR" sz="1400" dirty="0" smtClean="0"/>
              <a:t>Χαμηλή ακρίβεια</a:t>
            </a:r>
            <a:endParaRPr lang="el-GR" sz="1400" dirty="0"/>
          </a:p>
          <a:p>
            <a:pPr marL="1120140" lvl="2" indent="-342900">
              <a:buFont typeface="+mj-lt"/>
              <a:buAutoNum type="arabicPeriod"/>
            </a:pPr>
            <a:r>
              <a:rPr lang="el-GR" sz="1400" dirty="0" smtClean="0"/>
              <a:t>Υψηλότερες υπολογιστικές απαιτήσεις</a:t>
            </a:r>
            <a:endParaRPr lang="el-GR" sz="1400" dirty="0"/>
          </a:p>
          <a:p>
            <a:endParaRPr lang="en-US" sz="1800" dirty="0"/>
          </a:p>
          <a:p>
            <a:endParaRPr lang="el-GR" sz="2400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577" y="116632"/>
            <a:ext cx="2220815" cy="138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1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Αδρανειακά Συστήματα</a:t>
            </a:r>
            <a:b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Πλοήγησης</a:t>
            </a:r>
            <a:endParaRPr lang="el-G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lvl="0" indent="0">
              <a:buNone/>
            </a:pPr>
            <a:r>
              <a:rPr lang="el-GR" sz="2400" dirty="0" smtClean="0"/>
              <a:t>Σφάλματα</a:t>
            </a:r>
          </a:p>
          <a:p>
            <a:r>
              <a:rPr lang="el-GR" sz="2000" dirty="0" smtClean="0"/>
              <a:t>Το </a:t>
            </a:r>
            <a:r>
              <a:rPr lang="el-GR" sz="2000" dirty="0"/>
              <a:t>σφάλμα λανθασμένης εκτίμησης (</a:t>
            </a:r>
            <a:r>
              <a:rPr lang="el-GR" sz="2000" dirty="0" err="1"/>
              <a:t>bias</a:t>
            </a:r>
            <a:r>
              <a:rPr lang="el-GR" sz="2000" dirty="0" smtClean="0"/>
              <a:t>) (εκ κατασκευής)</a:t>
            </a:r>
          </a:p>
          <a:p>
            <a:r>
              <a:rPr lang="el-GR" sz="2000" dirty="0" smtClean="0"/>
              <a:t>Το </a:t>
            </a:r>
            <a:r>
              <a:rPr lang="el-GR" sz="2000" dirty="0"/>
              <a:t>σφάλμα του συντελεστή κλίμακας (</a:t>
            </a:r>
            <a:r>
              <a:rPr lang="el-GR" sz="2000" dirty="0" err="1"/>
              <a:t>scale</a:t>
            </a:r>
            <a:r>
              <a:rPr lang="el-GR" sz="2000" dirty="0"/>
              <a:t> </a:t>
            </a:r>
            <a:r>
              <a:rPr lang="el-GR" sz="2000" dirty="0" err="1" smtClean="0"/>
              <a:t>factor</a:t>
            </a:r>
            <a:r>
              <a:rPr lang="el-GR" sz="2000" dirty="0" smtClean="0"/>
              <a:t> - </a:t>
            </a:r>
            <a:r>
              <a:rPr lang="en-US" sz="2000" dirty="0" smtClean="0"/>
              <a:t>ppm</a:t>
            </a:r>
            <a:r>
              <a:rPr lang="el-GR" sz="2000" dirty="0" smtClean="0"/>
              <a:t>)</a:t>
            </a:r>
            <a:endParaRPr lang="en-US" sz="2000" dirty="0" smtClean="0"/>
          </a:p>
          <a:p>
            <a:r>
              <a:rPr lang="el-GR" sz="2000" dirty="0" smtClean="0"/>
              <a:t>Το </a:t>
            </a:r>
            <a:r>
              <a:rPr lang="el-GR" sz="2000" dirty="0"/>
              <a:t>σφάλμα αξόνων μέτρησης (</a:t>
            </a:r>
            <a:r>
              <a:rPr lang="el-GR" sz="2000" dirty="0" err="1"/>
              <a:t>Axis</a:t>
            </a:r>
            <a:r>
              <a:rPr lang="el-GR" sz="2000" dirty="0"/>
              <a:t> </a:t>
            </a:r>
            <a:r>
              <a:rPr lang="el-GR" sz="2000" dirty="0" err="1"/>
              <a:t>misalignment</a:t>
            </a:r>
            <a:r>
              <a:rPr lang="el-GR" sz="2000" dirty="0" smtClean="0"/>
              <a:t>)</a:t>
            </a:r>
            <a:endParaRPr lang="en-US" sz="2000" dirty="0" smtClean="0"/>
          </a:p>
          <a:p>
            <a:pPr lvl="0"/>
            <a:r>
              <a:rPr lang="el-GR" sz="2000" dirty="0"/>
              <a:t>Το σφάλμα του θορύβου (</a:t>
            </a:r>
            <a:r>
              <a:rPr lang="el-GR" sz="2000" dirty="0" err="1"/>
              <a:t>gyro</a:t>
            </a:r>
            <a:r>
              <a:rPr lang="el-GR" sz="2000" dirty="0"/>
              <a:t> </a:t>
            </a:r>
            <a:r>
              <a:rPr lang="el-GR" sz="2000" u="sng" dirty="0" err="1"/>
              <a:t>random</a:t>
            </a:r>
            <a:r>
              <a:rPr lang="el-GR" sz="2000" dirty="0"/>
              <a:t> </a:t>
            </a:r>
            <a:r>
              <a:rPr lang="el-GR" sz="2000" dirty="0" err="1"/>
              <a:t>walk</a:t>
            </a:r>
            <a:r>
              <a:rPr lang="el-GR" sz="2000" dirty="0" smtClean="0"/>
              <a:t>)</a:t>
            </a:r>
            <a:endParaRPr lang="en-US" sz="2000" dirty="0" smtClean="0"/>
          </a:p>
          <a:p>
            <a:pPr lvl="0"/>
            <a:r>
              <a:rPr lang="el-GR" sz="2000" dirty="0"/>
              <a:t>Τα σφάλματα αρχικοποίησης (</a:t>
            </a:r>
            <a:r>
              <a:rPr lang="el-GR" sz="2000" dirty="0" err="1"/>
              <a:t>initialization</a:t>
            </a:r>
            <a:r>
              <a:rPr lang="el-GR" sz="2000" dirty="0"/>
              <a:t> </a:t>
            </a:r>
            <a:r>
              <a:rPr lang="el-GR" sz="2000" dirty="0" err="1"/>
              <a:t>errors</a:t>
            </a:r>
            <a:r>
              <a:rPr lang="el-GR" sz="2000" dirty="0" smtClean="0"/>
              <a:t>)</a:t>
            </a:r>
            <a:endParaRPr lang="en-US" sz="2000" dirty="0" smtClean="0"/>
          </a:p>
          <a:p>
            <a:pPr lvl="0"/>
            <a:r>
              <a:rPr lang="el-GR" sz="2000" dirty="0"/>
              <a:t>Τα σφάλματα ευθυγράμμισης (</a:t>
            </a:r>
            <a:r>
              <a:rPr lang="el-GR" sz="2000" dirty="0" err="1"/>
              <a:t>alignment</a:t>
            </a:r>
            <a:r>
              <a:rPr lang="el-GR" sz="2000" dirty="0"/>
              <a:t> </a:t>
            </a:r>
            <a:r>
              <a:rPr lang="el-GR" sz="2000" dirty="0" err="1"/>
              <a:t>errors</a:t>
            </a:r>
            <a:r>
              <a:rPr lang="el-GR" sz="2000" dirty="0"/>
              <a:t>)</a:t>
            </a:r>
          </a:p>
          <a:p>
            <a:endParaRPr lang="en-US" sz="1800" dirty="0" smtClean="0"/>
          </a:p>
          <a:p>
            <a:endParaRPr lang="el-GR" sz="2400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577" y="116632"/>
            <a:ext cx="2220815" cy="138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40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GNSS – INS Fusion</a:t>
            </a:r>
            <a:endParaRPr lang="el-G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lvl="0" indent="0">
              <a:buNone/>
            </a:pPr>
            <a:r>
              <a:rPr lang="el-GR" sz="2400" dirty="0" smtClean="0"/>
              <a:t>Ολοκληρωμένα Αδρανειακά </a:t>
            </a:r>
            <a:r>
              <a:rPr lang="el-GR" sz="2400" dirty="0"/>
              <a:t>και </a:t>
            </a:r>
            <a:r>
              <a:rPr lang="el-GR" sz="2400" dirty="0" smtClean="0"/>
              <a:t>Δορυφορικά Συστήματα</a:t>
            </a:r>
            <a:endParaRPr lang="en-US" sz="2400" dirty="0" smtClean="0"/>
          </a:p>
          <a:p>
            <a:r>
              <a:rPr lang="el-GR" sz="2400" dirty="0" smtClean="0"/>
              <a:t>Συνδυασμός των παραπάνω συστημάτων με σκοπό την εξάλειψη των μειονεκτημάτων</a:t>
            </a:r>
          </a:p>
          <a:p>
            <a:r>
              <a:rPr lang="el-GR" sz="2400" dirty="0" smtClean="0"/>
              <a:t>Σύνδεση των δύο συστημάτων μέσω </a:t>
            </a:r>
            <a:endParaRPr lang="en-US" sz="2400" dirty="0" smtClean="0"/>
          </a:p>
          <a:p>
            <a:pPr lvl="1"/>
            <a:r>
              <a:rPr lang="el-GR" dirty="0" smtClean="0"/>
              <a:t>φίλτρων </a:t>
            </a:r>
            <a:r>
              <a:rPr lang="en-US" dirty="0" err="1" smtClean="0"/>
              <a:t>Kalman</a:t>
            </a:r>
            <a:r>
              <a:rPr lang="en-US" dirty="0" smtClean="0"/>
              <a:t> (</a:t>
            </a:r>
            <a:r>
              <a:rPr lang="el-GR" dirty="0" smtClean="0"/>
              <a:t>Πεδίο χρόνου)</a:t>
            </a:r>
          </a:p>
          <a:p>
            <a:pPr lvl="1"/>
            <a:r>
              <a:rPr lang="en-US" dirty="0" smtClean="0"/>
              <a:t>Neural Networks – Wavelets (</a:t>
            </a:r>
            <a:r>
              <a:rPr lang="el-GR" dirty="0" smtClean="0"/>
              <a:t>Πεδίο συχνότητας)</a:t>
            </a:r>
          </a:p>
          <a:p>
            <a:r>
              <a:rPr lang="el-GR" dirty="0" smtClean="0"/>
              <a:t>Βαθμοί συνέργειας (</a:t>
            </a:r>
            <a:r>
              <a:rPr lang="en-US" dirty="0" smtClean="0"/>
              <a:t>Level of integration)</a:t>
            </a:r>
          </a:p>
          <a:p>
            <a:pPr lvl="1"/>
            <a:r>
              <a:rPr lang="el-GR" dirty="0"/>
              <a:t>Τελείως χαλαρής συνέργιας (</a:t>
            </a:r>
            <a:r>
              <a:rPr lang="el-GR" i="1" dirty="0" err="1"/>
              <a:t>uncoupled</a:t>
            </a:r>
            <a:r>
              <a:rPr lang="el-GR" i="1" dirty="0"/>
              <a:t> </a:t>
            </a:r>
            <a:r>
              <a:rPr lang="el-GR" i="1" dirty="0" err="1"/>
              <a:t>systems</a:t>
            </a:r>
            <a:r>
              <a:rPr lang="el-GR" dirty="0"/>
              <a:t>)</a:t>
            </a:r>
          </a:p>
          <a:p>
            <a:pPr lvl="1"/>
            <a:r>
              <a:rPr lang="el-GR" dirty="0"/>
              <a:t>Χαλαρής συνέργιας (</a:t>
            </a:r>
            <a:r>
              <a:rPr lang="en-US" i="1" dirty="0"/>
              <a:t>loosely coupled</a:t>
            </a:r>
            <a:r>
              <a:rPr lang="el-GR" dirty="0"/>
              <a:t>)</a:t>
            </a:r>
          </a:p>
          <a:p>
            <a:pPr lvl="1"/>
            <a:r>
              <a:rPr lang="el-GR" dirty="0"/>
              <a:t>Στενής συνέργιας (</a:t>
            </a:r>
            <a:r>
              <a:rPr lang="en-US" i="1" dirty="0"/>
              <a:t>tightly coupled</a:t>
            </a:r>
            <a:r>
              <a:rPr lang="el-GR" dirty="0"/>
              <a:t>)</a:t>
            </a:r>
          </a:p>
          <a:p>
            <a:pPr lvl="1"/>
            <a:r>
              <a:rPr lang="el-GR" dirty="0"/>
              <a:t>Πλήρως στενής συνέργιας (</a:t>
            </a:r>
            <a:r>
              <a:rPr lang="en-US" i="1" dirty="0"/>
              <a:t>ultra tightly coupled</a:t>
            </a:r>
            <a:r>
              <a:rPr lang="el-GR" dirty="0" smtClean="0"/>
              <a:t>)</a:t>
            </a:r>
            <a:endParaRPr lang="en-US" dirty="0" smtClean="0"/>
          </a:p>
          <a:p>
            <a:endParaRPr lang="el-GR" sz="2400" dirty="0" smtClean="0"/>
          </a:p>
          <a:p>
            <a:pPr marL="114300" lvl="0" indent="0">
              <a:buNone/>
            </a:pPr>
            <a:endParaRPr lang="el-GR" sz="2400" dirty="0" smtClean="0"/>
          </a:p>
        </p:txBody>
      </p:sp>
      <p:pic>
        <p:nvPicPr>
          <p:cNvPr id="5" name="Picture 2" descr="C:\Users\kzaf.ZAF\AppData\Local\Microsoft\Windows\Temporary Internet Files\Content.IE5\UOLXMLA1\181px-Fusion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88" y="303213"/>
            <a:ext cx="172402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43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GNSS – INS Fusion</a:t>
            </a:r>
            <a:endParaRPr lang="el-G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l-GR" sz="2400" u="sng" dirty="0" smtClean="0"/>
              <a:t>Τελείως Χαλαρής Συνέργειας</a:t>
            </a:r>
            <a:endParaRPr lang="en-US" sz="2400" u="sng" dirty="0" smtClean="0"/>
          </a:p>
          <a:p>
            <a:pPr marL="114300" indent="0">
              <a:buNone/>
            </a:pPr>
            <a:r>
              <a:rPr lang="el-GR" sz="2400" dirty="0" smtClean="0"/>
              <a:t>Χρήση </a:t>
            </a:r>
            <a:r>
              <a:rPr lang="en-US" sz="2400" dirty="0" smtClean="0"/>
              <a:t>GPS</a:t>
            </a:r>
            <a:r>
              <a:rPr lang="el-GR" sz="2400" dirty="0" smtClean="0"/>
              <a:t> και </a:t>
            </a:r>
            <a:r>
              <a:rPr lang="en-US" sz="2400" dirty="0" smtClean="0"/>
              <a:t>INS </a:t>
            </a:r>
            <a:r>
              <a:rPr lang="el-GR" sz="2400" dirty="0" smtClean="0"/>
              <a:t>σε περίπτωση</a:t>
            </a:r>
            <a:br>
              <a:rPr lang="el-GR" sz="2400" dirty="0" smtClean="0"/>
            </a:br>
            <a:r>
              <a:rPr lang="el-GR" sz="2400" dirty="0" smtClean="0"/>
              <a:t>έλλειψης σήματος (π.χ. τούνελ)</a:t>
            </a:r>
            <a:endParaRPr lang="en-US" sz="2400" dirty="0" smtClean="0"/>
          </a:p>
          <a:p>
            <a:r>
              <a:rPr lang="el-GR" sz="2400" u="sng" dirty="0" smtClean="0"/>
              <a:t>Χαλαρής Συνέργειας</a:t>
            </a:r>
          </a:p>
          <a:p>
            <a:pPr marL="114300" indent="0">
              <a:buNone/>
            </a:pPr>
            <a:r>
              <a:rPr lang="el-GR" sz="2400" dirty="0" smtClean="0"/>
              <a:t>Το φίλτρο επεξεργάζεται τα </a:t>
            </a:r>
            <a:br>
              <a:rPr lang="el-GR" sz="2400" dirty="0" smtClean="0"/>
            </a:br>
            <a:r>
              <a:rPr lang="el-GR" sz="2400" dirty="0" smtClean="0"/>
              <a:t>τελικά δεδομένα του κάθε </a:t>
            </a:r>
            <a:br>
              <a:rPr lang="el-GR" sz="2400" dirty="0" smtClean="0"/>
            </a:br>
            <a:r>
              <a:rPr lang="el-GR" sz="2400" dirty="0" smtClean="0"/>
              <a:t>υποσυστήματος ξεχωριστά</a:t>
            </a:r>
          </a:p>
          <a:p>
            <a:r>
              <a:rPr lang="el-GR" sz="2400" u="sng" dirty="0" smtClean="0"/>
              <a:t>Στενής Συνέργειας</a:t>
            </a:r>
          </a:p>
          <a:p>
            <a:pPr marL="114300" indent="0">
              <a:buNone/>
            </a:pPr>
            <a:r>
              <a:rPr lang="el-GR" sz="2000" dirty="0"/>
              <a:t>Το φίλτρο επεξεργάζεται τα </a:t>
            </a:r>
            <a:br>
              <a:rPr lang="el-GR" sz="2000" dirty="0"/>
            </a:br>
            <a:r>
              <a:rPr lang="el-GR" sz="2000" dirty="0" smtClean="0"/>
              <a:t>πρωτογενή </a:t>
            </a:r>
            <a:r>
              <a:rPr lang="el-GR" sz="2000" dirty="0"/>
              <a:t>δεδομένα του κάθε </a:t>
            </a:r>
            <a:br>
              <a:rPr lang="el-GR" sz="2000" dirty="0"/>
            </a:br>
            <a:r>
              <a:rPr lang="el-GR" sz="2000" dirty="0"/>
              <a:t>υποσυστήματος ξεχωριστά</a:t>
            </a:r>
          </a:p>
          <a:p>
            <a:r>
              <a:rPr lang="el-GR" u="sng" dirty="0" smtClean="0"/>
              <a:t>Πλήρως Στενής </a:t>
            </a:r>
            <a:r>
              <a:rPr lang="el-GR" u="sng" dirty="0"/>
              <a:t>Συνέργειας</a:t>
            </a:r>
          </a:p>
          <a:p>
            <a:pPr marL="114300" indent="0">
              <a:buNone/>
            </a:pPr>
            <a:r>
              <a:rPr lang="el-GR" dirty="0"/>
              <a:t>Το φίλτρο επεξεργάζεται τα </a:t>
            </a:r>
            <a:r>
              <a:rPr lang="el-GR" dirty="0" smtClean="0"/>
              <a:t>πρωτογενή </a:t>
            </a:r>
            <a:r>
              <a:rPr lang="el-GR" dirty="0"/>
              <a:t>δεδομένα του κάθε </a:t>
            </a:r>
            <a:br>
              <a:rPr lang="el-GR" dirty="0"/>
            </a:br>
            <a:r>
              <a:rPr lang="el-GR" dirty="0"/>
              <a:t>υποσυστήματος </a:t>
            </a:r>
            <a:r>
              <a:rPr lang="el-GR" dirty="0" smtClean="0"/>
              <a:t>ξεχωριστά και τα ανατροφοδοτεί στο δέκτη </a:t>
            </a:r>
            <a:r>
              <a:rPr lang="en-US" dirty="0" smtClean="0"/>
              <a:t>GNSS</a:t>
            </a:r>
            <a:endParaRPr lang="el-GR" dirty="0"/>
          </a:p>
          <a:p>
            <a:pPr marL="114300" indent="0">
              <a:buNone/>
            </a:pPr>
            <a:endParaRPr lang="en-US" dirty="0" smtClean="0"/>
          </a:p>
          <a:p>
            <a:endParaRPr lang="el-GR" sz="2400" dirty="0" smtClean="0"/>
          </a:p>
          <a:p>
            <a:pPr marL="114300" lvl="0" indent="0">
              <a:buNone/>
            </a:pPr>
            <a:endParaRPr lang="el-GR" sz="2400" dirty="0" smtClean="0"/>
          </a:p>
        </p:txBody>
      </p:sp>
      <p:pic>
        <p:nvPicPr>
          <p:cNvPr id="4" name="Picture 3" descr="http://www.mdpi.com/sensors/sensors-12-02935/article_deploy/html/images/sensors-12-02935f3-102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812" y="1712482"/>
            <a:ext cx="3227749" cy="200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www.mdpi.com/sensors/sensors-13-09549/article_deploy/html/images/sensors-13-09549f3-1024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812" y="3861047"/>
            <a:ext cx="3227749" cy="12434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5362" name="Picture 2" descr="C:\Users\kzaf.ZAF\AppData\Local\Microsoft\Windows\Temporary Internet Files\Content.IE5\UOLXMLA1\181px-Fusion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88" y="303213"/>
            <a:ext cx="172402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12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Χρήσεις Ολοκληρωμένων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GNSS/INS</a:t>
            </a:r>
            <a:endParaRPr lang="el-G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2400" dirty="0"/>
              <a:t>Navigation </a:t>
            </a:r>
            <a:r>
              <a:rPr lang="el-GR" sz="2400" dirty="0"/>
              <a:t>γενικού σκοπού σε </a:t>
            </a:r>
            <a:r>
              <a:rPr lang="en-US" sz="2400" dirty="0"/>
              <a:t>mobile </a:t>
            </a:r>
            <a:r>
              <a:rPr lang="el-GR" sz="2400" dirty="0"/>
              <a:t>συσκευές</a:t>
            </a:r>
          </a:p>
          <a:p>
            <a:pPr lvl="0"/>
            <a:r>
              <a:rPr lang="el-GR" sz="2400" dirty="0"/>
              <a:t>Παρακολούθηση αθλητικών δραστηριοτήτων - προπονητική</a:t>
            </a:r>
          </a:p>
          <a:p>
            <a:pPr lvl="0"/>
            <a:r>
              <a:rPr lang="en-US" sz="2400" dirty="0"/>
              <a:t>Package tracking</a:t>
            </a:r>
            <a:endParaRPr lang="el-GR" sz="2400" dirty="0"/>
          </a:p>
          <a:p>
            <a:pPr lvl="0"/>
            <a:r>
              <a:rPr lang="el-GR" sz="2400" dirty="0"/>
              <a:t>Καθοδήγηση πλοίων</a:t>
            </a:r>
          </a:p>
          <a:p>
            <a:pPr lvl="0"/>
            <a:r>
              <a:rPr lang="el-GR" sz="2400" dirty="0"/>
              <a:t>Καθοδήγηση αεροσκαφών</a:t>
            </a:r>
          </a:p>
          <a:p>
            <a:pPr lvl="0"/>
            <a:r>
              <a:rPr lang="el-GR" sz="2400" dirty="0"/>
              <a:t>Ρομποτική σε κάθε επίπεδο (έρευνα – εφαρμογές)</a:t>
            </a:r>
          </a:p>
          <a:p>
            <a:pPr lvl="0"/>
            <a:r>
              <a:rPr lang="el-GR" sz="2400" dirty="0"/>
              <a:t>Τοπογραφία – γεωδαισία</a:t>
            </a:r>
          </a:p>
          <a:p>
            <a:pPr lvl="0"/>
            <a:r>
              <a:rPr lang="en-US" sz="2400" dirty="0"/>
              <a:t>Mobile mapping</a:t>
            </a:r>
            <a:endParaRPr lang="el-GR" sz="2400" dirty="0"/>
          </a:p>
          <a:p>
            <a:pPr lvl="0"/>
            <a:r>
              <a:rPr lang="el-GR" sz="2400" dirty="0"/>
              <a:t>Αμυντικά πυραυλικά συστήματα (βαλλιστικά και Κρουζ</a:t>
            </a:r>
            <a:r>
              <a:rPr lang="el-GR" sz="2400" dirty="0" smtClean="0"/>
              <a:t>)</a:t>
            </a:r>
            <a:endParaRPr lang="en-US" dirty="0" smtClean="0"/>
          </a:p>
          <a:p>
            <a:endParaRPr lang="el-GR" sz="2400" dirty="0" smtClean="0"/>
          </a:p>
          <a:p>
            <a:pPr marL="114300" lvl="0" indent="0">
              <a:buNone/>
            </a:pPr>
            <a:endParaRPr lang="el-GR" sz="2400" dirty="0" smtClean="0"/>
          </a:p>
        </p:txBody>
      </p:sp>
      <p:pic>
        <p:nvPicPr>
          <p:cNvPr id="16386" name="Picture 2" descr="C:\Users\kzaf.ZAF\AppData\Local\Microsoft\Windows\Temporary Internet Files\Content.IE5\UOLXMLA1\treasure-map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847" y="260648"/>
            <a:ext cx="1179662" cy="11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5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Ιδέες για εξέλιξη</a:t>
            </a:r>
            <a:endParaRPr lang="el-G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lvl="0" indent="0">
              <a:buNone/>
            </a:pPr>
            <a:r>
              <a:rPr lang="el-GR" sz="2000" dirty="0" smtClean="0"/>
              <a:t>Μία ιδέα για την περεταίρω εξέλιξη των συστημάτων που περιγράφονται άνωθεν είναι η επιπλέον συνεργασία τους με στέρεο-κάμερες και χρήση αλγορίθμων οπτικής αναγνώρισης (</a:t>
            </a:r>
            <a:r>
              <a:rPr lang="en-US" sz="2000" dirty="0" smtClean="0"/>
              <a:t>motion tracking, pattern recognition</a:t>
            </a:r>
            <a:r>
              <a:rPr lang="el-GR" sz="2000" dirty="0" smtClean="0"/>
              <a:t> κ.α.) για επιπλέον βελτίωση της ακρίβειας τους ή και κατάργηση του αδρανειακού συστήματος.</a:t>
            </a:r>
          </a:p>
          <a:p>
            <a:r>
              <a:rPr lang="el-GR" sz="2000" dirty="0" smtClean="0"/>
              <a:t>Πιθανή μείωση κόστους</a:t>
            </a:r>
          </a:p>
          <a:p>
            <a:r>
              <a:rPr lang="el-GR" sz="2000" dirty="0" smtClean="0"/>
              <a:t>Πιθανή αύξηση ακρίβειας σε ορισμένες εφαρμογές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l-GR" sz="2000" dirty="0" smtClean="0"/>
              <a:t>(π.χ. </a:t>
            </a:r>
            <a:r>
              <a:rPr lang="en-US" sz="2000" dirty="0" smtClean="0"/>
              <a:t>Mobile Mapping</a:t>
            </a:r>
            <a:r>
              <a:rPr lang="el-GR" sz="2000" dirty="0" smtClean="0"/>
              <a:t>)</a:t>
            </a:r>
            <a:endParaRPr lang="en-US" sz="2000" dirty="0" smtClean="0"/>
          </a:p>
          <a:p>
            <a:endParaRPr lang="el-GR" sz="2000" dirty="0" smtClean="0"/>
          </a:p>
          <a:p>
            <a:pPr marL="114300" lvl="0" indent="0">
              <a:buNone/>
            </a:pPr>
            <a:endParaRPr lang="el-GR" sz="2000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81128"/>
            <a:ext cx="5616624" cy="175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 descr="C:\Users\kzaf.ZAF\AppData\Local\Microsoft\Windows\Temporary Internet Files\Content.IE5\UOLXMLA1\creative-idea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88640"/>
            <a:ext cx="1115219" cy="132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5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l-GR" sz="2800" b="1" dirty="0"/>
              <a:t>Εντοπισμός θέσης και ταχύτητας με τη χρήση συνδυαστικών συστημάτων δορυφορικής και αδρανειακής πλοήγησης</a:t>
            </a:r>
            <a:r>
              <a:rPr lang="el-GR" sz="2800" dirty="0"/>
              <a:t/>
            </a:r>
            <a:br>
              <a:rPr lang="el-GR" sz="2800" dirty="0"/>
            </a:br>
            <a:r>
              <a:rPr lang="en-US" sz="2800" b="1" dirty="0" smtClean="0"/>
              <a:t>(</a:t>
            </a:r>
            <a:r>
              <a:rPr lang="en-US" sz="2800" b="1" dirty="0"/>
              <a:t>GNSS/INS Fusion Systems)</a:t>
            </a:r>
            <a:endParaRPr lang="el-GR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4797152"/>
            <a:ext cx="7416824" cy="1440160"/>
          </a:xfrm>
        </p:spPr>
        <p:txBody>
          <a:bodyPr>
            <a:normAutofit fontScale="92500" lnSpcReduction="10000"/>
          </a:bodyPr>
          <a:lstStyle/>
          <a:p>
            <a:endParaRPr lang="el-GR" dirty="0" smtClean="0"/>
          </a:p>
          <a:p>
            <a:r>
              <a:rPr lang="el-GR" sz="2500" dirty="0" smtClean="0"/>
              <a:t>Θερμές ευχαριστίες στο </a:t>
            </a:r>
            <a:r>
              <a:rPr lang="el-GR" sz="2500" b="1" dirty="0" smtClean="0"/>
              <a:t>Ε</a:t>
            </a:r>
            <a:r>
              <a:rPr lang="el-GR" sz="2500" dirty="0" smtClean="0"/>
              <a:t>θνικό </a:t>
            </a:r>
            <a:r>
              <a:rPr lang="el-GR" sz="2500" b="1" dirty="0" smtClean="0"/>
              <a:t>Μ</a:t>
            </a:r>
            <a:r>
              <a:rPr lang="el-GR" sz="2500" dirty="0" smtClean="0"/>
              <a:t>ετσόβιο </a:t>
            </a:r>
            <a:r>
              <a:rPr lang="el-GR" sz="2500" b="1" dirty="0" smtClean="0"/>
              <a:t>Π</a:t>
            </a:r>
            <a:r>
              <a:rPr lang="el-GR" sz="2500" dirty="0" smtClean="0"/>
              <a:t>ολυτεχνείο</a:t>
            </a:r>
            <a:br>
              <a:rPr lang="el-GR" sz="2500" dirty="0" smtClean="0"/>
            </a:br>
            <a:r>
              <a:rPr lang="el-GR" sz="2500" dirty="0" smtClean="0"/>
              <a:t>και σε όσους το απαρτίζουν.</a:t>
            </a:r>
            <a:br>
              <a:rPr lang="el-GR" sz="2500" dirty="0" smtClean="0"/>
            </a:br>
            <a:endParaRPr lang="el-GR" sz="25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265731"/>
              </p:ext>
            </p:extLst>
          </p:nvPr>
        </p:nvGraphicFramePr>
        <p:xfrm>
          <a:off x="971600" y="620688"/>
          <a:ext cx="6912768" cy="1080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9561"/>
                <a:gridCol w="5883207"/>
              </a:tblGrid>
              <a:tr h="10801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52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spc="100" dirty="0">
                          <a:effectLst/>
                        </a:rPr>
                        <a:t>ΕΘΝΙΚΟ ΜΕΤΣΟΒΙΟ ΠΟΛΥΤΕΧΝΕΙΟ</a:t>
                      </a:r>
                      <a:endParaRPr lang="el-GR" sz="1400" dirty="0">
                        <a:effectLst/>
                      </a:endParaRPr>
                    </a:p>
                    <a:p>
                      <a:pPr marL="17526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</a:rPr>
                        <a:t>ΔΙΑΤΜΗΜΑΤΙΚΟ ΠΡΟΓΡΑΜΜΑ ΜΕΤΑΠΤΥΧΙΑΚΩΝ ΣΠΟΥΔΩΝ</a:t>
                      </a:r>
                      <a:endParaRPr lang="el-GR" sz="1400" dirty="0">
                        <a:effectLst/>
                      </a:endParaRPr>
                    </a:p>
                    <a:p>
                      <a:pPr marL="17526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</a:rPr>
                        <a:t>«ΣΥΣΤΗΜΑΤΑ ΑΥΤΟΜΑΤΙΣΜΟΥ»</a:t>
                      </a:r>
                      <a:endParaRPr lang="el-G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1027" name="Picture 120" descr="Description: ntu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96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318</TotalTime>
  <Words>771</Words>
  <Application>Microsoft Office PowerPoint</Application>
  <PresentationFormat>On-screen Show (4:3)</PresentationFormat>
  <Paragraphs>161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Adjacency</vt:lpstr>
      <vt:lpstr>Εντοπισμός θέσης και ταχύτητας με τη χρήση συνδυαστικών συστημάτων δορυφορικής και αδρανειακής πλοήγησης (GNSS/INS Fusion Systems)</vt:lpstr>
      <vt:lpstr>Δορυφορικός Εντοπισμός </vt:lpstr>
      <vt:lpstr>Δορυφορικός Εντοπισμός </vt:lpstr>
      <vt:lpstr>Δορυφορικός Εντοπισμός </vt:lpstr>
      <vt:lpstr>Δορυφορικός Εντοπισμός </vt:lpstr>
      <vt:lpstr>Δορυφορικός Εντοπισμός </vt:lpstr>
      <vt:lpstr>Δορυφορικός Εντοπισμός </vt:lpstr>
      <vt:lpstr>Δορυφορικός Εντοπισμός </vt:lpstr>
      <vt:lpstr>Αδρανειακοί Αισθητήρες</vt:lpstr>
      <vt:lpstr>Αδρανειακοί Αισθητήρες</vt:lpstr>
      <vt:lpstr>Αδρανειακοί Αισθητήρες</vt:lpstr>
      <vt:lpstr>Συστήματα αναφοράς</vt:lpstr>
      <vt:lpstr>Αδρανειακά Συστήματα Πλοήγησης</vt:lpstr>
      <vt:lpstr>Αδρανειακά Συστήματα Πλοήγησης</vt:lpstr>
      <vt:lpstr>Αδρανειακά Συστήματα Πλοήγησης</vt:lpstr>
      <vt:lpstr>GNSS – INS Fusion</vt:lpstr>
      <vt:lpstr>GNSS – INS Fusion</vt:lpstr>
      <vt:lpstr>Χρήσεις Ολοκληρωμένων GNSS/INS</vt:lpstr>
      <vt:lpstr>Ιδέες για εξέλιξη</vt:lpstr>
      <vt:lpstr>Εντοπισμός θέσης και ταχύτητας με τη χρήση συνδυαστικών συστημάτων δορυφορικής και αδρανειακής πλοήγησης (GNSS/INS Fusion Systems)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Εντοπισμός θέσης και ταχύτητας με τη χρήση συνδυαστικών συστημάτων δορυφορικής και αδρανειακής πλοήγησης (GNSS/INS Fusion Systems)</dc:title>
  <dc:creator>Konstantinos Zafeiroulis</dc:creator>
  <cp:lastModifiedBy>Konstantinos Zafeiroulis</cp:lastModifiedBy>
  <cp:revision>59</cp:revision>
  <dcterms:created xsi:type="dcterms:W3CDTF">2015-11-10T18:11:57Z</dcterms:created>
  <dcterms:modified xsi:type="dcterms:W3CDTF">2015-11-10T23:30:44Z</dcterms:modified>
</cp:coreProperties>
</file>