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7"/>
  </p:notesMasterIdLst>
  <p:sldIdLst>
    <p:sldId id="256" r:id="rId2"/>
    <p:sldId id="292" r:id="rId3"/>
    <p:sldId id="316" r:id="rId4"/>
    <p:sldId id="318" r:id="rId5"/>
    <p:sldId id="260" r:id="rId6"/>
    <p:sldId id="262" r:id="rId7"/>
    <p:sldId id="263" r:id="rId8"/>
    <p:sldId id="264" r:id="rId9"/>
    <p:sldId id="302" r:id="rId10"/>
    <p:sldId id="287" r:id="rId11"/>
    <p:sldId id="301" r:id="rId12"/>
    <p:sldId id="269" r:id="rId13"/>
    <p:sldId id="288" r:id="rId14"/>
    <p:sldId id="289" r:id="rId15"/>
    <p:sldId id="271" r:id="rId16"/>
    <p:sldId id="304" r:id="rId17"/>
    <p:sldId id="305" r:id="rId18"/>
    <p:sldId id="306" r:id="rId19"/>
    <p:sldId id="310" r:id="rId20"/>
    <p:sldId id="307" r:id="rId21"/>
    <p:sldId id="308" r:id="rId22"/>
    <p:sldId id="309" r:id="rId23"/>
    <p:sldId id="311" r:id="rId24"/>
    <p:sldId id="312" r:id="rId25"/>
    <p:sldId id="303" r:id="rId26"/>
    <p:sldId id="275" r:id="rId27"/>
    <p:sldId id="277" r:id="rId28"/>
    <p:sldId id="278" r:id="rId29"/>
    <p:sldId id="313" r:id="rId30"/>
    <p:sldId id="314" r:id="rId31"/>
    <p:sldId id="315" r:id="rId32"/>
    <p:sldId id="279" r:id="rId33"/>
    <p:sldId id="280" r:id="rId34"/>
    <p:sldId id="281" r:id="rId35"/>
    <p:sldId id="283" r:id="rId3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lias Katsanakis" initials="IK" lastIdx="1" clrIdx="0">
    <p:extLst>
      <p:ext uri="{19B8F6BF-5375-455C-9EA6-DF929625EA0E}">
        <p15:presenceInfo xmlns:p15="http://schemas.microsoft.com/office/powerpoint/2012/main" userId="bba7732b2f9789e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847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580" autoAdjust="0"/>
    <p:restoredTop sz="94660"/>
  </p:normalViewPr>
  <p:slideViewPr>
    <p:cSldViewPr snapToGrid="0">
      <p:cViewPr varScale="1">
        <p:scale>
          <a:sx n="70" d="100"/>
          <a:sy n="70" d="100"/>
        </p:scale>
        <p:origin x="1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A8D4CF-556E-4741-8633-D18C11E5CFB8}" type="datetimeFigureOut">
              <a:rPr lang="el-GR" smtClean="0"/>
              <a:t>24/3/2016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9E9E9-DA4F-4CBC-99BB-1615D49ED22E}" type="slidenum">
              <a:rPr lang="el-GR" smtClean="0"/>
              <a:t>‹#›</a:t>
            </a:fld>
            <a:endParaRPr lang="el-GR"/>
          </a:p>
        </p:txBody>
      </p:sp>
    </p:spTree>
    <p:extLst>
      <p:ext uri="{BB962C8B-B14F-4D97-AF65-F5344CB8AC3E}">
        <p14:creationId xmlns:p14="http://schemas.microsoft.com/office/powerpoint/2010/main" val="1542012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err="1" smtClean="0"/>
              <a:t>Κσκφμπφ</a:t>
            </a:r>
            <a:r>
              <a:rPr lang="el-GR" dirty="0" smtClean="0"/>
              <a:t>,</a:t>
            </a:r>
            <a:endParaRPr lang="el-GR" dirty="0"/>
          </a:p>
        </p:txBody>
      </p:sp>
      <p:sp>
        <p:nvSpPr>
          <p:cNvPr id="4" name="Slide Number Placeholder 3"/>
          <p:cNvSpPr>
            <a:spLocks noGrp="1"/>
          </p:cNvSpPr>
          <p:nvPr>
            <p:ph type="sldNum" sz="quarter" idx="10"/>
          </p:nvPr>
        </p:nvSpPr>
        <p:spPr/>
        <p:txBody>
          <a:bodyPr/>
          <a:lstStyle/>
          <a:p>
            <a:fld id="{BD39E9E9-DA4F-4CBC-99BB-1615D49ED22E}" type="slidenum">
              <a:rPr lang="el-GR" smtClean="0"/>
              <a:t>22</a:t>
            </a:fld>
            <a:endParaRPr lang="el-GR"/>
          </a:p>
        </p:txBody>
      </p:sp>
    </p:spTree>
    <p:extLst>
      <p:ext uri="{BB962C8B-B14F-4D97-AF65-F5344CB8AC3E}">
        <p14:creationId xmlns:p14="http://schemas.microsoft.com/office/powerpoint/2010/main" val="1807701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3E1BF25-A3ED-448E-AC46-AA0A95927E66}" type="datetimeFigureOut">
              <a:rPr lang="el-GR" smtClean="0"/>
              <a:t>24/3/2016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A233AC7-DC74-470E-87F0-7AD8B649E9C6}"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2313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1BF25-A3ED-448E-AC46-AA0A95927E66}" type="datetimeFigureOut">
              <a:rPr lang="el-GR" smtClean="0"/>
              <a:t>24/3/2016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892177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1BF25-A3ED-448E-AC46-AA0A95927E66}" type="datetimeFigureOut">
              <a:rPr lang="el-GR" smtClean="0"/>
              <a:t>24/3/2016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A233AC7-DC74-470E-87F0-7AD8B649E9C6}"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608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E1BF25-A3ED-448E-AC46-AA0A95927E66}" type="datetimeFigureOut">
              <a:rPr lang="el-GR" smtClean="0"/>
              <a:t>24/3/2016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325252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E1BF25-A3ED-448E-AC46-AA0A95927E66}" type="datetimeFigureOut">
              <a:rPr lang="el-GR" smtClean="0"/>
              <a:t>24/3/2016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166416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E1BF25-A3ED-448E-AC46-AA0A95927E66}" type="datetimeFigureOut">
              <a:rPr lang="el-GR" smtClean="0"/>
              <a:t>24/3/2016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3404999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3E1BF25-A3ED-448E-AC46-AA0A95927E66}" type="datetimeFigureOut">
              <a:rPr lang="el-GR" smtClean="0"/>
              <a:t>24/3/2016</a:t>
            </a:fld>
            <a:endParaRPr lang="el-G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l-GR"/>
          </a:p>
        </p:txBody>
      </p:sp>
      <p:sp>
        <p:nvSpPr>
          <p:cNvPr id="9" name="Slide Number Placeholder 8"/>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3837811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3E1BF25-A3ED-448E-AC46-AA0A95927E66}" type="datetimeFigureOut">
              <a:rPr lang="el-GR" smtClean="0"/>
              <a:t>24/3/2016</a:t>
            </a:fld>
            <a:endParaRPr lang="el-G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l-G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A233AC7-DC74-470E-87F0-7AD8B649E9C6}" type="slidenum">
              <a:rPr lang="el-GR" smtClean="0"/>
              <a:t>‹#›</a:t>
            </a:fld>
            <a:endParaRPr lang="el-GR"/>
          </a:p>
        </p:txBody>
      </p:sp>
    </p:spTree>
    <p:extLst>
      <p:ext uri="{BB962C8B-B14F-4D97-AF65-F5344CB8AC3E}">
        <p14:creationId xmlns:p14="http://schemas.microsoft.com/office/powerpoint/2010/main" val="436017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E1BF25-A3ED-448E-AC46-AA0A95927E66}" type="datetimeFigureOut">
              <a:rPr lang="el-GR" smtClean="0"/>
              <a:t>24/3/2016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197194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1BF25-A3ED-448E-AC46-AA0A95927E66}" type="datetimeFigureOut">
              <a:rPr lang="el-GR" smtClean="0"/>
              <a:t>24/3/2016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3341825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1BF25-A3ED-448E-AC46-AA0A95927E66}" type="datetimeFigureOut">
              <a:rPr lang="el-GR" smtClean="0"/>
              <a:t>24/3/2016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A233AC7-DC74-470E-87F0-7AD8B649E9C6}" type="slidenum">
              <a:rPr lang="el-GR" smtClean="0"/>
              <a:t>‹#›</a:t>
            </a:fld>
            <a:endParaRPr lang="el-GR"/>
          </a:p>
        </p:txBody>
      </p:sp>
    </p:spTree>
    <p:extLst>
      <p:ext uri="{BB962C8B-B14F-4D97-AF65-F5344CB8AC3E}">
        <p14:creationId xmlns:p14="http://schemas.microsoft.com/office/powerpoint/2010/main" val="1105180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3E1BF25-A3ED-448E-AC46-AA0A95927E66}" type="datetimeFigureOut">
              <a:rPr lang="el-GR" smtClean="0"/>
              <a:t>24/3/2016</a:t>
            </a:fld>
            <a:endParaRPr lang="el-G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l-G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A233AC7-DC74-470E-87F0-7AD8B649E9C6}" type="slidenum">
              <a:rPr lang="el-GR" smtClean="0"/>
              <a:t>‹#›</a:t>
            </a:fld>
            <a:endParaRPr lang="el-G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492123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364973"/>
            <a:ext cx="10058400" cy="3419061"/>
          </a:xfrm>
        </p:spPr>
        <p:txBody>
          <a:bodyPr>
            <a:normAutofit fontScale="90000"/>
          </a:bodyPr>
          <a:lstStyle/>
          <a:p>
            <a:pPr algn="ctr"/>
            <a:r>
              <a:rPr lang="el-GR" dirty="0" smtClean="0"/>
              <a:t/>
            </a:r>
            <a:br>
              <a:rPr lang="el-GR" dirty="0" smtClean="0"/>
            </a:br>
            <a:r>
              <a:rPr lang="el-GR" dirty="0" smtClean="0"/>
              <a:t> </a:t>
            </a:r>
            <a:br>
              <a:rPr lang="el-GR" dirty="0" smtClean="0"/>
            </a:br>
            <a:r>
              <a:rPr lang="el-GR" dirty="0" smtClean="0"/>
              <a:t/>
            </a:r>
            <a:br>
              <a:rPr lang="el-GR" dirty="0" smtClean="0"/>
            </a:br>
            <a:r>
              <a:rPr lang="el-GR" dirty="0" smtClean="0"/>
              <a:t/>
            </a:r>
            <a:br>
              <a:rPr lang="el-GR"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l-GR" sz="3600" b="1" dirty="0" smtClean="0">
                <a:solidFill>
                  <a:schemeClr val="tx1"/>
                </a:solidFill>
              </a:rPr>
              <a:t>ΓΕΩΜΕΤΡΙΚΑ ΧΑΡΑΚΤΗΡΙΣΤΙΚΑ ΣΤΡΩΜΑΤΩΣΕΩΝ ΚΑΠΝΟΥ ΑΠΟ ΠΥΡΚΑΓΙΕΣ ΜΕ ΤΗ ΧΡΗΣΗ ΔΟΡΥΦΟΡΙΚΩΝ ΔΕΔΟΜΕΝΩΝ ΤΟΥ ΟΡΓΑΝΟΥ MISR</a:t>
            </a:r>
            <a:r>
              <a:rPr lang="el-GR" dirty="0" smtClean="0">
                <a:solidFill>
                  <a:schemeClr val="tx1"/>
                </a:solidFill>
              </a:rPr>
              <a:t/>
            </a:r>
            <a:br>
              <a:rPr lang="el-GR" dirty="0" smtClean="0">
                <a:solidFill>
                  <a:schemeClr val="tx1"/>
                </a:solidFill>
              </a:rPr>
            </a:br>
            <a:r>
              <a:rPr lang="el-GR" dirty="0" smtClean="0"/>
              <a:t/>
            </a:r>
            <a:br>
              <a:rPr lang="el-GR" dirty="0" smtClean="0"/>
            </a:br>
            <a:endParaRPr lang="el-GR" sz="2200" dirty="0"/>
          </a:p>
        </p:txBody>
      </p:sp>
      <p:sp>
        <p:nvSpPr>
          <p:cNvPr id="3" name="Subtitle 2"/>
          <p:cNvSpPr>
            <a:spLocks noGrp="1"/>
          </p:cNvSpPr>
          <p:nvPr>
            <p:ph type="subTitle" idx="1"/>
          </p:nvPr>
        </p:nvSpPr>
        <p:spPr>
          <a:xfrm>
            <a:off x="1100050" y="4625009"/>
            <a:ext cx="5486279" cy="1550504"/>
          </a:xfrm>
        </p:spPr>
        <p:txBody>
          <a:bodyPr>
            <a:normAutofit fontScale="55000" lnSpcReduction="20000"/>
          </a:bodyPr>
          <a:lstStyle/>
          <a:p>
            <a:r>
              <a:rPr lang="el-GR" sz="2900" dirty="0" smtClean="0">
                <a:solidFill>
                  <a:schemeClr val="tx1"/>
                </a:solidFill>
              </a:rPr>
              <a:t>ΔΙΠΛΩΜΑΤΙΚΗ ΕΡΓΑΣΙΑ</a:t>
            </a:r>
            <a:br>
              <a:rPr lang="el-GR" sz="2900" dirty="0" smtClean="0">
                <a:solidFill>
                  <a:schemeClr val="tx1"/>
                </a:solidFill>
              </a:rPr>
            </a:br>
            <a:r>
              <a:rPr lang="el-GR" sz="2900" dirty="0" smtClean="0">
                <a:solidFill>
                  <a:schemeClr val="tx1"/>
                </a:solidFill>
              </a:rPr>
              <a:t/>
            </a:r>
            <a:br>
              <a:rPr lang="el-GR" sz="2900" dirty="0" smtClean="0">
                <a:solidFill>
                  <a:schemeClr val="tx1"/>
                </a:solidFill>
              </a:rPr>
            </a:br>
            <a:r>
              <a:rPr lang="el-GR" sz="2900" dirty="0" smtClean="0">
                <a:solidFill>
                  <a:schemeClr val="tx1"/>
                </a:solidFill>
              </a:rPr>
              <a:t>του</a:t>
            </a:r>
            <a:r>
              <a:rPr lang="en-US" sz="2900" dirty="0" smtClean="0">
                <a:solidFill>
                  <a:schemeClr val="tx1"/>
                </a:solidFill>
              </a:rPr>
              <a:t> </a:t>
            </a:r>
            <a:r>
              <a:rPr lang="el-GR" sz="2900" b="1" dirty="0" smtClean="0">
                <a:solidFill>
                  <a:schemeClr val="tx1"/>
                </a:solidFill>
              </a:rPr>
              <a:t>ΗΛΙΑ ΚΑΤΣΑΝΑΚΗ </a:t>
            </a:r>
            <a:endParaRPr lang="en-US" sz="2900" b="1" dirty="0" smtClean="0">
              <a:solidFill>
                <a:schemeClr val="tx1"/>
              </a:solidFill>
            </a:endParaRPr>
          </a:p>
          <a:p>
            <a:endParaRPr lang="en-US" sz="2900" dirty="0">
              <a:solidFill>
                <a:schemeClr val="tx1"/>
              </a:solidFill>
            </a:endParaRPr>
          </a:p>
          <a:p>
            <a:r>
              <a:rPr lang="el-GR" sz="2900" b="1" dirty="0" err="1" smtClean="0">
                <a:solidFill>
                  <a:schemeClr val="tx1"/>
                </a:solidFill>
              </a:rPr>
              <a:t>Επιβλεπων</a:t>
            </a:r>
            <a:r>
              <a:rPr lang="el-GR" sz="2900" b="1" dirty="0" smtClean="0">
                <a:solidFill>
                  <a:schemeClr val="tx1"/>
                </a:solidFill>
              </a:rPr>
              <a:t> </a:t>
            </a:r>
            <a:r>
              <a:rPr lang="el-GR" sz="2900" b="1" dirty="0">
                <a:solidFill>
                  <a:schemeClr val="tx1"/>
                </a:solidFill>
              </a:rPr>
              <a:t>: </a:t>
            </a:r>
            <a:r>
              <a:rPr lang="el-GR" sz="2900" b="1" dirty="0" err="1" smtClean="0">
                <a:solidFill>
                  <a:schemeClr val="tx1"/>
                </a:solidFill>
              </a:rPr>
              <a:t>Αλεξανδρος</a:t>
            </a:r>
            <a:r>
              <a:rPr lang="el-GR" sz="2900" b="1" dirty="0" smtClean="0">
                <a:solidFill>
                  <a:schemeClr val="tx1"/>
                </a:solidFill>
              </a:rPr>
              <a:t> </a:t>
            </a:r>
            <a:r>
              <a:rPr lang="el-GR" sz="2900" b="1" dirty="0" err="1" smtClean="0">
                <a:solidFill>
                  <a:schemeClr val="tx1"/>
                </a:solidFill>
              </a:rPr>
              <a:t>Παπαγιαννης</a:t>
            </a:r>
            <a:r>
              <a:rPr lang="en-US" sz="2900" b="1" dirty="0" smtClean="0">
                <a:solidFill>
                  <a:schemeClr val="tx1"/>
                </a:solidFill>
              </a:rPr>
              <a:t> </a:t>
            </a:r>
            <a:r>
              <a:rPr lang="el-GR" sz="2900" dirty="0" err="1" smtClean="0">
                <a:solidFill>
                  <a:schemeClr val="tx1"/>
                </a:solidFill>
              </a:rPr>
              <a:t>Καθηγητης</a:t>
            </a:r>
            <a:r>
              <a:rPr lang="el-GR" sz="2900" dirty="0" smtClean="0">
                <a:solidFill>
                  <a:schemeClr val="tx1"/>
                </a:solidFill>
              </a:rPr>
              <a:t> </a:t>
            </a:r>
            <a:r>
              <a:rPr lang="el-GR" sz="2900" dirty="0">
                <a:solidFill>
                  <a:schemeClr val="tx1"/>
                </a:solidFill>
              </a:rPr>
              <a:t>Ε.Μ.Π.</a:t>
            </a:r>
          </a:p>
          <a:p>
            <a:endParaRPr lang="el-GR" dirty="0" smtClean="0"/>
          </a:p>
          <a:p>
            <a:endParaRPr lang="el-GR" dirty="0"/>
          </a:p>
        </p:txBody>
      </p:sp>
      <p:sp>
        <p:nvSpPr>
          <p:cNvPr id="5" name="Rectangle 4"/>
          <p:cNvSpPr/>
          <p:nvPr/>
        </p:nvSpPr>
        <p:spPr>
          <a:xfrm>
            <a:off x="2266122" y="-1"/>
            <a:ext cx="8889558" cy="157970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r>
              <a:rPr lang="el-GR"/>
              <a:t>ΕΘΝΙΚΟ ΜΕΤΣΟΒΙΟ ΠΟΛΥΤΕΧΝΕΙΟ </a:t>
            </a:r>
          </a:p>
          <a:p>
            <a:r>
              <a:rPr lang="el-GR"/>
              <a:t>ΣΧΟΛΗ ΕΦΑΡΜΟΣΜΕΝΩΝ ΜΑΘΗΜΑΤΙΚΩΝ ΚΑΙ ΦΥΣΙΚΩΝ ΕΠΙΣΤΗΜΩΝ</a:t>
            </a:r>
          </a:p>
          <a:p>
            <a:r>
              <a:rPr lang="el-GR"/>
              <a:t>Τομεας ΦΥΣΙΚΗΣ</a:t>
            </a:r>
            <a:endParaRPr lang="el-GR">
              <a:effectLst/>
            </a:endParaRPr>
          </a:p>
        </p:txBody>
      </p:sp>
      <p:pic>
        <p:nvPicPr>
          <p:cNvPr id="6" name="Picture 5"/>
          <p:cNvPicPr>
            <a:picLocks noChangeAspect="1"/>
          </p:cNvPicPr>
          <p:nvPr/>
        </p:nvPicPr>
        <p:blipFill>
          <a:blip r:embed="rId2"/>
          <a:stretch>
            <a:fillRect/>
          </a:stretch>
        </p:blipFill>
        <p:spPr>
          <a:xfrm>
            <a:off x="676876" y="0"/>
            <a:ext cx="1589246" cy="1579701"/>
          </a:xfrm>
          <a:prstGeom prst="rect">
            <a:avLst/>
          </a:prstGeom>
        </p:spPr>
      </p:pic>
    </p:spTree>
    <p:extLst>
      <p:ext uri="{BB962C8B-B14F-4D97-AF65-F5344CB8AC3E}">
        <p14:creationId xmlns:p14="http://schemas.microsoft.com/office/powerpoint/2010/main" val="4009400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
            <a:ext cx="10058400" cy="615141"/>
          </a:xfrm>
        </p:spPr>
        <p:txBody>
          <a:bodyPr>
            <a:normAutofit fontScale="90000"/>
          </a:bodyPr>
          <a:lstStyle/>
          <a:p>
            <a:pPr algn="ctr"/>
            <a:r>
              <a:rPr lang="el-GR" dirty="0" smtClean="0">
                <a:solidFill>
                  <a:schemeClr val="tx1"/>
                </a:solidFill>
              </a:rPr>
              <a:t>Αιωρούμενα Σωματίδια</a:t>
            </a:r>
            <a:endParaRPr lang="el-GR" dirty="0">
              <a:solidFill>
                <a:schemeClr val="tx1"/>
              </a:solidFill>
            </a:endParaRPr>
          </a:p>
        </p:txBody>
      </p:sp>
      <p:sp>
        <p:nvSpPr>
          <p:cNvPr id="3" name="Content Placeholder 2"/>
          <p:cNvSpPr>
            <a:spLocks noGrp="1"/>
          </p:cNvSpPr>
          <p:nvPr>
            <p:ph idx="1"/>
          </p:nvPr>
        </p:nvSpPr>
        <p:spPr>
          <a:xfrm>
            <a:off x="1097280" y="1417983"/>
            <a:ext cx="10058400" cy="4876799"/>
          </a:xfrm>
        </p:spPr>
        <p:txBody>
          <a:bodyPr>
            <a:normAutofit/>
          </a:bodyPr>
          <a:lstStyle/>
          <a:p>
            <a:endParaRPr lang="el-GR" dirty="0" smtClean="0"/>
          </a:p>
          <a:p>
            <a:r>
              <a:rPr lang="el-GR" sz="1600" dirty="0" smtClean="0"/>
              <a:t>Εκτός </a:t>
            </a:r>
            <a:r>
              <a:rPr lang="el-GR" sz="1600" dirty="0"/>
              <a:t>από το πλήθος των αέριων ενώσεων που υπάρχουν στην ατμόσφαιρα, κάθε κυβικό μέτρο αέρα περιέχει μερικές εκατοντάδες χιλιάδες αιωρούμενα σωματίδια, από τα οποία τα περισσότερα έχουν διάμετρο &lt;1 </a:t>
            </a:r>
            <a:r>
              <a:rPr lang="el-GR" sz="1600" dirty="0" err="1"/>
              <a:t>μm</a:t>
            </a:r>
            <a:r>
              <a:rPr lang="el-GR" sz="1600" dirty="0"/>
              <a:t>. </a:t>
            </a:r>
            <a:r>
              <a:rPr lang="el-GR" sz="1600" dirty="0" smtClean="0"/>
              <a:t>Η </a:t>
            </a:r>
            <a:r>
              <a:rPr lang="el-GR" sz="1600" dirty="0"/>
              <a:t>σωματιδιακή ύλη στην ατμόσφαιρα αναφέρεται κοινά ως “αερόλυμα”. Τα αιωρούμενα σωματίδια έχουν σημαντική επίδραση στις φυσικοχημικές ιδιότητες της ατμόσφαιρας, επηρεάζοντας την </a:t>
            </a:r>
            <a:r>
              <a:rPr lang="el-GR" sz="1600" dirty="0" err="1"/>
              <a:t>τροποσφαιρική</a:t>
            </a:r>
            <a:r>
              <a:rPr lang="el-GR" sz="1600" dirty="0"/>
              <a:t> χημεία, το κλίμα και την ανθρώπινη υγεία</a:t>
            </a:r>
            <a:r>
              <a:rPr lang="el-GR" sz="1600" dirty="0" smtClean="0"/>
              <a:t>.</a:t>
            </a:r>
            <a:r>
              <a:rPr lang="en-US" sz="1600" dirty="0"/>
              <a:t> (IPCC, 2013</a:t>
            </a:r>
            <a:r>
              <a:rPr lang="en-US" sz="1600" dirty="0" smtClean="0"/>
              <a:t>).</a:t>
            </a:r>
          </a:p>
          <a:p>
            <a:endParaRPr lang="en-US" sz="1400" dirty="0"/>
          </a:p>
          <a:p>
            <a:endParaRPr lang="en-US" sz="1400" dirty="0" smtClean="0"/>
          </a:p>
          <a:p>
            <a:endParaRPr lang="en-US" sz="1400" dirty="0"/>
          </a:p>
          <a:p>
            <a:endParaRPr lang="en-US" sz="1400" dirty="0" smtClean="0"/>
          </a:p>
          <a:p>
            <a:endParaRPr lang="en-US" sz="1400" dirty="0" smtClean="0"/>
          </a:p>
          <a:p>
            <a:endParaRPr lang="en-US" sz="1400" dirty="0"/>
          </a:p>
          <a:p>
            <a:pPr marL="0" indent="0">
              <a:buNone/>
            </a:pPr>
            <a:endParaRPr lang="en-US" sz="1400" dirty="0" smtClean="0"/>
          </a:p>
          <a:p>
            <a:endParaRPr lang="en-US" sz="1400" dirty="0"/>
          </a:p>
          <a:p>
            <a:endParaRPr lang="en-US" sz="1400" dirty="0" smtClean="0"/>
          </a:p>
          <a:p>
            <a:endParaRPr lang="en-US" sz="1400" dirty="0"/>
          </a:p>
          <a:p>
            <a:endParaRPr lang="en-US" sz="1400" dirty="0" smtClean="0"/>
          </a:p>
          <a:p>
            <a:endParaRPr lang="en-US" sz="1400" dirty="0"/>
          </a:p>
          <a:p>
            <a:endParaRPr lang="en-US" sz="1400" dirty="0" smtClean="0"/>
          </a:p>
          <a:p>
            <a:endParaRPr lang="el-GR" sz="1400" dirty="0"/>
          </a:p>
          <a:p>
            <a:endParaRPr lang="en-US" sz="1400" dirty="0"/>
          </a:p>
        </p:txBody>
      </p:sp>
      <p:pic>
        <p:nvPicPr>
          <p:cNvPr id="6" name="Content Placeholder 3"/>
          <p:cNvPicPr>
            <a:picLocks noChangeAspect="1"/>
          </p:cNvPicPr>
          <p:nvPr/>
        </p:nvPicPr>
        <p:blipFill>
          <a:blip r:embed="rId2"/>
          <a:stretch>
            <a:fillRect/>
          </a:stretch>
        </p:blipFill>
        <p:spPr>
          <a:xfrm>
            <a:off x="2461761" y="3467378"/>
            <a:ext cx="7329438" cy="1791189"/>
          </a:xfrm>
          <a:prstGeom prst="rect">
            <a:avLst/>
          </a:prstGeom>
        </p:spPr>
      </p:pic>
      <p:sp>
        <p:nvSpPr>
          <p:cNvPr id="7" name="Rectangle 6"/>
          <p:cNvSpPr/>
          <p:nvPr/>
        </p:nvSpPr>
        <p:spPr>
          <a:xfrm>
            <a:off x="3012219" y="5376564"/>
            <a:ext cx="6228522" cy="400110"/>
          </a:xfrm>
          <a:prstGeom prst="rect">
            <a:avLst/>
          </a:prstGeom>
        </p:spPr>
        <p:txBody>
          <a:bodyPr wrap="square">
            <a:spAutoFit/>
          </a:bodyPr>
          <a:lstStyle/>
          <a:p>
            <a:pPr algn="ctr"/>
            <a:r>
              <a:rPr lang="el-GR" sz="1000" dirty="0"/>
              <a:t>Σχετική συνεισφορά κύριων συστατικών των σωματιδίων στην ολική σωματιδιακή μάζα [</a:t>
            </a:r>
            <a:r>
              <a:rPr lang="el-GR" sz="1000" dirty="0" err="1"/>
              <a:t>Heinzenberg</a:t>
            </a:r>
            <a:r>
              <a:rPr lang="el-GR" sz="1000" dirty="0"/>
              <a:t>, 1989, (τροποποιημένος από τους </a:t>
            </a:r>
            <a:r>
              <a:rPr lang="el-GR" sz="1000" dirty="0" err="1"/>
              <a:t>Seinfeld</a:t>
            </a:r>
            <a:r>
              <a:rPr lang="el-GR" sz="1000" dirty="0"/>
              <a:t> and </a:t>
            </a:r>
            <a:r>
              <a:rPr lang="el-GR" sz="1000" dirty="0" err="1"/>
              <a:t>Pandis</a:t>
            </a:r>
            <a:r>
              <a:rPr lang="el-GR" sz="1000" dirty="0"/>
              <a:t>, 2006)].</a:t>
            </a:r>
          </a:p>
        </p:txBody>
      </p:sp>
    </p:spTree>
    <p:extLst>
      <p:ext uri="{BB962C8B-B14F-4D97-AF65-F5344CB8AC3E}">
        <p14:creationId xmlns:p14="http://schemas.microsoft.com/office/powerpoint/2010/main" val="885637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sp>
        <p:nvSpPr>
          <p:cNvPr id="4" name="Rectangle 3"/>
          <p:cNvSpPr/>
          <p:nvPr/>
        </p:nvSpPr>
        <p:spPr>
          <a:xfrm>
            <a:off x="1097280" y="286603"/>
            <a:ext cx="10058400" cy="596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l-GR" dirty="0" smtClean="0">
              <a:solidFill>
                <a:schemeClr val="tx1"/>
              </a:solidFill>
            </a:endParaRPr>
          </a:p>
          <a:p>
            <a:endParaRPr lang="el-GR" dirty="0">
              <a:solidFill>
                <a:schemeClr val="tx1"/>
              </a:solidFill>
            </a:endParaRPr>
          </a:p>
          <a:p>
            <a:endParaRPr lang="el-GR" dirty="0" smtClean="0">
              <a:solidFill>
                <a:schemeClr val="tx1"/>
              </a:solidFill>
            </a:endParaRPr>
          </a:p>
          <a:p>
            <a:endParaRPr lang="el-GR" dirty="0">
              <a:solidFill>
                <a:schemeClr val="tx1"/>
              </a:solidFill>
            </a:endParaRPr>
          </a:p>
          <a:p>
            <a:endParaRPr lang="el-GR" dirty="0" smtClean="0">
              <a:solidFill>
                <a:schemeClr val="tx1"/>
              </a:solidFill>
            </a:endParaRPr>
          </a:p>
          <a:p>
            <a:endParaRPr lang="el-GR" dirty="0">
              <a:solidFill>
                <a:schemeClr val="tx1"/>
              </a:solidFill>
            </a:endParaRPr>
          </a:p>
          <a:p>
            <a:endParaRPr lang="el-GR" dirty="0" smtClean="0">
              <a:solidFill>
                <a:schemeClr val="tx1"/>
              </a:solidFill>
            </a:endParaRPr>
          </a:p>
          <a:p>
            <a:endParaRPr lang="el-GR" dirty="0">
              <a:solidFill>
                <a:schemeClr val="tx1"/>
              </a:solidFill>
            </a:endParaRPr>
          </a:p>
          <a:p>
            <a:endParaRPr lang="el-GR" dirty="0" smtClean="0">
              <a:solidFill>
                <a:schemeClr val="tx1"/>
              </a:solidFill>
            </a:endParaRPr>
          </a:p>
          <a:p>
            <a:endParaRPr lang="el-GR" dirty="0">
              <a:solidFill>
                <a:schemeClr val="tx1"/>
              </a:solidFill>
            </a:endParaRPr>
          </a:p>
          <a:p>
            <a:endParaRPr lang="el-GR" dirty="0" smtClean="0">
              <a:solidFill>
                <a:schemeClr val="tx1"/>
              </a:solidFill>
            </a:endParaRPr>
          </a:p>
          <a:p>
            <a:endParaRPr lang="el-GR" sz="1600" dirty="0">
              <a:solidFill>
                <a:schemeClr val="tx1"/>
              </a:solidFill>
            </a:endParaRPr>
          </a:p>
          <a:p>
            <a:r>
              <a:rPr lang="el-GR" sz="1600" dirty="0" smtClean="0">
                <a:solidFill>
                  <a:schemeClr val="tx1"/>
                </a:solidFill>
              </a:rPr>
              <a:t>Σύμφωνα </a:t>
            </a:r>
            <a:r>
              <a:rPr lang="el-GR" sz="1600" dirty="0">
                <a:solidFill>
                  <a:schemeClr val="tx1"/>
                </a:solidFill>
              </a:rPr>
              <a:t>με υπολογισμούς μοντέλων, μέσα στα επόμενα εκατό χρόνια προβλέπεται μία αύξηση της θερμοκρασίας της γης, η οποία κυμαίνεται από 1 έως 4,8 </a:t>
            </a:r>
            <a:r>
              <a:rPr lang="el-GR" sz="1600" dirty="0" smtClean="0">
                <a:solidFill>
                  <a:schemeClr val="tx1"/>
                </a:solidFill>
              </a:rPr>
              <a:t>βαθμούς</a:t>
            </a:r>
            <a:r>
              <a:rPr lang="en-US" sz="1600" dirty="0" smtClean="0">
                <a:solidFill>
                  <a:schemeClr val="tx1"/>
                </a:solidFill>
              </a:rPr>
              <a:t> </a:t>
            </a:r>
            <a:r>
              <a:rPr lang="el-GR" sz="1600" dirty="0" smtClean="0">
                <a:solidFill>
                  <a:schemeClr val="tx1"/>
                </a:solidFill>
              </a:rPr>
              <a:t>(</a:t>
            </a:r>
            <a:r>
              <a:rPr lang="en-US" sz="1600" dirty="0">
                <a:solidFill>
                  <a:schemeClr val="tx1"/>
                </a:solidFill>
              </a:rPr>
              <a:t>IPCC, 2013</a:t>
            </a:r>
            <a:r>
              <a:rPr lang="en-US" sz="1600" dirty="0" smtClean="0">
                <a:solidFill>
                  <a:schemeClr val="tx1"/>
                </a:solidFill>
              </a:rPr>
              <a:t>).</a:t>
            </a:r>
            <a:endParaRPr lang="el-GR" sz="1600" dirty="0" smtClean="0">
              <a:solidFill>
                <a:schemeClr val="tx1"/>
              </a:solidFill>
            </a:endParaRPr>
          </a:p>
          <a:p>
            <a:endParaRPr lang="el-GR" sz="1600" dirty="0">
              <a:solidFill>
                <a:schemeClr val="tx1"/>
              </a:solidFill>
            </a:endParaRPr>
          </a:p>
          <a:p>
            <a:r>
              <a:rPr lang="el-GR" sz="1600" dirty="0">
                <a:solidFill>
                  <a:schemeClr val="tx1"/>
                </a:solidFill>
              </a:rPr>
              <a:t>Σκοπός της διπλωματικής εργασίας είναι η μελέτη των ιδιοτήτων των αιωρούμενων σωματιδίων που είναι αποτέλεσμα καύσης βιομάζας, από δεδομένα του οργάνου </a:t>
            </a:r>
            <a:r>
              <a:rPr lang="en-US" sz="1600" dirty="0">
                <a:solidFill>
                  <a:schemeClr val="tx1"/>
                </a:solidFill>
              </a:rPr>
              <a:t>Multi-angle Imaging </a:t>
            </a:r>
            <a:r>
              <a:rPr lang="en-US" sz="1600" dirty="0" err="1">
                <a:solidFill>
                  <a:schemeClr val="tx1"/>
                </a:solidFill>
              </a:rPr>
              <a:t>SpectroRadiometer</a:t>
            </a:r>
            <a:r>
              <a:rPr lang="en-US" sz="1600" dirty="0">
                <a:solidFill>
                  <a:schemeClr val="tx1"/>
                </a:solidFill>
              </a:rPr>
              <a:t> (MISR) </a:t>
            </a:r>
            <a:r>
              <a:rPr lang="el-GR" sz="1600" dirty="0">
                <a:solidFill>
                  <a:schemeClr val="tx1"/>
                </a:solidFill>
              </a:rPr>
              <a:t>που βρίσκεται στον δορυφόρο </a:t>
            </a:r>
            <a:r>
              <a:rPr lang="en-US" sz="1600" dirty="0">
                <a:solidFill>
                  <a:schemeClr val="tx1"/>
                </a:solidFill>
              </a:rPr>
              <a:t>TERRA. </a:t>
            </a:r>
            <a:endParaRPr lang="el-GR" sz="1600" dirty="0">
              <a:solidFill>
                <a:schemeClr val="tx1"/>
              </a:solidFill>
            </a:endParaRPr>
          </a:p>
          <a:p>
            <a:endParaRPr lang="el-GR" dirty="0" smtClean="0">
              <a:solidFill>
                <a:schemeClr val="tx1"/>
              </a:solidFill>
            </a:endParaRPr>
          </a:p>
          <a:p>
            <a:endParaRPr lang="el-GR" dirty="0">
              <a:solidFill>
                <a:schemeClr val="tx1"/>
              </a:solidFill>
            </a:endParaRPr>
          </a:p>
        </p:txBody>
      </p:sp>
      <p:pic>
        <p:nvPicPr>
          <p:cNvPr id="5" name="Content Placeholder 3"/>
          <p:cNvPicPr>
            <a:picLocks noChangeAspect="1"/>
          </p:cNvPicPr>
          <p:nvPr/>
        </p:nvPicPr>
        <p:blipFill>
          <a:blip r:embed="rId2"/>
          <a:stretch>
            <a:fillRect/>
          </a:stretch>
        </p:blipFill>
        <p:spPr>
          <a:xfrm>
            <a:off x="1097281" y="354189"/>
            <a:ext cx="4249972" cy="2888394"/>
          </a:xfrm>
          <a:prstGeom prst="rect">
            <a:avLst/>
          </a:prstGeom>
        </p:spPr>
      </p:pic>
      <p:sp>
        <p:nvSpPr>
          <p:cNvPr id="6" name="Rectangle 5"/>
          <p:cNvSpPr/>
          <p:nvPr/>
        </p:nvSpPr>
        <p:spPr>
          <a:xfrm>
            <a:off x="6016486" y="664671"/>
            <a:ext cx="4280451" cy="1590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a:t>Μεταβολή του ενεργειακού ισοζυγίου της ατμόσφαιρας από το 1750 μέχρι σήμερα, λόγω των ανθρωπογενών δραστηριοτήτων. Οι μπάρες δείχνουν την αβεβαιότητα ανά κατηγορία, ενώ φαίνεται επίσης και το συνολικό αποτέλεσμα της ανθρώπινης δραστηριότητας (IPCC, 2013).</a:t>
            </a:r>
          </a:p>
        </p:txBody>
      </p:sp>
      <p:cxnSp>
        <p:nvCxnSpPr>
          <p:cNvPr id="8" name="Straight Arrow Connector 7"/>
          <p:cNvCxnSpPr/>
          <p:nvPr/>
        </p:nvCxnSpPr>
        <p:spPr>
          <a:xfrm flipH="1">
            <a:off x="5221357" y="1378226"/>
            <a:ext cx="795129" cy="359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008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631767"/>
          </a:xfrm>
        </p:spPr>
        <p:txBody>
          <a:bodyPr>
            <a:normAutofit fontScale="90000"/>
          </a:bodyPr>
          <a:lstStyle/>
          <a:p>
            <a:pPr algn="ctr"/>
            <a:r>
              <a:rPr lang="el-GR" dirty="0" smtClean="0">
                <a:solidFill>
                  <a:schemeClr val="tx1"/>
                </a:solidFill>
              </a:rPr>
              <a:t>Τεχνική της </a:t>
            </a:r>
            <a:r>
              <a:rPr lang="el-GR" dirty="0" err="1" smtClean="0">
                <a:solidFill>
                  <a:schemeClr val="tx1"/>
                </a:solidFill>
              </a:rPr>
              <a:t>Τηλεπισκόπησης</a:t>
            </a:r>
            <a:endParaRPr lang="el-GR" dirty="0">
              <a:solidFill>
                <a:schemeClr val="tx1"/>
              </a:solidFill>
            </a:endParaRPr>
          </a:p>
        </p:txBody>
      </p:sp>
      <p:sp>
        <p:nvSpPr>
          <p:cNvPr id="3" name="Content Placeholder 2"/>
          <p:cNvSpPr>
            <a:spLocks noGrp="1"/>
          </p:cNvSpPr>
          <p:nvPr>
            <p:ph idx="1"/>
          </p:nvPr>
        </p:nvSpPr>
        <p:spPr>
          <a:xfrm>
            <a:off x="1097280" y="1845734"/>
            <a:ext cx="10058400" cy="4369536"/>
          </a:xfrm>
        </p:spPr>
        <p:txBody>
          <a:bodyPr>
            <a:normAutofit/>
          </a:bodyPr>
          <a:lstStyle/>
          <a:p>
            <a:r>
              <a:rPr lang="el-GR" sz="1500" dirty="0" smtClean="0">
                <a:solidFill>
                  <a:schemeClr val="tx1"/>
                </a:solidFill>
              </a:rPr>
              <a:t>Η τεχνική της </a:t>
            </a:r>
            <a:r>
              <a:rPr lang="el-GR" sz="1500" dirty="0" err="1" smtClean="0">
                <a:solidFill>
                  <a:schemeClr val="tx1"/>
                </a:solidFill>
              </a:rPr>
              <a:t>τηλεπισκόπησης</a:t>
            </a:r>
            <a:r>
              <a:rPr lang="el-GR" sz="1500" dirty="0" smtClean="0">
                <a:solidFill>
                  <a:schemeClr val="tx1"/>
                </a:solidFill>
              </a:rPr>
              <a:t> ορίζεται ως διαδικασία </a:t>
            </a:r>
            <a:r>
              <a:rPr lang="el-GR" sz="1500" dirty="0">
                <a:solidFill>
                  <a:schemeClr val="tx1"/>
                </a:solidFill>
              </a:rPr>
              <a:t>λήψης πληροφοριών </a:t>
            </a:r>
            <a:r>
              <a:rPr lang="el-GR" sz="1500" dirty="0" smtClean="0">
                <a:solidFill>
                  <a:schemeClr val="tx1"/>
                </a:solidFill>
              </a:rPr>
              <a:t>με </a:t>
            </a:r>
            <a:r>
              <a:rPr lang="el-GR" sz="1500" dirty="0">
                <a:solidFill>
                  <a:schemeClr val="tx1"/>
                </a:solidFill>
              </a:rPr>
              <a:t>τη χρήση ανιχνευτικών συσκευών, που δεν βρίσκονται σε επαφή με το αντικείμενο παρατήρησης. Πιο </a:t>
            </a:r>
            <a:r>
              <a:rPr lang="el-GR" sz="1500" dirty="0" smtClean="0">
                <a:solidFill>
                  <a:schemeClr val="tx1"/>
                </a:solidFill>
              </a:rPr>
              <a:t>χαρακτηριστικά συστήματα </a:t>
            </a:r>
            <a:r>
              <a:rPr lang="el-GR" sz="1500" dirty="0" err="1" smtClean="0">
                <a:solidFill>
                  <a:schemeClr val="tx1"/>
                </a:solidFill>
              </a:rPr>
              <a:t>τηλεπισκόπησης</a:t>
            </a:r>
            <a:r>
              <a:rPr lang="el-GR" sz="1500" dirty="0" smtClean="0">
                <a:solidFill>
                  <a:schemeClr val="tx1"/>
                </a:solidFill>
              </a:rPr>
              <a:t> είναι οι </a:t>
            </a:r>
            <a:r>
              <a:rPr lang="el-GR" sz="1500" dirty="0">
                <a:solidFill>
                  <a:schemeClr val="tx1"/>
                </a:solidFill>
              </a:rPr>
              <a:t>ανιχνευτές οι οποίοι φέρονται από δορυφόρους (δορυφορική </a:t>
            </a:r>
            <a:r>
              <a:rPr lang="el-GR" sz="1500" dirty="0" err="1">
                <a:solidFill>
                  <a:schemeClr val="tx1"/>
                </a:solidFill>
              </a:rPr>
              <a:t>τηλεπισκόπηση</a:t>
            </a:r>
            <a:r>
              <a:rPr lang="el-GR" sz="1500" dirty="0" smtClean="0">
                <a:solidFill>
                  <a:schemeClr val="tx1"/>
                </a:solidFill>
              </a:rPr>
              <a:t>)(</a:t>
            </a:r>
            <a:r>
              <a:rPr lang="en-US" sz="1500" dirty="0">
                <a:solidFill>
                  <a:schemeClr val="tx1"/>
                </a:solidFill>
              </a:rPr>
              <a:t>Πα</a:t>
            </a:r>
            <a:r>
              <a:rPr lang="en-US" sz="1500" dirty="0" err="1">
                <a:solidFill>
                  <a:schemeClr val="tx1"/>
                </a:solidFill>
              </a:rPr>
              <a:t>ρώνης</a:t>
            </a:r>
            <a:r>
              <a:rPr lang="el-GR" sz="1500" dirty="0">
                <a:solidFill>
                  <a:schemeClr val="tx1"/>
                </a:solidFill>
              </a:rPr>
              <a:t>, 2008).</a:t>
            </a:r>
          </a:p>
          <a:p>
            <a:endParaRPr lang="el-GR" sz="1500" dirty="0" smtClean="0">
              <a:solidFill>
                <a:schemeClr val="tx1"/>
              </a:solidFill>
            </a:endParaRPr>
          </a:p>
          <a:p>
            <a:r>
              <a:rPr lang="el-GR" sz="1500" dirty="0" smtClean="0">
                <a:solidFill>
                  <a:schemeClr val="tx1"/>
                </a:solidFill>
              </a:rPr>
              <a:t>Τα </a:t>
            </a:r>
            <a:r>
              <a:rPr lang="el-GR" sz="1500" dirty="0">
                <a:solidFill>
                  <a:schemeClr val="tx1"/>
                </a:solidFill>
              </a:rPr>
              <a:t>χαρακτηριστικά των δεδομένων που παράγονται από τα συστήματα </a:t>
            </a:r>
            <a:r>
              <a:rPr lang="el-GR" sz="1500" dirty="0" err="1">
                <a:solidFill>
                  <a:schemeClr val="tx1"/>
                </a:solidFill>
              </a:rPr>
              <a:t>τηλεπισκόπησης</a:t>
            </a:r>
            <a:r>
              <a:rPr lang="el-GR" sz="1500" dirty="0">
                <a:solidFill>
                  <a:schemeClr val="tx1"/>
                </a:solidFill>
              </a:rPr>
              <a:t> είναι αυτά που διαμορφώνουν την ποιότητά </a:t>
            </a:r>
            <a:r>
              <a:rPr lang="el-GR" sz="1500" dirty="0" smtClean="0">
                <a:solidFill>
                  <a:schemeClr val="tx1"/>
                </a:solidFill>
              </a:rPr>
              <a:t>των συστημάτων </a:t>
            </a:r>
            <a:r>
              <a:rPr lang="el-GR" sz="1500" dirty="0">
                <a:solidFill>
                  <a:schemeClr val="tx1"/>
                </a:solidFill>
              </a:rPr>
              <a:t>και είναι τα εξής</a:t>
            </a:r>
            <a:r>
              <a:rPr lang="el-GR" sz="1500" dirty="0" smtClean="0">
                <a:solidFill>
                  <a:schemeClr val="tx1"/>
                </a:solidFill>
              </a:rPr>
              <a:t>:</a:t>
            </a:r>
            <a:br>
              <a:rPr lang="el-GR" sz="1500" dirty="0" smtClean="0">
                <a:solidFill>
                  <a:schemeClr val="tx1"/>
                </a:solidFill>
              </a:rPr>
            </a:br>
            <a:r>
              <a:rPr lang="el-GR" sz="1500" dirty="0">
                <a:solidFill>
                  <a:schemeClr val="tx1"/>
                </a:solidFill>
              </a:rPr>
              <a:t/>
            </a:r>
            <a:br>
              <a:rPr lang="el-GR" sz="1500" dirty="0">
                <a:solidFill>
                  <a:schemeClr val="tx1"/>
                </a:solidFill>
              </a:rPr>
            </a:br>
            <a:r>
              <a:rPr lang="el-GR" sz="1500" u="sng" dirty="0">
                <a:solidFill>
                  <a:schemeClr val="tx1"/>
                </a:solidFill>
              </a:rPr>
              <a:t>Χωρική διακριτική ικανότητα </a:t>
            </a:r>
            <a:r>
              <a:rPr lang="el-GR" sz="1500" dirty="0">
                <a:solidFill>
                  <a:schemeClr val="tx1"/>
                </a:solidFill>
              </a:rPr>
              <a:t>(</a:t>
            </a:r>
            <a:r>
              <a:rPr lang="en-US" sz="1500" dirty="0">
                <a:solidFill>
                  <a:schemeClr val="tx1"/>
                </a:solidFill>
              </a:rPr>
              <a:t>spatial resolution</a:t>
            </a:r>
            <a:r>
              <a:rPr lang="el-GR" sz="1500" dirty="0">
                <a:solidFill>
                  <a:schemeClr val="tx1"/>
                </a:solidFill>
              </a:rPr>
              <a:t>): το μέγεθος του </a:t>
            </a:r>
            <a:r>
              <a:rPr lang="el-GR" sz="1500" dirty="0" err="1">
                <a:solidFill>
                  <a:schemeClr val="tx1"/>
                </a:solidFill>
              </a:rPr>
              <a:t>εικονοστοιχείου</a:t>
            </a:r>
            <a:r>
              <a:rPr lang="el-GR" sz="1500" dirty="0" smtClean="0">
                <a:solidFill>
                  <a:schemeClr val="tx1"/>
                </a:solidFill>
              </a:rPr>
              <a:t>.</a:t>
            </a:r>
            <a:br>
              <a:rPr lang="el-GR" sz="1500" dirty="0" smtClean="0">
                <a:solidFill>
                  <a:schemeClr val="tx1"/>
                </a:solidFill>
              </a:rPr>
            </a:br>
            <a:r>
              <a:rPr lang="en-US" sz="1500" dirty="0">
                <a:solidFill>
                  <a:schemeClr val="tx1"/>
                </a:solidFill>
              </a:rPr>
              <a:t/>
            </a:r>
            <a:br>
              <a:rPr lang="en-US" sz="1500" dirty="0">
                <a:solidFill>
                  <a:schemeClr val="tx1"/>
                </a:solidFill>
              </a:rPr>
            </a:br>
            <a:r>
              <a:rPr lang="el-GR" sz="1500" u="sng" dirty="0">
                <a:solidFill>
                  <a:schemeClr val="tx1"/>
                </a:solidFill>
              </a:rPr>
              <a:t>Φασματική διακριτική ικανότητα </a:t>
            </a:r>
            <a:r>
              <a:rPr lang="el-GR" sz="1500" dirty="0">
                <a:solidFill>
                  <a:schemeClr val="tx1"/>
                </a:solidFill>
              </a:rPr>
              <a:t>(</a:t>
            </a:r>
            <a:r>
              <a:rPr lang="en-US" sz="1500" dirty="0">
                <a:solidFill>
                  <a:schemeClr val="tx1"/>
                </a:solidFill>
              </a:rPr>
              <a:t>spectral resolution</a:t>
            </a:r>
            <a:r>
              <a:rPr lang="el-GR" sz="1500" dirty="0">
                <a:solidFill>
                  <a:schemeClr val="tx1"/>
                </a:solidFill>
              </a:rPr>
              <a:t>): το φάσμα του μήκους κύματος που μπορούν να καταγράψουν οι αισθητήρες</a:t>
            </a:r>
            <a:r>
              <a:rPr lang="el-GR" sz="1500" dirty="0" smtClean="0">
                <a:solidFill>
                  <a:schemeClr val="tx1"/>
                </a:solidFill>
              </a:rPr>
              <a:t>.</a:t>
            </a:r>
            <a:br>
              <a:rPr lang="el-GR" sz="1500" dirty="0" smtClean="0">
                <a:solidFill>
                  <a:schemeClr val="tx1"/>
                </a:solidFill>
              </a:rPr>
            </a:br>
            <a:r>
              <a:rPr lang="el-GR" sz="1500" dirty="0">
                <a:solidFill>
                  <a:schemeClr val="tx1"/>
                </a:solidFill>
              </a:rPr>
              <a:t/>
            </a:r>
            <a:br>
              <a:rPr lang="el-GR" sz="1500" dirty="0">
                <a:solidFill>
                  <a:schemeClr val="tx1"/>
                </a:solidFill>
              </a:rPr>
            </a:br>
            <a:r>
              <a:rPr lang="el-GR" sz="1500" u="sng" dirty="0" err="1">
                <a:solidFill>
                  <a:schemeClr val="tx1"/>
                </a:solidFill>
              </a:rPr>
              <a:t>Ραδιομετρική</a:t>
            </a:r>
            <a:r>
              <a:rPr lang="el-GR" sz="1500" u="sng" dirty="0">
                <a:solidFill>
                  <a:schemeClr val="tx1"/>
                </a:solidFill>
              </a:rPr>
              <a:t> διακριτική ικανότητα </a:t>
            </a:r>
            <a:r>
              <a:rPr lang="en-US" sz="1500" dirty="0">
                <a:solidFill>
                  <a:schemeClr val="tx1"/>
                </a:solidFill>
              </a:rPr>
              <a:t>(radiometric resolution): </a:t>
            </a:r>
            <a:r>
              <a:rPr lang="el-GR" sz="1500" dirty="0">
                <a:solidFill>
                  <a:schemeClr val="tx1"/>
                </a:solidFill>
              </a:rPr>
              <a:t>Ο αριθμός των διαφορετικών εντάσεων της ακτινοβολίας που μπορεί να διαχωρίσει ο δέκτης του συστήματος </a:t>
            </a:r>
            <a:r>
              <a:rPr lang="el-GR" sz="1500" dirty="0" err="1">
                <a:solidFill>
                  <a:schemeClr val="tx1"/>
                </a:solidFill>
              </a:rPr>
              <a:t>τηλεπισκόπησης</a:t>
            </a:r>
            <a:r>
              <a:rPr lang="el-GR" sz="1500" dirty="0">
                <a:solidFill>
                  <a:schemeClr val="tx1"/>
                </a:solidFill>
              </a:rPr>
              <a:t>. </a:t>
            </a:r>
            <a:r>
              <a:rPr lang="el-GR" sz="1500" dirty="0" smtClean="0">
                <a:solidFill>
                  <a:schemeClr val="tx1"/>
                </a:solidFill>
              </a:rPr>
              <a:t/>
            </a:r>
            <a:br>
              <a:rPr lang="el-GR" sz="1500" dirty="0" smtClean="0">
                <a:solidFill>
                  <a:schemeClr val="tx1"/>
                </a:solidFill>
              </a:rPr>
            </a:br>
            <a:r>
              <a:rPr lang="el-GR" sz="1500" dirty="0">
                <a:solidFill>
                  <a:schemeClr val="tx1"/>
                </a:solidFill>
              </a:rPr>
              <a:t/>
            </a:r>
            <a:br>
              <a:rPr lang="el-GR" sz="1500" dirty="0">
                <a:solidFill>
                  <a:schemeClr val="tx1"/>
                </a:solidFill>
              </a:rPr>
            </a:br>
            <a:r>
              <a:rPr lang="el-GR" sz="1500" u="sng" dirty="0">
                <a:solidFill>
                  <a:schemeClr val="tx1"/>
                </a:solidFill>
              </a:rPr>
              <a:t>Χρονική διακριτική ικανότητα </a:t>
            </a:r>
            <a:r>
              <a:rPr lang="en-US" sz="1500" dirty="0">
                <a:solidFill>
                  <a:schemeClr val="tx1"/>
                </a:solidFill>
              </a:rPr>
              <a:t>(temporal resolution): </a:t>
            </a:r>
            <a:r>
              <a:rPr lang="el-GR" sz="1500" dirty="0">
                <a:solidFill>
                  <a:schemeClr val="tx1"/>
                </a:solidFill>
              </a:rPr>
              <a:t>Αναφέρεται στη συχνότητα κάλυψης και συλλογής δεδομένων από ένα συγκεκριμένο τμήμα της γήινης επιφάνειας ή αλλιώς το χρονικό διάστημα που απαιτείται για να περάσει ο δορυφόρος και να συλλέξει δεδομένα πάνω από το ίδιο σημείο της γης.</a:t>
            </a:r>
          </a:p>
          <a:p>
            <a:endParaRPr lang="el-GR" sz="1400" dirty="0"/>
          </a:p>
        </p:txBody>
      </p:sp>
    </p:spTree>
    <p:extLst>
      <p:ext uri="{BB962C8B-B14F-4D97-AF65-F5344CB8AC3E}">
        <p14:creationId xmlns:p14="http://schemas.microsoft.com/office/powerpoint/2010/main" val="2608377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4118" y="0"/>
            <a:ext cx="9404723" cy="609600"/>
          </a:xfrm>
        </p:spPr>
        <p:txBody>
          <a:bodyPr>
            <a:normAutofit fontScale="90000"/>
          </a:bodyPr>
          <a:lstStyle/>
          <a:p>
            <a:pPr algn="ctr"/>
            <a:r>
              <a:rPr lang="el-GR" dirty="0" smtClean="0">
                <a:solidFill>
                  <a:schemeClr val="tx1"/>
                </a:solidFill>
              </a:rPr>
              <a:t>Δορυφόρος </a:t>
            </a:r>
            <a:r>
              <a:rPr lang="en-US" dirty="0" smtClean="0">
                <a:solidFill>
                  <a:schemeClr val="tx1"/>
                </a:solidFill>
              </a:rPr>
              <a:t>TERRA</a:t>
            </a:r>
            <a:endParaRPr lang="el-GR" dirty="0">
              <a:solidFill>
                <a:schemeClr val="tx1"/>
              </a:solidFill>
            </a:endParaRPr>
          </a:p>
        </p:txBody>
      </p:sp>
      <p:sp>
        <p:nvSpPr>
          <p:cNvPr id="3" name="Content Placeholder 2"/>
          <p:cNvSpPr>
            <a:spLocks noGrp="1"/>
          </p:cNvSpPr>
          <p:nvPr>
            <p:ph idx="1"/>
          </p:nvPr>
        </p:nvSpPr>
        <p:spPr>
          <a:xfrm>
            <a:off x="1097280" y="1862667"/>
            <a:ext cx="10835640" cy="4605866"/>
          </a:xfrm>
        </p:spPr>
        <p:txBody>
          <a:bodyPr>
            <a:normAutofit fontScale="77500" lnSpcReduction="20000"/>
          </a:bodyPr>
          <a:lstStyle/>
          <a:p>
            <a:r>
              <a:rPr lang="el-GR" sz="1800" dirty="0" smtClean="0">
                <a:solidFill>
                  <a:schemeClr val="tx1"/>
                </a:solidFill>
              </a:rPr>
              <a:t>Ο δορυφόρος </a:t>
            </a:r>
            <a:r>
              <a:rPr lang="en-US" sz="1800" dirty="0" smtClean="0">
                <a:solidFill>
                  <a:schemeClr val="tx1"/>
                </a:solidFill>
              </a:rPr>
              <a:t>TERRA</a:t>
            </a:r>
            <a:r>
              <a:rPr lang="el-GR" sz="1800" dirty="0" smtClean="0">
                <a:solidFill>
                  <a:schemeClr val="tx1"/>
                </a:solidFill>
              </a:rPr>
              <a:t> εκτοξεύθηκε στις 18 Δεκεμβρίου για την 1</a:t>
            </a:r>
            <a:r>
              <a:rPr lang="el-GR" sz="1800" baseline="30000" dirty="0" smtClean="0">
                <a:solidFill>
                  <a:schemeClr val="tx1"/>
                </a:solidFill>
              </a:rPr>
              <a:t>η</a:t>
            </a:r>
            <a:r>
              <a:rPr lang="el-GR" sz="1800" dirty="0" smtClean="0">
                <a:solidFill>
                  <a:schemeClr val="tx1"/>
                </a:solidFill>
              </a:rPr>
              <a:t> αποστολή του Συστήματος Παρατήρησης της Γης </a:t>
            </a:r>
            <a:r>
              <a:rPr lang="el-GR" sz="1800" dirty="0">
                <a:solidFill>
                  <a:schemeClr val="tx1"/>
                </a:solidFill>
              </a:rPr>
              <a:t>(</a:t>
            </a:r>
            <a:r>
              <a:rPr lang="en-US" sz="1800" dirty="0">
                <a:solidFill>
                  <a:schemeClr val="tx1"/>
                </a:solidFill>
              </a:rPr>
              <a:t>Earth Observing </a:t>
            </a:r>
            <a:r>
              <a:rPr lang="en-US" sz="1800" dirty="0" smtClean="0">
                <a:solidFill>
                  <a:schemeClr val="tx1"/>
                </a:solidFill>
              </a:rPr>
              <a:t>System</a:t>
            </a:r>
            <a:r>
              <a:rPr lang="el-GR" sz="1800" dirty="0" smtClean="0">
                <a:solidFill>
                  <a:schemeClr val="tx1"/>
                </a:solidFill>
              </a:rPr>
              <a:t> ΑΜ-1)</a:t>
            </a:r>
            <a:r>
              <a:rPr lang="en-US" sz="1800" dirty="0" smtClean="0">
                <a:solidFill>
                  <a:schemeClr val="tx1"/>
                </a:solidFill>
              </a:rPr>
              <a:t>.</a:t>
            </a:r>
            <a:r>
              <a:rPr lang="el-GR" sz="1800" dirty="0" smtClean="0">
                <a:solidFill>
                  <a:schemeClr val="tx1"/>
                </a:solidFill>
              </a:rPr>
              <a:t> Στον δορυφόρο μεταφέρονται 5 όργανα</a:t>
            </a:r>
            <a:endParaRPr lang="en-US" sz="1800" dirty="0" smtClean="0">
              <a:solidFill>
                <a:schemeClr val="tx1"/>
              </a:solidFill>
            </a:endParaRPr>
          </a:p>
          <a:p>
            <a:r>
              <a:rPr lang="el-GR" sz="1800" dirty="0" smtClean="0">
                <a:solidFill>
                  <a:schemeClr val="tx1"/>
                </a:solidFill>
              </a:rPr>
              <a:t/>
            </a:r>
            <a:br>
              <a:rPr lang="el-GR" sz="1800" dirty="0" smtClean="0">
                <a:solidFill>
                  <a:schemeClr val="tx1"/>
                </a:solidFill>
              </a:rPr>
            </a:br>
            <a:r>
              <a:rPr lang="el-GR" sz="1800" dirty="0" smtClean="0">
                <a:solidFill>
                  <a:schemeClr val="tx1"/>
                </a:solidFill>
              </a:rPr>
              <a:t>• </a:t>
            </a:r>
            <a:r>
              <a:rPr lang="en-US" sz="1800" dirty="0" smtClean="0">
                <a:solidFill>
                  <a:schemeClr val="tx1"/>
                </a:solidFill>
              </a:rPr>
              <a:t>ASTER </a:t>
            </a:r>
            <a:r>
              <a:rPr lang="en-US" sz="1800" dirty="0">
                <a:solidFill>
                  <a:schemeClr val="tx1"/>
                </a:solidFill>
              </a:rPr>
              <a:t>(Advanced </a:t>
            </a:r>
            <a:r>
              <a:rPr lang="en-US" sz="1800" dirty="0" err="1">
                <a:solidFill>
                  <a:schemeClr val="tx1"/>
                </a:solidFill>
              </a:rPr>
              <a:t>Spaceborne</a:t>
            </a:r>
            <a:r>
              <a:rPr lang="en-US" sz="1800" dirty="0">
                <a:solidFill>
                  <a:schemeClr val="tx1"/>
                </a:solidFill>
              </a:rPr>
              <a:t> </a:t>
            </a:r>
            <a:r>
              <a:rPr lang="en-US" sz="1800" dirty="0" smtClean="0">
                <a:solidFill>
                  <a:schemeClr val="tx1"/>
                </a:solidFill>
              </a:rPr>
              <a:t>Thermal</a:t>
            </a:r>
            <a:r>
              <a:rPr lang="el-GR" sz="1800" dirty="0" smtClean="0">
                <a:solidFill>
                  <a:schemeClr val="tx1"/>
                </a:solidFill>
              </a:rPr>
              <a:t> </a:t>
            </a:r>
            <a:r>
              <a:rPr lang="en-US" sz="1800" dirty="0" smtClean="0">
                <a:solidFill>
                  <a:schemeClr val="tx1"/>
                </a:solidFill>
              </a:rPr>
              <a:t>Emission </a:t>
            </a:r>
            <a:r>
              <a:rPr lang="en-US" sz="1800" dirty="0">
                <a:solidFill>
                  <a:schemeClr val="tx1"/>
                </a:solidFill>
              </a:rPr>
              <a:t>and </a:t>
            </a:r>
            <a:r>
              <a:rPr lang="en-US" sz="1800" dirty="0" smtClean="0">
                <a:solidFill>
                  <a:schemeClr val="tx1"/>
                </a:solidFill>
              </a:rPr>
              <a:t>Reflection</a:t>
            </a:r>
            <a:r>
              <a:rPr lang="el-GR" sz="1800" dirty="0" smtClean="0">
                <a:solidFill>
                  <a:schemeClr val="tx1"/>
                </a:solidFill>
              </a:rPr>
              <a:t> </a:t>
            </a:r>
            <a:r>
              <a:rPr lang="en-US" sz="1800" dirty="0" smtClean="0">
                <a:solidFill>
                  <a:schemeClr val="tx1"/>
                </a:solidFill>
              </a:rPr>
              <a:t>Radiometer)</a:t>
            </a:r>
          </a:p>
          <a:p>
            <a:r>
              <a:rPr lang="en-US" sz="1800" dirty="0" smtClean="0">
                <a:solidFill>
                  <a:schemeClr val="tx1"/>
                </a:solidFill>
              </a:rPr>
              <a:t>• </a:t>
            </a:r>
            <a:r>
              <a:rPr lang="en-US" sz="1800" dirty="0">
                <a:solidFill>
                  <a:schemeClr val="tx1"/>
                </a:solidFill>
              </a:rPr>
              <a:t>CERES (Clouds and the Earth's </a:t>
            </a:r>
            <a:r>
              <a:rPr lang="en-US" sz="1800" dirty="0" smtClean="0">
                <a:solidFill>
                  <a:schemeClr val="tx1"/>
                </a:solidFill>
              </a:rPr>
              <a:t>Radiant</a:t>
            </a:r>
            <a:r>
              <a:rPr lang="el-GR" sz="1800" dirty="0" smtClean="0">
                <a:solidFill>
                  <a:schemeClr val="tx1"/>
                </a:solidFill>
              </a:rPr>
              <a:t> </a:t>
            </a:r>
            <a:r>
              <a:rPr lang="en-US" sz="1800" dirty="0" smtClean="0">
                <a:solidFill>
                  <a:schemeClr val="tx1"/>
                </a:solidFill>
              </a:rPr>
              <a:t>Energy </a:t>
            </a:r>
            <a:r>
              <a:rPr lang="en-US" sz="1800" dirty="0">
                <a:solidFill>
                  <a:schemeClr val="tx1"/>
                </a:solidFill>
              </a:rPr>
              <a:t>System)</a:t>
            </a:r>
          </a:p>
          <a:p>
            <a:r>
              <a:rPr lang="en-US" sz="1800" dirty="0">
                <a:solidFill>
                  <a:schemeClr val="tx1"/>
                </a:solidFill>
              </a:rPr>
              <a:t>• </a:t>
            </a:r>
            <a:r>
              <a:rPr lang="en-US" sz="1800" dirty="0">
                <a:solidFill>
                  <a:srgbClr val="FF0000"/>
                </a:solidFill>
              </a:rPr>
              <a:t>MISR</a:t>
            </a:r>
            <a:r>
              <a:rPr lang="en-US" sz="1800" dirty="0">
                <a:solidFill>
                  <a:schemeClr val="tx1"/>
                </a:solidFill>
              </a:rPr>
              <a:t> (Multi-angle Imaging </a:t>
            </a:r>
            <a:r>
              <a:rPr lang="en-US" sz="1800" dirty="0" err="1" smtClean="0">
                <a:solidFill>
                  <a:schemeClr val="tx1"/>
                </a:solidFill>
              </a:rPr>
              <a:t>Spectro</a:t>
            </a:r>
            <a:r>
              <a:rPr lang="en-US" sz="1800" dirty="0" smtClean="0">
                <a:solidFill>
                  <a:schemeClr val="tx1"/>
                </a:solidFill>
              </a:rPr>
              <a:t>-Radiometer)</a:t>
            </a:r>
            <a:r>
              <a:rPr lang="el-GR" sz="1800" dirty="0" smtClean="0">
                <a:solidFill>
                  <a:schemeClr val="tx1"/>
                </a:solidFill>
              </a:rPr>
              <a:t>                                       </a:t>
            </a:r>
            <a:endParaRPr lang="en-US" sz="1800" dirty="0">
              <a:solidFill>
                <a:schemeClr val="tx1"/>
              </a:solidFill>
            </a:endParaRPr>
          </a:p>
          <a:p>
            <a:r>
              <a:rPr lang="en-US" sz="1800" dirty="0">
                <a:solidFill>
                  <a:schemeClr val="tx1"/>
                </a:solidFill>
              </a:rPr>
              <a:t>• </a:t>
            </a:r>
            <a:r>
              <a:rPr lang="en-US" sz="1800" dirty="0">
                <a:solidFill>
                  <a:srgbClr val="FF0000"/>
                </a:solidFill>
              </a:rPr>
              <a:t>MODIS</a:t>
            </a:r>
            <a:r>
              <a:rPr lang="en-US" sz="1800" dirty="0">
                <a:solidFill>
                  <a:schemeClr val="tx1"/>
                </a:solidFill>
              </a:rPr>
              <a:t> (Moderate-resolution </a:t>
            </a:r>
            <a:r>
              <a:rPr lang="en-US" sz="1800" dirty="0" smtClean="0">
                <a:solidFill>
                  <a:schemeClr val="tx1"/>
                </a:solidFill>
              </a:rPr>
              <a:t>Imaging</a:t>
            </a:r>
            <a:r>
              <a:rPr lang="el-GR" sz="1800" dirty="0" smtClean="0">
                <a:solidFill>
                  <a:schemeClr val="tx1"/>
                </a:solidFill>
              </a:rPr>
              <a:t> </a:t>
            </a:r>
            <a:r>
              <a:rPr lang="en-US" sz="1800" dirty="0" err="1" smtClean="0">
                <a:solidFill>
                  <a:schemeClr val="tx1"/>
                </a:solidFill>
              </a:rPr>
              <a:t>Spectro</a:t>
            </a:r>
            <a:r>
              <a:rPr lang="en-US" sz="1800" dirty="0" smtClean="0">
                <a:solidFill>
                  <a:schemeClr val="tx1"/>
                </a:solidFill>
              </a:rPr>
              <a:t>-radiometer</a:t>
            </a:r>
            <a:r>
              <a:rPr lang="en-US" sz="1800" dirty="0">
                <a:solidFill>
                  <a:schemeClr val="tx1"/>
                </a:solidFill>
              </a:rPr>
              <a:t>)</a:t>
            </a:r>
          </a:p>
          <a:p>
            <a:r>
              <a:rPr lang="en-US" sz="1800" dirty="0">
                <a:solidFill>
                  <a:schemeClr val="tx1"/>
                </a:solidFill>
              </a:rPr>
              <a:t>• MOPITT (Measurement of Pollution </a:t>
            </a:r>
            <a:r>
              <a:rPr lang="en-US" sz="1800" dirty="0" smtClean="0">
                <a:solidFill>
                  <a:schemeClr val="tx1"/>
                </a:solidFill>
              </a:rPr>
              <a:t>in</a:t>
            </a:r>
            <a:r>
              <a:rPr lang="el-GR" sz="1800" dirty="0" smtClean="0">
                <a:solidFill>
                  <a:schemeClr val="tx1"/>
                </a:solidFill>
              </a:rPr>
              <a:t> </a:t>
            </a:r>
            <a:r>
              <a:rPr lang="en-US" sz="1800" dirty="0" smtClean="0">
                <a:solidFill>
                  <a:schemeClr val="tx1"/>
                </a:solidFill>
              </a:rPr>
              <a:t>the </a:t>
            </a:r>
            <a:r>
              <a:rPr lang="en-US" sz="1800" dirty="0">
                <a:solidFill>
                  <a:schemeClr val="tx1"/>
                </a:solidFill>
              </a:rPr>
              <a:t>Troposphere</a:t>
            </a:r>
            <a:r>
              <a:rPr lang="el-GR" sz="1800" dirty="0" smtClean="0">
                <a:solidFill>
                  <a:schemeClr val="tx1"/>
                </a:solidFill>
              </a:rPr>
              <a:t> </a:t>
            </a:r>
            <a:endParaRPr lang="en-US" sz="1800" dirty="0" smtClean="0">
              <a:solidFill>
                <a:schemeClr val="tx1"/>
              </a:solidFill>
            </a:endParaRPr>
          </a:p>
          <a:p>
            <a:endParaRPr lang="en-US" sz="1800" dirty="0" smtClean="0">
              <a:solidFill>
                <a:schemeClr val="tx1"/>
              </a:solidFill>
            </a:endParaRPr>
          </a:p>
          <a:p>
            <a:pPr marL="457200" indent="-457200">
              <a:buFont typeface="+mj-lt"/>
              <a:buAutoNum type="arabicPeriod"/>
            </a:pPr>
            <a:r>
              <a:rPr lang="el-GR" sz="2100" dirty="0" smtClean="0">
                <a:solidFill>
                  <a:schemeClr val="tx1"/>
                </a:solidFill>
              </a:rPr>
              <a:t>Περιλαμβάνει </a:t>
            </a:r>
            <a:r>
              <a:rPr lang="el-GR" sz="2100" dirty="0">
                <a:solidFill>
                  <a:schemeClr val="tx1"/>
                </a:solidFill>
              </a:rPr>
              <a:t>233 διαδρομές που επαναλαμβάνονται ακριβώς κάθε 16 </a:t>
            </a:r>
            <a:r>
              <a:rPr lang="el-GR" sz="2100" dirty="0" smtClean="0">
                <a:solidFill>
                  <a:schemeClr val="tx1"/>
                </a:solidFill>
              </a:rPr>
              <a:t>ημέρες</a:t>
            </a:r>
            <a:endParaRPr lang="en-US" sz="2100" dirty="0" smtClean="0">
              <a:solidFill>
                <a:schemeClr val="tx1"/>
              </a:solidFill>
            </a:endParaRPr>
          </a:p>
          <a:p>
            <a:pPr marL="457200" indent="-457200">
              <a:buFont typeface="+mj-lt"/>
              <a:buAutoNum type="arabicPeriod"/>
            </a:pPr>
            <a:r>
              <a:rPr lang="el-GR" sz="2100" dirty="0" smtClean="0">
                <a:solidFill>
                  <a:schemeClr val="tx1"/>
                </a:solidFill>
              </a:rPr>
              <a:t>Φθίνουσα </a:t>
            </a:r>
            <a:r>
              <a:rPr lang="el-GR" sz="2100" dirty="0">
                <a:solidFill>
                  <a:schemeClr val="tx1"/>
                </a:solidFill>
              </a:rPr>
              <a:t>τροχιά: ταξιδεύει από τον Βορρά προς το Νότο</a:t>
            </a:r>
            <a:br>
              <a:rPr lang="el-GR" sz="2100" dirty="0">
                <a:solidFill>
                  <a:schemeClr val="tx1"/>
                </a:solidFill>
              </a:rPr>
            </a:br>
            <a:r>
              <a:rPr lang="el-GR" sz="2100" dirty="0" smtClean="0">
                <a:solidFill>
                  <a:schemeClr val="tx1"/>
                </a:solidFill>
              </a:rPr>
              <a:t>κατά </a:t>
            </a:r>
            <a:r>
              <a:rPr lang="el-GR" sz="2100" dirty="0">
                <a:solidFill>
                  <a:schemeClr val="tx1"/>
                </a:solidFill>
              </a:rPr>
              <a:t>τη διάρκεια της </a:t>
            </a:r>
            <a:r>
              <a:rPr lang="el-GR" sz="2100" dirty="0" smtClean="0">
                <a:solidFill>
                  <a:schemeClr val="tx1"/>
                </a:solidFill>
              </a:rPr>
              <a:t>ημέρας</a:t>
            </a:r>
            <a:endParaRPr lang="en-US" sz="2100" dirty="0" smtClean="0">
              <a:solidFill>
                <a:schemeClr val="tx1"/>
              </a:solidFill>
            </a:endParaRPr>
          </a:p>
          <a:p>
            <a:pPr marL="457200" indent="-457200">
              <a:buFont typeface="+mj-lt"/>
              <a:buAutoNum type="arabicPeriod"/>
            </a:pPr>
            <a:r>
              <a:rPr lang="el-GR" sz="2100" dirty="0" smtClean="0">
                <a:solidFill>
                  <a:schemeClr val="tx1"/>
                </a:solidFill>
              </a:rPr>
              <a:t>Η </a:t>
            </a:r>
            <a:r>
              <a:rPr lang="el-GR" sz="2100" dirty="0">
                <a:solidFill>
                  <a:schemeClr val="tx1"/>
                </a:solidFill>
              </a:rPr>
              <a:t>περίοδος της τροχιάς είναι 99 λεπτά</a:t>
            </a:r>
            <a:br>
              <a:rPr lang="el-GR" sz="2100" dirty="0">
                <a:solidFill>
                  <a:schemeClr val="tx1"/>
                </a:solidFill>
              </a:rPr>
            </a:br>
            <a:r>
              <a:rPr lang="el-GR" sz="2100" dirty="0" smtClean="0">
                <a:solidFill>
                  <a:schemeClr val="tx1"/>
                </a:solidFill>
              </a:rPr>
              <a:t>ή </a:t>
            </a:r>
            <a:r>
              <a:rPr lang="el-GR" sz="2100" dirty="0">
                <a:solidFill>
                  <a:schemeClr val="tx1"/>
                </a:solidFill>
              </a:rPr>
              <a:t>σχεδόν 15 τροχιές ανά </a:t>
            </a:r>
            <a:r>
              <a:rPr lang="el-GR" sz="2100" dirty="0" smtClean="0">
                <a:solidFill>
                  <a:schemeClr val="tx1"/>
                </a:solidFill>
              </a:rPr>
              <a:t>ημέρα</a:t>
            </a:r>
            <a:endParaRPr lang="en-US" sz="2100" dirty="0" smtClean="0">
              <a:solidFill>
                <a:schemeClr val="tx1"/>
              </a:solidFill>
            </a:endParaRPr>
          </a:p>
          <a:p>
            <a:pPr marL="457200" indent="-457200">
              <a:buFont typeface="+mj-lt"/>
              <a:buAutoNum type="arabicPeriod"/>
            </a:pPr>
            <a:r>
              <a:rPr lang="el-GR" sz="2100" dirty="0" smtClean="0">
                <a:solidFill>
                  <a:schemeClr val="tx1"/>
                </a:solidFill>
              </a:rPr>
              <a:t>Οι </a:t>
            </a:r>
            <a:r>
              <a:rPr lang="el-GR" sz="2100" dirty="0">
                <a:solidFill>
                  <a:schemeClr val="tx1"/>
                </a:solidFill>
              </a:rPr>
              <a:t>τροχιές αριθμούνται διαδοχικά από</a:t>
            </a:r>
            <a:br>
              <a:rPr lang="el-GR" sz="2100" dirty="0">
                <a:solidFill>
                  <a:schemeClr val="tx1"/>
                </a:solidFill>
              </a:rPr>
            </a:br>
            <a:r>
              <a:rPr lang="el-GR" sz="2100" dirty="0" smtClean="0">
                <a:solidFill>
                  <a:schemeClr val="tx1"/>
                </a:solidFill>
              </a:rPr>
              <a:t>την </a:t>
            </a:r>
            <a:r>
              <a:rPr lang="el-GR" sz="2100" dirty="0">
                <a:solidFill>
                  <a:schemeClr val="tx1"/>
                </a:solidFill>
              </a:rPr>
              <a:t>έναρξη των μετρήσεων</a:t>
            </a:r>
            <a:br>
              <a:rPr lang="el-GR" sz="2100" dirty="0">
                <a:solidFill>
                  <a:schemeClr val="tx1"/>
                </a:solidFill>
              </a:rPr>
            </a:br>
            <a:endParaRPr lang="en-US" sz="2100" dirty="0" smtClean="0">
              <a:solidFill>
                <a:schemeClr val="tx1"/>
              </a:solidFill>
            </a:endParaRPr>
          </a:p>
          <a:p>
            <a:endParaRPr lang="en-US" sz="1800" dirty="0">
              <a:solidFill>
                <a:schemeClr val="tx1"/>
              </a:solidFill>
            </a:endParaRPr>
          </a:p>
          <a:p>
            <a:endParaRPr lang="el-GR" sz="1800" dirty="0">
              <a:solidFill>
                <a:schemeClr val="tx1"/>
              </a:solidFill>
            </a:endParaRPr>
          </a:p>
        </p:txBody>
      </p:sp>
      <p:pic>
        <p:nvPicPr>
          <p:cNvPr id="4" name="Picture 3"/>
          <p:cNvPicPr>
            <a:picLocks noChangeAspect="1"/>
          </p:cNvPicPr>
          <p:nvPr/>
        </p:nvPicPr>
        <p:blipFill>
          <a:blip r:embed="rId2"/>
          <a:stretch>
            <a:fillRect/>
          </a:stretch>
        </p:blipFill>
        <p:spPr>
          <a:xfrm>
            <a:off x="8749115" y="2982937"/>
            <a:ext cx="2886625" cy="2886157"/>
          </a:xfrm>
          <a:prstGeom prst="rect">
            <a:avLst/>
          </a:prstGeom>
        </p:spPr>
      </p:pic>
      <p:pic>
        <p:nvPicPr>
          <p:cNvPr id="5" name="Picture 4"/>
          <p:cNvPicPr>
            <a:picLocks noChangeAspect="1"/>
          </p:cNvPicPr>
          <p:nvPr/>
        </p:nvPicPr>
        <p:blipFill>
          <a:blip r:embed="rId3"/>
          <a:stretch>
            <a:fillRect/>
          </a:stretch>
        </p:blipFill>
        <p:spPr>
          <a:xfrm>
            <a:off x="8235315" y="2811964"/>
            <a:ext cx="3697605" cy="3057129"/>
          </a:xfrm>
          <a:prstGeom prst="rect">
            <a:avLst/>
          </a:prstGeom>
        </p:spPr>
      </p:pic>
    </p:spTree>
    <p:extLst>
      <p:ext uri="{BB962C8B-B14F-4D97-AF65-F5344CB8AC3E}">
        <p14:creationId xmlns:p14="http://schemas.microsoft.com/office/powerpoint/2010/main" val="2505911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191999" cy="6343650"/>
          </a:xfrm>
          <a:prstGeom prst="rect">
            <a:avLst/>
          </a:prstGeom>
        </p:spPr>
      </p:pic>
      <p:sp>
        <p:nvSpPr>
          <p:cNvPr id="2" name="Rectangle 1"/>
          <p:cNvSpPr/>
          <p:nvPr/>
        </p:nvSpPr>
        <p:spPr>
          <a:xfrm>
            <a:off x="7275443" y="1"/>
            <a:ext cx="4333462" cy="622851"/>
          </a:xfrm>
          <a:prstGeom prst="rect">
            <a:avLst/>
          </a:prstGeom>
          <a:solidFill>
            <a:schemeClr val="tx1">
              <a:lumMod val="95000"/>
              <a:lumOff val="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Εκτοξεύθηκε στις </a:t>
            </a:r>
            <a:r>
              <a:rPr lang="el-GR" dirty="0"/>
              <a:t>18 Δεκεμβρίου 1999 από την αεροπορική </a:t>
            </a:r>
            <a:r>
              <a:rPr lang="el-GR" dirty="0" smtClean="0"/>
              <a:t>βάση</a:t>
            </a:r>
            <a:endParaRPr lang="el-GR" dirty="0"/>
          </a:p>
        </p:txBody>
      </p:sp>
      <p:sp>
        <p:nvSpPr>
          <p:cNvPr id="3" name="Rectangle 2"/>
          <p:cNvSpPr/>
          <p:nvPr/>
        </p:nvSpPr>
        <p:spPr>
          <a:xfrm>
            <a:off x="424070" y="887896"/>
            <a:ext cx="4293704" cy="6493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Η πλατφόρμα του δορυφόρου </a:t>
            </a:r>
            <a:r>
              <a:rPr lang="en-US" dirty="0" smtClean="0"/>
              <a:t>TERRA</a:t>
            </a:r>
            <a:endParaRPr lang="el-GR" dirty="0"/>
          </a:p>
        </p:txBody>
      </p:sp>
      <p:sp>
        <p:nvSpPr>
          <p:cNvPr id="6" name="Rectangle 5"/>
          <p:cNvSpPr/>
          <p:nvPr/>
        </p:nvSpPr>
        <p:spPr>
          <a:xfrm>
            <a:off x="7275443" y="5102087"/>
            <a:ext cx="530087" cy="1060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Rectangle 7"/>
          <p:cNvSpPr/>
          <p:nvPr/>
        </p:nvSpPr>
        <p:spPr>
          <a:xfrm>
            <a:off x="7275444" y="5049079"/>
            <a:ext cx="4465982" cy="1152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Το όργανο </a:t>
            </a:r>
            <a:r>
              <a:rPr lang="en-US" dirty="0" smtClean="0"/>
              <a:t>MIRS </a:t>
            </a:r>
            <a:r>
              <a:rPr lang="el-GR" dirty="0" smtClean="0"/>
              <a:t>ανακτά δεδομένα συνεχώς από τις 24 Φεβρουαρίου 2000 </a:t>
            </a:r>
            <a:endParaRPr lang="el-GR" dirty="0"/>
          </a:p>
        </p:txBody>
      </p:sp>
    </p:spTree>
    <p:extLst>
      <p:ext uri="{BB962C8B-B14F-4D97-AF65-F5344CB8AC3E}">
        <p14:creationId xmlns:p14="http://schemas.microsoft.com/office/powerpoint/2010/main" val="3471212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1" cy="6331815"/>
          </a:xfrm>
          <a:prstGeom prst="rect">
            <a:avLst/>
          </a:prstGeom>
        </p:spPr>
      </p:pic>
    </p:spTree>
    <p:extLst>
      <p:ext uri="{BB962C8B-B14F-4D97-AF65-F5344CB8AC3E}">
        <p14:creationId xmlns:p14="http://schemas.microsoft.com/office/powerpoint/2010/main" val="1089517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9513"/>
            <a:ext cx="10058400" cy="542925"/>
          </a:xfrm>
        </p:spPr>
        <p:txBody>
          <a:bodyPr>
            <a:normAutofit fontScale="90000"/>
          </a:bodyPr>
          <a:lstStyle/>
          <a:p>
            <a:pPr algn="ctr"/>
            <a:r>
              <a:rPr lang="el-GR" dirty="0" smtClean="0">
                <a:solidFill>
                  <a:schemeClr val="tx1"/>
                </a:solidFill>
              </a:rPr>
              <a:t>Πλεονεκτήματα οργάνου </a:t>
            </a:r>
            <a:r>
              <a:rPr lang="en-US" dirty="0" smtClean="0">
                <a:solidFill>
                  <a:schemeClr val="tx1"/>
                </a:solidFill>
              </a:rPr>
              <a:t>MISR</a:t>
            </a:r>
            <a:endParaRPr lang="el-GR" dirty="0">
              <a:solidFill>
                <a:schemeClr val="tx1"/>
              </a:solidFill>
            </a:endParaRPr>
          </a:p>
        </p:txBody>
      </p:sp>
      <p:sp>
        <p:nvSpPr>
          <p:cNvPr id="3" name="Content Placeholder 2"/>
          <p:cNvSpPr>
            <a:spLocks noGrp="1"/>
          </p:cNvSpPr>
          <p:nvPr>
            <p:ph idx="1"/>
          </p:nvPr>
        </p:nvSpPr>
        <p:spPr/>
        <p:txBody>
          <a:bodyPr>
            <a:normAutofit fontScale="92500" lnSpcReduction="20000"/>
          </a:bodyPr>
          <a:lstStyle/>
          <a:p>
            <a:r>
              <a:rPr lang="el-GR" dirty="0"/>
              <a:t/>
            </a:r>
            <a:br>
              <a:rPr lang="el-GR" dirty="0"/>
            </a:br>
            <a:r>
              <a:rPr lang="en-US" dirty="0" smtClean="0">
                <a:solidFill>
                  <a:schemeClr val="tx1"/>
                </a:solidFill>
              </a:rPr>
              <a:t>H </a:t>
            </a:r>
            <a:r>
              <a:rPr lang="el-GR" dirty="0" smtClean="0">
                <a:solidFill>
                  <a:schemeClr val="tx1"/>
                </a:solidFill>
              </a:rPr>
              <a:t>αλλαγή της γωνίας </a:t>
            </a:r>
            <a:r>
              <a:rPr lang="el-GR" dirty="0">
                <a:solidFill>
                  <a:schemeClr val="tx1"/>
                </a:solidFill>
              </a:rPr>
              <a:t>ανάκλασης δίνει </a:t>
            </a:r>
            <a:r>
              <a:rPr lang="el-GR" dirty="0" smtClean="0">
                <a:solidFill>
                  <a:schemeClr val="tx1"/>
                </a:solidFill>
              </a:rPr>
              <a:t>την δυνατότητα διάκρισης</a:t>
            </a:r>
            <a:r>
              <a:rPr lang="el-GR" dirty="0">
                <a:solidFill>
                  <a:schemeClr val="tx1"/>
                </a:solidFill>
              </a:rPr>
              <a:t/>
            </a:r>
            <a:br>
              <a:rPr lang="el-GR" dirty="0">
                <a:solidFill>
                  <a:schemeClr val="tx1"/>
                </a:solidFill>
              </a:rPr>
            </a:br>
            <a:r>
              <a:rPr lang="el-GR" dirty="0" smtClean="0">
                <a:solidFill>
                  <a:schemeClr val="tx1"/>
                </a:solidFill>
              </a:rPr>
              <a:t>διαφόρων ειδών αερολυμάτων και της δομής </a:t>
            </a:r>
            <a:r>
              <a:rPr lang="el-GR" dirty="0">
                <a:solidFill>
                  <a:schemeClr val="tx1"/>
                </a:solidFill>
              </a:rPr>
              <a:t>της </a:t>
            </a:r>
            <a:r>
              <a:rPr lang="el-GR" dirty="0" smtClean="0">
                <a:solidFill>
                  <a:schemeClr val="tx1"/>
                </a:solidFill>
              </a:rPr>
              <a:t>επιφάνειας</a:t>
            </a:r>
          </a:p>
          <a:p>
            <a:endParaRPr lang="el-GR" dirty="0" smtClean="0">
              <a:solidFill>
                <a:schemeClr val="tx1"/>
              </a:solidFill>
            </a:endParaRPr>
          </a:p>
          <a:p>
            <a:r>
              <a:rPr lang="el-GR" dirty="0" smtClean="0">
                <a:solidFill>
                  <a:schemeClr val="tx1"/>
                </a:solidFill>
              </a:rPr>
              <a:t>Τα δεδομένα των διαφορετικών οπτικών γωνιών παρέχουν </a:t>
            </a:r>
            <a:br>
              <a:rPr lang="el-GR" dirty="0" smtClean="0">
                <a:solidFill>
                  <a:schemeClr val="tx1"/>
                </a:solidFill>
              </a:rPr>
            </a:br>
            <a:r>
              <a:rPr lang="el-GR" dirty="0" smtClean="0">
                <a:solidFill>
                  <a:schemeClr val="tx1"/>
                </a:solidFill>
              </a:rPr>
              <a:t>γεωμετρικά </a:t>
            </a:r>
            <a:r>
              <a:rPr lang="el-GR" dirty="0">
                <a:solidFill>
                  <a:schemeClr val="tx1"/>
                </a:solidFill>
              </a:rPr>
              <a:t>ύψη των </a:t>
            </a:r>
            <a:r>
              <a:rPr lang="el-GR" dirty="0" smtClean="0">
                <a:solidFill>
                  <a:schemeClr val="tx1"/>
                </a:solidFill>
              </a:rPr>
              <a:t>νεφών και των λοφίων των αερολυμάτων</a:t>
            </a:r>
          </a:p>
          <a:p>
            <a:r>
              <a:rPr lang="el-GR" dirty="0">
                <a:solidFill>
                  <a:schemeClr val="tx1"/>
                </a:solidFill>
              </a:rPr>
              <a:t/>
            </a:r>
            <a:br>
              <a:rPr lang="el-GR" dirty="0">
                <a:solidFill>
                  <a:schemeClr val="tx1"/>
                </a:solidFill>
              </a:rPr>
            </a:br>
            <a:r>
              <a:rPr lang="el-GR" dirty="0" smtClean="0">
                <a:solidFill>
                  <a:schemeClr val="tx1"/>
                </a:solidFill>
              </a:rPr>
              <a:t>Η κίνηση των νεφών, </a:t>
            </a:r>
            <a:r>
              <a:rPr lang="el-GR" dirty="0">
                <a:solidFill>
                  <a:schemeClr val="tx1"/>
                </a:solidFill>
              </a:rPr>
              <a:t>που </a:t>
            </a:r>
            <a:r>
              <a:rPr lang="el-GR" dirty="0" smtClean="0">
                <a:solidFill>
                  <a:schemeClr val="tx1"/>
                </a:solidFill>
              </a:rPr>
              <a:t>παρατηρείται λόγω της παρέλευσης χρόνου</a:t>
            </a:r>
            <a:br>
              <a:rPr lang="el-GR" dirty="0" smtClean="0">
                <a:solidFill>
                  <a:schemeClr val="tx1"/>
                </a:solidFill>
              </a:rPr>
            </a:br>
            <a:r>
              <a:rPr lang="el-GR" dirty="0" smtClean="0">
                <a:solidFill>
                  <a:schemeClr val="tx1"/>
                </a:solidFill>
              </a:rPr>
              <a:t>(&lt;</a:t>
            </a:r>
            <a:r>
              <a:rPr lang="el-GR" dirty="0">
                <a:solidFill>
                  <a:schemeClr val="tx1"/>
                </a:solidFill>
              </a:rPr>
              <a:t>7 λεπτά) </a:t>
            </a:r>
            <a:r>
              <a:rPr lang="el-GR" dirty="0" smtClean="0">
                <a:solidFill>
                  <a:schemeClr val="tx1"/>
                </a:solidFill>
              </a:rPr>
              <a:t>μεταξύ των εικόνων των καμερών επιτρέπει τον</a:t>
            </a:r>
            <a:br>
              <a:rPr lang="el-GR" dirty="0" smtClean="0">
                <a:solidFill>
                  <a:schemeClr val="tx1"/>
                </a:solidFill>
              </a:rPr>
            </a:br>
            <a:r>
              <a:rPr lang="el-GR" dirty="0" smtClean="0">
                <a:solidFill>
                  <a:schemeClr val="tx1"/>
                </a:solidFill>
              </a:rPr>
              <a:t>προσδιορισμό των ανέμων</a:t>
            </a:r>
          </a:p>
          <a:p>
            <a:r>
              <a:rPr lang="el-GR" dirty="0">
                <a:solidFill>
                  <a:schemeClr val="tx1"/>
                </a:solidFill>
              </a:rPr>
              <a:t/>
            </a:r>
            <a:br>
              <a:rPr lang="el-GR" dirty="0">
                <a:solidFill>
                  <a:schemeClr val="tx1"/>
                </a:solidFill>
              </a:rPr>
            </a:br>
            <a:r>
              <a:rPr lang="el-GR" dirty="0" smtClean="0">
                <a:solidFill>
                  <a:schemeClr val="tx1"/>
                </a:solidFill>
              </a:rPr>
              <a:t>Οι διαφορετικές </a:t>
            </a:r>
            <a:r>
              <a:rPr lang="el-GR" dirty="0">
                <a:solidFill>
                  <a:schemeClr val="tx1"/>
                </a:solidFill>
              </a:rPr>
              <a:t>γωνίες παρατήρησης επιτρέπουν </a:t>
            </a:r>
            <a:r>
              <a:rPr lang="el-GR" dirty="0" smtClean="0">
                <a:solidFill>
                  <a:schemeClr val="tx1"/>
                </a:solidFill>
              </a:rPr>
              <a:t>την αποφυγή της ηλιακής λάμψης</a:t>
            </a:r>
            <a:r>
              <a:rPr lang="el-GR" dirty="0">
                <a:solidFill>
                  <a:schemeClr val="tx1"/>
                </a:solidFill>
              </a:rPr>
              <a:t/>
            </a:r>
            <a:br>
              <a:rPr lang="el-GR" dirty="0">
                <a:solidFill>
                  <a:schemeClr val="tx1"/>
                </a:solidFill>
              </a:rPr>
            </a:br>
            <a:r>
              <a:rPr lang="el-GR" dirty="0">
                <a:solidFill>
                  <a:schemeClr val="tx1"/>
                </a:solidFill>
              </a:rPr>
              <a:t/>
            </a:r>
            <a:br>
              <a:rPr lang="el-GR" dirty="0">
                <a:solidFill>
                  <a:schemeClr val="tx1"/>
                </a:solidFill>
              </a:rPr>
            </a:br>
            <a:endParaRPr lang="el-GR" dirty="0">
              <a:solidFill>
                <a:schemeClr val="tx1"/>
              </a:solidFill>
            </a:endParaRPr>
          </a:p>
        </p:txBody>
      </p:sp>
      <p:pic>
        <p:nvPicPr>
          <p:cNvPr id="4" name="Picture 3"/>
          <p:cNvPicPr>
            <a:picLocks noChangeAspect="1"/>
          </p:cNvPicPr>
          <p:nvPr/>
        </p:nvPicPr>
        <p:blipFill>
          <a:blip r:embed="rId2"/>
          <a:stretch>
            <a:fillRect/>
          </a:stretch>
        </p:blipFill>
        <p:spPr>
          <a:xfrm>
            <a:off x="8170707" y="1845734"/>
            <a:ext cx="2984973" cy="2314919"/>
          </a:xfrm>
          <a:prstGeom prst="rect">
            <a:avLst/>
          </a:prstGeom>
        </p:spPr>
      </p:pic>
    </p:spTree>
    <p:extLst>
      <p:ext uri="{BB962C8B-B14F-4D97-AF65-F5344CB8AC3E}">
        <p14:creationId xmlns:p14="http://schemas.microsoft.com/office/powerpoint/2010/main" val="641019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114326"/>
            <a:ext cx="10058400" cy="535030"/>
          </a:xfrm>
        </p:spPr>
        <p:txBody>
          <a:bodyPr>
            <a:normAutofit fontScale="90000"/>
          </a:bodyPr>
          <a:lstStyle/>
          <a:p>
            <a:pPr algn="ctr"/>
            <a:r>
              <a:rPr lang="el-GR" dirty="0" smtClean="0"/>
              <a:t>Διαδικασία παραγωγής </a:t>
            </a:r>
            <a:endParaRPr lang="el-GR" dirty="0"/>
          </a:p>
        </p:txBody>
      </p:sp>
      <p:pic>
        <p:nvPicPr>
          <p:cNvPr id="5" name="Content Placeholder 4"/>
          <p:cNvPicPr>
            <a:picLocks noGrp="1" noChangeAspect="1"/>
          </p:cNvPicPr>
          <p:nvPr>
            <p:ph idx="1"/>
          </p:nvPr>
        </p:nvPicPr>
        <p:blipFill>
          <a:blip r:embed="rId2"/>
          <a:stretch>
            <a:fillRect/>
          </a:stretch>
        </p:blipFill>
        <p:spPr>
          <a:xfrm>
            <a:off x="4363280" y="1784299"/>
            <a:ext cx="6684900" cy="4022725"/>
          </a:xfrm>
          <a:prstGeom prst="rect">
            <a:avLst/>
          </a:prstGeom>
        </p:spPr>
      </p:pic>
      <p:sp>
        <p:nvSpPr>
          <p:cNvPr id="6" name="Rectangle 5"/>
          <p:cNvSpPr/>
          <p:nvPr/>
        </p:nvSpPr>
        <p:spPr>
          <a:xfrm>
            <a:off x="4818912" y="5694211"/>
            <a:ext cx="6350759" cy="2564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i="1" dirty="0" smtClean="0"/>
              <a:t> </a:t>
            </a:r>
            <a:r>
              <a:rPr lang="el-GR" sz="1200" i="1" dirty="0" smtClean="0">
                <a:solidFill>
                  <a:schemeClr val="tx1"/>
                </a:solidFill>
              </a:rPr>
              <a:t>Η δημιουργία των  προϊόντων ως μία αλληλουχία υποσυστημάτων</a:t>
            </a:r>
            <a:endParaRPr lang="el-GR" sz="1200" dirty="0">
              <a:solidFill>
                <a:schemeClr val="tx1"/>
              </a:solidFill>
              <a:effectLst/>
            </a:endParaRPr>
          </a:p>
        </p:txBody>
      </p:sp>
      <p:sp>
        <p:nvSpPr>
          <p:cNvPr id="7" name="Rectangle 6"/>
          <p:cNvSpPr/>
          <p:nvPr/>
        </p:nvSpPr>
        <p:spPr>
          <a:xfrm>
            <a:off x="3401624" y="4113190"/>
            <a:ext cx="3940863" cy="39015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Rectangle 7"/>
          <p:cNvSpPr/>
          <p:nvPr/>
        </p:nvSpPr>
        <p:spPr>
          <a:xfrm>
            <a:off x="1144059" y="1784299"/>
            <a:ext cx="3674853" cy="4264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Η δημιουργία των προϊόντων </a:t>
            </a:r>
            <a:r>
              <a:rPr lang="el-GR" dirty="0" smtClean="0">
                <a:solidFill>
                  <a:schemeClr val="tx1"/>
                </a:solidFill>
              </a:rPr>
              <a:t>μπορεί </a:t>
            </a:r>
            <a:r>
              <a:rPr lang="el-GR" dirty="0">
                <a:solidFill>
                  <a:schemeClr val="tx1"/>
                </a:solidFill>
              </a:rPr>
              <a:t>να διαχωριστεί σε έξι </a:t>
            </a:r>
            <a:r>
              <a:rPr lang="el-GR" dirty="0" smtClean="0">
                <a:solidFill>
                  <a:schemeClr val="tx1"/>
                </a:solidFill>
              </a:rPr>
              <a:t>υποσυστήματα </a:t>
            </a:r>
            <a:r>
              <a:rPr lang="el-GR" dirty="0">
                <a:solidFill>
                  <a:schemeClr val="tx1"/>
                </a:solidFill>
              </a:rPr>
              <a:t>κατά το σύστημα παραγωγής του προϊόντος. Κάθε υποσύστημα έχει τουλάχιστον ένα πρωτεύον προϊόν </a:t>
            </a:r>
            <a:r>
              <a:rPr lang="el-GR" dirty="0" smtClean="0">
                <a:solidFill>
                  <a:schemeClr val="tx1"/>
                </a:solidFill>
              </a:rPr>
              <a:t>εξόδου</a:t>
            </a:r>
            <a:r>
              <a:rPr lang="el-GR" dirty="0">
                <a:solidFill>
                  <a:schemeClr val="tx1"/>
                </a:solidFill>
              </a:rPr>
              <a:t>, αλλά μπορεί να έχει άλλα δευτερεύοντα προϊόντα εξόδου. Είναι σαν μια αλληλουχία υποσυστημάτων όπου το ένα παράγει τουλάχιστον ένα πλήρες προϊόν, ένα τμήμα του οποίου είναι </a:t>
            </a:r>
            <a:r>
              <a:rPr lang="el-GR" dirty="0" smtClean="0">
                <a:solidFill>
                  <a:schemeClr val="tx1"/>
                </a:solidFill>
              </a:rPr>
              <a:t>τα </a:t>
            </a:r>
            <a:r>
              <a:rPr lang="el-GR" dirty="0">
                <a:solidFill>
                  <a:schemeClr val="tx1"/>
                </a:solidFill>
              </a:rPr>
              <a:t>κύρια </a:t>
            </a:r>
            <a:r>
              <a:rPr lang="el-GR" dirty="0" smtClean="0">
                <a:solidFill>
                  <a:schemeClr val="tx1"/>
                </a:solidFill>
              </a:rPr>
              <a:t>δεδομένα εισόδου </a:t>
            </a:r>
            <a:r>
              <a:rPr lang="el-GR" dirty="0">
                <a:solidFill>
                  <a:schemeClr val="tx1"/>
                </a:solidFill>
              </a:rPr>
              <a:t>για το επόμενο.</a:t>
            </a:r>
            <a:endParaRPr lang="el-GR" dirty="0">
              <a:solidFill>
                <a:schemeClr val="tx1"/>
              </a:solidFill>
              <a:effectLst/>
            </a:endParaRPr>
          </a:p>
        </p:txBody>
      </p:sp>
    </p:spTree>
    <p:extLst>
      <p:ext uri="{BB962C8B-B14F-4D97-AF65-F5344CB8AC3E}">
        <p14:creationId xmlns:p14="http://schemas.microsoft.com/office/powerpoint/2010/main" val="31608814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114326"/>
            <a:ext cx="10058400" cy="535030"/>
          </a:xfrm>
        </p:spPr>
        <p:txBody>
          <a:bodyPr>
            <a:normAutofit fontScale="90000"/>
          </a:bodyPr>
          <a:lstStyle/>
          <a:p>
            <a:pPr algn="ctr"/>
            <a:r>
              <a:rPr lang="el-GR" dirty="0" smtClean="0"/>
              <a:t>Διαδικασία παραγωγής </a:t>
            </a:r>
            <a:endParaRPr lang="el-GR" dirty="0"/>
          </a:p>
        </p:txBody>
      </p:sp>
      <p:pic>
        <p:nvPicPr>
          <p:cNvPr id="5" name="Content Placeholder 4"/>
          <p:cNvPicPr>
            <a:picLocks noGrp="1" noChangeAspect="1"/>
          </p:cNvPicPr>
          <p:nvPr>
            <p:ph idx="1"/>
          </p:nvPr>
        </p:nvPicPr>
        <p:blipFill>
          <a:blip r:embed="rId2"/>
          <a:stretch>
            <a:fillRect/>
          </a:stretch>
        </p:blipFill>
        <p:spPr>
          <a:xfrm>
            <a:off x="4363280" y="1784299"/>
            <a:ext cx="6684900" cy="4022725"/>
          </a:xfrm>
          <a:prstGeom prst="rect">
            <a:avLst/>
          </a:prstGeom>
        </p:spPr>
      </p:pic>
      <p:sp>
        <p:nvSpPr>
          <p:cNvPr id="6" name="Rectangle 5"/>
          <p:cNvSpPr/>
          <p:nvPr/>
        </p:nvSpPr>
        <p:spPr>
          <a:xfrm>
            <a:off x="4818912" y="5694211"/>
            <a:ext cx="6350759" cy="2564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i="1" dirty="0" smtClean="0"/>
              <a:t> </a:t>
            </a:r>
            <a:r>
              <a:rPr lang="el-GR" sz="1200" i="1" dirty="0" smtClean="0">
                <a:solidFill>
                  <a:schemeClr val="tx1"/>
                </a:solidFill>
              </a:rPr>
              <a:t>Η δημιουργία των  προϊόντων ως μία αλληλουχία υποσυστημάτων</a:t>
            </a:r>
            <a:endParaRPr lang="el-GR" sz="1200" dirty="0">
              <a:solidFill>
                <a:schemeClr val="tx1"/>
              </a:solidFill>
              <a:effectLst/>
            </a:endParaRPr>
          </a:p>
        </p:txBody>
      </p:sp>
      <p:sp>
        <p:nvSpPr>
          <p:cNvPr id="7" name="Rectangle 6"/>
          <p:cNvSpPr/>
          <p:nvPr/>
        </p:nvSpPr>
        <p:spPr>
          <a:xfrm>
            <a:off x="3401624" y="4113190"/>
            <a:ext cx="3940863" cy="39015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Rectangle 7"/>
          <p:cNvSpPr/>
          <p:nvPr/>
        </p:nvSpPr>
        <p:spPr>
          <a:xfrm>
            <a:off x="1144059" y="1799689"/>
            <a:ext cx="3674853" cy="4264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Η δημιουργία των προϊόντων </a:t>
            </a:r>
            <a:r>
              <a:rPr lang="el-GR" dirty="0" smtClean="0">
                <a:solidFill>
                  <a:schemeClr val="tx1"/>
                </a:solidFill>
              </a:rPr>
              <a:t>μπορεί </a:t>
            </a:r>
            <a:r>
              <a:rPr lang="el-GR" dirty="0">
                <a:solidFill>
                  <a:schemeClr val="tx1"/>
                </a:solidFill>
              </a:rPr>
              <a:t>να διαχωριστεί σε έξι </a:t>
            </a:r>
            <a:r>
              <a:rPr lang="el-GR" dirty="0" smtClean="0">
                <a:solidFill>
                  <a:schemeClr val="tx1"/>
                </a:solidFill>
              </a:rPr>
              <a:t>υποσυστήματα </a:t>
            </a:r>
            <a:r>
              <a:rPr lang="el-GR" dirty="0">
                <a:solidFill>
                  <a:schemeClr val="tx1"/>
                </a:solidFill>
              </a:rPr>
              <a:t>κατά το σύστημα παραγωγής του προϊόντος. Κάθε υποσύστημα έχει τουλάχιστον ένα πρωτεύον προϊόν </a:t>
            </a:r>
            <a:r>
              <a:rPr lang="el-GR" dirty="0" smtClean="0">
                <a:solidFill>
                  <a:schemeClr val="tx1"/>
                </a:solidFill>
              </a:rPr>
              <a:t>εξόδου</a:t>
            </a:r>
            <a:r>
              <a:rPr lang="el-GR" dirty="0">
                <a:solidFill>
                  <a:schemeClr val="tx1"/>
                </a:solidFill>
              </a:rPr>
              <a:t>, αλλά μπορεί να έχει άλλα δευτερεύοντα προϊόντα εξόδου. Είναι σαν μια αλληλουχία υποσυστημάτων όπου το ένα παράγει τουλάχιστον ένα πλήρες προϊόν, ένα τμήμα του οποίου είναι τα κύρια δεδομένα εισόδου για το επόμενο.</a:t>
            </a:r>
          </a:p>
        </p:txBody>
      </p:sp>
      <p:cxnSp>
        <p:nvCxnSpPr>
          <p:cNvPr id="4" name="Straight Arrow Connector 3"/>
          <p:cNvCxnSpPr/>
          <p:nvPr/>
        </p:nvCxnSpPr>
        <p:spPr>
          <a:xfrm>
            <a:off x="7308249" y="1366458"/>
            <a:ext cx="1104181" cy="1362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9295579" y="1645559"/>
            <a:ext cx="1207698" cy="2777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126163" y="1094017"/>
            <a:ext cx="1896403" cy="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Ύψος των νεφών, ταχύτητα ανέμων</a:t>
            </a:r>
            <a:endParaRPr lang="el-GR" dirty="0"/>
          </a:p>
        </p:txBody>
      </p:sp>
      <p:sp>
        <p:nvSpPr>
          <p:cNvPr id="14" name="Rectangle 13"/>
          <p:cNvSpPr/>
          <p:nvPr/>
        </p:nvSpPr>
        <p:spPr>
          <a:xfrm>
            <a:off x="9594517" y="1094017"/>
            <a:ext cx="2597484" cy="62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Οπτικό βάθος, ιδιότητες αερολυμάτων </a:t>
            </a:r>
            <a:endParaRPr lang="el-GR" dirty="0"/>
          </a:p>
        </p:txBody>
      </p:sp>
    </p:spTree>
    <p:extLst>
      <p:ext uri="{BB962C8B-B14F-4D97-AF65-F5344CB8AC3E}">
        <p14:creationId xmlns:p14="http://schemas.microsoft.com/office/powerpoint/2010/main" val="36492643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514" y="114325"/>
            <a:ext cx="10058400" cy="536357"/>
          </a:xfrm>
        </p:spPr>
        <p:txBody>
          <a:bodyPr>
            <a:normAutofit fontScale="90000"/>
          </a:bodyPr>
          <a:lstStyle/>
          <a:p>
            <a:pPr algn="ctr"/>
            <a:r>
              <a:rPr lang="el-GR" dirty="0" smtClean="0"/>
              <a:t>Επιλογή προϊόντων οργάνου </a:t>
            </a:r>
            <a:r>
              <a:rPr lang="en-US" dirty="0" smtClean="0"/>
              <a:t>MISR</a:t>
            </a:r>
            <a:endParaRPr lang="el-GR" dirty="0"/>
          </a:p>
        </p:txBody>
      </p:sp>
      <p:sp>
        <p:nvSpPr>
          <p:cNvPr id="3" name="Content Placeholder 2"/>
          <p:cNvSpPr>
            <a:spLocks noGrp="1"/>
          </p:cNvSpPr>
          <p:nvPr>
            <p:ph idx="1"/>
          </p:nvPr>
        </p:nvSpPr>
        <p:spPr>
          <a:xfrm>
            <a:off x="6347791" y="2013752"/>
            <a:ext cx="3045350" cy="4131734"/>
          </a:xfrm>
        </p:spPr>
        <p:txBody>
          <a:bodyPr/>
          <a:lstStyle/>
          <a:p>
            <a:r>
              <a:rPr lang="el-GR" sz="1200" dirty="0" smtClean="0">
                <a:solidFill>
                  <a:schemeClr val="tx1"/>
                </a:solidFill>
              </a:rPr>
              <a:t>Στην συγκεκριμένη κατηγορία επιλέγουμε </a:t>
            </a:r>
            <a:r>
              <a:rPr lang="en-US" sz="1200" dirty="0">
                <a:solidFill>
                  <a:schemeClr val="tx1"/>
                </a:solidFill>
              </a:rPr>
              <a:t>“MISR L1B2 Terrain Data,” “MISR Level 2 </a:t>
            </a:r>
            <a:r>
              <a:rPr lang="el-GR" sz="1200" dirty="0" smtClean="0">
                <a:solidFill>
                  <a:schemeClr val="tx1"/>
                </a:solidFill>
              </a:rPr>
              <a:t>    </a:t>
            </a:r>
            <a:r>
              <a:rPr lang="en-US" sz="1200" dirty="0" smtClean="0">
                <a:solidFill>
                  <a:schemeClr val="tx1"/>
                </a:solidFill>
              </a:rPr>
              <a:t>Aerosol </a:t>
            </a:r>
            <a:r>
              <a:rPr lang="en-US" sz="1200" dirty="0">
                <a:solidFill>
                  <a:schemeClr val="tx1"/>
                </a:solidFill>
              </a:rPr>
              <a:t>parameters,” “MISR Level 2 TOA/Cloud Classifier parameters,” “MISR Geometric Parameters,” </a:t>
            </a:r>
            <a:r>
              <a:rPr lang="el-GR" sz="1200" dirty="0">
                <a:solidFill>
                  <a:schemeClr val="tx1"/>
                </a:solidFill>
              </a:rPr>
              <a:t>και “</a:t>
            </a:r>
            <a:r>
              <a:rPr lang="en-US" sz="1200" dirty="0">
                <a:solidFill>
                  <a:schemeClr val="tx1"/>
                </a:solidFill>
              </a:rPr>
              <a:t>MISR Ancillary Geographic Product</a:t>
            </a:r>
            <a:r>
              <a:rPr lang="en-US" sz="1200" dirty="0" smtClean="0">
                <a:solidFill>
                  <a:schemeClr val="tx1"/>
                </a:solidFill>
              </a:rPr>
              <a:t>”</a:t>
            </a:r>
            <a:r>
              <a:rPr lang="el-GR" sz="1200" dirty="0" smtClean="0">
                <a:solidFill>
                  <a:schemeClr val="tx1"/>
                </a:solidFill>
              </a:rPr>
              <a:t> για την επεξεργασία δεδομένων αερολυμάτων</a:t>
            </a:r>
            <a:endParaRPr lang="en-US" sz="1200" dirty="0">
              <a:solidFill>
                <a:schemeClr val="tx1"/>
              </a:solidFill>
            </a:endParaRPr>
          </a:p>
          <a:p>
            <a:endParaRPr lang="el-GR" dirty="0" smtClean="0"/>
          </a:p>
          <a:p>
            <a:r>
              <a:rPr lang="el-GR" sz="1200" dirty="0" smtClean="0">
                <a:solidFill>
                  <a:schemeClr val="tx1"/>
                </a:solidFill>
              </a:rPr>
              <a:t>Ορίζουμε την χρονική περίοδο της πυρκαγιάς ή γράφουμε τον αριθμό της τροχιάς που αντιστοιχεί στην περίπτωση που θα μελετήσουμε</a:t>
            </a:r>
          </a:p>
          <a:p>
            <a:pPr marL="0" indent="0">
              <a:buNone/>
            </a:pPr>
            <a:r>
              <a:rPr lang="el-GR" sz="1200" dirty="0" smtClean="0">
                <a:solidFill>
                  <a:schemeClr val="tx1"/>
                </a:solidFill>
              </a:rPr>
              <a:t>   </a:t>
            </a:r>
          </a:p>
          <a:p>
            <a:pPr marL="0" indent="0">
              <a:buNone/>
            </a:pPr>
            <a:r>
              <a:rPr lang="el-GR" sz="1200" dirty="0">
                <a:solidFill>
                  <a:schemeClr val="tx1"/>
                </a:solidFill>
              </a:rPr>
              <a:t> </a:t>
            </a:r>
            <a:r>
              <a:rPr lang="el-GR" sz="1200" dirty="0" smtClean="0">
                <a:solidFill>
                  <a:schemeClr val="tx1"/>
                </a:solidFill>
              </a:rPr>
              <a:t> Ορίζουμε τα γεωγραφικά πλαίσια του χώρου  ενδιαφέροντος</a:t>
            </a:r>
            <a:endParaRPr lang="el-GR" sz="1200" dirty="0">
              <a:solidFill>
                <a:schemeClr val="tx1"/>
              </a:solidFill>
            </a:endParaRPr>
          </a:p>
          <a:p>
            <a:r>
              <a:rPr lang="el-GR" sz="1200" dirty="0" smtClean="0">
                <a:solidFill>
                  <a:schemeClr val="tx1"/>
                </a:solidFill>
              </a:rPr>
              <a:t>Επιλέγουμε τις κάμερες των οποίων τα δεδομένα θα χρησιμοποιηθούν για την </a:t>
            </a:r>
            <a:r>
              <a:rPr lang="el-GR" sz="1200" dirty="0" err="1" smtClean="0">
                <a:solidFill>
                  <a:schemeClr val="tx1"/>
                </a:solidFill>
              </a:rPr>
              <a:t>ψηφιοποίηση</a:t>
            </a:r>
            <a:r>
              <a:rPr lang="el-GR" sz="1200" dirty="0" smtClean="0">
                <a:solidFill>
                  <a:schemeClr val="tx1"/>
                </a:solidFill>
              </a:rPr>
              <a:t>.</a:t>
            </a:r>
          </a:p>
        </p:txBody>
      </p:sp>
      <p:pic>
        <p:nvPicPr>
          <p:cNvPr id="4" name="Picture 3"/>
          <p:cNvPicPr>
            <a:picLocks noChangeAspect="1"/>
          </p:cNvPicPr>
          <p:nvPr/>
        </p:nvPicPr>
        <p:blipFill>
          <a:blip r:embed="rId2"/>
          <a:stretch>
            <a:fillRect/>
          </a:stretch>
        </p:blipFill>
        <p:spPr>
          <a:xfrm>
            <a:off x="1004514" y="1845733"/>
            <a:ext cx="4044563" cy="4467771"/>
          </a:xfrm>
          <a:prstGeom prst="rect">
            <a:avLst/>
          </a:prstGeom>
        </p:spPr>
      </p:pic>
      <p:cxnSp>
        <p:nvCxnSpPr>
          <p:cNvPr id="10" name="Straight Arrow Connector 9"/>
          <p:cNvCxnSpPr/>
          <p:nvPr/>
        </p:nvCxnSpPr>
        <p:spPr>
          <a:xfrm flipV="1">
            <a:off x="4976190" y="2694377"/>
            <a:ext cx="1444488" cy="9269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934569" y="4079619"/>
            <a:ext cx="2517913" cy="1027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34569" y="5106739"/>
            <a:ext cx="2486109" cy="2206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934569" y="5687233"/>
            <a:ext cx="2486109" cy="143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723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8580"/>
            <a:ext cx="10058400" cy="507027"/>
          </a:xfrm>
        </p:spPr>
        <p:txBody>
          <a:bodyPr>
            <a:normAutofit fontScale="90000"/>
          </a:bodyPr>
          <a:lstStyle/>
          <a:p>
            <a:pPr algn="ctr"/>
            <a:r>
              <a:rPr lang="el-GR" dirty="0" smtClean="0"/>
              <a:t>Τρόπος ονομασίας των </a:t>
            </a:r>
            <a:r>
              <a:rPr lang="el-GR" dirty="0"/>
              <a:t>προϊόντων</a:t>
            </a:r>
          </a:p>
        </p:txBody>
      </p:sp>
      <p:sp>
        <p:nvSpPr>
          <p:cNvPr id="3" name="Content Placeholder 2"/>
          <p:cNvSpPr>
            <a:spLocks noGrp="1"/>
          </p:cNvSpPr>
          <p:nvPr>
            <p:ph idx="1"/>
          </p:nvPr>
        </p:nvSpPr>
        <p:spPr/>
        <p:txBody>
          <a:bodyPr>
            <a:normAutofit fontScale="62500" lnSpcReduction="20000"/>
          </a:bodyPr>
          <a:lstStyle/>
          <a:p>
            <a:pPr marL="749808" lvl="4" indent="0" algn="ctr">
              <a:buNone/>
            </a:pPr>
            <a:r>
              <a:rPr lang="en-US" sz="3200" b="1" dirty="0" smtClean="0"/>
              <a:t>MISR_AM1_</a:t>
            </a:r>
            <a:r>
              <a:rPr lang="en-US" sz="3200" b="1" dirty="0" smtClean="0">
                <a:solidFill>
                  <a:srgbClr val="FF0000"/>
                </a:solidFill>
              </a:rPr>
              <a:t>GRP_TERRAIN</a:t>
            </a:r>
            <a:r>
              <a:rPr lang="en-US" sz="3200" b="1" dirty="0" smtClean="0"/>
              <a:t>_</a:t>
            </a:r>
            <a:r>
              <a:rPr lang="en-US" sz="3200" b="1" dirty="0" smtClean="0">
                <a:solidFill>
                  <a:schemeClr val="bg2">
                    <a:lumMod val="50000"/>
                  </a:schemeClr>
                </a:solidFill>
              </a:rPr>
              <a:t>GM</a:t>
            </a:r>
            <a:r>
              <a:rPr lang="en-US" sz="3200" b="1" dirty="0" smtClean="0"/>
              <a:t>_</a:t>
            </a:r>
            <a:r>
              <a:rPr lang="en-US" sz="3200" b="1" dirty="0" smtClean="0">
                <a:solidFill>
                  <a:srgbClr val="FFC000"/>
                </a:solidFill>
              </a:rPr>
              <a:t>P028</a:t>
            </a:r>
            <a:r>
              <a:rPr lang="en-US" sz="3200" b="1" dirty="0" smtClean="0"/>
              <a:t>_</a:t>
            </a:r>
            <a:r>
              <a:rPr lang="en-US" sz="3200" b="1" dirty="0" smtClean="0">
                <a:solidFill>
                  <a:srgbClr val="92D050"/>
                </a:solidFill>
              </a:rPr>
              <a:t>O002510</a:t>
            </a:r>
            <a:r>
              <a:rPr lang="en-US" sz="3200" b="1" dirty="0" smtClean="0"/>
              <a:t>_</a:t>
            </a:r>
            <a:r>
              <a:rPr lang="en-US" sz="3200" b="1" dirty="0" smtClean="0">
                <a:solidFill>
                  <a:srgbClr val="00B050"/>
                </a:solidFill>
              </a:rPr>
              <a:t>AN</a:t>
            </a:r>
            <a:r>
              <a:rPr lang="en-US" sz="3200" b="1" dirty="0" smtClean="0"/>
              <a:t>_</a:t>
            </a:r>
            <a:r>
              <a:rPr lang="en-US" sz="3200" b="1" dirty="0" smtClean="0">
                <a:solidFill>
                  <a:srgbClr val="00B0F0"/>
                </a:solidFill>
              </a:rPr>
              <a:t>F03</a:t>
            </a:r>
            <a:r>
              <a:rPr lang="en-US" sz="3200" b="1" dirty="0" smtClean="0"/>
              <a:t>_</a:t>
            </a:r>
            <a:r>
              <a:rPr lang="en-US" sz="3200" b="1" dirty="0" smtClean="0">
                <a:solidFill>
                  <a:srgbClr val="002060"/>
                </a:solidFill>
              </a:rPr>
              <a:t>0024</a:t>
            </a:r>
            <a:r>
              <a:rPr lang="en-US" sz="3200" b="1" dirty="0" smtClean="0"/>
              <a:t>_</a:t>
            </a:r>
            <a:r>
              <a:rPr lang="en-US" sz="3200" b="1" dirty="0" smtClean="0">
                <a:solidFill>
                  <a:srgbClr val="7030A0"/>
                </a:solidFill>
              </a:rPr>
              <a:t>b058-062</a:t>
            </a:r>
            <a:r>
              <a:rPr lang="en-US" sz="3200" b="1" dirty="0" smtClean="0"/>
              <a:t>.hdf</a:t>
            </a:r>
            <a:endParaRPr lang="el-GR" sz="3200" b="1" dirty="0" smtClean="0"/>
          </a:p>
          <a:p>
            <a:pPr algn="ctr"/>
            <a:endParaRPr lang="el-GR" b="1" dirty="0"/>
          </a:p>
          <a:p>
            <a:r>
              <a:rPr lang="el-GR" sz="1800" b="1" dirty="0" smtClean="0"/>
              <a:t>Μ</a:t>
            </a:r>
            <a:r>
              <a:rPr lang="en-US" sz="1800" b="1" dirty="0" smtClean="0"/>
              <a:t>ISR</a:t>
            </a:r>
            <a:r>
              <a:rPr lang="el-GR" sz="1800" b="1" dirty="0" smtClean="0"/>
              <a:t>  </a:t>
            </a:r>
            <a:r>
              <a:rPr lang="en-US" sz="1800" b="1" dirty="0" smtClean="0"/>
              <a:t>                                             </a:t>
            </a:r>
            <a:r>
              <a:rPr lang="el-GR" sz="1800" b="1" dirty="0" smtClean="0"/>
              <a:t>                                                      </a:t>
            </a:r>
            <a:r>
              <a:rPr lang="el-GR" sz="1800" dirty="0" smtClean="0"/>
              <a:t>- όνομα οργάνου (σταθερό για κάθε προϊόν)</a:t>
            </a:r>
            <a:r>
              <a:rPr lang="en-US" sz="1800" dirty="0" smtClean="0"/>
              <a:t>    </a:t>
            </a:r>
          </a:p>
          <a:p>
            <a:r>
              <a:rPr lang="en-US" sz="1800" b="1" dirty="0" smtClean="0"/>
              <a:t>AM1                                                  </a:t>
            </a:r>
            <a:r>
              <a:rPr lang="el-GR" sz="1800" b="1" dirty="0" smtClean="0"/>
              <a:t>                                                    </a:t>
            </a:r>
            <a:r>
              <a:rPr lang="el-GR" sz="1800" dirty="0" smtClean="0"/>
              <a:t>- όνομα δορυφόρου (σταθερό </a:t>
            </a:r>
            <a:r>
              <a:rPr lang="el-GR" sz="1800" dirty="0"/>
              <a:t>για κάθε </a:t>
            </a:r>
            <a:r>
              <a:rPr lang="el-GR" sz="1800" dirty="0" smtClean="0"/>
              <a:t>προϊόν)</a:t>
            </a:r>
            <a:endParaRPr lang="en-US" sz="1800" dirty="0" smtClean="0"/>
          </a:p>
          <a:p>
            <a:r>
              <a:rPr lang="en-US" sz="1800" b="1" dirty="0" smtClean="0">
                <a:solidFill>
                  <a:srgbClr val="FF0000"/>
                </a:solidFill>
              </a:rPr>
              <a:t>GRP_TERRAIN</a:t>
            </a:r>
            <a:r>
              <a:rPr lang="en-US" sz="1800" b="1" dirty="0" smtClean="0"/>
              <a:t>   </a:t>
            </a:r>
            <a:r>
              <a:rPr lang="el-GR" sz="1800" b="1" dirty="0" smtClean="0"/>
              <a:t>                                                                                  </a:t>
            </a:r>
            <a:r>
              <a:rPr lang="en-US" sz="1800" dirty="0" smtClean="0"/>
              <a:t>-</a:t>
            </a:r>
            <a:r>
              <a:rPr lang="el-GR" sz="1800" dirty="0"/>
              <a:t> </a:t>
            </a:r>
            <a:r>
              <a:rPr lang="el-GR" sz="1800" dirty="0" smtClean="0"/>
              <a:t>τύπος προϊόντος</a:t>
            </a:r>
            <a:endParaRPr lang="en-US" sz="1800" dirty="0" smtClean="0"/>
          </a:p>
          <a:p>
            <a:r>
              <a:rPr lang="en-US" sz="1800" b="1" dirty="0" smtClean="0">
                <a:solidFill>
                  <a:schemeClr val="bg2">
                    <a:lumMod val="50000"/>
                  </a:schemeClr>
                </a:solidFill>
              </a:rPr>
              <a:t>GM</a:t>
            </a:r>
            <a:r>
              <a:rPr lang="en-US" sz="1800" b="1" dirty="0" smtClean="0"/>
              <a:t> </a:t>
            </a:r>
            <a:r>
              <a:rPr lang="el-GR" sz="1800" b="1" dirty="0">
                <a:solidFill>
                  <a:schemeClr val="bg2">
                    <a:lumMod val="50000"/>
                  </a:schemeClr>
                </a:solidFill>
              </a:rPr>
              <a:t> </a:t>
            </a:r>
            <a:r>
              <a:rPr lang="el-GR" sz="1800" b="1" dirty="0" smtClean="0"/>
              <a:t>                                                                                                      </a:t>
            </a:r>
            <a:r>
              <a:rPr lang="el-GR" sz="1800" dirty="0" smtClean="0"/>
              <a:t>- λειτουργία απόκτησης</a:t>
            </a:r>
            <a:endParaRPr lang="en-US" sz="1800" dirty="0" smtClean="0"/>
          </a:p>
          <a:p>
            <a:r>
              <a:rPr lang="en-US" sz="1800" b="1" dirty="0" smtClean="0">
                <a:solidFill>
                  <a:srgbClr val="FFC000"/>
                </a:solidFill>
              </a:rPr>
              <a:t>P028</a:t>
            </a:r>
            <a:r>
              <a:rPr lang="el-GR" sz="1800" b="1" dirty="0" smtClean="0">
                <a:solidFill>
                  <a:srgbClr val="FFC000"/>
                </a:solidFill>
              </a:rPr>
              <a:t> </a:t>
            </a:r>
            <a:r>
              <a:rPr lang="el-GR" sz="1800" b="1" dirty="0" smtClean="0"/>
              <a:t>                                                                                                     </a:t>
            </a:r>
            <a:r>
              <a:rPr lang="el-GR" sz="1800" dirty="0" smtClean="0"/>
              <a:t>- αριθμός διαδρομής του </a:t>
            </a:r>
            <a:r>
              <a:rPr lang="en-US" sz="1800" dirty="0" smtClean="0"/>
              <a:t>MISR (1-233)</a:t>
            </a:r>
          </a:p>
          <a:p>
            <a:r>
              <a:rPr lang="en-US" sz="1800" b="1" dirty="0" smtClean="0">
                <a:solidFill>
                  <a:srgbClr val="92D050"/>
                </a:solidFill>
              </a:rPr>
              <a:t>O002510</a:t>
            </a:r>
            <a:r>
              <a:rPr lang="el-GR" sz="1800" b="1" dirty="0" smtClean="0">
                <a:solidFill>
                  <a:srgbClr val="92D050"/>
                </a:solidFill>
              </a:rPr>
              <a:t> </a:t>
            </a:r>
            <a:r>
              <a:rPr lang="el-GR" sz="1800" b="1" dirty="0" smtClean="0"/>
              <a:t>                                                                                             </a:t>
            </a:r>
            <a:r>
              <a:rPr lang="el-GR" sz="1800" dirty="0" smtClean="0"/>
              <a:t>- </a:t>
            </a:r>
            <a:r>
              <a:rPr lang="el-GR" sz="1800" dirty="0"/>
              <a:t>αριθμός </a:t>
            </a:r>
            <a:r>
              <a:rPr lang="el-GR" sz="1800" dirty="0" smtClean="0"/>
              <a:t>τροχιάς του </a:t>
            </a:r>
            <a:r>
              <a:rPr lang="en-US" sz="1800" dirty="0"/>
              <a:t>MISR </a:t>
            </a:r>
            <a:r>
              <a:rPr lang="el-GR" sz="1800" dirty="0" smtClean="0"/>
              <a:t>(995- &gt;66.000)</a:t>
            </a:r>
            <a:endParaRPr lang="en-US" sz="1800" dirty="0" smtClean="0"/>
          </a:p>
          <a:p>
            <a:r>
              <a:rPr lang="en-US" sz="1800" b="1" dirty="0" smtClean="0">
                <a:solidFill>
                  <a:srgbClr val="00B050"/>
                </a:solidFill>
              </a:rPr>
              <a:t>AN</a:t>
            </a:r>
            <a:r>
              <a:rPr lang="el-GR" sz="1800" b="1" dirty="0" smtClean="0"/>
              <a:t>                                                                                                          </a:t>
            </a:r>
            <a:r>
              <a:rPr lang="el-GR" sz="1800" dirty="0" smtClean="0"/>
              <a:t>- όνομα κάμερας (</a:t>
            </a:r>
            <a:r>
              <a:rPr lang="da-DK" sz="1800" dirty="0" smtClean="0"/>
              <a:t>DF</a:t>
            </a:r>
            <a:r>
              <a:rPr lang="da-DK" sz="1800" dirty="0"/>
              <a:t>, CF, BF, AF, AN, AA, BA, CA, DA)</a:t>
            </a:r>
            <a:endParaRPr lang="en-US" sz="1800" dirty="0"/>
          </a:p>
          <a:p>
            <a:r>
              <a:rPr lang="en-US" sz="1800" b="1" dirty="0" smtClean="0">
                <a:solidFill>
                  <a:srgbClr val="00B0F0"/>
                </a:solidFill>
              </a:rPr>
              <a:t>F03</a:t>
            </a:r>
            <a:r>
              <a:rPr lang="el-GR" sz="1800" b="1" dirty="0" smtClean="0"/>
              <a:t>                                                                                                         </a:t>
            </a:r>
            <a:r>
              <a:rPr lang="el-GR" sz="1800" dirty="0" smtClean="0"/>
              <a:t>- αριθμός μορφής έκδοσης</a:t>
            </a:r>
          </a:p>
          <a:p>
            <a:r>
              <a:rPr lang="en-US" sz="1800" b="1" dirty="0" smtClean="0">
                <a:solidFill>
                  <a:srgbClr val="002060"/>
                </a:solidFill>
              </a:rPr>
              <a:t>0024</a:t>
            </a:r>
            <a:r>
              <a:rPr lang="el-GR" sz="1800" b="1" dirty="0" smtClean="0">
                <a:solidFill>
                  <a:srgbClr val="002060"/>
                </a:solidFill>
              </a:rPr>
              <a:t> </a:t>
            </a:r>
            <a:r>
              <a:rPr lang="el-GR" sz="1800" b="1" dirty="0" smtClean="0"/>
              <a:t>                                                                                                     </a:t>
            </a:r>
            <a:r>
              <a:rPr lang="el-GR" sz="1800" dirty="0" smtClean="0"/>
              <a:t>- αριθμός προϊόντος έκδοσης</a:t>
            </a:r>
            <a:endParaRPr lang="en-US" sz="1800" dirty="0"/>
          </a:p>
          <a:p>
            <a:r>
              <a:rPr lang="en-US" sz="1800" b="1" dirty="0">
                <a:solidFill>
                  <a:srgbClr val="7030A0"/>
                </a:solidFill>
              </a:rPr>
              <a:t>b</a:t>
            </a:r>
            <a:r>
              <a:rPr lang="en-US" sz="1800" b="1" dirty="0" smtClean="0">
                <a:solidFill>
                  <a:srgbClr val="7030A0"/>
                </a:solidFill>
              </a:rPr>
              <a:t>058-062</a:t>
            </a:r>
            <a:r>
              <a:rPr lang="el-GR" sz="1800" b="1" dirty="0" smtClean="0">
                <a:solidFill>
                  <a:srgbClr val="7030A0"/>
                </a:solidFill>
              </a:rPr>
              <a:t> </a:t>
            </a:r>
            <a:r>
              <a:rPr lang="el-GR" sz="1800" b="1" dirty="0" smtClean="0"/>
              <a:t>                                                                                             </a:t>
            </a:r>
            <a:r>
              <a:rPr lang="el-GR" sz="1800" dirty="0" smtClean="0"/>
              <a:t>- χωρικό εύρος δεδομένων</a:t>
            </a:r>
            <a:endParaRPr lang="en-US" sz="1800" dirty="0"/>
          </a:p>
          <a:p>
            <a:pPr marL="91440" lvl="4" indent="-91440">
              <a:spcBef>
                <a:spcPts val="1200"/>
              </a:spcBef>
              <a:spcAft>
                <a:spcPts val="200"/>
              </a:spcAft>
              <a:buSzPct val="100000"/>
              <a:buFont typeface="Calibri" panose="020F0502020204030204" pitchFamily="34" charset="0"/>
              <a:buChar char=" "/>
            </a:pPr>
            <a:r>
              <a:rPr lang="en-US" sz="1800" b="1" dirty="0" err="1" smtClean="0"/>
              <a:t>hdf</a:t>
            </a:r>
            <a:r>
              <a:rPr lang="el-GR" sz="1800" b="1" dirty="0" smtClean="0"/>
              <a:t> -                                                                                                       </a:t>
            </a:r>
            <a:r>
              <a:rPr lang="el-GR" sz="1800" dirty="0" smtClean="0"/>
              <a:t>- τύπος αρχείου</a:t>
            </a:r>
            <a:endParaRPr lang="el-GR" sz="1800" dirty="0"/>
          </a:p>
          <a:p>
            <a:endParaRPr lang="en-US" sz="1800" b="1" dirty="0" smtClean="0"/>
          </a:p>
          <a:p>
            <a:endParaRPr lang="en-US" sz="1800" b="1" dirty="0" smtClean="0"/>
          </a:p>
          <a:p>
            <a:endParaRPr lang="en-US" sz="1800" b="1" dirty="0" smtClean="0"/>
          </a:p>
          <a:p>
            <a:pPr marL="0" indent="0">
              <a:buNone/>
            </a:pPr>
            <a:endParaRPr lang="el-GR" sz="1800" dirty="0"/>
          </a:p>
        </p:txBody>
      </p:sp>
    </p:spTree>
    <p:extLst>
      <p:ext uri="{BB962C8B-B14F-4D97-AF65-F5344CB8AC3E}">
        <p14:creationId xmlns:p14="http://schemas.microsoft.com/office/powerpoint/2010/main" val="34984355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321286"/>
          </a:xfrm>
          <a:prstGeom prst="rect">
            <a:avLst/>
          </a:prstGeom>
        </p:spPr>
      </p:pic>
      <p:sp>
        <p:nvSpPr>
          <p:cNvPr id="12" name="Rectangle 11"/>
          <p:cNvSpPr/>
          <p:nvPr/>
        </p:nvSpPr>
        <p:spPr>
          <a:xfrm>
            <a:off x="151024" y="4175685"/>
            <a:ext cx="4068418" cy="13252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Τα δεδομένα του οργάνου </a:t>
            </a:r>
            <a:r>
              <a:rPr lang="en-US" dirty="0" smtClean="0"/>
              <a:t>MODIS </a:t>
            </a:r>
            <a:r>
              <a:rPr lang="el-GR" dirty="0" smtClean="0"/>
              <a:t>παίζουν καθοριστικό ρόλο στην διαδικασία </a:t>
            </a:r>
            <a:r>
              <a:rPr lang="el-GR" dirty="0" err="1" smtClean="0"/>
              <a:t>ψηφιοποίησης</a:t>
            </a:r>
            <a:r>
              <a:rPr lang="el-GR" dirty="0" smtClean="0"/>
              <a:t>, καθώς ορίζουν το σημείο που βρίσκεται ο πυρήνας της πυρκαγιάς </a:t>
            </a:r>
            <a:endParaRPr lang="el-GR" dirty="0"/>
          </a:p>
        </p:txBody>
      </p:sp>
      <p:sp>
        <p:nvSpPr>
          <p:cNvPr id="3" name="Rectangle 2"/>
          <p:cNvSpPr/>
          <p:nvPr/>
        </p:nvSpPr>
        <p:spPr>
          <a:xfrm>
            <a:off x="3232031" y="-690113"/>
            <a:ext cx="5290868" cy="2415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dirty="0" smtClean="0">
                <a:solidFill>
                  <a:srgbClr val="FF0000"/>
                </a:solidFill>
              </a:rPr>
              <a:t>Λήψη δεδομένων </a:t>
            </a:r>
          </a:p>
          <a:p>
            <a:pPr algn="ctr"/>
            <a:r>
              <a:rPr lang="el-GR" sz="3600" dirty="0" smtClean="0">
                <a:solidFill>
                  <a:srgbClr val="FF0000"/>
                </a:solidFill>
              </a:rPr>
              <a:t>οργάνου </a:t>
            </a:r>
            <a:r>
              <a:rPr lang="en-US" sz="3600" dirty="0" smtClean="0">
                <a:solidFill>
                  <a:srgbClr val="FF0000"/>
                </a:solidFill>
              </a:rPr>
              <a:t>MODIS</a:t>
            </a:r>
            <a:endParaRPr lang="el-GR" sz="3600" dirty="0">
              <a:solidFill>
                <a:srgbClr val="FF0000"/>
              </a:solidFill>
            </a:endParaRPr>
          </a:p>
        </p:txBody>
      </p:sp>
    </p:spTree>
    <p:extLst>
      <p:ext uri="{BB962C8B-B14F-4D97-AF65-F5344CB8AC3E}">
        <p14:creationId xmlns:p14="http://schemas.microsoft.com/office/powerpoint/2010/main" val="3153272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321286"/>
          </a:xfrm>
          <a:prstGeom prst="rect">
            <a:avLst/>
          </a:prstGeom>
        </p:spPr>
      </p:pic>
      <p:cxnSp>
        <p:nvCxnSpPr>
          <p:cNvPr id="6" name="Straight Arrow Connector 5"/>
          <p:cNvCxnSpPr/>
          <p:nvPr/>
        </p:nvCxnSpPr>
        <p:spPr>
          <a:xfrm flipV="1">
            <a:off x="6241774" y="1484243"/>
            <a:ext cx="2491409" cy="2464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751443" y="3843130"/>
            <a:ext cx="1722783" cy="8746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Προσδιορισμός συγκεκριμένης ημέρας</a:t>
            </a:r>
            <a:endParaRPr lang="el-GR" dirty="0"/>
          </a:p>
        </p:txBody>
      </p:sp>
      <p:cxnSp>
        <p:nvCxnSpPr>
          <p:cNvPr id="11" name="Straight Arrow Connector 10"/>
          <p:cNvCxnSpPr/>
          <p:nvPr/>
        </p:nvCxnSpPr>
        <p:spPr>
          <a:xfrm flipH="1" flipV="1">
            <a:off x="2915478" y="3843130"/>
            <a:ext cx="291548" cy="5433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207026" y="3392557"/>
            <a:ext cx="1285460" cy="993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207026" y="1736035"/>
            <a:ext cx="1736035" cy="26504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650435" y="4214191"/>
            <a:ext cx="2491408" cy="8878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Οι κόκκινες κηλίδες ορίζουν την ύπαρξη θερμών σημείων</a:t>
            </a:r>
            <a:endParaRPr lang="el-GR" dirty="0"/>
          </a:p>
        </p:txBody>
      </p:sp>
    </p:spTree>
    <p:extLst>
      <p:ext uri="{BB962C8B-B14F-4D97-AF65-F5344CB8AC3E}">
        <p14:creationId xmlns:p14="http://schemas.microsoft.com/office/powerpoint/2010/main" val="21574776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361790"/>
          </a:xfrm>
        </p:spPr>
        <p:txBody>
          <a:bodyPr>
            <a:normAutofit fontScale="90000"/>
          </a:bodyPr>
          <a:lstStyle/>
          <a:p>
            <a:pPr algn="ctr"/>
            <a:r>
              <a:rPr lang="el-GR" dirty="0" smtClean="0"/>
              <a:t>Το πρόγραμμα </a:t>
            </a:r>
            <a:r>
              <a:rPr lang="en-US" dirty="0" smtClean="0"/>
              <a:t>MINX</a:t>
            </a:r>
            <a:endParaRPr lang="el-GR" dirty="0"/>
          </a:p>
        </p:txBody>
      </p:sp>
      <p:sp>
        <p:nvSpPr>
          <p:cNvPr id="3" name="Content Placeholder 2"/>
          <p:cNvSpPr>
            <a:spLocks noGrp="1"/>
          </p:cNvSpPr>
          <p:nvPr>
            <p:ph idx="1"/>
          </p:nvPr>
        </p:nvSpPr>
        <p:spPr>
          <a:xfrm>
            <a:off x="1080655" y="1845734"/>
            <a:ext cx="10058400" cy="4023360"/>
          </a:xfrm>
        </p:spPr>
        <p:txBody>
          <a:bodyPr>
            <a:normAutofit fontScale="92500" lnSpcReduction="10000"/>
          </a:bodyPr>
          <a:lstStyle/>
          <a:p>
            <a:r>
              <a:rPr lang="el-GR" dirty="0"/>
              <a:t>Το MINX είναι μια </a:t>
            </a:r>
            <a:r>
              <a:rPr lang="el-GR" dirty="0" err="1"/>
              <a:t>διαδραστική</a:t>
            </a:r>
            <a:r>
              <a:rPr lang="el-GR" dirty="0"/>
              <a:t> εφαρμογή </a:t>
            </a:r>
            <a:r>
              <a:rPr lang="el-GR" dirty="0" err="1"/>
              <a:t>οπτικοποίησης</a:t>
            </a:r>
            <a:r>
              <a:rPr lang="el-GR" dirty="0"/>
              <a:t>, γραμμένη στην Interactive </a:t>
            </a:r>
            <a:r>
              <a:rPr lang="el-GR" dirty="0" err="1"/>
              <a:t>Data</a:t>
            </a:r>
            <a:r>
              <a:rPr lang="el-GR" dirty="0"/>
              <a:t> </a:t>
            </a:r>
            <a:r>
              <a:rPr lang="el-GR" dirty="0" err="1"/>
              <a:t>Language</a:t>
            </a:r>
            <a:r>
              <a:rPr lang="el-GR" dirty="0"/>
              <a:t>( IDL) και συγκεντρώνεται σε ένα αρχείο IDL </a:t>
            </a:r>
            <a:r>
              <a:rPr lang="el-GR" dirty="0" err="1"/>
              <a:t>Virtual</a:t>
            </a:r>
            <a:r>
              <a:rPr lang="el-GR" dirty="0"/>
              <a:t> </a:t>
            </a:r>
            <a:r>
              <a:rPr lang="el-GR" dirty="0" err="1"/>
              <a:t>Machine</a:t>
            </a:r>
            <a:r>
              <a:rPr lang="el-GR" dirty="0"/>
              <a:t> (VM). Μπορεί να λειτουργήσει και ως εργαλείο γενικής χρήσης για να απεικονίσει και να αναλύσει τα δεδομένα MISR και ως ένα εξειδικευμένο εργαλείο για την ανάλυση ιδιοτήτων των λοφίων αερολυμάτων. </a:t>
            </a:r>
            <a:endParaRPr lang="el-GR" dirty="0" smtClean="0"/>
          </a:p>
          <a:p>
            <a:endParaRPr lang="en-US" dirty="0" smtClean="0"/>
          </a:p>
          <a:p>
            <a:r>
              <a:rPr lang="el-GR" dirty="0" smtClean="0"/>
              <a:t>Περιλαμβάνει </a:t>
            </a:r>
            <a:r>
              <a:rPr lang="el-GR" dirty="0"/>
              <a:t>επιλογές υψηλού επιπέδου για δημιουργία</a:t>
            </a:r>
            <a:r>
              <a:rPr lang="el-GR" dirty="0" smtClean="0"/>
              <a:t>:</a:t>
            </a:r>
            <a:r>
              <a:rPr lang="en-US" dirty="0" smtClean="0"/>
              <a:t/>
            </a:r>
            <a:br>
              <a:rPr lang="en-US" dirty="0" smtClean="0"/>
            </a:br>
            <a:r>
              <a:rPr lang="el-GR" dirty="0"/>
              <a:t/>
            </a:r>
            <a:br>
              <a:rPr lang="el-GR" dirty="0"/>
            </a:br>
            <a:r>
              <a:rPr lang="el-GR" dirty="0" smtClean="0"/>
              <a:t> • Εικόνων </a:t>
            </a:r>
            <a:r>
              <a:rPr lang="el-GR" dirty="0"/>
              <a:t>πάνω σε χάρτη για τις </a:t>
            </a:r>
            <a:r>
              <a:rPr lang="el-GR" dirty="0" smtClean="0"/>
              <a:t>τροχι</a:t>
            </a:r>
            <a:r>
              <a:rPr lang="el-GR" dirty="0"/>
              <a:t>έ</a:t>
            </a:r>
            <a:r>
              <a:rPr lang="el-GR" dirty="0" smtClean="0"/>
              <a:t>ς </a:t>
            </a:r>
            <a:r>
              <a:rPr lang="el-GR" dirty="0"/>
              <a:t>του MISR.</a:t>
            </a:r>
          </a:p>
          <a:p>
            <a:pPr marL="0" indent="0">
              <a:buNone/>
            </a:pPr>
            <a:r>
              <a:rPr lang="el-GR" dirty="0" smtClean="0"/>
              <a:t>   • </a:t>
            </a:r>
            <a:r>
              <a:rPr lang="el-GR" dirty="0"/>
              <a:t>RGB </a:t>
            </a:r>
            <a:r>
              <a:rPr lang="el-GR" dirty="0" smtClean="0"/>
              <a:t>εικόνων </a:t>
            </a:r>
            <a:r>
              <a:rPr lang="el-GR" dirty="0"/>
              <a:t>από μια κάμερα με δεδομένα ακτινοβολίας του επιπέδου MISR 1B2 (L1B2) </a:t>
            </a:r>
            <a:r>
              <a:rPr lang="el-GR" dirty="0" smtClean="0"/>
              <a:t/>
            </a:r>
            <a:br>
              <a:rPr lang="el-GR" dirty="0" smtClean="0"/>
            </a:br>
            <a:r>
              <a:rPr lang="el-GR" dirty="0" smtClean="0"/>
              <a:t>   ολόκληρων </a:t>
            </a:r>
            <a:r>
              <a:rPr lang="el-GR" dirty="0"/>
              <a:t>τροχιών</a:t>
            </a:r>
            <a:r>
              <a:rPr lang="el-GR" dirty="0" smtClean="0"/>
              <a:t>.</a:t>
            </a:r>
            <a:r>
              <a:rPr lang="en-US" dirty="0" smtClean="0"/>
              <a:t/>
            </a:r>
            <a:br>
              <a:rPr lang="en-US" dirty="0" smtClean="0"/>
            </a:br>
            <a:r>
              <a:rPr lang="el-GR" dirty="0" smtClean="0"/>
              <a:t>.</a:t>
            </a:r>
            <a:r>
              <a:rPr lang="el-GR" dirty="0"/>
              <a:t/>
            </a:r>
            <a:br>
              <a:rPr lang="el-GR" dirty="0"/>
            </a:br>
            <a:r>
              <a:rPr lang="en-US" dirty="0" smtClean="0"/>
              <a:t>  </a:t>
            </a:r>
            <a:r>
              <a:rPr lang="el-GR" dirty="0" smtClean="0"/>
              <a:t>• </a:t>
            </a:r>
            <a:r>
              <a:rPr lang="el-GR" dirty="0" err="1"/>
              <a:t>Animations</a:t>
            </a:r>
            <a:r>
              <a:rPr lang="el-GR" dirty="0"/>
              <a:t> των εικόνων από τις </a:t>
            </a:r>
            <a:r>
              <a:rPr lang="el-GR" dirty="0" smtClean="0"/>
              <a:t>εννέα </a:t>
            </a:r>
            <a:r>
              <a:rPr lang="el-GR" dirty="0"/>
              <a:t>κάμερες του MISR που προσφέρουν μια 3D άποψη </a:t>
            </a:r>
            <a:r>
              <a:rPr lang="el-GR" dirty="0" smtClean="0"/>
              <a:t>των</a:t>
            </a:r>
            <a:r>
              <a:rPr lang="en-US" dirty="0" smtClean="0"/>
              <a:t/>
            </a:r>
            <a:br>
              <a:rPr lang="en-US" dirty="0" smtClean="0"/>
            </a:br>
            <a:r>
              <a:rPr lang="en-US" dirty="0" smtClean="0"/>
              <a:t>  </a:t>
            </a:r>
            <a:r>
              <a:rPr lang="el-GR" dirty="0" smtClean="0"/>
              <a:t>σκηνών </a:t>
            </a:r>
            <a:r>
              <a:rPr lang="el-GR" dirty="0"/>
              <a:t>που σαρώνει το όργανο.</a:t>
            </a:r>
          </a:p>
          <a:p>
            <a:endParaRPr lang="el-GR" dirty="0"/>
          </a:p>
        </p:txBody>
      </p:sp>
    </p:spTree>
    <p:extLst>
      <p:ext uri="{BB962C8B-B14F-4D97-AF65-F5344CB8AC3E}">
        <p14:creationId xmlns:p14="http://schemas.microsoft.com/office/powerpoint/2010/main" val="1042784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sp>
        <p:nvSpPr>
          <p:cNvPr id="10" name="Rectangle 9"/>
          <p:cNvSpPr/>
          <p:nvPr/>
        </p:nvSpPr>
        <p:spPr>
          <a:xfrm>
            <a:off x="5702531" y="2128058"/>
            <a:ext cx="5286894" cy="1496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Απεικονίζει σε </a:t>
            </a:r>
            <a:r>
              <a:rPr lang="el-GR" dirty="0"/>
              <a:t>προβολή </a:t>
            </a:r>
            <a:r>
              <a:rPr lang="el-GR" dirty="0" smtClean="0"/>
              <a:t>σε χάρτη τις τροχιές και τα γεωγραφικά </a:t>
            </a:r>
            <a:r>
              <a:rPr lang="en-US" dirty="0" smtClean="0"/>
              <a:t>“</a:t>
            </a:r>
            <a:r>
              <a:rPr lang="el-GR" dirty="0" smtClean="0"/>
              <a:t>κουτι</a:t>
            </a:r>
            <a:r>
              <a:rPr lang="el-GR" dirty="0"/>
              <a:t>ά</a:t>
            </a:r>
            <a:r>
              <a:rPr lang="en-US" dirty="0" smtClean="0"/>
              <a:t>” </a:t>
            </a:r>
            <a:r>
              <a:rPr lang="el-GR" dirty="0" smtClean="0"/>
              <a:t>(</a:t>
            </a:r>
            <a:r>
              <a:rPr lang="en-US" dirty="0" smtClean="0"/>
              <a:t>blocks</a:t>
            </a:r>
            <a:r>
              <a:rPr lang="el-GR" dirty="0" smtClean="0"/>
              <a:t>) του οργάνου </a:t>
            </a:r>
            <a:r>
              <a:rPr lang="en-US" dirty="0" smtClean="0"/>
              <a:t>MISR</a:t>
            </a:r>
            <a:r>
              <a:rPr lang="el-GR" dirty="0" smtClean="0"/>
              <a:t> χωρίς να απαιτούνται </a:t>
            </a:r>
            <a:r>
              <a:rPr lang="el-GR" dirty="0"/>
              <a:t>εξωτερικά αρχεία.</a:t>
            </a:r>
          </a:p>
        </p:txBody>
      </p:sp>
      <p:pic>
        <p:nvPicPr>
          <p:cNvPr id="11" name="Picture 10"/>
          <p:cNvPicPr>
            <a:picLocks noChangeAspect="1"/>
          </p:cNvPicPr>
          <p:nvPr/>
        </p:nvPicPr>
        <p:blipFill>
          <a:blip r:embed="rId3"/>
          <a:stretch>
            <a:fillRect/>
          </a:stretch>
        </p:blipFill>
        <p:spPr>
          <a:xfrm>
            <a:off x="1097280" y="2128058"/>
            <a:ext cx="2154167" cy="3365886"/>
          </a:xfrm>
          <a:prstGeom prst="rect">
            <a:avLst/>
          </a:prstGeom>
        </p:spPr>
      </p:pic>
      <p:cxnSp>
        <p:nvCxnSpPr>
          <p:cNvPr id="13" name="Straight Arrow Connector 12"/>
          <p:cNvCxnSpPr/>
          <p:nvPr/>
        </p:nvCxnSpPr>
        <p:spPr>
          <a:xfrm flipH="1">
            <a:off x="2809702" y="3042458"/>
            <a:ext cx="3092334" cy="66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799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pic>
        <p:nvPicPr>
          <p:cNvPr id="3" name="Picture 2"/>
          <p:cNvPicPr>
            <a:picLocks noChangeAspect="1"/>
          </p:cNvPicPr>
          <p:nvPr/>
        </p:nvPicPr>
        <p:blipFill>
          <a:blip r:embed="rId3"/>
          <a:stretch>
            <a:fillRect/>
          </a:stretch>
        </p:blipFill>
        <p:spPr>
          <a:xfrm>
            <a:off x="7103976" y="565265"/>
            <a:ext cx="3699164" cy="5695076"/>
          </a:xfrm>
          <a:prstGeom prst="rect">
            <a:avLst/>
          </a:prstGeom>
        </p:spPr>
      </p:pic>
      <p:cxnSp>
        <p:nvCxnSpPr>
          <p:cNvPr id="12" name="Straight Arrow Connector 11"/>
          <p:cNvCxnSpPr/>
          <p:nvPr/>
        </p:nvCxnSpPr>
        <p:spPr>
          <a:xfrm flipV="1">
            <a:off x="5985164" y="766756"/>
            <a:ext cx="2793076" cy="2175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804756" y="2543695"/>
            <a:ext cx="1778924" cy="698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Χαρακτηριστικά τροχιάς.</a:t>
            </a:r>
            <a:endParaRPr lang="el-GR" dirty="0"/>
          </a:p>
        </p:txBody>
      </p:sp>
      <p:cxnSp>
        <p:nvCxnSpPr>
          <p:cNvPr id="15" name="Straight Arrow Connector 14"/>
          <p:cNvCxnSpPr/>
          <p:nvPr/>
        </p:nvCxnSpPr>
        <p:spPr>
          <a:xfrm flipV="1">
            <a:off x="6126480" y="2078182"/>
            <a:ext cx="3050771" cy="2174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635211" y="3940752"/>
            <a:ext cx="2116225" cy="7476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Αριθμός του </a:t>
            </a:r>
            <a:r>
              <a:rPr lang="en-US" dirty="0" smtClean="0"/>
              <a:t>block</a:t>
            </a:r>
            <a:r>
              <a:rPr lang="el-GR" dirty="0" smtClean="0"/>
              <a:t>.</a:t>
            </a:r>
            <a:endParaRPr lang="el-GR" dirty="0"/>
          </a:p>
        </p:txBody>
      </p:sp>
      <p:pic>
        <p:nvPicPr>
          <p:cNvPr id="17" name="Picture 16"/>
          <p:cNvPicPr>
            <a:picLocks noChangeAspect="1"/>
          </p:cNvPicPr>
          <p:nvPr/>
        </p:nvPicPr>
        <p:blipFill>
          <a:blip r:embed="rId4"/>
          <a:stretch>
            <a:fillRect/>
          </a:stretch>
        </p:blipFill>
        <p:spPr>
          <a:xfrm>
            <a:off x="1110040" y="2194560"/>
            <a:ext cx="2123037" cy="3277381"/>
          </a:xfrm>
          <a:prstGeom prst="rect">
            <a:avLst/>
          </a:prstGeom>
        </p:spPr>
      </p:pic>
      <p:pic>
        <p:nvPicPr>
          <p:cNvPr id="18" name="Picture 17"/>
          <p:cNvPicPr>
            <a:picLocks noChangeAspect="1"/>
          </p:cNvPicPr>
          <p:nvPr/>
        </p:nvPicPr>
        <p:blipFill>
          <a:blip r:embed="rId4"/>
          <a:stretch>
            <a:fillRect/>
          </a:stretch>
        </p:blipFill>
        <p:spPr>
          <a:xfrm>
            <a:off x="1097280" y="2128058"/>
            <a:ext cx="2154167" cy="3365886"/>
          </a:xfrm>
          <a:prstGeom prst="rect">
            <a:avLst/>
          </a:prstGeom>
        </p:spPr>
      </p:pic>
    </p:spTree>
    <p:extLst>
      <p:ext uri="{BB962C8B-B14F-4D97-AF65-F5344CB8AC3E}">
        <p14:creationId xmlns:p14="http://schemas.microsoft.com/office/powerpoint/2010/main" val="25643738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sp>
        <p:nvSpPr>
          <p:cNvPr id="6" name="Rectangle 5"/>
          <p:cNvSpPr/>
          <p:nvPr/>
        </p:nvSpPr>
        <p:spPr>
          <a:xfrm>
            <a:off x="4738254" y="2128058"/>
            <a:ext cx="4114285" cy="12549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Παράγει </a:t>
            </a:r>
            <a:r>
              <a:rPr lang="el-GR" dirty="0"/>
              <a:t>μια λεπτομερή λίστα </a:t>
            </a:r>
            <a:r>
              <a:rPr lang="el-GR" dirty="0" smtClean="0"/>
              <a:t>των τροχιών του </a:t>
            </a:r>
            <a:r>
              <a:rPr lang="el-GR" dirty="0"/>
              <a:t>MISR </a:t>
            </a:r>
            <a:r>
              <a:rPr lang="el-GR" dirty="0" smtClean="0"/>
              <a:t>για συγκεκριμένα χωρικά και χρονικά πλαίσια</a:t>
            </a:r>
          </a:p>
          <a:p>
            <a:endParaRPr lang="el-GR" dirty="0"/>
          </a:p>
        </p:txBody>
      </p:sp>
      <p:pic>
        <p:nvPicPr>
          <p:cNvPr id="7" name="Picture 6"/>
          <p:cNvPicPr>
            <a:picLocks noChangeAspect="1"/>
          </p:cNvPicPr>
          <p:nvPr/>
        </p:nvPicPr>
        <p:blipFill>
          <a:blip r:embed="rId3"/>
          <a:stretch>
            <a:fillRect/>
          </a:stretch>
        </p:blipFill>
        <p:spPr>
          <a:xfrm>
            <a:off x="1097280" y="2128058"/>
            <a:ext cx="2154167" cy="3365886"/>
          </a:xfrm>
          <a:prstGeom prst="rect">
            <a:avLst/>
          </a:prstGeom>
        </p:spPr>
      </p:pic>
      <p:cxnSp>
        <p:nvCxnSpPr>
          <p:cNvPr id="8" name="Straight Arrow Connector 7"/>
          <p:cNvCxnSpPr/>
          <p:nvPr/>
        </p:nvCxnSpPr>
        <p:spPr>
          <a:xfrm flipH="1">
            <a:off x="2597426" y="2915478"/>
            <a:ext cx="2140828" cy="467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9585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pic>
        <p:nvPicPr>
          <p:cNvPr id="3" name="Picture 2"/>
          <p:cNvPicPr>
            <a:picLocks noChangeAspect="1"/>
          </p:cNvPicPr>
          <p:nvPr/>
        </p:nvPicPr>
        <p:blipFill>
          <a:blip r:embed="rId3"/>
          <a:stretch>
            <a:fillRect/>
          </a:stretch>
        </p:blipFill>
        <p:spPr>
          <a:xfrm>
            <a:off x="5638324" y="1789481"/>
            <a:ext cx="4765953" cy="4302541"/>
          </a:xfrm>
          <a:prstGeom prst="rect">
            <a:avLst/>
          </a:prstGeom>
        </p:spPr>
      </p:pic>
      <p:pic>
        <p:nvPicPr>
          <p:cNvPr id="11" name="Picture 10"/>
          <p:cNvPicPr>
            <a:picLocks noChangeAspect="1"/>
          </p:cNvPicPr>
          <p:nvPr/>
        </p:nvPicPr>
        <p:blipFill>
          <a:blip r:embed="rId4"/>
          <a:stretch>
            <a:fillRect/>
          </a:stretch>
        </p:blipFill>
        <p:spPr>
          <a:xfrm>
            <a:off x="1097280" y="2128058"/>
            <a:ext cx="2154167" cy="3365886"/>
          </a:xfrm>
          <a:prstGeom prst="rect">
            <a:avLst/>
          </a:prstGeom>
        </p:spPr>
      </p:pic>
    </p:spTree>
    <p:extLst>
      <p:ext uri="{BB962C8B-B14F-4D97-AF65-F5344CB8AC3E}">
        <p14:creationId xmlns:p14="http://schemas.microsoft.com/office/powerpoint/2010/main" val="3657312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pic>
        <p:nvPicPr>
          <p:cNvPr id="5" name="Picture 4"/>
          <p:cNvPicPr>
            <a:picLocks noChangeAspect="1"/>
          </p:cNvPicPr>
          <p:nvPr/>
        </p:nvPicPr>
        <p:blipFill>
          <a:blip r:embed="rId3"/>
          <a:stretch>
            <a:fillRect/>
          </a:stretch>
        </p:blipFill>
        <p:spPr>
          <a:xfrm>
            <a:off x="1097280" y="2128058"/>
            <a:ext cx="2154167" cy="3365886"/>
          </a:xfrm>
          <a:prstGeom prst="rect">
            <a:avLst/>
          </a:prstGeom>
        </p:spPr>
      </p:pic>
      <p:cxnSp>
        <p:nvCxnSpPr>
          <p:cNvPr id="6" name="Straight Arrow Connector 5"/>
          <p:cNvCxnSpPr/>
          <p:nvPr/>
        </p:nvCxnSpPr>
        <p:spPr>
          <a:xfrm flipH="1">
            <a:off x="2809702" y="2593571"/>
            <a:ext cx="2726574" cy="1030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552902" y="2128058"/>
            <a:ext cx="3807229" cy="18121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Παρουσιάζει την εικόνα της τροχιάς. </a:t>
            </a:r>
            <a:br>
              <a:rPr lang="el-GR" dirty="0" smtClean="0"/>
            </a:br>
            <a:r>
              <a:rPr lang="el-GR" dirty="0" smtClean="0"/>
              <a:t>Υπάρχει επιλογή για το πόσα </a:t>
            </a:r>
            <a:r>
              <a:rPr lang="en-US" dirty="0" smtClean="0"/>
              <a:t>blocks </a:t>
            </a:r>
            <a:r>
              <a:rPr lang="el-GR" dirty="0" smtClean="0"/>
              <a:t>θέλουμε να εμφανίσει, και αυτόματα ρυθμίζεται και η ανάλυση της εικόνας αντίστοιχα.</a:t>
            </a:r>
            <a:endParaRPr lang="el-GR" dirty="0"/>
          </a:p>
        </p:txBody>
      </p:sp>
    </p:spTree>
    <p:extLst>
      <p:ext uri="{BB962C8B-B14F-4D97-AF65-F5344CB8AC3E}">
        <p14:creationId xmlns:p14="http://schemas.microsoft.com/office/powerpoint/2010/main" val="30561251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pic>
        <p:nvPicPr>
          <p:cNvPr id="5" name="Picture 4"/>
          <p:cNvPicPr>
            <a:picLocks noChangeAspect="1"/>
          </p:cNvPicPr>
          <p:nvPr/>
        </p:nvPicPr>
        <p:blipFill>
          <a:blip r:embed="rId3"/>
          <a:stretch>
            <a:fillRect/>
          </a:stretch>
        </p:blipFill>
        <p:spPr>
          <a:xfrm>
            <a:off x="1097280" y="2122679"/>
            <a:ext cx="2154167" cy="3365886"/>
          </a:xfrm>
          <a:prstGeom prst="rect">
            <a:avLst/>
          </a:prstGeom>
        </p:spPr>
      </p:pic>
      <p:cxnSp>
        <p:nvCxnSpPr>
          <p:cNvPr id="6" name="Straight Arrow Connector 5"/>
          <p:cNvCxnSpPr/>
          <p:nvPr/>
        </p:nvCxnSpPr>
        <p:spPr>
          <a:xfrm flipH="1">
            <a:off x="2759825" y="2876204"/>
            <a:ext cx="3491346" cy="929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777460" y="2177328"/>
            <a:ext cx="3383280" cy="1763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Εμφανίζει </a:t>
            </a:r>
            <a:r>
              <a:rPr lang="el-GR" dirty="0"/>
              <a:t>διάφορα προϊόντα </a:t>
            </a:r>
            <a:r>
              <a:rPr lang="el-GR" dirty="0" smtClean="0"/>
              <a:t>των δεδομένων του </a:t>
            </a:r>
            <a:r>
              <a:rPr lang="el-GR" dirty="0"/>
              <a:t>MISR, που επιλέγει ο </a:t>
            </a:r>
            <a:r>
              <a:rPr lang="el-GR" dirty="0" smtClean="0"/>
              <a:t>χρήστης σε </a:t>
            </a:r>
            <a:r>
              <a:rPr lang="el-GR" dirty="0"/>
              <a:t>ξεχωριστά παράθυρα</a:t>
            </a:r>
          </a:p>
        </p:txBody>
      </p:sp>
    </p:spTree>
    <p:extLst>
      <p:ext uri="{BB962C8B-B14F-4D97-AF65-F5344CB8AC3E}">
        <p14:creationId xmlns:p14="http://schemas.microsoft.com/office/powerpoint/2010/main" val="26422852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3"/>
          <a:stretch>
            <a:fillRect/>
          </a:stretch>
        </p:blipFill>
        <p:spPr>
          <a:xfrm>
            <a:off x="123940" y="2392940"/>
            <a:ext cx="3990975" cy="3095625"/>
          </a:xfrm>
          <a:prstGeom prst="rect">
            <a:avLst/>
          </a:prstGeom>
        </p:spPr>
      </p:pic>
      <p:pic>
        <p:nvPicPr>
          <p:cNvPr id="5" name="Picture 4"/>
          <p:cNvPicPr>
            <a:picLocks noChangeAspect="1"/>
          </p:cNvPicPr>
          <p:nvPr/>
        </p:nvPicPr>
        <p:blipFill>
          <a:blip r:embed="rId4"/>
          <a:stretch>
            <a:fillRect/>
          </a:stretch>
        </p:blipFill>
        <p:spPr>
          <a:xfrm>
            <a:off x="1097280" y="2128058"/>
            <a:ext cx="2154167" cy="3365886"/>
          </a:xfrm>
          <a:prstGeom prst="rect">
            <a:avLst/>
          </a:prstGeom>
        </p:spPr>
      </p:pic>
      <p:cxnSp>
        <p:nvCxnSpPr>
          <p:cNvPr id="6" name="Straight Arrow Connector 5"/>
          <p:cNvCxnSpPr/>
          <p:nvPr/>
        </p:nvCxnSpPr>
        <p:spPr>
          <a:xfrm flipH="1">
            <a:off x="2951133" y="3557284"/>
            <a:ext cx="2327563" cy="548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854632" y="2347961"/>
            <a:ext cx="5660967" cy="1757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Εμφανίζει και </a:t>
            </a:r>
            <a:r>
              <a:rPr lang="el-GR" dirty="0"/>
              <a:t>να </a:t>
            </a:r>
            <a:r>
              <a:rPr lang="el-GR" dirty="0" smtClean="0"/>
              <a:t>αναπαράγει τις εικόνες από τις 9 κάμερες του οργάνου </a:t>
            </a:r>
            <a:r>
              <a:rPr lang="el-GR" dirty="0"/>
              <a:t>MISR για αρκετά </a:t>
            </a:r>
            <a:r>
              <a:rPr lang="en-US" dirty="0" smtClean="0"/>
              <a:t>blocks </a:t>
            </a:r>
            <a:r>
              <a:rPr lang="el-GR" dirty="0" smtClean="0"/>
              <a:t>από </a:t>
            </a:r>
            <a:r>
              <a:rPr lang="el-GR" dirty="0"/>
              <a:t>1 ή 2 τροχιές. </a:t>
            </a:r>
            <a:r>
              <a:rPr lang="el-GR" dirty="0" smtClean="0"/>
              <a:t>Στην επιλογή αυτή βρίσκεται το </a:t>
            </a:r>
            <a:r>
              <a:rPr lang="el-GR" dirty="0"/>
              <a:t>μεγαλύτερο μέρος της λειτουργικότητας </a:t>
            </a:r>
            <a:r>
              <a:rPr lang="el-GR" dirty="0" smtClean="0"/>
              <a:t>του προγράμματος MINX</a:t>
            </a:r>
            <a:endParaRPr lang="el-GR" dirty="0"/>
          </a:p>
        </p:txBody>
      </p:sp>
    </p:spTree>
    <p:extLst>
      <p:ext uri="{BB962C8B-B14F-4D97-AF65-F5344CB8AC3E}">
        <p14:creationId xmlns:p14="http://schemas.microsoft.com/office/powerpoint/2010/main" val="744516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sp>
        <p:nvSpPr>
          <p:cNvPr id="10" name="Rectangle 9"/>
          <p:cNvSpPr/>
          <p:nvPr/>
        </p:nvSpPr>
        <p:spPr>
          <a:xfrm>
            <a:off x="5088255" y="3369734"/>
            <a:ext cx="4616216" cy="1479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t/>
            </a:r>
            <a:br>
              <a:rPr lang="el-GR" dirty="0"/>
            </a:br>
            <a:r>
              <a:rPr lang="el-GR" dirty="0"/>
              <a:t>Παρέχει λειτουργίες χρησιμότητας για την προετοιμασία </a:t>
            </a:r>
            <a:r>
              <a:rPr lang="el-GR" dirty="0" smtClean="0"/>
              <a:t>των δεδομένων  MISR </a:t>
            </a:r>
            <a:r>
              <a:rPr lang="el-GR" dirty="0"/>
              <a:t>και MODIS </a:t>
            </a:r>
            <a:r>
              <a:rPr lang="el-GR" dirty="0" smtClean="0"/>
              <a:t>για </a:t>
            </a:r>
            <a:r>
              <a:rPr lang="el-GR" dirty="0"/>
              <a:t>χρήση στην επιλογή </a:t>
            </a:r>
            <a:r>
              <a:rPr lang="en-US" dirty="0" smtClean="0"/>
              <a:t>“Animate Cameras”</a:t>
            </a:r>
            <a:endParaRPr lang="el-GR" dirty="0"/>
          </a:p>
        </p:txBody>
      </p:sp>
      <p:pic>
        <p:nvPicPr>
          <p:cNvPr id="11" name="Picture 10"/>
          <p:cNvPicPr>
            <a:picLocks noChangeAspect="1"/>
          </p:cNvPicPr>
          <p:nvPr/>
        </p:nvPicPr>
        <p:blipFill>
          <a:blip r:embed="rId3"/>
          <a:stretch>
            <a:fillRect/>
          </a:stretch>
        </p:blipFill>
        <p:spPr>
          <a:xfrm>
            <a:off x="1097280" y="2128058"/>
            <a:ext cx="2154167" cy="3365886"/>
          </a:xfrm>
          <a:prstGeom prst="rect">
            <a:avLst/>
          </a:prstGeom>
        </p:spPr>
      </p:pic>
      <p:cxnSp>
        <p:nvCxnSpPr>
          <p:cNvPr id="13" name="Straight Arrow Connector 12"/>
          <p:cNvCxnSpPr/>
          <p:nvPr/>
        </p:nvCxnSpPr>
        <p:spPr>
          <a:xfrm flipH="1">
            <a:off x="2678620" y="3940752"/>
            <a:ext cx="3017635" cy="3984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853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0305"/>
          </a:xfrm>
        </p:spPr>
        <p:txBody>
          <a:bodyPr>
            <a:normAutofit fontScale="90000"/>
          </a:bodyPr>
          <a:lstStyle/>
          <a:p>
            <a:pPr algn="ctr"/>
            <a:r>
              <a:rPr lang="el-GR" dirty="0" smtClean="0"/>
              <a:t>Κεντρικό παράθυρο επιλογών προγράμματος </a:t>
            </a:r>
            <a:r>
              <a:rPr lang="en-US" dirty="0" smtClean="0"/>
              <a:t>MISR</a:t>
            </a:r>
            <a:endParaRPr lang="el-GR" dirty="0"/>
          </a:p>
        </p:txBody>
      </p:sp>
      <p:pic>
        <p:nvPicPr>
          <p:cNvPr id="4" name="Content Placeholder 3"/>
          <p:cNvPicPr>
            <a:picLocks noGrp="1" noChangeAspect="1"/>
          </p:cNvPicPr>
          <p:nvPr>
            <p:ph idx="1"/>
          </p:nvPr>
        </p:nvPicPr>
        <p:blipFill>
          <a:blip r:embed="rId2"/>
          <a:stretch>
            <a:fillRect/>
          </a:stretch>
        </p:blipFill>
        <p:spPr>
          <a:xfrm>
            <a:off x="123940" y="2392940"/>
            <a:ext cx="3990975" cy="3095625"/>
          </a:xfrm>
          <a:prstGeom prst="rect">
            <a:avLst/>
          </a:prstGeom>
        </p:spPr>
      </p:pic>
      <p:sp>
        <p:nvSpPr>
          <p:cNvPr id="10" name="Rectangle 9"/>
          <p:cNvSpPr/>
          <p:nvPr/>
        </p:nvSpPr>
        <p:spPr>
          <a:xfrm>
            <a:off x="5636029" y="4488873"/>
            <a:ext cx="5286894" cy="12884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Παρέχει τις ίδιες δυνατότητες με την επιλογή </a:t>
            </a:r>
            <a:r>
              <a:rPr lang="en-US" dirty="0" smtClean="0"/>
              <a:t>"Animate Cameras”</a:t>
            </a:r>
            <a:r>
              <a:rPr lang="el-GR" dirty="0" smtClean="0"/>
              <a:t> αλλά για παράλληλη επεξεργασία δεδομένων περισσότερων τροχιών</a:t>
            </a:r>
            <a:endParaRPr lang="el-GR" dirty="0"/>
          </a:p>
        </p:txBody>
      </p:sp>
      <p:pic>
        <p:nvPicPr>
          <p:cNvPr id="11" name="Picture 10"/>
          <p:cNvPicPr>
            <a:picLocks noChangeAspect="1"/>
          </p:cNvPicPr>
          <p:nvPr/>
        </p:nvPicPr>
        <p:blipFill>
          <a:blip r:embed="rId3"/>
          <a:stretch>
            <a:fillRect/>
          </a:stretch>
        </p:blipFill>
        <p:spPr>
          <a:xfrm>
            <a:off x="1097280" y="2128058"/>
            <a:ext cx="2154167" cy="3365886"/>
          </a:xfrm>
          <a:prstGeom prst="rect">
            <a:avLst/>
          </a:prstGeom>
        </p:spPr>
      </p:pic>
      <p:cxnSp>
        <p:nvCxnSpPr>
          <p:cNvPr id="13" name="Straight Arrow Connector 12"/>
          <p:cNvCxnSpPr/>
          <p:nvPr/>
        </p:nvCxnSpPr>
        <p:spPr>
          <a:xfrm flipH="1" flipV="1">
            <a:off x="2872633" y="4671753"/>
            <a:ext cx="3079281" cy="448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1196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lstStyle/>
          <a:p>
            <a:endParaRPr lang="el-GR"/>
          </a:p>
        </p:txBody>
      </p:sp>
      <p:sp>
        <p:nvSpPr>
          <p:cNvPr id="4" name="Rectangle 3"/>
          <p:cNvSpPr/>
          <p:nvPr/>
        </p:nvSpPr>
        <p:spPr>
          <a:xfrm>
            <a:off x="1097280" y="0"/>
            <a:ext cx="10058400" cy="630104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endParaRPr lang="el-GR" dirty="0"/>
          </a:p>
        </p:txBody>
      </p:sp>
      <p:pic>
        <p:nvPicPr>
          <p:cNvPr id="5" name="Picture 4"/>
          <p:cNvPicPr>
            <a:picLocks noChangeAspect="1"/>
          </p:cNvPicPr>
          <p:nvPr/>
        </p:nvPicPr>
        <p:blipFill>
          <a:blip r:embed="rId2"/>
          <a:stretch>
            <a:fillRect/>
          </a:stretch>
        </p:blipFill>
        <p:spPr>
          <a:xfrm>
            <a:off x="1097280" y="907385"/>
            <a:ext cx="5419725" cy="4486275"/>
          </a:xfrm>
          <a:prstGeom prst="rect">
            <a:avLst/>
          </a:prstGeom>
        </p:spPr>
      </p:pic>
      <p:sp>
        <p:nvSpPr>
          <p:cNvPr id="6" name="Rectangle 5"/>
          <p:cNvSpPr/>
          <p:nvPr/>
        </p:nvSpPr>
        <p:spPr>
          <a:xfrm>
            <a:off x="6932815" y="1313411"/>
            <a:ext cx="3940232" cy="236081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l-GR" dirty="0" smtClean="0"/>
              <a:t>Οι εικόνες από τις 9 κάμερες </a:t>
            </a:r>
            <a:r>
              <a:rPr lang="en-US" dirty="0" smtClean="0"/>
              <a:t>MISR </a:t>
            </a:r>
            <a:r>
              <a:rPr lang="el-GR" dirty="0" smtClean="0"/>
              <a:t>σε χρονική σειρά (</a:t>
            </a:r>
            <a:r>
              <a:rPr lang="en-US" dirty="0" err="1" smtClean="0"/>
              <a:t>Df</a:t>
            </a:r>
            <a:r>
              <a:rPr lang="en-US" dirty="0" smtClean="0"/>
              <a:t>-Da</a:t>
            </a:r>
            <a:r>
              <a:rPr lang="el-GR" dirty="0" smtClean="0"/>
              <a:t>)</a:t>
            </a:r>
            <a:r>
              <a:rPr lang="en-US" dirty="0" smtClean="0"/>
              <a:t> </a:t>
            </a:r>
            <a:r>
              <a:rPr lang="el-GR" dirty="0" smtClean="0"/>
              <a:t>όπως φαίνονται μετά την φόρτωση των δεδομένων στην επιλογή </a:t>
            </a:r>
            <a:r>
              <a:rPr lang="en-US" dirty="0" smtClean="0"/>
              <a:t>“Animate Cameras” </a:t>
            </a:r>
            <a:endParaRPr lang="el-GR" dirty="0"/>
          </a:p>
        </p:txBody>
      </p:sp>
    </p:spTree>
    <p:extLst>
      <p:ext uri="{BB962C8B-B14F-4D97-AF65-F5344CB8AC3E}">
        <p14:creationId xmlns:p14="http://schemas.microsoft.com/office/powerpoint/2010/main" val="42088850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69274" y="880455"/>
            <a:ext cx="4556067" cy="4556067"/>
          </a:xfrm>
          <a:prstGeom prst="rect">
            <a:avLst/>
          </a:prstGeom>
        </p:spPr>
      </p:pic>
      <p:sp>
        <p:nvSpPr>
          <p:cNvPr id="5" name="Rectangle 4"/>
          <p:cNvSpPr/>
          <p:nvPr/>
        </p:nvSpPr>
        <p:spPr>
          <a:xfrm>
            <a:off x="6600305" y="1562792"/>
            <a:ext cx="4804757" cy="26766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Με βάση την θέση των </a:t>
            </a:r>
            <a:r>
              <a:rPr lang="en-US" dirty="0" smtClean="0"/>
              <a:t>hot spots </a:t>
            </a:r>
            <a:r>
              <a:rPr lang="el-GR" dirty="0" smtClean="0"/>
              <a:t>σχεδιάζουμε το πολύγωνο που περικλείει το λοφίο καπνού.</a:t>
            </a:r>
          </a:p>
          <a:p>
            <a:endParaRPr lang="el-GR" dirty="0"/>
          </a:p>
          <a:p>
            <a:r>
              <a:rPr lang="el-GR" dirty="0" smtClean="0"/>
              <a:t>Στη συνέχεια </a:t>
            </a:r>
            <a:r>
              <a:rPr lang="el-GR" dirty="0" err="1" smtClean="0"/>
              <a:t>προσανατολιζόμενοι</a:t>
            </a:r>
            <a:r>
              <a:rPr lang="el-GR" dirty="0" smtClean="0"/>
              <a:t> σύμφωνα με την κίνηση του λοφίου και την θέση των </a:t>
            </a:r>
            <a:r>
              <a:rPr lang="en-US" dirty="0" smtClean="0"/>
              <a:t>hot spots </a:t>
            </a:r>
            <a:r>
              <a:rPr lang="el-GR" dirty="0" smtClean="0"/>
              <a:t>επιλέγουμε την κατεύθυνση του ανέμου.</a:t>
            </a:r>
          </a:p>
        </p:txBody>
      </p:sp>
      <p:cxnSp>
        <p:nvCxnSpPr>
          <p:cNvPr id="7" name="Straight Arrow Connector 6"/>
          <p:cNvCxnSpPr/>
          <p:nvPr/>
        </p:nvCxnSpPr>
        <p:spPr>
          <a:xfrm flipH="1">
            <a:off x="3441469" y="2177935"/>
            <a:ext cx="3325091" cy="22111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3740727" y="3142211"/>
            <a:ext cx="3025833" cy="299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945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77767" y="512272"/>
            <a:ext cx="3890196" cy="5057255"/>
          </a:xfrm>
          <a:prstGeom prst="rect">
            <a:avLst/>
          </a:prstGeom>
        </p:spPr>
      </p:pic>
      <p:pic>
        <p:nvPicPr>
          <p:cNvPr id="5" name="Picture 4"/>
          <p:cNvPicPr>
            <a:picLocks noChangeAspect="1"/>
          </p:cNvPicPr>
          <p:nvPr/>
        </p:nvPicPr>
        <p:blipFill>
          <a:blip r:embed="rId3"/>
          <a:stretch>
            <a:fillRect/>
          </a:stretch>
        </p:blipFill>
        <p:spPr>
          <a:xfrm>
            <a:off x="7100974" y="628650"/>
            <a:ext cx="3938328" cy="3580298"/>
          </a:xfrm>
          <a:prstGeom prst="rect">
            <a:avLst/>
          </a:prstGeom>
        </p:spPr>
      </p:pic>
      <p:cxnSp>
        <p:nvCxnSpPr>
          <p:cNvPr id="7" name="Straight Arrow Connector 6"/>
          <p:cNvCxnSpPr/>
          <p:nvPr/>
        </p:nvCxnSpPr>
        <p:spPr>
          <a:xfrm flipV="1">
            <a:off x="5011541" y="1263535"/>
            <a:ext cx="2312843" cy="7481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419897" y="1766454"/>
            <a:ext cx="5170517" cy="29925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362661" y="3677249"/>
            <a:ext cx="2334924" cy="116658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011541" y="2890908"/>
            <a:ext cx="4927464" cy="97295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676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60247" y="947997"/>
            <a:ext cx="5238750" cy="4762500"/>
          </a:xfrm>
          <a:prstGeom prst="rect">
            <a:avLst/>
          </a:prstGeom>
        </p:spPr>
      </p:pic>
      <p:cxnSp>
        <p:nvCxnSpPr>
          <p:cNvPr id="6" name="Straight Arrow Connector 5"/>
          <p:cNvCxnSpPr/>
          <p:nvPr/>
        </p:nvCxnSpPr>
        <p:spPr>
          <a:xfrm flipV="1">
            <a:off x="3059084" y="1679171"/>
            <a:ext cx="1030778" cy="2327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48640" y="365760"/>
            <a:ext cx="2910177" cy="26101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t>Στο πρώτο ιστόγραμμα παρατηρούμε το οπτικό βάθος των δειγμάτων ανά δέσμη </a:t>
            </a:r>
            <a:r>
              <a:rPr lang="el-GR" dirty="0" smtClean="0"/>
              <a:t>MISR</a:t>
            </a:r>
            <a:r>
              <a:rPr lang="el-GR" dirty="0"/>
              <a:t>. Υπάρχουν τέσσερις δέσμες σε κάθε κάμερα με τ</a:t>
            </a:r>
            <a:r>
              <a:rPr lang="el-GR" dirty="0" smtClean="0"/>
              <a:t>α μήκη</a:t>
            </a:r>
          </a:p>
          <a:p>
            <a:r>
              <a:rPr lang="el-GR" dirty="0" smtClean="0"/>
              <a:t>κύματος όπως παρουσιάζονται</a:t>
            </a:r>
            <a:r>
              <a:rPr lang="el-GR" dirty="0"/>
              <a:t>, σε αντιστοιχία με το χρώμα.</a:t>
            </a:r>
            <a:endParaRPr lang="el-GR" dirty="0">
              <a:effectLst/>
            </a:endParaRPr>
          </a:p>
        </p:txBody>
      </p:sp>
      <p:pic>
        <p:nvPicPr>
          <p:cNvPr id="8" name="Picture 7"/>
          <p:cNvPicPr>
            <a:picLocks noChangeAspect="1"/>
          </p:cNvPicPr>
          <p:nvPr/>
        </p:nvPicPr>
        <p:blipFill>
          <a:blip r:embed="rId3"/>
          <a:stretch>
            <a:fillRect/>
          </a:stretch>
        </p:blipFill>
        <p:spPr>
          <a:xfrm>
            <a:off x="2541097" y="1911927"/>
            <a:ext cx="819150" cy="723900"/>
          </a:xfrm>
          <a:prstGeom prst="rect">
            <a:avLst/>
          </a:prstGeom>
        </p:spPr>
      </p:pic>
    </p:spTree>
    <p:extLst>
      <p:ext uri="{BB962C8B-B14F-4D97-AF65-F5344CB8AC3E}">
        <p14:creationId xmlns:p14="http://schemas.microsoft.com/office/powerpoint/2010/main" val="37596475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60247" y="947997"/>
            <a:ext cx="5238750" cy="4762500"/>
          </a:xfrm>
          <a:prstGeom prst="rect">
            <a:avLst/>
          </a:prstGeom>
        </p:spPr>
      </p:pic>
      <p:cxnSp>
        <p:nvCxnSpPr>
          <p:cNvPr id="3" name="Straight Arrow Connector 2"/>
          <p:cNvCxnSpPr/>
          <p:nvPr/>
        </p:nvCxnSpPr>
        <p:spPr>
          <a:xfrm flipH="1">
            <a:off x="8129847" y="1463040"/>
            <a:ext cx="665018" cy="4322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8598997" y="947997"/>
            <a:ext cx="2573308" cy="12798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a:t>Στο δεύτερο ιστόγραμμα παρουσιάζεται ο εκθέτης Ångström των δειγμάτων που παρατηρήθηκαν.</a:t>
            </a:r>
            <a:endParaRPr lang="el-GR">
              <a:effectLst/>
            </a:endParaRPr>
          </a:p>
        </p:txBody>
      </p:sp>
    </p:spTree>
    <p:extLst>
      <p:ext uri="{BB962C8B-B14F-4D97-AF65-F5344CB8AC3E}">
        <p14:creationId xmlns:p14="http://schemas.microsoft.com/office/powerpoint/2010/main" val="14389050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60247" y="947997"/>
            <a:ext cx="5238750" cy="4762500"/>
          </a:xfrm>
          <a:prstGeom prst="rect">
            <a:avLst/>
          </a:prstGeom>
        </p:spPr>
      </p:pic>
      <p:cxnSp>
        <p:nvCxnSpPr>
          <p:cNvPr id="3" name="Straight Arrow Connector 2"/>
          <p:cNvCxnSpPr/>
          <p:nvPr/>
        </p:nvCxnSpPr>
        <p:spPr>
          <a:xfrm>
            <a:off x="2909455" y="3541222"/>
            <a:ext cx="1147156" cy="7813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413164" y="2975956"/>
            <a:ext cx="1947082" cy="2011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t>Ο </a:t>
            </a:r>
            <a:r>
              <a:rPr lang="el-GR" dirty="0"/>
              <a:t>αριθμός των δειγμάτων που παρατηρήθηκαν σε συνάρτηση με τη λευκότητα</a:t>
            </a:r>
            <a:r>
              <a:rPr lang="el-GR" i="1" dirty="0"/>
              <a:t>.</a:t>
            </a:r>
            <a:r>
              <a:rPr lang="el-GR" dirty="0"/>
              <a:t> </a:t>
            </a:r>
          </a:p>
        </p:txBody>
      </p:sp>
    </p:spTree>
    <p:extLst>
      <p:ext uri="{BB962C8B-B14F-4D97-AF65-F5344CB8AC3E}">
        <p14:creationId xmlns:p14="http://schemas.microsoft.com/office/powerpoint/2010/main" val="9045021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60247" y="947997"/>
            <a:ext cx="5238750" cy="4762500"/>
          </a:xfrm>
          <a:prstGeom prst="rect">
            <a:avLst/>
          </a:prstGeom>
        </p:spPr>
      </p:pic>
      <p:cxnSp>
        <p:nvCxnSpPr>
          <p:cNvPr id="3" name="Straight Arrow Connector 2"/>
          <p:cNvCxnSpPr/>
          <p:nvPr/>
        </p:nvCxnSpPr>
        <p:spPr>
          <a:xfrm flipH="1">
            <a:off x="8113222" y="4039985"/>
            <a:ext cx="1047403" cy="498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9044247" y="3773978"/>
            <a:ext cx="2177935" cy="25104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t>Στο τελευταίο ιστόγραμμα παρατηρούμε τα διάφορα μεγέθη και σχήματα των σωματιδίων όπως ανιχνεύτηκαν από την πράσινη δέσμη του οργάνου MISR.</a:t>
            </a:r>
            <a:endParaRPr lang="el-GR" dirty="0">
              <a:effectLst/>
            </a:endParaRPr>
          </a:p>
        </p:txBody>
      </p:sp>
    </p:spTree>
    <p:extLst>
      <p:ext uri="{BB962C8B-B14F-4D97-AF65-F5344CB8AC3E}">
        <p14:creationId xmlns:p14="http://schemas.microsoft.com/office/powerpoint/2010/main" val="21155626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33004"/>
            <a:ext cx="10058400" cy="498764"/>
          </a:xfrm>
        </p:spPr>
        <p:txBody>
          <a:bodyPr>
            <a:normAutofit fontScale="90000"/>
          </a:bodyPr>
          <a:lstStyle/>
          <a:p>
            <a:pPr algn="ctr"/>
            <a:r>
              <a:rPr lang="el-GR" dirty="0" smtClean="0"/>
              <a:t>Συμπεράσματα</a:t>
            </a:r>
            <a:endParaRPr lang="el-GR" dirty="0"/>
          </a:p>
        </p:txBody>
      </p:sp>
      <p:sp>
        <p:nvSpPr>
          <p:cNvPr id="3" name="Content Placeholder 2"/>
          <p:cNvSpPr>
            <a:spLocks noGrp="1"/>
          </p:cNvSpPr>
          <p:nvPr>
            <p:ph idx="1"/>
          </p:nvPr>
        </p:nvSpPr>
        <p:spPr/>
        <p:txBody>
          <a:bodyPr>
            <a:normAutofit fontScale="92500" lnSpcReduction="20000"/>
          </a:bodyPr>
          <a:lstStyle/>
          <a:p>
            <a:r>
              <a:rPr lang="el-GR" dirty="0" smtClean="0">
                <a:solidFill>
                  <a:schemeClr val="tx1"/>
                </a:solidFill>
              </a:rPr>
              <a:t>Παρατηρήθηκε </a:t>
            </a:r>
            <a:r>
              <a:rPr lang="el-GR" dirty="0">
                <a:solidFill>
                  <a:schemeClr val="tx1"/>
                </a:solidFill>
              </a:rPr>
              <a:t>αρχικά ότι δεν υπάρχουν συγκεκριμένα αποτελέσματα για το </a:t>
            </a:r>
            <a:r>
              <a:rPr lang="el-GR" dirty="0" smtClean="0">
                <a:solidFill>
                  <a:schemeClr val="tx1"/>
                </a:solidFill>
              </a:rPr>
              <a:t>ύψος </a:t>
            </a:r>
            <a:r>
              <a:rPr lang="el-GR" dirty="0">
                <a:solidFill>
                  <a:schemeClr val="tx1"/>
                </a:solidFill>
              </a:rPr>
              <a:t>στο οποίο ανιχνεύονται τα σωματίδια του καπνού. Σε αρκετές περιπτώσεις το στρώμα καπνού, αν και μακριά από την πηγή, παρέμενε κοντά στην επιφάνεια του έδαφος. Το γεγονός αυτό μας οδηγεί στο συμπέρασμα ότι πιθανώς τα δεδομένα των παραπάνω περιπτώσεων να επηρεάστηκαν από τη μορφολογία του εδάφους και </a:t>
            </a:r>
            <a:r>
              <a:rPr lang="el-GR" dirty="0" smtClean="0">
                <a:solidFill>
                  <a:schemeClr val="tx1"/>
                </a:solidFill>
              </a:rPr>
              <a:t>κλιματολογικές συνθήκες </a:t>
            </a:r>
            <a:r>
              <a:rPr lang="el-GR" dirty="0">
                <a:solidFill>
                  <a:schemeClr val="tx1"/>
                </a:solidFill>
              </a:rPr>
              <a:t>εφόσον περιμέναμε να ανιχνευθούν τα σωματίδια σε μεγαλύτερο υψόμετρο</a:t>
            </a:r>
            <a:r>
              <a:rPr lang="el-GR" dirty="0" smtClean="0">
                <a:solidFill>
                  <a:schemeClr val="tx1"/>
                </a:solidFill>
              </a:rPr>
              <a:t>.</a:t>
            </a:r>
            <a:br>
              <a:rPr lang="el-GR" dirty="0" smtClean="0">
                <a:solidFill>
                  <a:schemeClr val="tx1"/>
                </a:solidFill>
              </a:rPr>
            </a:br>
            <a:endParaRPr lang="el-GR" dirty="0" smtClean="0">
              <a:solidFill>
                <a:schemeClr val="tx1"/>
              </a:solidFill>
            </a:endParaRPr>
          </a:p>
          <a:p>
            <a:r>
              <a:rPr lang="el-GR" dirty="0" smtClean="0">
                <a:solidFill>
                  <a:schemeClr val="tx1"/>
                </a:solidFill>
              </a:rPr>
              <a:t>Οι τιμές </a:t>
            </a:r>
            <a:r>
              <a:rPr lang="el-GR" dirty="0">
                <a:solidFill>
                  <a:schemeClr val="tx1"/>
                </a:solidFill>
              </a:rPr>
              <a:t>του εκθέτη </a:t>
            </a:r>
            <a:r>
              <a:rPr lang="el-GR" dirty="0" err="1">
                <a:solidFill>
                  <a:schemeClr val="tx1"/>
                </a:solidFill>
              </a:rPr>
              <a:t>Ångström</a:t>
            </a:r>
            <a:r>
              <a:rPr lang="el-GR" dirty="0">
                <a:solidFill>
                  <a:schemeClr val="tx1"/>
                </a:solidFill>
              </a:rPr>
              <a:t> των δειγμάτων κυμάνθηκαν γύρω στο </a:t>
            </a:r>
            <a:r>
              <a:rPr lang="el-GR" dirty="0" smtClean="0">
                <a:solidFill>
                  <a:schemeClr val="tx1"/>
                </a:solidFill>
              </a:rPr>
              <a:t>1,2±0,1 , </a:t>
            </a:r>
            <a:r>
              <a:rPr lang="el-GR" dirty="0">
                <a:solidFill>
                  <a:schemeClr val="tx1"/>
                </a:solidFill>
              </a:rPr>
              <a:t>που είναι αρκετά </a:t>
            </a:r>
            <a:r>
              <a:rPr lang="el-GR" dirty="0" err="1">
                <a:solidFill>
                  <a:schemeClr val="tx1"/>
                </a:solidFill>
              </a:rPr>
              <a:t>κοντα</a:t>
            </a:r>
            <a:r>
              <a:rPr lang="el-GR" dirty="0">
                <a:solidFill>
                  <a:schemeClr val="tx1"/>
                </a:solidFill>
              </a:rPr>
              <a:t> στην τιμή που περιμέναμε, σύμφωνα και με τις τιμές του αντίστοιχου οπτικού βάθους και του μήκους κύματος</a:t>
            </a:r>
            <a:r>
              <a:rPr lang="el-GR" dirty="0" smtClean="0">
                <a:solidFill>
                  <a:schemeClr val="tx1"/>
                </a:solidFill>
              </a:rPr>
              <a:t>.</a:t>
            </a:r>
            <a:br>
              <a:rPr lang="el-GR" dirty="0" smtClean="0">
                <a:solidFill>
                  <a:schemeClr val="tx1"/>
                </a:solidFill>
              </a:rPr>
            </a:br>
            <a:endParaRPr lang="el-GR" dirty="0" smtClean="0">
              <a:solidFill>
                <a:schemeClr val="tx1"/>
              </a:solidFill>
            </a:endParaRPr>
          </a:p>
          <a:p>
            <a:r>
              <a:rPr lang="el-GR" dirty="0" smtClean="0">
                <a:solidFill>
                  <a:schemeClr val="tx1"/>
                </a:solidFill>
              </a:rPr>
              <a:t>Ακόμα</a:t>
            </a:r>
            <a:r>
              <a:rPr lang="el-GR" dirty="0">
                <a:solidFill>
                  <a:schemeClr val="tx1"/>
                </a:solidFill>
              </a:rPr>
              <a:t>, σύμφωνα με τα αποτελέσματα από την </a:t>
            </a:r>
            <a:r>
              <a:rPr lang="el-GR" dirty="0" err="1">
                <a:solidFill>
                  <a:schemeClr val="tx1"/>
                </a:solidFill>
              </a:rPr>
              <a:t>ψηφιοποίηση</a:t>
            </a:r>
            <a:r>
              <a:rPr lang="el-GR" dirty="0">
                <a:solidFill>
                  <a:schemeClr val="tx1"/>
                </a:solidFill>
              </a:rPr>
              <a:t> των δεδομένων, οι τιμές της λευκότητας κυμαίνονται κυρίως από </a:t>
            </a:r>
            <a:r>
              <a:rPr lang="el-GR" dirty="0" smtClean="0">
                <a:solidFill>
                  <a:schemeClr val="tx1"/>
                </a:solidFill>
              </a:rPr>
              <a:t>0.94±0,05 </a:t>
            </a:r>
            <a:r>
              <a:rPr lang="el-GR" dirty="0">
                <a:solidFill>
                  <a:schemeClr val="tx1"/>
                </a:solidFill>
              </a:rPr>
              <a:t>έως </a:t>
            </a:r>
            <a:r>
              <a:rPr lang="el-GR" dirty="0" smtClean="0">
                <a:solidFill>
                  <a:schemeClr val="tx1"/>
                </a:solidFill>
              </a:rPr>
              <a:t>1±</a:t>
            </a:r>
            <a:r>
              <a:rPr lang="el-GR" dirty="0">
                <a:solidFill>
                  <a:schemeClr val="tx1"/>
                </a:solidFill>
              </a:rPr>
              <a:t>0,05</a:t>
            </a:r>
            <a:r>
              <a:rPr lang="el-GR" dirty="0" smtClean="0">
                <a:solidFill>
                  <a:schemeClr val="tx1"/>
                </a:solidFill>
              </a:rPr>
              <a:t> </a:t>
            </a:r>
            <a:r>
              <a:rPr lang="el-GR" dirty="0">
                <a:solidFill>
                  <a:schemeClr val="tx1"/>
                </a:solidFill>
              </a:rPr>
              <a:t>ενώ στις περισσότερες περιπτώσεις των πυρκαγιών που μελετήθηκαν οι τιμές κυμαίνονται από </a:t>
            </a:r>
            <a:r>
              <a:rPr lang="el-GR" dirty="0" smtClean="0">
                <a:solidFill>
                  <a:schemeClr val="tx1"/>
                </a:solidFill>
              </a:rPr>
              <a:t>0,97±</a:t>
            </a:r>
            <a:r>
              <a:rPr lang="el-GR" dirty="0">
                <a:solidFill>
                  <a:schemeClr val="tx1"/>
                </a:solidFill>
              </a:rPr>
              <a:t>0,05</a:t>
            </a:r>
            <a:r>
              <a:rPr lang="el-GR" dirty="0" smtClean="0">
                <a:solidFill>
                  <a:schemeClr val="tx1"/>
                </a:solidFill>
              </a:rPr>
              <a:t> </a:t>
            </a:r>
            <a:r>
              <a:rPr lang="el-GR" dirty="0">
                <a:solidFill>
                  <a:schemeClr val="tx1"/>
                </a:solidFill>
              </a:rPr>
              <a:t>έως </a:t>
            </a:r>
            <a:r>
              <a:rPr lang="el-GR" dirty="0" smtClean="0">
                <a:solidFill>
                  <a:schemeClr val="tx1"/>
                </a:solidFill>
              </a:rPr>
              <a:t>1±</a:t>
            </a:r>
            <a:r>
              <a:rPr lang="el-GR" dirty="0">
                <a:solidFill>
                  <a:schemeClr val="tx1"/>
                </a:solidFill>
              </a:rPr>
              <a:t>0,05</a:t>
            </a:r>
            <a:r>
              <a:rPr lang="el-GR" dirty="0" smtClean="0">
                <a:solidFill>
                  <a:schemeClr val="tx1"/>
                </a:solidFill>
              </a:rPr>
              <a:t> </a:t>
            </a:r>
            <a:r>
              <a:rPr lang="el-GR" dirty="0">
                <a:solidFill>
                  <a:schemeClr val="tx1"/>
                </a:solidFill>
              </a:rPr>
              <a:t>όπου πιθανώς να παρουσιάζονται σωματίδια υγρασίας. Ακόμα, για </a:t>
            </a:r>
            <a:r>
              <a:rPr lang="el-GR" dirty="0" smtClean="0">
                <a:solidFill>
                  <a:schemeClr val="tx1"/>
                </a:solidFill>
              </a:rPr>
              <a:t>διαφορετικές </a:t>
            </a:r>
            <a:r>
              <a:rPr lang="el-GR" dirty="0">
                <a:solidFill>
                  <a:schemeClr val="tx1"/>
                </a:solidFill>
              </a:rPr>
              <a:t>περιπτώσεις καπνού οι τιμές της λευκότητας αποκλίνουν, γιατί η τιμή εξαρτάται από την πηγή (</a:t>
            </a:r>
            <a:r>
              <a:rPr lang="el-GR" dirty="0" err="1">
                <a:solidFill>
                  <a:schemeClr val="tx1"/>
                </a:solidFill>
              </a:rPr>
              <a:t>Eck</a:t>
            </a:r>
            <a:r>
              <a:rPr lang="el-GR" dirty="0">
                <a:solidFill>
                  <a:schemeClr val="tx1"/>
                </a:solidFill>
              </a:rPr>
              <a:t> </a:t>
            </a:r>
            <a:r>
              <a:rPr lang="el-GR" dirty="0" err="1">
                <a:solidFill>
                  <a:schemeClr val="tx1"/>
                </a:solidFill>
              </a:rPr>
              <a:t>et</a:t>
            </a:r>
            <a:r>
              <a:rPr lang="el-GR" dirty="0">
                <a:solidFill>
                  <a:schemeClr val="tx1"/>
                </a:solidFill>
              </a:rPr>
              <a:t> </a:t>
            </a:r>
            <a:r>
              <a:rPr lang="el-GR" dirty="0" err="1">
                <a:solidFill>
                  <a:schemeClr val="tx1"/>
                </a:solidFill>
              </a:rPr>
              <a:t>al</a:t>
            </a:r>
            <a:r>
              <a:rPr lang="el-GR" dirty="0">
                <a:solidFill>
                  <a:schemeClr val="tx1"/>
                </a:solidFill>
              </a:rPr>
              <a:t>., 1999). </a:t>
            </a:r>
          </a:p>
          <a:p>
            <a:endParaRPr lang="el-GR" dirty="0" smtClean="0">
              <a:solidFill>
                <a:schemeClr val="tx1"/>
              </a:solidFill>
            </a:endParaRPr>
          </a:p>
          <a:p>
            <a:pPr marL="0" indent="0">
              <a:buNone/>
            </a:pPr>
            <a:endParaRPr lang="el-GR" dirty="0">
              <a:solidFill>
                <a:schemeClr val="tx1"/>
              </a:solidFill>
            </a:endParaRPr>
          </a:p>
          <a:p>
            <a:endParaRPr lang="el-GR" dirty="0"/>
          </a:p>
        </p:txBody>
      </p:sp>
    </p:spTree>
    <p:extLst>
      <p:ext uri="{BB962C8B-B14F-4D97-AF65-F5344CB8AC3E}">
        <p14:creationId xmlns:p14="http://schemas.microsoft.com/office/powerpoint/2010/main" val="28383142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393185"/>
          </a:xfrm>
        </p:spPr>
        <p:txBody>
          <a:bodyPr/>
          <a:lstStyle/>
          <a:p>
            <a:endParaRPr lang="el-GR" dirty="0"/>
          </a:p>
        </p:txBody>
      </p:sp>
      <p:sp>
        <p:nvSpPr>
          <p:cNvPr id="3" name="Content Placeholder 2"/>
          <p:cNvSpPr>
            <a:spLocks noGrp="1"/>
          </p:cNvSpPr>
          <p:nvPr>
            <p:ph idx="1"/>
          </p:nvPr>
        </p:nvSpPr>
        <p:spPr/>
        <p:txBody>
          <a:bodyPr/>
          <a:lstStyle/>
          <a:p>
            <a:endParaRPr lang="el-GR"/>
          </a:p>
        </p:txBody>
      </p:sp>
      <p:sp>
        <p:nvSpPr>
          <p:cNvPr id="5" name="Rectangle 4"/>
          <p:cNvSpPr/>
          <p:nvPr/>
        </p:nvSpPr>
        <p:spPr>
          <a:xfrm>
            <a:off x="1097280" y="286603"/>
            <a:ext cx="10058400" cy="574843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r>
              <a:rPr lang="el-GR" sz="1900" dirty="0" smtClean="0">
                <a:solidFill>
                  <a:schemeClr val="tx1"/>
                </a:solidFill>
              </a:rPr>
              <a:t>Το </a:t>
            </a:r>
            <a:r>
              <a:rPr lang="el-GR" sz="1900" dirty="0">
                <a:solidFill>
                  <a:schemeClr val="tx1"/>
                </a:solidFill>
              </a:rPr>
              <a:t>μέγεθος των σωματιδίων ήταν κατανεμημένο ομοιόμορφα, καθώς υπήρχαν μικρά, μεσαία και μεγάλα σωματίδια σε ίδια αναλογία ενώ σπάνια παρατηρήθηκαν μη σφαιρικά σωματίδια, σε μικρή αναλογία όμως</a:t>
            </a:r>
            <a:r>
              <a:rPr lang="el-GR" sz="1900" dirty="0" smtClean="0">
                <a:solidFill>
                  <a:schemeClr val="tx1"/>
                </a:solidFill>
              </a:rPr>
              <a:t>.</a:t>
            </a:r>
          </a:p>
          <a:p>
            <a:endParaRPr lang="el-GR" sz="1900" dirty="0">
              <a:solidFill>
                <a:schemeClr val="tx1"/>
              </a:solidFill>
              <a:effectLst/>
            </a:endParaRPr>
          </a:p>
          <a:p>
            <a:r>
              <a:rPr lang="el-GR" sz="1900" dirty="0">
                <a:solidFill>
                  <a:schemeClr val="tx1"/>
                </a:solidFill>
              </a:rPr>
              <a:t>Είναι σημαντικό να ληφθεί υπόψιν ότι η διαδικασία της </a:t>
            </a:r>
            <a:r>
              <a:rPr lang="el-GR" sz="1900" dirty="0" err="1">
                <a:solidFill>
                  <a:schemeClr val="tx1"/>
                </a:solidFill>
              </a:rPr>
              <a:t>ψηφιοποίησης</a:t>
            </a:r>
            <a:r>
              <a:rPr lang="el-GR" sz="1900" dirty="0">
                <a:solidFill>
                  <a:schemeClr val="tx1"/>
                </a:solidFill>
              </a:rPr>
              <a:t> του καπνού γίνεται χειροκίνητα και η εκτίμηση της κίνησης του λοφίου γίνεται με υποκειμενικά κριτήρια. Πιο συγκεκριμένα, ο σχεδιασμός του πολυγώνου του λοφίου του καπνού γίνεται με βάση το πως βλέπει ο χρήστης του προγράμματος τα όρια του συγκεκριμένου λοφίου. Επίσης ο καθορισμός του ανέμου γίνεται μελετώντας την αναπαράσταση του συμβάντος. Η </a:t>
            </a:r>
            <a:r>
              <a:rPr lang="el-GR" sz="1900" dirty="0" err="1">
                <a:solidFill>
                  <a:schemeClr val="tx1"/>
                </a:solidFill>
              </a:rPr>
              <a:t>ψηφιοποίηση</a:t>
            </a:r>
            <a:r>
              <a:rPr lang="el-GR" sz="1900" dirty="0">
                <a:solidFill>
                  <a:schemeClr val="tx1"/>
                </a:solidFill>
              </a:rPr>
              <a:t> γίνεται με βάση τα δεδομένα της κάμερας Α</a:t>
            </a:r>
            <a:r>
              <a:rPr lang="en-US" sz="1900" dirty="0">
                <a:solidFill>
                  <a:schemeClr val="tx1"/>
                </a:solidFill>
              </a:rPr>
              <a:t>n </a:t>
            </a:r>
            <a:r>
              <a:rPr lang="el-GR" sz="1900" dirty="0">
                <a:solidFill>
                  <a:schemeClr val="tx1"/>
                </a:solidFill>
              </a:rPr>
              <a:t>οπότε για να προσδιορίσουμε τον άνεμο παρατηρούμε τις εικόνες </a:t>
            </a:r>
            <a:r>
              <a:rPr lang="en-US" sz="1900" dirty="0" err="1">
                <a:solidFill>
                  <a:schemeClr val="tx1"/>
                </a:solidFill>
              </a:rPr>
              <a:t>Df</a:t>
            </a:r>
            <a:r>
              <a:rPr lang="en-US" sz="1900" dirty="0">
                <a:solidFill>
                  <a:schemeClr val="tx1"/>
                </a:solidFill>
              </a:rPr>
              <a:t>, </a:t>
            </a:r>
            <a:r>
              <a:rPr lang="en-US" sz="1900" dirty="0" err="1">
                <a:solidFill>
                  <a:schemeClr val="tx1"/>
                </a:solidFill>
              </a:rPr>
              <a:t>Cf</a:t>
            </a:r>
            <a:r>
              <a:rPr lang="en-US" sz="1900" dirty="0">
                <a:solidFill>
                  <a:schemeClr val="tx1"/>
                </a:solidFill>
              </a:rPr>
              <a:t>, Bf, </a:t>
            </a:r>
            <a:r>
              <a:rPr lang="en-US" sz="1900" dirty="0" err="1">
                <a:solidFill>
                  <a:schemeClr val="tx1"/>
                </a:solidFill>
              </a:rPr>
              <a:t>Af</a:t>
            </a:r>
            <a:r>
              <a:rPr lang="en-US" sz="1900" dirty="0">
                <a:solidFill>
                  <a:schemeClr val="tx1"/>
                </a:solidFill>
              </a:rPr>
              <a:t> </a:t>
            </a:r>
            <a:r>
              <a:rPr lang="el-GR" sz="1900" dirty="0">
                <a:solidFill>
                  <a:schemeClr val="tx1"/>
                </a:solidFill>
              </a:rPr>
              <a:t>και </a:t>
            </a:r>
            <a:r>
              <a:rPr lang="en-US" sz="1900" dirty="0">
                <a:solidFill>
                  <a:schemeClr val="tx1"/>
                </a:solidFill>
              </a:rPr>
              <a:t>Aa, Ba, Ca, Da </a:t>
            </a:r>
            <a:r>
              <a:rPr lang="el-GR" sz="1900" dirty="0">
                <a:solidFill>
                  <a:schemeClr val="tx1"/>
                </a:solidFill>
              </a:rPr>
              <a:t>με την συγκεκριμένη σειρά ώστε βλέποντας την χρονική εξέλιξη του λοφίου να καταλάβουμε την κατεύθυνση του ανέμου. </a:t>
            </a:r>
            <a:endParaRPr lang="el-GR" sz="1900" dirty="0" smtClean="0">
              <a:solidFill>
                <a:schemeClr val="tx1"/>
              </a:solidFill>
            </a:endParaRPr>
          </a:p>
          <a:p>
            <a:endParaRPr lang="el-GR" sz="1900" dirty="0">
              <a:solidFill>
                <a:schemeClr val="tx1"/>
              </a:solidFill>
            </a:endParaRPr>
          </a:p>
          <a:p>
            <a:r>
              <a:rPr lang="el-GR" sz="1900" dirty="0" smtClean="0">
                <a:solidFill>
                  <a:schemeClr val="tx1"/>
                </a:solidFill>
              </a:rPr>
              <a:t>Κατ</a:t>
            </a:r>
            <a:r>
              <a:rPr lang="el-GR" sz="1900" dirty="0">
                <a:solidFill>
                  <a:schemeClr val="tx1"/>
                </a:solidFill>
              </a:rPr>
              <a:t>' επέκταση, ενδέχεται να υπάρχει σφάλμα στα αποτελέσματα της </a:t>
            </a:r>
            <a:r>
              <a:rPr lang="el-GR" sz="1900" dirty="0" err="1">
                <a:solidFill>
                  <a:schemeClr val="tx1"/>
                </a:solidFill>
              </a:rPr>
              <a:t>ψηφιοποίησης</a:t>
            </a:r>
            <a:r>
              <a:rPr lang="el-GR" sz="1900" dirty="0">
                <a:solidFill>
                  <a:schemeClr val="tx1"/>
                </a:solidFill>
              </a:rPr>
              <a:t>, κυρίως </a:t>
            </a:r>
            <a:r>
              <a:rPr lang="el-GR" sz="1900" dirty="0" smtClean="0">
                <a:solidFill>
                  <a:schemeClr val="tx1"/>
                </a:solidFill>
              </a:rPr>
              <a:t>στην κατακόρυφη </a:t>
            </a:r>
            <a:r>
              <a:rPr lang="el-GR" sz="1900" dirty="0">
                <a:solidFill>
                  <a:schemeClr val="tx1"/>
                </a:solidFill>
              </a:rPr>
              <a:t>κατανομή του ανέμου. Συνεπώς πρέπει να γίνει σύγκριση των αποτελεσμάτων </a:t>
            </a:r>
            <a:r>
              <a:rPr lang="el-GR" sz="1900" dirty="0" smtClean="0">
                <a:solidFill>
                  <a:schemeClr val="tx1"/>
                </a:solidFill>
              </a:rPr>
              <a:t>με </a:t>
            </a:r>
            <a:r>
              <a:rPr lang="en-US" sz="1900" dirty="0" smtClean="0">
                <a:solidFill>
                  <a:schemeClr val="tx1"/>
                </a:solidFill>
              </a:rPr>
              <a:t>in </a:t>
            </a:r>
            <a:r>
              <a:rPr lang="en-US" sz="1900" dirty="0">
                <a:solidFill>
                  <a:schemeClr val="tx1"/>
                </a:solidFill>
              </a:rPr>
              <a:t>situ </a:t>
            </a:r>
            <a:r>
              <a:rPr lang="el-GR" sz="1900" dirty="0">
                <a:solidFill>
                  <a:schemeClr val="tx1"/>
                </a:solidFill>
              </a:rPr>
              <a:t>μετρήσεις και άλλα δορυφορικά όργανα, σε όποια από τις υπό μελέτη περιπτώσεις υπάρχουν.</a:t>
            </a:r>
          </a:p>
          <a:p>
            <a:r>
              <a:rPr lang="el-GR" dirty="0"/>
              <a:t>                                                                          </a:t>
            </a:r>
          </a:p>
          <a:p>
            <a:endParaRPr lang="el-GR" dirty="0">
              <a:effectLst/>
            </a:endParaRPr>
          </a:p>
        </p:txBody>
      </p:sp>
    </p:spTree>
    <p:extLst>
      <p:ext uri="{BB962C8B-B14F-4D97-AF65-F5344CB8AC3E}">
        <p14:creationId xmlns:p14="http://schemas.microsoft.com/office/powerpoint/2010/main" val="10890610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63757" y="304800"/>
            <a:ext cx="8971722" cy="5300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smtClean="0">
                <a:solidFill>
                  <a:schemeClr val="tx1"/>
                </a:solidFill>
              </a:rPr>
              <a:t>Ευχαριστίες</a:t>
            </a:r>
          </a:p>
          <a:p>
            <a:endParaRPr lang="el-GR" dirty="0" smtClean="0">
              <a:solidFill>
                <a:schemeClr val="tx1"/>
              </a:solidFill>
            </a:endParaRPr>
          </a:p>
          <a:p>
            <a:r>
              <a:rPr lang="el-GR" dirty="0" smtClean="0">
                <a:solidFill>
                  <a:schemeClr val="tx1"/>
                </a:solidFill>
              </a:rPr>
              <a:t>Στον κ. Βασίλειο </a:t>
            </a:r>
            <a:r>
              <a:rPr lang="el-GR" dirty="0" err="1" smtClean="0">
                <a:solidFill>
                  <a:schemeClr val="tx1"/>
                </a:solidFill>
              </a:rPr>
              <a:t>Αμοιρίδη</a:t>
            </a:r>
            <a:r>
              <a:rPr lang="el-GR" dirty="0" smtClean="0">
                <a:solidFill>
                  <a:schemeClr val="tx1"/>
                </a:solidFill>
              </a:rPr>
              <a:t> και στον κ. Αλέξανδρο Παπαγιάννη για την βοήθειά που μου προσέφεραν και σε εσάς που με ακούσατε</a:t>
            </a:r>
          </a:p>
          <a:p>
            <a:endParaRPr lang="el-GR" dirty="0">
              <a:solidFill>
                <a:schemeClr val="tx1"/>
              </a:solidFill>
            </a:endParaRPr>
          </a:p>
        </p:txBody>
      </p:sp>
    </p:spTree>
    <p:extLst>
      <p:ext uri="{BB962C8B-B14F-4D97-AF65-F5344CB8AC3E}">
        <p14:creationId xmlns:p14="http://schemas.microsoft.com/office/powerpoint/2010/main" val="17652287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lstStyle/>
          <a:p>
            <a:endParaRPr lang="el-GR"/>
          </a:p>
        </p:txBody>
      </p:sp>
      <p:sp>
        <p:nvSpPr>
          <p:cNvPr id="4" name="Rectangle 3"/>
          <p:cNvSpPr/>
          <p:nvPr/>
        </p:nvSpPr>
        <p:spPr>
          <a:xfrm>
            <a:off x="1097280" y="714895"/>
            <a:ext cx="10058400" cy="51542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r>
              <a:rPr lang="el-GR" sz="800" b="1" dirty="0"/>
              <a:t>ΒΙΒΛΙΟΓΡΑΦΙΑ</a:t>
            </a:r>
            <a:endParaRPr lang="el-GR" sz="800" dirty="0"/>
          </a:p>
          <a:p>
            <a:r>
              <a:rPr lang="el-GR" sz="800" dirty="0"/>
              <a:t/>
            </a:r>
            <a:br>
              <a:rPr lang="el-GR" sz="800" dirty="0"/>
            </a:br>
            <a:endParaRPr lang="el-GR" sz="800" dirty="0"/>
          </a:p>
          <a:p>
            <a:r>
              <a:rPr lang="en-US" sz="800" dirty="0" err="1"/>
              <a:t>Ansmann</a:t>
            </a:r>
            <a:r>
              <a:rPr lang="en-US" sz="800" dirty="0"/>
              <a:t>, A. et al., “Saharan Mineral Dust Experiments SAMUM–1 and SAMUM–2: what have we learned” </a:t>
            </a:r>
            <a:r>
              <a:rPr lang="en-US" sz="800" i="1" dirty="0" err="1"/>
              <a:t>Tellus</a:t>
            </a:r>
            <a:r>
              <a:rPr lang="en-US" sz="800" i="1" dirty="0"/>
              <a:t> B Special Issue: Results of the second Saharan Mineral Dust Experiment (SAMUM-2) Vol. 64, Issue 4, </a:t>
            </a:r>
            <a:r>
              <a:rPr lang="en-US" sz="800" dirty="0"/>
              <a:t>406-428, </a:t>
            </a:r>
            <a:r>
              <a:rPr lang="en-US" sz="800" dirty="0" smtClean="0"/>
              <a:t>2011</a:t>
            </a:r>
            <a:endParaRPr lang="el-GR" sz="800" dirty="0" smtClean="0"/>
          </a:p>
          <a:p>
            <a:endParaRPr lang="en-US" sz="800" dirty="0"/>
          </a:p>
          <a:p>
            <a:r>
              <a:rPr lang="en-US" sz="800" dirty="0" err="1"/>
              <a:t>Dentener</a:t>
            </a:r>
            <a:r>
              <a:rPr lang="en-US" sz="800" dirty="0"/>
              <a:t>, F.J. and </a:t>
            </a:r>
            <a:r>
              <a:rPr lang="en-US" sz="800" dirty="0" err="1"/>
              <a:t>Crutzen</a:t>
            </a:r>
            <a:r>
              <a:rPr lang="en-US" sz="800" dirty="0"/>
              <a:t>, P.J., “Reaction of N2O5 on tropospheric aerosols: Impact on the global distributions of NOx, O3, and OH.” </a:t>
            </a:r>
            <a:r>
              <a:rPr lang="en-US" sz="800" i="1" dirty="0"/>
              <a:t>Journal of Geophysical Research, </a:t>
            </a:r>
            <a:r>
              <a:rPr lang="en-US" sz="800" dirty="0"/>
              <a:t>98, 7149-7163,</a:t>
            </a:r>
            <a:r>
              <a:rPr lang="en-US" sz="800" i="1" dirty="0"/>
              <a:t> </a:t>
            </a:r>
            <a:r>
              <a:rPr lang="en-US" sz="800" dirty="0" smtClean="0"/>
              <a:t>1993</a:t>
            </a:r>
            <a:r>
              <a:rPr lang="en-US" sz="800" dirty="0"/>
              <a:t/>
            </a:r>
            <a:br>
              <a:rPr lang="en-US" sz="800" dirty="0"/>
            </a:br>
            <a:endParaRPr lang="en-US" sz="800" dirty="0"/>
          </a:p>
          <a:p>
            <a:r>
              <a:rPr lang="en-US" sz="800" dirty="0"/>
              <a:t>Diner, D.J. et al., “Multi-angle Imaging </a:t>
            </a:r>
            <a:r>
              <a:rPr lang="en-US" sz="800" dirty="0" err="1"/>
              <a:t>SpectroRadiometer</a:t>
            </a:r>
            <a:r>
              <a:rPr lang="en-US" sz="800" dirty="0"/>
              <a:t> (MISR) instrument description and experiment overview.”, </a:t>
            </a:r>
            <a:r>
              <a:rPr lang="en-US" sz="800" i="1" dirty="0"/>
              <a:t>EEE Transactions on Geoscience and remote sensing, Vol. 36, No. 4, </a:t>
            </a:r>
            <a:r>
              <a:rPr lang="en-US" sz="800" dirty="0"/>
              <a:t>1074-1084, 1998 </a:t>
            </a:r>
            <a:endParaRPr lang="el-GR" sz="800" dirty="0" smtClean="0"/>
          </a:p>
          <a:p>
            <a:endParaRPr lang="en-US" sz="800" dirty="0"/>
          </a:p>
          <a:p>
            <a:r>
              <a:rPr lang="en-US" sz="800" dirty="0"/>
              <a:t>Eck, T. F. et al., “Wavelength dependence of the optical depth of biomass burning, </a:t>
            </a:r>
          </a:p>
          <a:p>
            <a:r>
              <a:rPr lang="en-US" sz="800" dirty="0"/>
              <a:t>urban, and desert dust aerosols”, </a:t>
            </a:r>
            <a:r>
              <a:rPr lang="en-US" sz="800" i="1" dirty="0"/>
              <a:t>Journal of Geophysical Research,</a:t>
            </a:r>
            <a:r>
              <a:rPr lang="en-US" sz="800" dirty="0"/>
              <a:t>, Vol. 104, NO. D24, 31.333-31.349, 1999 </a:t>
            </a:r>
            <a:endParaRPr lang="el-GR" sz="800" dirty="0" smtClean="0"/>
          </a:p>
          <a:p>
            <a:endParaRPr lang="en-US" sz="800" dirty="0"/>
          </a:p>
          <a:p>
            <a:r>
              <a:rPr lang="en-US" sz="800" dirty="0"/>
              <a:t>Haywood, J., Boucher, O., “Estimates of the direct and indirect radiative forcing due to tropospheric aerosols: A review”, </a:t>
            </a:r>
            <a:r>
              <a:rPr lang="en-US" sz="800" i="1" dirty="0"/>
              <a:t>Reviews of geophysics, an AGU Journal, </a:t>
            </a:r>
            <a:r>
              <a:rPr lang="en-US" sz="800" dirty="0"/>
              <a:t>513-518,</a:t>
            </a:r>
            <a:r>
              <a:rPr lang="en-US" sz="800" i="1" dirty="0"/>
              <a:t> </a:t>
            </a:r>
            <a:r>
              <a:rPr lang="en-US" sz="800" dirty="0"/>
              <a:t>2000</a:t>
            </a:r>
          </a:p>
          <a:p>
            <a:r>
              <a:rPr lang="en-US" sz="800" dirty="0"/>
              <a:t/>
            </a:r>
            <a:br>
              <a:rPr lang="en-US" sz="800" dirty="0"/>
            </a:br>
            <a:endParaRPr lang="en-US" sz="800" dirty="0"/>
          </a:p>
          <a:p>
            <a:r>
              <a:rPr lang="en-US" sz="800" dirty="0" err="1"/>
              <a:t>Husar</a:t>
            </a:r>
            <a:r>
              <a:rPr lang="en-US" sz="800" dirty="0"/>
              <a:t>, R. B., “Physics and chemistry of atmospheric aerosols”, </a:t>
            </a:r>
            <a:r>
              <a:rPr lang="en-US" sz="800" i="1" dirty="0"/>
              <a:t>University of Stockholm, </a:t>
            </a:r>
            <a:r>
              <a:rPr lang="en-US" sz="800" dirty="0"/>
              <a:t>10-15</a:t>
            </a:r>
            <a:r>
              <a:rPr lang="en-US" sz="800" i="1" dirty="0"/>
              <a:t>, </a:t>
            </a:r>
            <a:r>
              <a:rPr lang="en-US" sz="800" dirty="0" smtClean="0"/>
              <a:t>1976</a:t>
            </a:r>
            <a:endParaRPr lang="el-GR" sz="800" dirty="0" smtClean="0"/>
          </a:p>
          <a:p>
            <a:endParaRPr lang="en-US" sz="800" dirty="0"/>
          </a:p>
          <a:p>
            <a:r>
              <a:rPr lang="en-US" sz="800" dirty="0"/>
              <a:t>IPCC, “Climate Change” </a:t>
            </a:r>
            <a:r>
              <a:rPr lang="en-US" sz="800" dirty="0" smtClean="0"/>
              <a:t>2013</a:t>
            </a:r>
            <a:endParaRPr lang="el-GR" sz="800" dirty="0" smtClean="0"/>
          </a:p>
          <a:p>
            <a:endParaRPr lang="en-US" sz="800" dirty="0"/>
          </a:p>
          <a:p>
            <a:r>
              <a:rPr lang="en-US" sz="800" dirty="0" smtClean="0"/>
              <a:t>Jennings</a:t>
            </a:r>
            <a:r>
              <a:rPr lang="en-US" sz="800" dirty="0"/>
              <a:t>, S. G., “Aerosol effects on </a:t>
            </a:r>
            <a:r>
              <a:rPr lang="en-US" sz="800" dirty="0" err="1"/>
              <a:t>climate”,</a:t>
            </a:r>
            <a:r>
              <a:rPr lang="en-US" sz="800" i="1" dirty="0" err="1"/>
              <a:t>University</a:t>
            </a:r>
            <a:r>
              <a:rPr lang="en-US" sz="800" i="1" dirty="0"/>
              <a:t> of Arizona Press</a:t>
            </a:r>
            <a:r>
              <a:rPr lang="en-US" sz="800" dirty="0"/>
              <a:t>, 110-116, </a:t>
            </a:r>
            <a:r>
              <a:rPr lang="en-US" sz="800" dirty="0" smtClean="0"/>
              <a:t>1992</a:t>
            </a:r>
            <a:r>
              <a:rPr lang="el-GR" sz="800" dirty="0" smtClean="0"/>
              <a:t> </a:t>
            </a:r>
          </a:p>
          <a:p>
            <a:endParaRPr lang="en-US" sz="800" dirty="0"/>
          </a:p>
          <a:p>
            <a:r>
              <a:rPr lang="en-US" sz="800" dirty="0" err="1"/>
              <a:t>Kalashnikova</a:t>
            </a:r>
            <a:r>
              <a:rPr lang="en-US" sz="800" dirty="0"/>
              <a:t>, O., Kahn, R. et al., “Mineral dust plume evolution over the Atlantic from MISR and MODIS aerosol retrievals”, </a:t>
            </a:r>
            <a:r>
              <a:rPr lang="en-US" sz="800" i="1" dirty="0"/>
              <a:t>J. </a:t>
            </a:r>
            <a:r>
              <a:rPr lang="en-US" sz="800" i="1" dirty="0" err="1"/>
              <a:t>Geophys</a:t>
            </a:r>
            <a:r>
              <a:rPr lang="en-US" sz="800" i="1" dirty="0"/>
              <a:t>. Res,</a:t>
            </a:r>
            <a:r>
              <a:rPr lang="en-US" sz="800" dirty="0"/>
              <a:t> 2-7,</a:t>
            </a:r>
            <a:r>
              <a:rPr lang="en-US" sz="800" i="1" dirty="0"/>
              <a:t> </a:t>
            </a:r>
            <a:r>
              <a:rPr lang="en-US" sz="800" dirty="0" smtClean="0"/>
              <a:t>2008</a:t>
            </a:r>
            <a:r>
              <a:rPr lang="en-US" sz="800" dirty="0"/>
              <a:t/>
            </a:r>
            <a:br>
              <a:rPr lang="en-US" sz="800" dirty="0"/>
            </a:br>
            <a:endParaRPr lang="en-US" sz="800" dirty="0"/>
          </a:p>
          <a:p>
            <a:r>
              <a:rPr lang="el-GR" sz="800" dirty="0" err="1"/>
              <a:t>Κουλλαπής</a:t>
            </a:r>
            <a:r>
              <a:rPr lang="el-GR" sz="800" dirty="0"/>
              <a:t>, Ν., “Αιωρούμενα σωματίδια και οι επιπτώσεις τους στην υγεία”, </a:t>
            </a:r>
            <a:r>
              <a:rPr lang="el-GR" sz="800" i="1" dirty="0"/>
              <a:t>Σύνδεσμος Ασφάλειας και Υγείας Κύπρου,</a:t>
            </a:r>
            <a:r>
              <a:rPr lang="el-GR" sz="800" dirty="0"/>
              <a:t> </a:t>
            </a:r>
            <a:r>
              <a:rPr lang="el-GR" sz="800" dirty="0" smtClean="0"/>
              <a:t>2012</a:t>
            </a:r>
          </a:p>
          <a:p>
            <a:endParaRPr lang="el-GR" sz="800" dirty="0"/>
          </a:p>
          <a:p>
            <a:r>
              <a:rPr lang="en-US" sz="800" dirty="0" smtClean="0"/>
              <a:t>Lehmann</a:t>
            </a:r>
            <a:r>
              <a:rPr lang="en-US" sz="800" dirty="0"/>
              <a:t>, J., </a:t>
            </a:r>
            <a:r>
              <a:rPr lang="en-US" sz="800" dirty="0" err="1"/>
              <a:t>DeGloria</a:t>
            </a:r>
            <a:r>
              <a:rPr lang="en-US" sz="800" dirty="0"/>
              <a:t>, S. D., Hobbs, P., Delve, R., &amp; Travis, A. J. “One size does not fit </a:t>
            </a:r>
            <a:r>
              <a:rPr lang="en-US" sz="800" dirty="0" err="1"/>
              <a:t>all:Conversation</a:t>
            </a:r>
            <a:r>
              <a:rPr lang="en-US" sz="800" dirty="0"/>
              <a:t> farming success in Africa more dependent on management than on location”, </a:t>
            </a:r>
            <a:r>
              <a:rPr lang="en-US" sz="800" i="1" dirty="0"/>
              <a:t>Department of Crop and Soil Sciences, Cornell University, Ithaca, </a:t>
            </a:r>
            <a:r>
              <a:rPr lang="en-US" sz="800" dirty="0"/>
              <a:t>200-207,</a:t>
            </a:r>
            <a:r>
              <a:rPr lang="en-US" sz="800" i="1" dirty="0"/>
              <a:t> </a:t>
            </a:r>
            <a:r>
              <a:rPr lang="en-US" sz="800" dirty="0" smtClean="0"/>
              <a:t>2013</a:t>
            </a:r>
            <a:endParaRPr lang="el-GR" sz="800" dirty="0" smtClean="0"/>
          </a:p>
          <a:p>
            <a:endParaRPr lang="en-US" sz="800" dirty="0"/>
          </a:p>
          <a:p>
            <a:r>
              <a:rPr lang="en-US" sz="800" dirty="0" err="1"/>
              <a:t>Martonchik</a:t>
            </a:r>
            <a:r>
              <a:rPr lang="en-US" sz="800" dirty="0"/>
              <a:t>, J.V. et al., “Regional aerosol retrieval results from MISR”, </a:t>
            </a:r>
            <a:r>
              <a:rPr lang="en-US" sz="800" i="1" dirty="0"/>
              <a:t>EEE Transactions on geoscience and remote sensing, Vol. 40, No. 7,</a:t>
            </a:r>
            <a:r>
              <a:rPr lang="en-US" sz="800" dirty="0"/>
              <a:t> 1521-1529,</a:t>
            </a:r>
            <a:r>
              <a:rPr lang="en-US" sz="800" i="1" dirty="0"/>
              <a:t> </a:t>
            </a:r>
            <a:r>
              <a:rPr lang="en-US" sz="800" dirty="0" smtClean="0"/>
              <a:t>2002</a:t>
            </a:r>
            <a:r>
              <a:rPr lang="en-US" sz="800" dirty="0"/>
              <a:t/>
            </a:r>
            <a:br>
              <a:rPr lang="en-US" sz="800" dirty="0"/>
            </a:br>
            <a:endParaRPr lang="en-US" sz="800" dirty="0"/>
          </a:p>
          <a:p>
            <a:r>
              <a:rPr lang="en-US" sz="800" dirty="0"/>
              <a:t>Nelson, D. L., Clare, A., “MISR </a:t>
            </a:r>
            <a:r>
              <a:rPr lang="en-US" sz="800" dirty="0" err="1"/>
              <a:t>INteractive</a:t>
            </a:r>
            <a:r>
              <a:rPr lang="en-US" sz="800" dirty="0"/>
              <a:t> </a:t>
            </a:r>
            <a:r>
              <a:rPr lang="en-US" sz="800" dirty="0" err="1"/>
              <a:t>eXplorer</a:t>
            </a:r>
            <a:r>
              <a:rPr lang="en-US" sz="800" dirty="0"/>
              <a:t> (MINX) V1 . 0 USER ’ S GUIDE”, </a:t>
            </a:r>
            <a:r>
              <a:rPr lang="en-US" sz="800" i="1" dirty="0"/>
              <a:t>Jet Propulsion Laboratory</a:t>
            </a:r>
            <a:r>
              <a:rPr lang="en-US" sz="800" dirty="0"/>
              <a:t>, 60-90, </a:t>
            </a:r>
            <a:r>
              <a:rPr lang="en-US" sz="800" dirty="0" smtClean="0"/>
              <a:t>2009</a:t>
            </a:r>
            <a:r>
              <a:rPr lang="en-US" sz="800" dirty="0"/>
              <a:t/>
            </a:r>
            <a:br>
              <a:rPr lang="en-US" sz="800" dirty="0"/>
            </a:br>
            <a:endParaRPr lang="en-US" sz="800" dirty="0"/>
          </a:p>
          <a:p>
            <a:r>
              <a:rPr lang="el-GR" sz="800" dirty="0" err="1"/>
              <a:t>Παρώνης</a:t>
            </a:r>
            <a:r>
              <a:rPr lang="el-GR" sz="800" dirty="0"/>
              <a:t>, Δ. Κ. , “Μέτρηση του οπτικού βάθους των αιωρούμενων σωματιδίων στη Μεσόγειο με αλγόριθμους </a:t>
            </a:r>
            <a:r>
              <a:rPr lang="el-GR" sz="800" dirty="0" err="1"/>
              <a:t>τηλεπισκόπησης</a:t>
            </a:r>
            <a:r>
              <a:rPr lang="el-GR" sz="800" dirty="0"/>
              <a:t>.”, </a:t>
            </a:r>
            <a:r>
              <a:rPr lang="el-GR" sz="800" i="1" dirty="0"/>
              <a:t>Διδακτορική Διατριβή</a:t>
            </a:r>
            <a:r>
              <a:rPr lang="el-GR" sz="800" dirty="0"/>
              <a:t>, 30-35, </a:t>
            </a:r>
            <a:r>
              <a:rPr lang="el-GR" sz="800" dirty="0" smtClean="0"/>
              <a:t>2008</a:t>
            </a:r>
            <a:r>
              <a:rPr lang="el-GR" sz="800" dirty="0"/>
              <a:t/>
            </a:r>
            <a:br>
              <a:rPr lang="el-GR" sz="800" dirty="0"/>
            </a:br>
            <a:endParaRPr lang="el-GR" sz="800" dirty="0"/>
          </a:p>
          <a:p>
            <a:r>
              <a:rPr lang="en-US" sz="800" dirty="0"/>
              <a:t>Qi, Y. et al., “Spatial and temporal distribution of MODIS and MISR aerosol optical depth over northern China and comparison with AERONET”, </a:t>
            </a:r>
            <a:r>
              <a:rPr lang="en-US" sz="800" i="1" dirty="0"/>
              <a:t>Chinese science bulletin Vol. 58, No. 20</a:t>
            </a:r>
            <a:r>
              <a:rPr lang="en-US" sz="800" dirty="0"/>
              <a:t>, 24972506, </a:t>
            </a:r>
            <a:r>
              <a:rPr lang="en-US" sz="800" dirty="0" smtClean="0"/>
              <a:t>2013</a:t>
            </a:r>
            <a:endParaRPr lang="en-US" sz="800" dirty="0"/>
          </a:p>
          <a:p>
            <a:r>
              <a:rPr lang="en-US" sz="800" dirty="0" err="1"/>
              <a:t>Remoundaki</a:t>
            </a:r>
            <a:r>
              <a:rPr lang="en-US" sz="800" dirty="0"/>
              <a:t>, E., “</a:t>
            </a:r>
            <a:r>
              <a:rPr lang="el-GR" sz="800" dirty="0"/>
              <a:t>Μηχανισμοί κινητικότητας ρύπων”, </a:t>
            </a:r>
            <a:r>
              <a:rPr lang="en-US" sz="800" i="1" dirty="0"/>
              <a:t>Environmental Chemistry and Metal Mobility, </a:t>
            </a:r>
            <a:r>
              <a:rPr lang="en-US" sz="800" dirty="0"/>
              <a:t>16-19, 2012</a:t>
            </a:r>
            <a:r>
              <a:rPr lang="en-US" sz="800" i="1" dirty="0"/>
              <a:t> </a:t>
            </a:r>
            <a:r>
              <a:rPr lang="en-US" sz="800" dirty="0"/>
              <a:t/>
            </a:r>
            <a:br>
              <a:rPr lang="en-US" sz="800" dirty="0"/>
            </a:br>
            <a:endParaRPr lang="en-US" sz="800" dirty="0"/>
          </a:p>
          <a:p>
            <a:r>
              <a:rPr lang="en-US" sz="800" dirty="0" err="1"/>
              <a:t>Rheigans</a:t>
            </a:r>
            <a:r>
              <a:rPr lang="en-US" sz="800" dirty="0"/>
              <a:t>, B., E., “</a:t>
            </a:r>
            <a:r>
              <a:rPr lang="el-GR" sz="800" dirty="0"/>
              <a:t>Ι</a:t>
            </a:r>
            <a:r>
              <a:rPr lang="en-US" sz="800" dirty="0" err="1"/>
              <a:t>ntroduction</a:t>
            </a:r>
            <a:r>
              <a:rPr lang="en-US" sz="800" dirty="0"/>
              <a:t> to </a:t>
            </a:r>
            <a:r>
              <a:rPr lang="en-US" sz="800" dirty="0" err="1"/>
              <a:t>misr</a:t>
            </a:r>
            <a:r>
              <a:rPr lang="en-US" sz="800" dirty="0"/>
              <a:t> data analysis and tools”, </a:t>
            </a:r>
            <a:r>
              <a:rPr lang="en-US" sz="800" i="1" dirty="0"/>
              <a:t>Jet Propulsion Laboratory, 10-35, </a:t>
            </a:r>
            <a:r>
              <a:rPr lang="en-US" sz="800" dirty="0" smtClean="0"/>
              <a:t>2009</a:t>
            </a:r>
            <a:r>
              <a:rPr lang="en-US" sz="800" dirty="0"/>
              <a:t/>
            </a:r>
            <a:br>
              <a:rPr lang="en-US" sz="800" dirty="0"/>
            </a:br>
            <a:endParaRPr lang="en-US" sz="800" dirty="0"/>
          </a:p>
          <a:p>
            <a:r>
              <a:rPr lang="en-US" sz="800" dirty="0"/>
              <a:t>Seinfeld and </a:t>
            </a:r>
            <a:r>
              <a:rPr lang="en-US" sz="800" dirty="0" err="1"/>
              <a:t>Pandis</a:t>
            </a:r>
            <a:r>
              <a:rPr lang="en-US" sz="800" dirty="0"/>
              <a:t>, “Atmospheric Chemistry and Physics: From Air Pollution to Climate Change, 2nd Edition”, </a:t>
            </a:r>
            <a:r>
              <a:rPr lang="en-US" sz="800" i="1" dirty="0"/>
              <a:t>John Wiley &amp; Sons</a:t>
            </a:r>
            <a:r>
              <a:rPr lang="en-US" sz="800" dirty="0"/>
              <a:t>, 2012</a:t>
            </a:r>
          </a:p>
          <a:p>
            <a:r>
              <a:rPr lang="en-US" sz="800" dirty="0"/>
              <a:t/>
            </a:r>
            <a:br>
              <a:rPr lang="en-US" sz="800" dirty="0"/>
            </a:br>
            <a:endParaRPr lang="en-US" sz="800" dirty="0"/>
          </a:p>
          <a:p>
            <a:r>
              <a:rPr lang="en-US" sz="800" dirty="0"/>
              <a:t>Wilson, R. &amp; Spengler J., “Particles in our air- concentration and health effects”, </a:t>
            </a:r>
            <a:r>
              <a:rPr lang="en-US" sz="800" i="1" dirty="0"/>
              <a:t>Harvard University Press, </a:t>
            </a:r>
            <a:r>
              <a:rPr lang="en-US" sz="800" dirty="0"/>
              <a:t>492-499,</a:t>
            </a:r>
            <a:r>
              <a:rPr lang="en-US" sz="800" i="1" dirty="0"/>
              <a:t> </a:t>
            </a:r>
            <a:r>
              <a:rPr lang="en-US" sz="800" dirty="0" smtClean="0"/>
              <a:t>1996</a:t>
            </a:r>
            <a:endParaRPr lang="el-GR" sz="800" dirty="0" smtClean="0"/>
          </a:p>
          <a:p>
            <a:endParaRPr lang="en-US" sz="800" dirty="0"/>
          </a:p>
          <a:p>
            <a:r>
              <a:rPr lang="en-US" sz="800" dirty="0"/>
              <a:t>Wolff, </a:t>
            </a:r>
            <a:r>
              <a:rPr lang="en-US" sz="800" dirty="0" err="1"/>
              <a:t>E.,Bales</a:t>
            </a:r>
            <a:r>
              <a:rPr lang="en-US" sz="800" dirty="0"/>
              <a:t>, R. C., “Chemical Exchange Between the Atmosphere and Polar Snow”,</a:t>
            </a:r>
            <a:r>
              <a:rPr lang="en-US" sz="800" i="1" dirty="0"/>
              <a:t> Series I: Global Environmental </a:t>
            </a:r>
            <a:r>
              <a:rPr lang="en-US" sz="800" i="1" dirty="0" err="1"/>
              <a:t>Change,Vol</a:t>
            </a:r>
            <a:r>
              <a:rPr lang="en-US" sz="800" i="1" dirty="0"/>
              <a:t>. 43</a:t>
            </a:r>
            <a:r>
              <a:rPr lang="en-US" sz="800" dirty="0"/>
              <a:t>, </a:t>
            </a:r>
            <a:r>
              <a:rPr lang="en-US" sz="800" dirty="0" smtClean="0"/>
              <a:t>1995</a:t>
            </a:r>
            <a:endParaRPr lang="el-GR" sz="800" dirty="0" smtClean="0"/>
          </a:p>
          <a:p>
            <a:endParaRPr lang="en-US" sz="800" b="1" dirty="0"/>
          </a:p>
          <a:p>
            <a:r>
              <a:rPr lang="en-US" sz="800" dirty="0"/>
              <a:t>Xi, X., </a:t>
            </a:r>
            <a:r>
              <a:rPr lang="en-US" sz="800" dirty="0" err="1"/>
              <a:t>Sokolik</a:t>
            </a:r>
            <a:r>
              <a:rPr lang="en-US" sz="800" dirty="0"/>
              <a:t> I.N., “Impact of Asian dust aerosol and surface albedo on photosynthetically active radiation and surface radiative balance in dryland ecosystems”, </a:t>
            </a:r>
            <a:r>
              <a:rPr lang="en-US" sz="800" i="1" dirty="0"/>
              <a:t>Advances in Meteorology</a:t>
            </a:r>
            <a:r>
              <a:rPr lang="en-US" sz="800" dirty="0"/>
              <a:t>, 4-7, 2012</a:t>
            </a:r>
          </a:p>
          <a:p>
            <a:endParaRPr lang="el-GR" sz="800" dirty="0"/>
          </a:p>
          <a:p>
            <a:r>
              <a:rPr lang="el-GR" sz="800" dirty="0"/>
              <a:t/>
            </a:r>
            <a:br>
              <a:rPr lang="el-GR" sz="800" dirty="0"/>
            </a:br>
            <a:endParaRPr lang="el-GR" sz="800" dirty="0"/>
          </a:p>
          <a:p>
            <a:endParaRPr lang="en-US" sz="800" dirty="0"/>
          </a:p>
          <a:p>
            <a:r>
              <a:rPr lang="en-US" sz="1000" dirty="0"/>
              <a:t/>
            </a:r>
            <a:br>
              <a:rPr lang="en-US" sz="1000" dirty="0"/>
            </a:br>
            <a:endParaRPr lang="el-GR" sz="900" dirty="0"/>
          </a:p>
        </p:txBody>
      </p:sp>
    </p:spTree>
    <p:extLst>
      <p:ext uri="{BB962C8B-B14F-4D97-AF65-F5344CB8AC3E}">
        <p14:creationId xmlns:p14="http://schemas.microsoft.com/office/powerpoint/2010/main" val="85814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17838</TotalTime>
  <Words>1394</Words>
  <Application>Microsoft Office PowerPoint</Application>
  <PresentationFormat>Widescreen</PresentationFormat>
  <Paragraphs>189</Paragraphs>
  <Slides>35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Calibri Light</vt:lpstr>
      <vt:lpstr>Retrospect</vt:lpstr>
      <vt:lpstr>             ΓΕΩΜΕΤΡΙΚΑ ΧΑΡΑΚΤΗΡΙΣΤΙΚΑ ΣΤΡΩΜΑΤΩΣΕΩΝ ΚΑΠΝΟΥ ΑΠΟ ΠΥΡΚΑΓΙΕΣ ΜΕ ΤΗ ΧΡΗΣΗ ΔΟΡΥΦΟΡΙΚΩΝ ΔΕΔΟΜΕΝΩΝ ΤΟΥ ΟΡΓΑΝΟΥ MISR  </vt:lpstr>
      <vt:lpstr>Αιωρούμενα Σωματίδια</vt:lpstr>
      <vt:lpstr>PowerPoint Presentation</vt:lpstr>
      <vt:lpstr>Τεχνική της Τηλεπισκόπησης</vt:lpstr>
      <vt:lpstr>Δορυφόρος TERRA</vt:lpstr>
      <vt:lpstr>PowerPoint Presentation</vt:lpstr>
      <vt:lpstr>PowerPoint Presentation</vt:lpstr>
      <vt:lpstr>Πλεονεκτήματα οργάνου MISR</vt:lpstr>
      <vt:lpstr>Διαδικασία παραγωγής </vt:lpstr>
      <vt:lpstr>Διαδικασία παραγωγής </vt:lpstr>
      <vt:lpstr>Επιλογή προϊόντων οργάνου MISR</vt:lpstr>
      <vt:lpstr>Τρόπος ονομασίας των προϊόντων</vt:lpstr>
      <vt:lpstr>PowerPoint Presentation</vt:lpstr>
      <vt:lpstr>PowerPoint Presentation</vt:lpstr>
      <vt:lpstr>Το πρόγραμμα MINX</vt:lpstr>
      <vt:lpstr>Κεντρικό παράθυρο επιλογών προγράμματος MISR</vt:lpstr>
      <vt:lpstr>Κεντρικό παράθυρο επιλογών προγράμματος MISR</vt:lpstr>
      <vt:lpstr>Κεντρικό παράθυρο επιλογών προγράμματος MISR</vt:lpstr>
      <vt:lpstr>Κεντρικό παράθυρο επιλογών προγράμματος MISR</vt:lpstr>
      <vt:lpstr>Κεντρικό παράθυρο επιλογών προγράμματος MISR</vt:lpstr>
      <vt:lpstr>Κεντρικό παράθυρο επιλογών προγράμματος MISR</vt:lpstr>
      <vt:lpstr>Κεντρικό παράθυρο επιλογών προγράμματος MISR</vt:lpstr>
      <vt:lpstr>Κεντρικό παράθυρο επιλογών προγράμματος MISR</vt:lpstr>
      <vt:lpstr>Κεντρικό παράθυρο επιλογών προγράμματος MISR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Συμπεράσματα</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ΓΕΩΜΕΤΡΙΚΑ ΧΑΡΑΚΤΗΡΙΣΤΙΚΑ ΣΤΡΩΜΑΤΩΣΕΩΝ ΚΑΠΝΟΥ ΑΠΟ ΠΥΡΚΑΓΙΕΣ ΜΕ ΤΗ ΧΡΗΣΗ ΔΟΡΥΦΟΡΙΚΩΝ ΔΕΔΟΜΕΝΩΝ ΤΟΥ ΟΡΓΑΝΟΥ MISR</dc:title>
  <dc:creator>Ilias Katsanakis</dc:creator>
  <cp:lastModifiedBy>Ilias Katsanakis</cp:lastModifiedBy>
  <cp:revision>118</cp:revision>
  <dcterms:created xsi:type="dcterms:W3CDTF">2016-03-11T08:38:43Z</dcterms:created>
  <dcterms:modified xsi:type="dcterms:W3CDTF">2016-03-24T11:48:52Z</dcterms:modified>
</cp:coreProperties>
</file>