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288" r:id="rId2"/>
    <p:sldId id="287" r:id="rId3"/>
    <p:sldId id="310" r:id="rId4"/>
    <p:sldId id="324" r:id="rId5"/>
    <p:sldId id="311" r:id="rId6"/>
    <p:sldId id="312" r:id="rId7"/>
    <p:sldId id="313" r:id="rId8"/>
    <p:sldId id="314" r:id="rId9"/>
    <p:sldId id="309" r:id="rId10"/>
    <p:sldId id="315" r:id="rId11"/>
    <p:sldId id="316" r:id="rId12"/>
    <p:sldId id="317" r:id="rId13"/>
    <p:sldId id="318" r:id="rId14"/>
    <p:sldId id="319" r:id="rId15"/>
    <p:sldId id="344" r:id="rId16"/>
    <p:sldId id="320" r:id="rId17"/>
    <p:sldId id="345" r:id="rId18"/>
    <p:sldId id="346" r:id="rId19"/>
    <p:sldId id="321" r:id="rId20"/>
    <p:sldId id="347" r:id="rId21"/>
    <p:sldId id="348" r:id="rId22"/>
    <p:sldId id="322" r:id="rId23"/>
    <p:sldId id="349" r:id="rId24"/>
    <p:sldId id="323" r:id="rId25"/>
    <p:sldId id="350" r:id="rId26"/>
    <p:sldId id="325" r:id="rId27"/>
    <p:sldId id="326" r:id="rId28"/>
    <p:sldId id="351" r:id="rId29"/>
    <p:sldId id="352" r:id="rId30"/>
    <p:sldId id="327" r:id="rId31"/>
    <p:sldId id="328" r:id="rId32"/>
    <p:sldId id="353" r:id="rId33"/>
    <p:sldId id="354" r:id="rId34"/>
    <p:sldId id="329" r:id="rId35"/>
    <p:sldId id="330" r:id="rId36"/>
    <p:sldId id="355" r:id="rId37"/>
    <p:sldId id="356" r:id="rId38"/>
    <p:sldId id="364" r:id="rId39"/>
    <p:sldId id="360" r:id="rId40"/>
    <p:sldId id="361" r:id="rId41"/>
    <p:sldId id="365" r:id="rId42"/>
    <p:sldId id="366" r:id="rId43"/>
    <p:sldId id="334" r:id="rId44"/>
    <p:sldId id="357" r:id="rId45"/>
    <p:sldId id="335" r:id="rId46"/>
    <p:sldId id="336" r:id="rId47"/>
    <p:sldId id="337" r:id="rId48"/>
    <p:sldId id="338" r:id="rId49"/>
    <p:sldId id="362" r:id="rId50"/>
    <p:sldId id="359" r:id="rId51"/>
    <p:sldId id="367" r:id="rId52"/>
    <p:sldId id="368" r:id="rId53"/>
    <p:sldId id="369" r:id="rId54"/>
    <p:sldId id="363" r:id="rId55"/>
    <p:sldId id="332" r:id="rId56"/>
    <p:sldId id="333" r:id="rId57"/>
    <p:sldId id="358" r:id="rId58"/>
    <p:sldId id="341" r:id="rId59"/>
    <p:sldId id="370" r:id="rId60"/>
    <p:sldId id="380" r:id="rId61"/>
    <p:sldId id="371" r:id="rId62"/>
    <p:sldId id="372" r:id="rId63"/>
    <p:sldId id="373" r:id="rId64"/>
    <p:sldId id="374" r:id="rId65"/>
    <p:sldId id="375" r:id="rId66"/>
    <p:sldId id="376" r:id="rId67"/>
    <p:sldId id="377" r:id="rId68"/>
    <p:sldId id="378" r:id="rId69"/>
    <p:sldId id="379" r:id="rId70"/>
  </p:sldIdLst>
  <p:sldSz cx="16184563" cy="10058400"/>
  <p:notesSz cx="7315200" cy="96012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charset="0"/>
        <a:ea typeface="+mn-ea"/>
        <a:cs typeface="+mn-cs"/>
      </a:defRPr>
    </a:lvl1pPr>
    <a:lvl2pPr marL="460510" indent="174466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charset="0"/>
        <a:ea typeface="+mn-ea"/>
        <a:cs typeface="+mn-cs"/>
      </a:defRPr>
    </a:lvl2pPr>
    <a:lvl3pPr marL="925077" indent="344875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charset="0"/>
        <a:ea typeface="+mn-ea"/>
        <a:cs typeface="+mn-cs"/>
      </a:defRPr>
    </a:lvl3pPr>
    <a:lvl4pPr marL="1385588" indent="519341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charset="0"/>
        <a:ea typeface="+mn-ea"/>
        <a:cs typeface="+mn-cs"/>
      </a:defRPr>
    </a:lvl4pPr>
    <a:lvl5pPr marL="1850154" indent="691780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charset="0"/>
        <a:ea typeface="+mn-ea"/>
        <a:cs typeface="+mn-cs"/>
      </a:defRPr>
    </a:lvl5pPr>
    <a:lvl6pPr marL="2921297" algn="l" defTabSz="1168519" rtl="0" eaLnBrk="1" latinLnBrk="0" hangingPunct="1">
      <a:defRPr sz="2700" kern="1200">
        <a:solidFill>
          <a:schemeClr val="tx1"/>
        </a:solidFill>
        <a:latin typeface="Arial" charset="0"/>
        <a:ea typeface="+mn-ea"/>
        <a:cs typeface="+mn-cs"/>
      </a:defRPr>
    </a:lvl6pPr>
    <a:lvl7pPr marL="3505556" algn="l" defTabSz="1168519" rtl="0" eaLnBrk="1" latinLnBrk="0" hangingPunct="1">
      <a:defRPr sz="2700" kern="1200">
        <a:solidFill>
          <a:schemeClr val="tx1"/>
        </a:solidFill>
        <a:latin typeface="Arial" charset="0"/>
        <a:ea typeface="+mn-ea"/>
        <a:cs typeface="+mn-cs"/>
      </a:defRPr>
    </a:lvl7pPr>
    <a:lvl8pPr marL="4089816" algn="l" defTabSz="1168519" rtl="0" eaLnBrk="1" latinLnBrk="0" hangingPunct="1">
      <a:defRPr sz="2700" kern="1200">
        <a:solidFill>
          <a:schemeClr val="tx1"/>
        </a:solidFill>
        <a:latin typeface="Arial" charset="0"/>
        <a:ea typeface="+mn-ea"/>
        <a:cs typeface="+mn-cs"/>
      </a:defRPr>
    </a:lvl8pPr>
    <a:lvl9pPr marL="4674075" algn="l" defTabSz="1168519" rtl="0" eaLnBrk="1" latinLnBrk="0" hangingPunct="1">
      <a:defRPr sz="27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2D8EE"/>
    <a:srgbClr val="0BCBE5"/>
    <a:srgbClr val="CCFF66"/>
    <a:srgbClr val="FF7C80"/>
    <a:srgbClr val="000066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34" autoAdjust="0"/>
    <p:restoredTop sz="95054" autoAdjust="0"/>
  </p:normalViewPr>
  <p:slideViewPr>
    <p:cSldViewPr>
      <p:cViewPr varScale="1">
        <p:scale>
          <a:sx n="60" d="100"/>
          <a:sy n="60" d="100"/>
        </p:scale>
        <p:origin x="-835" y="-91"/>
      </p:cViewPr>
      <p:guideLst>
        <p:guide orient="horz" pos="3169"/>
        <p:guide pos="50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7DA527D-CBC8-46A5-B704-C9BC39EC8353}" type="datetimeFigureOut">
              <a:rPr lang="el-GR"/>
              <a:pPr>
                <a:defRPr/>
              </a:pPr>
              <a:t>13/7/2016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B7E826D-125D-4B9B-94AF-24BDF0CAB80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27128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7362" tIns="8681" rIns="17362" bIns="8681" numCol="1" anchor="t" anchorCtr="0" compatLnSpc="1">
            <a:prstTxWarp prst="textNoShape">
              <a:avLst/>
            </a:prstTxWarp>
          </a:bodyPr>
          <a:lstStyle>
            <a:lvl1pPr defTabSz="173038">
              <a:defRPr sz="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7362" tIns="8681" rIns="17362" bIns="8681" numCol="1" anchor="t" anchorCtr="0" compatLnSpc="1">
            <a:prstTxWarp prst="textNoShape">
              <a:avLst/>
            </a:prstTxWarp>
          </a:bodyPr>
          <a:lstStyle>
            <a:lvl1pPr algn="r" defTabSz="173038">
              <a:defRPr sz="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3588" y="720725"/>
            <a:ext cx="5788025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59300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7362" tIns="8681" rIns="17362" bIns="86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smtClean="0"/>
              <a:t>Click to edit Master text styles</a:t>
            </a:r>
          </a:p>
          <a:p>
            <a:pPr lvl="1"/>
            <a:r>
              <a:rPr lang="el-GR" noProof="0" smtClean="0"/>
              <a:t>Second level</a:t>
            </a:r>
          </a:p>
          <a:p>
            <a:pPr lvl="2"/>
            <a:r>
              <a:rPr lang="el-GR" noProof="0" smtClean="0"/>
              <a:t>Third level</a:t>
            </a:r>
          </a:p>
          <a:p>
            <a:pPr lvl="3"/>
            <a:r>
              <a:rPr lang="el-GR" noProof="0" smtClean="0"/>
              <a:t>Fourth level</a:t>
            </a:r>
          </a:p>
          <a:p>
            <a:pPr lvl="4"/>
            <a:r>
              <a:rPr lang="el-GR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7362" tIns="8681" rIns="17362" bIns="8681" numCol="1" anchor="b" anchorCtr="0" compatLnSpc="1">
            <a:prstTxWarp prst="textNoShape">
              <a:avLst/>
            </a:prstTxWarp>
          </a:bodyPr>
          <a:lstStyle>
            <a:lvl1pPr defTabSz="173038">
              <a:defRPr sz="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7362" tIns="8681" rIns="17362" bIns="8681" numCol="1" anchor="b" anchorCtr="0" compatLnSpc="1">
            <a:prstTxWarp prst="textNoShape">
              <a:avLst/>
            </a:prstTxWarp>
          </a:bodyPr>
          <a:lstStyle>
            <a:lvl1pPr algn="r" defTabSz="173038">
              <a:defRPr sz="200"/>
            </a:lvl1pPr>
          </a:lstStyle>
          <a:p>
            <a:pPr>
              <a:defRPr/>
            </a:pPr>
            <a:fld id="{6FC96A4D-5AAE-4417-9365-095D420CBBE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8468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1pPr>
    <a:lvl2pPr marL="46051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2pPr>
    <a:lvl3pPr marL="925077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3pPr>
    <a:lvl4pPr marL="13855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4pPr>
    <a:lvl5pPr marL="1850154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5pPr>
    <a:lvl6pPr marL="2314176" algn="l" defTabSz="9256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77013" algn="l" defTabSz="9256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39848" algn="l" defTabSz="9256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702684" algn="l" defTabSz="9256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B3FFF2-8EB4-484E-9DBB-A13A14168072}" type="slidenum">
              <a:rPr lang="el-GR" altLang="el-GR" smtClean="0"/>
              <a:pPr/>
              <a:t>1</a:t>
            </a:fld>
            <a:endParaRPr lang="el-GR" altLang="el-GR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63588" y="720725"/>
            <a:ext cx="5788025" cy="3598863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altLang="el-G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CF2DF7-89FA-458F-9527-1B27A25E2829}" type="slidenum">
              <a:rPr lang="el-GR" altLang="el-GR" smtClean="0"/>
              <a:pPr/>
              <a:t>2</a:t>
            </a:fld>
            <a:endParaRPr lang="el-GR" altLang="el-GR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63588" y="720725"/>
            <a:ext cx="5788025" cy="3598863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alt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3102" y="3125239"/>
            <a:ext cx="13758365" cy="2155824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28192" y="5699238"/>
            <a:ext cx="11328202" cy="2570832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l-GR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528486" y="9158784"/>
            <a:ext cx="5127596" cy="69899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73A65-FCED-40C6-9E7F-7F5A25CF179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3C589-3F9F-4FB3-966E-2FA6DDC2FF4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278513" y="6462723"/>
            <a:ext cx="13756383" cy="1999008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278513" y="4262546"/>
            <a:ext cx="13756383" cy="22001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62835" indent="0">
              <a:buNone/>
              <a:defRPr sz="1800"/>
            </a:lvl2pPr>
            <a:lvl3pPr marL="925671" indent="0">
              <a:buNone/>
              <a:defRPr sz="1600"/>
            </a:lvl3pPr>
            <a:lvl4pPr marL="1388506" indent="0">
              <a:buNone/>
              <a:defRPr sz="1400"/>
            </a:lvl4pPr>
            <a:lvl5pPr marL="1851342" indent="0">
              <a:buNone/>
              <a:defRPr sz="1400"/>
            </a:lvl5pPr>
            <a:lvl6pPr marL="2314176" indent="0">
              <a:buNone/>
              <a:defRPr sz="1400"/>
            </a:lvl6pPr>
            <a:lvl7pPr marL="2777013" indent="0">
              <a:buNone/>
              <a:defRPr sz="1400"/>
            </a:lvl7pPr>
            <a:lvl8pPr marL="3239848" indent="0">
              <a:buNone/>
              <a:defRPr sz="1400"/>
            </a:lvl8pPr>
            <a:lvl9pPr marL="3702684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78E33-0B28-49D7-B5FA-611CD9ED365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49965" y="1365410"/>
            <a:ext cx="7546188" cy="8333424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8186444" y="1365410"/>
            <a:ext cx="7548170" cy="8333424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42D14-B45E-48F5-A9AA-51A43332436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08741" y="402339"/>
            <a:ext cx="14567099" cy="1677456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08740" y="2250871"/>
            <a:ext cx="7151733" cy="93931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2835" indent="0">
              <a:buNone/>
              <a:defRPr sz="2000" b="1"/>
            </a:lvl2pPr>
            <a:lvl3pPr marL="925671" indent="0">
              <a:buNone/>
              <a:defRPr sz="1800" b="1"/>
            </a:lvl3pPr>
            <a:lvl4pPr marL="1388506" indent="0">
              <a:buNone/>
              <a:defRPr sz="1600" b="1"/>
            </a:lvl4pPr>
            <a:lvl5pPr marL="1851342" indent="0">
              <a:buNone/>
              <a:defRPr sz="1600" b="1"/>
            </a:lvl5pPr>
            <a:lvl6pPr marL="2314176" indent="0">
              <a:buNone/>
              <a:defRPr sz="1600" b="1"/>
            </a:lvl6pPr>
            <a:lvl7pPr marL="2777013" indent="0">
              <a:buNone/>
              <a:defRPr sz="1600" b="1"/>
            </a:lvl7pPr>
            <a:lvl8pPr marL="3239848" indent="0">
              <a:buNone/>
              <a:defRPr sz="1600" b="1"/>
            </a:lvl8pPr>
            <a:lvl9pPr marL="3702684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808740" y="3190177"/>
            <a:ext cx="7151733" cy="5794272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8222117" y="2250871"/>
            <a:ext cx="7153717" cy="93931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2835" indent="0">
              <a:buNone/>
              <a:defRPr sz="2000" b="1"/>
            </a:lvl2pPr>
            <a:lvl3pPr marL="925671" indent="0">
              <a:buNone/>
              <a:defRPr sz="1800" b="1"/>
            </a:lvl3pPr>
            <a:lvl4pPr marL="1388506" indent="0">
              <a:buNone/>
              <a:defRPr sz="1600" b="1"/>
            </a:lvl4pPr>
            <a:lvl5pPr marL="1851342" indent="0">
              <a:buNone/>
              <a:defRPr sz="1600" b="1"/>
            </a:lvl5pPr>
            <a:lvl6pPr marL="2314176" indent="0">
              <a:buNone/>
              <a:defRPr sz="1600" b="1"/>
            </a:lvl6pPr>
            <a:lvl7pPr marL="2777013" indent="0">
              <a:buNone/>
              <a:defRPr sz="1600" b="1"/>
            </a:lvl7pPr>
            <a:lvl8pPr marL="3239848" indent="0">
              <a:buNone/>
              <a:defRPr sz="1600" b="1"/>
            </a:lvl8pPr>
            <a:lvl9pPr marL="3702684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8222117" y="3190177"/>
            <a:ext cx="7153717" cy="5794272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94DF2-FDC8-401C-A6EF-ECECA43F153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B4EB5-7B05-479A-9F32-3AD77D74869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B7296-BA86-436A-AF0C-44F59300CC3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08741" y="400756"/>
            <a:ext cx="5324155" cy="170438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327144" y="400759"/>
            <a:ext cx="9048686" cy="85836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808741" y="2105138"/>
            <a:ext cx="5324155" cy="6879312"/>
          </a:xfrm>
        </p:spPr>
        <p:txBody>
          <a:bodyPr/>
          <a:lstStyle>
            <a:lvl1pPr marL="0" indent="0">
              <a:buNone/>
              <a:defRPr sz="1400"/>
            </a:lvl1pPr>
            <a:lvl2pPr marL="462835" indent="0">
              <a:buNone/>
              <a:defRPr sz="1300"/>
            </a:lvl2pPr>
            <a:lvl3pPr marL="925671" indent="0">
              <a:buNone/>
              <a:defRPr sz="1100"/>
            </a:lvl3pPr>
            <a:lvl4pPr marL="1388506" indent="0">
              <a:buNone/>
              <a:defRPr sz="1100"/>
            </a:lvl4pPr>
            <a:lvl5pPr marL="1851342" indent="0">
              <a:buNone/>
              <a:defRPr sz="1100"/>
            </a:lvl5pPr>
            <a:lvl6pPr marL="2314176" indent="0">
              <a:buNone/>
              <a:defRPr sz="1100"/>
            </a:lvl6pPr>
            <a:lvl7pPr marL="2777013" indent="0">
              <a:buNone/>
              <a:defRPr sz="1100"/>
            </a:lvl7pPr>
            <a:lvl8pPr marL="3239848" indent="0">
              <a:buNone/>
              <a:defRPr sz="1100"/>
            </a:lvl8pPr>
            <a:lvl9pPr marL="3702684" indent="0">
              <a:buNone/>
              <a:defRPr sz="11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24193-6B24-48C8-9525-7AA8865BA22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171504" y="7040882"/>
            <a:ext cx="9710738" cy="831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3171504" y="898129"/>
            <a:ext cx="9710738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62835" indent="0">
              <a:buNone/>
              <a:defRPr sz="2800"/>
            </a:lvl2pPr>
            <a:lvl3pPr marL="925671" indent="0">
              <a:buNone/>
              <a:defRPr sz="2500"/>
            </a:lvl3pPr>
            <a:lvl4pPr marL="1388506" indent="0">
              <a:buNone/>
              <a:defRPr sz="2000"/>
            </a:lvl4pPr>
            <a:lvl5pPr marL="1851342" indent="0">
              <a:buNone/>
              <a:defRPr sz="2000"/>
            </a:lvl5pPr>
            <a:lvl6pPr marL="2314176" indent="0">
              <a:buNone/>
              <a:defRPr sz="2000"/>
            </a:lvl6pPr>
            <a:lvl7pPr marL="2777013" indent="0">
              <a:buNone/>
              <a:defRPr sz="2000"/>
            </a:lvl7pPr>
            <a:lvl8pPr marL="3239848" indent="0">
              <a:buNone/>
              <a:defRPr sz="2000"/>
            </a:lvl8pPr>
            <a:lvl9pPr marL="3702684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3171504" y="7872487"/>
            <a:ext cx="9710738" cy="1180080"/>
          </a:xfrm>
        </p:spPr>
        <p:txBody>
          <a:bodyPr/>
          <a:lstStyle>
            <a:lvl1pPr marL="0" indent="0">
              <a:buNone/>
              <a:defRPr sz="1400"/>
            </a:lvl1pPr>
            <a:lvl2pPr marL="462835" indent="0">
              <a:buNone/>
              <a:defRPr sz="1300"/>
            </a:lvl2pPr>
            <a:lvl3pPr marL="925671" indent="0">
              <a:buNone/>
              <a:defRPr sz="1100"/>
            </a:lvl3pPr>
            <a:lvl4pPr marL="1388506" indent="0">
              <a:buNone/>
              <a:defRPr sz="1100"/>
            </a:lvl4pPr>
            <a:lvl5pPr marL="1851342" indent="0">
              <a:buNone/>
              <a:defRPr sz="1100"/>
            </a:lvl5pPr>
            <a:lvl6pPr marL="2314176" indent="0">
              <a:buNone/>
              <a:defRPr sz="1100"/>
            </a:lvl6pPr>
            <a:lvl7pPr marL="2777013" indent="0">
              <a:buNone/>
              <a:defRPr sz="1100"/>
            </a:lvl7pPr>
            <a:lvl8pPr marL="3239848" indent="0">
              <a:buNone/>
              <a:defRPr sz="1100"/>
            </a:lvl8pPr>
            <a:lvl9pPr marL="3702684" indent="0">
              <a:buNone/>
              <a:defRPr sz="11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94D97-7F7F-49A7-9B0B-973B73D649A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C1133-A34A-4239-BA63-4018C58564E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11914932" y="402338"/>
            <a:ext cx="3819674" cy="9296496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49959" y="402338"/>
            <a:ext cx="11274683" cy="9296496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9DC09-EBB5-400E-B266-128A99F29C6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49959" y="402337"/>
            <a:ext cx="15284649" cy="963072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ίνακα"/>
          <p:cNvSpPr>
            <a:spLocks noGrp="1"/>
          </p:cNvSpPr>
          <p:nvPr>
            <p:ph type="tbl" idx="1"/>
          </p:nvPr>
        </p:nvSpPr>
        <p:spPr>
          <a:xfrm>
            <a:off x="449959" y="1365410"/>
            <a:ext cx="15284649" cy="8333424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0892A-6C5B-4A50-8604-2116899BB95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9165" y="403351"/>
            <a:ext cx="15286237" cy="960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1214" tIns="65606" rIns="131214" bIns="656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9165" y="1364210"/>
            <a:ext cx="15286237" cy="8335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1214" tIns="65606" rIns="131214" bIns="656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Click to edit Master text styles</a:t>
            </a:r>
          </a:p>
          <a:p>
            <a:pPr lvl="1"/>
            <a:r>
              <a:rPr lang="el-GR" altLang="el-GR" smtClean="0"/>
              <a:t>Second level</a:t>
            </a:r>
          </a:p>
          <a:p>
            <a:pPr lvl="2"/>
            <a:r>
              <a:rPr lang="el-GR" altLang="el-GR" smtClean="0"/>
              <a:t>Third level</a:t>
            </a:r>
          </a:p>
          <a:p>
            <a:pPr lvl="3"/>
            <a:r>
              <a:rPr lang="el-GR" altLang="el-GR" smtClean="0"/>
              <a:t>Fourth level</a:t>
            </a:r>
          </a:p>
          <a:p>
            <a:pPr lvl="4"/>
            <a:r>
              <a:rPr lang="el-GR" altLang="el-G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0174" y="9158784"/>
            <a:ext cx="3775909" cy="69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214" tIns="65606" rIns="131214" bIns="65606" numCol="1" anchor="t" anchorCtr="0" compatLnSpc="1">
            <a:prstTxWarp prst="textNoShape">
              <a:avLst/>
            </a:prstTxWarp>
          </a:bodyPr>
          <a:lstStyle>
            <a:lvl1pPr>
              <a:defRPr sz="2000">
                <a:latin typeface="Palatino Linotype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34783" y="9158784"/>
            <a:ext cx="5115001" cy="69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214" tIns="65606" rIns="131214" bIns="65606" numCol="1" anchor="t" anchorCtr="0" compatLnSpc="1">
            <a:prstTxWarp prst="textNoShape">
              <a:avLst/>
            </a:prstTxWarp>
          </a:bodyPr>
          <a:lstStyle>
            <a:lvl1pPr algn="ctr">
              <a:defRPr sz="2000">
                <a:latin typeface="Palatino Linotype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98483" y="9158784"/>
            <a:ext cx="3775909" cy="69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214" tIns="65606" rIns="131214" bIns="65606" numCol="1" anchor="t" anchorCtr="0" compatLnSpc="1">
            <a:prstTxWarp prst="textNoShape">
              <a:avLst/>
            </a:prstTxWarp>
          </a:bodyPr>
          <a:lstStyle>
            <a:lvl1pPr algn="r">
              <a:defRPr sz="2000">
                <a:latin typeface="Palatino Linotype" pitchFamily="18" charset="0"/>
              </a:defRPr>
            </a:lvl1pPr>
          </a:lstStyle>
          <a:p>
            <a:pPr>
              <a:defRPr/>
            </a:pPr>
            <a:fld id="{4526A91B-1168-4B1D-A5C5-4E54F6FB661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49165" y="359004"/>
            <a:ext cx="15286237" cy="9340396"/>
          </a:xfrm>
          <a:prstGeom prst="rect">
            <a:avLst/>
          </a:prstGeom>
          <a:noFill/>
          <a:ln w="50800">
            <a:solidFill>
              <a:srgbClr val="000080"/>
            </a:solidFill>
            <a:miter lim="800000"/>
            <a:headEnd/>
            <a:tailEnd/>
          </a:ln>
          <a:extLst/>
        </p:spPr>
        <p:txBody>
          <a:bodyPr wrap="none" lIns="92568" tIns="46284" rIns="92568" bIns="46284" anchor="ctr"/>
          <a:lstStyle>
            <a:lvl1pPr defTabSz="1025525"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defTabSz="1025525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defTabSz="1025525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defTabSz="1025525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defTabSz="1025525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1905000" indent="541338" defTabSz="10255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362200" indent="541338" defTabSz="10255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2819400" indent="541338" defTabSz="10255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276600" indent="541338" defTabSz="10255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l-GR" altLang="el-GR" sz="3200" dirty="0" smtClean="0">
              <a:latin typeface="Palatino Linotype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  <p:sldLayoutId id="2147484140" r:id="rId12"/>
  </p:sldLayoutIdLst>
  <p:txStyles>
    <p:titleStyle>
      <a:lvl1pPr algn="l" defTabSz="1308498" rtl="0" eaLnBrk="0" fontAlgn="base" hangingPunct="0">
        <a:spcBef>
          <a:spcPct val="0"/>
        </a:spcBef>
        <a:spcAft>
          <a:spcPct val="0"/>
        </a:spcAft>
        <a:defRPr sz="4500">
          <a:solidFill>
            <a:srgbClr val="000066"/>
          </a:solidFill>
          <a:latin typeface="+mj-lt"/>
          <a:ea typeface="+mj-ea"/>
          <a:cs typeface="+mj-cs"/>
        </a:defRPr>
      </a:lvl1pPr>
      <a:lvl2pPr algn="l" defTabSz="1308498" rtl="0" eaLnBrk="0" fontAlgn="base" hangingPunct="0">
        <a:spcBef>
          <a:spcPct val="0"/>
        </a:spcBef>
        <a:spcAft>
          <a:spcPct val="0"/>
        </a:spcAft>
        <a:defRPr sz="4500">
          <a:solidFill>
            <a:srgbClr val="000066"/>
          </a:solidFill>
          <a:latin typeface="Palatino Linotype" pitchFamily="18" charset="0"/>
        </a:defRPr>
      </a:lvl2pPr>
      <a:lvl3pPr algn="l" defTabSz="1308498" rtl="0" eaLnBrk="0" fontAlgn="base" hangingPunct="0">
        <a:spcBef>
          <a:spcPct val="0"/>
        </a:spcBef>
        <a:spcAft>
          <a:spcPct val="0"/>
        </a:spcAft>
        <a:defRPr sz="4500">
          <a:solidFill>
            <a:srgbClr val="000066"/>
          </a:solidFill>
          <a:latin typeface="Palatino Linotype" pitchFamily="18" charset="0"/>
        </a:defRPr>
      </a:lvl3pPr>
      <a:lvl4pPr algn="l" defTabSz="1308498" rtl="0" eaLnBrk="0" fontAlgn="base" hangingPunct="0">
        <a:spcBef>
          <a:spcPct val="0"/>
        </a:spcBef>
        <a:spcAft>
          <a:spcPct val="0"/>
        </a:spcAft>
        <a:defRPr sz="4500">
          <a:solidFill>
            <a:srgbClr val="000066"/>
          </a:solidFill>
          <a:latin typeface="Palatino Linotype" pitchFamily="18" charset="0"/>
        </a:defRPr>
      </a:lvl4pPr>
      <a:lvl5pPr algn="l" defTabSz="1308498" rtl="0" eaLnBrk="0" fontAlgn="base" hangingPunct="0">
        <a:spcBef>
          <a:spcPct val="0"/>
        </a:spcBef>
        <a:spcAft>
          <a:spcPct val="0"/>
        </a:spcAft>
        <a:defRPr sz="4500">
          <a:solidFill>
            <a:srgbClr val="000066"/>
          </a:solidFill>
          <a:latin typeface="Palatino Linotype" pitchFamily="18" charset="0"/>
        </a:defRPr>
      </a:lvl5pPr>
      <a:lvl6pPr marL="462835" algn="l" defTabSz="1311368" rtl="0" fontAlgn="base">
        <a:spcBef>
          <a:spcPct val="0"/>
        </a:spcBef>
        <a:spcAft>
          <a:spcPct val="0"/>
        </a:spcAft>
        <a:defRPr sz="4500">
          <a:solidFill>
            <a:srgbClr val="000066"/>
          </a:solidFill>
          <a:latin typeface="Palatino Linotype" pitchFamily="18" charset="0"/>
        </a:defRPr>
      </a:lvl6pPr>
      <a:lvl7pPr marL="925671" algn="l" defTabSz="1311368" rtl="0" fontAlgn="base">
        <a:spcBef>
          <a:spcPct val="0"/>
        </a:spcBef>
        <a:spcAft>
          <a:spcPct val="0"/>
        </a:spcAft>
        <a:defRPr sz="4500">
          <a:solidFill>
            <a:srgbClr val="000066"/>
          </a:solidFill>
          <a:latin typeface="Palatino Linotype" pitchFamily="18" charset="0"/>
        </a:defRPr>
      </a:lvl7pPr>
      <a:lvl8pPr marL="1388506" algn="l" defTabSz="1311368" rtl="0" fontAlgn="base">
        <a:spcBef>
          <a:spcPct val="0"/>
        </a:spcBef>
        <a:spcAft>
          <a:spcPct val="0"/>
        </a:spcAft>
        <a:defRPr sz="4500">
          <a:solidFill>
            <a:srgbClr val="000066"/>
          </a:solidFill>
          <a:latin typeface="Palatino Linotype" pitchFamily="18" charset="0"/>
        </a:defRPr>
      </a:lvl8pPr>
      <a:lvl9pPr marL="1851342" algn="l" defTabSz="1311368" rtl="0" fontAlgn="base">
        <a:spcBef>
          <a:spcPct val="0"/>
        </a:spcBef>
        <a:spcAft>
          <a:spcPct val="0"/>
        </a:spcAft>
        <a:defRPr sz="4500">
          <a:solidFill>
            <a:srgbClr val="000066"/>
          </a:solidFill>
          <a:latin typeface="Palatino Linotype" pitchFamily="18" charset="0"/>
        </a:defRPr>
      </a:lvl9pPr>
    </p:titleStyle>
    <p:bodyStyle>
      <a:lvl1pPr marL="488912" indent="-488912" algn="l" defTabSz="1308498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1063027" indent="-407765" algn="l" defTabSz="1308498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637144" indent="-328646" algn="l" defTabSz="1308498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3pPr>
      <a:lvl4pPr marL="2294436" indent="-326618" algn="l" defTabSz="1308498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949698" indent="-326618" algn="l" defTabSz="1308498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415019" indent="-327842" algn="l" defTabSz="1311368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3877856" indent="-327842" algn="l" defTabSz="1311368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340690" indent="-327842" algn="l" defTabSz="1311368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4803525" indent="-327842" algn="l" defTabSz="1311368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256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2835" algn="l" defTabSz="9256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5671" algn="l" defTabSz="9256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8506" algn="l" defTabSz="9256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1342" algn="l" defTabSz="9256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4176" algn="l" defTabSz="9256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7013" algn="l" defTabSz="9256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39848" algn="l" defTabSz="9256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2684" algn="l" defTabSz="9256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7" Type="http://schemas.openxmlformats.org/officeDocument/2006/relationships/image" Target="../media/image56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emf"/><Relationship Id="rId4" Type="http://schemas.openxmlformats.org/officeDocument/2006/relationships/image" Target="../media/image73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emf"/><Relationship Id="rId4" Type="http://schemas.openxmlformats.org/officeDocument/2006/relationships/image" Target="../media/image83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emf"/><Relationship Id="rId4" Type="http://schemas.openxmlformats.org/officeDocument/2006/relationships/image" Target="../media/image87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70155" y="3012976"/>
            <a:ext cx="15244260" cy="2448272"/>
          </a:xfrm>
        </p:spPr>
        <p:txBody>
          <a:bodyPr/>
          <a:lstStyle/>
          <a:p>
            <a:pPr algn="ctr" defTabSz="634977" eaLnBrk="1" hangingPunct="1">
              <a:spcBef>
                <a:spcPct val="50000"/>
              </a:spcBef>
            </a:pPr>
            <a:r>
              <a:rPr lang="el-GR" altLang="el-GR" sz="2800" dirty="0" smtClean="0"/>
              <a:t>Θέμα διπλωματικής εργασίας:</a:t>
            </a:r>
            <a:br>
              <a:rPr lang="el-GR" altLang="el-GR" sz="2800" dirty="0" smtClean="0"/>
            </a:br>
            <a:r>
              <a:rPr lang="el-GR" altLang="el-GR" sz="4000" dirty="0" smtClean="0"/>
              <a:t/>
            </a:r>
            <a:br>
              <a:rPr lang="el-GR" altLang="el-GR" sz="4000" dirty="0" smtClean="0"/>
            </a:br>
            <a:r>
              <a:rPr lang="el-GR" altLang="el-GR" sz="4800" dirty="0" smtClean="0"/>
              <a:t>Διερεύνηση διπλής κυκλοστασιμότητας ανέμου</a:t>
            </a:r>
            <a:br>
              <a:rPr lang="el-GR" altLang="el-GR" sz="4800" dirty="0" smtClean="0"/>
            </a:br>
            <a:r>
              <a:rPr lang="el-GR" altLang="el-GR" sz="4800" dirty="0" smtClean="0"/>
              <a:t>για εφαρμογή σε στοχαστικά μοντέλα πρόβλεψης</a:t>
            </a:r>
            <a:endParaRPr lang="en-GB" altLang="el-GR" sz="40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70154" y="8269560"/>
            <a:ext cx="15244260" cy="145306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l-GR" altLang="el-GR" dirty="0" smtClean="0"/>
              <a:t>Δεληγιάννης Ηλίας</a:t>
            </a:r>
          </a:p>
          <a:p>
            <a:pPr marL="0" indent="0" eaLnBrk="1" hangingPunct="1">
              <a:buNone/>
            </a:pPr>
            <a:r>
              <a:rPr lang="el-GR" altLang="el-GR" dirty="0" smtClean="0"/>
              <a:t>Επιβλέπων καθηγητής: κ. Κουτσογιάννης Δημήτριος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70154" y="424469"/>
            <a:ext cx="15244260" cy="1724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1214" tIns="65606" rIns="131214" bIns="65606"/>
          <a:lstStyle/>
          <a:p>
            <a:pPr algn="ctr" defTabSz="1311368">
              <a:spcBef>
                <a:spcPct val="20000"/>
              </a:spcBef>
              <a:defRPr/>
            </a:pPr>
            <a:r>
              <a:rPr lang="el-GR" sz="2800" dirty="0" smtClean="0">
                <a:latin typeface="+mj-lt"/>
              </a:rPr>
              <a:t>ΕΘΝΙΚΟ ΜΕΤΣΟΒΙΟ ΠΟΛΥΤΕΧΝΕΙΟ</a:t>
            </a:r>
          </a:p>
          <a:p>
            <a:pPr algn="ctr" defTabSz="1311368">
              <a:spcBef>
                <a:spcPct val="20000"/>
              </a:spcBef>
              <a:defRPr/>
            </a:pPr>
            <a:r>
              <a:rPr lang="el-GR" sz="2800" dirty="0" smtClean="0">
                <a:latin typeface="+mj-lt"/>
              </a:rPr>
              <a:t>ΣΧΟΛΗ ΠΟΛΙΤΙΚΩΝ ΜΗΧΑΝΙΚΩΝ</a:t>
            </a:r>
          </a:p>
          <a:p>
            <a:pPr algn="ctr" defTabSz="1311368">
              <a:spcBef>
                <a:spcPct val="20000"/>
              </a:spcBef>
              <a:defRPr/>
            </a:pPr>
            <a:r>
              <a:rPr lang="el-GR" sz="2800" dirty="0" smtClean="0">
                <a:latin typeface="+mj-lt"/>
              </a:rPr>
              <a:t>ΤΟΜΕΑΣ ΥΔΑΤΙΚΩΝ ΠΟΡΩΝ &amp; ΠΕΡΙΒΑΛΛΟΝΤΟΣ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3"/>
          <p:cNvSpPr txBox="1">
            <a:spLocks noChangeArrowheads="1"/>
          </p:cNvSpPr>
          <p:nvPr/>
        </p:nvSpPr>
        <p:spPr bwMode="auto">
          <a:xfrm>
            <a:off x="463856" y="1428800"/>
            <a:ext cx="15244781" cy="792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6851" tIns="58426" rIns="116851" bIns="58426"/>
          <a:lstStyle/>
          <a:p>
            <a:pPr marL="342900" indent="-342900" defTabSz="1308498">
              <a:lnSpc>
                <a:spcPct val="2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l-GR" altLang="el-GR" sz="2400" dirty="0" smtClean="0">
                <a:latin typeface="Palatino Linotype" pitchFamily="18" charset="0"/>
              </a:rPr>
              <a:t>Συμπεριφορά του ανέμου σε ωριαία, μηνιαία και </a:t>
            </a:r>
            <a:r>
              <a:rPr lang="el-GR" altLang="el-GR" sz="2400" dirty="0" err="1" smtClean="0">
                <a:latin typeface="Palatino Linotype" pitchFamily="18" charset="0"/>
              </a:rPr>
              <a:t>υπερετήσια</a:t>
            </a:r>
            <a:r>
              <a:rPr lang="el-GR" altLang="el-GR" sz="2400" dirty="0" smtClean="0">
                <a:latin typeface="Palatino Linotype" pitchFamily="18" charset="0"/>
              </a:rPr>
              <a:t> κλίμακα.</a:t>
            </a:r>
          </a:p>
          <a:p>
            <a:pPr marL="803410" lvl="1" indent="-342900" defTabSz="1308498">
              <a:lnSpc>
                <a:spcPct val="200000"/>
              </a:lnSpc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l-GR" altLang="el-GR" sz="2400" dirty="0" smtClean="0">
                <a:latin typeface="Palatino Linotype" pitchFamily="18" charset="0"/>
              </a:rPr>
              <a:t>Ωριαία &amp; μηνιαία </a:t>
            </a:r>
            <a:r>
              <a:rPr lang="el-GR" altLang="el-GR" sz="2400" dirty="0" smtClean="0">
                <a:latin typeface="Palatino Linotype" pitchFamily="18" charset="0"/>
                <a:sym typeface="Wingdings" panose="05000000000000000000" pitchFamily="2" charset="2"/>
              </a:rPr>
              <a:t> διπλή κυκλοστασιμότητα (περιοδικότητα).</a:t>
            </a:r>
          </a:p>
          <a:p>
            <a:pPr marL="803410" lvl="1" indent="-342900" defTabSz="1308498">
              <a:lnSpc>
                <a:spcPct val="200000"/>
              </a:lnSpc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l-GR" altLang="el-GR" sz="2400" dirty="0" err="1" smtClean="0">
                <a:latin typeface="Palatino Linotype" pitchFamily="18" charset="0"/>
                <a:sym typeface="Wingdings" panose="05000000000000000000" pitchFamily="2" charset="2"/>
              </a:rPr>
              <a:t>Υπερετήσια</a:t>
            </a:r>
            <a:r>
              <a:rPr lang="el-GR" altLang="el-GR" sz="2400" dirty="0" smtClean="0">
                <a:latin typeface="Palatino Linotype" pitchFamily="18" charset="0"/>
                <a:sym typeface="Wingdings" panose="05000000000000000000" pitchFamily="2" charset="2"/>
              </a:rPr>
              <a:t>  μακροπρόθεσμη εμμονή.</a:t>
            </a:r>
          </a:p>
          <a:p>
            <a:pPr marL="342900" indent="-342900" defTabSz="1308498">
              <a:lnSpc>
                <a:spcPct val="2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l-GR" altLang="el-GR" sz="2400" dirty="0" smtClean="0">
                <a:latin typeface="Palatino Linotype" pitchFamily="18" charset="0"/>
                <a:sym typeface="Wingdings" panose="05000000000000000000" pitchFamily="2" charset="2"/>
              </a:rPr>
              <a:t>Φυσική εξήγηση διπλής κυκλοστασιμότητας  τρίπτυχο </a:t>
            </a:r>
            <a:r>
              <a:rPr lang="el-GR" altLang="el-GR" sz="2800" b="1" u="sng" dirty="0" smtClean="0">
                <a:latin typeface="Palatino Linotype" pitchFamily="18" charset="0"/>
                <a:sym typeface="Wingdings" panose="05000000000000000000" pitchFamily="2" charset="2"/>
              </a:rPr>
              <a:t>ακτινοβολία – θερμοκρασία – άνεμος</a:t>
            </a:r>
          </a:p>
          <a:p>
            <a:pPr marL="342900" indent="-342900" defTabSz="1308498">
              <a:lnSpc>
                <a:spcPct val="2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l-GR" altLang="el-GR" sz="2400" dirty="0" smtClean="0">
                <a:latin typeface="Palatino Linotype" pitchFamily="18" charset="0"/>
              </a:rPr>
              <a:t>Δημιουργία και εφαρμογή μοντέλων διπλής κυκλοστασιμότητας (άνεμος &amp; θερμοκρασία)</a:t>
            </a:r>
          </a:p>
          <a:p>
            <a:pPr marL="342900" indent="-342900" defTabSz="1308498">
              <a:lnSpc>
                <a:spcPct val="2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l-GR" altLang="el-GR" sz="2400" dirty="0" smtClean="0">
                <a:latin typeface="Palatino Linotype" pitchFamily="18" charset="0"/>
              </a:rPr>
              <a:t>Εξέταση εγκυρότητας δεδομένων </a:t>
            </a:r>
            <a:r>
              <a:rPr lang="en-US" altLang="el-GR" sz="2400" dirty="0" smtClean="0">
                <a:latin typeface="Palatino Linotype" pitchFamily="18" charset="0"/>
              </a:rPr>
              <a:t>reanalysis</a:t>
            </a:r>
            <a:endParaRPr lang="el-GR" altLang="el-GR" sz="2400" dirty="0" smtClean="0">
              <a:latin typeface="Palatino Linotype" pitchFamily="18" charset="0"/>
            </a:endParaRPr>
          </a:p>
          <a:p>
            <a:pPr marL="342900" indent="-342900" defTabSz="1308498">
              <a:lnSpc>
                <a:spcPct val="20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l-GR" altLang="el-GR" sz="2400" dirty="0" smtClean="0">
                <a:latin typeface="Palatino Linotype" pitchFamily="18" charset="0"/>
              </a:rPr>
              <a:t>Διερεύνηση μακροπρόθεσμης εμμονής (φαινόμενο </a:t>
            </a:r>
            <a:r>
              <a:rPr lang="en-US" altLang="el-GR" sz="2400" dirty="0" smtClean="0">
                <a:latin typeface="Palatino Linotype" pitchFamily="18" charset="0"/>
              </a:rPr>
              <a:t>Hurst</a:t>
            </a:r>
            <a:r>
              <a:rPr lang="el-GR" altLang="el-GR" sz="2400" dirty="0" smtClean="0">
                <a:latin typeface="Palatino Linotype" pitchFamily="18" charset="0"/>
              </a:rPr>
              <a:t>).</a:t>
            </a:r>
            <a:endParaRPr lang="en-US" altLang="el-GR" sz="2400" dirty="0">
              <a:latin typeface="Palatino Linotype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" y="-266746"/>
            <a:ext cx="236049" cy="533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6851" tIns="58426" rIns="116851" bIns="5842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Τίτλος 1"/>
          <p:cNvSpPr>
            <a:spLocks noGrp="1"/>
          </p:cNvSpPr>
          <p:nvPr>
            <p:ph type="title"/>
          </p:nvPr>
        </p:nvSpPr>
        <p:spPr>
          <a:xfrm>
            <a:off x="449165" y="403351"/>
            <a:ext cx="15286237" cy="960859"/>
          </a:xfrm>
        </p:spPr>
        <p:txBody>
          <a:bodyPr/>
          <a:lstStyle/>
          <a:p>
            <a:r>
              <a:rPr lang="el-GR" dirty="0" smtClean="0"/>
              <a:t>1. Περίληψη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2. Εισαγωγή</a:t>
            </a:r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459433" y="2076872"/>
            <a:ext cx="15265696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Ανάγκη χρησιμοποίησης ΑΠΕ για την αντιμετώπιση της κλιματικής αλλαγής =&gt;</a:t>
            </a:r>
          </a:p>
          <a:p>
            <a:endParaRPr lang="el-GR" dirty="0" smtClean="0">
              <a:latin typeface="+mj-lt"/>
            </a:endParaRPr>
          </a:p>
          <a:p>
            <a:r>
              <a:rPr lang="el-GR" dirty="0" smtClean="0">
                <a:latin typeface="+mj-lt"/>
              </a:rPr>
              <a:t>Ανάγκη μελέτης υδρομετεωρολογικών μεταβλητών =&gt;</a:t>
            </a:r>
          </a:p>
          <a:p>
            <a:endParaRPr lang="el-GR" dirty="0">
              <a:latin typeface="+mj-lt"/>
            </a:endParaRPr>
          </a:p>
          <a:p>
            <a:r>
              <a:rPr lang="el-GR" dirty="0" smtClean="0">
                <a:latin typeface="+mj-lt"/>
              </a:rPr>
              <a:t>Ανάγκη μελέτης αβεβαιότητας, τυχαιότητας, μεταβλητότητας.</a:t>
            </a:r>
          </a:p>
          <a:p>
            <a:endParaRPr lang="el-GR" dirty="0" smtClean="0">
              <a:latin typeface="+mj-lt"/>
            </a:endParaRPr>
          </a:p>
          <a:p>
            <a:endParaRPr lang="el-GR" dirty="0">
              <a:latin typeface="+mj-lt"/>
            </a:endParaRPr>
          </a:p>
          <a:p>
            <a:r>
              <a:rPr lang="el-GR" dirty="0" smtClean="0">
                <a:latin typeface="+mj-lt"/>
              </a:rPr>
              <a:t>Αποτελεσματική διαχείριση ενέργειας:</a:t>
            </a:r>
          </a:p>
          <a:p>
            <a:r>
              <a:rPr lang="el-GR" dirty="0" smtClean="0">
                <a:latin typeface="+mj-lt"/>
              </a:rPr>
              <a:t>Προϋποθέτει συνδυασμό προσδιοριστικών και στοχαστικών μεθόδων.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531441" y="7693496"/>
            <a:ext cx="15121680" cy="923330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r>
              <a:rPr lang="el-GR" dirty="0">
                <a:latin typeface="+mj-lt"/>
              </a:rPr>
              <a:t>ΑΝΕΜΟΣ:</a:t>
            </a:r>
            <a:endParaRPr lang="en-US" dirty="0">
              <a:latin typeface="+mj-lt"/>
            </a:endParaRPr>
          </a:p>
          <a:p>
            <a:r>
              <a:rPr lang="el-GR" dirty="0">
                <a:latin typeface="+mj-lt"/>
              </a:rPr>
              <a:t>Συνήθως μελετάται απλή κυκλοστασιμότητα </a:t>
            </a:r>
            <a:r>
              <a:rPr lang="el-GR" dirty="0">
                <a:latin typeface="+mj-lt"/>
                <a:sym typeface="Wingdings" panose="05000000000000000000" pitchFamily="2" charset="2"/>
              </a:rPr>
              <a:t> λανθασμένη διαχείριση ενέργειας…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282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3. Στόχος της εργασίας</a:t>
            </a:r>
            <a:endParaRPr lang="el-GR" dirty="0"/>
          </a:p>
        </p:txBody>
      </p:sp>
      <p:pic>
        <p:nvPicPr>
          <p:cNvPr id="8195" name="Picture 3" descr="C:\Users\Ilias\Desktop\καιρό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02" y="1402160"/>
            <a:ext cx="8828073" cy="497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Ορθογώνιο 8"/>
              <p:cNvSpPr/>
              <p:nvPr/>
            </p:nvSpPr>
            <p:spPr>
              <a:xfrm>
                <a:off x="531441" y="6541368"/>
                <a:ext cx="9937104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l-GR" sz="4800" dirty="0" smtClean="0">
                    <a:latin typeface="+mj-lt"/>
                  </a:rPr>
                  <a:t>«Ο </a:t>
                </a:r>
                <a:r>
                  <a:rPr lang="el-GR" sz="4800" dirty="0">
                    <a:latin typeface="+mj-lt"/>
                  </a:rPr>
                  <a:t>ΑΝΕΜΟΣ ΠΡΟΒΛΕΠΕΤΑΙ</a:t>
                </a:r>
              </a:p>
              <a:p>
                <a:pPr algn="ctr"/>
                <a:r>
                  <a:rPr lang="el-GR" sz="4800" dirty="0">
                    <a:latin typeface="+mj-lt"/>
                  </a:rPr>
                  <a:t>ΓΥΡΩ ΣΤΑ 3 ΜΠΟΦΟΡ…</a:t>
                </a:r>
              </a:p>
              <a:p>
                <a:pPr algn="ctr"/>
                <a:r>
                  <a:rPr lang="el-GR" sz="4800" dirty="0">
                    <a:latin typeface="+mj-lt"/>
                  </a:rPr>
                  <a:t> </a:t>
                </a:r>
              </a:p>
              <a:p>
                <a:pPr algn="ctr"/>
                <a:r>
                  <a:rPr lang="el-GR" sz="4800" dirty="0">
                    <a:latin typeface="+mj-lt"/>
                  </a:rPr>
                  <a:t>…ΜΕ ΑΠΟΚΛΙΣΗ </a:t>
                </a:r>
                <a14:m>
                  <m:oMath xmlns:m="http://schemas.openxmlformats.org/officeDocument/2006/math">
                    <m:r>
                      <a:rPr lang="el-GR" sz="4800" b="1" i="1">
                        <a:latin typeface="Cambria Math"/>
                      </a:rPr>
                      <m:t>±</m:t>
                    </m:r>
                  </m:oMath>
                </a14:m>
                <a:r>
                  <a:rPr lang="el-GR" sz="4800" dirty="0">
                    <a:latin typeface="+mj-lt"/>
                  </a:rPr>
                  <a:t> </a:t>
                </a:r>
                <a:r>
                  <a:rPr lang="el-GR" sz="4800" dirty="0" smtClean="0">
                    <a:latin typeface="+mj-lt"/>
                  </a:rPr>
                  <a:t>5</a:t>
                </a:r>
                <a:r>
                  <a:rPr lang="en-US" sz="4800" dirty="0" smtClean="0">
                    <a:latin typeface="+mj-lt"/>
                  </a:rPr>
                  <a:t> </a:t>
                </a:r>
                <a:r>
                  <a:rPr lang="el-GR" sz="4800" dirty="0" smtClean="0">
                    <a:latin typeface="+mj-lt"/>
                  </a:rPr>
                  <a:t>ΜΠΟΦΟΡ»</a:t>
                </a:r>
                <a:endParaRPr lang="el-GR" sz="4800" dirty="0">
                  <a:latin typeface="+mj-lt"/>
                </a:endParaRPr>
              </a:p>
            </p:txBody>
          </p:sp>
        </mc:Choice>
        <mc:Fallback xmlns="">
          <p:sp>
            <p:nvSpPr>
              <p:cNvPr id="9" name="Ορθογώνιο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41" y="6541368"/>
                <a:ext cx="9937104" cy="3046988"/>
              </a:xfrm>
              <a:prstGeom prst="rect">
                <a:avLst/>
              </a:prstGeom>
              <a:blipFill rotWithShape="1">
                <a:blip r:embed="rId3"/>
                <a:stretch>
                  <a:fillRect l="-1779" t="-4600" r="-1779" b="-980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Ορθογώνιο 9"/>
          <p:cNvSpPr/>
          <p:nvPr/>
        </p:nvSpPr>
        <p:spPr>
          <a:xfrm>
            <a:off x="9368875" y="1402159"/>
            <a:ext cx="635625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dirty="0" smtClean="0">
                <a:latin typeface="+mj-lt"/>
              </a:rPr>
              <a:t>Να αποτελέσει τη βάση για ένα μοντέλο πρόβλεψης ταχύτητας ανέμου.</a:t>
            </a:r>
          </a:p>
          <a:p>
            <a:pPr algn="ctr"/>
            <a:endParaRPr lang="el-GR" sz="3200" dirty="0">
              <a:latin typeface="+mj-lt"/>
            </a:endParaRPr>
          </a:p>
          <a:p>
            <a:pPr algn="ctr"/>
            <a:r>
              <a:rPr lang="el-GR" sz="3200" dirty="0" smtClean="0">
                <a:latin typeface="+mj-lt"/>
              </a:rPr>
              <a:t>Το μοντέλο περιλαμβάνει συνδυασμό στοχαστικών και ντετερμινιστικών μεθόδων.</a:t>
            </a:r>
            <a:endParaRPr lang="el-G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1707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4. Διπλή κυκλοστασιμότητα - Γενικά</a:t>
            </a:r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430794" y="1407458"/>
            <a:ext cx="15265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Στατιστικά χαρακτηριστικά (π.χ. </a:t>
            </a:r>
            <a:r>
              <a:rPr lang="el-GR" i="1" dirty="0" smtClean="0">
                <a:latin typeface="+mj-lt"/>
              </a:rPr>
              <a:t>μ</a:t>
            </a:r>
            <a:r>
              <a:rPr lang="el-GR" dirty="0" smtClean="0">
                <a:latin typeface="+mj-lt"/>
              </a:rPr>
              <a:t>, </a:t>
            </a:r>
            <a:r>
              <a:rPr lang="el-GR" i="1" dirty="0" smtClean="0">
                <a:latin typeface="+mj-lt"/>
              </a:rPr>
              <a:t>σ</a:t>
            </a:r>
            <a:r>
              <a:rPr lang="el-GR" dirty="0" smtClean="0">
                <a:latin typeface="+mj-lt"/>
              </a:rPr>
              <a:t>): διπλά περιοδικά ως προς το χρόνο.</a:t>
            </a:r>
          </a:p>
          <a:p>
            <a:r>
              <a:rPr lang="el-GR" dirty="0" smtClean="0">
                <a:latin typeface="+mj-lt"/>
                <a:sym typeface="Wingdings" panose="05000000000000000000" pitchFamily="2" charset="2"/>
              </a:rPr>
              <a:t> Διαφορετική κατανομή για κάθε ώρα και μήνα.</a:t>
            </a:r>
            <a:endParaRPr lang="el-GR" dirty="0">
              <a:latin typeface="+mj-lt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0" y="3301008"/>
            <a:ext cx="10266917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839" y="3012976"/>
            <a:ext cx="5312357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99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5. Δεδομένα</a:t>
            </a:r>
            <a:r>
              <a:rPr lang="en-US" dirty="0" smtClean="0"/>
              <a:t> (1)</a:t>
            </a:r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430794" y="1407458"/>
            <a:ext cx="152656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1600+200=</a:t>
            </a:r>
            <a:r>
              <a:rPr lang="el-GR" b="1" u="sng" dirty="0" smtClean="0">
                <a:latin typeface="+mj-lt"/>
              </a:rPr>
              <a:t>1800 σταθμοί παγκοσμίως</a:t>
            </a:r>
            <a:r>
              <a:rPr lang="en-US" b="1" u="sng" dirty="0" smtClean="0">
                <a:latin typeface="+mj-lt"/>
              </a:rPr>
              <a:t>.</a:t>
            </a:r>
            <a:r>
              <a:rPr lang="el-GR" dirty="0">
                <a:latin typeface="+mj-lt"/>
              </a:rPr>
              <a:t> </a:t>
            </a:r>
            <a:r>
              <a:rPr lang="el-GR" sz="2400" i="1" dirty="0" smtClean="0">
                <a:latin typeface="+mj-lt"/>
              </a:rPr>
              <a:t>(πηγή: ΝΟΑΑ, </a:t>
            </a:r>
            <a:r>
              <a:rPr lang="en-US" sz="2400" i="1" dirty="0" smtClean="0">
                <a:latin typeface="+mj-lt"/>
              </a:rPr>
              <a:t>National Oceanic and Atmospheric Administration)</a:t>
            </a:r>
            <a:endParaRPr lang="el-GR" i="1" dirty="0" smtClean="0">
              <a:latin typeface="+mj-lt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737" y="1860847"/>
            <a:ext cx="12500754" cy="7834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531441" y="2220888"/>
            <a:ext cx="2520280" cy="300082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l-GR" dirty="0" smtClean="0"/>
              <a:t>1600 σταθμοί:</a:t>
            </a:r>
          </a:p>
          <a:p>
            <a:endParaRPr lang="el-GR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 smtClean="0"/>
              <a:t>100.000 </a:t>
            </a:r>
            <a:r>
              <a:rPr lang="el-GR" dirty="0" smtClean="0"/>
              <a:t>μετρήσεις.</a:t>
            </a:r>
          </a:p>
          <a:p>
            <a:endParaRPr lang="el-GR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l-GR" dirty="0"/>
              <a:t>1 μέτρηση ανά ώρα.</a:t>
            </a:r>
          </a:p>
        </p:txBody>
      </p:sp>
      <p:sp>
        <p:nvSpPr>
          <p:cNvPr id="8" name="Ορθογώνιο 7"/>
          <p:cNvSpPr/>
          <p:nvPr/>
        </p:nvSpPr>
        <p:spPr>
          <a:xfrm>
            <a:off x="531441" y="6440765"/>
            <a:ext cx="2520280" cy="1754326"/>
          </a:xfrm>
          <a:prstGeom prst="rect">
            <a:avLst/>
          </a:prstGeom>
          <a:solidFill>
            <a:srgbClr val="FF7C80"/>
          </a:solidFill>
        </p:spPr>
        <p:txBody>
          <a:bodyPr wrap="square">
            <a:spAutoFit/>
          </a:bodyPr>
          <a:lstStyle/>
          <a:p>
            <a:r>
              <a:rPr lang="el-GR" dirty="0" smtClean="0"/>
              <a:t>200 σταθμοί: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l-GR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l-GR" dirty="0" smtClean="0"/>
              <a:t>1 </a:t>
            </a:r>
            <a:r>
              <a:rPr lang="el-GR" dirty="0"/>
              <a:t>μέτρηση ανά </a:t>
            </a:r>
            <a:r>
              <a:rPr lang="el-GR" dirty="0" smtClean="0"/>
              <a:t>4ωρο.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3067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6. Δεδομένα (2)</a:t>
            </a:r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502802" y="1407458"/>
            <a:ext cx="8453575" cy="5078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Αρχική μελέτη: </a:t>
            </a:r>
            <a:r>
              <a:rPr lang="el-GR" b="1" u="sng" dirty="0" smtClean="0">
                <a:latin typeface="+mj-lt"/>
              </a:rPr>
              <a:t>33 σταθμοί παγκοσμίως</a:t>
            </a:r>
            <a:endParaRPr lang="el-GR" i="1" dirty="0" smtClean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39953" y="9129881"/>
            <a:ext cx="10513168" cy="507831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Τελικά αποτελέσματα: έλεγχος σε </a:t>
            </a:r>
            <a:r>
              <a:rPr lang="el-GR" b="1" u="sng" dirty="0" smtClean="0">
                <a:latin typeface="+mj-lt"/>
              </a:rPr>
              <a:t>17 σταθμούς στην Ελλάδα</a:t>
            </a:r>
            <a:endParaRPr lang="el-GR" i="1" dirty="0" smtClean="0">
              <a:latin typeface="+mj-lt"/>
            </a:endParaRPr>
          </a:p>
        </p:txBody>
      </p:sp>
      <p:pic>
        <p:nvPicPr>
          <p:cNvPr id="10244" name="Picture 4" descr="C:\Users\Ilias\Desktop\map hell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189" y="3589040"/>
            <a:ext cx="6550576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Ilias\Desktop\map 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01" y="1915288"/>
            <a:ext cx="8620387" cy="493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2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7. Σημασία διπλής περιοδικότητας (2 </a:t>
            </a:r>
            <a:r>
              <a:rPr lang="el-GR" sz="3200" dirty="0" smtClean="0"/>
              <a:t>+1</a:t>
            </a:r>
            <a:r>
              <a:rPr lang="el-GR" dirty="0" smtClean="0"/>
              <a:t> λόγοι)</a:t>
            </a:r>
            <a:endParaRPr lang="el-GR" dirty="0"/>
          </a:p>
        </p:txBody>
      </p:sp>
      <p:sp>
        <p:nvSpPr>
          <p:cNvPr id="3" name="TextBox 2"/>
          <p:cNvSpPr txBox="1"/>
          <p:nvPr/>
        </p:nvSpPr>
        <p:spPr>
          <a:xfrm>
            <a:off x="531441" y="1284784"/>
            <a:ext cx="13897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el-GR" dirty="0" smtClean="0">
                <a:latin typeface="+mj-lt"/>
              </a:rPr>
              <a:t>Επηρεάζει τη διαστασιολόγηση έργων αποθήκευσης ενέργειας.</a:t>
            </a:r>
          </a:p>
          <a:p>
            <a:pPr marL="514350" indent="-514350">
              <a:buAutoNum type="arabicParenR"/>
            </a:pPr>
            <a:r>
              <a:rPr lang="el-GR" dirty="0" smtClean="0">
                <a:latin typeface="+mj-lt"/>
              </a:rPr>
              <a:t>Επηρεάζει τη διαχείριση ενέργειας (μη</a:t>
            </a:r>
            <a:r>
              <a:rPr lang="en-US" dirty="0" smtClean="0">
                <a:latin typeface="+mj-lt"/>
              </a:rPr>
              <a:t> </a:t>
            </a:r>
            <a:r>
              <a:rPr lang="el-GR" dirty="0" smtClean="0">
                <a:latin typeface="+mj-lt"/>
              </a:rPr>
              <a:t>γραμμική καμπύλη ισχύος α/γ)</a:t>
            </a:r>
            <a:endParaRPr lang="el-GR" dirty="0">
              <a:latin typeface="+mj-lt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13" y="2328592"/>
            <a:ext cx="9824615" cy="558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324527" y="2208114"/>
            <a:ext cx="5328593" cy="2446824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Εφαρμογή: Τοποθέτηση 1 α/γ των 2</a:t>
            </a:r>
            <a:r>
              <a:rPr lang="en-US" dirty="0" smtClean="0">
                <a:latin typeface="+mj-lt"/>
              </a:rPr>
              <a:t>MW</a:t>
            </a:r>
            <a:r>
              <a:rPr lang="el-GR" dirty="0" smtClean="0">
                <a:latin typeface="+mj-lt"/>
              </a:rPr>
              <a:t> σε κάθε σταθμό.</a:t>
            </a:r>
          </a:p>
          <a:p>
            <a:r>
              <a:rPr lang="el-GR" dirty="0" smtClean="0">
                <a:latin typeface="+mj-lt"/>
              </a:rPr>
              <a:t>Ε1: διπλή κυκλοστασιμότητα</a:t>
            </a:r>
          </a:p>
          <a:p>
            <a:r>
              <a:rPr lang="el-GR" dirty="0" smtClean="0">
                <a:latin typeface="+mj-lt"/>
              </a:rPr>
              <a:t>Ε2: απλή κυκλοστασιμότητα</a:t>
            </a:r>
            <a:endParaRPr lang="el-GR" dirty="0">
              <a:latin typeface="+mj-lt"/>
            </a:endParaRPr>
          </a:p>
          <a:p>
            <a:r>
              <a:rPr lang="el-GR" dirty="0" smtClean="0">
                <a:latin typeface="+mj-lt"/>
              </a:rPr>
              <a:t>Ε3: στασιμότητα</a:t>
            </a:r>
          </a:p>
          <a:p>
            <a:r>
              <a:rPr lang="el-GR" sz="1800" dirty="0" smtClean="0">
                <a:solidFill>
                  <a:srgbClr val="FF0000"/>
                </a:solidFill>
                <a:latin typeface="+mj-lt"/>
              </a:rPr>
              <a:t>(μη ρεαλιστικές παραδοχές, αλλά ενδεικτικές…)</a:t>
            </a:r>
            <a:endParaRPr lang="el-GR" sz="1800" dirty="0">
              <a:solidFill>
                <a:srgbClr val="FF000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Ορθογώνιο 4"/>
              <p:cNvSpPr/>
              <p:nvPr/>
            </p:nvSpPr>
            <p:spPr>
              <a:xfrm>
                <a:off x="11024020" y="5302845"/>
                <a:ext cx="2713820" cy="1384995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2800" i="1">
                              <a:latin typeface="Cambria Math"/>
                            </a:rPr>
                            <m:t>𝛦</m:t>
                          </m:r>
                        </m:e>
                        <m:sub>
                          <m:r>
                            <a:rPr lang="el-GR" sz="2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l-GR" sz="2800" i="1">
                          <a:latin typeface="Cambria Math"/>
                        </a:rPr>
                        <m:t>=600 </m:t>
                      </m:r>
                      <m:r>
                        <a:rPr lang="en-US" sz="2800" i="1">
                          <a:latin typeface="Cambria Math"/>
                        </a:rPr>
                        <m:t>𝐺𝑊</m:t>
                      </m:r>
                      <m:r>
                        <a:rPr lang="el-GR" sz="2800" i="1">
                          <a:latin typeface="Cambria Math"/>
                        </a:rPr>
                        <m:t>h</m:t>
                      </m:r>
                      <m:r>
                        <a:rPr lang="el-GR" sz="28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l-GR" sz="2800" i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2800" i="1">
                              <a:latin typeface="Cambria Math"/>
                            </a:rPr>
                            <m:t>𝛦</m:t>
                          </m:r>
                        </m:e>
                        <m:sub>
                          <m:r>
                            <a:rPr lang="el-GR" sz="2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l-GR" sz="2800" i="1">
                          <a:latin typeface="Cambria Math"/>
                        </a:rPr>
                        <m:t>=510 </m:t>
                      </m:r>
                      <m:r>
                        <a:rPr lang="en-US" sz="2800" i="1">
                          <a:latin typeface="Cambria Math"/>
                        </a:rPr>
                        <m:t>𝐺𝑊</m:t>
                      </m:r>
                      <m:r>
                        <a:rPr lang="el-GR" sz="2800" i="1">
                          <a:latin typeface="Cambria Math"/>
                        </a:rPr>
                        <m:t>h</m:t>
                      </m:r>
                      <m:r>
                        <a:rPr lang="el-GR" sz="2800" b="0" i="0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l-GR" sz="2800" b="0" i="0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2800" i="1">
                              <a:latin typeface="Cambria Math"/>
                            </a:rPr>
                            <m:t>𝛦</m:t>
                          </m:r>
                        </m:e>
                        <m:sub>
                          <m:r>
                            <a:rPr lang="el-GR" sz="28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l-GR" sz="2800" i="1">
                          <a:latin typeface="Cambria Math"/>
                        </a:rPr>
                        <m:t>=460 </m:t>
                      </m:r>
                      <m:r>
                        <a:rPr lang="en-US" sz="2800" i="1">
                          <a:latin typeface="Cambria Math"/>
                        </a:rPr>
                        <m:t>𝐺𝑊</m:t>
                      </m:r>
                      <m:r>
                        <a:rPr lang="el-GR" sz="2800" i="1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l-GR" sz="28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Ορθογώνιο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4020" y="5302845"/>
                <a:ext cx="2713820" cy="138499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107505" y="8274848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Ε2: -15% </a:t>
            </a:r>
          </a:p>
          <a:p>
            <a:r>
              <a:rPr lang="el-GR" dirty="0" smtClean="0">
                <a:latin typeface="+mj-lt"/>
              </a:rPr>
              <a:t>Ε3: -24%</a:t>
            </a:r>
            <a:endParaRPr lang="el-GR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63689" y="8281996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 smtClean="0">
                <a:latin typeface="+mj-lt"/>
              </a:rPr>
              <a:t>=&gt;</a:t>
            </a:r>
            <a:endParaRPr lang="el-GR" sz="54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05945" y="8282977"/>
            <a:ext cx="9937104" cy="923330"/>
          </a:xfrm>
          <a:prstGeom prst="rect">
            <a:avLst/>
          </a:prstGeom>
          <a:solidFill>
            <a:srgbClr val="02D8EE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Ημερήσια περιοδικότητα πιο καθοριστική από την εποχιακή.</a:t>
            </a:r>
          </a:p>
          <a:p>
            <a:r>
              <a:rPr lang="el-GR" dirty="0" smtClean="0">
                <a:latin typeface="+mj-lt"/>
              </a:rPr>
              <a:t>Όμως αμελείται συνήθως!</a:t>
            </a:r>
          </a:p>
        </p:txBody>
      </p:sp>
    </p:spTree>
    <p:extLst>
      <p:ext uri="{BB962C8B-B14F-4D97-AF65-F5344CB8AC3E}">
        <p14:creationId xmlns:p14="http://schemas.microsoft.com/office/powerpoint/2010/main" val="146042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8. Σημασία </a:t>
            </a:r>
            <a:r>
              <a:rPr lang="el-GR" dirty="0"/>
              <a:t>διπλής περιοδικότητας </a:t>
            </a:r>
            <a:r>
              <a:rPr lang="el-GR" dirty="0" smtClean="0"/>
              <a:t>(+1)</a:t>
            </a:r>
            <a:endParaRPr lang="el-GR" dirty="0"/>
          </a:p>
        </p:txBody>
      </p:sp>
      <p:pic>
        <p:nvPicPr>
          <p:cNvPr id="8195" name="Picture 3" descr="C:\Users\Ilias\Desktop\σκάκι διαρκές σα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321" y="2350039"/>
            <a:ext cx="7210003" cy="730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Ilias\Desktop\windmi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37" y="2322714"/>
            <a:ext cx="7329612" cy="730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8231" y="1287671"/>
            <a:ext cx="6393508" cy="507831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Νίκη σε μία σχετικά χαμένη παρτίδα!</a:t>
            </a:r>
            <a:endParaRPr lang="el-GR" dirty="0">
              <a:latin typeface="+mj-lt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8452321" y="1287671"/>
            <a:ext cx="7210003" cy="50783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Ισοπαλία σε ολοκληρωτικά χαμένη θέση!</a:t>
            </a:r>
            <a:endParaRPr lang="el-GR" dirty="0">
              <a:latin typeface="+mj-lt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488231" y="1795502"/>
            <a:ext cx="70443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>
                <a:latin typeface="+mj-lt"/>
              </a:rPr>
              <a:t>Inspired by Bobby Fischer, “game of the century”, 1956</a:t>
            </a:r>
            <a:endParaRPr lang="el-GR" sz="2400" i="1" dirty="0">
              <a:latin typeface="+mj-lt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7804249" y="1800966"/>
            <a:ext cx="785807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i="1" dirty="0" smtClean="0">
                <a:latin typeface="+mj-lt"/>
              </a:rPr>
              <a:t>Αφιερωμένο στο σκακιστή Δεληγιάννη Νικόλαο</a:t>
            </a:r>
            <a:endParaRPr lang="el-GR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12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9. Φυσική εξήγηση διπλής περιοδικότητας</a:t>
            </a:r>
            <a:endParaRPr lang="el-GR" dirty="0"/>
          </a:p>
        </p:txBody>
      </p:sp>
      <p:sp>
        <p:nvSpPr>
          <p:cNvPr id="7" name="TextBox 6"/>
          <p:cNvSpPr txBox="1"/>
          <p:nvPr/>
        </p:nvSpPr>
        <p:spPr>
          <a:xfrm>
            <a:off x="522410" y="1414780"/>
            <a:ext cx="4471096" cy="507831"/>
          </a:xfrm>
          <a:prstGeom prst="rect">
            <a:avLst/>
          </a:prstGeom>
          <a:solidFill>
            <a:srgbClr val="00FF00"/>
          </a:solidFill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+mj-lt"/>
              </a:rPr>
              <a:t>Ακτινοβολία-θερμοκρασία</a:t>
            </a:r>
            <a:endParaRPr lang="el-GR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410" y="1922611"/>
            <a:ext cx="8505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Κάθε σώμα που έχει Τ &gt; 0 Κ, εκπέμπει ακτινοβολία.</a:t>
            </a:r>
          </a:p>
          <a:p>
            <a:r>
              <a:rPr lang="el-GR" dirty="0" smtClean="0">
                <a:latin typeface="+mj-lt"/>
              </a:rPr>
              <a:t>Ακτινοβολία ~ Τ</a:t>
            </a:r>
            <a:r>
              <a:rPr lang="el-GR" baseline="30000" dirty="0" smtClean="0">
                <a:latin typeface="+mj-lt"/>
              </a:rPr>
              <a:t>4</a:t>
            </a:r>
            <a:r>
              <a:rPr lang="el-GR" dirty="0" smtClean="0">
                <a:latin typeface="+mj-lt"/>
              </a:rPr>
              <a:t> (Κ)</a:t>
            </a:r>
            <a:endParaRPr lang="el-GR" baseline="300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02762" y="1922611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 smtClean="0">
                <a:latin typeface="+mj-lt"/>
              </a:rPr>
              <a:t>=&gt;</a:t>
            </a:r>
            <a:endParaRPr lang="el-GR" sz="54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38865" y="2130360"/>
            <a:ext cx="4994176" cy="507831"/>
          </a:xfrm>
          <a:prstGeom prst="rect">
            <a:avLst/>
          </a:prstGeom>
          <a:solidFill>
            <a:srgbClr val="0BCBE5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Συσχέτιση στη μικροκλίμακα</a:t>
            </a:r>
            <a:endParaRPr lang="el-GR" dirty="0">
              <a:latin typeface="+mj-lt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522410" y="3356467"/>
            <a:ext cx="348524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Ηλιακή ακτινοβολία</a:t>
            </a:r>
            <a:endParaRPr lang="el-GR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2532" y="3348772"/>
            <a:ext cx="625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latin typeface="+mj-lt"/>
              </a:rPr>
              <a:t>=&gt;</a:t>
            </a:r>
            <a:endParaRPr lang="el-GR" sz="5400" dirty="0">
              <a:latin typeface="+mj-lt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1263798" y="4021088"/>
            <a:ext cx="193193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θερμότητα</a:t>
            </a:r>
            <a:endParaRPr lang="el-GR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12864" y="4024755"/>
            <a:ext cx="625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latin typeface="+mj-lt"/>
              </a:rPr>
              <a:t>=&gt;</a:t>
            </a:r>
            <a:endParaRPr lang="el-GR" sz="5400" dirty="0">
              <a:latin typeface="+mj-lt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3915817" y="4040144"/>
            <a:ext cx="383149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Αύξηση θερμοκρασίας</a:t>
            </a:r>
            <a:endParaRPr lang="el-GR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02761" y="3457798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 smtClean="0">
                <a:latin typeface="+mj-lt"/>
              </a:rPr>
              <a:t>=&gt;</a:t>
            </a:r>
            <a:endParaRPr lang="el-GR" sz="54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38865" y="3665547"/>
            <a:ext cx="4994176" cy="507831"/>
          </a:xfrm>
          <a:prstGeom prst="rect">
            <a:avLst/>
          </a:prstGeom>
          <a:solidFill>
            <a:srgbClr val="0BCBE5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Συσχέτιση στη μακροκλίμακα</a:t>
            </a:r>
            <a:endParaRPr lang="el-GR" dirty="0">
              <a:latin typeface="+mj-lt"/>
            </a:endParaRPr>
          </a:p>
        </p:txBody>
      </p:sp>
      <p:sp>
        <p:nvSpPr>
          <p:cNvPr id="21" name="Ορθογώνιο 20"/>
          <p:cNvSpPr/>
          <p:nvPr/>
        </p:nvSpPr>
        <p:spPr>
          <a:xfrm>
            <a:off x="4635897" y="3348772"/>
            <a:ext cx="29033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Ηλιακή ενέργεια</a:t>
            </a:r>
            <a:endParaRPr lang="el-GR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2410" y="4021088"/>
            <a:ext cx="625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latin typeface="+mj-lt"/>
              </a:rPr>
              <a:t>=&gt;</a:t>
            </a:r>
            <a:endParaRPr lang="el-GR" sz="5400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5773" y="5173216"/>
            <a:ext cx="5485797" cy="507831"/>
          </a:xfrm>
          <a:prstGeom prst="rect">
            <a:avLst/>
          </a:prstGeom>
          <a:solidFill>
            <a:srgbClr val="00FF00"/>
          </a:solidFill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+mj-lt"/>
              </a:rPr>
              <a:t>Θερμοκρασία-ταχύτητα ανέμου</a:t>
            </a:r>
            <a:endParaRPr lang="el-GR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6786" y="5893296"/>
            <a:ext cx="7451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Θερμική και κινητική ενέργεια μορίων αέρα: σχετίζονται.</a:t>
            </a:r>
            <a:endParaRPr lang="el-GR" baseline="300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02761" y="5681047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 smtClean="0">
                <a:latin typeface="+mj-lt"/>
              </a:rPr>
              <a:t>=&gt;</a:t>
            </a:r>
            <a:endParaRPr lang="el-GR" sz="54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938865" y="5893296"/>
            <a:ext cx="5714255" cy="507831"/>
          </a:xfrm>
          <a:prstGeom prst="rect">
            <a:avLst/>
          </a:prstGeom>
          <a:solidFill>
            <a:srgbClr val="0BCBE5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Συσχέτιση </a:t>
            </a:r>
            <a:r>
              <a:rPr lang="el-GR" dirty="0" err="1" smtClean="0">
                <a:latin typeface="+mj-lt"/>
              </a:rPr>
              <a:t>μικρο</a:t>
            </a:r>
            <a:r>
              <a:rPr lang="el-GR" dirty="0" smtClean="0">
                <a:latin typeface="+mj-lt"/>
              </a:rPr>
              <a:t> - </a:t>
            </a:r>
            <a:r>
              <a:rPr lang="el-GR" dirty="0" err="1" smtClean="0">
                <a:latin typeface="+mj-lt"/>
              </a:rPr>
              <a:t>μακροκλίμακας</a:t>
            </a:r>
            <a:endParaRPr lang="el-GR" dirty="0">
              <a:latin typeface="+mj-lt"/>
            </a:endParaRPr>
          </a:p>
        </p:txBody>
      </p:sp>
      <p:sp>
        <p:nvSpPr>
          <p:cNvPr id="27" name="Ορθογώνιο 26"/>
          <p:cNvSpPr/>
          <p:nvPr/>
        </p:nvSpPr>
        <p:spPr>
          <a:xfrm>
            <a:off x="579086" y="7117432"/>
            <a:ext cx="397576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Διαφορά θερμοκρασίας</a:t>
            </a:r>
            <a:endParaRPr lang="el-GR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42414" y="7102043"/>
            <a:ext cx="769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latin typeface="+mj-lt"/>
              </a:rPr>
              <a:t>&lt;=&gt;</a:t>
            </a:r>
            <a:endParaRPr lang="el-GR" sz="5400" dirty="0">
              <a:latin typeface="+mj-lt"/>
            </a:endParaRPr>
          </a:p>
        </p:txBody>
      </p:sp>
      <p:sp>
        <p:nvSpPr>
          <p:cNvPr id="29" name="Ορθογώνιο 28"/>
          <p:cNvSpPr/>
          <p:nvPr/>
        </p:nvSpPr>
        <p:spPr>
          <a:xfrm>
            <a:off x="5045923" y="7094775"/>
            <a:ext cx="276550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Διαφορά πίεσης</a:t>
            </a:r>
            <a:endParaRPr lang="el-GR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90074" y="7679058"/>
            <a:ext cx="755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latin typeface="+mj-lt"/>
              </a:rPr>
              <a:t>&lt;=&gt;</a:t>
            </a:r>
            <a:endParaRPr lang="el-GR" sz="5400" dirty="0">
              <a:latin typeface="+mj-lt"/>
            </a:endParaRPr>
          </a:p>
        </p:txBody>
      </p:sp>
      <p:sp>
        <p:nvSpPr>
          <p:cNvPr id="31" name="Ορθογώνιο 30"/>
          <p:cNvSpPr/>
          <p:nvPr/>
        </p:nvSpPr>
        <p:spPr>
          <a:xfrm>
            <a:off x="5211961" y="7671082"/>
            <a:ext cx="134844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άνεμος</a:t>
            </a:r>
            <a:endParaRPr lang="el-GR" dirty="0">
              <a:latin typeface="+mj-lt"/>
            </a:endParaRPr>
          </a:p>
        </p:txBody>
      </p:sp>
      <p:sp>
        <p:nvSpPr>
          <p:cNvPr id="33" name="Ορθογώνιο 32"/>
          <p:cNvSpPr/>
          <p:nvPr/>
        </p:nvSpPr>
        <p:spPr>
          <a:xfrm>
            <a:off x="835175" y="8629600"/>
            <a:ext cx="720902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(παρόμοια με θερμική στρωμάτωση λίμνης)</a:t>
            </a:r>
            <a:endParaRPr lang="el-GR" dirty="0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002761" y="7209417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 smtClean="0">
                <a:latin typeface="+mj-lt"/>
              </a:rPr>
              <a:t>=&gt;</a:t>
            </a:r>
            <a:endParaRPr lang="el-GR" sz="5400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38865" y="7424861"/>
            <a:ext cx="4994176" cy="507831"/>
          </a:xfrm>
          <a:prstGeom prst="rect">
            <a:avLst/>
          </a:prstGeom>
          <a:solidFill>
            <a:srgbClr val="0BCBE5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Συσχέτιση στη μακροκλίμακα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36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10. Ακτινοβολία στο εξωτερικό όριο της ατμόσφαιρας</a:t>
            </a:r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534442" y="1291210"/>
            <a:ext cx="151216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Εξαρτάται από </a:t>
            </a:r>
            <a:r>
              <a:rPr lang="el-GR" u="sng" dirty="0" smtClean="0">
                <a:solidFill>
                  <a:srgbClr val="FF0000"/>
                </a:solidFill>
                <a:latin typeface="+mj-lt"/>
              </a:rPr>
              <a:t>γεωγραφικό πλάτος, ημέρα του έτους, ώρα της ημέρας.</a:t>
            </a:r>
            <a:endParaRPr lang="el-GR" sz="1800" u="sng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77" y="3805064"/>
            <a:ext cx="7222942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4442" y="2058244"/>
            <a:ext cx="72541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Μηνιαία διακύμανση ακτινοβολίας:</a:t>
            </a:r>
          </a:p>
          <a:p>
            <a:r>
              <a:rPr lang="en-US" dirty="0" err="1" smtClean="0">
                <a:latin typeface="+mj-lt"/>
              </a:rPr>
              <a:t>RD</a:t>
            </a:r>
            <a:r>
              <a:rPr lang="en-US" baseline="-25000" dirty="0" err="1" smtClean="0">
                <a:latin typeface="+mj-lt"/>
              </a:rPr>
              <a:t>m</a:t>
            </a:r>
            <a:r>
              <a:rPr lang="el-GR" dirty="0">
                <a:latin typeface="+mj-lt"/>
              </a:rPr>
              <a:t> </a:t>
            </a:r>
            <a:r>
              <a:rPr lang="el-GR" dirty="0" smtClean="0">
                <a:latin typeface="+mj-lt"/>
              </a:rPr>
              <a:t>= Μέγιστη μηνιαία – ελάχιστη μηνιαία.</a:t>
            </a:r>
            <a:endParaRPr lang="el-GR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62351" y="1850495"/>
            <a:ext cx="730273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Ωριαία διακύμανση ακτινοβολίας:</a:t>
            </a:r>
          </a:p>
          <a:p>
            <a:r>
              <a:rPr lang="en-US" dirty="0" err="1" smtClean="0">
                <a:latin typeface="+mj-lt"/>
              </a:rPr>
              <a:t>RD</a:t>
            </a:r>
            <a:r>
              <a:rPr lang="en-US" baseline="-25000" dirty="0" err="1" smtClean="0">
                <a:latin typeface="+mj-lt"/>
              </a:rPr>
              <a:t>h</a:t>
            </a:r>
            <a:r>
              <a:rPr lang="el-GR" dirty="0" smtClean="0">
                <a:latin typeface="+mj-lt"/>
              </a:rPr>
              <a:t> = Μέγιστη ωριαία – ελάχιστη ωριαία.</a:t>
            </a:r>
          </a:p>
          <a:p>
            <a:r>
              <a:rPr lang="el-GR" sz="2000" dirty="0" smtClean="0">
                <a:latin typeface="+mj-lt"/>
              </a:rPr>
              <a:t>(και μέσος όρος για τους 12 μήνες)</a:t>
            </a:r>
            <a:endParaRPr lang="el-GR" sz="20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03649" y="8102253"/>
            <a:ext cx="4896544" cy="923330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Μεγάλη μηνιαία διακύμανση στους πόλους.</a:t>
            </a:r>
            <a:endParaRPr lang="el-GR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922866" y="8125544"/>
            <a:ext cx="4752528" cy="923330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Μεγάλη ωριαία διακύμανση στον ισημερινό.</a:t>
            </a:r>
            <a:endParaRPr lang="el-GR" dirty="0">
              <a:latin typeface="+mj-lt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740" y="3805064"/>
            <a:ext cx="7225448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8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11. Θερμοκρασία στην ατμόσφαιρα</a:t>
            </a:r>
            <a:endParaRPr lang="el-GR" dirty="0"/>
          </a:p>
        </p:txBody>
      </p:sp>
      <p:sp>
        <p:nvSpPr>
          <p:cNvPr id="13" name="TextBox 12"/>
          <p:cNvSpPr txBox="1"/>
          <p:nvPr/>
        </p:nvSpPr>
        <p:spPr>
          <a:xfrm>
            <a:off x="551086" y="1788840"/>
            <a:ext cx="7295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Μηνιαία διακύμανση θερμοκρασίας:</a:t>
            </a:r>
          </a:p>
          <a:p>
            <a:r>
              <a:rPr lang="el-GR" dirty="0" smtClean="0">
                <a:latin typeface="+mj-lt"/>
              </a:rPr>
              <a:t>Τ</a:t>
            </a:r>
            <a:r>
              <a:rPr lang="en-US" dirty="0" err="1" smtClean="0">
                <a:latin typeface="+mj-lt"/>
              </a:rPr>
              <a:t>D</a:t>
            </a:r>
            <a:r>
              <a:rPr lang="en-US" baseline="-25000" dirty="0" err="1" smtClean="0">
                <a:latin typeface="+mj-lt"/>
              </a:rPr>
              <a:t>m</a:t>
            </a:r>
            <a:r>
              <a:rPr lang="el-GR" dirty="0" smtClean="0">
                <a:latin typeface="+mj-lt"/>
              </a:rPr>
              <a:t> = Μέγιστη μηνιαία – ελάχιστη μηνιαία.</a:t>
            </a:r>
            <a:endParaRPr lang="el-GR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84849" y="1634952"/>
            <a:ext cx="730273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Ωριαία διακύμανση θερμοκρασίας:</a:t>
            </a:r>
          </a:p>
          <a:p>
            <a:r>
              <a:rPr lang="el-GR" dirty="0" smtClean="0">
                <a:latin typeface="+mj-lt"/>
              </a:rPr>
              <a:t>Τ</a:t>
            </a:r>
            <a:r>
              <a:rPr lang="en-US" dirty="0" smtClean="0">
                <a:latin typeface="+mj-lt"/>
              </a:rPr>
              <a:t>D</a:t>
            </a:r>
            <a:r>
              <a:rPr lang="en-US" baseline="-25000" dirty="0" smtClean="0">
                <a:latin typeface="+mj-lt"/>
              </a:rPr>
              <a:t>h</a:t>
            </a:r>
            <a:r>
              <a:rPr lang="el-GR" dirty="0" smtClean="0">
                <a:latin typeface="+mj-lt"/>
              </a:rPr>
              <a:t> = Μέγιστη ωριαία – ελάχιστη ωριαία.</a:t>
            </a:r>
          </a:p>
          <a:p>
            <a:r>
              <a:rPr lang="el-GR" sz="2000" dirty="0" smtClean="0">
                <a:latin typeface="+mj-lt"/>
              </a:rPr>
              <a:t>(και μέσος όρος για τους 12 μήνες)</a:t>
            </a:r>
            <a:endParaRPr lang="el-GR" sz="20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03649" y="7909520"/>
            <a:ext cx="4896544" cy="923330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Μεγάλη μηνιαία διακύμανση στους πόλους.</a:t>
            </a:r>
            <a:endParaRPr lang="el-GR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92481" y="7909520"/>
            <a:ext cx="4968552" cy="923330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Μεγάλη ωριαία διακύμανση στους τροπικούς – μορφή «Μ»</a:t>
            </a:r>
            <a:endParaRPr lang="el-GR" dirty="0"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85" y="3661048"/>
            <a:ext cx="7403379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464" y="3661048"/>
            <a:ext cx="7478973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885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12. Ταχύτητα ανέμου</a:t>
            </a:r>
            <a:endParaRPr lang="el-GR" dirty="0"/>
          </a:p>
        </p:txBody>
      </p:sp>
      <p:sp>
        <p:nvSpPr>
          <p:cNvPr id="13" name="TextBox 12"/>
          <p:cNvSpPr txBox="1"/>
          <p:nvPr/>
        </p:nvSpPr>
        <p:spPr>
          <a:xfrm>
            <a:off x="531762" y="1860848"/>
            <a:ext cx="7295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Μηνιαία διακύμανση ανέμου:</a:t>
            </a:r>
          </a:p>
          <a:p>
            <a:r>
              <a:rPr lang="en-US" dirty="0" err="1" smtClean="0">
                <a:latin typeface="+mj-lt"/>
              </a:rPr>
              <a:t>UR</a:t>
            </a:r>
            <a:r>
              <a:rPr lang="en-US" baseline="-25000" dirty="0" err="1" smtClean="0">
                <a:latin typeface="+mj-lt"/>
              </a:rPr>
              <a:t>m</a:t>
            </a:r>
            <a:r>
              <a:rPr lang="el-GR" dirty="0" smtClean="0">
                <a:latin typeface="+mj-lt"/>
              </a:rPr>
              <a:t> = Μέγιστη μηνιαία / ελάχιστη μηνιαία.</a:t>
            </a:r>
            <a:endParaRPr lang="el-GR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6367" y="1644824"/>
            <a:ext cx="672667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Ωριαία διακύμανση</a:t>
            </a:r>
            <a:r>
              <a:rPr lang="en-US" dirty="0" smtClean="0">
                <a:latin typeface="+mj-lt"/>
              </a:rPr>
              <a:t> </a:t>
            </a:r>
            <a:r>
              <a:rPr lang="el-GR" dirty="0" smtClean="0">
                <a:latin typeface="+mj-lt"/>
              </a:rPr>
              <a:t>ανέμου:</a:t>
            </a:r>
          </a:p>
          <a:p>
            <a:r>
              <a:rPr lang="en-US" dirty="0" err="1" smtClean="0">
                <a:latin typeface="+mj-lt"/>
              </a:rPr>
              <a:t>UR</a:t>
            </a:r>
            <a:r>
              <a:rPr lang="en-US" baseline="-25000" dirty="0" err="1" smtClean="0">
                <a:latin typeface="+mj-lt"/>
              </a:rPr>
              <a:t>h</a:t>
            </a:r>
            <a:r>
              <a:rPr lang="el-GR" dirty="0" smtClean="0">
                <a:latin typeface="+mj-lt"/>
              </a:rPr>
              <a:t> = Μέγιστη ωριαία </a:t>
            </a:r>
            <a:r>
              <a:rPr lang="en-US" dirty="0" smtClean="0">
                <a:latin typeface="+mj-lt"/>
              </a:rPr>
              <a:t>/</a:t>
            </a:r>
            <a:r>
              <a:rPr lang="el-GR" dirty="0" smtClean="0">
                <a:latin typeface="+mj-lt"/>
              </a:rPr>
              <a:t> ελάχιστη ωριαία.</a:t>
            </a:r>
          </a:p>
          <a:p>
            <a:r>
              <a:rPr lang="el-GR" sz="2000" dirty="0" smtClean="0">
                <a:latin typeface="+mj-lt"/>
              </a:rPr>
              <a:t>(και μέσος όρος για τους 12 μήνες)</a:t>
            </a:r>
            <a:endParaRPr lang="el-GR" sz="20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43609" y="7778278"/>
            <a:ext cx="5487616" cy="923330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Σημαντική μηνιαία διακύμανση:</a:t>
            </a:r>
          </a:p>
          <a:p>
            <a:r>
              <a:rPr lang="el-GR" dirty="0" smtClean="0">
                <a:latin typeface="+mj-lt"/>
              </a:rPr>
              <a:t>2/3 των σταθμών: </a:t>
            </a:r>
            <a:r>
              <a:rPr lang="en-US" dirty="0" err="1">
                <a:solidFill>
                  <a:srgbClr val="000000"/>
                </a:solidFill>
                <a:latin typeface="Palatino Linotype"/>
              </a:rPr>
              <a:t>UR</a:t>
            </a:r>
            <a:r>
              <a:rPr lang="en-US" baseline="-25000" dirty="0" err="1">
                <a:solidFill>
                  <a:srgbClr val="000000"/>
                </a:solidFill>
                <a:latin typeface="Palatino Linotype"/>
              </a:rPr>
              <a:t>m</a:t>
            </a:r>
            <a:r>
              <a:rPr lang="en-US" baseline="-25000" dirty="0">
                <a:solidFill>
                  <a:srgbClr val="000000"/>
                </a:solidFill>
                <a:latin typeface="Palatino Linotype"/>
              </a:rPr>
              <a:t> </a:t>
            </a:r>
            <a:r>
              <a:rPr lang="el-GR" dirty="0" smtClean="0">
                <a:latin typeface="+mj-lt"/>
              </a:rPr>
              <a:t>&gt;1,5</a:t>
            </a:r>
            <a:endParaRPr lang="el-GR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532441" y="7778278"/>
            <a:ext cx="5616624" cy="923330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Σημαντική ωριαία διακύμανση:</a:t>
            </a:r>
          </a:p>
          <a:p>
            <a:r>
              <a:rPr lang="el-GR" dirty="0" smtClean="0">
                <a:latin typeface="+mj-lt"/>
              </a:rPr>
              <a:t>46% σταθμών: </a:t>
            </a:r>
            <a:r>
              <a:rPr lang="en-US" dirty="0" err="1" smtClean="0">
                <a:solidFill>
                  <a:srgbClr val="000000"/>
                </a:solidFill>
                <a:latin typeface="Palatino Linotype"/>
              </a:rPr>
              <a:t>UR</a:t>
            </a:r>
            <a:r>
              <a:rPr lang="en-US" baseline="-25000" dirty="0" err="1" smtClean="0">
                <a:solidFill>
                  <a:srgbClr val="000000"/>
                </a:solidFill>
                <a:latin typeface="Palatino Linotype"/>
              </a:rPr>
              <a:t>h</a:t>
            </a:r>
            <a:r>
              <a:rPr lang="en-US" baseline="-25000" dirty="0" smtClean="0">
                <a:solidFill>
                  <a:srgbClr val="000000"/>
                </a:solidFill>
                <a:latin typeface="Palatino Linotype"/>
              </a:rPr>
              <a:t> </a:t>
            </a:r>
            <a:r>
              <a:rPr lang="el-GR" dirty="0" smtClean="0"/>
              <a:t>&gt;</a:t>
            </a:r>
            <a:r>
              <a:rPr lang="el-GR" dirty="0"/>
              <a:t>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1" y="3589040"/>
            <a:ext cx="7277897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366" y="3589039"/>
            <a:ext cx="7374699" cy="4189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179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13. Αιχμή ακτινοβολίας (μηνιαία)</a:t>
            </a:r>
            <a:endParaRPr lang="el-GR" dirty="0"/>
          </a:p>
        </p:txBody>
      </p:sp>
      <p:sp>
        <p:nvSpPr>
          <p:cNvPr id="13" name="TextBox 12"/>
          <p:cNvSpPr txBox="1"/>
          <p:nvPr/>
        </p:nvSpPr>
        <p:spPr>
          <a:xfrm>
            <a:off x="9659092" y="1572815"/>
            <a:ext cx="5782603" cy="923330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Μήνας αιχμής: Ιούνιος &amp; Δεκέμβριος (Βόρειο &amp; Νότιο)</a:t>
            </a:r>
            <a:endParaRPr lang="el-GR" dirty="0"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0" y="1572815"/>
            <a:ext cx="9126885" cy="518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093" y="6253336"/>
            <a:ext cx="5773054" cy="3287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491485" y="8201942"/>
            <a:ext cx="416684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+mj-lt"/>
              </a:rPr>
              <a:t>π</a:t>
            </a:r>
            <a:r>
              <a:rPr lang="el-GR" dirty="0" smtClean="0">
                <a:latin typeface="+mj-lt"/>
              </a:rPr>
              <a:t>.χ. 10</a:t>
            </a:r>
            <a:r>
              <a:rPr lang="el-GR" baseline="30000" dirty="0" smtClean="0">
                <a:latin typeface="+mj-lt"/>
              </a:rPr>
              <a:t>ο</a:t>
            </a:r>
            <a:r>
              <a:rPr lang="el-GR" dirty="0" smtClean="0">
                <a:latin typeface="+mj-lt"/>
              </a:rPr>
              <a:t> Βόρεια:</a:t>
            </a:r>
          </a:p>
          <a:p>
            <a:r>
              <a:rPr lang="el-GR" dirty="0">
                <a:latin typeface="+mj-lt"/>
              </a:rPr>
              <a:t>μ</a:t>
            </a:r>
            <a:r>
              <a:rPr lang="el-GR" dirty="0" smtClean="0">
                <a:latin typeface="+mj-lt"/>
              </a:rPr>
              <a:t>αθηματικά ο Απρίλιος, </a:t>
            </a:r>
            <a:r>
              <a:rPr lang="el-GR" b="1" dirty="0" smtClean="0">
                <a:latin typeface="+mj-lt"/>
              </a:rPr>
              <a:t>πρακτικά ο </a:t>
            </a:r>
            <a:r>
              <a:rPr lang="el-GR" b="1" u="sng" dirty="0" smtClean="0">
                <a:latin typeface="+mj-lt"/>
              </a:rPr>
              <a:t>Ιούνιος</a:t>
            </a:r>
            <a:r>
              <a:rPr lang="el-GR" b="1" dirty="0" smtClean="0">
                <a:latin typeface="+mj-lt"/>
              </a:rPr>
              <a:t>…</a:t>
            </a:r>
            <a:endParaRPr lang="el-GR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34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14. Αιχμή ακτινοβολίας (ωριαία)</a:t>
            </a:r>
            <a:endParaRPr lang="el-GR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2" y="1366764"/>
            <a:ext cx="923107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601" y="5635267"/>
            <a:ext cx="4752528" cy="2706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755577" y="6836365"/>
            <a:ext cx="8064896" cy="2585323"/>
          </a:xfrm>
          <a:prstGeom prst="rect">
            <a:avLst/>
          </a:prstGeom>
          <a:solidFill>
            <a:srgbClr val="02D8EE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Greenwich</a:t>
            </a:r>
            <a:r>
              <a:rPr lang="el-GR" dirty="0" smtClean="0">
                <a:latin typeface="+mj-lt"/>
              </a:rPr>
              <a:t> </a:t>
            </a:r>
            <a:r>
              <a:rPr lang="en-US" dirty="0" smtClean="0">
                <a:latin typeface="+mj-lt"/>
                <a:sym typeface="Wingdings" panose="05000000000000000000" pitchFamily="2" charset="2"/>
              </a:rPr>
              <a:t>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 γραμμική με το γεωγραφικό μήκος. </a:t>
            </a:r>
            <a:r>
              <a:rPr lang="el-GR" b="1" u="sng" dirty="0" smtClean="0">
                <a:latin typeface="+mj-lt"/>
                <a:sym typeface="Wingdings" panose="05000000000000000000" pitchFamily="2" charset="2"/>
              </a:rPr>
              <a:t>Γιατί δουλεύω με ώρα</a:t>
            </a:r>
            <a:r>
              <a:rPr lang="en-US" b="1" u="sng" dirty="0" smtClean="0"/>
              <a:t> </a:t>
            </a:r>
            <a:r>
              <a:rPr lang="en-US" b="1" u="sng" dirty="0" smtClean="0">
                <a:solidFill>
                  <a:srgbClr val="000000"/>
                </a:solidFill>
                <a:latin typeface="Palatino Linotype"/>
              </a:rPr>
              <a:t>Greenwich</a:t>
            </a:r>
            <a:r>
              <a:rPr lang="el-GR" b="1" u="sng" dirty="0" smtClean="0">
                <a:solidFill>
                  <a:srgbClr val="000000"/>
                </a:solidFill>
                <a:latin typeface="Palatino Linotype"/>
              </a:rPr>
              <a:t>???</a:t>
            </a:r>
          </a:p>
          <a:p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1) Ευκολότερη διερεύνηση συσχέτισης με άνεμο</a:t>
            </a:r>
            <a:r>
              <a:rPr lang="en-US" dirty="0" smtClean="0">
                <a:solidFill>
                  <a:srgbClr val="000000"/>
                </a:solidFill>
                <a:latin typeface="Palatino Linotype"/>
              </a:rPr>
              <a:t>, 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θερμοκρασία</a:t>
            </a:r>
          </a:p>
          <a:p>
            <a:r>
              <a:rPr lang="el-GR" dirty="0" smtClean="0">
                <a:latin typeface="Palatino Linotype"/>
              </a:rPr>
              <a:t>2)</a:t>
            </a:r>
            <a:r>
              <a:rPr lang="en-US" dirty="0" smtClean="0">
                <a:latin typeface="Palatino Linotype"/>
              </a:rPr>
              <a:t> </a:t>
            </a:r>
            <a:r>
              <a:rPr lang="el-GR" dirty="0" smtClean="0">
                <a:latin typeface="Palatino Linotype"/>
              </a:rPr>
              <a:t>Παράκαμψη δυσκολιών με τοπικές ώρες, αποστάσεις από μεσημβρινούς</a:t>
            </a:r>
            <a:r>
              <a:rPr lang="el-GR" dirty="0">
                <a:latin typeface="Palatino Linotype"/>
              </a:rPr>
              <a:t>:</a:t>
            </a:r>
            <a:r>
              <a:rPr lang="el-GR" dirty="0" smtClean="0">
                <a:latin typeface="Palatino Linotype"/>
              </a:rPr>
              <a:t> </a:t>
            </a:r>
            <a:r>
              <a:rPr lang="el-GR" b="1" u="sng" dirty="0" smtClean="0">
                <a:latin typeface="Palatino Linotype"/>
              </a:rPr>
              <a:t>μόνο γ. μήκος</a:t>
            </a:r>
            <a:endParaRPr lang="el-GR" b="1" u="sng" dirty="0">
              <a:latin typeface="+mj-lt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2475657" y="4037274"/>
            <a:ext cx="2360041" cy="923330"/>
          </a:xfrm>
          <a:prstGeom prst="rect">
            <a:avLst/>
          </a:prstGeom>
          <a:solidFill>
            <a:srgbClr val="CCFF66"/>
          </a:solidFill>
        </p:spPr>
        <p:txBody>
          <a:bodyPr wrap="square">
            <a:spAutoFit/>
          </a:bodyPr>
          <a:lstStyle/>
          <a:p>
            <a:pPr lvl="0"/>
            <a:r>
              <a:rPr lang="el-GR" dirty="0">
                <a:solidFill>
                  <a:srgbClr val="000000"/>
                </a:solidFill>
                <a:latin typeface="Palatino Linotype"/>
              </a:rPr>
              <a:t>Ώρα αιχμής: 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~12.00 τοπική</a:t>
            </a:r>
            <a:endParaRPr lang="el-GR" dirty="0">
              <a:solidFill>
                <a:srgbClr val="000000"/>
              </a:solidFill>
              <a:latin typeface="Palatino Linotype"/>
            </a:endParaRPr>
          </a:p>
        </p:txBody>
      </p:sp>
      <p:sp>
        <p:nvSpPr>
          <p:cNvPr id="20" name="Ορθογώνιο 19"/>
          <p:cNvSpPr/>
          <p:nvPr/>
        </p:nvSpPr>
        <p:spPr>
          <a:xfrm>
            <a:off x="11188625" y="4296439"/>
            <a:ext cx="446449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Μικρές αποκλίσεις μόνο κοντά στους</a:t>
            </a:r>
            <a:r>
              <a:rPr lang="en-US" dirty="0" smtClean="0">
                <a:solidFill>
                  <a:srgbClr val="000000"/>
                </a:solidFill>
                <a:latin typeface="Palatino Linotype"/>
              </a:rPr>
              <a:t> 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πόλους (ασάφεια</a:t>
            </a:r>
            <a:r>
              <a:rPr lang="en-US" dirty="0" smtClean="0">
                <a:solidFill>
                  <a:srgbClr val="000000"/>
                </a:solidFill>
                <a:latin typeface="Palatino Linotype"/>
              </a:rPr>
              <a:t> 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ώρας αιχμής)</a:t>
            </a:r>
            <a:endParaRPr lang="el-GR" dirty="0">
              <a:solidFill>
                <a:srgbClr val="000000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0142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9359" y="403351"/>
            <a:ext cx="15182533" cy="960859"/>
          </a:xfrm>
        </p:spPr>
        <p:txBody>
          <a:bodyPr/>
          <a:lstStyle/>
          <a:p>
            <a:r>
              <a:rPr lang="el-GR" dirty="0" smtClean="0"/>
              <a:t>15. Συσχέτιση θερμοκρασίας-ακτινοβολίας (μηνιαία)</a:t>
            </a:r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59" y="1284784"/>
            <a:ext cx="6375265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59633" y="1314108"/>
            <a:ext cx="4548585" cy="1754326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latin typeface="+mj-lt"/>
              </a:rPr>
              <a:t>Υστέρηση = 1 μήνας…</a:t>
            </a:r>
          </a:p>
          <a:p>
            <a:pPr algn="ctr"/>
            <a:r>
              <a:rPr lang="el-GR" dirty="0" smtClean="0">
                <a:latin typeface="+mj-lt"/>
              </a:rPr>
              <a:t>(θερμική αδράνεια της γης)</a:t>
            </a:r>
          </a:p>
          <a:p>
            <a:pPr algn="ctr"/>
            <a:r>
              <a:rPr lang="el-GR" dirty="0" smtClean="0">
                <a:latin typeface="+mj-lt"/>
              </a:rPr>
              <a:t>Αποθήκευση θερμότητας (θάλασσα-έδαφος-αέρας)</a:t>
            </a:r>
            <a:endParaRPr lang="el-GR" dirty="0">
              <a:latin typeface="+mj-lt"/>
            </a:endParaRPr>
          </a:p>
        </p:txBody>
      </p:sp>
      <p:pic>
        <p:nvPicPr>
          <p:cNvPr id="4101" name="Picture 5" descr="C:\Users\Ilias\Desktop\παραλία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057" y="1315275"/>
            <a:ext cx="5574904" cy="290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740353" y="4231053"/>
            <a:ext cx="513595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Μεγάλες ζέστες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Ιούλιος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886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9359" y="403351"/>
            <a:ext cx="15182533" cy="960859"/>
          </a:xfrm>
        </p:spPr>
        <p:txBody>
          <a:bodyPr/>
          <a:lstStyle/>
          <a:p>
            <a:r>
              <a:rPr lang="el-GR" dirty="0" smtClean="0"/>
              <a:t>15. Συσχέτιση θερμοκρασίας-ακτινοβολίας (μηνιαία)</a:t>
            </a:r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59" y="1284784"/>
            <a:ext cx="6375265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36" y="5821288"/>
            <a:ext cx="6552367" cy="3860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59633" y="1314108"/>
            <a:ext cx="4548585" cy="1754326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latin typeface="+mj-lt"/>
              </a:rPr>
              <a:t>Υστέρηση = 1 μήνας…</a:t>
            </a:r>
          </a:p>
          <a:p>
            <a:pPr algn="ctr"/>
            <a:r>
              <a:rPr lang="el-GR" dirty="0" smtClean="0">
                <a:latin typeface="+mj-lt"/>
              </a:rPr>
              <a:t>(θερμική αδράνεια της γης)</a:t>
            </a:r>
          </a:p>
          <a:p>
            <a:pPr algn="ctr"/>
            <a:r>
              <a:rPr lang="el-GR" dirty="0" smtClean="0">
                <a:latin typeface="+mj-lt"/>
              </a:rPr>
              <a:t>Αποθήκευση θερμότητας (θάλασσα-έδαφος-αέρας)</a:t>
            </a:r>
            <a:endParaRPr lang="el-GR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77130" y="4850864"/>
            <a:ext cx="4802788" cy="1338828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latin typeface="+mj-lt"/>
              </a:rPr>
              <a:t>…εκτός από τον ισημερινό.</a:t>
            </a:r>
          </a:p>
          <a:p>
            <a:pPr algn="ctr"/>
            <a:r>
              <a:rPr lang="el-GR" dirty="0" smtClean="0">
                <a:latin typeface="+mj-lt"/>
              </a:rPr>
              <a:t>(ασάφεια μήνα αιχμής – έλλειψη εποχών)</a:t>
            </a:r>
            <a:endParaRPr lang="el-GR" dirty="0">
              <a:latin typeface="+mj-lt"/>
            </a:endParaRPr>
          </a:p>
        </p:txBody>
      </p:sp>
      <p:pic>
        <p:nvPicPr>
          <p:cNvPr id="4101" name="Picture 5" descr="C:\Users\Ilias\Desktop\παραλία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057" y="1315275"/>
            <a:ext cx="5574904" cy="290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740353" y="4231053"/>
            <a:ext cx="513595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Μεγάλες ζέστες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Ιούλιος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916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9359" y="403351"/>
            <a:ext cx="15182533" cy="960859"/>
          </a:xfrm>
        </p:spPr>
        <p:txBody>
          <a:bodyPr/>
          <a:lstStyle/>
          <a:p>
            <a:r>
              <a:rPr lang="el-GR" dirty="0" smtClean="0"/>
              <a:t>15. Συσχέτιση θερμοκρασίας-ακτινοβολίας (μηνιαία)</a:t>
            </a:r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59" y="1284784"/>
            <a:ext cx="6375265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36" y="5821288"/>
            <a:ext cx="6552367" cy="3860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259" y="4741168"/>
            <a:ext cx="604987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59633" y="1314108"/>
            <a:ext cx="4548585" cy="1754326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latin typeface="+mj-lt"/>
              </a:rPr>
              <a:t>Υστέρηση = 1 μήνας…</a:t>
            </a:r>
          </a:p>
          <a:p>
            <a:pPr algn="ctr"/>
            <a:r>
              <a:rPr lang="el-GR" dirty="0" smtClean="0">
                <a:latin typeface="+mj-lt"/>
              </a:rPr>
              <a:t>(θερμική αδράνεια της γης)</a:t>
            </a:r>
          </a:p>
          <a:p>
            <a:pPr algn="ctr"/>
            <a:r>
              <a:rPr lang="el-GR" dirty="0" smtClean="0">
                <a:latin typeface="+mj-lt"/>
              </a:rPr>
              <a:t>Αποθήκευση θερμότητας (θάλασσα-έδαφος-αέρας)</a:t>
            </a:r>
            <a:endParaRPr lang="el-GR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77130" y="4850864"/>
            <a:ext cx="4802788" cy="1338828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latin typeface="+mj-lt"/>
              </a:rPr>
              <a:t>…εκτός από τον ισημερινό.</a:t>
            </a:r>
          </a:p>
          <a:p>
            <a:pPr algn="ctr"/>
            <a:r>
              <a:rPr lang="el-GR" dirty="0" smtClean="0">
                <a:latin typeface="+mj-lt"/>
              </a:rPr>
              <a:t>(ασάφεια μήνα αιχμής – έλλειψη εποχών)</a:t>
            </a:r>
            <a:endParaRPr lang="el-GR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52521" y="8341568"/>
            <a:ext cx="5449371" cy="1338828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Υστέρηση 1 μήνας =&gt; παγκοσμίως πολύ</a:t>
            </a:r>
          </a:p>
          <a:p>
            <a:pPr algn="ctr"/>
            <a:r>
              <a:rPr lang="el-GR" b="1" u="sng" dirty="0" smtClean="0">
                <a:latin typeface="+mj-lt"/>
              </a:rPr>
              <a:t>υψηλή συσχέτιση.</a:t>
            </a:r>
            <a:endParaRPr lang="el-GR" b="1" u="sng" dirty="0">
              <a:latin typeface="+mj-lt"/>
            </a:endParaRPr>
          </a:p>
        </p:txBody>
      </p:sp>
      <p:pic>
        <p:nvPicPr>
          <p:cNvPr id="4101" name="Picture 5" descr="C:\Users\Ilias\Desktop\παραλία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057" y="1315275"/>
            <a:ext cx="5574904" cy="290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740353" y="4231053"/>
            <a:ext cx="513595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Μεγάλες ζέστες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Ιούλιος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047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9359" y="403351"/>
            <a:ext cx="15182533" cy="960859"/>
          </a:xfrm>
        </p:spPr>
        <p:txBody>
          <a:bodyPr/>
          <a:lstStyle/>
          <a:p>
            <a:r>
              <a:rPr lang="el-GR" dirty="0" smtClean="0"/>
              <a:t>16. Συσχέτιση θερμοκρασίας-ακτινοβολίας (ωριαία)</a:t>
            </a:r>
            <a:endParaRPr lang="el-G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1" y="1231237"/>
            <a:ext cx="7056784" cy="398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915817" y="1275199"/>
            <a:ext cx="4548585" cy="2585323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latin typeface="+mj-lt"/>
              </a:rPr>
              <a:t>Υστέρηση = 2-3 ώρες…</a:t>
            </a:r>
            <a:endParaRPr lang="el-GR" dirty="0">
              <a:latin typeface="+mj-lt"/>
            </a:endParaRPr>
          </a:p>
          <a:p>
            <a:pPr algn="ctr"/>
            <a:r>
              <a:rPr lang="el-GR" dirty="0" smtClean="0">
                <a:latin typeface="+mj-lt"/>
              </a:rPr>
              <a:t>(Μεταγωγή)</a:t>
            </a:r>
          </a:p>
          <a:p>
            <a:pPr algn="ctr"/>
            <a:r>
              <a:rPr lang="el-GR" dirty="0" smtClean="0">
                <a:latin typeface="+mj-lt"/>
              </a:rPr>
              <a:t>Ακτινοβολία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</a:t>
            </a:r>
            <a:endParaRPr lang="el-GR" dirty="0">
              <a:latin typeface="+mj-lt"/>
            </a:endParaRPr>
          </a:p>
          <a:p>
            <a:pPr algn="ctr"/>
            <a:r>
              <a:rPr lang="el-GR" dirty="0" smtClean="0">
                <a:latin typeface="+mj-lt"/>
              </a:rPr>
              <a:t>ηλιακή ενέργεια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</a:t>
            </a:r>
            <a:r>
              <a:rPr lang="el-GR" dirty="0" smtClean="0">
                <a:latin typeface="+mj-lt"/>
              </a:rPr>
              <a:t> θερμική ενέργεια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αύξηση θερμοκρασίας</a:t>
            </a:r>
            <a:endParaRPr lang="el-GR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53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9359" y="403351"/>
            <a:ext cx="15182533" cy="960859"/>
          </a:xfrm>
        </p:spPr>
        <p:txBody>
          <a:bodyPr/>
          <a:lstStyle/>
          <a:p>
            <a:r>
              <a:rPr lang="el-GR" dirty="0" smtClean="0"/>
              <a:t>16. Συσχέτιση θερμοκρασίας-ακτινοβολίας (ωριαία)</a:t>
            </a:r>
            <a:endParaRPr lang="el-G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1" y="1231237"/>
            <a:ext cx="7056784" cy="398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915817" y="1275199"/>
            <a:ext cx="4548585" cy="2585323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latin typeface="+mj-lt"/>
              </a:rPr>
              <a:t>Υστέρηση = 2-3 ώρες…</a:t>
            </a:r>
            <a:endParaRPr lang="el-GR" dirty="0">
              <a:latin typeface="+mj-lt"/>
            </a:endParaRPr>
          </a:p>
          <a:p>
            <a:pPr algn="ctr"/>
            <a:r>
              <a:rPr lang="el-GR" dirty="0" smtClean="0">
                <a:latin typeface="+mj-lt"/>
              </a:rPr>
              <a:t>(Μεταγωγή)</a:t>
            </a:r>
          </a:p>
          <a:p>
            <a:pPr algn="ctr"/>
            <a:r>
              <a:rPr lang="el-GR" dirty="0" smtClean="0">
                <a:latin typeface="+mj-lt"/>
              </a:rPr>
              <a:t>Ακτινοβολία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</a:t>
            </a:r>
            <a:endParaRPr lang="el-GR" dirty="0">
              <a:latin typeface="+mj-lt"/>
            </a:endParaRPr>
          </a:p>
          <a:p>
            <a:pPr algn="ctr"/>
            <a:r>
              <a:rPr lang="el-GR" dirty="0" smtClean="0">
                <a:latin typeface="+mj-lt"/>
              </a:rPr>
              <a:t>ηλιακή ενέργεια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</a:t>
            </a:r>
            <a:r>
              <a:rPr lang="el-GR" dirty="0" smtClean="0">
                <a:latin typeface="+mj-lt"/>
              </a:rPr>
              <a:t> θερμική ενέργεια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αύξηση θερμοκρασίας</a:t>
            </a:r>
            <a:endParaRPr lang="el-GR" dirty="0" smtClean="0">
              <a:latin typeface="+mj-lt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795" y="2198528"/>
            <a:ext cx="6909318" cy="4035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596337" y="1275199"/>
            <a:ext cx="3858468" cy="923330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latin typeface="+mj-lt"/>
              </a:rPr>
              <a:t>…</a:t>
            </a:r>
            <a:r>
              <a:rPr lang="el-GR" b="1" u="sng" dirty="0">
                <a:latin typeface="+mj-lt"/>
              </a:rPr>
              <a:t>σε </a:t>
            </a:r>
            <a:r>
              <a:rPr lang="el-GR" b="1" u="sng" dirty="0" smtClean="0">
                <a:latin typeface="+mj-lt"/>
              </a:rPr>
              <a:t>όλους σχεδόν </a:t>
            </a:r>
            <a:r>
              <a:rPr lang="el-GR" b="1" u="sng" dirty="0">
                <a:latin typeface="+mj-lt"/>
              </a:rPr>
              <a:t>τους </a:t>
            </a:r>
            <a:r>
              <a:rPr lang="el-GR" b="1" u="sng" dirty="0" smtClean="0">
                <a:latin typeface="+mj-lt"/>
              </a:rPr>
              <a:t>σταθμούς</a:t>
            </a:r>
          </a:p>
        </p:txBody>
      </p:sp>
    </p:spTree>
    <p:extLst>
      <p:ext uri="{BB962C8B-B14F-4D97-AF65-F5344CB8AC3E}">
        <p14:creationId xmlns:p14="http://schemas.microsoft.com/office/powerpoint/2010/main" val="56814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9359" y="403351"/>
            <a:ext cx="15182533" cy="960859"/>
          </a:xfrm>
        </p:spPr>
        <p:txBody>
          <a:bodyPr/>
          <a:lstStyle/>
          <a:p>
            <a:r>
              <a:rPr lang="el-GR" dirty="0" smtClean="0"/>
              <a:t>16. Συσχέτιση θερμοκρασίας-ακτινοβολίας (ωριαία)</a:t>
            </a:r>
            <a:endParaRPr lang="el-GR" dirty="0"/>
          </a:p>
        </p:txBody>
      </p:sp>
      <p:sp>
        <p:nvSpPr>
          <p:cNvPr id="9" name="TextBox 8"/>
          <p:cNvSpPr txBox="1"/>
          <p:nvPr/>
        </p:nvSpPr>
        <p:spPr>
          <a:xfrm>
            <a:off x="7228185" y="6541368"/>
            <a:ext cx="5630161" cy="1338828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Υστέρηση 3 </a:t>
            </a:r>
            <a:r>
              <a:rPr lang="en-US" dirty="0" smtClean="0">
                <a:latin typeface="+mj-lt"/>
              </a:rPr>
              <a:t>h</a:t>
            </a:r>
            <a:r>
              <a:rPr lang="el-GR" dirty="0" smtClean="0">
                <a:latin typeface="+mj-lt"/>
              </a:rPr>
              <a:t> =&gt; παγκοσμίως πολύ </a:t>
            </a:r>
            <a:r>
              <a:rPr lang="el-GR" b="1" u="sng" dirty="0" smtClean="0">
                <a:latin typeface="+mj-lt"/>
              </a:rPr>
              <a:t>υψηλή συσχέτιση</a:t>
            </a:r>
          </a:p>
          <a:p>
            <a:pPr algn="ctr"/>
            <a:r>
              <a:rPr lang="el-GR" dirty="0" smtClean="0">
                <a:latin typeface="+mj-lt"/>
              </a:rPr>
              <a:t>(93% &gt; 0,93)</a:t>
            </a:r>
            <a:endParaRPr lang="el-GR" dirty="0">
              <a:latin typeface="+mj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1" y="1231237"/>
            <a:ext cx="7056784" cy="398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915817" y="1275199"/>
            <a:ext cx="4548585" cy="2585323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latin typeface="+mj-lt"/>
              </a:rPr>
              <a:t>Υστέρηση = 2-3 ώρες…</a:t>
            </a:r>
            <a:endParaRPr lang="el-GR" dirty="0">
              <a:latin typeface="+mj-lt"/>
            </a:endParaRPr>
          </a:p>
          <a:p>
            <a:pPr algn="ctr"/>
            <a:r>
              <a:rPr lang="el-GR" dirty="0" smtClean="0">
                <a:latin typeface="+mj-lt"/>
              </a:rPr>
              <a:t>(Μεταγωγή)</a:t>
            </a:r>
          </a:p>
          <a:p>
            <a:pPr algn="ctr"/>
            <a:r>
              <a:rPr lang="el-GR" dirty="0" smtClean="0">
                <a:latin typeface="+mj-lt"/>
              </a:rPr>
              <a:t>Ακτινοβολία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</a:t>
            </a:r>
            <a:endParaRPr lang="el-GR" dirty="0">
              <a:latin typeface="+mj-lt"/>
            </a:endParaRPr>
          </a:p>
          <a:p>
            <a:pPr algn="ctr"/>
            <a:r>
              <a:rPr lang="el-GR" dirty="0" smtClean="0">
                <a:latin typeface="+mj-lt"/>
              </a:rPr>
              <a:t>ηλιακή ενέργεια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</a:t>
            </a:r>
            <a:r>
              <a:rPr lang="el-GR" dirty="0" smtClean="0">
                <a:latin typeface="+mj-lt"/>
              </a:rPr>
              <a:t> θερμική ενέργεια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αύξηση θερμοκρασίας</a:t>
            </a:r>
            <a:endParaRPr lang="el-GR" dirty="0" smtClean="0">
              <a:latin typeface="+mj-lt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795" y="2198528"/>
            <a:ext cx="6909318" cy="4035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596337" y="1275199"/>
            <a:ext cx="3858468" cy="923330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latin typeface="+mj-lt"/>
              </a:rPr>
              <a:t>…</a:t>
            </a:r>
            <a:r>
              <a:rPr lang="el-GR" b="1" u="sng" dirty="0">
                <a:latin typeface="+mj-lt"/>
              </a:rPr>
              <a:t>σε </a:t>
            </a:r>
            <a:r>
              <a:rPr lang="el-GR" b="1" u="sng" dirty="0" smtClean="0">
                <a:latin typeface="+mj-lt"/>
              </a:rPr>
              <a:t>όλους σχεδόν </a:t>
            </a:r>
            <a:r>
              <a:rPr lang="el-GR" b="1" u="sng" dirty="0">
                <a:latin typeface="+mj-lt"/>
              </a:rPr>
              <a:t>τους </a:t>
            </a:r>
            <a:r>
              <a:rPr lang="el-GR" b="1" u="sng" dirty="0" smtClean="0">
                <a:latin typeface="+mj-lt"/>
              </a:rPr>
              <a:t>σταθμούς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95" y="5824589"/>
            <a:ext cx="6522566" cy="3813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199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17. Αιχμή θερμοκρασίας (μηνιαία)</a:t>
            </a:r>
            <a:endParaRPr lang="el-GR" dirty="0"/>
          </a:p>
        </p:txBody>
      </p:sp>
      <p:sp>
        <p:nvSpPr>
          <p:cNvPr id="13" name="TextBox 12"/>
          <p:cNvSpPr txBox="1"/>
          <p:nvPr/>
        </p:nvSpPr>
        <p:spPr>
          <a:xfrm>
            <a:off x="9676457" y="6973415"/>
            <a:ext cx="4824536" cy="923330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Μήνας αιχμής: 7,23 &amp; 1,20 (Βόρειο &amp; Νότιο ημισφαίριο)</a:t>
            </a:r>
            <a:endParaRPr lang="el-GR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5457" y="7716440"/>
            <a:ext cx="82917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+mj-lt"/>
              </a:rPr>
              <a:t>Βόρειο ημισφαίριο:</a:t>
            </a:r>
          </a:p>
          <a:p>
            <a:r>
              <a:rPr lang="el-GR" dirty="0" smtClean="0">
                <a:latin typeface="+mj-lt"/>
              </a:rPr>
              <a:t>Θ (Ιούλιος) &gt; Θ (Αύγουστος) &gt; Θ (Ιούνιος)</a:t>
            </a:r>
          </a:p>
          <a:p>
            <a:pPr lvl="0"/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Νότιο </a:t>
            </a:r>
            <a:r>
              <a:rPr lang="el-GR" dirty="0">
                <a:solidFill>
                  <a:srgbClr val="000000"/>
                </a:solidFill>
                <a:latin typeface="Palatino Linotype"/>
              </a:rPr>
              <a:t>ημισφαίριο:</a:t>
            </a:r>
          </a:p>
          <a:p>
            <a:pPr lvl="0"/>
            <a:r>
              <a:rPr lang="el-GR" dirty="0">
                <a:solidFill>
                  <a:srgbClr val="000000"/>
                </a:solidFill>
                <a:latin typeface="Palatino Linotype"/>
              </a:rPr>
              <a:t>Θ 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(Ιανουάριος) </a:t>
            </a:r>
            <a:r>
              <a:rPr lang="el-GR" dirty="0">
                <a:solidFill>
                  <a:srgbClr val="000000"/>
                </a:solidFill>
                <a:latin typeface="Palatino Linotype"/>
              </a:rPr>
              <a:t>&gt; Θ 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(Φεβρουάριος) </a:t>
            </a:r>
            <a:r>
              <a:rPr lang="el-GR" dirty="0">
                <a:solidFill>
                  <a:srgbClr val="000000"/>
                </a:solidFill>
                <a:latin typeface="Palatino Linotype"/>
              </a:rPr>
              <a:t>&gt; Θ 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(Δεκέμβριος)</a:t>
            </a:r>
            <a:endParaRPr lang="el-GR" dirty="0">
              <a:solidFill>
                <a:srgbClr val="000000"/>
              </a:solidFill>
              <a:latin typeface="Palatino Linotype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45" y="1428799"/>
            <a:ext cx="9736888" cy="554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708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18. Αιχμή θερμοκρασίας (ωριαία)</a:t>
            </a:r>
            <a:endParaRPr lang="el-GR" dirty="0"/>
          </a:p>
        </p:txBody>
      </p:sp>
      <p:sp>
        <p:nvSpPr>
          <p:cNvPr id="20" name="Ορθογώνιο 19"/>
          <p:cNvSpPr/>
          <p:nvPr/>
        </p:nvSpPr>
        <p:spPr>
          <a:xfrm>
            <a:off x="10756577" y="5562686"/>
            <a:ext cx="4937938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Μεγαλύτερες αποκλίσεις από την ακτινοβολία </a:t>
            </a:r>
            <a:r>
              <a:rPr lang="el-GR" dirty="0" smtClean="0">
                <a:solidFill>
                  <a:srgbClr val="000000"/>
                </a:solidFill>
                <a:latin typeface="Palatino Linotype"/>
                <a:sym typeface="Wingdings" panose="05000000000000000000" pitchFamily="2" charset="2"/>
              </a:rPr>
              <a:t> λίγο πιο αβέβαιο φαινόμενο (λογικό)</a:t>
            </a:r>
            <a:endParaRPr lang="el-GR" dirty="0">
              <a:solidFill>
                <a:srgbClr val="000000"/>
              </a:solidFill>
              <a:latin typeface="Palatino Linotype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0593" y="6939594"/>
            <a:ext cx="4793922" cy="2729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49" y="1428800"/>
            <a:ext cx="9000120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Ορθογώνιο 14"/>
          <p:cNvSpPr/>
          <p:nvPr/>
        </p:nvSpPr>
        <p:spPr>
          <a:xfrm>
            <a:off x="2462446" y="3985084"/>
            <a:ext cx="2389475" cy="923330"/>
          </a:xfrm>
          <a:prstGeom prst="rect">
            <a:avLst/>
          </a:prstGeom>
          <a:solidFill>
            <a:srgbClr val="CCFF66"/>
          </a:solidFill>
        </p:spPr>
        <p:txBody>
          <a:bodyPr wrap="square">
            <a:spAutoFit/>
          </a:bodyPr>
          <a:lstStyle/>
          <a:p>
            <a:pPr lvl="0"/>
            <a:r>
              <a:rPr lang="el-GR" dirty="0">
                <a:solidFill>
                  <a:srgbClr val="000000"/>
                </a:solidFill>
                <a:latin typeface="Palatino Linotype"/>
              </a:rPr>
              <a:t>Ώρα αιχμής: 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~15.00 τοπική</a:t>
            </a:r>
            <a:endParaRPr lang="el-GR" dirty="0">
              <a:solidFill>
                <a:srgbClr val="000000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64904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9359" y="403351"/>
            <a:ext cx="15182533" cy="960859"/>
          </a:xfrm>
        </p:spPr>
        <p:txBody>
          <a:bodyPr/>
          <a:lstStyle/>
          <a:p>
            <a:r>
              <a:rPr lang="el-GR" dirty="0" smtClean="0"/>
              <a:t>19. Συσχέτιση</a:t>
            </a:r>
            <a:r>
              <a:rPr lang="en-US" dirty="0" smtClean="0"/>
              <a:t> </a:t>
            </a:r>
            <a:r>
              <a:rPr lang="el-GR" dirty="0" smtClean="0"/>
              <a:t>ανέμου-θερμοκρασίας (μηνιαία)</a:t>
            </a:r>
            <a:endParaRPr lang="el-G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681" y="1428800"/>
            <a:ext cx="10837951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475657" y="7722820"/>
            <a:ext cx="11377264" cy="1338828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latin typeface="+mj-lt"/>
              </a:rPr>
              <a:t>Μηνιαία Υστέρηση = ???… </a:t>
            </a:r>
          </a:p>
          <a:p>
            <a:pPr algn="ctr"/>
            <a:r>
              <a:rPr lang="el-GR" dirty="0" smtClean="0">
                <a:latin typeface="+mj-lt"/>
              </a:rPr>
              <a:t>Ούτε καν στην Ελλάδα δεν είναι σταθερός ο μήνας αιχμής ανέμου (πχ. μελτέμια)</a:t>
            </a:r>
            <a:endParaRPr lang="el-GR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35896" y="2940968"/>
            <a:ext cx="4104457" cy="1338828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Μήνας αιχμής: κοντά στο Φεβρουάριο, αλλά πολύ αβέβαιος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018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9359" y="403351"/>
            <a:ext cx="15182533" cy="960859"/>
          </a:xfrm>
        </p:spPr>
        <p:txBody>
          <a:bodyPr/>
          <a:lstStyle/>
          <a:p>
            <a:r>
              <a:rPr lang="el-GR" dirty="0" smtClean="0"/>
              <a:t>20. Συσχέτιση</a:t>
            </a:r>
            <a:r>
              <a:rPr lang="en-US" dirty="0" smtClean="0"/>
              <a:t> </a:t>
            </a:r>
            <a:r>
              <a:rPr lang="el-GR" dirty="0" smtClean="0"/>
              <a:t>ανέμου-θερμοκρασίας (ωριαία)</a:t>
            </a:r>
            <a:endParaRPr lang="el-G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23" y="1284783"/>
            <a:ext cx="10062846" cy="5682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307" y="6613376"/>
            <a:ext cx="5336310" cy="301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684569" y="1284784"/>
            <a:ext cx="5004047" cy="1754326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latin typeface="+mj-lt"/>
              </a:rPr>
              <a:t>Ωριαία Υστέρηση = 23 = -1! </a:t>
            </a:r>
            <a:r>
              <a:rPr lang="el-GR" dirty="0" smtClean="0">
                <a:latin typeface="+mj-lt"/>
              </a:rPr>
              <a:t> Ο άνεμος φέρνει τη θερμοκρασία, η οποία ρυθμίζεται από τη θάλασσα.</a:t>
            </a:r>
            <a:endParaRPr lang="el-GR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40153" y="7875547"/>
            <a:ext cx="3400197" cy="1754326"/>
          </a:xfrm>
          <a:prstGeom prst="rect">
            <a:avLst/>
          </a:prstGeom>
          <a:solidFill>
            <a:srgbClr val="CC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Υστέρηση 1 </a:t>
            </a:r>
            <a:r>
              <a:rPr lang="en-US" dirty="0" smtClean="0">
                <a:latin typeface="+mj-lt"/>
              </a:rPr>
              <a:t>h</a:t>
            </a:r>
            <a:r>
              <a:rPr lang="el-GR" dirty="0" smtClean="0">
                <a:latin typeface="+mj-lt"/>
              </a:rPr>
              <a:t> =&gt; παγκοσμίως πολύ </a:t>
            </a:r>
            <a:r>
              <a:rPr lang="el-GR" b="1" u="sng" dirty="0" smtClean="0">
                <a:latin typeface="+mj-lt"/>
              </a:rPr>
              <a:t>υψηλή συσχέτιση</a:t>
            </a:r>
          </a:p>
          <a:p>
            <a:pPr algn="ctr"/>
            <a:r>
              <a:rPr lang="el-GR" dirty="0" smtClean="0">
                <a:latin typeface="+mj-lt"/>
              </a:rPr>
              <a:t>(65% &gt; 0,9)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7930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21. Μοντέλα διπλής κυκλοστασιμότητας</a:t>
            </a:r>
            <a:endParaRPr lang="el-GR" sz="32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06" y="1788840"/>
            <a:ext cx="6170415" cy="3812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07" y="5821288"/>
            <a:ext cx="5679486" cy="381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193" y="5821288"/>
            <a:ext cx="6245014" cy="385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459433" y="1281009"/>
            <a:ext cx="86409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Εκθετικά + τριγωνομετρικά μοντέλα (συνδυασμός)</a:t>
            </a:r>
            <a:endParaRPr lang="el-GR" dirty="0">
              <a:solidFill>
                <a:srgbClr val="000000"/>
              </a:solidFill>
              <a:latin typeface="Palatino Linotype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6652121" y="1788840"/>
            <a:ext cx="90730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Για ποιο λόγο χρειάζεται εκθετικό, αφού η ακτινοβολία είναι </a:t>
            </a:r>
            <a:r>
              <a:rPr lang="el-GR" b="1" u="sng" dirty="0" smtClean="0">
                <a:solidFill>
                  <a:srgbClr val="000000"/>
                </a:solidFill>
                <a:latin typeface="Palatino Linotype"/>
              </a:rPr>
              <a:t>καθαρά τριγωνομετρική συνάρτηση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???</a:t>
            </a:r>
            <a:endParaRPr lang="el-GR" dirty="0">
              <a:solidFill>
                <a:srgbClr val="000000"/>
              </a:solidFill>
              <a:latin typeface="Palatino Linotype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7372201" y="2868960"/>
            <a:ext cx="8352928" cy="1754326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pPr marL="514350" lvl="0" indent="-514350" algn="ctr">
              <a:buAutoNum type="arabicParenR"/>
            </a:pP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Θεωρητικά είναι τριγωνομετρική, όμως μηδενίζεται αν </a:t>
            </a:r>
            <a:r>
              <a:rPr lang="en-US" dirty="0" smtClean="0">
                <a:solidFill>
                  <a:srgbClr val="000000"/>
                </a:solidFill>
                <a:latin typeface="Palatino Linotype"/>
              </a:rPr>
              <a:t>R&lt;0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. Άρα </a:t>
            </a:r>
            <a:r>
              <a:rPr lang="el-GR" b="1" u="sng" dirty="0" smtClean="0">
                <a:solidFill>
                  <a:srgbClr val="000000"/>
                </a:solidFill>
                <a:latin typeface="Palatino Linotype"/>
              </a:rPr>
              <a:t>μοιάζει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 με εκθετική!!!</a:t>
            </a:r>
          </a:p>
          <a:p>
            <a:pPr marL="514350" lvl="0" indent="-514350" algn="ctr">
              <a:buAutoNum type="arabicParenR"/>
            </a:pP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Έχουν γίνει μελέτες =&gt; εκθετικές συναρτήσεις.</a:t>
            </a:r>
          </a:p>
          <a:p>
            <a:pPr marL="514350" lvl="0" indent="-514350" algn="ctr">
              <a:buAutoNum type="arabicParenR"/>
            </a:pP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Θα ελεγχθεί ότι το εκθετικό είναι απαραίτητο.</a:t>
            </a:r>
            <a:endParaRPr lang="el-GR" dirty="0">
              <a:solidFill>
                <a:srgbClr val="000000"/>
              </a:solidFill>
              <a:latin typeface="Palatino Linotype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12340753" y="5965304"/>
            <a:ext cx="3312369" cy="1754326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lvl="0" algn="ctr"/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Απότομη αύξηση το μεσημέρι –</a:t>
            </a:r>
          </a:p>
          <a:p>
            <a:pPr lvl="0" algn="ctr"/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 αργή μείωση το βράδυ.</a:t>
            </a:r>
            <a:endParaRPr lang="el-GR" dirty="0">
              <a:solidFill>
                <a:srgbClr val="000000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3896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22. Εκδοχές μοντέλων ανέμου (1)</a:t>
            </a:r>
            <a:endParaRPr lang="el-G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6791" y="1716832"/>
            <a:ext cx="19810456" cy="1614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5610" y="3733056"/>
            <a:ext cx="12014991" cy="129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522" y="3688733"/>
            <a:ext cx="12427593" cy="1335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Ορθογώνιο 9"/>
          <p:cNvSpPr/>
          <p:nvPr/>
        </p:nvSpPr>
        <p:spPr>
          <a:xfrm>
            <a:off x="6876564" y="1276653"/>
            <a:ext cx="2343334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ΕΚΔΟΧΗ 1:</a:t>
            </a:r>
            <a:endParaRPr lang="el-G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595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22. Εκδοχές μοντέλων ανέμου (1)</a:t>
            </a:r>
            <a:endParaRPr lang="el-G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6791" y="1716832"/>
            <a:ext cx="19810456" cy="1614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1" y="5310062"/>
            <a:ext cx="7056784" cy="4231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94" y="5310062"/>
            <a:ext cx="7056786" cy="4231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Ορθογώνιο 7"/>
          <p:cNvSpPr/>
          <p:nvPr/>
        </p:nvSpPr>
        <p:spPr>
          <a:xfrm>
            <a:off x="2178693" y="6165441"/>
            <a:ext cx="1300356" cy="507831"/>
          </a:xfrm>
          <a:prstGeom prst="rect">
            <a:avLst/>
          </a:prstGeom>
          <a:solidFill>
            <a:srgbClr val="02D8EE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1</a:t>
            </a:r>
            <a:r>
              <a:rPr lang="el-GR" dirty="0" smtClean="0">
                <a:latin typeface="+mj-lt"/>
              </a:rPr>
              <a:t>=0,15</a:t>
            </a:r>
            <a:endParaRPr lang="el-GR" dirty="0">
              <a:latin typeface="+mj-lt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9676457" y="5664858"/>
            <a:ext cx="1300356" cy="507831"/>
          </a:xfrm>
          <a:prstGeom prst="rect">
            <a:avLst/>
          </a:prstGeom>
          <a:solidFill>
            <a:srgbClr val="02D8EE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1</a:t>
            </a:r>
            <a:r>
              <a:rPr lang="el-GR" dirty="0" smtClean="0">
                <a:latin typeface="+mj-lt"/>
              </a:rPr>
              <a:t>=0,60</a:t>
            </a:r>
            <a:endParaRPr lang="el-GR" dirty="0">
              <a:latin typeface="+mj-lt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6876564" y="1276653"/>
            <a:ext cx="2343334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ΕΚΔΟΧΗ 1:</a:t>
            </a:r>
            <a:endParaRPr lang="el-GR" sz="3200" dirty="0">
              <a:latin typeface="+mj-lt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1375226" y="4693734"/>
            <a:ext cx="4200189" cy="507831"/>
          </a:xfrm>
          <a:prstGeom prst="rect">
            <a:avLst/>
          </a:prstGeom>
          <a:solidFill>
            <a:srgbClr val="02D8EE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1</a:t>
            </a:r>
            <a:r>
              <a:rPr lang="el-GR" dirty="0" smtClean="0">
                <a:latin typeface="+mj-lt"/>
              </a:rPr>
              <a:t>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 ωριαία διακύμανση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661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22. Εκδοχές μοντέλων ανέμου (1)</a:t>
            </a:r>
            <a:endParaRPr lang="el-G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6791" y="1716832"/>
            <a:ext cx="19810456" cy="1614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Ορθογώνιο 9"/>
          <p:cNvSpPr/>
          <p:nvPr/>
        </p:nvSpPr>
        <p:spPr>
          <a:xfrm>
            <a:off x="6876564" y="1276653"/>
            <a:ext cx="2343334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ΕΚΔΟΧΗ 1:</a:t>
            </a:r>
            <a:endParaRPr lang="el-GR" sz="3200" dirty="0">
              <a:latin typeface="+mj-lt"/>
            </a:endParaRP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753" y="5173216"/>
            <a:ext cx="15402325" cy="1171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32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23. Εκδοχές μοντέλων ανέμου (2)</a:t>
            </a:r>
            <a:endParaRPr lang="el-GR" dirty="0"/>
          </a:p>
        </p:txBody>
      </p:sp>
      <p:sp>
        <p:nvSpPr>
          <p:cNvPr id="10" name="Ορθογώνιο 9"/>
          <p:cNvSpPr/>
          <p:nvPr/>
        </p:nvSpPr>
        <p:spPr>
          <a:xfrm>
            <a:off x="6220073" y="1276653"/>
            <a:ext cx="2343334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ΕΚΔΟΧΗ 1:</a:t>
            </a:r>
            <a:endParaRPr lang="el-GR" sz="3200" dirty="0">
              <a:latin typeface="+mj-lt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1843554" y="1861428"/>
            <a:ext cx="4376519" cy="507831"/>
          </a:xfrm>
          <a:prstGeom prst="rect">
            <a:avLst/>
          </a:prstGeom>
          <a:solidFill>
            <a:srgbClr val="02D8EE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3</a:t>
            </a:r>
            <a:r>
              <a:rPr lang="el-GR" dirty="0" smtClean="0">
                <a:latin typeface="+mj-lt"/>
              </a:rPr>
              <a:t>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 μηνιαία διακύμανση</a:t>
            </a:r>
            <a:endParaRPr lang="el-GR" dirty="0">
              <a:latin typeface="+mj-lt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8554386" y="1863200"/>
            <a:ext cx="7138493" cy="507831"/>
          </a:xfrm>
          <a:prstGeom prst="rect">
            <a:avLst/>
          </a:prstGeom>
          <a:solidFill>
            <a:srgbClr val="02D8EE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2</a:t>
            </a:r>
            <a:r>
              <a:rPr lang="el-GR" dirty="0" smtClean="0">
                <a:latin typeface="+mj-lt"/>
              </a:rPr>
              <a:t> </a:t>
            </a:r>
            <a:r>
              <a:rPr lang="el-GR" dirty="0">
                <a:latin typeface="+mj-lt"/>
                <a:sym typeface="Wingdings" panose="05000000000000000000" pitchFamily="2" charset="2"/>
              </a:rPr>
              <a:t>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συνδυασμός με α</a:t>
            </a:r>
            <a:r>
              <a:rPr lang="el-GR" baseline="-25000" dirty="0" smtClean="0">
                <a:latin typeface="+mj-lt"/>
                <a:sym typeface="Wingdings" panose="05000000000000000000" pitchFamily="2" charset="2"/>
              </a:rPr>
              <a:t>3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 για υψηλή ευελιξία</a:t>
            </a:r>
            <a:endParaRPr lang="el-GR" dirty="0">
              <a:latin typeface="+mj-lt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780" y="2371031"/>
            <a:ext cx="5873840" cy="3522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532" y="2411144"/>
            <a:ext cx="5806947" cy="3482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780" y="5967688"/>
            <a:ext cx="5873840" cy="3522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531" y="5893296"/>
            <a:ext cx="5946438" cy="356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267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24. Εκδοχές μοντέλων ανέμου (3)</a:t>
            </a:r>
            <a:endParaRPr lang="el-GR" dirty="0"/>
          </a:p>
        </p:txBody>
      </p:sp>
      <p:sp>
        <p:nvSpPr>
          <p:cNvPr id="10" name="Ορθογώνιο 9"/>
          <p:cNvSpPr/>
          <p:nvPr/>
        </p:nvSpPr>
        <p:spPr>
          <a:xfrm>
            <a:off x="6946273" y="1284784"/>
            <a:ext cx="2343334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ΕΚΔΟΧΗ 2:</a:t>
            </a:r>
            <a:endParaRPr lang="el-GR" sz="3200" dirty="0">
              <a:latin typeface="+mj-lt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547665" y="1860847"/>
            <a:ext cx="6740948" cy="507831"/>
          </a:xfrm>
          <a:prstGeom prst="rect">
            <a:avLst/>
          </a:prstGeom>
          <a:solidFill>
            <a:srgbClr val="0BCBE5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2 </a:t>
            </a:r>
            <a:r>
              <a:rPr lang="el-GR" dirty="0" smtClean="0">
                <a:latin typeface="+mj-lt"/>
              </a:rPr>
              <a:t>= 0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 παράλληλες μηνιαίες καμπύλες</a:t>
            </a:r>
            <a:endParaRPr lang="el-GR" dirty="0">
              <a:latin typeface="+mj-lt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607" y="420688"/>
            <a:ext cx="6003474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920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24. Εκδοχές μοντέλων ανέμου (3)</a:t>
            </a:r>
            <a:endParaRPr lang="el-GR" dirty="0"/>
          </a:p>
        </p:txBody>
      </p:sp>
      <p:sp>
        <p:nvSpPr>
          <p:cNvPr id="10" name="Ορθογώνιο 9"/>
          <p:cNvSpPr/>
          <p:nvPr/>
        </p:nvSpPr>
        <p:spPr>
          <a:xfrm>
            <a:off x="6946273" y="1284784"/>
            <a:ext cx="2343334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ΕΚΔΟΧΗ 2:</a:t>
            </a:r>
            <a:endParaRPr lang="el-GR" sz="3200" dirty="0">
              <a:latin typeface="+mj-lt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6901308" y="4597152"/>
            <a:ext cx="4863381" cy="923330"/>
          </a:xfrm>
          <a:prstGeom prst="rect">
            <a:avLst/>
          </a:prstGeom>
          <a:solidFill>
            <a:srgbClr val="0BCBE5"/>
          </a:solidFill>
        </p:spPr>
        <p:txBody>
          <a:bodyPr wrap="square">
            <a:spAutoFit/>
          </a:bodyPr>
          <a:lstStyle/>
          <a:p>
            <a:r>
              <a:rPr lang="el-GR" dirty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3 </a:t>
            </a:r>
            <a:r>
              <a:rPr lang="el-GR" dirty="0" smtClean="0">
                <a:latin typeface="+mj-lt"/>
              </a:rPr>
              <a:t>= 0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 απότομη ωριαία αύξηση στο μήνα αιχμής</a:t>
            </a:r>
            <a:endParaRPr lang="el-GR" dirty="0">
              <a:latin typeface="+mj-lt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547665" y="1860847"/>
            <a:ext cx="6740948" cy="507831"/>
          </a:xfrm>
          <a:prstGeom prst="rect">
            <a:avLst/>
          </a:prstGeom>
          <a:solidFill>
            <a:srgbClr val="0BCBE5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2 </a:t>
            </a:r>
            <a:r>
              <a:rPr lang="el-GR" dirty="0" smtClean="0">
                <a:latin typeface="+mj-lt"/>
              </a:rPr>
              <a:t>= 0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 παράλληλες μηνιαίες καμπύλες</a:t>
            </a:r>
            <a:endParaRPr lang="el-GR" dirty="0">
              <a:latin typeface="+mj-lt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6901075" y="4021088"/>
            <a:ext cx="2343334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ΕΚΔΟΧΗ 3:</a:t>
            </a:r>
            <a:endParaRPr lang="el-GR" sz="3200" dirty="0">
              <a:latin typeface="+mj-lt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607" y="420688"/>
            <a:ext cx="6003474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35" y="2724944"/>
            <a:ext cx="6003472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23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24. Εκδοχές μοντέλων ανέμου (3)</a:t>
            </a:r>
            <a:endParaRPr lang="el-GR" dirty="0"/>
          </a:p>
        </p:txBody>
      </p:sp>
      <p:sp>
        <p:nvSpPr>
          <p:cNvPr id="10" name="Ορθογώνιο 9"/>
          <p:cNvSpPr/>
          <p:nvPr/>
        </p:nvSpPr>
        <p:spPr>
          <a:xfrm>
            <a:off x="6946273" y="1284784"/>
            <a:ext cx="2343334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ΕΚΔΟΧΗ 2:</a:t>
            </a:r>
            <a:endParaRPr lang="el-GR" sz="3200" dirty="0">
              <a:latin typeface="+mj-lt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6901308" y="4597152"/>
            <a:ext cx="4863381" cy="923330"/>
          </a:xfrm>
          <a:prstGeom prst="rect">
            <a:avLst/>
          </a:prstGeom>
          <a:solidFill>
            <a:srgbClr val="0BCBE5"/>
          </a:solidFill>
        </p:spPr>
        <p:txBody>
          <a:bodyPr wrap="square">
            <a:spAutoFit/>
          </a:bodyPr>
          <a:lstStyle/>
          <a:p>
            <a:r>
              <a:rPr lang="el-GR" dirty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3 </a:t>
            </a:r>
            <a:r>
              <a:rPr lang="el-GR" dirty="0" smtClean="0">
                <a:latin typeface="+mj-lt"/>
              </a:rPr>
              <a:t>= 0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 απότομη ωριαία αύξηση στο μήνα αιχμής</a:t>
            </a:r>
            <a:endParaRPr lang="el-GR" dirty="0">
              <a:latin typeface="+mj-lt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547665" y="1860847"/>
            <a:ext cx="6740948" cy="507831"/>
          </a:xfrm>
          <a:prstGeom prst="rect">
            <a:avLst/>
          </a:prstGeom>
          <a:solidFill>
            <a:srgbClr val="0BCBE5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2 </a:t>
            </a:r>
            <a:r>
              <a:rPr lang="el-GR" dirty="0" smtClean="0">
                <a:latin typeface="+mj-lt"/>
              </a:rPr>
              <a:t>= 0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 παράλληλες μηνιαίες καμπύλες</a:t>
            </a:r>
            <a:endParaRPr lang="el-GR" dirty="0">
              <a:latin typeface="+mj-lt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6901075" y="4021088"/>
            <a:ext cx="2343334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ΕΚΔΟΧΗ 3:</a:t>
            </a:r>
            <a:endParaRPr lang="el-GR" sz="3200" dirty="0">
              <a:latin typeface="+mj-lt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5073377" y="7549480"/>
            <a:ext cx="2343334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ΕΚΔΟΧΗ 4:</a:t>
            </a:r>
            <a:endParaRPr lang="el-GR" sz="3200" dirty="0">
              <a:latin typeface="+mj-lt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2475657" y="8129899"/>
            <a:ext cx="4941054" cy="923330"/>
          </a:xfrm>
          <a:prstGeom prst="rect">
            <a:avLst/>
          </a:prstGeom>
          <a:solidFill>
            <a:srgbClr val="0BCBE5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Όμοια με τη 2, αλλά με απλό συνημίτονο αντί για εκθετικό</a:t>
            </a:r>
            <a:endParaRPr lang="el-GR" dirty="0">
              <a:latin typeface="+mj-lt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607" y="420688"/>
            <a:ext cx="6003474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35" y="2724944"/>
            <a:ext cx="6003472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711" y="5965304"/>
            <a:ext cx="600347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27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25. Επιλογή μοντέλων</a:t>
            </a:r>
            <a:r>
              <a:rPr lang="en-US" dirty="0" smtClean="0"/>
              <a:t> (</a:t>
            </a:r>
            <a:r>
              <a:rPr lang="el-GR" dirty="0" smtClean="0"/>
              <a:t>άνεμος και θερμοκρασία)</a:t>
            </a:r>
            <a:endParaRPr lang="el-GR" dirty="0"/>
          </a:p>
        </p:txBody>
      </p:sp>
      <p:sp>
        <p:nvSpPr>
          <p:cNvPr id="17" name="Ορθογώνιο 16"/>
          <p:cNvSpPr/>
          <p:nvPr/>
        </p:nvSpPr>
        <p:spPr>
          <a:xfrm>
            <a:off x="7340833" y="1204465"/>
            <a:ext cx="1616148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Άνεμος</a:t>
            </a:r>
            <a:endParaRPr lang="el-GR" sz="3200" dirty="0">
              <a:latin typeface="+mj-lt"/>
            </a:endParaRPr>
          </a:p>
        </p:txBody>
      </p:sp>
      <p:sp>
        <p:nvSpPr>
          <p:cNvPr id="18" name="Ορθογώνιο 17"/>
          <p:cNvSpPr/>
          <p:nvPr/>
        </p:nvSpPr>
        <p:spPr>
          <a:xfrm>
            <a:off x="6769651" y="5452937"/>
            <a:ext cx="2778325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Θερμοκρασία</a:t>
            </a:r>
            <a:endParaRPr lang="el-GR" sz="3200" dirty="0">
              <a:latin typeface="+mj-lt"/>
            </a:endParaRP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978" y="1789239"/>
            <a:ext cx="131510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977" y="6037711"/>
            <a:ext cx="13151020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522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26. Αποτελέσματα μοντέλου ανέμου (1)</a:t>
            </a:r>
            <a:endParaRPr lang="el-G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2" y="1645144"/>
            <a:ext cx="5017787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002" y="1645144"/>
            <a:ext cx="5017787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2560" y="1645144"/>
            <a:ext cx="5016045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Ορθογώνιο 8"/>
          <p:cNvSpPr/>
          <p:nvPr/>
        </p:nvSpPr>
        <p:spPr>
          <a:xfrm>
            <a:off x="1299804" y="4665385"/>
            <a:ext cx="4200189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1</a:t>
            </a:r>
            <a:r>
              <a:rPr lang="el-GR" dirty="0" smtClean="0">
                <a:latin typeface="+mj-lt"/>
              </a:rPr>
              <a:t>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 ωριαία διακύμανση</a:t>
            </a:r>
            <a:endParaRPr lang="el-GR" dirty="0">
              <a:latin typeface="+mj-lt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6508105" y="4665385"/>
            <a:ext cx="4112023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4</a:t>
            </a:r>
            <a:r>
              <a:rPr lang="el-GR" dirty="0" smtClean="0">
                <a:latin typeface="+mj-lt"/>
              </a:rPr>
              <a:t>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σταθερά μοντέλου</a:t>
            </a:r>
            <a:endParaRPr lang="el-GR" dirty="0">
              <a:latin typeface="+mj-lt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12556777" y="4665383"/>
            <a:ext cx="1819729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2</a:t>
            </a:r>
            <a:r>
              <a:rPr lang="el-GR" dirty="0" smtClean="0">
                <a:latin typeface="+mj-lt"/>
              </a:rPr>
              <a:t> +</a:t>
            </a:r>
            <a:r>
              <a:rPr lang="el-GR" dirty="0"/>
              <a:t> 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α</a:t>
            </a:r>
            <a:r>
              <a:rPr lang="el-GR" baseline="-25000" dirty="0" smtClean="0">
                <a:solidFill>
                  <a:srgbClr val="000000"/>
                </a:solidFill>
                <a:latin typeface="Palatino Linotype"/>
              </a:rPr>
              <a:t>3</a:t>
            </a:r>
            <a:r>
              <a:rPr lang="el-GR" dirty="0" smtClean="0">
                <a:latin typeface="+mj-lt"/>
              </a:rPr>
              <a:t> &gt; 0 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549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26. Αποτελέσματα μοντέλου ανέμου (1)</a:t>
            </a:r>
            <a:endParaRPr lang="el-G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2" y="1645144"/>
            <a:ext cx="5017787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002" y="1645144"/>
            <a:ext cx="5017787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2560" y="1645144"/>
            <a:ext cx="5016045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57" y="6037632"/>
            <a:ext cx="5016045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229" y="6037632"/>
            <a:ext cx="5016045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5274" y="6037312"/>
            <a:ext cx="5016045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Ορθογώνιο 8"/>
          <p:cNvSpPr/>
          <p:nvPr/>
        </p:nvSpPr>
        <p:spPr>
          <a:xfrm>
            <a:off x="1299804" y="4665385"/>
            <a:ext cx="4200189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1</a:t>
            </a:r>
            <a:r>
              <a:rPr lang="el-GR" dirty="0" smtClean="0">
                <a:latin typeface="+mj-lt"/>
              </a:rPr>
              <a:t>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 ωριαία διακύμανση</a:t>
            </a:r>
            <a:endParaRPr lang="el-GR" dirty="0">
              <a:latin typeface="+mj-lt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6508105" y="4665385"/>
            <a:ext cx="4112023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4</a:t>
            </a:r>
            <a:r>
              <a:rPr lang="el-GR" dirty="0" smtClean="0">
                <a:latin typeface="+mj-lt"/>
              </a:rPr>
              <a:t>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σταθερά μοντέλου</a:t>
            </a:r>
            <a:endParaRPr lang="el-GR" dirty="0">
              <a:latin typeface="+mj-lt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12556777" y="4665383"/>
            <a:ext cx="1819729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</a:t>
            </a:r>
            <a:r>
              <a:rPr lang="el-GR" baseline="-25000" dirty="0" smtClean="0">
                <a:latin typeface="+mj-lt"/>
              </a:rPr>
              <a:t>2</a:t>
            </a:r>
            <a:r>
              <a:rPr lang="el-GR" dirty="0" smtClean="0">
                <a:latin typeface="+mj-lt"/>
              </a:rPr>
              <a:t> +</a:t>
            </a:r>
            <a:r>
              <a:rPr lang="el-GR" dirty="0"/>
              <a:t> </a:t>
            </a:r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α</a:t>
            </a:r>
            <a:r>
              <a:rPr lang="el-GR" baseline="-25000" dirty="0" smtClean="0">
                <a:solidFill>
                  <a:srgbClr val="000000"/>
                </a:solidFill>
                <a:latin typeface="Palatino Linotype"/>
              </a:rPr>
              <a:t>3</a:t>
            </a:r>
            <a:r>
              <a:rPr lang="el-GR" dirty="0" smtClean="0">
                <a:latin typeface="+mj-lt"/>
              </a:rPr>
              <a:t> &gt; 0 </a:t>
            </a:r>
            <a:endParaRPr lang="el-GR" dirty="0">
              <a:latin typeface="+mj-lt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2280637" y="8917632"/>
            <a:ext cx="2427268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+mj-lt"/>
              </a:rPr>
              <a:t>r</a:t>
            </a:r>
            <a:r>
              <a:rPr lang="en-US" baseline="-25000" dirty="0" err="1" smtClean="0">
                <a:latin typeface="+mj-lt"/>
              </a:rPr>
              <a:t>h</a:t>
            </a:r>
            <a:r>
              <a:rPr lang="el-GR" dirty="0" smtClean="0">
                <a:latin typeface="+mj-lt"/>
              </a:rPr>
              <a:t>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κοντά στο 1</a:t>
            </a:r>
            <a:endParaRPr lang="el-GR" dirty="0">
              <a:latin typeface="+mj-lt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7252269" y="8917632"/>
            <a:ext cx="2496196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+mj-lt"/>
              </a:rPr>
              <a:t>r</a:t>
            </a:r>
            <a:r>
              <a:rPr lang="en-US" baseline="-25000" dirty="0" err="1">
                <a:latin typeface="+mj-lt"/>
              </a:rPr>
              <a:t>m</a:t>
            </a:r>
            <a:r>
              <a:rPr lang="el-GR" dirty="0" smtClean="0">
                <a:latin typeface="+mj-lt"/>
              </a:rPr>
              <a:t>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κοντά στο 1</a:t>
            </a:r>
            <a:endParaRPr lang="el-GR" dirty="0">
              <a:latin typeface="+mj-lt"/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12166445" y="8903113"/>
            <a:ext cx="2600392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n-US" dirty="0" err="1">
                <a:latin typeface="+mj-lt"/>
              </a:rPr>
              <a:t>e</a:t>
            </a:r>
            <a:r>
              <a:rPr lang="en-US" baseline="-25000" dirty="0" err="1" smtClean="0">
                <a:latin typeface="+mj-lt"/>
              </a:rPr>
              <a:t>N</a:t>
            </a:r>
            <a:r>
              <a:rPr lang="el-GR" dirty="0" smtClean="0">
                <a:latin typeface="+mj-lt"/>
              </a:rPr>
              <a:t>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κοντά στο 0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521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27. Αποτελέσματα μοντέλου ανέμου (2)</a:t>
            </a:r>
            <a:endParaRPr lang="el-G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353" y="1716832"/>
            <a:ext cx="5016045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73" y="1716832"/>
            <a:ext cx="5016046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Ορθογώνιο 5"/>
          <p:cNvSpPr/>
          <p:nvPr/>
        </p:nvSpPr>
        <p:spPr>
          <a:xfrm>
            <a:off x="891481" y="4665385"/>
            <a:ext cx="6102953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+mj-lt"/>
              </a:rPr>
              <a:t>r</a:t>
            </a:r>
            <a:r>
              <a:rPr lang="en-US" baseline="-25000" dirty="0" err="1">
                <a:latin typeface="+mj-lt"/>
              </a:rPr>
              <a:t>h</a:t>
            </a:r>
            <a:r>
              <a:rPr lang="el-GR" dirty="0" smtClean="0">
                <a:latin typeface="+mj-lt"/>
              </a:rPr>
              <a:t> μικρό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μικρή ωριαία διακύμανση</a:t>
            </a:r>
            <a:endParaRPr lang="el-GR" dirty="0">
              <a:latin typeface="+mj-lt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8452321" y="4665384"/>
            <a:ext cx="6348213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+mj-lt"/>
              </a:rPr>
              <a:t>r</a:t>
            </a:r>
            <a:r>
              <a:rPr lang="en-US" baseline="-25000" dirty="0" err="1">
                <a:latin typeface="+mj-lt"/>
              </a:rPr>
              <a:t>m</a:t>
            </a:r>
            <a:r>
              <a:rPr lang="el-GR" dirty="0" smtClean="0">
                <a:latin typeface="+mj-lt"/>
              </a:rPr>
              <a:t> μικρό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μικρή μηνιαία διακύμανση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787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27. Αποτελέσματα μοντέλου ανέμου (2)</a:t>
            </a:r>
            <a:endParaRPr lang="el-G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353" y="1716832"/>
            <a:ext cx="5016045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73" y="1716832"/>
            <a:ext cx="5016046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73" y="6469680"/>
            <a:ext cx="5013011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Ορθογώνιο 5"/>
          <p:cNvSpPr/>
          <p:nvPr/>
        </p:nvSpPr>
        <p:spPr>
          <a:xfrm>
            <a:off x="891481" y="4665385"/>
            <a:ext cx="6102953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+mj-lt"/>
              </a:rPr>
              <a:t>r</a:t>
            </a:r>
            <a:r>
              <a:rPr lang="en-US" baseline="-25000" dirty="0" err="1">
                <a:latin typeface="+mj-lt"/>
              </a:rPr>
              <a:t>h</a:t>
            </a:r>
            <a:r>
              <a:rPr lang="el-GR" dirty="0" smtClean="0">
                <a:latin typeface="+mj-lt"/>
              </a:rPr>
              <a:t> μικρό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μικρή ωριαία διακύμανση</a:t>
            </a:r>
            <a:endParaRPr lang="el-GR" dirty="0">
              <a:latin typeface="+mj-lt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8452321" y="4665384"/>
            <a:ext cx="6348213" cy="507831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+mj-lt"/>
              </a:rPr>
              <a:t>r</a:t>
            </a:r>
            <a:r>
              <a:rPr lang="en-US" baseline="-25000" dirty="0" err="1">
                <a:latin typeface="+mj-lt"/>
              </a:rPr>
              <a:t>m</a:t>
            </a:r>
            <a:r>
              <a:rPr lang="el-GR" dirty="0" smtClean="0">
                <a:latin typeface="+mj-lt"/>
              </a:rPr>
              <a:t> μικρό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μικρή μηνιαία διακύμανση</a:t>
            </a:r>
            <a:endParaRPr lang="el-GR" dirty="0">
              <a:latin typeface="+mj-lt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5835520" y="6461465"/>
            <a:ext cx="2688809" cy="1338828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  <a:sym typeface="Wingdings" panose="05000000000000000000" pitchFamily="2" charset="2"/>
              </a:rPr>
              <a:t>μικρή ωριαία διακύμανση </a:t>
            </a:r>
          </a:p>
          <a:p>
            <a:r>
              <a:rPr lang="el-GR" dirty="0" smtClean="0">
                <a:latin typeface="+mj-lt"/>
              </a:rPr>
              <a:t>μικρό σφάλμα</a:t>
            </a:r>
            <a:endParaRPr lang="el-GR" dirty="0">
              <a:latin typeface="+mj-lt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9532441" y="7546377"/>
            <a:ext cx="5904656" cy="1569660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pPr algn="ctr"/>
            <a:r>
              <a:rPr lang="el-GR" sz="3200" dirty="0">
                <a:latin typeface="+mj-lt"/>
              </a:rPr>
              <a:t>Ά</a:t>
            </a:r>
            <a:r>
              <a:rPr lang="el-GR" sz="3200" dirty="0" smtClean="0">
                <a:latin typeface="+mj-lt"/>
              </a:rPr>
              <a:t>ρα το μοντέλο είναι</a:t>
            </a:r>
          </a:p>
          <a:p>
            <a:pPr algn="ctr"/>
            <a:r>
              <a:rPr lang="el-GR" sz="3200" dirty="0" smtClean="0">
                <a:latin typeface="+mj-lt"/>
              </a:rPr>
              <a:t>σχεδόν πάντα</a:t>
            </a:r>
          </a:p>
          <a:p>
            <a:pPr algn="ctr"/>
            <a:r>
              <a:rPr lang="el-GR" sz="3200" b="1" u="sng" dirty="0" smtClean="0">
                <a:latin typeface="+mj-lt"/>
              </a:rPr>
              <a:t>ΑΠΟΤΕΛΕΣΜΑΤΙΚΟ!</a:t>
            </a:r>
            <a:endParaRPr lang="el-GR" sz="3200" b="1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3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28.</a:t>
            </a:r>
            <a:r>
              <a:rPr lang="el-GR" dirty="0" smtClean="0"/>
              <a:t> Δεδομένα </a:t>
            </a:r>
            <a:r>
              <a:rPr lang="en-US" dirty="0" smtClean="0"/>
              <a:t>reanalysis</a:t>
            </a:r>
            <a:r>
              <a:rPr lang="el-GR" dirty="0" smtClean="0"/>
              <a:t> - </a:t>
            </a:r>
            <a:r>
              <a:rPr lang="en-AU" sz="3200" dirty="0"/>
              <a:t>Global Wind </a:t>
            </a:r>
            <a:r>
              <a:rPr lang="en-AU" sz="3200" dirty="0" smtClean="0"/>
              <a:t>Atlas</a:t>
            </a:r>
            <a:r>
              <a:rPr lang="el-GR" sz="3200" dirty="0" smtClean="0"/>
              <a:t> </a:t>
            </a:r>
            <a:r>
              <a:rPr lang="el-GR" dirty="0" smtClean="0"/>
              <a:t>(1)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33" y="1573192"/>
            <a:ext cx="7493143" cy="33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1" y="1573192"/>
            <a:ext cx="7568930" cy="33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33" y="5029200"/>
            <a:ext cx="7543499" cy="33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1" y="5005164"/>
            <a:ext cx="7493142" cy="33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Ορθογώνιο 8"/>
          <p:cNvSpPr/>
          <p:nvPr/>
        </p:nvSpPr>
        <p:spPr>
          <a:xfrm>
            <a:off x="4673960" y="8629600"/>
            <a:ext cx="10907153" cy="923330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Αξιόπιστα αποτελέσματα μόνο στους πόλους και στους ωκεανούς.</a:t>
            </a:r>
          </a:p>
          <a:p>
            <a:r>
              <a:rPr lang="el-GR" dirty="0" smtClean="0">
                <a:latin typeface="+mj-lt"/>
              </a:rPr>
              <a:t>Διαφορετικές οριακές συνθήκες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Διαφορές στις ηπείρους.</a:t>
            </a:r>
            <a:endParaRPr lang="el-GR" dirty="0">
              <a:latin typeface="+mj-lt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531441" y="8577302"/>
            <a:ext cx="3701654" cy="923330"/>
          </a:xfrm>
          <a:prstGeom prst="rect">
            <a:avLst/>
          </a:prstGeom>
          <a:solidFill>
            <a:srgbClr val="02D8EE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4 μοντέλα, </a:t>
            </a:r>
          </a:p>
          <a:p>
            <a:r>
              <a:rPr lang="el-GR" dirty="0" smtClean="0">
                <a:latin typeface="+mj-lt"/>
              </a:rPr>
              <a:t>περίπου ίδια περίοδος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97779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l-GR" dirty="0" smtClean="0"/>
              <a:t>9</a:t>
            </a:r>
            <a:r>
              <a:rPr lang="en-US" dirty="0" smtClean="0"/>
              <a:t>.</a:t>
            </a:r>
            <a:r>
              <a:rPr lang="el-GR" dirty="0" smtClean="0"/>
              <a:t> Δεδομένα </a:t>
            </a:r>
            <a:r>
              <a:rPr lang="en-US" dirty="0" smtClean="0"/>
              <a:t>reanalysis</a:t>
            </a:r>
            <a:r>
              <a:rPr lang="el-GR" dirty="0" smtClean="0"/>
              <a:t> - </a:t>
            </a:r>
            <a:r>
              <a:rPr lang="en-AU" sz="3200" dirty="0"/>
              <a:t>Global Wind Atlas </a:t>
            </a:r>
            <a:r>
              <a:rPr lang="el-GR" dirty="0" smtClean="0"/>
              <a:t>(2)</a:t>
            </a:r>
            <a:endParaRPr lang="el-GR" dirty="0"/>
          </a:p>
        </p:txBody>
      </p:sp>
      <p:sp>
        <p:nvSpPr>
          <p:cNvPr id="10" name="Ορθογώνιο 9"/>
          <p:cNvSpPr/>
          <p:nvPr/>
        </p:nvSpPr>
        <p:spPr>
          <a:xfrm>
            <a:off x="531441" y="2220888"/>
            <a:ext cx="3528392" cy="923330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Μέση ωριαία κατανομή </a:t>
            </a:r>
            <a:r>
              <a:rPr lang="en-US" dirty="0" smtClean="0">
                <a:latin typeface="+mj-lt"/>
              </a:rPr>
              <a:t>reanalysis</a:t>
            </a:r>
            <a:endParaRPr lang="el-GR" dirty="0"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833" y="1284784"/>
            <a:ext cx="7920880" cy="4415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745" y="5862615"/>
            <a:ext cx="4956568" cy="309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386" y="5893296"/>
            <a:ext cx="4762423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Ορθογώνιο 11"/>
          <p:cNvSpPr/>
          <p:nvPr/>
        </p:nvSpPr>
        <p:spPr>
          <a:xfrm>
            <a:off x="531441" y="6685384"/>
            <a:ext cx="2892304" cy="1338828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Μέση ωριαία κατανομή παρατηρήσεων</a:t>
            </a:r>
            <a:endParaRPr lang="el-GR" dirty="0">
              <a:latin typeface="+mj-lt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12196737" y="2373288"/>
            <a:ext cx="3528392" cy="923330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Μηνιαία κατανομή </a:t>
            </a:r>
            <a:r>
              <a:rPr lang="en-US" dirty="0" smtClean="0">
                <a:latin typeface="+mj-lt"/>
              </a:rPr>
              <a:t>reanalysis</a:t>
            </a:r>
            <a:endParaRPr lang="el-GR" dirty="0">
              <a:latin typeface="+mj-lt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12656171" y="6484741"/>
            <a:ext cx="2924942" cy="1338828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Μηνιαία κατανομή παρατηρήσεων</a:t>
            </a:r>
            <a:endParaRPr lang="el-GR" dirty="0">
              <a:latin typeface="+mj-lt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5535997" y="8982697"/>
            <a:ext cx="4968552" cy="507831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Ικανοποιητικά αποτελέσματα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35647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30</a:t>
            </a:r>
            <a:r>
              <a:rPr lang="en-US" dirty="0" smtClean="0"/>
              <a:t>.</a:t>
            </a:r>
            <a:r>
              <a:rPr lang="el-GR" dirty="0" smtClean="0"/>
              <a:t> Δεδομένα </a:t>
            </a:r>
            <a:r>
              <a:rPr lang="en-US" dirty="0" smtClean="0"/>
              <a:t>reanalysis</a:t>
            </a:r>
            <a:r>
              <a:rPr lang="el-GR" dirty="0" smtClean="0"/>
              <a:t> - </a:t>
            </a:r>
            <a:r>
              <a:rPr lang="en-US" sz="3200" dirty="0"/>
              <a:t>National Centre for Atmospheric </a:t>
            </a:r>
            <a:r>
              <a:rPr lang="en-US" sz="3200" dirty="0" smtClean="0"/>
              <a:t>Research</a:t>
            </a:r>
            <a:r>
              <a:rPr lang="el-GR" sz="3200" dirty="0" smtClean="0"/>
              <a:t> (1)</a:t>
            </a:r>
            <a:endParaRPr lang="el-GR" sz="3200" dirty="0"/>
          </a:p>
        </p:txBody>
      </p:sp>
      <p:sp>
        <p:nvSpPr>
          <p:cNvPr id="10" name="Ορθογώνιο 9"/>
          <p:cNvSpPr/>
          <p:nvPr/>
        </p:nvSpPr>
        <p:spPr>
          <a:xfrm>
            <a:off x="6279790" y="2528915"/>
            <a:ext cx="3528392" cy="923330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Κατανομή </a:t>
            </a:r>
            <a:r>
              <a:rPr lang="en-US" dirty="0" smtClean="0">
                <a:latin typeface="+mj-lt"/>
              </a:rPr>
              <a:t>reanalysis</a:t>
            </a:r>
            <a:r>
              <a:rPr lang="el-GR" dirty="0" smtClean="0">
                <a:latin typeface="+mj-lt"/>
              </a:rPr>
              <a:t> (ανά 6 </a:t>
            </a:r>
            <a:r>
              <a:rPr lang="en-US" dirty="0" smtClean="0">
                <a:latin typeface="+mj-lt"/>
              </a:rPr>
              <a:t>h</a:t>
            </a:r>
            <a:r>
              <a:rPr lang="el-GR" dirty="0" smtClean="0">
                <a:latin typeface="+mj-lt"/>
              </a:rPr>
              <a:t>)</a:t>
            </a:r>
            <a:endParaRPr lang="el-GR" dirty="0">
              <a:latin typeface="+mj-lt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5559710" y="8524829"/>
            <a:ext cx="4968552" cy="923330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Φανερή διπλή κυκλοστασιμότητα</a:t>
            </a:r>
            <a:endParaRPr lang="el-GR" dirty="0">
              <a:latin typeface="+mj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1" y="1212776"/>
            <a:ext cx="4392488" cy="3555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205" y="3687013"/>
            <a:ext cx="3880135" cy="2797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0529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30</a:t>
            </a:r>
            <a:r>
              <a:rPr lang="en-US" dirty="0" smtClean="0"/>
              <a:t>.</a:t>
            </a:r>
            <a:r>
              <a:rPr lang="el-GR" dirty="0" smtClean="0"/>
              <a:t> Δεδομένα </a:t>
            </a:r>
            <a:r>
              <a:rPr lang="en-US" dirty="0" smtClean="0"/>
              <a:t>reanalysis</a:t>
            </a:r>
            <a:r>
              <a:rPr lang="el-GR" dirty="0" smtClean="0"/>
              <a:t> - </a:t>
            </a:r>
            <a:r>
              <a:rPr lang="en-US" sz="3200" dirty="0"/>
              <a:t>National Centre for Atmospheric </a:t>
            </a:r>
            <a:r>
              <a:rPr lang="en-US" sz="3200" dirty="0" smtClean="0"/>
              <a:t>Research</a:t>
            </a:r>
            <a:r>
              <a:rPr lang="el-GR" sz="3200" dirty="0" smtClean="0"/>
              <a:t> (2)</a:t>
            </a:r>
            <a:endParaRPr lang="el-GR" sz="3200" dirty="0"/>
          </a:p>
        </p:txBody>
      </p:sp>
      <p:sp>
        <p:nvSpPr>
          <p:cNvPr id="10" name="Ορθογώνιο 9"/>
          <p:cNvSpPr/>
          <p:nvPr/>
        </p:nvSpPr>
        <p:spPr>
          <a:xfrm>
            <a:off x="6279790" y="2528915"/>
            <a:ext cx="3528392" cy="923330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Κατανομή </a:t>
            </a:r>
            <a:r>
              <a:rPr lang="en-US" dirty="0" smtClean="0">
                <a:latin typeface="+mj-lt"/>
              </a:rPr>
              <a:t>reanalysis</a:t>
            </a:r>
            <a:r>
              <a:rPr lang="el-GR" dirty="0" smtClean="0">
                <a:latin typeface="+mj-lt"/>
              </a:rPr>
              <a:t> (ανά 6 </a:t>
            </a:r>
            <a:r>
              <a:rPr lang="en-US" dirty="0" smtClean="0">
                <a:latin typeface="+mj-lt"/>
              </a:rPr>
              <a:t>h</a:t>
            </a:r>
            <a:r>
              <a:rPr lang="el-GR" dirty="0" smtClean="0">
                <a:latin typeface="+mj-lt"/>
              </a:rPr>
              <a:t>)</a:t>
            </a:r>
            <a:endParaRPr lang="el-GR" dirty="0">
              <a:latin typeface="+mj-lt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5559710" y="6901408"/>
            <a:ext cx="4968552" cy="2169825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Πολύ άσχημα αποτελέσματα στους μισούς μήνες.</a:t>
            </a:r>
          </a:p>
          <a:p>
            <a:pPr algn="ctr"/>
            <a:r>
              <a:rPr lang="el-GR" dirty="0" smtClean="0">
                <a:latin typeface="+mj-lt"/>
              </a:rPr>
              <a:t>Μέτρια αποτελέσματα στους υπολοίπους.</a:t>
            </a:r>
          </a:p>
          <a:p>
            <a:pPr algn="ctr"/>
            <a:r>
              <a:rPr lang="el-GR" dirty="0" smtClean="0">
                <a:latin typeface="+mj-lt"/>
              </a:rPr>
              <a:t>Δεν πιάνει ούτε μέσο όρο.</a:t>
            </a:r>
            <a:endParaRPr lang="el-GR" dirty="0">
              <a:latin typeface="+mj-lt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205" y="3687013"/>
            <a:ext cx="3880135" cy="2797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521" y="3687014"/>
            <a:ext cx="4435350" cy="2797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4334" y="3687012"/>
            <a:ext cx="4422683" cy="2797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Ορθογώνιο 8"/>
          <p:cNvSpPr/>
          <p:nvPr/>
        </p:nvSpPr>
        <p:spPr>
          <a:xfrm>
            <a:off x="1705000" y="2528915"/>
            <a:ext cx="3528392" cy="923330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Πραγματική κατανομή</a:t>
            </a:r>
            <a:endParaRPr lang="el-GR" dirty="0">
              <a:latin typeface="+mj-lt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10741479" y="2528915"/>
            <a:ext cx="3528392" cy="923330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Πραγματική κατανομή (ανά 6 </a:t>
            </a:r>
            <a:r>
              <a:rPr lang="en-US" dirty="0" smtClean="0">
                <a:latin typeface="+mj-lt"/>
              </a:rPr>
              <a:t>h</a:t>
            </a:r>
            <a:r>
              <a:rPr lang="el-GR" dirty="0" smtClean="0">
                <a:latin typeface="+mj-lt"/>
              </a:rPr>
              <a:t>)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03654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31. Στοχαστική δομή - παραδείγματα</a:t>
            </a:r>
            <a:endParaRPr lang="el-G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1" y="1788840"/>
            <a:ext cx="600786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77" y="6037712"/>
            <a:ext cx="600786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Ορθογώνιο 7"/>
          <p:cNvSpPr/>
          <p:nvPr/>
        </p:nvSpPr>
        <p:spPr>
          <a:xfrm>
            <a:off x="531441" y="1251168"/>
            <a:ext cx="3748142" cy="507831"/>
          </a:xfrm>
          <a:prstGeom prst="rect">
            <a:avLst/>
          </a:prstGeom>
          <a:solidFill>
            <a:srgbClr val="02D8EE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Ρίψη ζαριού 100 φορές</a:t>
            </a:r>
            <a:endParaRPr lang="el-GR" dirty="0">
              <a:latin typeface="+mj-lt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683841" y="5529881"/>
            <a:ext cx="7407797" cy="507831"/>
          </a:xfrm>
          <a:prstGeom prst="rect">
            <a:avLst/>
          </a:prstGeom>
          <a:solidFill>
            <a:srgbClr val="02D8EE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Καταγραφή κομματιού Βυζαντινής μουσικής</a:t>
            </a:r>
            <a:endParaRPr lang="el-GR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68345" y="6325344"/>
            <a:ext cx="61926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i="1" dirty="0" smtClean="0">
                <a:latin typeface="+mj-lt"/>
              </a:rPr>
              <a:t>«</a:t>
            </a:r>
            <a:r>
              <a:rPr lang="el-GR" b="1" i="1" dirty="0" err="1">
                <a:latin typeface="Times New Roman"/>
                <a:ea typeface="Calibri"/>
              </a:rPr>
              <a:t>Τοῦ</a:t>
            </a:r>
            <a:r>
              <a:rPr lang="el-GR" b="1" i="1" dirty="0">
                <a:latin typeface="Times New Roman"/>
                <a:ea typeface="Calibri"/>
              </a:rPr>
              <a:t> λίθου σφραγισθέντος</a:t>
            </a:r>
            <a:r>
              <a:rPr lang="el-GR" b="1" i="1" dirty="0" smtClean="0">
                <a:latin typeface="+mj-lt"/>
              </a:rPr>
              <a:t>»,</a:t>
            </a:r>
            <a:r>
              <a:rPr lang="en-US" b="1" i="1" dirty="0" smtClean="0">
                <a:latin typeface="+mj-lt"/>
              </a:rPr>
              <a:t> </a:t>
            </a:r>
            <a:r>
              <a:rPr lang="el-GR" b="1" i="1" dirty="0" smtClean="0">
                <a:latin typeface="+mj-lt"/>
              </a:rPr>
              <a:t>αφιερωμένο στον ταλαντούχο μαθητή Β. Μουσικής</a:t>
            </a:r>
            <a:endParaRPr lang="en-US" b="1" i="1" dirty="0" smtClean="0">
              <a:latin typeface="+mj-lt"/>
            </a:endParaRPr>
          </a:p>
          <a:p>
            <a:pPr algn="ctr"/>
            <a:r>
              <a:rPr lang="el-GR" b="1" i="1" dirty="0" smtClean="0">
                <a:latin typeface="+mj-lt"/>
              </a:rPr>
              <a:t>Δεληγιάννη Ραφαήλ</a:t>
            </a:r>
            <a:r>
              <a:rPr lang="en-US" b="1" i="1" dirty="0" smtClean="0">
                <a:latin typeface="+mj-lt"/>
              </a:rPr>
              <a:t>.</a:t>
            </a:r>
            <a:endParaRPr lang="el-GR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480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31. Στοχαστική δομή - παραδείγματα</a:t>
            </a:r>
            <a:endParaRPr lang="el-G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1" y="1788840"/>
            <a:ext cx="600786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77" y="6037712"/>
            <a:ext cx="600786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449" y="2208291"/>
            <a:ext cx="5424733" cy="3252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449" y="6383625"/>
            <a:ext cx="5424733" cy="32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Ορθογώνιο 6"/>
          <p:cNvSpPr/>
          <p:nvPr/>
        </p:nvSpPr>
        <p:spPr>
          <a:xfrm>
            <a:off x="9604449" y="1297558"/>
            <a:ext cx="6062508" cy="923330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Αβεβαιότητα στις μικρές κλίμακες</a:t>
            </a:r>
          </a:p>
          <a:p>
            <a:r>
              <a:rPr lang="el-GR" dirty="0" smtClean="0">
                <a:latin typeface="+mj-lt"/>
                <a:sym typeface="Wingdings" panose="05000000000000000000" pitchFamily="2" charset="2"/>
              </a:rPr>
              <a:t> </a:t>
            </a:r>
            <a:r>
              <a:rPr lang="el-GR" b="1" u="sng" dirty="0" smtClean="0">
                <a:latin typeface="+mj-lt"/>
              </a:rPr>
              <a:t>Η = 0,5 </a:t>
            </a:r>
          </a:p>
        </p:txBody>
      </p:sp>
      <p:sp>
        <p:nvSpPr>
          <p:cNvPr id="8" name="Ορθογώνιο 7"/>
          <p:cNvSpPr/>
          <p:nvPr/>
        </p:nvSpPr>
        <p:spPr>
          <a:xfrm>
            <a:off x="531441" y="1251168"/>
            <a:ext cx="3748142" cy="507831"/>
          </a:xfrm>
          <a:prstGeom prst="rect">
            <a:avLst/>
          </a:prstGeom>
          <a:solidFill>
            <a:srgbClr val="02D8EE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Ρίψη ζαριού 100 φορές</a:t>
            </a:r>
            <a:endParaRPr lang="el-GR" dirty="0">
              <a:latin typeface="+mj-lt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9604449" y="5461248"/>
            <a:ext cx="6062508" cy="923330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Αβεβαιότητα στις μεγάλες κλίμακες</a:t>
            </a:r>
          </a:p>
          <a:p>
            <a:r>
              <a:rPr lang="el-GR" dirty="0" smtClean="0">
                <a:latin typeface="+mj-lt"/>
                <a:sym typeface="Wingdings" panose="05000000000000000000" pitchFamily="2" charset="2"/>
              </a:rPr>
              <a:t> </a:t>
            </a:r>
            <a:r>
              <a:rPr lang="el-GR" b="1" u="sng" dirty="0" smtClean="0">
                <a:latin typeface="+mj-lt"/>
              </a:rPr>
              <a:t>Η &gt; 0,5  </a:t>
            </a:r>
            <a:r>
              <a:rPr lang="el-GR" dirty="0" smtClean="0">
                <a:latin typeface="+mj-lt"/>
              </a:rPr>
              <a:t>(εδώ Η = 0,7)</a:t>
            </a:r>
          </a:p>
        </p:txBody>
      </p:sp>
      <p:sp>
        <p:nvSpPr>
          <p:cNvPr id="10" name="Ορθογώνιο 9"/>
          <p:cNvSpPr/>
          <p:nvPr/>
        </p:nvSpPr>
        <p:spPr>
          <a:xfrm>
            <a:off x="683841" y="5529881"/>
            <a:ext cx="7407797" cy="507831"/>
          </a:xfrm>
          <a:prstGeom prst="rect">
            <a:avLst/>
          </a:prstGeom>
          <a:solidFill>
            <a:srgbClr val="02D8EE"/>
          </a:solidFill>
        </p:spPr>
        <p:txBody>
          <a:bodyPr wrap="none">
            <a:spAutoFit/>
          </a:bodyPr>
          <a:lstStyle/>
          <a:p>
            <a:r>
              <a:rPr lang="el-GR" dirty="0" smtClean="0">
                <a:latin typeface="+mj-lt"/>
              </a:rPr>
              <a:t>Καταγραφή κομματιού Βυζαντινής μουσικής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630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32. Δεδομένα</a:t>
            </a:r>
            <a:endParaRPr lang="el-G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977" y="1792615"/>
            <a:ext cx="12975032" cy="7845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459433" y="1284784"/>
            <a:ext cx="15249524" cy="507831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1300 σταθμοί: (α) 30 χρόνια, (β) 2400 μετρήσεις ανά έτος</a:t>
            </a:r>
            <a:r>
              <a:rPr lang="en-US" dirty="0" smtClean="0">
                <a:latin typeface="+mj-lt"/>
              </a:rPr>
              <a:t> (</a:t>
            </a:r>
            <a:r>
              <a:rPr lang="el-GR" dirty="0" smtClean="0">
                <a:latin typeface="+mj-lt"/>
              </a:rPr>
              <a:t>1 μέτρηση ανά 3 </a:t>
            </a:r>
            <a:r>
              <a:rPr lang="en-US" dirty="0" smtClean="0">
                <a:latin typeface="+mj-lt"/>
              </a:rPr>
              <a:t>h</a:t>
            </a:r>
            <a:r>
              <a:rPr lang="el-GR" dirty="0" smtClean="0">
                <a:latin typeface="+mj-lt"/>
              </a:rPr>
              <a:t> για 10 μήνες)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2103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33. Κλιμακογράμματα</a:t>
            </a:r>
            <a:endParaRPr lang="el-GR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48" y="1428800"/>
            <a:ext cx="6482221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782" y="5317232"/>
            <a:ext cx="9646339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Ορθογώνιο 7"/>
          <p:cNvSpPr/>
          <p:nvPr/>
        </p:nvSpPr>
        <p:spPr>
          <a:xfrm>
            <a:off x="6940153" y="1788840"/>
            <a:ext cx="7488832" cy="507831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Ισχυρή μακροπρόθεσμη εμμονή παγκοσμίως.</a:t>
            </a:r>
            <a:endParaRPr lang="el-GR" dirty="0">
              <a:latin typeface="+mj-lt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971600" y="8210326"/>
            <a:ext cx="4464497" cy="923330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Η = 0,85 γενικώς.</a:t>
            </a:r>
          </a:p>
          <a:p>
            <a:r>
              <a:rPr lang="el-GR" dirty="0" smtClean="0">
                <a:latin typeface="+mj-lt"/>
              </a:rPr>
              <a:t>Η = 0,78 στους πόλους (Ε).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891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34. Τελευταίο σχόλιο…</a:t>
            </a:r>
            <a:endParaRPr lang="el-GR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39" y="1284782"/>
            <a:ext cx="11017226" cy="8023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11692681" y="1860848"/>
            <a:ext cx="3888432" cy="92333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l-GR" b="1" u="sng" dirty="0" smtClean="0">
                <a:latin typeface="+mj-lt"/>
              </a:rPr>
              <a:t>Κανονική κατανομή </a:t>
            </a:r>
            <a:r>
              <a:rPr lang="el-GR" dirty="0" smtClean="0">
                <a:latin typeface="+mj-lt"/>
              </a:rPr>
              <a:t>μέσων ετησίων τιμών.</a:t>
            </a:r>
            <a:endParaRPr lang="el-GR" dirty="0">
              <a:latin typeface="+mj-lt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11548665" y="3445024"/>
            <a:ext cx="4149277" cy="1754326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Χ &lt; μ – 2σ : απόκλιση για τεχνικούς λόγους.</a:t>
            </a:r>
          </a:p>
          <a:p>
            <a:r>
              <a:rPr lang="el-GR" dirty="0" smtClean="0">
                <a:solidFill>
                  <a:srgbClr val="000000"/>
                </a:solidFill>
                <a:latin typeface="Palatino Linotype"/>
              </a:rPr>
              <a:t>Χ &gt; </a:t>
            </a:r>
            <a:r>
              <a:rPr lang="el-GR" dirty="0">
                <a:solidFill>
                  <a:srgbClr val="000000"/>
                </a:solidFill>
                <a:latin typeface="Palatino Linotype"/>
              </a:rPr>
              <a:t>μ – 2σ </a:t>
            </a:r>
            <a:r>
              <a:rPr lang="el-GR" dirty="0" smtClean="0">
                <a:latin typeface="+mj-lt"/>
              </a:rPr>
              <a:t>: απόκλιση για στατιστικούς λόγους.</a:t>
            </a:r>
            <a:endParaRPr lang="el-GR" dirty="0">
              <a:latin typeface="+mj-lt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11692681" y="5677272"/>
            <a:ext cx="3888432" cy="175432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l-GR" dirty="0" smtClean="0">
                <a:latin typeface="+mj-lt"/>
              </a:rPr>
              <a:t>Παραγωγή ενέργειας </a:t>
            </a:r>
            <a:r>
              <a:rPr lang="el-GR" dirty="0" smtClean="0">
                <a:latin typeface="+mj-lt"/>
                <a:sym typeface="Wingdings" panose="05000000000000000000" pitchFamily="2" charset="2"/>
              </a:rPr>
              <a:t> κύριο σώμα  κανονική κατανομή: αποτελεσματική!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3524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35. Συμπεράσματα</a:t>
            </a:r>
            <a:endParaRPr lang="el-GR" dirty="0"/>
          </a:p>
        </p:txBody>
      </p:sp>
      <p:sp>
        <p:nvSpPr>
          <p:cNvPr id="3" name="Ορθογώνιο 2"/>
          <p:cNvSpPr/>
          <p:nvPr/>
        </p:nvSpPr>
        <p:spPr>
          <a:xfrm>
            <a:off x="1755577" y="1812647"/>
            <a:ext cx="12601400" cy="120032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l-GR" sz="3600" dirty="0" smtClean="0">
                <a:latin typeface="+mj-lt"/>
              </a:rPr>
              <a:t>Διπλή κυκλοστασιμότητα ανέμου,</a:t>
            </a:r>
          </a:p>
          <a:p>
            <a:pPr algn="ctr"/>
            <a:r>
              <a:rPr lang="el-GR" sz="3600" dirty="0" smtClean="0">
                <a:latin typeface="+mj-lt"/>
              </a:rPr>
              <a:t>όπως ακτινοβολία και θερμοκρασία.</a:t>
            </a:r>
            <a:endParaRPr lang="el-GR" sz="3600" dirty="0">
              <a:latin typeface="+mj-lt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1713831" y="3612847"/>
            <a:ext cx="12643146" cy="120032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l-GR" sz="3600" dirty="0" smtClean="0">
                <a:latin typeface="+mj-lt"/>
              </a:rPr>
              <a:t>Εξαιρετικό μοντέλο διπλής κυκλοστασιμότητας</a:t>
            </a:r>
          </a:p>
          <a:p>
            <a:pPr algn="ctr"/>
            <a:r>
              <a:rPr lang="el-GR" sz="3600" dirty="0" smtClean="0">
                <a:latin typeface="+mj-lt"/>
              </a:rPr>
              <a:t>για άνεμο και θερμοκρασία.</a:t>
            </a:r>
            <a:endParaRPr lang="el-GR" sz="3600" dirty="0">
              <a:latin typeface="+mj-lt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1707108" y="5413047"/>
            <a:ext cx="12643146" cy="120032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l-GR" sz="3600" dirty="0" smtClean="0">
                <a:latin typeface="+mj-lt"/>
              </a:rPr>
              <a:t>Δεδομένα </a:t>
            </a:r>
            <a:r>
              <a:rPr lang="en-US" sz="3600" dirty="0" smtClean="0">
                <a:latin typeface="+mj-lt"/>
              </a:rPr>
              <a:t>reanalysis:</a:t>
            </a:r>
            <a:r>
              <a:rPr lang="el-GR" sz="3600" dirty="0" smtClean="0">
                <a:latin typeface="+mj-lt"/>
              </a:rPr>
              <a:t> περιγράφουν κάπως τη συμπεριφορά αυτή, αλλά με σφάλμα.</a:t>
            </a:r>
            <a:endParaRPr lang="el-GR" sz="3600" dirty="0">
              <a:latin typeface="+mj-lt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1755577" y="7191181"/>
            <a:ext cx="12601400" cy="64633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l-GR" sz="3600" dirty="0" smtClean="0">
                <a:latin typeface="+mj-lt"/>
              </a:rPr>
              <a:t>Μακροπρόθεσμη εμμονή ανέμου.</a:t>
            </a:r>
            <a:endParaRPr lang="el-GR" sz="3600" dirty="0">
              <a:latin typeface="+mj-lt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675457" y="8269560"/>
            <a:ext cx="14905656" cy="1323439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pPr algn="ctr"/>
            <a:r>
              <a:rPr lang="el-GR" sz="4000" dirty="0" smtClean="0">
                <a:latin typeface="+mj-lt"/>
              </a:rPr>
              <a:t>Μοντέλο πρόγνωσης: θα είναι αποτελεσματικό μόνο αν συνδυαστούν οι 2 συμπεριφορές του ανέμου!</a:t>
            </a:r>
            <a:endParaRPr lang="el-GR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240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36. Πιθανές απορίες:</a:t>
            </a:r>
            <a:endParaRPr lang="el-GR" dirty="0"/>
          </a:p>
        </p:txBody>
      </p:sp>
      <p:sp>
        <p:nvSpPr>
          <p:cNvPr id="5" name="Ορθογώνιο 4"/>
          <p:cNvSpPr/>
          <p:nvPr/>
        </p:nvSpPr>
        <p:spPr>
          <a:xfrm>
            <a:off x="675457" y="1716832"/>
            <a:ext cx="14905656" cy="784830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l-GR" sz="3600" dirty="0" smtClean="0">
                <a:latin typeface="+mj-lt"/>
              </a:rPr>
              <a:t>Α1: Δεν έχω πειστεί ότι ο άνεμος είναι πιο έντονος το μεσημέρι. Σίγουρα δεν είναι το βράδυ???!!!</a:t>
            </a:r>
          </a:p>
          <a:p>
            <a:r>
              <a:rPr lang="el-GR" sz="3600" dirty="0" smtClean="0">
                <a:latin typeface="+mj-lt"/>
              </a:rPr>
              <a:t>Α2: Σε ποιες περιοχές της γης υπερτερεί πολύ η εκδοχή 1 έναντι των άλλων;</a:t>
            </a:r>
          </a:p>
          <a:p>
            <a:r>
              <a:rPr lang="el-GR" sz="3600" dirty="0" smtClean="0">
                <a:latin typeface="+mj-lt"/>
              </a:rPr>
              <a:t>Α3: Πώς αποδεικνύεται ότι η ώρα αιχμής σε ένα σταθμό είναι ίδια για όλους τους μήνες; Αν δεν ισχύει, το μοντέλο είναι λάθος…!</a:t>
            </a:r>
          </a:p>
          <a:p>
            <a:r>
              <a:rPr lang="el-GR" sz="3600" dirty="0" smtClean="0">
                <a:solidFill>
                  <a:srgbClr val="000000"/>
                </a:solidFill>
                <a:latin typeface="Palatino Linotype"/>
              </a:rPr>
              <a:t>Α4: </a:t>
            </a:r>
            <a:r>
              <a:rPr lang="el-GR" sz="3600" dirty="0">
                <a:solidFill>
                  <a:srgbClr val="000000"/>
                </a:solidFill>
                <a:latin typeface="Palatino Linotype"/>
              </a:rPr>
              <a:t>Μοντέλο θερμοκρασίας – διαφορά με το μοντέλο ανέμου.</a:t>
            </a:r>
          </a:p>
          <a:p>
            <a:r>
              <a:rPr lang="el-GR" sz="3600" dirty="0" smtClean="0">
                <a:solidFill>
                  <a:srgbClr val="000000"/>
                </a:solidFill>
                <a:latin typeface="Palatino Linotype"/>
              </a:rPr>
              <a:t>Α5: </a:t>
            </a:r>
            <a:r>
              <a:rPr lang="el-GR" sz="3600" dirty="0">
                <a:solidFill>
                  <a:srgbClr val="000000"/>
                </a:solidFill>
                <a:latin typeface="Palatino Linotype"/>
              </a:rPr>
              <a:t>Μοντέλο θερμοκρασίας – αποτελέσματα.</a:t>
            </a:r>
          </a:p>
          <a:p>
            <a:r>
              <a:rPr lang="el-GR" sz="3600" dirty="0" smtClean="0">
                <a:solidFill>
                  <a:srgbClr val="000000"/>
                </a:solidFill>
                <a:latin typeface="Palatino Linotype"/>
              </a:rPr>
              <a:t>Α6: </a:t>
            </a:r>
            <a:r>
              <a:rPr lang="el-GR" sz="3600" dirty="0">
                <a:solidFill>
                  <a:srgbClr val="000000"/>
                </a:solidFill>
                <a:latin typeface="Palatino Linotype"/>
              </a:rPr>
              <a:t>Κλιμακογράμματα – Μέσο παγκόσμιο και μέσο ελληνικό</a:t>
            </a:r>
            <a:r>
              <a:rPr lang="el-GR" sz="3600" dirty="0" smtClean="0">
                <a:solidFill>
                  <a:srgbClr val="000000"/>
                </a:solidFill>
                <a:latin typeface="Palatino Linotype"/>
              </a:rPr>
              <a:t>.</a:t>
            </a:r>
          </a:p>
          <a:p>
            <a:r>
              <a:rPr lang="el-GR" sz="3600" dirty="0" smtClean="0">
                <a:solidFill>
                  <a:srgbClr val="000000"/>
                </a:solidFill>
                <a:latin typeface="Palatino Linotype"/>
              </a:rPr>
              <a:t>Α7: </a:t>
            </a:r>
            <a:r>
              <a:rPr lang="el-GR" sz="3600" dirty="0">
                <a:solidFill>
                  <a:srgbClr val="000000"/>
                </a:solidFill>
                <a:latin typeface="Palatino Linotype"/>
              </a:rPr>
              <a:t>Κατανομή μέσων ετησίων τιμών ακτινοβολίας, θερμοκρασίας, ταχύτητας ανέμου.</a:t>
            </a:r>
          </a:p>
          <a:p>
            <a:r>
              <a:rPr lang="el-GR" sz="3600" dirty="0" smtClean="0">
                <a:solidFill>
                  <a:srgbClr val="000000"/>
                </a:solidFill>
                <a:latin typeface="Palatino Linotype"/>
              </a:rPr>
              <a:t>Α8</a:t>
            </a:r>
            <a:r>
              <a:rPr lang="el-GR" sz="3600" dirty="0">
                <a:solidFill>
                  <a:srgbClr val="000000"/>
                </a:solidFill>
                <a:latin typeface="Palatino Linotype"/>
              </a:rPr>
              <a:t>: Παραδείγματα εφαρμογής μοντέλου ανέμου.</a:t>
            </a:r>
          </a:p>
          <a:p>
            <a:r>
              <a:rPr lang="el-GR" sz="3600" dirty="0">
                <a:solidFill>
                  <a:srgbClr val="000000"/>
                </a:solidFill>
                <a:latin typeface="Palatino Linotype"/>
              </a:rPr>
              <a:t>Α9: Παραδείγματα εφαρμογής μοντέλου θερμοκρασίας.</a:t>
            </a:r>
          </a:p>
          <a:p>
            <a:endParaRPr lang="el-GR" sz="3600" dirty="0">
              <a:solidFill>
                <a:srgbClr val="000000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3106788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sz="6000" dirty="0" smtClean="0"/>
          </a:p>
          <a:p>
            <a:pPr marL="0" indent="0">
              <a:buNone/>
            </a:pPr>
            <a:endParaRPr lang="el-GR" sz="6000" dirty="0" smtClean="0"/>
          </a:p>
          <a:p>
            <a:pPr marL="0" indent="0" algn="ctr">
              <a:buNone/>
            </a:pPr>
            <a:r>
              <a:rPr lang="el-GR" sz="6000" dirty="0" smtClean="0">
                <a:solidFill>
                  <a:srgbClr val="FF0000"/>
                </a:solidFill>
              </a:rPr>
              <a:t>ΕΥΧΑΡΙΣΤΩ ΓΙΑ ΤΗΝ ΠΡΟΣΟΧΗ ΣΑΣ !!!</a:t>
            </a:r>
            <a:endParaRPr lang="en-US" sz="60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l-GR" dirty="0" smtClean="0">
                <a:solidFill>
                  <a:srgbClr val="FF0000"/>
                </a:solidFill>
              </a:rPr>
              <a:t>Ιδιαίτερες ευχαριστίες απευθύνω στον επιβλέποντα </a:t>
            </a:r>
            <a:r>
              <a:rPr lang="el-GR" b="1" u="sng" dirty="0" smtClean="0">
                <a:solidFill>
                  <a:srgbClr val="FF0000"/>
                </a:solidFill>
              </a:rPr>
              <a:t>κ. Δημήτριο Κουτσογιάννη</a:t>
            </a:r>
            <a:r>
              <a:rPr lang="el-GR" dirty="0" smtClean="0">
                <a:solidFill>
                  <a:srgbClr val="FF0000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el-GR" dirty="0">
                <a:solidFill>
                  <a:srgbClr val="FF0000"/>
                </a:solidFill>
              </a:rPr>
              <a:t>γ</a:t>
            </a:r>
            <a:r>
              <a:rPr lang="el-GR" dirty="0" smtClean="0">
                <a:solidFill>
                  <a:srgbClr val="FF0000"/>
                </a:solidFill>
              </a:rPr>
              <a:t>ια την πολύτιμη βοήθεια και στήριξη.</a:t>
            </a:r>
          </a:p>
          <a:p>
            <a:pPr marL="0" indent="0" algn="ctr">
              <a:buNone/>
            </a:pPr>
            <a:r>
              <a:rPr lang="el-GR" dirty="0" smtClean="0">
                <a:solidFill>
                  <a:srgbClr val="FF0000"/>
                </a:solidFill>
              </a:rPr>
              <a:t>Επιπλέον, ευχαριστώ θερμά τον υποψήφιο διδάκτορα </a:t>
            </a:r>
            <a:r>
              <a:rPr lang="el-GR" b="1" u="sng" dirty="0" smtClean="0">
                <a:solidFill>
                  <a:srgbClr val="FF0000"/>
                </a:solidFill>
              </a:rPr>
              <a:t>Παναγιώτη Δημητριάδη</a:t>
            </a:r>
            <a:r>
              <a:rPr lang="el-GR" dirty="0" smtClean="0">
                <a:solidFill>
                  <a:srgbClr val="FF0000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el-GR" dirty="0">
                <a:solidFill>
                  <a:srgbClr val="FF0000"/>
                </a:solidFill>
              </a:rPr>
              <a:t>δ</a:t>
            </a:r>
            <a:r>
              <a:rPr lang="el-GR" dirty="0" smtClean="0">
                <a:solidFill>
                  <a:srgbClr val="FF0000"/>
                </a:solidFill>
              </a:rPr>
              <a:t>ιότι μου συμπαραστάθηκε και με βοήθησε σε όλη αυτήν την προσπάθεια.</a:t>
            </a:r>
          </a:p>
          <a:p>
            <a:pPr marL="0" indent="0" algn="ctr">
              <a:buNone/>
            </a:pPr>
            <a:r>
              <a:rPr lang="el-GR" dirty="0" smtClean="0">
                <a:solidFill>
                  <a:srgbClr val="FF0000"/>
                </a:solidFill>
              </a:rPr>
              <a:t>Τους εύχομαι καλή συνέχεια στο επιτυχές ερευνητικό έργο που επιτελούν.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7049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Α1. Τελικά πότε φυσάει περισσότερο; Πρωί ή βράδυ;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93181" y="1716832"/>
            <a:ext cx="14987932" cy="5976664"/>
          </a:xfrm>
          <a:solidFill>
            <a:srgbClr val="02D8EE"/>
          </a:solidFill>
        </p:spPr>
        <p:txBody>
          <a:bodyPr/>
          <a:lstStyle/>
          <a:p>
            <a:pPr marL="0" indent="0" algn="ctr">
              <a:buNone/>
            </a:pPr>
            <a:r>
              <a:rPr lang="el-GR" sz="3600" dirty="0" smtClean="0"/>
              <a:t>Έχουμε συνδέσει τον άνεμο με το κρύο επειδή συνήθως φυσάει το χειμώνα. Σωστό είναι αυτό.</a:t>
            </a:r>
          </a:p>
          <a:p>
            <a:pPr marL="0" indent="0" algn="ctr">
              <a:buNone/>
            </a:pPr>
            <a:r>
              <a:rPr lang="el-GR" sz="3600" dirty="0" smtClean="0"/>
              <a:t>Απλώς ισχύει μόνο σε μηνιαία και όχι σε ωριαία κλίμακα.</a:t>
            </a:r>
          </a:p>
          <a:p>
            <a:pPr marL="514350" indent="-514350" algn="ctr">
              <a:buAutoNum type="arabicParenR"/>
            </a:pPr>
            <a:endParaRPr lang="el-GR" sz="3600" dirty="0" smtClean="0"/>
          </a:p>
          <a:p>
            <a:pPr marL="0" indent="0" algn="ctr">
              <a:buNone/>
            </a:pPr>
            <a:r>
              <a:rPr lang="el-GR" sz="3600" dirty="0" smtClean="0"/>
              <a:t>Είναι και θέμα </a:t>
            </a:r>
            <a:r>
              <a:rPr lang="el-GR" sz="3600" i="1" dirty="0" smtClean="0"/>
              <a:t>ψυχολογικό</a:t>
            </a:r>
            <a:r>
              <a:rPr lang="el-GR" sz="3600" dirty="0" smtClean="0"/>
              <a:t>:</a:t>
            </a:r>
          </a:p>
          <a:p>
            <a:pPr marL="0" indent="0" algn="ctr">
              <a:buNone/>
            </a:pPr>
            <a:r>
              <a:rPr lang="el-GR" sz="3600" b="1" u="sng" dirty="0" smtClean="0"/>
              <a:t>Καλοκαίρι</a:t>
            </a:r>
            <a:r>
              <a:rPr lang="el-GR" sz="3600" dirty="0" smtClean="0"/>
              <a:t>: το μεσημέρι έχουμε περισσότερη ανάγκη τον άνεμο.</a:t>
            </a:r>
          </a:p>
          <a:p>
            <a:pPr marL="0" indent="0" algn="ctr">
              <a:buNone/>
            </a:pPr>
            <a:r>
              <a:rPr lang="el-GR" sz="3600" dirty="0" smtClean="0"/>
              <a:t>Άρα νιώθουμε ότι δε φυσάει τόσο.</a:t>
            </a:r>
          </a:p>
          <a:p>
            <a:pPr marL="0" indent="0" algn="ctr">
              <a:buNone/>
            </a:pPr>
            <a:r>
              <a:rPr lang="el-GR" sz="3600" b="1" u="sng" dirty="0" smtClean="0"/>
              <a:t>Χειμώνας</a:t>
            </a:r>
            <a:r>
              <a:rPr lang="el-GR" sz="3600" dirty="0" smtClean="0"/>
              <a:t>: Το βράδυ μας ενοχλεί περισσότερο ο άνεμος.</a:t>
            </a:r>
          </a:p>
          <a:p>
            <a:pPr marL="0" indent="0" algn="ctr">
              <a:buNone/>
            </a:pPr>
            <a:r>
              <a:rPr lang="el-GR" sz="3600" dirty="0" smtClean="0"/>
              <a:t>Άρα νιώθουμε ότι φυσάει πιο πολύ.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11758286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Α2. Σε ποιες περιοχές υπερτερεί πολύ η εκδοχή 1;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699794" y="3517032"/>
            <a:ext cx="8712968" cy="2088232"/>
          </a:xfrm>
          <a:solidFill>
            <a:srgbClr val="00FF00"/>
          </a:solidFill>
        </p:spPr>
        <p:txBody>
          <a:bodyPr/>
          <a:lstStyle/>
          <a:p>
            <a:pPr marL="0" indent="0" algn="ctr">
              <a:buNone/>
            </a:pPr>
            <a:r>
              <a:rPr lang="el-GR" sz="3600" dirty="0" smtClean="0"/>
              <a:t>Κοντά στους πόλους.</a:t>
            </a:r>
          </a:p>
          <a:p>
            <a:pPr marL="0" indent="0" algn="ctr">
              <a:buNone/>
            </a:pPr>
            <a:r>
              <a:rPr lang="el-GR" sz="3600" dirty="0" smtClean="0"/>
              <a:t>Μισές μηνιαίες καμπύλες </a:t>
            </a:r>
            <a:r>
              <a:rPr lang="el-GR" sz="3600" dirty="0" smtClean="0">
                <a:sym typeface="Wingdings" panose="05000000000000000000" pitchFamily="2" charset="2"/>
              </a:rPr>
              <a:t></a:t>
            </a:r>
            <a:r>
              <a:rPr lang="el-GR" sz="3600" dirty="0" smtClean="0"/>
              <a:t> σταθερές</a:t>
            </a:r>
          </a:p>
          <a:p>
            <a:pPr marL="0" indent="0" algn="ctr">
              <a:buNone/>
            </a:pPr>
            <a:r>
              <a:rPr lang="el-GR" sz="3600" dirty="0" smtClean="0"/>
              <a:t>και οι άλλες </a:t>
            </a:r>
            <a:r>
              <a:rPr lang="el-GR" sz="3600" dirty="0" smtClean="0">
                <a:sym typeface="Wingdings" panose="05000000000000000000" pitchFamily="2" charset="2"/>
              </a:rPr>
              <a:t></a:t>
            </a:r>
            <a:r>
              <a:rPr lang="el-GR" sz="3600" dirty="0" smtClean="0"/>
              <a:t> με διακύμανση.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2722300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49165" y="403351"/>
            <a:ext cx="15286237" cy="1601513"/>
          </a:xfrm>
        </p:spPr>
        <p:txBody>
          <a:bodyPr/>
          <a:lstStyle/>
          <a:p>
            <a:r>
              <a:rPr lang="el-GR" dirty="0" smtClean="0"/>
              <a:t>Α3. Η ώρα αιχμής ανέμου είναι η ίδια για όλους τους μήνες;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31441" y="2796952"/>
            <a:ext cx="15121680" cy="1152128"/>
          </a:xfrm>
          <a:solidFill>
            <a:srgbClr val="00FF00"/>
          </a:solidFill>
        </p:spPr>
        <p:txBody>
          <a:bodyPr/>
          <a:lstStyle/>
          <a:p>
            <a:pPr marL="0" indent="0" algn="ctr">
              <a:buNone/>
            </a:pPr>
            <a:r>
              <a:rPr lang="el-GR" dirty="0" smtClean="0"/>
              <a:t>Όντως είναι η ίδια. Αν αυτό δεν ίσχυε τότε:</a:t>
            </a:r>
          </a:p>
          <a:p>
            <a:pPr marL="0" indent="0" algn="ctr">
              <a:buNone/>
            </a:pPr>
            <a:r>
              <a:rPr lang="el-GR" dirty="0" smtClean="0"/>
              <a:t>θα έπρεπε να υπάρχουν σημεία και πάνω αριστερά στο διάγραμμα.</a:t>
            </a: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825" y="4309120"/>
            <a:ext cx="8411671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6298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Α4. </a:t>
            </a:r>
            <a:r>
              <a:rPr lang="el-GR" dirty="0" smtClean="0"/>
              <a:t>Εκδοχή 1 μοντέλου θερμοκρασίας</a:t>
            </a:r>
            <a:endParaRPr lang="el-GR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5610" y="3733056"/>
            <a:ext cx="12014991" cy="129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522" y="3688733"/>
            <a:ext cx="12427593" cy="1335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Ορθογώνιο 9"/>
          <p:cNvSpPr/>
          <p:nvPr/>
        </p:nvSpPr>
        <p:spPr>
          <a:xfrm>
            <a:off x="6876564" y="1276653"/>
            <a:ext cx="2343334" cy="584775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+mj-lt"/>
              </a:rPr>
              <a:t>ΕΚΔΟΧΗ 1:</a:t>
            </a:r>
            <a:endParaRPr lang="el-GR" sz="3200" dirty="0"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6791" y="1861426"/>
            <a:ext cx="19795626" cy="16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4460087" y="6109320"/>
            <a:ext cx="7176288" cy="1338828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pPr algn="ctr"/>
            <a:r>
              <a:rPr lang="el-GR" dirty="0" err="1" smtClean="0">
                <a:latin typeface="+mj-lt"/>
              </a:rPr>
              <a:t>Αδιαστατοποιούμε</a:t>
            </a:r>
            <a:r>
              <a:rPr lang="el-GR" dirty="0" smtClean="0">
                <a:latin typeface="+mj-lt"/>
              </a:rPr>
              <a:t> με την τυπική απόκλιση του πίνακα 24Χ12,</a:t>
            </a:r>
          </a:p>
          <a:p>
            <a:pPr algn="ctr"/>
            <a:r>
              <a:rPr lang="el-GR" dirty="0" smtClean="0">
                <a:latin typeface="+mj-lt"/>
              </a:rPr>
              <a:t>επειδή </a:t>
            </a:r>
            <a:r>
              <a:rPr lang="el-GR" i="1" dirty="0" smtClean="0">
                <a:latin typeface="+mj-lt"/>
              </a:rPr>
              <a:t>σ</a:t>
            </a:r>
            <a:r>
              <a:rPr lang="el-GR" dirty="0" smtClean="0">
                <a:latin typeface="+mj-lt"/>
              </a:rPr>
              <a:t> &gt; 0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751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Α5. Αποτελέσματα μοντέλου θερμοκρασίας (1)</a:t>
            </a:r>
            <a:endParaRPr lang="el-G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81" y="1500808"/>
            <a:ext cx="612553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166" y="1500808"/>
            <a:ext cx="6109606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81" y="5605264"/>
            <a:ext cx="6113208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411" y="5605264"/>
            <a:ext cx="6113208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863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Α5. Αποτελέσματα μοντέλου θερμοκρασίας (2)</a:t>
            </a:r>
            <a:endParaRPr lang="el-G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73" y="1409952"/>
            <a:ext cx="4890566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345" y="1409952"/>
            <a:ext cx="4890566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73" y="5677672"/>
            <a:ext cx="4890566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345" y="5677672"/>
            <a:ext cx="4890566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Ορθογώνιο 7"/>
          <p:cNvSpPr/>
          <p:nvPr/>
        </p:nvSpPr>
        <p:spPr>
          <a:xfrm>
            <a:off x="1251521" y="4346690"/>
            <a:ext cx="14017048" cy="923330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Υπερεκτίμηση σφάλματος κοντά στους πόλους (μικρή διακύμανση)</a:t>
            </a:r>
          </a:p>
          <a:p>
            <a:pPr algn="ctr"/>
            <a:r>
              <a:rPr lang="el-GR" dirty="0">
                <a:latin typeface="+mj-lt"/>
              </a:rPr>
              <a:t>δ</a:t>
            </a:r>
            <a:r>
              <a:rPr lang="el-GR" dirty="0" smtClean="0">
                <a:latin typeface="+mj-lt"/>
              </a:rPr>
              <a:t>ιότι σ πολύ μικρό.</a:t>
            </a:r>
            <a:endParaRPr lang="el-GR" dirty="0">
              <a:latin typeface="+mj-lt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1107505" y="8629600"/>
            <a:ext cx="14017048" cy="923330"/>
          </a:xfrm>
          <a:prstGeom prst="rect">
            <a:avLst/>
          </a:prstGeom>
          <a:solidFill>
            <a:srgbClr val="02D8EE"/>
          </a:solidFill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latin typeface="+mj-lt"/>
              </a:rPr>
              <a:t>Υποεκτίμηση συσχέτισης </a:t>
            </a:r>
          </a:p>
          <a:p>
            <a:pPr algn="ctr"/>
            <a:r>
              <a:rPr lang="el-GR" dirty="0" smtClean="0">
                <a:latin typeface="+mj-lt"/>
              </a:rPr>
              <a:t>όταν έχουμε μικρή διακύμανση.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339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Α6. Κλιμακογράμματα</a:t>
            </a:r>
            <a:endParaRPr lang="el-GR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337" y="1212776"/>
            <a:ext cx="6624736" cy="297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1" y="1284784"/>
            <a:ext cx="600347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1" y="6037712"/>
            <a:ext cx="5997918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874479" y="4309120"/>
            <a:ext cx="4068452" cy="830997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+mj-lt"/>
              </a:rPr>
              <a:t>Συντελεστής </a:t>
            </a:r>
            <a:r>
              <a:rPr lang="en-US" sz="2400" dirty="0" smtClean="0">
                <a:latin typeface="+mj-lt"/>
              </a:rPr>
              <a:t>Hurst</a:t>
            </a:r>
            <a:r>
              <a:rPr lang="el-GR" sz="2400" dirty="0" smtClean="0">
                <a:latin typeface="+mj-lt"/>
              </a:rPr>
              <a:t> για τις υποκατηγορίες </a:t>
            </a:r>
            <a:r>
              <a:rPr lang="en-US" sz="2400" dirty="0" smtClean="0">
                <a:latin typeface="+mj-lt"/>
              </a:rPr>
              <a:t>Koppen C</a:t>
            </a:r>
            <a:r>
              <a:rPr lang="el-GR" sz="2400" dirty="0" smtClean="0">
                <a:latin typeface="+mj-lt"/>
              </a:rPr>
              <a:t>.</a:t>
            </a:r>
            <a:endParaRPr lang="el-GR" sz="2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8092" y="4884784"/>
            <a:ext cx="5544616" cy="830997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+mj-lt"/>
              </a:rPr>
              <a:t>Μέσο παγκόσμιο κλιμακόγραμμα:</a:t>
            </a:r>
          </a:p>
          <a:p>
            <a:r>
              <a:rPr lang="el-GR" sz="2400" dirty="0" smtClean="0">
                <a:latin typeface="+mj-lt"/>
              </a:rPr>
              <a:t>Η = 0,85, Η25% = 0,76, Η75% = 0,94</a:t>
            </a:r>
            <a:endParaRPr lang="el-GR" sz="2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64089" y="7477472"/>
            <a:ext cx="2664296" cy="1200329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+mj-lt"/>
              </a:rPr>
              <a:t>Μέσο ελληνικό κλιμακόγραμμα:</a:t>
            </a:r>
          </a:p>
          <a:p>
            <a:r>
              <a:rPr lang="el-GR" sz="2400" dirty="0" smtClean="0">
                <a:latin typeface="+mj-lt"/>
              </a:rPr>
              <a:t>Η = 0,75</a:t>
            </a:r>
            <a:endParaRPr lang="el-G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8482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Α7. Μέσες ετήσιες τιμές</a:t>
            </a:r>
            <a:endParaRPr lang="el-GR" dirty="0"/>
          </a:p>
        </p:txBody>
      </p:sp>
      <p:sp>
        <p:nvSpPr>
          <p:cNvPr id="3" name="TextBox 2"/>
          <p:cNvSpPr txBox="1"/>
          <p:nvPr/>
        </p:nvSpPr>
        <p:spPr>
          <a:xfrm>
            <a:off x="1042311" y="4971563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+mj-lt"/>
              </a:rPr>
              <a:t>Μέση ετήσια ακτινοβολία: διπλάσια στον ισημερινό από ότι στους πόλους.</a:t>
            </a:r>
            <a:endParaRPr lang="el-GR" sz="2400" dirty="0">
              <a:latin typeface="+mj-lt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786" y="1588516"/>
            <a:ext cx="5703667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297" y="1682179"/>
            <a:ext cx="5695596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380313" y="5571727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+mj-lt"/>
              </a:rPr>
              <a:t>Μέση ετήσια θερμοκρασία: -50 ~ +30 </a:t>
            </a:r>
            <a:r>
              <a:rPr lang="el-GR" sz="2400" baseline="30000" dirty="0" smtClean="0">
                <a:latin typeface="+mj-lt"/>
              </a:rPr>
              <a:t>ο</a:t>
            </a:r>
            <a:r>
              <a:rPr lang="en-US" sz="2400" dirty="0" smtClean="0">
                <a:latin typeface="+mj-lt"/>
              </a:rPr>
              <a:t>C</a:t>
            </a:r>
            <a:endParaRPr lang="el-GR" sz="2400" dirty="0"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4" y="6325704"/>
            <a:ext cx="5690892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586927" y="7530205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+mj-lt"/>
              </a:rPr>
              <a:t>Μέση ετήσια ταχύτητα ανέμου: ελαφρώς μεγαλύτερη στους πόλους.</a:t>
            </a:r>
            <a:endParaRPr lang="el-G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9453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Α8. Παραδείγματα εφαρμογής</a:t>
            </a:r>
            <a:endParaRPr lang="el-GR" dirty="0"/>
          </a:p>
        </p:txBody>
      </p:sp>
      <p:sp>
        <p:nvSpPr>
          <p:cNvPr id="3" name="Ορθογώνιο 2"/>
          <p:cNvSpPr/>
          <p:nvPr/>
        </p:nvSpPr>
        <p:spPr>
          <a:xfrm>
            <a:off x="3339753" y="1611263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2400" dirty="0" smtClean="0">
                <a:solidFill>
                  <a:srgbClr val="000000"/>
                </a:solidFill>
                <a:latin typeface="Palatino Linotype"/>
              </a:rPr>
              <a:t>Στις ακόλουθες διαφάνειες απεικονίζονται 4 διαγράμματα.</a:t>
            </a:r>
            <a:endParaRPr lang="el-GR" sz="2400" dirty="0">
              <a:solidFill>
                <a:srgbClr val="000000"/>
              </a:solidFill>
              <a:latin typeface="Palatino Linotype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891481" y="5677272"/>
            <a:ext cx="6840760" cy="83099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lvl="0"/>
            <a:r>
              <a:rPr lang="el-GR" sz="2400" dirty="0" smtClean="0">
                <a:solidFill>
                  <a:srgbClr val="000000"/>
                </a:solidFill>
                <a:latin typeface="Palatino Linotype"/>
              </a:rPr>
              <a:t>Κάτω αριστερά: Καλύτερος μήνας (παρατηρήσεις και μοντέλο)</a:t>
            </a:r>
            <a:endParaRPr lang="el-GR" sz="2400" dirty="0">
              <a:solidFill>
                <a:srgbClr val="000000"/>
              </a:solidFill>
              <a:latin typeface="Palatino Linotype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8092281" y="2940968"/>
            <a:ext cx="6408712" cy="83099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lvl="0"/>
            <a:r>
              <a:rPr lang="el-GR" sz="2400" dirty="0" smtClean="0">
                <a:solidFill>
                  <a:srgbClr val="000000"/>
                </a:solidFill>
                <a:latin typeface="Palatino Linotype"/>
              </a:rPr>
              <a:t>Πάνω δεξιά: Ωριαία κατανομή του ανέμου για κάθε μήνα (μοντέλο).</a:t>
            </a:r>
            <a:endParaRPr lang="el-GR" sz="2400" dirty="0">
              <a:solidFill>
                <a:srgbClr val="000000"/>
              </a:solidFill>
              <a:latin typeface="Palatino Linotype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920901" y="2940968"/>
            <a:ext cx="6840760" cy="83099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lvl="0" algn="ctr"/>
            <a:r>
              <a:rPr lang="el-GR" sz="2400" dirty="0" smtClean="0">
                <a:solidFill>
                  <a:srgbClr val="000000"/>
                </a:solidFill>
                <a:latin typeface="Palatino Linotype"/>
              </a:rPr>
              <a:t>Πάνω αριστερά: Ωριαία κατανομή του ανέμου για κάθε μήνα (παρατηρήσεις).</a:t>
            </a:r>
            <a:endParaRPr lang="el-GR" sz="2400" dirty="0">
              <a:solidFill>
                <a:srgbClr val="000000"/>
              </a:solidFill>
              <a:latin typeface="Palatino Linotype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8090122" y="5677272"/>
            <a:ext cx="6266855" cy="83099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lvl="0"/>
            <a:r>
              <a:rPr lang="el-GR" sz="2400" dirty="0" smtClean="0">
                <a:solidFill>
                  <a:srgbClr val="000000"/>
                </a:solidFill>
                <a:latin typeface="Palatino Linotype"/>
              </a:rPr>
              <a:t>Κάτω δεξιά: Χειρότερος μήνας (παρατηρήσεις και μοντέλο)</a:t>
            </a:r>
            <a:endParaRPr lang="el-GR" sz="2400" dirty="0">
              <a:solidFill>
                <a:srgbClr val="000000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7483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Α8. Παραδείγματα εφαρμογής (</a:t>
            </a:r>
            <a:r>
              <a:rPr lang="en-US" dirty="0" smtClean="0"/>
              <a:t>Brunei)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6" y="1500808"/>
            <a:ext cx="6185926" cy="38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0" y="1500808"/>
            <a:ext cx="6178915" cy="38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6" y="6008836"/>
            <a:ext cx="6185926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0" y="6008836"/>
            <a:ext cx="6178915" cy="353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69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Α8. Παραδείγματα εφαρμογής (</a:t>
            </a:r>
            <a:r>
              <a:rPr lang="en-US" dirty="0" smtClean="0"/>
              <a:t>Malaysia)</a:t>
            </a:r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1500807"/>
            <a:ext cx="6185878" cy="38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0" y="1500807"/>
            <a:ext cx="6178915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6009685"/>
            <a:ext cx="6185878" cy="353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762" y="6009686"/>
            <a:ext cx="6177433" cy="353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666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Α8. Παραδείγματα εφαρμογής (</a:t>
            </a:r>
            <a:r>
              <a:rPr lang="en-US" dirty="0" smtClean="0"/>
              <a:t>Ukraine)</a:t>
            </a:r>
            <a:endParaRPr lang="el-GR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1500807"/>
            <a:ext cx="6185927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1" y="1500807"/>
            <a:ext cx="6178916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6009659"/>
            <a:ext cx="6185927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715" y="6009660"/>
            <a:ext cx="6177482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939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Α8. Παραδείγματα εφαρμογής (</a:t>
            </a:r>
            <a:r>
              <a:rPr lang="en-US" dirty="0" smtClean="0"/>
              <a:t>Belgium)</a:t>
            </a:r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1500807"/>
            <a:ext cx="6185927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0" y="1500807"/>
            <a:ext cx="6178916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6009658"/>
            <a:ext cx="6185927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714" y="6009659"/>
            <a:ext cx="6177482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12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Α8. Παραδείγματα εφαρμογής (</a:t>
            </a:r>
            <a:r>
              <a:rPr lang="en-US" dirty="0" smtClean="0"/>
              <a:t>Moscow)</a:t>
            </a:r>
            <a:endParaRPr lang="el-G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1500807"/>
            <a:ext cx="6185927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1" y="1500807"/>
            <a:ext cx="6178916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6009659"/>
            <a:ext cx="6185927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716" y="6009660"/>
            <a:ext cx="6177482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70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Α8. Παραδείγματα εφαρμογής (</a:t>
            </a:r>
            <a:r>
              <a:rPr lang="en-US" dirty="0" smtClean="0"/>
              <a:t>Port </a:t>
            </a:r>
            <a:r>
              <a:rPr lang="en-US" dirty="0" err="1" smtClean="0"/>
              <a:t>Heiden</a:t>
            </a:r>
            <a:r>
              <a:rPr lang="en-US" dirty="0" smtClean="0"/>
              <a:t>, Alaska)</a:t>
            </a:r>
            <a:endParaRPr lang="el-G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1500807"/>
            <a:ext cx="6185927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715" y="1500807"/>
            <a:ext cx="6177482" cy="3815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6009660"/>
            <a:ext cx="6185927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717" y="6009660"/>
            <a:ext cx="6177480" cy="3534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159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Α8. Παραδείγματα εφαρμογής (</a:t>
            </a:r>
            <a:r>
              <a:rPr lang="en-US" dirty="0" smtClean="0"/>
              <a:t>Sweden)</a:t>
            </a:r>
            <a:endParaRPr lang="el-G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1500807"/>
            <a:ext cx="6185927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1" y="1500807"/>
            <a:ext cx="6178916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6009660"/>
            <a:ext cx="6185927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717" y="6009660"/>
            <a:ext cx="6177480" cy="3534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Α8. Παραδείγματα εφαρμογής (</a:t>
            </a:r>
            <a:r>
              <a:rPr lang="en-US" dirty="0" smtClean="0"/>
              <a:t>Norway)</a:t>
            </a:r>
            <a:endParaRPr lang="el-G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1500807"/>
            <a:ext cx="6185927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1" y="1500807"/>
            <a:ext cx="6178916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6009659"/>
            <a:ext cx="6185927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715" y="6009660"/>
            <a:ext cx="6177482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800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Α8. Παραδείγματα εφαρμογής (</a:t>
            </a:r>
            <a:r>
              <a:rPr lang="en-US" dirty="0" smtClean="0"/>
              <a:t>McKinley Park, Alaska)</a:t>
            </a:r>
            <a:endParaRPr lang="el-G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1500807"/>
            <a:ext cx="6185927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1" y="1500807"/>
            <a:ext cx="6178916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6009660"/>
            <a:ext cx="6185927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718" y="6009660"/>
            <a:ext cx="6177480" cy="3534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28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Α8. Παραδείγματα εφαρμογής (</a:t>
            </a:r>
            <a:r>
              <a:rPr lang="en-US" dirty="0" smtClean="0"/>
              <a:t>Larissa)</a:t>
            </a:r>
            <a:endParaRPr lang="el-G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1500807"/>
            <a:ext cx="6185927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1" y="1500807"/>
            <a:ext cx="6178916" cy="381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60" y="6009660"/>
            <a:ext cx="6185927" cy="353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718" y="6009660"/>
            <a:ext cx="6177480" cy="3534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49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ster96h_144w_12slides">
  <a:themeElements>
    <a:clrScheme name="Poster96h_144w_12slid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99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CA"/>
      </a:accent5>
      <a:accent6>
        <a:srgbClr val="2D2D8A"/>
      </a:accent6>
      <a:hlink>
        <a:srgbClr val="009999"/>
      </a:hlink>
      <a:folHlink>
        <a:srgbClr val="99CC00"/>
      </a:folHlink>
    </a:clrScheme>
    <a:fontScheme name="Poster96h_144w_12slides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95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95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ster96h_144w_12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96h_144w_12slid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96h_144w_12slid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96h_144w_12slid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96h_144w_12slid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96h_144w_12slid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ster96h_144w_12slid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ster96h_144w_12slid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ster96h_144w_12slid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ster96h_144w_12slid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ster96h_144w_12slid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ster96h_144w_12slid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ster96h_144w_12slid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99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C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Poster96h_144w_12slides</Template>
  <TotalTime>23177</TotalTime>
  <Words>2406</Words>
  <Application>Microsoft Office PowerPoint</Application>
  <PresentationFormat>Προσαρμογή</PresentationFormat>
  <Paragraphs>378</Paragraphs>
  <Slides>69</Slides>
  <Notes>2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69</vt:i4>
      </vt:variant>
    </vt:vector>
  </HeadingPairs>
  <TitlesOfParts>
    <vt:vector size="70" baseType="lpstr">
      <vt:lpstr>Poster96h_144w_12slides</vt:lpstr>
      <vt:lpstr>Θέμα διπλωματικής εργασίας:  Διερεύνηση διπλής κυκλοστασιμότητας ανέμου για εφαρμογή σε στοχαστικά μοντέλα πρόβλεψης</vt:lpstr>
      <vt:lpstr>1. Περίληψη</vt:lpstr>
      <vt:lpstr>2. Εισαγωγή</vt:lpstr>
      <vt:lpstr>3. Στόχος της εργασίας</vt:lpstr>
      <vt:lpstr>4. Διπλή κυκλοστασιμότητα - Γενικά</vt:lpstr>
      <vt:lpstr>5. Δεδομένα (1)</vt:lpstr>
      <vt:lpstr>6. Δεδομένα (2)</vt:lpstr>
      <vt:lpstr>7. Σημασία διπλής περιοδικότητας (2 +1 λόγοι)</vt:lpstr>
      <vt:lpstr>8. Σημασία διπλής περιοδικότητας (+1)</vt:lpstr>
      <vt:lpstr>9. Φυσική εξήγηση διπλής περιοδικότητας</vt:lpstr>
      <vt:lpstr>10. Ακτινοβολία στο εξωτερικό όριο της ατμόσφαιρας</vt:lpstr>
      <vt:lpstr>11. Θερμοκρασία στην ατμόσφαιρα</vt:lpstr>
      <vt:lpstr>12. Ταχύτητα ανέμου</vt:lpstr>
      <vt:lpstr>13. Αιχμή ακτινοβολίας (μηνιαία)</vt:lpstr>
      <vt:lpstr>14. Αιχμή ακτινοβολίας (ωριαία)</vt:lpstr>
      <vt:lpstr>15. Συσχέτιση θερμοκρασίας-ακτινοβολίας (μηνιαία)</vt:lpstr>
      <vt:lpstr>15. Συσχέτιση θερμοκρασίας-ακτινοβολίας (μηνιαία)</vt:lpstr>
      <vt:lpstr>15. Συσχέτιση θερμοκρασίας-ακτινοβολίας (μηνιαία)</vt:lpstr>
      <vt:lpstr>16. Συσχέτιση θερμοκρασίας-ακτινοβολίας (ωριαία)</vt:lpstr>
      <vt:lpstr>16. Συσχέτιση θερμοκρασίας-ακτινοβολίας (ωριαία)</vt:lpstr>
      <vt:lpstr>16. Συσχέτιση θερμοκρασίας-ακτινοβολίας (ωριαία)</vt:lpstr>
      <vt:lpstr>17. Αιχμή θερμοκρασίας (μηνιαία)</vt:lpstr>
      <vt:lpstr>18. Αιχμή θερμοκρασίας (ωριαία)</vt:lpstr>
      <vt:lpstr>19. Συσχέτιση ανέμου-θερμοκρασίας (μηνιαία)</vt:lpstr>
      <vt:lpstr>20. Συσχέτιση ανέμου-θερμοκρασίας (ωριαία)</vt:lpstr>
      <vt:lpstr>21. Μοντέλα διπλής κυκλοστασιμότητας</vt:lpstr>
      <vt:lpstr>22. Εκδοχές μοντέλων ανέμου (1)</vt:lpstr>
      <vt:lpstr>22. Εκδοχές μοντέλων ανέμου (1)</vt:lpstr>
      <vt:lpstr>22. Εκδοχές μοντέλων ανέμου (1)</vt:lpstr>
      <vt:lpstr>23. Εκδοχές μοντέλων ανέμου (2)</vt:lpstr>
      <vt:lpstr>24. Εκδοχές μοντέλων ανέμου (3)</vt:lpstr>
      <vt:lpstr>24. Εκδοχές μοντέλων ανέμου (3)</vt:lpstr>
      <vt:lpstr>24. Εκδοχές μοντέλων ανέμου (3)</vt:lpstr>
      <vt:lpstr>25. Επιλογή μοντέλων (άνεμος και θερμοκρασία)</vt:lpstr>
      <vt:lpstr>26. Αποτελέσματα μοντέλου ανέμου (1)</vt:lpstr>
      <vt:lpstr>26. Αποτελέσματα μοντέλου ανέμου (1)</vt:lpstr>
      <vt:lpstr>27. Αποτελέσματα μοντέλου ανέμου (2)</vt:lpstr>
      <vt:lpstr>27. Αποτελέσματα μοντέλου ανέμου (2)</vt:lpstr>
      <vt:lpstr>28. Δεδομένα reanalysis - Global Wind Atlas (1)</vt:lpstr>
      <vt:lpstr>29. Δεδομένα reanalysis - Global Wind Atlas (2)</vt:lpstr>
      <vt:lpstr>30. Δεδομένα reanalysis - National Centre for Atmospheric Research (1)</vt:lpstr>
      <vt:lpstr>30. Δεδομένα reanalysis - National Centre for Atmospheric Research (2)</vt:lpstr>
      <vt:lpstr>31. Στοχαστική δομή - παραδείγματα</vt:lpstr>
      <vt:lpstr>31. Στοχαστική δομή - παραδείγματα</vt:lpstr>
      <vt:lpstr>32. Δεδομένα</vt:lpstr>
      <vt:lpstr>33. Κλιμακογράμματα</vt:lpstr>
      <vt:lpstr>34. Τελευταίο σχόλιο…</vt:lpstr>
      <vt:lpstr>35. Συμπεράσματα</vt:lpstr>
      <vt:lpstr>36. Πιθανές απορίες:</vt:lpstr>
      <vt:lpstr>Παρουσίαση του PowerPoint</vt:lpstr>
      <vt:lpstr>Α1. Τελικά πότε φυσάει περισσότερο; Πρωί ή βράδυ;</vt:lpstr>
      <vt:lpstr>Α2. Σε ποιες περιοχές υπερτερεί πολύ η εκδοχή 1;</vt:lpstr>
      <vt:lpstr>Α3. Η ώρα αιχμής ανέμου είναι η ίδια για όλους τους μήνες;</vt:lpstr>
      <vt:lpstr>Α4. Εκδοχή 1 μοντέλου θερμοκρασίας</vt:lpstr>
      <vt:lpstr>Α5. Αποτελέσματα μοντέλου θερμοκρασίας (1)</vt:lpstr>
      <vt:lpstr>Α5. Αποτελέσματα μοντέλου θερμοκρασίας (2)</vt:lpstr>
      <vt:lpstr>Α6. Κλιμακογράμματα</vt:lpstr>
      <vt:lpstr>Α7. Μέσες ετήσιες τιμές</vt:lpstr>
      <vt:lpstr>Α8. Παραδείγματα εφαρμογής</vt:lpstr>
      <vt:lpstr>Α8. Παραδείγματα εφαρμογής (Brunei)</vt:lpstr>
      <vt:lpstr>Α8. Παραδείγματα εφαρμογής (Malaysia)</vt:lpstr>
      <vt:lpstr>Α8. Παραδείγματα εφαρμογής (Ukraine)</vt:lpstr>
      <vt:lpstr>Α8. Παραδείγματα εφαρμογής (Belgium)</vt:lpstr>
      <vt:lpstr>Α8. Παραδείγματα εφαρμογής (Moscow)</vt:lpstr>
      <vt:lpstr>Α8. Παραδείγματα εφαρμογής (Port Heiden, Alaska)</vt:lpstr>
      <vt:lpstr>Α8. Παραδείγματα εφαρμογής (Sweden)</vt:lpstr>
      <vt:lpstr>Α8. Παραδείγματα εφαρμογής (Norway)</vt:lpstr>
      <vt:lpstr>Α8. Παραδείγματα εφαρμογής (McKinley Park, Alaska)</vt:lpstr>
      <vt:lpstr>Α8. Παραδείγματα εφαρμογής (Larissa)</vt:lpstr>
    </vt:vector>
  </TitlesOfParts>
  <Company>ntua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Demetris Koutsoyiannis</dc:creator>
  <cp:lastModifiedBy>Ilias</cp:lastModifiedBy>
  <cp:revision>1605</cp:revision>
  <dcterms:created xsi:type="dcterms:W3CDTF">2008-03-29T16:23:35Z</dcterms:created>
  <dcterms:modified xsi:type="dcterms:W3CDTF">2016-07-13T16:07:39Z</dcterms:modified>
</cp:coreProperties>
</file>