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30"/>
  </p:notesMasterIdLst>
  <p:sldIdLst>
    <p:sldId id="280" r:id="rId2"/>
    <p:sldId id="290" r:id="rId3"/>
    <p:sldId id="257" r:id="rId4"/>
    <p:sldId id="259" r:id="rId5"/>
    <p:sldId id="308" r:id="rId6"/>
    <p:sldId id="288" r:id="rId7"/>
    <p:sldId id="287" r:id="rId8"/>
    <p:sldId id="282" r:id="rId9"/>
    <p:sldId id="266" r:id="rId10"/>
    <p:sldId id="269" r:id="rId11"/>
    <p:sldId id="278" r:id="rId12"/>
    <p:sldId id="286" r:id="rId13"/>
    <p:sldId id="283" r:id="rId14"/>
    <p:sldId id="284" r:id="rId15"/>
    <p:sldId id="291" r:id="rId16"/>
    <p:sldId id="292" r:id="rId17"/>
    <p:sldId id="304" r:id="rId18"/>
    <p:sldId id="305" r:id="rId19"/>
    <p:sldId id="295" r:id="rId20"/>
    <p:sldId id="309" r:id="rId21"/>
    <p:sldId id="296" r:id="rId22"/>
    <p:sldId id="311" r:id="rId23"/>
    <p:sldId id="310" r:id="rId24"/>
    <p:sldId id="300" r:id="rId25"/>
    <p:sldId id="298" r:id="rId26"/>
    <p:sldId id="303" r:id="rId27"/>
    <p:sldId id="299" r:id="rId28"/>
    <p:sldId id="285" r:id="rId2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1" autoAdjust="0"/>
    <p:restoredTop sz="94434" autoAdjust="0"/>
  </p:normalViewPr>
  <p:slideViewPr>
    <p:cSldViewPr>
      <p:cViewPr varScale="1">
        <p:scale>
          <a:sx n="67" d="100"/>
          <a:sy n="67" d="100"/>
        </p:scale>
        <p:origin x="145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4DFC1-A6DD-464A-B3BB-3DC02E7AFD09}" type="datetimeFigureOut">
              <a:rPr lang="el-GR" smtClean="0"/>
              <a:t>30/9/2016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39C9F-8DBC-4856-8205-8383832DED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787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39C9F-8DBC-4856-8205-8383832DEDF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6612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7027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395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F4E7ED"/>
                </a:solidFill>
              </a:rPr>
              <a:pPr/>
              <a:t>30/9/2016</a:t>
            </a:fld>
            <a:endParaRPr lang="el-GR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l-GR">
              <a:solidFill>
                <a:srgbClr val="F4E7E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0396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7559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523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4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36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08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1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982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709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0109871-CC81-48DC-9ABD-2F590CA2BA13}" type="datetimeFigureOut">
              <a:rPr lang="el-GR" smtClean="0">
                <a:solidFill>
                  <a:srgbClr val="B13F9A"/>
                </a:solidFill>
              </a:rPr>
              <a:pPr/>
              <a:t>30/9/2016</a:t>
            </a:fld>
            <a:endParaRPr lang="el-GR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>
              <a:solidFill>
                <a:srgbClr val="B13F9A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3A42255-1E2A-4460-B8B5-D815A49460A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405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13" indent="-274313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182875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90" indent="-182875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03" indent="-182875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182875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30" indent="-182875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5943" indent="-182875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256" indent="-182875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35696" y="263550"/>
            <a:ext cx="6984776" cy="1077218"/>
            <a:chOff x="1763693" y="-6478"/>
            <a:chExt cx="6984776" cy="1077219"/>
          </a:xfrm>
        </p:grpSpPr>
        <p:sp>
          <p:nvSpPr>
            <p:cNvPr id="14338" name="Rectangle 2"/>
            <p:cNvSpPr>
              <a:spLocks noChangeArrowheads="1"/>
            </p:cNvSpPr>
            <p:nvPr/>
          </p:nvSpPr>
          <p:spPr bwMode="auto">
            <a:xfrm>
              <a:off x="2771810" y="-6478"/>
              <a:ext cx="5976659" cy="1077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b="1" dirty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Times New Roman" pitchFamily="18" charset="0"/>
                  <a:cs typeface="Arial" pitchFamily="34" charset="0"/>
                </a:rPr>
                <a:t>Εθνικό Μετσόβιο Πολυτεχνείο</a:t>
              </a:r>
              <a:endParaRPr lang="el-GR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b="1" dirty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Times New Roman" pitchFamily="18" charset="0"/>
                  <a:cs typeface="Arial" pitchFamily="34" charset="0"/>
                </a:rPr>
                <a:t>Σχολή Χημικών </a:t>
              </a:r>
              <a:r>
                <a:rPr lang="el-GR" sz="1600" b="1" dirty="0" smtClean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Times New Roman" pitchFamily="18" charset="0"/>
                  <a:cs typeface="Arial" pitchFamily="34" charset="0"/>
                </a:rPr>
                <a:t>Μηχανικών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b="1" dirty="0" smtClean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Calibri" pitchFamily="34" charset="0"/>
                  <a:cs typeface="Arial" pitchFamily="34" charset="0"/>
                </a:rPr>
                <a:t>Τομέας </a:t>
              </a:r>
              <a:r>
                <a:rPr 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Calibri" pitchFamily="34" charset="0"/>
                  <a:cs typeface="Arial" pitchFamily="34" charset="0"/>
                </a:rPr>
                <a:t>IV:</a:t>
              </a:r>
              <a:r>
                <a:rPr lang="el-GR" sz="1600" b="1" dirty="0" smtClean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Calibri" pitchFamily="34" charset="0"/>
                  <a:cs typeface="Arial" pitchFamily="34" charset="0"/>
                </a:rPr>
                <a:t> Σύνθεση &amp; Ανάπτυξη Βιομηχανικών Διαδικασιών</a:t>
              </a:r>
              <a:endParaRPr lang="el-GR" sz="1600" b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b="1" dirty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Calibri" pitchFamily="34" charset="0"/>
                  <a:cs typeface="Times New Roman" pitchFamily="18" charset="0"/>
                </a:rPr>
                <a:t>Εργαστήριο Χημείας &amp; Τεχνολογίας Τροφίμων</a:t>
              </a:r>
              <a:endParaRPr lang="el-GR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8" descr="pyrforos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93" y="84573"/>
              <a:ext cx="899813" cy="8961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2051720" y="1916832"/>
            <a:ext cx="6768752" cy="2403699"/>
          </a:xfrm>
        </p:spPr>
        <p:txBody>
          <a:bodyPr>
            <a:noAutofit/>
          </a:bodyPr>
          <a:lstStyle/>
          <a:p>
            <a:pPr algn="ctr"/>
            <a:r>
              <a:rPr lang="el-GR" sz="3500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  <a:t>ΠΑΡΑΓΩΓΗ ΣΥΣΤΑΤΙΚΩΝ ΥΨΗΛΗΣ ΠΡΟΣΤΙΘΕΜΕΝΗΣ ΑΞΙΑΣ ΑΠΟ ΤΑ ΑΠΟΒΛΗΤΑ ΤΗΣ ΒΙΟΜΗΧΑΝΙΑΣ ΓΙΑΟΥΡΤΙΟΥ </a:t>
            </a:r>
            <a:endParaRPr lang="el-GR" sz="3200" dirty="0">
              <a:latin typeface="Cambria" panose="02040503050406030204" pitchFamily="18" charset="0"/>
            </a:endParaRPr>
          </a:p>
        </p:txBody>
      </p:sp>
      <p:sp>
        <p:nvSpPr>
          <p:cNvPr id="12" name="Υπότιτλος 2"/>
          <p:cNvSpPr>
            <a:spLocks noGrp="1"/>
          </p:cNvSpPr>
          <p:nvPr>
            <p:ph type="subTitle" idx="1"/>
          </p:nvPr>
        </p:nvSpPr>
        <p:spPr>
          <a:xfrm>
            <a:off x="2339752" y="4824536"/>
            <a:ext cx="6400800" cy="1916832"/>
          </a:xfrm>
        </p:spPr>
        <p:txBody>
          <a:bodyPr>
            <a:normAutofit/>
          </a:bodyPr>
          <a:lstStyle/>
          <a:p>
            <a:pPr algn="ctr"/>
            <a:r>
              <a:rPr lang="el-GR" sz="3000" i="1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  <a:t>Γαλάνη Ισμήνη-Ειρήνη</a:t>
            </a:r>
            <a:endParaRPr lang="en-US" sz="3000" i="1" dirty="0">
              <a:solidFill>
                <a:schemeClr val="accent2">
                  <a:lumMod val="75000"/>
                </a:schemeClr>
              </a:solidFill>
              <a:effectLst>
                <a:outerShdw blurRad="50800" algn="tl">
                  <a:srgbClr val="000000"/>
                </a:outerShdw>
              </a:effectLst>
              <a:latin typeface="Cambria" panose="02040503050406030204" pitchFamily="18" charset="0"/>
            </a:endParaRPr>
          </a:p>
          <a:p>
            <a:pPr algn="ctr"/>
            <a:endParaRPr lang="en-US" b="1" i="1" dirty="0">
              <a:solidFill>
                <a:schemeClr val="accent2">
                  <a:lumMod val="75000"/>
                </a:schemeClr>
              </a:solidFill>
              <a:effectLst>
                <a:outerShdw blurRad="50800" algn="tl">
                  <a:srgbClr val="000000"/>
                </a:outerShdw>
              </a:effectLst>
            </a:endParaRPr>
          </a:p>
          <a:p>
            <a:pPr algn="ctr"/>
            <a:r>
              <a:rPr lang="el-GR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Επιβλέπων </a:t>
            </a:r>
            <a:r>
              <a:rPr lang="el-GR" b="1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Καθηγητής</a:t>
            </a:r>
            <a:r>
              <a:rPr lang="el-GR" b="1" i="1" dirty="0">
                <a:solidFill>
                  <a:schemeClr val="tx1"/>
                </a:solidFill>
                <a:latin typeface="Cambria" panose="02040503050406030204" pitchFamily="18" charset="0"/>
              </a:rPr>
              <a:t>: </a:t>
            </a:r>
            <a:r>
              <a:rPr lang="el-GR" b="1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ΤΑΟΥΚΗΣ ΠΕΤΡΟΣ</a:t>
            </a:r>
            <a:endParaRPr lang="en-US" b="1" i="1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/>
            <a:endParaRPr lang="el-GR" sz="1500" i="1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/>
            <a:r>
              <a:rPr lang="el-GR" sz="1500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ΣΕΠΤΕΜΒΡΙΟΣ </a:t>
            </a:r>
            <a:r>
              <a:rPr lang="el-GR" sz="1500" i="1" dirty="0">
                <a:solidFill>
                  <a:schemeClr val="tx1"/>
                </a:solidFill>
                <a:latin typeface="Cambria" panose="02040503050406030204" pitchFamily="18" charset="0"/>
              </a:rPr>
              <a:t>2016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743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ΔΙΑΡΘΡΩΣΗ ΠΑΡΟΥΣΙΑΣΗΣ</a:t>
            </a:r>
            <a:endParaRPr lang="el-GR" sz="32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3" name="Έλλειψη 12"/>
          <p:cNvSpPr/>
          <p:nvPr/>
        </p:nvSpPr>
        <p:spPr>
          <a:xfrm>
            <a:off x="2627784" y="5589240"/>
            <a:ext cx="3024336" cy="86409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ΣΥΜΠΕΡΑΣΜΑΤΑ</a:t>
            </a:r>
            <a:endParaRPr lang="el-GR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1" name="Έλλειψη 10"/>
          <p:cNvSpPr/>
          <p:nvPr/>
        </p:nvSpPr>
        <p:spPr>
          <a:xfrm>
            <a:off x="1331640" y="4293096"/>
            <a:ext cx="2808312" cy="9361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latin typeface="Bookman Old Style" panose="02050604050505020204" pitchFamily="18" charset="0"/>
              </a:rPr>
              <a:t>Πειραματικά αποτελέσματα</a:t>
            </a:r>
            <a:endParaRPr lang="el-GR" sz="2200" b="1" dirty="0">
              <a:latin typeface="Bookman Old Style" panose="02050604050505020204" pitchFamily="18" charset="0"/>
            </a:endParaRPr>
          </a:p>
        </p:txBody>
      </p:sp>
      <p:sp>
        <p:nvSpPr>
          <p:cNvPr id="10" name="Έλλειψη 9"/>
          <p:cNvSpPr/>
          <p:nvPr/>
        </p:nvSpPr>
        <p:spPr>
          <a:xfrm>
            <a:off x="1763688" y="2708920"/>
            <a:ext cx="2304256" cy="86409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latin typeface="Bookman Old Style" panose="02050604050505020204" pitchFamily="18" charset="0"/>
              </a:rPr>
              <a:t>Αναλύσεις</a:t>
            </a:r>
          </a:p>
          <a:p>
            <a:pPr algn="ctr"/>
            <a:r>
              <a:rPr lang="el-GR" sz="2200" b="1" dirty="0" smtClean="0">
                <a:latin typeface="Bookman Old Style" panose="02050604050505020204" pitchFamily="18" charset="0"/>
              </a:rPr>
              <a:t>Μετρήσεις</a:t>
            </a:r>
            <a:endParaRPr lang="el-GR" sz="2200" b="1" dirty="0">
              <a:latin typeface="Bookman Old Style" panose="02050604050505020204" pitchFamily="18" charset="0"/>
            </a:endParaRPr>
          </a:p>
        </p:txBody>
      </p:sp>
      <p:sp>
        <p:nvSpPr>
          <p:cNvPr id="5" name="Έλλειψη 4"/>
          <p:cNvSpPr/>
          <p:nvPr/>
        </p:nvSpPr>
        <p:spPr>
          <a:xfrm>
            <a:off x="5580112" y="2780928"/>
            <a:ext cx="2520280" cy="86409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latin typeface="Bookman Old Style" panose="02050604050505020204" pitchFamily="18" charset="0"/>
              </a:rPr>
              <a:t>Πειραματικός Σχεδιασμός</a:t>
            </a:r>
            <a:endParaRPr lang="el-GR" sz="2200" b="1" dirty="0">
              <a:latin typeface="Bookman Old Style" panose="02050604050505020204" pitchFamily="18" charset="0"/>
            </a:endParaRPr>
          </a:p>
        </p:txBody>
      </p:sp>
      <p:sp>
        <p:nvSpPr>
          <p:cNvPr id="8" name="Έλλειψη 7"/>
          <p:cNvSpPr/>
          <p:nvPr/>
        </p:nvSpPr>
        <p:spPr>
          <a:xfrm>
            <a:off x="6012160" y="1196752"/>
            <a:ext cx="1656184" cy="70034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latin typeface="Bookman Old Style" panose="02050604050505020204" pitchFamily="18" charset="0"/>
              </a:rPr>
              <a:t>ΣΚΟΠΟΣ</a:t>
            </a:r>
            <a:endParaRPr lang="el-GR" sz="2200" b="1" dirty="0">
              <a:latin typeface="Bookman Old Style" panose="02050604050505020204" pitchFamily="18" charset="0"/>
            </a:endParaRPr>
          </a:p>
        </p:txBody>
      </p:sp>
      <p:sp>
        <p:nvSpPr>
          <p:cNvPr id="3" name="Έλλειψη 2"/>
          <p:cNvSpPr/>
          <p:nvPr/>
        </p:nvSpPr>
        <p:spPr>
          <a:xfrm>
            <a:off x="395536" y="1124744"/>
            <a:ext cx="4229450" cy="86280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Θεωρητικό υπόβαθρο</a:t>
            </a:r>
          </a:p>
          <a:p>
            <a:pPr algn="ctr"/>
            <a:r>
              <a:rPr lang="el-GR" sz="2200" b="1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Παρούσα κατάσταση</a:t>
            </a:r>
            <a:endParaRPr lang="el-GR" sz="2200" b="1" dirty="0">
              <a:latin typeface="Bookman Old Style" panose="02050604050505020204" pitchFamily="18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860032" y="1340768"/>
            <a:ext cx="936104" cy="504056"/>
          </a:xfrm>
          <a:prstGeom prst="rightArrow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Right Arrow 23"/>
          <p:cNvSpPr/>
          <p:nvPr/>
        </p:nvSpPr>
        <p:spPr>
          <a:xfrm rot="5400000">
            <a:off x="6588224" y="1916832"/>
            <a:ext cx="576064" cy="864096"/>
          </a:xfrm>
          <a:prstGeom prst="rightArrow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Right Arrow 24"/>
          <p:cNvSpPr/>
          <p:nvPr/>
        </p:nvSpPr>
        <p:spPr>
          <a:xfrm flipH="1">
            <a:off x="4355976" y="2924944"/>
            <a:ext cx="936104" cy="504056"/>
          </a:xfrm>
          <a:prstGeom prst="rightArrow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U-Turn Arrow 8"/>
          <p:cNvSpPr/>
          <p:nvPr/>
        </p:nvSpPr>
        <p:spPr>
          <a:xfrm rot="16200000" flipH="1">
            <a:off x="-144524" y="3465004"/>
            <a:ext cx="1944216" cy="1152128"/>
          </a:xfrm>
          <a:prstGeom prst="uturnArrow">
            <a:avLst>
              <a:gd name="adj1" fmla="val 18895"/>
              <a:gd name="adj2" fmla="val 25000"/>
              <a:gd name="adj3" fmla="val 25000"/>
              <a:gd name="adj4" fmla="val 43750"/>
              <a:gd name="adj5" fmla="val 75000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2" name="Curved Right Arrow 11"/>
          <p:cNvSpPr/>
          <p:nvPr/>
        </p:nvSpPr>
        <p:spPr>
          <a:xfrm rot="19559973">
            <a:off x="1734964" y="5504352"/>
            <a:ext cx="718927" cy="946548"/>
          </a:xfrm>
          <a:prstGeom prst="curvedRightArrow">
            <a:avLst>
              <a:gd name="adj1" fmla="val 25000"/>
              <a:gd name="adj2" fmla="val 55000"/>
              <a:gd name="adj3" fmla="val 45566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 useBgFill="1">
        <p:nvSpPr>
          <p:cNvPr id="15" name="Rectangle 14"/>
          <p:cNvSpPr/>
          <p:nvPr/>
        </p:nvSpPr>
        <p:spPr>
          <a:xfrm>
            <a:off x="7884368" y="5517232"/>
            <a:ext cx="864096" cy="10081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Έλλειψη 13"/>
          <p:cNvSpPr/>
          <p:nvPr/>
        </p:nvSpPr>
        <p:spPr>
          <a:xfrm>
            <a:off x="5508104" y="5949280"/>
            <a:ext cx="2664296" cy="7920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200" b="1" dirty="0" smtClean="0">
                <a:latin typeface="Bookman Old Style" panose="02050604050505020204" pitchFamily="18" charset="0"/>
              </a:rPr>
              <a:t>Μελλοντικές προτάσεις</a:t>
            </a:r>
            <a:endParaRPr lang="el-GR" sz="2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32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0" grpId="0" animBg="1"/>
      <p:bldP spid="5" grpId="0" animBg="1"/>
      <p:bldP spid="8" grpId="0" animBg="1"/>
      <p:bldP spid="2" grpId="0" animBg="1"/>
      <p:bldP spid="24" grpId="0" animBg="1"/>
      <p:bldP spid="25" grpId="0" animBg="1"/>
      <p:bldP spid="9" grpId="0" animBg="1"/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07504" y="1700808"/>
            <a:ext cx="8640960" cy="4968552"/>
          </a:xfrm>
        </p:spPr>
        <p:txBody>
          <a:bodyPr>
            <a:noAutofit/>
          </a:bodyPr>
          <a:lstStyle/>
          <a:p>
            <a:pPr marL="357188" indent="-357188">
              <a:buSzPct val="100000"/>
              <a:buFont typeface="Wingdings" panose="05000000000000000000" pitchFamily="2" charset="2"/>
              <a:buChar char="q"/>
            </a:pPr>
            <a:r>
              <a:rPr lang="el-GR" sz="2000" b="1" i="1" dirty="0">
                <a:latin typeface="Bookman Old Style" panose="02050604050505020204" pitchFamily="18" charset="0"/>
              </a:rPr>
              <a:t>ΑΠΟΒΛΗΤΟ ΤΗΣ ΒΙΟΜΗΧΑΝΙΑΣ ΓΙΑΟΥΡΤΙΟΥ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37</a:t>
            </a:r>
            <a:r>
              <a:rPr lang="en-US" sz="2000" dirty="0" smtClean="0">
                <a:latin typeface="Bookman Old Style" panose="02050604050505020204" pitchFamily="18" charset="0"/>
              </a:rPr>
              <a:t>000</a:t>
            </a:r>
            <a:r>
              <a:rPr lang="el-GR" sz="2000" dirty="0" smtClean="0">
                <a:latin typeface="Bookman Old Style" panose="02050604050505020204" pitchFamily="18" charset="0"/>
              </a:rPr>
              <a:t> </a:t>
            </a:r>
            <a:r>
              <a:rPr lang="en-US" sz="2000" dirty="0" err="1" smtClean="0">
                <a:latin typeface="Bookman Old Style" panose="02050604050505020204" pitchFamily="18" charset="0"/>
              </a:rPr>
              <a:t>tn</a:t>
            </a:r>
            <a:r>
              <a:rPr lang="el-GR" sz="2000" dirty="0" smtClean="0">
                <a:latin typeface="Bookman Old Style" panose="02050604050505020204" pitchFamily="18" charset="0"/>
              </a:rPr>
              <a:t>/</a:t>
            </a:r>
            <a:r>
              <a:rPr lang="en-US" sz="2000" dirty="0">
                <a:latin typeface="Bookman Old Style" panose="02050604050505020204" pitchFamily="18" charset="0"/>
              </a:rPr>
              <a:t>year </a:t>
            </a:r>
            <a:r>
              <a:rPr lang="en-US" sz="2000" dirty="0" smtClean="0">
                <a:latin typeface="Bookman Old Style" panose="02050604050505020204" pitchFamily="18" charset="0"/>
              </a:rPr>
              <a:t>(</a:t>
            </a:r>
            <a:r>
              <a:rPr lang="el-GR" sz="2000" dirty="0" smtClean="0">
                <a:latin typeface="Bookman Old Style" panose="02050604050505020204" pitchFamily="18" charset="0"/>
              </a:rPr>
              <a:t>Αμερική </a:t>
            </a:r>
            <a:r>
              <a:rPr lang="el-GR" sz="2000" dirty="0">
                <a:latin typeface="Bookman Old Style" panose="02050604050505020204" pitchFamily="18" charset="0"/>
              </a:rPr>
              <a:t>και </a:t>
            </a:r>
            <a:r>
              <a:rPr lang="el-GR" sz="2000" dirty="0" smtClean="0">
                <a:latin typeface="Bookman Old Style" panose="02050604050505020204" pitchFamily="18" charset="0"/>
              </a:rPr>
              <a:t>Καναδά</a:t>
            </a:r>
            <a:r>
              <a:rPr lang="el-GR" sz="2000" dirty="0">
                <a:latin typeface="Bookman Old Style" panose="02050604050505020204" pitchFamily="18" charset="0"/>
              </a:rPr>
              <a:t>ς</a:t>
            </a:r>
            <a:r>
              <a:rPr lang="en-US" sz="2000" dirty="0" smtClean="0">
                <a:latin typeface="Bookman Old Style" panose="02050604050505020204" pitchFamily="18" charset="0"/>
              </a:rPr>
              <a:t>)</a:t>
            </a:r>
            <a:endParaRPr lang="el-GR" sz="20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Περιβαλλοντικά προβλήματα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Πολύ χαμηλή τιμή </a:t>
            </a:r>
            <a:r>
              <a:rPr lang="en-US" sz="2000" dirty="0">
                <a:latin typeface="Bookman Old Style" panose="02050604050505020204" pitchFamily="18" charset="0"/>
              </a:rPr>
              <a:t>pH</a:t>
            </a:r>
            <a:r>
              <a:rPr lang="el-GR" sz="2000" dirty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</a:rPr>
              <a:t>&lt; 5,1 </a:t>
            </a:r>
            <a:r>
              <a:rPr lang="el-GR" sz="2000" dirty="0" smtClean="0">
                <a:latin typeface="Cambria" panose="02040503050406030204" pitchFamily="18" charset="0"/>
              </a:rPr>
              <a:t>⇒ </a:t>
            </a:r>
            <a:r>
              <a:rPr lang="el-GR" sz="2000" dirty="0" smtClean="0">
                <a:latin typeface="Bookman Old Style" panose="02050604050505020204" pitchFamily="18" charset="0"/>
              </a:rPr>
              <a:t>Τοξικός</a:t>
            </a:r>
            <a:endParaRPr lang="el-GR" sz="20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Τεράστια </a:t>
            </a:r>
            <a:r>
              <a:rPr lang="el-GR" sz="2000" dirty="0">
                <a:latin typeface="Bookman Old Style" panose="02050604050505020204" pitchFamily="18" charset="0"/>
              </a:rPr>
              <a:t>ποσά </a:t>
            </a:r>
            <a:r>
              <a:rPr lang="el-GR" sz="2000" dirty="0" smtClean="0">
                <a:latin typeface="Bookman Old Style" panose="02050604050505020204" pitchFamily="18" charset="0"/>
              </a:rPr>
              <a:t>ενέργειας για την αποικοδόμησής του </a:t>
            </a:r>
            <a:r>
              <a:rPr lang="el-GR" sz="1800" dirty="0">
                <a:latin typeface="Bookman Old Style" panose="02050604050505020204" pitchFamily="18" charset="0"/>
              </a:rPr>
              <a:t>(</a:t>
            </a:r>
            <a:r>
              <a:rPr lang="en-US" sz="1800" dirty="0" smtClean="0">
                <a:latin typeface="Bookman Old Style" panose="02050604050505020204" pitchFamily="18" charset="0"/>
              </a:rPr>
              <a:t>BOD&gt;35</a:t>
            </a:r>
            <a:r>
              <a:rPr lang="el-GR" sz="1800" dirty="0" smtClean="0">
                <a:latin typeface="Bookman Old Style" panose="02050604050505020204" pitchFamily="18" charset="0"/>
              </a:rPr>
              <a:t>.</a:t>
            </a:r>
            <a:r>
              <a:rPr lang="en-US" sz="1800" dirty="0" smtClean="0">
                <a:latin typeface="Bookman Old Style" panose="02050604050505020204" pitchFamily="18" charset="0"/>
              </a:rPr>
              <a:t>000</a:t>
            </a:r>
            <a:r>
              <a:rPr lang="en-US" sz="1800" dirty="0">
                <a:latin typeface="Bookman Old Style" panose="02050604050505020204" pitchFamily="18" charset="0"/>
              </a:rPr>
              <a:t>, </a:t>
            </a:r>
            <a:r>
              <a:rPr lang="en-US" sz="1800" dirty="0" smtClean="0">
                <a:latin typeface="Bookman Old Style" panose="02050604050505020204" pitchFamily="18" charset="0"/>
              </a:rPr>
              <a:t>COD&gt;60</a:t>
            </a:r>
            <a:r>
              <a:rPr lang="el-GR" sz="1800" dirty="0" smtClean="0">
                <a:latin typeface="Bookman Old Style" panose="02050604050505020204" pitchFamily="18" charset="0"/>
              </a:rPr>
              <a:t>.</a:t>
            </a:r>
            <a:r>
              <a:rPr lang="en-US" sz="1800" dirty="0" smtClean="0">
                <a:latin typeface="Bookman Old Style" panose="02050604050505020204" pitchFamily="18" charset="0"/>
              </a:rPr>
              <a:t>000</a:t>
            </a:r>
            <a:r>
              <a:rPr lang="el-GR" sz="1800" dirty="0" smtClean="0">
                <a:latin typeface="Bookman Old Style" panose="020506040505050202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sz="2000" dirty="0">
              <a:latin typeface="Bookman Old Style" panose="02050604050505020204" pitchFamily="18" charset="0"/>
            </a:endParaRPr>
          </a:p>
          <a:p>
            <a:pPr>
              <a:buSzPct val="100000"/>
              <a:buFont typeface="Wingdings" panose="05000000000000000000" pitchFamily="2" charset="2"/>
              <a:buChar char="q"/>
            </a:pPr>
            <a:r>
              <a:rPr lang="el-GR" sz="2000" b="1" i="1" dirty="0">
                <a:latin typeface="Bookman Old Style" panose="02050604050505020204" pitchFamily="18" charset="0"/>
              </a:rPr>
              <a:t> ΚΥΡΙΑ ΣΥΣΤΑΤΙΚΑ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Λακτόζη </a:t>
            </a:r>
            <a:r>
              <a:rPr lang="el-GR" sz="2000" dirty="0">
                <a:latin typeface="Bookman Old Style" panose="02050604050505020204" pitchFamily="18" charset="0"/>
              </a:rPr>
              <a:t>(</a:t>
            </a:r>
            <a:r>
              <a:rPr lang="el-GR" sz="2000" dirty="0" smtClean="0">
                <a:latin typeface="Bookman Old Style" panose="02050604050505020204" pitchFamily="18" charset="0"/>
              </a:rPr>
              <a:t>4,0-4,9% </a:t>
            </a:r>
            <a:r>
              <a:rPr lang="en-US" sz="2000" dirty="0">
                <a:latin typeface="Bookman Old Style" panose="02050604050505020204" pitchFamily="18" charset="0"/>
              </a:rPr>
              <a:t>w/v</a:t>
            </a:r>
            <a:r>
              <a:rPr lang="el-GR" sz="2000" dirty="0">
                <a:latin typeface="Bookman Old Style" panose="02050604050505020204" pitchFamily="18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Πρωτεΐνες (≈</a:t>
            </a:r>
            <a:r>
              <a:rPr lang="el-GR" sz="2000" dirty="0" smtClean="0">
                <a:latin typeface="Bookman Old Style" panose="02050604050505020204" pitchFamily="18" charset="0"/>
              </a:rPr>
              <a:t>0,75% </a:t>
            </a:r>
            <a:r>
              <a:rPr lang="en-US" sz="2000" dirty="0" smtClean="0">
                <a:latin typeface="Bookman Old Style" panose="02050604050505020204" pitchFamily="18" charset="0"/>
              </a:rPr>
              <a:t>w/v</a:t>
            </a:r>
            <a:r>
              <a:rPr lang="el-GR" sz="2000" dirty="0" smtClean="0">
                <a:latin typeface="Bookman Old Style" panose="02050604050505020204" pitchFamily="18" charset="0"/>
              </a:rPr>
              <a:t>: β-γαλακτογλοβουλίνη</a:t>
            </a:r>
            <a:r>
              <a:rPr lang="el-GR" sz="2000" dirty="0">
                <a:latin typeface="Bookman Old Style" panose="02050604050505020204" pitchFamily="18" charset="0"/>
              </a:rPr>
              <a:t>, </a:t>
            </a:r>
            <a:r>
              <a:rPr lang="el-GR" sz="2000" dirty="0" smtClean="0">
                <a:latin typeface="Bookman Old Style" panose="02050604050505020204" pitchFamily="18" charset="0"/>
              </a:rPr>
              <a:t>α-</a:t>
            </a:r>
            <a:r>
              <a:rPr lang="el-GR" sz="2000" dirty="0" err="1" smtClean="0">
                <a:latin typeface="Bookman Old Style" panose="02050604050505020204" pitchFamily="18" charset="0"/>
              </a:rPr>
              <a:t>γαλακτο</a:t>
            </a:r>
            <a:r>
              <a:rPr lang="el-GR" sz="2000" dirty="0" smtClean="0">
                <a:latin typeface="Bookman Old Style" panose="02050604050505020204" pitchFamily="18" charset="0"/>
              </a:rPr>
              <a:t>-</a:t>
            </a:r>
            <a:r>
              <a:rPr lang="el-GR" sz="2000" dirty="0" err="1" smtClean="0">
                <a:latin typeface="Bookman Old Style" panose="02050604050505020204" pitchFamily="18" charset="0"/>
              </a:rPr>
              <a:t>αλβουμίνη</a:t>
            </a:r>
            <a:r>
              <a:rPr lang="el-GR" sz="2000" dirty="0">
                <a:latin typeface="Bookman Old Style" panose="02050604050505020204" pitchFamily="18" charset="0"/>
              </a:rPr>
              <a:t>, </a:t>
            </a:r>
            <a:r>
              <a:rPr lang="el-GR" sz="2000" dirty="0" err="1" smtClean="0">
                <a:latin typeface="Bookman Old Style" panose="02050604050505020204" pitchFamily="18" charset="0"/>
              </a:rPr>
              <a:t>λακτοφερρίνη</a:t>
            </a:r>
            <a:r>
              <a:rPr lang="el-GR" sz="2000" dirty="0" smtClean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Cambria" panose="02040503050406030204" pitchFamily="18" charset="0"/>
              </a:rPr>
              <a:t>⇒ </a:t>
            </a:r>
            <a:r>
              <a:rPr lang="el-GR" sz="2000" dirty="0" smtClean="0">
                <a:latin typeface="Bookman Old Style" panose="02050604050505020204" pitchFamily="18" charset="0"/>
              </a:rPr>
              <a:t>αξιοποιούνται </a:t>
            </a:r>
            <a:r>
              <a:rPr lang="el-GR" sz="2000" dirty="0">
                <a:latin typeface="Bookman Old Style" panose="02050604050505020204" pitchFamily="18" charset="0"/>
              </a:rPr>
              <a:t>από γλυκό ορό</a:t>
            </a:r>
            <a:r>
              <a:rPr lang="el-GR" sz="2000" dirty="0" smtClean="0">
                <a:latin typeface="Bookman Old Style" panose="02050604050505020204" pitchFamily="18" charset="0"/>
              </a:rPr>
              <a:t>)   </a:t>
            </a:r>
            <a:endParaRPr lang="el-GR" sz="20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Άλατα  </a:t>
            </a:r>
            <a:r>
              <a:rPr lang="el-GR" sz="2000" dirty="0" smtClean="0">
                <a:latin typeface="Bookman Old Style" panose="02050604050505020204" pitchFamily="18" charset="0"/>
              </a:rPr>
              <a:t>(μεγαλύτερη </a:t>
            </a:r>
            <a:r>
              <a:rPr lang="el-GR" sz="2000" dirty="0">
                <a:latin typeface="Bookman Old Style" panose="02050604050505020204" pitchFamily="18" charset="0"/>
              </a:rPr>
              <a:t>περιεκτικότητα </a:t>
            </a:r>
            <a:r>
              <a:rPr lang="el-GR" sz="2000" dirty="0" smtClean="0">
                <a:latin typeface="Bookman Old Style" panose="02050604050505020204" pitchFamily="18" charset="0"/>
              </a:rPr>
              <a:t>απ’ </a:t>
            </a:r>
            <a:r>
              <a:rPr lang="el-GR" sz="2000" dirty="0">
                <a:latin typeface="Bookman Old Style" panose="02050604050505020204" pitchFamily="18" charset="0"/>
              </a:rPr>
              <a:t>ότι σε γλυκό ορό)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Λίπη </a:t>
            </a:r>
            <a:r>
              <a:rPr lang="el-GR" sz="2000" dirty="0">
                <a:latin typeface="Bookman Old Style" panose="02050604050505020204" pitchFamily="18" charset="0"/>
              </a:rPr>
              <a:t>(&lt;0,1</a:t>
            </a:r>
            <a:r>
              <a:rPr lang="el-GR" sz="2000" dirty="0" smtClean="0">
                <a:latin typeface="Bookman Old Style" panose="02050604050505020204" pitchFamily="18" charset="0"/>
              </a:rPr>
              <a:t>% </a:t>
            </a:r>
            <a:r>
              <a:rPr lang="en-US" sz="2000" dirty="0">
                <a:latin typeface="Bookman Old Style" panose="02050604050505020204" pitchFamily="18" charset="0"/>
              </a:rPr>
              <a:t>w/v</a:t>
            </a:r>
            <a:r>
              <a:rPr lang="el-GR" sz="2000" dirty="0" smtClean="0">
                <a:latin typeface="Bookman Old Style" panose="02050604050505020204" pitchFamily="18" charset="0"/>
              </a:rPr>
              <a:t>)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ΟΞΙΝΟΣ ΟΡΟΣ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16632"/>
            <a:ext cx="2275607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8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07504" y="3573017"/>
            <a:ext cx="8640960" cy="172819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l-GR" sz="2000" b="1" i="1" dirty="0" smtClean="0">
                <a:latin typeface="Bookman Old Style" panose="02050604050505020204" pitchFamily="18" charset="0"/>
              </a:rPr>
              <a:t>ΝΕΕΣ ΠΡΟΟΠΤΙΚΕΣ</a:t>
            </a:r>
            <a:endParaRPr lang="el-GR" sz="2000" b="1" i="1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el-GR" sz="2000" dirty="0" smtClean="0">
                <a:latin typeface="Bookman Old Style" panose="02050604050505020204" pitchFamily="18" charset="0"/>
              </a:rPr>
              <a:t>Με </a:t>
            </a:r>
            <a:r>
              <a:rPr lang="el-GR" sz="2000" dirty="0">
                <a:latin typeface="Bookman Old Style" panose="02050604050505020204" pitchFamily="18" charset="0"/>
              </a:rPr>
              <a:t>φυσικές μεθόδους διαχωρισμού, τα συστατικά του ορού γάλακτος – νερό, λακτόζη και πρωτεΐνες- να απομονωθούν και να μετατραπούν σε αξιοποιήσιμα αγαθά, τα οποία μπορούν να </a:t>
            </a:r>
            <a:r>
              <a:rPr lang="el-GR" sz="2000" dirty="0" smtClean="0">
                <a:latin typeface="Bookman Old Style" panose="02050604050505020204" pitchFamily="18" charset="0"/>
              </a:rPr>
              <a:t>χρησιμοποιηθούν ως </a:t>
            </a:r>
            <a:r>
              <a:rPr lang="el-GR" sz="2000" dirty="0">
                <a:latin typeface="Bookman Old Style" panose="02050604050505020204" pitchFamily="18" charset="0"/>
              </a:rPr>
              <a:t>συστατικά στην βιομηχανία </a:t>
            </a:r>
            <a:r>
              <a:rPr lang="el-GR" sz="2000" dirty="0" smtClean="0">
                <a:latin typeface="Bookman Old Style" panose="02050604050505020204" pitchFamily="18" charset="0"/>
              </a:rPr>
              <a:t>τροφίμων &amp; φαρμάκων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ΑΞΙΟΠΟΙΗΣΗ ΟΞΙΝΟΥ ΟΡΟΥ</a:t>
            </a:r>
            <a:endParaRPr lang="el-GR" sz="32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107504" y="1052737"/>
            <a:ext cx="8496944" cy="201622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q"/>
            </a:pPr>
            <a:r>
              <a:rPr lang="el-GR" sz="2000" b="1" i="1" dirty="0" smtClean="0">
                <a:latin typeface="Bookman Old Style" panose="02050604050505020204" pitchFamily="18" charset="0"/>
              </a:rPr>
              <a:t>ΚΥΡΙΕΣ ΔΙΑΦΟΡΕΣ ΑΠΟ ΓΛΥΚΟ ΟΡΟ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Οξύτητα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Περιεκτικότητα ασβεστίου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Γαλακτικό οξύ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Βιομηχανική παραγωγή πρωτεϊνών ορού και λακτόζης</a:t>
            </a:r>
          </a:p>
          <a:p>
            <a:pPr marL="0" indent="0" algn="ctr">
              <a:buFont typeface="Wingdings"/>
              <a:buNone/>
            </a:pP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782" y="836712"/>
            <a:ext cx="1590217" cy="1656184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3779912" y="5406887"/>
            <a:ext cx="1584176" cy="61440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1259632" y="6165304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b="1" cap="sm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  <a:ea typeface="+mj-ea"/>
                <a:cs typeface="+mj-cs"/>
              </a:rPr>
              <a:t>ΑΞΙΟΠΟΙΗΣΗ ΛΑΚΤΟΖΗΣ </a:t>
            </a:r>
            <a:r>
              <a:rPr lang="el-GR" sz="2400" b="1" cap="sm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  <a:t>ΟΞΙΝΟΥ ΟΡΟΥ </a:t>
            </a:r>
            <a:endParaRPr lang="el-GR" sz="2400" b="1" cap="small" dirty="0">
              <a:solidFill>
                <a:schemeClr val="accent2">
                  <a:lumMod val="75000"/>
                </a:schemeClr>
              </a:solidFill>
              <a:effectLst>
                <a:outerShdw blurRad="50800" algn="tl">
                  <a:srgbClr val="000000"/>
                </a:outerShdw>
              </a:effectLst>
              <a:latin typeface="Cambria" panose="0204050305040603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2506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653136"/>
            <a:ext cx="4980864" cy="240203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ΠΑΡΟΥΣΑ ΚΑΤΑΣΤΑΣΗ</a:t>
            </a:r>
            <a:endParaRPr lang="el-GR" sz="32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980728"/>
            <a:ext cx="2920238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72237">
            <a:off x="5464138" y="690549"/>
            <a:ext cx="2943677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38135">
            <a:off x="2974134" y="1071810"/>
            <a:ext cx="3161530" cy="2953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75060">
            <a:off x="5760755" y="2869212"/>
            <a:ext cx="2925624" cy="3039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34952">
            <a:off x="401149" y="3664476"/>
            <a:ext cx="3240364" cy="26419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9832" y="3717032"/>
            <a:ext cx="3168352" cy="2265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7893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Θέση περιεχομένου 1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59632" y="1196752"/>
            <a:ext cx="6532309" cy="4248472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ΛΑΚΤΟΖΗ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28" y="5517234"/>
            <a:ext cx="80648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Παράγεται ως μέρος του γάλακτος των θηλαστικών και ως υδατάνθρακας αποθήκευσης στους σπόρους ορισμένων </a:t>
            </a:r>
            <a:r>
              <a:rPr lang="el-GR" sz="2000" dirty="0" smtClean="0">
                <a:latin typeface="Bookman Old Style" panose="02050604050505020204" pitchFamily="18" charset="0"/>
              </a:rPr>
              <a:t>φυτών</a:t>
            </a:r>
            <a:endParaRPr lang="el-GR" sz="2000" dirty="0">
              <a:latin typeface="Bookman Old Style" panose="020506040505050202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Δυσανεξία </a:t>
            </a:r>
            <a:r>
              <a:rPr lang="el-GR" sz="2000" dirty="0" smtClean="0">
                <a:latin typeface="Bookman Old Style" panose="02050604050505020204" pitchFamily="18" charset="0"/>
              </a:rPr>
              <a:t>στη λακτόζη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5" name="Σύννεφο 4"/>
          <p:cNvSpPr/>
          <p:nvPr/>
        </p:nvSpPr>
        <p:spPr>
          <a:xfrm>
            <a:off x="6012160" y="1648829"/>
            <a:ext cx="1368152" cy="149213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Σύννεφο 11"/>
          <p:cNvSpPr/>
          <p:nvPr/>
        </p:nvSpPr>
        <p:spPr>
          <a:xfrm>
            <a:off x="6327745" y="3861048"/>
            <a:ext cx="1556623" cy="1496741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735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ΑΞΙΟΠΟΙΗΣΗ ΛΑΚΤΟΖΗΣ ΟΡΟΥ</a:t>
            </a:r>
          </a:p>
        </p:txBody>
      </p:sp>
      <p:pic>
        <p:nvPicPr>
          <p:cNvPr id="8" name="Picture 1" descr="Καταγραφή"/>
          <p:cNvPicPr>
            <a:picLocks noGrp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" b="1545"/>
          <a:stretch/>
        </p:blipFill>
        <p:spPr bwMode="auto">
          <a:xfrm>
            <a:off x="827584" y="980728"/>
            <a:ext cx="6840760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/>
          <p:cNvSpPr/>
          <p:nvPr/>
        </p:nvSpPr>
        <p:spPr>
          <a:xfrm>
            <a:off x="683568" y="908720"/>
            <a:ext cx="3096344" cy="1368152"/>
          </a:xfrm>
          <a:prstGeom prst="ellipse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965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β-ΓΑΛΑΚΤΟΖΙΔΑΣΗ ή ΛΑΚΤΑΣΗ</a:t>
            </a:r>
          </a:p>
        </p:txBody>
      </p:sp>
      <p:sp>
        <p:nvSpPr>
          <p:cNvPr id="5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251520" y="1064830"/>
            <a:ext cx="6984776" cy="2736304"/>
          </a:xfrm>
        </p:spPr>
        <p:txBody>
          <a:bodyPr>
            <a:noAutofit/>
          </a:bodyPr>
          <a:lstStyle/>
          <a:p>
            <a:pPr marL="542925" indent="-542925" algn="just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l-GR" sz="2000" dirty="0" err="1">
                <a:latin typeface="Bookman Old Style" panose="02050604050505020204" pitchFamily="18" charset="0"/>
              </a:rPr>
              <a:t>Υδρολυτικό</a:t>
            </a:r>
            <a:r>
              <a:rPr lang="el-GR" sz="2000" dirty="0">
                <a:latin typeface="Bookman Old Style" panose="02050604050505020204" pitchFamily="18" charset="0"/>
              </a:rPr>
              <a:t> ένζυμο</a:t>
            </a:r>
          </a:p>
          <a:p>
            <a:pPr marL="981075" indent="-438150" algn="just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Καταλύει την </a:t>
            </a:r>
            <a:r>
              <a:rPr lang="el-GR" sz="2000" b="1" i="1" dirty="0">
                <a:latin typeface="Bookman Old Style" panose="02050604050505020204" pitchFamily="18" charset="0"/>
              </a:rPr>
              <a:t>υδρόλυση</a:t>
            </a:r>
            <a:r>
              <a:rPr lang="el-GR" sz="2000" dirty="0">
                <a:latin typeface="Bookman Old Style" panose="02050604050505020204" pitchFamily="18" charset="0"/>
              </a:rPr>
              <a:t> της χαρακτηριστικής </a:t>
            </a:r>
            <a:r>
              <a:rPr lang="el-GR" sz="2000" dirty="0" err="1">
                <a:latin typeface="Bookman Old Style" panose="02050604050505020204" pitchFamily="18" charset="0"/>
              </a:rPr>
              <a:t>γαλακτο</a:t>
            </a:r>
            <a:r>
              <a:rPr lang="el-GR" sz="2000" dirty="0">
                <a:latin typeface="Bookman Old Style" panose="02050604050505020204" pitchFamily="18" charset="0"/>
              </a:rPr>
              <a:t>-</a:t>
            </a:r>
            <a:r>
              <a:rPr lang="el-GR" sz="2000" dirty="0" err="1">
                <a:latin typeface="Bookman Old Style" panose="02050604050505020204" pitchFamily="18" charset="0"/>
              </a:rPr>
              <a:t>συλ</a:t>
            </a:r>
            <a:r>
              <a:rPr lang="el-GR" sz="2000" dirty="0">
                <a:latin typeface="Bookman Old Style" panose="02050604050505020204" pitchFamily="18" charset="0"/>
              </a:rPr>
              <a:t>-ομάδας στο μη αναγωγικό άκρο διάφορων </a:t>
            </a:r>
            <a:r>
              <a:rPr lang="el-GR" sz="2000" dirty="0" err="1">
                <a:latin typeface="Bookman Old Style" panose="02050604050505020204" pitchFamily="18" charset="0"/>
              </a:rPr>
              <a:t>ολιγοσακχαριτών</a:t>
            </a:r>
            <a:r>
              <a:rPr lang="el-GR" sz="2000" dirty="0">
                <a:latin typeface="Bookman Old Style" panose="02050604050505020204" pitchFamily="18" charset="0"/>
              </a:rPr>
              <a:t>. </a:t>
            </a:r>
          </a:p>
          <a:p>
            <a:pPr marL="981075" indent="-438150" algn="just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Καταλύει αντιδράσεις </a:t>
            </a:r>
            <a:r>
              <a:rPr lang="el-GR" sz="2000" b="1" i="1" dirty="0" err="1">
                <a:latin typeface="Bookman Old Style" panose="02050604050505020204" pitchFamily="18" charset="0"/>
              </a:rPr>
              <a:t>τρανσγλυκοζιλίωσης</a:t>
            </a:r>
            <a:r>
              <a:rPr lang="el-GR" sz="2000" b="1" i="1" dirty="0">
                <a:latin typeface="Bookman Old Style" panose="02050604050505020204" pitchFamily="18" charset="0"/>
              </a:rPr>
              <a:t> </a:t>
            </a:r>
            <a:r>
              <a:rPr lang="el-GR" sz="2000" dirty="0">
                <a:latin typeface="Bookman Old Style" panose="02050604050505020204" pitchFamily="18" charset="0"/>
              </a:rPr>
              <a:t>(μόριο γαλακτόζης σε </a:t>
            </a:r>
            <a:r>
              <a:rPr lang="el-GR" sz="2000" dirty="0" err="1">
                <a:latin typeface="Bookman Old Style" panose="02050604050505020204" pitchFamily="18" charset="0"/>
              </a:rPr>
              <a:t>πυρηνόφιλο</a:t>
            </a:r>
            <a:r>
              <a:rPr lang="el-GR" sz="2000" dirty="0">
                <a:latin typeface="Bookman Old Style" panose="02050604050505020204" pitchFamily="18" charset="0"/>
              </a:rPr>
              <a:t> δέκτη, οποιοδήποτε σάκχαρο μπορεί να αποτελέσει μόριο δέκτη)</a:t>
            </a:r>
          </a:p>
        </p:txBody>
      </p:sp>
      <p:pic>
        <p:nvPicPr>
          <p:cNvPr id="1026" name="Picture 2" descr="Image result for beta galactosidase active s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20688"/>
            <a:ext cx="180019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520" y="3801134"/>
            <a:ext cx="7992888" cy="2580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 algn="just">
              <a:spcAft>
                <a:spcPts val="100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Παραγωγή γάλακτος και γαλακτοκομικών προϊόντων χαμηλής περιεκτικότητας σε λακτόζη  </a:t>
            </a:r>
          </a:p>
          <a:p>
            <a:pPr marL="542925" indent="-542925" algn="just">
              <a:spcAft>
                <a:spcPts val="100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Παράγεται από μύκητες, ζυμομύκητες και βακτήρια:</a:t>
            </a:r>
          </a:p>
          <a:p>
            <a:pPr marL="981075" indent="-438150" algn="just">
              <a:spcAft>
                <a:spcPts val="30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Τρόπος παραγωγής </a:t>
            </a:r>
            <a:r>
              <a:rPr lang="el-GR" sz="2000" dirty="0">
                <a:latin typeface="Bookman Old Style" panose="02050604050505020204" pitchFamily="18" charset="0"/>
              </a:rPr>
              <a:t>(ενδοκυτταρικά/</a:t>
            </a:r>
            <a:r>
              <a:rPr lang="el-GR" sz="2000" dirty="0" err="1">
                <a:latin typeface="Bookman Old Style" panose="02050604050505020204" pitchFamily="18" charset="0"/>
              </a:rPr>
              <a:t>εξωκυτταρικά</a:t>
            </a:r>
            <a:r>
              <a:rPr lang="el-GR" sz="2000" dirty="0">
                <a:latin typeface="Bookman Old Style" panose="02050604050505020204" pitchFamily="18" charset="0"/>
              </a:rPr>
              <a:t>) </a:t>
            </a:r>
          </a:p>
          <a:p>
            <a:pPr marL="981075" indent="-438150" algn="just">
              <a:spcAft>
                <a:spcPts val="30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Συνθήκες αντίδρασης (</a:t>
            </a:r>
            <a:r>
              <a:rPr lang="en-US" sz="2000" dirty="0">
                <a:latin typeface="Bookman Old Style" panose="02050604050505020204" pitchFamily="18" charset="0"/>
              </a:rPr>
              <a:t>pH, T, </a:t>
            </a:r>
            <a:r>
              <a:rPr lang="el-GR" sz="2000" dirty="0">
                <a:latin typeface="Bookman Old Style" panose="02050604050505020204" pitchFamily="18" charset="0"/>
              </a:rPr>
              <a:t>αναστολείς, υποκινητές)</a:t>
            </a:r>
          </a:p>
          <a:p>
            <a:pPr marL="981075" indent="-438150" algn="just">
              <a:spcAft>
                <a:spcPts val="30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Προϊόντα (βαθμός πολυμερισμού, δεσμοί </a:t>
            </a:r>
            <a:r>
              <a:rPr lang="el-GR" sz="2000" dirty="0" smtClean="0">
                <a:latin typeface="Bookman Old Style" panose="02050604050505020204" pitchFamily="18" charset="0"/>
              </a:rPr>
              <a:t>ένωσης μονομερών) 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6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43000" y="973897"/>
            <a:ext cx="8533456" cy="339120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Γενικώς ασφαλής (</a:t>
            </a:r>
            <a:r>
              <a:rPr lang="en-US" sz="2000" dirty="0">
                <a:latin typeface="Bookman Old Style" panose="02050604050505020204" pitchFamily="18" charset="0"/>
              </a:rPr>
              <a:t>GRAS</a:t>
            </a:r>
            <a:r>
              <a:rPr lang="el-GR" sz="2000" dirty="0">
                <a:latin typeface="Bookman Old Style" panose="02050604050505020204" pitchFamily="18" charset="0"/>
              </a:rPr>
              <a:t>) μικροοργανισμός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000" dirty="0" err="1">
                <a:latin typeface="Bookman Old Style" panose="02050604050505020204" pitchFamily="18" charset="0"/>
              </a:rPr>
              <a:t>Εξωκυτταρική</a:t>
            </a:r>
            <a:r>
              <a:rPr lang="el-GR" sz="2000" dirty="0">
                <a:latin typeface="Bookman Old Style" panose="02050604050505020204" pitchFamily="18" charset="0"/>
              </a:rPr>
              <a:t> παραγωγή του ενζύμου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Ικανότητα σχηματισμού β-(1→3), β-(1→4) και β-(1→6) </a:t>
            </a:r>
            <a:r>
              <a:rPr lang="el-GR" sz="2000" dirty="0" smtClean="0">
                <a:latin typeface="Bookman Old Style" panose="02050604050505020204" pitchFamily="18" charset="0"/>
              </a:rPr>
              <a:t>β-</a:t>
            </a:r>
            <a:r>
              <a:rPr lang="el-GR" sz="2000" dirty="0" err="1" smtClean="0">
                <a:latin typeface="Bookman Old Style" panose="02050604050505020204" pitchFamily="18" charset="0"/>
              </a:rPr>
              <a:t>γλυκοζιτικών</a:t>
            </a:r>
            <a:r>
              <a:rPr lang="el-GR" sz="2000" dirty="0" smtClean="0">
                <a:latin typeface="Bookman Old Style" panose="02050604050505020204" pitchFamily="18" charset="0"/>
              </a:rPr>
              <a:t> δεσμών </a:t>
            </a:r>
            <a:endParaRPr lang="el-GR" sz="2000" dirty="0">
              <a:latin typeface="Bookman Old Style" panose="020506040505050202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</a:rPr>
              <a:t>Αμελητέα παρεμπόδιση της δράσης του ενζύμου από τα περισσότερα ιόντα αλάτων (Κ</a:t>
            </a:r>
            <a:r>
              <a:rPr lang="el-GR" sz="2000" baseline="30000" dirty="0" smtClean="0">
                <a:latin typeface="Bookman Old Style" panose="02050604050505020204" pitchFamily="18" charset="0"/>
              </a:rPr>
              <a:t>+</a:t>
            </a:r>
            <a:r>
              <a:rPr lang="el-GR" sz="2000" dirty="0" smtClean="0">
                <a:latin typeface="Bookman Old Style" panose="02050604050505020204" pitchFamily="18" charset="0"/>
              </a:rPr>
              <a:t>, </a:t>
            </a:r>
            <a:r>
              <a:rPr lang="en-US" sz="2000" dirty="0" smtClean="0">
                <a:latin typeface="Bookman Old Style" panose="02050604050505020204" pitchFamily="18" charset="0"/>
              </a:rPr>
              <a:t>Na</a:t>
            </a:r>
            <a:r>
              <a:rPr lang="en-US" sz="2000" baseline="30000" dirty="0" smtClean="0">
                <a:latin typeface="Bookman Old Style" panose="02050604050505020204" pitchFamily="18" charset="0"/>
              </a:rPr>
              <a:t>+</a:t>
            </a:r>
            <a:r>
              <a:rPr lang="en-US" sz="2000" dirty="0" smtClean="0">
                <a:latin typeface="Bookman Old Style" panose="02050604050505020204" pitchFamily="18" charset="0"/>
              </a:rPr>
              <a:t>, Zn</a:t>
            </a:r>
            <a:r>
              <a:rPr lang="en-US" sz="2000" baseline="30000" dirty="0" smtClean="0">
                <a:latin typeface="Bookman Old Style" panose="02050604050505020204" pitchFamily="18" charset="0"/>
              </a:rPr>
              <a:t>2+</a:t>
            </a:r>
            <a:r>
              <a:rPr lang="en-US" sz="2000" dirty="0" smtClean="0">
                <a:latin typeface="Bookman Old Style" panose="02050604050505020204" pitchFamily="18" charset="0"/>
              </a:rPr>
              <a:t>, Mg</a:t>
            </a:r>
            <a:r>
              <a:rPr lang="en-US" sz="2000" baseline="30000" dirty="0" smtClean="0">
                <a:latin typeface="Bookman Old Style" panose="02050604050505020204" pitchFamily="18" charset="0"/>
              </a:rPr>
              <a:t>2+</a:t>
            </a:r>
            <a:r>
              <a:rPr lang="en-US" sz="2000" dirty="0" smtClean="0">
                <a:latin typeface="Bookman Old Style" panose="02050604050505020204" pitchFamily="18" charset="0"/>
              </a:rPr>
              <a:t>, …</a:t>
            </a:r>
            <a:r>
              <a:rPr lang="el-GR" sz="2000" dirty="0" smtClean="0">
                <a:latin typeface="Bookman Old Style" panose="02050604050505020204" pitchFamily="18" charset="0"/>
              </a:rPr>
              <a:t>)</a:t>
            </a:r>
            <a:endParaRPr lang="el-GR" sz="2000" dirty="0">
              <a:latin typeface="Bookman Old Style" panose="020506040505050202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Παραγωγή μίγματος </a:t>
            </a:r>
            <a:r>
              <a:rPr lang="en-US" sz="2000" dirty="0">
                <a:latin typeface="Bookman Old Style" panose="02050604050505020204" pitchFamily="18" charset="0"/>
              </a:rPr>
              <a:t>GOS</a:t>
            </a:r>
            <a:r>
              <a:rPr lang="el-GR" sz="2000" dirty="0">
                <a:latin typeface="Bookman Old Style" panose="02050604050505020204" pitchFamily="18" charset="0"/>
              </a:rPr>
              <a:t> (διαφορές σε βαθμό πολυμερισμού και είδος δεσμών).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Τερματικό </a:t>
            </a:r>
            <a:r>
              <a:rPr lang="el-GR" sz="2000" dirty="0" smtClean="0">
                <a:latin typeface="Bookman Old Style" panose="02050604050505020204" pitchFamily="18" charset="0"/>
              </a:rPr>
              <a:t>μόριο </a:t>
            </a:r>
            <a:r>
              <a:rPr lang="el-GR" sz="2000" dirty="0" smtClean="0">
                <a:latin typeface="Cambria" panose="02040503050406030204" pitchFamily="18" charset="0"/>
              </a:rPr>
              <a:t>⇒ </a:t>
            </a:r>
            <a:r>
              <a:rPr lang="el-GR" sz="2000" dirty="0" smtClean="0">
                <a:latin typeface="Bookman Old Style" panose="02050604050505020204" pitchFamily="18" charset="0"/>
              </a:rPr>
              <a:t>Γλυκόζη</a:t>
            </a:r>
            <a:endParaRPr lang="el-GR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116632"/>
            <a:ext cx="8424936" cy="72008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β-ΓΑΛΑΚΤΟΖΙΔΑΣΗ: </a:t>
            </a:r>
            <a:r>
              <a:rPr lang="en-US" b="1" i="1" u="sng" cap="none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Aspergillus</a:t>
            </a:r>
            <a:r>
              <a:rPr lang="en-US" b="1" i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b="1" i="1" u="sng" cap="none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oryzae</a:t>
            </a:r>
            <a:endParaRPr lang="el-GR" b="1" i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365104"/>
            <a:ext cx="7472962" cy="204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2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9512" y="116632"/>
            <a:ext cx="8352928" cy="72008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ΓΑΛΑΚΤΟ-ΟΛΙΓΟΣΑΚΧΑΡΙΤΕΣ (</a:t>
            </a:r>
            <a:r>
              <a:rPr lang="en-US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GOS)</a:t>
            </a:r>
            <a:endParaRPr lang="el-GR" sz="32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100392" y="5661248"/>
            <a:ext cx="648072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07504" y="980728"/>
            <a:ext cx="8640960" cy="5760640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100" dirty="0">
                <a:latin typeface="Bookman Old Style" panose="02050604050505020204" pitchFamily="18" charset="0"/>
              </a:rPr>
              <a:t>Μη αφομοιώσιμοι </a:t>
            </a:r>
            <a:r>
              <a:rPr lang="el-GR" sz="2100" dirty="0" smtClean="0">
                <a:latin typeface="Bookman Old Style" panose="02050604050505020204" pitchFamily="18" charset="0"/>
              </a:rPr>
              <a:t>υδατάνθρακες</a:t>
            </a:r>
            <a:r>
              <a:rPr lang="en-US" sz="2100" dirty="0" smtClean="0">
                <a:latin typeface="Bookman Old Style" panose="02050604050505020204" pitchFamily="18" charset="0"/>
              </a:rPr>
              <a:t> </a:t>
            </a:r>
            <a:endParaRPr lang="el-GR" sz="2100" dirty="0" smtClean="0">
              <a:latin typeface="Bookman Old Style" panose="02050604050505020204" pitchFamily="18" charset="0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Συστατικά </a:t>
            </a:r>
            <a:r>
              <a:rPr lang="el-GR" sz="2100" dirty="0">
                <a:latin typeface="Bookman Old Style" panose="02050604050505020204" pitchFamily="18" charset="0"/>
              </a:rPr>
              <a:t>τροφίμων με ευεργετικές επιδράσεις στις φυσιολογικές λειτουργίες του </a:t>
            </a:r>
            <a:r>
              <a:rPr lang="el-GR" sz="2100" dirty="0" smtClean="0">
                <a:latin typeface="Bookman Old Style" panose="02050604050505020204" pitchFamily="18" charset="0"/>
              </a:rPr>
              <a:t>οργανισμού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l-GR" sz="1900" dirty="0" smtClean="0">
                <a:latin typeface="Bookman Old Style" panose="02050604050505020204" pitchFamily="18" charset="0"/>
              </a:rPr>
              <a:t>(</a:t>
            </a:r>
            <a:r>
              <a:rPr lang="el-GR" sz="1900" dirty="0">
                <a:latin typeface="Bookman Old Style" panose="02050604050505020204" pitchFamily="18" charset="0"/>
              </a:rPr>
              <a:t>προστασία από μολύνσεις, </a:t>
            </a:r>
            <a:r>
              <a:rPr lang="el-GR" sz="1900" dirty="0" smtClean="0">
                <a:latin typeface="Bookman Old Style" panose="02050604050505020204" pitchFamily="18" charset="0"/>
              </a:rPr>
              <a:t>μείωση του αριθμού </a:t>
            </a:r>
            <a:r>
              <a:rPr lang="el-GR" sz="1900" dirty="0">
                <a:latin typeface="Bookman Old Style" panose="02050604050505020204" pitchFamily="18" charset="0"/>
              </a:rPr>
              <a:t>των δυνητικά παθογόνων βακτηρίων, </a:t>
            </a:r>
            <a:r>
              <a:rPr lang="el-GR" sz="1900" dirty="0" smtClean="0">
                <a:latin typeface="Bookman Old Style" panose="02050604050505020204" pitchFamily="18" charset="0"/>
              </a:rPr>
              <a:t>ενίσχυσης της σωστής </a:t>
            </a:r>
            <a:r>
              <a:rPr lang="el-GR" sz="1900" dirty="0">
                <a:latin typeface="Bookman Old Style" panose="02050604050505020204" pitchFamily="18" charset="0"/>
              </a:rPr>
              <a:t>λειτουργία του εντέρου, </a:t>
            </a:r>
            <a:r>
              <a:rPr lang="el-GR" sz="1900" dirty="0" smtClean="0">
                <a:latin typeface="Bookman Old Style" panose="02050604050505020204" pitchFamily="18" charset="0"/>
              </a:rPr>
              <a:t>αύξηση απορρόφησης </a:t>
            </a:r>
            <a:r>
              <a:rPr lang="el-GR" sz="1900" dirty="0">
                <a:latin typeface="Bookman Old Style" panose="02050604050505020204" pitchFamily="18" charset="0"/>
              </a:rPr>
              <a:t>κάποιων ανόργανων συστατικών και </a:t>
            </a:r>
            <a:r>
              <a:rPr lang="el-GR" sz="1900" dirty="0" smtClean="0">
                <a:latin typeface="Bookman Old Style" panose="02050604050505020204" pitchFamily="18" charset="0"/>
              </a:rPr>
              <a:t>μείωση της συγκέντρωσης </a:t>
            </a:r>
            <a:r>
              <a:rPr lang="el-GR" sz="1900" dirty="0">
                <a:latin typeface="Bookman Old Style" panose="02050604050505020204" pitchFamily="18" charset="0"/>
              </a:rPr>
              <a:t>των λιπιδίων στο </a:t>
            </a:r>
            <a:r>
              <a:rPr lang="el-GR" sz="1900" dirty="0" smtClean="0">
                <a:latin typeface="Bookman Old Style" panose="02050604050505020204" pitchFamily="18" charset="0"/>
              </a:rPr>
              <a:t>αίμα)</a:t>
            </a:r>
            <a:endParaRPr lang="el-GR" sz="1900" dirty="0">
              <a:latin typeface="Bookman Old Style" panose="02050604050505020204" pitchFamily="18" charset="0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Έχουν </a:t>
            </a:r>
            <a:r>
              <a:rPr lang="el-GR" sz="2100" dirty="0">
                <a:latin typeface="Bookman Old Style" panose="02050604050505020204" pitchFamily="18" charset="0"/>
              </a:rPr>
              <a:t>αναγνωριστεί γενικώς ως ασφαλείς </a:t>
            </a:r>
            <a:r>
              <a:rPr lang="el-GR" sz="2100" dirty="0" smtClean="0">
                <a:latin typeface="Bookman Old Style" panose="02050604050505020204" pitchFamily="18" charset="0"/>
              </a:rPr>
              <a:t>(GRAS </a:t>
            </a:r>
            <a:r>
              <a:rPr lang="el-GR" sz="2100" dirty="0" err="1">
                <a:latin typeface="Bookman Old Style" panose="02050604050505020204" pitchFamily="18" charset="0"/>
              </a:rPr>
              <a:t>Notice</a:t>
            </a:r>
            <a:r>
              <a:rPr lang="el-GR" sz="2100" dirty="0">
                <a:latin typeface="Bookman Old Style" panose="02050604050505020204" pitchFamily="18" charset="0"/>
              </a:rPr>
              <a:t> </a:t>
            </a:r>
            <a:r>
              <a:rPr lang="el-GR" sz="2100" dirty="0" err="1">
                <a:latin typeface="Bookman Old Style" panose="02050604050505020204" pitchFamily="18" charset="0"/>
              </a:rPr>
              <a:t>No</a:t>
            </a:r>
            <a:r>
              <a:rPr lang="el-GR" sz="2100" dirty="0">
                <a:latin typeface="Bookman Old Style" panose="02050604050505020204" pitchFamily="18" charset="0"/>
              </a:rPr>
              <a:t>. GRN 000236) και πλέον ανήκουν στην κατηγορία των </a:t>
            </a:r>
            <a:r>
              <a:rPr lang="el-GR" sz="2100" b="1" i="1" dirty="0" err="1">
                <a:latin typeface="Bookman Old Style" panose="02050604050505020204" pitchFamily="18" charset="0"/>
              </a:rPr>
              <a:t>προβιοτικών</a:t>
            </a:r>
            <a:r>
              <a:rPr lang="el-GR" sz="2100" b="1" i="1" dirty="0">
                <a:latin typeface="Bookman Old Style" panose="02050604050505020204" pitchFamily="18" charset="0"/>
              </a:rPr>
              <a:t> </a:t>
            </a:r>
            <a:r>
              <a:rPr lang="el-GR" sz="2100" b="1" i="1" dirty="0" smtClean="0">
                <a:latin typeface="Bookman Old Style" panose="02050604050505020204" pitchFamily="18" charset="0"/>
              </a:rPr>
              <a:t>συστατικών (</a:t>
            </a:r>
            <a:r>
              <a:rPr lang="en-US" sz="2100" b="1" i="1" dirty="0" smtClean="0">
                <a:latin typeface="Bookman Old Style" panose="02050604050505020204" pitchFamily="18" charset="0"/>
              </a:rPr>
              <a:t>prebiotics</a:t>
            </a:r>
            <a:r>
              <a:rPr lang="el-GR" sz="2100" b="1" i="1" dirty="0" smtClean="0">
                <a:latin typeface="Bookman Old Style" panose="02050604050505020204" pitchFamily="18" charset="0"/>
              </a:rPr>
              <a:t>)</a:t>
            </a:r>
            <a:endParaRPr lang="el-GR" sz="2100" i="1" cap="small" dirty="0">
              <a:latin typeface="Bookman Old Style" panose="02050604050505020204" pitchFamily="18" charset="0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100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Βαθμός </a:t>
            </a:r>
            <a:r>
              <a:rPr lang="el-GR" sz="21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πολυμερισμού</a:t>
            </a:r>
            <a:r>
              <a:rPr lang="en-US" sz="2100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l-GR" sz="21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2-10 </a:t>
            </a:r>
            <a:endParaRPr lang="el-GR" sz="2100" dirty="0">
              <a:latin typeface="Bookman Old Style" panose="0205060405050502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100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Δύο πηγές </a:t>
            </a:r>
            <a:r>
              <a:rPr lang="el-GR" sz="21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λακτόζης: γάλα θηλαστικών &amp; γάλα σόγιας</a:t>
            </a:r>
            <a:endParaRPr lang="el-GR" sz="2100" dirty="0">
              <a:latin typeface="Bookman Old Style" panose="0205060405050502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100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Οι </a:t>
            </a:r>
            <a:r>
              <a:rPr lang="en-US" sz="2100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GOS </a:t>
            </a:r>
            <a:r>
              <a:rPr lang="el-GR" sz="2100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με πηγή προέλευσης τη λακτόζη από γάλα θηλαστικών προσομοιάζουν σε μεγάλο βαθμό τους γαλακτοολιγοσακχαρίτες που βρίσκονται στο ανθρώπινο μητρικό </a:t>
            </a:r>
            <a:r>
              <a:rPr lang="el-GR" sz="21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γάλα</a:t>
            </a:r>
            <a:r>
              <a:rPr lang="en-US" sz="21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(HMOs)</a:t>
            </a:r>
            <a:endParaRPr lang="el-GR" sz="21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37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07504" y="1772816"/>
            <a:ext cx="4896544" cy="129614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</a:rPr>
              <a:t>Προβιοτικό </a:t>
            </a:r>
            <a:r>
              <a:rPr lang="el-GR" sz="2000" dirty="0" smtClean="0">
                <a:latin typeface="Cambria" panose="02040503050406030204" pitchFamily="18" charset="0"/>
              </a:rPr>
              <a:t>⇒ </a:t>
            </a:r>
            <a:r>
              <a:rPr lang="el-GR" sz="2000" dirty="0" smtClean="0">
                <a:latin typeface="Bookman Old Style" panose="02050604050505020204" pitchFamily="18" charset="0"/>
              </a:rPr>
              <a:t>διεγείρει </a:t>
            </a:r>
            <a:r>
              <a:rPr lang="el-GR" sz="2000" dirty="0">
                <a:latin typeface="Bookman Old Style" panose="02050604050505020204" pitchFamily="18" charset="0"/>
              </a:rPr>
              <a:t>την ανάπτυξη βακτηρίων που συνεισφέρουν στην υγεία του ανθρώπου και αναστέλλει την ανάπτυξη παθογόνων </a:t>
            </a:r>
            <a:r>
              <a:rPr lang="el-GR" sz="2000" dirty="0" smtClean="0">
                <a:latin typeface="Bookman Old Style" panose="02050604050505020204" pitchFamily="18" charset="0"/>
              </a:rPr>
              <a:t>βακτηρίων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116632"/>
            <a:ext cx="8352928" cy="72008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ΛΑΚΤΟΥΛΟΖΗ</a:t>
            </a:r>
            <a:endParaRPr lang="el-GR" sz="32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148064" y="836712"/>
            <a:ext cx="3385764" cy="2088232"/>
            <a:chOff x="4572000" y="980728"/>
            <a:chExt cx="3529780" cy="209752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4008" y="980728"/>
              <a:ext cx="3312368" cy="171264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572000" y="2708920"/>
              <a:ext cx="1451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 smtClean="0">
                  <a:solidFill>
                    <a:schemeClr val="accent1">
                      <a:lumMod val="75000"/>
                    </a:schemeClr>
                  </a:solidFill>
                  <a:latin typeface="Bookman Old Style" panose="02050604050505020204" pitchFamily="18" charset="0"/>
                </a:rPr>
                <a:t>Γαλακτόζη</a:t>
              </a:r>
              <a:endParaRPr lang="el-GR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88224" y="2708920"/>
              <a:ext cx="1513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 smtClean="0">
                  <a:solidFill>
                    <a:schemeClr val="accent1">
                      <a:lumMod val="75000"/>
                    </a:schemeClr>
                  </a:solidFill>
                  <a:latin typeface="Bookman Old Style" panose="02050604050505020204" pitchFamily="18" charset="0"/>
                </a:rPr>
                <a:t>Φρουκτόζη</a:t>
              </a:r>
              <a:endParaRPr lang="el-GR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2415890">
              <a:off x="5717775" y="1304919"/>
              <a:ext cx="8931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1400" b="1" dirty="0" smtClean="0">
                  <a:solidFill>
                    <a:schemeClr val="accent1">
                      <a:lumMod val="75000"/>
                    </a:schemeClr>
                  </a:solidFill>
                  <a:latin typeface="Bookman Old Style" panose="02050604050505020204" pitchFamily="18" charset="0"/>
                </a:rPr>
                <a:t>β-(1→4)</a:t>
              </a:r>
              <a:endParaRPr lang="el-GR" sz="14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endParaRPr>
            </a:p>
          </p:txBody>
        </p:sp>
      </p:grpSp>
      <p:sp>
        <p:nvSpPr>
          <p:cNvPr id="12" name="Θέση περιεχομένου 2"/>
          <p:cNvSpPr txBox="1">
            <a:spLocks/>
          </p:cNvSpPr>
          <p:nvPr/>
        </p:nvSpPr>
        <p:spPr>
          <a:xfrm>
            <a:off x="107504" y="980728"/>
            <a:ext cx="4752528" cy="72008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200" b="1" i="1" dirty="0" smtClean="0">
                <a:latin typeface="Bookman Old Style" panose="02050604050505020204" pitchFamily="18" charset="0"/>
              </a:rPr>
              <a:t>ΕΦΑΡΜΟΓΗ ΣΕ ΒΙΟΜΗΧΑΝΙΕΣ ΤΡΟΦΙΜΩΝ ΚΑΙ ΦΑΡΜΑΚΩΝ</a:t>
            </a:r>
            <a:endParaRPr lang="el-GR" sz="2200" dirty="0" smtClean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l-GR" sz="2000" dirty="0" smtClean="0">
              <a:latin typeface="Bookman Old Style" panose="02050604050505020204" pitchFamily="18" charset="0"/>
            </a:endParaRPr>
          </a:p>
        </p:txBody>
      </p:sp>
      <p:sp>
        <p:nvSpPr>
          <p:cNvPr id="13" name="Θέση περιεχομένου 2"/>
          <p:cNvSpPr txBox="1">
            <a:spLocks/>
          </p:cNvSpPr>
          <p:nvPr/>
        </p:nvSpPr>
        <p:spPr>
          <a:xfrm>
            <a:off x="107504" y="3212976"/>
            <a:ext cx="8568952" cy="172819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</a:rPr>
              <a:t>Αντιμετώπιση της δυσκοιλιότητας, της ηπατικής εγκεφαλοπάθειας, επιπλοκών από ηπατικές νόσους, αντιμετώπιση λοιμώξεων από </a:t>
            </a:r>
            <a:r>
              <a:rPr lang="en-US" sz="2000" i="1" dirty="0" smtClean="0">
                <a:latin typeface="Bookman Old Style" panose="02050604050505020204" pitchFamily="18" charset="0"/>
              </a:rPr>
              <a:t>Salmonella</a:t>
            </a:r>
            <a:r>
              <a:rPr lang="el-GR" sz="2000" dirty="0" smtClean="0">
                <a:latin typeface="Bookman Old Style" panose="02050604050505020204" pitchFamily="18" charset="0"/>
              </a:rPr>
              <a:t>, την πρόληψη καρκινογενέσεων, και διατήρηση των επιπέδων της γλυκόζης και της ινσουλίνης στο αίμα σε φυσιολογικά επίπεδα</a:t>
            </a:r>
          </a:p>
        </p:txBody>
      </p:sp>
      <p:sp>
        <p:nvSpPr>
          <p:cNvPr id="14" name="Oval 13"/>
          <p:cNvSpPr/>
          <p:nvPr/>
        </p:nvSpPr>
        <p:spPr>
          <a:xfrm>
            <a:off x="8100392" y="5661248"/>
            <a:ext cx="648072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07504" y="5006786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>
                <a:latin typeface="Bookman Old Style" panose="02050604050505020204" pitchFamily="18" charset="0"/>
              </a:rPr>
              <a:t>Ενισχύει το άρωμα, προσδίδει </a:t>
            </a:r>
            <a:r>
              <a:rPr lang="el-GR" sz="2000" dirty="0" smtClean="0">
                <a:latin typeface="Bookman Old Style" panose="02050604050505020204" pitchFamily="18" charset="0"/>
              </a:rPr>
              <a:t>ωραία</a:t>
            </a:r>
            <a:r>
              <a:rPr lang="en-US" sz="2000" dirty="0" smtClean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</a:rPr>
              <a:t>εμφάνιση μέσω </a:t>
            </a:r>
            <a:r>
              <a:rPr lang="el-GR" sz="2000" dirty="0">
                <a:latin typeface="Bookman Old Style" panose="02050604050505020204" pitchFamily="18" charset="0"/>
              </a:rPr>
              <a:t>της αντίδρασης </a:t>
            </a:r>
            <a:r>
              <a:rPr lang="en-US" sz="2000" dirty="0" err="1">
                <a:latin typeface="Bookman Old Style" panose="02050604050505020204" pitchFamily="18" charset="0"/>
              </a:rPr>
              <a:t>Mailliard</a:t>
            </a:r>
            <a:r>
              <a:rPr lang="el-GR" sz="2000" dirty="0">
                <a:latin typeface="Bookman Old Style" panose="02050604050505020204" pitchFamily="18" charset="0"/>
              </a:rPr>
              <a:t>, παρουσιάζει εξαιρετική διαλυτότητα στο νερό, μπορεί να χρησιμοποιηθεί </a:t>
            </a:r>
            <a:r>
              <a:rPr lang="el-GR" sz="2000" dirty="0" smtClean="0">
                <a:latin typeface="Bookman Old Style" panose="02050604050505020204" pitchFamily="18" charset="0"/>
              </a:rPr>
              <a:t>ως </a:t>
            </a:r>
            <a:r>
              <a:rPr lang="el-GR" sz="2000" dirty="0">
                <a:latin typeface="Bookman Old Style" panose="02050604050505020204" pitchFamily="18" charset="0"/>
              </a:rPr>
              <a:t>γλυκαντικό μέσο </a:t>
            </a:r>
            <a:r>
              <a:rPr lang="el-GR" sz="2000" dirty="0" smtClean="0">
                <a:latin typeface="Bookman Old Style" panose="02050604050505020204" pitchFamily="18" charset="0"/>
              </a:rPr>
              <a:t>(</a:t>
            </a:r>
            <a:r>
              <a:rPr lang="el-GR" sz="2000" dirty="0">
                <a:latin typeface="Bookman Old Style" panose="02050604050505020204" pitchFamily="18" charset="0"/>
              </a:rPr>
              <a:t>προϊόντα </a:t>
            </a:r>
            <a:r>
              <a:rPr lang="el-GR" sz="2000" dirty="0" smtClean="0">
                <a:latin typeface="Bookman Old Style" panose="02050604050505020204" pitchFamily="18" charset="0"/>
              </a:rPr>
              <a:t>διατροφής για </a:t>
            </a:r>
            <a:r>
              <a:rPr lang="el-GR" sz="2000" dirty="0">
                <a:latin typeface="Bookman Old Style" panose="02050604050505020204" pitchFamily="18" charset="0"/>
              </a:rPr>
              <a:t>διαβητικούς και ηλικιωμένους</a:t>
            </a:r>
            <a:r>
              <a:rPr lang="el-GR" sz="2000" dirty="0" smtClean="0">
                <a:latin typeface="Bookman Old Style" panose="02050604050505020204" pitchFamily="18" charset="0"/>
              </a:rPr>
              <a:t>) 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ΣΚΟΠΟΣ</a:t>
            </a:r>
          </a:p>
        </p:txBody>
      </p:sp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107504" y="836712"/>
            <a:ext cx="8568952" cy="216024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ΠΡΟΗΓΟΥΜΕΝΕΣ ΜΕΛΕΤΕΣ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Περισσότερες μελέτες: παραγωγή </a:t>
            </a:r>
            <a:r>
              <a:rPr lang="en-US" sz="2000" dirty="0" smtClean="0">
                <a:latin typeface="Bookman Old Style" panose="02050604050505020204" pitchFamily="18" charset="0"/>
              </a:rPr>
              <a:t>GOS </a:t>
            </a:r>
            <a:r>
              <a:rPr lang="el-GR" sz="2000" dirty="0" smtClean="0">
                <a:latin typeface="Bookman Old Style" panose="02050604050505020204" pitchFamily="18" charset="0"/>
              </a:rPr>
              <a:t>από πρότυπα διαλύματα λακτόζης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Παραγωγή </a:t>
            </a:r>
            <a:r>
              <a:rPr lang="en-US" sz="2000" dirty="0">
                <a:latin typeface="Bookman Old Style" panose="02050604050505020204" pitchFamily="18" charset="0"/>
              </a:rPr>
              <a:t>GOS </a:t>
            </a:r>
            <a:r>
              <a:rPr lang="el-GR" sz="2000" dirty="0">
                <a:latin typeface="Bookman Old Style" panose="02050604050505020204" pitchFamily="18" charset="0"/>
              </a:rPr>
              <a:t>από </a:t>
            </a:r>
            <a:r>
              <a:rPr lang="el-GR" sz="2000" dirty="0" smtClean="0">
                <a:latin typeface="Bookman Old Style" panose="02050604050505020204" pitchFamily="18" charset="0"/>
              </a:rPr>
              <a:t>λακτόζη αποβουτυρωμένου γάλακτος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l-GR" sz="2000" dirty="0" smtClean="0">
                <a:latin typeface="Bookman Old Style" panose="02050604050505020204" pitchFamily="18" charset="0"/>
              </a:rPr>
              <a:t>Δύο μελέτες: παραγωγή </a:t>
            </a:r>
            <a:r>
              <a:rPr lang="el-GR" sz="2000" dirty="0" err="1" smtClean="0">
                <a:latin typeface="Bookman Old Style" panose="02050604050505020204" pitchFamily="18" charset="0"/>
              </a:rPr>
              <a:t>λακτουλόζης</a:t>
            </a:r>
            <a:r>
              <a:rPr lang="el-GR" sz="2000" dirty="0" smtClean="0">
                <a:latin typeface="Bookman Old Style" panose="02050604050505020204" pitchFamily="18" charset="0"/>
              </a:rPr>
              <a:t> από </a:t>
            </a:r>
            <a:r>
              <a:rPr lang="el-GR" sz="2000" dirty="0">
                <a:latin typeface="Bookman Old Style" panose="02050604050505020204" pitchFamily="18" charset="0"/>
              </a:rPr>
              <a:t>πρότυπα διαλύματα λακτόζης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l-GR" sz="2000" dirty="0" smtClean="0">
              <a:latin typeface="Bookman Old Style" panose="0205060405050502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788024" y="2852936"/>
            <a:ext cx="3744416" cy="1296144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3635896" y="4293096"/>
            <a:ext cx="1584176" cy="644218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107504" y="3113023"/>
            <a:ext cx="4572000" cy="74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13" indent="-274313"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</a:pPr>
            <a:r>
              <a:rPr lang="el-GR" sz="2000" dirty="0">
                <a:latin typeface="Bookman Old Style" panose="02050604050505020204" pitchFamily="18" charset="0"/>
              </a:rPr>
              <a:t>Μόνο 1 μελέτη σχετικά με παραγωγή </a:t>
            </a:r>
            <a:r>
              <a:rPr lang="en-US" sz="2000" dirty="0">
                <a:latin typeface="Bookman Old Style" panose="02050604050505020204" pitchFamily="18" charset="0"/>
              </a:rPr>
              <a:t>GOS </a:t>
            </a:r>
            <a:r>
              <a:rPr lang="el-GR" sz="2000" dirty="0">
                <a:latin typeface="Bookman Old Style" panose="02050604050505020204" pitchFamily="18" charset="0"/>
              </a:rPr>
              <a:t>από όξινο ορό</a:t>
            </a:r>
          </a:p>
        </p:txBody>
      </p:sp>
      <p:sp>
        <p:nvSpPr>
          <p:cNvPr id="12" name="Oval 11"/>
          <p:cNvSpPr/>
          <p:nvPr/>
        </p:nvSpPr>
        <p:spPr>
          <a:xfrm>
            <a:off x="8100392" y="5661248"/>
            <a:ext cx="648072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07504" y="5013176"/>
            <a:ext cx="8640960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l-GR" sz="2000" b="1" dirty="0" smtClean="0">
                <a:latin typeface="Bookman Old Style" panose="02050604050505020204" pitchFamily="18" charset="0"/>
              </a:rPr>
              <a:t>Αξιοποίηση όξινου </a:t>
            </a:r>
            <a:r>
              <a:rPr lang="el-GR" sz="2000" b="1" dirty="0">
                <a:latin typeface="Bookman Old Style" panose="02050604050505020204" pitchFamily="18" charset="0"/>
              </a:rPr>
              <a:t>ορού, και </a:t>
            </a:r>
            <a:r>
              <a:rPr lang="el-GR" sz="2000" b="1" dirty="0" smtClean="0">
                <a:latin typeface="Bookman Old Style" panose="02050604050505020204" pitchFamily="18" charset="0"/>
              </a:rPr>
              <a:t>συγκεκριμένα μετατροπή </a:t>
            </a:r>
            <a:r>
              <a:rPr lang="el-GR" sz="2000" b="1" dirty="0">
                <a:latin typeface="Bookman Old Style" panose="02050604050505020204" pitchFamily="18" charset="0"/>
              </a:rPr>
              <a:t>της περιεχόμενης σε αυτόν </a:t>
            </a:r>
            <a:r>
              <a:rPr lang="el-GR" sz="2000" b="1" dirty="0" smtClean="0">
                <a:latin typeface="Bookman Old Style" panose="02050604050505020204" pitchFamily="18" charset="0"/>
              </a:rPr>
              <a:t>λακτόζης </a:t>
            </a:r>
            <a:r>
              <a:rPr lang="el-GR" sz="2000" b="1" dirty="0">
                <a:latin typeface="Bookman Old Style" panose="02050604050505020204" pitchFamily="18" charset="0"/>
              </a:rPr>
              <a:t>σε </a:t>
            </a:r>
            <a:r>
              <a:rPr lang="el-GR" sz="2000" b="1" dirty="0" err="1">
                <a:latin typeface="Bookman Old Style" panose="02050604050505020204" pitchFamily="18" charset="0"/>
              </a:rPr>
              <a:t>γαλακτοολιγοσακχαρίτες</a:t>
            </a:r>
            <a:r>
              <a:rPr lang="el-GR" sz="2000" b="1" dirty="0">
                <a:latin typeface="Bookman Old Style" panose="02050604050505020204" pitchFamily="18" charset="0"/>
              </a:rPr>
              <a:t> (</a:t>
            </a:r>
            <a:r>
              <a:rPr lang="en-US" sz="2000" b="1" dirty="0" err="1">
                <a:latin typeface="Bookman Old Style" panose="02050604050505020204" pitchFamily="18" charset="0"/>
              </a:rPr>
              <a:t>Galacto</a:t>
            </a:r>
            <a:r>
              <a:rPr lang="el-GR" sz="2000" b="1" dirty="0">
                <a:latin typeface="Bookman Old Style" panose="02050604050505020204" pitchFamily="18" charset="0"/>
              </a:rPr>
              <a:t>-</a:t>
            </a:r>
            <a:r>
              <a:rPr lang="en-US" sz="2000" b="1" dirty="0" err="1">
                <a:latin typeface="Bookman Old Style" panose="02050604050505020204" pitchFamily="18" charset="0"/>
              </a:rPr>
              <a:t>oligo</a:t>
            </a:r>
            <a:r>
              <a:rPr lang="el-GR" sz="2000" b="1" dirty="0">
                <a:latin typeface="Bookman Old Style" panose="02050604050505020204" pitchFamily="18" charset="0"/>
              </a:rPr>
              <a:t>-</a:t>
            </a:r>
            <a:r>
              <a:rPr lang="en-US" sz="2000" b="1" dirty="0">
                <a:latin typeface="Bookman Old Style" panose="02050604050505020204" pitchFamily="18" charset="0"/>
              </a:rPr>
              <a:t>saccharides</a:t>
            </a:r>
            <a:r>
              <a:rPr lang="el-GR" sz="2000" b="1" dirty="0">
                <a:latin typeface="Bookman Old Style" panose="02050604050505020204" pitchFamily="18" charset="0"/>
              </a:rPr>
              <a:t>-</a:t>
            </a:r>
            <a:r>
              <a:rPr lang="en-US" sz="2000" b="1" dirty="0">
                <a:latin typeface="Bookman Old Style" panose="02050604050505020204" pitchFamily="18" charset="0"/>
              </a:rPr>
              <a:t>GOS</a:t>
            </a:r>
            <a:r>
              <a:rPr lang="el-GR" sz="2000" b="1" dirty="0">
                <a:latin typeface="Bookman Old Style" panose="02050604050505020204" pitchFamily="18" charset="0"/>
              </a:rPr>
              <a:t>), μέσω ενζυμικής αντίδρασης με το ένζυμο </a:t>
            </a:r>
            <a:r>
              <a:rPr lang="el-GR" sz="2000" b="1" dirty="0" smtClean="0">
                <a:latin typeface="Bookman Old Style" panose="02050604050505020204" pitchFamily="18" charset="0"/>
              </a:rPr>
              <a:t>της β-</a:t>
            </a:r>
            <a:r>
              <a:rPr lang="el-GR" sz="2000" b="1" dirty="0" err="1" smtClean="0">
                <a:latin typeface="Bookman Old Style" panose="02050604050505020204" pitchFamily="18" charset="0"/>
              </a:rPr>
              <a:t>γαλακτοζιδάσης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9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ΠΕΙΡΑΜΑΤΙΚΟΣ ΣΧΕΔΙΑΣΜΟΣ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800200"/>
            <a:ext cx="4854650" cy="49411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520" y="980728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indent="-542925" algn="just">
              <a:spcAft>
                <a:spcPts val="1000"/>
              </a:spcAft>
              <a:buClr>
                <a:schemeClr val="accent1">
                  <a:lumMod val="50000"/>
                </a:schemeClr>
              </a:buClr>
              <a:buSzPct val="100000"/>
              <a:buFont typeface="Wingdings 3" panose="05040102010807070707" pitchFamily="18" charset="2"/>
              <a:buChar char="´"/>
            </a:pPr>
            <a:r>
              <a:rPr lang="en-US" sz="2000" b="1" dirty="0">
                <a:latin typeface="Bookman Old Style" panose="02050604050505020204" pitchFamily="18" charset="0"/>
              </a:rPr>
              <a:t>pH=4,2 - </a:t>
            </a:r>
            <a:r>
              <a:rPr lang="el-GR" sz="2000" b="1" dirty="0">
                <a:latin typeface="Bookman Old Style" panose="02050604050505020204" pitchFamily="18" charset="0"/>
              </a:rPr>
              <a:t>ενζυμική δραστικότητα 0,24 </a:t>
            </a:r>
            <a:r>
              <a:rPr lang="en-US" sz="2000" b="1" dirty="0">
                <a:latin typeface="Bookman Old Style" panose="02050604050505020204" pitchFamily="18" charset="0"/>
              </a:rPr>
              <a:t>U/mL - 55°C</a:t>
            </a:r>
            <a:endParaRPr lang="el-GR" sz="2000" b="1" dirty="0">
              <a:latin typeface="Bookman Old Style" panose="020506040505050202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51520" y="1700808"/>
            <a:ext cx="1800200" cy="1008112"/>
          </a:xfrm>
          <a:prstGeom prst="wedgeRoundRectCallout">
            <a:avLst>
              <a:gd name="adj1" fmla="val 84571"/>
              <a:gd name="adj2" fmla="val 5329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Amino </a:t>
            </a:r>
            <a:r>
              <a:rPr lang="en-US" dirty="0" err="1" smtClean="0"/>
              <a:t>Pellicon</a:t>
            </a:r>
            <a:r>
              <a:rPr lang="en-US" dirty="0" smtClean="0"/>
              <a:t> </a:t>
            </a:r>
          </a:p>
          <a:p>
            <a:pPr algn="ctr"/>
            <a:r>
              <a:rPr lang="en-US" sz="1600" dirty="0" smtClean="0"/>
              <a:t>(cut off </a:t>
            </a:r>
            <a:r>
              <a:rPr lang="en-US" sz="1600" b="1" u="sng" dirty="0" smtClean="0"/>
              <a:t>10 </a:t>
            </a:r>
            <a:r>
              <a:rPr lang="en-US" sz="1600" b="1" u="sng" dirty="0" err="1" smtClean="0"/>
              <a:t>kDa</a:t>
            </a:r>
            <a:r>
              <a:rPr lang="en-US" sz="1600" dirty="0" smtClean="0"/>
              <a:t>)</a:t>
            </a:r>
            <a:r>
              <a:rPr lang="en-US" dirty="0" smtClean="0"/>
              <a:t> </a:t>
            </a:r>
            <a:endParaRPr lang="el-GR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251520" y="3212976"/>
            <a:ext cx="1872208" cy="1008112"/>
          </a:xfrm>
          <a:prstGeom prst="wedgeRoundRectCallout">
            <a:avLst>
              <a:gd name="adj1" fmla="val 85407"/>
              <a:gd name="adj2" fmla="val 4409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Θέρμανση (&gt;50°</a:t>
            </a:r>
            <a:r>
              <a:rPr lang="en-US" dirty="0" smtClean="0"/>
              <a:t>C, 3 h</a:t>
            </a:r>
            <a:r>
              <a:rPr lang="el-GR" dirty="0" smtClean="0"/>
              <a:t>)</a:t>
            </a:r>
            <a:endParaRPr lang="en-US" dirty="0" smtClean="0"/>
          </a:p>
          <a:p>
            <a:pPr algn="ctr"/>
            <a:r>
              <a:rPr lang="el-GR" dirty="0" err="1" smtClean="0"/>
              <a:t>Φυγοκέντρηση</a:t>
            </a:r>
            <a:endParaRPr lang="el-GR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6876256" y="5085184"/>
            <a:ext cx="2160240" cy="1368152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000" b="1" dirty="0">
                <a:latin typeface="Bookman Old Style" panose="02050604050505020204" pitchFamily="18" charset="0"/>
              </a:rPr>
              <a:t>pH=4,2</a:t>
            </a:r>
          </a:p>
          <a:p>
            <a:pPr algn="ctr">
              <a:lnSpc>
                <a:spcPct val="130000"/>
              </a:lnSpc>
            </a:pPr>
            <a:r>
              <a:rPr lang="en-US" sz="2000" b="1" dirty="0">
                <a:latin typeface="Bookman Old Style" panose="02050604050505020204" pitchFamily="18" charset="0"/>
              </a:rPr>
              <a:t>T= 40-55°C</a:t>
            </a:r>
          </a:p>
          <a:p>
            <a:pPr algn="ctr">
              <a:lnSpc>
                <a:spcPct val="130000"/>
              </a:lnSpc>
            </a:pPr>
            <a:r>
              <a:rPr lang="el-GR" sz="2000" b="1" dirty="0">
                <a:latin typeface="Bookman Old Style" panose="02050604050505020204" pitchFamily="18" charset="0"/>
              </a:rPr>
              <a:t>2</a:t>
            </a:r>
            <a:r>
              <a:rPr lang="en-US" sz="2000" b="1" dirty="0">
                <a:latin typeface="Bookman Old Style" panose="02050604050505020204" pitchFamily="18" charset="0"/>
              </a:rPr>
              <a:t>,</a:t>
            </a:r>
            <a:r>
              <a:rPr lang="el-GR" sz="2000" b="1" dirty="0">
                <a:latin typeface="Bookman Old Style" panose="02050604050505020204" pitchFamily="18" charset="0"/>
              </a:rPr>
              <a:t>4</a:t>
            </a:r>
            <a:r>
              <a:rPr lang="en-US" sz="2000" b="1" dirty="0">
                <a:latin typeface="Bookman Old Style" panose="02050604050505020204" pitchFamily="18" charset="0"/>
              </a:rPr>
              <a:t>-9,6</a:t>
            </a:r>
            <a:r>
              <a:rPr lang="el-GR" sz="2000" b="1" dirty="0">
                <a:latin typeface="Bookman Old Style" panose="02050604050505020204" pitchFamily="18" charset="0"/>
              </a:rPr>
              <a:t> </a:t>
            </a:r>
            <a:r>
              <a:rPr lang="en-US" sz="2000" b="1" dirty="0">
                <a:latin typeface="Bookman Old Style" panose="02050604050505020204" pitchFamily="18" charset="0"/>
              </a:rPr>
              <a:t>U/mL</a:t>
            </a:r>
            <a:endParaRPr lang="el-GR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6660232" y="2492896"/>
            <a:ext cx="1944216" cy="1512168"/>
            <a:chOff x="6660232" y="2492896"/>
            <a:chExt cx="1944216" cy="1512168"/>
          </a:xfrm>
        </p:grpSpPr>
        <p:sp>
          <p:nvSpPr>
            <p:cNvPr id="14" name="Rounded Rectangular Callout 13"/>
            <p:cNvSpPr/>
            <p:nvPr/>
          </p:nvSpPr>
          <p:spPr>
            <a:xfrm>
              <a:off x="6660232" y="2492896"/>
              <a:ext cx="1944216" cy="1512168"/>
            </a:xfrm>
            <a:prstGeom prst="wedgeRoundRectCallout">
              <a:avLst>
                <a:gd name="adj1" fmla="val -111581"/>
                <a:gd name="adj2" fmla="val 23183"/>
                <a:gd name="adj3" fmla="val 1666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10093" r="17651"/>
            <a:stretch/>
          </p:blipFill>
          <p:spPr>
            <a:xfrm>
              <a:off x="6732240" y="2529056"/>
              <a:ext cx="1805461" cy="1404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5" name="Right Arrow 4"/>
          <p:cNvSpPr/>
          <p:nvPr/>
        </p:nvSpPr>
        <p:spPr>
          <a:xfrm>
            <a:off x="5436096" y="5157192"/>
            <a:ext cx="1368152" cy="288032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446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ΑΝΑΛΥΣΕΙΣ - ΜΕΤΡΗΣΕΙΣ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340768"/>
            <a:ext cx="1902572" cy="1224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509" t="20736" r="26192" b="22409"/>
          <a:stretch/>
        </p:blipFill>
        <p:spPr>
          <a:xfrm>
            <a:off x="5580112" y="5877272"/>
            <a:ext cx="936104" cy="7464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04" y="1052736"/>
            <a:ext cx="6048672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  <a:tabLst>
                <a:tab pos="5022850" algn="r"/>
              </a:tabLst>
            </a:pPr>
            <a:r>
              <a:rPr lang="el-GR" sz="2000" b="1" kern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ΜΕΘΟΔΟΣ ΠΡΟΣΔΙΟΡΙΣΜΟΥ ΠΡΩΤΕΪΝΩΝ ΚΑΤΑ </a:t>
            </a:r>
            <a:r>
              <a:rPr lang="en-US" sz="2000" b="1" kern="1400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BRADFORD</a:t>
            </a: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  <a:tabLst>
                <a:tab pos="5022850" algn="r"/>
              </a:tabLst>
            </a:pPr>
            <a:endParaRPr lang="en-US" sz="2000" b="1" kern="1400" dirty="0" smtClean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  <a:tabLst>
                <a:tab pos="5022850" algn="r"/>
              </a:tabLst>
            </a:pPr>
            <a:r>
              <a:rPr lang="el-GR" sz="2000" b="1" kern="1400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ΜΕΤΡΗΣΗ </a:t>
            </a:r>
            <a:r>
              <a:rPr lang="el-GR" sz="2000" b="1" kern="1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ΤΗΣ ΕΝΖΥΜΙΚΗΣ ΕΝΕΡΓΟΤΗΤΑΣ ΤΗΣ β</a:t>
            </a:r>
            <a:r>
              <a:rPr lang="el-GR" sz="2000" b="1" kern="1400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-ΓΑΛΑΚΤΟΖΙΔΑΣΗΣ</a:t>
            </a:r>
            <a:endParaRPr lang="en-US" sz="2000" b="1" kern="1400" dirty="0" smtClean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  <a:tabLst>
                <a:tab pos="5022850" algn="r"/>
              </a:tabLst>
            </a:pPr>
            <a:endParaRPr lang="en-US" sz="2000" b="1" kern="1400" dirty="0" smtClean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3356992"/>
            <a:ext cx="8640960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  <a:tabLst>
                <a:tab pos="5022850" algn="r"/>
              </a:tabLst>
            </a:pPr>
            <a:r>
              <a:rPr lang="el-GR" sz="2000" b="1" kern="1400" cap="small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ΥΓΡΗ </a:t>
            </a:r>
            <a:r>
              <a:rPr lang="el-GR" sz="2000" b="1" kern="1400" cap="small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ΧΡΩΜΑΤΟΓΡΑΦΙΑ ΥΨΗΛΗΣ ΑΠΟΔΟΣΗΣ </a:t>
            </a:r>
            <a:endParaRPr lang="en-US" sz="2000" b="1" kern="1400" cap="small" dirty="0" smtClean="0">
              <a:latin typeface="Bookman Old Style" panose="0205060405050502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tabLst>
                <a:tab pos="5022850" algn="r"/>
              </a:tabLst>
            </a:pPr>
            <a:r>
              <a:rPr lang="en-US" sz="2000" b="1" kern="1400" cap="small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400" cap="small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el-GR" sz="2000" b="1" kern="1400" cap="small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l-GR" sz="2000" b="1" kern="1400" cap="small" dirty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HIGH PERFORMANCE LIQUID CHROMATOGRAPHY, HPLC</a:t>
            </a:r>
            <a:r>
              <a:rPr lang="el-GR" sz="2000" b="1" kern="1400" cap="small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US" sz="2000" b="1" kern="1400" cap="small" dirty="0" smtClean="0">
              <a:latin typeface="Bookman Old Style" panose="0205060405050502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Char char="§"/>
              <a:tabLst>
                <a:tab pos="5022850" algn="r"/>
              </a:tabLst>
            </a:pPr>
            <a:r>
              <a:rPr lang="el-GR" sz="2000" kern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Ανιχνευτής δείκτη διάθλασης (</a:t>
            </a:r>
            <a:r>
              <a:rPr lang="en-US" sz="2000" kern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refractive index, RI</a:t>
            </a:r>
            <a:r>
              <a:rPr lang="el-GR" sz="2000" kern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)</a:t>
            </a:r>
            <a:r>
              <a:rPr lang="arn-CL" sz="2000" kern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endParaRPr lang="el-GR" sz="2000" kern="14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Char char="§"/>
              <a:tabLst>
                <a:tab pos="5022850" algn="r"/>
              </a:tabLst>
            </a:pPr>
            <a:r>
              <a:rPr lang="el-GR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Στήλη </a:t>
            </a:r>
            <a:r>
              <a:rPr lang="en-US" sz="2000" kern="14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Microsorb</a:t>
            </a:r>
            <a:r>
              <a:rPr lang="en-US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MV100-5 NH</a:t>
            </a:r>
            <a:r>
              <a:rPr lang="en-US" sz="2000" kern="1400" baseline="-25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endParaRPr lang="el-GR" sz="2000" kern="1400" baseline="-25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Char char="§"/>
              <a:tabLst>
                <a:tab pos="5022850" algn="r"/>
              </a:tabLst>
            </a:pPr>
            <a:r>
              <a:rPr lang="el-GR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Προ-στήλη </a:t>
            </a:r>
            <a:r>
              <a:rPr lang="arn-CL" sz="2000" kern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Polaris 5 NH</a:t>
            </a:r>
            <a:r>
              <a:rPr lang="arn-CL" sz="2000" kern="14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arn-CL" sz="2000" kern="14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arn-CL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MetaGuard</a:t>
            </a:r>
            <a:endParaRPr lang="el-GR" sz="2000" kern="14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30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Char char="§"/>
              <a:tabLst>
                <a:tab pos="5022850" algn="r"/>
              </a:tabLst>
            </a:pPr>
            <a:r>
              <a:rPr lang="el-GR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Διαλύτης </a:t>
            </a:r>
            <a:r>
              <a:rPr lang="el-GR" sz="2000" kern="14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έκλουσης</a:t>
            </a:r>
            <a:r>
              <a:rPr lang="el-GR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ACN:H</a:t>
            </a:r>
            <a:r>
              <a:rPr lang="en-US" sz="2000" kern="1400" baseline="-25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 </a:t>
            </a:r>
            <a:r>
              <a:rPr lang="el-GR" sz="2000" kern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σε αναλογία 70:30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2" b="765"/>
          <a:stretch/>
        </p:blipFill>
        <p:spPr>
          <a:xfrm rot="10800000">
            <a:off x="6660232" y="4725144"/>
            <a:ext cx="2078391" cy="198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2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204863"/>
            <a:ext cx="5832648" cy="4491941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l-GR" sz="28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28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HPLC</a:t>
            </a:r>
            <a:endParaRPr lang="el-GR" sz="28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07504" y="935197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</a:rPr>
              <a:t>Ενώσεις  με διαφορετικά μονομερή ⇒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διαχωρισμός</a:t>
            </a:r>
          </a:p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Ενώσεις με ίδια μονομερή, διαφορετικούς δεσμούς</a:t>
            </a:r>
            <a:r>
              <a:rPr lang="el-GR" sz="2000" dirty="0" smtClean="0">
                <a:latin typeface="Bookman Old Style" panose="02050604050505020204" pitchFamily="18" charset="0"/>
              </a:rPr>
              <a:t> ⇒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el-GR" sz="2000" dirty="0" err="1" smtClean="0">
                <a:latin typeface="Bookman Old Style" panose="02050604050505020204" pitchFamily="18" charset="0"/>
                <a:sym typeface="Wingdings" panose="05000000000000000000" pitchFamily="2" charset="2"/>
              </a:rPr>
              <a:t>συνέκλουση</a:t>
            </a:r>
            <a:endParaRPr lang="el-GR" sz="20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</a:rPr>
              <a:t>Μίγμα: </a:t>
            </a:r>
            <a:r>
              <a:rPr lang="el-GR" sz="1900" dirty="0" smtClean="0">
                <a:latin typeface="Bookman Old Style" panose="02050604050505020204" pitchFamily="18" charset="0"/>
              </a:rPr>
              <a:t>γλυκόζη-γαλακτόζη-λακτόζη-σακχαρόζη-</a:t>
            </a:r>
            <a:r>
              <a:rPr lang="el-GR" sz="1900" dirty="0" err="1" smtClean="0">
                <a:latin typeface="Bookman Old Style" panose="02050604050505020204" pitchFamily="18" charset="0"/>
              </a:rPr>
              <a:t>μαλτόζη</a:t>
            </a:r>
            <a:r>
              <a:rPr lang="el-GR" sz="1900" dirty="0" smtClean="0">
                <a:latin typeface="Bookman Old Style" panose="02050604050505020204" pitchFamily="18" charset="0"/>
              </a:rPr>
              <a:t>-</a:t>
            </a:r>
            <a:r>
              <a:rPr lang="el-GR" sz="1900" dirty="0" err="1" smtClean="0">
                <a:latin typeface="Bookman Old Style" panose="02050604050505020204" pitchFamily="18" charset="0"/>
              </a:rPr>
              <a:t>τρεχαλόζη</a:t>
            </a:r>
            <a:endParaRPr lang="el-GR" sz="1900" dirty="0">
              <a:latin typeface="Bookman Old Style" panose="02050604050505020204" pitchFamily="18" charset="0"/>
            </a:endParaRPr>
          </a:p>
        </p:txBody>
      </p:sp>
      <p:sp>
        <p:nvSpPr>
          <p:cNvPr id="11" name="Επεξήγηση με στρογγυλεμένο παραλληλόγραμμο 10"/>
          <p:cNvSpPr/>
          <p:nvPr/>
        </p:nvSpPr>
        <p:spPr>
          <a:xfrm>
            <a:off x="595668" y="3065008"/>
            <a:ext cx="1259600" cy="508008"/>
          </a:xfrm>
          <a:prstGeom prst="wedgeRoundRectCallout">
            <a:avLst>
              <a:gd name="adj1" fmla="val 73985"/>
              <a:gd name="adj2" fmla="val -1404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9844" y="3068960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5,20</a:t>
            </a:r>
            <a:endParaRPr lang="el-GR" sz="16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3" name="Επεξήγηση με στρογγυλεμένο παραλληλόγραμμο 32"/>
          <p:cNvSpPr/>
          <p:nvPr/>
        </p:nvSpPr>
        <p:spPr>
          <a:xfrm>
            <a:off x="611560" y="3068960"/>
            <a:ext cx="1259600" cy="792088"/>
          </a:xfrm>
          <a:prstGeom prst="wedgeRoundRectCallout">
            <a:avLst>
              <a:gd name="adj1" fmla="val 78566"/>
              <a:gd name="adj2" fmla="val 27638"/>
              <a:gd name="adj3" fmla="val 16667"/>
            </a:avLst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95736" y="3573016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Bookman Old Style" panose="02050604050505020204" pitchFamily="18" charset="0"/>
              </a:rPr>
              <a:t>4,86</a:t>
            </a:r>
            <a:endParaRPr lang="el-GR" sz="1600" b="1" dirty="0">
              <a:latin typeface="Bookman Old Style" panose="02050604050505020204" pitchFamily="18" charset="0"/>
            </a:endParaRPr>
          </a:p>
        </p:txBody>
      </p:sp>
      <p:sp>
        <p:nvSpPr>
          <p:cNvPr id="35" name="Επεξήγηση με στρογγυλεμένο παραλληλόγραμμο 34"/>
          <p:cNvSpPr/>
          <p:nvPr/>
        </p:nvSpPr>
        <p:spPr>
          <a:xfrm>
            <a:off x="611560" y="4365104"/>
            <a:ext cx="1314400" cy="576063"/>
          </a:xfrm>
          <a:prstGeom prst="wedgeRoundRectCallout">
            <a:avLst>
              <a:gd name="adj1" fmla="val 72303"/>
              <a:gd name="adj2" fmla="val -30286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95736" y="4365104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6,85</a:t>
            </a:r>
            <a:endParaRPr lang="el-GR" sz="16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Δεξιό βέλος 13"/>
          <p:cNvSpPr/>
          <p:nvPr/>
        </p:nvSpPr>
        <p:spPr>
          <a:xfrm>
            <a:off x="6444208" y="5157192"/>
            <a:ext cx="360040" cy="57606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sp>
        <p:nvSpPr>
          <p:cNvPr id="40" name="Oval 1"/>
          <p:cNvSpPr/>
          <p:nvPr/>
        </p:nvSpPr>
        <p:spPr>
          <a:xfrm>
            <a:off x="8100392" y="5661248"/>
            <a:ext cx="648072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sp>
        <p:nvSpPr>
          <p:cNvPr id="15" name="Έλλειψη 14"/>
          <p:cNvSpPr/>
          <p:nvPr/>
        </p:nvSpPr>
        <p:spPr>
          <a:xfrm>
            <a:off x="6842465" y="4869160"/>
            <a:ext cx="1545959" cy="116227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900" b="1" dirty="0" smtClean="0">
                <a:latin typeface="Bookman Old Style" panose="02050604050505020204" pitchFamily="18" charset="0"/>
              </a:rPr>
              <a:t>Προϊόν με Β.Π</a:t>
            </a:r>
          </a:p>
          <a:p>
            <a:pPr algn="ctr"/>
            <a:r>
              <a:rPr lang="el-GR" sz="1900" b="1" dirty="0" smtClean="0">
                <a:latin typeface="Bookman Old Style" panose="02050604050505020204" pitchFamily="18" charset="0"/>
              </a:rPr>
              <a:t>3</a:t>
            </a:r>
            <a:endParaRPr lang="el-GR" sz="1900" b="1" dirty="0">
              <a:latin typeface="Bookman Old Style" panose="02050604050505020204" pitchFamily="18" charset="0"/>
            </a:endParaRPr>
          </a:p>
        </p:txBody>
      </p:sp>
      <p:sp>
        <p:nvSpPr>
          <p:cNvPr id="17" name="Επεξήγηση με σύννεφο 16"/>
          <p:cNvSpPr/>
          <p:nvPr/>
        </p:nvSpPr>
        <p:spPr>
          <a:xfrm>
            <a:off x="6823786" y="3501008"/>
            <a:ext cx="1708654" cy="898563"/>
          </a:xfrm>
          <a:prstGeom prst="cloudCallout">
            <a:avLst>
              <a:gd name="adj1" fmla="val -85534"/>
              <a:gd name="adj2" fmla="val 7649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latin typeface="Bookman Old Style" panose="02050604050505020204" pitchFamily="18" charset="0"/>
              </a:rPr>
              <a:t>Σύνολο </a:t>
            </a:r>
            <a:r>
              <a:rPr lang="en-US" b="1" dirty="0" smtClean="0">
                <a:latin typeface="Bookman Old Style" panose="02050604050505020204" pitchFamily="18" charset="0"/>
              </a:rPr>
              <a:t>di-</a:t>
            </a:r>
            <a:endParaRPr lang="el-GR" b="1" dirty="0">
              <a:latin typeface="Bookman Old Style" panose="02050604050505020204" pitchFamily="18" charset="0"/>
            </a:endParaRPr>
          </a:p>
        </p:txBody>
      </p:sp>
      <p:sp>
        <p:nvSpPr>
          <p:cNvPr id="44" name="Επεξήγηση με σύννεφο 43"/>
          <p:cNvSpPr/>
          <p:nvPr/>
        </p:nvSpPr>
        <p:spPr>
          <a:xfrm>
            <a:off x="6588224" y="2420888"/>
            <a:ext cx="1656184" cy="964476"/>
          </a:xfrm>
          <a:prstGeom prst="cloudCallout">
            <a:avLst>
              <a:gd name="adj1" fmla="val -80881"/>
              <a:gd name="adj2" fmla="val 58792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latin typeface="Bookman Old Style" panose="02050604050505020204" pitchFamily="18" charset="0"/>
              </a:rPr>
              <a:t>Σύνολο </a:t>
            </a:r>
            <a:r>
              <a:rPr lang="en-US" b="1" dirty="0" smtClean="0">
                <a:latin typeface="Bookman Old Style" panose="02050604050505020204" pitchFamily="18" charset="0"/>
              </a:rPr>
              <a:t>mono-</a:t>
            </a:r>
            <a:endParaRPr lang="el-GR" b="1" dirty="0">
              <a:latin typeface="Bookman Old Style" panose="02050604050505020204" pitchFamily="18" charset="0"/>
            </a:endParaRPr>
          </a:p>
        </p:txBody>
      </p:sp>
      <p:sp>
        <p:nvSpPr>
          <p:cNvPr id="9" name="Αριστερό άγκιστρο 8"/>
          <p:cNvSpPr/>
          <p:nvPr/>
        </p:nvSpPr>
        <p:spPr>
          <a:xfrm>
            <a:off x="395536" y="3065008"/>
            <a:ext cx="200132" cy="79604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32756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</a:t>
            </a:r>
            <a:endParaRPr lang="el-GR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202" y="4355812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2</a:t>
            </a:r>
            <a:endParaRPr lang="el-GR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" name="Αριστερό άγκιστρο 23"/>
          <p:cNvSpPr/>
          <p:nvPr/>
        </p:nvSpPr>
        <p:spPr>
          <a:xfrm>
            <a:off x="323528" y="3911570"/>
            <a:ext cx="288032" cy="124562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5" name="Αριστερό άγκιστρο 24"/>
          <p:cNvSpPr/>
          <p:nvPr/>
        </p:nvSpPr>
        <p:spPr>
          <a:xfrm>
            <a:off x="395536" y="5187992"/>
            <a:ext cx="216024" cy="84344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6" name="TextBox 25"/>
          <p:cNvSpPr txBox="1"/>
          <p:nvPr/>
        </p:nvSpPr>
        <p:spPr>
          <a:xfrm>
            <a:off x="35496" y="5416768"/>
            <a:ext cx="467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&lt;2</a:t>
            </a:r>
            <a:endParaRPr lang="el-GR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2492896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Β.Π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88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33" grpId="0" animBg="1"/>
      <p:bldP spid="34" grpId="0"/>
      <p:bldP spid="35" grpId="0" animBg="1"/>
      <p:bldP spid="36" grpId="0"/>
      <p:bldP spid="14" grpId="0" animBg="1"/>
      <p:bldP spid="15" grpId="0" animBg="1"/>
      <p:bldP spid="17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20080"/>
          </a:xfrm>
        </p:spPr>
        <p:txBody>
          <a:bodyPr>
            <a:normAutofit fontScale="90000"/>
          </a:bodyPr>
          <a:lstStyle/>
          <a:p>
            <a:r>
              <a:rPr lang="el-GR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n-US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ΠΡΩΤΟΓΕΝΕΙΣ ΜΕΤΡΗΣΕΙΣ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07504" y="1126996"/>
            <a:ext cx="8640452" cy="501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Καμπύλες αναφοράς Λακτόζης και Γαλακτόζης (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%w/v)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: 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HPLC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RI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endParaRPr lang="el-GR" sz="20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</p:txBody>
      </p:sp>
      <p:pic>
        <p:nvPicPr>
          <p:cNvPr id="5" name="Picture 29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/>
          <a:stretch/>
        </p:blipFill>
        <p:spPr bwMode="auto">
          <a:xfrm>
            <a:off x="395536" y="1772816"/>
            <a:ext cx="3887470" cy="317182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9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0"/>
          <a:stretch/>
        </p:blipFill>
        <p:spPr bwMode="auto">
          <a:xfrm>
            <a:off x="4673798" y="2418050"/>
            <a:ext cx="3930650" cy="3171190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Ορθογώνιο 1"/>
          <p:cNvSpPr/>
          <p:nvPr/>
        </p:nvSpPr>
        <p:spPr>
          <a:xfrm>
            <a:off x="107504" y="5879594"/>
            <a:ext cx="86404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</a:rPr>
              <a:t>Μέτρηση ενεργότητας ενζύμου: </a:t>
            </a:r>
            <a:r>
              <a:rPr lang="el-GR" sz="2000" b="1" i="1" dirty="0">
                <a:latin typeface="Bookman Old Style" panose="02050604050505020204" pitchFamily="18" charset="0"/>
              </a:rPr>
              <a:t>28,6 (±1,25) </a:t>
            </a:r>
            <a:r>
              <a:rPr lang="en-US" sz="2000" b="1" i="1" dirty="0">
                <a:latin typeface="Bookman Old Style" panose="02050604050505020204" pitchFamily="18" charset="0"/>
              </a:rPr>
              <a:t>Units</a:t>
            </a:r>
            <a:r>
              <a:rPr lang="el-GR" sz="2000" b="1" i="1" dirty="0">
                <a:latin typeface="Bookman Old Style" panose="02050604050505020204" pitchFamily="18" charset="0"/>
              </a:rPr>
              <a:t>/</a:t>
            </a:r>
            <a:r>
              <a:rPr lang="en-US" sz="2000" b="1" i="1" dirty="0" smtClean="0">
                <a:latin typeface="Bookman Old Style" panose="02050604050505020204" pitchFamily="18" charset="0"/>
              </a:rPr>
              <a:t>mg</a:t>
            </a:r>
            <a:r>
              <a:rPr lang="el-GR" sz="2000" b="1" i="1" dirty="0" smtClean="0">
                <a:latin typeface="Bookman Old Style" panose="02050604050505020204" pitchFamily="18" charset="0"/>
              </a:rPr>
              <a:t> 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SzPct val="70000"/>
            </a:pPr>
            <a:r>
              <a:rPr lang="el-GR" sz="2000" i="1" dirty="0">
                <a:latin typeface="Bookman Old Style" panose="02050604050505020204" pitchFamily="18" charset="0"/>
              </a:rPr>
              <a:t> </a:t>
            </a:r>
            <a:r>
              <a:rPr lang="el-GR" sz="2000" i="1" dirty="0" smtClean="0">
                <a:latin typeface="Bookman Old Style" panose="02050604050505020204" pitchFamily="18" charset="0"/>
              </a:rPr>
              <a:t>   </a:t>
            </a:r>
            <a:r>
              <a:rPr lang="el-GR" sz="2000" dirty="0" smtClean="0">
                <a:latin typeface="Bookman Old Style" panose="02050604050505020204" pitchFamily="18" charset="0"/>
              </a:rPr>
              <a:t>(</a:t>
            </a:r>
            <a:r>
              <a:rPr lang="el-GR" sz="2000" dirty="0">
                <a:latin typeface="Bookman Old Style" panose="02050604050505020204" pitchFamily="18" charset="0"/>
              </a:rPr>
              <a:t>καμπύλη αναφοράς </a:t>
            </a:r>
            <a:r>
              <a:rPr lang="en-US" sz="2000" dirty="0" err="1">
                <a:latin typeface="Bookman Old Style" panose="02050604050505020204" pitchFamily="18" charset="0"/>
              </a:rPr>
              <a:t>pNP</a:t>
            </a:r>
            <a:r>
              <a:rPr lang="en-US" sz="2000" dirty="0" smtClean="0">
                <a:latin typeface="Bookman Old Style" panose="02050604050505020204" pitchFamily="18" charset="0"/>
              </a:rPr>
              <a:t>)</a:t>
            </a:r>
            <a:endParaRPr lang="el-GR" sz="2000" i="1" dirty="0" smtClean="0"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2204864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R</a:t>
            </a:r>
            <a:r>
              <a:rPr lang="en-US" sz="1600" b="1" i="1" baseline="30000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2</a:t>
            </a:r>
            <a:r>
              <a:rPr lang="en-US" sz="16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=0.999</a:t>
            </a:r>
            <a:endParaRPr lang="el-GR" sz="1600" b="1" i="1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2852936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R</a:t>
            </a:r>
            <a:r>
              <a:rPr lang="en-US" sz="1600" b="1" i="1" baseline="30000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2</a:t>
            </a:r>
            <a:r>
              <a:rPr lang="en-US" sz="16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=0.999</a:t>
            </a:r>
            <a:endParaRPr lang="el-GR" sz="1600" b="1" i="1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66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20080"/>
          </a:xfrm>
        </p:spPr>
        <p:txBody>
          <a:bodyPr>
            <a:normAutofit/>
          </a:bodyPr>
          <a:lstStyle/>
          <a:p>
            <a:r>
              <a:rPr lang="el-GR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n-US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ΕΠΙΔΡΑΣΕΙΣ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1" name="Θέση περιεχομένου 2"/>
          <p:cNvSpPr txBox="1">
            <a:spLocks/>
          </p:cNvSpPr>
          <p:nvPr/>
        </p:nvSpPr>
        <p:spPr>
          <a:xfrm>
            <a:off x="395536" y="1052736"/>
            <a:ext cx="3672408" cy="50405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Προέλευση υποστρώματος</a:t>
            </a:r>
            <a:endParaRPr lang="el-GR" sz="2000" dirty="0"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l-GR" sz="2000" dirty="0" smtClean="0">
              <a:latin typeface="Bookman Old Style" panose="02050604050505020204" pitchFamily="18" charset="0"/>
            </a:endParaRPr>
          </a:p>
        </p:txBody>
      </p:sp>
      <p:sp>
        <p:nvSpPr>
          <p:cNvPr id="12" name="Θέση περιεχομένου 2"/>
          <p:cNvSpPr txBox="1">
            <a:spLocks/>
          </p:cNvSpPr>
          <p:nvPr/>
        </p:nvSpPr>
        <p:spPr>
          <a:xfrm>
            <a:off x="5148064" y="3068960"/>
            <a:ext cx="3240360" cy="50405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Σύσταση ορού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21" name="Διάγραμμα ροής: Παραπομπή σε άλλη σελίδα 20"/>
          <p:cNvSpPr/>
          <p:nvPr/>
        </p:nvSpPr>
        <p:spPr>
          <a:xfrm>
            <a:off x="5364088" y="1196752"/>
            <a:ext cx="2808312" cy="134076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 smtClean="0">
                <a:latin typeface="Bookman Old Style" panose="02050604050505020204" pitchFamily="18" charset="0"/>
              </a:rPr>
              <a:t>Μη επίδραση σύστασης ορού</a:t>
            </a:r>
            <a:endParaRPr lang="el-GR" sz="2000" b="1" dirty="0">
              <a:latin typeface="Bookman Old Style" panose="02050604050505020204" pitchFamily="18" charset="0"/>
            </a:endParaRPr>
          </a:p>
        </p:txBody>
      </p:sp>
      <p:sp>
        <p:nvSpPr>
          <p:cNvPr id="2" name="Down Arrow 1"/>
          <p:cNvSpPr/>
          <p:nvPr/>
        </p:nvSpPr>
        <p:spPr>
          <a:xfrm flipV="1">
            <a:off x="6300192" y="2492896"/>
            <a:ext cx="1080120" cy="504056"/>
          </a:xfrm>
          <a:prstGeom prst="downArrow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2"/>
          <a:srcRect t="9488" r="3211"/>
          <a:stretch/>
        </p:blipFill>
        <p:spPr>
          <a:xfrm>
            <a:off x="211271" y="1623604"/>
            <a:ext cx="4090806" cy="3240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/>
          <a:srcRect b="8487"/>
          <a:stretch/>
        </p:blipFill>
        <p:spPr>
          <a:xfrm>
            <a:off x="4078564" y="3129834"/>
            <a:ext cx="4625328" cy="3539526"/>
          </a:xfrm>
          <a:prstGeom prst="rect">
            <a:avLst/>
          </a:prstGeom>
        </p:spPr>
      </p:pic>
      <p:sp>
        <p:nvSpPr>
          <p:cNvPr id="22" name="Διάγραμμα ροής: Παραπομπή σε άλλη σελίδα 21"/>
          <p:cNvSpPr/>
          <p:nvPr/>
        </p:nvSpPr>
        <p:spPr>
          <a:xfrm>
            <a:off x="1331640" y="5373216"/>
            <a:ext cx="3384376" cy="1340768"/>
          </a:xfrm>
          <a:prstGeom prst="rightArrowCallout">
            <a:avLst>
              <a:gd name="adj1" fmla="val 25000"/>
              <a:gd name="adj2" fmla="val 23023"/>
              <a:gd name="adj3" fmla="val 72443"/>
              <a:gd name="adj4" fmla="val 6497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 smtClean="0">
                <a:latin typeface="Bookman Old Style" panose="02050604050505020204" pitchFamily="18" charset="0"/>
              </a:rPr>
              <a:t>Επίδραση προέλευσης υποστρώματος</a:t>
            </a:r>
            <a:endParaRPr lang="el-GR" sz="2000" b="1" dirty="0">
              <a:latin typeface="Bookman Old Style" panose="02050604050505020204" pitchFamily="18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907704" y="4941168"/>
            <a:ext cx="1080120" cy="504056"/>
          </a:xfrm>
          <a:prstGeom prst="downArrow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180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 animBg="1"/>
      <p:bldP spid="2" grpId="0" animBg="1"/>
      <p:bldP spid="22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20080"/>
          </a:xfrm>
        </p:spPr>
        <p:txBody>
          <a:bodyPr>
            <a:normAutofit/>
          </a:bodyPr>
          <a:lstStyle/>
          <a:p>
            <a:r>
              <a:rPr lang="el-GR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n-US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ΕΠΙΔΡΑΣΕΙΣ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3" name="Θέση περιεχομένου 2"/>
          <p:cNvSpPr txBox="1">
            <a:spLocks/>
          </p:cNvSpPr>
          <p:nvPr/>
        </p:nvSpPr>
        <p:spPr>
          <a:xfrm>
            <a:off x="539552" y="980728"/>
            <a:ext cx="3664024" cy="50405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Συγκέντρωση λακτόζης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15" name="Θέση περιεχομένου 2"/>
          <p:cNvSpPr txBox="1">
            <a:spLocks/>
          </p:cNvSpPr>
          <p:nvPr/>
        </p:nvSpPr>
        <p:spPr>
          <a:xfrm>
            <a:off x="5076056" y="1700808"/>
            <a:ext cx="3664024" cy="50405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Ενζυμική δραστικότητα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8" name="Έλλειψη 1"/>
          <p:cNvSpPr/>
          <p:nvPr/>
        </p:nvSpPr>
        <p:spPr>
          <a:xfrm>
            <a:off x="611560" y="5733256"/>
            <a:ext cx="2448273" cy="921771"/>
          </a:xfrm>
          <a:prstGeom prst="ellips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2,4 </a:t>
            </a:r>
            <a:r>
              <a:rPr lang="en-US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U/mL</a:t>
            </a:r>
            <a:endParaRPr lang="el-GR" sz="21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l-GR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Τ:55</a:t>
            </a:r>
            <a:r>
              <a:rPr lang="en-US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°C </a:t>
            </a:r>
          </a:p>
        </p:txBody>
      </p:sp>
      <p:sp>
        <p:nvSpPr>
          <p:cNvPr id="9" name="Έλλειψη 7"/>
          <p:cNvSpPr/>
          <p:nvPr/>
        </p:nvSpPr>
        <p:spPr>
          <a:xfrm>
            <a:off x="4716016" y="5661248"/>
            <a:ext cx="2952328" cy="1080120"/>
          </a:xfrm>
          <a:prstGeom prst="ellips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2,4-</a:t>
            </a:r>
            <a:r>
              <a:rPr lang="el-GR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9,6</a:t>
            </a:r>
            <a:r>
              <a:rPr lang="en-US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U/mL</a:t>
            </a:r>
            <a:endParaRPr lang="el-GR" sz="21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l-GR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Τ:</a:t>
            </a:r>
            <a:r>
              <a:rPr lang="en-US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40-</a:t>
            </a:r>
            <a:r>
              <a:rPr lang="el-GR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55</a:t>
            </a:r>
            <a:r>
              <a:rPr lang="en-US" sz="21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°C </a:t>
            </a:r>
            <a:endParaRPr lang="en-US" sz="21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Δεξιό βέλος 5"/>
          <p:cNvSpPr/>
          <p:nvPr/>
        </p:nvSpPr>
        <p:spPr>
          <a:xfrm>
            <a:off x="3203849" y="5805264"/>
            <a:ext cx="1368152" cy="720080"/>
          </a:xfrm>
          <a:prstGeom prst="rightArrow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Σύννεφο 14"/>
          <p:cNvSpPr/>
          <p:nvPr/>
        </p:nvSpPr>
        <p:spPr>
          <a:xfrm>
            <a:off x="467544" y="5085184"/>
            <a:ext cx="2314609" cy="757114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1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ΠΡΟΪΟΝ</a:t>
            </a:r>
            <a:r>
              <a:rPr lang="el-GR" sz="21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!</a:t>
            </a:r>
          </a:p>
        </p:txBody>
      </p:sp>
      <p:pic>
        <p:nvPicPr>
          <p:cNvPr id="28" name="Εικόνα 27"/>
          <p:cNvPicPr>
            <a:picLocks noChangeAspect="1"/>
          </p:cNvPicPr>
          <p:nvPr/>
        </p:nvPicPr>
        <p:blipFill rotWithShape="1">
          <a:blip r:embed="rId2"/>
          <a:srcRect t="8079" r="1955" b="4973"/>
          <a:stretch/>
        </p:blipFill>
        <p:spPr>
          <a:xfrm>
            <a:off x="107504" y="1556792"/>
            <a:ext cx="4250473" cy="3240000"/>
          </a:xfrm>
          <a:prstGeom prst="rect">
            <a:avLst/>
          </a:prstGeom>
        </p:spPr>
      </p:pic>
      <p:sp>
        <p:nvSpPr>
          <p:cNvPr id="2" name="Bent Arrow 1"/>
          <p:cNvSpPr/>
          <p:nvPr/>
        </p:nvSpPr>
        <p:spPr>
          <a:xfrm rot="5400000">
            <a:off x="5400091" y="152636"/>
            <a:ext cx="504055" cy="2592289"/>
          </a:xfrm>
          <a:prstGeom prst="bentArrow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/>
          <a:srcRect t="9267" r="3054"/>
          <a:stretch/>
        </p:blipFill>
        <p:spPr>
          <a:xfrm>
            <a:off x="4463988" y="2313056"/>
            <a:ext cx="420513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7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animBg="1"/>
      <p:bldP spid="9" grpId="0" animBg="1"/>
      <p:bldP spid="10" grpId="0" animBg="1"/>
      <p:bldP spid="16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20080"/>
          </a:xfrm>
        </p:spPr>
        <p:txBody>
          <a:bodyPr>
            <a:normAutofit fontScale="90000"/>
          </a:bodyPr>
          <a:lstStyle/>
          <a:p>
            <a:r>
              <a:rPr lang="el-GR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n-US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ΕΠΙΔΡΑΣΗ ΘΕΡΜΟΚΡΑΣΙΑΣ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/>
          <a:srcRect t="9267" r="1668"/>
          <a:stretch/>
        </p:blipFill>
        <p:spPr>
          <a:xfrm>
            <a:off x="323528" y="980728"/>
            <a:ext cx="3820730" cy="2988000"/>
          </a:xfrm>
          <a:prstGeom prst="rect">
            <a:avLst/>
          </a:prstGeom>
        </p:spPr>
      </p:pic>
      <p:sp>
        <p:nvSpPr>
          <p:cNvPr id="19" name="Θέση περιεχομένου 2"/>
          <p:cNvSpPr txBox="1">
            <a:spLocks/>
          </p:cNvSpPr>
          <p:nvPr/>
        </p:nvSpPr>
        <p:spPr>
          <a:xfrm>
            <a:off x="1563141" y="1052735"/>
            <a:ext cx="1512168" cy="37155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4</a:t>
            </a:r>
            <a:r>
              <a:rPr lang="en-US" sz="2000" b="1" i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5°C </a:t>
            </a:r>
            <a:endParaRPr lang="el-GR" sz="2000" i="1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/>
          <a:srcRect t="9742" r="1704"/>
          <a:stretch/>
        </p:blipFill>
        <p:spPr>
          <a:xfrm>
            <a:off x="4598408" y="1016517"/>
            <a:ext cx="3879368" cy="2988000"/>
          </a:xfrm>
          <a:prstGeom prst="rect">
            <a:avLst/>
          </a:prstGeom>
        </p:spPr>
      </p:pic>
      <p:sp>
        <p:nvSpPr>
          <p:cNvPr id="21" name="Θέση περιεχομένου 2"/>
          <p:cNvSpPr txBox="1">
            <a:spLocks/>
          </p:cNvSpPr>
          <p:nvPr/>
        </p:nvSpPr>
        <p:spPr>
          <a:xfrm>
            <a:off x="7205697" y="1052734"/>
            <a:ext cx="1249200" cy="37155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50°C </a:t>
            </a:r>
            <a:endParaRPr lang="el-GR" sz="2000" i="1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4"/>
          <a:srcRect t="9267" r="3372"/>
          <a:stretch/>
        </p:blipFill>
        <p:spPr>
          <a:xfrm>
            <a:off x="359388" y="3789040"/>
            <a:ext cx="3780564" cy="2988000"/>
          </a:xfrm>
          <a:prstGeom prst="rect">
            <a:avLst/>
          </a:prstGeom>
        </p:spPr>
      </p:pic>
      <p:sp>
        <p:nvSpPr>
          <p:cNvPr id="9" name="Oval 1"/>
          <p:cNvSpPr/>
          <p:nvPr/>
        </p:nvSpPr>
        <p:spPr>
          <a:xfrm>
            <a:off x="8100392" y="5661248"/>
            <a:ext cx="648072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8152"/>
          <a:stretch/>
        </p:blipFill>
        <p:spPr>
          <a:xfrm>
            <a:off x="4644008" y="3753368"/>
            <a:ext cx="3911251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Εικόνα 17"/>
          <p:cNvPicPr>
            <a:picLocks noChangeAspect="1"/>
          </p:cNvPicPr>
          <p:nvPr/>
        </p:nvPicPr>
        <p:blipFill rotWithShape="1">
          <a:blip r:embed="rId2"/>
          <a:srcRect t="9267" r="3453"/>
          <a:stretch/>
        </p:blipFill>
        <p:spPr>
          <a:xfrm>
            <a:off x="251520" y="967807"/>
            <a:ext cx="3783937" cy="298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20080"/>
          </a:xfrm>
        </p:spPr>
        <p:txBody>
          <a:bodyPr>
            <a:normAutofit/>
          </a:bodyPr>
          <a:lstStyle/>
          <a:p>
            <a:r>
              <a:rPr lang="el-GR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n-US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ΕΠΙΔΡΑΣΗ ΕΝΖΥΜΟΥ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3" name="Θέση περιεχομένου 2"/>
          <p:cNvSpPr txBox="1">
            <a:spLocks/>
          </p:cNvSpPr>
          <p:nvPr/>
        </p:nvSpPr>
        <p:spPr>
          <a:xfrm>
            <a:off x="2555776" y="1052736"/>
            <a:ext cx="1512168" cy="37155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4,8 </a:t>
            </a:r>
            <a:r>
              <a:rPr lang="en-US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U/mL</a:t>
            </a:r>
            <a:endParaRPr lang="el-GR" sz="2000" i="1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Εικόνα 15"/>
          <p:cNvPicPr>
            <a:picLocks noChangeAspect="1"/>
          </p:cNvPicPr>
          <p:nvPr/>
        </p:nvPicPr>
        <p:blipFill rotWithShape="1">
          <a:blip r:embed="rId3"/>
          <a:srcRect t="9267" r="3453"/>
          <a:stretch/>
        </p:blipFill>
        <p:spPr>
          <a:xfrm>
            <a:off x="4604487" y="942925"/>
            <a:ext cx="3783937" cy="2988000"/>
          </a:xfrm>
          <a:prstGeom prst="rect">
            <a:avLst/>
          </a:prstGeom>
        </p:spPr>
      </p:pic>
      <p:sp>
        <p:nvSpPr>
          <p:cNvPr id="14" name="Θέση περιεχομένου 2"/>
          <p:cNvSpPr txBox="1">
            <a:spLocks/>
          </p:cNvSpPr>
          <p:nvPr/>
        </p:nvSpPr>
        <p:spPr>
          <a:xfrm>
            <a:off x="6948264" y="1041221"/>
            <a:ext cx="1512168" cy="37155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9,6</a:t>
            </a:r>
            <a:r>
              <a:rPr lang="el-GR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U/mL</a:t>
            </a:r>
            <a:endParaRPr lang="el-GR" sz="2000" i="1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Oval 1"/>
          <p:cNvSpPr/>
          <p:nvPr/>
        </p:nvSpPr>
        <p:spPr>
          <a:xfrm>
            <a:off x="8100392" y="5661248"/>
            <a:ext cx="648072" cy="6480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Bookman Old Style" panose="02050604050505020204" pitchFamily="18" charset="0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4"/>
          <a:srcRect t="9931" r="2933"/>
          <a:stretch/>
        </p:blipFill>
        <p:spPr>
          <a:xfrm>
            <a:off x="4572000" y="3753368"/>
            <a:ext cx="3891680" cy="298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8711" r="2716"/>
          <a:stretch/>
        </p:blipFill>
        <p:spPr>
          <a:xfrm>
            <a:off x="251520" y="3753368"/>
            <a:ext cx="4071661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8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080050"/>
            <a:ext cx="6552728" cy="466131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720080"/>
          </a:xfrm>
        </p:spPr>
        <p:txBody>
          <a:bodyPr>
            <a:normAutofit/>
          </a:bodyPr>
          <a:lstStyle/>
          <a:p>
            <a:r>
              <a:rPr lang="el-GR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n-US" sz="36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Συνολικά...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Δεξιό βέλος 6"/>
          <p:cNvSpPr/>
          <p:nvPr/>
        </p:nvSpPr>
        <p:spPr>
          <a:xfrm>
            <a:off x="2267744" y="5733256"/>
            <a:ext cx="432048" cy="432048"/>
          </a:xfrm>
          <a:prstGeom prst="rightArrow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/>
          <p:cNvSpPr/>
          <p:nvPr/>
        </p:nvSpPr>
        <p:spPr>
          <a:xfrm>
            <a:off x="107504" y="885209"/>
            <a:ext cx="871296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</a:pPr>
            <a:r>
              <a:rPr lang="el-GR" sz="2000" b="1" u="sng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Ενζυμικής δραστικότητας </a:t>
            </a:r>
            <a:r>
              <a:rPr lang="en-US" sz="2000" b="1" u="sng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&gt;</a:t>
            </a:r>
            <a:r>
              <a:rPr lang="en-US" sz="2000" b="1" u="sng" dirty="0">
                <a:latin typeface="Bookman Old Style" panose="02050604050505020204" pitchFamily="18" charset="0"/>
                <a:sym typeface="Wingdings 2" panose="05020102010507070707" pitchFamily="18" charset="2"/>
              </a:rPr>
              <a:t>2,4 U/mL</a:t>
            </a:r>
            <a:r>
              <a:rPr lang="en-US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 </a:t>
            </a:r>
            <a:r>
              <a:rPr lang="el-GR" sz="2000" dirty="0">
                <a:latin typeface="Bookman Old Style" panose="02050604050505020204" pitchFamily="18" charset="0"/>
              </a:rPr>
              <a:t>⇒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αύξηση</a:t>
            </a:r>
            <a:r>
              <a:rPr lang="en-US" sz="2000" b="1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 </a:t>
            </a:r>
            <a:r>
              <a:rPr lang="el-GR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μετατροπής δισακχαριτών &amp; </a:t>
            </a:r>
            <a:r>
              <a:rPr lang="el-GR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παραγωγής </a:t>
            </a:r>
            <a:r>
              <a:rPr lang="en-US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GOS</a:t>
            </a:r>
            <a:r>
              <a:rPr lang="el-GR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 </a:t>
            </a:r>
            <a:endParaRPr lang="en-US" sz="2000" dirty="0">
              <a:latin typeface="Bookman Old Style" panose="02050604050505020204" pitchFamily="18" charset="0"/>
              <a:sym typeface="Wingdings 2" panose="05020102010507070707" pitchFamily="18" charset="2"/>
            </a:endParaRPr>
          </a:p>
          <a:p>
            <a:pPr marL="342900" indent="-342900" algn="just">
              <a:spcBef>
                <a:spcPts val="6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b="1" u="sng" dirty="0">
                <a:latin typeface="Bookman Old Style" panose="02050604050505020204" pitchFamily="18" charset="0"/>
              </a:rPr>
              <a:t>T&gt;</a:t>
            </a:r>
            <a:r>
              <a:rPr lang="el-GR" sz="2000" b="1" u="sng" dirty="0">
                <a:latin typeface="Bookman Old Style" panose="02050604050505020204" pitchFamily="18" charset="0"/>
              </a:rPr>
              <a:t>45°</a:t>
            </a:r>
            <a:r>
              <a:rPr lang="en-US" sz="2000" b="1" u="sng" dirty="0" smtClean="0">
                <a:latin typeface="Bookman Old Style" panose="02050604050505020204" pitchFamily="18" charset="0"/>
              </a:rPr>
              <a:t>C </a:t>
            </a:r>
            <a:r>
              <a:rPr lang="el-GR" sz="2000" dirty="0" smtClean="0">
                <a:latin typeface="Bookman Old Style" panose="02050604050505020204" pitchFamily="18" charset="0"/>
              </a:rPr>
              <a:t>⇒</a:t>
            </a:r>
            <a:r>
              <a:rPr lang="en-US" sz="2000" dirty="0" smtClean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μείωση μετατροπής </a:t>
            </a:r>
            <a:r>
              <a:rPr lang="el-GR" sz="2000" dirty="0" err="1">
                <a:latin typeface="Bookman Old Style" panose="02050604050505020204" pitchFamily="18" charset="0"/>
                <a:sym typeface="Wingdings 2" panose="05020102010507070707" pitchFamily="18" charset="2"/>
              </a:rPr>
              <a:t>δισακχαριτών</a:t>
            </a:r>
            <a:r>
              <a:rPr lang="el-GR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 &amp; παραγωγής </a:t>
            </a:r>
            <a:r>
              <a:rPr lang="en-US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GOS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771800" y="5733256"/>
            <a:ext cx="4752528" cy="5040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43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ΜΑΘΗΜΑΤΙΚΑ ΜΟΝΤΕΛΑ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8" name="Θέση περιεχομένου 2"/>
          <p:cNvSpPr txBox="1">
            <a:spLocks/>
          </p:cNvSpPr>
          <p:nvPr/>
        </p:nvSpPr>
        <p:spPr>
          <a:xfrm>
            <a:off x="323528" y="1196752"/>
            <a:ext cx="3744416" cy="50405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l-GR" sz="2000" b="1" i="1" u="sng" dirty="0" smtClean="0">
                <a:latin typeface="Bookman Old Style" panose="02050604050505020204" pitchFamily="18" charset="0"/>
              </a:rPr>
              <a:t>Μετατροπή </a:t>
            </a:r>
            <a:r>
              <a:rPr lang="el-GR" sz="2000" b="1" i="1" u="sng" dirty="0" err="1" smtClean="0">
                <a:latin typeface="Bookman Old Style" panose="02050604050505020204" pitchFamily="18" charset="0"/>
              </a:rPr>
              <a:t>δισακχαριτών</a:t>
            </a:r>
            <a:r>
              <a:rPr lang="el-GR" sz="2000" b="1" i="1" u="sng" dirty="0" smtClean="0">
                <a:latin typeface="Bookman Old Style" panose="02050604050505020204" pitchFamily="18" charset="0"/>
              </a:rPr>
              <a:t>:</a:t>
            </a:r>
            <a:endParaRPr lang="el-GR" sz="2000" u="sng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83968" y="1124744"/>
                <a:ext cx="4104456" cy="549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l-GR" sz="2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num>
                        <m:den>
                          <m:r>
                            <a:rPr lang="el-GR" sz="2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𝑪𝒐</m:t>
                          </m:r>
                        </m:den>
                      </m:f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∙[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l-GR" sz="2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𝒆𝒙𝒑</m:t>
                          </m:r>
                        </m:fName>
                        <m:e>
                          <m:d>
                            <m:dPr>
                              <m:ctrlP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  <m: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func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l-GR" sz="2000" b="1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124744"/>
                <a:ext cx="4104456" cy="549370"/>
              </a:xfrm>
              <a:prstGeom prst="roundRect">
                <a:avLst/>
              </a:prstGeom>
              <a:blipFill rotWithShape="0">
                <a:blip r:embed="rId2"/>
                <a:stretch>
                  <a:fillRect l="-4903" t="-107778" b="-16666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/>
          <a:srcRect t="9267" r="3130"/>
          <a:stretch/>
        </p:blipFill>
        <p:spPr>
          <a:xfrm>
            <a:off x="107504" y="3200419"/>
            <a:ext cx="4557287" cy="3611555"/>
          </a:xfrm>
          <a:prstGeom prst="rect">
            <a:avLst/>
          </a:prstGeom>
        </p:spPr>
      </p:pic>
      <p:sp>
        <p:nvSpPr>
          <p:cNvPr id="10" name="Θέση περιεχομένου 2"/>
          <p:cNvSpPr txBox="1">
            <a:spLocks/>
          </p:cNvSpPr>
          <p:nvPr/>
        </p:nvSpPr>
        <p:spPr>
          <a:xfrm>
            <a:off x="827584" y="2913429"/>
            <a:ext cx="1080120" cy="37155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40</a:t>
            </a:r>
            <a:r>
              <a:rPr lang="en-US" sz="2000" b="1" i="1" dirty="0" smtClean="0">
                <a:latin typeface="Bookman Old Style" panose="02050604050505020204" pitchFamily="18" charset="0"/>
              </a:rPr>
              <a:t>°C </a:t>
            </a:r>
            <a:endParaRPr lang="el-GR" sz="2000" i="1" dirty="0">
              <a:latin typeface="Bookman Old Style" panose="020506040505050202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/>
          <a:srcRect t="9267" r="2166"/>
          <a:stretch/>
        </p:blipFill>
        <p:spPr>
          <a:xfrm>
            <a:off x="4560912" y="2085330"/>
            <a:ext cx="4164903" cy="3287886"/>
          </a:xfrm>
          <a:prstGeom prst="rect">
            <a:avLst/>
          </a:prstGeom>
        </p:spPr>
      </p:pic>
      <p:sp>
        <p:nvSpPr>
          <p:cNvPr id="11" name="Θέση περιεχομένου 2"/>
          <p:cNvSpPr txBox="1">
            <a:spLocks/>
          </p:cNvSpPr>
          <p:nvPr/>
        </p:nvSpPr>
        <p:spPr>
          <a:xfrm>
            <a:off x="7452320" y="2165358"/>
            <a:ext cx="1029100" cy="39954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2000" b="1" i="1" dirty="0" smtClean="0">
                <a:latin typeface="Bookman Old Style" panose="02050604050505020204" pitchFamily="18" charset="0"/>
              </a:rPr>
              <a:t>5</a:t>
            </a:r>
            <a:r>
              <a:rPr lang="el-GR" sz="2000" b="1" i="1" dirty="0" smtClean="0">
                <a:latin typeface="Bookman Old Style" panose="02050604050505020204" pitchFamily="18" charset="0"/>
              </a:rPr>
              <a:t>0</a:t>
            </a:r>
            <a:r>
              <a:rPr lang="en-US" sz="2000" b="1" i="1" dirty="0" smtClean="0">
                <a:latin typeface="Bookman Old Style" panose="02050604050505020204" pitchFamily="18" charset="0"/>
              </a:rPr>
              <a:t>°C </a:t>
            </a:r>
            <a:endParaRPr lang="el-GR" sz="2000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18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</a:t>
            </a:r>
            <a:r>
              <a:rPr lang="el-GR" sz="27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ΜΑΘΗΜΑΤΙΚΑ ΜΟΝΤΕΛΑ</a:t>
            </a:r>
            <a:endParaRPr lang="el-GR" sz="27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63888" y="1196752"/>
                <a:ext cx="4968552" cy="44267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000" b="1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𝚺𝛖𝛎𝛐𝛌𝛊𝛋𝛐𝛊</m:t>
                      </m:r>
                      <m:r>
                        <a:rPr lang="el-GR" sz="2000" b="1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𝐆𝐎𝐒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∙[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l-GR" sz="2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𝒆𝒙𝒑</m:t>
                          </m:r>
                        </m:fName>
                        <m:e>
                          <m:d>
                            <m:dPr>
                              <m:ctrlP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  <m: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l-GR" sz="20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func>
                      <m:r>
                        <a:rPr lang="el-GR" sz="20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l-GR" sz="2000" b="1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1196752"/>
                <a:ext cx="4968552" cy="442674"/>
              </a:xfrm>
              <a:prstGeom prst="roundRect">
                <a:avLst/>
              </a:prstGeom>
              <a:blipFill rotWithShape="0">
                <a:blip r:embed="rId2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Θέση περιεχομένου 2"/>
          <p:cNvSpPr txBox="1">
            <a:spLocks/>
          </p:cNvSpPr>
          <p:nvPr/>
        </p:nvSpPr>
        <p:spPr>
          <a:xfrm>
            <a:off x="323528" y="1196752"/>
            <a:ext cx="3600400" cy="43204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l-GR" sz="2000" b="1" i="1" u="sng" dirty="0" smtClean="0">
                <a:latin typeface="Bookman Old Style" panose="02050604050505020204" pitchFamily="18" charset="0"/>
              </a:rPr>
              <a:t>Παραγωγή προϊόντος:</a:t>
            </a:r>
            <a:endParaRPr lang="el-GR" sz="2000" u="sng" dirty="0">
              <a:latin typeface="Bookman Old Style" panose="020506040505050202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/>
          <a:srcRect t="9267" r="3453"/>
          <a:stretch/>
        </p:blipFill>
        <p:spPr>
          <a:xfrm>
            <a:off x="107504" y="3273829"/>
            <a:ext cx="4391215" cy="3467539"/>
          </a:xfrm>
          <a:prstGeom prst="rect">
            <a:avLst/>
          </a:prstGeom>
        </p:spPr>
      </p:pic>
      <p:sp>
        <p:nvSpPr>
          <p:cNvPr id="10" name="Θέση περιεχομένου 2"/>
          <p:cNvSpPr txBox="1">
            <a:spLocks/>
          </p:cNvSpPr>
          <p:nvPr/>
        </p:nvSpPr>
        <p:spPr>
          <a:xfrm>
            <a:off x="755576" y="2924944"/>
            <a:ext cx="1080120" cy="37155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40</a:t>
            </a:r>
            <a:r>
              <a:rPr lang="en-US" sz="2000" b="1" i="1" dirty="0" smtClean="0">
                <a:latin typeface="Bookman Old Style" panose="02050604050505020204" pitchFamily="18" charset="0"/>
              </a:rPr>
              <a:t>°C </a:t>
            </a:r>
            <a:endParaRPr lang="el-GR" sz="2000" i="1" dirty="0">
              <a:latin typeface="Bookman Old Style" panose="020506040505050202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/>
          <a:srcRect t="9267" r="3372"/>
          <a:stretch/>
        </p:blipFill>
        <p:spPr>
          <a:xfrm>
            <a:off x="4283968" y="1832420"/>
            <a:ext cx="4458972" cy="3524185"/>
          </a:xfrm>
          <a:prstGeom prst="rect">
            <a:avLst/>
          </a:prstGeom>
        </p:spPr>
      </p:pic>
      <p:sp>
        <p:nvSpPr>
          <p:cNvPr id="11" name="Θέση περιεχομένου 2"/>
          <p:cNvSpPr txBox="1">
            <a:spLocks/>
          </p:cNvSpPr>
          <p:nvPr/>
        </p:nvSpPr>
        <p:spPr>
          <a:xfrm>
            <a:off x="5148064" y="1914186"/>
            <a:ext cx="1029100" cy="39954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74313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182875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30" indent="-182875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5943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256" indent="-182875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sz="2000" b="1" i="1" dirty="0" smtClean="0">
                <a:latin typeface="Bookman Old Style" panose="02050604050505020204" pitchFamily="18" charset="0"/>
              </a:rPr>
              <a:t>4</a:t>
            </a:r>
            <a:r>
              <a:rPr lang="en-US" sz="2000" b="1" i="1" dirty="0" smtClean="0">
                <a:latin typeface="Bookman Old Style" panose="02050604050505020204" pitchFamily="18" charset="0"/>
              </a:rPr>
              <a:t>5°C </a:t>
            </a:r>
            <a:endParaRPr lang="el-GR" sz="2000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ΑΠΟΤΕΛΕΣΜΑΤΑ: </a:t>
            </a:r>
            <a:r>
              <a:rPr lang="el-GR" sz="28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παράμετρος </a:t>
            </a:r>
            <a:r>
              <a:rPr lang="en-US" sz="28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</a:t>
            </a:r>
            <a:endParaRPr lang="el-GR" sz="28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5502" y="5229200"/>
            <a:ext cx="8372962" cy="1457003"/>
            <a:chOff x="375502" y="5013176"/>
            <a:chExt cx="8372962" cy="1457003"/>
          </a:xfrm>
        </p:grpSpPr>
        <p:sp>
          <p:nvSpPr>
            <p:cNvPr id="7" name="Ορθογώνιο 10"/>
            <p:cNvSpPr/>
            <p:nvPr/>
          </p:nvSpPr>
          <p:spPr>
            <a:xfrm>
              <a:off x="5220072" y="5085184"/>
              <a:ext cx="3528392" cy="138499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2100" b="1" i="1" dirty="0" err="1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2100" b="1" i="1" baseline="-25000" dirty="0" err="1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2100" b="1" i="1" baseline="-250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l-GR" sz="21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21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l-GR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95,2</a:t>
              </a:r>
              <a:r>
                <a:rPr lang="en-US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7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(</a:t>
              </a:r>
              <a:r>
                <a:rPr lang="el-GR" sz="17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±12,3</a:t>
              </a:r>
              <a:r>
                <a:rPr lang="en-US" sz="17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)</a:t>
              </a:r>
              <a:r>
                <a:rPr lang="el-GR" sz="21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b="1" i="1" dirty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kJ</a:t>
              </a:r>
              <a:r>
                <a:rPr lang="el-GR" sz="2100" b="1" i="1" dirty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·</a:t>
              </a:r>
              <a:r>
                <a:rPr lang="en-US" sz="2100" b="1" i="1" dirty="0" err="1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mol</a:t>
              </a:r>
              <a:r>
                <a:rPr lang="el-GR" sz="2100" b="1" i="1" baseline="300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-1</a:t>
              </a:r>
              <a:endParaRPr lang="en-US" sz="2100" b="1" i="1" baseline="300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2100" b="1" i="1" dirty="0" err="1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100" b="1" i="1" baseline="-25000" dirty="0" err="1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ref</a:t>
              </a:r>
              <a:r>
                <a:rPr lang="el-GR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= 0,483</a:t>
              </a:r>
              <a:r>
                <a:rPr lang="en-US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(</a:t>
              </a:r>
              <a:r>
                <a:rPr lang="el-GR" sz="17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±0,042</a:t>
              </a:r>
              <a:r>
                <a:rPr lang="en-US" sz="17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)</a:t>
              </a:r>
              <a:r>
                <a:rPr lang="el-GR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b="1" i="1" dirty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</a:t>
              </a:r>
              <a:r>
                <a:rPr lang="el-GR" sz="2100" b="1" i="1" baseline="300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-1</a:t>
              </a:r>
            </a:p>
            <a:p>
              <a:r>
                <a:rPr lang="en-US" sz="2100" b="1" i="1" dirty="0" err="1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</a:t>
              </a:r>
              <a:r>
                <a:rPr lang="en-US" sz="2100" b="1" i="1" baseline="-25000" dirty="0" err="1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ref</a:t>
              </a:r>
              <a:r>
                <a:rPr lang="en-US" sz="2100" b="1" i="1" baseline="-250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= 45°C</a:t>
              </a:r>
              <a:r>
                <a:rPr lang="el-GR" sz="21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endParaRPr lang="en-US" sz="2100" dirty="0" smtClean="0">
                <a:latin typeface="Bookman Old Style" panose="0205060405050502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n-US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</a:t>
              </a:r>
              <a:r>
                <a:rPr lang="el-GR" sz="2100" b="1" i="1" baseline="300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100" b="1" i="1" baseline="30000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= </a:t>
              </a:r>
              <a:r>
                <a:rPr lang="el-GR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0,9</a:t>
              </a:r>
              <a:r>
                <a:rPr lang="en-US" sz="2100" b="1" i="1" dirty="0" smtClean="0">
                  <a:latin typeface="Bookman Old Style" panose="0205060405050502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7</a:t>
              </a:r>
              <a:endParaRPr lang="el-GR" sz="2100" dirty="0">
                <a:latin typeface="Bookman Old Style" panose="02050604050505020204" pitchFamily="18" charset="0"/>
              </a:endParaRPr>
            </a:p>
          </p:txBody>
        </p:sp>
        <p:sp>
          <p:nvSpPr>
            <p:cNvPr id="8" name="Ορθογώνιο 1"/>
            <p:cNvSpPr/>
            <p:nvPr/>
          </p:nvSpPr>
          <p:spPr>
            <a:xfrm>
              <a:off x="375502" y="5013176"/>
              <a:ext cx="291778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200" u="sng" dirty="0" smtClean="0">
                  <a:latin typeface="Bookman Old Style" panose="02050604050505020204" pitchFamily="18" charset="0"/>
                </a:rPr>
                <a:t>Κινητική </a:t>
              </a:r>
              <a:r>
                <a:rPr lang="en-US" sz="2200" u="sng" dirty="0" smtClean="0">
                  <a:latin typeface="Bookman Old Style" panose="02050604050505020204" pitchFamily="18" charset="0"/>
                </a:rPr>
                <a:t>Arrheniu</a:t>
              </a:r>
              <a:r>
                <a:rPr lang="en-US" sz="2200" u="sng" dirty="0">
                  <a:latin typeface="Bookman Old Style" panose="02050604050505020204" pitchFamily="18" charset="0"/>
                </a:rPr>
                <a:t>s</a:t>
              </a:r>
              <a:r>
                <a:rPr lang="el-GR" sz="2200" u="sng" dirty="0" smtClean="0">
                  <a:latin typeface="Bookman Old Style" panose="02050604050505020204" pitchFamily="18" charset="0"/>
                </a:rPr>
                <a:t>:</a:t>
              </a:r>
              <a:endParaRPr lang="el-GR" sz="2200" u="sng" dirty="0">
                <a:latin typeface="Bookman Old Style" panose="02050604050505020204" pitchFamily="18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14048" r="14008"/>
            <a:stretch/>
          </p:blipFill>
          <p:spPr>
            <a:xfrm>
              <a:off x="395536" y="5517232"/>
              <a:ext cx="3672399" cy="792088"/>
            </a:xfrm>
            <a:prstGeom prst="rect">
              <a:avLst/>
            </a:prstGeom>
          </p:spPr>
        </p:pic>
        <p:sp>
          <p:nvSpPr>
            <p:cNvPr id="9" name="Δεξιό βέλος 6"/>
            <p:cNvSpPr/>
            <p:nvPr/>
          </p:nvSpPr>
          <p:spPr>
            <a:xfrm>
              <a:off x="4355976" y="5517232"/>
              <a:ext cx="576064" cy="504056"/>
            </a:xfrm>
            <a:prstGeom prst="rightArrow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0" name="Ορθογώνιο 1"/>
          <p:cNvSpPr/>
          <p:nvPr/>
        </p:nvSpPr>
        <p:spPr>
          <a:xfrm>
            <a:off x="107504" y="1340768"/>
            <a:ext cx="8640452" cy="1763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lnSpc>
                <a:spcPct val="110000"/>
              </a:lnSpc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Μετατροπή </a:t>
            </a:r>
            <a:r>
              <a:rPr lang="el-GR" sz="2000" dirty="0" err="1" smtClean="0">
                <a:latin typeface="Bookman Old Style" panose="02050604050505020204" pitchFamily="18" charset="0"/>
                <a:sym typeface="Wingdings" panose="05000000000000000000" pitchFamily="2" charset="2"/>
              </a:rPr>
              <a:t>δισακχαριτών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⇒ σημαντική εξάρτηση από τη θερμοκρασία και την ενζυμική δραστικότητα</a:t>
            </a:r>
            <a:endParaRPr lang="en-US" sz="20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marL="1519238" algn="just">
              <a:lnSpc>
                <a:spcPct val="110000"/>
              </a:lnSpc>
              <a:buClr>
                <a:schemeClr val="accent1"/>
              </a:buClr>
              <a:buSzPct val="120000"/>
              <a:buFont typeface="Wingdings" panose="05000000000000000000" pitchFamily="2" charset="2"/>
              <a:buChar char="ý"/>
            </a:pP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Σταθερά </a:t>
            </a: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του ρυθμού</a:t>
            </a:r>
          </a:p>
          <a:p>
            <a:pPr marL="1519238" algn="just">
              <a:lnSpc>
                <a:spcPct val="110000"/>
              </a:lnSpc>
              <a:buClr>
                <a:schemeClr val="accent1"/>
              </a:buClr>
              <a:buSzPct val="120000"/>
              <a:buFont typeface="Wingdings" panose="05000000000000000000" pitchFamily="2" charset="2"/>
              <a:buChar char=""/>
            </a:pP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Μίγμα </a:t>
            </a: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λακτόζης που υδρολύεται και </a:t>
            </a:r>
            <a:r>
              <a:rPr lang="el-GR" sz="2000" dirty="0" err="1">
                <a:latin typeface="Bookman Old Style" panose="02050604050505020204" pitchFamily="18" charset="0"/>
                <a:sym typeface="Wingdings" panose="05000000000000000000" pitchFamily="2" charset="2"/>
              </a:rPr>
              <a:t>δισακχαριτών</a:t>
            </a: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που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παράγονται</a:t>
            </a:r>
            <a:endParaRPr lang="el-GR" sz="20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</p:txBody>
      </p:sp>
      <p:sp>
        <p:nvSpPr>
          <p:cNvPr id="14" name="Ορθογώνιο 1"/>
          <p:cNvSpPr/>
          <p:nvPr/>
        </p:nvSpPr>
        <p:spPr>
          <a:xfrm>
            <a:off x="107504" y="3789040"/>
            <a:ext cx="86404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lnSpc>
                <a:spcPct val="110000"/>
              </a:lnSpc>
              <a:buClr>
                <a:schemeClr val="accent1"/>
              </a:buClr>
              <a:buSzPct val="70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Παραγωγή 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GOS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⇒ σύνολο όλων των σακχάρων που παράγονται με </a:t>
            </a:r>
            <a:r>
              <a:rPr lang="en-US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</a:t>
            </a:r>
          </a:p>
          <a:p>
            <a:pPr marL="2517775" algn="just">
              <a:lnSpc>
                <a:spcPct val="110000"/>
              </a:lnSpc>
              <a:buClr>
                <a:schemeClr val="accent1"/>
              </a:buClr>
              <a:buSzPct val="70000"/>
            </a:pP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DP&gt;2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και 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DP&lt;4</a:t>
            </a:r>
          </a:p>
          <a:p>
            <a:pPr marL="2236788" algn="just">
              <a:lnSpc>
                <a:spcPct val="110000"/>
              </a:lnSpc>
              <a:buClr>
                <a:schemeClr val="accent1"/>
              </a:buClr>
              <a:buSzPct val="70000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⇒ σημαντική εξάρτηση από τη θερμοκρασία</a:t>
            </a:r>
            <a:endParaRPr lang="en-US" sz="20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marL="2579688" indent="-342900" algn="just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þ"/>
            </a:pP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Σταθερά του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ρυθμού</a:t>
            </a:r>
            <a:endParaRPr lang="el-GR" sz="20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286" t="27577" b="45719"/>
          <a:stretch/>
        </p:blipFill>
        <p:spPr>
          <a:xfrm>
            <a:off x="527517" y="908720"/>
            <a:ext cx="3428161" cy="460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" b="8897"/>
          <a:stretch/>
        </p:blipFill>
        <p:spPr>
          <a:xfrm>
            <a:off x="467544" y="3429000"/>
            <a:ext cx="4212528" cy="37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ΣΥΜΠΕΡΑΣΜΑΤΑ</a:t>
            </a:r>
            <a:endParaRPr lang="el-GR" sz="28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07504" y="944724"/>
            <a:ext cx="8605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q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Μη ικανότητα του συστήματος 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HPLC-RI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να διαχωρίσει μονοσακχαρίτες &amp; </a:t>
            </a:r>
            <a:r>
              <a:rPr lang="el-GR" sz="2000" dirty="0" err="1" smtClean="0">
                <a:latin typeface="Bookman Old Style" panose="02050604050505020204" pitchFamily="18" charset="0"/>
                <a:sym typeface="Wingdings" panose="05000000000000000000" pitchFamily="2" charset="2"/>
              </a:rPr>
              <a:t>δισακχαρίτες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με ίδια μονομερή, αλλά διαφορετικούς δεσμούς</a:t>
            </a:r>
          </a:p>
        </p:txBody>
      </p:sp>
      <p:sp>
        <p:nvSpPr>
          <p:cNvPr id="7" name="Έλλειψη 6"/>
          <p:cNvSpPr/>
          <p:nvPr/>
        </p:nvSpPr>
        <p:spPr>
          <a:xfrm>
            <a:off x="8028384" y="5661248"/>
            <a:ext cx="702771" cy="7307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 5"/>
          <p:cNvSpPr/>
          <p:nvPr/>
        </p:nvSpPr>
        <p:spPr>
          <a:xfrm>
            <a:off x="107504" y="1916832"/>
            <a:ext cx="5365103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q"/>
            </a:pPr>
            <a:r>
              <a:rPr lang="el-GR" sz="2000" b="1" i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Ενζυμική </a:t>
            </a:r>
            <a:r>
              <a:rPr lang="el-GR" sz="2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μετατροπή λακτόζης σε </a:t>
            </a:r>
            <a:r>
              <a:rPr lang="en-US" sz="2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GOS </a:t>
            </a:r>
            <a:r>
              <a:rPr lang="el-GR" sz="2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με </a:t>
            </a:r>
            <a:r>
              <a:rPr lang="el-GR" sz="2000" b="1" i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χρήση β-</a:t>
            </a:r>
            <a:r>
              <a:rPr lang="el-GR" sz="2000" b="1" i="1" dirty="0" err="1" smtClean="0">
                <a:latin typeface="Bookman Old Style" panose="02050604050505020204" pitchFamily="18" charset="0"/>
                <a:sym typeface="Wingdings" panose="05000000000000000000" pitchFamily="2" charset="2"/>
              </a:rPr>
              <a:t>γαλακτοζιδάσης</a:t>
            </a:r>
            <a:r>
              <a:rPr lang="el-GR" sz="2000" b="1" i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el-GR" sz="2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από Α. </a:t>
            </a:r>
            <a:r>
              <a:rPr lang="en-US" sz="2000" b="1" i="1" dirty="0" err="1" smtClean="0">
                <a:latin typeface="Bookman Old Style" panose="02050604050505020204" pitchFamily="18" charset="0"/>
                <a:sym typeface="Wingdings" panose="05000000000000000000" pitchFamily="2" charset="2"/>
              </a:rPr>
              <a:t>oryzae</a:t>
            </a:r>
            <a:r>
              <a:rPr lang="el-GR" sz="2000" b="1" i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</a:p>
          <a:p>
            <a:pPr marL="342900" indent="-342900" algn="just">
              <a:spcBef>
                <a:spcPts val="6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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Επίδραση </a:t>
            </a: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προέλευσης υποστρώματος (όξινος ορός </a:t>
            </a:r>
            <a:r>
              <a:rPr lang="en-US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vs. </a:t>
            </a: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πρότυπο διάλυμα)</a:t>
            </a:r>
          </a:p>
          <a:p>
            <a:pPr marL="342900" indent="-342900" algn="just">
              <a:spcBef>
                <a:spcPts val="6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ý"/>
            </a:pP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Επίδραση σύστασης ορού (πρωτεϊνών και κύριων αλάτων)</a:t>
            </a:r>
          </a:p>
          <a:p>
            <a:pPr marL="342900" indent="-342900" algn="just">
              <a:spcBef>
                <a:spcPts val="6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þ"/>
            </a:pP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Επίδραση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θερμοκρασίας </a:t>
            </a:r>
            <a:r>
              <a:rPr lang="el-G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&amp; ενζυμικής </a:t>
            </a:r>
            <a:r>
              <a:rPr lang="el-G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δραστικότητας στην πορεία της αντίδρασης</a:t>
            </a:r>
          </a:p>
        </p:txBody>
      </p:sp>
      <p:pic>
        <p:nvPicPr>
          <p:cNvPr id="11" name="Picture 34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16832"/>
            <a:ext cx="2484784" cy="3890373"/>
          </a:xfrm>
          <a:prstGeom prst="rect">
            <a:avLst/>
          </a:prstGeom>
          <a:noFill/>
        </p:spPr>
      </p:pic>
      <p:sp>
        <p:nvSpPr>
          <p:cNvPr id="5" name="Ορθογώνιο 4"/>
          <p:cNvSpPr/>
          <p:nvPr/>
        </p:nvSpPr>
        <p:spPr>
          <a:xfrm>
            <a:off x="107504" y="5517232"/>
            <a:ext cx="855164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13" indent="-274313" algn="just">
              <a:spcBef>
                <a:spcPts val="60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q"/>
            </a:pPr>
            <a:r>
              <a:rPr lang="el-GR" sz="2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Επίδραση ενζυμικής δραστικότητας</a:t>
            </a:r>
            <a:endParaRPr lang="el-GR" sz="20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just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l-GR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Ενζυμικής </a:t>
            </a:r>
            <a:r>
              <a:rPr lang="el-GR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δραστικότητας</a:t>
            </a:r>
            <a:r>
              <a:rPr lang="en-US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 &gt;2,4 U/mL </a:t>
            </a:r>
            <a:r>
              <a:rPr lang="el-GR" sz="2000" dirty="0" smtClean="0">
                <a:latin typeface="Bookman Old Style" panose="02050604050505020204" pitchFamily="18" charset="0"/>
              </a:rPr>
              <a:t>⇒</a:t>
            </a:r>
            <a:r>
              <a:rPr lang="en-US" sz="2000" dirty="0" smtClean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</a:rPr>
              <a:t>αύξηση</a:t>
            </a:r>
            <a:r>
              <a:rPr lang="en-US" sz="2000" dirty="0" smtClean="0">
                <a:latin typeface="Bookman Old Style" panose="02050604050505020204" pitchFamily="18" charset="0"/>
              </a:rPr>
              <a:t> </a:t>
            </a:r>
            <a:r>
              <a:rPr lang="el-GR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μετατροπής </a:t>
            </a:r>
            <a:r>
              <a:rPr lang="el-GR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δισακχαριτών &amp; </a:t>
            </a:r>
            <a:r>
              <a:rPr lang="el-GR" sz="2000" dirty="0" smtClean="0">
                <a:latin typeface="Bookman Old Style" panose="02050604050505020204" pitchFamily="18" charset="0"/>
                <a:sym typeface="Wingdings 2" panose="05020102010507070707" pitchFamily="18" charset="2"/>
              </a:rPr>
              <a:t>παραγωγής </a:t>
            </a:r>
            <a:r>
              <a:rPr lang="en-US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GOS</a:t>
            </a:r>
            <a:r>
              <a:rPr lang="el-GR" sz="2000" dirty="0">
                <a:latin typeface="Bookman Old Style" panose="02050604050505020204" pitchFamily="18" charset="0"/>
                <a:sym typeface="Wingdings 2" panose="05020102010507070707" pitchFamily="18" charset="2"/>
              </a:rPr>
              <a:t> </a:t>
            </a:r>
            <a:r>
              <a:rPr lang="el-GR" sz="2000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38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Ορθογώνιο 3"/>
              <p:cNvSpPr/>
              <p:nvPr/>
            </p:nvSpPr>
            <p:spPr>
              <a:xfrm>
                <a:off x="107504" y="2923197"/>
                <a:ext cx="8660849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313" indent="-274313" algn="just"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Pct val="85000"/>
                  <a:buFont typeface="Wingdings" panose="05000000000000000000" pitchFamily="2" charset="2"/>
                  <a:buChar char="q"/>
                </a:pPr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Μοντελοποίηση μετατροπής δισακχαριτών (</a:t>
                </a:r>
                <a:r>
                  <a:rPr lang="en-US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C/C</a:t>
                </a:r>
                <a:r>
                  <a:rPr lang="en-US" sz="2000" baseline="-25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o</a:t>
                </a:r>
                <a:r>
                  <a:rPr lang="en-US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)</a:t>
                </a:r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 ως συνάρτηση του χρόνου αντίδρασης:</a:t>
                </a:r>
                <a:r>
                  <a:rPr lang="en-US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 </a:t>
                </a:r>
                <a:endParaRPr lang="el-GR" sz="2000" dirty="0" smtClean="0">
                  <a:latin typeface="Bookman Old Style" panose="02050604050505020204" pitchFamily="18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lang="el-GR" sz="2000" dirty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𝐶𝑜</m:t>
                        </m:r>
                      </m:den>
                    </m:f>
                    <m:r>
                      <a:rPr lang="el-GR" sz="2000" i="1">
                        <a:latin typeface="Cambria Math" panose="02040503050406030204" pitchFamily="18" charset="0"/>
                      </a:rPr>
                      <m:t>=1+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∙[1−</m:t>
                    </m:r>
                    <m:func>
                      <m:func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l-GR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el-GR" sz="20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l-GR" sz="2000" dirty="0">
                  <a:latin typeface="Bookman Old Style" panose="02050604050505020204" pitchFamily="18" charset="0"/>
                </a:endParaRPr>
              </a:p>
              <a:p>
                <a:pPr marL="274313" indent="-274313" algn="just"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Pct val="85000"/>
                  <a:buFont typeface="Wingdings" panose="05000000000000000000" pitchFamily="2" charset="2"/>
                  <a:buChar char="q"/>
                </a:pPr>
                <a:r>
                  <a:rPr lang="el-GR" sz="2000" dirty="0" err="1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Μοντελοποίηση</a:t>
                </a:r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 παραγωγής συνολικών </a:t>
                </a:r>
                <a:r>
                  <a:rPr lang="en-US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GOS (area) </a:t>
                </a:r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σε </a:t>
                </a:r>
                <a:r>
                  <a:rPr lang="el-GR" sz="2000" dirty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συνάρτηση </a:t>
                </a:r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του χρόνου αντίδρασης: </a:t>
                </a:r>
                <a14:m>
                  <m:oMath xmlns:m="http://schemas.openxmlformats.org/officeDocument/2006/math">
                    <m:r>
                      <a:rPr lang="el-GR" sz="2000" b="0" i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endParaRPr lang="el-GR" sz="2000" b="0" i="0" dirty="0" smtClean="0"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l-GR" sz="2000" b="0" i="1" smtClean="0">
                        <a:latin typeface="Cambria Math" panose="02040503050406030204" pitchFamily="18" charset="0"/>
                      </a:rPr>
                      <m:t>𝜐𝜈𝜊𝜆𝜄𝜅𝜊𝜄</m:t>
                    </m:r>
                    <m:r>
                      <a:rPr lang="el-GR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𝐺𝑂𝑆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∙[1−</m:t>
                    </m:r>
                    <m:func>
                      <m:func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l-GR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r>
                  <a:rPr lang="el-GR" sz="2000" dirty="0" smtClean="0">
                    <a:latin typeface="Bookman Old Style" panose="02050604050505020204" pitchFamily="18" charset="0"/>
                    <a:sym typeface="Wingdings" panose="05000000000000000000" pitchFamily="2" charset="2"/>
                  </a:rPr>
                  <a:t>]</a:t>
                </a:r>
                <a:endParaRPr lang="en-US" sz="2000" dirty="0" smtClean="0">
                  <a:latin typeface="Bookman Old Style" panose="02050604050505020204" pitchFamily="18" charset="0"/>
                  <a:sym typeface="Wingdings" panose="05000000000000000000" pitchFamily="2" charset="2"/>
                </a:endParaRPr>
              </a:p>
              <a:p>
                <a:pPr marL="274313" indent="-274313" algn="just"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Pct val="85000"/>
                  <a:buFont typeface="Wingdings" panose="05000000000000000000" pitchFamily="2" charset="2"/>
                  <a:buChar char="q"/>
                  <a:tabLst>
                    <a:tab pos="363538" algn="l"/>
                  </a:tabLst>
                </a:pPr>
                <a:r>
                  <a:rPr lang="el-GR" sz="2000" dirty="0" smtClean="0">
                    <a:latin typeface="Bookman Old Style" panose="02050604050505020204" pitchFamily="18" charset="0"/>
                  </a:rPr>
                  <a:t>Σταθερά του ρυθμού παραγωγής των </a:t>
                </a:r>
                <a:r>
                  <a:rPr lang="en-US" sz="2000" dirty="0" smtClean="0">
                    <a:latin typeface="Bookman Old Style" panose="02050604050505020204" pitchFamily="18" charset="0"/>
                  </a:rPr>
                  <a:t>GOS </a:t>
                </a:r>
                <a:r>
                  <a:rPr lang="el-GR" sz="2000" dirty="0" smtClean="0">
                    <a:latin typeface="Bookman Old Style" panose="02050604050505020204" pitchFamily="18" charset="0"/>
                  </a:rPr>
                  <a:t>⇒</a:t>
                </a:r>
                <a:r>
                  <a:rPr lang="en-US" sz="2000" dirty="0" smtClean="0">
                    <a:latin typeface="Bookman Old Style" panose="02050604050505020204" pitchFamily="18" charset="0"/>
                  </a:rPr>
                  <a:t> </a:t>
                </a:r>
                <a:r>
                  <a:rPr lang="el-GR" sz="2000" dirty="0" smtClean="0">
                    <a:latin typeface="Bookman Old Style" panose="02050604050505020204" pitchFamily="18" charset="0"/>
                  </a:rPr>
                  <a:t>επηρεάζεται από τη θερμοκρασία</a:t>
                </a:r>
                <a:r>
                  <a:rPr lang="en-US" sz="2000" dirty="0" smtClean="0">
                    <a:latin typeface="Bookman Old Style" panose="02050604050505020204" pitchFamily="18" charset="0"/>
                  </a:rPr>
                  <a:t> </a:t>
                </a:r>
                <a:r>
                  <a:rPr lang="el-GR" sz="2000" dirty="0" smtClean="0">
                    <a:latin typeface="Bookman Old Style" panose="02050604050505020204" pitchFamily="18" charset="0"/>
                  </a:rPr>
                  <a:t>⇒ Κινητική </a:t>
                </a:r>
                <a:r>
                  <a:rPr lang="en-US" sz="2000" dirty="0">
                    <a:latin typeface="Bookman Old Style" panose="02050604050505020204" pitchFamily="18" charset="0"/>
                  </a:rPr>
                  <a:t>Arrhenius: </a:t>
                </a:r>
                <a:r>
                  <a:rPr lang="en-US" sz="2000" dirty="0" err="1" smtClean="0">
                    <a:latin typeface="Bookman Old Style" panose="02050604050505020204" pitchFamily="18" charset="0"/>
                  </a:rPr>
                  <a:t>E</a:t>
                </a:r>
                <a:r>
                  <a:rPr lang="en-US" sz="2000" baseline="-25000" dirty="0" err="1" smtClean="0">
                    <a:latin typeface="Bookman Old Style" panose="02050604050505020204" pitchFamily="18" charset="0"/>
                  </a:rPr>
                  <a:t>a</a:t>
                </a:r>
                <a:r>
                  <a:rPr lang="en-US" sz="2000" dirty="0" smtClean="0">
                    <a:latin typeface="Bookman Old Style" panose="02050604050505020204" pitchFamily="18" charset="0"/>
                  </a:rPr>
                  <a:t>=95,2 kJ·mol</a:t>
                </a:r>
                <a:r>
                  <a:rPr lang="en-US" sz="2000" baseline="30000" dirty="0" smtClean="0">
                    <a:latin typeface="Bookman Old Style" panose="02050604050505020204" pitchFamily="18" charset="0"/>
                  </a:rPr>
                  <a:t>-1</a:t>
                </a:r>
                <a:endParaRPr lang="el-GR" sz="2000" dirty="0" smtClean="0"/>
              </a:p>
            </p:txBody>
          </p:sp>
        </mc:Choice>
        <mc:Fallback xmlns="">
          <p:sp>
            <p:nvSpPr>
              <p:cNvPr id="4" name="Ορθογώνιο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923197"/>
                <a:ext cx="8660849" cy="3170099"/>
              </a:xfrm>
              <a:prstGeom prst="rect">
                <a:avLst/>
              </a:prstGeom>
              <a:blipFill rotWithShape="0">
                <a:blip r:embed="rId2"/>
                <a:stretch>
                  <a:fillRect l="-352" t="-1154" r="-775" b="-25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7504" y="836712"/>
            <a:ext cx="8640960" cy="1368152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q"/>
            </a:pPr>
            <a:r>
              <a:rPr lang="el-GR" sz="2000" b="1" cap="none" dirty="0" smtClean="0">
                <a:solidFill>
                  <a:schemeClr val="tx1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Επίδραση θερμοκρασίας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/>
            </a:r>
            <a:b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</a:b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T&gt;</a:t>
            </a:r>
            <a:r>
              <a:rPr lang="el-GR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45°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C 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⇒ μείωση</a:t>
            </a:r>
            <a:r>
              <a:rPr lang="en-US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μετατροπής </a:t>
            </a:r>
            <a:r>
              <a:rPr lang="el-GR" sz="2000" cap="none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δισακχαριτών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&amp; 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παραγωγής </a:t>
            </a:r>
            <a:r>
              <a:rPr lang="en-US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GOS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/>
            </a:r>
            <a:b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T: </a:t>
            </a:r>
            <a:r>
              <a:rPr lang="el-GR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40-45°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C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,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μέγιστη μετατροπή </a:t>
            </a:r>
            <a:r>
              <a:rPr lang="el-GR" sz="2000" cap="none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δισακχαριτών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⇒</a:t>
            </a:r>
            <a:r>
              <a:rPr lang="en-US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45°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C</a:t>
            </a:r>
            <a:r>
              <a:rPr lang="el-GR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, μέγιστη </a:t>
            </a:r>
            <a:r>
              <a:rPr lang="el-GR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παραγωγή </a:t>
            </a:r>
            <a:r>
              <a:rPr lang="en-US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GOS</a:t>
            </a:r>
            <a:r>
              <a:rPr lang="el-GR" sz="2000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 ⇒ 40°</a:t>
            </a:r>
            <a:r>
              <a:rPr lang="en-US" sz="2000" cap="none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</a:t>
            </a:r>
            <a:endParaRPr lang="el-GR" sz="20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Σύννεφο 5"/>
          <p:cNvSpPr/>
          <p:nvPr/>
        </p:nvSpPr>
        <p:spPr>
          <a:xfrm>
            <a:off x="6300192" y="1916832"/>
            <a:ext cx="2304256" cy="100811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l-GR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Wingdings" panose="05000000000000000000" pitchFamily="2" charset="2"/>
              </a:rPr>
              <a:t>Τ = 40</a:t>
            </a:r>
            <a:r>
              <a:rPr lang="el-GR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°</a:t>
            </a:r>
            <a:r>
              <a:rPr lang="en-US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C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l-GR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Wingdings" panose="05000000000000000000" pitchFamily="2" charset="2"/>
              </a:rPr>
              <a:t>9,6 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Wingdings" panose="05000000000000000000" pitchFamily="2" charset="2"/>
              </a:rPr>
              <a:t>U/mL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9512" y="116632"/>
            <a:ext cx="7776864" cy="72008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b="1" u="sng" cap="none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ΣΥΜΠΕΡΑΣΜΑΤΑ</a:t>
            </a:r>
            <a:endParaRPr lang="el-GR" sz="28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89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Έλλειψη 2"/>
          <p:cNvSpPr/>
          <p:nvPr/>
        </p:nvSpPr>
        <p:spPr>
          <a:xfrm rot="20800672">
            <a:off x="8008233" y="5321142"/>
            <a:ext cx="705585" cy="1008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720080"/>
          </a:xfrm>
        </p:spPr>
        <p:txBody>
          <a:bodyPr>
            <a:normAutofit/>
          </a:bodyPr>
          <a:lstStyle/>
          <a:p>
            <a:r>
              <a:rPr lang="el-GR" sz="3200" b="1" u="sng" cap="non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ΜΕΛΛΟΝΤΙΚΕΣ ΠΡΟΤΑΣΕΙΣ</a:t>
            </a:r>
            <a:endParaRPr lang="el-GR" sz="2800" b="1" u="sng" cap="none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07504" y="965041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Ανάγκη εύρεσης κατάλληλης αναλυτικής μεθόδου για τον ποιοτικό και ποσοτικό προσδιορισμό των σακχάρων</a:t>
            </a:r>
          </a:p>
        </p:txBody>
      </p:sp>
      <p:sp>
        <p:nvSpPr>
          <p:cNvPr id="5" name="Curved Right Arrow 4"/>
          <p:cNvSpPr/>
          <p:nvPr/>
        </p:nvSpPr>
        <p:spPr>
          <a:xfrm rot="-1200000">
            <a:off x="615059" y="1708719"/>
            <a:ext cx="362954" cy="447572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3" name="Ορθογώνιο 1"/>
          <p:cNvSpPr/>
          <p:nvPr/>
        </p:nvSpPr>
        <p:spPr>
          <a:xfrm>
            <a:off x="129029" y="1616888"/>
            <a:ext cx="840341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113" algn="just">
              <a:spcAft>
                <a:spcPts val="600"/>
              </a:spcAft>
              <a:buClr>
                <a:schemeClr val="accent1"/>
              </a:buClr>
              <a:buSzPct val="70000"/>
            </a:pPr>
            <a:r>
              <a:rPr lang="el-GR" sz="2100" dirty="0" smtClean="0">
                <a:latin typeface="Bookman Old Style" panose="02050604050505020204" pitchFamily="18" charset="0"/>
              </a:rPr>
              <a:t>Χρωματογραφία </a:t>
            </a:r>
            <a:r>
              <a:rPr lang="el-GR" sz="2100" dirty="0" err="1">
                <a:latin typeface="Bookman Old Style" panose="02050604050505020204" pitchFamily="18" charset="0"/>
              </a:rPr>
              <a:t>Ιοντοεναλλαγής</a:t>
            </a:r>
            <a:r>
              <a:rPr lang="el-GR" sz="2100" dirty="0">
                <a:latin typeface="Bookman Old Style" panose="02050604050505020204" pitchFamily="18" charset="0"/>
              </a:rPr>
              <a:t> Υψηλής Απόδοσης με παλλόμενο </a:t>
            </a:r>
            <a:r>
              <a:rPr lang="el-GR" sz="2100" dirty="0" err="1">
                <a:latin typeface="Bookman Old Style" panose="02050604050505020204" pitchFamily="18" charset="0"/>
              </a:rPr>
              <a:t>αμπερομετρικό</a:t>
            </a:r>
            <a:r>
              <a:rPr lang="el-GR" sz="2100" dirty="0">
                <a:latin typeface="Bookman Old Style" panose="02050604050505020204" pitchFamily="18" charset="0"/>
              </a:rPr>
              <a:t> ανιχνευτή </a:t>
            </a:r>
            <a:r>
              <a:rPr lang="el-GR" sz="2100" dirty="0" smtClean="0">
                <a:latin typeface="Bookman Old Style" panose="02050604050505020204" pitchFamily="18" charset="0"/>
              </a:rPr>
              <a:t>(</a:t>
            </a:r>
            <a:r>
              <a:rPr lang="en-US" sz="2100" dirty="0" smtClean="0">
                <a:latin typeface="Bookman Old Style" panose="02050604050505020204" pitchFamily="18" charset="0"/>
              </a:rPr>
              <a:t>HPAEC</a:t>
            </a:r>
            <a:r>
              <a:rPr lang="el-GR" sz="2100" dirty="0">
                <a:latin typeface="Bookman Old Style" panose="02050604050505020204" pitchFamily="18" charset="0"/>
              </a:rPr>
              <a:t>-</a:t>
            </a:r>
            <a:r>
              <a:rPr lang="en-US" sz="2100" dirty="0">
                <a:latin typeface="Bookman Old Style" panose="02050604050505020204" pitchFamily="18" charset="0"/>
              </a:rPr>
              <a:t>PAD</a:t>
            </a:r>
            <a:r>
              <a:rPr lang="el-GR" sz="2100" dirty="0" smtClean="0">
                <a:latin typeface="Bookman Old Style" panose="02050604050505020204" pitchFamily="18" charset="0"/>
              </a:rPr>
              <a:t>)</a:t>
            </a:r>
            <a:endParaRPr lang="en-US" sz="2100" dirty="0" smtClean="0">
              <a:latin typeface="Bookman Old Style" panose="02050604050505020204" pitchFamily="18" charset="0"/>
            </a:endParaRPr>
          </a:p>
          <a:p>
            <a:pPr marL="900113" algn="just">
              <a:spcAft>
                <a:spcPts val="1200"/>
              </a:spcAft>
              <a:buClr>
                <a:schemeClr val="accent1"/>
              </a:buClr>
              <a:buSzPct val="70000"/>
            </a:pPr>
            <a:r>
              <a:rPr lang="el-GR" sz="2100" dirty="0" smtClean="0">
                <a:latin typeface="Bookman Old Style" panose="02050604050505020204" pitchFamily="18" charset="0"/>
              </a:rPr>
              <a:t>          Επαναπροσδιορισμός μαθηματικών εξισώσεων</a:t>
            </a:r>
            <a:endParaRPr lang="el-GR" sz="2100" dirty="0">
              <a:latin typeface="Bookman Old Style" panose="02050604050505020204" pitchFamily="18" charset="0"/>
            </a:endParaRPr>
          </a:p>
        </p:txBody>
      </p:sp>
      <p:sp>
        <p:nvSpPr>
          <p:cNvPr id="6" name="Curved Right Arrow 5"/>
          <p:cNvSpPr/>
          <p:nvPr/>
        </p:nvSpPr>
        <p:spPr>
          <a:xfrm rot="-1200000">
            <a:off x="1481484" y="2405600"/>
            <a:ext cx="303398" cy="333500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6" name="Ορθογώνιο 1"/>
          <p:cNvSpPr/>
          <p:nvPr/>
        </p:nvSpPr>
        <p:spPr>
          <a:xfrm>
            <a:off x="107504" y="2852936"/>
            <a:ext cx="864096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Μελέτη βέλτιστων συνθηκών </a:t>
            </a:r>
            <a:r>
              <a:rPr lang="el-GR" sz="2100" dirty="0">
                <a:latin typeface="Bookman Old Style" panose="02050604050505020204" pitchFamily="18" charset="0"/>
              </a:rPr>
              <a:t>αντίδρασης </a:t>
            </a:r>
            <a:r>
              <a:rPr lang="el-GR" sz="2100" dirty="0" smtClean="0">
                <a:latin typeface="Bookman Old Style" panose="02050604050505020204" pitchFamily="18" charset="0"/>
              </a:rPr>
              <a:t>ως προς τη συγκέντρωση του υποστρώματος σε λακτόζη και έλεγχος επίδρασης του </a:t>
            </a:r>
            <a:r>
              <a:rPr lang="en-US" sz="2100" dirty="0" smtClean="0">
                <a:latin typeface="Bookman Old Style" panose="02050604050505020204" pitchFamily="18" charset="0"/>
              </a:rPr>
              <a:t>pH </a:t>
            </a:r>
            <a:r>
              <a:rPr lang="el-GR" sz="2100" dirty="0" smtClean="0">
                <a:latin typeface="Bookman Old Style" panose="02050604050505020204" pitchFamily="18" charset="0"/>
              </a:rPr>
              <a:t>του</a:t>
            </a:r>
            <a:endParaRPr lang="el-GR" sz="1900" dirty="0">
              <a:latin typeface="Bookman Old Style" panose="02050604050505020204" pitchFamily="18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Έρευνα δράσης ενζύμων διαφορετικής προέλευσης στην αντίδραση μετατροπής λακτόζης σε </a:t>
            </a:r>
            <a:r>
              <a:rPr lang="en-US" sz="2100" dirty="0" smtClean="0">
                <a:latin typeface="Bookman Old Style" panose="02050604050505020204" pitchFamily="18" charset="0"/>
              </a:rPr>
              <a:t>GOS</a:t>
            </a:r>
            <a:r>
              <a:rPr lang="el-GR" sz="2100" dirty="0" smtClean="0">
                <a:latin typeface="Bookman Old Style" panose="02050604050505020204" pitchFamily="18" charset="0"/>
              </a:rPr>
              <a:t> </a:t>
            </a:r>
            <a:r>
              <a:rPr lang="en-US" sz="1900" dirty="0" smtClean="0">
                <a:latin typeface="Bookman Old Style" panose="02050604050505020204" pitchFamily="18" charset="0"/>
              </a:rPr>
              <a:t>(</a:t>
            </a:r>
            <a:r>
              <a:rPr lang="el-GR" sz="1900" dirty="0" smtClean="0">
                <a:latin typeface="Bookman Old Style" panose="02050604050505020204" pitchFamily="18" charset="0"/>
              </a:rPr>
              <a:t>συνθήκες, παρεμποδίσεις)</a:t>
            </a:r>
            <a:endParaRPr lang="el-GR" sz="1900" dirty="0">
              <a:latin typeface="Bookman Old Style" panose="02050604050505020204" pitchFamily="18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Δυνατότητα σύνθεσης λακτουλόζης </a:t>
            </a:r>
            <a:r>
              <a:rPr lang="el-GR" sz="1900" dirty="0" smtClean="0">
                <a:latin typeface="Bookman Old Style" panose="02050604050505020204" pitchFamily="18" charset="0"/>
              </a:rPr>
              <a:t>(αποκλειστικά ή ταυτόχρονα με </a:t>
            </a:r>
            <a:r>
              <a:rPr lang="en-US" sz="1900" dirty="0" smtClean="0">
                <a:latin typeface="Bookman Old Style" panose="02050604050505020204" pitchFamily="18" charset="0"/>
              </a:rPr>
              <a:t>GOS</a:t>
            </a:r>
            <a:r>
              <a:rPr lang="el-GR" sz="1900" dirty="0" smtClean="0">
                <a:latin typeface="Bookman Old Style" panose="02050604050505020204" pitchFamily="18" charset="0"/>
              </a:rPr>
              <a:t>) </a:t>
            </a:r>
            <a:r>
              <a:rPr lang="el-GR" sz="1900" dirty="0" smtClean="0">
                <a:latin typeface="Cambria" panose="02040503050406030204" pitchFamily="18" charset="0"/>
              </a:rPr>
              <a:t>⇒ </a:t>
            </a:r>
            <a:r>
              <a:rPr lang="el-GR" sz="2100" dirty="0" smtClean="0">
                <a:latin typeface="Bookman Old Style" panose="02050604050505020204" pitchFamily="18" charset="0"/>
              </a:rPr>
              <a:t>Συνθήκες αντίδρασης &amp; αναλογίες </a:t>
            </a:r>
            <a:r>
              <a:rPr lang="en-US" sz="2100" dirty="0" smtClean="0">
                <a:latin typeface="Bookman Old Style" panose="02050604050505020204" pitchFamily="18" charset="0"/>
              </a:rPr>
              <a:t>Lac</a:t>
            </a:r>
            <a:r>
              <a:rPr lang="el-GR" sz="2100" dirty="0" smtClean="0">
                <a:latin typeface="Bookman Old Style" panose="02050604050505020204" pitchFamily="18" charset="0"/>
              </a:rPr>
              <a:t>:</a:t>
            </a:r>
            <a:r>
              <a:rPr lang="en-US" sz="2100" dirty="0" err="1" smtClean="0">
                <a:latin typeface="Bookman Old Style" panose="02050604050505020204" pitchFamily="18" charset="0"/>
              </a:rPr>
              <a:t>Fru</a:t>
            </a:r>
            <a:endParaRPr lang="el-GR" sz="2100" dirty="0">
              <a:latin typeface="Bookman Old Style" panose="02050604050505020204" pitchFamily="18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Μελέτη απομόνωσης </a:t>
            </a:r>
            <a:r>
              <a:rPr lang="el-GR" sz="2100" dirty="0">
                <a:latin typeface="Bookman Old Style" panose="02050604050505020204" pitchFamily="18" charset="0"/>
              </a:rPr>
              <a:t>και </a:t>
            </a:r>
            <a:r>
              <a:rPr lang="el-GR" sz="2100" dirty="0" smtClean="0">
                <a:latin typeface="Bookman Old Style" panose="02050604050505020204" pitchFamily="18" charset="0"/>
              </a:rPr>
              <a:t>καθαρισμού των </a:t>
            </a:r>
            <a:r>
              <a:rPr lang="el-GR" sz="2100" dirty="0">
                <a:latin typeface="Bookman Old Style" panose="02050604050505020204" pitchFamily="18" charset="0"/>
              </a:rPr>
              <a:t>προϊόντων</a:t>
            </a: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l-GR" sz="2100" dirty="0" smtClean="0">
                <a:latin typeface="Bookman Old Style" panose="02050604050505020204" pitchFamily="18" charset="0"/>
              </a:rPr>
              <a:t>Δοκιμή εφαρμογής προτεινόμενων διεργασιών </a:t>
            </a:r>
            <a:r>
              <a:rPr lang="el-GR" sz="2100" dirty="0">
                <a:latin typeface="Bookman Old Style" panose="02050604050505020204" pitchFamily="18" charset="0"/>
              </a:rPr>
              <a:t>σε μεγάλη </a:t>
            </a:r>
            <a:r>
              <a:rPr lang="el-GR" sz="2100" dirty="0" smtClean="0">
                <a:latin typeface="Bookman Old Style" panose="02050604050505020204" pitchFamily="18" charset="0"/>
              </a:rPr>
              <a:t>κλίμακα</a:t>
            </a:r>
            <a:endParaRPr lang="el-GR" sz="21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49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0645"/>
          <a:stretch/>
        </p:blipFill>
        <p:spPr>
          <a:xfrm>
            <a:off x="3707000" y="332656"/>
            <a:ext cx="2737208" cy="53280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763698" y="84576"/>
            <a:ext cx="5184571" cy="896154"/>
            <a:chOff x="1763693" y="84573"/>
            <a:chExt cx="5184571" cy="896155"/>
          </a:xfrm>
        </p:grpSpPr>
        <p:sp>
          <p:nvSpPr>
            <p:cNvPr id="14338" name="Rectangle 2"/>
            <p:cNvSpPr>
              <a:spLocks noChangeArrowheads="1"/>
            </p:cNvSpPr>
            <p:nvPr/>
          </p:nvSpPr>
          <p:spPr bwMode="auto">
            <a:xfrm>
              <a:off x="2627784" y="116632"/>
              <a:ext cx="4320480" cy="83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b="1" dirty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Times New Roman" pitchFamily="18" charset="0"/>
                  <a:cs typeface="Arial" pitchFamily="34" charset="0"/>
                </a:rPr>
                <a:t>Εθνικό Μετσόβιο Πολυτεχνείο</a:t>
              </a:r>
              <a:endParaRPr lang="el-GR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b="1" dirty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Times New Roman" pitchFamily="18" charset="0"/>
                  <a:cs typeface="Arial" pitchFamily="34" charset="0"/>
                </a:rPr>
                <a:t>Σχολή Χημικών Μηχανικών</a:t>
              </a:r>
              <a:endParaRPr lang="el-GR" sz="1600" b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189" algn="r"/>
                  <a:tab pos="2636773" algn="ctr"/>
                  <a:tab pos="5273543" algn="r"/>
                </a:tabLst>
              </a:pPr>
              <a:r>
                <a:rPr lang="el-GR" sz="1600" dirty="0">
                  <a:solidFill>
                    <a:schemeClr val="accent1">
                      <a:lumMod val="75000"/>
                    </a:schemeClr>
                  </a:solidFill>
                  <a:latin typeface="Cambria" pitchFamily="18" charset="0"/>
                  <a:ea typeface="Calibri" pitchFamily="34" charset="0"/>
                  <a:cs typeface="Times New Roman" pitchFamily="18" charset="0"/>
                </a:rPr>
                <a:t>Εργαστήριο Χημείας &amp; Τεχνολογίας Τροφίμων</a:t>
              </a:r>
              <a:endParaRPr lang="el-GR" sz="16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8" descr="pyrforos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93" y="84573"/>
              <a:ext cx="899813" cy="8961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2051722" y="4077074"/>
            <a:ext cx="6987143" cy="2403699"/>
          </a:xfrm>
        </p:spPr>
        <p:txBody>
          <a:bodyPr>
            <a:noAutofit/>
          </a:bodyPr>
          <a:lstStyle/>
          <a:p>
            <a:pPr algn="ctr"/>
            <a:r>
              <a:rPr lang="el-GR" sz="2000" cap="none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  <a:t>ΠΑΡΑΓΩΓΗ ΣΥΣΤΑΤΙΚΩΝ ΥΨΗΛΗΣ ΠΡΟΣΤΙΘΕΜΕΝΗΣ ΑΞΙΑΣ ΑΠΟ ΤΑ ΑΠΟΒΛΗΤΑ ΤΗΣ ΒΙΟΜΗΧΑΝΙΑΣ ΓΙΑΟΥΡΤΙΟΥ</a:t>
            </a:r>
            <a:br>
              <a:rPr lang="el-GR" sz="2000" cap="none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</a:br>
            <a:r>
              <a:rPr lang="el-GR" sz="2000" cap="none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  <a:t/>
            </a:r>
            <a:br>
              <a:rPr lang="el-GR" sz="2000" cap="none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</a:br>
            <a:r>
              <a:rPr lang="el-GR" sz="2000" cap="none" dirty="0">
                <a:solidFill>
                  <a:schemeClr val="accent2">
                    <a:lumMod val="75000"/>
                  </a:schemeClr>
                </a:solidFill>
                <a:effectLst>
                  <a:outerShdw blurRad="50800" algn="tl">
                    <a:srgbClr val="000000"/>
                  </a:outerShdw>
                </a:effectLst>
                <a:latin typeface="Cambria" panose="02040503050406030204" pitchFamily="18" charset="0"/>
              </a:rPr>
              <a:t> Γαλάνη Ισμήνη-Ειρήνη</a:t>
            </a:r>
            <a:endParaRPr lang="el-GR" sz="2000" cap="none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3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2191</TotalTime>
  <Words>1226</Words>
  <Application>Microsoft Office PowerPoint</Application>
  <PresentationFormat>Προβολή στην οθόνη (4:3)</PresentationFormat>
  <Paragraphs>201</Paragraphs>
  <Slides>28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9" baseType="lpstr">
      <vt:lpstr>Arial</vt:lpstr>
      <vt:lpstr>Bookman Old Style</vt:lpstr>
      <vt:lpstr>Calibri</vt:lpstr>
      <vt:lpstr>Cambria</vt:lpstr>
      <vt:lpstr>Cambria Math</vt:lpstr>
      <vt:lpstr>Century Schoolbook</vt:lpstr>
      <vt:lpstr>Times New Roman</vt:lpstr>
      <vt:lpstr>Wingdings</vt:lpstr>
      <vt:lpstr>Wingdings 2</vt:lpstr>
      <vt:lpstr>Wingdings 3</vt:lpstr>
      <vt:lpstr>Oriel</vt:lpstr>
      <vt:lpstr>ΠΑΡΑΓΩΓΗ ΣΥΣΤΑΤΙΚΩΝ ΥΨΗΛΗΣ ΠΡΟΣΤΙΘΕΜΕΝΗΣ ΑΞΙΑΣ ΑΠΟ ΤΑ ΑΠΟΒΛΗΤΑ ΤΗΣ ΒΙΟΜΗΧΑΝΙΑΣ ΓΙΑΟΥΡΤΙΟΥ </vt:lpstr>
      <vt:lpstr>ΔΙΑΡΘΡΩΣΗ ΠΑΡΟΥΣΙΑΣΗΣ</vt:lpstr>
      <vt:lpstr>ΟΞΙΝΟΣ ΟΡΟΣ</vt:lpstr>
      <vt:lpstr>ΑΞΙΟΠΟΙΗΣΗ ΟΞΙΝΟΥ ΟΡΟΥ</vt:lpstr>
      <vt:lpstr>ΠΑΡΟΥΣΑ ΚΑΤΑΣΤΑΣΗ</vt:lpstr>
      <vt:lpstr>ΛΑΚΤΟΖΗ</vt:lpstr>
      <vt:lpstr>ΑΞΙΟΠΟΙΗΣΗ ΛΑΚΤΟΖΗΣ ΟΡΟΥ</vt:lpstr>
      <vt:lpstr>β-ΓΑΛΑΚΤΟΖΙΔΑΣΗ ή ΛΑΚΤΑΣΗ</vt:lpstr>
      <vt:lpstr>Παρουσίαση του PowerPoint</vt:lpstr>
      <vt:lpstr>Παρουσίαση του PowerPoint</vt:lpstr>
      <vt:lpstr>Παρουσίαση του PowerPoint</vt:lpstr>
      <vt:lpstr>ΣΚΟΠΟΣ</vt:lpstr>
      <vt:lpstr>ΠΕΙΡΑΜΑΤΙΚΟΣ ΣΧΕΔΙΑΣΜΟΣ</vt:lpstr>
      <vt:lpstr>ΑΝΑΛΥΣΕΙΣ - ΜΕΤΡΗΣΕΙΣ</vt:lpstr>
      <vt:lpstr>ΑΠΟΤΕΛΕΣΜΑΤΑ: HPLC</vt:lpstr>
      <vt:lpstr>ΑΠΟΤΕΛΕΣΜΑΤΑ: ΠΡΩΤΟΓΕΝΕΙΣ ΜΕΤΡΗΣΕΙΣ</vt:lpstr>
      <vt:lpstr>ΑΠΟΤΕΛΕΣΜΑΤΑ: ΕΠΙΔΡΑΣΕΙΣ</vt:lpstr>
      <vt:lpstr>ΑΠΟΤΕΛΕΣΜΑΤΑ: ΕΠΙΔΡΑΣΕΙΣ</vt:lpstr>
      <vt:lpstr>ΑΠΟΤΕΛΕΣΜΑΤΑ: ΕΠΙΔΡΑΣΗ ΘΕΡΜΟΚΡΑΣΙΑΣ</vt:lpstr>
      <vt:lpstr>ΑΠΟΤΕΛΕΣΜΑΤΑ: ΕΠΙΔΡΑΣΗ ΕΝΖΥΜΟΥ</vt:lpstr>
      <vt:lpstr>ΑΠΟΤΕΛΕΣΜΑΤΑ: Συνολικά...</vt:lpstr>
      <vt:lpstr>ΑΠΟΤΕΛΕΣΜΑΤΑ: ΜΑΘΗΜΑΤΙΚΑ ΜΟΝΤΕΛΑ</vt:lpstr>
      <vt:lpstr>ΑΠΟΤΕΛΕΣΜΑΤΑ: ΜΑΘΗΜΑΤΙΚΑ ΜΟΝΤΕΛΑ</vt:lpstr>
      <vt:lpstr>ΑΠΟΤΕΛΕΣΜΑΤΑ: παράμετρος b</vt:lpstr>
      <vt:lpstr>ΣΥΜΠΕΡΑΣΜΑΤΑ</vt:lpstr>
      <vt:lpstr>Επίδραση θερμοκρασίας T&gt;45°C ⇒ μείωση μετατροπής δισακχαριτών &amp; παραγωγής GOS  T: 40-45°C, μέγιστη μετατροπή δισακχαριτών ⇒ 45°C, μέγιστη παραγωγή GOS ⇒ 40°C</vt:lpstr>
      <vt:lpstr>ΜΕΛΛΟΝΤΙΚΕΣ ΠΡΟΤΑΣΕΙΣ</vt:lpstr>
      <vt:lpstr>ΠΑΡΑΓΩΓΗ ΣΥΣΤΑΤΙΚΩΝ ΥΨΗΛΗΣ ΠΡΟΣΤΙΘΕΜΕΝΗΣ ΑΞΙΑΣ ΑΠΟ ΤΑ ΑΠΟΒΛΗΤΑ ΤΗΣ ΒΙΟΜΗΧΑΝΙΑΣ ΓΙΑΟΥΡΤΙΟΥ   Γαλάνη Ισμήνη-Ειρήνη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ΠΑΡΑΓΩΓΗ ΣΥΣΤΑΤΙΚΩΝ ΥΨΗΛΗΣ ΠΡΟΣΤΙΘΕΜΕΝΗΣ ΑΞΙΑΣ ΑΠΟ ΤΑ ΑΠΟΒΛΗΤΑ ΤΗΣ ΒΙΟΜΗΧΑΝΙΑΣ ΓΙΑΟΥΡΤΙΟΥ</dc:title>
  <dc:creator>Ισμήνη</dc:creator>
  <cp:lastModifiedBy>ismini galani</cp:lastModifiedBy>
  <cp:revision>196</cp:revision>
  <dcterms:created xsi:type="dcterms:W3CDTF">2016-09-14T14:16:43Z</dcterms:created>
  <dcterms:modified xsi:type="dcterms:W3CDTF">2016-09-30T18:10:29Z</dcterms:modified>
</cp:coreProperties>
</file>