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5" r:id="rId3"/>
    <p:sldId id="258" r:id="rId4"/>
    <p:sldId id="288" r:id="rId5"/>
    <p:sldId id="259" r:id="rId6"/>
    <p:sldId id="261" r:id="rId7"/>
    <p:sldId id="289" r:id="rId8"/>
    <p:sldId id="290" r:id="rId9"/>
    <p:sldId id="291" r:id="rId10"/>
    <p:sldId id="292" r:id="rId11"/>
    <p:sldId id="293" r:id="rId12"/>
    <p:sldId id="294" r:id="rId13"/>
    <p:sldId id="295" r:id="rId14"/>
    <p:sldId id="296" r:id="rId15"/>
    <p:sldId id="298" r:id="rId16"/>
    <p:sldId id="313" r:id="rId17"/>
    <p:sldId id="299" r:id="rId18"/>
    <p:sldId id="300" r:id="rId19"/>
    <p:sldId id="317" r:id="rId20"/>
    <p:sldId id="315" r:id="rId21"/>
    <p:sldId id="316" r:id="rId22"/>
    <p:sldId id="309" r:id="rId23"/>
    <p:sldId id="314" r:id="rId24"/>
    <p:sldId id="310" r:id="rId2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975" autoAdjust="0"/>
  </p:normalViewPr>
  <p:slideViewPr>
    <p:cSldViewPr>
      <p:cViewPr>
        <p:scale>
          <a:sx n="71" d="100"/>
          <a:sy n="71" d="100"/>
        </p:scale>
        <p:origin x="-134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9EE068-5CA1-4D0E-A5E6-ECBEF6D58DAC}" type="datetimeFigureOut">
              <a:rPr lang="el-GR" smtClean="0"/>
              <a:pPr/>
              <a:t>21/2/2017</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93842B-70E6-495C-BE2A-6AF97BD6D28B}" type="slidenum">
              <a:rPr lang="el-GR" smtClean="0"/>
              <a:pPr/>
              <a:t>‹#›</a:t>
            </a:fld>
            <a:endParaRPr lang="el-GR"/>
          </a:p>
        </p:txBody>
      </p:sp>
    </p:spTree>
    <p:extLst>
      <p:ext uri="{BB962C8B-B14F-4D97-AF65-F5344CB8AC3E}">
        <p14:creationId xmlns:p14="http://schemas.microsoft.com/office/powerpoint/2010/main" val="1367234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Smoothing </a:t>
            </a:r>
          </a:p>
          <a:p>
            <a:r>
              <a:rPr lang="el-GR" dirty="0" smtClean="0"/>
              <a:t>Μια</a:t>
            </a:r>
            <a:r>
              <a:rPr lang="el-GR" baseline="0" dirty="0" smtClean="0"/>
              <a:t> επιχείρηση με μικρίτερη διακύμανση στα κέρδη θεωρείται λιγότερο επικίνδυνη και αξιολογείται ως πιο αξιόπιστη</a:t>
            </a:r>
            <a:endParaRPr lang="en-US" dirty="0" smtClean="0"/>
          </a:p>
          <a:p>
            <a:endParaRPr lang="en-US" dirty="0" smtClean="0"/>
          </a:p>
          <a:p>
            <a:r>
              <a:rPr lang="en-US" dirty="0" smtClean="0"/>
              <a:t>Big</a:t>
            </a:r>
            <a:r>
              <a:rPr lang="en-US" baseline="0" dirty="0" smtClean="0"/>
              <a:t> Bath</a:t>
            </a:r>
          </a:p>
          <a:p>
            <a:pPr marL="0" indent="0" algn="just">
              <a:buNone/>
            </a:pPr>
            <a:r>
              <a:rPr lang="el-GR" sz="1200" dirty="0" smtClean="0"/>
              <a:t>α) περιόδους ύφεσης και κρίσης και </a:t>
            </a:r>
          </a:p>
          <a:p>
            <a:pPr marL="0" indent="0" algn="just">
              <a:buNone/>
            </a:pPr>
            <a:r>
              <a:rPr lang="el-GR" sz="1200" dirty="0" smtClean="0"/>
              <a:t>β) περιόδους όπου παρατηρείται μια αλλαγή στη διοίκηση της επιχείρησης, με μια νέα διοίκηση να αναλαμβάνει τα ινία της. </a:t>
            </a:r>
          </a:p>
          <a:p>
            <a:pPr marL="0" indent="0" algn="just">
              <a:buNone/>
            </a:pPr>
            <a:r>
              <a:rPr lang="el-GR" sz="1200" dirty="0" smtClean="0"/>
              <a:t>γ) για την μεγιστοποίηση του φορολογικού οφέλους μιας επιχείρησης </a:t>
            </a:r>
          </a:p>
        </p:txBody>
      </p:sp>
      <p:sp>
        <p:nvSpPr>
          <p:cNvPr id="4" name="Slide Number Placeholder 3"/>
          <p:cNvSpPr>
            <a:spLocks noGrp="1"/>
          </p:cNvSpPr>
          <p:nvPr>
            <p:ph type="sldNum" sz="quarter" idx="10"/>
          </p:nvPr>
        </p:nvSpPr>
        <p:spPr/>
        <p:txBody>
          <a:bodyPr/>
          <a:lstStyle/>
          <a:p>
            <a:fld id="{AE93842B-70E6-495C-BE2A-6AF97BD6D28B}" type="slidenum">
              <a:rPr lang="el-GR" smtClean="0"/>
              <a:pPr/>
              <a:t>6</a:t>
            </a:fld>
            <a:endParaRPr lang="el-GR"/>
          </a:p>
        </p:txBody>
      </p:sp>
    </p:spTree>
    <p:extLst>
      <p:ext uri="{BB962C8B-B14F-4D97-AF65-F5344CB8AC3E}">
        <p14:creationId xmlns:p14="http://schemas.microsoft.com/office/powerpoint/2010/main" val="1258581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E93842B-70E6-495C-BE2A-6AF97BD6D28B}" type="slidenum">
              <a:rPr lang="el-GR" smtClean="0"/>
              <a:pPr/>
              <a:t>10</a:t>
            </a:fld>
            <a:endParaRPr lang="el-GR"/>
          </a:p>
        </p:txBody>
      </p:sp>
    </p:spTree>
    <p:extLst>
      <p:ext uri="{BB962C8B-B14F-4D97-AF65-F5344CB8AC3E}">
        <p14:creationId xmlns:p14="http://schemas.microsoft.com/office/powerpoint/2010/main" val="764082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AE93842B-70E6-495C-BE2A-6AF97BD6D28B}" type="slidenum">
              <a:rPr lang="el-GR" smtClean="0"/>
              <a:pPr/>
              <a:t>14</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5C3AF362-378F-4248-A5C3-3F8289E19409}" type="datetimeFigureOut">
              <a:rPr lang="el-GR" smtClean="0"/>
              <a:pPr/>
              <a:t>21/2/2017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110801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5C3AF362-378F-4248-A5C3-3F8289E19409}" type="datetimeFigureOut">
              <a:rPr lang="el-GR" smtClean="0"/>
              <a:pPr/>
              <a:t>21/2/2017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38539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3AF362-378F-4248-A5C3-3F8289E19409}" type="datetimeFigureOut">
              <a:rPr lang="el-GR" smtClean="0"/>
              <a:pPr/>
              <a:t>21/2/2017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2887223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5C3AF362-378F-4248-A5C3-3F8289E19409}" type="datetimeFigureOut">
              <a:rPr lang="el-GR" smtClean="0"/>
              <a:pPr/>
              <a:t>21/2/2017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2102021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5C3AF362-378F-4248-A5C3-3F8289E19409}" type="datetimeFigureOut">
              <a:rPr lang="el-GR" smtClean="0"/>
              <a:pPr/>
              <a:t>21/2/2017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2114298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5C3AF362-378F-4248-A5C3-3F8289E19409}" type="datetimeFigureOut">
              <a:rPr lang="el-GR" smtClean="0"/>
              <a:pPr/>
              <a:t>21/2/2017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3826179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3AF362-378F-4248-A5C3-3F8289E19409}" type="datetimeFigureOut">
              <a:rPr lang="el-GR" smtClean="0"/>
              <a:pPr/>
              <a:t>21/2/2017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2155859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3AF362-378F-4248-A5C3-3F8289E19409}" type="datetimeFigureOut">
              <a:rPr lang="el-GR" smtClean="0"/>
              <a:pPr/>
              <a:t>21/2/2017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3933867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3AF362-378F-4248-A5C3-3F8289E19409}" type="datetimeFigureOut">
              <a:rPr lang="el-GR" smtClean="0"/>
              <a:pPr/>
              <a:t>21/2/2017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3703393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5C3AF362-378F-4248-A5C3-3F8289E19409}" type="datetimeFigureOut">
              <a:rPr lang="el-GR" smtClean="0"/>
              <a:pPr/>
              <a:t>21/2/2017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4025985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5C3AF362-378F-4248-A5C3-3F8289E19409}" type="datetimeFigureOut">
              <a:rPr lang="el-GR" smtClean="0"/>
              <a:pPr/>
              <a:t>21/2/2017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D893E18-990E-4D99-9815-2B167E01017E}" type="slidenum">
              <a:rPr lang="el-GR" smtClean="0"/>
              <a:pPr/>
              <a:t>‹#›</a:t>
            </a:fld>
            <a:endParaRPr lang="el-GR"/>
          </a:p>
        </p:txBody>
      </p:sp>
    </p:spTree>
    <p:extLst>
      <p:ext uri="{BB962C8B-B14F-4D97-AF65-F5344CB8AC3E}">
        <p14:creationId xmlns:p14="http://schemas.microsoft.com/office/powerpoint/2010/main" val="2535965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3AF362-378F-4248-A5C3-3F8289E19409}" type="datetimeFigureOut">
              <a:rPr lang="el-GR" smtClean="0"/>
              <a:pPr/>
              <a:t>21/2/2017</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893E18-990E-4D99-9815-2B167E01017E}" type="slidenum">
              <a:rPr lang="el-GR" smtClean="0"/>
              <a:pPr/>
              <a:t>‹#›</a:t>
            </a:fld>
            <a:endParaRPr lang="el-GR"/>
          </a:p>
        </p:txBody>
      </p:sp>
    </p:spTree>
    <p:extLst>
      <p:ext uri="{BB962C8B-B14F-4D97-AF65-F5344CB8AC3E}">
        <p14:creationId xmlns:p14="http://schemas.microsoft.com/office/powerpoint/2010/main" val="3229143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5"/>
          <p:cNvSpPr/>
          <p:nvPr/>
        </p:nvSpPr>
        <p:spPr>
          <a:xfrm>
            <a:off x="0" y="1472791"/>
            <a:ext cx="323528" cy="217624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Εικόνα 11"/>
          <p:cNvPicPr>
            <a:picLocks noChangeAspect="1"/>
          </p:cNvPicPr>
          <p:nvPr/>
        </p:nvPicPr>
        <p:blipFill>
          <a:blip r:embed="rId2" cstate="print">
            <a:duotone>
              <a:prstClr val="black"/>
              <a:schemeClr val="accent1">
                <a:tint val="45000"/>
                <a:satMod val="400000"/>
              </a:schemeClr>
            </a:duotone>
            <a:lum bright="-84000"/>
            <a:extLst>
              <a:ext uri="{28A0092B-C50C-407E-A947-70E740481C1C}">
                <a14:useLocalDpi xmlns:a14="http://schemas.microsoft.com/office/drawing/2010/main" val="0"/>
              </a:ext>
            </a:extLst>
          </a:blip>
          <a:stretch>
            <a:fillRect/>
          </a:stretch>
        </p:blipFill>
        <p:spPr>
          <a:xfrm>
            <a:off x="3635494" y="432702"/>
            <a:ext cx="5171527" cy="1216829"/>
          </a:xfrm>
          <a:prstGeom prst="rect">
            <a:avLst/>
          </a:prstGeom>
        </p:spPr>
      </p:pic>
      <p:sp>
        <p:nvSpPr>
          <p:cNvPr id="10" name="Rectangle 15"/>
          <p:cNvSpPr/>
          <p:nvPr/>
        </p:nvSpPr>
        <p:spPr>
          <a:xfrm>
            <a:off x="437752" y="3676723"/>
            <a:ext cx="3971975" cy="318127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 y="2420888"/>
            <a:ext cx="9144000" cy="923330"/>
          </a:xfrm>
          <a:prstGeom prst="rect">
            <a:avLst/>
          </a:prstGeom>
        </p:spPr>
        <p:txBody>
          <a:bodyPr wrap="square">
            <a:spAutoFit/>
          </a:bodyPr>
          <a:lstStyle/>
          <a:p>
            <a:pPr algn="ctr"/>
            <a:r>
              <a:rPr lang="el-GR" b="1" dirty="0"/>
              <a:t>Η ΣΗΜΑΣΙΑ ΤΗΣ ΔΙΑΧΕΙΡΗΣΗΣ ΚΕΡΔΩΝ ΓΙΑ ΤΙΣ ΕΛΛΗΝΙΚΕΣ ΕΙΣΗΓΜΕΝΕΣ ΕΠΙΧΕΙΡΗΣΕΙΣ</a:t>
            </a:r>
            <a:br>
              <a:rPr lang="el-GR" b="1" dirty="0"/>
            </a:br>
            <a:r>
              <a:rPr lang="el-GR" b="1" dirty="0"/>
              <a:t/>
            </a:r>
            <a:br>
              <a:rPr lang="el-GR" b="1" dirty="0"/>
            </a:br>
            <a:r>
              <a:rPr lang="el-GR" b="1" dirty="0"/>
              <a:t>ΜΕΛΕΤΗ ΠΡΙΝ ΚΑΙ ΚΑΤΑ ΤΗ ΔΙΑΡΚΕΙΑ ΤΗΣ ΟΙΚΟΝΟΜΙΚΗΣ ΚΡΙΣΗΣ</a:t>
            </a:r>
            <a:endParaRPr lang="el-GR" dirty="0"/>
          </a:p>
        </p:txBody>
      </p:sp>
      <p:sp>
        <p:nvSpPr>
          <p:cNvPr id="6" name="Rectangle 5"/>
          <p:cNvSpPr/>
          <p:nvPr/>
        </p:nvSpPr>
        <p:spPr>
          <a:xfrm>
            <a:off x="437752" y="5903893"/>
            <a:ext cx="3971975" cy="954107"/>
          </a:xfrm>
          <a:prstGeom prst="rect">
            <a:avLst/>
          </a:prstGeom>
        </p:spPr>
        <p:txBody>
          <a:bodyPr wrap="square">
            <a:spAutoFit/>
          </a:bodyPr>
          <a:lstStyle/>
          <a:p>
            <a:r>
              <a:rPr lang="el-GR" sz="1400" b="1" dirty="0">
                <a:solidFill>
                  <a:schemeClr val="bg1">
                    <a:lumMod val="75000"/>
                  </a:schemeClr>
                </a:solidFill>
              </a:rPr>
              <a:t>Φοιτήτρια: </a:t>
            </a:r>
            <a:r>
              <a:rPr lang="el-GR" sz="1400" b="1" dirty="0" err="1">
                <a:solidFill>
                  <a:schemeClr val="bg1">
                    <a:lumMod val="75000"/>
                  </a:schemeClr>
                </a:solidFill>
              </a:rPr>
              <a:t>Γκενέ</a:t>
            </a:r>
            <a:r>
              <a:rPr lang="el-GR" sz="1400" b="1" dirty="0">
                <a:solidFill>
                  <a:schemeClr val="bg1">
                    <a:lumMod val="75000"/>
                  </a:schemeClr>
                </a:solidFill>
              </a:rPr>
              <a:t> </a:t>
            </a:r>
            <a:r>
              <a:rPr lang="el-GR" sz="1400" b="1" dirty="0" smtClean="0">
                <a:solidFill>
                  <a:schemeClr val="bg1">
                    <a:lumMod val="75000"/>
                  </a:schemeClr>
                </a:solidFill>
              </a:rPr>
              <a:t>Μαρίνα</a:t>
            </a:r>
          </a:p>
          <a:p>
            <a:endParaRPr lang="el-GR" sz="1400" dirty="0">
              <a:solidFill>
                <a:schemeClr val="bg1">
                  <a:lumMod val="75000"/>
                </a:schemeClr>
              </a:solidFill>
            </a:endParaRPr>
          </a:p>
          <a:p>
            <a:r>
              <a:rPr lang="el-GR" sz="1400" b="1" dirty="0" smtClean="0">
                <a:solidFill>
                  <a:schemeClr val="bg1">
                    <a:lumMod val="75000"/>
                  </a:schemeClr>
                </a:solidFill>
              </a:rPr>
              <a:t>Επιβλέπουσα </a:t>
            </a:r>
            <a:r>
              <a:rPr lang="el-GR" sz="1400" b="1" dirty="0">
                <a:solidFill>
                  <a:schemeClr val="bg1">
                    <a:lumMod val="75000"/>
                  </a:schemeClr>
                </a:solidFill>
              </a:rPr>
              <a:t>Καθηγήτρια: Παπαδάκη Αφροδίτη</a:t>
            </a:r>
            <a:endParaRPr lang="el-GR" sz="1400" dirty="0">
              <a:solidFill>
                <a:schemeClr val="bg1">
                  <a:lumMod val="75000"/>
                </a:schemeClr>
              </a:solidFill>
            </a:endParaRPr>
          </a:p>
          <a:p>
            <a:r>
              <a:rPr lang="en-US" sz="1400" b="1" dirty="0">
                <a:solidFill>
                  <a:schemeClr val="bg1">
                    <a:lumMod val="75000"/>
                  </a:schemeClr>
                </a:solidFill>
              </a:rPr>
              <a:t> </a:t>
            </a:r>
            <a:endParaRPr lang="el-GR" sz="1400" dirty="0">
              <a:solidFill>
                <a:schemeClr val="bg1">
                  <a:lumMod val="75000"/>
                </a:schemeClr>
              </a:solidFill>
            </a:endParaRPr>
          </a:p>
        </p:txBody>
      </p:sp>
      <p:cxnSp>
        <p:nvCxnSpPr>
          <p:cNvPr id="8" name="Ευθεία γραμμή σύνδεσης 7"/>
          <p:cNvCxnSpPr/>
          <p:nvPr/>
        </p:nvCxnSpPr>
        <p:spPr>
          <a:xfrm>
            <a:off x="323528"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Ορθογώνιο 8"/>
          <p:cNvSpPr/>
          <p:nvPr/>
        </p:nvSpPr>
        <p:spPr>
          <a:xfrm>
            <a:off x="0" y="3649033"/>
            <a:ext cx="4409727"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Rectangle 35"/>
          <p:cNvSpPr/>
          <p:nvPr/>
        </p:nvSpPr>
        <p:spPr>
          <a:xfrm>
            <a:off x="-1" y="-27384"/>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9177517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337145" y="497778"/>
            <a:ext cx="4086198" cy="98700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l-GR" sz="2400" b="1" dirty="0"/>
              <a:t>Σκοπός και Χρησιμότητα</a:t>
            </a:r>
            <a:endParaRPr lang="el-GR" sz="2400" b="1" dirty="0" smtClean="0"/>
          </a:p>
        </p:txBody>
      </p:sp>
      <p:cxnSp>
        <p:nvCxnSpPr>
          <p:cNvPr id="19" name="Ευθεία γραμμή σύνδεσης 18"/>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Ορθογώνιο 16"/>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Rectangle 2"/>
          <p:cNvSpPr/>
          <p:nvPr/>
        </p:nvSpPr>
        <p:spPr>
          <a:xfrm>
            <a:off x="467544" y="1507713"/>
            <a:ext cx="8424936" cy="4524315"/>
          </a:xfrm>
          <a:prstGeom prst="rect">
            <a:avLst/>
          </a:prstGeom>
        </p:spPr>
        <p:txBody>
          <a:bodyPr wrap="square">
            <a:spAutoFit/>
          </a:bodyPr>
          <a:lstStyle/>
          <a:p>
            <a:pPr algn="just"/>
            <a:r>
              <a:rPr lang="el-GR" dirty="0" smtClean="0"/>
              <a:t>Διπλός ο σκοπός:</a:t>
            </a:r>
          </a:p>
          <a:p>
            <a:pPr marL="342900" indent="-342900" algn="just">
              <a:buFont typeface="Arial" panose="020B0604020202020204" pitchFamily="34" charset="0"/>
              <a:buChar char="•"/>
            </a:pPr>
            <a:r>
              <a:rPr lang="el-GR" dirty="0" smtClean="0"/>
              <a:t>Διαχείριση Κερδών </a:t>
            </a:r>
            <a:r>
              <a:rPr lang="el-GR" dirty="0"/>
              <a:t>(earnings </a:t>
            </a:r>
            <a:r>
              <a:rPr lang="el-GR" dirty="0" smtClean="0"/>
              <a:t>management) </a:t>
            </a:r>
            <a:r>
              <a:rPr lang="en-US" dirty="0" smtClean="0"/>
              <a:t>– </a:t>
            </a:r>
            <a:r>
              <a:rPr lang="el-GR" dirty="0" smtClean="0"/>
              <a:t>Θεωρία και Υποδείγματα</a:t>
            </a:r>
          </a:p>
          <a:p>
            <a:pPr algn="just"/>
            <a:endParaRPr lang="el-GR" dirty="0" smtClean="0"/>
          </a:p>
          <a:p>
            <a:pPr marL="342900" indent="-342900" algn="just">
              <a:buFont typeface="Arial" panose="020B0604020202020204" pitchFamily="34" charset="0"/>
              <a:buChar char="•"/>
            </a:pPr>
            <a:r>
              <a:rPr lang="el-GR" dirty="0" smtClean="0"/>
              <a:t>Πληροφοριακή Αξία που έχουν τα κέρδη στις αποδόσεις των ελληνικών εισηγμένων</a:t>
            </a:r>
          </a:p>
          <a:p>
            <a:pPr algn="just"/>
            <a:endParaRPr lang="el-GR" dirty="0" smtClean="0"/>
          </a:p>
          <a:p>
            <a:pPr algn="just"/>
            <a:endParaRPr lang="el-GR" dirty="0"/>
          </a:p>
          <a:p>
            <a:pPr algn="just"/>
            <a:r>
              <a:rPr lang="el-GR" dirty="0"/>
              <a:t>Σκοπός της παρούσης εργασίας η εμπειρική διερεύνηση του ενδεχομένου της ύπαρξης διαχείρισης ή “χειραγώγησης” των κερδών με τη χρήση της μεθόδου εκτίμησης του ύψους των διαφοροποιούμενων ή μη δεδουλευμένων (discretionary accruals) των εισηγμένων επιχειρήσεων στην ελληνική αγορά. </a:t>
            </a:r>
          </a:p>
          <a:p>
            <a:pPr algn="just"/>
            <a:endParaRPr lang="el-GR" dirty="0"/>
          </a:p>
          <a:p>
            <a:pPr algn="just"/>
            <a:r>
              <a:rPr lang="el-GR" dirty="0" smtClean="0"/>
              <a:t>Ζήτημα </a:t>
            </a:r>
            <a:r>
              <a:rPr lang="el-GR" dirty="0"/>
              <a:t>είναι ιδιαίτερα ενδιαφέρον, τόσο για τους επενδυτές, ιδιώτες και θεσμικούς, τις επιχειρήσεις και τις εποπτικές αρχές. </a:t>
            </a:r>
            <a:endParaRPr lang="el-GR" dirty="0" smtClean="0"/>
          </a:p>
          <a:p>
            <a:pPr algn="just"/>
            <a:endParaRPr lang="el-GR" dirty="0" smtClean="0"/>
          </a:p>
          <a:p>
            <a:pPr algn="just"/>
            <a:endParaRPr lang="el-GR" dirty="0" smtClean="0"/>
          </a:p>
          <a:p>
            <a:pPr algn="just"/>
            <a:endParaRPr lang="el-GR" dirty="0"/>
          </a:p>
        </p:txBody>
      </p:sp>
      <p:sp>
        <p:nvSpPr>
          <p:cNvPr id="10" name="Rectangle 35"/>
          <p:cNvSpPr/>
          <p:nvPr/>
        </p:nvSpPr>
        <p:spPr>
          <a:xfrm>
            <a:off x="-1" y="-27384"/>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TextBox 1"/>
          <p:cNvSpPr txBox="1"/>
          <p:nvPr/>
        </p:nvSpPr>
        <p:spPr>
          <a:xfrm>
            <a:off x="611560" y="2057964"/>
            <a:ext cx="8136904" cy="338554"/>
          </a:xfrm>
          <a:prstGeom prst="rect">
            <a:avLst/>
          </a:prstGeom>
          <a:noFill/>
        </p:spPr>
        <p:txBody>
          <a:bodyPr wrap="square" rtlCol="0">
            <a:spAutoFit/>
          </a:bodyPr>
          <a:lstStyle/>
          <a:p>
            <a:r>
              <a:rPr lang="el-GR" sz="1600" i="1" dirty="0" smtClean="0">
                <a:solidFill>
                  <a:schemeClr val="bg1">
                    <a:lumMod val="75000"/>
                  </a:schemeClr>
                </a:solidFill>
              </a:rPr>
              <a:t>Υπάρχει διαχείρηση κερδών για τις ελληνικές </a:t>
            </a:r>
            <a:r>
              <a:rPr lang="el-GR" sz="1600" i="1" dirty="0" smtClean="0">
                <a:solidFill>
                  <a:schemeClr val="bg1">
                    <a:lumMod val="75000"/>
                  </a:schemeClr>
                </a:solidFill>
              </a:rPr>
              <a:t>εισηγμένες πριν και κατά την διάρκεια της κρίσης;</a:t>
            </a:r>
            <a:endParaRPr lang="el-GR" sz="1600" i="1" dirty="0">
              <a:solidFill>
                <a:schemeClr val="bg1">
                  <a:lumMod val="75000"/>
                </a:schemeClr>
              </a:solidFill>
            </a:endParaRPr>
          </a:p>
        </p:txBody>
      </p:sp>
      <p:sp>
        <p:nvSpPr>
          <p:cNvPr id="4" name="TextBox 3"/>
          <p:cNvSpPr txBox="1"/>
          <p:nvPr/>
        </p:nvSpPr>
        <p:spPr>
          <a:xfrm>
            <a:off x="481445" y="2635460"/>
            <a:ext cx="8433142" cy="338554"/>
          </a:xfrm>
          <a:prstGeom prst="rect">
            <a:avLst/>
          </a:prstGeom>
          <a:noFill/>
        </p:spPr>
        <p:txBody>
          <a:bodyPr wrap="none" rtlCol="0">
            <a:spAutoFit/>
          </a:bodyPr>
          <a:lstStyle/>
          <a:p>
            <a:r>
              <a:rPr lang="el-GR" sz="1600" i="1" dirty="0" smtClean="0">
                <a:solidFill>
                  <a:schemeClr val="bg1">
                    <a:lumMod val="75000"/>
                  </a:schemeClr>
                </a:solidFill>
              </a:rPr>
              <a:t>Ποιά η χρησιμότητα και η συνάφεια της λογιστικής πληροφόρησης για τις αποδόσεις των μετοχών;</a:t>
            </a:r>
            <a:endParaRPr lang="el-GR" sz="1600" i="1" dirty="0">
              <a:solidFill>
                <a:schemeClr val="bg1">
                  <a:lumMod val="75000"/>
                </a:schemeClr>
              </a:solidFill>
            </a:endParaRPr>
          </a:p>
        </p:txBody>
      </p:sp>
      <p:sp>
        <p:nvSpPr>
          <p:cNvPr id="6" name="TextBox 5"/>
          <p:cNvSpPr txBox="1"/>
          <p:nvPr/>
        </p:nvSpPr>
        <p:spPr>
          <a:xfrm>
            <a:off x="481445" y="5159506"/>
            <a:ext cx="8555051" cy="1661993"/>
          </a:xfrm>
          <a:prstGeom prst="rect">
            <a:avLst/>
          </a:prstGeom>
          <a:noFill/>
        </p:spPr>
        <p:txBody>
          <a:bodyPr wrap="square" rtlCol="0">
            <a:spAutoFit/>
          </a:bodyPr>
          <a:lstStyle/>
          <a:p>
            <a:pPr algn="just"/>
            <a:r>
              <a:rPr lang="el-GR" sz="1700" dirty="0">
                <a:solidFill>
                  <a:srgbClr val="FFC000"/>
                </a:solidFill>
              </a:rPr>
              <a:t>Δείγμα 164 ελληνικές εισηγμένες</a:t>
            </a:r>
          </a:p>
          <a:p>
            <a:pPr algn="just"/>
            <a:r>
              <a:rPr lang="el-GR" sz="1700" dirty="0">
                <a:solidFill>
                  <a:srgbClr val="FFC000"/>
                </a:solidFill>
              </a:rPr>
              <a:t>	- Περίοδος </a:t>
            </a:r>
            <a:r>
              <a:rPr lang="el-GR" sz="1700" dirty="0" smtClean="0">
                <a:solidFill>
                  <a:srgbClr val="FFC000"/>
                </a:solidFill>
              </a:rPr>
              <a:t>2003-2015 (στοιχεία Οικ. Καταστάσ. &amp; ΚΤΡ)</a:t>
            </a:r>
            <a:endParaRPr lang="el-GR" sz="1700" dirty="0">
              <a:solidFill>
                <a:srgbClr val="FFC000"/>
              </a:solidFill>
            </a:endParaRPr>
          </a:p>
          <a:p>
            <a:pPr algn="just"/>
            <a:r>
              <a:rPr lang="el-GR" sz="1700" dirty="0">
                <a:solidFill>
                  <a:srgbClr val="FFC000"/>
                </a:solidFill>
              </a:rPr>
              <a:t>	- </a:t>
            </a:r>
            <a:r>
              <a:rPr lang="el-GR" sz="1700" dirty="0" smtClean="0">
                <a:solidFill>
                  <a:srgbClr val="FFC000"/>
                </a:solidFill>
              </a:rPr>
              <a:t>Εξαιρέθηκαν επιχειρήσεις με περιστασιακή εμφάνιση στο Ελλ. Χρημ.</a:t>
            </a:r>
            <a:endParaRPr lang="el-GR" sz="1700" dirty="0">
              <a:solidFill>
                <a:srgbClr val="FFC000"/>
              </a:solidFill>
            </a:endParaRPr>
          </a:p>
          <a:p>
            <a:pPr algn="just"/>
            <a:r>
              <a:rPr lang="el-GR" sz="1700" dirty="0">
                <a:solidFill>
                  <a:srgbClr val="FFC000"/>
                </a:solidFill>
              </a:rPr>
              <a:t>	</a:t>
            </a:r>
            <a:r>
              <a:rPr lang="el-GR" sz="1700" dirty="0" smtClean="0">
                <a:solidFill>
                  <a:srgbClr val="FFC000"/>
                </a:solidFill>
              </a:rPr>
              <a:t>-Εξαιρέθηκαν </a:t>
            </a:r>
            <a:r>
              <a:rPr lang="el-GR" sz="1700" dirty="0">
                <a:solidFill>
                  <a:srgbClr val="FFC000"/>
                </a:solidFill>
              </a:rPr>
              <a:t>τράπεζες, ασφαλιστικές, χρηματοοικονομικών υπηρεσιών κ.λπ</a:t>
            </a:r>
            <a:r>
              <a:rPr lang="el-GR" sz="1700" dirty="0" smtClean="0">
                <a:solidFill>
                  <a:srgbClr val="FFC000"/>
                </a:solidFill>
              </a:rPr>
              <a:t>. 	(διαφοροποίηση της δομής οικ. Κατ. Σε σχεση με εμπορ. – βιομ., και διαφ. στη φυση 	των δραστηριοτητων)</a:t>
            </a:r>
            <a:endParaRPr lang="el-GR" sz="1700" dirty="0">
              <a:solidFill>
                <a:srgbClr val="FFC000"/>
              </a:solidFill>
            </a:endParaRPr>
          </a:p>
        </p:txBody>
      </p:sp>
    </p:spTree>
    <p:extLst>
      <p:ext uri="{BB962C8B-B14F-4D97-AF65-F5344CB8AC3E}">
        <p14:creationId xmlns:p14="http://schemas.microsoft.com/office/powerpoint/2010/main" val="216472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58" y="491001"/>
            <a:ext cx="4078269" cy="993783"/>
          </a:xfrm>
        </p:spPr>
        <p:txBody>
          <a:bodyPr>
            <a:normAutofit/>
          </a:bodyPr>
          <a:lstStyle/>
          <a:p>
            <a:r>
              <a:rPr lang="en-US" sz="2400" b="1" dirty="0" err="1"/>
              <a:t>Δι</a:t>
            </a:r>
            <a:r>
              <a:rPr lang="en-US" sz="2400" b="1" dirty="0"/>
              <a:t>αχείριση </a:t>
            </a:r>
            <a:r>
              <a:rPr lang="en-US" sz="2400" b="1" dirty="0" smtClean="0"/>
              <a:t>Κερδών – </a:t>
            </a:r>
            <a:r>
              <a:rPr lang="en-US" sz="2400" b="1" dirty="0"/>
              <a:t>Ορισμός</a:t>
            </a:r>
            <a:r>
              <a:rPr lang="el-GR" sz="2400" dirty="0"/>
              <a:t/>
            </a:r>
            <a:br>
              <a:rPr lang="el-GR" sz="2400" dirty="0"/>
            </a:br>
            <a:endParaRPr lang="el-GR" sz="2400" dirty="0"/>
          </a:p>
        </p:txBody>
      </p:sp>
      <p:sp>
        <p:nvSpPr>
          <p:cNvPr id="3" name="Content Placeholder 2"/>
          <p:cNvSpPr>
            <a:spLocks noGrp="1"/>
          </p:cNvSpPr>
          <p:nvPr>
            <p:ph idx="1"/>
          </p:nvPr>
        </p:nvSpPr>
        <p:spPr>
          <a:xfrm>
            <a:off x="457200" y="1600200"/>
            <a:ext cx="8229600" cy="5257799"/>
          </a:xfrm>
        </p:spPr>
        <p:txBody>
          <a:bodyPr>
            <a:normAutofit/>
          </a:bodyPr>
          <a:lstStyle/>
          <a:p>
            <a:r>
              <a:rPr lang="el-GR" sz="2000" dirty="0"/>
              <a:t>Ως αφετηρία για τον ορισμό της έννοιας της “Διαχείρισης Κερδών” (</a:t>
            </a:r>
            <a:r>
              <a:rPr lang="en-US" sz="2000" dirty="0"/>
              <a:t>Earnings </a:t>
            </a:r>
            <a:r>
              <a:rPr lang="en-US" sz="2000" dirty="0" smtClean="0"/>
              <a:t>Management</a:t>
            </a:r>
            <a:r>
              <a:rPr lang="el-GR" sz="2000" dirty="0"/>
              <a:t>) θα παραθέσουμε τον ορισμό των </a:t>
            </a:r>
            <a:r>
              <a:rPr lang="en-US" sz="2000" dirty="0"/>
              <a:t>Healy and Whalen</a:t>
            </a:r>
            <a:r>
              <a:rPr lang="el-GR" sz="2000" dirty="0"/>
              <a:t> (1999</a:t>
            </a:r>
            <a:r>
              <a:rPr lang="el-GR" sz="2000" dirty="0" smtClean="0"/>
              <a:t>):</a:t>
            </a:r>
          </a:p>
          <a:p>
            <a:pPr marL="0" indent="0">
              <a:buNone/>
            </a:pPr>
            <a:endParaRPr lang="el-GR" sz="2000" dirty="0"/>
          </a:p>
          <a:p>
            <a:pPr marL="0" indent="0" algn="just">
              <a:buNone/>
            </a:pPr>
            <a:r>
              <a:rPr lang="el-GR" sz="2000" i="1" dirty="0"/>
              <a:t>	</a:t>
            </a:r>
            <a:r>
              <a:rPr lang="el-GR" sz="2000" i="1" dirty="0">
                <a:solidFill>
                  <a:schemeClr val="bg1">
                    <a:lumMod val="75000"/>
                  </a:schemeClr>
                </a:solidFill>
              </a:rPr>
              <a:t>“Η διαχείριση κερδών υφίσταται όταν οι ιθύνοντες μιας επιχείρησης </a:t>
            </a:r>
            <a:r>
              <a:rPr lang="en-US" sz="2000" i="1" dirty="0" smtClean="0">
                <a:solidFill>
                  <a:schemeClr val="bg1">
                    <a:lumMod val="75000"/>
                  </a:schemeClr>
                </a:solidFill>
              </a:rPr>
              <a:t>	</a:t>
            </a:r>
            <a:r>
              <a:rPr lang="el-GR" sz="2000" i="1" dirty="0" smtClean="0">
                <a:solidFill>
                  <a:schemeClr val="bg1">
                    <a:lumMod val="75000"/>
                  </a:schemeClr>
                </a:solidFill>
              </a:rPr>
              <a:t>χρησιμοποιούν </a:t>
            </a:r>
            <a:r>
              <a:rPr lang="el-GR" sz="2000" i="1" dirty="0">
                <a:solidFill>
                  <a:schemeClr val="bg1">
                    <a:lumMod val="75000"/>
                  </a:schemeClr>
                </a:solidFill>
              </a:rPr>
              <a:t>την προσωπική τους κρίση, στην αποτύπωση και </a:t>
            </a:r>
            <a:r>
              <a:rPr lang="en-US" sz="2000" i="1" dirty="0" smtClean="0">
                <a:solidFill>
                  <a:schemeClr val="bg1">
                    <a:lumMod val="75000"/>
                  </a:schemeClr>
                </a:solidFill>
              </a:rPr>
              <a:t>	</a:t>
            </a:r>
            <a:r>
              <a:rPr lang="el-GR" sz="2000" i="1" dirty="0" smtClean="0">
                <a:solidFill>
                  <a:schemeClr val="bg1">
                    <a:lumMod val="75000"/>
                  </a:schemeClr>
                </a:solidFill>
              </a:rPr>
              <a:t>δημιουργία </a:t>
            </a:r>
            <a:r>
              <a:rPr lang="el-GR" sz="2000" i="1" dirty="0">
                <a:solidFill>
                  <a:schemeClr val="bg1">
                    <a:lumMod val="75000"/>
                  </a:schemeClr>
                </a:solidFill>
              </a:rPr>
              <a:t>των χρηματοοικονομικών καταστάσεων και στη </a:t>
            </a:r>
            <a:r>
              <a:rPr lang="en-US" sz="2000" i="1" dirty="0" smtClean="0">
                <a:solidFill>
                  <a:schemeClr val="bg1">
                    <a:lumMod val="75000"/>
                  </a:schemeClr>
                </a:solidFill>
              </a:rPr>
              <a:t>	</a:t>
            </a:r>
            <a:r>
              <a:rPr lang="el-GR" sz="2000" i="1" dirty="0" smtClean="0">
                <a:solidFill>
                  <a:schemeClr val="bg1">
                    <a:lumMod val="75000"/>
                  </a:schemeClr>
                </a:solidFill>
              </a:rPr>
              <a:t>διάρθρωση </a:t>
            </a:r>
            <a:r>
              <a:rPr lang="el-GR" sz="2000" i="1" dirty="0">
                <a:solidFill>
                  <a:schemeClr val="bg1">
                    <a:lumMod val="75000"/>
                  </a:schemeClr>
                </a:solidFill>
              </a:rPr>
              <a:t>των συναλλαγών, ώστε να μεταβάλλουν τις οικονομικές </a:t>
            </a:r>
            <a:r>
              <a:rPr lang="en-US" sz="2000" i="1" dirty="0" smtClean="0">
                <a:solidFill>
                  <a:schemeClr val="bg1">
                    <a:lumMod val="75000"/>
                  </a:schemeClr>
                </a:solidFill>
              </a:rPr>
              <a:t>	</a:t>
            </a:r>
            <a:r>
              <a:rPr lang="el-GR" sz="2000" i="1" dirty="0" smtClean="0">
                <a:solidFill>
                  <a:schemeClr val="bg1">
                    <a:lumMod val="75000"/>
                  </a:schemeClr>
                </a:solidFill>
              </a:rPr>
              <a:t>εκθέσεις</a:t>
            </a:r>
            <a:r>
              <a:rPr lang="el-GR" sz="2000" i="1" dirty="0">
                <a:solidFill>
                  <a:schemeClr val="bg1">
                    <a:lumMod val="75000"/>
                  </a:schemeClr>
                </a:solidFill>
              </a:rPr>
              <a:t>, είτε με σκοπό να παραπλανήσουν ορισμένα </a:t>
            </a:r>
            <a:r>
              <a:rPr lang="en-US" sz="2000" i="1" dirty="0" smtClean="0">
                <a:solidFill>
                  <a:schemeClr val="bg1">
                    <a:lumMod val="75000"/>
                  </a:schemeClr>
                </a:solidFill>
              </a:rPr>
              <a:t>	</a:t>
            </a:r>
            <a:r>
              <a:rPr lang="el-GR" sz="2000" i="1" dirty="0" smtClean="0">
                <a:solidFill>
                  <a:schemeClr val="bg1">
                    <a:lumMod val="75000"/>
                  </a:schemeClr>
                </a:solidFill>
              </a:rPr>
              <a:t>ενδιαφερόμενα </a:t>
            </a:r>
            <a:r>
              <a:rPr lang="el-GR" sz="2000" i="1" dirty="0">
                <a:solidFill>
                  <a:schemeClr val="bg1">
                    <a:lumMod val="75000"/>
                  </a:schemeClr>
                </a:solidFill>
              </a:rPr>
              <a:t>μέρη σχετικά με τις υποκείμενες οικονομικές </a:t>
            </a:r>
            <a:r>
              <a:rPr lang="en-US" sz="2000" i="1" dirty="0" smtClean="0">
                <a:solidFill>
                  <a:schemeClr val="bg1">
                    <a:lumMod val="75000"/>
                  </a:schemeClr>
                </a:solidFill>
              </a:rPr>
              <a:t>	</a:t>
            </a:r>
            <a:r>
              <a:rPr lang="el-GR" sz="2000" i="1" dirty="0" smtClean="0">
                <a:solidFill>
                  <a:schemeClr val="bg1">
                    <a:lumMod val="75000"/>
                  </a:schemeClr>
                </a:solidFill>
              </a:rPr>
              <a:t>επιδόσεις </a:t>
            </a:r>
            <a:r>
              <a:rPr lang="el-GR" sz="2000" i="1" dirty="0">
                <a:solidFill>
                  <a:schemeClr val="bg1">
                    <a:lumMod val="75000"/>
                  </a:schemeClr>
                </a:solidFill>
              </a:rPr>
              <a:t>της εταιρείας, είτε ώστε να επηρεάσουν τα συμβατικά </a:t>
            </a:r>
            <a:r>
              <a:rPr lang="en-US" sz="2000" i="1" dirty="0" smtClean="0">
                <a:solidFill>
                  <a:schemeClr val="bg1">
                    <a:lumMod val="75000"/>
                  </a:schemeClr>
                </a:solidFill>
              </a:rPr>
              <a:t>	</a:t>
            </a:r>
            <a:r>
              <a:rPr lang="el-GR" sz="2000" i="1" dirty="0" smtClean="0">
                <a:solidFill>
                  <a:schemeClr val="bg1">
                    <a:lumMod val="75000"/>
                  </a:schemeClr>
                </a:solidFill>
              </a:rPr>
              <a:t>αποτελέσματα </a:t>
            </a:r>
            <a:r>
              <a:rPr lang="el-GR" sz="2000" i="1" dirty="0">
                <a:solidFill>
                  <a:schemeClr val="bg1">
                    <a:lumMod val="75000"/>
                  </a:schemeClr>
                </a:solidFill>
              </a:rPr>
              <a:t>που προκύπτουν από τα αναφερόμενα λογιστικά </a:t>
            </a:r>
            <a:r>
              <a:rPr lang="en-US" sz="2000" i="1" dirty="0" smtClean="0">
                <a:solidFill>
                  <a:schemeClr val="bg1">
                    <a:lumMod val="75000"/>
                  </a:schemeClr>
                </a:solidFill>
              </a:rPr>
              <a:t>	</a:t>
            </a:r>
            <a:r>
              <a:rPr lang="el-GR" sz="2000" i="1" dirty="0" smtClean="0">
                <a:solidFill>
                  <a:schemeClr val="bg1">
                    <a:lumMod val="75000"/>
                  </a:schemeClr>
                </a:solidFill>
              </a:rPr>
              <a:t>μεγέθη</a:t>
            </a:r>
            <a:r>
              <a:rPr lang="el-GR" sz="2000" i="1" dirty="0">
                <a:solidFill>
                  <a:schemeClr val="bg1">
                    <a:lumMod val="75000"/>
                  </a:schemeClr>
                </a:solidFill>
              </a:rPr>
              <a:t>”.</a:t>
            </a:r>
            <a:endParaRPr lang="el-GR" sz="2000" dirty="0">
              <a:solidFill>
                <a:schemeClr val="bg1">
                  <a:lumMod val="75000"/>
                </a:schemeClr>
              </a:solidFill>
            </a:endParaRPr>
          </a:p>
          <a:p>
            <a:endParaRPr lang="el-GR" sz="2000" dirty="0"/>
          </a:p>
        </p:txBody>
      </p:sp>
      <p:sp>
        <p:nvSpPr>
          <p:cNvPr id="5"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Ευθεία γραμμή σύνδεσης 5"/>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Rectangle 35"/>
          <p:cNvSpPr/>
          <p:nvPr/>
        </p:nvSpPr>
        <p:spPr>
          <a:xfrm>
            <a:off x="-1" y="-27384"/>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208804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58" y="254356"/>
            <a:ext cx="8812542" cy="993783"/>
          </a:xfrm>
        </p:spPr>
        <p:txBody>
          <a:bodyPr>
            <a:normAutofit/>
          </a:bodyPr>
          <a:lstStyle/>
          <a:p>
            <a:pPr algn="l"/>
            <a:r>
              <a:rPr lang="el-GR" sz="2400" b="1" dirty="0" smtClean="0"/>
              <a:t>Διαχείριση Κερδών και Ηθική</a:t>
            </a:r>
            <a:endParaRPr lang="el-GR" sz="2400" b="1" dirty="0"/>
          </a:p>
        </p:txBody>
      </p:sp>
      <p:sp>
        <p:nvSpPr>
          <p:cNvPr id="3" name="Content Placeholder 2"/>
          <p:cNvSpPr>
            <a:spLocks noGrp="1"/>
          </p:cNvSpPr>
          <p:nvPr>
            <p:ph idx="1"/>
          </p:nvPr>
        </p:nvSpPr>
        <p:spPr>
          <a:xfrm>
            <a:off x="395536" y="1486490"/>
            <a:ext cx="8229600" cy="2950622"/>
          </a:xfrm>
        </p:spPr>
        <p:txBody>
          <a:bodyPr>
            <a:normAutofit fontScale="92500" lnSpcReduction="20000"/>
          </a:bodyPr>
          <a:lstStyle/>
          <a:p>
            <a:pPr marL="0" indent="0">
              <a:buNone/>
            </a:pPr>
            <a:r>
              <a:rPr lang="el-GR" sz="2000" b="1" dirty="0"/>
              <a:t>Ερώτημα:</a:t>
            </a:r>
            <a:r>
              <a:rPr lang="el-GR" sz="2000" b="1" i="1" dirty="0"/>
              <a:t> </a:t>
            </a:r>
            <a:br>
              <a:rPr lang="el-GR" sz="2000" b="1" i="1" dirty="0"/>
            </a:br>
            <a:r>
              <a:rPr lang="el-GR" sz="2000" b="1" i="1" dirty="0"/>
              <a:t>Η διαχείριση κερδών πραγματοποιείται για “καλό” ή για “κακό</a:t>
            </a:r>
            <a:r>
              <a:rPr lang="el-GR" sz="2000" b="1" i="1" dirty="0" smtClean="0"/>
              <a:t>”;</a:t>
            </a:r>
          </a:p>
          <a:p>
            <a:pPr marL="0" indent="0">
              <a:buNone/>
            </a:pPr>
            <a:r>
              <a:rPr lang="el-GR" sz="2000" b="1" i="1" dirty="0" smtClean="0"/>
              <a:t> </a:t>
            </a:r>
            <a:r>
              <a:rPr lang="el-GR" sz="1800" b="1" i="1" dirty="0" smtClean="0">
                <a:solidFill>
                  <a:schemeClr val="bg1">
                    <a:lumMod val="75000"/>
                  </a:schemeClr>
                </a:solidFill>
              </a:rPr>
              <a:t>...όπως κάθε νόμισμα έχει 2 όψεις!</a:t>
            </a:r>
          </a:p>
          <a:p>
            <a:pPr marL="0" indent="0">
              <a:buNone/>
            </a:pPr>
            <a:endParaRPr lang="el-GR" sz="2000" dirty="0" smtClean="0"/>
          </a:p>
          <a:p>
            <a:pPr marL="0" indent="0" algn="just">
              <a:buNone/>
            </a:pPr>
            <a:r>
              <a:rPr lang="el-GR" sz="2000" dirty="0" smtClean="0"/>
              <a:t>Η διαχείριση </a:t>
            </a:r>
            <a:r>
              <a:rPr lang="el-GR" sz="2000" dirty="0"/>
              <a:t>κερδών θεωρείται ότι αποτελεί μια “κακή” πρακτική αλχημειών για την παραπλάνηση ή/και εξαπάτηση των ενδιαφερομένων μερών. </a:t>
            </a:r>
            <a:endParaRPr lang="el-GR" sz="2000" dirty="0" smtClean="0"/>
          </a:p>
          <a:p>
            <a:pPr marL="0" indent="0" algn="just">
              <a:buNone/>
            </a:pPr>
            <a:endParaRPr lang="el-GR" sz="2000" dirty="0" smtClean="0"/>
          </a:p>
          <a:p>
            <a:pPr marL="0" indent="0" algn="just">
              <a:buNone/>
            </a:pPr>
            <a:r>
              <a:rPr lang="el-GR" sz="2000" dirty="0" smtClean="0"/>
              <a:t>Από </a:t>
            </a:r>
            <a:r>
              <a:rPr lang="el-GR" sz="2000" dirty="0"/>
              <a:t>την άλλη πλευρά, η διαχείριση κερδών αποτελεί μια πρακτική της αξιοποίησης της ευελιξίας και των </a:t>
            </a:r>
            <a:r>
              <a:rPr lang="el-GR" sz="2000" dirty="0" smtClean="0"/>
              <a:t>επιλογών, και όσο δεν παραβιάζονται  ρητά οι λογιστικοί κανόνες και νόμοι, δεν τίθεται θεμα ηθικής.</a:t>
            </a:r>
            <a:endParaRPr lang="el-GR" sz="2000" dirty="0"/>
          </a:p>
        </p:txBody>
      </p:sp>
      <p:sp>
        <p:nvSpPr>
          <p:cNvPr id="5"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Ευθεία γραμμή σύνδεσης 5"/>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Rectangle 35"/>
          <p:cNvSpPr/>
          <p:nvPr/>
        </p:nvSpPr>
        <p:spPr>
          <a:xfrm>
            <a:off x="-1" y="-27384"/>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539552" y="4847927"/>
            <a:ext cx="8208912" cy="707886"/>
          </a:xfrm>
          <a:prstGeom prst="rect">
            <a:avLst/>
          </a:prstGeom>
          <a:noFill/>
        </p:spPr>
        <p:txBody>
          <a:bodyPr wrap="square" rtlCol="0">
            <a:spAutoFit/>
          </a:bodyPr>
          <a:lstStyle/>
          <a:p>
            <a:r>
              <a:rPr lang="el-GR" sz="2000" dirty="0" smtClean="0">
                <a:solidFill>
                  <a:srgbClr val="FFC000"/>
                </a:solidFill>
              </a:rPr>
              <a:t>Βασική διάκριση μεταξύ της διαχείρισης κερδών και της λογιστικής απάτης, </a:t>
            </a:r>
            <a:r>
              <a:rPr lang="el-GR" sz="2000" b="1" dirty="0" smtClean="0">
                <a:solidFill>
                  <a:srgbClr val="FFC000"/>
                </a:solidFill>
              </a:rPr>
              <a:t>η πρόθεση</a:t>
            </a:r>
            <a:r>
              <a:rPr lang="el-GR" sz="2000" dirty="0" smtClean="0">
                <a:solidFill>
                  <a:srgbClr val="FFC000"/>
                </a:solidFill>
              </a:rPr>
              <a:t> για σκόπιμη ανακρίβεια ή παράληψη λογιστικών δεδομένων.</a:t>
            </a:r>
            <a:endParaRPr lang="el-GR" sz="2000" dirty="0">
              <a:solidFill>
                <a:srgbClr val="FFC000"/>
              </a:solidFill>
            </a:endParaRPr>
          </a:p>
        </p:txBody>
      </p:sp>
    </p:spTree>
    <p:extLst>
      <p:ext uri="{BB962C8B-B14F-4D97-AF65-F5344CB8AC3E}">
        <p14:creationId xmlns:p14="http://schemas.microsoft.com/office/powerpoint/2010/main" val="97957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590" y="128373"/>
            <a:ext cx="4063736" cy="989650"/>
          </a:xfrm>
        </p:spPr>
        <p:txBody>
          <a:bodyPr>
            <a:noAutofit/>
          </a:bodyPr>
          <a:lstStyle/>
          <a:p>
            <a:r>
              <a:rPr lang="en-US" sz="2400" b="1" dirty="0"/>
              <a:t>Η </a:t>
            </a:r>
            <a:r>
              <a:rPr lang="en-US" sz="2400" b="1" dirty="0" err="1"/>
              <a:t>έννοι</a:t>
            </a:r>
            <a:r>
              <a:rPr lang="en-US" sz="2400" b="1" dirty="0"/>
              <a:t>α της διαχείρισης κερδών</a:t>
            </a:r>
            <a:r>
              <a:rPr lang="el-GR" sz="2400" dirty="0"/>
              <a:t/>
            </a:r>
            <a:br>
              <a:rPr lang="el-GR" sz="2400" dirty="0"/>
            </a:br>
            <a:endParaRPr lang="el-GR" sz="2400" dirty="0"/>
          </a:p>
        </p:txBody>
      </p:sp>
      <p:pic>
        <p:nvPicPr>
          <p:cNvPr id="4" name="Content Placeholder 3"/>
          <p:cNvPicPr>
            <a:picLocks noGrp="1"/>
          </p:cNvPicPr>
          <p:nvPr>
            <p:ph idx="1"/>
          </p:nvPr>
        </p:nvPicPr>
        <p:blipFill>
          <a:blip r:embed="rId2" cstate="print">
            <a:grayscl/>
            <a:extLst>
              <a:ext uri="{28A0092B-C50C-407E-A947-70E740481C1C}">
                <a14:useLocalDpi xmlns:a14="http://schemas.microsoft.com/office/drawing/2010/main" val="0"/>
              </a:ext>
            </a:extLst>
          </a:blip>
          <a:srcRect/>
          <a:stretch>
            <a:fillRect/>
          </a:stretch>
        </p:blipFill>
        <p:spPr bwMode="auto">
          <a:xfrm>
            <a:off x="2483768" y="1124745"/>
            <a:ext cx="4458748" cy="3240360"/>
          </a:xfrm>
          <a:prstGeom prst="rect">
            <a:avLst/>
          </a:prstGeom>
          <a:noFill/>
        </p:spPr>
      </p:pic>
      <p:sp>
        <p:nvSpPr>
          <p:cNvPr id="5" name="Rectangle 4"/>
          <p:cNvSpPr/>
          <p:nvPr/>
        </p:nvSpPr>
        <p:spPr>
          <a:xfrm>
            <a:off x="7092280" y="6453336"/>
            <a:ext cx="1943289" cy="338554"/>
          </a:xfrm>
          <a:prstGeom prst="rect">
            <a:avLst/>
          </a:prstGeom>
        </p:spPr>
        <p:txBody>
          <a:bodyPr wrap="none">
            <a:spAutoFit/>
          </a:bodyPr>
          <a:lstStyle/>
          <a:p>
            <a:r>
              <a:rPr lang="en-US" sz="1600" b="1" dirty="0" err="1"/>
              <a:t>Πηγή</a:t>
            </a:r>
            <a:r>
              <a:rPr lang="en-US" sz="1600" b="1" dirty="0"/>
              <a:t>: </a:t>
            </a:r>
            <a:r>
              <a:rPr lang="en-US" sz="1600" b="1" dirty="0" err="1"/>
              <a:t>Sellami</a:t>
            </a:r>
            <a:r>
              <a:rPr lang="en-US" sz="1600" b="1" dirty="0"/>
              <a:t> (2015)</a:t>
            </a:r>
            <a:endParaRPr lang="el-GR" sz="1600" dirty="0"/>
          </a:p>
        </p:txBody>
      </p:sp>
      <p:sp>
        <p:nvSpPr>
          <p:cNvPr id="8" name="Rectangle 35"/>
          <p:cNvSpPr/>
          <p:nvPr/>
        </p:nvSpPr>
        <p:spPr>
          <a:xfrm>
            <a:off x="0" y="1026448"/>
            <a:ext cx="315597" cy="58315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Ευθεία γραμμή σύνδεσης 8"/>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Ορθογώνιο 10"/>
          <p:cNvSpPr/>
          <p:nvPr/>
        </p:nvSpPr>
        <p:spPr>
          <a:xfrm>
            <a:off x="-15225" y="836712"/>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Rectangle 35"/>
          <p:cNvSpPr/>
          <p:nvPr/>
        </p:nvSpPr>
        <p:spPr>
          <a:xfrm>
            <a:off x="-1" y="-27383"/>
            <a:ext cx="315598" cy="86409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Ορθογώνιο 9"/>
          <p:cNvSpPr/>
          <p:nvPr/>
        </p:nvSpPr>
        <p:spPr>
          <a:xfrm>
            <a:off x="-20870" y="980728"/>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 name="4 - Θέση περιεχομένου"/>
          <p:cNvPicPr>
            <a:picLocks/>
          </p:cNvPicPr>
          <p:nvPr/>
        </p:nvPicPr>
        <p:blipFill rotWithShape="1">
          <a:blip r:embed="rId3" cstate="print">
            <a:grayscl/>
            <a:extLst>
              <a:ext uri="{28A0092B-C50C-407E-A947-70E740481C1C}">
                <a14:useLocalDpi xmlns:a14="http://schemas.microsoft.com/office/drawing/2010/main" val="0"/>
              </a:ext>
            </a:extLst>
          </a:blip>
          <a:srcRect r="41495" b="10109"/>
          <a:stretch/>
        </p:blipFill>
        <p:spPr bwMode="auto">
          <a:xfrm>
            <a:off x="2627784" y="4400454"/>
            <a:ext cx="3240360" cy="2426786"/>
          </a:xfrm>
          <a:prstGeom prst="rect">
            <a:avLst/>
          </a:prstGeom>
          <a:noFill/>
          <a:ln>
            <a:noFill/>
          </a:ln>
          <a:extLst/>
        </p:spPr>
      </p:pic>
      <p:pic>
        <p:nvPicPr>
          <p:cNvPr id="12" name="Content Placeholder 3"/>
          <p:cNvPicPr>
            <a:picLocks/>
          </p:cNvPicPr>
          <p:nvPr/>
        </p:nvPicPr>
        <p:blipFill rotWithShape="1">
          <a:blip r:embed="rId2" cstate="print">
            <a:grayscl/>
            <a:extLst>
              <a:ext uri="{28A0092B-C50C-407E-A947-70E740481C1C}">
                <a14:useLocalDpi xmlns:a14="http://schemas.microsoft.com/office/drawing/2010/main" val="0"/>
              </a:ext>
            </a:extLst>
          </a:blip>
          <a:srcRect l="36956" t="24417" r="50124" b="54889"/>
          <a:stretch/>
        </p:blipFill>
        <p:spPr bwMode="auto">
          <a:xfrm>
            <a:off x="2915816" y="4528617"/>
            <a:ext cx="576064" cy="474727"/>
          </a:xfrm>
          <a:prstGeom prst="rect">
            <a:avLst/>
          </a:prstGeom>
          <a:noFill/>
        </p:spPr>
      </p:pic>
    </p:spTree>
    <p:extLst>
      <p:ext uri="{BB962C8B-B14F-4D97-AF65-F5344CB8AC3E}">
        <p14:creationId xmlns:p14="http://schemas.microsoft.com/office/powerpoint/2010/main" val="356685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5599" y="491001"/>
            <a:ext cx="4094127" cy="981787"/>
          </a:xfrm>
        </p:spPr>
        <p:txBody>
          <a:bodyPr>
            <a:normAutofit/>
          </a:bodyPr>
          <a:lstStyle/>
          <a:p>
            <a:r>
              <a:rPr lang="el-GR" sz="2400" b="1" dirty="0" smtClean="0"/>
              <a:t>Τεχνικές διαχείρισης Κερδών</a:t>
            </a:r>
            <a:endParaRPr lang="el-GR" sz="2400" dirty="0"/>
          </a:p>
        </p:txBody>
      </p:sp>
      <p:cxnSp>
        <p:nvCxnSpPr>
          <p:cNvPr id="5" name="Ευθεία γραμμή σύνδεσης 4"/>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Ορθογώνιο 8"/>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Content Placeholder 2"/>
          <p:cNvSpPr>
            <a:spLocks noGrp="1"/>
          </p:cNvSpPr>
          <p:nvPr>
            <p:ph idx="1"/>
          </p:nvPr>
        </p:nvSpPr>
        <p:spPr>
          <a:xfrm>
            <a:off x="467544" y="1435576"/>
            <a:ext cx="8676456" cy="5161776"/>
          </a:xfrm>
        </p:spPr>
        <p:txBody>
          <a:bodyPr>
            <a:noAutofit/>
          </a:bodyPr>
          <a:lstStyle/>
          <a:p>
            <a:pPr algn="just"/>
            <a:r>
              <a:rPr lang="el-GR" sz="2000" b="1" dirty="0" smtClean="0">
                <a:solidFill>
                  <a:schemeClr val="bg1">
                    <a:lumMod val="85000"/>
                  </a:schemeClr>
                </a:solidFill>
              </a:rPr>
              <a:t>Τεχνικές </a:t>
            </a:r>
            <a:r>
              <a:rPr lang="en-US" sz="2000" b="1" dirty="0" smtClean="0">
                <a:solidFill>
                  <a:schemeClr val="bg1">
                    <a:lumMod val="85000"/>
                  </a:schemeClr>
                </a:solidFill>
              </a:rPr>
              <a:t>Smoothing (</a:t>
            </a:r>
            <a:r>
              <a:rPr lang="el-GR" sz="2000" b="1" dirty="0" smtClean="0">
                <a:solidFill>
                  <a:schemeClr val="bg1">
                    <a:lumMod val="85000"/>
                  </a:schemeClr>
                </a:solidFill>
              </a:rPr>
              <a:t>Εξομάλυνση Κερδών)</a:t>
            </a:r>
          </a:p>
          <a:p>
            <a:pPr marL="0" indent="0" algn="just">
              <a:buNone/>
            </a:pPr>
            <a:r>
              <a:rPr lang="el-GR" sz="2000" dirty="0"/>
              <a:t>Βασική στόχευση </a:t>
            </a:r>
            <a:r>
              <a:rPr lang="el-GR" sz="2000" dirty="0" smtClean="0"/>
              <a:t>η σταθερή </a:t>
            </a:r>
            <a:r>
              <a:rPr lang="el-GR" sz="2000" dirty="0"/>
              <a:t>αύξηση της κερδοφορίας διαχρονικά και ο μετριασμός της μεταβλητότητας των κερδών. </a:t>
            </a:r>
            <a:endParaRPr lang="en-US" sz="2000" dirty="0" smtClean="0"/>
          </a:p>
          <a:p>
            <a:pPr marL="0" indent="0" algn="just">
              <a:buNone/>
            </a:pPr>
            <a:r>
              <a:rPr lang="el-GR" sz="2000" dirty="0"/>
              <a:t>Σύμφωνα με τη θεωρία του smoothing, τα στελέχη των επιχειρήσεων τείνουν να λαμβάνουν μέτρα που περιορίζουν τη διακύμανση των κερδών από χρόνο σε χρόνο, με σκοπό να μειωθεί αντίστοιχα και ο αντιλαμβανόμενος κίνδυνος από τους επενδυτές (perceived risk</a:t>
            </a:r>
            <a:r>
              <a:rPr lang="el-GR" sz="2000" dirty="0" smtClean="0"/>
              <a:t>).</a:t>
            </a:r>
            <a:endParaRPr lang="el-GR" sz="2000" dirty="0"/>
          </a:p>
          <a:p>
            <a:pPr algn="just"/>
            <a:r>
              <a:rPr lang="el-GR" sz="2000" b="1" dirty="0" smtClean="0">
                <a:solidFill>
                  <a:schemeClr val="bg1">
                    <a:lumMod val="85000"/>
                  </a:schemeClr>
                </a:solidFill>
              </a:rPr>
              <a:t>Τεχνικές </a:t>
            </a:r>
            <a:r>
              <a:rPr lang="en-US" sz="2000" b="1" dirty="0" smtClean="0">
                <a:solidFill>
                  <a:schemeClr val="bg1">
                    <a:lumMod val="85000"/>
                  </a:schemeClr>
                </a:solidFill>
              </a:rPr>
              <a:t>Big Bath</a:t>
            </a:r>
            <a:endParaRPr lang="el-GR" sz="2000" b="1" dirty="0" smtClean="0">
              <a:solidFill>
                <a:schemeClr val="bg1">
                  <a:lumMod val="85000"/>
                </a:schemeClr>
              </a:solidFill>
            </a:endParaRPr>
          </a:p>
          <a:p>
            <a:pPr marL="0" indent="0" algn="just">
              <a:buNone/>
            </a:pPr>
            <a:r>
              <a:rPr lang="el-GR" sz="2000" dirty="0" smtClean="0"/>
              <a:t>Η τεχνητή </a:t>
            </a:r>
            <a:r>
              <a:rPr lang="el-GR" sz="2000" dirty="0"/>
              <a:t>διόγκωση των αποσβέσεων σε πάγια περιουσιακά στοιχεία της επιχείρησης, ώστε να μειωθούν αντίστοιχα τα αποτελέσματα σε μια οικονομική χρήση. </a:t>
            </a:r>
            <a:endParaRPr lang="el-GR" sz="2000" dirty="0" smtClean="0"/>
          </a:p>
          <a:p>
            <a:pPr marL="0" indent="0" algn="just">
              <a:buNone/>
            </a:pPr>
            <a:r>
              <a:rPr lang="el-GR" sz="2000" dirty="0" smtClean="0"/>
              <a:t>Το </a:t>
            </a:r>
            <a:r>
              <a:rPr lang="el-GR" sz="2000" dirty="0"/>
              <a:t>γεγονός αυτό θα συμβάλλει στην πραγματοποίηση χαμηλότερων αποσβέσεων τα επόμενα έτη, γεγονός που θα βελτιώσει την κερδοφορία της επιχείρησης</a:t>
            </a:r>
            <a:r>
              <a:rPr lang="el-GR" sz="2000" dirty="0" smtClean="0"/>
              <a:t>.</a:t>
            </a:r>
            <a:endParaRPr lang="en-US" sz="2000" dirty="0"/>
          </a:p>
        </p:txBody>
      </p:sp>
      <p:sp>
        <p:nvSpPr>
          <p:cNvPr id="10" name="Rectangle 35"/>
          <p:cNvSpPr/>
          <p:nvPr/>
        </p:nvSpPr>
        <p:spPr>
          <a:xfrm>
            <a:off x="-1" y="-27384"/>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833998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5"/>
          <p:cNvSpPr/>
          <p:nvPr/>
        </p:nvSpPr>
        <p:spPr>
          <a:xfrm>
            <a:off x="7930" y="0"/>
            <a:ext cx="32352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1"/>
            <a:ext cx="4078268" cy="835438"/>
          </a:xfrm>
        </p:spPr>
        <p:txBody>
          <a:bodyPr>
            <a:normAutofit/>
          </a:bodyPr>
          <a:lstStyle/>
          <a:p>
            <a:r>
              <a:rPr lang="el-GR" altLang="el-GR" sz="2400" b="1" dirty="0" smtClean="0"/>
              <a:t>Χρηματοοικονομικές Κρίσεις και Διαχείριση Κερδών </a:t>
            </a:r>
            <a:endParaRPr lang="el-GR" sz="2400" b="1" dirty="0"/>
          </a:p>
        </p:txBody>
      </p:sp>
      <p:sp>
        <p:nvSpPr>
          <p:cNvPr id="3" name="Content Placeholder 2"/>
          <p:cNvSpPr>
            <a:spLocks noGrp="1"/>
          </p:cNvSpPr>
          <p:nvPr>
            <p:ph idx="1"/>
          </p:nvPr>
        </p:nvSpPr>
        <p:spPr>
          <a:xfrm>
            <a:off x="408110" y="1556792"/>
            <a:ext cx="8628385" cy="5040560"/>
          </a:xfrm>
        </p:spPr>
        <p:txBody>
          <a:bodyPr>
            <a:normAutofit/>
          </a:bodyPr>
          <a:lstStyle/>
          <a:p>
            <a:pPr marL="0" indent="0" algn="just">
              <a:buNone/>
            </a:pPr>
            <a:r>
              <a:rPr lang="el-GR" sz="1800" b="1" i="1" dirty="0" smtClean="0"/>
              <a:t>Θεωρητική Επισκόπηση &amp; Ερωτήματα</a:t>
            </a:r>
          </a:p>
          <a:p>
            <a:pPr marL="0" indent="0" algn="just">
              <a:buNone/>
            </a:pPr>
            <a:endParaRPr lang="el-GR" sz="1800" b="1" i="1" dirty="0" smtClean="0"/>
          </a:p>
          <a:p>
            <a:pPr marL="0" indent="0" algn="just">
              <a:buNone/>
            </a:pPr>
            <a:r>
              <a:rPr lang="el-GR" sz="1800" i="1" dirty="0" smtClean="0"/>
              <a:t>Κατά τη διάρκεια της κρίσης &amp; της ύφεσης παρατηρούνται φαινόμενα διαχείρισης </a:t>
            </a:r>
            <a:r>
              <a:rPr lang="el-GR" sz="1800" i="1" dirty="0"/>
              <a:t>κερδών και </a:t>
            </a:r>
            <a:r>
              <a:rPr lang="el-GR" sz="1800" i="1" dirty="0" smtClean="0"/>
              <a:t>χειραγώγησης;</a:t>
            </a:r>
          </a:p>
          <a:p>
            <a:pPr marL="0" indent="0" algn="just">
              <a:buNone/>
            </a:pPr>
            <a:endParaRPr lang="el-GR" sz="1800" i="1" dirty="0" smtClean="0"/>
          </a:p>
          <a:p>
            <a:pPr marL="0" indent="0" algn="just">
              <a:buNone/>
            </a:pPr>
            <a:r>
              <a:rPr lang="el-GR" sz="1600" dirty="0" smtClean="0"/>
              <a:t>	</a:t>
            </a:r>
            <a:r>
              <a:rPr lang="el-GR" sz="1700" dirty="0" smtClean="0"/>
              <a:t>Σε </a:t>
            </a:r>
            <a:r>
              <a:rPr lang="el-GR" sz="1700" dirty="0"/>
              <a:t>περιόδους κρίσεων, τα στελέχη των επιχειρήσεων αναμένεται να τείνουν να </a:t>
            </a:r>
            <a:r>
              <a:rPr lang="el-GR" sz="1700" dirty="0" smtClean="0"/>
              <a:t>	εφαρμόζουν </a:t>
            </a:r>
            <a:r>
              <a:rPr lang="el-GR" sz="1700" dirty="0"/>
              <a:t>πρακτικές διαχείρισης κερδών, με σκοπό να αποφύγουν μια </a:t>
            </a:r>
            <a:r>
              <a:rPr lang="el-GR" sz="1700" dirty="0" smtClean="0"/>
              <a:t>    	ενδεχόμενη χρεοκοπία</a:t>
            </a:r>
            <a:r>
              <a:rPr lang="el-GR" sz="1700" dirty="0"/>
              <a:t>. </a:t>
            </a:r>
            <a:endParaRPr lang="el-GR" sz="1700" dirty="0" smtClean="0"/>
          </a:p>
          <a:p>
            <a:pPr marL="0" indent="0" algn="just">
              <a:buNone/>
            </a:pPr>
            <a:endParaRPr lang="el-GR" sz="1700" dirty="0" smtClean="0"/>
          </a:p>
          <a:p>
            <a:pPr marL="0" indent="0" algn="just">
              <a:buNone/>
            </a:pPr>
            <a:r>
              <a:rPr lang="el-GR" sz="1700" dirty="0"/>
              <a:t>	</a:t>
            </a:r>
            <a:r>
              <a:rPr lang="el-GR" sz="1700" dirty="0" smtClean="0"/>
              <a:t>Για </a:t>
            </a:r>
            <a:r>
              <a:rPr lang="el-GR" sz="1700" dirty="0"/>
              <a:t>το λόγο αυτό επιχειρούν να παρουσιάσουν με νόμιμους τρόπους υψηλότερη </a:t>
            </a:r>
            <a:r>
              <a:rPr lang="el-GR" sz="1700" dirty="0" smtClean="0"/>
              <a:t>	κερδοφορία</a:t>
            </a:r>
            <a:r>
              <a:rPr lang="el-GR" sz="1700" dirty="0"/>
              <a:t>, ή περιορισμό των ζημιών, ώστε να μπορούν να δανειστούν κεφάλαια </a:t>
            </a:r>
            <a:r>
              <a:rPr lang="el-GR" sz="1700" dirty="0" smtClean="0"/>
              <a:t>	για τη λειτουργία </a:t>
            </a:r>
            <a:r>
              <a:rPr lang="el-GR" sz="1700" dirty="0"/>
              <a:t>τους ή να αντλήσουν κεφάλαια από τη χρηματιστηριακή αγορά, </a:t>
            </a:r>
            <a:r>
              <a:rPr lang="el-GR" sz="1700" dirty="0" smtClean="0"/>
              <a:t>	ώστε η επιχείρηση </a:t>
            </a:r>
            <a:r>
              <a:rPr lang="el-GR" sz="1700" dirty="0"/>
              <a:t>να αποφύγει μια πιθανή χρεοκοπία</a:t>
            </a:r>
            <a:r>
              <a:rPr lang="el-GR" sz="1700" dirty="0" smtClean="0"/>
              <a:t>.</a:t>
            </a:r>
          </a:p>
          <a:p>
            <a:pPr marL="0" indent="0" algn="just">
              <a:buNone/>
            </a:pPr>
            <a:endParaRPr lang="en-US" sz="1700" dirty="0" smtClean="0"/>
          </a:p>
          <a:p>
            <a:endParaRPr lang="el-GR" sz="1800" dirty="0"/>
          </a:p>
        </p:txBody>
      </p:sp>
      <p:cxnSp>
        <p:nvCxnSpPr>
          <p:cNvPr id="4" name="Ευθεία γραμμή σύνδεσης 3"/>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p:cNvSpPr txBox="1"/>
          <p:nvPr/>
        </p:nvSpPr>
        <p:spPr>
          <a:xfrm>
            <a:off x="323528" y="3130718"/>
            <a:ext cx="1152128" cy="369332"/>
          </a:xfrm>
          <a:prstGeom prst="rect">
            <a:avLst/>
          </a:prstGeom>
          <a:noFill/>
        </p:spPr>
        <p:txBody>
          <a:bodyPr wrap="square" rtlCol="0">
            <a:spAutoFit/>
          </a:bodyPr>
          <a:lstStyle/>
          <a:p>
            <a:r>
              <a:rPr lang="el-GR" b="1" dirty="0" smtClean="0">
                <a:solidFill>
                  <a:srgbClr val="FFC000"/>
                </a:solidFill>
              </a:rPr>
              <a:t>Υπόθεση</a:t>
            </a:r>
            <a:endParaRPr lang="el-GR" b="1" dirty="0">
              <a:solidFill>
                <a:srgbClr val="FFC000"/>
              </a:solidFill>
            </a:endParaRPr>
          </a:p>
        </p:txBody>
      </p:sp>
    </p:spTree>
    <p:extLst>
      <p:ext uri="{BB962C8B-B14F-4D97-AF65-F5344CB8AC3E}">
        <p14:creationId xmlns:p14="http://schemas.microsoft.com/office/powerpoint/2010/main" val="2391871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1"/>
            <a:ext cx="4078268" cy="835438"/>
          </a:xfrm>
        </p:spPr>
        <p:txBody>
          <a:bodyPr>
            <a:normAutofit/>
          </a:bodyPr>
          <a:lstStyle/>
          <a:p>
            <a:r>
              <a:rPr lang="el-GR" altLang="el-GR" sz="2400" b="1" dirty="0" smtClean="0"/>
              <a:t>Χρηματοοικονομικές Κρίσεις και Διαχείριση Κερδών </a:t>
            </a:r>
            <a:endParaRPr lang="el-GR" sz="2400" b="1" dirty="0"/>
          </a:p>
        </p:txBody>
      </p:sp>
      <p:sp>
        <p:nvSpPr>
          <p:cNvPr id="3" name="Content Placeholder 2"/>
          <p:cNvSpPr>
            <a:spLocks noGrp="1"/>
          </p:cNvSpPr>
          <p:nvPr>
            <p:ph idx="1"/>
          </p:nvPr>
        </p:nvSpPr>
        <p:spPr>
          <a:xfrm>
            <a:off x="408110" y="1556792"/>
            <a:ext cx="8628385" cy="5040560"/>
          </a:xfrm>
        </p:spPr>
        <p:txBody>
          <a:bodyPr>
            <a:normAutofit/>
          </a:bodyPr>
          <a:lstStyle/>
          <a:p>
            <a:pPr algn="just"/>
            <a:r>
              <a:rPr lang="en-US" altLang="el-GR" sz="1800" b="1" dirty="0"/>
              <a:t>Jenkins et al. (2009)</a:t>
            </a:r>
            <a:r>
              <a:rPr lang="el-GR" altLang="el-GR" sz="1800" b="1" dirty="0"/>
              <a:t>: </a:t>
            </a:r>
            <a:r>
              <a:rPr lang="el-GR" altLang="el-GR" sz="1800" dirty="0" smtClean="0"/>
              <a:t>Η </a:t>
            </a:r>
            <a:r>
              <a:rPr lang="el-GR" altLang="el-GR" sz="1800" u="sng" dirty="0" smtClean="0"/>
              <a:t>διαχείριση κερδών είναι πιο σημαντική σε περιόδους </a:t>
            </a:r>
            <a:r>
              <a:rPr lang="el-GR" altLang="el-GR" sz="1800" u="sng" dirty="0"/>
              <a:t>ύφεσης, σε σχέση με τις περιόδους ανάπτυξης. </a:t>
            </a:r>
            <a:r>
              <a:rPr lang="el-GR" altLang="el-GR" sz="1800" dirty="0"/>
              <a:t>Τα μοντέλα για την εκτίμηση της διαχείρισης κερδών παρουσιάζουν σημαντική ευαισθησία στην εμφάνιση της ύφεσης. </a:t>
            </a:r>
            <a:endParaRPr lang="el-GR" altLang="el-GR" sz="1800" dirty="0" smtClean="0"/>
          </a:p>
          <a:p>
            <a:pPr marL="0" indent="0" algn="just">
              <a:buNone/>
            </a:pPr>
            <a:endParaRPr lang="el-GR" altLang="el-GR" sz="1800" dirty="0"/>
          </a:p>
          <a:p>
            <a:pPr algn="just"/>
            <a:r>
              <a:rPr lang="en-US" altLang="el-GR" sz="1800" b="1" dirty="0"/>
              <a:t>Johnson (1999)</a:t>
            </a:r>
            <a:r>
              <a:rPr lang="el-GR" altLang="el-GR" sz="1800" b="1" dirty="0"/>
              <a:t>: </a:t>
            </a:r>
            <a:r>
              <a:rPr lang="el-GR" altLang="el-GR" sz="1800" u="sng" dirty="0"/>
              <a:t>η σχέση μεταξύ των κερδών και των αποδόσεων</a:t>
            </a:r>
            <a:r>
              <a:rPr lang="el-GR" altLang="el-GR" sz="1800" dirty="0"/>
              <a:t> των μετοχών είναι </a:t>
            </a:r>
            <a:r>
              <a:rPr lang="el-GR" altLang="el-GR" sz="1800" u="sng" dirty="0"/>
              <a:t>ισχυρότερη</a:t>
            </a:r>
            <a:r>
              <a:rPr lang="el-GR" altLang="el-GR" sz="1800" dirty="0"/>
              <a:t> </a:t>
            </a:r>
            <a:r>
              <a:rPr lang="el-GR" altLang="el-GR" sz="1800" u="sng" dirty="0"/>
              <a:t>κατά τη διάρκεια των περιόδων ανάπτυξης</a:t>
            </a:r>
            <a:r>
              <a:rPr lang="el-GR" altLang="el-GR" sz="1800" dirty="0"/>
              <a:t>, παρά κατά τη διάρκεια των περιόδων ύφεσης. </a:t>
            </a:r>
            <a:endParaRPr lang="el-GR" altLang="el-GR" sz="1800" dirty="0" smtClean="0"/>
          </a:p>
          <a:p>
            <a:pPr algn="just"/>
            <a:endParaRPr lang="el-GR" altLang="el-GR" sz="1800" dirty="0"/>
          </a:p>
          <a:p>
            <a:pPr algn="just"/>
            <a:r>
              <a:rPr lang="el-GR" sz="1800" b="1" dirty="0" smtClean="0"/>
              <a:t>Οι </a:t>
            </a:r>
            <a:r>
              <a:rPr lang="el-GR" sz="1800" b="1" dirty="0"/>
              <a:t>Filip και Raffournier (2014) </a:t>
            </a:r>
            <a:r>
              <a:rPr lang="el-GR" sz="1800" dirty="0"/>
              <a:t>μελέτησαν την επίδραση της χρηματοπιστωτικής κρίσης του 2008 </a:t>
            </a:r>
            <a:r>
              <a:rPr lang="el-GR" sz="1800" dirty="0" smtClean="0"/>
              <a:t>και έδειξαν </a:t>
            </a:r>
            <a:r>
              <a:rPr lang="el-GR" sz="1800" dirty="0"/>
              <a:t>ότι </a:t>
            </a:r>
            <a:r>
              <a:rPr lang="el-GR" sz="1800" u="sng" dirty="0"/>
              <a:t>τα φαινόμενα διαχείρισης κερδών έχουν περιοριστεί σημαντικά κατά τα χρόνια της κρίσης</a:t>
            </a:r>
            <a:r>
              <a:rPr lang="el-GR" sz="1800" dirty="0"/>
              <a:t>, με την τάση αυτή να επιβεβαιώνεται στην πλειονότητα των χωρών του δείγματος. </a:t>
            </a:r>
            <a:endParaRPr lang="el-GR" sz="1800" dirty="0" smtClean="0"/>
          </a:p>
          <a:p>
            <a:pPr algn="just"/>
            <a:endParaRPr lang="el-GR" sz="1800" dirty="0" smtClean="0"/>
          </a:p>
          <a:p>
            <a:pPr algn="just"/>
            <a:r>
              <a:rPr lang="el-GR" sz="1800" dirty="0" smtClean="0"/>
              <a:t>Η μελέτη </a:t>
            </a:r>
            <a:r>
              <a:rPr lang="el-GR" sz="1800" dirty="0"/>
              <a:t>των </a:t>
            </a:r>
            <a:r>
              <a:rPr lang="el-GR" sz="1800" b="1" dirty="0"/>
              <a:t>Persakis και Iatridis (2015</a:t>
            </a:r>
            <a:r>
              <a:rPr lang="el-GR" sz="1800" b="1" dirty="0" smtClean="0"/>
              <a:t>)</a:t>
            </a:r>
            <a:r>
              <a:rPr lang="el-GR" sz="1800" dirty="0"/>
              <a:t> </a:t>
            </a:r>
            <a:r>
              <a:rPr lang="el-GR" sz="1800" dirty="0" smtClean="0"/>
              <a:t>έδειξε </a:t>
            </a:r>
            <a:r>
              <a:rPr lang="el-GR" sz="1800" dirty="0"/>
              <a:t>ότι </a:t>
            </a:r>
            <a:r>
              <a:rPr lang="el-GR" sz="1800" u="sng" dirty="0"/>
              <a:t>κατά τη διάρκεια της κρίσης παρουσιάζεται μια σημαντική μείωση στην ποιότητα των </a:t>
            </a:r>
            <a:r>
              <a:rPr lang="el-GR" sz="1800" u="sng" dirty="0" smtClean="0"/>
              <a:t>κερδών.</a:t>
            </a:r>
            <a:endParaRPr lang="el-GR" sz="1800" dirty="0"/>
          </a:p>
        </p:txBody>
      </p:sp>
      <p:cxnSp>
        <p:nvCxnSpPr>
          <p:cNvPr id="4" name="Ευθεία γραμμή σύνδεσης 3"/>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7675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5"/>
          <p:cNvSpPr/>
          <p:nvPr/>
        </p:nvSpPr>
        <p:spPr>
          <a:xfrm>
            <a:off x="0" y="1098456"/>
            <a:ext cx="315597" cy="575954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5597" y="218115"/>
            <a:ext cx="8633030" cy="810165"/>
          </a:xfrm>
        </p:spPr>
        <p:txBody>
          <a:bodyPr>
            <a:normAutofit fontScale="90000"/>
          </a:bodyPr>
          <a:lstStyle/>
          <a:p>
            <a:pPr algn="l"/>
            <a:r>
              <a:rPr lang="el-GR" altLang="el-GR" sz="2400" b="1" dirty="0" smtClean="0"/>
              <a:t>Σε </a:t>
            </a:r>
            <a:r>
              <a:rPr lang="el-GR" altLang="el-GR" sz="2400" b="1" dirty="0"/>
              <a:t>περιόδους </a:t>
            </a:r>
            <a:r>
              <a:rPr lang="el-GR" altLang="el-GR" sz="2400" b="1" dirty="0" smtClean="0"/>
              <a:t>κρίσεων</a:t>
            </a:r>
            <a:r>
              <a:rPr lang="el-GR" altLang="el-GR" sz="2400" b="1" dirty="0"/>
              <a:t> </a:t>
            </a:r>
            <a:r>
              <a:rPr lang="el-GR" altLang="el-GR" sz="2400" b="1" dirty="0" smtClean="0"/>
              <a:t>σημαντική η μείωση στην </a:t>
            </a:r>
            <a:r>
              <a:rPr lang="el-GR" altLang="el-GR" sz="2400" b="1" dirty="0"/>
              <a:t>ποιότητα των κερδών</a:t>
            </a:r>
            <a:r>
              <a:rPr lang="el-GR" altLang="el-GR" sz="2400" b="1" dirty="0" smtClean="0"/>
              <a:t>, </a:t>
            </a:r>
            <a:r>
              <a:rPr lang="el-GR" altLang="el-GR" sz="2400" b="1" dirty="0"/>
              <a:t>όπως αποτυπώνονται στα σχετικά </a:t>
            </a:r>
            <a:r>
              <a:rPr lang="el-GR" altLang="el-GR" sz="2400" b="1" dirty="0" smtClean="0"/>
              <a:t>άρθρα</a:t>
            </a:r>
            <a:r>
              <a:rPr lang="el-GR" altLang="el-GR" sz="2400" b="1" dirty="0"/>
              <a:t>:</a:t>
            </a:r>
            <a:endParaRPr lang="el-GR" sz="2400" b="1"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2531" y="1101164"/>
            <a:ext cx="8644614" cy="460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Ευθεία γραμμή σύνδεσης 3"/>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2" y="1052736"/>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Rectangle 35"/>
          <p:cNvSpPr/>
          <p:nvPr/>
        </p:nvSpPr>
        <p:spPr>
          <a:xfrm>
            <a:off x="-1" y="-27383"/>
            <a:ext cx="315598" cy="10801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39552" y="5805264"/>
            <a:ext cx="8280920" cy="923330"/>
          </a:xfrm>
          <a:prstGeom prst="rect">
            <a:avLst/>
          </a:prstGeom>
          <a:solidFill>
            <a:srgbClr val="FFC000"/>
          </a:solidFill>
        </p:spPr>
        <p:txBody>
          <a:bodyPr wrap="square" rtlCol="0">
            <a:spAutoFit/>
          </a:bodyPr>
          <a:lstStyle/>
          <a:p>
            <a:r>
              <a:rPr lang="el-GR" b="1" dirty="0"/>
              <a:t>Αυτό συμβαίνει διότι οι managers προτιμούν να είναι πιο συντηρητικοί, να ενισχύουν την πληροφοριακή αξία ώστε να αντλούν κεφάλαια και να αποφύγουν τη χρεοκοπία, ενώ αδιαφορούν για την εξομάλυνση των κερδών... </a:t>
            </a:r>
            <a:endParaRPr lang="el-GR" b="1" dirty="0"/>
          </a:p>
        </p:txBody>
      </p:sp>
    </p:spTree>
    <p:extLst>
      <p:ext uri="{BB962C8B-B14F-4D97-AF65-F5344CB8AC3E}">
        <p14:creationId xmlns:p14="http://schemas.microsoft.com/office/powerpoint/2010/main" val="342892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5599" y="491000"/>
            <a:ext cx="4094127" cy="810164"/>
          </a:xfrm>
        </p:spPr>
        <p:txBody>
          <a:bodyPr>
            <a:normAutofit fontScale="90000"/>
          </a:bodyPr>
          <a:lstStyle/>
          <a:p>
            <a:r>
              <a:rPr lang="el-GR" altLang="el-GR" sz="2400" b="1" dirty="0" smtClean="0"/>
              <a:t>Τεχνικές Προσδιορισμού Δεδουλευμένων Κερδών </a:t>
            </a:r>
            <a:endParaRPr lang="el-GR" sz="2400" b="1" dirty="0"/>
          </a:p>
        </p:txBody>
      </p:sp>
      <p:sp>
        <p:nvSpPr>
          <p:cNvPr id="4" name="2 - Θέση περιεχομένου"/>
          <p:cNvSpPr>
            <a:spLocks noGrp="1"/>
          </p:cNvSpPr>
          <p:nvPr>
            <p:ph idx="1"/>
          </p:nvPr>
        </p:nvSpPr>
        <p:spPr>
          <a:xfrm>
            <a:off x="631825" y="1724024"/>
            <a:ext cx="8260655" cy="4479205"/>
          </a:xfrm>
        </p:spPr>
        <p:txBody>
          <a:bodyPr>
            <a:noAutofit/>
          </a:bodyPr>
          <a:lstStyle/>
          <a:p>
            <a:pPr algn="just" eaLnBrk="1" hangingPunct="1"/>
            <a:r>
              <a:rPr lang="el-GR" altLang="el-GR" sz="1800" dirty="0" smtClean="0"/>
              <a:t>Οι τεχνικές αυτές βασίζονται στον προσδιορισμό των συνολικών δεδουλευμένων και εν συνεχεία της διάσπασή τους σε διαφοροποιημένα και μη δεδουλευμένα.</a:t>
            </a:r>
          </a:p>
          <a:p>
            <a:pPr lvl="1"/>
            <a:r>
              <a:rPr lang="el-GR" altLang="el-GR" sz="1800" dirty="0"/>
              <a:t>τα διαφοροποιούμενα δεδουλευμένα μπορούν να </a:t>
            </a:r>
            <a:r>
              <a:rPr lang="el-GR" altLang="el-GR" sz="1800" dirty="0" smtClean="0"/>
              <a:t>επηρεαστούν/χειραγωγηθούν </a:t>
            </a:r>
            <a:r>
              <a:rPr lang="el-GR" altLang="el-GR" sz="1800" dirty="0"/>
              <a:t>από τα στελέχη των επιχειρήσεων. </a:t>
            </a:r>
            <a:r>
              <a:rPr lang="el-GR" altLang="el-GR" sz="1800" dirty="0" smtClean="0"/>
              <a:t> </a:t>
            </a:r>
          </a:p>
          <a:p>
            <a:pPr lvl="1" algn="just" eaLnBrk="1" hangingPunct="1"/>
            <a:endParaRPr lang="el-GR" altLang="el-GR" sz="1800" dirty="0" smtClean="0"/>
          </a:p>
          <a:p>
            <a:pPr algn="just" eaLnBrk="1" hangingPunct="1"/>
            <a:r>
              <a:rPr lang="el-GR" altLang="el-GR" sz="1800" dirty="0" smtClean="0"/>
              <a:t>Η ανάλυση γίνεται με τον ορισμό των δεδουλευμένων ως εξής: </a:t>
            </a:r>
          </a:p>
          <a:p>
            <a:pPr algn="just" eaLnBrk="1" hangingPunct="1"/>
            <a:endParaRPr lang="el-GR" altLang="el-GR" sz="1800" dirty="0" smtClean="0"/>
          </a:p>
          <a:p>
            <a:pPr algn="just" eaLnBrk="1" hangingPunct="1"/>
            <a:endParaRPr lang="el-GR" altLang="el-GR" sz="1800" dirty="0" smtClean="0"/>
          </a:p>
          <a:p>
            <a:pPr algn="just" eaLnBrk="1" hangingPunct="1"/>
            <a:endParaRPr lang="el-GR" altLang="el-GR" sz="1800" dirty="0" smtClean="0"/>
          </a:p>
          <a:p>
            <a:pPr algn="just" eaLnBrk="1" hangingPunct="1">
              <a:buFont typeface="Wingdings" pitchFamily="2" charset="2"/>
              <a:buNone/>
            </a:pPr>
            <a:r>
              <a:rPr lang="el-GR" altLang="el-GR" sz="1800" dirty="0" smtClean="0"/>
              <a:t>	ή ισοδύναμα</a:t>
            </a:r>
          </a:p>
          <a:p>
            <a:pPr lvl="1" algn="just" eaLnBrk="1" hangingPunct="1">
              <a:buFont typeface="Wingdings" pitchFamily="2" charset="2"/>
              <a:buNone/>
            </a:pPr>
            <a:endParaRPr lang="el-GR" altLang="el-GR" sz="1800" dirty="0" smtClean="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3854177"/>
            <a:ext cx="755491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4941168"/>
            <a:ext cx="7480300"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7" name="Ευθεία γραμμή σύνδεσης 6"/>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Ορθογώνιο 10"/>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31411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1"/>
            <a:ext cx="4078268" cy="810164"/>
          </a:xfrm>
        </p:spPr>
        <p:txBody>
          <a:bodyPr>
            <a:normAutofit fontScale="90000"/>
          </a:bodyPr>
          <a:lstStyle/>
          <a:p>
            <a:r>
              <a:rPr lang="el-GR" altLang="el-GR" sz="2400" b="1" dirty="0" smtClean="0"/>
              <a:t>Το υπόδειγμα του </a:t>
            </a:r>
            <a:r>
              <a:rPr lang="en-US" altLang="el-GR" sz="2400" b="1" dirty="0" smtClean="0"/>
              <a:t>Jones (1991)</a:t>
            </a:r>
            <a:endParaRPr lang="el-GR" sz="2400" b="1" dirty="0"/>
          </a:p>
        </p:txBody>
      </p:sp>
      <p:sp>
        <p:nvSpPr>
          <p:cNvPr id="4" name="2 - Θέση περιεχομένου"/>
          <p:cNvSpPr>
            <a:spLocks noGrp="1"/>
          </p:cNvSpPr>
          <p:nvPr>
            <p:ph idx="1"/>
          </p:nvPr>
        </p:nvSpPr>
        <p:spPr>
          <a:xfrm>
            <a:off x="631825" y="1724025"/>
            <a:ext cx="7972623" cy="2065015"/>
          </a:xfrm>
        </p:spPr>
        <p:txBody>
          <a:bodyPr>
            <a:normAutofit/>
          </a:bodyPr>
          <a:lstStyle/>
          <a:p>
            <a:pPr algn="just" eaLnBrk="1" hangingPunct="1"/>
            <a:r>
              <a:rPr lang="el-GR" altLang="el-GR" sz="1800" dirty="0" smtClean="0"/>
              <a:t>Ένα μεταγενέστερο υπόδειγμα είναι εκείνο του </a:t>
            </a:r>
            <a:r>
              <a:rPr lang="el-GR" altLang="el-GR" sz="1800" dirty="0" err="1" smtClean="0"/>
              <a:t>Jones</a:t>
            </a:r>
            <a:r>
              <a:rPr lang="el-GR" altLang="el-GR" sz="1800" dirty="0" smtClean="0"/>
              <a:t> (1991) και σε πιο πρόσφατες διαφοροποιήσεις της μεθοδολογίας αυτής για τον προσδιορισμό των </a:t>
            </a:r>
            <a:r>
              <a:rPr lang="el-GR" altLang="el-GR" sz="1800" dirty="0" err="1" smtClean="0"/>
              <a:t>accruals</a:t>
            </a:r>
            <a:r>
              <a:rPr lang="el-GR" altLang="el-GR" sz="1800" dirty="0" smtClean="0"/>
              <a:t> (δεδουλευμένων). Στην υπάρχουσα βιβλιογραφία μελέτης της διαχείρισης κερδών, το σύνολο των δεδουλευμένων, συνήθως περιγράφεται με τη χρήση του ακόλουθου υποδείγματος</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23073" r="19659"/>
          <a:stretch>
            <a:fillRect/>
          </a:stretch>
        </p:blipFill>
        <p:spPr bwMode="auto">
          <a:xfrm>
            <a:off x="1691680" y="3411631"/>
            <a:ext cx="46148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6" name="Ευθεία γραμμή σύνδεσης 5"/>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Ορθογώνιο 9"/>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Rectangle 11"/>
              <p:cNvSpPr/>
              <p:nvPr/>
            </p:nvSpPr>
            <p:spPr>
              <a:xfrm>
                <a:off x="611558" y="4437112"/>
                <a:ext cx="8064897" cy="1323439"/>
              </a:xfrm>
              <a:prstGeom prst="rect">
                <a:avLst/>
              </a:prstGeom>
            </p:spPr>
            <p:txBody>
              <a:bodyPr wrap="square">
                <a:spAutoFit/>
              </a:bodyPr>
              <a:lstStyle/>
              <a:p>
                <a:r>
                  <a:rPr lang="el-GR" sz="1600" i="1" u="sng" dirty="0" smtClean="0">
                    <a:solidFill>
                      <a:schemeClr val="bg1">
                        <a:lumMod val="75000"/>
                      </a:schemeClr>
                    </a:solidFill>
                  </a:rPr>
                  <a:t>όπου:</a:t>
                </a:r>
                <a:r>
                  <a:rPr lang="el-GR" sz="1600" i="1" dirty="0">
                    <a:solidFill>
                      <a:schemeClr val="bg1">
                        <a:lumMod val="75000"/>
                      </a:schemeClr>
                    </a:solidFill>
                  </a:rPr>
                  <a:t> </a:t>
                </a:r>
              </a:p>
              <a:p>
                <a14:m>
                  <m:oMath xmlns:m="http://schemas.openxmlformats.org/officeDocument/2006/math">
                    <m:sSub>
                      <m:sSubPr>
                        <m:ctrlPr>
                          <a:rPr lang="el-GR" sz="1600" i="1">
                            <a:solidFill>
                              <a:schemeClr val="bg1">
                                <a:lumMod val="75000"/>
                              </a:schemeClr>
                            </a:solidFill>
                            <a:latin typeface="Cambria Math"/>
                          </a:rPr>
                        </m:ctrlPr>
                      </m:sSubPr>
                      <m:e>
                        <m:r>
                          <a:rPr lang="en-US" sz="1600" i="1">
                            <a:solidFill>
                              <a:schemeClr val="bg1">
                                <a:lumMod val="75000"/>
                              </a:schemeClr>
                            </a:solidFill>
                            <a:latin typeface="Cambria Math"/>
                          </a:rPr>
                          <m:t>𝑇𝐴</m:t>
                        </m:r>
                      </m:e>
                      <m:sub>
                        <m:r>
                          <a:rPr lang="el-GR" sz="1600" i="1">
                            <a:solidFill>
                              <a:schemeClr val="bg1">
                                <a:lumMod val="75000"/>
                              </a:schemeClr>
                            </a:solidFill>
                            <a:latin typeface="Cambria Math"/>
                          </a:rPr>
                          <m:t>𝑡</m:t>
                        </m:r>
                      </m:sub>
                    </m:sSub>
                  </m:oMath>
                </a14:m>
                <a:r>
                  <a:rPr lang="el-GR" sz="1600" i="1" dirty="0">
                    <a:solidFill>
                      <a:schemeClr val="bg1">
                        <a:lumMod val="75000"/>
                      </a:schemeClr>
                    </a:solidFill>
                  </a:rPr>
                  <a:t>: εκφράζει το σύνολο των δεδουλευμένων κατά το έτος t </a:t>
                </a:r>
              </a:p>
              <a:p>
                <a14:m>
                  <m:oMath xmlns:m="http://schemas.openxmlformats.org/officeDocument/2006/math">
                    <m:sSub>
                      <m:sSubPr>
                        <m:ctrlPr>
                          <a:rPr lang="el-GR" sz="1600" i="1">
                            <a:solidFill>
                              <a:schemeClr val="bg1">
                                <a:lumMod val="75000"/>
                              </a:schemeClr>
                            </a:solidFill>
                            <a:latin typeface="Cambria Math"/>
                          </a:rPr>
                        </m:ctrlPr>
                      </m:sSubPr>
                      <m:e>
                        <m:r>
                          <a:rPr lang="en-US" sz="1600" i="1">
                            <a:solidFill>
                              <a:schemeClr val="bg1">
                                <a:lumMod val="75000"/>
                              </a:schemeClr>
                            </a:solidFill>
                            <a:latin typeface="Cambria Math"/>
                          </a:rPr>
                          <m:t>𝐷𝐴</m:t>
                        </m:r>
                      </m:e>
                      <m:sub>
                        <m:r>
                          <a:rPr lang="el-GR" sz="1600" i="1">
                            <a:solidFill>
                              <a:schemeClr val="bg1">
                                <a:lumMod val="75000"/>
                              </a:schemeClr>
                            </a:solidFill>
                            <a:latin typeface="Cambria Math"/>
                          </a:rPr>
                          <m:t>𝑡</m:t>
                        </m:r>
                      </m:sub>
                    </m:sSub>
                  </m:oMath>
                </a14:m>
                <a:r>
                  <a:rPr lang="el-GR" sz="1600" i="1" dirty="0">
                    <a:solidFill>
                      <a:schemeClr val="bg1">
                        <a:lumMod val="75000"/>
                      </a:schemeClr>
                    </a:solidFill>
                  </a:rPr>
                  <a:t>: εκφράζει το σύνολο των διαφοροποιούμενων δεδουλευμένων κατά το έτος t</a:t>
                </a:r>
              </a:p>
              <a:p>
                <a14:m>
                  <m:oMath xmlns:m="http://schemas.openxmlformats.org/officeDocument/2006/math">
                    <m:sSub>
                      <m:sSubPr>
                        <m:ctrlPr>
                          <a:rPr lang="el-GR" sz="1600" i="1">
                            <a:solidFill>
                              <a:schemeClr val="bg1">
                                <a:lumMod val="75000"/>
                              </a:schemeClr>
                            </a:solidFill>
                            <a:latin typeface="Cambria Math"/>
                          </a:rPr>
                        </m:ctrlPr>
                      </m:sSubPr>
                      <m:e>
                        <m:r>
                          <a:rPr lang="en-US" sz="1600" i="1">
                            <a:solidFill>
                              <a:schemeClr val="bg1">
                                <a:lumMod val="75000"/>
                              </a:schemeClr>
                            </a:solidFill>
                            <a:latin typeface="Cambria Math"/>
                          </a:rPr>
                          <m:t>𝑁𝐷𝐴</m:t>
                        </m:r>
                      </m:e>
                      <m:sub>
                        <m:r>
                          <a:rPr lang="el-GR" sz="1600" i="1">
                            <a:solidFill>
                              <a:schemeClr val="bg1">
                                <a:lumMod val="75000"/>
                              </a:schemeClr>
                            </a:solidFill>
                            <a:latin typeface="Cambria Math"/>
                          </a:rPr>
                          <m:t>𝑡</m:t>
                        </m:r>
                      </m:sub>
                    </m:sSub>
                  </m:oMath>
                </a14:m>
                <a:r>
                  <a:rPr lang="el-GR" sz="1600" i="1" dirty="0">
                    <a:solidFill>
                      <a:schemeClr val="bg1">
                        <a:lumMod val="75000"/>
                      </a:schemeClr>
                    </a:solidFill>
                  </a:rPr>
                  <a:t>: εκφράζει το σύνολο των μη-διαφοροποιούμενων δεδουλευμένων κατά το έτος t</a:t>
                </a:r>
              </a:p>
              <a:p>
                <a14:m>
                  <m:oMath xmlns:m="http://schemas.openxmlformats.org/officeDocument/2006/math">
                    <m:sSub>
                      <m:sSubPr>
                        <m:ctrlPr>
                          <a:rPr lang="el-GR" sz="1600" i="1">
                            <a:solidFill>
                              <a:schemeClr val="bg1">
                                <a:lumMod val="75000"/>
                              </a:schemeClr>
                            </a:solidFill>
                            <a:latin typeface="Cambria Math"/>
                          </a:rPr>
                        </m:ctrlPr>
                      </m:sSubPr>
                      <m:e>
                        <m:r>
                          <a:rPr lang="en-US" sz="1600" i="1">
                            <a:solidFill>
                              <a:schemeClr val="bg1">
                                <a:lumMod val="75000"/>
                              </a:schemeClr>
                            </a:solidFill>
                            <a:latin typeface="Cambria Math"/>
                          </a:rPr>
                          <m:t>𝑇𝐴𝑠𝑠𝑒𝑡𝑠</m:t>
                        </m:r>
                      </m:e>
                      <m:sub>
                        <m:r>
                          <a:rPr lang="el-GR" sz="1600" i="1">
                            <a:solidFill>
                              <a:schemeClr val="bg1">
                                <a:lumMod val="75000"/>
                              </a:schemeClr>
                            </a:solidFill>
                            <a:latin typeface="Cambria Math"/>
                          </a:rPr>
                          <m:t>𝑡</m:t>
                        </m:r>
                        <m:r>
                          <a:rPr lang="el-GR" sz="1600" i="1">
                            <a:solidFill>
                              <a:schemeClr val="bg1">
                                <a:lumMod val="75000"/>
                              </a:schemeClr>
                            </a:solidFill>
                            <a:latin typeface="Cambria Math"/>
                          </a:rPr>
                          <m:t>−1</m:t>
                        </m:r>
                      </m:sub>
                    </m:sSub>
                  </m:oMath>
                </a14:m>
                <a:r>
                  <a:rPr lang="el-GR" sz="1600" i="1" dirty="0">
                    <a:solidFill>
                      <a:schemeClr val="bg1">
                        <a:lumMod val="75000"/>
                      </a:schemeClr>
                    </a:solidFill>
                  </a:rPr>
                  <a:t>: εκφράζει το σύνολο του ενεργητικού της επιχείρησης  κατά το έτος t-1.</a:t>
                </a:r>
              </a:p>
            </p:txBody>
          </p:sp>
        </mc:Choice>
        <mc:Fallback xmlns="">
          <p:sp>
            <p:nvSpPr>
              <p:cNvPr id="12" name="Rectangle 11"/>
              <p:cNvSpPr>
                <a:spLocks noRot="1" noChangeAspect="1" noMove="1" noResize="1" noEditPoints="1" noAdjustHandles="1" noChangeArrowheads="1" noChangeShapeType="1" noTextEdit="1"/>
              </p:cNvSpPr>
              <p:nvPr/>
            </p:nvSpPr>
            <p:spPr>
              <a:xfrm>
                <a:off x="611558" y="4437112"/>
                <a:ext cx="8064897" cy="1323439"/>
              </a:xfrm>
              <a:prstGeom prst="rect">
                <a:avLst/>
              </a:prstGeom>
              <a:blipFill rotWithShape="1">
                <a:blip r:embed="rId3" cstate="print"/>
                <a:stretch>
                  <a:fillRect l="-378" t="-1382" b="-5069"/>
                </a:stretch>
              </a:blipFill>
            </p:spPr>
            <p:txBody>
              <a:bodyPr/>
              <a:lstStyle/>
              <a:p>
                <a:r>
                  <a:rPr lang="el-GR">
                    <a:noFill/>
                  </a:rPr>
                  <a:t> </a:t>
                </a:r>
              </a:p>
            </p:txBody>
          </p:sp>
        </mc:Fallback>
      </mc:AlternateContent>
    </p:spTree>
    <p:extLst>
      <p:ext uri="{BB962C8B-B14F-4D97-AF65-F5344CB8AC3E}">
        <p14:creationId xmlns:p14="http://schemas.microsoft.com/office/powerpoint/2010/main" val="199342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1"/>
            <a:ext cx="4078268" cy="810164"/>
          </a:xfrm>
        </p:spPr>
        <p:txBody>
          <a:bodyPr>
            <a:normAutofit/>
          </a:bodyPr>
          <a:lstStyle/>
          <a:p>
            <a:r>
              <a:rPr lang="el-GR" altLang="el-GR" sz="2400" b="1" dirty="0" smtClean="0"/>
              <a:t>Οικονομετρική Μεθοδολογία</a:t>
            </a:r>
            <a:endParaRPr lang="el-GR" sz="2400" b="1" dirty="0"/>
          </a:p>
        </p:txBody>
      </p:sp>
      <p:sp>
        <p:nvSpPr>
          <p:cNvPr id="4" name="2 - Θέση περιεχομένου"/>
          <p:cNvSpPr>
            <a:spLocks noGrp="1"/>
          </p:cNvSpPr>
          <p:nvPr>
            <p:ph idx="1"/>
          </p:nvPr>
        </p:nvSpPr>
        <p:spPr>
          <a:xfrm>
            <a:off x="410149" y="1424361"/>
            <a:ext cx="8554339" cy="852512"/>
          </a:xfrm>
        </p:spPr>
        <p:txBody>
          <a:bodyPr>
            <a:normAutofit/>
          </a:bodyPr>
          <a:lstStyle/>
          <a:p>
            <a:pPr algn="just" eaLnBrk="1" hangingPunct="1">
              <a:defRPr/>
            </a:pPr>
            <a:r>
              <a:rPr lang="el-GR" sz="2000" dirty="0" smtClean="0"/>
              <a:t>Στην παρούσα μελέτη θα εξεταστούν τρία εναλλακτικά υποδείγματα, όπως και στη μελέτη των </a:t>
            </a:r>
            <a:r>
              <a:rPr lang="en-US" sz="2000" dirty="0" err="1" smtClean="0"/>
              <a:t>Azzali</a:t>
            </a:r>
            <a:r>
              <a:rPr lang="en-US" sz="2000" dirty="0" smtClean="0"/>
              <a:t> et al</a:t>
            </a:r>
            <a:r>
              <a:rPr lang="el-GR" sz="2000" dirty="0" smtClean="0"/>
              <a:t>. (2013).</a:t>
            </a:r>
            <a:endParaRPr lang="en-US" sz="2000" dirty="0" smtClean="0"/>
          </a:p>
          <a:p>
            <a:pPr algn="just" eaLnBrk="1" hangingPunct="1">
              <a:defRPr/>
            </a:pPr>
            <a:endParaRPr lang="en-US" sz="2000" dirty="0"/>
          </a:p>
        </p:txBody>
      </p:sp>
      <p:cxnSp>
        <p:nvCxnSpPr>
          <p:cNvPr id="8" name="Ευθεία γραμμή σύνδεσης 7"/>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Ορθογώνιο 11"/>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619" y="2185988"/>
            <a:ext cx="7560840" cy="1099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3479278"/>
            <a:ext cx="7560840" cy="1173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4869160"/>
            <a:ext cx="7560840" cy="107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092280" y="3743056"/>
            <a:ext cx="2160240" cy="553998"/>
          </a:xfrm>
          <a:prstGeom prst="rect">
            <a:avLst/>
          </a:prstGeom>
          <a:noFill/>
        </p:spPr>
        <p:txBody>
          <a:bodyPr wrap="square" rtlCol="0">
            <a:spAutoFit/>
          </a:bodyPr>
          <a:lstStyle/>
          <a:p>
            <a:r>
              <a:rPr lang="el-GR" sz="1500" i="1" dirty="0" smtClean="0">
                <a:solidFill>
                  <a:srgbClr val="FFC000"/>
                </a:solidFill>
              </a:rPr>
              <a:t>Αφαίρεση απαιτήσεων από τα συνολικά έσοδα</a:t>
            </a:r>
            <a:endParaRPr lang="el-GR" sz="1500" i="1" dirty="0">
              <a:solidFill>
                <a:srgbClr val="FFC000"/>
              </a:solidFill>
            </a:endParaRPr>
          </a:p>
        </p:txBody>
      </p:sp>
      <p:sp>
        <p:nvSpPr>
          <p:cNvPr id="9" name="TextBox 8"/>
          <p:cNvSpPr txBox="1"/>
          <p:nvPr/>
        </p:nvSpPr>
        <p:spPr>
          <a:xfrm>
            <a:off x="7362564" y="4667937"/>
            <a:ext cx="1619672" cy="784830"/>
          </a:xfrm>
          <a:prstGeom prst="rect">
            <a:avLst/>
          </a:prstGeom>
          <a:noFill/>
        </p:spPr>
        <p:txBody>
          <a:bodyPr wrap="square" rtlCol="0">
            <a:spAutoFit/>
          </a:bodyPr>
          <a:lstStyle/>
          <a:p>
            <a:r>
              <a:rPr lang="el-GR" sz="1500" i="1" dirty="0" smtClean="0">
                <a:solidFill>
                  <a:srgbClr val="FFC000"/>
                </a:solidFill>
              </a:rPr>
              <a:t>Προσθήκη δείκτη απόδοσης ενεργητικού</a:t>
            </a:r>
            <a:endParaRPr lang="el-GR" sz="1500" i="1" dirty="0">
              <a:solidFill>
                <a:srgbClr val="FFC000"/>
              </a:solidFill>
            </a:endParaRPr>
          </a:p>
        </p:txBody>
      </p:sp>
    </p:spTree>
    <p:extLst>
      <p:ext uri="{BB962C8B-B14F-4D97-AF65-F5344CB8AC3E}">
        <p14:creationId xmlns:p14="http://schemas.microsoft.com/office/powerpoint/2010/main" val="49442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fade">
                                      <p:cBhvr>
                                        <p:cTn id="12" dur="500"/>
                                        <p:tgtEl>
                                          <p:spTgt spid="409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100"/>
                                        </p:tgtEl>
                                        <p:attrNameLst>
                                          <p:attrName>style.visibility</p:attrName>
                                        </p:attrNameLst>
                                      </p:cBhvr>
                                      <p:to>
                                        <p:strVal val="visible"/>
                                      </p:to>
                                    </p:set>
                                    <p:animEffect transition="in" filter="fade">
                                      <p:cBhvr>
                                        <p:cTn id="24" dur="500"/>
                                        <p:tgtEl>
                                          <p:spTgt spid="410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23528" y="491001"/>
            <a:ext cx="4086198" cy="810164"/>
          </a:xfrm>
        </p:spPr>
        <p:txBody>
          <a:bodyPr>
            <a:normAutofit/>
          </a:bodyPr>
          <a:lstStyle/>
          <a:p>
            <a:r>
              <a:rPr lang="el-GR" altLang="el-GR" sz="2400" b="1" dirty="0" smtClean="0"/>
              <a:t>Οικονομετρική Μεθοδολογία</a:t>
            </a:r>
            <a:endParaRPr lang="el-GR" sz="2400" b="1" dirty="0"/>
          </a:p>
        </p:txBody>
      </p:sp>
      <p:sp>
        <p:nvSpPr>
          <p:cNvPr id="4" name="Rectangle 3"/>
          <p:cNvSpPr/>
          <p:nvPr/>
        </p:nvSpPr>
        <p:spPr>
          <a:xfrm>
            <a:off x="467544" y="1652607"/>
            <a:ext cx="8208912" cy="1200329"/>
          </a:xfrm>
          <a:prstGeom prst="rect">
            <a:avLst/>
          </a:prstGeom>
        </p:spPr>
        <p:txBody>
          <a:bodyPr wrap="square">
            <a:spAutoFit/>
          </a:bodyPr>
          <a:lstStyle/>
          <a:p>
            <a:pPr algn="just"/>
            <a:r>
              <a:rPr lang="el-GR" altLang="el-GR" dirty="0" smtClean="0"/>
              <a:t>Στο δεύτερο βήμα πρέπει εκτιμήσουμε τα γραμμικά υποδείγματα παλινδρόμησης, για την εκτίμηση των συνεπών και αμερόληπτων συντελεστών </a:t>
            </a:r>
            <a:r>
              <a:rPr lang="en-US" altLang="el-GR" dirty="0" smtClean="0"/>
              <a:t>a </a:t>
            </a:r>
            <a:r>
              <a:rPr lang="el-GR" altLang="el-GR" dirty="0" smtClean="0"/>
              <a:t>και β</a:t>
            </a:r>
            <a:r>
              <a:rPr lang="en-US" altLang="el-GR" dirty="0" err="1" smtClean="0"/>
              <a:t>i</a:t>
            </a:r>
            <a:r>
              <a:rPr lang="el-GR" altLang="el-GR" dirty="0" smtClean="0"/>
              <a:t>. Αυτό γίνεται μέσω των εξισώσεων παλινδρόμησης από τις παρακάτω εξισώσεις:</a:t>
            </a:r>
          </a:p>
          <a:p>
            <a:endParaRPr lang="el-GR" altLang="el-GR" dirty="0" smtClean="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r="63799"/>
          <a:stretch>
            <a:fillRect/>
          </a:stretch>
        </p:blipFill>
        <p:spPr bwMode="auto">
          <a:xfrm>
            <a:off x="1352210" y="5326638"/>
            <a:ext cx="2004585" cy="1296144"/>
          </a:xfrm>
          <a:prstGeom prst="rect">
            <a:avLst/>
          </a:prstGeom>
          <a:noFill/>
          <a:ln w="12700" algn="ctr">
            <a:solidFill>
              <a:srgbClr val="FFC000"/>
            </a:solidFill>
            <a:miter lim="800000"/>
            <a:headEnd/>
            <a:tailEnd/>
          </a:ln>
          <a:extLst>
            <a:ext uri="{909E8E84-426E-40DD-AFC4-6F175D3DCCD1}">
              <a14:hiddenFill xmlns:a14="http://schemas.microsoft.com/office/drawing/2010/main">
                <a:solidFill>
                  <a:srgbClr val="FFFFFF"/>
                </a:solidFill>
              </a14:hiddenFill>
            </a:ext>
          </a:extLst>
        </p:spPr>
      </p:pic>
      <p:cxnSp>
        <p:nvCxnSpPr>
          <p:cNvPr id="7" name="Ευθεία γραμμή σύνδεσης 6"/>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a14="http://schemas.microsoft.com/office/drawing/2010/main">
        <mc:Choice Requires="a14">
          <p:sp>
            <p:nvSpPr>
              <p:cNvPr id="3" name="Rectangle 2"/>
              <p:cNvSpPr/>
              <p:nvPr/>
            </p:nvSpPr>
            <p:spPr>
              <a:xfrm>
                <a:off x="-1099832" y="2708920"/>
                <a:ext cx="10404648" cy="240623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sz="1400" b="1" i="1">
                              <a:latin typeface="Cambria Math"/>
                            </a:rPr>
                          </m:ctrlPr>
                        </m:sSubPr>
                        <m:e>
                          <m:r>
                            <a:rPr lang="el-GR" sz="1400" b="1" i="1">
                              <a:latin typeface="Cambria Math"/>
                            </a:rPr>
                            <m:t>𝜯𝜜</m:t>
                          </m:r>
                        </m:e>
                        <m:sub>
                          <m:r>
                            <a:rPr lang="en-US" sz="1400" b="1" i="1">
                              <a:latin typeface="Cambria Math"/>
                            </a:rPr>
                            <m:t>𝒕</m:t>
                          </m:r>
                        </m:sub>
                      </m:sSub>
                      <m:r>
                        <a:rPr lang="en-US" sz="1400" b="1" i="1">
                          <a:latin typeface="Cambria Math"/>
                        </a:rPr>
                        <m:t>=</m:t>
                      </m:r>
                      <m:r>
                        <a:rPr lang="en-US" sz="1400" b="1" i="1">
                          <a:latin typeface="Cambria Math"/>
                        </a:rPr>
                        <m:t>𝜶</m:t>
                      </m:r>
                      <m:r>
                        <a:rPr lang="en-US" sz="1400" b="1" i="1">
                          <a:latin typeface="Cambria Math"/>
                        </a:rPr>
                        <m:t>+</m:t>
                      </m:r>
                      <m:sSub>
                        <m:sSubPr>
                          <m:ctrlPr>
                            <a:rPr lang="el-GR" sz="1400" b="1" i="1">
                              <a:latin typeface="Cambria Math"/>
                            </a:rPr>
                          </m:ctrlPr>
                        </m:sSubPr>
                        <m:e>
                          <m:r>
                            <a:rPr lang="en-US" sz="1400" b="1" i="1">
                              <a:latin typeface="Cambria Math"/>
                            </a:rPr>
                            <m:t>𝜷</m:t>
                          </m:r>
                        </m:e>
                        <m:sub>
                          <m:r>
                            <a:rPr lang="en-US" sz="1400" b="1" i="1">
                              <a:latin typeface="Cambria Math"/>
                            </a:rPr>
                            <m:t>𝟏</m:t>
                          </m:r>
                        </m:sub>
                      </m:sSub>
                      <m:d>
                        <m:dPr>
                          <m:ctrlPr>
                            <a:rPr lang="el-GR" sz="1400" b="1" i="1">
                              <a:latin typeface="Cambria Math"/>
                            </a:rPr>
                          </m:ctrlPr>
                        </m:dPr>
                        <m:e>
                          <m:f>
                            <m:fPr>
                              <m:ctrlPr>
                                <a:rPr lang="el-GR" sz="1400" b="1" i="1">
                                  <a:latin typeface="Cambria Math"/>
                                </a:rPr>
                              </m:ctrlPr>
                            </m:fPr>
                            <m:num>
                              <m:r>
                                <a:rPr lang="en-US" sz="1400" b="1" i="1">
                                  <a:latin typeface="Cambria Math"/>
                                </a:rPr>
                                <m:t>𝟏</m:t>
                              </m:r>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l-GR" sz="1400" b="1" i="1">
                              <a:latin typeface="Cambria Math"/>
                            </a:rPr>
                            <m:t>𝜷</m:t>
                          </m:r>
                        </m:e>
                        <m:sub>
                          <m:r>
                            <a:rPr lang="en-US" sz="1400" b="1" i="1">
                              <a:latin typeface="Cambria Math"/>
                            </a:rPr>
                            <m:t>𝟐</m:t>
                          </m:r>
                        </m:sub>
                      </m:sSub>
                      <m:d>
                        <m:dPr>
                          <m:ctrlPr>
                            <a:rPr lang="el-GR" sz="1400" b="1" i="1">
                              <a:latin typeface="Cambria Math"/>
                            </a:rPr>
                          </m:ctrlPr>
                        </m:dPr>
                        <m:e>
                          <m:f>
                            <m:fPr>
                              <m:ctrlPr>
                                <a:rPr lang="el-GR" sz="1400" b="1" i="1">
                                  <a:latin typeface="Cambria Math"/>
                                </a:rPr>
                              </m:ctrlPr>
                            </m:fPr>
                            <m:num>
                              <m:r>
                                <a:rPr lang="en-US" sz="1400" b="1" i="1">
                                  <a:latin typeface="Cambria Math"/>
                                </a:rPr>
                                <m:t>𝜟</m:t>
                              </m:r>
                              <m:sSub>
                                <m:sSubPr>
                                  <m:ctrlPr>
                                    <a:rPr lang="el-GR" sz="1400" b="1" i="1">
                                      <a:latin typeface="Cambria Math"/>
                                    </a:rPr>
                                  </m:ctrlPr>
                                </m:sSubPr>
                                <m:e>
                                  <m:r>
                                    <a:rPr lang="en-US" sz="1400" b="1" i="1">
                                      <a:latin typeface="Cambria Math"/>
                                    </a:rPr>
                                    <m:t>𝑹𝑬𝑽</m:t>
                                  </m:r>
                                </m:e>
                                <m:sub>
                                  <m:r>
                                    <a:rPr lang="en-US" sz="1400" b="1" i="1">
                                      <a:latin typeface="Cambria Math"/>
                                    </a:rPr>
                                    <m:t>𝒕</m:t>
                                  </m:r>
                                </m:sub>
                              </m:sSub>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l-GR" sz="1400" b="1" i="1">
                              <a:latin typeface="Cambria Math"/>
                            </a:rPr>
                            <m:t>𝜷</m:t>
                          </m:r>
                        </m:e>
                        <m:sub>
                          <m:r>
                            <a:rPr lang="en-US" sz="1400" b="1" i="1">
                              <a:latin typeface="Cambria Math"/>
                            </a:rPr>
                            <m:t>𝟑</m:t>
                          </m:r>
                        </m:sub>
                      </m:sSub>
                      <m:d>
                        <m:dPr>
                          <m:ctrlPr>
                            <a:rPr lang="el-GR" sz="1400" b="1" i="1">
                              <a:latin typeface="Cambria Math"/>
                            </a:rPr>
                          </m:ctrlPr>
                        </m:dPr>
                        <m:e>
                          <m:f>
                            <m:fPr>
                              <m:ctrlPr>
                                <a:rPr lang="el-GR" sz="1400" b="1" i="1">
                                  <a:latin typeface="Cambria Math"/>
                                </a:rPr>
                              </m:ctrlPr>
                            </m:fPr>
                            <m:num>
                              <m:sSub>
                                <m:sSubPr>
                                  <m:ctrlPr>
                                    <a:rPr lang="el-GR" sz="1400" b="1" i="1">
                                      <a:latin typeface="Cambria Math"/>
                                    </a:rPr>
                                  </m:ctrlPr>
                                </m:sSubPr>
                                <m:e>
                                  <m:r>
                                    <a:rPr lang="en-US" sz="1400" b="1" i="1">
                                      <a:latin typeface="Cambria Math"/>
                                    </a:rPr>
                                    <m:t>𝑷𝑷𝑬</m:t>
                                  </m:r>
                                </m:e>
                                <m:sub>
                                  <m:r>
                                    <a:rPr lang="en-US" sz="1400" b="1" i="1">
                                      <a:latin typeface="Cambria Math"/>
                                    </a:rPr>
                                    <m:t>𝒕</m:t>
                                  </m:r>
                                </m:sub>
                              </m:sSub>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n-US" sz="1400" b="1" i="1">
                              <a:latin typeface="Cambria Math"/>
                            </a:rPr>
                            <m:t>𝒖</m:t>
                          </m:r>
                        </m:e>
                        <m:sub>
                          <m:r>
                            <a:rPr lang="en-US" sz="1400" b="1" i="1">
                              <a:latin typeface="Cambria Math"/>
                            </a:rPr>
                            <m:t>𝒕</m:t>
                          </m:r>
                        </m:sub>
                      </m:sSub>
                    </m:oMath>
                  </m:oMathPara>
                </a14:m>
                <a:endParaRPr lang="el-GR" sz="1400" b="1" dirty="0" smtClean="0"/>
              </a:p>
              <a:p>
                <a:endParaRPr lang="el-GR" sz="1400" b="1" dirty="0"/>
              </a:p>
              <a:p>
                <a:endParaRPr lang="el-GR" sz="1400" b="1" dirty="0"/>
              </a:p>
              <a:p>
                <a:pPr/>
                <a14:m>
                  <m:oMathPara xmlns:m="http://schemas.openxmlformats.org/officeDocument/2006/math">
                    <m:oMathParaPr>
                      <m:jc m:val="centerGroup"/>
                    </m:oMathParaPr>
                    <m:oMath xmlns:m="http://schemas.openxmlformats.org/officeDocument/2006/math">
                      <m:sSub>
                        <m:sSubPr>
                          <m:ctrlPr>
                            <a:rPr lang="el-GR" sz="1400" b="1" i="1">
                              <a:latin typeface="Cambria Math"/>
                            </a:rPr>
                          </m:ctrlPr>
                        </m:sSubPr>
                        <m:e>
                          <m:r>
                            <a:rPr lang="el-GR" sz="1400" b="1" i="1">
                              <a:latin typeface="Cambria Math"/>
                            </a:rPr>
                            <m:t>𝜯𝜜</m:t>
                          </m:r>
                        </m:e>
                        <m:sub>
                          <m:r>
                            <a:rPr lang="en-US" sz="1400" b="1" i="1">
                              <a:latin typeface="Cambria Math"/>
                            </a:rPr>
                            <m:t>𝒕</m:t>
                          </m:r>
                        </m:sub>
                      </m:sSub>
                      <m:r>
                        <a:rPr lang="en-US" sz="1400" b="1" i="1">
                          <a:latin typeface="Cambria Math"/>
                        </a:rPr>
                        <m:t>=</m:t>
                      </m:r>
                      <m:r>
                        <a:rPr lang="en-US" sz="1400" b="1" i="1">
                          <a:latin typeface="Cambria Math"/>
                        </a:rPr>
                        <m:t>𝜶</m:t>
                      </m:r>
                      <m:r>
                        <a:rPr lang="en-US" sz="1400" b="1" i="1">
                          <a:latin typeface="Cambria Math"/>
                        </a:rPr>
                        <m:t>+</m:t>
                      </m:r>
                      <m:sSub>
                        <m:sSubPr>
                          <m:ctrlPr>
                            <a:rPr lang="el-GR" sz="1400" b="1" i="1">
                              <a:latin typeface="Cambria Math"/>
                            </a:rPr>
                          </m:ctrlPr>
                        </m:sSubPr>
                        <m:e>
                          <m:r>
                            <a:rPr lang="en-US" sz="1400" b="1" i="1">
                              <a:latin typeface="Cambria Math"/>
                            </a:rPr>
                            <m:t>𝜷</m:t>
                          </m:r>
                        </m:e>
                        <m:sub>
                          <m:r>
                            <a:rPr lang="en-US" sz="1400" b="1" i="1">
                              <a:latin typeface="Cambria Math"/>
                            </a:rPr>
                            <m:t>𝟏</m:t>
                          </m:r>
                        </m:sub>
                      </m:sSub>
                      <m:d>
                        <m:dPr>
                          <m:ctrlPr>
                            <a:rPr lang="el-GR" sz="1400" b="1" i="1">
                              <a:latin typeface="Cambria Math"/>
                            </a:rPr>
                          </m:ctrlPr>
                        </m:dPr>
                        <m:e>
                          <m:f>
                            <m:fPr>
                              <m:ctrlPr>
                                <a:rPr lang="el-GR" sz="1400" b="1" i="1">
                                  <a:latin typeface="Cambria Math"/>
                                </a:rPr>
                              </m:ctrlPr>
                            </m:fPr>
                            <m:num>
                              <m:r>
                                <a:rPr lang="en-US" sz="1400" b="1" i="1">
                                  <a:latin typeface="Cambria Math"/>
                                </a:rPr>
                                <m:t>𝟏</m:t>
                              </m:r>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l-GR" sz="1400" b="1" i="1">
                              <a:latin typeface="Cambria Math"/>
                            </a:rPr>
                            <m:t>𝜷</m:t>
                          </m:r>
                        </m:e>
                        <m:sub>
                          <m:r>
                            <a:rPr lang="en-US" sz="1400" b="1" i="1">
                              <a:latin typeface="Cambria Math"/>
                            </a:rPr>
                            <m:t>𝟐</m:t>
                          </m:r>
                        </m:sub>
                      </m:sSub>
                      <m:d>
                        <m:dPr>
                          <m:ctrlPr>
                            <a:rPr lang="el-GR" sz="1400" b="1" i="1">
                              <a:latin typeface="Cambria Math"/>
                            </a:rPr>
                          </m:ctrlPr>
                        </m:dPr>
                        <m:e>
                          <m:f>
                            <m:fPr>
                              <m:ctrlPr>
                                <a:rPr lang="el-GR" sz="1400" b="1" i="1">
                                  <a:latin typeface="Cambria Math"/>
                                </a:rPr>
                              </m:ctrlPr>
                            </m:fPr>
                            <m:num>
                              <m:r>
                                <a:rPr lang="en-US" sz="1400" b="1" i="1">
                                  <a:latin typeface="Cambria Math"/>
                                </a:rPr>
                                <m:t>𝜟</m:t>
                              </m:r>
                              <m:sSub>
                                <m:sSubPr>
                                  <m:ctrlPr>
                                    <a:rPr lang="el-GR" sz="1400" b="1" i="1">
                                      <a:latin typeface="Cambria Math"/>
                                    </a:rPr>
                                  </m:ctrlPr>
                                </m:sSubPr>
                                <m:e>
                                  <m:r>
                                    <a:rPr lang="en-US" sz="1400" b="1" i="1">
                                      <a:latin typeface="Cambria Math"/>
                                    </a:rPr>
                                    <m:t>𝑹𝑬𝑽</m:t>
                                  </m:r>
                                </m:e>
                                <m:sub>
                                  <m:r>
                                    <a:rPr lang="en-US" sz="1400" b="1" i="1">
                                      <a:latin typeface="Cambria Math"/>
                                    </a:rPr>
                                    <m:t>𝒕</m:t>
                                  </m:r>
                                </m:sub>
                              </m:sSub>
                              <m:r>
                                <a:rPr lang="en-US" sz="1400" b="1" i="1">
                                  <a:latin typeface="Cambria Math"/>
                                </a:rPr>
                                <m:t>−</m:t>
                              </m:r>
                              <m:r>
                                <a:rPr lang="el-GR" sz="1400" b="1" i="1">
                                  <a:latin typeface="Cambria Math"/>
                                </a:rPr>
                                <m:t>𝜟</m:t>
                              </m:r>
                              <m:sSub>
                                <m:sSubPr>
                                  <m:ctrlPr>
                                    <a:rPr lang="el-GR" sz="1400" b="1" i="1">
                                      <a:latin typeface="Cambria Math"/>
                                    </a:rPr>
                                  </m:ctrlPr>
                                </m:sSubPr>
                                <m:e>
                                  <m:r>
                                    <a:rPr lang="en-US" sz="1400" b="1" i="1">
                                      <a:latin typeface="Cambria Math"/>
                                    </a:rPr>
                                    <m:t>𝑹𝑬𝑪</m:t>
                                  </m:r>
                                </m:e>
                                <m:sub>
                                  <m:r>
                                    <a:rPr lang="en-US" sz="1400" b="1" i="1">
                                      <a:latin typeface="Cambria Math"/>
                                    </a:rPr>
                                    <m:t>𝒕</m:t>
                                  </m:r>
                                </m:sub>
                              </m:sSub>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l-GR" sz="1400" b="1" i="1">
                              <a:latin typeface="Cambria Math"/>
                            </a:rPr>
                            <m:t>𝜷</m:t>
                          </m:r>
                        </m:e>
                        <m:sub>
                          <m:r>
                            <a:rPr lang="en-US" sz="1400" b="1" i="1">
                              <a:latin typeface="Cambria Math"/>
                            </a:rPr>
                            <m:t>𝟑</m:t>
                          </m:r>
                        </m:sub>
                      </m:sSub>
                      <m:d>
                        <m:dPr>
                          <m:ctrlPr>
                            <a:rPr lang="el-GR" sz="1400" b="1" i="1">
                              <a:latin typeface="Cambria Math"/>
                            </a:rPr>
                          </m:ctrlPr>
                        </m:dPr>
                        <m:e>
                          <m:f>
                            <m:fPr>
                              <m:ctrlPr>
                                <a:rPr lang="el-GR" sz="1400" b="1" i="1">
                                  <a:latin typeface="Cambria Math"/>
                                </a:rPr>
                              </m:ctrlPr>
                            </m:fPr>
                            <m:num>
                              <m:sSub>
                                <m:sSubPr>
                                  <m:ctrlPr>
                                    <a:rPr lang="el-GR" sz="1400" b="1" i="1">
                                      <a:latin typeface="Cambria Math"/>
                                    </a:rPr>
                                  </m:ctrlPr>
                                </m:sSubPr>
                                <m:e>
                                  <m:r>
                                    <a:rPr lang="en-US" sz="1400" b="1" i="1">
                                      <a:latin typeface="Cambria Math"/>
                                    </a:rPr>
                                    <m:t>𝑷𝑷𝑬</m:t>
                                  </m:r>
                                </m:e>
                                <m:sub>
                                  <m:r>
                                    <a:rPr lang="en-US" sz="1400" b="1" i="1">
                                      <a:latin typeface="Cambria Math"/>
                                    </a:rPr>
                                    <m:t>𝒕</m:t>
                                  </m:r>
                                </m:sub>
                              </m:sSub>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n-US" sz="1400" b="1" i="1">
                              <a:latin typeface="Cambria Math"/>
                            </a:rPr>
                            <m:t>𝒖</m:t>
                          </m:r>
                        </m:e>
                        <m:sub>
                          <m:r>
                            <a:rPr lang="en-US" sz="1400" b="1" i="1">
                              <a:latin typeface="Cambria Math"/>
                            </a:rPr>
                            <m:t>𝒕</m:t>
                          </m:r>
                        </m:sub>
                      </m:sSub>
                    </m:oMath>
                  </m:oMathPara>
                </a14:m>
                <a:endParaRPr lang="el-GR" sz="1400" b="1" dirty="0" smtClean="0"/>
              </a:p>
              <a:p>
                <a:endParaRPr lang="el-GR" sz="1400" b="1" dirty="0"/>
              </a:p>
              <a:p>
                <a:endParaRPr lang="el-GR" sz="1400" b="1" dirty="0"/>
              </a:p>
              <a:p>
                <a:pPr/>
                <a14:m>
                  <m:oMathPara xmlns:m="http://schemas.openxmlformats.org/officeDocument/2006/math">
                    <m:oMathParaPr>
                      <m:jc m:val="centerGroup"/>
                    </m:oMathParaPr>
                    <m:oMath xmlns:m="http://schemas.openxmlformats.org/officeDocument/2006/math">
                      <m:sSub>
                        <m:sSubPr>
                          <m:ctrlPr>
                            <a:rPr lang="el-GR" sz="1400" b="1" i="1">
                              <a:latin typeface="Cambria Math"/>
                            </a:rPr>
                          </m:ctrlPr>
                        </m:sSubPr>
                        <m:e>
                          <m:r>
                            <a:rPr lang="el-GR" sz="1400" b="1" i="1">
                              <a:latin typeface="Cambria Math"/>
                            </a:rPr>
                            <m:t>𝜯𝜜</m:t>
                          </m:r>
                        </m:e>
                        <m:sub>
                          <m:r>
                            <a:rPr lang="en-US" sz="1400" b="1" i="1">
                              <a:latin typeface="Cambria Math"/>
                            </a:rPr>
                            <m:t>𝒕</m:t>
                          </m:r>
                        </m:sub>
                      </m:sSub>
                      <m:r>
                        <a:rPr lang="el-GR" sz="1400" b="1" i="1">
                          <a:latin typeface="Cambria Math"/>
                        </a:rPr>
                        <m:t>=</m:t>
                      </m:r>
                      <m:r>
                        <a:rPr lang="en-US" sz="1400" b="1" i="1">
                          <a:latin typeface="Cambria Math"/>
                        </a:rPr>
                        <m:t>𝜶</m:t>
                      </m:r>
                      <m:r>
                        <a:rPr lang="en-US" sz="1400" b="1" i="1">
                          <a:latin typeface="Cambria Math"/>
                        </a:rPr>
                        <m:t>+</m:t>
                      </m:r>
                      <m:sSub>
                        <m:sSubPr>
                          <m:ctrlPr>
                            <a:rPr lang="el-GR" sz="1400" b="1" i="1">
                              <a:latin typeface="Cambria Math"/>
                            </a:rPr>
                          </m:ctrlPr>
                        </m:sSubPr>
                        <m:e>
                          <m:r>
                            <a:rPr lang="en-US" sz="1400" b="1" i="1">
                              <a:latin typeface="Cambria Math"/>
                            </a:rPr>
                            <m:t>𝜷</m:t>
                          </m:r>
                        </m:e>
                        <m:sub>
                          <m:r>
                            <a:rPr lang="en-US" sz="1400" b="1" i="1">
                              <a:latin typeface="Cambria Math"/>
                            </a:rPr>
                            <m:t>𝟏</m:t>
                          </m:r>
                        </m:sub>
                      </m:sSub>
                      <m:d>
                        <m:dPr>
                          <m:ctrlPr>
                            <a:rPr lang="el-GR" sz="1400" b="1" i="1">
                              <a:latin typeface="Cambria Math"/>
                            </a:rPr>
                          </m:ctrlPr>
                        </m:dPr>
                        <m:e>
                          <m:f>
                            <m:fPr>
                              <m:ctrlPr>
                                <a:rPr lang="el-GR" sz="1400" b="1" i="1">
                                  <a:latin typeface="Cambria Math"/>
                                </a:rPr>
                              </m:ctrlPr>
                            </m:fPr>
                            <m:num>
                              <m:r>
                                <a:rPr lang="en-US" sz="1400" b="1" i="1">
                                  <a:latin typeface="Cambria Math"/>
                                </a:rPr>
                                <m:t>𝟏</m:t>
                              </m:r>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l-GR" sz="1400" b="1" i="1">
                              <a:latin typeface="Cambria Math"/>
                            </a:rPr>
                            <m:t>𝜷</m:t>
                          </m:r>
                        </m:e>
                        <m:sub>
                          <m:r>
                            <a:rPr lang="en-US" sz="1400" b="1" i="1">
                              <a:latin typeface="Cambria Math"/>
                            </a:rPr>
                            <m:t>𝟐</m:t>
                          </m:r>
                        </m:sub>
                      </m:sSub>
                      <m:d>
                        <m:dPr>
                          <m:ctrlPr>
                            <a:rPr lang="el-GR" sz="1400" b="1" i="1">
                              <a:latin typeface="Cambria Math"/>
                            </a:rPr>
                          </m:ctrlPr>
                        </m:dPr>
                        <m:e>
                          <m:f>
                            <m:fPr>
                              <m:ctrlPr>
                                <a:rPr lang="el-GR" sz="1400" b="1" i="1">
                                  <a:latin typeface="Cambria Math"/>
                                </a:rPr>
                              </m:ctrlPr>
                            </m:fPr>
                            <m:num>
                              <m:r>
                                <a:rPr lang="en-US" sz="1400" b="1" i="1">
                                  <a:latin typeface="Cambria Math"/>
                                </a:rPr>
                                <m:t>𝜟</m:t>
                              </m:r>
                              <m:sSub>
                                <m:sSubPr>
                                  <m:ctrlPr>
                                    <a:rPr lang="el-GR" sz="1400" b="1" i="1">
                                      <a:latin typeface="Cambria Math"/>
                                    </a:rPr>
                                  </m:ctrlPr>
                                </m:sSubPr>
                                <m:e>
                                  <m:r>
                                    <a:rPr lang="en-US" sz="1400" b="1" i="1">
                                      <a:latin typeface="Cambria Math"/>
                                    </a:rPr>
                                    <m:t>𝑹𝑬𝑽</m:t>
                                  </m:r>
                                </m:e>
                                <m:sub>
                                  <m:r>
                                    <a:rPr lang="en-US" sz="1400" b="1" i="1">
                                      <a:latin typeface="Cambria Math"/>
                                    </a:rPr>
                                    <m:t>𝒕</m:t>
                                  </m:r>
                                </m:sub>
                              </m:sSub>
                              <m:r>
                                <a:rPr lang="en-US" sz="1400" b="1" i="1">
                                  <a:latin typeface="Cambria Math"/>
                                </a:rPr>
                                <m:t>−</m:t>
                              </m:r>
                              <m:r>
                                <a:rPr lang="el-GR" sz="1400" b="1" i="1">
                                  <a:latin typeface="Cambria Math"/>
                                </a:rPr>
                                <m:t>𝜟</m:t>
                              </m:r>
                              <m:sSub>
                                <m:sSubPr>
                                  <m:ctrlPr>
                                    <a:rPr lang="el-GR" sz="1400" b="1" i="1">
                                      <a:latin typeface="Cambria Math"/>
                                    </a:rPr>
                                  </m:ctrlPr>
                                </m:sSubPr>
                                <m:e>
                                  <m:r>
                                    <a:rPr lang="en-US" sz="1400" b="1" i="1">
                                      <a:latin typeface="Cambria Math"/>
                                    </a:rPr>
                                    <m:t>𝑹𝑬𝑪</m:t>
                                  </m:r>
                                </m:e>
                                <m:sub>
                                  <m:r>
                                    <a:rPr lang="en-US" sz="1400" b="1" i="1">
                                      <a:latin typeface="Cambria Math"/>
                                    </a:rPr>
                                    <m:t>𝒕</m:t>
                                  </m:r>
                                </m:sub>
                              </m:sSub>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l-GR" sz="1400" b="1" i="1">
                              <a:latin typeface="Cambria Math"/>
                            </a:rPr>
                            <m:t>𝜷</m:t>
                          </m:r>
                        </m:e>
                        <m:sub>
                          <m:r>
                            <a:rPr lang="en-US" sz="1400" b="1" i="1">
                              <a:latin typeface="Cambria Math"/>
                            </a:rPr>
                            <m:t>𝟑</m:t>
                          </m:r>
                        </m:sub>
                      </m:sSub>
                      <m:d>
                        <m:dPr>
                          <m:ctrlPr>
                            <a:rPr lang="el-GR" sz="1400" b="1" i="1">
                              <a:latin typeface="Cambria Math"/>
                            </a:rPr>
                          </m:ctrlPr>
                        </m:dPr>
                        <m:e>
                          <m:f>
                            <m:fPr>
                              <m:ctrlPr>
                                <a:rPr lang="el-GR" sz="1400" b="1" i="1">
                                  <a:latin typeface="Cambria Math"/>
                                </a:rPr>
                              </m:ctrlPr>
                            </m:fPr>
                            <m:num>
                              <m:sSub>
                                <m:sSubPr>
                                  <m:ctrlPr>
                                    <a:rPr lang="el-GR" sz="1400" b="1" i="1">
                                      <a:latin typeface="Cambria Math"/>
                                    </a:rPr>
                                  </m:ctrlPr>
                                </m:sSubPr>
                                <m:e>
                                  <m:r>
                                    <a:rPr lang="en-US" sz="1400" b="1" i="1">
                                      <a:latin typeface="Cambria Math"/>
                                    </a:rPr>
                                    <m:t>𝑷𝑷𝑬</m:t>
                                  </m:r>
                                </m:e>
                                <m:sub>
                                  <m:r>
                                    <a:rPr lang="en-US" sz="1400" b="1" i="1">
                                      <a:latin typeface="Cambria Math"/>
                                    </a:rPr>
                                    <m:t>𝒕</m:t>
                                  </m:r>
                                </m:sub>
                              </m:sSub>
                            </m:num>
                            <m:den>
                              <m:sSub>
                                <m:sSubPr>
                                  <m:ctrlPr>
                                    <a:rPr lang="el-GR" sz="1400" b="1" i="1">
                                      <a:latin typeface="Cambria Math"/>
                                    </a:rPr>
                                  </m:ctrlPr>
                                </m:sSubPr>
                                <m:e>
                                  <m:r>
                                    <a:rPr lang="en-US" sz="1400" b="1" i="1">
                                      <a:latin typeface="Cambria Math"/>
                                    </a:rPr>
                                    <m:t>𝑻𝑨𝒔𝒔𝒆𝒕𝒔</m:t>
                                  </m:r>
                                </m:e>
                                <m:sub>
                                  <m:r>
                                    <a:rPr lang="en-US" sz="1400" b="1" i="1">
                                      <a:latin typeface="Cambria Math"/>
                                    </a:rPr>
                                    <m:t>𝒕</m:t>
                                  </m:r>
                                  <m:r>
                                    <a:rPr lang="en-US" sz="1400" b="1" i="1">
                                      <a:latin typeface="Cambria Math"/>
                                    </a:rPr>
                                    <m:t>−</m:t>
                                  </m:r>
                                  <m:r>
                                    <a:rPr lang="en-US" sz="1400" b="1" i="1">
                                      <a:latin typeface="Cambria Math"/>
                                    </a:rPr>
                                    <m:t>𝟏</m:t>
                                  </m:r>
                                </m:sub>
                              </m:sSub>
                            </m:den>
                          </m:f>
                        </m:e>
                      </m:d>
                      <m:r>
                        <a:rPr lang="en-US" sz="1400" b="1" i="1">
                          <a:latin typeface="Cambria Math"/>
                        </a:rPr>
                        <m:t>+</m:t>
                      </m:r>
                      <m:sSub>
                        <m:sSubPr>
                          <m:ctrlPr>
                            <a:rPr lang="el-GR" sz="1400" b="1" i="1">
                              <a:latin typeface="Cambria Math"/>
                            </a:rPr>
                          </m:ctrlPr>
                        </m:sSubPr>
                        <m:e>
                          <m:r>
                            <a:rPr lang="el-GR" sz="1400" b="1" i="1">
                              <a:latin typeface="Cambria Math"/>
                            </a:rPr>
                            <m:t>𝜷</m:t>
                          </m:r>
                        </m:e>
                        <m:sub>
                          <m:r>
                            <a:rPr lang="en-US" sz="1400" b="1" i="1">
                              <a:latin typeface="Cambria Math"/>
                            </a:rPr>
                            <m:t>𝟒</m:t>
                          </m:r>
                        </m:sub>
                      </m:sSub>
                      <m:d>
                        <m:dPr>
                          <m:ctrlPr>
                            <a:rPr lang="el-GR" sz="1400" b="1" i="1">
                              <a:latin typeface="Cambria Math"/>
                            </a:rPr>
                          </m:ctrlPr>
                        </m:dPr>
                        <m:e>
                          <m:sSub>
                            <m:sSubPr>
                              <m:ctrlPr>
                                <a:rPr lang="el-GR" sz="1400" b="1" i="1">
                                  <a:latin typeface="Cambria Math"/>
                                </a:rPr>
                              </m:ctrlPr>
                            </m:sSubPr>
                            <m:e>
                              <m:r>
                                <a:rPr lang="en-US" sz="1400" b="1" i="1">
                                  <a:latin typeface="Cambria Math"/>
                                </a:rPr>
                                <m:t>𝑹𝑶𝑨</m:t>
                              </m:r>
                            </m:e>
                            <m:sub>
                              <m:r>
                                <a:rPr lang="en-US" sz="1400" b="1" i="1">
                                  <a:latin typeface="Cambria Math"/>
                                </a:rPr>
                                <m:t>𝒕</m:t>
                              </m:r>
                              <m:r>
                                <a:rPr lang="en-US" sz="1400" b="1" i="1">
                                  <a:latin typeface="Cambria Math"/>
                                </a:rPr>
                                <m:t>−</m:t>
                              </m:r>
                              <m:r>
                                <a:rPr lang="en-US" sz="1400" b="1" i="1">
                                  <a:latin typeface="Cambria Math"/>
                                </a:rPr>
                                <m:t>𝟏</m:t>
                              </m:r>
                            </m:sub>
                          </m:sSub>
                        </m:e>
                      </m:d>
                      <m:r>
                        <a:rPr lang="en-US" sz="1400" b="1" i="1">
                          <a:latin typeface="Cambria Math"/>
                        </a:rPr>
                        <m:t>+</m:t>
                      </m:r>
                      <m:sSub>
                        <m:sSubPr>
                          <m:ctrlPr>
                            <a:rPr lang="el-GR" sz="1400" b="1" i="1">
                              <a:latin typeface="Cambria Math"/>
                            </a:rPr>
                          </m:ctrlPr>
                        </m:sSubPr>
                        <m:e>
                          <m:r>
                            <a:rPr lang="en-US" sz="1400" b="1" i="1">
                              <a:latin typeface="Cambria Math"/>
                            </a:rPr>
                            <m:t>𝒖</m:t>
                          </m:r>
                        </m:e>
                        <m:sub>
                          <m:r>
                            <a:rPr lang="en-US" sz="1400" b="1" i="1">
                              <a:latin typeface="Cambria Math"/>
                            </a:rPr>
                            <m:t>𝒕</m:t>
                          </m:r>
                        </m:sub>
                      </m:sSub>
                    </m:oMath>
                  </m:oMathPara>
                </a14:m>
                <a:endParaRPr lang="el-GR" sz="1400" b="1" dirty="0"/>
              </a:p>
            </p:txBody>
          </p:sp>
        </mc:Choice>
        <mc:Fallback xmlns="">
          <p:sp>
            <p:nvSpPr>
              <p:cNvPr id="3" name="Rectangle 2"/>
              <p:cNvSpPr>
                <a:spLocks noRot="1" noChangeAspect="1" noMove="1" noResize="1" noEditPoints="1" noAdjustHandles="1" noChangeArrowheads="1" noChangeShapeType="1" noTextEdit="1"/>
              </p:cNvSpPr>
              <p:nvPr/>
            </p:nvSpPr>
            <p:spPr>
              <a:xfrm>
                <a:off x="-1099832" y="2708920"/>
                <a:ext cx="10404648" cy="2406236"/>
              </a:xfrm>
              <a:prstGeom prst="rect">
                <a:avLst/>
              </a:prstGeom>
              <a:blipFill rotWithShape="1">
                <a:blip r:embed="rId3" cstate="print"/>
                <a:stretch>
                  <a:fillRect/>
                </a:stretch>
              </a:blipFill>
            </p:spPr>
            <p:txBody>
              <a:bodyPr/>
              <a:lstStyle/>
              <a:p>
                <a:r>
                  <a:rPr lang="el-GR">
                    <a:noFill/>
                  </a:rPr>
                  <a:t> </a:t>
                </a:r>
              </a:p>
            </p:txBody>
          </p:sp>
        </mc:Fallback>
      </mc:AlternateContent>
      <p:sp>
        <p:nvSpPr>
          <p:cNvPr id="13"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739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Grp="1" noChangeAspect="1" noChangeArrowheads="1"/>
          </p:cNvPicPr>
          <p:nvPr>
            <p:ph idx="1"/>
          </p:nvPr>
        </p:nvPicPr>
        <p:blipFill>
          <a:blip r:embed="rId3" cstate="print"/>
          <a:srcRect/>
          <a:stretch>
            <a:fillRect/>
          </a:stretch>
        </p:blipFill>
        <p:spPr bwMode="auto">
          <a:xfrm>
            <a:off x="611560" y="1916832"/>
            <a:ext cx="8229600" cy="4231073"/>
          </a:xfrm>
          <a:prstGeom prst="rect">
            <a:avLst/>
          </a:prstGeom>
          <a:noFill/>
          <a:ln w="9525">
            <a:noFill/>
            <a:miter lim="800000"/>
            <a:headEnd/>
            <a:tailEnd/>
          </a:ln>
          <a:effectLst/>
        </p:spPr>
      </p:pic>
      <p:sp>
        <p:nvSpPr>
          <p:cNvPr id="6"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7607" y="490999"/>
            <a:ext cx="6632665" cy="981789"/>
          </a:xfrm>
        </p:spPr>
        <p:txBody>
          <a:bodyPr>
            <a:noAutofit/>
          </a:bodyPr>
          <a:lstStyle/>
          <a:p>
            <a:pPr algn="l"/>
            <a:r>
              <a:rPr lang="el-GR" sz="2400" b="1" dirty="0"/>
              <a:t>Μέσος Όρος Συνολικών Δεδουλευμένων για το Δείγμα της Μελέτης, </a:t>
            </a:r>
            <a:r>
              <a:rPr lang="el-GR" sz="2400" b="1" dirty="0" smtClean="0"/>
              <a:t>2003-2015</a:t>
            </a:r>
            <a:r>
              <a:rPr lang="el-GR" sz="2400" b="1" dirty="0"/>
              <a:t>.</a:t>
            </a:r>
            <a:br>
              <a:rPr lang="el-GR" sz="2400" b="1" dirty="0"/>
            </a:br>
            <a:endParaRPr lang="el-GR" sz="2400" dirty="0"/>
          </a:p>
        </p:txBody>
      </p:sp>
      <p:cxnSp>
        <p:nvCxnSpPr>
          <p:cNvPr id="4" name="Ευθεία γραμμή σύνδεσης 3"/>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Rectangle 2"/>
          <p:cNvSpPr/>
          <p:nvPr/>
        </p:nvSpPr>
        <p:spPr>
          <a:xfrm>
            <a:off x="2771800" y="6248993"/>
            <a:ext cx="6102424" cy="276999"/>
          </a:xfrm>
          <a:prstGeom prst="rect">
            <a:avLst/>
          </a:prstGeom>
        </p:spPr>
        <p:txBody>
          <a:bodyPr wrap="square">
            <a:spAutoFit/>
          </a:bodyPr>
          <a:lstStyle/>
          <a:p>
            <a:pPr algn="r"/>
            <a:r>
              <a:rPr lang="el-GR" sz="1200" i="1" dirty="0"/>
              <a:t>Πηγή: </a:t>
            </a:r>
            <a:r>
              <a:rPr lang="el-GR" sz="1200" i="1" dirty="0" err="1"/>
              <a:t>Thomson</a:t>
            </a:r>
            <a:r>
              <a:rPr lang="el-GR" sz="1200" i="1" dirty="0"/>
              <a:t> </a:t>
            </a:r>
            <a:r>
              <a:rPr lang="el-GR" sz="1200" i="1" dirty="0" err="1"/>
              <a:t>Reuters</a:t>
            </a:r>
            <a:r>
              <a:rPr lang="el-GR" sz="1200" i="1" dirty="0"/>
              <a:t> </a:t>
            </a:r>
            <a:r>
              <a:rPr lang="el-GR" sz="1200" i="1" dirty="0" err="1"/>
              <a:t>Datastream</a:t>
            </a:r>
            <a:r>
              <a:rPr lang="el-GR" sz="1200" i="1" dirty="0"/>
              <a:t> και υπολογισμός της συγγραφέως</a:t>
            </a:r>
          </a:p>
        </p:txBody>
      </p:sp>
      <p:sp>
        <p:nvSpPr>
          <p:cNvPr id="10"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403648" y="4797152"/>
            <a:ext cx="3563819" cy="923330"/>
          </a:xfrm>
          <a:prstGeom prst="rect">
            <a:avLst/>
          </a:prstGeom>
          <a:noFill/>
        </p:spPr>
        <p:txBody>
          <a:bodyPr wrap="square" rtlCol="0">
            <a:spAutoFit/>
          </a:bodyPr>
          <a:lstStyle/>
          <a:p>
            <a:r>
              <a:rPr lang="el-GR" i="1" dirty="0" smtClean="0"/>
              <a:t>Κατά τη διάρκεια της κρίσης τα </a:t>
            </a:r>
          </a:p>
          <a:p>
            <a:r>
              <a:rPr lang="en-US" i="1" dirty="0" smtClean="0"/>
              <a:t>TA </a:t>
            </a:r>
            <a:r>
              <a:rPr lang="el-GR" i="1" dirty="0" smtClean="0"/>
              <a:t>μειώνονται ενώ διαχρονικά παραμένουν σταθερά αρνητικά. </a:t>
            </a:r>
            <a:endParaRPr lang="el-GR" i="1" dirty="0"/>
          </a:p>
        </p:txBody>
      </p:sp>
      <p:sp>
        <p:nvSpPr>
          <p:cNvPr id="16" name="15 - Έλλειψη"/>
          <p:cNvSpPr/>
          <p:nvPr/>
        </p:nvSpPr>
        <p:spPr>
          <a:xfrm>
            <a:off x="6660232" y="1844824"/>
            <a:ext cx="1872208" cy="10081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TextBox 8"/>
          <p:cNvSpPr txBox="1"/>
          <p:nvPr/>
        </p:nvSpPr>
        <p:spPr>
          <a:xfrm>
            <a:off x="2915816" y="1484784"/>
            <a:ext cx="3744416" cy="923330"/>
          </a:xfrm>
          <a:prstGeom prst="rect">
            <a:avLst/>
          </a:prstGeom>
          <a:noFill/>
        </p:spPr>
        <p:txBody>
          <a:bodyPr wrap="square" rtlCol="0">
            <a:spAutoFit/>
          </a:bodyPr>
          <a:lstStyle/>
          <a:p>
            <a:r>
              <a:rPr lang="el-GR" i="1" dirty="0" smtClean="0"/>
              <a:t>Το γεγονός ότι τα Διαφοροποιούμενα Δεδουλευμένα γίνονται θετικά, αποτελεί ένδειξη διαχείρισης κερδών. </a:t>
            </a:r>
          </a:p>
        </p:txBody>
      </p:sp>
    </p:spTree>
    <p:extLst>
      <p:ext uri="{BB962C8B-B14F-4D97-AF65-F5344CB8AC3E}">
        <p14:creationId xmlns:p14="http://schemas.microsoft.com/office/powerpoint/2010/main" val="309259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strVal val="#ppt_w*0.70"/>
                                          </p:val>
                                        </p:tav>
                                        <p:tav tm="100000">
                                          <p:val>
                                            <p:strVal val="#ppt_w"/>
                                          </p:val>
                                        </p:tav>
                                      </p:tavLst>
                                    </p:anim>
                                    <p:anim calcmode="lin" valueType="num">
                                      <p:cBhvr>
                                        <p:cTn id="13" dur="1000" fill="hold"/>
                                        <p:tgtEl>
                                          <p:spTgt spid="17"/>
                                        </p:tgtEl>
                                        <p:attrNameLst>
                                          <p:attrName>ppt_h</p:attrName>
                                        </p:attrNameLst>
                                      </p:cBhvr>
                                      <p:tavLst>
                                        <p:tav tm="0">
                                          <p:val>
                                            <p:strVal val="#ppt_h"/>
                                          </p:val>
                                        </p:tav>
                                        <p:tav tm="100000">
                                          <p:val>
                                            <p:strVal val="#ppt_h"/>
                                          </p:val>
                                        </p:tav>
                                      </p:tavLst>
                                    </p:anim>
                                    <p:animEffect transition="in" filter="fade">
                                      <p:cBhvr>
                                        <p:cTn id="14" dur="1000"/>
                                        <p:tgtEl>
                                          <p:spTgt spid="1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0"/>
            <a:ext cx="6976846" cy="810165"/>
          </a:xfrm>
        </p:spPr>
        <p:txBody>
          <a:bodyPr>
            <a:normAutofit/>
          </a:bodyPr>
          <a:lstStyle/>
          <a:p>
            <a:pPr algn="l"/>
            <a:r>
              <a:rPr lang="el-GR" sz="2000" b="1" dirty="0"/>
              <a:t>Μοντέλο </a:t>
            </a:r>
            <a:r>
              <a:rPr lang="en-US" sz="2000" b="1" dirty="0"/>
              <a:t>Accruals</a:t>
            </a:r>
            <a:r>
              <a:rPr lang="el-GR" sz="2000" b="1" dirty="0"/>
              <a:t> του </a:t>
            </a:r>
            <a:r>
              <a:rPr lang="en-US" sz="2000" b="1" dirty="0"/>
              <a:t>Jones</a:t>
            </a:r>
            <a:r>
              <a:rPr lang="el-GR" sz="2000" b="1" dirty="0"/>
              <a:t> (1991), με μεταβλητή διαφοράς των Συνολικών Προσόδων, 2003-2015 </a:t>
            </a:r>
            <a:endParaRPr lang="el-GR" sz="2400" b="1" dirty="0"/>
          </a:p>
        </p:txBody>
      </p:sp>
      <p:cxnSp>
        <p:nvCxnSpPr>
          <p:cNvPr id="4" name="Ευθεία γραμμή σύνδεσης 3"/>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41398515"/>
              </p:ext>
            </p:extLst>
          </p:nvPr>
        </p:nvGraphicFramePr>
        <p:xfrm>
          <a:off x="467544" y="1484784"/>
          <a:ext cx="8568952" cy="5829300"/>
        </p:xfrm>
        <a:graphic>
          <a:graphicData uri="http://schemas.openxmlformats.org/drawingml/2006/table">
            <a:tbl>
              <a:tblPr firstRow="1" firstCol="1" bandRow="1"/>
              <a:tblGrid>
                <a:gridCol w="2343198"/>
                <a:gridCol w="1565482"/>
                <a:gridCol w="1725245"/>
                <a:gridCol w="1565482"/>
                <a:gridCol w="1369545"/>
              </a:tblGrid>
              <a:tr h="299945">
                <a:tc>
                  <a:txBody>
                    <a:bodyPr/>
                    <a:lstStyle/>
                    <a:p>
                      <a:pPr>
                        <a:lnSpc>
                          <a:spcPct val="150000"/>
                        </a:lnSpc>
                        <a:spcAft>
                          <a:spcPts val="0"/>
                        </a:spcAft>
                      </a:pPr>
                      <a:r>
                        <a:rPr lang="el-GR" sz="1500" dirty="0">
                          <a:effectLst/>
                          <a:latin typeface="+mn-lt"/>
                          <a:ea typeface="Times New Roman"/>
                          <a:cs typeface="Times New Roman"/>
                        </a:rPr>
                        <a:t>Μεταβλητή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500">
                          <a:effectLst/>
                          <a:latin typeface="+mn-lt"/>
                          <a:ea typeface="Times New Roman"/>
                          <a:cs typeface="Times New Roman"/>
                        </a:rPr>
                        <a:t>Συντελεστής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Τυπικό Σφάλμα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t-Statistic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Prob.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gn="ctr">
                        <a:lnSpc>
                          <a:spcPct val="150000"/>
                        </a:lnSpc>
                        <a:spcAft>
                          <a:spcPts val="0"/>
                        </a:spcAft>
                      </a:pPr>
                      <a:r>
                        <a:rPr lang="el-GR" sz="1500">
                          <a:solidFill>
                            <a:srgbClr val="000000"/>
                          </a:solidFill>
                          <a:effectLst/>
                          <a:latin typeface="+mn-lt"/>
                          <a:ea typeface="Times New Roman"/>
                          <a:cs typeface="Times New Roman"/>
                        </a:rPr>
                        <a:t>C</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dirty="0" smtClean="0">
                          <a:effectLst/>
                          <a:latin typeface="+mn-lt"/>
                          <a:ea typeface="Times New Roman"/>
                          <a:cs typeface="Times New Roman"/>
                        </a:rPr>
                        <a:t>0.212721***</a:t>
                      </a:r>
                      <a:endParaRPr lang="el-GR" sz="1500"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0.014991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14.19033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gn="ctr">
                        <a:lnSpc>
                          <a:spcPct val="150000"/>
                        </a:lnSpc>
                        <a:spcAft>
                          <a:spcPts val="0"/>
                        </a:spcAft>
                      </a:pPr>
                      <a:r>
                        <a:rPr lang="en-US" sz="1500">
                          <a:solidFill>
                            <a:srgbClr val="000000"/>
                          </a:solidFill>
                          <a:effectLst/>
                          <a:latin typeface="+mn-lt"/>
                          <a:ea typeface="Times New Roman"/>
                          <a:cs typeface="Times New Roman"/>
                        </a:rPr>
                        <a:t>1/ASSETS</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dirty="0">
                          <a:effectLst/>
                          <a:latin typeface="+mn-lt"/>
                          <a:ea typeface="Times New Roman"/>
                          <a:cs typeface="Times New Roman"/>
                        </a:rPr>
                        <a:t>-</a:t>
                      </a:r>
                      <a:r>
                        <a:rPr lang="el-GR" sz="1500" dirty="0" smtClean="0">
                          <a:effectLst/>
                          <a:latin typeface="+mn-lt"/>
                          <a:ea typeface="Times New Roman"/>
                          <a:cs typeface="Times New Roman"/>
                        </a:rPr>
                        <a:t>11047.46***</a:t>
                      </a:r>
                      <a:endParaRPr lang="el-GR" sz="1500"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617.1094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-17.90194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gn="ctr">
                        <a:lnSpc>
                          <a:spcPct val="150000"/>
                        </a:lnSpc>
                        <a:spcAft>
                          <a:spcPts val="0"/>
                        </a:spcAft>
                      </a:pPr>
                      <a:r>
                        <a:rPr lang="el-GR" sz="1500">
                          <a:solidFill>
                            <a:srgbClr val="000000"/>
                          </a:solidFill>
                          <a:effectLst/>
                          <a:latin typeface="+mn-lt"/>
                          <a:ea typeface="Times New Roman"/>
                          <a:cs typeface="Times New Roman"/>
                        </a:rPr>
                        <a:t>Δ</a:t>
                      </a:r>
                      <a:r>
                        <a:rPr lang="en-US" sz="1500">
                          <a:solidFill>
                            <a:srgbClr val="000000"/>
                          </a:solidFill>
                          <a:effectLst/>
                          <a:latin typeface="+mn-lt"/>
                          <a:ea typeface="Times New Roman"/>
                          <a:cs typeface="Times New Roman"/>
                        </a:rPr>
                        <a:t>REV/ASSETS</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dirty="0" smtClean="0">
                          <a:effectLst/>
                          <a:latin typeface="+mn-lt"/>
                          <a:ea typeface="Times New Roman"/>
                          <a:cs typeface="Times New Roman"/>
                        </a:rPr>
                        <a:t>0.096752***</a:t>
                      </a:r>
                      <a:endParaRPr lang="el-GR" sz="1500"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0.002599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dirty="0">
                          <a:effectLst/>
                          <a:latin typeface="+mn-lt"/>
                          <a:ea typeface="Times New Roman"/>
                          <a:cs typeface="Times New Roman"/>
                        </a:rPr>
                        <a:t>37.21945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gn="ctr">
                        <a:lnSpc>
                          <a:spcPct val="150000"/>
                        </a:lnSpc>
                        <a:spcAft>
                          <a:spcPts val="0"/>
                        </a:spcAft>
                      </a:pPr>
                      <a:r>
                        <a:rPr lang="el-GR" sz="1500">
                          <a:solidFill>
                            <a:srgbClr val="000000"/>
                          </a:solidFill>
                          <a:effectLst/>
                          <a:latin typeface="+mn-lt"/>
                          <a:ea typeface="Times New Roman"/>
                          <a:cs typeface="Times New Roman"/>
                        </a:rPr>
                        <a:t>PPE/ASSETS</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dirty="0">
                          <a:effectLst/>
                          <a:latin typeface="+mn-lt"/>
                          <a:ea typeface="Times New Roman"/>
                          <a:cs typeface="Times New Roman"/>
                        </a:rPr>
                        <a:t>-</a:t>
                      </a:r>
                      <a:r>
                        <a:rPr lang="el-GR" sz="1500" dirty="0" smtClean="0">
                          <a:effectLst/>
                          <a:latin typeface="+mn-lt"/>
                          <a:ea typeface="Times New Roman"/>
                          <a:cs typeface="Times New Roman"/>
                        </a:rPr>
                        <a:t>0.867298***</a:t>
                      </a:r>
                      <a:endParaRPr lang="el-GR" sz="1500"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0.055085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-15.74479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7993">
                <a:tc gridSpan="5">
                  <a:txBody>
                    <a:bodyPr/>
                    <a:lstStyle/>
                    <a:p>
                      <a:pPr>
                        <a:lnSpc>
                          <a:spcPct val="150000"/>
                        </a:lnSpc>
                        <a:spcAft>
                          <a:spcPts val="0"/>
                        </a:spcAft>
                      </a:pPr>
                      <a:r>
                        <a:rPr lang="el-GR" sz="1500" dirty="0">
                          <a:effectLst/>
                          <a:latin typeface="+mn-lt"/>
                          <a:ea typeface="Times New Roman"/>
                          <a:cs typeface="Times New Roman"/>
                        </a:rPr>
                        <a:t>Περίοδος: 2003-2015				</a:t>
                      </a:r>
                    </a:p>
                    <a:p>
                      <a:pPr>
                        <a:lnSpc>
                          <a:spcPct val="150000"/>
                        </a:lnSpc>
                        <a:spcAft>
                          <a:spcPts val="0"/>
                        </a:spcAft>
                      </a:pPr>
                      <a:r>
                        <a:rPr lang="el-GR" sz="1500" dirty="0">
                          <a:effectLst/>
                          <a:latin typeface="+mn-lt"/>
                          <a:ea typeface="Times New Roman"/>
                          <a:cs typeface="Times New Roman"/>
                        </a:rPr>
                        <a:t>Νο </a:t>
                      </a:r>
                      <a:r>
                        <a:rPr lang="en-US" sz="1500" dirty="0">
                          <a:effectLst/>
                          <a:latin typeface="+mn-lt"/>
                          <a:ea typeface="Times New Roman"/>
                          <a:cs typeface="Times New Roman"/>
                        </a:rPr>
                        <a:t>Cross</a:t>
                      </a:r>
                      <a:r>
                        <a:rPr lang="el-GR" sz="1500" dirty="0">
                          <a:effectLst/>
                          <a:latin typeface="+mn-lt"/>
                          <a:ea typeface="Times New Roman"/>
                          <a:cs typeface="Times New Roman"/>
                        </a:rPr>
                        <a:t>-</a:t>
                      </a:r>
                      <a:r>
                        <a:rPr lang="en-US" sz="1500" dirty="0">
                          <a:effectLst/>
                          <a:latin typeface="+mn-lt"/>
                          <a:ea typeface="Times New Roman"/>
                          <a:cs typeface="Times New Roman"/>
                        </a:rPr>
                        <a:t>sections</a:t>
                      </a:r>
                      <a:r>
                        <a:rPr lang="el-GR" sz="1500" dirty="0">
                          <a:effectLst/>
                          <a:latin typeface="+mn-lt"/>
                          <a:ea typeface="Times New Roman"/>
                          <a:cs typeface="Times New Roman"/>
                        </a:rPr>
                        <a:t>: 164				</a:t>
                      </a:r>
                    </a:p>
                    <a:p>
                      <a:pPr>
                        <a:lnSpc>
                          <a:spcPct val="150000"/>
                        </a:lnSpc>
                        <a:spcAft>
                          <a:spcPts val="0"/>
                        </a:spcAft>
                      </a:pPr>
                      <a:r>
                        <a:rPr lang="el-GR" sz="1500" dirty="0">
                          <a:effectLst/>
                          <a:latin typeface="+mn-lt"/>
                          <a:ea typeface="Times New Roman"/>
                          <a:cs typeface="Times New Roman"/>
                        </a:rPr>
                        <a:t>Συνολικός πίνακας (</a:t>
                      </a:r>
                      <a:r>
                        <a:rPr lang="en-US" sz="1500" dirty="0">
                          <a:effectLst/>
                          <a:latin typeface="+mn-lt"/>
                          <a:ea typeface="Times New Roman"/>
                          <a:cs typeface="Times New Roman"/>
                        </a:rPr>
                        <a:t>unbalanced</a:t>
                      </a:r>
                      <a:r>
                        <a:rPr lang="el-GR" sz="1500" dirty="0">
                          <a:effectLst/>
                          <a:latin typeface="+mn-lt"/>
                          <a:ea typeface="Times New Roman"/>
                          <a:cs typeface="Times New Roman"/>
                        </a:rPr>
                        <a:t>) παρατηρήσεις: 2132</a:t>
                      </a:r>
                    </a:p>
                    <a:p>
                      <a:pPr>
                        <a:lnSpc>
                          <a:spcPct val="150000"/>
                        </a:lnSpc>
                        <a:spcAft>
                          <a:spcPts val="0"/>
                        </a:spcAft>
                      </a:pPr>
                      <a:r>
                        <a:rPr lang="en-US" sz="1500" dirty="0">
                          <a:effectLst/>
                          <a:latin typeface="+mn-lt"/>
                          <a:ea typeface="Times New Roman"/>
                          <a:cs typeface="Times New Roman"/>
                        </a:rPr>
                        <a:t>White diagonal standard errors &amp; covariance (</a:t>
                      </a:r>
                      <a:r>
                        <a:rPr lang="en-US" sz="1500" dirty="0" err="1">
                          <a:effectLst/>
                          <a:latin typeface="+mn-lt"/>
                          <a:ea typeface="Times New Roman"/>
                          <a:cs typeface="Times New Roman"/>
                        </a:rPr>
                        <a:t>d.f.</a:t>
                      </a:r>
                      <a:r>
                        <a:rPr lang="en-US" sz="1500" dirty="0">
                          <a:effectLst/>
                          <a:latin typeface="+mn-lt"/>
                          <a:ea typeface="Times New Roman"/>
                          <a:cs typeface="Times New Roman"/>
                        </a:rPr>
                        <a:t> corrected)		</a:t>
                      </a:r>
                      <a:endParaRPr lang="el-GR" sz="1500"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99945">
                <a:tc>
                  <a:txBody>
                    <a:bodyPr/>
                    <a:lstStyle/>
                    <a:p>
                      <a:pPr>
                        <a:lnSpc>
                          <a:spcPct val="150000"/>
                        </a:lnSpc>
                        <a:spcAft>
                          <a:spcPts val="0"/>
                        </a:spcAft>
                      </a:pPr>
                      <a:r>
                        <a:rPr lang="el-GR" sz="1500">
                          <a:solidFill>
                            <a:srgbClr val="000000"/>
                          </a:solidFill>
                          <a:effectLst/>
                          <a:latin typeface="+mn-lt"/>
                          <a:ea typeface="Times New Roman"/>
                          <a:cs typeface="Times New Roman"/>
                        </a:rPr>
                        <a:t>R-squared</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0.194589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a:solidFill>
                            <a:srgbClr val="000000"/>
                          </a:solidFill>
                          <a:effectLst/>
                          <a:latin typeface="+mn-lt"/>
                          <a:ea typeface="Times New Roman"/>
                          <a:cs typeface="Times New Roman"/>
                        </a:rPr>
                        <a:t>    Mean dependent var</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a:effectLst/>
                          <a:latin typeface="+mn-lt"/>
                          <a:ea typeface="Times New Roman"/>
                          <a:cs typeface="Times New Roman"/>
                        </a:rPr>
                        <a:t>-0.029279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nSpc>
                          <a:spcPct val="150000"/>
                        </a:lnSpc>
                        <a:spcAft>
                          <a:spcPts val="0"/>
                        </a:spcAft>
                      </a:pPr>
                      <a:r>
                        <a:rPr lang="el-GR" sz="1500">
                          <a:solidFill>
                            <a:srgbClr val="000000"/>
                          </a:solidFill>
                          <a:effectLst/>
                          <a:latin typeface="+mn-lt"/>
                          <a:ea typeface="Times New Roman"/>
                          <a:cs typeface="Times New Roman"/>
                        </a:rPr>
                        <a:t>Adjusted R-squared</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0.193453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a:solidFill>
                            <a:srgbClr val="000000"/>
                          </a:solidFill>
                          <a:effectLst/>
                          <a:latin typeface="+mn-lt"/>
                          <a:ea typeface="Times New Roman"/>
                          <a:cs typeface="Times New Roman"/>
                        </a:rPr>
                        <a:t>    S.D. dependent var</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a:effectLst/>
                          <a:latin typeface="+mn-lt"/>
                          <a:ea typeface="Times New Roman"/>
                          <a:cs typeface="Times New Roman"/>
                        </a:rPr>
                        <a:t>0.243656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nSpc>
                          <a:spcPct val="150000"/>
                        </a:lnSpc>
                        <a:spcAft>
                          <a:spcPts val="0"/>
                        </a:spcAft>
                      </a:pPr>
                      <a:r>
                        <a:rPr lang="el-GR" sz="1500">
                          <a:solidFill>
                            <a:srgbClr val="000000"/>
                          </a:solidFill>
                          <a:effectLst/>
                          <a:latin typeface="+mn-lt"/>
                          <a:ea typeface="Times New Roman"/>
                          <a:cs typeface="Times New Roman"/>
                        </a:rPr>
                        <a:t>S.E. of regression</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0.218823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a:solidFill>
                            <a:srgbClr val="000000"/>
                          </a:solidFill>
                          <a:effectLst/>
                          <a:latin typeface="+mn-lt"/>
                          <a:ea typeface="Times New Roman"/>
                          <a:cs typeface="Times New Roman"/>
                        </a:rPr>
                        <a:t>    Akaike info criterion</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a:effectLst/>
                          <a:latin typeface="+mn-lt"/>
                          <a:ea typeface="Times New Roman"/>
                          <a:cs typeface="Times New Roman"/>
                        </a:rPr>
                        <a:t>-0.199237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nSpc>
                          <a:spcPct val="150000"/>
                        </a:lnSpc>
                        <a:spcAft>
                          <a:spcPts val="0"/>
                        </a:spcAft>
                      </a:pPr>
                      <a:r>
                        <a:rPr lang="el-GR" sz="1500">
                          <a:solidFill>
                            <a:srgbClr val="000000"/>
                          </a:solidFill>
                          <a:effectLst/>
                          <a:latin typeface="+mn-lt"/>
                          <a:ea typeface="Times New Roman"/>
                          <a:cs typeface="Times New Roman"/>
                        </a:rPr>
                        <a:t>Sum squared resid</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101.8956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a:solidFill>
                            <a:srgbClr val="000000"/>
                          </a:solidFill>
                          <a:effectLst/>
                          <a:latin typeface="+mn-lt"/>
                          <a:ea typeface="Times New Roman"/>
                          <a:cs typeface="Times New Roman"/>
                        </a:rPr>
                        <a:t>    Schwarz criterion</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a:effectLst/>
                          <a:latin typeface="+mn-lt"/>
                          <a:ea typeface="Times New Roman"/>
                          <a:cs typeface="Times New Roman"/>
                        </a:rPr>
                        <a:t>-0.188609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nSpc>
                          <a:spcPct val="150000"/>
                        </a:lnSpc>
                        <a:spcAft>
                          <a:spcPts val="0"/>
                        </a:spcAft>
                      </a:pPr>
                      <a:r>
                        <a:rPr lang="el-GR" sz="1500">
                          <a:solidFill>
                            <a:srgbClr val="000000"/>
                          </a:solidFill>
                          <a:effectLst/>
                          <a:latin typeface="+mn-lt"/>
                          <a:ea typeface="Times New Roman"/>
                          <a:cs typeface="Times New Roman"/>
                        </a:rPr>
                        <a:t>Log likelihood</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216.3868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a:solidFill>
                            <a:srgbClr val="000000"/>
                          </a:solidFill>
                          <a:effectLst/>
                          <a:latin typeface="+mn-lt"/>
                          <a:ea typeface="Times New Roman"/>
                          <a:cs typeface="Times New Roman"/>
                        </a:rPr>
                        <a:t>    Hannan-Quinn criter.</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a:effectLst/>
                          <a:latin typeface="+mn-lt"/>
                          <a:ea typeface="Times New Roman"/>
                          <a:cs typeface="Times New Roman"/>
                        </a:rPr>
                        <a:t>-0.195347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945">
                <a:tc>
                  <a:txBody>
                    <a:bodyPr/>
                    <a:lstStyle/>
                    <a:p>
                      <a:pPr>
                        <a:lnSpc>
                          <a:spcPct val="150000"/>
                        </a:lnSpc>
                        <a:spcAft>
                          <a:spcPts val="0"/>
                        </a:spcAft>
                      </a:pPr>
                      <a:r>
                        <a:rPr lang="el-GR" sz="1500">
                          <a:solidFill>
                            <a:srgbClr val="000000"/>
                          </a:solidFill>
                          <a:effectLst/>
                          <a:latin typeface="+mn-lt"/>
                          <a:ea typeface="Times New Roman"/>
                          <a:cs typeface="Times New Roman"/>
                        </a:rPr>
                        <a:t>F-statistic</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a:effectLst/>
                          <a:latin typeface="+mn-lt"/>
                          <a:ea typeface="Times New Roman"/>
                          <a:cs typeface="Times New Roman"/>
                        </a:rPr>
                        <a:t>171.3762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a:solidFill>
                            <a:srgbClr val="000000"/>
                          </a:solidFill>
                          <a:effectLst/>
                          <a:latin typeface="+mn-lt"/>
                          <a:ea typeface="Times New Roman"/>
                          <a:cs typeface="Times New Roman"/>
                        </a:rPr>
                        <a:t>    Durbin-Watson stat</a:t>
                      </a:r>
                      <a:endParaRPr lang="el-GR" sz="150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a:effectLst/>
                          <a:latin typeface="+mn-lt"/>
                          <a:ea typeface="Times New Roman"/>
                          <a:cs typeface="Times New Roman"/>
                        </a:rPr>
                        <a:t>1.885715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7184">
                <a:tc gridSpan="5">
                  <a:txBody>
                    <a:bodyPr/>
                    <a:lstStyle/>
                    <a:p>
                      <a:pPr>
                        <a:lnSpc>
                          <a:spcPct val="150000"/>
                        </a:lnSpc>
                        <a:spcAft>
                          <a:spcPts val="0"/>
                        </a:spcAft>
                      </a:pPr>
                      <a:r>
                        <a:rPr lang="el-GR" sz="1500" i="1" dirty="0">
                          <a:effectLst/>
                          <a:latin typeface="+mn-lt"/>
                          <a:ea typeface="Times New Roman"/>
                          <a:cs typeface="Times New Roman"/>
                        </a:rPr>
                        <a:t>όπου *** για επίπεδο στατιστικής σημαντικότητας 1%,** για επίπεδο στατιστικής σημαντικότητας  5% και * για επίπεδο στατιστικής σημαντικότητας  10%</a:t>
                      </a:r>
                      <a:endParaRPr lang="el-GR" sz="1500"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pic>
        <p:nvPicPr>
          <p:cNvPr id="1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r="63799"/>
          <a:stretch>
            <a:fillRect/>
          </a:stretch>
        </p:blipFill>
        <p:spPr bwMode="auto">
          <a:xfrm>
            <a:off x="6012160" y="3284984"/>
            <a:ext cx="1807085" cy="1168442"/>
          </a:xfrm>
          <a:prstGeom prst="rect">
            <a:avLst/>
          </a:prstGeom>
          <a:noFill/>
          <a:ln w="12700" algn="ctr">
            <a:solidFill>
              <a:schemeClr val="bg1">
                <a:lumMod val="9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52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0"/>
            <a:ext cx="6976846" cy="810165"/>
          </a:xfrm>
        </p:spPr>
        <p:txBody>
          <a:bodyPr>
            <a:normAutofit/>
          </a:bodyPr>
          <a:lstStyle/>
          <a:p>
            <a:pPr algn="l"/>
            <a:r>
              <a:rPr lang="el-GR" sz="2000" b="1" dirty="0"/>
              <a:t>Μοντέλο </a:t>
            </a:r>
            <a:r>
              <a:rPr lang="en-US" sz="2000" b="1" dirty="0" err="1" smtClean="0"/>
              <a:t>Dechow</a:t>
            </a:r>
            <a:r>
              <a:rPr lang="en-US" sz="2000" b="1" dirty="0" smtClean="0"/>
              <a:t> et al. (1995)</a:t>
            </a:r>
            <a:r>
              <a:rPr lang="el-GR" sz="2000" b="1" dirty="0" smtClean="0"/>
              <a:t>, </a:t>
            </a:r>
            <a:r>
              <a:rPr lang="el-GR" sz="2000" b="1" dirty="0"/>
              <a:t>με μεταβλητή διαφοράς των Συνολικών Προσόδων μείον τις </a:t>
            </a:r>
            <a:r>
              <a:rPr lang="el-GR" sz="2000" b="1" dirty="0" smtClean="0"/>
              <a:t>Απαιτήσεις, </a:t>
            </a:r>
            <a:r>
              <a:rPr lang="el-GR" sz="2000" b="1" dirty="0"/>
              <a:t>2003-2015 </a:t>
            </a:r>
            <a:endParaRPr lang="el-GR" sz="2400" b="1" dirty="0"/>
          </a:p>
        </p:txBody>
      </p:sp>
      <p:cxnSp>
        <p:nvCxnSpPr>
          <p:cNvPr id="4" name="Ευθεία γραμμή σύνδεσης 3"/>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37443790"/>
              </p:ext>
            </p:extLst>
          </p:nvPr>
        </p:nvGraphicFramePr>
        <p:xfrm>
          <a:off x="395535" y="1484784"/>
          <a:ext cx="8496945" cy="5829300"/>
        </p:xfrm>
        <a:graphic>
          <a:graphicData uri="http://schemas.openxmlformats.org/drawingml/2006/table">
            <a:tbl>
              <a:tblPr firstRow="1" firstCol="1" bandRow="1"/>
              <a:tblGrid>
                <a:gridCol w="2323508"/>
                <a:gridCol w="1552327"/>
                <a:gridCol w="1710747"/>
                <a:gridCol w="1552327"/>
                <a:gridCol w="1358036"/>
              </a:tblGrid>
              <a:tr h="316072">
                <a:tc>
                  <a:txBody>
                    <a:bodyPr/>
                    <a:lstStyle/>
                    <a:p>
                      <a:pPr>
                        <a:lnSpc>
                          <a:spcPct val="150000"/>
                        </a:lnSpc>
                        <a:spcAft>
                          <a:spcPts val="0"/>
                        </a:spcAft>
                      </a:pPr>
                      <a:r>
                        <a:rPr lang="el-GR" sz="1500" b="0" dirty="0">
                          <a:effectLst/>
                          <a:latin typeface="+mn-lt"/>
                          <a:ea typeface="Times New Roman"/>
                          <a:cs typeface="Times New Roman"/>
                        </a:rPr>
                        <a:t>Μεταβλητή</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500" b="0">
                          <a:effectLst/>
                          <a:latin typeface="+mn-lt"/>
                          <a:ea typeface="Times New Roman"/>
                          <a:cs typeface="Times New Roman"/>
                        </a:rPr>
                        <a:t>Συντελεστής </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Τυπικό Σφάλμα</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t-Statistic</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Prob.</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gn="ctr">
                        <a:lnSpc>
                          <a:spcPct val="150000"/>
                        </a:lnSpc>
                        <a:spcAft>
                          <a:spcPts val="0"/>
                        </a:spcAft>
                      </a:pPr>
                      <a:r>
                        <a:rPr lang="el-GR" sz="1500" b="0">
                          <a:solidFill>
                            <a:srgbClr val="000000"/>
                          </a:solidFill>
                          <a:effectLst/>
                          <a:latin typeface="+mn-lt"/>
                          <a:ea typeface="Times New Roman"/>
                          <a:cs typeface="Times New Roman"/>
                        </a:rPr>
                        <a:t>C</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dirty="0" smtClean="0">
                          <a:effectLst/>
                          <a:latin typeface="+mn-lt"/>
                          <a:ea typeface="Times New Roman"/>
                          <a:cs typeface="Times New Roman"/>
                        </a:rPr>
                        <a:t>0.222845***</a:t>
                      </a:r>
                      <a:endParaRPr lang="el-GR" sz="1500" b="0" dirty="0">
                        <a:effectLst/>
                        <a:latin typeface="+mn-lt"/>
                        <a:ea typeface="Times New Roman"/>
                        <a:cs typeface="Times New Roman"/>
                      </a:endParaRP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0.012809</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17.39693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0.0000</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gn="ctr">
                        <a:lnSpc>
                          <a:spcPct val="150000"/>
                        </a:lnSpc>
                        <a:spcAft>
                          <a:spcPts val="0"/>
                        </a:spcAft>
                      </a:pPr>
                      <a:r>
                        <a:rPr lang="en-US" sz="1500" b="0">
                          <a:solidFill>
                            <a:srgbClr val="000000"/>
                          </a:solidFill>
                          <a:effectLst/>
                          <a:latin typeface="+mn-lt"/>
                          <a:ea typeface="Times New Roman"/>
                          <a:cs typeface="Times New Roman"/>
                        </a:rPr>
                        <a:t>1/ASSETS</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dirty="0">
                          <a:effectLst/>
                          <a:latin typeface="+mn-lt"/>
                          <a:ea typeface="Times New Roman"/>
                          <a:cs typeface="Times New Roman"/>
                        </a:rPr>
                        <a:t>-</a:t>
                      </a:r>
                      <a:r>
                        <a:rPr lang="el-GR" sz="1500" b="0" dirty="0" smtClean="0">
                          <a:effectLst/>
                          <a:latin typeface="+mn-lt"/>
                          <a:ea typeface="Times New Roman"/>
                          <a:cs typeface="Times New Roman"/>
                        </a:rPr>
                        <a:t>10743.10***</a:t>
                      </a:r>
                      <a:endParaRPr lang="el-GR" sz="1500" b="0" dirty="0">
                        <a:effectLst/>
                        <a:latin typeface="+mn-lt"/>
                        <a:ea typeface="Times New Roman"/>
                        <a:cs typeface="Times New Roman"/>
                      </a:endParaRP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581.9412</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dirty="0">
                          <a:effectLst/>
                          <a:latin typeface="+mn-lt"/>
                          <a:ea typeface="Times New Roman"/>
                          <a:cs typeface="Times New Roman"/>
                        </a:rPr>
                        <a:t>-18.46080</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0.0000</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gn="ctr">
                        <a:lnSpc>
                          <a:spcPct val="150000"/>
                        </a:lnSpc>
                        <a:spcAft>
                          <a:spcPts val="0"/>
                        </a:spcAft>
                      </a:pPr>
                      <a:r>
                        <a:rPr lang="el-GR" sz="1500" b="0">
                          <a:solidFill>
                            <a:srgbClr val="000000"/>
                          </a:solidFill>
                          <a:effectLst/>
                          <a:latin typeface="+mn-lt"/>
                          <a:ea typeface="Times New Roman"/>
                          <a:cs typeface="Times New Roman"/>
                        </a:rPr>
                        <a:t>Δ</a:t>
                      </a:r>
                      <a:r>
                        <a:rPr lang="en-US" sz="1500" b="0">
                          <a:solidFill>
                            <a:srgbClr val="000000"/>
                          </a:solidFill>
                          <a:effectLst/>
                          <a:latin typeface="+mn-lt"/>
                          <a:ea typeface="Times New Roman"/>
                          <a:cs typeface="Times New Roman"/>
                        </a:rPr>
                        <a:t>REV-</a:t>
                      </a:r>
                      <a:r>
                        <a:rPr lang="el-GR" sz="1500" b="0">
                          <a:solidFill>
                            <a:srgbClr val="000000"/>
                          </a:solidFill>
                          <a:effectLst/>
                          <a:latin typeface="+mn-lt"/>
                          <a:ea typeface="Times New Roman"/>
                          <a:cs typeface="Times New Roman"/>
                        </a:rPr>
                        <a:t>Δ</a:t>
                      </a:r>
                      <a:r>
                        <a:rPr lang="en-US" sz="1500" b="0">
                          <a:solidFill>
                            <a:srgbClr val="000000"/>
                          </a:solidFill>
                          <a:effectLst/>
                          <a:latin typeface="+mn-lt"/>
                          <a:ea typeface="Times New Roman"/>
                          <a:cs typeface="Times New Roman"/>
                        </a:rPr>
                        <a:t>REC/ASSETS</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dirty="0" smtClean="0">
                          <a:effectLst/>
                          <a:latin typeface="+mn-lt"/>
                          <a:ea typeface="Times New Roman"/>
                          <a:cs typeface="Times New Roman"/>
                        </a:rPr>
                        <a:t>0.244538***</a:t>
                      </a:r>
                      <a:endParaRPr lang="el-GR" sz="1500" b="0" dirty="0">
                        <a:effectLst/>
                        <a:latin typeface="+mn-lt"/>
                        <a:ea typeface="Times New Roman"/>
                        <a:cs typeface="Times New Roman"/>
                      </a:endParaRP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0.009703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25.20148</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0.0000</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gn="ctr">
                        <a:lnSpc>
                          <a:spcPct val="150000"/>
                        </a:lnSpc>
                        <a:spcAft>
                          <a:spcPts val="0"/>
                        </a:spcAft>
                      </a:pPr>
                      <a:r>
                        <a:rPr lang="el-GR" sz="1500" b="0">
                          <a:solidFill>
                            <a:srgbClr val="000000"/>
                          </a:solidFill>
                          <a:effectLst/>
                          <a:latin typeface="+mn-lt"/>
                          <a:ea typeface="Times New Roman"/>
                          <a:cs typeface="Times New Roman"/>
                        </a:rPr>
                        <a:t>PPE/ASSETS</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dirty="0">
                          <a:effectLst/>
                          <a:latin typeface="+mn-lt"/>
                          <a:ea typeface="Times New Roman"/>
                          <a:cs typeface="Times New Roman"/>
                        </a:rPr>
                        <a:t>-</a:t>
                      </a:r>
                      <a:r>
                        <a:rPr lang="el-GR" sz="1500" b="0" dirty="0" smtClean="0">
                          <a:effectLst/>
                          <a:latin typeface="+mn-lt"/>
                          <a:ea typeface="Times New Roman"/>
                          <a:cs typeface="Times New Roman"/>
                        </a:rPr>
                        <a:t>0.724871***</a:t>
                      </a:r>
                      <a:endParaRPr lang="el-GR" sz="1500" b="0" dirty="0">
                        <a:effectLst/>
                        <a:latin typeface="+mn-lt"/>
                        <a:ea typeface="Times New Roman"/>
                        <a:cs typeface="Times New Roman"/>
                      </a:endParaRP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0.053753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-13.48513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0.0000</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4286">
                <a:tc gridSpan="5">
                  <a:txBody>
                    <a:bodyPr/>
                    <a:lstStyle/>
                    <a:p>
                      <a:pPr>
                        <a:lnSpc>
                          <a:spcPct val="150000"/>
                        </a:lnSpc>
                        <a:spcAft>
                          <a:spcPts val="0"/>
                        </a:spcAft>
                      </a:pPr>
                      <a:r>
                        <a:rPr lang="el-GR" sz="1500" b="0" dirty="0">
                          <a:effectLst/>
                          <a:latin typeface="+mn-lt"/>
                          <a:ea typeface="Times New Roman"/>
                          <a:cs typeface="Times New Roman"/>
                        </a:rPr>
                        <a:t>Περίοδος: 2003-2015				</a:t>
                      </a:r>
                    </a:p>
                    <a:p>
                      <a:pPr>
                        <a:lnSpc>
                          <a:spcPct val="150000"/>
                        </a:lnSpc>
                        <a:spcAft>
                          <a:spcPts val="0"/>
                        </a:spcAft>
                      </a:pPr>
                      <a:r>
                        <a:rPr lang="el-GR" sz="1500" b="0" dirty="0">
                          <a:effectLst/>
                          <a:latin typeface="+mn-lt"/>
                          <a:ea typeface="Times New Roman"/>
                          <a:cs typeface="Times New Roman"/>
                        </a:rPr>
                        <a:t>Νο </a:t>
                      </a:r>
                      <a:r>
                        <a:rPr lang="en-US" sz="1500" b="0" dirty="0">
                          <a:effectLst/>
                          <a:latin typeface="+mn-lt"/>
                          <a:ea typeface="Times New Roman"/>
                          <a:cs typeface="Times New Roman"/>
                        </a:rPr>
                        <a:t>Cross</a:t>
                      </a:r>
                      <a:r>
                        <a:rPr lang="el-GR" sz="1500" b="0" dirty="0">
                          <a:effectLst/>
                          <a:latin typeface="+mn-lt"/>
                          <a:ea typeface="Times New Roman"/>
                          <a:cs typeface="Times New Roman"/>
                        </a:rPr>
                        <a:t>-</a:t>
                      </a:r>
                      <a:r>
                        <a:rPr lang="en-US" sz="1500" b="0" dirty="0">
                          <a:effectLst/>
                          <a:latin typeface="+mn-lt"/>
                          <a:ea typeface="Times New Roman"/>
                          <a:cs typeface="Times New Roman"/>
                        </a:rPr>
                        <a:t>sections</a:t>
                      </a:r>
                      <a:r>
                        <a:rPr lang="el-GR" sz="1500" b="0" dirty="0">
                          <a:effectLst/>
                          <a:latin typeface="+mn-lt"/>
                          <a:ea typeface="Times New Roman"/>
                          <a:cs typeface="Times New Roman"/>
                        </a:rPr>
                        <a:t>: 164				</a:t>
                      </a:r>
                    </a:p>
                    <a:p>
                      <a:pPr>
                        <a:lnSpc>
                          <a:spcPct val="150000"/>
                        </a:lnSpc>
                        <a:spcAft>
                          <a:spcPts val="0"/>
                        </a:spcAft>
                      </a:pPr>
                      <a:r>
                        <a:rPr lang="el-GR" sz="1500" b="0" dirty="0">
                          <a:effectLst/>
                          <a:latin typeface="+mn-lt"/>
                          <a:ea typeface="Times New Roman"/>
                          <a:cs typeface="Times New Roman"/>
                        </a:rPr>
                        <a:t>Συνολικός πίνακας (</a:t>
                      </a:r>
                      <a:r>
                        <a:rPr lang="en-US" sz="1500" b="0" dirty="0">
                          <a:effectLst/>
                          <a:latin typeface="+mn-lt"/>
                          <a:ea typeface="Times New Roman"/>
                          <a:cs typeface="Times New Roman"/>
                        </a:rPr>
                        <a:t>unbalanced</a:t>
                      </a:r>
                      <a:r>
                        <a:rPr lang="el-GR" sz="1500" b="0" dirty="0">
                          <a:effectLst/>
                          <a:latin typeface="+mn-lt"/>
                          <a:ea typeface="Times New Roman"/>
                          <a:cs typeface="Times New Roman"/>
                        </a:rPr>
                        <a:t>) παρατηρήσεις: 2132</a:t>
                      </a:r>
                    </a:p>
                    <a:p>
                      <a:pPr>
                        <a:lnSpc>
                          <a:spcPct val="150000"/>
                        </a:lnSpc>
                        <a:spcAft>
                          <a:spcPts val="0"/>
                        </a:spcAft>
                      </a:pPr>
                      <a:r>
                        <a:rPr lang="en-US" sz="1500" b="0" dirty="0">
                          <a:effectLst/>
                          <a:latin typeface="+mn-lt"/>
                          <a:ea typeface="Times New Roman"/>
                          <a:cs typeface="Times New Roman"/>
                        </a:rPr>
                        <a:t>White diagonal standard errors &amp; covariance (</a:t>
                      </a:r>
                      <a:r>
                        <a:rPr lang="en-US" sz="1500" b="0" dirty="0" err="1">
                          <a:effectLst/>
                          <a:latin typeface="+mn-lt"/>
                          <a:ea typeface="Times New Roman"/>
                          <a:cs typeface="Times New Roman"/>
                        </a:rPr>
                        <a:t>d.f.</a:t>
                      </a:r>
                      <a:r>
                        <a:rPr lang="en-US" sz="1500" b="0" dirty="0">
                          <a:effectLst/>
                          <a:latin typeface="+mn-lt"/>
                          <a:ea typeface="Times New Roman"/>
                          <a:cs typeface="Times New Roman"/>
                        </a:rPr>
                        <a:t> corrected)		</a:t>
                      </a:r>
                      <a:endParaRPr lang="el-GR" sz="1500" b="0" dirty="0">
                        <a:effectLst/>
                        <a:latin typeface="+mn-lt"/>
                        <a:ea typeface="Times New Roman"/>
                        <a:cs typeface="Times New Roman"/>
                      </a:endParaRP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316072">
                <a:tc>
                  <a:txBody>
                    <a:bodyPr/>
                    <a:lstStyle/>
                    <a:p>
                      <a:pPr>
                        <a:lnSpc>
                          <a:spcPct val="150000"/>
                        </a:lnSpc>
                        <a:spcAft>
                          <a:spcPts val="0"/>
                        </a:spcAft>
                      </a:pPr>
                      <a:r>
                        <a:rPr lang="el-GR" sz="1500" b="0">
                          <a:solidFill>
                            <a:srgbClr val="000000"/>
                          </a:solidFill>
                          <a:effectLst/>
                          <a:latin typeface="+mn-lt"/>
                          <a:ea typeface="Times New Roman"/>
                          <a:cs typeface="Times New Roman"/>
                        </a:rPr>
                        <a:t>R-squared</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0.286456</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b="0">
                          <a:solidFill>
                            <a:srgbClr val="000000"/>
                          </a:solidFill>
                          <a:effectLst/>
                          <a:latin typeface="+mn-lt"/>
                          <a:ea typeface="Times New Roman"/>
                          <a:cs typeface="Times New Roman"/>
                        </a:rPr>
                        <a:t>    Mean dependent var</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b="0">
                          <a:effectLst/>
                          <a:latin typeface="+mn-lt"/>
                          <a:ea typeface="Times New Roman"/>
                          <a:cs typeface="Times New Roman"/>
                        </a:rPr>
                        <a:t>-0.029279</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nSpc>
                          <a:spcPct val="150000"/>
                        </a:lnSpc>
                        <a:spcAft>
                          <a:spcPts val="0"/>
                        </a:spcAft>
                      </a:pPr>
                      <a:r>
                        <a:rPr lang="el-GR" sz="1500" b="0">
                          <a:solidFill>
                            <a:srgbClr val="000000"/>
                          </a:solidFill>
                          <a:effectLst/>
                          <a:latin typeface="+mn-lt"/>
                          <a:ea typeface="Times New Roman"/>
                          <a:cs typeface="Times New Roman"/>
                        </a:rPr>
                        <a:t>Adjusted R-squared</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0.285115</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b="0">
                          <a:solidFill>
                            <a:srgbClr val="000000"/>
                          </a:solidFill>
                          <a:effectLst/>
                          <a:latin typeface="+mn-lt"/>
                          <a:ea typeface="Times New Roman"/>
                          <a:cs typeface="Times New Roman"/>
                        </a:rPr>
                        <a:t>    S.D. dependent var</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b="0">
                          <a:effectLst/>
                          <a:latin typeface="+mn-lt"/>
                          <a:ea typeface="Times New Roman"/>
                          <a:cs typeface="Times New Roman"/>
                        </a:rPr>
                        <a:t>0.243656</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nSpc>
                          <a:spcPct val="150000"/>
                        </a:lnSpc>
                        <a:spcAft>
                          <a:spcPts val="0"/>
                        </a:spcAft>
                      </a:pPr>
                      <a:r>
                        <a:rPr lang="el-GR" sz="1500" b="0">
                          <a:solidFill>
                            <a:srgbClr val="000000"/>
                          </a:solidFill>
                          <a:effectLst/>
                          <a:latin typeface="+mn-lt"/>
                          <a:ea typeface="Times New Roman"/>
                          <a:cs typeface="Times New Roman"/>
                        </a:rPr>
                        <a:t>S.E. of regression</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0.206013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b="0">
                          <a:solidFill>
                            <a:srgbClr val="000000"/>
                          </a:solidFill>
                          <a:effectLst/>
                          <a:latin typeface="+mn-lt"/>
                          <a:ea typeface="Times New Roman"/>
                          <a:cs typeface="Times New Roman"/>
                        </a:rPr>
                        <a:t>    Akaike info criterion</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b="0">
                          <a:effectLst/>
                          <a:latin typeface="+mn-lt"/>
                          <a:ea typeface="Times New Roman"/>
                          <a:cs typeface="Times New Roman"/>
                        </a:rPr>
                        <a:t>-0.319409</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nSpc>
                          <a:spcPct val="150000"/>
                        </a:lnSpc>
                        <a:spcAft>
                          <a:spcPts val="0"/>
                        </a:spcAft>
                      </a:pPr>
                      <a:r>
                        <a:rPr lang="el-GR" sz="1500" b="0">
                          <a:solidFill>
                            <a:srgbClr val="000000"/>
                          </a:solidFill>
                          <a:effectLst/>
                          <a:latin typeface="+mn-lt"/>
                          <a:ea typeface="Times New Roman"/>
                          <a:cs typeface="Times New Roman"/>
                        </a:rPr>
                        <a:t>Sum squared resid</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90.27312</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b="0">
                          <a:solidFill>
                            <a:srgbClr val="000000"/>
                          </a:solidFill>
                          <a:effectLst/>
                          <a:latin typeface="+mn-lt"/>
                          <a:ea typeface="Times New Roman"/>
                          <a:cs typeface="Times New Roman"/>
                        </a:rPr>
                        <a:t>    Schwarz criterion</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b="0">
                          <a:effectLst/>
                          <a:latin typeface="+mn-lt"/>
                          <a:ea typeface="Times New Roman"/>
                          <a:cs typeface="Times New Roman"/>
                        </a:rPr>
                        <a:t>-0.306123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nSpc>
                          <a:spcPct val="150000"/>
                        </a:lnSpc>
                        <a:spcAft>
                          <a:spcPts val="0"/>
                        </a:spcAft>
                      </a:pPr>
                      <a:r>
                        <a:rPr lang="el-GR" sz="1500" b="0">
                          <a:solidFill>
                            <a:srgbClr val="000000"/>
                          </a:solidFill>
                          <a:effectLst/>
                          <a:latin typeface="+mn-lt"/>
                          <a:ea typeface="Times New Roman"/>
                          <a:cs typeface="Times New Roman"/>
                        </a:rPr>
                        <a:t>Log likelihood</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345.4895</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b="0">
                          <a:solidFill>
                            <a:srgbClr val="000000"/>
                          </a:solidFill>
                          <a:effectLst/>
                          <a:latin typeface="+mn-lt"/>
                          <a:ea typeface="Times New Roman"/>
                          <a:cs typeface="Times New Roman"/>
                        </a:rPr>
                        <a:t>    Hannan-Quinn criter.</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b="0">
                          <a:effectLst/>
                          <a:latin typeface="+mn-lt"/>
                          <a:ea typeface="Times New Roman"/>
                          <a:cs typeface="Times New Roman"/>
                        </a:rPr>
                        <a:t>-0.314546</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72">
                <a:tc>
                  <a:txBody>
                    <a:bodyPr/>
                    <a:lstStyle/>
                    <a:p>
                      <a:pPr>
                        <a:lnSpc>
                          <a:spcPct val="150000"/>
                        </a:lnSpc>
                        <a:spcAft>
                          <a:spcPts val="0"/>
                        </a:spcAft>
                      </a:pPr>
                      <a:r>
                        <a:rPr lang="el-GR" sz="1500" b="0">
                          <a:solidFill>
                            <a:srgbClr val="000000"/>
                          </a:solidFill>
                          <a:effectLst/>
                          <a:latin typeface="+mn-lt"/>
                          <a:ea typeface="Times New Roman"/>
                          <a:cs typeface="Times New Roman"/>
                        </a:rPr>
                        <a:t>F-statistic</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500" b="0">
                          <a:effectLst/>
                          <a:latin typeface="+mn-lt"/>
                          <a:ea typeface="Times New Roman"/>
                          <a:cs typeface="Times New Roman"/>
                        </a:rPr>
                        <a:t>213.4743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500" b="0">
                          <a:solidFill>
                            <a:srgbClr val="000000"/>
                          </a:solidFill>
                          <a:effectLst/>
                          <a:latin typeface="+mn-lt"/>
                          <a:ea typeface="Times New Roman"/>
                          <a:cs typeface="Times New Roman"/>
                        </a:rPr>
                        <a:t>    Durbin-Watson stat</a:t>
                      </a:r>
                      <a:endParaRPr lang="el-GR" sz="1500" b="0">
                        <a:effectLst/>
                        <a:latin typeface="+mn-lt"/>
                        <a:ea typeface="Times New Roman"/>
                        <a:cs typeface="Times New Roman"/>
                      </a:endParaRPr>
                    </a:p>
                  </a:txBody>
                  <a:tcPr marL="66558" marR="66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500" b="0">
                          <a:effectLst/>
                          <a:latin typeface="+mn-lt"/>
                          <a:ea typeface="Times New Roman"/>
                          <a:cs typeface="Times New Roman"/>
                        </a:rPr>
                        <a:t>1.937143</a:t>
                      </a: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2143">
                <a:tc gridSpan="5">
                  <a:txBody>
                    <a:bodyPr/>
                    <a:lstStyle/>
                    <a:p>
                      <a:pPr>
                        <a:lnSpc>
                          <a:spcPct val="150000"/>
                        </a:lnSpc>
                        <a:spcAft>
                          <a:spcPts val="0"/>
                        </a:spcAft>
                      </a:pPr>
                      <a:r>
                        <a:rPr lang="el-GR" sz="1500" b="0" i="1" dirty="0">
                          <a:effectLst/>
                          <a:latin typeface="+mn-lt"/>
                          <a:ea typeface="Times New Roman"/>
                          <a:cs typeface="Times New Roman"/>
                        </a:rPr>
                        <a:t>όπου *** για επίπεδο στατιστικής σημαντικότητας 1%,** για επίπεδο στατιστικής σημαντικότητας  5% και * για επίπεδο στατιστικής σημαντικότητας  10%</a:t>
                      </a:r>
                      <a:endParaRPr lang="el-GR" sz="1500" b="0" dirty="0">
                        <a:effectLst/>
                        <a:latin typeface="+mn-lt"/>
                        <a:ea typeface="Times New Roman"/>
                        <a:cs typeface="Times New Roman"/>
                      </a:endParaRPr>
                    </a:p>
                  </a:txBody>
                  <a:tcPr marL="66558" marR="665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spTree>
    <p:extLst>
      <p:ext uri="{BB962C8B-B14F-4D97-AF65-F5344CB8AC3E}">
        <p14:creationId xmlns:p14="http://schemas.microsoft.com/office/powerpoint/2010/main" val="4012417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0"/>
            <a:ext cx="8633030" cy="810165"/>
          </a:xfrm>
        </p:spPr>
        <p:txBody>
          <a:bodyPr>
            <a:normAutofit/>
          </a:bodyPr>
          <a:lstStyle/>
          <a:p>
            <a:pPr algn="l"/>
            <a:r>
              <a:rPr lang="el-GR" sz="2000" b="1" dirty="0"/>
              <a:t>Μοντέλο </a:t>
            </a:r>
            <a:r>
              <a:rPr lang="en-US" sz="2000" b="1" dirty="0"/>
              <a:t>Accruals</a:t>
            </a:r>
            <a:r>
              <a:rPr lang="el-GR" sz="2000" b="1" dirty="0"/>
              <a:t> των </a:t>
            </a:r>
            <a:r>
              <a:rPr lang="en-US" sz="2000" b="1" dirty="0"/>
              <a:t>Kothari et al</a:t>
            </a:r>
            <a:r>
              <a:rPr lang="el-GR" sz="2000" b="1" dirty="0"/>
              <a:t>. (2005), με μεταβλητή διαφοράς των Συνολικών Προσόδων, 2003-2015</a:t>
            </a:r>
            <a:endParaRPr lang="el-GR" sz="2400" b="1" dirty="0"/>
          </a:p>
        </p:txBody>
      </p:sp>
      <p:cxnSp>
        <p:nvCxnSpPr>
          <p:cNvPr id="4" name="Ευθεία γραμμή σύνδεσης 3"/>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30739225"/>
              </p:ext>
            </p:extLst>
          </p:nvPr>
        </p:nvGraphicFramePr>
        <p:xfrm>
          <a:off x="395536" y="1484784"/>
          <a:ext cx="8748464" cy="5760720"/>
        </p:xfrm>
        <a:graphic>
          <a:graphicData uri="http://schemas.openxmlformats.org/drawingml/2006/table">
            <a:tbl>
              <a:tblPr firstRow="1" firstCol="1" bandRow="1"/>
              <a:tblGrid>
                <a:gridCol w="2392286"/>
                <a:gridCol w="1598277"/>
                <a:gridCol w="1761388"/>
                <a:gridCol w="1598277"/>
                <a:gridCol w="1398236"/>
              </a:tblGrid>
              <a:tr h="298512">
                <a:tc>
                  <a:txBody>
                    <a:bodyPr/>
                    <a:lstStyle/>
                    <a:p>
                      <a:pPr>
                        <a:lnSpc>
                          <a:spcPct val="150000"/>
                        </a:lnSpc>
                        <a:spcAft>
                          <a:spcPts val="0"/>
                        </a:spcAft>
                      </a:pPr>
                      <a:r>
                        <a:rPr lang="el-GR" sz="1400" dirty="0">
                          <a:effectLst/>
                          <a:latin typeface="+mn-lt"/>
                          <a:ea typeface="Times New Roman"/>
                          <a:cs typeface="Times New Roman"/>
                        </a:rPr>
                        <a:t>Μεταβλητή</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400">
                          <a:effectLst/>
                          <a:latin typeface="+mn-lt"/>
                          <a:ea typeface="Times New Roman"/>
                          <a:cs typeface="Times New Roman"/>
                        </a:rPr>
                        <a:t>Συντελεστής </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Τυπικό Σφάλμα</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t-Statistic</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Prob.</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gn="ctr">
                        <a:lnSpc>
                          <a:spcPct val="150000"/>
                        </a:lnSpc>
                        <a:spcAft>
                          <a:spcPts val="0"/>
                        </a:spcAft>
                      </a:pPr>
                      <a:r>
                        <a:rPr lang="el-GR" sz="1400">
                          <a:solidFill>
                            <a:srgbClr val="000000"/>
                          </a:solidFill>
                          <a:effectLst/>
                          <a:latin typeface="+mn-lt"/>
                          <a:ea typeface="Times New Roman"/>
                          <a:cs typeface="Times New Roman"/>
                        </a:rPr>
                        <a:t>C</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dirty="0" smtClean="0">
                          <a:effectLst/>
                          <a:latin typeface="+mn-lt"/>
                          <a:ea typeface="Times New Roman"/>
                          <a:cs typeface="Times New Roman"/>
                        </a:rPr>
                        <a:t>0.250573***</a:t>
                      </a:r>
                      <a:endParaRPr lang="el-GR" sz="1400" dirty="0">
                        <a:effectLst/>
                        <a:latin typeface="+mn-lt"/>
                        <a:ea typeface="Times New Roman"/>
                        <a:cs typeface="Times New Roman"/>
                      </a:endParaRP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0.014173</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17.68001</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0.0000</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gn="ctr">
                        <a:lnSpc>
                          <a:spcPct val="150000"/>
                        </a:lnSpc>
                        <a:spcAft>
                          <a:spcPts val="0"/>
                        </a:spcAft>
                      </a:pPr>
                      <a:r>
                        <a:rPr lang="en-US" sz="1400">
                          <a:solidFill>
                            <a:srgbClr val="000000"/>
                          </a:solidFill>
                          <a:effectLst/>
                          <a:latin typeface="+mn-lt"/>
                          <a:ea typeface="Times New Roman"/>
                          <a:cs typeface="Times New Roman"/>
                        </a:rPr>
                        <a:t>1/ASSETS</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dirty="0">
                          <a:effectLst/>
                          <a:latin typeface="+mn-lt"/>
                          <a:ea typeface="Times New Roman"/>
                          <a:cs typeface="Times New Roman"/>
                        </a:rPr>
                        <a:t>-</a:t>
                      </a:r>
                      <a:r>
                        <a:rPr lang="el-GR" sz="1400" dirty="0" smtClean="0">
                          <a:effectLst/>
                          <a:latin typeface="+mn-lt"/>
                          <a:ea typeface="Times New Roman"/>
                          <a:cs typeface="Times New Roman"/>
                        </a:rPr>
                        <a:t>11182.16***</a:t>
                      </a:r>
                      <a:endParaRPr lang="el-GR" sz="1400" dirty="0">
                        <a:effectLst/>
                        <a:latin typeface="+mn-lt"/>
                        <a:ea typeface="Times New Roman"/>
                        <a:cs typeface="Times New Roman"/>
                      </a:endParaRP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587.4917</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-19.03373</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0.0000</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gn="ctr">
                        <a:lnSpc>
                          <a:spcPct val="150000"/>
                        </a:lnSpc>
                        <a:spcAft>
                          <a:spcPts val="0"/>
                        </a:spcAft>
                      </a:pPr>
                      <a:r>
                        <a:rPr lang="el-GR" sz="1400">
                          <a:solidFill>
                            <a:srgbClr val="000000"/>
                          </a:solidFill>
                          <a:effectLst/>
                          <a:latin typeface="+mn-lt"/>
                          <a:ea typeface="Times New Roman"/>
                          <a:cs typeface="Times New Roman"/>
                        </a:rPr>
                        <a:t>Δ</a:t>
                      </a:r>
                      <a:r>
                        <a:rPr lang="en-US" sz="1400">
                          <a:solidFill>
                            <a:srgbClr val="000000"/>
                          </a:solidFill>
                          <a:effectLst/>
                          <a:latin typeface="+mn-lt"/>
                          <a:ea typeface="Times New Roman"/>
                          <a:cs typeface="Times New Roman"/>
                        </a:rPr>
                        <a:t>REV-</a:t>
                      </a:r>
                      <a:r>
                        <a:rPr lang="el-GR" sz="1400">
                          <a:solidFill>
                            <a:srgbClr val="000000"/>
                          </a:solidFill>
                          <a:effectLst/>
                          <a:latin typeface="+mn-lt"/>
                          <a:ea typeface="Times New Roman"/>
                          <a:cs typeface="Times New Roman"/>
                        </a:rPr>
                        <a:t>Δ</a:t>
                      </a:r>
                      <a:r>
                        <a:rPr lang="en-US" sz="1400">
                          <a:solidFill>
                            <a:srgbClr val="000000"/>
                          </a:solidFill>
                          <a:effectLst/>
                          <a:latin typeface="+mn-lt"/>
                          <a:ea typeface="Times New Roman"/>
                          <a:cs typeface="Times New Roman"/>
                        </a:rPr>
                        <a:t>REC/ASSETS</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dirty="0" smtClean="0">
                          <a:effectLst/>
                          <a:latin typeface="+mn-lt"/>
                          <a:ea typeface="Times New Roman"/>
                          <a:cs typeface="Times New Roman"/>
                        </a:rPr>
                        <a:t>0.122149***</a:t>
                      </a:r>
                      <a:endParaRPr lang="el-GR" sz="1400" dirty="0">
                        <a:effectLst/>
                        <a:latin typeface="+mn-lt"/>
                        <a:ea typeface="Times New Roman"/>
                        <a:cs typeface="Times New Roman"/>
                      </a:endParaRP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0.003455</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35.35473</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0.0000</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gn="ctr">
                        <a:lnSpc>
                          <a:spcPct val="150000"/>
                        </a:lnSpc>
                        <a:spcAft>
                          <a:spcPts val="0"/>
                        </a:spcAft>
                      </a:pPr>
                      <a:r>
                        <a:rPr lang="el-GR" sz="1400" dirty="0">
                          <a:solidFill>
                            <a:srgbClr val="000000"/>
                          </a:solidFill>
                          <a:effectLst/>
                          <a:latin typeface="+mn-lt"/>
                          <a:ea typeface="Times New Roman"/>
                          <a:cs typeface="Times New Roman"/>
                        </a:rPr>
                        <a:t>PPE/ASSETS</a:t>
                      </a:r>
                      <a:endParaRPr lang="el-GR" sz="1400" dirty="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dirty="0">
                          <a:effectLst/>
                          <a:latin typeface="+mn-lt"/>
                          <a:ea typeface="Times New Roman"/>
                          <a:cs typeface="Times New Roman"/>
                        </a:rPr>
                        <a:t>-</a:t>
                      </a:r>
                      <a:r>
                        <a:rPr lang="el-GR" sz="1400" dirty="0" smtClean="0">
                          <a:effectLst/>
                          <a:latin typeface="+mn-lt"/>
                          <a:ea typeface="Times New Roman"/>
                          <a:cs typeface="Times New Roman"/>
                        </a:rPr>
                        <a:t>0.907573***</a:t>
                      </a:r>
                      <a:endParaRPr lang="el-GR" sz="1400" dirty="0">
                        <a:effectLst/>
                        <a:latin typeface="+mn-lt"/>
                        <a:ea typeface="Times New Roman"/>
                        <a:cs typeface="Times New Roman"/>
                      </a:endParaRP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0.051578</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-17.59606</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0.0000</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gn="ctr">
                        <a:lnSpc>
                          <a:spcPct val="150000"/>
                        </a:lnSpc>
                        <a:spcAft>
                          <a:spcPts val="0"/>
                        </a:spcAft>
                      </a:pPr>
                      <a:r>
                        <a:rPr lang="en-US" sz="1400">
                          <a:solidFill>
                            <a:srgbClr val="000000"/>
                          </a:solidFill>
                          <a:effectLst/>
                          <a:latin typeface="+mn-lt"/>
                          <a:ea typeface="Times New Roman"/>
                          <a:cs typeface="Times New Roman"/>
                        </a:rPr>
                        <a:t>ROA</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dirty="0" smtClean="0">
                          <a:effectLst/>
                          <a:latin typeface="+mn-lt"/>
                          <a:ea typeface="Times New Roman"/>
                          <a:cs typeface="Times New Roman"/>
                        </a:rPr>
                        <a:t>0.250573***</a:t>
                      </a:r>
                      <a:endParaRPr lang="el-GR" sz="1400" dirty="0">
                        <a:effectLst/>
                        <a:latin typeface="+mn-lt"/>
                        <a:ea typeface="Times New Roman"/>
                        <a:cs typeface="Times New Roman"/>
                      </a:endParaRP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0.014173</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17.68001</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0.0000</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4048">
                <a:tc gridSpan="5">
                  <a:txBody>
                    <a:bodyPr/>
                    <a:lstStyle/>
                    <a:p>
                      <a:pPr>
                        <a:lnSpc>
                          <a:spcPct val="150000"/>
                        </a:lnSpc>
                        <a:spcAft>
                          <a:spcPts val="0"/>
                        </a:spcAft>
                      </a:pPr>
                      <a:r>
                        <a:rPr lang="el-GR" sz="1400" dirty="0">
                          <a:effectLst/>
                          <a:latin typeface="+mn-lt"/>
                          <a:ea typeface="Times New Roman"/>
                          <a:cs typeface="Times New Roman"/>
                        </a:rPr>
                        <a:t>Περίοδος: 2003-2015				</a:t>
                      </a:r>
                    </a:p>
                    <a:p>
                      <a:pPr>
                        <a:lnSpc>
                          <a:spcPct val="150000"/>
                        </a:lnSpc>
                        <a:spcAft>
                          <a:spcPts val="0"/>
                        </a:spcAft>
                      </a:pPr>
                      <a:r>
                        <a:rPr lang="el-GR" sz="1400" dirty="0">
                          <a:effectLst/>
                          <a:latin typeface="+mn-lt"/>
                          <a:ea typeface="Times New Roman"/>
                          <a:cs typeface="Times New Roman"/>
                        </a:rPr>
                        <a:t>Νο </a:t>
                      </a:r>
                      <a:r>
                        <a:rPr lang="en-US" sz="1400" dirty="0">
                          <a:effectLst/>
                          <a:latin typeface="+mn-lt"/>
                          <a:ea typeface="Times New Roman"/>
                          <a:cs typeface="Times New Roman"/>
                        </a:rPr>
                        <a:t>Cross</a:t>
                      </a:r>
                      <a:r>
                        <a:rPr lang="el-GR" sz="1400" dirty="0">
                          <a:effectLst/>
                          <a:latin typeface="+mn-lt"/>
                          <a:ea typeface="Times New Roman"/>
                          <a:cs typeface="Times New Roman"/>
                        </a:rPr>
                        <a:t>-</a:t>
                      </a:r>
                      <a:r>
                        <a:rPr lang="en-US" sz="1400" dirty="0">
                          <a:effectLst/>
                          <a:latin typeface="+mn-lt"/>
                          <a:ea typeface="Times New Roman"/>
                          <a:cs typeface="Times New Roman"/>
                        </a:rPr>
                        <a:t>sections</a:t>
                      </a:r>
                      <a:r>
                        <a:rPr lang="el-GR" sz="1400" dirty="0">
                          <a:effectLst/>
                          <a:latin typeface="+mn-lt"/>
                          <a:ea typeface="Times New Roman"/>
                          <a:cs typeface="Times New Roman"/>
                        </a:rPr>
                        <a:t>: 164				</a:t>
                      </a:r>
                    </a:p>
                    <a:p>
                      <a:pPr>
                        <a:lnSpc>
                          <a:spcPct val="150000"/>
                        </a:lnSpc>
                        <a:spcAft>
                          <a:spcPts val="0"/>
                        </a:spcAft>
                      </a:pPr>
                      <a:r>
                        <a:rPr lang="el-GR" sz="1400" dirty="0">
                          <a:effectLst/>
                          <a:latin typeface="+mn-lt"/>
                          <a:ea typeface="Times New Roman"/>
                          <a:cs typeface="Times New Roman"/>
                        </a:rPr>
                        <a:t>Συνολικός πίνακας (</a:t>
                      </a:r>
                      <a:r>
                        <a:rPr lang="en-US" sz="1400" dirty="0">
                          <a:effectLst/>
                          <a:latin typeface="+mn-lt"/>
                          <a:ea typeface="Times New Roman"/>
                          <a:cs typeface="Times New Roman"/>
                        </a:rPr>
                        <a:t>unbalanced</a:t>
                      </a:r>
                      <a:r>
                        <a:rPr lang="el-GR" sz="1400" dirty="0">
                          <a:effectLst/>
                          <a:latin typeface="+mn-lt"/>
                          <a:ea typeface="Times New Roman"/>
                          <a:cs typeface="Times New Roman"/>
                        </a:rPr>
                        <a:t>) παρατηρήσεις: 2132</a:t>
                      </a:r>
                    </a:p>
                    <a:p>
                      <a:pPr>
                        <a:lnSpc>
                          <a:spcPct val="150000"/>
                        </a:lnSpc>
                        <a:spcAft>
                          <a:spcPts val="0"/>
                        </a:spcAft>
                      </a:pPr>
                      <a:r>
                        <a:rPr lang="en-US" sz="1400" dirty="0">
                          <a:effectLst/>
                          <a:latin typeface="+mn-lt"/>
                          <a:ea typeface="Times New Roman"/>
                          <a:cs typeface="Times New Roman"/>
                        </a:rPr>
                        <a:t>White diagonal standard errors &amp; covariance (</a:t>
                      </a:r>
                      <a:r>
                        <a:rPr lang="en-US" sz="1400" dirty="0" err="1">
                          <a:effectLst/>
                          <a:latin typeface="+mn-lt"/>
                          <a:ea typeface="Times New Roman"/>
                          <a:cs typeface="Times New Roman"/>
                        </a:rPr>
                        <a:t>d.f.</a:t>
                      </a:r>
                      <a:r>
                        <a:rPr lang="en-US" sz="1400" dirty="0">
                          <a:effectLst/>
                          <a:latin typeface="+mn-lt"/>
                          <a:ea typeface="Times New Roman"/>
                          <a:cs typeface="Times New Roman"/>
                        </a:rPr>
                        <a:t> corrected)		</a:t>
                      </a:r>
                      <a:endParaRPr lang="el-GR" sz="1400" dirty="0">
                        <a:effectLst/>
                        <a:latin typeface="+mn-lt"/>
                        <a:ea typeface="Times New Roman"/>
                        <a:cs typeface="Times New Roman"/>
                      </a:endParaRP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98512">
                <a:tc>
                  <a:txBody>
                    <a:bodyPr/>
                    <a:lstStyle/>
                    <a:p>
                      <a:pPr>
                        <a:lnSpc>
                          <a:spcPct val="150000"/>
                        </a:lnSpc>
                        <a:spcAft>
                          <a:spcPts val="0"/>
                        </a:spcAft>
                      </a:pPr>
                      <a:r>
                        <a:rPr lang="el-GR" sz="1400">
                          <a:solidFill>
                            <a:srgbClr val="000000"/>
                          </a:solidFill>
                          <a:effectLst/>
                          <a:latin typeface="+mn-lt"/>
                          <a:ea typeface="Times New Roman"/>
                          <a:cs typeface="Times New Roman"/>
                        </a:rPr>
                        <a:t>R-squared</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0.239652</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400">
                          <a:solidFill>
                            <a:srgbClr val="000000"/>
                          </a:solidFill>
                          <a:effectLst/>
                          <a:latin typeface="+mn-lt"/>
                          <a:ea typeface="Times New Roman"/>
                          <a:cs typeface="Times New Roman"/>
                        </a:rPr>
                        <a:t>    Mean dependent var</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400">
                          <a:effectLst/>
                          <a:latin typeface="+mn-lt"/>
                          <a:ea typeface="Times New Roman"/>
                          <a:cs typeface="Times New Roman"/>
                        </a:rPr>
                        <a:t>-0.029279</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nSpc>
                          <a:spcPct val="150000"/>
                        </a:lnSpc>
                        <a:spcAft>
                          <a:spcPts val="0"/>
                        </a:spcAft>
                      </a:pPr>
                      <a:r>
                        <a:rPr lang="el-GR" sz="1400">
                          <a:solidFill>
                            <a:srgbClr val="000000"/>
                          </a:solidFill>
                          <a:effectLst/>
                          <a:latin typeface="+mn-lt"/>
                          <a:ea typeface="Times New Roman"/>
                          <a:cs typeface="Times New Roman"/>
                        </a:rPr>
                        <a:t>Adjusted R-squared</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dirty="0">
                          <a:effectLst/>
                          <a:latin typeface="+mn-lt"/>
                          <a:ea typeface="Times New Roman"/>
                          <a:cs typeface="Times New Roman"/>
                        </a:rPr>
                        <a:t>0.238580</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400">
                          <a:solidFill>
                            <a:srgbClr val="000000"/>
                          </a:solidFill>
                          <a:effectLst/>
                          <a:latin typeface="+mn-lt"/>
                          <a:ea typeface="Times New Roman"/>
                          <a:cs typeface="Times New Roman"/>
                        </a:rPr>
                        <a:t>    S.D. dependent var</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400">
                          <a:effectLst/>
                          <a:latin typeface="+mn-lt"/>
                          <a:ea typeface="Times New Roman"/>
                          <a:cs typeface="Times New Roman"/>
                        </a:rPr>
                        <a:t>0.243656</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nSpc>
                          <a:spcPct val="150000"/>
                        </a:lnSpc>
                        <a:spcAft>
                          <a:spcPts val="0"/>
                        </a:spcAft>
                      </a:pPr>
                      <a:r>
                        <a:rPr lang="el-GR" sz="1400">
                          <a:solidFill>
                            <a:srgbClr val="000000"/>
                          </a:solidFill>
                          <a:effectLst/>
                          <a:latin typeface="+mn-lt"/>
                          <a:ea typeface="Times New Roman"/>
                          <a:cs typeface="Times New Roman"/>
                        </a:rPr>
                        <a:t>S.E. of regression</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0.212613</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400">
                          <a:solidFill>
                            <a:srgbClr val="000000"/>
                          </a:solidFill>
                          <a:effectLst/>
                          <a:latin typeface="+mn-lt"/>
                          <a:ea typeface="Times New Roman"/>
                          <a:cs typeface="Times New Roman"/>
                        </a:rPr>
                        <a:t>    Akaike info criterion</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400">
                          <a:effectLst/>
                          <a:latin typeface="+mn-lt"/>
                          <a:ea typeface="Times New Roman"/>
                          <a:cs typeface="Times New Roman"/>
                        </a:rPr>
                        <a:t>-0.256814</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nSpc>
                          <a:spcPct val="150000"/>
                        </a:lnSpc>
                        <a:spcAft>
                          <a:spcPts val="0"/>
                        </a:spcAft>
                      </a:pPr>
                      <a:r>
                        <a:rPr lang="el-GR" sz="1400">
                          <a:solidFill>
                            <a:srgbClr val="000000"/>
                          </a:solidFill>
                          <a:effectLst/>
                          <a:latin typeface="+mn-lt"/>
                          <a:ea typeface="Times New Roman"/>
                          <a:cs typeface="Times New Roman"/>
                        </a:rPr>
                        <a:t>Sum squared resid</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96.19456</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400">
                          <a:solidFill>
                            <a:srgbClr val="000000"/>
                          </a:solidFill>
                          <a:effectLst/>
                          <a:latin typeface="+mn-lt"/>
                          <a:ea typeface="Times New Roman"/>
                          <a:cs typeface="Times New Roman"/>
                        </a:rPr>
                        <a:t>    Schwarz criterion</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400">
                          <a:effectLst/>
                          <a:latin typeface="+mn-lt"/>
                          <a:ea typeface="Times New Roman"/>
                          <a:cs typeface="Times New Roman"/>
                        </a:rPr>
                        <a:t>-0.246185</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nSpc>
                          <a:spcPct val="150000"/>
                        </a:lnSpc>
                        <a:spcAft>
                          <a:spcPts val="0"/>
                        </a:spcAft>
                      </a:pPr>
                      <a:r>
                        <a:rPr lang="el-GR" sz="1400">
                          <a:solidFill>
                            <a:srgbClr val="000000"/>
                          </a:solidFill>
                          <a:effectLst/>
                          <a:latin typeface="+mn-lt"/>
                          <a:ea typeface="Times New Roman"/>
                          <a:cs typeface="Times New Roman"/>
                        </a:rPr>
                        <a:t>Log likelihood</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277.7632</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400">
                          <a:solidFill>
                            <a:srgbClr val="000000"/>
                          </a:solidFill>
                          <a:effectLst/>
                          <a:latin typeface="+mn-lt"/>
                          <a:ea typeface="Times New Roman"/>
                          <a:cs typeface="Times New Roman"/>
                        </a:rPr>
                        <a:t>    Hannan-Quinn criter.</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400">
                          <a:effectLst/>
                          <a:latin typeface="+mn-lt"/>
                          <a:ea typeface="Times New Roman"/>
                          <a:cs typeface="Times New Roman"/>
                        </a:rPr>
                        <a:t>-0.252924</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512">
                <a:tc>
                  <a:txBody>
                    <a:bodyPr/>
                    <a:lstStyle/>
                    <a:p>
                      <a:pPr>
                        <a:lnSpc>
                          <a:spcPct val="150000"/>
                        </a:lnSpc>
                        <a:spcAft>
                          <a:spcPts val="0"/>
                        </a:spcAft>
                      </a:pPr>
                      <a:r>
                        <a:rPr lang="el-GR" sz="1400">
                          <a:solidFill>
                            <a:srgbClr val="000000"/>
                          </a:solidFill>
                          <a:effectLst/>
                          <a:latin typeface="+mn-lt"/>
                          <a:ea typeface="Times New Roman"/>
                          <a:cs typeface="Times New Roman"/>
                        </a:rPr>
                        <a:t>F-statistic</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400">
                          <a:effectLst/>
                          <a:latin typeface="+mn-lt"/>
                          <a:ea typeface="Times New Roman"/>
                          <a:cs typeface="Times New Roman"/>
                        </a:rPr>
                        <a:t>223.5725</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400">
                          <a:solidFill>
                            <a:srgbClr val="000000"/>
                          </a:solidFill>
                          <a:effectLst/>
                          <a:latin typeface="+mn-lt"/>
                          <a:ea typeface="Times New Roman"/>
                          <a:cs typeface="Times New Roman"/>
                        </a:rPr>
                        <a:t>    Durbin-Watson stat</a:t>
                      </a:r>
                      <a:endParaRPr lang="el-GR" sz="1400">
                        <a:effectLst/>
                        <a:latin typeface="+mn-lt"/>
                        <a:ea typeface="Times New Roman"/>
                        <a:cs typeface="Times New Roman"/>
                      </a:endParaRPr>
                    </a:p>
                  </a:txBody>
                  <a:tcPr marL="62861" marR="6286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400">
                          <a:effectLst/>
                          <a:latin typeface="+mn-lt"/>
                          <a:ea typeface="Times New Roman"/>
                          <a:cs typeface="Times New Roman"/>
                        </a:rPr>
                        <a:t>1.792510</a:t>
                      </a: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024">
                <a:tc gridSpan="5">
                  <a:txBody>
                    <a:bodyPr/>
                    <a:lstStyle/>
                    <a:p>
                      <a:pPr>
                        <a:lnSpc>
                          <a:spcPct val="150000"/>
                        </a:lnSpc>
                        <a:spcAft>
                          <a:spcPts val="0"/>
                        </a:spcAft>
                      </a:pPr>
                      <a:r>
                        <a:rPr lang="el-GR" sz="1400" i="1" dirty="0">
                          <a:effectLst/>
                          <a:latin typeface="+mn-lt"/>
                          <a:ea typeface="Times New Roman"/>
                          <a:cs typeface="Times New Roman"/>
                        </a:rPr>
                        <a:t>όπου *** για επίπεδο στατιστικής σημαντικότητας 1%,** για επίπεδο στατιστικής σημαντικότητας  5% και * για επίπεδο στατιστικής σημαντικότητας  10%</a:t>
                      </a:r>
                      <a:endParaRPr lang="el-GR" sz="1400" dirty="0">
                        <a:effectLst/>
                        <a:latin typeface="+mn-lt"/>
                        <a:ea typeface="Times New Roman"/>
                        <a:cs typeface="Times New Roman"/>
                      </a:endParaRPr>
                    </a:p>
                  </a:txBody>
                  <a:tcPr marL="62861" marR="62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spTree>
    <p:extLst>
      <p:ext uri="{BB962C8B-B14F-4D97-AF65-F5344CB8AC3E}">
        <p14:creationId xmlns:p14="http://schemas.microsoft.com/office/powerpoint/2010/main" val="11792833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5"/>
          <p:cNvSpPr/>
          <p:nvPr/>
        </p:nvSpPr>
        <p:spPr>
          <a:xfrm>
            <a:off x="0" y="1472790"/>
            <a:ext cx="323528" cy="538520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23528" y="491000"/>
            <a:ext cx="4114347" cy="810165"/>
          </a:xfrm>
        </p:spPr>
        <p:txBody>
          <a:bodyPr>
            <a:normAutofit/>
          </a:bodyPr>
          <a:lstStyle/>
          <a:p>
            <a:r>
              <a:rPr lang="el-GR" altLang="el-GR" sz="2400" b="1" dirty="0" smtClean="0"/>
              <a:t>Οικονομετρική Μεθοδολογία</a:t>
            </a:r>
            <a:endParaRPr lang="el-GR" sz="2400" b="1" dirty="0"/>
          </a:p>
        </p:txBody>
      </p:sp>
      <p:sp>
        <p:nvSpPr>
          <p:cNvPr id="3" name="Content Placeholder 2"/>
          <p:cNvSpPr>
            <a:spLocks noGrp="1"/>
          </p:cNvSpPr>
          <p:nvPr>
            <p:ph idx="1"/>
          </p:nvPr>
        </p:nvSpPr>
        <p:spPr>
          <a:xfrm>
            <a:off x="374234" y="1439064"/>
            <a:ext cx="8518246" cy="549775"/>
          </a:xfrm>
        </p:spPr>
        <p:txBody>
          <a:bodyPr>
            <a:normAutofit lnSpcReduction="10000"/>
          </a:bodyPr>
          <a:lstStyle/>
          <a:p>
            <a:pPr marL="0" indent="0">
              <a:buNone/>
              <a:defRPr/>
            </a:pPr>
            <a:r>
              <a:rPr lang="el-GR" sz="1600" dirty="0"/>
              <a:t>Η πληροφοριακή αξία των κερδών εξετάζεται χρησιμοποιώντας το μοντέλο των </a:t>
            </a:r>
            <a:r>
              <a:rPr lang="el-GR" sz="1600" dirty="0" err="1" smtClean="0"/>
              <a:t>Kothari</a:t>
            </a:r>
            <a:r>
              <a:rPr lang="el-GR" sz="1600" dirty="0" smtClean="0"/>
              <a:t> </a:t>
            </a:r>
            <a:r>
              <a:rPr lang="el-GR" sz="1600" dirty="0"/>
              <a:t>και </a:t>
            </a:r>
            <a:r>
              <a:rPr lang="el-GR" sz="1600" dirty="0" err="1"/>
              <a:t>Zimmerman</a:t>
            </a:r>
            <a:r>
              <a:rPr lang="el-GR" sz="1600" dirty="0"/>
              <a:t> (1995). </a:t>
            </a:r>
          </a:p>
          <a:p>
            <a:endParaRPr lang="el-GR" sz="1600" dirty="0"/>
          </a:p>
        </p:txBody>
      </p:sp>
      <p:pic>
        <p:nvPicPr>
          <p:cNvPr id="4" name="Picture 2"/>
          <p:cNvPicPr>
            <a:picLocks noChangeAspect="1" noChangeArrowheads="1"/>
          </p:cNvPicPr>
          <p:nvPr/>
        </p:nvPicPr>
        <p:blipFill rotWithShape="1">
          <a:blip r:embed="rId2" cstate="print">
            <a:lum bright="100000" contrast="-100000"/>
            <a:extLst>
              <a:ext uri="{28A0092B-C50C-407E-A947-70E740481C1C}">
                <a14:useLocalDpi xmlns:a14="http://schemas.microsoft.com/office/drawing/2010/main" val="0"/>
              </a:ext>
            </a:extLst>
          </a:blip>
          <a:srcRect b="24512"/>
          <a:stretch/>
        </p:blipFill>
        <p:spPr bwMode="auto">
          <a:xfrm>
            <a:off x="539553" y="1969150"/>
            <a:ext cx="4562522" cy="3548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5" name="Ευθεία γραμμή σύνδεσης 4"/>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Ορθογώνιο 8"/>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a14="http://schemas.microsoft.com/office/drawing/2010/main">
        <mc:Choice Requires="a14">
          <p:sp>
            <p:nvSpPr>
              <p:cNvPr id="10" name="Rectangle 9"/>
              <p:cNvSpPr/>
              <p:nvPr/>
            </p:nvSpPr>
            <p:spPr>
              <a:xfrm>
                <a:off x="5009827" y="3486487"/>
                <a:ext cx="4104456" cy="3016210"/>
              </a:xfrm>
              <a:prstGeom prst="rect">
                <a:avLst/>
              </a:prstGeom>
              <a:ln w="12700">
                <a:solidFill>
                  <a:srgbClr val="FFC000"/>
                </a:solidFill>
              </a:ln>
            </p:spPr>
            <p:txBody>
              <a:bodyPr wrap="square">
                <a:spAutoFit/>
              </a:bodyPr>
              <a:lstStyle/>
              <a:p>
                <a:r>
                  <a:rPr lang="el-GR" sz="1000" i="1" u="sng" dirty="0" smtClean="0"/>
                  <a:t>όπου:</a:t>
                </a:r>
                <a:r>
                  <a:rPr lang="el-GR" sz="1000" i="1" dirty="0"/>
                  <a:t> </a:t>
                </a:r>
                <a:endParaRPr lang="el-GR" sz="1000" i="1" dirty="0" smtClean="0"/>
              </a:p>
              <a:p>
                <a:endParaRPr lang="el-GR" sz="1000" i="1" dirty="0"/>
              </a:p>
              <a:p>
                <a14:m>
                  <m:oMath xmlns:m="http://schemas.openxmlformats.org/officeDocument/2006/math">
                    <m:sSub>
                      <m:sSubPr>
                        <m:ctrlPr>
                          <a:rPr lang="el-GR" sz="1000" i="1">
                            <a:latin typeface="Cambria Math"/>
                          </a:rPr>
                        </m:ctrlPr>
                      </m:sSubPr>
                      <m:e>
                        <m:r>
                          <a:rPr lang="el-GR" sz="1000" i="1">
                            <a:latin typeface="Cambria Math"/>
                          </a:rPr>
                          <m:t>𝑀𝑉</m:t>
                        </m:r>
                      </m:e>
                      <m:sub>
                        <m:r>
                          <a:rPr lang="el-GR" sz="1000" i="1">
                            <a:latin typeface="Cambria Math"/>
                          </a:rPr>
                          <m:t>𝑖𝑡</m:t>
                        </m:r>
                      </m:sub>
                    </m:sSub>
                    <m:r>
                      <a:rPr lang="el-GR" sz="1000" i="1">
                        <a:latin typeface="Cambria Math"/>
                      </a:rPr>
                      <m:t> </m:t>
                    </m:r>
                  </m:oMath>
                </a14:m>
                <a:r>
                  <a:rPr lang="el-GR" sz="1000" i="1" dirty="0"/>
                  <a:t>: η χρηματιστηριακή αξία της μετοχής. </a:t>
                </a:r>
                <a:endParaRPr lang="el-GR" sz="1000" i="1" dirty="0" smtClean="0"/>
              </a:p>
              <a:p>
                <a:endParaRPr lang="el-GR" sz="1000" i="1" dirty="0"/>
              </a:p>
              <a:p>
                <a14:m>
                  <m:oMath xmlns:m="http://schemas.openxmlformats.org/officeDocument/2006/math">
                    <m:sSub>
                      <m:sSubPr>
                        <m:ctrlPr>
                          <a:rPr lang="el-GR" sz="1000" i="1">
                            <a:latin typeface="Cambria Math"/>
                          </a:rPr>
                        </m:ctrlPr>
                      </m:sSubPr>
                      <m:e>
                        <m:r>
                          <a:rPr lang="el-GR" sz="1000" i="1">
                            <a:latin typeface="Cambria Math"/>
                          </a:rPr>
                          <m:t>𝐸𝑃𝑆</m:t>
                        </m:r>
                      </m:e>
                      <m:sub>
                        <m:r>
                          <a:rPr lang="el-GR" sz="1000" i="1">
                            <a:latin typeface="Cambria Math"/>
                          </a:rPr>
                          <m:t>𝑖𝑡</m:t>
                        </m:r>
                      </m:sub>
                    </m:sSub>
                  </m:oMath>
                </a14:m>
                <a:r>
                  <a:rPr lang="el-GR" sz="1000" i="1" dirty="0"/>
                  <a:t> : τα κέρδη ανά μετοχή </a:t>
                </a:r>
                <a:endParaRPr lang="el-GR" sz="1000" i="1" dirty="0" smtClean="0"/>
              </a:p>
              <a:p>
                <a:endParaRPr lang="el-GR" sz="1000" i="1" dirty="0"/>
              </a:p>
              <a:p>
                <a14:m>
                  <m:oMath xmlns:m="http://schemas.openxmlformats.org/officeDocument/2006/math">
                    <m:sSub>
                      <m:sSubPr>
                        <m:ctrlPr>
                          <a:rPr lang="el-GR" sz="1000" i="1">
                            <a:latin typeface="Cambria Math"/>
                          </a:rPr>
                        </m:ctrlPr>
                      </m:sSubPr>
                      <m:e>
                        <m:r>
                          <a:rPr lang="el-GR" sz="1000" i="1">
                            <a:latin typeface="Cambria Math"/>
                          </a:rPr>
                          <m:t>𝑂𝐶𝐹𝑃𝑆</m:t>
                        </m:r>
                      </m:e>
                      <m:sub>
                        <m:r>
                          <a:rPr lang="el-GR" sz="1000" i="1">
                            <a:latin typeface="Cambria Math"/>
                          </a:rPr>
                          <m:t>𝑖𝑡</m:t>
                        </m:r>
                      </m:sub>
                    </m:sSub>
                  </m:oMath>
                </a14:m>
                <a:r>
                  <a:rPr lang="el-GR" sz="1000" i="1" dirty="0"/>
                  <a:t>: οι λειτουργικές ταμειακές ροές ανά μετοχή</a:t>
                </a:r>
              </a:p>
              <a:p>
                <a:endParaRPr lang="el-GR" sz="1000" i="1" dirty="0" smtClean="0"/>
              </a:p>
              <a:p>
                <a14:m>
                  <m:oMath xmlns:m="http://schemas.openxmlformats.org/officeDocument/2006/math">
                    <m:sSub>
                      <m:sSubPr>
                        <m:ctrlPr>
                          <a:rPr lang="el-GR" sz="1000" i="1">
                            <a:latin typeface="Cambria Math"/>
                          </a:rPr>
                        </m:ctrlPr>
                      </m:sSubPr>
                      <m:e>
                        <m:r>
                          <a:rPr lang="el-GR" sz="1000" i="1">
                            <a:latin typeface="Cambria Math"/>
                          </a:rPr>
                          <m:t>𝑇𝐴𝑃𝑆</m:t>
                        </m:r>
                      </m:e>
                      <m:sub>
                        <m:r>
                          <a:rPr lang="el-GR" sz="1000" i="1">
                            <a:latin typeface="Cambria Math"/>
                          </a:rPr>
                          <m:t>𝑖𝑡</m:t>
                        </m:r>
                      </m:sub>
                    </m:sSub>
                  </m:oMath>
                </a14:m>
                <a:r>
                  <a:rPr lang="el-GR" sz="1000" i="1" dirty="0"/>
                  <a:t> είναι το σύνολο των δεδουλευμένων ανά μετοχή </a:t>
                </a:r>
              </a:p>
              <a:p>
                <a:endParaRPr lang="el-GR" sz="1000" i="1" dirty="0" smtClean="0"/>
              </a:p>
              <a:p>
                <a14:m>
                  <m:oMath xmlns:m="http://schemas.openxmlformats.org/officeDocument/2006/math">
                    <m:sSub>
                      <m:sSubPr>
                        <m:ctrlPr>
                          <a:rPr lang="el-GR" sz="1000" i="1">
                            <a:latin typeface="Cambria Math"/>
                          </a:rPr>
                        </m:ctrlPr>
                      </m:sSubPr>
                      <m:e>
                        <m:r>
                          <a:rPr lang="el-GR" sz="1000" i="1">
                            <a:latin typeface="Cambria Math"/>
                          </a:rPr>
                          <m:t>𝐷𝐴𝑃𝑆</m:t>
                        </m:r>
                      </m:e>
                      <m:sub>
                        <m:r>
                          <a:rPr lang="el-GR" sz="1000" i="1">
                            <a:latin typeface="Cambria Math"/>
                          </a:rPr>
                          <m:t>𝑖𝑡</m:t>
                        </m:r>
                      </m:sub>
                    </m:sSub>
                  </m:oMath>
                </a14:m>
                <a:r>
                  <a:rPr lang="el-GR" sz="1000" i="1" dirty="0"/>
                  <a:t> είναι το ύψος των διαφοροποιούμενων δεδουλευμένων ανά μετοχή </a:t>
                </a:r>
              </a:p>
              <a:p>
                <a:endParaRPr lang="el-GR" sz="1000" i="1" dirty="0" smtClean="0"/>
              </a:p>
              <a:p>
                <a14:m>
                  <m:oMath xmlns:m="http://schemas.openxmlformats.org/officeDocument/2006/math">
                    <m:sSub>
                      <m:sSubPr>
                        <m:ctrlPr>
                          <a:rPr lang="el-GR" sz="1000" i="1">
                            <a:latin typeface="Cambria Math"/>
                          </a:rPr>
                        </m:ctrlPr>
                      </m:sSubPr>
                      <m:e>
                        <m:r>
                          <a:rPr lang="el-GR" sz="1000" i="1">
                            <a:latin typeface="Cambria Math"/>
                          </a:rPr>
                          <m:t>𝑁𝐷𝐴𝑃𝑆</m:t>
                        </m:r>
                      </m:e>
                      <m:sub>
                        <m:r>
                          <a:rPr lang="el-GR" sz="1000" i="1">
                            <a:latin typeface="Cambria Math"/>
                          </a:rPr>
                          <m:t>𝑖𝑡</m:t>
                        </m:r>
                      </m:sub>
                    </m:sSub>
                  </m:oMath>
                </a14:m>
                <a:r>
                  <a:rPr lang="el-GR" sz="1000" i="1" dirty="0"/>
                  <a:t> είναι το ύψος των μη διαφοροποιούμενων δεδουλευμένων ανά μετοχή</a:t>
                </a:r>
              </a:p>
              <a:p>
                <a:endParaRPr lang="el-GR" sz="1000" i="1" dirty="0" smtClean="0"/>
              </a:p>
              <a:p>
                <a14:m>
                  <m:oMath xmlns:m="http://schemas.openxmlformats.org/officeDocument/2006/math">
                    <m:r>
                      <a:rPr lang="el-GR" sz="1000" i="1">
                        <a:latin typeface="Cambria Math"/>
                      </a:rPr>
                      <m:t>𝐷</m:t>
                    </m:r>
                  </m:oMath>
                </a14:m>
                <a:r>
                  <a:rPr lang="el-GR" sz="1000" i="1" dirty="0"/>
                  <a:t> είναι μια </a:t>
                </a:r>
                <a:r>
                  <a:rPr lang="el-GR" sz="1000" i="1" dirty="0" err="1"/>
                  <a:t>ψευδομεταβλητή</a:t>
                </a:r>
                <a:r>
                  <a:rPr lang="el-GR" sz="1000" i="1" dirty="0"/>
                  <a:t> η οποία λαμβάνει την μοναδιαία τιμή (D=1) για τα έτη μετά την έναρξη της χρηματοπιστωτικής κρίσης και 0 για όλα τα υπόλοιπα χρόνια. </a:t>
                </a:r>
              </a:p>
            </p:txBody>
          </p:sp>
        </mc:Choice>
        <mc:Fallback xmlns="">
          <p:sp>
            <p:nvSpPr>
              <p:cNvPr id="10" name="Rectangle 9"/>
              <p:cNvSpPr>
                <a:spLocks noRot="1" noChangeAspect="1" noMove="1" noResize="1" noEditPoints="1" noAdjustHandles="1" noChangeArrowheads="1" noChangeShapeType="1" noTextEdit="1"/>
              </p:cNvSpPr>
              <p:nvPr/>
            </p:nvSpPr>
            <p:spPr>
              <a:xfrm>
                <a:off x="5009827" y="3486487"/>
                <a:ext cx="4104456" cy="3016210"/>
              </a:xfrm>
              <a:prstGeom prst="rect">
                <a:avLst/>
              </a:prstGeom>
              <a:blipFill rotWithShape="1">
                <a:blip r:embed="rId3" cstate="print"/>
                <a:stretch>
                  <a:fillRect/>
                </a:stretch>
              </a:blipFill>
              <a:ln w="12700">
                <a:solidFill>
                  <a:srgbClr val="FFC000"/>
                </a:solidFill>
              </a:ln>
            </p:spPr>
            <p:txBody>
              <a:bodyPr/>
              <a:lstStyle/>
              <a:p>
                <a:r>
                  <a:rPr lang="el-GR">
                    <a:noFill/>
                  </a:rPr>
                  <a:t> </a:t>
                </a:r>
              </a:p>
            </p:txBody>
          </p:sp>
        </mc:Fallback>
      </mc:AlternateContent>
      <p:sp>
        <p:nvSpPr>
          <p:cNvPr id="11" name="Ορθογώνιο 9"/>
          <p:cNvSpPr/>
          <p:nvPr/>
        </p:nvSpPr>
        <p:spPr>
          <a:xfrm>
            <a:off x="0" y="143906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p:cNvPicPr>
            <a:picLocks noChangeAspect="1" noChangeArrowheads="1"/>
          </p:cNvPicPr>
          <p:nvPr/>
        </p:nvPicPr>
        <p:blipFill rotWithShape="1">
          <a:blip r:embed="rId2" cstate="print">
            <a:lum bright="100000" contrast="-100000"/>
            <a:extLst>
              <a:ext uri="{28A0092B-C50C-407E-A947-70E740481C1C}">
                <a14:useLocalDpi xmlns:a14="http://schemas.microsoft.com/office/drawing/2010/main" val="0"/>
              </a:ext>
            </a:extLst>
          </a:blip>
          <a:srcRect t="87537"/>
          <a:stretch/>
        </p:blipFill>
        <p:spPr bwMode="auto">
          <a:xfrm>
            <a:off x="502536" y="5632967"/>
            <a:ext cx="4562522" cy="5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27503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5"/>
          <p:cNvSpPr/>
          <p:nvPr/>
        </p:nvSpPr>
        <p:spPr>
          <a:xfrm>
            <a:off x="0" y="1346884"/>
            <a:ext cx="323528" cy="55111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9390" y="491000"/>
            <a:ext cx="5744778" cy="810165"/>
          </a:xfrm>
        </p:spPr>
        <p:txBody>
          <a:bodyPr>
            <a:normAutofit fontScale="90000"/>
          </a:bodyPr>
          <a:lstStyle/>
          <a:p>
            <a:pPr algn="l"/>
            <a:r>
              <a:rPr lang="el-GR" altLang="el-GR" sz="2400" b="1" dirty="0" smtClean="0">
                <a:solidFill>
                  <a:schemeClr val="tx1">
                    <a:lumMod val="95000"/>
                    <a:lumOff val="5000"/>
                  </a:schemeClr>
                </a:solidFill>
              </a:rPr>
              <a:t>Εκτίμηση Επίδρασης </a:t>
            </a:r>
            <a:r>
              <a:rPr lang="en-US" altLang="el-GR" sz="2400" b="1" dirty="0" smtClean="0">
                <a:solidFill>
                  <a:schemeClr val="tx1">
                    <a:lumMod val="95000"/>
                    <a:lumOff val="5000"/>
                  </a:schemeClr>
                </a:solidFill>
              </a:rPr>
              <a:t>EPS</a:t>
            </a:r>
            <a:r>
              <a:rPr lang="el-GR" altLang="el-GR" sz="2400" b="1" dirty="0">
                <a:solidFill>
                  <a:schemeClr val="tx1">
                    <a:lumMod val="95000"/>
                    <a:lumOff val="5000"/>
                  </a:schemeClr>
                </a:solidFill>
              </a:rPr>
              <a:t> στις Αγοραίες Τιμές</a:t>
            </a:r>
            <a:endParaRPr lang="el-GR" sz="2400" b="1" dirty="0">
              <a:solidFill>
                <a:schemeClr val="tx1">
                  <a:lumMod val="95000"/>
                  <a:lumOff val="5000"/>
                </a:schemeClr>
              </a:solidFill>
            </a:endParaRPr>
          </a:p>
        </p:txBody>
      </p:sp>
      <mc:AlternateContent xmlns:mc="http://schemas.openxmlformats.org/markup-compatibility/2006" xmlns:a14="http://schemas.microsoft.com/office/drawing/2010/main">
        <mc:Choice Requires="a14">
          <p:graphicFrame>
            <p:nvGraphicFramePr>
              <p:cNvPr id="4" name="Content Placeholder 3"/>
              <p:cNvGraphicFramePr>
                <a:graphicFrameLocks noGrp="1"/>
              </p:cNvGraphicFramePr>
              <p:nvPr>
                <p:ph idx="1"/>
                <p:extLst>
                  <p:ext uri="{D42A27DB-BD31-4B8C-83A1-F6EECF244321}">
                    <p14:modId xmlns:p14="http://schemas.microsoft.com/office/powerpoint/2010/main" val="3261049522"/>
                  </p:ext>
                </p:extLst>
              </p:nvPr>
            </p:nvGraphicFramePr>
            <p:xfrm>
              <a:off x="395536" y="1487697"/>
              <a:ext cx="8496944" cy="5184578"/>
            </p:xfrm>
            <a:graphic>
              <a:graphicData uri="http://schemas.openxmlformats.org/drawingml/2006/table">
                <a:tbl>
                  <a:tblPr firstRow="1" firstCol="1" bandRow="1"/>
                  <a:tblGrid>
                    <a:gridCol w="2323507"/>
                    <a:gridCol w="1552327"/>
                    <a:gridCol w="1710747"/>
                    <a:gridCol w="1552327"/>
                    <a:gridCol w="1358036"/>
                  </a:tblGrid>
                  <a:tr h="630169">
                    <a:tc>
                      <a:txBody>
                        <a:bodyPr/>
                        <a:lstStyle/>
                        <a:p>
                          <a:pPr>
                            <a:lnSpc>
                              <a:spcPct val="150000"/>
                            </a:lnSpc>
                            <a:spcAft>
                              <a:spcPts val="0"/>
                            </a:spcAft>
                          </a:pPr>
                          <a:r>
                            <a:rPr lang="el-GR" sz="1200" b="1" dirty="0">
                              <a:effectLst/>
                              <a:latin typeface="+mn-lt"/>
                              <a:ea typeface="Times New Roman"/>
                              <a:cs typeface="Times New Roman"/>
                            </a:rPr>
                            <a:t>Μεταβλητή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200" b="1" dirty="0">
                              <a:effectLst/>
                              <a:latin typeface="+mn-lt"/>
                              <a:ea typeface="Times New Roman"/>
                              <a:cs typeface="Times New Roman"/>
                            </a:rPr>
                            <a:t>Συντελεστής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Τυπικό Σφάλμα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t-Statistic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Prob.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gn="ctr">
                            <a:lnSpc>
                              <a:spcPct val="150000"/>
                            </a:lnSpc>
                            <a:spcAft>
                              <a:spcPts val="0"/>
                            </a:spcAft>
                          </a:pPr>
                          <a:r>
                            <a:rPr lang="el-GR" sz="1200" b="1">
                              <a:solidFill>
                                <a:srgbClr val="000000"/>
                              </a:solidFill>
                              <a:effectLst/>
                              <a:latin typeface="+mn-lt"/>
                              <a:ea typeface="Times New Roman"/>
                              <a:cs typeface="Times New Roman"/>
                            </a:rPr>
                            <a:t>C</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6.061035***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0.159076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38.10150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gn="ctr">
                            <a:lnSpc>
                              <a:spcPct val="150000"/>
                            </a:lnSpc>
                            <a:spcAft>
                              <a:spcPts val="0"/>
                            </a:spcAft>
                          </a:pPr>
                          <a:r>
                            <a:rPr lang="en-US" sz="1200" b="1">
                              <a:solidFill>
                                <a:srgbClr val="000000"/>
                              </a:solidFill>
                              <a:effectLst/>
                              <a:latin typeface="+mn-lt"/>
                              <a:ea typeface="Times New Roman"/>
                              <a:cs typeface="Times New Roman"/>
                            </a:rPr>
                            <a:t>EPS</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6.79E-06***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5.58E-07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12.17398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4407">
                    <a:tc gridSpan="5">
                      <a:txBody>
                        <a:bodyPr/>
                        <a:lstStyle/>
                        <a:p>
                          <a:pPr>
                            <a:lnSpc>
                              <a:spcPct val="150000"/>
                            </a:lnSpc>
                            <a:spcAft>
                              <a:spcPts val="0"/>
                            </a:spcAft>
                          </a:pPr>
                          <a:r>
                            <a:rPr lang="el-GR" sz="1200" b="1" dirty="0">
                              <a:effectLst/>
                              <a:latin typeface="+mn-lt"/>
                              <a:ea typeface="Times New Roman"/>
                              <a:cs typeface="Times New Roman"/>
                            </a:rPr>
                            <a:t>Περίοδος: 2003-2015				</a:t>
                          </a:r>
                        </a:p>
                        <a:p>
                          <a:pPr>
                            <a:lnSpc>
                              <a:spcPct val="150000"/>
                            </a:lnSpc>
                            <a:spcAft>
                              <a:spcPts val="0"/>
                            </a:spcAft>
                          </a:pPr>
                          <a:r>
                            <a:rPr lang="el-GR" sz="1200" b="1" dirty="0" err="1">
                              <a:effectLst/>
                              <a:latin typeface="+mn-lt"/>
                              <a:ea typeface="Times New Roman"/>
                              <a:cs typeface="Times New Roman"/>
                            </a:rPr>
                            <a:t>Νο</a:t>
                          </a:r>
                          <a:r>
                            <a:rPr lang="el-GR" sz="1200" b="1" dirty="0">
                              <a:effectLst/>
                              <a:latin typeface="+mn-lt"/>
                              <a:ea typeface="Times New Roman"/>
                              <a:cs typeface="Times New Roman"/>
                            </a:rPr>
                            <a:t> </a:t>
                          </a:r>
                          <a:r>
                            <a:rPr lang="en-US" sz="1200" b="1" dirty="0">
                              <a:effectLst/>
                              <a:latin typeface="+mn-lt"/>
                              <a:ea typeface="Times New Roman"/>
                              <a:cs typeface="Times New Roman"/>
                            </a:rPr>
                            <a:t>Cross</a:t>
                          </a:r>
                          <a:r>
                            <a:rPr lang="el-GR" sz="1200" b="1" dirty="0">
                              <a:effectLst/>
                              <a:latin typeface="+mn-lt"/>
                              <a:ea typeface="Times New Roman"/>
                              <a:cs typeface="Times New Roman"/>
                            </a:rPr>
                            <a:t>-</a:t>
                          </a:r>
                          <a:r>
                            <a:rPr lang="en-US" sz="1200" b="1" dirty="0">
                              <a:effectLst/>
                              <a:latin typeface="+mn-lt"/>
                              <a:ea typeface="Times New Roman"/>
                              <a:cs typeface="Times New Roman"/>
                            </a:rPr>
                            <a:t>sections</a:t>
                          </a:r>
                          <a:r>
                            <a:rPr lang="el-GR" sz="1200" b="1" dirty="0">
                              <a:effectLst/>
                              <a:latin typeface="+mn-lt"/>
                              <a:ea typeface="Times New Roman"/>
                              <a:cs typeface="Times New Roman"/>
                            </a:rPr>
                            <a:t>: 164				</a:t>
                          </a:r>
                        </a:p>
                        <a:p>
                          <a:pPr>
                            <a:lnSpc>
                              <a:spcPct val="150000"/>
                            </a:lnSpc>
                            <a:spcAft>
                              <a:spcPts val="0"/>
                            </a:spcAft>
                          </a:pPr>
                          <a:r>
                            <a:rPr lang="el-GR" sz="1200" b="1" dirty="0">
                              <a:effectLst/>
                              <a:latin typeface="+mn-lt"/>
                              <a:ea typeface="Times New Roman"/>
                              <a:cs typeface="Times New Roman"/>
                            </a:rPr>
                            <a:t>Συνολικός πίνακας (</a:t>
                          </a:r>
                          <a:r>
                            <a:rPr lang="en-US" sz="1200" b="1" dirty="0">
                              <a:effectLst/>
                              <a:latin typeface="+mn-lt"/>
                              <a:ea typeface="Times New Roman"/>
                              <a:cs typeface="Times New Roman"/>
                            </a:rPr>
                            <a:t>unbalanced</a:t>
                          </a:r>
                          <a:r>
                            <a:rPr lang="el-GR" sz="1200" b="1" dirty="0">
                              <a:effectLst/>
                              <a:latin typeface="+mn-lt"/>
                              <a:ea typeface="Times New Roman"/>
                              <a:cs typeface="Times New Roman"/>
                            </a:rPr>
                            <a:t>) παρατηρήσεις: 2296</a:t>
                          </a:r>
                        </a:p>
                        <a:p>
                          <a:pPr>
                            <a:lnSpc>
                              <a:spcPct val="150000"/>
                            </a:lnSpc>
                            <a:spcAft>
                              <a:spcPts val="0"/>
                            </a:spcAft>
                          </a:pPr>
                          <a:r>
                            <a:rPr lang="en-US" sz="1200" b="1" dirty="0">
                              <a:effectLst/>
                              <a:latin typeface="+mn-lt"/>
                              <a:ea typeface="Times New Roman"/>
                              <a:cs typeface="Times New Roman"/>
                            </a:rPr>
                            <a:t>White diagonal standard errors &amp; covariance (</a:t>
                          </a:r>
                          <a:r>
                            <a:rPr lang="en-US" sz="1200" b="1" dirty="0" err="1">
                              <a:effectLst/>
                              <a:latin typeface="+mn-lt"/>
                              <a:ea typeface="Times New Roman"/>
                              <a:cs typeface="Times New Roman"/>
                            </a:rPr>
                            <a:t>d.f.</a:t>
                          </a:r>
                          <a:r>
                            <a:rPr lang="en-US" sz="1200" b="1" dirty="0">
                              <a:effectLst/>
                              <a:latin typeface="+mn-lt"/>
                              <a:ea typeface="Times New Roman"/>
                              <a:cs typeface="Times New Roman"/>
                            </a:rPr>
                            <a:t> corrected)		</a:t>
                          </a:r>
                          <a:endParaRPr lang="el-GR" sz="1200" b="1"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R-squared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0.060685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Mean dependent var</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5.438571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Adjusted R-squared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0.060276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S.D. dependent var</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7.445795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S.E. of regression</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7.217907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Akaike info criterion</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6.791878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Sum squared resid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119513.2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dirty="0">
                              <a:solidFill>
                                <a:srgbClr val="000000"/>
                              </a:solidFill>
                              <a:effectLst/>
                              <a:latin typeface="+mn-lt"/>
                              <a:ea typeface="Times New Roman"/>
                              <a:cs typeface="Times New Roman"/>
                            </a:rPr>
                            <a:t>    </a:t>
                          </a:r>
                          <a:r>
                            <a:rPr lang="el-GR" sz="1200" b="1" dirty="0" err="1">
                              <a:solidFill>
                                <a:srgbClr val="000000"/>
                              </a:solidFill>
                              <a:effectLst/>
                              <a:latin typeface="+mn-lt"/>
                              <a:ea typeface="Times New Roman"/>
                              <a:cs typeface="Times New Roman"/>
                            </a:rPr>
                            <a:t>Schwarz</a:t>
                          </a:r>
                          <a:r>
                            <a:rPr lang="el-GR" sz="1200" b="1" dirty="0">
                              <a:solidFill>
                                <a:srgbClr val="000000"/>
                              </a:solidFill>
                              <a:effectLst/>
                              <a:latin typeface="+mn-lt"/>
                              <a:ea typeface="Times New Roman"/>
                              <a:cs typeface="Times New Roman"/>
                            </a:rPr>
                            <a:t> </a:t>
                          </a:r>
                          <a:r>
                            <a:rPr lang="el-GR" sz="1200" b="1" dirty="0" err="1">
                              <a:solidFill>
                                <a:srgbClr val="000000"/>
                              </a:solidFill>
                              <a:effectLst/>
                              <a:latin typeface="+mn-lt"/>
                              <a:ea typeface="Times New Roman"/>
                              <a:cs typeface="Times New Roman"/>
                            </a:rPr>
                            <a:t>criterion</a:t>
                          </a:r>
                          <a:endParaRPr lang="el-GR" sz="1200" b="1" dirty="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6.796877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Log likelihood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-7795.076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Hannan-Quinn criter.</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6.793700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F-statistic</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148.2059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Durbin-Watson stat</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0.750214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9322">
                    <a:tc gridSpan="5">
                      <a:txBody>
                        <a:bodyPr/>
                        <a:lstStyle/>
                        <a:p>
                          <a:pPr algn="just">
                            <a:lnSpc>
                              <a:spcPct val="150000"/>
                            </a:lnSpc>
                            <a:spcAft>
                              <a:spcPts val="0"/>
                            </a:spcAft>
                          </a:pPr>
                          <a:r>
                            <a:rPr lang="el-GR" sz="1200" b="1" i="1" dirty="0">
                              <a:effectLst/>
                              <a:latin typeface="+mn-lt"/>
                              <a:ea typeface="Times New Roman"/>
                              <a:cs typeface="Arial"/>
                            </a:rPr>
                            <a:t>Σημείωση: </a:t>
                          </a:r>
                          <a14:m>
                            <m:oMath xmlns:m="http://schemas.openxmlformats.org/officeDocument/2006/math">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𝑴𝑽</m:t>
                                  </m:r>
                                </m:e>
                                <m:sub/>
                              </m:sSub>
                            </m:oMath>
                          </a14:m>
                          <a:r>
                            <a:rPr lang="el-GR" sz="1200" b="1" i="1" dirty="0">
                              <a:effectLst/>
                              <a:latin typeface="+mn-lt"/>
                              <a:ea typeface="Times New Roman"/>
                              <a:cs typeface="Arial"/>
                            </a:rPr>
                            <a:t>: η χρηματιστηριακή αξία της μετοχής και </a:t>
                          </a:r>
                          <a14:m>
                            <m:oMath xmlns:m="http://schemas.openxmlformats.org/officeDocument/2006/math">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𝑬𝑷𝑺</m:t>
                                  </m:r>
                                </m:e>
                                <m:sub/>
                              </m:sSub>
                            </m:oMath>
                          </a14:m>
                          <a:r>
                            <a:rPr lang="el-GR" sz="1200" b="1" i="1" dirty="0">
                              <a:effectLst/>
                              <a:latin typeface="+mn-lt"/>
                              <a:ea typeface="Times New Roman"/>
                              <a:cs typeface="Arial"/>
                            </a:rPr>
                            <a:t>: τα κέρδη ανά μετοχή </a:t>
                          </a:r>
                          <a:endParaRPr lang="el-GR" sz="1200" b="1" dirty="0">
                            <a:effectLst/>
                            <a:latin typeface="+mn-lt"/>
                            <a:ea typeface="Times New Roman"/>
                            <a:cs typeface="Times New Roman"/>
                          </a:endParaRPr>
                        </a:p>
                        <a:p>
                          <a:pPr algn="just">
                            <a:lnSpc>
                              <a:spcPct val="150000"/>
                            </a:lnSpc>
                            <a:spcAft>
                              <a:spcPts val="0"/>
                            </a:spcAft>
                          </a:pPr>
                          <a:r>
                            <a:rPr lang="el-GR" sz="1200" b="1" i="1" dirty="0">
                              <a:effectLst/>
                              <a:latin typeface="+mn-lt"/>
                              <a:ea typeface="Times New Roman"/>
                              <a:cs typeface="Arial"/>
                            </a:rPr>
                            <a:t>όπου *** για επίπεδο στατιστικής σημαντικότητας 1%,** για επίπεδο στατιστικής σημαντικότητας  5% και * για επίπεδο στατιστικής σημαντικότητας  10%</a:t>
                          </a:r>
                          <a:endParaRPr lang="el-GR" sz="1200" b="1"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mc:Choice>
        <mc:Fallback xmlns="">
          <p:graphicFrame>
            <p:nvGraphicFramePr>
              <p:cNvPr id="4" name="Content Placeholder 3"/>
              <p:cNvGraphicFramePr>
                <a:graphicFrameLocks noGrp="1"/>
              </p:cNvGraphicFramePr>
              <p:nvPr>
                <p:ph idx="1"/>
                <p:extLst>
                  <p:ext uri="{D42A27DB-BD31-4B8C-83A1-F6EECF244321}">
                    <p14:modId xmlns:p14="http://schemas.microsoft.com/office/powerpoint/2010/main" val="1177824663"/>
                  </p:ext>
                </p:extLst>
              </p:nvPr>
            </p:nvGraphicFramePr>
            <p:xfrm>
              <a:off x="395536" y="1487697"/>
              <a:ext cx="8496944" cy="5184578"/>
            </p:xfrm>
            <a:graphic>
              <a:graphicData uri="http://schemas.openxmlformats.org/drawingml/2006/table">
                <a:tbl>
                  <a:tblPr firstRow="1" firstCol="1" bandRow="1"/>
                  <a:tblGrid>
                    <a:gridCol w="2323507"/>
                    <a:gridCol w="1552327"/>
                    <a:gridCol w="1710747"/>
                    <a:gridCol w="1552327"/>
                    <a:gridCol w="1358036"/>
                  </a:tblGrid>
                  <a:tr h="630169">
                    <a:tc>
                      <a:txBody>
                        <a:bodyPr/>
                        <a:lstStyle/>
                        <a:p>
                          <a:pPr>
                            <a:lnSpc>
                              <a:spcPct val="150000"/>
                            </a:lnSpc>
                            <a:spcAft>
                              <a:spcPts val="0"/>
                            </a:spcAft>
                          </a:pPr>
                          <a:r>
                            <a:rPr lang="el-GR" sz="1200" b="1" dirty="0">
                              <a:effectLst/>
                              <a:latin typeface="+mn-lt"/>
                              <a:ea typeface="Times New Roman"/>
                              <a:cs typeface="Times New Roman"/>
                            </a:rPr>
                            <a:t>Μεταβλητή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200" b="1" dirty="0">
                              <a:effectLst/>
                              <a:latin typeface="+mn-lt"/>
                              <a:ea typeface="Times New Roman"/>
                              <a:cs typeface="Times New Roman"/>
                            </a:rPr>
                            <a:t>Συντελεστής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Τυπικό Σφάλμα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t-Statistic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Prob.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gn="ctr">
                            <a:lnSpc>
                              <a:spcPct val="150000"/>
                            </a:lnSpc>
                            <a:spcAft>
                              <a:spcPts val="0"/>
                            </a:spcAft>
                          </a:pPr>
                          <a:r>
                            <a:rPr lang="el-GR" sz="1200" b="1">
                              <a:solidFill>
                                <a:srgbClr val="000000"/>
                              </a:solidFill>
                              <a:effectLst/>
                              <a:latin typeface="+mn-lt"/>
                              <a:ea typeface="Times New Roman"/>
                              <a:cs typeface="Times New Roman"/>
                            </a:rPr>
                            <a:t>C</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6.061035***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0.159076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38.10150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gn="ctr">
                            <a:lnSpc>
                              <a:spcPct val="150000"/>
                            </a:lnSpc>
                            <a:spcAft>
                              <a:spcPts val="0"/>
                            </a:spcAft>
                          </a:pPr>
                          <a:r>
                            <a:rPr lang="en-US" sz="1200" b="1">
                              <a:solidFill>
                                <a:srgbClr val="000000"/>
                              </a:solidFill>
                              <a:effectLst/>
                              <a:latin typeface="+mn-lt"/>
                              <a:ea typeface="Times New Roman"/>
                              <a:cs typeface="Times New Roman"/>
                            </a:rPr>
                            <a:t>EPS</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6.79E-06***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5.58E-07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12.17398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4407">
                    <a:tc gridSpan="5">
                      <a:txBody>
                        <a:bodyPr/>
                        <a:lstStyle/>
                        <a:p>
                          <a:pPr>
                            <a:lnSpc>
                              <a:spcPct val="150000"/>
                            </a:lnSpc>
                            <a:spcAft>
                              <a:spcPts val="0"/>
                            </a:spcAft>
                          </a:pPr>
                          <a:r>
                            <a:rPr lang="el-GR" sz="1200" b="1" dirty="0">
                              <a:effectLst/>
                              <a:latin typeface="+mn-lt"/>
                              <a:ea typeface="Times New Roman"/>
                              <a:cs typeface="Times New Roman"/>
                            </a:rPr>
                            <a:t>Περίοδος: 2003-2015				</a:t>
                          </a:r>
                        </a:p>
                        <a:p>
                          <a:pPr>
                            <a:lnSpc>
                              <a:spcPct val="150000"/>
                            </a:lnSpc>
                            <a:spcAft>
                              <a:spcPts val="0"/>
                            </a:spcAft>
                          </a:pPr>
                          <a:r>
                            <a:rPr lang="el-GR" sz="1200" b="1" dirty="0" err="1">
                              <a:effectLst/>
                              <a:latin typeface="+mn-lt"/>
                              <a:ea typeface="Times New Roman"/>
                              <a:cs typeface="Times New Roman"/>
                            </a:rPr>
                            <a:t>Νο</a:t>
                          </a:r>
                          <a:r>
                            <a:rPr lang="el-GR" sz="1200" b="1" dirty="0">
                              <a:effectLst/>
                              <a:latin typeface="+mn-lt"/>
                              <a:ea typeface="Times New Roman"/>
                              <a:cs typeface="Times New Roman"/>
                            </a:rPr>
                            <a:t> </a:t>
                          </a:r>
                          <a:r>
                            <a:rPr lang="en-US" sz="1200" b="1" dirty="0">
                              <a:effectLst/>
                              <a:latin typeface="+mn-lt"/>
                              <a:ea typeface="Times New Roman"/>
                              <a:cs typeface="Times New Roman"/>
                            </a:rPr>
                            <a:t>Cross</a:t>
                          </a:r>
                          <a:r>
                            <a:rPr lang="el-GR" sz="1200" b="1" dirty="0">
                              <a:effectLst/>
                              <a:latin typeface="+mn-lt"/>
                              <a:ea typeface="Times New Roman"/>
                              <a:cs typeface="Times New Roman"/>
                            </a:rPr>
                            <a:t>-</a:t>
                          </a:r>
                          <a:r>
                            <a:rPr lang="en-US" sz="1200" b="1" dirty="0">
                              <a:effectLst/>
                              <a:latin typeface="+mn-lt"/>
                              <a:ea typeface="Times New Roman"/>
                              <a:cs typeface="Times New Roman"/>
                            </a:rPr>
                            <a:t>sections</a:t>
                          </a:r>
                          <a:r>
                            <a:rPr lang="el-GR" sz="1200" b="1" dirty="0">
                              <a:effectLst/>
                              <a:latin typeface="+mn-lt"/>
                              <a:ea typeface="Times New Roman"/>
                              <a:cs typeface="Times New Roman"/>
                            </a:rPr>
                            <a:t>: 164				</a:t>
                          </a:r>
                        </a:p>
                        <a:p>
                          <a:pPr>
                            <a:lnSpc>
                              <a:spcPct val="150000"/>
                            </a:lnSpc>
                            <a:spcAft>
                              <a:spcPts val="0"/>
                            </a:spcAft>
                          </a:pPr>
                          <a:r>
                            <a:rPr lang="el-GR" sz="1200" b="1" dirty="0">
                              <a:effectLst/>
                              <a:latin typeface="+mn-lt"/>
                              <a:ea typeface="Times New Roman"/>
                              <a:cs typeface="Times New Roman"/>
                            </a:rPr>
                            <a:t>Συνολικός πίνακας (</a:t>
                          </a:r>
                          <a:r>
                            <a:rPr lang="en-US" sz="1200" b="1" dirty="0">
                              <a:effectLst/>
                              <a:latin typeface="+mn-lt"/>
                              <a:ea typeface="Times New Roman"/>
                              <a:cs typeface="Times New Roman"/>
                            </a:rPr>
                            <a:t>unbalanced</a:t>
                          </a:r>
                          <a:r>
                            <a:rPr lang="el-GR" sz="1200" b="1" dirty="0">
                              <a:effectLst/>
                              <a:latin typeface="+mn-lt"/>
                              <a:ea typeface="Times New Roman"/>
                              <a:cs typeface="Times New Roman"/>
                            </a:rPr>
                            <a:t>) παρατηρήσεις: 2296</a:t>
                          </a:r>
                        </a:p>
                        <a:p>
                          <a:pPr>
                            <a:lnSpc>
                              <a:spcPct val="150000"/>
                            </a:lnSpc>
                            <a:spcAft>
                              <a:spcPts val="0"/>
                            </a:spcAft>
                          </a:pPr>
                          <a:r>
                            <a:rPr lang="en-US" sz="1200" b="1" dirty="0">
                              <a:effectLst/>
                              <a:latin typeface="+mn-lt"/>
                              <a:ea typeface="Times New Roman"/>
                              <a:cs typeface="Times New Roman"/>
                            </a:rPr>
                            <a:t>White diagonal standard errors &amp; covariance (</a:t>
                          </a:r>
                          <a:r>
                            <a:rPr lang="en-US" sz="1200" b="1" dirty="0" err="1">
                              <a:effectLst/>
                              <a:latin typeface="+mn-lt"/>
                              <a:ea typeface="Times New Roman"/>
                              <a:cs typeface="Times New Roman"/>
                            </a:rPr>
                            <a:t>d.f.</a:t>
                          </a:r>
                          <a:r>
                            <a:rPr lang="en-US" sz="1200" b="1" dirty="0">
                              <a:effectLst/>
                              <a:latin typeface="+mn-lt"/>
                              <a:ea typeface="Times New Roman"/>
                              <a:cs typeface="Times New Roman"/>
                            </a:rPr>
                            <a:t> corrected)		</a:t>
                          </a:r>
                          <a:endParaRPr lang="el-GR" sz="1200" b="1" dirty="0">
                            <a:effectLst/>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R-squared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0.060685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Mean dependent var</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5.438571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Adjusted R-squared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0.060276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S.D. dependent var</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7.445795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S.E. of regression</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7.217907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Akaike info criterion</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6.791878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Sum squared resid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119513.2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dirty="0">
                              <a:solidFill>
                                <a:srgbClr val="000000"/>
                              </a:solidFill>
                              <a:effectLst/>
                              <a:latin typeface="+mn-lt"/>
                              <a:ea typeface="Times New Roman"/>
                              <a:cs typeface="Times New Roman"/>
                            </a:rPr>
                            <a:t>    </a:t>
                          </a:r>
                          <a:r>
                            <a:rPr lang="el-GR" sz="1200" b="1" dirty="0" err="1">
                              <a:solidFill>
                                <a:srgbClr val="000000"/>
                              </a:solidFill>
                              <a:effectLst/>
                              <a:latin typeface="+mn-lt"/>
                              <a:ea typeface="Times New Roman"/>
                              <a:cs typeface="Times New Roman"/>
                            </a:rPr>
                            <a:t>Schwarz</a:t>
                          </a:r>
                          <a:r>
                            <a:rPr lang="el-GR" sz="1200" b="1" dirty="0">
                              <a:solidFill>
                                <a:srgbClr val="000000"/>
                              </a:solidFill>
                              <a:effectLst/>
                              <a:latin typeface="+mn-lt"/>
                              <a:ea typeface="Times New Roman"/>
                              <a:cs typeface="Times New Roman"/>
                            </a:rPr>
                            <a:t> </a:t>
                          </a:r>
                          <a:r>
                            <a:rPr lang="el-GR" sz="1200" b="1" dirty="0" err="1">
                              <a:solidFill>
                                <a:srgbClr val="000000"/>
                              </a:solidFill>
                              <a:effectLst/>
                              <a:latin typeface="+mn-lt"/>
                              <a:ea typeface="Times New Roman"/>
                              <a:cs typeface="Times New Roman"/>
                            </a:rPr>
                            <a:t>criterion</a:t>
                          </a:r>
                          <a:endParaRPr lang="el-GR" sz="1200" b="1" dirty="0">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6.796877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Log likelihood</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-7795.076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Hannan-Quinn criter.</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6.793700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085">
                    <a:tc>
                      <a:txBody>
                        <a:bodyPr/>
                        <a:lstStyle/>
                        <a:p>
                          <a:pPr>
                            <a:lnSpc>
                              <a:spcPct val="150000"/>
                            </a:lnSpc>
                            <a:spcAft>
                              <a:spcPts val="0"/>
                            </a:spcAft>
                          </a:pPr>
                          <a:r>
                            <a:rPr lang="el-GR" sz="1200" b="1">
                              <a:solidFill>
                                <a:srgbClr val="000000"/>
                              </a:solidFill>
                              <a:effectLst/>
                              <a:latin typeface="+mn-lt"/>
                              <a:ea typeface="Times New Roman"/>
                              <a:cs typeface="Times New Roman"/>
                            </a:rPr>
                            <a:t>F-statistic</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148.2059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solidFill>
                                <a:srgbClr val="000000"/>
                              </a:solidFill>
                              <a:effectLst/>
                              <a:latin typeface="+mn-lt"/>
                              <a:ea typeface="Times New Roman"/>
                              <a:cs typeface="Times New Roman"/>
                            </a:rPr>
                            <a:t>    Durbin-Watson stat</a:t>
                          </a:r>
                          <a:endParaRPr lang="el-GR" sz="1200" b="1">
                            <a:effectLst/>
                            <a:latin typeface="+mn-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0.750214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9322">
                    <a:tc gridSpan="5">
                      <a:txBody>
                        <a:bodyPr/>
                        <a:lstStyle/>
                        <a:p>
                          <a:endParaRPr lang="el-G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72" t="-503546" b="-3546"/>
                          </a:stretch>
                        </a:blip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mc:Fallback>
      </mc:AlternateContent>
      <p:cxnSp>
        <p:nvCxnSpPr>
          <p:cNvPr id="5" name="Ευθεία γραμμή σύνδεσης 4"/>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Ορθογώνιο 8"/>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6719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5"/>
          <p:cNvSpPr/>
          <p:nvPr/>
        </p:nvSpPr>
        <p:spPr>
          <a:xfrm>
            <a:off x="0" y="1346884"/>
            <a:ext cx="315597" cy="55111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491001"/>
            <a:ext cx="7840942" cy="855884"/>
          </a:xfrm>
        </p:spPr>
        <p:txBody>
          <a:bodyPr>
            <a:normAutofit/>
          </a:bodyPr>
          <a:lstStyle/>
          <a:p>
            <a:pPr algn="l"/>
            <a:r>
              <a:rPr lang="el-GR" altLang="el-GR" sz="2400" b="1" dirty="0">
                <a:solidFill>
                  <a:schemeClr val="tx1">
                    <a:lumMod val="95000"/>
                    <a:lumOff val="5000"/>
                  </a:schemeClr>
                </a:solidFill>
              </a:rPr>
              <a:t>Εκτίμηση Επίδρασης OCFPS  και TAPS στις Αγοραίες </a:t>
            </a:r>
            <a:r>
              <a:rPr lang="el-GR" altLang="el-GR" sz="2400" b="1" dirty="0" smtClean="0">
                <a:solidFill>
                  <a:schemeClr val="tx1">
                    <a:lumMod val="95000"/>
                    <a:lumOff val="5000"/>
                  </a:schemeClr>
                </a:solidFill>
              </a:rPr>
              <a:t>Τιμές</a:t>
            </a:r>
            <a:endParaRPr lang="el-GR" sz="2400" b="1" dirty="0">
              <a:solidFill>
                <a:schemeClr val="tx1">
                  <a:lumMod val="95000"/>
                  <a:lumOff val="5000"/>
                </a:schemeClr>
              </a:solidFill>
            </a:endParaRPr>
          </a:p>
        </p:txBody>
      </p:sp>
      <mc:AlternateContent xmlns:mc="http://schemas.openxmlformats.org/markup-compatibility/2006" xmlns:a14="http://schemas.microsoft.com/office/drawing/2010/main">
        <mc:Choice Requires="a14">
          <p:graphicFrame>
            <p:nvGraphicFramePr>
              <p:cNvPr id="4" name="Content Placeholder 3"/>
              <p:cNvGraphicFramePr>
                <a:graphicFrameLocks noGrp="1"/>
              </p:cNvGraphicFramePr>
              <p:nvPr>
                <p:ph idx="1"/>
                <p:extLst>
                  <p:ext uri="{D42A27DB-BD31-4B8C-83A1-F6EECF244321}">
                    <p14:modId xmlns:p14="http://schemas.microsoft.com/office/powerpoint/2010/main" val="728640794"/>
                  </p:ext>
                </p:extLst>
              </p:nvPr>
            </p:nvGraphicFramePr>
            <p:xfrm>
              <a:off x="362437" y="1458612"/>
              <a:ext cx="8551205" cy="5279447"/>
            </p:xfrm>
            <a:graphic>
              <a:graphicData uri="http://schemas.openxmlformats.org/drawingml/2006/table">
                <a:tbl>
                  <a:tblPr firstRow="1" firstCol="1" bandRow="1"/>
                  <a:tblGrid>
                    <a:gridCol w="2338346"/>
                    <a:gridCol w="1562239"/>
                    <a:gridCol w="1721672"/>
                    <a:gridCol w="1562239"/>
                    <a:gridCol w="1366709"/>
                  </a:tblGrid>
                  <a:tr h="568786">
                    <a:tc>
                      <a:txBody>
                        <a:bodyPr/>
                        <a:lstStyle/>
                        <a:p>
                          <a:pPr>
                            <a:lnSpc>
                              <a:spcPct val="150000"/>
                            </a:lnSpc>
                            <a:spcAft>
                              <a:spcPts val="0"/>
                            </a:spcAft>
                          </a:pPr>
                          <a:r>
                            <a:rPr lang="el-GR" sz="1200" b="1" dirty="0">
                              <a:effectLst/>
                              <a:latin typeface="+mn-lt"/>
                              <a:ea typeface="Times New Roman"/>
                              <a:cs typeface="Times New Roman"/>
                            </a:rPr>
                            <a:t>Μεταβλητή</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200" b="1">
                              <a:effectLst/>
                              <a:latin typeface="+mn-lt"/>
                              <a:ea typeface="Times New Roman"/>
                              <a:cs typeface="Times New Roman"/>
                            </a:rPr>
                            <a:t>Συντελεστής </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Τυπικό Σφάλμα</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t-Statistic</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err="1">
                              <a:effectLst/>
                              <a:latin typeface="+mn-lt"/>
                              <a:ea typeface="Times New Roman"/>
                              <a:cs typeface="Times New Roman"/>
                            </a:rPr>
                            <a:t>Prob</a:t>
                          </a:r>
                          <a:r>
                            <a:rPr lang="el-GR" sz="1200" b="1" dirty="0">
                              <a:effectLst/>
                              <a:latin typeface="+mn-lt"/>
                              <a:ea typeface="Times New Roman"/>
                              <a:cs typeface="Times New Roman"/>
                            </a:rPr>
                            <a:t>.</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gn="ctr">
                            <a:lnSpc>
                              <a:spcPct val="150000"/>
                            </a:lnSpc>
                            <a:spcAft>
                              <a:spcPts val="0"/>
                            </a:spcAft>
                          </a:pPr>
                          <a:r>
                            <a:rPr lang="el-GR" sz="1200" b="1" dirty="0">
                              <a:effectLst/>
                              <a:latin typeface="+mn-lt"/>
                              <a:ea typeface="Times New Roman"/>
                              <a:cs typeface="Times New Roman"/>
                            </a:rPr>
                            <a:t>C</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4.642150***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0.122040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38.03800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gn="ctr">
                            <a:lnSpc>
                              <a:spcPct val="150000"/>
                            </a:lnSpc>
                            <a:spcAft>
                              <a:spcPts val="0"/>
                            </a:spcAft>
                          </a:pPr>
                          <a:r>
                            <a:rPr lang="el-GR" sz="1200" b="1">
                              <a:effectLst/>
                              <a:latin typeface="+mn-lt"/>
                              <a:ea typeface="Times New Roman"/>
                              <a:cs typeface="Times New Roman"/>
                            </a:rPr>
                            <a:t>OCFPS</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1.57E-05***</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1.64E-06</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9.559649</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gn="ctr">
                            <a:lnSpc>
                              <a:spcPct val="150000"/>
                            </a:lnSpc>
                            <a:spcAft>
                              <a:spcPts val="0"/>
                            </a:spcAft>
                          </a:pPr>
                          <a:r>
                            <a:rPr lang="el-GR" sz="1200" b="1">
                              <a:effectLst/>
                              <a:latin typeface="+mn-lt"/>
                              <a:ea typeface="Times New Roman"/>
                              <a:cs typeface="Times New Roman"/>
                            </a:rPr>
                            <a:t>TAPS</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-6.97E-07**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3.24E-07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2.152770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0.0314</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5562">
                    <a:tc gridSpan="5">
                      <a:txBody>
                        <a:bodyPr/>
                        <a:lstStyle/>
                        <a:p>
                          <a:pPr>
                            <a:lnSpc>
                              <a:spcPct val="150000"/>
                            </a:lnSpc>
                            <a:spcAft>
                              <a:spcPts val="0"/>
                            </a:spcAft>
                          </a:pPr>
                          <a:r>
                            <a:rPr lang="el-GR" sz="1200" b="1" dirty="0">
                              <a:effectLst/>
                              <a:latin typeface="+mn-lt"/>
                              <a:ea typeface="Times New Roman"/>
                              <a:cs typeface="Times New Roman"/>
                            </a:rPr>
                            <a:t>Περίοδος: 2003-2015				</a:t>
                          </a:r>
                        </a:p>
                        <a:p>
                          <a:pPr>
                            <a:lnSpc>
                              <a:spcPct val="150000"/>
                            </a:lnSpc>
                            <a:spcAft>
                              <a:spcPts val="0"/>
                            </a:spcAft>
                          </a:pPr>
                          <a:r>
                            <a:rPr lang="el-GR" sz="1200" b="1" dirty="0" err="1">
                              <a:effectLst/>
                              <a:latin typeface="+mn-lt"/>
                              <a:ea typeface="Times New Roman"/>
                              <a:cs typeface="Times New Roman"/>
                            </a:rPr>
                            <a:t>Νο</a:t>
                          </a:r>
                          <a:r>
                            <a:rPr lang="el-GR" sz="1200" b="1" dirty="0">
                              <a:effectLst/>
                              <a:latin typeface="+mn-lt"/>
                              <a:ea typeface="Times New Roman"/>
                              <a:cs typeface="Times New Roman"/>
                            </a:rPr>
                            <a:t> </a:t>
                          </a:r>
                          <a:r>
                            <a:rPr lang="en-US" sz="1200" b="1" dirty="0">
                              <a:effectLst/>
                              <a:latin typeface="+mn-lt"/>
                              <a:ea typeface="Times New Roman"/>
                              <a:cs typeface="Times New Roman"/>
                            </a:rPr>
                            <a:t>Cross</a:t>
                          </a:r>
                          <a:r>
                            <a:rPr lang="el-GR" sz="1200" b="1" dirty="0">
                              <a:effectLst/>
                              <a:latin typeface="+mn-lt"/>
                              <a:ea typeface="Times New Roman"/>
                              <a:cs typeface="Times New Roman"/>
                            </a:rPr>
                            <a:t>-</a:t>
                          </a:r>
                          <a:r>
                            <a:rPr lang="en-US" sz="1200" b="1" dirty="0">
                              <a:effectLst/>
                              <a:latin typeface="+mn-lt"/>
                              <a:ea typeface="Times New Roman"/>
                              <a:cs typeface="Times New Roman"/>
                            </a:rPr>
                            <a:t>sections</a:t>
                          </a:r>
                          <a:r>
                            <a:rPr lang="el-GR" sz="1200" b="1" dirty="0">
                              <a:effectLst/>
                              <a:latin typeface="+mn-lt"/>
                              <a:ea typeface="Times New Roman"/>
                              <a:cs typeface="Times New Roman"/>
                            </a:rPr>
                            <a:t>: 164				</a:t>
                          </a:r>
                        </a:p>
                        <a:p>
                          <a:pPr>
                            <a:lnSpc>
                              <a:spcPct val="150000"/>
                            </a:lnSpc>
                            <a:spcAft>
                              <a:spcPts val="0"/>
                            </a:spcAft>
                          </a:pPr>
                          <a:r>
                            <a:rPr lang="el-GR" sz="1200" b="1" dirty="0">
                              <a:effectLst/>
                              <a:latin typeface="+mn-lt"/>
                              <a:ea typeface="Times New Roman"/>
                              <a:cs typeface="Times New Roman"/>
                            </a:rPr>
                            <a:t>Συνολικός πίνακας (</a:t>
                          </a:r>
                          <a:r>
                            <a:rPr lang="en-US" sz="1200" b="1" dirty="0">
                              <a:effectLst/>
                              <a:latin typeface="+mn-lt"/>
                              <a:ea typeface="Times New Roman"/>
                              <a:cs typeface="Times New Roman"/>
                            </a:rPr>
                            <a:t>unbalanced</a:t>
                          </a:r>
                          <a:r>
                            <a:rPr lang="el-GR" sz="1200" b="1" dirty="0">
                              <a:effectLst/>
                              <a:latin typeface="+mn-lt"/>
                              <a:ea typeface="Times New Roman"/>
                              <a:cs typeface="Times New Roman"/>
                            </a:rPr>
                            <a:t>) παρατηρήσεις: 2132</a:t>
                          </a:r>
                        </a:p>
                        <a:p>
                          <a:pPr>
                            <a:lnSpc>
                              <a:spcPct val="150000"/>
                            </a:lnSpc>
                            <a:spcAft>
                              <a:spcPts val="0"/>
                            </a:spcAft>
                          </a:pPr>
                          <a:r>
                            <a:rPr lang="en-US" sz="1200" b="1" dirty="0">
                              <a:effectLst/>
                              <a:latin typeface="+mn-lt"/>
                              <a:ea typeface="Times New Roman"/>
                              <a:cs typeface="Times New Roman"/>
                            </a:rPr>
                            <a:t>White diagonal standard errors &amp; covariance (</a:t>
                          </a:r>
                          <a:r>
                            <a:rPr lang="en-US" sz="1200" b="1" dirty="0" err="1">
                              <a:effectLst/>
                              <a:latin typeface="+mn-lt"/>
                              <a:ea typeface="Times New Roman"/>
                              <a:cs typeface="Times New Roman"/>
                            </a:rPr>
                            <a:t>d.f.</a:t>
                          </a:r>
                          <a:r>
                            <a:rPr lang="en-US" sz="1200" b="1" dirty="0">
                              <a:effectLst/>
                              <a:latin typeface="+mn-lt"/>
                              <a:ea typeface="Times New Roman"/>
                              <a:cs typeface="Times New Roman"/>
                            </a:rPr>
                            <a:t> corrected)		</a:t>
                          </a:r>
                          <a:endParaRPr lang="el-GR" sz="1200" b="1" dirty="0">
                            <a:effectLst/>
                            <a:latin typeface="+mn-lt"/>
                            <a:ea typeface="Times New Roman"/>
                            <a:cs typeface="Times New Roman"/>
                          </a:endParaRP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R-squared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0.088097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dirty="0">
                              <a:effectLst/>
                              <a:latin typeface="+mn-lt"/>
                              <a:ea typeface="Times New Roman"/>
                              <a:cs typeface="Times New Roman"/>
                            </a:rPr>
                            <a:t>    </a:t>
                          </a:r>
                          <a:r>
                            <a:rPr lang="el-GR" sz="1200" b="1" dirty="0" err="1">
                              <a:effectLst/>
                              <a:latin typeface="+mn-lt"/>
                              <a:ea typeface="Times New Roman"/>
                              <a:cs typeface="Times New Roman"/>
                            </a:rPr>
                            <a:t>Mean</a:t>
                          </a:r>
                          <a:r>
                            <a:rPr lang="el-GR" sz="1200" b="1" dirty="0">
                              <a:effectLst/>
                              <a:latin typeface="+mn-lt"/>
                              <a:ea typeface="Times New Roman"/>
                              <a:cs typeface="Times New Roman"/>
                            </a:rPr>
                            <a:t> </a:t>
                          </a:r>
                          <a:r>
                            <a:rPr lang="el-GR" sz="1200" b="1" dirty="0" err="1">
                              <a:effectLst/>
                              <a:latin typeface="+mn-lt"/>
                              <a:ea typeface="Times New Roman"/>
                              <a:cs typeface="Times New Roman"/>
                            </a:rPr>
                            <a:t>dependent</a:t>
                          </a:r>
                          <a:r>
                            <a:rPr lang="el-GR" sz="1200" b="1" dirty="0">
                              <a:effectLst/>
                              <a:latin typeface="+mn-lt"/>
                              <a:ea typeface="Times New Roman"/>
                              <a:cs typeface="Times New Roman"/>
                            </a:rPr>
                            <a:t> </a:t>
                          </a:r>
                          <a:r>
                            <a:rPr lang="el-GR" sz="1200" b="1" dirty="0" err="1">
                              <a:effectLst/>
                              <a:latin typeface="+mn-lt"/>
                              <a:ea typeface="Times New Roman"/>
                              <a:cs typeface="Times New Roman"/>
                            </a:rPr>
                            <a:t>var</a:t>
                          </a:r>
                          <a:endParaRPr lang="el-GR" sz="1200" b="1" dirty="0">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3.976154</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Adjusted R-squared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0.087241</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S.D. dependent var</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5.454457</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S.E. of regression</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5.211103</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Akaike info criterion</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6.140866</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Sum squared resid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57814.27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Schwarz criterion</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6.148838</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Log likelihood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-6543.164</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Hannan-Quinn criter.</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6.143784</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F-statistic</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102.8394</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Durbin-Watson stat</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0.659623</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5562">
                    <a:tc gridSpan="5">
                      <a:txBody>
                        <a:bodyPr/>
                        <a:lstStyle/>
                        <a:p>
                          <a:pPr algn="just">
                            <a:lnSpc>
                              <a:spcPct val="150000"/>
                            </a:lnSpc>
                            <a:spcAft>
                              <a:spcPts val="0"/>
                            </a:spcAft>
                          </a:pPr>
                          <a14:m>
                            <m:oMath xmlns:m="http://schemas.openxmlformats.org/officeDocument/2006/math">
                              <m:r>
                                <a:rPr lang="el-GR" sz="1200" b="1" i="1">
                                  <a:effectLst/>
                                  <a:latin typeface="Cambria Math"/>
                                  <a:ea typeface="Times New Roman"/>
                                  <a:cs typeface="Arial"/>
                                </a:rPr>
                                <m:t>𝜮𝜼𝝁𝜺𝜴𝝎𝝈𝜼</m:t>
                              </m:r>
                              <m:r>
                                <a:rPr lang="el-GR" sz="1200" b="1" i="1">
                                  <a:effectLst/>
                                  <a:latin typeface="Cambria Math"/>
                                  <a:ea typeface="Times New Roman"/>
                                  <a:cs typeface="Arial"/>
                                </a:rPr>
                                <m:t>: </m:t>
                              </m:r>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𝑴𝑽</m:t>
                                  </m:r>
                                </m:e>
                                <m:sub/>
                              </m:sSub>
                            </m:oMath>
                          </a14:m>
                          <a:r>
                            <a:rPr lang="el-GR" sz="1200" b="1" i="1" dirty="0">
                              <a:effectLst/>
                              <a:latin typeface="+mn-lt"/>
                              <a:ea typeface="Times New Roman"/>
                              <a:cs typeface="Arial"/>
                            </a:rPr>
                            <a:t>: η χρηματιστηριακή αξία της μετοχής, </a:t>
                          </a:r>
                          <a14:m>
                            <m:oMath xmlns:m="http://schemas.openxmlformats.org/officeDocument/2006/math">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𝑶𝑪𝑭𝑷𝑺</m:t>
                                  </m:r>
                                </m:e>
                                <m:sub/>
                              </m:sSub>
                            </m:oMath>
                          </a14:m>
                          <a:r>
                            <a:rPr lang="el-GR" sz="1200" b="1" i="1" dirty="0">
                              <a:effectLst/>
                              <a:latin typeface="+mn-lt"/>
                              <a:ea typeface="Times New Roman"/>
                              <a:cs typeface="Arial"/>
                            </a:rPr>
                            <a:t>: οι λειτουργικές ταμειακές ροές ανά μετοχή και </a:t>
                          </a:r>
                          <a14:m>
                            <m:oMath xmlns:m="http://schemas.openxmlformats.org/officeDocument/2006/math">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𝑻𝑨𝑷𝑺</m:t>
                                  </m:r>
                                </m:e>
                                <m:sub/>
                              </m:sSub>
                            </m:oMath>
                          </a14:m>
                          <a:r>
                            <a:rPr lang="el-GR" sz="1200" b="1" i="1" dirty="0">
                              <a:effectLst/>
                              <a:latin typeface="+mn-lt"/>
                              <a:ea typeface="Times New Roman"/>
                              <a:cs typeface="Arial"/>
                            </a:rPr>
                            <a:t> είναι το σύνολο των δεδουλευμένων ανά μετοχή </a:t>
                          </a:r>
                          <a:endParaRPr lang="el-GR" sz="1200" b="1" dirty="0">
                            <a:effectLst/>
                            <a:latin typeface="+mn-lt"/>
                            <a:ea typeface="Times New Roman"/>
                            <a:cs typeface="Times New Roman"/>
                          </a:endParaRPr>
                        </a:p>
                        <a:p>
                          <a:pPr algn="just">
                            <a:lnSpc>
                              <a:spcPct val="150000"/>
                            </a:lnSpc>
                            <a:spcAft>
                              <a:spcPts val="0"/>
                            </a:spcAft>
                          </a:pPr>
                          <a:r>
                            <a:rPr lang="el-GR" sz="1200" b="1" i="1" dirty="0">
                              <a:effectLst/>
                              <a:latin typeface="+mn-lt"/>
                              <a:ea typeface="Times New Roman"/>
                              <a:cs typeface="Arial"/>
                            </a:rPr>
                            <a:t>όπου *** για επίπεδο στατιστικής σημαντικότητας 1%,** για επίπεδο στατιστικής σημαντικότητας  5% και * για επίπεδο στατιστικής σημαντικότητας  10%</a:t>
                          </a:r>
                          <a:endParaRPr lang="el-GR" sz="1200" b="1" dirty="0">
                            <a:effectLst/>
                            <a:latin typeface="+mn-lt"/>
                            <a:ea typeface="Times New Roman"/>
                            <a:cs typeface="Times New Roman"/>
                          </a:endParaRP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mc:Choice>
        <mc:Fallback xmlns="">
          <p:graphicFrame>
            <p:nvGraphicFramePr>
              <p:cNvPr id="4" name="Content Placeholder 3"/>
              <p:cNvGraphicFramePr>
                <a:graphicFrameLocks noGrp="1"/>
              </p:cNvGraphicFramePr>
              <p:nvPr>
                <p:ph idx="1"/>
                <p:extLst>
                  <p:ext uri="{D42A27DB-BD31-4B8C-83A1-F6EECF244321}">
                    <p14:modId xmlns:p14="http://schemas.microsoft.com/office/powerpoint/2010/main" val="2429448520"/>
                  </p:ext>
                </p:extLst>
              </p:nvPr>
            </p:nvGraphicFramePr>
            <p:xfrm>
              <a:off x="362437" y="1458612"/>
              <a:ext cx="8551205" cy="5279447"/>
            </p:xfrm>
            <a:graphic>
              <a:graphicData uri="http://schemas.openxmlformats.org/drawingml/2006/table">
                <a:tbl>
                  <a:tblPr firstRow="1" firstCol="1" bandRow="1"/>
                  <a:tblGrid>
                    <a:gridCol w="2338346"/>
                    <a:gridCol w="1562239"/>
                    <a:gridCol w="1721672"/>
                    <a:gridCol w="1562239"/>
                    <a:gridCol w="1366709"/>
                  </a:tblGrid>
                  <a:tr h="568786">
                    <a:tc>
                      <a:txBody>
                        <a:bodyPr/>
                        <a:lstStyle/>
                        <a:p>
                          <a:pPr>
                            <a:lnSpc>
                              <a:spcPct val="150000"/>
                            </a:lnSpc>
                            <a:spcAft>
                              <a:spcPts val="0"/>
                            </a:spcAft>
                          </a:pPr>
                          <a:r>
                            <a:rPr lang="el-GR" sz="1200" b="1" dirty="0">
                              <a:effectLst/>
                              <a:latin typeface="+mn-lt"/>
                              <a:ea typeface="Times New Roman"/>
                              <a:cs typeface="Times New Roman"/>
                            </a:rPr>
                            <a:t>Μεταβλητή</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200" b="1">
                              <a:effectLst/>
                              <a:latin typeface="+mn-lt"/>
                              <a:ea typeface="Times New Roman"/>
                              <a:cs typeface="Times New Roman"/>
                            </a:rPr>
                            <a:t>Συντελεστής </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Τυπικό Σφάλμα</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t-Statistic</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err="1">
                              <a:effectLst/>
                              <a:latin typeface="+mn-lt"/>
                              <a:ea typeface="Times New Roman"/>
                              <a:cs typeface="Times New Roman"/>
                            </a:rPr>
                            <a:t>Prob</a:t>
                          </a:r>
                          <a:r>
                            <a:rPr lang="el-GR" sz="1200" b="1" dirty="0">
                              <a:effectLst/>
                              <a:latin typeface="+mn-lt"/>
                              <a:ea typeface="Times New Roman"/>
                              <a:cs typeface="Times New Roman"/>
                            </a:rPr>
                            <a:t>.</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gn="ctr">
                            <a:lnSpc>
                              <a:spcPct val="150000"/>
                            </a:lnSpc>
                            <a:spcAft>
                              <a:spcPts val="0"/>
                            </a:spcAft>
                          </a:pPr>
                          <a:r>
                            <a:rPr lang="el-GR" sz="1200" b="1" dirty="0">
                              <a:effectLst/>
                              <a:latin typeface="+mn-lt"/>
                              <a:ea typeface="Times New Roman"/>
                              <a:cs typeface="Times New Roman"/>
                            </a:rPr>
                            <a:t>C</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4.642150***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0.122040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38.03800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gn="ctr">
                            <a:lnSpc>
                              <a:spcPct val="150000"/>
                            </a:lnSpc>
                            <a:spcAft>
                              <a:spcPts val="0"/>
                            </a:spcAft>
                          </a:pPr>
                          <a:r>
                            <a:rPr lang="el-GR" sz="1200" b="1">
                              <a:effectLst/>
                              <a:latin typeface="+mn-lt"/>
                              <a:ea typeface="Times New Roman"/>
                              <a:cs typeface="Times New Roman"/>
                            </a:rPr>
                            <a:t>OCFPS</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1.57E-05***</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1.64E-06</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9.559649</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0.0000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gn="ctr">
                            <a:lnSpc>
                              <a:spcPct val="150000"/>
                            </a:lnSpc>
                            <a:spcAft>
                              <a:spcPts val="0"/>
                            </a:spcAft>
                          </a:pPr>
                          <a:r>
                            <a:rPr lang="el-GR" sz="1200" b="1">
                              <a:effectLst/>
                              <a:latin typeface="+mn-lt"/>
                              <a:ea typeface="Times New Roman"/>
                              <a:cs typeface="Times New Roman"/>
                            </a:rPr>
                            <a:t>TAPS</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-6.97E-07**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3.24E-07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2.152770</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0.0314</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5562">
                    <a:tc gridSpan="5">
                      <a:txBody>
                        <a:bodyPr/>
                        <a:lstStyle/>
                        <a:p>
                          <a:pPr>
                            <a:lnSpc>
                              <a:spcPct val="150000"/>
                            </a:lnSpc>
                            <a:spcAft>
                              <a:spcPts val="0"/>
                            </a:spcAft>
                          </a:pPr>
                          <a:r>
                            <a:rPr lang="el-GR" sz="1200" b="1" dirty="0">
                              <a:effectLst/>
                              <a:latin typeface="+mn-lt"/>
                              <a:ea typeface="Times New Roman"/>
                              <a:cs typeface="Times New Roman"/>
                            </a:rPr>
                            <a:t>Περίοδος: 2003-2015				</a:t>
                          </a:r>
                        </a:p>
                        <a:p>
                          <a:pPr>
                            <a:lnSpc>
                              <a:spcPct val="150000"/>
                            </a:lnSpc>
                            <a:spcAft>
                              <a:spcPts val="0"/>
                            </a:spcAft>
                          </a:pPr>
                          <a:r>
                            <a:rPr lang="el-GR" sz="1200" b="1" dirty="0" err="1">
                              <a:effectLst/>
                              <a:latin typeface="+mn-lt"/>
                              <a:ea typeface="Times New Roman"/>
                              <a:cs typeface="Times New Roman"/>
                            </a:rPr>
                            <a:t>Νο</a:t>
                          </a:r>
                          <a:r>
                            <a:rPr lang="el-GR" sz="1200" b="1" dirty="0">
                              <a:effectLst/>
                              <a:latin typeface="+mn-lt"/>
                              <a:ea typeface="Times New Roman"/>
                              <a:cs typeface="Times New Roman"/>
                            </a:rPr>
                            <a:t> </a:t>
                          </a:r>
                          <a:r>
                            <a:rPr lang="en-US" sz="1200" b="1" dirty="0">
                              <a:effectLst/>
                              <a:latin typeface="+mn-lt"/>
                              <a:ea typeface="Times New Roman"/>
                              <a:cs typeface="Times New Roman"/>
                            </a:rPr>
                            <a:t>Cross</a:t>
                          </a:r>
                          <a:r>
                            <a:rPr lang="el-GR" sz="1200" b="1" dirty="0">
                              <a:effectLst/>
                              <a:latin typeface="+mn-lt"/>
                              <a:ea typeface="Times New Roman"/>
                              <a:cs typeface="Times New Roman"/>
                            </a:rPr>
                            <a:t>-</a:t>
                          </a:r>
                          <a:r>
                            <a:rPr lang="en-US" sz="1200" b="1" dirty="0">
                              <a:effectLst/>
                              <a:latin typeface="+mn-lt"/>
                              <a:ea typeface="Times New Roman"/>
                              <a:cs typeface="Times New Roman"/>
                            </a:rPr>
                            <a:t>sections</a:t>
                          </a:r>
                          <a:r>
                            <a:rPr lang="el-GR" sz="1200" b="1" dirty="0">
                              <a:effectLst/>
                              <a:latin typeface="+mn-lt"/>
                              <a:ea typeface="Times New Roman"/>
                              <a:cs typeface="Times New Roman"/>
                            </a:rPr>
                            <a:t>: 164				</a:t>
                          </a:r>
                        </a:p>
                        <a:p>
                          <a:pPr>
                            <a:lnSpc>
                              <a:spcPct val="150000"/>
                            </a:lnSpc>
                            <a:spcAft>
                              <a:spcPts val="0"/>
                            </a:spcAft>
                          </a:pPr>
                          <a:r>
                            <a:rPr lang="el-GR" sz="1200" b="1" dirty="0">
                              <a:effectLst/>
                              <a:latin typeface="+mn-lt"/>
                              <a:ea typeface="Times New Roman"/>
                              <a:cs typeface="Times New Roman"/>
                            </a:rPr>
                            <a:t>Συνολικός πίνακας (</a:t>
                          </a:r>
                          <a:r>
                            <a:rPr lang="en-US" sz="1200" b="1" dirty="0">
                              <a:effectLst/>
                              <a:latin typeface="+mn-lt"/>
                              <a:ea typeface="Times New Roman"/>
                              <a:cs typeface="Times New Roman"/>
                            </a:rPr>
                            <a:t>unbalanced</a:t>
                          </a:r>
                          <a:r>
                            <a:rPr lang="el-GR" sz="1200" b="1" dirty="0">
                              <a:effectLst/>
                              <a:latin typeface="+mn-lt"/>
                              <a:ea typeface="Times New Roman"/>
                              <a:cs typeface="Times New Roman"/>
                            </a:rPr>
                            <a:t>) παρατηρήσεις: 2132</a:t>
                          </a:r>
                        </a:p>
                        <a:p>
                          <a:pPr>
                            <a:lnSpc>
                              <a:spcPct val="150000"/>
                            </a:lnSpc>
                            <a:spcAft>
                              <a:spcPts val="0"/>
                            </a:spcAft>
                          </a:pPr>
                          <a:r>
                            <a:rPr lang="en-US" sz="1200" b="1" dirty="0">
                              <a:effectLst/>
                              <a:latin typeface="+mn-lt"/>
                              <a:ea typeface="Times New Roman"/>
                              <a:cs typeface="Times New Roman"/>
                            </a:rPr>
                            <a:t>White diagonal standard errors &amp; covariance (</a:t>
                          </a:r>
                          <a:r>
                            <a:rPr lang="en-US" sz="1200" b="1" dirty="0" err="1">
                              <a:effectLst/>
                              <a:latin typeface="+mn-lt"/>
                              <a:ea typeface="Times New Roman"/>
                              <a:cs typeface="Times New Roman"/>
                            </a:rPr>
                            <a:t>d.f.</a:t>
                          </a:r>
                          <a:r>
                            <a:rPr lang="en-US" sz="1200" b="1" dirty="0">
                              <a:effectLst/>
                              <a:latin typeface="+mn-lt"/>
                              <a:ea typeface="Times New Roman"/>
                              <a:cs typeface="Times New Roman"/>
                            </a:rPr>
                            <a:t> corrected)		</a:t>
                          </a:r>
                          <a:endParaRPr lang="el-GR" sz="1200" b="1" dirty="0">
                            <a:effectLst/>
                            <a:latin typeface="+mn-lt"/>
                            <a:ea typeface="Times New Roman"/>
                            <a:cs typeface="Times New Roman"/>
                          </a:endParaRP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R-squared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0.088097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dirty="0">
                              <a:effectLst/>
                              <a:latin typeface="+mn-lt"/>
                              <a:ea typeface="Times New Roman"/>
                              <a:cs typeface="Times New Roman"/>
                            </a:rPr>
                            <a:t>    </a:t>
                          </a:r>
                          <a:r>
                            <a:rPr lang="el-GR" sz="1200" b="1" dirty="0" err="1">
                              <a:effectLst/>
                              <a:latin typeface="+mn-lt"/>
                              <a:ea typeface="Times New Roman"/>
                              <a:cs typeface="Times New Roman"/>
                            </a:rPr>
                            <a:t>Mean</a:t>
                          </a:r>
                          <a:r>
                            <a:rPr lang="el-GR" sz="1200" b="1" dirty="0">
                              <a:effectLst/>
                              <a:latin typeface="+mn-lt"/>
                              <a:ea typeface="Times New Roman"/>
                              <a:cs typeface="Times New Roman"/>
                            </a:rPr>
                            <a:t> </a:t>
                          </a:r>
                          <a:r>
                            <a:rPr lang="el-GR" sz="1200" b="1" dirty="0" err="1">
                              <a:effectLst/>
                              <a:latin typeface="+mn-lt"/>
                              <a:ea typeface="Times New Roman"/>
                              <a:cs typeface="Times New Roman"/>
                            </a:rPr>
                            <a:t>dependent</a:t>
                          </a:r>
                          <a:r>
                            <a:rPr lang="el-GR" sz="1200" b="1" dirty="0">
                              <a:effectLst/>
                              <a:latin typeface="+mn-lt"/>
                              <a:ea typeface="Times New Roman"/>
                              <a:cs typeface="Times New Roman"/>
                            </a:rPr>
                            <a:t> </a:t>
                          </a:r>
                          <a:r>
                            <a:rPr lang="el-GR" sz="1200" b="1" dirty="0" err="1">
                              <a:effectLst/>
                              <a:latin typeface="+mn-lt"/>
                              <a:ea typeface="Times New Roman"/>
                              <a:cs typeface="Times New Roman"/>
                            </a:rPr>
                            <a:t>var</a:t>
                          </a:r>
                          <a:endParaRPr lang="el-GR" sz="1200" b="1" dirty="0">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3.976154</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Adjusted R-squared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0.087241</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S.D. dependent var</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5.454457</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S.E. of regression</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5.211103</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Akaike info criterion</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6.140866</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Sum squared resid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57814.27</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Schwarz criterion</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6.148838</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Log likelihood</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-6543.164</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Hannan-Quinn criter.</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6.143784</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393">
                    <a:tc>
                      <a:txBody>
                        <a:bodyPr/>
                        <a:lstStyle/>
                        <a:p>
                          <a:pPr>
                            <a:lnSpc>
                              <a:spcPct val="150000"/>
                            </a:lnSpc>
                            <a:spcAft>
                              <a:spcPts val="0"/>
                            </a:spcAft>
                          </a:pPr>
                          <a:r>
                            <a:rPr lang="el-GR" sz="1200" b="1">
                              <a:solidFill>
                                <a:srgbClr val="000000"/>
                              </a:solidFill>
                              <a:effectLst/>
                              <a:latin typeface="+mn-lt"/>
                              <a:ea typeface="Times New Roman"/>
                              <a:cs typeface="Times New Roman"/>
                            </a:rPr>
                            <a:t>F-statistic</a:t>
                          </a:r>
                          <a:endParaRPr lang="el-GR" sz="1200" b="1">
                            <a:effectLst/>
                            <a:latin typeface="+mn-lt"/>
                            <a:ea typeface="Times New Roman"/>
                            <a:cs typeface="Times New Roman"/>
                          </a:endParaRP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102.8394</a:t>
                          </a: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Durbin-Watson stat</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marR="12700" algn="ctr">
                            <a:lnSpc>
                              <a:spcPct val="150000"/>
                            </a:lnSpc>
                            <a:spcAft>
                              <a:spcPts val="0"/>
                            </a:spcAft>
                          </a:pPr>
                          <a:r>
                            <a:rPr lang="el-GR" sz="1200" b="1">
                              <a:effectLst/>
                              <a:latin typeface="+mn-lt"/>
                              <a:ea typeface="Times New Roman"/>
                              <a:cs typeface="Times New Roman"/>
                            </a:rPr>
                            <a:t>0.659623</a:t>
                          </a:r>
                        </a:p>
                      </a:txBody>
                      <a:tcPr marL="67217" marR="672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5562">
                    <a:tc gridSpan="5">
                      <a:txBody>
                        <a:bodyPr/>
                        <a:lstStyle/>
                        <a:p>
                          <a:endParaRPr lang="el-GR"/>
                        </a:p>
                      </a:txBody>
                      <a:tcPr marL="67217" marR="672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t="-392045" r="-71" b="-8523"/>
                          </a:stretch>
                        </a:blip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mc:Fallback>
      </mc:AlternateContent>
      <p:cxnSp>
        <p:nvCxnSpPr>
          <p:cNvPr id="5" name="Ευθεία γραμμή σύνδεσης 4"/>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Ορθογώνιο 8"/>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5"/>
          <p:cNvSpPr/>
          <p:nvPr/>
        </p:nvSpPr>
        <p:spPr>
          <a:xfrm>
            <a:off x="-1" y="-1"/>
            <a:ext cx="315598" cy="13011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93677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58" y="491001"/>
            <a:ext cx="7984958" cy="810164"/>
          </a:xfrm>
        </p:spPr>
        <p:txBody>
          <a:bodyPr>
            <a:normAutofit fontScale="90000"/>
          </a:bodyPr>
          <a:lstStyle/>
          <a:p>
            <a:pPr algn="l"/>
            <a:r>
              <a:rPr lang="el-GR" altLang="el-GR" sz="2400" b="1" dirty="0">
                <a:solidFill>
                  <a:schemeClr val="tx1">
                    <a:lumMod val="95000"/>
                    <a:lumOff val="5000"/>
                  </a:schemeClr>
                </a:solidFill>
              </a:rPr>
              <a:t>Εκτίμηση Επίδρασης OCFPS  και DAPS-NDPS στις Αγοραίες </a:t>
            </a:r>
            <a:r>
              <a:rPr lang="el-GR" altLang="el-GR" sz="2400" b="1" dirty="0" smtClean="0">
                <a:solidFill>
                  <a:schemeClr val="tx1">
                    <a:lumMod val="95000"/>
                    <a:lumOff val="5000"/>
                  </a:schemeClr>
                </a:solidFill>
              </a:rPr>
              <a:t>Τιμές</a:t>
            </a:r>
            <a:endParaRPr lang="el-GR" sz="2400" b="1" dirty="0">
              <a:solidFill>
                <a:schemeClr val="tx1">
                  <a:lumMod val="95000"/>
                  <a:lumOff val="5000"/>
                </a:schemeClr>
              </a:solidFill>
            </a:endParaRPr>
          </a:p>
        </p:txBody>
      </p:sp>
      <mc:AlternateContent xmlns:mc="http://schemas.openxmlformats.org/markup-compatibility/2006" xmlns:a14="http://schemas.microsoft.com/office/drawing/2010/main">
        <mc:Choice Requires="a14">
          <p:graphicFrame>
            <p:nvGraphicFramePr>
              <p:cNvPr id="4" name="Content Placeholder 3"/>
              <p:cNvGraphicFramePr>
                <a:graphicFrameLocks noGrp="1"/>
              </p:cNvGraphicFramePr>
              <p:nvPr>
                <p:ph idx="1"/>
                <p:extLst>
                  <p:ext uri="{D42A27DB-BD31-4B8C-83A1-F6EECF244321}">
                    <p14:modId xmlns:p14="http://schemas.microsoft.com/office/powerpoint/2010/main" val="4071236852"/>
                  </p:ext>
                </p:extLst>
              </p:nvPr>
            </p:nvGraphicFramePr>
            <p:xfrm>
              <a:off x="467544" y="1456793"/>
              <a:ext cx="8272990" cy="5388776"/>
            </p:xfrm>
            <a:graphic>
              <a:graphicData uri="http://schemas.openxmlformats.org/drawingml/2006/table">
                <a:tbl>
                  <a:tblPr firstRow="1" firstCol="1" bandRow="1"/>
                  <a:tblGrid>
                    <a:gridCol w="2262268"/>
                    <a:gridCol w="1511412"/>
                    <a:gridCol w="1665656"/>
                    <a:gridCol w="1511412"/>
                    <a:gridCol w="1322242"/>
                  </a:tblGrid>
                  <a:tr h="422688">
                    <a:tc>
                      <a:txBody>
                        <a:bodyPr/>
                        <a:lstStyle/>
                        <a:p>
                          <a:pPr>
                            <a:lnSpc>
                              <a:spcPct val="150000"/>
                            </a:lnSpc>
                            <a:spcAft>
                              <a:spcPts val="0"/>
                            </a:spcAft>
                          </a:pPr>
                          <a:r>
                            <a:rPr lang="el-GR" sz="1200" b="1" dirty="0">
                              <a:effectLst/>
                              <a:latin typeface="+mn-lt"/>
                              <a:ea typeface="Times New Roman"/>
                              <a:cs typeface="Times New Roman"/>
                            </a:rPr>
                            <a:t>Μεταβλητή</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200" b="1">
                              <a:effectLst/>
                              <a:latin typeface="+mn-lt"/>
                              <a:ea typeface="Times New Roman"/>
                              <a:cs typeface="Times New Roman"/>
                            </a:rPr>
                            <a:t>Συντελεστής </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Τυπικό Σφάλμα</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t-Statistic</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Prob.</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dirty="0">
                              <a:effectLst/>
                              <a:latin typeface="+mn-lt"/>
                              <a:ea typeface="Times New Roman"/>
                              <a:cs typeface="Times New Roman"/>
                            </a:rPr>
                            <a:t>C</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5.345462***</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1.828309</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2.923719</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0.0035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a:effectLst/>
                              <a:latin typeface="+mn-lt"/>
                              <a:ea typeface="Times New Roman"/>
                              <a:cs typeface="Times New Roman"/>
                            </a:rPr>
                            <a:t>OCFPS</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1.82E-05**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7.45E-06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-2.439603</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0.0148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dirty="0">
                              <a:effectLst/>
                              <a:latin typeface="+mn-lt"/>
                              <a:ea typeface="Times New Roman"/>
                              <a:cs typeface="Times New Roman"/>
                            </a:rPr>
                            <a:t>DAPS</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-9.15E-06***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3.15E-06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2.901031</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0.0038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dirty="0">
                              <a:effectLst/>
                              <a:latin typeface="+mn-lt"/>
                              <a:ea typeface="Times New Roman"/>
                              <a:cs typeface="Times New Roman"/>
                            </a:rPr>
                            <a:t>NDPS</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-1.83E-05***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6.55E-06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-2.798518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0.0052</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1542">
                    <a:tc gridSpan="5">
                      <a:txBody>
                        <a:bodyPr/>
                        <a:lstStyle/>
                        <a:p>
                          <a:pPr>
                            <a:lnSpc>
                              <a:spcPct val="150000"/>
                            </a:lnSpc>
                            <a:spcAft>
                              <a:spcPts val="0"/>
                            </a:spcAft>
                          </a:pPr>
                          <a:r>
                            <a:rPr lang="el-GR" sz="1200" b="1" dirty="0">
                              <a:effectLst/>
                              <a:latin typeface="+mn-lt"/>
                              <a:ea typeface="Times New Roman"/>
                              <a:cs typeface="Times New Roman"/>
                            </a:rPr>
                            <a:t>Περίοδος: 2003-2015				</a:t>
                          </a:r>
                        </a:p>
                        <a:p>
                          <a:pPr>
                            <a:lnSpc>
                              <a:spcPct val="150000"/>
                            </a:lnSpc>
                            <a:spcAft>
                              <a:spcPts val="0"/>
                            </a:spcAft>
                          </a:pPr>
                          <a:r>
                            <a:rPr lang="el-GR" sz="1200" b="1" dirty="0" err="1">
                              <a:effectLst/>
                              <a:latin typeface="+mn-lt"/>
                              <a:ea typeface="Times New Roman"/>
                              <a:cs typeface="Times New Roman"/>
                            </a:rPr>
                            <a:t>Νο</a:t>
                          </a:r>
                          <a:r>
                            <a:rPr lang="el-GR" sz="1200" b="1" dirty="0">
                              <a:effectLst/>
                              <a:latin typeface="+mn-lt"/>
                              <a:ea typeface="Times New Roman"/>
                              <a:cs typeface="Times New Roman"/>
                            </a:rPr>
                            <a:t> </a:t>
                          </a:r>
                          <a:r>
                            <a:rPr lang="en-US" sz="1200" b="1" dirty="0">
                              <a:effectLst/>
                              <a:latin typeface="+mn-lt"/>
                              <a:ea typeface="Times New Roman"/>
                              <a:cs typeface="Times New Roman"/>
                            </a:rPr>
                            <a:t>Cross</a:t>
                          </a:r>
                          <a:r>
                            <a:rPr lang="el-GR" sz="1200" b="1" dirty="0">
                              <a:effectLst/>
                              <a:latin typeface="+mn-lt"/>
                              <a:ea typeface="Times New Roman"/>
                              <a:cs typeface="Times New Roman"/>
                            </a:rPr>
                            <a:t>-</a:t>
                          </a:r>
                          <a:r>
                            <a:rPr lang="en-US" sz="1200" b="1" dirty="0">
                              <a:effectLst/>
                              <a:latin typeface="+mn-lt"/>
                              <a:ea typeface="Times New Roman"/>
                              <a:cs typeface="Times New Roman"/>
                            </a:rPr>
                            <a:t>sections</a:t>
                          </a:r>
                          <a:r>
                            <a:rPr lang="el-GR" sz="1200" b="1" dirty="0">
                              <a:effectLst/>
                              <a:latin typeface="+mn-lt"/>
                              <a:ea typeface="Times New Roman"/>
                              <a:cs typeface="Times New Roman"/>
                            </a:rPr>
                            <a:t>: 164				</a:t>
                          </a:r>
                        </a:p>
                        <a:p>
                          <a:pPr>
                            <a:lnSpc>
                              <a:spcPct val="150000"/>
                            </a:lnSpc>
                            <a:spcAft>
                              <a:spcPts val="0"/>
                            </a:spcAft>
                          </a:pPr>
                          <a:r>
                            <a:rPr lang="el-GR" sz="1200" b="1" dirty="0">
                              <a:effectLst/>
                              <a:latin typeface="+mn-lt"/>
                              <a:ea typeface="Times New Roman"/>
                              <a:cs typeface="Times New Roman"/>
                            </a:rPr>
                            <a:t>Συνολικός πίνακας (</a:t>
                          </a:r>
                          <a:r>
                            <a:rPr lang="en-US" sz="1200" b="1" dirty="0">
                              <a:effectLst/>
                              <a:latin typeface="+mn-lt"/>
                              <a:ea typeface="Times New Roman"/>
                              <a:cs typeface="Times New Roman"/>
                            </a:rPr>
                            <a:t>unbalanced</a:t>
                          </a:r>
                          <a:r>
                            <a:rPr lang="el-GR" sz="1200" b="1" dirty="0">
                              <a:effectLst/>
                              <a:latin typeface="+mn-lt"/>
                              <a:ea typeface="Times New Roman"/>
                              <a:cs typeface="Times New Roman"/>
                            </a:rPr>
                            <a:t>) παρατηρήσεις: 2132</a:t>
                          </a:r>
                        </a:p>
                        <a:p>
                          <a:pPr>
                            <a:lnSpc>
                              <a:spcPct val="150000"/>
                            </a:lnSpc>
                            <a:spcAft>
                              <a:spcPts val="0"/>
                            </a:spcAft>
                          </a:pPr>
                          <a:r>
                            <a:rPr lang="en-US" sz="1200" b="1" dirty="0">
                              <a:effectLst/>
                              <a:latin typeface="+mn-lt"/>
                              <a:ea typeface="Times New Roman"/>
                              <a:cs typeface="Times New Roman"/>
                            </a:rPr>
                            <a:t>White diagonal standard errors &amp; covariance (</a:t>
                          </a:r>
                          <a:r>
                            <a:rPr lang="en-US" sz="1200" b="1" dirty="0" err="1">
                              <a:effectLst/>
                              <a:latin typeface="+mn-lt"/>
                              <a:ea typeface="Times New Roman"/>
                              <a:cs typeface="Times New Roman"/>
                            </a:rPr>
                            <a:t>d.f.</a:t>
                          </a:r>
                          <a:r>
                            <a:rPr lang="en-US" sz="1200" b="1" dirty="0">
                              <a:effectLst/>
                              <a:latin typeface="+mn-lt"/>
                              <a:ea typeface="Times New Roman"/>
                              <a:cs typeface="Times New Roman"/>
                            </a:rPr>
                            <a:t> corrected)		</a:t>
                          </a:r>
                          <a:endParaRPr lang="el-GR" sz="1200" b="1" dirty="0">
                            <a:effectLst/>
                            <a:latin typeface="+mn-lt"/>
                            <a:ea typeface="Times New Roman"/>
                            <a:cs typeface="Times New Roman"/>
                          </a:endParaRP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R-squared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0.177987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Mean dependent var</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3.976154</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Adjusted R-squared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0.176828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S.D. dependent var</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5.454457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S.E. of regression</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4.948764</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Akaike info criterion</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6.038027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Sum squared resid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52115.28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Schwarz criterion</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6.048655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Log likelihood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-6432.537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Hannan-Quinn criter.</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6.041917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F-statistic</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153.5892</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Durbin-Watson stat</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0.760775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6927">
                    <a:tc gridSpan="5">
                      <a:txBody>
                        <a:bodyPr/>
                        <a:lstStyle/>
                        <a:p>
                          <a:pPr algn="just">
                            <a:lnSpc>
                              <a:spcPct val="150000"/>
                            </a:lnSpc>
                            <a:spcAft>
                              <a:spcPts val="0"/>
                            </a:spcAft>
                          </a:pPr>
                          <a14:m>
                            <m:oMath xmlns:m="http://schemas.openxmlformats.org/officeDocument/2006/math">
                              <m:r>
                                <a:rPr lang="el-GR" sz="1200" b="1" i="1">
                                  <a:effectLst/>
                                  <a:latin typeface="Cambria Math"/>
                                  <a:ea typeface="Times New Roman"/>
                                  <a:cs typeface="Arial"/>
                                </a:rPr>
                                <m:t>𝜮𝜼𝝁𝜺𝜴𝝎𝝈𝜼</m:t>
                              </m:r>
                              <m:r>
                                <a:rPr lang="el-GR" sz="1200" b="1" i="1">
                                  <a:effectLst/>
                                  <a:latin typeface="Cambria Math"/>
                                  <a:ea typeface="Times New Roman"/>
                                  <a:cs typeface="Arial"/>
                                </a:rPr>
                                <m:t>: </m:t>
                              </m:r>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𝑴𝑽</m:t>
                                  </m:r>
                                </m:e>
                                <m:sub/>
                              </m:sSub>
                            </m:oMath>
                          </a14:m>
                          <a:r>
                            <a:rPr lang="el-GR" sz="1200" b="1" i="1" dirty="0">
                              <a:effectLst/>
                              <a:latin typeface="+mn-lt"/>
                              <a:ea typeface="Times New Roman"/>
                              <a:cs typeface="Times New Roman"/>
                            </a:rPr>
                            <a:t>: η χρηματιστηριακή αξία της μετοχής, </a:t>
                          </a:r>
                          <a14:m>
                            <m:oMath xmlns:m="http://schemas.openxmlformats.org/officeDocument/2006/math">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𝑶𝑪𝑭𝑷𝑺</m:t>
                                  </m:r>
                                </m:e>
                                <m:sub/>
                              </m:sSub>
                            </m:oMath>
                          </a14:m>
                          <a:r>
                            <a:rPr lang="el-GR" sz="1200" b="1" i="1" dirty="0">
                              <a:effectLst/>
                              <a:latin typeface="+mn-lt"/>
                              <a:ea typeface="Times New Roman"/>
                              <a:cs typeface="Times New Roman"/>
                            </a:rPr>
                            <a:t>: οι λειτουργικές ταμειακές ροές ανά μετοχή και </a:t>
                          </a:r>
                          <a14:m>
                            <m:oMath xmlns:m="http://schemas.openxmlformats.org/officeDocument/2006/math">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𝑫𝑨𝑷𝑺</m:t>
                                  </m:r>
                                </m:e>
                                <m:sub/>
                              </m:sSub>
                            </m:oMath>
                          </a14:m>
                          <a:r>
                            <a:rPr lang="el-GR" sz="1200" b="1" i="1" dirty="0">
                              <a:effectLst/>
                              <a:latin typeface="+mn-lt"/>
                              <a:ea typeface="Times New Roman"/>
                              <a:cs typeface="Times New Roman"/>
                            </a:rPr>
                            <a:t> είναι το ύψος των διαφοροποιούμενων δεδουλευμένων ανά μετοχή </a:t>
                          </a:r>
                          <a14:m>
                            <m:oMath xmlns:m="http://schemas.openxmlformats.org/officeDocument/2006/math">
                              <m:sSub>
                                <m:sSubPr>
                                  <m:ctrlPr>
                                    <a:rPr lang="el-GR" sz="1200" b="1" i="1">
                                      <a:effectLst/>
                                      <a:latin typeface="Cambria Math"/>
                                      <a:ea typeface="Times New Roman"/>
                                      <a:cs typeface="Arial"/>
                                    </a:rPr>
                                  </m:ctrlPr>
                                </m:sSubPr>
                                <m:e>
                                  <m:r>
                                    <a:rPr lang="el-GR" sz="1200" b="1" i="1">
                                      <a:effectLst/>
                                      <a:latin typeface="Cambria Math"/>
                                      <a:ea typeface="Times New Roman"/>
                                      <a:cs typeface="Arial"/>
                                    </a:rPr>
                                    <m:t>𝑵𝑫𝑨𝑷𝑺</m:t>
                                  </m:r>
                                </m:e>
                                <m:sub/>
                              </m:sSub>
                            </m:oMath>
                          </a14:m>
                          <a:r>
                            <a:rPr lang="el-GR" sz="1200" b="1" i="1" dirty="0">
                              <a:effectLst/>
                              <a:latin typeface="+mn-lt"/>
                              <a:ea typeface="Times New Roman"/>
                              <a:cs typeface="Times New Roman"/>
                            </a:rPr>
                            <a:t> είναι το ύψος των μη διαφοροποιούμενων δεδουλευμένων ανά μετοχή</a:t>
                          </a:r>
                          <a:r>
                            <a:rPr lang="el-GR" sz="1200" b="1" i="1" dirty="0" smtClean="0">
                              <a:effectLst/>
                              <a:latin typeface="+mn-lt"/>
                              <a:ea typeface="Times New Roman"/>
                              <a:cs typeface="Times New Roman"/>
                            </a:rPr>
                            <a:t>.</a:t>
                          </a:r>
                          <a:endParaRPr lang="el-GR" sz="1200" b="1" dirty="0">
                            <a:effectLst/>
                            <a:latin typeface="+mn-lt"/>
                            <a:ea typeface="Times New Roman"/>
                            <a:cs typeface="Times New Roman"/>
                          </a:endParaRPr>
                        </a:p>
                        <a:p>
                          <a:pPr>
                            <a:lnSpc>
                              <a:spcPct val="150000"/>
                            </a:lnSpc>
                            <a:spcAft>
                              <a:spcPts val="0"/>
                            </a:spcAft>
                          </a:pPr>
                          <a:r>
                            <a:rPr lang="el-GR" sz="1200" b="1" i="1" dirty="0">
                              <a:effectLst/>
                              <a:latin typeface="+mn-lt"/>
                              <a:ea typeface="Times New Roman"/>
                              <a:cs typeface="Times New Roman"/>
                            </a:rPr>
                            <a:t>όπου *** για επίπεδο στατιστικής σημαντικότητας 1%,** για επίπεδο στατιστικής σημαντικότητας  5% και * για επίπεδο στατιστικής σημαντικότητας  10%</a:t>
                          </a:r>
                          <a:endParaRPr lang="el-GR" sz="1200" b="1" dirty="0">
                            <a:effectLst/>
                            <a:latin typeface="+mn-lt"/>
                            <a:ea typeface="Times New Roman"/>
                            <a:cs typeface="Times New Roman"/>
                          </a:endParaRP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mc:Choice>
        <mc:Fallback xmlns="">
          <p:graphicFrame>
            <p:nvGraphicFramePr>
              <p:cNvPr id="4" name="Content Placeholder 3"/>
              <p:cNvGraphicFramePr>
                <a:graphicFrameLocks noGrp="1"/>
              </p:cNvGraphicFramePr>
              <p:nvPr>
                <p:ph idx="1"/>
                <p:extLst>
                  <p:ext uri="{D42A27DB-BD31-4B8C-83A1-F6EECF244321}">
                    <p14:modId xmlns:p14="http://schemas.microsoft.com/office/powerpoint/2010/main" val="3248874981"/>
                  </p:ext>
                </p:extLst>
              </p:nvPr>
            </p:nvGraphicFramePr>
            <p:xfrm>
              <a:off x="467544" y="1456793"/>
              <a:ext cx="8272990" cy="5388776"/>
            </p:xfrm>
            <a:graphic>
              <a:graphicData uri="http://schemas.openxmlformats.org/drawingml/2006/table">
                <a:tbl>
                  <a:tblPr firstRow="1" firstCol="1" bandRow="1"/>
                  <a:tblGrid>
                    <a:gridCol w="2262268"/>
                    <a:gridCol w="1511412"/>
                    <a:gridCol w="1665656"/>
                    <a:gridCol w="1511412"/>
                    <a:gridCol w="1322242"/>
                  </a:tblGrid>
                  <a:tr h="422688">
                    <a:tc>
                      <a:txBody>
                        <a:bodyPr/>
                        <a:lstStyle/>
                        <a:p>
                          <a:pPr>
                            <a:lnSpc>
                              <a:spcPct val="150000"/>
                            </a:lnSpc>
                            <a:spcAft>
                              <a:spcPts val="0"/>
                            </a:spcAft>
                          </a:pPr>
                          <a:r>
                            <a:rPr lang="el-GR" sz="1200" b="1" dirty="0">
                              <a:effectLst/>
                              <a:latin typeface="+mn-lt"/>
                              <a:ea typeface="Times New Roman"/>
                              <a:cs typeface="Times New Roman"/>
                            </a:rPr>
                            <a:t>Μεταβλητή</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l-GR" sz="1200" b="1">
                              <a:effectLst/>
                              <a:latin typeface="+mn-lt"/>
                              <a:ea typeface="Times New Roman"/>
                              <a:cs typeface="Times New Roman"/>
                            </a:rPr>
                            <a:t>Συντελεστής </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Τυπικό Σφάλμα</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t-Statistic</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Prob.</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dirty="0">
                              <a:effectLst/>
                              <a:latin typeface="+mn-lt"/>
                              <a:ea typeface="Times New Roman"/>
                              <a:cs typeface="Times New Roman"/>
                            </a:rPr>
                            <a:t>C</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5.345462***</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1.828309</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2.923719</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0.0035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a:effectLst/>
                              <a:latin typeface="+mn-lt"/>
                              <a:ea typeface="Times New Roman"/>
                              <a:cs typeface="Times New Roman"/>
                            </a:rPr>
                            <a:t>OCFPS</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1.82E-05**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7.45E-06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-2.439603</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0.0148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dirty="0">
                              <a:effectLst/>
                              <a:latin typeface="+mn-lt"/>
                              <a:ea typeface="Times New Roman"/>
                              <a:cs typeface="Times New Roman"/>
                            </a:rPr>
                            <a:t>DAPS</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-9.15E-06***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3.15E-06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2.901031</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0.0038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gn="ctr">
                            <a:lnSpc>
                              <a:spcPct val="150000"/>
                            </a:lnSpc>
                            <a:spcAft>
                              <a:spcPts val="0"/>
                            </a:spcAft>
                          </a:pPr>
                          <a:r>
                            <a:rPr lang="el-GR" sz="1200" b="1" dirty="0">
                              <a:effectLst/>
                              <a:latin typeface="+mn-lt"/>
                              <a:ea typeface="Times New Roman"/>
                              <a:cs typeface="Times New Roman"/>
                            </a:rPr>
                            <a:t>NDPS</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-1.83E-05***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6.55E-06</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-2.798518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dirty="0">
                              <a:effectLst/>
                              <a:latin typeface="+mn-lt"/>
                              <a:ea typeface="Times New Roman"/>
                              <a:cs typeface="Times New Roman"/>
                            </a:rPr>
                            <a:t>0.0052</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8959">
                    <a:tc gridSpan="5">
                      <a:txBody>
                        <a:bodyPr/>
                        <a:lstStyle/>
                        <a:p>
                          <a:pPr>
                            <a:lnSpc>
                              <a:spcPct val="150000"/>
                            </a:lnSpc>
                            <a:spcAft>
                              <a:spcPts val="0"/>
                            </a:spcAft>
                          </a:pPr>
                          <a:r>
                            <a:rPr lang="el-GR" sz="1200" b="1" dirty="0">
                              <a:effectLst/>
                              <a:latin typeface="+mn-lt"/>
                              <a:ea typeface="Times New Roman"/>
                              <a:cs typeface="Times New Roman"/>
                            </a:rPr>
                            <a:t>Περίοδος: 2003-2015				</a:t>
                          </a:r>
                        </a:p>
                        <a:p>
                          <a:pPr>
                            <a:lnSpc>
                              <a:spcPct val="150000"/>
                            </a:lnSpc>
                            <a:spcAft>
                              <a:spcPts val="0"/>
                            </a:spcAft>
                          </a:pPr>
                          <a:r>
                            <a:rPr lang="el-GR" sz="1200" b="1" dirty="0" err="1">
                              <a:effectLst/>
                              <a:latin typeface="+mn-lt"/>
                              <a:ea typeface="Times New Roman"/>
                              <a:cs typeface="Times New Roman"/>
                            </a:rPr>
                            <a:t>Νο</a:t>
                          </a:r>
                          <a:r>
                            <a:rPr lang="el-GR" sz="1200" b="1" dirty="0">
                              <a:effectLst/>
                              <a:latin typeface="+mn-lt"/>
                              <a:ea typeface="Times New Roman"/>
                              <a:cs typeface="Times New Roman"/>
                            </a:rPr>
                            <a:t> </a:t>
                          </a:r>
                          <a:r>
                            <a:rPr lang="en-US" sz="1200" b="1" dirty="0">
                              <a:effectLst/>
                              <a:latin typeface="+mn-lt"/>
                              <a:ea typeface="Times New Roman"/>
                              <a:cs typeface="Times New Roman"/>
                            </a:rPr>
                            <a:t>Cross</a:t>
                          </a:r>
                          <a:r>
                            <a:rPr lang="el-GR" sz="1200" b="1" dirty="0">
                              <a:effectLst/>
                              <a:latin typeface="+mn-lt"/>
                              <a:ea typeface="Times New Roman"/>
                              <a:cs typeface="Times New Roman"/>
                            </a:rPr>
                            <a:t>-</a:t>
                          </a:r>
                          <a:r>
                            <a:rPr lang="en-US" sz="1200" b="1" dirty="0">
                              <a:effectLst/>
                              <a:latin typeface="+mn-lt"/>
                              <a:ea typeface="Times New Roman"/>
                              <a:cs typeface="Times New Roman"/>
                            </a:rPr>
                            <a:t>sections</a:t>
                          </a:r>
                          <a:r>
                            <a:rPr lang="el-GR" sz="1200" b="1" dirty="0">
                              <a:effectLst/>
                              <a:latin typeface="+mn-lt"/>
                              <a:ea typeface="Times New Roman"/>
                              <a:cs typeface="Times New Roman"/>
                            </a:rPr>
                            <a:t>: 164				</a:t>
                          </a:r>
                        </a:p>
                        <a:p>
                          <a:pPr>
                            <a:lnSpc>
                              <a:spcPct val="150000"/>
                            </a:lnSpc>
                            <a:spcAft>
                              <a:spcPts val="0"/>
                            </a:spcAft>
                          </a:pPr>
                          <a:r>
                            <a:rPr lang="el-GR" sz="1200" b="1" dirty="0">
                              <a:effectLst/>
                              <a:latin typeface="+mn-lt"/>
                              <a:ea typeface="Times New Roman"/>
                              <a:cs typeface="Times New Roman"/>
                            </a:rPr>
                            <a:t>Συνολικός πίνακας (</a:t>
                          </a:r>
                          <a:r>
                            <a:rPr lang="en-US" sz="1200" b="1" dirty="0">
                              <a:effectLst/>
                              <a:latin typeface="+mn-lt"/>
                              <a:ea typeface="Times New Roman"/>
                              <a:cs typeface="Times New Roman"/>
                            </a:rPr>
                            <a:t>unbalanced</a:t>
                          </a:r>
                          <a:r>
                            <a:rPr lang="el-GR" sz="1200" b="1" dirty="0">
                              <a:effectLst/>
                              <a:latin typeface="+mn-lt"/>
                              <a:ea typeface="Times New Roman"/>
                              <a:cs typeface="Times New Roman"/>
                            </a:rPr>
                            <a:t>) παρατηρήσεις: 2132</a:t>
                          </a:r>
                        </a:p>
                        <a:p>
                          <a:pPr>
                            <a:lnSpc>
                              <a:spcPct val="150000"/>
                            </a:lnSpc>
                            <a:spcAft>
                              <a:spcPts val="0"/>
                            </a:spcAft>
                          </a:pPr>
                          <a:r>
                            <a:rPr lang="en-US" sz="1200" b="1" dirty="0">
                              <a:effectLst/>
                              <a:latin typeface="+mn-lt"/>
                              <a:ea typeface="Times New Roman"/>
                              <a:cs typeface="Times New Roman"/>
                            </a:rPr>
                            <a:t>White diagonal standard errors &amp; covariance (</a:t>
                          </a:r>
                          <a:r>
                            <a:rPr lang="en-US" sz="1200" b="1" dirty="0" err="1">
                              <a:effectLst/>
                              <a:latin typeface="+mn-lt"/>
                              <a:ea typeface="Times New Roman"/>
                              <a:cs typeface="Times New Roman"/>
                            </a:rPr>
                            <a:t>d.f.</a:t>
                          </a:r>
                          <a:r>
                            <a:rPr lang="en-US" sz="1200" b="1" dirty="0">
                              <a:effectLst/>
                              <a:latin typeface="+mn-lt"/>
                              <a:ea typeface="Times New Roman"/>
                              <a:cs typeface="Times New Roman"/>
                            </a:rPr>
                            <a:t> corrected)		</a:t>
                          </a:r>
                          <a:endParaRPr lang="el-GR" sz="1200" b="1" dirty="0">
                            <a:effectLst/>
                            <a:latin typeface="+mn-lt"/>
                            <a:ea typeface="Times New Roman"/>
                            <a:cs typeface="Times New Roman"/>
                          </a:endParaRP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R-squared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0.177987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Mean dependent var</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3.976154</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Adjusted R-squared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0.176828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S.D. dependent var</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5.454457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S.E. of regression</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4.948764</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Akaike info criterion</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6.038027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Sum squared resid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52115.28</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Schwarz criterion</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6.048655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Log likelihood</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-6432.537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Hannan-Quinn criter.</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6.041917</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85">
                    <a:tc>
                      <a:txBody>
                        <a:bodyPr/>
                        <a:lstStyle/>
                        <a:p>
                          <a:pPr>
                            <a:lnSpc>
                              <a:spcPct val="150000"/>
                            </a:lnSpc>
                            <a:spcAft>
                              <a:spcPts val="0"/>
                            </a:spcAft>
                          </a:pPr>
                          <a:r>
                            <a:rPr lang="el-GR" sz="1200" b="1">
                              <a:solidFill>
                                <a:srgbClr val="000000"/>
                              </a:solidFill>
                              <a:effectLst/>
                              <a:latin typeface="+mn-lt"/>
                              <a:ea typeface="Times New Roman"/>
                              <a:cs typeface="Times New Roman"/>
                            </a:rPr>
                            <a:t>F-statistic</a:t>
                          </a:r>
                          <a:endParaRPr lang="el-GR" sz="1200" b="1">
                            <a:effectLst/>
                            <a:latin typeface="+mn-lt"/>
                            <a:ea typeface="Times New Roman"/>
                            <a:cs typeface="Times New Roman"/>
                          </a:endParaRP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l-GR" sz="1200" b="1">
                              <a:effectLst/>
                              <a:latin typeface="+mn-lt"/>
                              <a:ea typeface="Times New Roman"/>
                              <a:cs typeface="Times New Roman"/>
                            </a:rPr>
                            <a:t>153.5892</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12700">
                            <a:lnSpc>
                              <a:spcPct val="150000"/>
                            </a:lnSpc>
                            <a:spcAft>
                              <a:spcPts val="0"/>
                            </a:spcAft>
                          </a:pPr>
                          <a:r>
                            <a:rPr lang="el-GR" sz="1200" b="1">
                              <a:effectLst/>
                              <a:latin typeface="+mn-lt"/>
                              <a:ea typeface="Times New Roman"/>
                              <a:cs typeface="Times New Roman"/>
                            </a:rPr>
                            <a:t>    Durbin-Watson stat</a:t>
                          </a:r>
                        </a:p>
                      </a:txBody>
                      <a:tcPr marL="60887" marR="608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a:txBody>
                        <a:bodyPr/>
                        <a:lstStyle/>
                        <a:p>
                          <a:pPr algn="ctr">
                            <a:lnSpc>
                              <a:spcPct val="150000"/>
                            </a:lnSpc>
                            <a:spcAft>
                              <a:spcPts val="0"/>
                            </a:spcAft>
                          </a:pPr>
                          <a:r>
                            <a:rPr lang="el-GR" sz="1200" b="1">
                              <a:effectLst/>
                              <a:latin typeface="+mn-lt"/>
                              <a:ea typeface="Times New Roman"/>
                              <a:cs typeface="Times New Roman"/>
                            </a:rPr>
                            <a:t>0.760775</a:t>
                          </a: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3279">
                    <a:tc gridSpan="5">
                      <a:txBody>
                        <a:bodyPr/>
                        <a:lstStyle/>
                        <a:p>
                          <a:endParaRPr lang="el-GR"/>
                        </a:p>
                      </a:txBody>
                      <a:tcPr marL="60887" marR="608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74" t="-302273" b="-7273"/>
                          </a:stretch>
                        </a:blip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mc:Fallback>
      </mc:AlternateContent>
      <p:sp>
        <p:nvSpPr>
          <p:cNvPr id="6" name="Rectangle 35"/>
          <p:cNvSpPr/>
          <p:nvPr/>
        </p:nvSpPr>
        <p:spPr>
          <a:xfrm>
            <a:off x="7930" y="0"/>
            <a:ext cx="323528" cy="130116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5"/>
          <p:cNvSpPr/>
          <p:nvPr/>
        </p:nvSpPr>
        <p:spPr>
          <a:xfrm>
            <a:off x="-1" y="1346884"/>
            <a:ext cx="315597" cy="55111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Ορθογώνιο 8"/>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Rectangle 35"/>
          <p:cNvSpPr/>
          <p:nvPr/>
        </p:nvSpPr>
        <p:spPr>
          <a:xfrm>
            <a:off x="-1" y="-1"/>
            <a:ext cx="315597" cy="13011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Ευθεία γραμμή σύνδεσης 4"/>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7 - Έλλειψη"/>
          <p:cNvSpPr/>
          <p:nvPr/>
        </p:nvSpPr>
        <p:spPr>
          <a:xfrm>
            <a:off x="2987824" y="3814409"/>
            <a:ext cx="1080120" cy="5760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TextBox 8"/>
          <p:cNvSpPr txBox="1"/>
          <p:nvPr/>
        </p:nvSpPr>
        <p:spPr>
          <a:xfrm>
            <a:off x="3923928" y="3068960"/>
            <a:ext cx="3744416" cy="646331"/>
          </a:xfrm>
          <a:prstGeom prst="rect">
            <a:avLst/>
          </a:prstGeom>
          <a:noFill/>
        </p:spPr>
        <p:txBody>
          <a:bodyPr wrap="square" rtlCol="0">
            <a:spAutoFit/>
          </a:bodyPr>
          <a:lstStyle/>
          <a:p>
            <a:r>
              <a:rPr lang="el-GR" i="1" dirty="0" smtClean="0">
                <a:solidFill>
                  <a:schemeClr val="bg1"/>
                </a:solidFill>
              </a:rPr>
              <a:t>Υψηλότερο</a:t>
            </a:r>
            <a:r>
              <a:rPr lang="en-US" i="1" dirty="0" smtClean="0">
                <a:solidFill>
                  <a:schemeClr val="bg1"/>
                </a:solidFill>
              </a:rPr>
              <a:t> R</a:t>
            </a:r>
            <a:r>
              <a:rPr lang="en-US" i="1" baseline="30000" dirty="0" smtClean="0">
                <a:solidFill>
                  <a:schemeClr val="bg1"/>
                </a:solidFill>
              </a:rPr>
              <a:t>2 </a:t>
            </a:r>
            <a:r>
              <a:rPr lang="el-GR" i="1" dirty="0" smtClean="0">
                <a:solidFill>
                  <a:schemeClr val="bg1"/>
                </a:solidFill>
              </a:rPr>
              <a:t>σε σχέση με τις μεταβλητές </a:t>
            </a:r>
            <a:endParaRPr lang="el-GR" i="1" baseline="30000" dirty="0" smtClean="0">
              <a:solidFill>
                <a:schemeClr val="bg1"/>
              </a:solidFill>
            </a:endParaRPr>
          </a:p>
        </p:txBody>
      </p:sp>
    </p:spTree>
    <p:extLst>
      <p:ext uri="{BB962C8B-B14F-4D97-AF65-F5344CB8AC3E}">
        <p14:creationId xmlns:p14="http://schemas.microsoft.com/office/powerpoint/2010/main" val="369033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5"/>
          <p:cNvSpPr/>
          <p:nvPr/>
        </p:nvSpPr>
        <p:spPr>
          <a:xfrm>
            <a:off x="0" y="1324024"/>
            <a:ext cx="323528" cy="553397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245500"/>
            <a:ext cx="4094127" cy="810164"/>
          </a:xfrm>
        </p:spPr>
        <p:txBody>
          <a:bodyPr>
            <a:normAutofit/>
          </a:bodyPr>
          <a:lstStyle/>
          <a:p>
            <a:pPr algn="l"/>
            <a:r>
              <a:rPr lang="el-GR" sz="2400" b="1" dirty="0"/>
              <a:t>Συμπεράσματα</a:t>
            </a:r>
          </a:p>
        </p:txBody>
      </p:sp>
      <p:sp>
        <p:nvSpPr>
          <p:cNvPr id="4" name="2 - Θέση περιεχομένου"/>
          <p:cNvSpPr>
            <a:spLocks noGrp="1"/>
          </p:cNvSpPr>
          <p:nvPr>
            <p:ph idx="1"/>
          </p:nvPr>
        </p:nvSpPr>
        <p:spPr>
          <a:xfrm>
            <a:off x="639126" y="1508001"/>
            <a:ext cx="7821306" cy="5233367"/>
          </a:xfrm>
        </p:spPr>
        <p:txBody>
          <a:bodyPr>
            <a:noAutofit/>
          </a:bodyPr>
          <a:lstStyle/>
          <a:p>
            <a:pPr algn="just">
              <a:defRPr/>
            </a:pPr>
            <a:r>
              <a:rPr lang="el-GR" sz="1800" dirty="0" smtClean="0"/>
              <a:t>Σύμφωνα με τις εκτιμήσεις, οι επενδυτές φαίνεται ότι τείνουν να λαμβάνουν υπ’οψιν περισσότερο τις χρηματοροές που προέρχονται από τις λειτουργικές δραστηριότητες, σε σχέση με τα στοιχεία των δεδουλευμένων. </a:t>
            </a:r>
          </a:p>
          <a:p>
            <a:pPr lvl="1" algn="just">
              <a:defRPr/>
            </a:pPr>
            <a:r>
              <a:rPr lang="en-US" sz="1700" b="1" u="sng" dirty="0" smtClean="0"/>
              <a:t>O</a:t>
            </a:r>
            <a:r>
              <a:rPr lang="el-GR" sz="1700" b="1" u="sng" dirty="0" smtClean="0"/>
              <a:t>ι λειτουργικές </a:t>
            </a:r>
            <a:r>
              <a:rPr lang="el-GR" sz="1700" b="1" u="sng" dirty="0" err="1" smtClean="0"/>
              <a:t>χρηματοροές</a:t>
            </a:r>
            <a:r>
              <a:rPr lang="el-GR" sz="1700" b="1" u="sng" dirty="0" smtClean="0"/>
              <a:t> έχουν θετική και στατιστικά σημαντική σχέση</a:t>
            </a:r>
            <a:r>
              <a:rPr lang="el-GR" sz="1700" dirty="0" smtClean="0"/>
              <a:t> με τις τιμές, για το σύνολο των υποδειγμάτων. </a:t>
            </a:r>
            <a:endParaRPr lang="en-US" sz="1700" dirty="0" smtClean="0"/>
          </a:p>
          <a:p>
            <a:pPr lvl="1" algn="just">
              <a:defRPr/>
            </a:pPr>
            <a:r>
              <a:rPr lang="el-GR" sz="1700" dirty="0" smtClean="0"/>
              <a:t>Τα διαφοροποιούμενα δεδουλευμένα σχετίζονται </a:t>
            </a:r>
            <a:r>
              <a:rPr lang="el-GR" sz="1700" b="1" u="sng" dirty="0" smtClean="0"/>
              <a:t>αρνητικά</a:t>
            </a:r>
            <a:r>
              <a:rPr lang="el-GR" sz="1700" dirty="0" smtClean="0"/>
              <a:t> με τις αγοραίες τιμές, όπως και τα μη-διαφοροποιούμενα δεδουλευμένα.</a:t>
            </a:r>
            <a:endParaRPr lang="en-US" sz="1800" dirty="0" smtClean="0"/>
          </a:p>
          <a:p>
            <a:pPr algn="just">
              <a:defRPr/>
            </a:pPr>
            <a:r>
              <a:rPr lang="el-GR" sz="1800" dirty="0" smtClean="0"/>
              <a:t>Η βασική μεταβλητή που παραμένει στατιστικά σημαντική σε κάθε εκτίμηση παραμένουν οι </a:t>
            </a:r>
            <a:r>
              <a:rPr lang="el-GR" sz="1800" b="1" dirty="0" smtClean="0"/>
              <a:t>λειτουργικές ταμειακές </a:t>
            </a:r>
            <a:r>
              <a:rPr lang="el-GR" sz="1800" b="1" dirty="0" err="1" smtClean="0"/>
              <a:t>χρηματοροές</a:t>
            </a:r>
            <a:r>
              <a:rPr lang="el-GR" sz="1800" dirty="0" smtClean="0"/>
              <a:t>. </a:t>
            </a:r>
            <a:endParaRPr lang="en-US" sz="1800" dirty="0" smtClean="0"/>
          </a:p>
          <a:p>
            <a:pPr algn="just">
              <a:defRPr/>
            </a:pPr>
            <a:r>
              <a:rPr lang="en-US" sz="1800" b="1" u="sng" dirty="0" smtClean="0"/>
              <a:t>T</a:t>
            </a:r>
            <a:r>
              <a:rPr lang="el-GR" sz="1800" b="1" u="sng" dirty="0" smtClean="0"/>
              <a:t>α μη-διαφοροποιούμενα δεδουλευμένα</a:t>
            </a:r>
            <a:r>
              <a:rPr lang="el-GR" sz="1800" dirty="0" smtClean="0"/>
              <a:t>, δηλαδή </a:t>
            </a:r>
            <a:r>
              <a:rPr lang="el-GR" sz="1800" dirty="0" smtClean="0"/>
              <a:t>τα </a:t>
            </a:r>
            <a:r>
              <a:rPr lang="en-US" sz="1800" dirty="0" smtClean="0"/>
              <a:t>accruals </a:t>
            </a:r>
            <a:r>
              <a:rPr lang="el-GR" sz="1800" dirty="0" smtClean="0"/>
              <a:t>που </a:t>
            </a:r>
            <a:r>
              <a:rPr lang="el-GR" sz="1800" dirty="0" smtClean="0"/>
              <a:t>δεν μπορούν να επηρεαστούν από τα διευθυντικά στελέχη </a:t>
            </a:r>
            <a:r>
              <a:rPr lang="el-GR" sz="1800" b="1" u="sng" dirty="0" smtClean="0"/>
              <a:t>είναι στατιστικά σημαντικά. </a:t>
            </a:r>
          </a:p>
          <a:p>
            <a:pPr lvl="1" algn="just">
              <a:defRPr/>
            </a:pPr>
            <a:r>
              <a:rPr lang="en-US" sz="1700" b="1" u="sng" dirty="0" smtClean="0"/>
              <a:t>O</a:t>
            </a:r>
            <a:r>
              <a:rPr lang="el-GR" sz="1700" b="1" u="sng" dirty="0" smtClean="0"/>
              <a:t>ι επενδυτές μελετούν τα δεδουλευμένα</a:t>
            </a:r>
            <a:r>
              <a:rPr lang="el-GR" sz="1700" dirty="0" smtClean="0"/>
              <a:t>, αλλά δίνουν έμφαση σε στοιχεία που δεν μπορούν να χειραγωγηθούν από τις διοικήσεις των επιχειρήσεων. </a:t>
            </a:r>
            <a:endParaRPr lang="en-US" sz="1700" dirty="0" smtClean="0"/>
          </a:p>
          <a:p>
            <a:pPr lvl="1" algn="just">
              <a:defRPr/>
            </a:pPr>
            <a:r>
              <a:rPr lang="el-GR" sz="1700" dirty="0" smtClean="0"/>
              <a:t>Τα υποδείγματα που λαμβάνουν υπ’ οψιν λειτουργικές ταμειακές ροές παρουσιάζουν και την υψηλότερη ερμηνευτική ικανότητα των αγοραίων τιμών (υψηλότερο </a:t>
            </a:r>
            <a:r>
              <a:rPr lang="en-US" sz="1700" dirty="0" smtClean="0"/>
              <a:t>adjusted-R</a:t>
            </a:r>
            <a:r>
              <a:rPr lang="en-US" sz="1600" baseline="30000" dirty="0" smtClean="0"/>
              <a:t>2</a:t>
            </a:r>
            <a:r>
              <a:rPr lang="en-US" sz="1700" dirty="0" smtClean="0"/>
              <a:t>).</a:t>
            </a:r>
            <a:r>
              <a:rPr lang="el-GR" sz="1700" dirty="0" smtClean="0"/>
              <a:t> </a:t>
            </a:r>
          </a:p>
        </p:txBody>
      </p:sp>
      <p:cxnSp>
        <p:nvCxnSpPr>
          <p:cNvPr id="5" name="Ευθεία γραμμή σύνδεσης 4"/>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27830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p:cNvSpPr/>
          <p:nvPr/>
        </p:nvSpPr>
        <p:spPr>
          <a:xfrm>
            <a:off x="7930" y="1124744"/>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5"/>
          <p:cNvSpPr/>
          <p:nvPr/>
        </p:nvSpPr>
        <p:spPr>
          <a:xfrm>
            <a:off x="-1" y="-1"/>
            <a:ext cx="315598" cy="11247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4992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5"/>
          <p:cNvSpPr/>
          <p:nvPr/>
        </p:nvSpPr>
        <p:spPr>
          <a:xfrm>
            <a:off x="0" y="1324024"/>
            <a:ext cx="323528" cy="553397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1458" y="245500"/>
            <a:ext cx="4094127" cy="810164"/>
          </a:xfrm>
        </p:spPr>
        <p:txBody>
          <a:bodyPr>
            <a:normAutofit/>
          </a:bodyPr>
          <a:lstStyle/>
          <a:p>
            <a:pPr algn="l"/>
            <a:r>
              <a:rPr lang="el-GR" sz="2400" b="1" dirty="0"/>
              <a:t>Συμπεράσματα</a:t>
            </a:r>
          </a:p>
        </p:txBody>
      </p:sp>
      <p:sp>
        <p:nvSpPr>
          <p:cNvPr id="4" name="2 - Θέση περιεχομένου"/>
          <p:cNvSpPr>
            <a:spLocks noGrp="1"/>
          </p:cNvSpPr>
          <p:nvPr>
            <p:ph idx="1"/>
          </p:nvPr>
        </p:nvSpPr>
        <p:spPr>
          <a:xfrm>
            <a:off x="539552" y="1236900"/>
            <a:ext cx="8181346" cy="2209031"/>
          </a:xfrm>
        </p:spPr>
        <p:txBody>
          <a:bodyPr>
            <a:noAutofit/>
          </a:bodyPr>
          <a:lstStyle/>
          <a:p>
            <a:pPr algn="just">
              <a:defRPr/>
            </a:pPr>
            <a:r>
              <a:rPr lang="el-GR" sz="1800" dirty="0" smtClean="0"/>
              <a:t>Κατά τη διάρκεια της κρίσης, δεν φαίνεται να υπάρχει διαχείριση κερδών, λόγω του ότι τα </a:t>
            </a:r>
            <a:r>
              <a:rPr lang="el-GR" sz="1800" dirty="0" err="1" smtClean="0"/>
              <a:t>ΤΑ</a:t>
            </a:r>
            <a:r>
              <a:rPr lang="el-GR" sz="1800" dirty="0" smtClean="0"/>
              <a:t> παρέμειναν αρνητικά, με τα </a:t>
            </a:r>
            <a:r>
              <a:rPr lang="en-US" sz="1800" dirty="0" smtClean="0"/>
              <a:t>DA </a:t>
            </a:r>
            <a:r>
              <a:rPr lang="el-GR" sz="1800" dirty="0" smtClean="0"/>
              <a:t>να είναι θετικά μόνο τα έτη 2013 &amp; 2014. </a:t>
            </a:r>
          </a:p>
          <a:p>
            <a:pPr lvl="1" algn="just">
              <a:defRPr/>
            </a:pPr>
            <a:r>
              <a:rPr lang="el-GR" sz="1600" dirty="0" smtClean="0"/>
              <a:t>Επιβεβαιώνουν τα αποτελέσματα του βασικού άρθρου και των:</a:t>
            </a:r>
          </a:p>
          <a:p>
            <a:pPr lvl="2" algn="just">
              <a:defRPr/>
            </a:pPr>
            <a:r>
              <a:rPr lang="el-GR" sz="1600" b="1" dirty="0" err="1" smtClean="0"/>
              <a:t>Filip</a:t>
            </a:r>
            <a:r>
              <a:rPr lang="el-GR" sz="1600" b="1" dirty="0" smtClean="0"/>
              <a:t> </a:t>
            </a:r>
            <a:r>
              <a:rPr lang="el-GR" sz="1600" b="1" dirty="0"/>
              <a:t>και </a:t>
            </a:r>
            <a:r>
              <a:rPr lang="el-GR" sz="1600" b="1" dirty="0" err="1"/>
              <a:t>Raffournier</a:t>
            </a:r>
            <a:r>
              <a:rPr lang="el-GR" sz="1600" b="1" dirty="0"/>
              <a:t> (2014) </a:t>
            </a:r>
            <a:r>
              <a:rPr lang="el-GR" sz="1600" b="1" dirty="0" smtClean="0"/>
              <a:t>: </a:t>
            </a:r>
            <a:r>
              <a:rPr lang="el-GR" sz="1600" dirty="0" smtClean="0"/>
              <a:t>τα </a:t>
            </a:r>
            <a:r>
              <a:rPr lang="el-GR" sz="1600" dirty="0"/>
              <a:t>φαινόμενα διαχείρισης κερδών έχουν περιοριστεί σημαντικά κατά τα χρόνια της </a:t>
            </a:r>
            <a:r>
              <a:rPr lang="el-GR" sz="1600" dirty="0" smtClean="0"/>
              <a:t>κρίσης</a:t>
            </a:r>
            <a:endParaRPr lang="el-GR" sz="1600" dirty="0"/>
          </a:p>
          <a:p>
            <a:pPr lvl="2" algn="just">
              <a:defRPr/>
            </a:pPr>
            <a:r>
              <a:rPr lang="el-GR" sz="1600" b="1" dirty="0" smtClean="0"/>
              <a:t>Persakis </a:t>
            </a:r>
            <a:r>
              <a:rPr lang="el-GR" sz="1600" b="1" dirty="0"/>
              <a:t>και Iatridis (2015) </a:t>
            </a:r>
            <a:r>
              <a:rPr lang="el-GR" sz="1600" b="1" dirty="0" smtClean="0"/>
              <a:t>: </a:t>
            </a:r>
            <a:r>
              <a:rPr lang="el-GR" sz="1600" dirty="0" smtClean="0"/>
              <a:t>κατά </a:t>
            </a:r>
            <a:r>
              <a:rPr lang="el-GR" sz="1600" dirty="0"/>
              <a:t>τη διάρκεια της κρίσης παρουσιάζεται μια σημαντική μείωση στην ποιότητα των </a:t>
            </a:r>
            <a:r>
              <a:rPr lang="el-GR" sz="1600" dirty="0" smtClean="0"/>
              <a:t>κερδών</a:t>
            </a:r>
            <a:r>
              <a:rPr lang="en-US" sz="1600" dirty="0" smtClean="0"/>
              <a:t>.</a:t>
            </a:r>
            <a:endParaRPr lang="el-GR" sz="1600" dirty="0" smtClean="0"/>
          </a:p>
          <a:p>
            <a:pPr lvl="2" algn="just">
              <a:defRPr/>
            </a:pPr>
            <a:endParaRPr lang="el-GR" sz="1600" dirty="0" smtClean="0"/>
          </a:p>
        </p:txBody>
      </p:sp>
      <p:cxnSp>
        <p:nvCxnSpPr>
          <p:cNvPr id="5" name="Ευθεία γραμμή σύνδεσης 4"/>
          <p:cNvCxnSpPr/>
          <p:nvPr/>
        </p:nvCxnSpPr>
        <p:spPr>
          <a:xfrm>
            <a:off x="323528" y="0"/>
            <a:ext cx="0" cy="6858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Ορθογώνιο 7"/>
          <p:cNvSpPr/>
          <p:nvPr/>
        </p:nvSpPr>
        <p:spPr>
          <a:xfrm>
            <a:off x="-1" y="1278305"/>
            <a:ext cx="4409727"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p:cNvSpPr/>
          <p:nvPr/>
        </p:nvSpPr>
        <p:spPr>
          <a:xfrm>
            <a:off x="7930" y="1124744"/>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5"/>
          <p:cNvSpPr/>
          <p:nvPr/>
        </p:nvSpPr>
        <p:spPr>
          <a:xfrm>
            <a:off x="-1" y="-1"/>
            <a:ext cx="315598" cy="11247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p:cNvPicPr>
            <a:picLocks noChangeAspect="1" noChangeArrowheads="1"/>
          </p:cNvPicPr>
          <p:nvPr/>
        </p:nvPicPr>
        <p:blipFill>
          <a:blip r:embed="rId2" cstate="print"/>
          <a:srcRect/>
          <a:stretch>
            <a:fillRect/>
          </a:stretch>
        </p:blipFill>
        <p:spPr bwMode="auto">
          <a:xfrm>
            <a:off x="1331640" y="3470248"/>
            <a:ext cx="7056784" cy="3295437"/>
          </a:xfrm>
          <a:prstGeom prst="rect">
            <a:avLst/>
          </a:prstGeom>
          <a:noFill/>
          <a:ln w="9525">
            <a:noFill/>
            <a:miter lim="800000"/>
            <a:headEnd/>
            <a:tailEnd/>
          </a:ln>
          <a:effectLst/>
        </p:spPr>
      </p:pic>
    </p:spTree>
    <p:extLst>
      <p:ext uri="{BB962C8B-B14F-4D97-AF65-F5344CB8AC3E}">
        <p14:creationId xmlns:p14="http://schemas.microsoft.com/office/powerpoint/2010/main" val="166048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5"/>
          <p:cNvSpPr/>
          <p:nvPr/>
        </p:nvSpPr>
        <p:spPr>
          <a:xfrm>
            <a:off x="0" y="1472791"/>
            <a:ext cx="323528" cy="217624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5"/>
          <p:cNvSpPr/>
          <p:nvPr/>
        </p:nvSpPr>
        <p:spPr>
          <a:xfrm>
            <a:off x="437752" y="3676723"/>
            <a:ext cx="3971975" cy="318127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Ευθεία γραμμή σύνδεσης 7"/>
          <p:cNvCxnSpPr/>
          <p:nvPr/>
        </p:nvCxnSpPr>
        <p:spPr>
          <a:xfrm>
            <a:off x="323528"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Ορθογώνιο 8"/>
          <p:cNvSpPr/>
          <p:nvPr/>
        </p:nvSpPr>
        <p:spPr>
          <a:xfrm>
            <a:off x="0" y="3649033"/>
            <a:ext cx="4409727"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p:cNvSpPr/>
          <p:nvPr/>
        </p:nvSpPr>
        <p:spPr>
          <a:xfrm>
            <a:off x="0" y="1439065"/>
            <a:ext cx="4409727"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p:cNvSpPr/>
          <p:nvPr/>
        </p:nvSpPr>
        <p:spPr>
          <a:xfrm>
            <a:off x="-1" y="1301165"/>
            <a:ext cx="4409727"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91 - Τίτλος"/>
          <p:cNvSpPr txBox="1">
            <a:spLocks/>
          </p:cNvSpPr>
          <p:nvPr/>
        </p:nvSpPr>
        <p:spPr>
          <a:xfrm>
            <a:off x="323529" y="1412776"/>
            <a:ext cx="4409726" cy="223625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ltLang="el-GR" sz="2800" dirty="0" smtClean="0"/>
              <a:t>Σας Ευχαριστώ</a:t>
            </a:r>
            <a:br>
              <a:rPr lang="el-GR" altLang="el-GR" sz="2800" dirty="0" smtClean="0"/>
            </a:br>
            <a:r>
              <a:rPr lang="el-GR" altLang="el-GR" sz="2800" dirty="0" smtClean="0"/>
              <a:t>για την Προσοχή σας</a:t>
            </a:r>
            <a:endParaRPr lang="el-GR" altLang="el-GR" sz="2800" dirty="0"/>
          </a:p>
        </p:txBody>
      </p:sp>
    </p:spTree>
    <p:extLst>
      <p:ext uri="{BB962C8B-B14F-4D97-AF65-F5344CB8AC3E}">
        <p14:creationId xmlns:p14="http://schemas.microsoft.com/office/powerpoint/2010/main" val="1149957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2211</TotalTime>
  <Words>2160</Words>
  <Application>Microsoft Office PowerPoint</Application>
  <PresentationFormat>On-screen Show (4:3)</PresentationFormat>
  <Paragraphs>461</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Διαχείριση Κερδών – Ορισμός </vt:lpstr>
      <vt:lpstr>Διαχείριση Κερδών και Ηθική</vt:lpstr>
      <vt:lpstr>Η έννοια της διαχείρισης κερδών </vt:lpstr>
      <vt:lpstr>Τεχνικές διαχείρισης Κερδών</vt:lpstr>
      <vt:lpstr>Χρηματοοικονομικές Κρίσεις και Διαχείριση Κερδών </vt:lpstr>
      <vt:lpstr>Χρηματοοικονομικές Κρίσεις και Διαχείριση Κερδών </vt:lpstr>
      <vt:lpstr>Σε περιόδους κρίσεων σημαντική η μείωση στην ποιότητα των κερδών, όπως αποτυπώνονται στα σχετικά άρθρα:</vt:lpstr>
      <vt:lpstr>Τεχνικές Προσδιορισμού Δεδουλευμένων Κερδών </vt:lpstr>
      <vt:lpstr>Το υπόδειγμα του Jones (1991)</vt:lpstr>
      <vt:lpstr>Οικονομετρική Μεθοδολογία</vt:lpstr>
      <vt:lpstr>Οικονομετρική Μεθοδολογία</vt:lpstr>
      <vt:lpstr>Μέσος Όρος Συνολικών Δεδουλευμένων για το Δείγμα της Μελέτης, 2003-2015. </vt:lpstr>
      <vt:lpstr>Μοντέλο Accruals του Jones (1991), με μεταβλητή διαφοράς των Συνολικών Προσόδων, 2003-2015 </vt:lpstr>
      <vt:lpstr>Μοντέλο Dechow et al. (1995), με μεταβλητή διαφοράς των Συνολικών Προσόδων μείον τις Απαιτήσεις, 2003-2015 </vt:lpstr>
      <vt:lpstr>Μοντέλο Accruals των Kothari et al. (2005), με μεταβλητή διαφοράς των Συνολικών Προσόδων, 2003-2015</vt:lpstr>
      <vt:lpstr>Οικονομετρική Μεθοδολογία</vt:lpstr>
      <vt:lpstr>Εκτίμηση Επίδρασης EPS στις Αγοραίες Τιμές</vt:lpstr>
      <vt:lpstr>Εκτίμηση Επίδρασης OCFPS  και TAPS στις Αγοραίες Τιμές</vt:lpstr>
      <vt:lpstr>Εκτίμηση Επίδρασης OCFPS  και DAPS-NDPS στις Αγοραίες Τιμές</vt:lpstr>
      <vt:lpstr>Συμπεράσματα</vt:lpstr>
      <vt:lpstr>Συμπεράσματα</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Marina Ghene</dc:creator>
  <cp:lastModifiedBy>Dell</cp:lastModifiedBy>
  <cp:revision>8</cp:revision>
  <dcterms:created xsi:type="dcterms:W3CDTF">2017-02-16T13:55:34Z</dcterms:created>
  <dcterms:modified xsi:type="dcterms:W3CDTF">2017-02-21T12:00:46Z</dcterms:modified>
</cp:coreProperties>
</file>