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56" r:id="rId2"/>
    <p:sldId id="260" r:id="rId3"/>
    <p:sldId id="310" r:id="rId4"/>
    <p:sldId id="258" r:id="rId5"/>
    <p:sldId id="257" r:id="rId6"/>
    <p:sldId id="259" r:id="rId7"/>
    <p:sldId id="264" r:id="rId8"/>
    <p:sldId id="311" r:id="rId9"/>
    <p:sldId id="302" r:id="rId10"/>
    <p:sldId id="308" r:id="rId11"/>
    <p:sldId id="303" r:id="rId12"/>
    <p:sldId id="305" r:id="rId13"/>
    <p:sldId id="299" r:id="rId14"/>
    <p:sldId id="265" r:id="rId15"/>
    <p:sldId id="295" r:id="rId16"/>
    <p:sldId id="296" r:id="rId17"/>
    <p:sldId id="297" r:id="rId18"/>
    <p:sldId id="286" r:id="rId19"/>
    <p:sldId id="267" r:id="rId20"/>
    <p:sldId id="272" r:id="rId21"/>
    <p:sldId id="294" r:id="rId22"/>
    <p:sldId id="268" r:id="rId23"/>
    <p:sldId id="300" r:id="rId24"/>
    <p:sldId id="301" r:id="rId25"/>
    <p:sldId id="312" r:id="rId26"/>
    <p:sldId id="288" r:id="rId27"/>
    <p:sldId id="298" r:id="rId28"/>
    <p:sldId id="282" r:id="rId29"/>
    <p:sldId id="29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57"/>
    <p:restoredTop sz="94690"/>
  </p:normalViewPr>
  <p:slideViewPr>
    <p:cSldViewPr snapToGrid="0" snapToObjects="1">
      <p:cViewPr>
        <p:scale>
          <a:sx n="94" d="100"/>
          <a:sy n="94" d="100"/>
        </p:scale>
        <p:origin x="93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/pantfyllis/Dropbox/3d%20printing/Workbo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/pantfyllis/Dropbox/3d%20printing/Workbook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/pantfyllis/Dropbox/3d%20printing/Work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pantfyllis/Dropbox/3d%20printing/Workbook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pantfyllis/Dropbox/3d%20printing/Workbook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Users/pantfyllis/Dropbox/3d%20printing/Workbook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Users/pantfyllis/Dropbox/3d%20printing/Workbook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/Users/pantfyllis/Dropbox/3d%20printing/Workbook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/Users/pantfyllis/Dropbox/3d%20printing/Work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3847931657746"/>
          <c:y val="0.226658337456752"/>
          <c:w val="0.517463719016256"/>
          <c:h val="0.49721954192027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7"/>
              <c:layout>
                <c:manualLayout>
                  <c:x val="0.0326851140688416"/>
                  <c:y val="-0.09309565185182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925079056191"/>
                      <c:h val="0.14094488188976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'Ποσοστά ανά Βικλάδο'!$A$2:$A$10</c:f>
              <c:strCache>
                <c:ptCount val="9"/>
                <c:pt idx="0">
                  <c:v>Βιομηχανία - Παραγωγή</c:v>
                </c:pt>
                <c:pt idx="1">
                  <c:v>Καταναλωτικά προϊόντα - Ηλεκτρονικά</c:v>
                </c:pt>
                <c:pt idx="2">
                  <c:v>Υγεία</c:v>
                </c:pt>
                <c:pt idx="3">
                  <c:v>Ακαδημαικά Ινστιτούτα</c:v>
                </c:pt>
                <c:pt idx="4">
                  <c:v>Κυβέρνηση - Στρατός</c:v>
                </c:pt>
                <c:pt idx="5">
                  <c:v>Αρχιτεκτονική</c:v>
                </c:pt>
                <c:pt idx="6">
                  <c:v>Άλλος</c:v>
                </c:pt>
                <c:pt idx="7">
                  <c:v>Αυτοκινητοβιομηχανία</c:v>
                </c:pt>
                <c:pt idx="8">
                  <c:v>Αεροδιαστημική</c:v>
                </c:pt>
              </c:strCache>
            </c:strRef>
          </c:cat>
          <c:val>
            <c:numRef>
              <c:f>'Ποσοστά ανά Βικλάδο'!$B$2:$B$10</c:f>
              <c:numCache>
                <c:formatCode>General</c:formatCode>
                <c:ptCount val="9"/>
                <c:pt idx="0">
                  <c:v>18.5</c:v>
                </c:pt>
                <c:pt idx="1">
                  <c:v>18.0</c:v>
                </c:pt>
                <c:pt idx="2">
                  <c:v>13.7</c:v>
                </c:pt>
                <c:pt idx="3">
                  <c:v>6.4</c:v>
                </c:pt>
                <c:pt idx="4">
                  <c:v>5.4</c:v>
                </c:pt>
                <c:pt idx="5">
                  <c:v>3.8</c:v>
                </c:pt>
                <c:pt idx="6">
                  <c:v>4.6</c:v>
                </c:pt>
                <c:pt idx="7">
                  <c:v>17.3</c:v>
                </c:pt>
                <c:pt idx="8">
                  <c:v>12.3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l-GR" sz="1800">
                <a:latin typeface="Arial" charset="0"/>
                <a:ea typeface="Arial" charset="0"/>
                <a:cs typeface="Arial" charset="0"/>
              </a:rPr>
              <a:t>Παγκόσμιο μέγεθος αγοράς </a:t>
            </a:r>
            <a:endParaRPr lang="en-US" sz="1800">
              <a:latin typeface="Arial" charset="0"/>
              <a:ea typeface="Arial" charset="0"/>
              <a:cs typeface="Arial" charset="0"/>
            </a:endParaRPr>
          </a:p>
          <a:p>
            <a:pPr>
              <a:defRPr sz="1800">
                <a:latin typeface="Arial" charset="0"/>
                <a:ea typeface="Arial" charset="0"/>
                <a:cs typeface="Arial" charset="0"/>
              </a:defRPr>
            </a:pPr>
            <a:r>
              <a:rPr lang="el-GR" sz="1800">
                <a:latin typeface="Arial" charset="0"/>
                <a:ea typeface="Arial" charset="0"/>
                <a:cs typeface="Arial" charset="0"/>
              </a:rPr>
              <a:t>(σε δισεκατομμύρια Ευρώ €)</a:t>
            </a:r>
          </a:p>
        </c:rich>
      </c:tx>
      <c:layout>
        <c:manualLayout>
          <c:xMode val="edge"/>
          <c:yMode val="edge"/>
          <c:x val="0.283453900530804"/>
          <c:y val="0.02204363216065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'Μέγεθος αγοράς'!$B$1</c:f>
              <c:strCache>
                <c:ptCount val="1"/>
                <c:pt idx="0">
                  <c:v>Παγκόσμιο μέγεθος αγοράς (σε δισεκατομμύρια Ευρώ €)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'Μέγεθος αγοράς'!$A$2:$A$4</c:f>
              <c:numCache>
                <c:formatCode>General</c:formatCode>
                <c:ptCount val="3"/>
                <c:pt idx="0">
                  <c:v>2013.0</c:v>
                </c:pt>
                <c:pt idx="1">
                  <c:v>2014.0</c:v>
                </c:pt>
                <c:pt idx="2">
                  <c:v>2015.0</c:v>
                </c:pt>
              </c:numCache>
            </c:numRef>
          </c:cat>
          <c:val>
            <c:numRef>
              <c:f>'Μέγεθος αγοράς'!$B$2:$B$4</c:f>
              <c:numCache>
                <c:formatCode>#,#00</c:formatCode>
                <c:ptCount val="3"/>
                <c:pt idx="0">
                  <c:v>2.354999999999999</c:v>
                </c:pt>
                <c:pt idx="1">
                  <c:v>3.8622</c:v>
                </c:pt>
                <c:pt idx="2">
                  <c:v>4.870139999999997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18340224"/>
        <c:axId val="1418703040"/>
        <c:axId val="0"/>
      </c:bar3DChart>
      <c:catAx>
        <c:axId val="141834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418703040"/>
        <c:crosses val="autoZero"/>
        <c:auto val="1"/>
        <c:lblAlgn val="ctr"/>
        <c:lblOffset val="100"/>
        <c:noMultiLvlLbl val="0"/>
      </c:catAx>
      <c:valAx>
        <c:axId val="141870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34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537693844046387"/>
          <c:y val="0.22375"/>
          <c:w val="0.399375725444678"/>
          <c:h val="0.696134076990376"/>
        </c:manualLayout>
      </c:layout>
      <c:pieChart>
        <c:varyColors val="1"/>
        <c:ser>
          <c:idx val="0"/>
          <c:order val="0"/>
          <c:tx>
            <c:strRef>
              <c:f>Sheet10!$B$1</c:f>
              <c:strCache>
                <c:ptCount val="1"/>
                <c:pt idx="0">
                  <c:v>Ποσοστό εσόδων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Sheet10!$A$2:$A$3</c:f>
              <c:strCache>
                <c:ptCount val="2"/>
                <c:pt idx="0">
                  <c:v>Προσωπικοί εκτυπωτές (από 200€ έως 5000€)</c:v>
                </c:pt>
                <c:pt idx="1">
                  <c:v>Βιομηχανικοί - εκτυπωτές για επαγγελματική χρήση (από 5000€ και πάνω)</c:v>
                </c:pt>
              </c:strCache>
            </c:strRef>
          </c:cat>
          <c:val>
            <c:numRef>
              <c:f>Sheet10!$B$2:$B$3</c:f>
              <c:numCache>
                <c:formatCode>General</c:formatCode>
                <c:ptCount val="2"/>
                <c:pt idx="0">
                  <c:v>6.5</c:v>
                </c:pt>
                <c:pt idx="1">
                  <c:v>93.5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48709372483818"/>
          <c:y val="0.286398731408574"/>
          <c:w val="0.449017368844831"/>
          <c:h val="0.45023476232137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581150003833"/>
                      <c:h val="0.261048417465063"/>
                    </c:manualLayout>
                  </c15:layout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10892044604"/>
                      <c:h val="0.23900971611723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'από που εσοδα'!$A$2:$A$4</c:f>
              <c:strCache>
                <c:ptCount val="3"/>
                <c:pt idx="0">
                  <c:v>Συντήρηση και υπηρεσίες</c:v>
                </c:pt>
                <c:pt idx="1">
                  <c:v>Υλικά</c:v>
                </c:pt>
                <c:pt idx="2">
                  <c:v>Πώληση εκτυπωτών</c:v>
                </c:pt>
              </c:strCache>
            </c:strRef>
          </c:cat>
          <c:val>
            <c:numRef>
              <c:f>'από που εσοδα'!$B$2:$B$4</c:f>
              <c:numCache>
                <c:formatCode>General</c:formatCode>
                <c:ptCount val="3"/>
                <c:pt idx="0">
                  <c:v>25.0</c:v>
                </c:pt>
                <c:pt idx="1">
                  <c:v>40.0</c:v>
                </c:pt>
                <c:pt idx="2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'Πωλήσης υψηλού κόστους εκτυπωτ'!$B$1</c:f>
              <c:strCache>
                <c:ptCount val="1"/>
                <c:pt idx="0">
                  <c:v>Αριθμός Πωλήσεων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'Πωλήσης υψηλού κόστους εκτυπωτ'!$A$2:$A$14</c:f>
              <c:numCache>
                <c:formatCode>General</c:formatCode>
                <c:ptCount val="13"/>
                <c:pt idx="0">
                  <c:v>2000.0</c:v>
                </c:pt>
                <c:pt idx="1">
                  <c:v>2001.0</c:v>
                </c:pt>
                <c:pt idx="2">
                  <c:v>2002.0</c:v>
                </c:pt>
                <c:pt idx="3">
                  <c:v>2003.0</c:v>
                </c:pt>
                <c:pt idx="4">
                  <c:v>2004.0</c:v>
                </c:pt>
                <c:pt idx="5">
                  <c:v>2005.0</c:v>
                </c:pt>
                <c:pt idx="6">
                  <c:v>2006.0</c:v>
                </c:pt>
                <c:pt idx="7">
                  <c:v>2007.0</c:v>
                </c:pt>
                <c:pt idx="8">
                  <c:v>2008.0</c:v>
                </c:pt>
                <c:pt idx="9">
                  <c:v>2009.0</c:v>
                </c:pt>
                <c:pt idx="10">
                  <c:v>2010.0</c:v>
                </c:pt>
                <c:pt idx="11">
                  <c:v>2011.0</c:v>
                </c:pt>
                <c:pt idx="12">
                  <c:v>2012.0</c:v>
                </c:pt>
              </c:numCache>
            </c:numRef>
          </c:cat>
          <c:val>
            <c:numRef>
              <c:f>'Πωλήσης υψηλού κόστους εκτυπωτ'!$B$2:$B$14</c:f>
              <c:numCache>
                <c:formatCode>General</c:formatCode>
                <c:ptCount val="13"/>
                <c:pt idx="0">
                  <c:v>1300.0</c:v>
                </c:pt>
                <c:pt idx="1">
                  <c:v>1250.0</c:v>
                </c:pt>
                <c:pt idx="2">
                  <c:v>1550.0</c:v>
                </c:pt>
                <c:pt idx="3">
                  <c:v>1980.0</c:v>
                </c:pt>
                <c:pt idx="4">
                  <c:v>2950.0</c:v>
                </c:pt>
                <c:pt idx="5">
                  <c:v>3670.0</c:v>
                </c:pt>
                <c:pt idx="6">
                  <c:v>4110.0</c:v>
                </c:pt>
                <c:pt idx="7">
                  <c:v>4995.0</c:v>
                </c:pt>
                <c:pt idx="8">
                  <c:v>5030.0</c:v>
                </c:pt>
                <c:pt idx="9">
                  <c:v>4590.0</c:v>
                </c:pt>
                <c:pt idx="10">
                  <c:v>6220.0</c:v>
                </c:pt>
                <c:pt idx="11">
                  <c:v>6550.0</c:v>
                </c:pt>
                <c:pt idx="12">
                  <c:v>7870.0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640144592"/>
        <c:axId val="1652172960"/>
        <c:axId val="0"/>
      </c:bar3DChart>
      <c:catAx>
        <c:axId val="164014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72960"/>
        <c:crosses val="autoZero"/>
        <c:auto val="1"/>
        <c:lblAlgn val="ctr"/>
        <c:lblOffset val="100"/>
        <c:noMultiLvlLbl val="0"/>
      </c:catAx>
      <c:valAx>
        <c:axId val="165217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14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240396233309"/>
          <c:y val="0.0903841325633944"/>
          <c:w val="0.863223339410096"/>
          <c:h val="0.8157254947700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'Πωλήσης χαμηλού κόστους εκτυπωτ'!$B$1</c:f>
              <c:strCache>
                <c:ptCount val="1"/>
                <c:pt idx="0">
                  <c:v>Αριθμός Πωλήσεων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'Πωλήσης χαμηλού κόστους εκτυπωτ'!$A$2:$A$10</c:f>
              <c:numCache>
                <c:formatCode>General</c:formatCode>
                <c:ptCount val="9"/>
                <c:pt idx="0">
                  <c:v>2007.0</c:v>
                </c:pt>
                <c:pt idx="1">
                  <c:v>2008.0</c:v>
                </c:pt>
                <c:pt idx="2">
                  <c:v>2009.0</c:v>
                </c:pt>
                <c:pt idx="3">
                  <c:v>2010.0</c:v>
                </c:pt>
                <c:pt idx="4">
                  <c:v>2011.0</c:v>
                </c:pt>
                <c:pt idx="5">
                  <c:v>2012.0</c:v>
                </c:pt>
                <c:pt idx="6">
                  <c:v>2013.0</c:v>
                </c:pt>
                <c:pt idx="7">
                  <c:v>2014.0</c:v>
                </c:pt>
                <c:pt idx="8">
                  <c:v>2015.0</c:v>
                </c:pt>
              </c:numCache>
            </c:numRef>
          </c:cat>
          <c:val>
            <c:numRef>
              <c:f>'Πωλήσης χαμηλού κόστους εκτυπωτ'!$B$2:$B$10</c:f>
              <c:numCache>
                <c:formatCode>General</c:formatCode>
                <c:ptCount val="9"/>
                <c:pt idx="0">
                  <c:v>66.0</c:v>
                </c:pt>
                <c:pt idx="1">
                  <c:v>355.0</c:v>
                </c:pt>
                <c:pt idx="2">
                  <c:v>1816.0</c:v>
                </c:pt>
                <c:pt idx="3">
                  <c:v>5978.0</c:v>
                </c:pt>
                <c:pt idx="4">
                  <c:v>24265.0</c:v>
                </c:pt>
                <c:pt idx="5">
                  <c:v>35508.0</c:v>
                </c:pt>
                <c:pt idx="6">
                  <c:v>81560.0</c:v>
                </c:pt>
                <c:pt idx="7">
                  <c:v>160500.0</c:v>
                </c:pt>
                <c:pt idx="8">
                  <c:v>275300.0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526489344"/>
        <c:axId val="1755434208"/>
        <c:axId val="0"/>
      </c:bar3DChart>
      <c:catAx>
        <c:axId val="152648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434208"/>
        <c:crosses val="autoZero"/>
        <c:auto val="1"/>
        <c:lblAlgn val="ctr"/>
        <c:lblOffset val="100"/>
        <c:noMultiLvlLbl val="0"/>
      </c:catAx>
      <c:valAx>
        <c:axId val="175543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648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8252543515822"/>
          <c:y val="0.227798279142112"/>
          <c:w val="0.600702195240967"/>
          <c:h val="0.56242860016370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0614326290204514"/>
                  <c:y val="-0.089138270783524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142651008094603"/>
                  <c:y val="-0.1806551615775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770832519946"/>
                      <c:h val="0.22689001645797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0359633255415935"/>
                  <c:y val="0.03185324360097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0465416904787914"/>
                  <c:y val="0.039364404628455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46767307667978"/>
                  <c:y val="0.009624799684164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080233880070146"/>
                  <c:y val="-0.074650838332883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235839001423898"/>
                  <c:y val="-0.10153669906065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66525120850744"/>
                  <c:y val="0.0088456435205661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Sheet5!$A$2:$A$10</c:f>
              <c:strCache>
                <c:ptCount val="9"/>
                <c:pt idx="0">
                  <c:v>Προσαρμογή και Συναρμολόγηση</c:v>
                </c:pt>
                <c:pt idx="1">
                  <c:v>Πρότυπα για πρωτοτυποποίηση</c:v>
                </c:pt>
                <c:pt idx="2">
                  <c:v>Πρότυπα για χύτευση μετάλλων</c:v>
                </c:pt>
                <c:pt idx="3">
                  <c:v>Εξαρτήματα εργαλείων</c:v>
                </c:pt>
                <c:pt idx="4">
                  <c:v>Λειτουργικά εξαρτηματα</c:v>
                </c:pt>
                <c:pt idx="5">
                  <c:v>Έρευνα - Εκπαίδευση</c:v>
                </c:pt>
                <c:pt idx="6">
                  <c:v>Άλλο</c:v>
                </c:pt>
                <c:pt idx="7">
                  <c:v>Οπτικά βοηθήματα</c:v>
                </c:pt>
                <c:pt idx="8">
                  <c:v>Μοντέλα παρουσίασης</c:v>
                </c:pt>
              </c:strCache>
            </c:strRef>
          </c:cat>
          <c:val>
            <c:numRef>
              <c:f>Sheet5!$B$2:$B$10</c:f>
              <c:numCache>
                <c:formatCode>General</c:formatCode>
                <c:ptCount val="9"/>
                <c:pt idx="0">
                  <c:v>19.5</c:v>
                </c:pt>
                <c:pt idx="1">
                  <c:v>10.9</c:v>
                </c:pt>
                <c:pt idx="2">
                  <c:v>9.5</c:v>
                </c:pt>
                <c:pt idx="3">
                  <c:v>5.6</c:v>
                </c:pt>
                <c:pt idx="4">
                  <c:v>29.0</c:v>
                </c:pt>
                <c:pt idx="5">
                  <c:v>6.1</c:v>
                </c:pt>
                <c:pt idx="6">
                  <c:v>2.0</c:v>
                </c:pt>
                <c:pt idx="7">
                  <c:v>8.7</c:v>
                </c:pt>
                <c:pt idx="8">
                  <c:v>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4816017847085"/>
          <c:y val="0.191441724792009"/>
          <c:w val="0.651765043647286"/>
          <c:h val="0.63393504705426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02675747993189"/>
                  <c:y val="0.08933002481389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0778399416200438"/>
                  <c:y val="0.04466501240694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0.046217465336901"/>
                  <c:y val="-0.04962779156327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0.0243249817562637"/>
                  <c:y val="-0.06947890818858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656774507419119"/>
                  <c:y val="-0.1240694789081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-0.0486499635125274"/>
                  <c:y val="-0.04466501240694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"/>
                  <c:y val="-0.06947890818858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bg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spc="0" baseline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Χώρες!$A$2:$A$16</c:f>
              <c:strCache>
                <c:ptCount val="15"/>
                <c:pt idx="0">
                  <c:v>Ηνωμένες Πολιτείες Αμερικής</c:v>
                </c:pt>
                <c:pt idx="1">
                  <c:v>Τουρκία</c:v>
                </c:pt>
                <c:pt idx="2">
                  <c:v>Καναδάς</c:v>
                </c:pt>
                <c:pt idx="3">
                  <c:v>Γερμανία</c:v>
                </c:pt>
                <c:pt idx="4">
                  <c:v>Γαλλία</c:v>
                </c:pt>
                <c:pt idx="5">
                  <c:v>Σουηδία</c:v>
                </c:pt>
                <c:pt idx="6">
                  <c:v>Μεγάλη Βρετανία</c:v>
                </c:pt>
                <c:pt idx="7">
                  <c:v>Ιταλία</c:v>
                </c:pt>
                <c:pt idx="8">
                  <c:v>Ισπανία</c:v>
                </c:pt>
                <c:pt idx="9">
                  <c:v>Ιαπωνία</c:v>
                </c:pt>
                <c:pt idx="10">
                  <c:v>Κορέα</c:v>
                </c:pt>
                <c:pt idx="11">
                  <c:v>Κίνα</c:v>
                </c:pt>
                <c:pt idx="12">
                  <c:v>Ρωσία</c:v>
                </c:pt>
                <c:pt idx="13">
                  <c:v>Ταϊβάν</c:v>
                </c:pt>
                <c:pt idx="14">
                  <c:v>Άλλες</c:v>
                </c:pt>
              </c:strCache>
            </c:strRef>
          </c:cat>
          <c:val>
            <c:numRef>
              <c:f>Χώρες!$B$2:$B$16</c:f>
              <c:numCache>
                <c:formatCode>General</c:formatCode>
                <c:ptCount val="15"/>
                <c:pt idx="0">
                  <c:v>38.0</c:v>
                </c:pt>
                <c:pt idx="1">
                  <c:v>1.4</c:v>
                </c:pt>
                <c:pt idx="2">
                  <c:v>1.9</c:v>
                </c:pt>
                <c:pt idx="3">
                  <c:v>9.1</c:v>
                </c:pt>
                <c:pt idx="4">
                  <c:v>3.3</c:v>
                </c:pt>
                <c:pt idx="5">
                  <c:v>1.2</c:v>
                </c:pt>
                <c:pt idx="6">
                  <c:v>4.3</c:v>
                </c:pt>
                <c:pt idx="7">
                  <c:v>3.5</c:v>
                </c:pt>
                <c:pt idx="8">
                  <c:v>1.3</c:v>
                </c:pt>
                <c:pt idx="9">
                  <c:v>9.4</c:v>
                </c:pt>
                <c:pt idx="10">
                  <c:v>2.5</c:v>
                </c:pt>
                <c:pt idx="11">
                  <c:v>8.8</c:v>
                </c:pt>
                <c:pt idx="12">
                  <c:v>1.4</c:v>
                </c:pt>
                <c:pt idx="13">
                  <c:v>1.5</c:v>
                </c:pt>
                <c:pt idx="14">
                  <c:v>12.4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197564890925"/>
          <c:y val="0.206924089469644"/>
          <c:w val="0.407484763772824"/>
          <c:h val="0.60963123385792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05917541557305"/>
                  <c:y val="-0.031364041430153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860458799163"/>
                      <c:h val="0.10076162978297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0433236001749782"/>
                  <c:y val="-0.04015162239154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93229111986002"/>
                  <c:y val="-0.000197081992080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580708661417"/>
                      <c:h val="0.311297705019748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122242187894975"/>
                  <c:y val="-0.010643959552953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88267279090114"/>
                  <c:y val="-0.0195453362023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874942585301837"/>
                  <c:y val="-0.06662283300602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165531708145"/>
                      <c:h val="0.119247966542766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0.00435303079769289"/>
                  <c:y val="-0.0144129269631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0.0973162117847157"/>
                  <c:y val="0.069568296150481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0.140083958653063"/>
                  <c:y val="0.1243876580355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0.135704364084754"/>
                  <c:y val="0.0179646151202893"/>
                </c:manualLayout>
              </c:layout>
              <c:tx>
                <c:rich>
                  <a:bodyPr/>
                  <a:lstStyle/>
                  <a:p>
                    <a:fld id="{6819FC75-4CD6-F341-8516-30F2D7E5A12E}" type="CATEGORYNAME">
                      <a:rPr lang="el-GR"/>
                      <a:pPr/>
                      <a:t>[CATEGORY NAME]</a:t>
                    </a:fld>
                    <a:r>
                      <a:rPr lang="el-GR" baseline="0"/>
                      <a:t>
</a:t>
                    </a:r>
                    <a:fld id="{C012FEF9-12A3-3447-8732-0790D0353D37}" type="PERCENTAGE">
                      <a:rPr lang="el-GR" baseline="0"/>
                      <a:pPr/>
                      <a:t>[PERCENTAGE]</a:t>
                    </a:fld>
                    <a:endParaRPr lang="el-GR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0.0261735326426784"/>
                  <c:y val="-0.0030348526594033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19050" rIns="36576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'Λογοι υιοθέτησης'!$A$1:$K$1</c:f>
              <c:strCache>
                <c:ptCount val="11"/>
                <c:pt idx="0">
                  <c:v>Πρωτοτυποποίηση</c:v>
                </c:pt>
                <c:pt idx="1">
                  <c:v>Εξέλιξη Προϊόντων</c:v>
                </c:pt>
                <c:pt idx="2">
                  <c:v>Καινοτομία                                      (Δημιουργία προϊόντων που θα ήταν αδυνατον να παραχθούν με συμβατικές μεθόδους)</c:v>
                </c:pt>
                <c:pt idx="3">
                  <c:v>Βελτιωση γραμμής παραγωγής</c:v>
                </c:pt>
                <c:pt idx="4">
                  <c:v>Νέες πηγές εσόδων</c:v>
                </c:pt>
                <c:pt idx="5">
                  <c:v>Εξέλιξη προσωποποιημένων προϊόντων</c:v>
                </c:pt>
                <c:pt idx="6">
                  <c:v>Αύξηση αποδοτικότητας</c:v>
                </c:pt>
                <c:pt idx="7">
                  <c:v>Μείωση εξόδων</c:v>
                </c:pt>
                <c:pt idx="8">
                  <c:v>Βελτίωση αλυσίδας εφοδιασμού</c:v>
                </c:pt>
                <c:pt idx="9">
                  <c:v>Μετατροπή σχέσης με πελάτη και παρεχόμενης υπηρεσίας</c:v>
                </c:pt>
                <c:pt idx="10">
                  <c:v>Άλλος</c:v>
                </c:pt>
              </c:strCache>
            </c:strRef>
          </c:cat>
          <c:val>
            <c:numRef>
              <c:f>'Λογοι υιοθέτησης'!$A$2:$K$2</c:f>
              <c:numCache>
                <c:formatCode>#,#00</c:formatCode>
                <c:ptCount val="11"/>
                <c:pt idx="0">
                  <c:v>24.5</c:v>
                </c:pt>
                <c:pt idx="1">
                  <c:v>16.1</c:v>
                </c:pt>
                <c:pt idx="2">
                  <c:v>11.1</c:v>
                </c:pt>
                <c:pt idx="3">
                  <c:v>4.5</c:v>
                </c:pt>
                <c:pt idx="4">
                  <c:v>4.8</c:v>
                </c:pt>
                <c:pt idx="5">
                  <c:v>8.0</c:v>
                </c:pt>
                <c:pt idx="6">
                  <c:v>9.6</c:v>
                </c:pt>
                <c:pt idx="7">
                  <c:v>9.4</c:v>
                </c:pt>
                <c:pt idx="8">
                  <c:v>6.5</c:v>
                </c:pt>
                <c:pt idx="9">
                  <c:v>4.2</c:v>
                </c:pt>
                <c:pt idx="10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CF98C-D378-4A4C-9209-5C58338B8204}" type="datetimeFigureOut">
              <a:rPr lang="en-US" smtClean="0"/>
              <a:t>2/22/17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B9753-28A2-2B4E-809C-6FD04F14C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77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4B786-1669-4045-834F-7BDDBC3CDF7C}" type="datetimeFigureOut">
              <a:rPr lang="en-US" smtClean="0"/>
              <a:t>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210C0-225B-9747-B356-98E177E9C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microsoft.com/office/2007/relationships/hdphoto" Target="../media/hdphoto1.wdp"/><Relationship Id="rId6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eg"/><Relationship Id="rId6" Type="http://schemas.openxmlformats.org/officeDocument/2006/relationships/image" Target="../media/image18.jp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9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Relationship Id="rId3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3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Relationship Id="rId3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3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8" Type="http://schemas.openxmlformats.org/officeDocument/2006/relationships/image" Target="../media/image28.png"/><Relationship Id="rId9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jpg"/><Relationship Id="rId12" Type="http://schemas.openxmlformats.org/officeDocument/2006/relationships/image" Target="../media/image40.png"/><Relationship Id="rId13" Type="http://schemas.openxmlformats.org/officeDocument/2006/relationships/image" Target="../media/image41.jpeg"/><Relationship Id="rId14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jpg"/><Relationship Id="rId8" Type="http://schemas.openxmlformats.org/officeDocument/2006/relationships/image" Target="../media/image36.jpeg"/><Relationship Id="rId9" Type="http://schemas.openxmlformats.org/officeDocument/2006/relationships/image" Target="../media/image37.jpg"/><Relationship Id="rId10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4" Type="http://schemas.openxmlformats.org/officeDocument/2006/relationships/image" Target="../media/image45.png"/><Relationship Id="rId5" Type="http://schemas.openxmlformats.org/officeDocument/2006/relationships/image" Target="../media/image46.jpeg"/><Relationship Id="rId6" Type="http://schemas.openxmlformats.org/officeDocument/2006/relationships/image" Target="../media/image47.jpe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jp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jpg"/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eg"/><Relationship Id="rId3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Relationship Id="rId3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g"/><Relationship Id="rId3" Type="http://schemas.openxmlformats.org/officeDocument/2006/relationships/image" Target="../media/image9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34" y="1871641"/>
            <a:ext cx="7076773" cy="3900799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54865" y="118319"/>
            <a:ext cx="914399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ΔΙΑΠΑΝΕΠΙΣΤΗΜΙΑΚΟ ΠΡΟΓΡΑΜΜΑ ΜΕΤΑΠΤΥΧΙΑΚΩΝ ΣΠΟΥΔΩΝ</a:t>
            </a:r>
            <a:b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</a:b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 ΣΤΗ ΔΙΟΙΚΗΣΗ ΕΠΙΧΕΙΡΗΣΕΩΝ “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ATHENS MBA</a:t>
            </a: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”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cs typeface="Arial" charset="0"/>
            </a:endParaRPr>
          </a:p>
        </p:txBody>
      </p:sp>
      <p:pic>
        <p:nvPicPr>
          <p:cNvPr id="6" name="Εικόνα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9979" y="728408"/>
            <a:ext cx="5274310" cy="8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93"/>
            <a:ext cx="749300" cy="838200"/>
          </a:xfrm>
          <a:prstGeom prst="rect">
            <a:avLst/>
          </a:prstGeom>
        </p:spPr>
      </p:pic>
      <p:pic>
        <p:nvPicPr>
          <p:cNvPr id="7" name="Picture 6" descr="LOGOS PANTONE_18_small 3x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323" y="0"/>
            <a:ext cx="689610" cy="8439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46030" y="5913261"/>
            <a:ext cx="9143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Η επανάσταση της τρισδιάστατης εκτύπωσης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776"/>
            <a:ext cx="9144000" cy="42758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216927"/>
            <a:ext cx="9144000" cy="1389939"/>
          </a:xfrm>
          <a:prstGeom prst="rect">
            <a:avLst/>
          </a:prstGeom>
          <a:solidFill>
            <a:srgbClr val="FF0000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67500" lnSpcReduction="200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r>
              <a:rPr lang="el-GR" sz="3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Τί είναι η τρισδιάστατη εκτύπωση </a:t>
            </a:r>
            <a:endParaRPr lang="en-US" sz="32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348031"/>
            <a:ext cx="92077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Είναι η διαδικασία </a:t>
            </a: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που ενώνει υλικά για να κατασκευάσει 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αντικείμενα, με δεδομένα </a:t>
            </a: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που προέρχονται από τρισδιάστατα μοντέλα, συνήθως στρώση πάνω από στρώση, αντίθετα με τις παραγωγικές μεθόδους που αφαιρούν 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υλικό, </a:t>
            </a: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όπως τα παραδοσιακά μηχανουργεία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 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ASTM </a:t>
            </a:r>
            <a:r>
              <a:rPr 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International</a:t>
            </a:r>
            <a:r>
              <a:rPr lang="en-GB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7965" y="4370722"/>
            <a:ext cx="2373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e-manufacturing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965" y="5572629"/>
            <a:ext cx="29239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Rapid</a:t>
            </a:r>
            <a:r>
              <a:rPr lang="en-US" sz="1600" dirty="0">
                <a:ln>
                  <a:solidFill>
                    <a:schemeClr val="bg1"/>
                  </a:solidFill>
                </a:ln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manufacturing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647965" y="3245870"/>
            <a:ext cx="26031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Additive</a:t>
            </a:r>
            <a:r>
              <a:rPr lang="en-US" sz="1600" dirty="0" smtClean="0">
                <a:ln>
                  <a:solidFill>
                    <a:schemeClr val="bg1"/>
                  </a:solidFill>
                </a:ln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manufacturing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71947" y="4274766"/>
            <a:ext cx="23044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Freedom Fabrication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45876" y="4320636"/>
            <a:ext cx="31170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Constructive manufacturing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22726" y="5549883"/>
            <a:ext cx="30335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Direct digital manufacture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22726" y="3245870"/>
            <a:ext cx="31170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3D printing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90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2859790"/>
            <a:ext cx="9144000" cy="971090"/>
          </a:xfrm>
          <a:prstGeom prst="rect">
            <a:avLst/>
          </a:prstGeom>
          <a:solidFill>
            <a:srgbClr val="FF0000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-518019" y="35504"/>
            <a:ext cx="7969797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defRPr/>
            </a:pPr>
            <a:r>
              <a:rPr lang="el-GR" sz="2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Διαδικασία </a:t>
            </a:r>
            <a:r>
              <a:rPr lang="el-GR" sz="22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- Διαφορά με την παραδοσιακή παραγωγή</a:t>
            </a:r>
            <a:endParaRPr lang="en-US" sz="22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endParaRPr lang="en-US" sz="22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528977" y="2006108"/>
            <a:ext cx="22360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Ψηφιακό 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Μοντέλο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03111" y="2150925"/>
            <a:ext cx="2236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Υλικά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79423" y="2170705"/>
            <a:ext cx="2236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Εκτύπωση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28303" y="2170705"/>
            <a:ext cx="2236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Αντικείμενο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8" t="26030" r="54413" b="22881"/>
          <a:stretch/>
        </p:blipFill>
        <p:spPr>
          <a:xfrm>
            <a:off x="3466880" y="941935"/>
            <a:ext cx="1308538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" t="19401" r="86787" b="30026"/>
          <a:stretch/>
        </p:blipFill>
        <p:spPr>
          <a:xfrm>
            <a:off x="272716" y="939010"/>
            <a:ext cx="632691" cy="9051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5" t="14167" r="27632" b="18008"/>
          <a:stretch/>
        </p:blipFill>
        <p:spPr>
          <a:xfrm>
            <a:off x="5768823" y="792163"/>
            <a:ext cx="1057276" cy="12139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89" t="19594" r="514" b="20531"/>
          <a:stretch/>
        </p:blipFill>
        <p:spPr>
          <a:xfrm>
            <a:off x="7725348" y="855765"/>
            <a:ext cx="1041986" cy="1071654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1067408" y="1292255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873195" y="1293021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6939666" y="1292255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2" t="35127" r="66453" b="25092"/>
          <a:stretch/>
        </p:blipFill>
        <p:spPr>
          <a:xfrm>
            <a:off x="1789994" y="880090"/>
            <a:ext cx="663185" cy="1047329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6" name="Right Arrow 15"/>
          <p:cNvSpPr/>
          <p:nvPr/>
        </p:nvSpPr>
        <p:spPr>
          <a:xfrm>
            <a:off x="2599845" y="1284711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03548" y="2032205"/>
            <a:ext cx="22360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Αρχείο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SLT 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2830196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Ενώ οι παραδοσιακές μέθοδοι παραγωγής βασίζονται στην αφαίρεση υλικού από την πρώτη ύλη, η τρισδιάστατη βασίζεται στην προσθήκη υλικού αφού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είναι </a:t>
            </a:r>
            <a:r>
              <a:rPr lang="el-GR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μέθοδος προσθετικής κατασκευής στην οποία εφαρμόζεται η διαδοχική εναπόθεση επάλληλων στρώσεων υλικού για την κατασκευή αντικειμένων.</a:t>
            </a:r>
          </a:p>
        </p:txBody>
      </p:sp>
      <p:pic>
        <p:nvPicPr>
          <p:cNvPr id="25" name="Picture 24" descr="../../Desktop/122.jpe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14" y="3883074"/>
            <a:ext cx="4572001" cy="244804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27" name="Rectangle 26"/>
          <p:cNvSpPr/>
          <p:nvPr/>
        </p:nvSpPr>
        <p:spPr>
          <a:xfrm>
            <a:off x="1399266" y="6252056"/>
            <a:ext cx="9112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Κόστος ανά μονάδα παραγωγής</a:t>
            </a:r>
          </a:p>
          <a:p>
            <a:r>
              <a:rPr lang="el-GR" sz="1400" dirty="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rPr>
              <a:t>Πηγή :</a:t>
            </a:r>
            <a:r>
              <a:rPr lang="en-US" sz="1400" dirty="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rPr>
              <a:t>Deloitte</a:t>
            </a:r>
            <a:endParaRPr lang="el-GR" sz="1400" dirty="0">
              <a:solidFill>
                <a:schemeClr val="bg1"/>
              </a:solidFill>
              <a:effectLst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460" y="4762784"/>
            <a:ext cx="1821005" cy="910503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82493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577157" y="1599783"/>
            <a:ext cx="8118763" cy="5101132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23" name="Rounded Rectangle 18"/>
          <p:cNvSpPr>
            <a:spLocks noChangeArrowheads="1"/>
          </p:cNvSpPr>
          <p:nvPr/>
        </p:nvSpPr>
        <p:spPr bwMode="auto">
          <a:xfrm>
            <a:off x="3237172" y="5311159"/>
            <a:ext cx="2808287" cy="720725"/>
          </a:xfrm>
          <a:prstGeom prst="roundRect">
            <a:avLst>
              <a:gd name="adj" fmla="val 16667"/>
            </a:avLst>
          </a:prstGeom>
          <a:solidFill>
            <a:schemeClr val="tx1">
              <a:alpha val="52156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Rounded Rectangle 18"/>
          <p:cNvSpPr>
            <a:spLocks noChangeArrowheads="1"/>
          </p:cNvSpPr>
          <p:nvPr/>
        </p:nvSpPr>
        <p:spPr bwMode="auto">
          <a:xfrm>
            <a:off x="951712" y="3850049"/>
            <a:ext cx="2808287" cy="720725"/>
          </a:xfrm>
          <a:prstGeom prst="roundRect">
            <a:avLst>
              <a:gd name="adj" fmla="val 16667"/>
            </a:avLst>
          </a:prstGeom>
          <a:solidFill>
            <a:schemeClr val="tx1">
              <a:alpha val="52156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Rounded Rectangle 18"/>
          <p:cNvSpPr>
            <a:spLocks noChangeArrowheads="1"/>
          </p:cNvSpPr>
          <p:nvPr/>
        </p:nvSpPr>
        <p:spPr bwMode="auto">
          <a:xfrm>
            <a:off x="3237172" y="2307371"/>
            <a:ext cx="2808287" cy="720725"/>
          </a:xfrm>
          <a:prstGeom prst="roundRect">
            <a:avLst>
              <a:gd name="adj" fmla="val 16667"/>
            </a:avLst>
          </a:prstGeom>
          <a:solidFill>
            <a:schemeClr val="tx1">
              <a:alpha val="52156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Rounded Rectangle 18"/>
          <p:cNvSpPr>
            <a:spLocks noChangeArrowheads="1"/>
          </p:cNvSpPr>
          <p:nvPr/>
        </p:nvSpPr>
        <p:spPr bwMode="auto">
          <a:xfrm>
            <a:off x="5628831" y="3857359"/>
            <a:ext cx="2808287" cy="720725"/>
          </a:xfrm>
          <a:prstGeom prst="roundRect">
            <a:avLst>
              <a:gd name="adj" fmla="val 16667"/>
            </a:avLst>
          </a:prstGeom>
          <a:solidFill>
            <a:schemeClr val="tx1">
              <a:alpha val="52156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-30357" y="126936"/>
            <a:ext cx="3836653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0000" lnSpcReduction="100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r>
              <a:rPr lang="el-GR" sz="25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Κύριες τεχνολογίες 3</a:t>
            </a:r>
            <a:r>
              <a:rPr lang="en-US" sz="25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D </a:t>
            </a:r>
            <a:r>
              <a:rPr lang="el-GR" sz="25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Εκτύπωσης</a:t>
            </a:r>
            <a:endParaRPr lang="en-US" sz="25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72594" y="2316740"/>
            <a:ext cx="2002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Στερεολιθογραφία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SLA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07991" y="3845009"/>
            <a:ext cx="22360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Fused Deposition Modeling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FDM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14937" y="3852318"/>
            <a:ext cx="22360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Selective Laser Sintering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SLS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18500" y="5421040"/>
            <a:ext cx="2236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3D Printing 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3DP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4" r="9564"/>
          <a:stretch/>
        </p:blipFill>
        <p:spPr>
          <a:xfrm>
            <a:off x="3984651" y="3602008"/>
            <a:ext cx="1385379" cy="121680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3442" y="948767"/>
            <a:ext cx="9207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Οι τεχνολογίες τρισδιάστατης εκτύπωσης διαφέρουν ως προς τα υλικά και τις τεχνικές που χρησιμοποιούν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99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-611053" y="-87721"/>
            <a:ext cx="4555938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r>
              <a:rPr lang="el-GR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Ημερομηνίες</a:t>
            </a:r>
            <a:r>
              <a:rPr lang="el-GR" sz="28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 </a:t>
            </a:r>
            <a:r>
              <a:rPr lang="el-GR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ορόσημα</a:t>
            </a:r>
            <a:endParaRPr lang="en-US" sz="24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8983" y="3450297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0" y="3501634"/>
            <a:ext cx="9090120" cy="6036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Rectangle 15"/>
          <p:cNvSpPr/>
          <p:nvPr/>
        </p:nvSpPr>
        <p:spPr>
          <a:xfrm>
            <a:off x="155813" y="3650452"/>
            <a:ext cx="905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1940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93317" y="2151421"/>
            <a:ext cx="171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Ανακάλυψη</a:t>
            </a:r>
            <a:endParaRPr lang="en-U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Υπολογιστών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97876" y="3653813"/>
            <a:ext cx="708461" cy="36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1960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36598" y="4247494"/>
            <a:ext cx="28082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Ανακάλυψη</a:t>
            </a:r>
            <a:endParaRPr lang="en-U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ου</a:t>
            </a:r>
            <a:endParaRPr lang="en-U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Λέιζερ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84992" y="952892"/>
            <a:ext cx="17906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Πρώτα</a:t>
            </a:r>
            <a:endParaRPr lang="en-U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Πειράματα</a:t>
            </a:r>
            <a:endParaRPr lang="en-U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Τρισδιάστατης</a:t>
            </a:r>
            <a:endParaRPr lang="en-U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εκτύπωσης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63640" y="3643429"/>
            <a:ext cx="708461" cy="36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49604" y="2414981"/>
            <a:ext cx="16620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Σχεδιαστικά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Προγράμματα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CAD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77355" y="2137520"/>
            <a:ext cx="137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SLA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926395" y="3627821"/>
            <a:ext cx="708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400802" y="2808802"/>
            <a:ext cx="1" cy="64834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5" name="Oval 44"/>
          <p:cNvSpPr/>
          <p:nvPr/>
        </p:nvSpPr>
        <p:spPr>
          <a:xfrm>
            <a:off x="2390663" y="3446230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cxnSp>
        <p:nvCxnSpPr>
          <p:cNvPr id="46" name="Straight Connector 45"/>
          <p:cNvCxnSpPr/>
          <p:nvPr/>
        </p:nvCxnSpPr>
        <p:spPr bwMode="auto">
          <a:xfrm>
            <a:off x="2465702" y="3649205"/>
            <a:ext cx="1" cy="64834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2465702" y="2259048"/>
            <a:ext cx="2" cy="1195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>
            <a:endCxn id="31" idx="0"/>
          </p:cNvCxnSpPr>
          <p:nvPr/>
        </p:nvCxnSpPr>
        <p:spPr bwMode="auto">
          <a:xfrm>
            <a:off x="1417870" y="3446230"/>
            <a:ext cx="1" cy="19719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9" name="Straight Connector 58"/>
          <p:cNvCxnSpPr/>
          <p:nvPr/>
        </p:nvCxnSpPr>
        <p:spPr bwMode="auto">
          <a:xfrm>
            <a:off x="3280625" y="3419701"/>
            <a:ext cx="1" cy="19719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" name="Rectangle 59"/>
          <p:cNvSpPr/>
          <p:nvPr/>
        </p:nvSpPr>
        <p:spPr>
          <a:xfrm>
            <a:off x="3959561" y="3640141"/>
            <a:ext cx="708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198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1" name="Straight Connector 60"/>
          <p:cNvCxnSpPr/>
          <p:nvPr/>
        </p:nvCxnSpPr>
        <p:spPr bwMode="auto">
          <a:xfrm>
            <a:off x="4313791" y="3442942"/>
            <a:ext cx="1" cy="19719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>
          <a:xfrm>
            <a:off x="4956710" y="3650452"/>
            <a:ext cx="708461" cy="36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</a:t>
            </a: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9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>
            <a:off x="5310940" y="3453253"/>
            <a:ext cx="1" cy="19719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4" name="Oval 63"/>
          <p:cNvSpPr/>
          <p:nvPr/>
        </p:nvSpPr>
        <p:spPr>
          <a:xfrm>
            <a:off x="4741075" y="3393416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sp>
        <p:nvSpPr>
          <p:cNvPr id="65" name="Rectangle 64"/>
          <p:cNvSpPr/>
          <p:nvPr/>
        </p:nvSpPr>
        <p:spPr>
          <a:xfrm>
            <a:off x="4285237" y="4811382"/>
            <a:ext cx="137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FDM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438746" y="1809340"/>
            <a:ext cx="137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SLS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4903596" y="3404337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sp>
        <p:nvSpPr>
          <p:cNvPr id="68" name="Oval 67"/>
          <p:cNvSpPr/>
          <p:nvPr/>
        </p:nvSpPr>
        <p:spPr>
          <a:xfrm>
            <a:off x="5052506" y="3397322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sp>
        <p:nvSpPr>
          <p:cNvPr id="70" name="Oval 69"/>
          <p:cNvSpPr/>
          <p:nvPr/>
        </p:nvSpPr>
        <p:spPr>
          <a:xfrm>
            <a:off x="5610352" y="3416657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cxnSp>
        <p:nvCxnSpPr>
          <p:cNvPr id="71" name="Straight Connector 70"/>
          <p:cNvCxnSpPr/>
          <p:nvPr/>
        </p:nvCxnSpPr>
        <p:spPr bwMode="auto">
          <a:xfrm>
            <a:off x="4805487" y="2474586"/>
            <a:ext cx="10610" cy="92975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/>
          <p:nvPr/>
        </p:nvCxnSpPr>
        <p:spPr bwMode="auto">
          <a:xfrm>
            <a:off x="5128713" y="2221357"/>
            <a:ext cx="2" cy="1195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/>
          <p:nvPr/>
        </p:nvCxnSpPr>
        <p:spPr bwMode="auto">
          <a:xfrm>
            <a:off x="4978050" y="3630551"/>
            <a:ext cx="2" cy="1195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/>
          <p:nvPr/>
        </p:nvCxnSpPr>
        <p:spPr bwMode="auto">
          <a:xfrm>
            <a:off x="5689653" y="3626484"/>
            <a:ext cx="2" cy="1195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6" name="Rectangle 75"/>
          <p:cNvSpPr/>
          <p:nvPr/>
        </p:nvSpPr>
        <p:spPr>
          <a:xfrm>
            <a:off x="6032756" y="3653130"/>
            <a:ext cx="708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2000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7" name="Straight Connector 76"/>
          <p:cNvCxnSpPr/>
          <p:nvPr/>
        </p:nvCxnSpPr>
        <p:spPr bwMode="auto">
          <a:xfrm>
            <a:off x="6386986" y="3455931"/>
            <a:ext cx="1" cy="19719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8" name="Rectangle 77"/>
          <p:cNvSpPr/>
          <p:nvPr/>
        </p:nvSpPr>
        <p:spPr>
          <a:xfrm>
            <a:off x="6939084" y="3669714"/>
            <a:ext cx="708461" cy="36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2010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9" name="Straight Connector 78"/>
          <p:cNvCxnSpPr/>
          <p:nvPr/>
        </p:nvCxnSpPr>
        <p:spPr bwMode="auto">
          <a:xfrm>
            <a:off x="7293314" y="3472515"/>
            <a:ext cx="1" cy="19719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2" name="Rectangle 81"/>
          <p:cNvSpPr/>
          <p:nvPr/>
        </p:nvSpPr>
        <p:spPr>
          <a:xfrm>
            <a:off x="4995424" y="5104226"/>
            <a:ext cx="137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3DP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145781" y="1938567"/>
            <a:ext cx="137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RepRap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4" name="Straight Connector 83"/>
          <p:cNvCxnSpPr/>
          <p:nvPr/>
        </p:nvCxnSpPr>
        <p:spPr bwMode="auto">
          <a:xfrm>
            <a:off x="6793502" y="2327637"/>
            <a:ext cx="2" cy="1195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6" name="Oval 85"/>
          <p:cNvSpPr/>
          <p:nvPr/>
        </p:nvSpPr>
        <p:spPr>
          <a:xfrm>
            <a:off x="6719048" y="3399841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sp>
        <p:nvSpPr>
          <p:cNvPr id="87" name="Oval 86"/>
          <p:cNvSpPr/>
          <p:nvPr/>
        </p:nvSpPr>
        <p:spPr>
          <a:xfrm>
            <a:off x="6867958" y="3399841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cxnSp>
        <p:nvCxnSpPr>
          <p:cNvPr id="88" name="Straight Connector 87"/>
          <p:cNvCxnSpPr/>
          <p:nvPr/>
        </p:nvCxnSpPr>
        <p:spPr bwMode="auto">
          <a:xfrm flipH="1">
            <a:off x="6924761" y="3607592"/>
            <a:ext cx="21265" cy="149663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9" name="Rectangle 88"/>
          <p:cNvSpPr/>
          <p:nvPr/>
        </p:nvSpPr>
        <p:spPr>
          <a:xfrm>
            <a:off x="6177991" y="5279332"/>
            <a:ext cx="13799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Χρήση</a:t>
            </a:r>
          </a:p>
          <a:p>
            <a:pPr algn="ctr"/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Πολλών υλικών</a:t>
            </a:r>
          </a:p>
          <a:p>
            <a:pPr algn="ctr"/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Ταυτόχρονα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7360479" y="3399841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cxnSp>
        <p:nvCxnSpPr>
          <p:cNvPr id="92" name="Straight Connector 91"/>
          <p:cNvCxnSpPr/>
          <p:nvPr/>
        </p:nvCxnSpPr>
        <p:spPr bwMode="auto">
          <a:xfrm flipH="1">
            <a:off x="7435659" y="3607592"/>
            <a:ext cx="2889" cy="95531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6" name="Rectangle 95"/>
          <p:cNvSpPr/>
          <p:nvPr/>
        </p:nvSpPr>
        <p:spPr>
          <a:xfrm>
            <a:off x="6835748" y="4630000"/>
            <a:ext cx="1379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Εκτύπωση σοκολάτας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754070" y="1287114"/>
            <a:ext cx="16392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Εκτύπωση</a:t>
            </a:r>
          </a:p>
          <a:p>
            <a:pPr algn="ctr"/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Αυτοκινήτου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98" name="Straight Connector 97"/>
          <p:cNvCxnSpPr/>
          <p:nvPr/>
        </p:nvCxnSpPr>
        <p:spPr bwMode="auto">
          <a:xfrm>
            <a:off x="7553531" y="1902667"/>
            <a:ext cx="3308" cy="160603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9" name="Oval 98"/>
          <p:cNvSpPr/>
          <p:nvPr/>
        </p:nvSpPr>
        <p:spPr>
          <a:xfrm>
            <a:off x="7482383" y="3385874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sp>
        <p:nvSpPr>
          <p:cNvPr id="101" name="Rectangle 100"/>
          <p:cNvSpPr/>
          <p:nvPr/>
        </p:nvSpPr>
        <p:spPr>
          <a:xfrm>
            <a:off x="7599812" y="1963390"/>
            <a:ext cx="137993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Εκτύπωση</a:t>
            </a:r>
          </a:p>
          <a:p>
            <a:pPr algn="ctr"/>
            <a:r>
              <a:rPr lang="el-GR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</a:t>
            </a: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εροπλάνου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2" name="Straight Connector 101"/>
          <p:cNvCxnSpPr/>
          <p:nvPr/>
        </p:nvCxnSpPr>
        <p:spPr bwMode="auto">
          <a:xfrm>
            <a:off x="7708947" y="2315863"/>
            <a:ext cx="2" cy="1195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3" name="Oval 102"/>
          <p:cNvSpPr/>
          <p:nvPr/>
        </p:nvSpPr>
        <p:spPr>
          <a:xfrm>
            <a:off x="7634493" y="3388067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sp>
        <p:nvSpPr>
          <p:cNvPr id="104" name="Oval 103"/>
          <p:cNvSpPr/>
          <p:nvPr/>
        </p:nvSpPr>
        <p:spPr>
          <a:xfrm>
            <a:off x="7816597" y="3399841"/>
            <a:ext cx="150079" cy="223484"/>
          </a:xfrm>
          <a:prstGeom prst="ellipse">
            <a:avLst/>
          </a:prstGeom>
          <a:solidFill>
            <a:srgbClr val="689DB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/>
          </a:p>
        </p:txBody>
      </p:sp>
      <p:sp>
        <p:nvSpPr>
          <p:cNvPr id="105" name="Rectangle 104"/>
          <p:cNvSpPr/>
          <p:nvPr/>
        </p:nvSpPr>
        <p:spPr>
          <a:xfrm>
            <a:off x="7573718" y="3974582"/>
            <a:ext cx="1379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Εκτύπωση γνάθου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6" name="Straight Connector 105"/>
          <p:cNvCxnSpPr/>
          <p:nvPr/>
        </p:nvCxnSpPr>
        <p:spPr bwMode="auto">
          <a:xfrm flipH="1">
            <a:off x="7889270" y="3619635"/>
            <a:ext cx="6640" cy="38983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riangle 7"/>
          <p:cNvSpPr/>
          <p:nvPr/>
        </p:nvSpPr>
        <p:spPr>
          <a:xfrm rot="5400000">
            <a:off x="8802375" y="3319808"/>
            <a:ext cx="321380" cy="3556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9" y="955929"/>
            <a:ext cx="3707142" cy="135161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-626327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r>
              <a:rPr lang="el-GR" sz="23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Υλικά</a:t>
            </a:r>
            <a:endParaRPr lang="en-US" sz="23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</p:txBody>
      </p:sp>
      <p:pic>
        <p:nvPicPr>
          <p:cNvPr id="3" name="Picture 2" descr="../../Desktop/Untitled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" t="22256" r="2509" b="16855"/>
          <a:stretch/>
        </p:blipFill>
        <p:spPr bwMode="auto">
          <a:xfrm>
            <a:off x="-1" y="5697943"/>
            <a:ext cx="4347149" cy="11721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../../Desktop/21211212.jpeg"/>
          <p:cNvPicPr/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" t="21846" r="4095" b="18461"/>
          <a:stretch/>
        </p:blipFill>
        <p:spPr bwMode="auto">
          <a:xfrm>
            <a:off x="4386681" y="5697943"/>
            <a:ext cx="4757319" cy="1160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2424" y="4072078"/>
            <a:ext cx="6792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Πλαστικά Τρισδιάστατης εκτύπωσης: 60€ έως 425 € ανά κιλό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1909" y="5174722"/>
            <a:ext cx="3379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Ποσοστά χρήσης υλικών</a:t>
            </a:r>
          </a:p>
          <a:p>
            <a:r>
              <a:rPr lang="el-GR" sz="1400" dirty="0">
                <a:solidFill>
                  <a:schemeClr val="bg1"/>
                </a:solidFill>
              </a:rPr>
              <a:t>Πηγή: </a:t>
            </a:r>
            <a:r>
              <a:rPr lang="en-US" sz="1400" dirty="0">
                <a:solidFill>
                  <a:schemeClr val="bg1"/>
                </a:solidFill>
              </a:rPr>
              <a:t>EY global</a:t>
            </a:r>
            <a:r>
              <a:rPr lang="el-GR" sz="1400" dirty="0">
                <a:solidFill>
                  <a:schemeClr val="bg1"/>
                </a:solidFill>
              </a:rPr>
              <a:t> 3</a:t>
            </a:r>
            <a:r>
              <a:rPr lang="en-US" sz="1400" dirty="0">
                <a:solidFill>
                  <a:schemeClr val="bg1"/>
                </a:solidFill>
              </a:rPr>
              <a:t>DP study</a:t>
            </a:r>
            <a:r>
              <a:rPr lang="el-GR" sz="1400" dirty="0">
                <a:solidFill>
                  <a:schemeClr val="bg1"/>
                </a:solidFill>
              </a:rPr>
              <a:t> 2016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34406" y="1060050"/>
            <a:ext cx="4988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Τιτάνιο</a:t>
            </a:r>
          </a:p>
          <a:p>
            <a:pPr marL="285750" indent="-285750">
              <a:buFont typeface="Arial" charset="0"/>
              <a:buChar char="•"/>
            </a:pP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Ελαφρύ</a:t>
            </a:r>
          </a:p>
          <a:p>
            <a:pPr marL="285750" indent="-285750">
              <a:buFont typeface="Arial" charset="0"/>
              <a:buChar char="•"/>
            </a:pP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Πιο ισχυρό από ατσάλι</a:t>
            </a:r>
          </a:p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Λιγότερη διάβρωση από </a:t>
            </a: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ανοξείδωτο χάλυβα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7943"/>
            <a:ext cx="91440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366914" y="5697943"/>
            <a:ext cx="0" cy="119728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133171" y="5174721"/>
            <a:ext cx="3379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Ποσοστά ζήτησης υλικών</a:t>
            </a:r>
          </a:p>
          <a:p>
            <a:r>
              <a:rPr lang="el-GR" sz="1400" dirty="0">
                <a:solidFill>
                  <a:schemeClr val="bg1"/>
                </a:solidFill>
              </a:rPr>
              <a:t>Πηγή: </a:t>
            </a:r>
            <a:r>
              <a:rPr lang="en-US" sz="1400" dirty="0">
                <a:solidFill>
                  <a:schemeClr val="bg1"/>
                </a:solidFill>
              </a:rPr>
              <a:t>EY global</a:t>
            </a:r>
            <a:r>
              <a:rPr lang="el-GR" sz="1400" dirty="0">
                <a:solidFill>
                  <a:schemeClr val="bg1"/>
                </a:solidFill>
              </a:rPr>
              <a:t> 3</a:t>
            </a:r>
            <a:r>
              <a:rPr lang="en-US" sz="1400" dirty="0">
                <a:solidFill>
                  <a:schemeClr val="bg1"/>
                </a:solidFill>
              </a:rPr>
              <a:t>DP study</a:t>
            </a:r>
            <a:r>
              <a:rPr lang="el-GR" sz="1400" dirty="0">
                <a:solidFill>
                  <a:schemeClr val="bg1"/>
                </a:solidFill>
              </a:rPr>
              <a:t> 2016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5624" y="2974957"/>
            <a:ext cx="1066631" cy="376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Μορφή: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88495" y="3028550"/>
            <a:ext cx="3140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Υγρά, σ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τερεά, σκόνη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438" y="4614033"/>
            <a:ext cx="7850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Πλαστικά παραδοσιακών διαδικασιών: 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2.4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€ έως 3.30€ ανά κιλό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6765340" y="3123230"/>
            <a:ext cx="1689653" cy="29482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628888" y="2785169"/>
            <a:ext cx="2722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Ανάγκη για 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R&amp;D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05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3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Κλάδοι εφαρμογής</a:t>
            </a:r>
            <a:endParaRPr lang="en-US" dirty="0"/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85" y="918585"/>
            <a:ext cx="1247902" cy="1183323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25" y="2387364"/>
            <a:ext cx="1355963" cy="1147650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368" y="3871770"/>
            <a:ext cx="1444907" cy="1161953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182" y="5387266"/>
            <a:ext cx="1453973" cy="1161953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699" y="902635"/>
            <a:ext cx="1438576" cy="1199273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9" name="Rectangle 8"/>
          <p:cNvSpPr/>
          <p:nvPr/>
        </p:nvSpPr>
        <p:spPr>
          <a:xfrm>
            <a:off x="103727" y="2723596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Ηλεκτρονικά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24740" y="1351766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Αυτοκινητοβιομηχανία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249513" y="5587101"/>
            <a:ext cx="3468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Αεροδιαστημική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τεχνολογία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0779" y="1311469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Υγεία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779" y="4045925"/>
            <a:ext cx="2787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Καταναλωτικά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αγαθά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Picture 13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337" y="2427325"/>
            <a:ext cx="1247902" cy="113810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964668" y="2534711"/>
            <a:ext cx="3240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Αρχιτεκτονική 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και 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κατασκευή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51417" y="5773081"/>
            <a:ext cx="3067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Εκπαίδευση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37525" y="4147678"/>
            <a:ext cx="3067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Πολεμική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τεχνολογία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8" name="Picture 17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883" y="3888079"/>
            <a:ext cx="1293857" cy="1161953"/>
          </a:xfrm>
          <a:prstGeom prst="rect">
            <a:avLst/>
          </a:prstGeom>
        </p:spPr>
      </p:pic>
      <p:pic>
        <p:nvPicPr>
          <p:cNvPr id="19" name="Picture 18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883" y="5375449"/>
            <a:ext cx="1381863" cy="1138778"/>
          </a:xfrm>
          <a:prstGeom prst="rect">
            <a:avLst/>
          </a:prstGeom>
        </p:spPr>
      </p:pic>
      <p:cxnSp>
        <p:nvCxnSpPr>
          <p:cNvPr id="21" name="Straight Connector 20"/>
          <p:cNvCxnSpPr>
            <a:cxnSpLocks noChangeShapeType="1"/>
          </p:cNvCxnSpPr>
          <p:nvPr/>
        </p:nvCxnSpPr>
        <p:spPr bwMode="auto">
          <a:xfrm flipH="1" flipV="1">
            <a:off x="4595149" y="792163"/>
            <a:ext cx="11575" cy="5757057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flipH="1" flipV="1">
            <a:off x="-1668379" y="6956026"/>
            <a:ext cx="9144000" cy="38630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 flipH="1" flipV="1">
            <a:off x="-1758887" y="7686107"/>
            <a:ext cx="9144000" cy="38630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54870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 smtClean="0"/>
              <a:t>Κλάδοι εφαρμογής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915008812"/>
              </p:ext>
            </p:extLst>
          </p:nvPr>
        </p:nvGraphicFramePr>
        <p:xfrm>
          <a:off x="145773" y="972272"/>
          <a:ext cx="8407917" cy="522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941047" y="5900067"/>
            <a:ext cx="5860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Ποσοστά χρήσης ανά κλάδο</a:t>
            </a:r>
          </a:p>
          <a:p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Πηγή: </a:t>
            </a:r>
            <a:r>
              <a:rPr lang="en-US" sz="16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Wohlers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2014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665086" y="1506299"/>
            <a:ext cx="3525078" cy="4888292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006913" y="1506299"/>
            <a:ext cx="3525078" cy="4888292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232"/>
            <a:ext cx="4540679" cy="5964821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3" name="Picture 32"/>
          <p:cNvPicPr>
            <a:picLocks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679" y="898264"/>
            <a:ext cx="4603320" cy="595973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7" name="Rectangle 36"/>
          <p:cNvSpPr/>
          <p:nvPr/>
        </p:nvSpPr>
        <p:spPr>
          <a:xfrm>
            <a:off x="5268059" y="1948781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Υφάσματα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11495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3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Υγεία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00940" y="3798788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Οδοντιατρική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00937" y="1910950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Ενίσχυση ακοής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00936" y="2586926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Ορθοπεδική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00938" y="5078071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Ρέπλικα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καρδιάς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00939" y="4384336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Βιοεκτύπωση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00935" y="3239806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Οστά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00937" y="5746361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Φάρμακα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 bwMode="auto">
          <a:xfrm>
            <a:off x="5152687" y="106101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3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Καταναλωτικά αγαθά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291063" y="4424347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Κοσμήματα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291063" y="3816312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Έπιπλα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268059" y="2545872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Τρόφιμα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291063" y="3154271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Αθλητικά είδη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1" name="Straight Connector 40"/>
          <p:cNvCxnSpPr>
            <a:cxnSpLocks noChangeShapeType="1"/>
          </p:cNvCxnSpPr>
          <p:nvPr/>
        </p:nvCxnSpPr>
        <p:spPr bwMode="auto">
          <a:xfrm flipH="1" flipV="1">
            <a:off x="4540679" y="0"/>
            <a:ext cx="35781" cy="6858001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1" name="Straight Connector 50"/>
          <p:cNvCxnSpPr>
            <a:cxnSpLocks noChangeShapeType="1"/>
          </p:cNvCxnSpPr>
          <p:nvPr/>
        </p:nvCxnSpPr>
        <p:spPr bwMode="auto">
          <a:xfrm flipH="1" flipV="1">
            <a:off x="-106362" y="-26152"/>
            <a:ext cx="26424" cy="5964821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08451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093739" y="1384602"/>
            <a:ext cx="3525078" cy="4888292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67748" y="1384602"/>
            <a:ext cx="3525078" cy="4888292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" y="1057275"/>
            <a:ext cx="4572000" cy="5800726"/>
          </a:xfrm>
          <a:prstGeom prst="rect">
            <a:avLst/>
          </a:prstGeom>
        </p:spPr>
      </p:pic>
      <p:pic>
        <p:nvPicPr>
          <p:cNvPr id="19" name="Picture 18"/>
          <p:cNvPicPr>
            <a:picLocks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757" y="3619615"/>
            <a:ext cx="3373126" cy="319796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969026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3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Κατασκευή </a:t>
            </a:r>
            <a:r>
              <a:rPr lang="mr-IN" dirty="0"/>
              <a:t>–</a:t>
            </a:r>
            <a:r>
              <a:rPr lang="el-GR" dirty="0"/>
              <a:t> Αρχιτεκτονική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05732" y="1895912"/>
            <a:ext cx="35410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Καλούπια για σκυρόδεμα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5732" y="3856913"/>
            <a:ext cx="2787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Πεζογέφυρα στη Μαδρίτη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5731" y="2965282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Counter crafting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5731" y="4885825"/>
            <a:ext cx="3387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Μοντέλα </a:t>
            </a:r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πλήρους κλίμακας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 flipH="1" flipV="1">
            <a:off x="4564097" y="0"/>
            <a:ext cx="12363" cy="6858001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" name="Title 1"/>
          <p:cNvSpPr txBox="1">
            <a:spLocks/>
          </p:cNvSpPr>
          <p:nvPr/>
        </p:nvSpPr>
        <p:spPr bwMode="auto">
          <a:xfrm>
            <a:off x="5025757" y="-1"/>
            <a:ext cx="1979147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3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Εκπαίδευση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5462297" y="1961250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Δημιουργικότητα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62297" y="2651639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Συνεργατικότητα</a:t>
            </a:r>
            <a:endParaRPr lang="el-GR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62297" y="3487581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Διασκέδαση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62297" y="4106855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Διαδραστικότητα</a:t>
            </a:r>
            <a:endParaRPr lang="el-GR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62297" y="4961280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Τρόπος σκέψης</a:t>
            </a:r>
          </a:p>
        </p:txBody>
      </p:sp>
    </p:spTree>
    <p:extLst>
      <p:ext uri="{BB962C8B-B14F-4D97-AF65-F5344CB8AC3E}">
        <p14:creationId xmlns:p14="http://schemas.microsoft.com/office/powerpoint/2010/main" val="11871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5074963" y="1580643"/>
            <a:ext cx="3525078" cy="4888292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87572" y="1580643"/>
            <a:ext cx="3525078" cy="4888292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810"/>
            <a:ext cx="4616174" cy="5965191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181" y="892810"/>
            <a:ext cx="4616726" cy="5965930"/>
          </a:xfrm>
          <a:prstGeom prst="rect">
            <a:avLst/>
          </a:prstGeom>
          <a:effectLst>
            <a:softEdge rad="0"/>
          </a:effec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r>
              <a:rPr lang="el-GR" sz="22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Ηλεκτρονικά</a:t>
            </a:r>
            <a:endParaRPr lang="en-US" sz="22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4731" y="2039144"/>
            <a:ext cx="35511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Κεραίες κινητών τηλεφώνων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4731" y="2734865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Project </a:t>
            </a:r>
            <a:r>
              <a:rPr lang="en-US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ara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5829" y="3455934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Θήκες κινητών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0091" y="4272559"/>
            <a:ext cx="27879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Ενσωμάτωση ηλεκτρικών κυκλωμάτων μέσα στο εξάρτημα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7" name="Straight Connector 16"/>
          <p:cNvCxnSpPr>
            <a:cxnSpLocks noChangeShapeType="1"/>
          </p:cNvCxnSpPr>
          <p:nvPr/>
        </p:nvCxnSpPr>
        <p:spPr bwMode="auto">
          <a:xfrm flipH="1" flipV="1">
            <a:off x="4564097" y="0"/>
            <a:ext cx="12363" cy="6858001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9" name="Title 1"/>
          <p:cNvSpPr txBox="1">
            <a:spLocks/>
          </p:cNvSpPr>
          <p:nvPr/>
        </p:nvSpPr>
        <p:spPr bwMode="auto">
          <a:xfrm>
            <a:off x="4631015" y="31559"/>
            <a:ext cx="3969026" cy="68911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2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Αυτοκινητοβιομηχανία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778487" y="2044427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Ανταλλακτικά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812078" y="4754702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Urbee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78487" y="2758041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Blade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12078" y="4115984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Ducati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12078" y="3406046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BMW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 flipH="1" flipV="1">
            <a:off x="-349545" y="1483561"/>
            <a:ext cx="26424" cy="5964821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225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5067357" y="1380935"/>
            <a:ext cx="3525078" cy="4888292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5921" y="1380935"/>
            <a:ext cx="3525078" cy="4888292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/>
          </p:cNvPicPr>
          <p:nvPr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60" y="1042155"/>
            <a:ext cx="4559720" cy="5837274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727"/>
            <a:ext cx="4550036" cy="583727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1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Αεροδιαστημική τεχνολογία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45351" y="1759815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Boeing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1449" y="2508027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GE Aviation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1449" y="4489823"/>
            <a:ext cx="3559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Κατασκευή στο διάστημα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1449" y="3340222"/>
            <a:ext cx="2787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Εκτύπωση με άμμο Σαχάρας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1" name="Straight Connector 20"/>
          <p:cNvCxnSpPr>
            <a:cxnSpLocks noChangeShapeType="1"/>
          </p:cNvCxnSpPr>
          <p:nvPr/>
        </p:nvCxnSpPr>
        <p:spPr bwMode="auto">
          <a:xfrm flipV="1">
            <a:off x="4576460" y="-1"/>
            <a:ext cx="7820" cy="6858002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3" name="Title 1"/>
          <p:cNvSpPr txBox="1">
            <a:spLocks/>
          </p:cNvSpPr>
          <p:nvPr/>
        </p:nvSpPr>
        <p:spPr bwMode="auto">
          <a:xfrm>
            <a:off x="4879627" y="-1"/>
            <a:ext cx="3969026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1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Πολεμική τεχνολογία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295273" y="5334456"/>
            <a:ext cx="2787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Εφοδιαστική αλυσίδα πεδίου μάχης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25729" y="3268391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Λαβές όπλων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99091" y="4011209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Βάσεις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295273" y="4706238"/>
            <a:ext cx="3095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Ανθεκτικά ανταλλακτικά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329517" y="2519616"/>
            <a:ext cx="3095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Επισκευές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25729" y="1705402"/>
            <a:ext cx="3095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Μακέτες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67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759288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 lnSpcReduction="100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Κύριοι αποδιοργανωτικοί παράγοντες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05062" y="2212584"/>
            <a:ext cx="230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push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51541" y="1005030"/>
            <a:ext cx="2065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Μαζική παραγωγή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96961" y="3427837"/>
            <a:ext cx="2313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Πρόβλεψη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43500" y="4603312"/>
            <a:ext cx="198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Τελικά προϊόντα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17927" y="5819882"/>
            <a:ext cx="4784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Παγκόσμια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5766808" y="1096496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730845" y="1002385"/>
            <a:ext cx="33391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Μαζική εξατομίκευση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5700513" y="3563849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959857" y="3393088"/>
            <a:ext cx="2313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Real time 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89525" y="4584289"/>
            <a:ext cx="198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Πρώτες ύλες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5723500" y="4743493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208302" y="5755417"/>
            <a:ext cx="4784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Τοπική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5703664" y="5902142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53345" y="5819882"/>
            <a:ext cx="1510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Κατασκευή: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7933" y="4639116"/>
            <a:ext cx="1760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Αποθήκευση: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45774" y="2230661"/>
            <a:ext cx="2465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φοδιαστική αλυσίδα: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380576" y="2138688"/>
            <a:ext cx="230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pull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5797030" y="2294258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cxnSpLocks noChangeShapeType="1"/>
          </p:cNvCxnSpPr>
          <p:nvPr/>
        </p:nvCxnSpPr>
        <p:spPr bwMode="auto">
          <a:xfrm flipV="1">
            <a:off x="-34782" y="1828069"/>
            <a:ext cx="9178782" cy="69447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2" name="Straight Connector 41"/>
          <p:cNvCxnSpPr>
            <a:cxnSpLocks noChangeShapeType="1"/>
          </p:cNvCxnSpPr>
          <p:nvPr/>
        </p:nvCxnSpPr>
        <p:spPr bwMode="auto">
          <a:xfrm flipV="1">
            <a:off x="0" y="2940658"/>
            <a:ext cx="9178782" cy="69447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3" name="Straight Connector 42"/>
          <p:cNvCxnSpPr>
            <a:cxnSpLocks noChangeShapeType="1"/>
          </p:cNvCxnSpPr>
          <p:nvPr/>
        </p:nvCxnSpPr>
        <p:spPr bwMode="auto">
          <a:xfrm flipV="1">
            <a:off x="-57270" y="4315326"/>
            <a:ext cx="9178782" cy="69447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4" name="Straight Connector 43"/>
          <p:cNvCxnSpPr>
            <a:cxnSpLocks noChangeShapeType="1"/>
          </p:cNvCxnSpPr>
          <p:nvPr/>
        </p:nvCxnSpPr>
        <p:spPr bwMode="auto">
          <a:xfrm flipV="1">
            <a:off x="-34782" y="5396264"/>
            <a:ext cx="9178782" cy="69447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46" name="Rectangle 45"/>
          <p:cNvSpPr/>
          <p:nvPr/>
        </p:nvSpPr>
        <p:spPr>
          <a:xfrm>
            <a:off x="627933" y="1046506"/>
            <a:ext cx="2465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Παραγωγή: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53345" y="3393088"/>
            <a:ext cx="2465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Ζήτηση: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64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1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Τάσεις που ωθούν το </a:t>
            </a:r>
            <a:r>
              <a:rPr lang="en-US" dirty="0"/>
              <a:t>3D printing</a:t>
            </a:r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94" y="1063959"/>
            <a:ext cx="1476542" cy="132888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87" y="2367079"/>
            <a:ext cx="2511258" cy="57562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38" t="17923" r="6110" b="15429"/>
          <a:stretch/>
        </p:blipFill>
        <p:spPr>
          <a:xfrm>
            <a:off x="2715645" y="2983683"/>
            <a:ext cx="1664670" cy="100500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315" y="3034723"/>
            <a:ext cx="1459371" cy="953963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322" y="863916"/>
            <a:ext cx="1972452" cy="157796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Picture 9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30" y="5289495"/>
            <a:ext cx="2170218" cy="121532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933" y="3843182"/>
            <a:ext cx="2340002" cy="1092186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6" name="Picture 15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94" y="4799048"/>
            <a:ext cx="1555752" cy="1199816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1" name="Rectangle 10"/>
          <p:cNvSpPr/>
          <p:nvPr/>
        </p:nvSpPr>
        <p:spPr>
          <a:xfrm>
            <a:off x="2195736" y="1124836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RepRap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73376" y="1190254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Formlabs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48136" y="1915059"/>
            <a:ext cx="27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Fab@home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40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0000" lnSpcReduction="200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r>
              <a:rPr lang="el-GR" sz="28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Τρισδιάστατη</a:t>
            </a:r>
            <a:r>
              <a:rPr lang="el-GR" sz="3200" dirty="0" smtClean="0">
                <a:ln>
                  <a:solidFill>
                    <a:schemeClr val="bg1"/>
                  </a:solidFill>
                </a:ln>
                <a:latin typeface="American Typewriter"/>
                <a:ea typeface="+mj-ea"/>
                <a:cs typeface="American Typewriter"/>
              </a:rPr>
              <a:t> </a:t>
            </a:r>
            <a:r>
              <a:rPr lang="el-GR" sz="2800" dirty="0" err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μοντελοποίσηση</a:t>
            </a:r>
            <a:endParaRPr lang="en-US" sz="28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merican Typewriter"/>
              <a:ea typeface="+mj-ea"/>
              <a:cs typeface="American Typewri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88254" y="960693"/>
            <a:ext cx="1151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Δωρεάν</a:t>
            </a:r>
            <a:endParaRPr lang="en-US" dirty="0">
              <a:solidFill>
                <a:srgbClr val="FFC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0263" y="931629"/>
            <a:ext cx="2280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Επί Πληρωμή</a:t>
            </a:r>
            <a:endParaRPr lang="en-US" dirty="0">
              <a:solidFill>
                <a:srgbClr val="FFC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4" y="4701895"/>
            <a:ext cx="3075475" cy="633734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89" y="2570971"/>
            <a:ext cx="2057090" cy="693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7" t="11871" b="8426"/>
          <a:stretch/>
        </p:blipFill>
        <p:spPr>
          <a:xfrm>
            <a:off x="4743587" y="4187487"/>
            <a:ext cx="2020367" cy="850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366" y="5485789"/>
            <a:ext cx="2698307" cy="7799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98" y="1787285"/>
            <a:ext cx="2633116" cy="5696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25" y="4136165"/>
            <a:ext cx="1917087" cy="105494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2" y="2519262"/>
            <a:ext cx="1907864" cy="8135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/>
          <a:stretch/>
        </p:blipFill>
        <p:spPr>
          <a:xfrm>
            <a:off x="294150" y="5723199"/>
            <a:ext cx="3232299" cy="94134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5380893" y="2894695"/>
            <a:ext cx="2399816" cy="8631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439" y="-2155417"/>
            <a:ext cx="3848986" cy="20980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6094" y="-3700692"/>
            <a:ext cx="4720856" cy="2733127"/>
          </a:xfrm>
          <a:prstGeom prst="rect">
            <a:avLst/>
          </a:prstGeom>
        </p:spPr>
      </p:pic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 flipH="1">
            <a:off x="4710469" y="792163"/>
            <a:ext cx="33118" cy="5585756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7" b="41434"/>
          <a:stretch/>
        </p:blipFill>
        <p:spPr>
          <a:xfrm>
            <a:off x="227161" y="1805437"/>
            <a:ext cx="3871350" cy="545919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75" y="3628362"/>
            <a:ext cx="2489008" cy="995603"/>
          </a:xfrm>
          <a:prstGeom prst="rect">
            <a:avLst/>
          </a:prstGeom>
          <a:effectLst>
            <a:softEdge rad="63500"/>
          </a:effectLst>
        </p:spPr>
      </p:pic>
      <p:cxnSp>
        <p:nvCxnSpPr>
          <p:cNvPr id="35" name="Straight Connector 34"/>
          <p:cNvCxnSpPr>
            <a:cxnSpLocks noChangeShapeType="1"/>
          </p:cNvCxnSpPr>
          <p:nvPr/>
        </p:nvCxnSpPr>
        <p:spPr bwMode="auto">
          <a:xfrm flipH="1" flipV="1">
            <a:off x="0" y="1364974"/>
            <a:ext cx="9144000" cy="38630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1881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Εταιρείες πωλήσεων</a:t>
            </a:r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728" y="3381971"/>
            <a:ext cx="2786824" cy="98118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4" name="Picture 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63" b="29930"/>
          <a:stretch/>
        </p:blipFill>
        <p:spPr>
          <a:xfrm>
            <a:off x="371312" y="1515525"/>
            <a:ext cx="3153766" cy="1159547"/>
          </a:xfrm>
          <a:prstGeom prst="rect">
            <a:avLst/>
          </a:prstGeom>
        </p:spPr>
      </p:pic>
      <p:pic>
        <p:nvPicPr>
          <p:cNvPr id="5" name="Picture 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99" y="3054483"/>
            <a:ext cx="1604592" cy="84241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8" name="Picture 7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25" y="1977556"/>
            <a:ext cx="2969561" cy="76590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Picture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491" y="4394986"/>
            <a:ext cx="2893108" cy="116349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10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07" y="4976733"/>
            <a:ext cx="1106306" cy="10441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448" y="377164"/>
            <a:ext cx="3285958" cy="744910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1207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18674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 lnSpcReduction="100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Διαδικτυακές κοινότητες και αγορές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6" t="8450" r="22918" b="5644"/>
          <a:stretch/>
        </p:blipFill>
        <p:spPr>
          <a:xfrm>
            <a:off x="999066" y="1354667"/>
            <a:ext cx="1461865" cy="168230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34" y="5135670"/>
            <a:ext cx="3089442" cy="81487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95" y="1295748"/>
            <a:ext cx="3251200" cy="58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78" y="3363644"/>
            <a:ext cx="3098800" cy="52070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32401" r="10540" b="33800"/>
          <a:stretch/>
        </p:blipFill>
        <p:spPr>
          <a:xfrm>
            <a:off x="3130090" y="4270955"/>
            <a:ext cx="2693771" cy="821600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99" y="2571592"/>
            <a:ext cx="3518569" cy="7652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29" t="36355" r="-4266" b="34146"/>
          <a:stretch/>
        </p:blipFill>
        <p:spPr>
          <a:xfrm>
            <a:off x="3154153" y="1587848"/>
            <a:ext cx="1837267" cy="490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1" r="54463" b="26092"/>
          <a:stretch/>
        </p:blipFill>
        <p:spPr>
          <a:xfrm>
            <a:off x="517470" y="3977424"/>
            <a:ext cx="2158093" cy="72955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7" t="10119" r="35467" b="62592"/>
          <a:stretch/>
        </p:blipFill>
        <p:spPr>
          <a:xfrm>
            <a:off x="6278388" y="5019282"/>
            <a:ext cx="1792880" cy="104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6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0" y="0"/>
            <a:ext cx="10829925" cy="6858000"/>
          </a:xfrm>
          <a:prstGeom prst="rtTriangle">
            <a:avLst/>
          </a:prstGeom>
          <a:solidFill>
            <a:schemeClr val="accent3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332018" y="71152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00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1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 smtClean="0"/>
              <a:t>Οφέλη από χρήση τρισδιάστατης εκτύπωσης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5774" y="4236760"/>
            <a:ext cx="41020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Ευελιξία τοποθεσίας παραγωγής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8817" y="1238449"/>
            <a:ext cx="3253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Μαζική εξατομίκευση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5522" y="1699071"/>
            <a:ext cx="6314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Ταχεία </a:t>
            </a:r>
            <a:r>
              <a:rPr lang="el-GR" sz="14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πρωτοτυποποίηση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5775" y="2972272"/>
            <a:ext cx="48670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Μείωση διαδικασιών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χρόνου παράδοσης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324" y="6334780"/>
            <a:ext cx="9036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Νέες σχεδιαστικές δυνατότητες -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ελαφριές σύνθετες γεωμετρίες - όχι σύνδεσμοι-ραφές, ενιαία σώματα</a:t>
            </a:r>
            <a:endParaRPr lang="en-US" sz="14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2270" y="5067329"/>
            <a:ext cx="47807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Χρησιμοποίηση ανακυκλώσιμων υλικών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2270" y="4658362"/>
            <a:ext cx="47807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Αποδοτικότητα χρήσης πόρων </a:t>
            </a:r>
            <a:r>
              <a:rPr lang="mr-IN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αποφυγή φύρας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5" name="Picture 1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244" y="1528997"/>
            <a:ext cx="3807350" cy="3437142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8" name="Rectangle 17"/>
          <p:cNvSpPr/>
          <p:nvPr/>
        </p:nvSpPr>
        <p:spPr>
          <a:xfrm>
            <a:off x="145773" y="5476296"/>
            <a:ext cx="6314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Παραγωγή μικρών ποσοτήτων προϊόντων με χαμηλό κόστος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2270" y="3870631"/>
            <a:ext cx="48670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Μείωση 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logistics </a:t>
            </a:r>
            <a:r>
              <a:rPr lang="mr-IN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χώρου αποθήκευσης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5774" y="5908125"/>
            <a:ext cx="88052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Μαζική παραγωγή σύνθετων αντικειμένων που δεν μπορούν να παραχθούν με παραδοσιακές μεθόδους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7324" y="3421296"/>
            <a:ext cx="88052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Χρήση μοναδικών υλικών με καλύτερες ιδιότητες 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5775" y="2139849"/>
            <a:ext cx="6314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Ταχεία καινοτομία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5774" y="2550629"/>
            <a:ext cx="6314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Ταχεία κατασκευή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ight Arrow 23"/>
          <p:cNvSpPr/>
          <p:nvPr/>
        </p:nvSpPr>
        <p:spPr>
          <a:xfrm rot="16200000">
            <a:off x="6148709" y="913844"/>
            <a:ext cx="936783" cy="293523"/>
          </a:xfrm>
          <a:prstGeom prst="rightArrow">
            <a:avLst/>
          </a:prstGeom>
          <a:solidFill>
            <a:schemeClr val="accent6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6200000">
            <a:off x="6575709" y="913843"/>
            <a:ext cx="936783" cy="293524"/>
          </a:xfrm>
          <a:prstGeom prst="rightArrow">
            <a:avLst/>
          </a:prstGeom>
          <a:solidFill>
            <a:schemeClr val="accent6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6200000">
            <a:off x="7002710" y="913843"/>
            <a:ext cx="936783" cy="293524"/>
          </a:xfrm>
          <a:prstGeom prst="rightArrow">
            <a:avLst/>
          </a:prstGeom>
          <a:solidFill>
            <a:schemeClr val="accent6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2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Triangle 24"/>
          <p:cNvSpPr/>
          <p:nvPr/>
        </p:nvSpPr>
        <p:spPr>
          <a:xfrm>
            <a:off x="0" y="0"/>
            <a:ext cx="10829925" cy="6858000"/>
          </a:xfrm>
          <a:prstGeom prst="rtTriangle">
            <a:avLst/>
          </a:prstGeom>
          <a:solidFill>
            <a:schemeClr val="accent3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35016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1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2300" dirty="0" smtClean="0"/>
              <a:t>Εμπόδια</a:t>
            </a:r>
            <a:endParaRPr lang="en-US" sz="2300" dirty="0"/>
          </a:p>
        </p:txBody>
      </p:sp>
      <p:sp>
        <p:nvSpPr>
          <p:cNvPr id="3" name="Rectangle 2"/>
          <p:cNvSpPr/>
          <p:nvPr/>
        </p:nvSpPr>
        <p:spPr>
          <a:xfrm>
            <a:off x="366723" y="1871753"/>
            <a:ext cx="78314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Αξιοπιστία διαδικασιών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6723" y="2450515"/>
            <a:ext cx="3253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Εξέλιξη υλικών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6723" y="3101523"/>
            <a:ext cx="20917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Υψηλό κόστος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6723" y="3723399"/>
            <a:ext cx="3253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Ενεργά εξαρτήματα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9732" y="5148649"/>
            <a:ext cx="3253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Πνευματική ιδιοκτησία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 flipV="1">
            <a:off x="4525259" y="0"/>
            <a:ext cx="0" cy="6858000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3" name="Rectangle 12"/>
          <p:cNvSpPr/>
          <p:nvPr/>
        </p:nvSpPr>
        <p:spPr>
          <a:xfrm>
            <a:off x="4729053" y="4342074"/>
            <a:ext cx="449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Αύξηση χρήσης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Servers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46671" y="4977084"/>
            <a:ext cx="4498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Φύρα υλικών 40%                                             Πολλές φορές μη ανακυκλώσιμων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46671" y="5767050"/>
            <a:ext cx="449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Αλόγιστη κατασκευή αντικειμένων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62529" y="6359962"/>
            <a:ext cx="449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e-waste</a:t>
            </a:r>
            <a:endParaRPr lang="el-GR" sz="16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170" y="4377359"/>
            <a:ext cx="3253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Προδιαγραφές προϊόντων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6723" y="1363922"/>
            <a:ext cx="3253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Οικονομία κλίμακας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ight Arrow 19"/>
          <p:cNvSpPr/>
          <p:nvPr/>
        </p:nvSpPr>
        <p:spPr>
          <a:xfrm rot="5400000">
            <a:off x="6265998" y="1329060"/>
            <a:ext cx="936783" cy="293523"/>
          </a:xfrm>
          <a:prstGeom prst="rightArrow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5400000">
            <a:off x="6692998" y="1329059"/>
            <a:ext cx="936783" cy="293524"/>
          </a:xfrm>
          <a:prstGeom prst="rightArrow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7119999" y="1329059"/>
            <a:ext cx="936783" cy="293524"/>
          </a:xfrm>
          <a:prstGeom prst="rightArrow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01102" y="5749967"/>
            <a:ext cx="3253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Νομικός αντίκτυπος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8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3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Ετοιμότητα τεχνολογίας</a:t>
            </a:r>
            <a:endParaRPr lang="en-US" dirty="0"/>
          </a:p>
        </p:txBody>
      </p:sp>
      <p:pic>
        <p:nvPicPr>
          <p:cNvPr id="5" name="Picture 4" descr="../../Desktop/Untitled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" t="50034" r="2184" b="6247"/>
          <a:stretch/>
        </p:blipFill>
        <p:spPr bwMode="auto">
          <a:xfrm>
            <a:off x="3345085" y="747878"/>
            <a:ext cx="5798916" cy="237728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4860933" y="3097540"/>
            <a:ext cx="55819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Κύκλος 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Gartner </a:t>
            </a: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2013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74" y="3641549"/>
            <a:ext cx="6733463" cy="223970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2" name="Rectangle 11"/>
          <p:cNvSpPr/>
          <p:nvPr/>
        </p:nvSpPr>
        <p:spPr>
          <a:xfrm>
            <a:off x="734099" y="6117482"/>
            <a:ext cx="614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Επίπεδο κατασκευαστικής ετοιμότητας τεχνολογίας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(MRL)</a:t>
            </a:r>
          </a:p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Πηγή: </a:t>
            </a:r>
            <a:r>
              <a:rPr lang="el-GR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AM </a:t>
            </a:r>
            <a:r>
              <a:rPr lang="el-GR" sz="1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Platform</a:t>
            </a:r>
            <a:r>
              <a:rPr lang="el-GR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(2014) και </a:t>
            </a:r>
            <a:r>
              <a:rPr lang="el-GR" sz="1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Rolland</a:t>
            </a:r>
            <a:r>
              <a:rPr lang="el-GR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sz="1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Berger</a:t>
            </a:r>
            <a:r>
              <a:rPr lang="el-GR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sz="1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Strategy</a:t>
            </a:r>
            <a:r>
              <a:rPr lang="el-GR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l-GR" sz="1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Consultants</a:t>
            </a:r>
            <a:r>
              <a:rPr lang="el-GR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(2013), 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01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25501" y="3326662"/>
            <a:ext cx="2359288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Αλυσίδα αξίας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133674" y="3285342"/>
            <a:ext cx="26776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Εταιρείες</a:t>
            </a:r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προγραμμάτων σχεδιασμού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96854" y="4673981"/>
            <a:ext cx="1814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Developer/user</a:t>
            </a:r>
            <a:endParaRPr lang="el-GR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community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63895" y="1002158"/>
            <a:ext cx="74581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Εξαιρετικά </a:t>
            </a:r>
            <a:r>
              <a:rPr lang="el-GR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τμηματοποιημένη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χωρίς κάποια εταιρεία να έχει καταφέρει να καλύψει όλη την αλυσίδα αξίας.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296692" y="4608121"/>
            <a:ext cx="2359288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27" name="Rectangle 26"/>
          <p:cNvSpPr/>
          <p:nvPr/>
        </p:nvSpPr>
        <p:spPr>
          <a:xfrm>
            <a:off x="2155103" y="4732552"/>
            <a:ext cx="26776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Κατασκευαστές εκτυπωτών</a:t>
            </a:r>
            <a:endParaRPr lang="en-U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l-GR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391741" y="3215589"/>
            <a:ext cx="2359288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29" name="Rectangle 28"/>
          <p:cNvSpPr/>
          <p:nvPr/>
        </p:nvSpPr>
        <p:spPr>
          <a:xfrm>
            <a:off x="4232566" y="3324762"/>
            <a:ext cx="2677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Παροχές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υπηρεσιών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624291" y="4608121"/>
            <a:ext cx="2359288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31" name="Right Arrow 30"/>
          <p:cNvSpPr/>
          <p:nvPr/>
        </p:nvSpPr>
        <p:spPr>
          <a:xfrm rot="2557554">
            <a:off x="2073393" y="4283769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9071557">
            <a:off x="4116268" y="4235955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2615833">
            <a:off x="6400993" y="4248586"/>
            <a:ext cx="700073" cy="2137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956143"/>
            <a:ext cx="4178462" cy="3017545"/>
          </a:xfrm>
          <a:prstGeom prst="rect">
            <a:avLst/>
          </a:prstGeom>
          <a:solidFill>
            <a:schemeClr val="bg1"/>
          </a:solidFill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Μέγεθος Αγοράς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748946057"/>
              </p:ext>
            </p:extLst>
          </p:nvPr>
        </p:nvGraphicFramePr>
        <p:xfrm>
          <a:off x="-97354" y="956144"/>
          <a:ext cx="3779982" cy="2721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243" y="3973689"/>
            <a:ext cx="4252511" cy="288431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Right Arrow 11"/>
          <p:cNvSpPr/>
          <p:nvPr/>
        </p:nvSpPr>
        <p:spPr>
          <a:xfrm rot="1477542">
            <a:off x="3738179" y="4095360"/>
            <a:ext cx="1075271" cy="363996"/>
          </a:xfrm>
          <a:prstGeom prst="rightArrow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 smtClean="0"/>
              <a:t>Πωλήσεις εκτυπωτών</a:t>
            </a:r>
            <a:endParaRPr lang="en-US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388902984"/>
              </p:ext>
            </p:extLst>
          </p:nvPr>
        </p:nvGraphicFramePr>
        <p:xfrm>
          <a:off x="5336205" y="792163"/>
          <a:ext cx="3422784" cy="1763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442311692"/>
              </p:ext>
            </p:extLst>
          </p:nvPr>
        </p:nvGraphicFramePr>
        <p:xfrm>
          <a:off x="5336205" y="3679923"/>
          <a:ext cx="3286876" cy="230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122337205"/>
              </p:ext>
            </p:extLst>
          </p:nvPr>
        </p:nvGraphicFramePr>
        <p:xfrm>
          <a:off x="145774" y="4284873"/>
          <a:ext cx="4247682" cy="2449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769725165"/>
              </p:ext>
            </p:extLst>
          </p:nvPr>
        </p:nvGraphicFramePr>
        <p:xfrm>
          <a:off x="191122" y="1009536"/>
          <a:ext cx="4156986" cy="2535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53831" y="747926"/>
            <a:ext cx="4999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 </a:t>
            </a:r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Πωλήσεις εκτυπωτών Χαμηλού κόστους (κάτω από 5000$)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l-GR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4580" y="3931361"/>
            <a:ext cx="33113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Πωλήσεις </a:t>
            </a:r>
            <a:r>
              <a:rPr lang="el-GR" sz="14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επαγγελματικών εκτυπωτών</a:t>
            </a:r>
            <a:endParaRPr lang="el-GR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04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Τομείς εφαρμογής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795328059"/>
              </p:ext>
            </p:extLst>
          </p:nvPr>
        </p:nvGraphicFramePr>
        <p:xfrm>
          <a:off x="787459" y="1166607"/>
          <a:ext cx="7350947" cy="4668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116064" y="6550223"/>
            <a:ext cx="55819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Πηγή: </a:t>
            </a:r>
            <a:r>
              <a:rPr lang="en-US" sz="14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Wohlers 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2014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3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21499" y="106423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 smtClean="0"/>
              <a:t>Χώρες εφαρμογής</a:t>
            </a:r>
            <a:endParaRPr lang="en-US" dirty="0"/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819981509"/>
              </p:ext>
            </p:extLst>
          </p:nvPr>
        </p:nvGraphicFramePr>
        <p:xfrm>
          <a:off x="1117600" y="1260474"/>
          <a:ext cx="6826885" cy="453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116064" y="6550223"/>
            <a:ext cx="55819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Πηγή: </a:t>
            </a:r>
            <a:r>
              <a:rPr lang="en-US" sz="14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Wohlers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2014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lvl1pPr algn="ctr" defTabSz="1006475" rtl="0" fontAlgn="base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defTabSz="1007943" fontAlgn="auto">
              <a:spcAft>
                <a:spcPts val="0"/>
              </a:spcAft>
              <a:buFont typeface="Times New Roman" charset="0"/>
              <a:buNone/>
              <a:defRPr/>
            </a:pPr>
            <a:r>
              <a:rPr lang="el-GR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Λόγοι</a:t>
            </a:r>
            <a:r>
              <a:rPr lang="el-GR" sz="3200" dirty="0" smtClean="0">
                <a:ln>
                  <a:solidFill>
                    <a:schemeClr val="bg1"/>
                  </a:solidFill>
                </a:ln>
                <a:latin typeface="American Typewriter"/>
                <a:ea typeface="+mj-ea"/>
                <a:cs typeface="American Typewriter"/>
              </a:rPr>
              <a:t> </a:t>
            </a:r>
            <a:r>
              <a:rPr lang="el-GR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rPr>
              <a:t>υιοθέτησης</a:t>
            </a:r>
            <a:r>
              <a:rPr lang="el-GR" sz="3200" dirty="0" smtClean="0">
                <a:ln>
                  <a:solidFill>
                    <a:schemeClr val="bg1"/>
                  </a:solidFill>
                </a:ln>
                <a:latin typeface="American Typewriter"/>
                <a:ea typeface="+mj-ea"/>
                <a:cs typeface="American Typewriter"/>
              </a:rPr>
              <a:t> </a:t>
            </a:r>
            <a:endParaRPr lang="en-US" sz="3200" dirty="0">
              <a:ln>
                <a:solidFill>
                  <a:schemeClr val="bg1"/>
                </a:solidFill>
              </a:ln>
              <a:latin typeface="American Typewriter"/>
              <a:ea typeface="+mj-ea"/>
              <a:cs typeface="American Typewriter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385751082"/>
              </p:ext>
            </p:extLst>
          </p:nvPr>
        </p:nvGraphicFramePr>
        <p:xfrm>
          <a:off x="485775" y="971550"/>
          <a:ext cx="8186738" cy="547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116064" y="6550223"/>
            <a:ext cx="55819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Πηγή: 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Gartner 2014</a:t>
            </a:r>
            <a:endParaRPr lang="en-US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3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604071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 lnSpcReduction="100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/>
              <a:t>Συνήθη επιχειρηματικά μοντέλα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l-GR" dirty="0" smtClean="0"/>
              <a:t>πρόβλημα απορρόφησης αξίας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45773" y="1174122"/>
            <a:ext cx="25545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Εξέλιξη τμήματος τρισδιάστατης εκτύπωσης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61988" y="3734487"/>
            <a:ext cx="18797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Τρισδιάστατη εκτύπωση σαν υπηρεσία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74049" y="5503811"/>
            <a:ext cx="47794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Λιανική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27640" y="2706250"/>
            <a:ext cx="1509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Outsource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43412" y="1049743"/>
            <a:ext cx="2359288" cy="121935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19" name="Oval 18"/>
          <p:cNvSpPr/>
          <p:nvPr/>
        </p:nvSpPr>
        <p:spPr>
          <a:xfrm>
            <a:off x="2602700" y="2436059"/>
            <a:ext cx="2359288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20" name="Oval 19"/>
          <p:cNvSpPr/>
          <p:nvPr/>
        </p:nvSpPr>
        <p:spPr>
          <a:xfrm>
            <a:off x="4722243" y="3618703"/>
            <a:ext cx="2359288" cy="1154898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21" name="Oval 20"/>
          <p:cNvSpPr/>
          <p:nvPr/>
        </p:nvSpPr>
        <p:spPr>
          <a:xfrm>
            <a:off x="6664201" y="5233620"/>
            <a:ext cx="2359288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pic>
        <p:nvPicPr>
          <p:cNvPr id="11" name="Picture 10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12" y="1371494"/>
            <a:ext cx="2433952" cy="108520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50" y="4566553"/>
            <a:ext cx="2668268" cy="133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7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4012"/>
            <a:ext cx="9144000" cy="6012662"/>
          </a:xfrm>
          <a:prstGeom prst="rect">
            <a:avLst/>
          </a:prstGeom>
          <a:effectLst/>
        </p:spPr>
      </p:pic>
      <p:sp>
        <p:nvSpPr>
          <p:cNvPr id="11" name="Oval 10"/>
          <p:cNvSpPr/>
          <p:nvPr/>
        </p:nvSpPr>
        <p:spPr>
          <a:xfrm>
            <a:off x="405754" y="2103887"/>
            <a:ext cx="8298408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12" name="Oval 11"/>
          <p:cNvSpPr/>
          <p:nvPr/>
        </p:nvSpPr>
        <p:spPr>
          <a:xfrm>
            <a:off x="145774" y="3944689"/>
            <a:ext cx="2025570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13" name="Oval 12"/>
          <p:cNvSpPr/>
          <p:nvPr/>
        </p:nvSpPr>
        <p:spPr>
          <a:xfrm>
            <a:off x="4346113" y="4162788"/>
            <a:ext cx="4265451" cy="909715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14" name="Oval 13"/>
          <p:cNvSpPr/>
          <p:nvPr/>
        </p:nvSpPr>
        <p:spPr>
          <a:xfrm>
            <a:off x="2078747" y="5223736"/>
            <a:ext cx="3826270" cy="765018"/>
          </a:xfrm>
          <a:prstGeom prst="ellipse">
            <a:avLst/>
          </a:prstGeom>
          <a:solidFill>
            <a:srgbClr val="D4E3E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13" tIns="48107" rIns="96213" bIns="48107" anchor="ctr"/>
          <a:lstStyle/>
          <a:p>
            <a:pPr algn="ctr">
              <a:buFont typeface="Times New Roman" charset="0"/>
              <a:buNone/>
              <a:defRPr/>
            </a:pPr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45774" y="0"/>
            <a:ext cx="3379304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mtClean="0"/>
              <a:t> </a:t>
            </a:r>
            <a:r>
              <a:rPr lang="el-GR"/>
              <a:t>Ε</a:t>
            </a:r>
            <a:r>
              <a:rPr lang="el-GR" smtClean="0"/>
              <a:t>ξελίξεις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05754" y="4214881"/>
            <a:ext cx="4471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 printing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41276" y="5349231"/>
            <a:ext cx="4471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Υβριδικές τεχνολογίες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43660" y="4399547"/>
            <a:ext cx="4471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Χρήση πολλαπλών υλικών ταυτόχρονα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7739" y="2239933"/>
            <a:ext cx="8396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Θα επικεντρωθεί σε νέες και όχι καθιερωμένες αγορές.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l-GR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Θα </a:t>
            </a:r>
            <a:r>
              <a:rPr lang="el-G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δημιουργήσει </a:t>
            </a:r>
            <a:r>
              <a:rPr lang="el-GR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αξία, δεν θα ανταγωνιστεί..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52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161816" y="0"/>
            <a:ext cx="3752458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 anchor="ctr">
            <a:normAutofit fontScale="97500" lnSpcReduction="10000"/>
          </a:bodyPr>
          <a:lstStyle>
            <a:defPPr>
              <a:defRPr lang="en-US"/>
            </a:defPPr>
            <a:lvl1pPr algn="ctr" defTabSz="1007943" fontAlgn="auto">
              <a:spcBef>
                <a:spcPct val="0"/>
              </a:spcBef>
              <a:spcAft>
                <a:spcPts val="0"/>
              </a:spcAft>
              <a:buFont typeface="Times New Roman" charset="0"/>
              <a:buNone/>
              <a:defRPr sz="240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merican Typewriter"/>
                <a:ea typeface="+mj-ea"/>
                <a:cs typeface="American Typewriter"/>
              </a:defRPr>
            </a:lvl1pPr>
            <a:lvl2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1006475" fontAlgn="base">
              <a:spcBef>
                <a:spcPct val="0"/>
              </a:spcBef>
              <a:spcAft>
                <a:spcPct val="0"/>
              </a:spcAft>
              <a:defRPr sz="4900"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dirty="0" smtClean="0"/>
              <a:t>Ευχαριστώ για </a:t>
            </a:r>
            <a:r>
              <a:rPr lang="el-GR" smtClean="0"/>
              <a:t>την προσοχή σας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1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2183</TotalTime>
  <Words>689</Words>
  <Application>Microsoft Macintosh PowerPoint</Application>
  <PresentationFormat>On-screen Show (4:3)</PresentationFormat>
  <Paragraphs>235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American Typewriter</vt:lpstr>
      <vt:lpstr>Calibri</vt:lpstr>
      <vt:lpstr>Calibri Light</vt:lpstr>
      <vt:lpstr>Times New Roman</vt:lpstr>
      <vt:lpstr>Verdana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253</cp:revision>
  <dcterms:created xsi:type="dcterms:W3CDTF">2017-02-17T09:24:34Z</dcterms:created>
  <dcterms:modified xsi:type="dcterms:W3CDTF">2017-02-22T15:23:23Z</dcterms:modified>
</cp:coreProperties>
</file>