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7"/>
  </p:notesMasterIdLst>
  <p:sldIdLst>
    <p:sldId id="273" r:id="rId2"/>
    <p:sldId id="265" r:id="rId3"/>
    <p:sldId id="259" r:id="rId4"/>
    <p:sldId id="260" r:id="rId5"/>
    <p:sldId id="261" r:id="rId6"/>
    <p:sldId id="262" r:id="rId7"/>
    <p:sldId id="263" r:id="rId8"/>
    <p:sldId id="266" r:id="rId9"/>
    <p:sldId id="269" r:id="rId10"/>
    <p:sldId id="267" r:id="rId11"/>
    <p:sldId id="270" r:id="rId12"/>
    <p:sldId id="268" r:id="rId13"/>
    <p:sldId id="271" r:id="rId14"/>
    <p:sldId id="277" r:id="rId15"/>
    <p:sldId id="278" r:id="rId16"/>
    <p:sldId id="279" r:id="rId17"/>
    <p:sldId id="274" r:id="rId18"/>
    <p:sldId id="282" r:id="rId19"/>
    <p:sldId id="275" r:id="rId20"/>
    <p:sldId id="283" r:id="rId21"/>
    <p:sldId id="280" r:id="rId22"/>
    <p:sldId id="281" r:id="rId23"/>
    <p:sldId id="284" r:id="rId24"/>
    <p:sldId id="285" r:id="rId25"/>
    <p:sldId id="276" r:id="rId2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9EC"/>
    <a:srgbClr val="4D8424"/>
    <a:srgbClr val="CCFFCC"/>
    <a:srgbClr val="A20051"/>
    <a:srgbClr val="993366"/>
    <a:srgbClr val="CC0066"/>
    <a:srgbClr val="990033"/>
    <a:srgbClr val="0000FF"/>
    <a:srgbClr val="D4E1E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3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\Desktop\&#916;&#959;&#954;&#953;&#956;&#942;%20&#959;&#958;&#949;&#943;&#948;&#969;&#963;&#951;&#962;%2018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l-GR" sz="2000"/>
              <a:t>Εκχύλισμα Α</a:t>
            </a:r>
            <a:r>
              <a:rPr lang="el-GR" sz="2000" baseline="-25000"/>
              <a:t>3</a:t>
            </a:r>
            <a:endParaRPr lang="el-GR" sz="2000"/>
          </a:p>
        </c:rich>
      </c:tx>
      <c:layout>
        <c:manualLayout>
          <c:xMode val="edge"/>
          <c:yMode val="edge"/>
          <c:x val="0.36533762825101407"/>
          <c:y val="3.72067711719521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997274042512462"/>
          <c:y val="0.13778417831152803"/>
          <c:w val="0.81526753758052972"/>
          <c:h val="0.66193214380312548"/>
        </c:manualLayout>
      </c:layout>
      <c:scatterChart>
        <c:scatterStyle val="lineMarker"/>
        <c:varyColors val="0"/>
        <c:ser>
          <c:idx val="0"/>
          <c:order val="0"/>
          <c:tx>
            <c:strRef>
              <c:f>'p-AV'!$B$1</c:f>
              <c:strCache>
                <c:ptCount val="1"/>
                <c:pt idx="0">
                  <c:v>control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square"/>
            <c:size val="8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'p-AV'!$A$2:$A$6</c:f>
              <c:numCache>
                <c:formatCode>General</c:formatCode>
                <c:ptCount val="5"/>
                <c:pt idx="0">
                  <c:v>0</c:v>
                </c:pt>
                <c:pt idx="1">
                  <c:v>6</c:v>
                </c:pt>
                <c:pt idx="2">
                  <c:v>11.5</c:v>
                </c:pt>
                <c:pt idx="3">
                  <c:v>18</c:v>
                </c:pt>
                <c:pt idx="4">
                  <c:v>21</c:v>
                </c:pt>
              </c:numCache>
            </c:numRef>
          </c:xVal>
          <c:yVal>
            <c:numRef>
              <c:f>'p-AV'!$B$2:$B$6</c:f>
              <c:numCache>
                <c:formatCode>General</c:formatCode>
                <c:ptCount val="5"/>
                <c:pt idx="0">
                  <c:v>6.1</c:v>
                </c:pt>
                <c:pt idx="1">
                  <c:v>49.8</c:v>
                </c:pt>
                <c:pt idx="2">
                  <c:v>58.3</c:v>
                </c:pt>
                <c:pt idx="3">
                  <c:v>83.8</c:v>
                </c:pt>
                <c:pt idx="4">
                  <c:v>96.3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55-4A6C-AE92-59062F6E9EF9}"/>
            </c:ext>
          </c:extLst>
        </c:ser>
        <c:ser>
          <c:idx val="1"/>
          <c:order val="1"/>
          <c:tx>
            <c:strRef>
              <c:f>'p-AV'!$C$1</c:f>
              <c:strCache>
                <c:ptCount val="1"/>
                <c:pt idx="0">
                  <c:v>500ppm αντιοξειδωτικού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diamond"/>
            <c:size val="8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2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'p-AV'!$A$2:$A$6</c:f>
              <c:numCache>
                <c:formatCode>General</c:formatCode>
                <c:ptCount val="5"/>
                <c:pt idx="0">
                  <c:v>0</c:v>
                </c:pt>
                <c:pt idx="1">
                  <c:v>6</c:v>
                </c:pt>
                <c:pt idx="2">
                  <c:v>11.5</c:v>
                </c:pt>
                <c:pt idx="3">
                  <c:v>18</c:v>
                </c:pt>
                <c:pt idx="4">
                  <c:v>21</c:v>
                </c:pt>
              </c:numCache>
            </c:numRef>
          </c:xVal>
          <c:yVal>
            <c:numRef>
              <c:f>'p-AV'!$C$2:$C$6</c:f>
              <c:numCache>
                <c:formatCode>General</c:formatCode>
                <c:ptCount val="5"/>
                <c:pt idx="1">
                  <c:v>32.299999999999997</c:v>
                </c:pt>
                <c:pt idx="2">
                  <c:v>45.5</c:v>
                </c:pt>
                <c:pt idx="3">
                  <c:v>69</c:v>
                </c:pt>
                <c:pt idx="4">
                  <c:v>71.2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55-4A6C-AE92-59062F6E9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17202800"/>
        <c:axId val="-1117201712"/>
      </c:scatterChart>
      <c:valAx>
        <c:axId val="-1117202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2000" b="1" dirty="0">
                    <a:solidFill>
                      <a:sysClr val="windowText" lastClr="000000"/>
                    </a:solidFill>
                  </a:rPr>
                  <a:t>Χρόνος οξείδωσης (</a:t>
                </a:r>
                <a:r>
                  <a:rPr lang="en-US" sz="2000" b="1" dirty="0">
                    <a:solidFill>
                      <a:sysClr val="windowText" lastClr="000000"/>
                    </a:solidFill>
                  </a:rPr>
                  <a:t>h)</a:t>
                </a:r>
                <a:endParaRPr lang="el-GR" sz="2000" b="1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31437771555622368"/>
              <c:y val="0.877017335310954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-1117201712"/>
        <c:crosses val="autoZero"/>
        <c:crossBetween val="midCat"/>
      </c:valAx>
      <c:valAx>
        <c:axId val="-111720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1">
                    <a:solidFill>
                      <a:sysClr val="windowText" lastClr="000000"/>
                    </a:solidFill>
                  </a:rPr>
                  <a:t>p</a:t>
                </a:r>
                <a:r>
                  <a:rPr lang="en-US" sz="2000" b="1">
                    <a:solidFill>
                      <a:sysClr val="windowText" lastClr="000000"/>
                    </a:solidFill>
                  </a:rPr>
                  <a:t>-AV</a:t>
                </a:r>
                <a:endParaRPr lang="el-GR" sz="2000" b="1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2.4807537355702883E-3"/>
              <c:y val="0.4070494203299964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-1117202800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9135137962795163"/>
          <c:y val="0.57472379741592416"/>
          <c:w val="0.54344106719338614"/>
          <c:h val="0.242149190695603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25754593175854"/>
          <c:y val="0.18518518518518517"/>
          <c:w val="0.81418689851268589"/>
          <c:h val="0.62841728117318674"/>
        </c:manualLayout>
      </c:layout>
      <c:scatterChart>
        <c:scatterStyle val="lineMarker"/>
        <c:varyColors val="0"/>
        <c:ser>
          <c:idx val="0"/>
          <c:order val="0"/>
          <c:tx>
            <c:v>control</c:v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1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6130847894019798"/>
                  <c:y val="5.990083309443455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</c:trendlineLbl>
          </c:trendline>
          <c:xVal>
            <c:numRef>
              <c:f>Φύλλο1!$A$2:$A$4</c:f>
              <c:numCache>
                <c:formatCode>General</c:formatCode>
                <c:ptCount val="3"/>
                <c:pt idx="0">
                  <c:v>0</c:v>
                </c:pt>
                <c:pt idx="1">
                  <c:v>3.5</c:v>
                </c:pt>
                <c:pt idx="2">
                  <c:v>8</c:v>
                </c:pt>
              </c:numCache>
            </c:numRef>
          </c:xVal>
          <c:yVal>
            <c:numRef>
              <c:f>Φύλλο1!$B$2:$B$4</c:f>
              <c:numCache>
                <c:formatCode>General</c:formatCode>
                <c:ptCount val="3"/>
                <c:pt idx="0">
                  <c:v>3.5</c:v>
                </c:pt>
                <c:pt idx="1">
                  <c:v>16.600000000000001</c:v>
                </c:pt>
                <c:pt idx="2">
                  <c:v>25.5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FB0-42E4-9C7A-55F81232EC5B}"/>
            </c:ext>
          </c:extLst>
        </c:ser>
        <c:ser>
          <c:idx val="1"/>
          <c:order val="1"/>
          <c:tx>
            <c:v>50 ppm TPD αντιοξειδωτικό Α5</c:v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1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2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3763436282309011"/>
                  <c:y val="0.2188030142635903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</c:trendlineLbl>
          </c:trendline>
          <c:xVal>
            <c:numRef>
              <c:f>Φύλλο1!$A$2:$A$4</c:f>
              <c:numCache>
                <c:formatCode>General</c:formatCode>
                <c:ptCount val="3"/>
                <c:pt idx="0">
                  <c:v>0</c:v>
                </c:pt>
                <c:pt idx="1">
                  <c:v>3.5</c:v>
                </c:pt>
                <c:pt idx="2">
                  <c:v>8</c:v>
                </c:pt>
              </c:numCache>
            </c:numRef>
          </c:xVal>
          <c:yVal>
            <c:numRef>
              <c:f>Φύλλο1!$D$2:$D$4</c:f>
              <c:numCache>
                <c:formatCode>General</c:formatCode>
                <c:ptCount val="3"/>
                <c:pt idx="0">
                  <c:v>3.8</c:v>
                </c:pt>
                <c:pt idx="1">
                  <c:v>15.4</c:v>
                </c:pt>
                <c:pt idx="2">
                  <c:v>24.1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FB0-42E4-9C7A-55F81232E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14091904"/>
        <c:axId val="-1528268256"/>
      </c:scatterChart>
      <c:valAx>
        <c:axId val="-1214091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2000" b="1">
                    <a:solidFill>
                      <a:schemeClr val="tx1"/>
                    </a:solidFill>
                  </a:rPr>
                  <a:t>Χρόνος οξείδωσης (</a:t>
                </a:r>
                <a:r>
                  <a:rPr lang="en-US" sz="2000" b="1">
                    <a:solidFill>
                      <a:schemeClr val="tx1"/>
                    </a:solidFill>
                  </a:rPr>
                  <a:t>h)</a:t>
                </a:r>
                <a:endParaRPr lang="el-GR" sz="20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9178669072615924"/>
              <c:y val="0.8876650835312253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-1528268256"/>
        <c:crosses val="autoZero"/>
        <c:crossBetween val="midCat"/>
      </c:valAx>
      <c:valAx>
        <c:axId val="-152826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p-AV</a:t>
                </a:r>
                <a:endParaRPr lang="el-GR" sz="20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9.2533594588076131E-4"/>
              <c:y val="0.3910226704575607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-1214091904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6933662912212094"/>
          <c:y val="2.6454918974589719E-2"/>
          <c:w val="0.70768747718564362"/>
          <c:h val="0.20667084961717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08806010649251"/>
          <c:y val="5.1874924134104917E-2"/>
          <c:w val="0.77849764873140859"/>
          <c:h val="0.75136255605844537"/>
        </c:manualLayout>
      </c:layout>
      <c:scatterChart>
        <c:scatterStyle val="lineMarker"/>
        <c:varyColors val="0"/>
        <c:ser>
          <c:idx val="0"/>
          <c:order val="0"/>
          <c:tx>
            <c:strRef>
              <c:f>'[μεταβολή p-AV με το πλήθος των τηγανισμάτων για Μαρία.xlsx]Sheet1'!$A$4</c:f>
              <c:strCache>
                <c:ptCount val="1"/>
                <c:pt idx="0">
                  <c:v>control palm oil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10"/>
            <c:spPr>
              <a:solidFill>
                <a:schemeClr val="accent1">
                  <a:lumMod val="75000"/>
                </a:schemeClr>
              </a:solidFill>
              <a:ln>
                <a:noFill/>
                <a:prstDash val="solid"/>
              </a:ln>
            </c:spPr>
          </c:marker>
          <c:trendline>
            <c:spPr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'[μεταβολή p-AV με το πλήθος των τηγανισμάτων για Μαρία.xlsx]Sheet1'!$B$8:$B$17</c:f>
              <c:numCache>
                <c:formatCode>0.00</c:formatCode>
                <c:ptCount val="10"/>
                <c:pt idx="0">
                  <c:v>10</c:v>
                </c:pt>
                <c:pt idx="1">
                  <c:v>0</c:v>
                </c:pt>
                <c:pt idx="2">
                  <c:v>20</c:v>
                </c:pt>
                <c:pt idx="4">
                  <c:v>30</c:v>
                </c:pt>
                <c:pt idx="6">
                  <c:v>42.5</c:v>
                </c:pt>
                <c:pt idx="9">
                  <c:v>60</c:v>
                </c:pt>
              </c:numCache>
            </c:numRef>
          </c:xVal>
          <c:yVal>
            <c:numRef>
              <c:f>'[μεταβολή p-AV με το πλήθος των τηγανισμάτων για Μαρία.xlsx]Sheet1'!$I$8:$I$17</c:f>
              <c:numCache>
                <c:formatCode>General</c:formatCode>
                <c:ptCount val="10"/>
                <c:pt idx="0" formatCode="0.0">
                  <c:v>9.3091144988647407</c:v>
                </c:pt>
                <c:pt idx="2" formatCode="0.0">
                  <c:v>11.584</c:v>
                </c:pt>
                <c:pt idx="4" formatCode="0.0">
                  <c:v>14.334637964774952</c:v>
                </c:pt>
                <c:pt idx="6" formatCode="0.0">
                  <c:v>15.046296296296296</c:v>
                </c:pt>
                <c:pt idx="9" formatCode="0.0">
                  <c:v>22.642452515828055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8F-4A84-8ED6-72FC85FA8500}"/>
            </c:ext>
          </c:extLst>
        </c:ser>
        <c:ser>
          <c:idx val="0"/>
          <c:order val="1"/>
          <c:tx>
            <c:strRef>
              <c:f>'[μεταβολή p-AV με το πλήθος των τηγανισμάτων για Μαρία.xlsx]Sheet1'!$A$20</c:f>
              <c:strCache>
                <c:ptCount val="1"/>
                <c:pt idx="0">
                  <c:v>palm oil + 50 ppm TPD A5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10"/>
            <c:spPr>
              <a:solidFill>
                <a:schemeClr val="accent2"/>
              </a:solidFill>
              <a:ln>
                <a:noFill/>
                <a:prstDash val="solid"/>
              </a:ln>
            </c:spPr>
          </c:marker>
          <c:trendline>
            <c:spPr>
              <a:ln w="12700">
                <a:solidFill>
                  <a:schemeClr val="accent2"/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'[μεταβολή p-AV με το πλήθος των τηγανισμάτων για Μαρία.xlsx]Sheet1'!$B$23:$B$29</c:f>
              <c:numCache>
                <c:formatCode>0.00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20</c:v>
                </c:pt>
                <c:pt idx="4">
                  <c:v>30</c:v>
                </c:pt>
                <c:pt idx="6">
                  <c:v>42.5</c:v>
                </c:pt>
              </c:numCache>
            </c:numRef>
          </c:xVal>
          <c:yVal>
            <c:numRef>
              <c:f>'[μεταβολή p-AV με το πλήθος των τηγανισμάτων για Μαρία.xlsx]Sheet1'!$J$23:$J$29</c:f>
              <c:numCache>
                <c:formatCode>General</c:formatCode>
                <c:ptCount val="7"/>
                <c:pt idx="0" formatCode="0.0">
                  <c:v>7.0997485857950942</c:v>
                </c:pt>
                <c:pt idx="2" formatCode="0.0">
                  <c:v>7.8418723949983935</c:v>
                </c:pt>
                <c:pt idx="4" formatCode="0.0">
                  <c:v>8.283067092651752</c:v>
                </c:pt>
                <c:pt idx="6" formatCode="0.0">
                  <c:v>9.9708198837959934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28F-4A84-8ED6-72FC85FA8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77014608"/>
        <c:axId val="-977019504"/>
      </c:scatterChart>
      <c:valAx>
        <c:axId val="-977014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l-GR" sz="2000" b="1" dirty="0"/>
                  <a:t>Χρόνος τηγανίσματος </a:t>
                </a:r>
                <a:r>
                  <a:rPr lang="en-US" sz="2000" b="1" dirty="0"/>
                  <a:t>(min)</a:t>
                </a:r>
                <a:endParaRPr lang="el-GR" sz="2000" b="1" dirty="0"/>
              </a:p>
            </c:rich>
          </c:tx>
          <c:layout>
            <c:manualLayout>
              <c:xMode val="edge"/>
              <c:yMode val="edge"/>
              <c:x val="0.28010962550101098"/>
              <c:y val="0.8873883888078710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/>
            </a:pPr>
            <a:endParaRPr lang="el-GR"/>
          </a:p>
        </c:txPr>
        <c:crossAx val="-977019504"/>
        <c:crosses val="autoZero"/>
        <c:crossBetween val="midCat"/>
      </c:valAx>
      <c:valAx>
        <c:axId val="-977019504"/>
        <c:scaling>
          <c:orientation val="minMax"/>
          <c:max val="30"/>
        </c:scaling>
        <c:delete val="0"/>
        <c:axPos val="l"/>
        <c:title>
          <c:tx>
            <c:rich>
              <a:bodyPr/>
              <a:lstStyle/>
              <a:p>
                <a:pPr>
                  <a:defRPr sz="2000" b="1"/>
                </a:pPr>
                <a:r>
                  <a:rPr lang="en-US" sz="2000" b="1" i="1" dirty="0"/>
                  <a:t>p</a:t>
                </a:r>
                <a:r>
                  <a:rPr lang="en-US" sz="2000" b="1" dirty="0"/>
                  <a:t>-AV</a:t>
                </a:r>
              </a:p>
            </c:rich>
          </c:tx>
          <c:layout>
            <c:manualLayout>
              <c:xMode val="edge"/>
              <c:yMode val="edge"/>
              <c:x val="6.9526465441819771E-4"/>
              <c:y val="0.3688881829252611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/>
            </a:pPr>
            <a:endParaRPr lang="el-GR"/>
          </a:p>
        </c:txPr>
        <c:crossAx val="-977014608"/>
        <c:crosses val="autoZero"/>
        <c:crossBetween val="midCat"/>
      </c:valAx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5764408355205597"/>
          <c:y val="8.6940547174715596E-2"/>
          <c:w val="0.45647226788959072"/>
          <c:h val="0.2483944229772286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000" b="1"/>
          </a:pPr>
          <a:endParaRPr lang="el-GR"/>
        </a:p>
      </c:txPr>
    </c:legend>
    <c:plotVisOnly val="1"/>
    <c:dispBlanksAs val="gap"/>
    <c:showDLblsOverMax val="0"/>
  </c:chart>
  <c:spPr>
    <a:solidFill>
      <a:schemeClr val="bg1"/>
    </a:solidFill>
    <a:ln w="6350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l-G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r>
              <a:rPr lang="el-GR" sz="1800" b="1" i="0" u="none" strike="noStrike" baseline="0">
                <a:solidFill>
                  <a:srgbClr val="000000"/>
                </a:solidFill>
                <a:latin typeface="+mn-lt"/>
                <a:cs typeface="Arial"/>
              </a:rPr>
              <a:t>25 °C</a:t>
            </a:r>
          </a:p>
        </c:rich>
      </c:tx>
      <c:layout>
        <c:manualLayout>
          <c:xMode val="edge"/>
          <c:yMode val="edge"/>
          <c:x val="0.80002434936596789"/>
          <c:y val="0.72729799149437868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267028387117408"/>
          <c:y val="3.3343852410397855E-2"/>
          <c:w val="0.80385759955593017"/>
          <c:h val="0.77843116538398804"/>
        </c:manualLayout>
      </c:layout>
      <c:scatterChart>
        <c:scatterStyle val="lineMarker"/>
        <c:varyColors val="0"/>
        <c:ser>
          <c:idx val="2"/>
          <c:order val="0"/>
          <c:tx>
            <c:strRef>
              <c:f>'πείραμα 25C'!$C$3</c:f>
              <c:strCache>
                <c:ptCount val="1"/>
                <c:pt idx="0">
                  <c:v>control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8"/>
            <c:spPr>
              <a:solidFill>
                <a:srgbClr val="FF000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127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'πείραμα 25C'!$G$8:$G$10</c:f>
                <c:numCache>
                  <c:formatCode>General</c:formatCode>
                  <c:ptCount val="3"/>
                  <c:pt idx="0">
                    <c:v>0</c:v>
                  </c:pt>
                  <c:pt idx="2">
                    <c:v>0.27099428495739963</c:v>
                  </c:pt>
                </c:numCache>
              </c:numRef>
            </c:plus>
            <c:minus>
              <c:numRef>
                <c:f>'πείραμα 25C'!$G$8:$G$10</c:f>
                <c:numCache>
                  <c:formatCode>General</c:formatCode>
                  <c:ptCount val="3"/>
                  <c:pt idx="0">
                    <c:v>0</c:v>
                  </c:pt>
                  <c:pt idx="2">
                    <c:v>0.27099428495739963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'πείραμα 25C'!$A$8:$A$11</c:f>
              <c:numCache>
                <c:formatCode>General</c:formatCode>
                <c:ptCount val="4"/>
                <c:pt idx="0" formatCode="0.0">
                  <c:v>0</c:v>
                </c:pt>
                <c:pt idx="2" formatCode="0.0">
                  <c:v>10.714285714285714</c:v>
                </c:pt>
                <c:pt idx="3" formatCode="0.0">
                  <c:v>16.600000000000001</c:v>
                </c:pt>
              </c:numCache>
            </c:numRef>
          </c:xVal>
          <c:yVal>
            <c:numRef>
              <c:f>'πείραμα 25C'!$F$8:$F$11</c:f>
              <c:numCache>
                <c:formatCode>General</c:formatCode>
                <c:ptCount val="4"/>
                <c:pt idx="0" formatCode="0.00">
                  <c:v>1</c:v>
                </c:pt>
                <c:pt idx="2" formatCode="0.0">
                  <c:v>5.7767457548911523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ED7-48B3-8631-4BF19C6C6AEB}"/>
            </c:ext>
          </c:extLst>
        </c:ser>
        <c:ser>
          <c:idx val="1"/>
          <c:order val="1"/>
          <c:spPr>
            <a:ln w="19050">
              <a:noFill/>
            </a:ln>
          </c:spPr>
          <c:marker>
            <c:symbol val="diamond"/>
            <c:size val="12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trendlineType val="linear"/>
            <c:dispRSqr val="0"/>
            <c:dispEq val="0"/>
          </c:trendline>
          <c:xVal>
            <c:numRef>
              <c:f>'πείραμα 25C'!$A$12:$A$27</c:f>
              <c:numCache>
                <c:formatCode>0.0</c:formatCode>
                <c:ptCount val="16"/>
                <c:pt idx="0">
                  <c:v>16.857142857142858</c:v>
                </c:pt>
                <c:pt idx="1">
                  <c:v>16.600000000000001</c:v>
                </c:pt>
                <c:pt idx="2">
                  <c:v>23</c:v>
                </c:pt>
                <c:pt idx="4">
                  <c:v>31.142857142857142</c:v>
                </c:pt>
                <c:pt idx="15">
                  <c:v>37.4</c:v>
                </c:pt>
              </c:numCache>
            </c:numRef>
          </c:xVal>
          <c:yVal>
            <c:numRef>
              <c:f>'πείραμα 25C'!$F$12:$F$27</c:f>
              <c:numCache>
                <c:formatCode>General</c:formatCode>
                <c:ptCount val="16"/>
                <c:pt idx="2" formatCode="0.0">
                  <c:v>16.448290082883315</c:v>
                </c:pt>
                <c:pt idx="4" formatCode="0.0">
                  <c:v>26.737871884906337</c:v>
                </c:pt>
                <c:pt idx="15">
                  <c:v>34.6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ED7-48B3-8631-4BF19C6C6AEB}"/>
            </c:ext>
          </c:extLst>
        </c:ser>
        <c:ser>
          <c:idx val="0"/>
          <c:order val="2"/>
          <c:tx>
            <c:strRef>
              <c:f>'πείραμα 25C'!$O$3</c:f>
              <c:strCache>
                <c:ptCount val="1"/>
                <c:pt idx="0">
                  <c:v>50 ppm TPD (A5)</c:v>
                </c:pt>
              </c:strCache>
            </c:strRef>
          </c:tx>
          <c:spPr>
            <a:ln w="19050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127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'πείραμα 25C'!$S$8:$S$27</c:f>
                <c:numCache>
                  <c:formatCode>General</c:formatCode>
                  <c:ptCount val="20"/>
                  <c:pt idx="0">
                    <c:v>0</c:v>
                  </c:pt>
                  <c:pt idx="2">
                    <c:v>0.49254555416848078</c:v>
                  </c:pt>
                  <c:pt idx="4">
                    <c:v>0.47242354048599605</c:v>
                  </c:pt>
                  <c:pt idx="6">
                    <c:v>9.5961442444743625E-2</c:v>
                  </c:pt>
                  <c:pt idx="8">
                    <c:v>0.63121236795470703</c:v>
                  </c:pt>
                  <c:pt idx="10">
                    <c:v>0</c:v>
                  </c:pt>
                  <c:pt idx="19">
                    <c:v>0.8</c:v>
                  </c:pt>
                </c:numCache>
              </c:numRef>
            </c:plus>
            <c:minus>
              <c:numRef>
                <c:f>'πείραμα 25C'!$S$8:$S$27</c:f>
                <c:numCache>
                  <c:formatCode>General</c:formatCode>
                  <c:ptCount val="20"/>
                  <c:pt idx="0">
                    <c:v>0</c:v>
                  </c:pt>
                  <c:pt idx="2">
                    <c:v>0.49254555416848078</c:v>
                  </c:pt>
                  <c:pt idx="4">
                    <c:v>0.47242354048599605</c:v>
                  </c:pt>
                  <c:pt idx="6">
                    <c:v>9.5961442444743625E-2</c:v>
                  </c:pt>
                  <c:pt idx="8">
                    <c:v>0.63121236795470703</c:v>
                  </c:pt>
                  <c:pt idx="10">
                    <c:v>0</c:v>
                  </c:pt>
                  <c:pt idx="19">
                    <c:v>0.8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'πείραμα 25C'!$A$8:$A$27</c:f>
              <c:numCache>
                <c:formatCode>General</c:formatCode>
                <c:ptCount val="20"/>
                <c:pt idx="0" formatCode="0.0">
                  <c:v>0</c:v>
                </c:pt>
                <c:pt idx="2" formatCode="0.0">
                  <c:v>10.714285714285714</c:v>
                </c:pt>
                <c:pt idx="3" formatCode="0.0">
                  <c:v>16.600000000000001</c:v>
                </c:pt>
                <c:pt idx="4" formatCode="0.0">
                  <c:v>16.857142857142858</c:v>
                </c:pt>
                <c:pt idx="5" formatCode="0.0">
                  <c:v>16.600000000000001</c:v>
                </c:pt>
                <c:pt idx="6" formatCode="0.0">
                  <c:v>23</c:v>
                </c:pt>
                <c:pt idx="8" formatCode="0.0">
                  <c:v>31.142857142857142</c:v>
                </c:pt>
                <c:pt idx="19" formatCode="0.0">
                  <c:v>37.4</c:v>
                </c:pt>
              </c:numCache>
            </c:numRef>
          </c:xVal>
          <c:yVal>
            <c:numRef>
              <c:f>'πείραμα 25C'!$R$8:$R$27</c:f>
              <c:numCache>
                <c:formatCode>General</c:formatCode>
                <c:ptCount val="20"/>
                <c:pt idx="0" formatCode="0.0">
                  <c:v>1</c:v>
                </c:pt>
                <c:pt idx="2" formatCode="0.0">
                  <c:v>5.6274165233834124</c:v>
                </c:pt>
                <c:pt idx="6" formatCode="0.0">
                  <c:v>14.172913352443874</c:v>
                </c:pt>
                <c:pt idx="8" formatCode="0.0">
                  <c:v>15.775318116223611</c:v>
                </c:pt>
                <c:pt idx="19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ED7-48B3-8631-4BF19C6C6AEB}"/>
            </c:ext>
          </c:extLst>
        </c:ser>
        <c:ser>
          <c:idx val="3"/>
          <c:order val="3"/>
          <c:spPr>
            <a:ln w="12700">
              <a:solidFill>
                <a:srgbClr val="000000"/>
              </a:solidFill>
              <a:prstDash val="sysDash"/>
            </a:ln>
          </c:spPr>
          <c:marker>
            <c:symbol val="dot"/>
            <c:size val="2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'πείραμα 25C'!$A$28:$A$29</c:f>
              <c:numCache>
                <c:formatCode>General</c:formatCode>
                <c:ptCount val="2"/>
                <c:pt idx="0">
                  <c:v>0</c:v>
                </c:pt>
                <c:pt idx="1">
                  <c:v>37.4</c:v>
                </c:pt>
              </c:numCache>
            </c:numRef>
          </c:xVal>
          <c:yVal>
            <c:numRef>
              <c:f>'πείραμα 25C'!$C$28:$C$29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ED7-48B3-8631-4BF19C6C6AEB}"/>
            </c:ext>
          </c:extLst>
        </c:ser>
        <c:ser>
          <c:idx val="4"/>
          <c:order val="4"/>
          <c:spPr>
            <a:ln w="12700">
              <a:solidFill>
                <a:srgbClr val="000000"/>
              </a:solidFill>
              <a:prstDash val="sysDash"/>
            </a:ln>
          </c:spPr>
          <c:marker>
            <c:symbol val="dot"/>
            <c:size val="2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'πείραμα 25C'!$A$31:$A$32</c:f>
              <c:numCache>
                <c:formatCode>General</c:formatCode>
                <c:ptCount val="2"/>
                <c:pt idx="0">
                  <c:v>25.7</c:v>
                </c:pt>
                <c:pt idx="1">
                  <c:v>25.7</c:v>
                </c:pt>
              </c:numCache>
            </c:numRef>
          </c:xVal>
          <c:yVal>
            <c:numRef>
              <c:f>'πείραμα 25C'!$C$31:$C$32</c:f>
              <c:numCache>
                <c:formatCode>General</c:formatCode>
                <c:ptCount val="2"/>
                <c:pt idx="0">
                  <c:v>0</c:v>
                </c:pt>
                <c:pt idx="1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ED7-48B3-8631-4BF19C6C6AEB}"/>
            </c:ext>
          </c:extLst>
        </c:ser>
        <c:ser>
          <c:idx val="5"/>
          <c:order val="5"/>
          <c:spPr>
            <a:ln w="12700">
              <a:solidFill>
                <a:schemeClr val="tx1"/>
              </a:solidFill>
              <a:prstDash val="sysDash"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trendline>
            <c:trendlineType val="linear"/>
            <c:dispRSqr val="0"/>
            <c:dispEq val="0"/>
          </c:trendline>
          <c:xVal>
            <c:numRef>
              <c:f>'πείραμα 25C'!$D$31:$D$32</c:f>
              <c:numCache>
                <c:formatCode>General</c:formatCode>
                <c:ptCount val="2"/>
                <c:pt idx="0">
                  <c:v>17</c:v>
                </c:pt>
                <c:pt idx="1">
                  <c:v>17</c:v>
                </c:pt>
              </c:numCache>
            </c:numRef>
          </c:xVal>
          <c:yVal>
            <c:numRef>
              <c:f>'πείραμα 25C'!$E$31:$E$32</c:f>
              <c:numCache>
                <c:formatCode>0.0</c:formatCode>
                <c:ptCount val="2"/>
                <c:pt idx="0">
                  <c:v>0</c:v>
                </c:pt>
                <c:pt idx="1">
                  <c:v>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3ED7-48B3-8631-4BF19C6C6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77017872"/>
        <c:axId val="-977012976"/>
      </c:scatterChart>
      <c:valAx>
        <c:axId val="-977017872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/>
                  <a:t>tox (w)</a:t>
                </a:r>
              </a:p>
            </c:rich>
          </c:tx>
          <c:layout>
            <c:manualLayout>
              <c:xMode val="edge"/>
              <c:yMode val="edge"/>
              <c:x val="0.44207660923572673"/>
              <c:y val="0.91574016662551327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el-GR"/>
          </a:p>
        </c:txPr>
        <c:crossAx val="-977012976"/>
        <c:crosses val="autoZero"/>
        <c:crossBetween val="midCat"/>
      </c:valAx>
      <c:valAx>
        <c:axId val="-977012976"/>
        <c:scaling>
          <c:orientation val="minMax"/>
          <c:max val="4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+mn-lt"/>
                    <a:ea typeface="Calibri"/>
                    <a:cs typeface="Calibri"/>
                  </a:defRPr>
                </a:pPr>
                <a:r>
                  <a:rPr lang="el-GR" sz="2000" b="1" i="0" u="none" strike="noStrike" baseline="0">
                    <a:solidFill>
                      <a:srgbClr val="000000"/>
                    </a:solidFill>
                    <a:latin typeface="+mn-lt"/>
                    <a:cs typeface="Arial"/>
                  </a:rPr>
                  <a:t>PV</a:t>
                </a:r>
                <a:r>
                  <a:rPr lang="en-US" sz="2000" b="1" i="0" u="none" strike="noStrike" baseline="0">
                    <a:solidFill>
                      <a:srgbClr val="000000"/>
                    </a:solidFill>
                    <a:latin typeface="+mn-lt"/>
                    <a:cs typeface="Arial"/>
                  </a:rPr>
                  <a:t> </a:t>
                </a:r>
                <a:r>
                  <a:rPr lang="el-GR" sz="2000" b="1" i="0" u="none" strike="noStrike" baseline="0">
                    <a:solidFill>
                      <a:srgbClr val="000000"/>
                    </a:solidFill>
                    <a:latin typeface="+mn-lt"/>
                    <a:cs typeface="Arial"/>
                  </a:rPr>
                  <a:t>(meqO2/kg oil)</a:t>
                </a:r>
              </a:p>
            </c:rich>
          </c:tx>
          <c:layout>
            <c:manualLayout>
              <c:xMode val="edge"/>
              <c:yMode val="edge"/>
              <c:x val="1.6868102330582172E-2"/>
              <c:y val="0.28075848807669096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l-GR"/>
          </a:p>
        </c:txPr>
        <c:crossAx val="-977017872"/>
        <c:crosses val="autoZero"/>
        <c:crossBetween val="midCat"/>
        <c:majorUnit val="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12876654125806075"/>
          <c:y val="4.8654438587125766E-2"/>
          <c:w val="0.65544485219373683"/>
          <c:h val="0.18044596252798908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000" b="1" i="0" u="none" strike="noStrike" baseline="0">
              <a:solidFill>
                <a:srgbClr val="000000"/>
              </a:solidFill>
              <a:latin typeface="+mn-lt"/>
              <a:ea typeface="Arial"/>
              <a:cs typeface="Arial"/>
            </a:defRPr>
          </a:pPr>
          <a:endParaRPr lang="el-GR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l-GR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E0DF1-C28D-4409-9F11-820DFDBEAC66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FE92B345-20E0-4430-9F34-2EEF80DE7E96}">
      <dgm:prSet phldrT="[Text]" custT="1"/>
      <dgm:spPr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l" rtl="0"/>
          <a:r>
            <a:rPr lang="el-GR" sz="2800" b="1" dirty="0">
              <a:solidFill>
                <a:schemeClr val="tx1"/>
              </a:solidFill>
            </a:rPr>
            <a:t>ΔΙΠΛΩΜΑΤΙΚΗ ΕΡΓΑΣΙΑ:</a:t>
          </a:r>
          <a:br>
            <a:rPr lang="el-GR" sz="2800" dirty="0">
              <a:solidFill>
                <a:schemeClr val="tx1"/>
              </a:solidFill>
            </a:rPr>
          </a:br>
          <a:r>
            <a:rPr lang="el-GR" sz="2800" b="0" dirty="0">
              <a:solidFill>
                <a:schemeClr val="tx1"/>
              </a:solidFill>
            </a:rPr>
            <a:t>Παραλαβή φυσικών αντιοξειδωτικών από δενδρολίβανο και εφαρμογή τους σε διεργασίες τηγανίσματος</a:t>
          </a:r>
        </a:p>
      </dgm:t>
    </dgm:pt>
    <dgm:pt modelId="{67E01DCF-FC72-4254-A0DD-537598A1632B}" type="parTrans" cxnId="{5227C382-B241-4248-B887-6C774A376E86}">
      <dgm:prSet/>
      <dgm:spPr/>
      <dgm:t>
        <a:bodyPr/>
        <a:lstStyle/>
        <a:p>
          <a:endParaRPr lang="el-GR"/>
        </a:p>
      </dgm:t>
    </dgm:pt>
    <dgm:pt modelId="{2DB5BCE0-6360-4DCE-9134-8938B938B474}" type="sibTrans" cxnId="{5227C382-B241-4248-B887-6C774A376E86}">
      <dgm:prSet/>
      <dgm:spPr/>
      <dgm:t>
        <a:bodyPr/>
        <a:lstStyle/>
        <a:p>
          <a:endParaRPr lang="el-GR"/>
        </a:p>
      </dgm:t>
    </dgm:pt>
    <dgm:pt modelId="{172444BB-4DC2-4F0A-BCAC-2A04C1C05AC5}" type="pres">
      <dgm:prSet presAssocID="{868E0DF1-C28D-4409-9F11-820DFDBEAC66}" presName="linearFlow" presStyleCnt="0">
        <dgm:presLayoutVars>
          <dgm:dir/>
          <dgm:resizeHandles val="exact"/>
        </dgm:presLayoutVars>
      </dgm:prSet>
      <dgm:spPr/>
    </dgm:pt>
    <dgm:pt modelId="{AA15C915-F3F1-4390-BA05-8848D9B3BBFA}" type="pres">
      <dgm:prSet presAssocID="{FE92B345-20E0-4430-9F34-2EEF80DE7E96}" presName="composite" presStyleCnt="0"/>
      <dgm:spPr/>
    </dgm:pt>
    <dgm:pt modelId="{CFD4BB88-70A8-41FB-BCFB-11168F00BF4E}" type="pres">
      <dgm:prSet presAssocID="{FE92B345-20E0-4430-9F34-2EEF80DE7E96}" presName="imgShp" presStyleLbl="fgImgPlace1" presStyleIdx="0" presStyleCnt="1" custScaleX="67313" custScaleY="65890" custLinFactNeighborX="-8881" custLinFactNeighborY="-40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DC5CDCB-BE03-47B6-B447-EA3BFD02C053}" type="pres">
      <dgm:prSet presAssocID="{FE92B345-20E0-4430-9F34-2EEF80DE7E96}" presName="txShp" presStyleLbl="node1" presStyleIdx="0" presStyleCnt="1" custScaleX="127905" custScaleY="62085" custLinFactNeighborX="9008" custLinFactNeighborY="-543">
        <dgm:presLayoutVars>
          <dgm:bulletEnabled val="1"/>
        </dgm:presLayoutVars>
      </dgm:prSet>
      <dgm:spPr/>
    </dgm:pt>
  </dgm:ptLst>
  <dgm:cxnLst>
    <dgm:cxn modelId="{5227C382-B241-4248-B887-6C774A376E86}" srcId="{868E0DF1-C28D-4409-9F11-820DFDBEAC66}" destId="{FE92B345-20E0-4430-9F34-2EEF80DE7E96}" srcOrd="0" destOrd="0" parTransId="{67E01DCF-FC72-4254-A0DD-537598A1632B}" sibTransId="{2DB5BCE0-6360-4DCE-9134-8938B938B474}"/>
    <dgm:cxn modelId="{479BCEA4-7BC9-44CF-9FFE-878FD2B00FA2}" type="presOf" srcId="{868E0DF1-C28D-4409-9F11-820DFDBEAC66}" destId="{172444BB-4DC2-4F0A-BCAC-2A04C1C05AC5}" srcOrd="0" destOrd="0" presId="urn:microsoft.com/office/officeart/2005/8/layout/vList3"/>
    <dgm:cxn modelId="{A533B3B8-046C-4C75-8B81-B9FECF283246}" type="presOf" srcId="{FE92B345-20E0-4430-9F34-2EEF80DE7E96}" destId="{9DC5CDCB-BE03-47B6-B447-EA3BFD02C053}" srcOrd="0" destOrd="0" presId="urn:microsoft.com/office/officeart/2005/8/layout/vList3"/>
    <dgm:cxn modelId="{CA74A92E-1305-47B3-A0FA-7AE629AB86D7}" type="presParOf" srcId="{172444BB-4DC2-4F0A-BCAC-2A04C1C05AC5}" destId="{AA15C915-F3F1-4390-BA05-8848D9B3BBFA}" srcOrd="0" destOrd="0" presId="urn:microsoft.com/office/officeart/2005/8/layout/vList3"/>
    <dgm:cxn modelId="{1FE87BF1-A8F8-46B4-9106-BDAFD14B11C7}" type="presParOf" srcId="{AA15C915-F3F1-4390-BA05-8848D9B3BBFA}" destId="{CFD4BB88-70A8-41FB-BCFB-11168F00BF4E}" srcOrd="0" destOrd="0" presId="urn:microsoft.com/office/officeart/2005/8/layout/vList3"/>
    <dgm:cxn modelId="{C25E5880-90E0-43B0-B93F-31344CCBDF53}" type="presParOf" srcId="{AA15C915-F3F1-4390-BA05-8848D9B3BBFA}" destId="{9DC5CDCB-BE03-47B6-B447-EA3BFD02C053}" srcOrd="1" destOrd="0" presId="urn:microsoft.com/office/officeart/2005/8/layout/vList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44FB4-1799-460A-88C3-F1A51E1A76F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C701E50-2FB3-4FE6-A0C1-8B66776D925B}">
      <dgm:prSet phldrT="[Text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l-GR" sz="2400" dirty="0"/>
            <a:t>Αιτίες</a:t>
          </a:r>
        </a:p>
      </dgm:t>
    </dgm:pt>
    <dgm:pt modelId="{3C404EA6-B5C3-4D81-AD46-C85963E3161E}" type="parTrans" cxnId="{F14F42DF-690D-4D36-949F-9E97CD2EA85D}">
      <dgm:prSet/>
      <dgm:spPr/>
      <dgm:t>
        <a:bodyPr/>
        <a:lstStyle/>
        <a:p>
          <a:endParaRPr lang="el-GR"/>
        </a:p>
      </dgm:t>
    </dgm:pt>
    <dgm:pt modelId="{96E326CF-F93B-4E05-8EE3-A26175E9F05B}" type="sibTrans" cxnId="{F14F42DF-690D-4D36-949F-9E97CD2EA85D}">
      <dgm:prSet/>
      <dgm:spPr/>
      <dgm:t>
        <a:bodyPr/>
        <a:lstStyle/>
        <a:p>
          <a:endParaRPr lang="el-GR"/>
        </a:p>
      </dgm:t>
    </dgm:pt>
    <dgm:pt modelId="{A90C236D-AF30-4830-87D1-AA6AFA678A0A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l-GR" sz="2000" dirty="0"/>
            <a:t>Αντιδράσεις οξείδωσης λιπαρών οξέων των λιπιδίων με οξυγόνο του αέρα (</a:t>
          </a:r>
          <a:r>
            <a:rPr lang="el-GR" sz="2000" b="1" dirty="0"/>
            <a:t>φαινόμενο αυτοξείδωσης) </a:t>
          </a:r>
        </a:p>
      </dgm:t>
    </dgm:pt>
    <dgm:pt modelId="{8CDF739B-1353-493A-8514-688BDE33114A}" type="parTrans" cxnId="{59785AFC-7E9E-4A0F-98A5-13997CCC59C5}">
      <dgm:prSet/>
      <dgm:spPr/>
      <dgm:t>
        <a:bodyPr/>
        <a:lstStyle/>
        <a:p>
          <a:endParaRPr lang="el-GR"/>
        </a:p>
      </dgm:t>
    </dgm:pt>
    <dgm:pt modelId="{7394D8D1-89DA-4E0C-84CC-CC0D58BB3F3A}" type="sibTrans" cxnId="{59785AFC-7E9E-4A0F-98A5-13997CCC59C5}">
      <dgm:prSet/>
      <dgm:spPr/>
      <dgm:t>
        <a:bodyPr/>
        <a:lstStyle/>
        <a:p>
          <a:endParaRPr lang="el-GR"/>
        </a:p>
      </dgm:t>
    </dgm:pt>
    <dgm:pt modelId="{0113EFF8-8973-412A-899D-ADC35D42BCE7}">
      <dgm:prSet phldrT="[Text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l-GR" sz="2400" dirty="0"/>
            <a:t>Συνέπειες</a:t>
          </a:r>
        </a:p>
      </dgm:t>
    </dgm:pt>
    <dgm:pt modelId="{89D96951-0A9D-4AD2-8EE3-176B1621066F}" type="parTrans" cxnId="{EC8AF1F8-297C-4E57-8B59-5FC53CB52097}">
      <dgm:prSet/>
      <dgm:spPr/>
      <dgm:t>
        <a:bodyPr/>
        <a:lstStyle/>
        <a:p>
          <a:endParaRPr lang="el-GR"/>
        </a:p>
      </dgm:t>
    </dgm:pt>
    <dgm:pt modelId="{498A9E4E-8997-4A25-9823-D343102115DE}" type="sibTrans" cxnId="{EC8AF1F8-297C-4E57-8B59-5FC53CB52097}">
      <dgm:prSet/>
      <dgm:spPr/>
      <dgm:t>
        <a:bodyPr/>
        <a:lstStyle/>
        <a:p>
          <a:endParaRPr lang="el-GR"/>
        </a:p>
      </dgm:t>
    </dgm:pt>
    <dgm:pt modelId="{E733C58E-01F1-4B21-AF35-A5CFB05E9424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l-GR" sz="2000" dirty="0"/>
            <a:t>Αλλοίωση οργανοληπτικών χαρακτηριστικών </a:t>
          </a:r>
        </a:p>
      </dgm:t>
    </dgm:pt>
    <dgm:pt modelId="{B61BC1AF-6008-4145-AB8B-D4D10B399D4C}" type="parTrans" cxnId="{A28C8B2D-E726-4FC3-B93A-847A77D9CC50}">
      <dgm:prSet/>
      <dgm:spPr/>
      <dgm:t>
        <a:bodyPr/>
        <a:lstStyle/>
        <a:p>
          <a:endParaRPr lang="el-GR"/>
        </a:p>
      </dgm:t>
    </dgm:pt>
    <dgm:pt modelId="{86B71A29-F62C-4AAF-B545-80393EFD05AF}" type="sibTrans" cxnId="{A28C8B2D-E726-4FC3-B93A-847A77D9CC50}">
      <dgm:prSet/>
      <dgm:spPr/>
      <dgm:t>
        <a:bodyPr/>
        <a:lstStyle/>
        <a:p>
          <a:endParaRPr lang="el-GR"/>
        </a:p>
      </dgm:t>
    </dgm:pt>
    <dgm:pt modelId="{C4C85384-1753-4923-B7BA-189B0D24B87C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l-GR" sz="2000" dirty="0"/>
            <a:t>Απώλεια θρεπτικής αξίας</a:t>
          </a:r>
        </a:p>
      </dgm:t>
    </dgm:pt>
    <dgm:pt modelId="{A4A1B57C-0F27-4A4C-B7BC-BF8EE0435221}" type="parTrans" cxnId="{0262698F-08C9-43C1-B210-8E5ED6C62DA4}">
      <dgm:prSet/>
      <dgm:spPr/>
      <dgm:t>
        <a:bodyPr/>
        <a:lstStyle/>
        <a:p>
          <a:endParaRPr lang="el-GR"/>
        </a:p>
      </dgm:t>
    </dgm:pt>
    <dgm:pt modelId="{9793B89C-0CD3-466D-ABCD-1829E866F3E4}" type="sibTrans" cxnId="{0262698F-08C9-43C1-B210-8E5ED6C62DA4}">
      <dgm:prSet/>
      <dgm:spPr/>
      <dgm:t>
        <a:bodyPr/>
        <a:lstStyle/>
        <a:p>
          <a:endParaRPr lang="el-GR"/>
        </a:p>
      </dgm:t>
    </dgm:pt>
    <dgm:pt modelId="{4EE6A04C-503D-4842-8B16-19044041BDFA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l-GR" sz="2000" dirty="0"/>
            <a:t>Συσσώρευση επικίνδυνων για την υγεία ενώσεων</a:t>
          </a:r>
        </a:p>
      </dgm:t>
    </dgm:pt>
    <dgm:pt modelId="{73F7BED2-E6BC-41E4-A738-272F1D5EC33B}" type="parTrans" cxnId="{B1B9B110-CE11-4238-A7C5-A8E6F98EC3B4}">
      <dgm:prSet/>
      <dgm:spPr/>
      <dgm:t>
        <a:bodyPr/>
        <a:lstStyle/>
        <a:p>
          <a:endParaRPr lang="el-GR"/>
        </a:p>
      </dgm:t>
    </dgm:pt>
    <dgm:pt modelId="{48B6FA6C-D6EA-4C6D-B4C1-D478AC6ADD43}" type="sibTrans" cxnId="{B1B9B110-CE11-4238-A7C5-A8E6F98EC3B4}">
      <dgm:prSet/>
      <dgm:spPr/>
      <dgm:t>
        <a:bodyPr/>
        <a:lstStyle/>
        <a:p>
          <a:endParaRPr lang="el-GR"/>
        </a:p>
      </dgm:t>
    </dgm:pt>
    <dgm:pt modelId="{06D7CDC2-A672-497A-85B3-E28E2A127CF6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endParaRPr lang="el-GR" sz="2400" dirty="0"/>
        </a:p>
      </dgm:t>
    </dgm:pt>
    <dgm:pt modelId="{EB2012AB-5083-442F-A537-03BDBBD74D47}" type="parTrans" cxnId="{7355A5C8-D5D2-4AD4-AEC3-BC4F6BE4016A}">
      <dgm:prSet/>
      <dgm:spPr/>
      <dgm:t>
        <a:bodyPr/>
        <a:lstStyle/>
        <a:p>
          <a:endParaRPr lang="el-GR"/>
        </a:p>
      </dgm:t>
    </dgm:pt>
    <dgm:pt modelId="{AC5E92A5-A23F-42FE-B9CF-AF7692643EE5}" type="sibTrans" cxnId="{7355A5C8-D5D2-4AD4-AEC3-BC4F6BE4016A}">
      <dgm:prSet/>
      <dgm:spPr/>
      <dgm:t>
        <a:bodyPr/>
        <a:lstStyle/>
        <a:p>
          <a:endParaRPr lang="el-GR"/>
        </a:p>
      </dgm:t>
    </dgm:pt>
    <dgm:pt modelId="{BE23F152-FB67-44ED-A08E-BB91F7AF6245}" type="pres">
      <dgm:prSet presAssocID="{25944FB4-1799-460A-88C3-F1A51E1A76F7}" presName="Name0" presStyleCnt="0">
        <dgm:presLayoutVars>
          <dgm:dir/>
          <dgm:animLvl val="lvl"/>
          <dgm:resizeHandles val="exact"/>
        </dgm:presLayoutVars>
      </dgm:prSet>
      <dgm:spPr/>
    </dgm:pt>
    <dgm:pt modelId="{1785BDB5-81AB-4988-B8E1-3F05DF759CF1}" type="pres">
      <dgm:prSet presAssocID="{3C701E50-2FB3-4FE6-A0C1-8B66776D925B}" presName="composite" presStyleCnt="0"/>
      <dgm:spPr/>
    </dgm:pt>
    <dgm:pt modelId="{1313D699-C89D-4B1B-B3BC-2DFD5AE9989F}" type="pres">
      <dgm:prSet presAssocID="{3C701E50-2FB3-4FE6-A0C1-8B66776D925B}" presName="parTx" presStyleLbl="alignNode1" presStyleIdx="0" presStyleCnt="2" custLinFactNeighborX="-13569" custLinFactNeighborY="-270">
        <dgm:presLayoutVars>
          <dgm:chMax val="0"/>
          <dgm:chPref val="0"/>
          <dgm:bulletEnabled val="1"/>
        </dgm:presLayoutVars>
      </dgm:prSet>
      <dgm:spPr/>
    </dgm:pt>
    <dgm:pt modelId="{F87CA71E-7BC9-47A3-A815-A841D74656AE}" type="pres">
      <dgm:prSet presAssocID="{3C701E50-2FB3-4FE6-A0C1-8B66776D925B}" presName="desTx" presStyleLbl="alignAccFollowNode1" presStyleIdx="0" presStyleCnt="2" custLinFactNeighborX="-1" custLinFactNeighborY="4152">
        <dgm:presLayoutVars>
          <dgm:bulletEnabled val="1"/>
        </dgm:presLayoutVars>
      </dgm:prSet>
      <dgm:spPr/>
    </dgm:pt>
    <dgm:pt modelId="{4DBC9E84-511E-4938-8234-48B1DDBC873E}" type="pres">
      <dgm:prSet presAssocID="{96E326CF-F93B-4E05-8EE3-A26175E9F05B}" presName="space" presStyleCnt="0"/>
      <dgm:spPr/>
    </dgm:pt>
    <dgm:pt modelId="{73065449-3156-4BBE-B481-6D71AB6FD08D}" type="pres">
      <dgm:prSet presAssocID="{0113EFF8-8973-412A-899D-ADC35D42BCE7}" presName="composite" presStyleCnt="0"/>
      <dgm:spPr/>
    </dgm:pt>
    <dgm:pt modelId="{7890104B-2123-46D3-AA1A-15EE994B91B6}" type="pres">
      <dgm:prSet presAssocID="{0113EFF8-8973-412A-899D-ADC35D42BCE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84287FC-5F25-488A-9358-A8A4DC6D8793}" type="pres">
      <dgm:prSet presAssocID="{0113EFF8-8973-412A-899D-ADC35D42BCE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1B9B110-CE11-4238-A7C5-A8E6F98EC3B4}" srcId="{0113EFF8-8973-412A-899D-ADC35D42BCE7}" destId="{4EE6A04C-503D-4842-8B16-19044041BDFA}" srcOrd="2" destOrd="0" parTransId="{73F7BED2-E6BC-41E4-A738-272F1D5EC33B}" sibTransId="{48B6FA6C-D6EA-4C6D-B4C1-D478AC6ADD43}"/>
    <dgm:cxn modelId="{0D14AB25-271A-40B9-8002-7F681405D1AC}" type="presOf" srcId="{A90C236D-AF30-4830-87D1-AA6AFA678A0A}" destId="{F87CA71E-7BC9-47A3-A815-A841D74656AE}" srcOrd="0" destOrd="1" presId="urn:microsoft.com/office/officeart/2005/8/layout/hList1"/>
    <dgm:cxn modelId="{A28C8B2D-E726-4FC3-B93A-847A77D9CC50}" srcId="{0113EFF8-8973-412A-899D-ADC35D42BCE7}" destId="{E733C58E-01F1-4B21-AF35-A5CFB05E9424}" srcOrd="0" destOrd="0" parTransId="{B61BC1AF-6008-4145-AB8B-D4D10B399D4C}" sibTransId="{86B71A29-F62C-4AAF-B545-80393EFD05AF}"/>
    <dgm:cxn modelId="{A320885A-91F9-429F-8571-0B62B6E8B618}" type="presOf" srcId="{E733C58E-01F1-4B21-AF35-A5CFB05E9424}" destId="{B84287FC-5F25-488A-9358-A8A4DC6D8793}" srcOrd="0" destOrd="0" presId="urn:microsoft.com/office/officeart/2005/8/layout/hList1"/>
    <dgm:cxn modelId="{0262698F-08C9-43C1-B210-8E5ED6C62DA4}" srcId="{0113EFF8-8973-412A-899D-ADC35D42BCE7}" destId="{C4C85384-1753-4923-B7BA-189B0D24B87C}" srcOrd="1" destOrd="0" parTransId="{A4A1B57C-0F27-4A4C-B7BC-BF8EE0435221}" sibTransId="{9793B89C-0CD3-466D-ABCD-1829E866F3E4}"/>
    <dgm:cxn modelId="{044303BA-13D5-41D3-B002-49F37F1965EC}" type="presOf" srcId="{0113EFF8-8973-412A-899D-ADC35D42BCE7}" destId="{7890104B-2123-46D3-AA1A-15EE994B91B6}" srcOrd="0" destOrd="0" presId="urn:microsoft.com/office/officeart/2005/8/layout/hList1"/>
    <dgm:cxn modelId="{7355A5C8-D5D2-4AD4-AEC3-BC4F6BE4016A}" srcId="{3C701E50-2FB3-4FE6-A0C1-8B66776D925B}" destId="{06D7CDC2-A672-497A-85B3-E28E2A127CF6}" srcOrd="0" destOrd="0" parTransId="{EB2012AB-5083-442F-A537-03BDBBD74D47}" sibTransId="{AC5E92A5-A23F-42FE-B9CF-AF7692643EE5}"/>
    <dgm:cxn modelId="{F14F42DF-690D-4D36-949F-9E97CD2EA85D}" srcId="{25944FB4-1799-460A-88C3-F1A51E1A76F7}" destId="{3C701E50-2FB3-4FE6-A0C1-8B66776D925B}" srcOrd="0" destOrd="0" parTransId="{3C404EA6-B5C3-4D81-AD46-C85963E3161E}" sibTransId="{96E326CF-F93B-4E05-8EE3-A26175E9F05B}"/>
    <dgm:cxn modelId="{423887DF-6C5A-4F34-951F-3904328318B4}" type="presOf" srcId="{4EE6A04C-503D-4842-8B16-19044041BDFA}" destId="{B84287FC-5F25-488A-9358-A8A4DC6D8793}" srcOrd="0" destOrd="2" presId="urn:microsoft.com/office/officeart/2005/8/layout/hList1"/>
    <dgm:cxn modelId="{34BD55E0-232E-40F0-BEF6-6CACBC6852DE}" type="presOf" srcId="{06D7CDC2-A672-497A-85B3-E28E2A127CF6}" destId="{F87CA71E-7BC9-47A3-A815-A841D74656AE}" srcOrd="0" destOrd="0" presId="urn:microsoft.com/office/officeart/2005/8/layout/hList1"/>
    <dgm:cxn modelId="{ECB7EEE2-9314-4AE6-84B4-D1F9223EE210}" type="presOf" srcId="{25944FB4-1799-460A-88C3-F1A51E1A76F7}" destId="{BE23F152-FB67-44ED-A08E-BB91F7AF6245}" srcOrd="0" destOrd="0" presId="urn:microsoft.com/office/officeart/2005/8/layout/hList1"/>
    <dgm:cxn modelId="{EC8AF1F8-297C-4E57-8B59-5FC53CB52097}" srcId="{25944FB4-1799-460A-88C3-F1A51E1A76F7}" destId="{0113EFF8-8973-412A-899D-ADC35D42BCE7}" srcOrd="1" destOrd="0" parTransId="{89D96951-0A9D-4AD2-8EE3-176B1621066F}" sibTransId="{498A9E4E-8997-4A25-9823-D343102115DE}"/>
    <dgm:cxn modelId="{59785AFC-7E9E-4A0F-98A5-13997CCC59C5}" srcId="{3C701E50-2FB3-4FE6-A0C1-8B66776D925B}" destId="{A90C236D-AF30-4830-87D1-AA6AFA678A0A}" srcOrd="1" destOrd="0" parTransId="{8CDF739B-1353-493A-8514-688BDE33114A}" sibTransId="{7394D8D1-89DA-4E0C-84CC-CC0D58BB3F3A}"/>
    <dgm:cxn modelId="{A1A9C5FE-2C2E-47A7-AB3E-C08D0E456383}" type="presOf" srcId="{C4C85384-1753-4923-B7BA-189B0D24B87C}" destId="{B84287FC-5F25-488A-9358-A8A4DC6D8793}" srcOrd="0" destOrd="1" presId="urn:microsoft.com/office/officeart/2005/8/layout/hList1"/>
    <dgm:cxn modelId="{A7F276FF-956A-4DA7-8D41-5E6989249ACD}" type="presOf" srcId="{3C701E50-2FB3-4FE6-A0C1-8B66776D925B}" destId="{1313D699-C89D-4B1B-B3BC-2DFD5AE9989F}" srcOrd="0" destOrd="0" presId="urn:microsoft.com/office/officeart/2005/8/layout/hList1"/>
    <dgm:cxn modelId="{9FF22E2A-F077-4C1F-83C5-D330229F424D}" type="presParOf" srcId="{BE23F152-FB67-44ED-A08E-BB91F7AF6245}" destId="{1785BDB5-81AB-4988-B8E1-3F05DF759CF1}" srcOrd="0" destOrd="0" presId="urn:microsoft.com/office/officeart/2005/8/layout/hList1"/>
    <dgm:cxn modelId="{50A981BE-EDE4-45EB-95AA-53131C0EC782}" type="presParOf" srcId="{1785BDB5-81AB-4988-B8E1-3F05DF759CF1}" destId="{1313D699-C89D-4B1B-B3BC-2DFD5AE9989F}" srcOrd="0" destOrd="0" presId="urn:microsoft.com/office/officeart/2005/8/layout/hList1"/>
    <dgm:cxn modelId="{26A9DDB5-2623-4989-B68C-FC9E129FBC86}" type="presParOf" srcId="{1785BDB5-81AB-4988-B8E1-3F05DF759CF1}" destId="{F87CA71E-7BC9-47A3-A815-A841D74656AE}" srcOrd="1" destOrd="0" presId="urn:microsoft.com/office/officeart/2005/8/layout/hList1"/>
    <dgm:cxn modelId="{955BA5B9-ABC1-49B0-8C6A-A916D11EB4B1}" type="presParOf" srcId="{BE23F152-FB67-44ED-A08E-BB91F7AF6245}" destId="{4DBC9E84-511E-4938-8234-48B1DDBC873E}" srcOrd="1" destOrd="0" presId="urn:microsoft.com/office/officeart/2005/8/layout/hList1"/>
    <dgm:cxn modelId="{F7289B19-EA43-457A-8105-2E4DED0433CF}" type="presParOf" srcId="{BE23F152-FB67-44ED-A08E-BB91F7AF6245}" destId="{73065449-3156-4BBE-B481-6D71AB6FD08D}" srcOrd="2" destOrd="0" presId="urn:microsoft.com/office/officeart/2005/8/layout/hList1"/>
    <dgm:cxn modelId="{284818D2-A6B6-4759-83F8-469CFADC07F3}" type="presParOf" srcId="{73065449-3156-4BBE-B481-6D71AB6FD08D}" destId="{7890104B-2123-46D3-AA1A-15EE994B91B6}" srcOrd="0" destOrd="0" presId="urn:microsoft.com/office/officeart/2005/8/layout/hList1"/>
    <dgm:cxn modelId="{3AF2BB76-9CFE-4E11-92BF-50F73CC6BF77}" type="presParOf" srcId="{73065449-3156-4BBE-B481-6D71AB6FD08D}" destId="{B84287FC-5F25-488A-9358-A8A4DC6D879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64C3C6-8ADB-4589-9C67-4AB42F47263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E6CCF758-5DBC-4B80-9C3B-E48C82CCF007}">
      <dgm:prSet phldrT="[Κείμενο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algn="ctr"/>
          <a:r>
            <a:rPr lang="el-GR" sz="2000" dirty="0"/>
            <a:t>Έναρξη</a:t>
          </a:r>
        </a:p>
      </dgm:t>
    </dgm:pt>
    <dgm:pt modelId="{84646CCA-DB2B-4CB8-A215-AE2115B8A650}" type="parTrans" cxnId="{BF6367C3-EC91-47E1-B337-9F8D5D953FC2}">
      <dgm:prSet/>
      <dgm:spPr/>
      <dgm:t>
        <a:bodyPr/>
        <a:lstStyle/>
        <a:p>
          <a:endParaRPr lang="el-GR"/>
        </a:p>
      </dgm:t>
    </dgm:pt>
    <dgm:pt modelId="{DBB51790-DC99-4062-9862-FC07254FFF78}" type="sibTrans" cxnId="{BF6367C3-EC91-47E1-B337-9F8D5D953FC2}">
      <dgm:prSet/>
      <dgm:spPr/>
      <dgm:t>
        <a:bodyPr/>
        <a:lstStyle/>
        <a:p>
          <a:endParaRPr lang="el-GR"/>
        </a:p>
      </dgm:t>
    </dgm:pt>
    <dgm:pt modelId="{590C9EF6-DAA5-45DE-8A1C-26A056B381AC}">
      <dgm:prSet phldrT="[Κείμενο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dirty="0"/>
            <a:t>RH + O</a:t>
          </a:r>
          <a:r>
            <a:rPr lang="en-US" sz="2000" b="1" baseline="-25000" dirty="0"/>
            <a:t>2</a:t>
          </a:r>
          <a:r>
            <a:rPr lang="en-US" sz="2000" b="1" baseline="0" dirty="0"/>
            <a:t>     R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˙ </a:t>
          </a:r>
          <a:r>
            <a:rPr lang="en-US" sz="2000" b="0" baseline="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l-GR" sz="2000" b="0" baseline="0" dirty="0">
              <a:latin typeface="Calibri" panose="020F0502020204030204" pitchFamily="34" charset="0"/>
              <a:cs typeface="Calibri" panose="020F0502020204030204" pitchFamily="34" charset="0"/>
            </a:rPr>
            <a:t>ελεύθερη ρίζα λιπαρού οξέος)</a:t>
          </a:r>
          <a:r>
            <a:rPr lang="en-US" sz="2000" b="0" baseline="-25000" dirty="0"/>
            <a:t> </a:t>
          </a:r>
          <a:endParaRPr lang="el-GR" sz="2000" b="0" dirty="0"/>
        </a:p>
      </dgm:t>
    </dgm:pt>
    <dgm:pt modelId="{0C57AFB3-C164-463D-81A7-E51F719799CB}" type="parTrans" cxnId="{3E84A630-D2A2-428B-A7C0-D3768971599A}">
      <dgm:prSet/>
      <dgm:spPr/>
      <dgm:t>
        <a:bodyPr/>
        <a:lstStyle/>
        <a:p>
          <a:endParaRPr lang="el-GR"/>
        </a:p>
      </dgm:t>
    </dgm:pt>
    <dgm:pt modelId="{06B3C47E-9D05-46B2-B9B0-08772C488B26}" type="sibTrans" cxnId="{3E84A630-D2A2-428B-A7C0-D3768971599A}">
      <dgm:prSet/>
      <dgm:spPr/>
      <dgm:t>
        <a:bodyPr/>
        <a:lstStyle/>
        <a:p>
          <a:endParaRPr lang="el-GR"/>
        </a:p>
      </dgm:t>
    </dgm:pt>
    <dgm:pt modelId="{CA6212F1-1DD5-4F11-AC8C-8C3980F87FAB}">
      <dgm:prSet phldrT="[Κείμενο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l-GR" sz="2000" dirty="0"/>
            <a:t>Διάδοση</a:t>
          </a:r>
        </a:p>
      </dgm:t>
    </dgm:pt>
    <dgm:pt modelId="{9C8281E9-6FEE-4C25-9502-41702FB919C4}" type="parTrans" cxnId="{3C0C3730-4CA3-4932-B39B-3B8F0DC22F10}">
      <dgm:prSet/>
      <dgm:spPr/>
      <dgm:t>
        <a:bodyPr/>
        <a:lstStyle/>
        <a:p>
          <a:endParaRPr lang="el-GR"/>
        </a:p>
      </dgm:t>
    </dgm:pt>
    <dgm:pt modelId="{60D5726B-8660-4441-B0FF-E77759DC6DAB}" type="sibTrans" cxnId="{3C0C3730-4CA3-4932-B39B-3B8F0DC22F10}">
      <dgm:prSet/>
      <dgm:spPr/>
      <dgm:t>
        <a:bodyPr/>
        <a:lstStyle/>
        <a:p>
          <a:endParaRPr lang="el-GR"/>
        </a:p>
      </dgm:t>
    </dgm:pt>
    <dgm:pt modelId="{9FC59AE3-AAFD-4388-9F70-B6375A041782}">
      <dgm:prSet phldrT="[Κείμενο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baseline="0" dirty="0"/>
            <a:t>R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n-US" sz="2000" b="1" dirty="0"/>
            <a:t>+ O</a:t>
          </a:r>
          <a:r>
            <a:rPr lang="en-US" sz="2000" b="1" baseline="-25000" dirty="0"/>
            <a:t>2       </a:t>
          </a:r>
          <a:r>
            <a:rPr lang="en-US" sz="2000" b="1" baseline="0" dirty="0"/>
            <a:t> ROO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n-US" sz="2000" b="1" baseline="-25000" dirty="0"/>
            <a:t> </a:t>
          </a:r>
          <a:r>
            <a:rPr lang="el-GR" sz="2000" b="1" baseline="-25000" dirty="0"/>
            <a:t> </a:t>
          </a:r>
          <a:r>
            <a:rPr lang="el-GR" sz="2000" baseline="0" dirty="0"/>
            <a:t>(ελεύθερη ρίζα υπεροξειδίου)</a:t>
          </a:r>
          <a:endParaRPr lang="el-GR" sz="2000" dirty="0"/>
        </a:p>
      </dgm:t>
    </dgm:pt>
    <dgm:pt modelId="{9920146B-32F6-46D6-8A23-F65B40BF1FDF}" type="parTrans" cxnId="{F8D56A65-BCFD-4F09-9990-98DF375FBE61}">
      <dgm:prSet/>
      <dgm:spPr/>
      <dgm:t>
        <a:bodyPr/>
        <a:lstStyle/>
        <a:p>
          <a:endParaRPr lang="el-GR"/>
        </a:p>
      </dgm:t>
    </dgm:pt>
    <dgm:pt modelId="{7073CE71-9D02-46EB-9860-BD12890BA006}" type="sibTrans" cxnId="{F8D56A65-BCFD-4F09-9990-98DF375FBE61}">
      <dgm:prSet/>
      <dgm:spPr/>
      <dgm:t>
        <a:bodyPr/>
        <a:lstStyle/>
        <a:p>
          <a:endParaRPr lang="el-GR"/>
        </a:p>
      </dgm:t>
    </dgm:pt>
    <dgm:pt modelId="{D7354CAE-3E28-44B1-A065-BCA6668A7012}">
      <dgm:prSet phldrT="[Κείμενο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l-GR" sz="2000" dirty="0"/>
            <a:t>Τερματισμός</a:t>
          </a:r>
        </a:p>
      </dgm:t>
    </dgm:pt>
    <dgm:pt modelId="{A1D95301-BCF2-4705-BB53-54A7E42F62E9}" type="parTrans" cxnId="{D3AF4DE6-7045-41E3-ACE2-420C7D22103E}">
      <dgm:prSet/>
      <dgm:spPr/>
      <dgm:t>
        <a:bodyPr/>
        <a:lstStyle/>
        <a:p>
          <a:endParaRPr lang="el-GR"/>
        </a:p>
      </dgm:t>
    </dgm:pt>
    <dgm:pt modelId="{8E55800D-5A35-489F-B30E-0D2483F834D2}" type="sibTrans" cxnId="{D3AF4DE6-7045-41E3-ACE2-420C7D22103E}">
      <dgm:prSet/>
      <dgm:spPr/>
      <dgm:t>
        <a:bodyPr/>
        <a:lstStyle/>
        <a:p>
          <a:endParaRPr lang="el-GR"/>
        </a:p>
      </dgm:t>
    </dgm:pt>
    <dgm:pt modelId="{79176741-DBCB-400D-9FFA-33D0FA88A52F}">
      <dgm:prSet phldrT="[Κείμενο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 baseline="0" dirty="0"/>
            <a:t>R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l-GR" b="1" baseline="0" dirty="0">
              <a:latin typeface="Calibri" panose="020F0502020204030204" pitchFamily="34" charset="0"/>
              <a:cs typeface="Calibri" panose="020F0502020204030204" pitchFamily="34" charset="0"/>
            </a:rPr>
            <a:t> + </a:t>
          </a:r>
          <a:r>
            <a:rPr lang="en-US" b="1" baseline="0" dirty="0"/>
            <a:t>R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l-GR" b="1" baseline="0" dirty="0">
              <a:latin typeface="Calibri" panose="020F0502020204030204" pitchFamily="34" charset="0"/>
              <a:cs typeface="Calibri" panose="020F0502020204030204" pitchFamily="34" charset="0"/>
            </a:rPr>
            <a:t>     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R-R</a:t>
          </a:r>
          <a:endParaRPr lang="el-GR" dirty="0"/>
        </a:p>
      </dgm:t>
    </dgm:pt>
    <dgm:pt modelId="{58740154-B07D-44CE-B921-A4040E8C30CD}" type="parTrans" cxnId="{B91424EE-7E0E-49B3-957F-5E206B6B84B0}">
      <dgm:prSet/>
      <dgm:spPr/>
      <dgm:t>
        <a:bodyPr/>
        <a:lstStyle/>
        <a:p>
          <a:endParaRPr lang="el-GR"/>
        </a:p>
      </dgm:t>
    </dgm:pt>
    <dgm:pt modelId="{17D59FF3-F7B5-44B0-8C99-613D4A3CEA7B}" type="sibTrans" cxnId="{B91424EE-7E0E-49B3-957F-5E206B6B84B0}">
      <dgm:prSet/>
      <dgm:spPr/>
      <dgm:t>
        <a:bodyPr/>
        <a:lstStyle/>
        <a:p>
          <a:endParaRPr lang="el-GR"/>
        </a:p>
      </dgm:t>
    </dgm:pt>
    <dgm:pt modelId="{CD0C94ED-45EA-41B1-A185-668A545C853B}">
      <dgm:prSet phldrT="[Κείμενο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 baseline="0" dirty="0"/>
            <a:t>ROO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 + </a:t>
          </a:r>
          <a:r>
            <a:rPr lang="en-US" b="1" baseline="0" dirty="0"/>
            <a:t>ROO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      ROOR + </a:t>
          </a:r>
          <a:r>
            <a:rPr lang="en-US" b="1" dirty="0"/>
            <a:t>O</a:t>
          </a:r>
          <a:r>
            <a:rPr lang="en-US" b="1" baseline="-25000" dirty="0"/>
            <a:t>2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l-GR" dirty="0"/>
        </a:p>
      </dgm:t>
    </dgm:pt>
    <dgm:pt modelId="{DAF91A6E-EBEA-4998-883F-14B2EADEE35F}" type="parTrans" cxnId="{0B5181E2-09CA-4EF4-A76B-143024CFC2E1}">
      <dgm:prSet/>
      <dgm:spPr/>
      <dgm:t>
        <a:bodyPr/>
        <a:lstStyle/>
        <a:p>
          <a:endParaRPr lang="el-GR"/>
        </a:p>
      </dgm:t>
    </dgm:pt>
    <dgm:pt modelId="{D1D340B9-B494-41D7-B6C3-01DF8C9EE812}" type="sibTrans" cxnId="{0B5181E2-09CA-4EF4-A76B-143024CFC2E1}">
      <dgm:prSet/>
      <dgm:spPr/>
      <dgm:t>
        <a:bodyPr/>
        <a:lstStyle/>
        <a:p>
          <a:endParaRPr lang="el-GR"/>
        </a:p>
      </dgm:t>
    </dgm:pt>
    <dgm:pt modelId="{3F53B082-DD8B-4570-84EA-4B96F09AAD00}">
      <dgm:prSet phldrT="[Κείμενο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baseline="0" dirty="0"/>
            <a:t>ROO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˙+ </a:t>
          </a:r>
          <a:r>
            <a:rPr lang="en-US" sz="2000" b="1" dirty="0"/>
            <a:t>RH     </a:t>
          </a:r>
          <a:r>
            <a:rPr lang="en-US" sz="2000" b="1" baseline="0" dirty="0"/>
            <a:t>R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˙+</a:t>
          </a:r>
          <a:r>
            <a:rPr lang="el-GR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ROOH</a:t>
          </a:r>
          <a:r>
            <a:rPr lang="el-GR" sz="2000" b="1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l-GR" sz="2000" b="0" baseline="0" dirty="0">
              <a:latin typeface="Calibri" panose="020F0502020204030204" pitchFamily="34" charset="0"/>
              <a:cs typeface="Calibri" panose="020F0502020204030204" pitchFamily="34" charset="0"/>
            </a:rPr>
            <a:t>(υπεροξείδιο)</a:t>
          </a:r>
          <a:endParaRPr lang="el-GR" sz="2000" b="0" dirty="0"/>
        </a:p>
      </dgm:t>
    </dgm:pt>
    <dgm:pt modelId="{365AED3C-CC8B-497C-8C8E-D9EA952BE437}" type="sibTrans" cxnId="{9B94C78B-5140-45D6-9990-9A11E84265AB}">
      <dgm:prSet/>
      <dgm:spPr/>
      <dgm:t>
        <a:bodyPr/>
        <a:lstStyle/>
        <a:p>
          <a:endParaRPr lang="el-GR"/>
        </a:p>
      </dgm:t>
    </dgm:pt>
    <dgm:pt modelId="{B88EAC98-12A6-4999-8C88-12E83E4AE06F}" type="parTrans" cxnId="{9B94C78B-5140-45D6-9990-9A11E84265AB}">
      <dgm:prSet/>
      <dgm:spPr/>
      <dgm:t>
        <a:bodyPr/>
        <a:lstStyle/>
        <a:p>
          <a:endParaRPr lang="el-GR"/>
        </a:p>
      </dgm:t>
    </dgm:pt>
    <dgm:pt modelId="{76097795-DEC5-47CC-A2B1-A9EB1594321A}">
      <dgm:prSet phldrT="[Κείμενο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 baseline="0" dirty="0"/>
            <a:t>ROO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 + </a:t>
          </a:r>
          <a:r>
            <a:rPr lang="en-US" b="1" baseline="0" dirty="0"/>
            <a:t>R</a:t>
          </a:r>
          <a:r>
            <a:rPr lang="en-US" b="1" baseline="0" dirty="0">
              <a:latin typeface="Calibri" panose="020F0502020204030204" pitchFamily="34" charset="0"/>
              <a:cs typeface="Calibri" panose="020F0502020204030204" pitchFamily="34" charset="0"/>
            </a:rPr>
            <a:t>˙      ROOR</a:t>
          </a:r>
          <a:endParaRPr lang="el-GR" dirty="0"/>
        </a:p>
      </dgm:t>
    </dgm:pt>
    <dgm:pt modelId="{03C402B1-FB88-48F8-B64D-DE3006D24CBD}" type="parTrans" cxnId="{8C057B96-3BB0-4DBD-BBD8-87D1D7779D57}">
      <dgm:prSet/>
      <dgm:spPr/>
      <dgm:t>
        <a:bodyPr/>
        <a:lstStyle/>
        <a:p>
          <a:endParaRPr lang="el-GR"/>
        </a:p>
      </dgm:t>
    </dgm:pt>
    <dgm:pt modelId="{344CE192-4D13-48B6-B9DD-C3F08AD88C83}" type="sibTrans" cxnId="{8C057B96-3BB0-4DBD-BBD8-87D1D7779D57}">
      <dgm:prSet/>
      <dgm:spPr/>
      <dgm:t>
        <a:bodyPr/>
        <a:lstStyle/>
        <a:p>
          <a:endParaRPr lang="el-GR"/>
        </a:p>
      </dgm:t>
    </dgm:pt>
    <dgm:pt modelId="{CAC7C5D4-7A53-4CC0-839F-7B3F8C6C65D4}" type="pres">
      <dgm:prSet presAssocID="{3064C3C6-8ADB-4589-9C67-4AB42F472636}" presName="Name0" presStyleCnt="0">
        <dgm:presLayoutVars>
          <dgm:dir/>
          <dgm:animLvl val="lvl"/>
          <dgm:resizeHandles val="exact"/>
        </dgm:presLayoutVars>
      </dgm:prSet>
      <dgm:spPr/>
    </dgm:pt>
    <dgm:pt modelId="{EFB6F514-5FA5-4F8A-B911-8A857D4A3E0B}" type="pres">
      <dgm:prSet presAssocID="{E6CCF758-5DBC-4B80-9C3B-E48C82CCF007}" presName="linNode" presStyleCnt="0"/>
      <dgm:spPr/>
    </dgm:pt>
    <dgm:pt modelId="{25019C08-9582-4EBB-A9FD-411448D94470}" type="pres">
      <dgm:prSet presAssocID="{E6CCF758-5DBC-4B80-9C3B-E48C82CCF007}" presName="parentText" presStyleLbl="node1" presStyleIdx="0" presStyleCnt="3" custScaleX="72169" custScaleY="52972">
        <dgm:presLayoutVars>
          <dgm:chMax val="1"/>
          <dgm:bulletEnabled val="1"/>
        </dgm:presLayoutVars>
      </dgm:prSet>
      <dgm:spPr/>
    </dgm:pt>
    <dgm:pt modelId="{58751D5B-2023-4A9D-81DA-F7EFDA156387}" type="pres">
      <dgm:prSet presAssocID="{E6CCF758-5DBC-4B80-9C3B-E48C82CCF007}" presName="descendantText" presStyleLbl="alignAccFollowNode1" presStyleIdx="0" presStyleCnt="3">
        <dgm:presLayoutVars>
          <dgm:bulletEnabled val="1"/>
        </dgm:presLayoutVars>
      </dgm:prSet>
      <dgm:spPr/>
    </dgm:pt>
    <dgm:pt modelId="{328ABCAE-DCFF-4926-BCEA-31EA98544081}" type="pres">
      <dgm:prSet presAssocID="{DBB51790-DC99-4062-9862-FC07254FFF78}" presName="sp" presStyleCnt="0"/>
      <dgm:spPr/>
    </dgm:pt>
    <dgm:pt modelId="{5CA5887D-43EF-44B9-8FF8-DC5B030BC9FB}" type="pres">
      <dgm:prSet presAssocID="{CA6212F1-1DD5-4F11-AC8C-8C3980F87FAB}" presName="linNode" presStyleCnt="0"/>
      <dgm:spPr/>
    </dgm:pt>
    <dgm:pt modelId="{29D252EF-D19A-47B3-BF92-AE123C3A0890}" type="pres">
      <dgm:prSet presAssocID="{CA6212F1-1DD5-4F11-AC8C-8C3980F87FAB}" presName="parentText" presStyleLbl="node1" presStyleIdx="1" presStyleCnt="3" custScaleX="72169" custScaleY="52972">
        <dgm:presLayoutVars>
          <dgm:chMax val="1"/>
          <dgm:bulletEnabled val="1"/>
        </dgm:presLayoutVars>
      </dgm:prSet>
      <dgm:spPr/>
    </dgm:pt>
    <dgm:pt modelId="{9D0354ED-6F7D-482A-98B0-4D55233A1811}" type="pres">
      <dgm:prSet presAssocID="{CA6212F1-1DD5-4F11-AC8C-8C3980F87FAB}" presName="descendantText" presStyleLbl="alignAccFollowNode1" presStyleIdx="1" presStyleCnt="3">
        <dgm:presLayoutVars>
          <dgm:bulletEnabled val="1"/>
        </dgm:presLayoutVars>
      </dgm:prSet>
      <dgm:spPr/>
    </dgm:pt>
    <dgm:pt modelId="{D29AA1C1-A1CA-4AA8-89F3-0B95946A55A0}" type="pres">
      <dgm:prSet presAssocID="{60D5726B-8660-4441-B0FF-E77759DC6DAB}" presName="sp" presStyleCnt="0"/>
      <dgm:spPr/>
    </dgm:pt>
    <dgm:pt modelId="{3707AEB2-9B07-4A8E-BC77-B851CF9AABAB}" type="pres">
      <dgm:prSet presAssocID="{D7354CAE-3E28-44B1-A065-BCA6668A7012}" presName="linNode" presStyleCnt="0"/>
      <dgm:spPr/>
    </dgm:pt>
    <dgm:pt modelId="{0AEC3659-79B4-4EE9-B216-0A3F07D18FD6}" type="pres">
      <dgm:prSet presAssocID="{D7354CAE-3E28-44B1-A065-BCA6668A7012}" presName="parentText" presStyleLbl="node1" presStyleIdx="2" presStyleCnt="3" custScaleX="72169" custScaleY="52972">
        <dgm:presLayoutVars>
          <dgm:chMax val="1"/>
          <dgm:bulletEnabled val="1"/>
        </dgm:presLayoutVars>
      </dgm:prSet>
      <dgm:spPr/>
    </dgm:pt>
    <dgm:pt modelId="{8FBFD71D-5D5D-4307-B095-696243127C9B}" type="pres">
      <dgm:prSet presAssocID="{D7354CAE-3E28-44B1-A065-BCA6668A701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C0C3730-4CA3-4932-B39B-3B8F0DC22F10}" srcId="{3064C3C6-8ADB-4589-9C67-4AB42F472636}" destId="{CA6212F1-1DD5-4F11-AC8C-8C3980F87FAB}" srcOrd="1" destOrd="0" parTransId="{9C8281E9-6FEE-4C25-9502-41702FB919C4}" sibTransId="{60D5726B-8660-4441-B0FF-E77759DC6DAB}"/>
    <dgm:cxn modelId="{3E84A630-D2A2-428B-A7C0-D3768971599A}" srcId="{E6CCF758-5DBC-4B80-9C3B-E48C82CCF007}" destId="{590C9EF6-DAA5-45DE-8A1C-26A056B381AC}" srcOrd="0" destOrd="0" parTransId="{0C57AFB3-C164-463D-81A7-E51F719799CB}" sibTransId="{06B3C47E-9D05-46B2-B9B0-08772C488B26}"/>
    <dgm:cxn modelId="{A30BA33D-34A9-44D7-8320-22B4115B9542}" type="presOf" srcId="{CD0C94ED-45EA-41B1-A185-668A545C853B}" destId="{8FBFD71D-5D5D-4307-B095-696243127C9B}" srcOrd="0" destOrd="2" presId="urn:microsoft.com/office/officeart/2005/8/layout/vList5"/>
    <dgm:cxn modelId="{F8D56A65-BCFD-4F09-9990-98DF375FBE61}" srcId="{CA6212F1-1DD5-4F11-AC8C-8C3980F87FAB}" destId="{9FC59AE3-AAFD-4388-9F70-B6375A041782}" srcOrd="0" destOrd="0" parTransId="{9920146B-32F6-46D6-8A23-F65B40BF1FDF}" sibTransId="{7073CE71-9D02-46EB-9860-BD12890BA006}"/>
    <dgm:cxn modelId="{37B8E979-6FB6-4CF6-89CE-8C5F6EAED18F}" type="presOf" srcId="{76097795-DEC5-47CC-A2B1-A9EB1594321A}" destId="{8FBFD71D-5D5D-4307-B095-696243127C9B}" srcOrd="0" destOrd="1" presId="urn:microsoft.com/office/officeart/2005/8/layout/vList5"/>
    <dgm:cxn modelId="{9B94C78B-5140-45D6-9990-9A11E84265AB}" srcId="{CA6212F1-1DD5-4F11-AC8C-8C3980F87FAB}" destId="{3F53B082-DD8B-4570-84EA-4B96F09AAD00}" srcOrd="1" destOrd="0" parTransId="{B88EAC98-12A6-4999-8C88-12E83E4AE06F}" sibTransId="{365AED3C-CC8B-497C-8C8E-D9EA952BE437}"/>
    <dgm:cxn modelId="{00924E8C-A951-4AD9-9BF3-E927083BAE98}" type="presOf" srcId="{E6CCF758-5DBC-4B80-9C3B-E48C82CCF007}" destId="{25019C08-9582-4EBB-A9FD-411448D94470}" srcOrd="0" destOrd="0" presId="urn:microsoft.com/office/officeart/2005/8/layout/vList5"/>
    <dgm:cxn modelId="{8C057B96-3BB0-4DBD-BBD8-87D1D7779D57}" srcId="{D7354CAE-3E28-44B1-A065-BCA6668A7012}" destId="{76097795-DEC5-47CC-A2B1-A9EB1594321A}" srcOrd="1" destOrd="0" parTransId="{03C402B1-FB88-48F8-B64D-DE3006D24CBD}" sibTransId="{344CE192-4D13-48B6-B9DD-C3F08AD88C83}"/>
    <dgm:cxn modelId="{7A774AA2-AA9F-4B8B-9435-F1D8CBED8E8E}" type="presOf" srcId="{79176741-DBCB-400D-9FFA-33D0FA88A52F}" destId="{8FBFD71D-5D5D-4307-B095-696243127C9B}" srcOrd="0" destOrd="0" presId="urn:microsoft.com/office/officeart/2005/8/layout/vList5"/>
    <dgm:cxn modelId="{D7CAB7A5-90F9-425F-BF41-082EAC1D673A}" type="presOf" srcId="{CA6212F1-1DD5-4F11-AC8C-8C3980F87FAB}" destId="{29D252EF-D19A-47B3-BF92-AE123C3A0890}" srcOrd="0" destOrd="0" presId="urn:microsoft.com/office/officeart/2005/8/layout/vList5"/>
    <dgm:cxn modelId="{5027B5A9-A74C-47DD-B865-8499BC5F46AD}" type="presOf" srcId="{D7354CAE-3E28-44B1-A065-BCA6668A7012}" destId="{0AEC3659-79B4-4EE9-B216-0A3F07D18FD6}" srcOrd="0" destOrd="0" presId="urn:microsoft.com/office/officeart/2005/8/layout/vList5"/>
    <dgm:cxn modelId="{BF6367C3-EC91-47E1-B337-9F8D5D953FC2}" srcId="{3064C3C6-8ADB-4589-9C67-4AB42F472636}" destId="{E6CCF758-5DBC-4B80-9C3B-E48C82CCF007}" srcOrd="0" destOrd="0" parTransId="{84646CCA-DB2B-4CB8-A215-AE2115B8A650}" sibTransId="{DBB51790-DC99-4062-9862-FC07254FFF78}"/>
    <dgm:cxn modelId="{A0CD27C6-5D7A-4FA0-AF67-F88948A9DB3D}" type="presOf" srcId="{3064C3C6-8ADB-4589-9C67-4AB42F472636}" destId="{CAC7C5D4-7A53-4CC0-839F-7B3F8C6C65D4}" srcOrd="0" destOrd="0" presId="urn:microsoft.com/office/officeart/2005/8/layout/vList5"/>
    <dgm:cxn modelId="{E73FC0D2-49F6-4469-B64F-EA25D10B87C9}" type="presOf" srcId="{9FC59AE3-AAFD-4388-9F70-B6375A041782}" destId="{9D0354ED-6F7D-482A-98B0-4D55233A1811}" srcOrd="0" destOrd="0" presId="urn:microsoft.com/office/officeart/2005/8/layout/vList5"/>
    <dgm:cxn modelId="{6F19C6DD-E155-4BFF-BC8A-B396D85EA090}" type="presOf" srcId="{590C9EF6-DAA5-45DE-8A1C-26A056B381AC}" destId="{58751D5B-2023-4A9D-81DA-F7EFDA156387}" srcOrd="0" destOrd="0" presId="urn:microsoft.com/office/officeart/2005/8/layout/vList5"/>
    <dgm:cxn modelId="{0B5181E2-09CA-4EF4-A76B-143024CFC2E1}" srcId="{D7354CAE-3E28-44B1-A065-BCA6668A7012}" destId="{CD0C94ED-45EA-41B1-A185-668A545C853B}" srcOrd="2" destOrd="0" parTransId="{DAF91A6E-EBEA-4998-883F-14B2EADEE35F}" sibTransId="{D1D340B9-B494-41D7-B6C3-01DF8C9EE812}"/>
    <dgm:cxn modelId="{D3AF4DE6-7045-41E3-ACE2-420C7D22103E}" srcId="{3064C3C6-8ADB-4589-9C67-4AB42F472636}" destId="{D7354CAE-3E28-44B1-A065-BCA6668A7012}" srcOrd="2" destOrd="0" parTransId="{A1D95301-BCF2-4705-BB53-54A7E42F62E9}" sibTransId="{8E55800D-5A35-489F-B30E-0D2483F834D2}"/>
    <dgm:cxn modelId="{B91424EE-7E0E-49B3-957F-5E206B6B84B0}" srcId="{D7354CAE-3E28-44B1-A065-BCA6668A7012}" destId="{79176741-DBCB-400D-9FFA-33D0FA88A52F}" srcOrd="0" destOrd="0" parTransId="{58740154-B07D-44CE-B921-A4040E8C30CD}" sibTransId="{17D59FF3-F7B5-44B0-8C99-613D4A3CEA7B}"/>
    <dgm:cxn modelId="{2E50BBF7-2AA8-4819-92EB-73584D00A94C}" type="presOf" srcId="{3F53B082-DD8B-4570-84EA-4B96F09AAD00}" destId="{9D0354ED-6F7D-482A-98B0-4D55233A1811}" srcOrd="0" destOrd="1" presId="urn:microsoft.com/office/officeart/2005/8/layout/vList5"/>
    <dgm:cxn modelId="{6F6191C5-DCF6-4553-AF77-1010780A9081}" type="presParOf" srcId="{CAC7C5D4-7A53-4CC0-839F-7B3F8C6C65D4}" destId="{EFB6F514-5FA5-4F8A-B911-8A857D4A3E0B}" srcOrd="0" destOrd="0" presId="urn:microsoft.com/office/officeart/2005/8/layout/vList5"/>
    <dgm:cxn modelId="{A8E544E0-8321-4D83-AF30-CF9077E6CA77}" type="presParOf" srcId="{EFB6F514-5FA5-4F8A-B911-8A857D4A3E0B}" destId="{25019C08-9582-4EBB-A9FD-411448D94470}" srcOrd="0" destOrd="0" presId="urn:microsoft.com/office/officeart/2005/8/layout/vList5"/>
    <dgm:cxn modelId="{D5837C17-9A4B-4DA4-90E8-259427778913}" type="presParOf" srcId="{EFB6F514-5FA5-4F8A-B911-8A857D4A3E0B}" destId="{58751D5B-2023-4A9D-81DA-F7EFDA156387}" srcOrd="1" destOrd="0" presId="urn:microsoft.com/office/officeart/2005/8/layout/vList5"/>
    <dgm:cxn modelId="{0BD6819C-1F22-459A-A11C-BA4113CD70A5}" type="presParOf" srcId="{CAC7C5D4-7A53-4CC0-839F-7B3F8C6C65D4}" destId="{328ABCAE-DCFF-4926-BCEA-31EA98544081}" srcOrd="1" destOrd="0" presId="urn:microsoft.com/office/officeart/2005/8/layout/vList5"/>
    <dgm:cxn modelId="{6748EE71-8089-4ECC-BB95-A079CD9B9247}" type="presParOf" srcId="{CAC7C5D4-7A53-4CC0-839F-7B3F8C6C65D4}" destId="{5CA5887D-43EF-44B9-8FF8-DC5B030BC9FB}" srcOrd="2" destOrd="0" presId="urn:microsoft.com/office/officeart/2005/8/layout/vList5"/>
    <dgm:cxn modelId="{A92CD1C3-AF9A-4F4D-A172-F514E2BD4718}" type="presParOf" srcId="{5CA5887D-43EF-44B9-8FF8-DC5B030BC9FB}" destId="{29D252EF-D19A-47B3-BF92-AE123C3A0890}" srcOrd="0" destOrd="0" presId="urn:microsoft.com/office/officeart/2005/8/layout/vList5"/>
    <dgm:cxn modelId="{6FBF97FD-2F62-43A3-B6C2-E32D362E6712}" type="presParOf" srcId="{5CA5887D-43EF-44B9-8FF8-DC5B030BC9FB}" destId="{9D0354ED-6F7D-482A-98B0-4D55233A1811}" srcOrd="1" destOrd="0" presId="urn:microsoft.com/office/officeart/2005/8/layout/vList5"/>
    <dgm:cxn modelId="{57DB0720-93E7-4C1F-8AAB-0222D3FA6ABF}" type="presParOf" srcId="{CAC7C5D4-7A53-4CC0-839F-7B3F8C6C65D4}" destId="{D29AA1C1-A1CA-4AA8-89F3-0B95946A55A0}" srcOrd="3" destOrd="0" presId="urn:microsoft.com/office/officeart/2005/8/layout/vList5"/>
    <dgm:cxn modelId="{261E0FF2-FD15-4A96-9AEB-981096B9C0B3}" type="presParOf" srcId="{CAC7C5D4-7A53-4CC0-839F-7B3F8C6C65D4}" destId="{3707AEB2-9B07-4A8E-BC77-B851CF9AABAB}" srcOrd="4" destOrd="0" presId="urn:microsoft.com/office/officeart/2005/8/layout/vList5"/>
    <dgm:cxn modelId="{3A28073F-BB67-4BE6-85D5-8BF7F8AFCC43}" type="presParOf" srcId="{3707AEB2-9B07-4A8E-BC77-B851CF9AABAB}" destId="{0AEC3659-79B4-4EE9-B216-0A3F07D18FD6}" srcOrd="0" destOrd="0" presId="urn:microsoft.com/office/officeart/2005/8/layout/vList5"/>
    <dgm:cxn modelId="{8FC0C370-A593-4F02-BCE6-5883B5ED2449}" type="presParOf" srcId="{3707AEB2-9B07-4A8E-BC77-B851CF9AABAB}" destId="{8FBFD71D-5D5D-4307-B095-696243127C9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E0DF1-C28D-4409-9F11-820DFDBEAC66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FE92B345-20E0-4430-9F34-2EEF80DE7E96}">
      <dgm:prSet phldrT="[Text]" custT="1"/>
      <dgm:spPr>
        <a:solidFill>
          <a:srgbClr val="D4D9EC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 rtl="0"/>
          <a:r>
            <a:rPr lang="el-GR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ΠΑΡΟΥΣΙΑΣΗ ΑΠΟΤΕΛΕΣΜΑΤΩΝ - ΣΧΟΛΙΑΣΜΟΣ</a:t>
          </a:r>
          <a:endParaRPr lang="el-GR" sz="3000" b="0" dirty="0">
            <a:solidFill>
              <a:schemeClr val="tx1"/>
            </a:solidFill>
          </a:endParaRPr>
        </a:p>
      </dgm:t>
    </dgm:pt>
    <dgm:pt modelId="{67E01DCF-FC72-4254-A0DD-537598A1632B}" type="parTrans" cxnId="{5227C382-B241-4248-B887-6C774A376E86}">
      <dgm:prSet/>
      <dgm:spPr/>
      <dgm:t>
        <a:bodyPr/>
        <a:lstStyle/>
        <a:p>
          <a:endParaRPr lang="el-GR"/>
        </a:p>
      </dgm:t>
    </dgm:pt>
    <dgm:pt modelId="{2DB5BCE0-6360-4DCE-9134-8938B938B474}" type="sibTrans" cxnId="{5227C382-B241-4248-B887-6C774A376E86}">
      <dgm:prSet/>
      <dgm:spPr/>
      <dgm:t>
        <a:bodyPr/>
        <a:lstStyle/>
        <a:p>
          <a:endParaRPr lang="el-GR"/>
        </a:p>
      </dgm:t>
    </dgm:pt>
    <dgm:pt modelId="{172444BB-4DC2-4F0A-BCAC-2A04C1C05AC5}" type="pres">
      <dgm:prSet presAssocID="{868E0DF1-C28D-4409-9F11-820DFDBEAC66}" presName="linearFlow" presStyleCnt="0">
        <dgm:presLayoutVars>
          <dgm:dir/>
          <dgm:resizeHandles val="exact"/>
        </dgm:presLayoutVars>
      </dgm:prSet>
      <dgm:spPr/>
    </dgm:pt>
    <dgm:pt modelId="{AA15C915-F3F1-4390-BA05-8848D9B3BBFA}" type="pres">
      <dgm:prSet presAssocID="{FE92B345-20E0-4430-9F34-2EEF80DE7E96}" presName="composite" presStyleCnt="0"/>
      <dgm:spPr/>
    </dgm:pt>
    <dgm:pt modelId="{CFD4BB88-70A8-41FB-BCFB-11168F00BF4E}" type="pres">
      <dgm:prSet presAssocID="{FE92B345-20E0-4430-9F34-2EEF80DE7E96}" presName="imgShp" presStyleLbl="fgImgPlace1" presStyleIdx="0" presStyleCnt="1" custScaleX="67313" custScaleY="65890" custLinFactNeighborX="-8881" custLinFactNeighborY="-40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DC5CDCB-BE03-47B6-B447-EA3BFD02C053}" type="pres">
      <dgm:prSet presAssocID="{FE92B345-20E0-4430-9F34-2EEF80DE7E96}" presName="txShp" presStyleLbl="node1" presStyleIdx="0" presStyleCnt="1" custScaleX="127905" custScaleY="62085" custLinFactNeighborX="9008" custLinFactNeighborY="-543">
        <dgm:presLayoutVars>
          <dgm:bulletEnabled val="1"/>
        </dgm:presLayoutVars>
      </dgm:prSet>
      <dgm:spPr/>
    </dgm:pt>
  </dgm:ptLst>
  <dgm:cxnLst>
    <dgm:cxn modelId="{5227C382-B241-4248-B887-6C774A376E86}" srcId="{868E0DF1-C28D-4409-9F11-820DFDBEAC66}" destId="{FE92B345-20E0-4430-9F34-2EEF80DE7E96}" srcOrd="0" destOrd="0" parTransId="{67E01DCF-FC72-4254-A0DD-537598A1632B}" sibTransId="{2DB5BCE0-6360-4DCE-9134-8938B938B474}"/>
    <dgm:cxn modelId="{479BCEA4-7BC9-44CF-9FFE-878FD2B00FA2}" type="presOf" srcId="{868E0DF1-C28D-4409-9F11-820DFDBEAC66}" destId="{172444BB-4DC2-4F0A-BCAC-2A04C1C05AC5}" srcOrd="0" destOrd="0" presId="urn:microsoft.com/office/officeart/2005/8/layout/vList3"/>
    <dgm:cxn modelId="{A533B3B8-046C-4C75-8B81-B9FECF283246}" type="presOf" srcId="{FE92B345-20E0-4430-9F34-2EEF80DE7E96}" destId="{9DC5CDCB-BE03-47B6-B447-EA3BFD02C053}" srcOrd="0" destOrd="0" presId="urn:microsoft.com/office/officeart/2005/8/layout/vList3"/>
    <dgm:cxn modelId="{CA74A92E-1305-47B3-A0FA-7AE629AB86D7}" type="presParOf" srcId="{172444BB-4DC2-4F0A-BCAC-2A04C1C05AC5}" destId="{AA15C915-F3F1-4390-BA05-8848D9B3BBFA}" srcOrd="0" destOrd="0" presId="urn:microsoft.com/office/officeart/2005/8/layout/vList3"/>
    <dgm:cxn modelId="{1FE87BF1-A8F8-46B4-9106-BDAFD14B11C7}" type="presParOf" srcId="{AA15C915-F3F1-4390-BA05-8848D9B3BBFA}" destId="{CFD4BB88-70A8-41FB-BCFB-11168F00BF4E}" srcOrd="0" destOrd="0" presId="urn:microsoft.com/office/officeart/2005/8/layout/vList3"/>
    <dgm:cxn modelId="{C25E5880-90E0-43B0-B93F-31344CCBDF53}" type="presParOf" srcId="{AA15C915-F3F1-4390-BA05-8848D9B3BBFA}" destId="{9DC5CDCB-BE03-47B6-B447-EA3BFD02C053}" srcOrd="1" destOrd="0" presId="urn:microsoft.com/office/officeart/2005/8/layout/vList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5CDCB-BE03-47B6-B447-EA3BFD02C053}">
      <dsp:nvSpPr>
        <dsp:cNvPr id="0" name=""/>
        <dsp:cNvSpPr/>
      </dsp:nvSpPr>
      <dsp:spPr>
        <a:xfrm rot="10800000">
          <a:off x="1511919" y="854374"/>
          <a:ext cx="8893332" cy="2174637"/>
        </a:xfrm>
        <a:prstGeom prst="homePlat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4584" tIns="106680" rIns="199136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solidFill>
                <a:schemeClr val="tx1"/>
              </a:solidFill>
            </a:rPr>
            <a:t>ΔΙΠΛΩΜΑΤΙΚΗ ΕΡΓΑΣΙΑ:</a:t>
          </a:r>
          <a:br>
            <a:rPr lang="el-GR" sz="2800" kern="1200" dirty="0">
              <a:solidFill>
                <a:schemeClr val="tx1"/>
              </a:solidFill>
            </a:rPr>
          </a:br>
          <a:r>
            <a:rPr lang="el-GR" sz="2800" b="0" kern="1200" dirty="0">
              <a:solidFill>
                <a:schemeClr val="tx1"/>
              </a:solidFill>
            </a:rPr>
            <a:t>Παραλαβή φυσικών αντιοξειδωτικών από δενδρολίβανο και εφαρμογή τους σε διεργασίες τηγανίσματος</a:t>
          </a:r>
        </a:p>
      </dsp:txBody>
      <dsp:txXfrm rot="10800000">
        <a:off x="2055578" y="854374"/>
        <a:ext cx="8349673" cy="2174637"/>
      </dsp:txXfrm>
    </dsp:sp>
    <dsp:sp modelId="{CFD4BB88-70A8-41FB-BCFB-11168F00BF4E}">
      <dsp:nvSpPr>
        <dsp:cNvPr id="0" name=""/>
        <dsp:cNvSpPr/>
      </dsp:nvSpPr>
      <dsp:spPr>
        <a:xfrm>
          <a:off x="365762" y="792569"/>
          <a:ext cx="2357757" cy="230791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13D699-C89D-4B1B-B3BC-2DFD5AE9989F}">
      <dsp:nvSpPr>
        <dsp:cNvPr id="0" name=""/>
        <dsp:cNvSpPr/>
      </dsp:nvSpPr>
      <dsp:spPr>
        <a:xfrm>
          <a:off x="0" y="5604"/>
          <a:ext cx="4378033" cy="1123200"/>
        </a:xfrm>
        <a:prstGeom prst="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Αιτίες</a:t>
          </a:r>
        </a:p>
      </dsp:txBody>
      <dsp:txXfrm>
        <a:off x="0" y="5604"/>
        <a:ext cx="4378033" cy="1123200"/>
      </dsp:txXfrm>
    </dsp:sp>
    <dsp:sp modelId="{F87CA71E-7BC9-47A3-A815-A841D74656AE}">
      <dsp:nvSpPr>
        <dsp:cNvPr id="0" name=""/>
        <dsp:cNvSpPr/>
      </dsp:nvSpPr>
      <dsp:spPr>
        <a:xfrm>
          <a:off x="1" y="1140474"/>
          <a:ext cx="4378033" cy="1766407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l-GR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Αντιδράσεις οξείδωσης λιπαρών οξέων των λιπιδίων με οξυγόνο του αέρα (</a:t>
          </a:r>
          <a:r>
            <a:rPr lang="el-GR" sz="2000" b="1" kern="1200" dirty="0"/>
            <a:t>φαινόμενο αυτοξείδωσης) </a:t>
          </a:r>
        </a:p>
      </dsp:txBody>
      <dsp:txXfrm>
        <a:off x="1" y="1140474"/>
        <a:ext cx="4378033" cy="1766407"/>
      </dsp:txXfrm>
    </dsp:sp>
    <dsp:sp modelId="{7890104B-2123-46D3-AA1A-15EE994B91B6}">
      <dsp:nvSpPr>
        <dsp:cNvPr id="0" name=""/>
        <dsp:cNvSpPr/>
      </dsp:nvSpPr>
      <dsp:spPr>
        <a:xfrm>
          <a:off x="4991003" y="8637"/>
          <a:ext cx="4378033" cy="1123200"/>
        </a:xfrm>
        <a:prstGeom prst="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Συνέπειες</a:t>
          </a:r>
        </a:p>
      </dsp:txBody>
      <dsp:txXfrm>
        <a:off x="4991003" y="8637"/>
        <a:ext cx="4378033" cy="1123200"/>
      </dsp:txXfrm>
    </dsp:sp>
    <dsp:sp modelId="{B84287FC-5F25-488A-9358-A8A4DC6D8793}">
      <dsp:nvSpPr>
        <dsp:cNvPr id="0" name=""/>
        <dsp:cNvSpPr/>
      </dsp:nvSpPr>
      <dsp:spPr>
        <a:xfrm>
          <a:off x="4991003" y="1131837"/>
          <a:ext cx="4378033" cy="1766407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Αλλοίωση οργανοληπτικών χαρακτηριστικών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Απώλεια θρεπτικής αξίας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Συσσώρευση επικίνδυνων για την υγεία ενώσεων</a:t>
          </a:r>
        </a:p>
      </dsp:txBody>
      <dsp:txXfrm>
        <a:off x="4991003" y="1131837"/>
        <a:ext cx="4378033" cy="1766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51D5B-2023-4A9D-81DA-F7EFDA156387}">
      <dsp:nvSpPr>
        <dsp:cNvPr id="0" name=""/>
        <dsp:cNvSpPr/>
      </dsp:nvSpPr>
      <dsp:spPr>
        <a:xfrm rot="5400000">
          <a:off x="3183837" y="-1316989"/>
          <a:ext cx="1219459" cy="385436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RH + O</a:t>
          </a:r>
          <a:r>
            <a:rPr lang="en-US" sz="2000" b="1" kern="1200" baseline="-25000" dirty="0"/>
            <a:t>2</a:t>
          </a:r>
          <a:r>
            <a:rPr lang="en-US" sz="2000" b="1" kern="1200" baseline="0" dirty="0"/>
            <a:t>     R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 </a:t>
          </a:r>
          <a:r>
            <a:rPr lang="en-US" sz="2000" b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l-GR" sz="2000" b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ελεύθερη ρίζα λιπαρού οξέος)</a:t>
          </a:r>
          <a:r>
            <a:rPr lang="en-US" sz="2000" b="0" kern="1200" baseline="-25000" dirty="0"/>
            <a:t> </a:t>
          </a:r>
          <a:endParaRPr lang="el-GR" sz="2000" b="0" kern="1200" dirty="0"/>
        </a:p>
      </dsp:txBody>
      <dsp:txXfrm rot="-5400000">
        <a:off x="1866383" y="59994"/>
        <a:ext cx="3794839" cy="1100401"/>
      </dsp:txXfrm>
    </dsp:sp>
    <dsp:sp modelId="{25019C08-9582-4EBB-A9FD-411448D94470}">
      <dsp:nvSpPr>
        <dsp:cNvPr id="0" name=""/>
        <dsp:cNvSpPr/>
      </dsp:nvSpPr>
      <dsp:spPr>
        <a:xfrm>
          <a:off x="301699" y="206462"/>
          <a:ext cx="1564683" cy="807464"/>
        </a:xfrm>
        <a:prstGeom prst="round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Έναρξη</a:t>
          </a:r>
        </a:p>
      </dsp:txBody>
      <dsp:txXfrm>
        <a:off x="341116" y="245879"/>
        <a:ext cx="1485849" cy="728630"/>
      </dsp:txXfrm>
    </dsp:sp>
    <dsp:sp modelId="{9D0354ED-6F7D-482A-98B0-4D55233A1811}">
      <dsp:nvSpPr>
        <dsp:cNvPr id="0" name=""/>
        <dsp:cNvSpPr/>
      </dsp:nvSpPr>
      <dsp:spPr>
        <a:xfrm rot="5400000">
          <a:off x="3183837" y="-21314"/>
          <a:ext cx="1219459" cy="385436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baseline="0" dirty="0"/>
            <a:t>R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n-US" sz="2000" b="1" kern="1200" dirty="0"/>
            <a:t>+ O</a:t>
          </a:r>
          <a:r>
            <a:rPr lang="en-US" sz="2000" b="1" kern="1200" baseline="-25000" dirty="0"/>
            <a:t>2       </a:t>
          </a:r>
          <a:r>
            <a:rPr lang="en-US" sz="2000" b="1" kern="1200" baseline="0" dirty="0"/>
            <a:t> ROO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n-US" sz="2000" b="1" kern="1200" baseline="-25000" dirty="0"/>
            <a:t> </a:t>
          </a:r>
          <a:r>
            <a:rPr lang="el-GR" sz="2000" b="1" kern="1200" baseline="-25000" dirty="0"/>
            <a:t> </a:t>
          </a:r>
          <a:r>
            <a:rPr lang="el-GR" sz="2000" kern="1200" baseline="0" dirty="0"/>
            <a:t>(ελεύθερη ρίζα υπεροξειδίου)</a:t>
          </a:r>
          <a:endParaRPr lang="el-G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baseline="0" dirty="0"/>
            <a:t>ROO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˙+ </a:t>
          </a:r>
          <a:r>
            <a:rPr lang="en-US" sz="2000" b="1" kern="1200" dirty="0"/>
            <a:t>RH     </a:t>
          </a:r>
          <a:r>
            <a:rPr lang="en-US" sz="2000" b="1" kern="1200" baseline="0" dirty="0"/>
            <a:t>R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˙+</a:t>
          </a:r>
          <a:r>
            <a:rPr lang="el-GR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ROOH</a:t>
          </a:r>
          <a:r>
            <a:rPr lang="el-GR" sz="20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l-GR" sz="2000" b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(υπεροξείδιο)</a:t>
          </a:r>
          <a:endParaRPr lang="el-GR" sz="2000" b="0" kern="1200" dirty="0"/>
        </a:p>
      </dsp:txBody>
      <dsp:txXfrm rot="-5400000">
        <a:off x="1866383" y="1355670"/>
        <a:ext cx="3794839" cy="1100401"/>
      </dsp:txXfrm>
    </dsp:sp>
    <dsp:sp modelId="{29D252EF-D19A-47B3-BF92-AE123C3A0890}">
      <dsp:nvSpPr>
        <dsp:cNvPr id="0" name=""/>
        <dsp:cNvSpPr/>
      </dsp:nvSpPr>
      <dsp:spPr>
        <a:xfrm>
          <a:off x="301699" y="1502137"/>
          <a:ext cx="1564683" cy="807464"/>
        </a:xfrm>
        <a:prstGeom prst="round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Διάδοση</a:t>
          </a:r>
        </a:p>
      </dsp:txBody>
      <dsp:txXfrm>
        <a:off x="341116" y="1541554"/>
        <a:ext cx="1485849" cy="728630"/>
      </dsp:txXfrm>
    </dsp:sp>
    <dsp:sp modelId="{8FBFD71D-5D5D-4307-B095-696243127C9B}">
      <dsp:nvSpPr>
        <dsp:cNvPr id="0" name=""/>
        <dsp:cNvSpPr/>
      </dsp:nvSpPr>
      <dsp:spPr>
        <a:xfrm rot="5400000">
          <a:off x="3183837" y="1274361"/>
          <a:ext cx="1219459" cy="385436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baseline="0" dirty="0"/>
            <a:t>R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l-GR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+ </a:t>
          </a:r>
          <a:r>
            <a:rPr lang="en-US" sz="2100" b="1" kern="1200" baseline="0" dirty="0"/>
            <a:t>R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</a:t>
          </a:r>
          <a:r>
            <a:rPr lang="el-GR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    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R-R</a:t>
          </a:r>
          <a:endParaRPr lang="el-G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baseline="0" dirty="0"/>
            <a:t>ROO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 + </a:t>
          </a:r>
          <a:r>
            <a:rPr lang="en-US" sz="2100" b="1" kern="1200" baseline="0" dirty="0"/>
            <a:t>R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      ROOR</a:t>
          </a:r>
          <a:endParaRPr lang="el-G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baseline="0" dirty="0"/>
            <a:t>ROO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 + </a:t>
          </a:r>
          <a:r>
            <a:rPr lang="en-US" sz="2100" b="1" kern="1200" baseline="0" dirty="0"/>
            <a:t>ROO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˙      ROOR + </a:t>
          </a:r>
          <a:r>
            <a:rPr lang="en-US" sz="2100" b="1" kern="1200" dirty="0"/>
            <a:t>O</a:t>
          </a:r>
          <a:r>
            <a:rPr lang="en-US" sz="2100" b="1" kern="1200" baseline="-25000" dirty="0"/>
            <a:t>2</a:t>
          </a:r>
          <a:r>
            <a:rPr lang="en-US" sz="21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l-GR" sz="2100" kern="1200" dirty="0"/>
        </a:p>
      </dsp:txBody>
      <dsp:txXfrm rot="-5400000">
        <a:off x="1866383" y="2651345"/>
        <a:ext cx="3794839" cy="1100401"/>
      </dsp:txXfrm>
    </dsp:sp>
    <dsp:sp modelId="{0AEC3659-79B4-4EE9-B216-0A3F07D18FD6}">
      <dsp:nvSpPr>
        <dsp:cNvPr id="0" name=""/>
        <dsp:cNvSpPr/>
      </dsp:nvSpPr>
      <dsp:spPr>
        <a:xfrm>
          <a:off x="301699" y="2797812"/>
          <a:ext cx="1564683" cy="807464"/>
        </a:xfrm>
        <a:prstGeom prst="round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Τερματισμός</a:t>
          </a:r>
        </a:p>
      </dsp:txBody>
      <dsp:txXfrm>
        <a:off x="341116" y="2837229"/>
        <a:ext cx="1485849" cy="7286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5CDCB-BE03-47B6-B447-EA3BFD02C053}">
      <dsp:nvSpPr>
        <dsp:cNvPr id="0" name=""/>
        <dsp:cNvSpPr/>
      </dsp:nvSpPr>
      <dsp:spPr>
        <a:xfrm rot="10800000">
          <a:off x="1424037" y="918681"/>
          <a:ext cx="8376398" cy="2048234"/>
        </a:xfrm>
        <a:prstGeom prst="homePlate">
          <a:avLst/>
        </a:prstGeom>
        <a:solidFill>
          <a:srgbClr val="D4D9EC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4803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ΠΑΡΟΥΣΙΑΣΗ ΑΠΟΤΕΛΕΣΜΑΤΩΝ - ΣΧΟΛΙΑΣΜΟΣ</a:t>
          </a:r>
          <a:endParaRPr lang="el-GR" sz="3000" b="0" kern="1200" dirty="0">
            <a:solidFill>
              <a:schemeClr val="tx1"/>
            </a:solidFill>
          </a:endParaRPr>
        </a:p>
      </dsp:txBody>
      <dsp:txXfrm rot="10800000">
        <a:off x="1936095" y="918681"/>
        <a:ext cx="7864340" cy="2048234"/>
      </dsp:txXfrm>
    </dsp:sp>
    <dsp:sp modelId="{CFD4BB88-70A8-41FB-BCFB-11168F00BF4E}">
      <dsp:nvSpPr>
        <dsp:cNvPr id="0" name=""/>
        <dsp:cNvSpPr/>
      </dsp:nvSpPr>
      <dsp:spPr>
        <a:xfrm>
          <a:off x="344502" y="860468"/>
          <a:ext cx="2220710" cy="217376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CBD51-5E24-4BFD-86ED-91CDF4055C40}" type="datetimeFigureOut">
              <a:rPr lang="el-GR" smtClean="0"/>
              <a:t>3/3/2018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BDA59-77D3-453F-84F9-C4FA4A8BC1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384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D4966B-DAD8-4CC2-8405-5E1E68A97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3AAB3E7-8864-4411-811A-492BFE3F9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EE72D12-6BFD-4E9E-8F99-06D0E2B72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9442342-617F-45AC-BED4-CE1D1704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1CE0689-49B8-4331-8C18-F30FFFF7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1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510C6E-3882-450B-8B36-C8C27A919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B6FB2E-2678-4201-8000-1555135C9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6127C89-DC9D-4CDD-8603-D614CA43C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EA54927-40F6-43DA-B1FA-7ECCADCA4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B9C6C0-24B6-4135-8F6E-479B79AB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0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8D3DEC-EF04-43E2-9BCE-0ACC81040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ABE25D2-094D-4144-A0F4-AF0B5BB2D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406AA4F-4035-4AFA-80EC-95EFA447D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11E2392-4BD9-48D6-B1B9-D0387F370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ABAD00-57EC-4768-9392-CEC0CDD1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3529F6-3DA5-49E8-83D6-AD4B3154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A1FAA5-2BBF-4B90-80D8-3118850F1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5929790-FD8B-4AED-87A5-7078C83BB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B67F79D-BD21-4B4C-8B78-96B13EAF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1FE543B-B646-46D6-883B-5D3417A7F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0577047-F889-49BC-8335-F9F02F2C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38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AEE810-7DBA-4EC8-B6FE-D673FCB82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4AD1B5F-9F13-4C95-A3AC-EF51FAA76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C11435D-F716-418C-8F91-557491337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A586677-F54F-4A2F-A3D9-A5634D185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688CDF0-FE5F-4E73-8073-F3EC17EA5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4826DD1-A94D-49B1-B0F9-9D02026DC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77C8B7FB-E7E5-4570-83CA-1B8F2B8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76280FE-3D5C-4A6F-ABE4-C71F73D7F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07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01613D-7E81-4188-803F-DCEF6D62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BE414E0-41EA-42E2-B58D-2D1215B1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236B10A-BA1B-4736-8E40-32D847F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6D689DD-CA78-477D-BFFB-7B22EC14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0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E9F82E7-7996-4CA0-91F1-E5E6A660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D821F68-B001-4D66-B19B-7FF9B72B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CA85607-6344-4BA6-8475-C8AB7615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8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BA7FB3-A04F-4D0C-9671-15A0404F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2B811E-55E7-43C7-A6D4-388E676E0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D40E986-8CF8-4721-8D85-5B2595C0B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C0075EC-C93D-4019-8F7E-C852E964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3A597D-E761-4F33-8D4A-BAE1C158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D9D1CF0-B22A-4CA2-AF20-0BAA05CB8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0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E518B0-3F79-4146-8177-59940639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E06578B-0F20-4AF1-82E4-CB1606E53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E4602AE-AF67-408A-987E-9155AF8E4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F8B2535-4070-44E2-82EF-9C04E4B82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03-Mar-18</a:t>
            </a:fld>
            <a:endParaRPr lang="en-US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453E5D1-52B4-4326-913F-1E753EBC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D50BA5D-AA7D-430F-82E6-B3BDF906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6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3898C4-C820-40E2-8D60-25815BCE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8FACD5D-42F1-4ECD-94C6-E97AE3C72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FAE441B-DE80-4240-BD23-94689AF0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8D60311-FFCA-44CD-8FEA-AB3C78EB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749CA14-D830-4D9D-9221-9A755D13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9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FBB86C4-9E8C-44D1-ABF6-444B704296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53F86FC-FE92-4861-BAE5-C258B98A9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52FA417-ADFE-45AB-BD13-0354941B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0BB201-0A70-4627-B775-587D9316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0ECDFB-7917-4296-BB66-B5EEFD84E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8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A048FD0-66DE-45D8-A6B0-76074B14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940CEAC-ED80-444E-A2F0-021F9B30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FC60A18-C442-4D5E-AE75-C7DC30B5E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03-Mar-18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7C04E48-1BFB-430C-9099-3A3319352E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191F1ED-8E39-46F5-9798-917864D8F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9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AE9C4053-1426-482B-A1C1-5F859F83A4E0}"/>
              </a:ext>
            </a:extLst>
          </p:cNvPr>
          <p:cNvGraphicFramePr/>
          <p:nvPr>
            <p:extLst/>
          </p:nvPr>
        </p:nvGraphicFramePr>
        <p:xfrm>
          <a:off x="868123" y="1468287"/>
          <a:ext cx="10455754" cy="392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>
            <a:extLst>
              <a:ext uri="{FF2B5EF4-FFF2-40B4-BE49-F238E27FC236}">
                <a16:creationId xmlns:a16="http://schemas.microsoft.com/office/drawing/2014/main" id="{EBF85C1D-D29C-443B-8D62-DDC97091D6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9" y="118016"/>
            <a:ext cx="1404488" cy="14044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20F8EEB-558D-4A40-A2B3-016A9BFF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130148"/>
            <a:ext cx="10515600" cy="1380225"/>
          </a:xfrm>
        </p:spPr>
        <p:txBody>
          <a:bodyPr>
            <a:normAutofit fontScale="90000"/>
          </a:bodyPr>
          <a:lstStyle/>
          <a:p>
            <a:br>
              <a:rPr lang="el-GR" sz="2200" dirty="0">
                <a:latin typeface="+mn-lt"/>
                <a:cs typeface="Arial" panose="020B0604020202020204" pitchFamily="34" charset="0"/>
              </a:rPr>
            </a:br>
            <a:r>
              <a:rPr lang="el-GR" sz="2200" dirty="0">
                <a:latin typeface="+mn-lt"/>
                <a:cs typeface="Arial" panose="020B0604020202020204" pitchFamily="34" charset="0"/>
              </a:rPr>
              <a:t>ΕΘΝΙΚΟ ΜΕΤΣΟΒΙΟ ΠΟΛΥΤΕΧΝΕΙΟ</a:t>
            </a:r>
            <a:br>
              <a:rPr lang="el-GR" sz="2200" dirty="0">
                <a:latin typeface="+mn-lt"/>
                <a:cs typeface="Arial" panose="020B0604020202020204" pitchFamily="34" charset="0"/>
              </a:rPr>
            </a:br>
            <a:r>
              <a:rPr lang="el-GR" sz="2200" dirty="0">
                <a:latin typeface="+mn-lt"/>
                <a:cs typeface="Arial" panose="020B0604020202020204" pitchFamily="34" charset="0"/>
              </a:rPr>
              <a:t>ΣΧΟΛΗ ΧΗΜΙΚΩΝ ΜΗΧΑΝΙΚΩΝ</a:t>
            </a:r>
            <a:br>
              <a:rPr lang="el-GR" sz="2200" dirty="0">
                <a:latin typeface="+mn-lt"/>
                <a:cs typeface="Arial" panose="020B0604020202020204" pitchFamily="34" charset="0"/>
              </a:rPr>
            </a:br>
            <a:r>
              <a:rPr lang="el-GR" sz="2000" dirty="0">
                <a:latin typeface="+mn-lt"/>
                <a:cs typeface="Arial" panose="020B0604020202020204" pitchFamily="34" charset="0"/>
              </a:rPr>
              <a:t>Τομέας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IV</a:t>
            </a:r>
            <a:r>
              <a:rPr lang="el-GR" sz="2000" dirty="0">
                <a:latin typeface="+mn-lt"/>
                <a:cs typeface="Arial" panose="020B0604020202020204" pitchFamily="34" charset="0"/>
              </a:rPr>
              <a:t>: Σύνθεσης και Ανάπτυξης Βιομηχανικών Διαδικασιών </a:t>
            </a:r>
            <a:br>
              <a:rPr lang="el-GR" sz="2000" dirty="0">
                <a:latin typeface="+mn-lt"/>
                <a:cs typeface="Arial" panose="020B0604020202020204" pitchFamily="34" charset="0"/>
              </a:rPr>
            </a:br>
            <a:r>
              <a:rPr lang="el-GR" sz="2000" dirty="0">
                <a:latin typeface="+mn-lt"/>
                <a:cs typeface="Arial" panose="020B0604020202020204" pitchFamily="34" charset="0"/>
              </a:rPr>
              <a:t>Εργαστήριο Χημείας &amp; Τεχνολογίας Τροφίμων </a:t>
            </a:r>
            <a:br>
              <a:rPr lang="el-GR" sz="2000" dirty="0"/>
            </a:br>
            <a:endParaRPr lang="el-GR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655CE1-6CF8-4E1D-90B8-332207CCB454}"/>
              </a:ext>
            </a:extLst>
          </p:cNvPr>
          <p:cNvSpPr txBox="1"/>
          <p:nvPr/>
        </p:nvSpPr>
        <p:spPr>
          <a:xfrm>
            <a:off x="2793498" y="4690481"/>
            <a:ext cx="7501033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000" b="1" dirty="0"/>
              <a:t>ΣΤΡΙΛΙΓΚΑ ΜΑΡΙΑ</a:t>
            </a:r>
          </a:p>
          <a:p>
            <a:pPr algn="ctr">
              <a:lnSpc>
                <a:spcPct val="150000"/>
              </a:lnSpc>
            </a:pPr>
            <a:r>
              <a:rPr lang="el-GR" sz="2000" dirty="0"/>
              <a:t>Επιβλέπουσα καθηγήτρια:</a:t>
            </a:r>
            <a:r>
              <a:rPr lang="el-GR" sz="2000" b="1" dirty="0"/>
              <a:t> ΩΡΑΙΟΠΟΥΛΟΥ ΒΑΣΙΛΙΚΗ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899E8-10F3-4401-BCD5-07D1C5A21CBA}"/>
              </a:ext>
            </a:extLst>
          </p:cNvPr>
          <p:cNvSpPr txBox="1"/>
          <p:nvPr/>
        </p:nvSpPr>
        <p:spPr>
          <a:xfrm>
            <a:off x="4866792" y="6032751"/>
            <a:ext cx="335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Αθήνα 28 Φεβρουαρίου 2018</a:t>
            </a:r>
          </a:p>
        </p:txBody>
      </p:sp>
    </p:spTree>
    <p:extLst>
      <p:ext uri="{BB962C8B-B14F-4D97-AF65-F5344CB8AC3E}">
        <p14:creationId xmlns:p14="http://schemas.microsoft.com/office/powerpoint/2010/main" val="101774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Σκοπός εργασίας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Οβάλ 12">
            <a:extLst>
              <a:ext uri="{FF2B5EF4-FFF2-40B4-BE49-F238E27FC236}">
                <a16:creationId xmlns:a16="http://schemas.microsoft.com/office/drawing/2014/main" id="{8556917E-BFC1-4816-94D6-6E800AE536E5}"/>
              </a:ext>
            </a:extLst>
          </p:cNvPr>
          <p:cNvSpPr/>
          <p:nvPr/>
        </p:nvSpPr>
        <p:spPr>
          <a:xfrm>
            <a:off x="1227058" y="1609155"/>
            <a:ext cx="1819845" cy="1819845"/>
          </a:xfrm>
          <a:prstGeom prst="ellipse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000" r="-63000"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23F77C5C-AB67-48A0-A8AF-CA5AA59A08A9}"/>
              </a:ext>
            </a:extLst>
          </p:cNvPr>
          <p:cNvSpPr/>
          <p:nvPr/>
        </p:nvSpPr>
        <p:spPr>
          <a:xfrm>
            <a:off x="1227057" y="3868013"/>
            <a:ext cx="1819845" cy="1819845"/>
          </a:xfrm>
          <a:prstGeom prst="ellipse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93AA75-7FAE-491C-A7F4-20835E5E75E9}"/>
              </a:ext>
            </a:extLst>
          </p:cNvPr>
          <p:cNvSpPr txBox="1"/>
          <p:nvPr/>
        </p:nvSpPr>
        <p:spPr>
          <a:xfrm>
            <a:off x="3047999" y="2217560"/>
            <a:ext cx="830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l-GR" sz="2400" dirty="0"/>
              <a:t>Ανάκτηση αντιοξειδωτικών συστατικών από δενδρολίβανο, κατάλληλων για προσθήκη σε έλαια τηγανίσματος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9FC5B92-DB58-4E72-B131-1B907DD25B82}"/>
              </a:ext>
            </a:extLst>
          </p:cNvPr>
          <p:cNvSpPr/>
          <p:nvPr/>
        </p:nvSpPr>
        <p:spPr>
          <a:xfrm>
            <a:off x="3046902" y="4465573"/>
            <a:ext cx="8303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l-GR" sz="2400" dirty="0"/>
              <a:t>Εξέταση της δραστικότητας των ανακτηθέντων συστατικών στο τηγάνισμα</a:t>
            </a:r>
          </a:p>
        </p:txBody>
      </p:sp>
    </p:spTree>
    <p:extLst>
      <p:ext uri="{BB962C8B-B14F-4D97-AF65-F5344CB8AC3E}">
        <p14:creationId xmlns:p14="http://schemas.microsoft.com/office/powerpoint/2010/main" val="310114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9999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Εισαγωγή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8199" y="1518128"/>
            <a:ext cx="1828800" cy="7315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Λίπη και έλαια</a:t>
            </a:r>
            <a:endParaRPr lang="el-GR" dirty="0"/>
          </a:p>
        </p:txBody>
      </p:sp>
      <p:cxnSp>
        <p:nvCxnSpPr>
          <p:cNvPr id="131" name="Straight Connector 130"/>
          <p:cNvCxnSpPr/>
          <p:nvPr/>
        </p:nvCxnSpPr>
        <p:spPr>
          <a:xfrm>
            <a:off x="5915025" y="616267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642488" y="2768420"/>
            <a:ext cx="457200" cy="1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02">
            <a:extLst>
              <a:ext uri="{FF2B5EF4-FFF2-40B4-BE49-F238E27FC236}">
                <a16:creationId xmlns:a16="http://schemas.microsoft.com/office/drawing/2014/main" id="{9E0EAED4-6E28-42E5-B777-DDDB5D0008F5}"/>
              </a:ext>
            </a:extLst>
          </p:cNvPr>
          <p:cNvSpPr/>
          <p:nvPr/>
        </p:nvSpPr>
        <p:spPr>
          <a:xfrm>
            <a:off x="3114543" y="2524717"/>
            <a:ext cx="1828800" cy="5029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Λιπαρά οξέα</a:t>
            </a:r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B2C820CE-7D1B-4437-8198-6C0C9E6A8964}"/>
              </a:ext>
            </a:extLst>
          </p:cNvPr>
          <p:cNvCxnSpPr/>
          <p:nvPr/>
        </p:nvCxnSpPr>
        <p:spPr>
          <a:xfrm>
            <a:off x="1763981" y="2250397"/>
            <a:ext cx="0" cy="27432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91550888-93ED-4D50-9A4C-F1E5425DB977}"/>
              </a:ext>
            </a:extLst>
          </p:cNvPr>
          <p:cNvSpPr/>
          <p:nvPr/>
        </p:nvSpPr>
        <p:spPr>
          <a:xfrm>
            <a:off x="5492496" y="2199961"/>
            <a:ext cx="1828800" cy="5029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Κορεσμένα</a:t>
            </a: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A397B165-9BEA-49CD-9B51-C65E5366341F}"/>
              </a:ext>
            </a:extLst>
          </p:cNvPr>
          <p:cNvSpPr/>
          <p:nvPr/>
        </p:nvSpPr>
        <p:spPr>
          <a:xfrm>
            <a:off x="5492496" y="2860779"/>
            <a:ext cx="1828800" cy="5029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Ακόρεστα</a:t>
            </a:r>
          </a:p>
        </p:txBody>
      </p:sp>
      <p:sp>
        <p:nvSpPr>
          <p:cNvPr id="56" name="Rounded Rectangle 123">
            <a:extLst>
              <a:ext uri="{FF2B5EF4-FFF2-40B4-BE49-F238E27FC236}">
                <a16:creationId xmlns:a16="http://schemas.microsoft.com/office/drawing/2014/main" id="{78060CC3-AA87-4D70-A2F3-BBD96EA7302B}"/>
              </a:ext>
            </a:extLst>
          </p:cNvPr>
          <p:cNvSpPr/>
          <p:nvPr/>
        </p:nvSpPr>
        <p:spPr>
          <a:xfrm>
            <a:off x="8025385" y="2471240"/>
            <a:ext cx="2121408" cy="59436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000" dirty="0"/>
              <a:t>Μονοακόρεστα</a:t>
            </a:r>
          </a:p>
          <a:p>
            <a:pPr algn="ctr"/>
            <a:r>
              <a:rPr lang="el-GR" sz="2000" dirty="0"/>
              <a:t>(</a:t>
            </a:r>
            <a:r>
              <a:rPr lang="en-US" sz="2000" dirty="0"/>
              <a:t>MUFAs)</a:t>
            </a:r>
            <a:endParaRPr lang="el-GR" sz="2000" dirty="0"/>
          </a:p>
          <a:p>
            <a:pPr algn="ctr"/>
            <a:endParaRPr lang="el-GR" sz="2400" dirty="0"/>
          </a:p>
        </p:txBody>
      </p:sp>
      <p:sp>
        <p:nvSpPr>
          <p:cNvPr id="57" name="Rounded Rectangle 123">
            <a:extLst>
              <a:ext uri="{FF2B5EF4-FFF2-40B4-BE49-F238E27FC236}">
                <a16:creationId xmlns:a16="http://schemas.microsoft.com/office/drawing/2014/main" id="{D8B60ACB-6933-4718-926C-CA2EDC5CD6DA}"/>
              </a:ext>
            </a:extLst>
          </p:cNvPr>
          <p:cNvSpPr/>
          <p:nvPr/>
        </p:nvSpPr>
        <p:spPr>
          <a:xfrm>
            <a:off x="8025385" y="3196369"/>
            <a:ext cx="2121408" cy="59436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000" dirty="0"/>
              <a:t>Πολυακόρεστα </a:t>
            </a:r>
            <a:endParaRPr lang="en-US" sz="2000" dirty="0"/>
          </a:p>
          <a:p>
            <a:pPr algn="ctr"/>
            <a:r>
              <a:rPr lang="en-US" sz="2000" dirty="0"/>
              <a:t>(PUFAs)</a:t>
            </a:r>
            <a:endParaRPr lang="el-GR" sz="2000" dirty="0"/>
          </a:p>
          <a:p>
            <a:pPr algn="ctr"/>
            <a:endParaRPr lang="el-GR" sz="2400" dirty="0"/>
          </a:p>
        </p:txBody>
      </p:sp>
      <p:pic>
        <p:nvPicPr>
          <p:cNvPr id="58" name="Picture 14">
            <a:extLst>
              <a:ext uri="{FF2B5EF4-FFF2-40B4-BE49-F238E27FC236}">
                <a16:creationId xmlns:a16="http://schemas.microsoft.com/office/drawing/2014/main" id="{44B48F78-E606-4FAE-968B-657A63C3B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09" y="4116897"/>
            <a:ext cx="4545612" cy="2123362"/>
          </a:xfrm>
          <a:prstGeom prst="rect">
            <a:avLst/>
          </a:prstGeom>
        </p:spPr>
      </p:pic>
      <p:cxnSp>
        <p:nvCxnSpPr>
          <p:cNvPr id="60" name="Ευθύγραμμο βέλος σύνδεσης 59">
            <a:extLst>
              <a:ext uri="{FF2B5EF4-FFF2-40B4-BE49-F238E27FC236}">
                <a16:creationId xmlns:a16="http://schemas.microsoft.com/office/drawing/2014/main" id="{2F1285D6-EFCB-42D2-A612-FE75284EB2F8}"/>
              </a:ext>
            </a:extLst>
          </p:cNvPr>
          <p:cNvCxnSpPr>
            <a:stCxn id="13" idx="3"/>
            <a:endCxn id="16" idx="1"/>
          </p:cNvCxnSpPr>
          <p:nvPr/>
        </p:nvCxnSpPr>
        <p:spPr>
          <a:xfrm flipV="1">
            <a:off x="4943343" y="2451421"/>
            <a:ext cx="549153" cy="324756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Ευθύγραμμο βέλος σύνδεσης 61">
            <a:extLst>
              <a:ext uri="{FF2B5EF4-FFF2-40B4-BE49-F238E27FC236}">
                <a16:creationId xmlns:a16="http://schemas.microsoft.com/office/drawing/2014/main" id="{86D9000F-A4EF-426C-8FDA-21B2A6CE38B4}"/>
              </a:ext>
            </a:extLst>
          </p:cNvPr>
          <p:cNvCxnSpPr>
            <a:stCxn id="13" idx="3"/>
            <a:endCxn id="17" idx="1"/>
          </p:cNvCxnSpPr>
          <p:nvPr/>
        </p:nvCxnSpPr>
        <p:spPr>
          <a:xfrm>
            <a:off x="4943343" y="2776177"/>
            <a:ext cx="549153" cy="336062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Ευθύγραμμο βέλος σύνδεσης 127">
            <a:extLst>
              <a:ext uri="{FF2B5EF4-FFF2-40B4-BE49-F238E27FC236}">
                <a16:creationId xmlns:a16="http://schemas.microsoft.com/office/drawing/2014/main" id="{488DEBF4-9022-449F-887B-D0CBE04B53C6}"/>
              </a:ext>
            </a:extLst>
          </p:cNvPr>
          <p:cNvCxnSpPr>
            <a:stCxn id="17" idx="3"/>
            <a:endCxn id="56" idx="1"/>
          </p:cNvCxnSpPr>
          <p:nvPr/>
        </p:nvCxnSpPr>
        <p:spPr>
          <a:xfrm flipV="1">
            <a:off x="7321296" y="2768420"/>
            <a:ext cx="704089" cy="343819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Ευθύγραμμο βέλος σύνδεσης 129">
            <a:extLst>
              <a:ext uri="{FF2B5EF4-FFF2-40B4-BE49-F238E27FC236}">
                <a16:creationId xmlns:a16="http://schemas.microsoft.com/office/drawing/2014/main" id="{C573F675-8849-4FFC-8FDC-C64D47A05FDF}"/>
              </a:ext>
            </a:extLst>
          </p:cNvPr>
          <p:cNvCxnSpPr>
            <a:stCxn id="17" idx="3"/>
            <a:endCxn id="57" idx="1"/>
          </p:cNvCxnSpPr>
          <p:nvPr/>
        </p:nvCxnSpPr>
        <p:spPr>
          <a:xfrm>
            <a:off x="7321296" y="3112239"/>
            <a:ext cx="704089" cy="38131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102">
            <a:extLst>
              <a:ext uri="{FF2B5EF4-FFF2-40B4-BE49-F238E27FC236}">
                <a16:creationId xmlns:a16="http://schemas.microsoft.com/office/drawing/2014/main" id="{4E37E333-7F6B-49CB-B102-E494D9688473}"/>
              </a:ext>
            </a:extLst>
          </p:cNvPr>
          <p:cNvSpPr/>
          <p:nvPr/>
        </p:nvSpPr>
        <p:spPr>
          <a:xfrm>
            <a:off x="835557" y="2524717"/>
            <a:ext cx="1828800" cy="5029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Λιπίδια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5229A0-7AB0-4FC3-AA59-E8F52E8BD767}"/>
              </a:ext>
            </a:extLst>
          </p:cNvPr>
          <p:cNvSpPr txBox="1"/>
          <p:nvPr/>
        </p:nvSpPr>
        <p:spPr>
          <a:xfrm>
            <a:off x="835556" y="3716787"/>
            <a:ext cx="3823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Τα πιο συχνά απαντώμενα λιπίδια:</a:t>
            </a:r>
            <a:endParaRPr lang="el-GR" sz="1600" dirty="0"/>
          </a:p>
        </p:txBody>
      </p:sp>
      <p:sp>
        <p:nvSpPr>
          <p:cNvPr id="140" name="Οβάλ 139">
            <a:extLst>
              <a:ext uri="{FF2B5EF4-FFF2-40B4-BE49-F238E27FC236}">
                <a16:creationId xmlns:a16="http://schemas.microsoft.com/office/drawing/2014/main" id="{F0A97835-7F6A-4BBC-8729-F7DA915A4251}"/>
              </a:ext>
            </a:extLst>
          </p:cNvPr>
          <p:cNvSpPr/>
          <p:nvPr/>
        </p:nvSpPr>
        <p:spPr>
          <a:xfrm>
            <a:off x="1582349" y="4374254"/>
            <a:ext cx="2329716" cy="104433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Τριγλυκερίδια</a:t>
            </a:r>
          </a:p>
        </p:txBody>
      </p:sp>
      <p:cxnSp>
        <p:nvCxnSpPr>
          <p:cNvPr id="31" name="Ευθύγραμμο βέλος σύνδεσης 30">
            <a:extLst>
              <a:ext uri="{FF2B5EF4-FFF2-40B4-BE49-F238E27FC236}">
                <a16:creationId xmlns:a16="http://schemas.microsoft.com/office/drawing/2014/main" id="{9A9EA9A6-4D81-4FBE-8D4F-C7265EFA85B8}"/>
              </a:ext>
            </a:extLst>
          </p:cNvPr>
          <p:cNvCxnSpPr>
            <a:cxnSpLocks/>
            <a:stCxn id="78" idx="2"/>
            <a:endCxn id="140" idx="0"/>
          </p:cNvCxnSpPr>
          <p:nvPr/>
        </p:nvCxnSpPr>
        <p:spPr>
          <a:xfrm>
            <a:off x="2747207" y="4116897"/>
            <a:ext cx="0" cy="25735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Ορθογώνιο: Στρογγύλεμα γωνιών 37">
            <a:extLst>
              <a:ext uri="{FF2B5EF4-FFF2-40B4-BE49-F238E27FC236}">
                <a16:creationId xmlns:a16="http://schemas.microsoft.com/office/drawing/2014/main" id="{A0A56DE7-D75F-4760-A8FB-3D6E2490F1D8}"/>
              </a:ext>
            </a:extLst>
          </p:cNvPr>
          <p:cNvSpPr/>
          <p:nvPr/>
        </p:nvSpPr>
        <p:spPr>
          <a:xfrm>
            <a:off x="4400834" y="4205135"/>
            <a:ext cx="2394775" cy="139286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u="sng" dirty="0"/>
              <a:t>Δομή μορίου</a:t>
            </a:r>
            <a:r>
              <a:rPr lang="el-GR" sz="2000" dirty="0"/>
              <a:t>: </a:t>
            </a:r>
          </a:p>
          <a:p>
            <a:r>
              <a:rPr lang="el-GR" sz="2000" dirty="0"/>
              <a:t>1 μόριο γλυκερόλης + 3 μόρια λιπαρού οξέος</a:t>
            </a:r>
          </a:p>
        </p:txBody>
      </p:sp>
      <p:cxnSp>
        <p:nvCxnSpPr>
          <p:cNvPr id="59" name="Straight Arrow Connector 34">
            <a:extLst>
              <a:ext uri="{FF2B5EF4-FFF2-40B4-BE49-F238E27FC236}">
                <a16:creationId xmlns:a16="http://schemas.microsoft.com/office/drawing/2014/main" id="{1E0EBB24-D491-4DB6-8756-EA3F0E392A2B}"/>
              </a:ext>
            </a:extLst>
          </p:cNvPr>
          <p:cNvCxnSpPr/>
          <p:nvPr/>
        </p:nvCxnSpPr>
        <p:spPr>
          <a:xfrm flipV="1">
            <a:off x="3934127" y="4896604"/>
            <a:ext cx="457200" cy="1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88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3" grpId="0" animBg="1"/>
      <p:bldP spid="16" grpId="0" animBg="1"/>
      <p:bldP spid="17" grpId="0" animBg="1"/>
      <p:bldP spid="56" grpId="0" animBg="1"/>
      <p:bldP spid="57" grpId="0" animBg="1"/>
      <p:bldP spid="77" grpId="0" animBg="1"/>
      <p:bldP spid="78" grpId="0"/>
      <p:bldP spid="140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Εισαγωγή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6165716" y="2262153"/>
            <a:ext cx="57567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75177D2-45A6-44F7-8E55-6CD326E99037}"/>
              </a:ext>
            </a:extLst>
          </p:cNvPr>
          <p:cNvSpPr txBox="1"/>
          <p:nvPr/>
        </p:nvSpPr>
        <p:spPr>
          <a:xfrm>
            <a:off x="1411458" y="1907194"/>
            <a:ext cx="5042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Υποβάθμιση</a:t>
            </a:r>
            <a:r>
              <a:rPr lang="el-GR" sz="2000" dirty="0"/>
              <a:t> λιπών, ελαίων &amp; τροφίμων με υψηλή περιεκτικότητα σε λιπαρά</a:t>
            </a:r>
          </a:p>
        </p:txBody>
      </p:sp>
      <p:sp>
        <p:nvSpPr>
          <p:cNvPr id="42" name="Ορθογώνιο: Στρογγύλεμα γωνιών 41">
            <a:extLst>
              <a:ext uri="{FF2B5EF4-FFF2-40B4-BE49-F238E27FC236}">
                <a16:creationId xmlns:a16="http://schemas.microsoft.com/office/drawing/2014/main" id="{739A655C-5F97-4483-86CE-AC395B613F74}"/>
              </a:ext>
            </a:extLst>
          </p:cNvPr>
          <p:cNvSpPr/>
          <p:nvPr/>
        </p:nvSpPr>
        <p:spPr>
          <a:xfrm>
            <a:off x="6827589" y="1916313"/>
            <a:ext cx="3618915" cy="68964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06680" tIns="106680" rIns="142240" bIns="160020" numCol="1" spcCol="1270" anchor="t" anchorCtr="0">
            <a:noAutofit/>
          </a:bodyPr>
          <a:lstStyle/>
          <a:p>
            <a:pPr algn="ctr"/>
            <a:r>
              <a:rPr lang="el-GR" sz="2400" b="1" dirty="0"/>
              <a:t>«Οξειδωτικός ταγγισμός»</a:t>
            </a:r>
          </a:p>
        </p:txBody>
      </p:sp>
      <p:graphicFrame>
        <p:nvGraphicFramePr>
          <p:cNvPr id="43" name="Diagram 2">
            <a:extLst>
              <a:ext uri="{FF2B5EF4-FFF2-40B4-BE49-F238E27FC236}">
                <a16:creationId xmlns:a16="http://schemas.microsoft.com/office/drawing/2014/main" id="{E7013B30-4794-40EA-8CE9-6D70F06BEE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462523"/>
              </p:ext>
            </p:extLst>
          </p:nvPr>
        </p:nvGraphicFramePr>
        <p:xfrm>
          <a:off x="1411458" y="3187010"/>
          <a:ext cx="9369083" cy="2906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37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  <p:bldP spid="42" grpId="0" animBg="1"/>
      <p:bldGraphic spid="4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FE90E1-7355-4547-B273-C18FA8D3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Εισαγωγή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85174-0FBF-43A5-97CC-4477F1EECADF}"/>
              </a:ext>
            </a:extLst>
          </p:cNvPr>
          <p:cNvSpPr txBox="1"/>
          <p:nvPr/>
        </p:nvSpPr>
        <p:spPr>
          <a:xfrm>
            <a:off x="1140857" y="2042773"/>
            <a:ext cx="4535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Αλυσιδωτή αντίδραση ελευθέρων ριζών</a:t>
            </a:r>
          </a:p>
        </p:txBody>
      </p:sp>
      <p:graphicFrame>
        <p:nvGraphicFramePr>
          <p:cNvPr id="15" name="Διάγραμμα 14">
            <a:extLst>
              <a:ext uri="{FF2B5EF4-FFF2-40B4-BE49-F238E27FC236}">
                <a16:creationId xmlns:a16="http://schemas.microsoft.com/office/drawing/2014/main" id="{FD8B23C8-445A-490C-833C-143EA8783F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5408974"/>
              </p:ext>
            </p:extLst>
          </p:nvPr>
        </p:nvGraphicFramePr>
        <p:xfrm>
          <a:off x="838200" y="2700000"/>
          <a:ext cx="6022450" cy="3811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CD11DF43-548E-409B-AC33-1DB697628FD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04" y="2411870"/>
            <a:ext cx="4284505" cy="29015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1B3110-049F-40E2-8394-F6557DCFB570}"/>
              </a:ext>
            </a:extLst>
          </p:cNvPr>
          <p:cNvSpPr txBox="1"/>
          <p:nvPr/>
        </p:nvSpPr>
        <p:spPr>
          <a:xfrm>
            <a:off x="7990004" y="2011760"/>
            <a:ext cx="2549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Φάσεις αυτοξείδωσης</a:t>
            </a:r>
          </a:p>
        </p:txBody>
      </p:sp>
      <p:cxnSp>
        <p:nvCxnSpPr>
          <p:cNvPr id="28" name="Ευθύγραμμο βέλος σύνδεσης 27">
            <a:extLst>
              <a:ext uri="{FF2B5EF4-FFF2-40B4-BE49-F238E27FC236}">
                <a16:creationId xmlns:a16="http://schemas.microsoft.com/office/drawing/2014/main" id="{44345C1A-CF31-4B5F-A4BE-139B59978236}"/>
              </a:ext>
            </a:extLst>
          </p:cNvPr>
          <p:cNvCxnSpPr>
            <a:cxnSpLocks/>
          </p:cNvCxnSpPr>
          <p:nvPr/>
        </p:nvCxnSpPr>
        <p:spPr>
          <a:xfrm>
            <a:off x="3731279" y="4164036"/>
            <a:ext cx="237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Ευθύγραμμο βέλος σύνδεσης 32">
            <a:extLst>
              <a:ext uri="{FF2B5EF4-FFF2-40B4-BE49-F238E27FC236}">
                <a16:creationId xmlns:a16="http://schemas.microsoft.com/office/drawing/2014/main" id="{CE6C62FE-E0CC-46B0-8CFB-EA358264949E}"/>
              </a:ext>
            </a:extLst>
          </p:cNvPr>
          <p:cNvCxnSpPr/>
          <p:nvPr/>
        </p:nvCxnSpPr>
        <p:spPr>
          <a:xfrm>
            <a:off x="3884863" y="3171294"/>
            <a:ext cx="23806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>
            <a:extLst>
              <a:ext uri="{FF2B5EF4-FFF2-40B4-BE49-F238E27FC236}">
                <a16:creationId xmlns:a16="http://schemas.microsoft.com/office/drawing/2014/main" id="{3DFF94C7-206F-4190-9BC2-FC0CB02119B6}"/>
              </a:ext>
            </a:extLst>
          </p:cNvPr>
          <p:cNvCxnSpPr/>
          <p:nvPr/>
        </p:nvCxnSpPr>
        <p:spPr>
          <a:xfrm>
            <a:off x="4156410" y="4768947"/>
            <a:ext cx="237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Ευθύγραμμο βέλος σύνδεσης 39">
            <a:extLst>
              <a:ext uri="{FF2B5EF4-FFF2-40B4-BE49-F238E27FC236}">
                <a16:creationId xmlns:a16="http://schemas.microsoft.com/office/drawing/2014/main" id="{03028848-27F2-486F-8F0C-D39B4AADE9C2}"/>
              </a:ext>
            </a:extLst>
          </p:cNvPr>
          <p:cNvCxnSpPr/>
          <p:nvPr/>
        </p:nvCxnSpPr>
        <p:spPr>
          <a:xfrm>
            <a:off x="3744866" y="5583933"/>
            <a:ext cx="237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Ευθύγραμμο βέλος σύνδεσης 41">
            <a:extLst>
              <a:ext uri="{FF2B5EF4-FFF2-40B4-BE49-F238E27FC236}">
                <a16:creationId xmlns:a16="http://schemas.microsoft.com/office/drawing/2014/main" id="{52CC4843-3F08-4207-8829-5A3BBBEDE388}"/>
              </a:ext>
            </a:extLst>
          </p:cNvPr>
          <p:cNvCxnSpPr/>
          <p:nvPr/>
        </p:nvCxnSpPr>
        <p:spPr>
          <a:xfrm>
            <a:off x="4156410" y="5922498"/>
            <a:ext cx="237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Ευθύγραμμο βέλος σύνδεσης 45">
            <a:extLst>
              <a:ext uri="{FF2B5EF4-FFF2-40B4-BE49-F238E27FC236}">
                <a16:creationId xmlns:a16="http://schemas.microsoft.com/office/drawing/2014/main" id="{093E4BC4-6814-48BC-A5F2-8615ED595AD9}"/>
              </a:ext>
            </a:extLst>
          </p:cNvPr>
          <p:cNvCxnSpPr/>
          <p:nvPr/>
        </p:nvCxnSpPr>
        <p:spPr>
          <a:xfrm>
            <a:off x="4453128" y="6217920"/>
            <a:ext cx="237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Ορθογώνιο: Στρογγύλεμα γωνιών 50">
            <a:extLst>
              <a:ext uri="{FF2B5EF4-FFF2-40B4-BE49-F238E27FC236}">
                <a16:creationId xmlns:a16="http://schemas.microsoft.com/office/drawing/2014/main" id="{103F6B51-A16D-4856-95D7-EE99C2BF331B}"/>
              </a:ext>
            </a:extLst>
          </p:cNvPr>
          <p:cNvSpPr/>
          <p:nvPr/>
        </p:nvSpPr>
        <p:spPr>
          <a:xfrm>
            <a:off x="2423339" y="1331631"/>
            <a:ext cx="1970815" cy="576769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2700" cap="flat" cmpd="sng" algn="ctr">
            <a:solidFill>
              <a:srgbClr val="4472C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80010" tIns="40005" rIns="80010" bIns="40005" numCol="1" spcCol="1270" anchor="ctr" anchorCtr="0">
            <a:noAutofit/>
          </a:bodyPr>
          <a:lstStyle/>
          <a:p>
            <a:pPr algn="ctr"/>
            <a:r>
              <a:rPr lang="el-GR" sz="2400" b="1" dirty="0"/>
              <a:t>Αυτοξείδωση</a:t>
            </a:r>
          </a:p>
        </p:txBody>
      </p:sp>
      <p:cxnSp>
        <p:nvCxnSpPr>
          <p:cNvPr id="53" name="Ευθύγραμμο βέλος σύνδεσης 52">
            <a:extLst>
              <a:ext uri="{FF2B5EF4-FFF2-40B4-BE49-F238E27FC236}">
                <a16:creationId xmlns:a16="http://schemas.microsoft.com/office/drawing/2014/main" id="{CA15F6AE-A5CF-4F32-B516-C0765B04D0D1}"/>
              </a:ext>
            </a:extLst>
          </p:cNvPr>
          <p:cNvCxnSpPr>
            <a:stCxn id="51" idx="2"/>
          </p:cNvCxnSpPr>
          <p:nvPr/>
        </p:nvCxnSpPr>
        <p:spPr>
          <a:xfrm flipH="1">
            <a:off x="3408746" y="1908400"/>
            <a:ext cx="1" cy="237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Γραμμή σύνδεσης: Καμπύλη 62">
            <a:extLst>
              <a:ext uri="{FF2B5EF4-FFF2-40B4-BE49-F238E27FC236}">
                <a16:creationId xmlns:a16="http://schemas.microsoft.com/office/drawing/2014/main" id="{8981C9D6-490E-457C-804B-C4297EA49967}"/>
              </a:ext>
            </a:extLst>
          </p:cNvPr>
          <p:cNvCxnSpPr>
            <a:cxnSpLocks/>
          </p:cNvCxnSpPr>
          <p:nvPr/>
        </p:nvCxnSpPr>
        <p:spPr>
          <a:xfrm rot="5400000">
            <a:off x="7978802" y="5101636"/>
            <a:ext cx="716901" cy="498864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FB56FE6-E40A-4F29-B96F-FA9ADA49C501}"/>
              </a:ext>
            </a:extLst>
          </p:cNvPr>
          <p:cNvSpPr txBox="1"/>
          <p:nvPr/>
        </p:nvSpPr>
        <p:spPr>
          <a:xfrm>
            <a:off x="7462513" y="5630811"/>
            <a:ext cx="1406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Φάση επώασης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F271E72-DBB4-4E13-ABA4-FB75B9C77CBF}"/>
              </a:ext>
            </a:extLst>
          </p:cNvPr>
          <p:cNvSpPr txBox="1"/>
          <p:nvPr/>
        </p:nvSpPr>
        <p:spPr>
          <a:xfrm>
            <a:off x="9767315" y="5630810"/>
            <a:ext cx="1586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C00000"/>
                </a:solidFill>
              </a:rPr>
              <a:t>Φάση οξείδωσης</a:t>
            </a:r>
          </a:p>
        </p:txBody>
      </p:sp>
      <p:cxnSp>
        <p:nvCxnSpPr>
          <p:cNvPr id="83" name="Γραμμή σύνδεσης: Καμπύλη 82">
            <a:extLst>
              <a:ext uri="{FF2B5EF4-FFF2-40B4-BE49-F238E27FC236}">
                <a16:creationId xmlns:a16="http://schemas.microsoft.com/office/drawing/2014/main" id="{D47271C0-7694-46B0-A6D4-ED277B0F66DF}"/>
              </a:ext>
            </a:extLst>
          </p:cNvPr>
          <p:cNvCxnSpPr>
            <a:cxnSpLocks/>
          </p:cNvCxnSpPr>
          <p:nvPr/>
        </p:nvCxnSpPr>
        <p:spPr>
          <a:xfrm rot="16200000" flipH="1">
            <a:off x="9516267" y="4643894"/>
            <a:ext cx="1253764" cy="793244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9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Graphic spid="15" grpId="0">
        <p:bldAsOne/>
      </p:bldGraphic>
      <p:bldP spid="18" grpId="0"/>
      <p:bldP spid="51" grpId="0" animBg="1"/>
      <p:bldP spid="68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924A82-1788-428E-9C5F-9553D2799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Εισαγωγή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49B7242-EF5A-4059-B670-EE561D44CEF9}"/>
              </a:ext>
            </a:extLst>
          </p:cNvPr>
          <p:cNvSpPr txBox="1"/>
          <p:nvPr/>
        </p:nvSpPr>
        <p:spPr>
          <a:xfrm>
            <a:off x="5165757" y="2669881"/>
            <a:ext cx="5815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/>
              <a:t>Προστασία τροφίμων από φαινόμενα ταγγισμού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A6EC48-61FA-407C-8452-7A22ADF4BEFD}"/>
              </a:ext>
            </a:extLst>
          </p:cNvPr>
          <p:cNvSpPr txBox="1"/>
          <p:nvPr/>
        </p:nvSpPr>
        <p:spPr>
          <a:xfrm>
            <a:off x="5165757" y="3070004"/>
            <a:ext cx="475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/>
              <a:t>Παράταση διάρκειας ζωής</a:t>
            </a:r>
          </a:p>
        </p:txBody>
      </p:sp>
      <p:sp>
        <p:nvSpPr>
          <p:cNvPr id="34" name="Βέλος: Δεξιό 33">
            <a:extLst>
              <a:ext uri="{FF2B5EF4-FFF2-40B4-BE49-F238E27FC236}">
                <a16:creationId xmlns:a16="http://schemas.microsoft.com/office/drawing/2014/main" id="{7D2D183F-A576-4D30-8236-F5D276CFC9F4}"/>
              </a:ext>
            </a:extLst>
          </p:cNvPr>
          <p:cNvSpPr/>
          <p:nvPr/>
        </p:nvSpPr>
        <p:spPr>
          <a:xfrm>
            <a:off x="838200" y="2673609"/>
            <a:ext cx="4171122" cy="792765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/>
              <a:t>Προσθήκη αντιοξειδωτικών</a:t>
            </a:r>
          </a:p>
        </p:txBody>
      </p:sp>
      <p:sp>
        <p:nvSpPr>
          <p:cNvPr id="36" name="Ορθογώνιο: Στρογγύλεμα γωνιών 35">
            <a:extLst>
              <a:ext uri="{FF2B5EF4-FFF2-40B4-BE49-F238E27FC236}">
                <a16:creationId xmlns:a16="http://schemas.microsoft.com/office/drawing/2014/main" id="{5A322D57-7CC1-4B92-98E5-E4A0D7078E80}"/>
              </a:ext>
            </a:extLst>
          </p:cNvPr>
          <p:cNvSpPr/>
          <p:nvPr/>
        </p:nvSpPr>
        <p:spPr>
          <a:xfrm>
            <a:off x="838200" y="4658275"/>
            <a:ext cx="2355460" cy="91847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28575" cap="flat" cmpd="sng" algn="ctr">
            <a:solidFill>
              <a:schemeClr val="tx1">
                <a:alpha val="90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Κατηγορίες αντιοξειδωτικών</a:t>
            </a:r>
          </a:p>
        </p:txBody>
      </p:sp>
      <p:cxnSp>
        <p:nvCxnSpPr>
          <p:cNvPr id="51" name="Ευθεία γραμμή σύνδεσης 50">
            <a:extLst>
              <a:ext uri="{FF2B5EF4-FFF2-40B4-BE49-F238E27FC236}">
                <a16:creationId xmlns:a16="http://schemas.microsoft.com/office/drawing/2014/main" id="{0D72BBAD-C49F-4BCC-89D5-694B0140417C}"/>
              </a:ext>
            </a:extLst>
          </p:cNvPr>
          <p:cNvCxnSpPr>
            <a:cxnSpLocks/>
          </p:cNvCxnSpPr>
          <p:nvPr/>
        </p:nvCxnSpPr>
        <p:spPr>
          <a:xfrm>
            <a:off x="3468892" y="4498681"/>
            <a:ext cx="457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Ευθεία γραμμή σύνδεσης 56">
            <a:extLst>
              <a:ext uri="{FF2B5EF4-FFF2-40B4-BE49-F238E27FC236}">
                <a16:creationId xmlns:a16="http://schemas.microsoft.com/office/drawing/2014/main" id="{F77CB288-84C5-44B8-9172-B27E10608811}"/>
              </a:ext>
            </a:extLst>
          </p:cNvPr>
          <p:cNvCxnSpPr>
            <a:cxnSpLocks/>
          </p:cNvCxnSpPr>
          <p:nvPr/>
        </p:nvCxnSpPr>
        <p:spPr>
          <a:xfrm flipH="1">
            <a:off x="3194353" y="5130637"/>
            <a:ext cx="2743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16D9093-ABF1-452E-A664-3E5640FEC729}"/>
              </a:ext>
            </a:extLst>
          </p:cNvPr>
          <p:cNvSpPr txBox="1"/>
          <p:nvPr/>
        </p:nvSpPr>
        <p:spPr>
          <a:xfrm>
            <a:off x="4381421" y="3978343"/>
            <a:ext cx="1072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Φυσικά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10A2B4-2D05-44E4-AC52-1EBE7D28E490}"/>
              </a:ext>
            </a:extLst>
          </p:cNvPr>
          <p:cNvSpPr txBox="1"/>
          <p:nvPr/>
        </p:nvSpPr>
        <p:spPr>
          <a:xfrm>
            <a:off x="4381421" y="4590395"/>
            <a:ext cx="1289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Συνθετικά</a:t>
            </a:r>
          </a:p>
        </p:txBody>
      </p:sp>
      <p:cxnSp>
        <p:nvCxnSpPr>
          <p:cNvPr id="65" name="Ευθεία γραμμή σύνδεσης 64">
            <a:extLst>
              <a:ext uri="{FF2B5EF4-FFF2-40B4-BE49-F238E27FC236}">
                <a16:creationId xmlns:a16="http://schemas.microsoft.com/office/drawing/2014/main" id="{63B3DA76-DC55-4682-B9D6-64A280BC728A}"/>
              </a:ext>
            </a:extLst>
          </p:cNvPr>
          <p:cNvCxnSpPr/>
          <p:nvPr/>
        </p:nvCxnSpPr>
        <p:spPr>
          <a:xfrm flipV="1">
            <a:off x="3468673" y="4498681"/>
            <a:ext cx="0" cy="64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Ευθύγραμμο βέλος σύνδεσης 66">
            <a:extLst>
              <a:ext uri="{FF2B5EF4-FFF2-40B4-BE49-F238E27FC236}">
                <a16:creationId xmlns:a16="http://schemas.microsoft.com/office/drawing/2014/main" id="{669ED98B-554D-4971-B9CD-47122E78D40B}"/>
              </a:ext>
            </a:extLst>
          </p:cNvPr>
          <p:cNvCxnSpPr>
            <a:cxnSpLocks/>
          </p:cNvCxnSpPr>
          <p:nvPr/>
        </p:nvCxnSpPr>
        <p:spPr>
          <a:xfrm>
            <a:off x="3926092" y="4805839"/>
            <a:ext cx="457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Ευθύγραμμο βέλος σύνδεσης 72">
            <a:extLst>
              <a:ext uri="{FF2B5EF4-FFF2-40B4-BE49-F238E27FC236}">
                <a16:creationId xmlns:a16="http://schemas.microsoft.com/office/drawing/2014/main" id="{AB6D38B4-4869-48A4-8FA9-05629A945FCF}"/>
              </a:ext>
            </a:extLst>
          </p:cNvPr>
          <p:cNvCxnSpPr>
            <a:cxnSpLocks/>
          </p:cNvCxnSpPr>
          <p:nvPr/>
        </p:nvCxnSpPr>
        <p:spPr>
          <a:xfrm>
            <a:off x="3924221" y="4178398"/>
            <a:ext cx="457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Ευθεία γραμμή σύνδεσης 75">
            <a:extLst>
              <a:ext uri="{FF2B5EF4-FFF2-40B4-BE49-F238E27FC236}">
                <a16:creationId xmlns:a16="http://schemas.microsoft.com/office/drawing/2014/main" id="{834797D0-9FB3-463F-A3B7-844F6B90D603}"/>
              </a:ext>
            </a:extLst>
          </p:cNvPr>
          <p:cNvCxnSpPr/>
          <p:nvPr/>
        </p:nvCxnSpPr>
        <p:spPr>
          <a:xfrm flipV="1">
            <a:off x="3926092" y="4178641"/>
            <a:ext cx="0" cy="64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Ευθεία γραμμή σύνδεσης 80">
            <a:extLst>
              <a:ext uri="{FF2B5EF4-FFF2-40B4-BE49-F238E27FC236}">
                <a16:creationId xmlns:a16="http://schemas.microsoft.com/office/drawing/2014/main" id="{1D152FF6-8E89-4697-B031-ACA94ECB1DE1}"/>
              </a:ext>
            </a:extLst>
          </p:cNvPr>
          <p:cNvCxnSpPr>
            <a:cxnSpLocks/>
          </p:cNvCxnSpPr>
          <p:nvPr/>
        </p:nvCxnSpPr>
        <p:spPr>
          <a:xfrm>
            <a:off x="3468892" y="5760720"/>
            <a:ext cx="457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Ευθεία γραμμή σύνδεσης 81">
            <a:extLst>
              <a:ext uri="{FF2B5EF4-FFF2-40B4-BE49-F238E27FC236}">
                <a16:creationId xmlns:a16="http://schemas.microsoft.com/office/drawing/2014/main" id="{6F7DF904-6039-4C5B-9043-433F7F9F1EAA}"/>
              </a:ext>
            </a:extLst>
          </p:cNvPr>
          <p:cNvCxnSpPr/>
          <p:nvPr/>
        </p:nvCxnSpPr>
        <p:spPr>
          <a:xfrm flipV="1">
            <a:off x="3926092" y="5448257"/>
            <a:ext cx="0" cy="64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Ευθύγραμμο βέλος σύνδεσης 82">
            <a:extLst>
              <a:ext uri="{FF2B5EF4-FFF2-40B4-BE49-F238E27FC236}">
                <a16:creationId xmlns:a16="http://schemas.microsoft.com/office/drawing/2014/main" id="{45E4F822-6956-464C-ADB0-C50CC72CC755}"/>
              </a:ext>
            </a:extLst>
          </p:cNvPr>
          <p:cNvCxnSpPr>
            <a:cxnSpLocks/>
          </p:cNvCxnSpPr>
          <p:nvPr/>
        </p:nvCxnSpPr>
        <p:spPr>
          <a:xfrm>
            <a:off x="3926092" y="5460410"/>
            <a:ext cx="457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Ευθύγραμμο βέλος σύνδεσης 83">
            <a:extLst>
              <a:ext uri="{FF2B5EF4-FFF2-40B4-BE49-F238E27FC236}">
                <a16:creationId xmlns:a16="http://schemas.microsoft.com/office/drawing/2014/main" id="{5D48F226-286C-4908-B5DB-79FA5707DE33}"/>
              </a:ext>
            </a:extLst>
          </p:cNvPr>
          <p:cNvCxnSpPr>
            <a:cxnSpLocks/>
          </p:cNvCxnSpPr>
          <p:nvPr/>
        </p:nvCxnSpPr>
        <p:spPr>
          <a:xfrm>
            <a:off x="3924221" y="6088337"/>
            <a:ext cx="457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8EB7B606-0534-4936-9EBE-09F1ADF5C9F4}"/>
              </a:ext>
            </a:extLst>
          </p:cNvPr>
          <p:cNvSpPr txBox="1"/>
          <p:nvPr/>
        </p:nvSpPr>
        <p:spPr>
          <a:xfrm>
            <a:off x="4381421" y="5257199"/>
            <a:ext cx="1568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Πρωτογενή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7E1C79-50A4-46D2-8D93-E411CC95B0FC}"/>
              </a:ext>
            </a:extLst>
          </p:cNvPr>
          <p:cNvSpPr txBox="1"/>
          <p:nvPr/>
        </p:nvSpPr>
        <p:spPr>
          <a:xfrm>
            <a:off x="4381421" y="5873274"/>
            <a:ext cx="1568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Δευτερογενή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58ECB4-C311-49E5-B893-B5D8B2370099}"/>
              </a:ext>
            </a:extLst>
          </p:cNvPr>
          <p:cNvSpPr txBox="1"/>
          <p:nvPr/>
        </p:nvSpPr>
        <p:spPr>
          <a:xfrm>
            <a:off x="5944703" y="3930494"/>
            <a:ext cx="544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(</a:t>
            </a:r>
            <a:r>
              <a:rPr lang="el-GR" dirty="0" err="1"/>
              <a:t>τοκοφερόλες</a:t>
            </a:r>
            <a:r>
              <a:rPr lang="el-GR" dirty="0"/>
              <a:t>, </a:t>
            </a:r>
            <a:r>
              <a:rPr lang="el-GR" dirty="0" err="1"/>
              <a:t>καροτενοειδή</a:t>
            </a:r>
            <a:r>
              <a:rPr lang="el-GR" dirty="0"/>
              <a:t>, φαινολικά οξέα, </a:t>
            </a:r>
            <a:r>
              <a:rPr lang="el-GR" dirty="0" err="1"/>
              <a:t>φλαβονοειδή</a:t>
            </a:r>
            <a:r>
              <a:rPr lang="el-GR" dirty="0"/>
              <a:t>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C79F506-752D-4E5A-B25B-A1C8396465F7}"/>
              </a:ext>
            </a:extLst>
          </p:cNvPr>
          <p:cNvSpPr txBox="1"/>
          <p:nvPr/>
        </p:nvSpPr>
        <p:spPr>
          <a:xfrm>
            <a:off x="5962288" y="4621173"/>
            <a:ext cx="539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(</a:t>
            </a:r>
            <a:r>
              <a:rPr lang="en-US" dirty="0"/>
              <a:t>BHT, BHA, TBHQ, PG</a:t>
            </a:r>
            <a:r>
              <a:rPr lang="el-GR" dirty="0"/>
              <a:t>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3998A86-A8F1-49C6-9E34-1578A009EC13}"/>
              </a:ext>
            </a:extLst>
          </p:cNvPr>
          <p:cNvSpPr txBox="1"/>
          <p:nvPr/>
        </p:nvSpPr>
        <p:spPr>
          <a:xfrm>
            <a:off x="5944703" y="5227612"/>
            <a:ext cx="539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(δέσμευση ελευθέρων ριζών      παραγωγή σταθερών προϊόντων, τερματισμός αλυσιδωτής αντίδρασης)</a:t>
            </a:r>
          </a:p>
        </p:txBody>
      </p:sp>
      <p:cxnSp>
        <p:nvCxnSpPr>
          <p:cNvPr id="93" name="Ευθύγραμμο βέλος σύνδεσης 92">
            <a:extLst>
              <a:ext uri="{FF2B5EF4-FFF2-40B4-BE49-F238E27FC236}">
                <a16:creationId xmlns:a16="http://schemas.microsoft.com/office/drawing/2014/main" id="{E1E44A3A-7D96-4D10-9D21-5067856657D6}"/>
              </a:ext>
            </a:extLst>
          </p:cNvPr>
          <p:cNvCxnSpPr>
            <a:cxnSpLocks/>
          </p:cNvCxnSpPr>
          <p:nvPr/>
        </p:nvCxnSpPr>
        <p:spPr>
          <a:xfrm>
            <a:off x="8778240" y="5419286"/>
            <a:ext cx="228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5DF3087C-F925-409C-A3B4-0A21ECB5527A}"/>
              </a:ext>
            </a:extLst>
          </p:cNvPr>
          <p:cNvSpPr txBox="1"/>
          <p:nvPr/>
        </p:nvSpPr>
        <p:spPr>
          <a:xfrm>
            <a:off x="5944703" y="5926384"/>
            <a:ext cx="5391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(ποικιλία μηχανισμών      επιβράδυνση ρυθμού αυτοξείδωσης)</a:t>
            </a:r>
          </a:p>
        </p:txBody>
      </p:sp>
      <p:cxnSp>
        <p:nvCxnSpPr>
          <p:cNvPr id="96" name="Ευθεία γραμμή σύνδεσης 95">
            <a:extLst>
              <a:ext uri="{FF2B5EF4-FFF2-40B4-BE49-F238E27FC236}">
                <a16:creationId xmlns:a16="http://schemas.microsoft.com/office/drawing/2014/main" id="{F4A200DA-0EFA-4663-9DE0-A183BCA4CDA9}"/>
              </a:ext>
            </a:extLst>
          </p:cNvPr>
          <p:cNvCxnSpPr/>
          <p:nvPr/>
        </p:nvCxnSpPr>
        <p:spPr>
          <a:xfrm flipV="1">
            <a:off x="3468673" y="5120640"/>
            <a:ext cx="0" cy="64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B45B653A-6673-4D41-8417-C6AFB335B3DF}"/>
              </a:ext>
            </a:extLst>
          </p:cNvPr>
          <p:cNvSpPr txBox="1"/>
          <p:nvPr/>
        </p:nvSpPr>
        <p:spPr>
          <a:xfrm>
            <a:off x="798695" y="1596564"/>
            <a:ext cx="10550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/>
              <a:t>Αντιοξειδωτικά</a:t>
            </a:r>
            <a:r>
              <a:rPr lang="el-GR" sz="2000" dirty="0"/>
              <a:t>: Ουσίες που αποτρέπουν ή καθυστερούν την ανάπτυξη ταγγισμού ή άλλης υποβάθμισης του τροφίμου λόγω οξείδωσης</a:t>
            </a:r>
          </a:p>
        </p:txBody>
      </p:sp>
      <p:cxnSp>
        <p:nvCxnSpPr>
          <p:cNvPr id="100" name="Ευθύγραμμο βέλος σύνδεσης 99">
            <a:extLst>
              <a:ext uri="{FF2B5EF4-FFF2-40B4-BE49-F238E27FC236}">
                <a16:creationId xmlns:a16="http://schemas.microsoft.com/office/drawing/2014/main" id="{0691F5F2-AE5A-4CFC-AE5D-11064ED7BE34}"/>
              </a:ext>
            </a:extLst>
          </p:cNvPr>
          <p:cNvCxnSpPr>
            <a:cxnSpLocks/>
          </p:cNvCxnSpPr>
          <p:nvPr/>
        </p:nvCxnSpPr>
        <p:spPr>
          <a:xfrm>
            <a:off x="8119872" y="6126480"/>
            <a:ext cx="228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44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1" grpId="0"/>
      <p:bldP spid="32" grpId="0"/>
      <p:bldP spid="34" grpId="0" animBg="1"/>
      <p:bldP spid="36" grpId="0" animBg="1"/>
      <p:bldP spid="60" grpId="0"/>
      <p:bldP spid="61" grpId="0"/>
      <p:bldP spid="85" grpId="0"/>
      <p:bldP spid="86" grpId="0"/>
      <p:bldP spid="87" grpId="0"/>
      <p:bldP spid="90" grpId="0"/>
      <p:bldP spid="91" grpId="0"/>
      <p:bldP spid="95" grpId="0"/>
      <p:bldP spid="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71DB7A-BE00-4116-9025-29D29918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Εισαγωγή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B76F9-270E-4BBA-A761-244FEF9A2C08}"/>
              </a:ext>
            </a:extLst>
          </p:cNvPr>
          <p:cNvSpPr txBox="1"/>
          <p:nvPr/>
        </p:nvSpPr>
        <p:spPr>
          <a:xfrm>
            <a:off x="838200" y="1519972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Τελευταία χρόνια          τάση για χρήση φυσικών αντιοξειδωτικών έναντι συνθετικών</a:t>
            </a:r>
          </a:p>
        </p:txBody>
      </p: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25299895-B3E1-4E34-BF56-A7017A712EA7}"/>
              </a:ext>
            </a:extLst>
          </p:cNvPr>
          <p:cNvCxnSpPr>
            <a:cxnSpLocks/>
          </p:cNvCxnSpPr>
          <p:nvPr/>
        </p:nvCxnSpPr>
        <p:spPr>
          <a:xfrm>
            <a:off x="2842081" y="1741403"/>
            <a:ext cx="43739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84C3A0FB-D471-441E-90E0-340F6658FDDA}"/>
              </a:ext>
            </a:extLst>
          </p:cNvPr>
          <p:cNvSpPr/>
          <p:nvPr/>
        </p:nvSpPr>
        <p:spPr>
          <a:xfrm>
            <a:off x="914236" y="2418063"/>
            <a:ext cx="3002155" cy="91847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28575" cap="flat" cmpd="sng" algn="ctr">
            <a:solidFill>
              <a:schemeClr val="tx1">
                <a:alpha val="90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dirty="0"/>
              <a:t>Σημαντική πηγή φυσικών αντιοξειδωτικών</a:t>
            </a:r>
            <a:endParaRPr lang="el-GR" sz="2000" b="1" dirty="0"/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882B2EC4-F3A8-4E7E-883A-97CC34F7E142}"/>
              </a:ext>
            </a:extLst>
          </p:cNvPr>
          <p:cNvCxnSpPr>
            <a:cxnSpLocks/>
          </p:cNvCxnSpPr>
          <p:nvPr/>
        </p:nvCxnSpPr>
        <p:spPr>
          <a:xfrm>
            <a:off x="3916391" y="2856440"/>
            <a:ext cx="53196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βάλ 16">
            <a:extLst>
              <a:ext uri="{FF2B5EF4-FFF2-40B4-BE49-F238E27FC236}">
                <a16:creationId xmlns:a16="http://schemas.microsoft.com/office/drawing/2014/main" id="{A1565BE8-4179-45B3-85D3-717267AF2336}"/>
              </a:ext>
            </a:extLst>
          </p:cNvPr>
          <p:cNvSpPr/>
          <p:nvPr/>
        </p:nvSpPr>
        <p:spPr>
          <a:xfrm>
            <a:off x="4448355" y="1979686"/>
            <a:ext cx="3295290" cy="1795230"/>
          </a:xfrm>
          <a:prstGeom prst="ellipse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28575" cap="flat" cmpd="sng" algn="ctr">
            <a:solidFill>
              <a:schemeClr val="tx1">
                <a:alpha val="90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dirty="0">
                <a:solidFill>
                  <a:schemeClr val="tx1"/>
                </a:solidFill>
              </a:rPr>
              <a:t>Αρωματικά φυτά οικογένειας Χειλανθών (</a:t>
            </a:r>
            <a:r>
              <a:rPr lang="en-US" sz="2000" dirty="0">
                <a:solidFill>
                  <a:schemeClr val="tx1"/>
                </a:solidFill>
              </a:rPr>
              <a:t>Lamiaceae)</a:t>
            </a:r>
            <a:endParaRPr lang="el-GR" sz="2000" dirty="0">
              <a:solidFill>
                <a:schemeClr val="tx1"/>
              </a:solidFill>
            </a:endParaRPr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0AB49364-8D91-4D33-8FEF-1ADD52858E5A}"/>
              </a:ext>
            </a:extLst>
          </p:cNvPr>
          <p:cNvSpPr/>
          <p:nvPr/>
        </p:nvSpPr>
        <p:spPr>
          <a:xfrm>
            <a:off x="8275609" y="2397202"/>
            <a:ext cx="2857897" cy="91847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28575" cap="flat" cmpd="sng" algn="ctr">
            <a:solidFill>
              <a:schemeClr val="tx1">
                <a:alpha val="90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b="1" dirty="0"/>
              <a:t>Δενδρολίβανο (</a:t>
            </a:r>
            <a:r>
              <a:rPr lang="en-US" sz="2000" b="1" i="1" dirty="0"/>
              <a:t>Rosmarinus officinalis</a:t>
            </a:r>
            <a:r>
              <a:rPr lang="en-US" sz="2000" b="1" dirty="0"/>
              <a:t>)</a:t>
            </a:r>
            <a:endParaRPr lang="el-GR" sz="2000" b="1" dirty="0"/>
          </a:p>
        </p:txBody>
      </p: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73447410-EECC-4E37-B466-A47C381F5305}"/>
              </a:ext>
            </a:extLst>
          </p:cNvPr>
          <p:cNvCxnSpPr>
            <a:cxnSpLocks/>
          </p:cNvCxnSpPr>
          <p:nvPr/>
        </p:nvCxnSpPr>
        <p:spPr>
          <a:xfrm>
            <a:off x="7743645" y="2856440"/>
            <a:ext cx="53196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A2BA04A-5109-4349-9874-EE9A7E72D4BB}"/>
              </a:ext>
            </a:extLst>
          </p:cNvPr>
          <p:cNvSpPr txBox="1"/>
          <p:nvPr/>
        </p:nvSpPr>
        <p:spPr>
          <a:xfrm>
            <a:off x="838200" y="4072842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/>
              <a:t>Θεσμοθετημένο από την ΕΕ ως φυσικό αντιοξειδωτικό πρόσθετο τροφίμων (Ε392)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2A3973-CAF6-4354-99A4-4753270780E8}"/>
              </a:ext>
            </a:extLst>
          </p:cNvPr>
          <p:cNvSpPr txBox="1"/>
          <p:nvPr/>
        </p:nvSpPr>
        <p:spPr>
          <a:xfrm>
            <a:off x="838200" y="465167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/>
              <a:t>Επιτρεπτή η εκχύλιση με ακετόνη &amp; υπερκρίσιμο </a:t>
            </a:r>
            <a:r>
              <a:rPr lang="en-US" sz="2000" dirty="0"/>
              <a:t>CO</a:t>
            </a:r>
            <a:r>
              <a:rPr lang="en-US" sz="2000" baseline="-25000" dirty="0"/>
              <a:t>2</a:t>
            </a:r>
            <a:r>
              <a:rPr lang="el-GR" sz="2000" baseline="-25000" dirty="0"/>
              <a:t> </a:t>
            </a:r>
            <a:r>
              <a:rPr lang="el-GR" sz="2000" dirty="0"/>
              <a:t>και η απόσμηση με εξάνιο &amp; αιθανόλη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E22CF7-F48D-46C8-9D2C-DEB2D4190DE5}"/>
              </a:ext>
            </a:extLst>
          </p:cNvPr>
          <p:cNvSpPr txBox="1"/>
          <p:nvPr/>
        </p:nvSpPr>
        <p:spPr>
          <a:xfrm>
            <a:off x="838200" y="5232617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/>
              <a:t>Αποδεδειγμένη αντιοξειδωτική δράση σε ζωικά και φυτικά έλαια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816E73-F866-4115-8D92-DF327915E436}"/>
              </a:ext>
            </a:extLst>
          </p:cNvPr>
          <p:cNvSpPr txBox="1"/>
          <p:nvPr/>
        </p:nvSpPr>
        <p:spPr>
          <a:xfrm>
            <a:off x="838200" y="5813564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/>
              <a:t>Δραστικές ενώσεις: </a:t>
            </a:r>
            <a:r>
              <a:rPr lang="el-GR" sz="2000" b="1" dirty="0"/>
              <a:t>καρνοσικό οξύ </a:t>
            </a:r>
            <a:r>
              <a:rPr lang="el-GR" sz="2000" dirty="0"/>
              <a:t>και </a:t>
            </a:r>
            <a:r>
              <a:rPr lang="el-GR" sz="2000" b="1" dirty="0"/>
              <a:t>καρνοσόλη</a:t>
            </a:r>
            <a:r>
              <a:rPr lang="el-GR" sz="2000" dirty="0"/>
              <a:t> (φαινολικά διτερπένια)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48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5" grpId="0" animBg="1"/>
      <p:bldP spid="17" grpId="0" animBg="1"/>
      <p:bldP spid="19" grpId="0" animBg="1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6F0C93-C73B-4252-A8EF-196BF5A8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032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Πειραματικός σχεδιασμός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836009" y="3315231"/>
            <a:ext cx="1307116" cy="58117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9804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b="1" dirty="0"/>
              <a:t>Α’ ΜΕΡΟΣ</a:t>
            </a:r>
          </a:p>
        </p:txBody>
      </p:sp>
      <p:sp>
        <p:nvSpPr>
          <p:cNvPr id="10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2505075" y="1588730"/>
            <a:ext cx="2091805" cy="114254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Εναλλακτικές διεργασίες εκχύλισης δενδρολίβανου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22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5054080" y="1257559"/>
            <a:ext cx="1528836" cy="65788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Εκχύλιση με ΚΟΗ 5%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32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7096709" y="1504753"/>
            <a:ext cx="1752131" cy="98505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Απομάκρυνση αιθέριου ελαίου 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276475" y="2160000"/>
            <a:ext cx="0" cy="14531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" idx="3"/>
          </p:cNvCxnSpPr>
          <p:nvPr/>
        </p:nvCxnSpPr>
        <p:spPr>
          <a:xfrm>
            <a:off x="2143125" y="3605820"/>
            <a:ext cx="133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276475" y="2160000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5079724" y="2378928"/>
            <a:ext cx="1528836" cy="65788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Εκχύλιση με ακετόνη</a:t>
            </a:r>
          </a:p>
        </p:txBody>
      </p:sp>
      <p:cxnSp>
        <p:nvCxnSpPr>
          <p:cNvPr id="89" name="Straight Connector 88"/>
          <p:cNvCxnSpPr/>
          <p:nvPr/>
        </p:nvCxnSpPr>
        <p:spPr>
          <a:xfrm>
            <a:off x="4596880" y="2148300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4825480" y="1588730"/>
            <a:ext cx="0" cy="5595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4825480" y="2148300"/>
            <a:ext cx="0" cy="5595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4825480" y="1588730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825480" y="2707870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6608560" y="2693995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6837160" y="1987328"/>
            <a:ext cx="0" cy="706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32" idx="1"/>
          </p:cNvCxnSpPr>
          <p:nvPr/>
        </p:nvCxnSpPr>
        <p:spPr>
          <a:xfrm>
            <a:off x="6837160" y="1997278"/>
            <a:ext cx="259549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6837160" y="3423996"/>
            <a:ext cx="254244" cy="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8847491" y="1997278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9071934" y="1552796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9071934" y="2450538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9295029" y="2132397"/>
            <a:ext cx="1615593" cy="59047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Υδρο-ατμοαπόσταξη</a:t>
            </a:r>
          </a:p>
        </p:txBody>
      </p:sp>
      <p:sp>
        <p:nvSpPr>
          <p:cNvPr id="106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9300534" y="1257559"/>
            <a:ext cx="1615593" cy="59047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Απόσμηση με εξάνιο</a:t>
            </a:r>
          </a:p>
        </p:txBody>
      </p:sp>
      <p:sp>
        <p:nvSpPr>
          <p:cNvPr id="107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7091404" y="2908137"/>
            <a:ext cx="1756087" cy="103953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Απομάκρυνση υδατοδιαλυτών συστατικών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9071934" y="1552796"/>
            <a:ext cx="0" cy="444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8843334" y="3423997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9071934" y="2903796"/>
            <a:ext cx="2249875" cy="104040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Υδρο-ατμοαπόσταξη με προκατεργασία με νερό</a:t>
            </a:r>
          </a:p>
        </p:txBody>
      </p:sp>
      <p:cxnSp>
        <p:nvCxnSpPr>
          <p:cNvPr id="120" name="Straight Connector 119"/>
          <p:cNvCxnSpPr/>
          <p:nvPr/>
        </p:nvCxnSpPr>
        <p:spPr>
          <a:xfrm flipV="1">
            <a:off x="6837160" y="2693996"/>
            <a:ext cx="0" cy="73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9071934" y="2006054"/>
            <a:ext cx="0" cy="444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2276475" y="3613170"/>
            <a:ext cx="0" cy="14531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2276475" y="5056680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2728094" y="5046287"/>
            <a:ext cx="2439635" cy="138659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Μελέτη αντιοξειδωτικής δράσης εκχυλισμάτων σε φοινικέλαιο (180°</a:t>
            </a:r>
            <a:r>
              <a:rPr lang="en-US" dirty="0"/>
              <a:t>C</a:t>
            </a:r>
            <a:r>
              <a:rPr lang="el-GR" dirty="0"/>
              <a:t> για 24 </a:t>
            </a:r>
            <a:r>
              <a:rPr lang="en-US" dirty="0"/>
              <a:t>h)</a:t>
            </a:r>
            <a:r>
              <a:rPr lang="el-GR" dirty="0"/>
              <a:t> </a:t>
            </a:r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2505077" y="4381745"/>
            <a:ext cx="0" cy="684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2498878" y="5739586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2498878" y="4381745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2741169" y="3955326"/>
            <a:ext cx="2439635" cy="84185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solidFill>
              <a:srgbClr val="D4E1EC">
                <a:alpha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Χαρακτηρισμός εκχυλισμάτων</a:t>
            </a:r>
          </a:p>
        </p:txBody>
      </p:sp>
      <p:cxnSp>
        <p:nvCxnSpPr>
          <p:cNvPr id="150" name="Straight Connector 149"/>
          <p:cNvCxnSpPr/>
          <p:nvPr/>
        </p:nvCxnSpPr>
        <p:spPr>
          <a:xfrm>
            <a:off x="5180804" y="4376255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5167729" y="5739586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flipH="1">
            <a:off x="5400634" y="4369336"/>
            <a:ext cx="0" cy="13816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5409404" y="5042538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5645497" y="4504598"/>
            <a:ext cx="1842534" cy="108337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Επιλογή καταλληλότερου εκχυλίσματος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175" name="Straight Connector 174"/>
          <p:cNvCxnSpPr/>
          <p:nvPr/>
        </p:nvCxnSpPr>
        <p:spPr>
          <a:xfrm>
            <a:off x="7488031" y="5042538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7730859" y="4163225"/>
            <a:ext cx="1567178" cy="175862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Ενσωμάτωση σε φοινικέλαιο και δοκιμή οξείδωσης στους 180°</a:t>
            </a:r>
            <a:r>
              <a:rPr lang="en-US" dirty="0"/>
              <a:t>C</a:t>
            </a:r>
            <a:endParaRPr lang="el-GR" dirty="0"/>
          </a:p>
        </p:txBody>
      </p:sp>
      <p:cxnSp>
        <p:nvCxnSpPr>
          <p:cNvPr id="190" name="Straight Connector 189"/>
          <p:cNvCxnSpPr/>
          <p:nvPr/>
        </p:nvCxnSpPr>
        <p:spPr>
          <a:xfrm flipV="1">
            <a:off x="2502000" y="5066340"/>
            <a:ext cx="0" cy="684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>
            <a:off x="9295029" y="5042538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9523629" y="4163225"/>
            <a:ext cx="1567178" cy="175862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Μελέτη πορείας οξείδωσης κατά την αποθήκευση στους 70°</a:t>
            </a:r>
            <a:r>
              <a:rPr lang="en-US" dirty="0"/>
              <a:t>C</a:t>
            </a: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992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0" grpId="0" animBg="1"/>
      <p:bldP spid="22" grpId="0" animBg="1"/>
      <p:bldP spid="32" grpId="0" animBg="1"/>
      <p:bldP spid="86" grpId="0" animBg="1"/>
      <p:bldP spid="105" grpId="0" animBg="1"/>
      <p:bldP spid="106" grpId="0" animBg="1"/>
      <p:bldP spid="107" grpId="0" animBg="1"/>
      <p:bldP spid="112" grpId="0" animBg="1"/>
      <p:bldP spid="132" grpId="0" animBg="1"/>
      <p:bldP spid="140" grpId="0" animBg="1"/>
      <p:bldP spid="156" grpId="0" animBg="1"/>
      <p:bldP spid="177" grpId="0" animBg="1"/>
      <p:bldP spid="1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6F0C93-C73B-4252-A8EF-196BF5A8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032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Πειραματικός σχεδιασμός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836009" y="3315231"/>
            <a:ext cx="1278541" cy="58117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9804"/>
            </a:schemeClr>
          </a:solidFill>
          <a:ln w="19050" cap="flat" cmpd="sng" algn="ctr">
            <a:solidFill>
              <a:schemeClr val="tx1">
                <a:alpha val="89804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000" b="1" dirty="0"/>
              <a:t>Β</a:t>
            </a:r>
            <a:r>
              <a:rPr lang="el-GR" sz="2000" b="1" dirty="0">
                <a:solidFill>
                  <a:schemeClr val="tx1"/>
                </a:solidFill>
              </a:rPr>
              <a:t>’ ΜΕΡΟΣ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114550" y="3605820"/>
            <a:ext cx="133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2227605" y="3035560"/>
            <a:ext cx="1345532" cy="115611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Τηγάνισμα φετών  νωπής πατάτας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659791" y="2563393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26441" y="3586534"/>
            <a:ext cx="133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665530" y="3600403"/>
            <a:ext cx="0" cy="10370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59791" y="4635288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3899843" y="3887681"/>
            <a:ext cx="1772148" cy="149474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2</a:t>
            </a:r>
            <a:r>
              <a:rPr lang="el-GR" baseline="30000" dirty="0"/>
              <a:t>η</a:t>
            </a:r>
            <a:r>
              <a:rPr lang="el-GR" dirty="0"/>
              <a:t> σειρά: σε εμπλουτισμένο με αντιοξειδωτικό φοινικέλαιο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3659791" y="2563393"/>
            <a:ext cx="0" cy="10370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93889" y="2567116"/>
            <a:ext cx="0" cy="20740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93889" y="3586587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6022488" y="2542749"/>
            <a:ext cx="1578366" cy="207740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Μελέτη πορείας οξείδωσης φοινικέλαιου κατά το τηγάνισμα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7600854" y="3581452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7829452" y="2552910"/>
            <a:ext cx="1857039" cy="206724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Συσκευασία</a:t>
            </a:r>
            <a:r>
              <a:rPr lang="en-US" dirty="0"/>
              <a:t> chips </a:t>
            </a:r>
            <a:r>
              <a:rPr lang="el-GR" dirty="0"/>
              <a:t>υπό τροποποιημένη ατμόσφαιρα αζώτου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32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9915089" y="2552910"/>
            <a:ext cx="1578366" cy="207740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Αποθήκευση δειγμάτων </a:t>
            </a:r>
            <a:r>
              <a:rPr lang="en-US" dirty="0">
                <a:solidFill>
                  <a:schemeClr val="tx1"/>
                </a:solidFill>
              </a:rPr>
              <a:t>chips </a:t>
            </a:r>
            <a:r>
              <a:rPr lang="el-GR" dirty="0">
                <a:solidFill>
                  <a:schemeClr val="tx1"/>
                </a:solidFill>
              </a:rPr>
              <a:t>στους 25°</a:t>
            </a:r>
            <a:r>
              <a:rPr lang="en-US" dirty="0">
                <a:solidFill>
                  <a:schemeClr val="tx1"/>
                </a:solidFill>
              </a:rPr>
              <a:t>C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60539" y="4635052"/>
            <a:ext cx="133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3908686" y="1829239"/>
            <a:ext cx="1772148" cy="149474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1</a:t>
            </a:r>
            <a:r>
              <a:rPr lang="el-GR" baseline="30000" dirty="0"/>
              <a:t>η</a:t>
            </a:r>
            <a:r>
              <a:rPr lang="el-GR" dirty="0"/>
              <a:t> σειρά: σε καθαρό φοινικέλαιο (</a:t>
            </a:r>
            <a:r>
              <a:rPr lang="en-US" dirty="0"/>
              <a:t>control)</a:t>
            </a:r>
            <a:endParaRPr lang="el-GR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5671991" y="2567116"/>
            <a:ext cx="133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9686491" y="3581452"/>
            <a:ext cx="2286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Ορθογώνιο: Στρογγύλεμα γωνιών 6">
            <a:extLst>
              <a:ext uri="{FF2B5EF4-FFF2-40B4-BE49-F238E27FC236}">
                <a16:creationId xmlns:a16="http://schemas.microsoft.com/office/drawing/2014/main" id="{39F41CF7-0AD5-441D-A8FD-03CB92CA739D}"/>
              </a:ext>
            </a:extLst>
          </p:cNvPr>
          <p:cNvSpPr/>
          <p:nvPr/>
        </p:nvSpPr>
        <p:spPr>
          <a:xfrm>
            <a:off x="8099904" y="4901325"/>
            <a:ext cx="2272819" cy="149474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80010" tIns="40005" rIns="80010" bIns="40005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/>
              <a:t>Δειγματοληψίες για μελέτη της πορείας οξείδωσης του ελαίου των </a:t>
            </a:r>
            <a:r>
              <a:rPr lang="en-US" dirty="0"/>
              <a:t>chips</a:t>
            </a:r>
            <a:endParaRPr lang="el-GR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10704272" y="4620156"/>
            <a:ext cx="0" cy="10285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10372724" y="5648696"/>
            <a:ext cx="331548" cy="3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14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0" grpId="0" animBg="1"/>
      <p:bldP spid="18" grpId="0" animBg="1"/>
      <p:bldP spid="27" grpId="0" animBg="1"/>
      <p:bldP spid="30" grpId="0" animBg="1"/>
      <p:bldP spid="32" grpId="0" animBg="1"/>
      <p:bldP spid="38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CE4E1C-9DE1-4795-8413-E50C0D39C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Αναλυτικές μέθοδοι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9905C4-7E10-414B-9D3B-4550A2A05537}"/>
              </a:ext>
            </a:extLst>
          </p:cNvPr>
          <p:cNvCxnSpPr/>
          <p:nvPr/>
        </p:nvCxnSpPr>
        <p:spPr>
          <a:xfrm flipV="1">
            <a:off x="836009" y="1170141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D1C7679-4FBA-40A4-95C4-E9D7BBEA7F08}"/>
              </a:ext>
            </a:extLst>
          </p:cNvPr>
          <p:cNvSpPr txBox="1"/>
          <p:nvPr/>
        </p:nvSpPr>
        <p:spPr>
          <a:xfrm>
            <a:off x="835992" y="3604338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000" b="1" dirty="0"/>
              <a:t>Μέθοδος μέτρησης αριθμού υπεροξειδίων (</a:t>
            </a:r>
            <a:r>
              <a:rPr lang="en-US" sz="2000" b="1" dirty="0"/>
              <a:t>PV)</a:t>
            </a:r>
            <a:r>
              <a:rPr lang="el-GR" sz="2000" dirty="0"/>
              <a:t>     Προσδιορισμός </a:t>
            </a:r>
            <a:r>
              <a:rPr lang="el-GR" sz="2000" b="1" dirty="0"/>
              <a:t>πρωτογενών</a:t>
            </a:r>
            <a:r>
              <a:rPr lang="el-GR" sz="2000" dirty="0"/>
              <a:t> προϊόντων οξείδωσης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8F1BA-8D82-4FE3-AA5E-FEF9808F68D3}"/>
              </a:ext>
            </a:extLst>
          </p:cNvPr>
          <p:cNvSpPr txBox="1"/>
          <p:nvPr/>
        </p:nvSpPr>
        <p:spPr>
          <a:xfrm>
            <a:off x="835992" y="4103825"/>
            <a:ext cx="5747670" cy="73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l-GR" sz="2000" b="1" dirty="0"/>
              <a:t>Μέθοδος μέτρησης αριθμού </a:t>
            </a:r>
            <a:r>
              <a:rPr lang="el-GR" sz="2000" b="1" i="1" dirty="0"/>
              <a:t>π</a:t>
            </a:r>
            <a:r>
              <a:rPr lang="el-GR" sz="2000" b="1" dirty="0"/>
              <a:t>-ανισιδίνης (</a:t>
            </a:r>
            <a:r>
              <a:rPr lang="en-US" sz="2000" b="1" i="1" dirty="0"/>
              <a:t>p</a:t>
            </a:r>
            <a:r>
              <a:rPr lang="en-US" sz="2000" b="1" dirty="0"/>
              <a:t>-AV)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72ADFE-F0FB-49DE-A54D-3795AA5DA5AA}"/>
              </a:ext>
            </a:extLst>
          </p:cNvPr>
          <p:cNvSpPr txBox="1"/>
          <p:nvPr/>
        </p:nvSpPr>
        <p:spPr>
          <a:xfrm>
            <a:off x="835992" y="2649600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000" b="1" dirty="0"/>
              <a:t>Υγρή χρωματογραφία υψηλής απόδοσης (</a:t>
            </a:r>
            <a:r>
              <a:rPr lang="en-US" sz="2000" b="1" dirty="0"/>
              <a:t>HPLC)</a:t>
            </a:r>
            <a:r>
              <a:rPr lang="el-GR" sz="2000" b="1" dirty="0"/>
              <a:t>     </a:t>
            </a:r>
            <a:r>
              <a:rPr lang="el-GR" sz="2000" dirty="0"/>
              <a:t>Προσδιορισμός περιεκτικότητας εκχυλισμάτων σε ολικά φαινολικά διτερπένια (</a:t>
            </a:r>
            <a:r>
              <a:rPr lang="en-US" sz="2000" dirty="0"/>
              <a:t>TPD)</a:t>
            </a:r>
            <a:r>
              <a:rPr lang="el-GR" sz="20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90DC03-525D-4884-8B0A-5E1F6DCCEABE}"/>
              </a:ext>
            </a:extLst>
          </p:cNvPr>
          <p:cNvSpPr txBox="1"/>
          <p:nvPr/>
        </p:nvSpPr>
        <p:spPr>
          <a:xfrm>
            <a:off x="836009" y="1696937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000" b="1" dirty="0"/>
              <a:t>Προσδιορισμός ικανότητας δέσμευσης της ελεύθερης ρίζας </a:t>
            </a:r>
            <a:r>
              <a:rPr lang="en-US" sz="2000" b="1" dirty="0"/>
              <a:t>DPPH   </a:t>
            </a:r>
            <a:r>
              <a:rPr lang="el-GR" sz="2000" b="1" dirty="0"/>
              <a:t>  </a:t>
            </a:r>
            <a:r>
              <a:rPr lang="el-GR" sz="2000" dirty="0"/>
              <a:t>Υπολογισμός παραμέτρου </a:t>
            </a:r>
            <a:r>
              <a:rPr lang="en-US" sz="2000" b="1" dirty="0"/>
              <a:t>EC</a:t>
            </a:r>
            <a:r>
              <a:rPr lang="en-US" sz="2000" b="1" baseline="-25000" dirty="0"/>
              <a:t>50</a:t>
            </a:r>
            <a:r>
              <a:rPr lang="en-US" sz="2000" baseline="-25000" dirty="0"/>
              <a:t> </a:t>
            </a:r>
            <a:endParaRPr lang="el-GR" sz="2000" dirty="0"/>
          </a:p>
        </p:txBody>
      </p:sp>
      <p:cxnSp>
        <p:nvCxnSpPr>
          <p:cNvPr id="3" name="Ευθύγραμμο βέλος σύνδεσης 2">
            <a:extLst>
              <a:ext uri="{FF2B5EF4-FFF2-40B4-BE49-F238E27FC236}">
                <a16:creationId xmlns:a16="http://schemas.microsoft.com/office/drawing/2014/main" id="{E5E80C2E-CF7B-4D25-ADE6-8934288AF0B4}"/>
              </a:ext>
            </a:extLst>
          </p:cNvPr>
          <p:cNvCxnSpPr/>
          <p:nvPr/>
        </p:nvCxnSpPr>
        <p:spPr>
          <a:xfrm>
            <a:off x="6449028" y="2850362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86CBC05B-3805-4492-83B5-DA7C7A5FB57F}"/>
              </a:ext>
            </a:extLst>
          </p:cNvPr>
          <p:cNvCxnSpPr/>
          <p:nvPr/>
        </p:nvCxnSpPr>
        <p:spPr>
          <a:xfrm>
            <a:off x="6372663" y="3819625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7CAA16EC-9EE2-4690-986A-5B8AC9FA2053}"/>
              </a:ext>
            </a:extLst>
          </p:cNvPr>
          <p:cNvCxnSpPr/>
          <p:nvPr/>
        </p:nvCxnSpPr>
        <p:spPr>
          <a:xfrm>
            <a:off x="8232687" y="1905134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FFFE096B-FE04-4B5F-B2E5-89B0BF5BB8BF}"/>
              </a:ext>
            </a:extLst>
          </p:cNvPr>
          <p:cNvCxnSpPr/>
          <p:nvPr/>
        </p:nvCxnSpPr>
        <p:spPr>
          <a:xfrm>
            <a:off x="6488982" y="4652400"/>
            <a:ext cx="26728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15B332D-8EE9-461C-9776-4EEE58424CEC}"/>
              </a:ext>
            </a:extLst>
          </p:cNvPr>
          <p:cNvSpPr txBox="1"/>
          <p:nvPr/>
        </p:nvSpPr>
        <p:spPr>
          <a:xfrm>
            <a:off x="6756268" y="4387086"/>
            <a:ext cx="4416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Προσδιορισμός </a:t>
            </a:r>
            <a:r>
              <a:rPr lang="el-GR" sz="2000" b="1" dirty="0"/>
              <a:t>δευτερογενών</a:t>
            </a:r>
            <a:r>
              <a:rPr lang="el-GR" sz="2000" dirty="0"/>
              <a:t> προϊόντων οξείδωσης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1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5">
            <a:extLst>
              <a:ext uri="{FF2B5EF4-FFF2-40B4-BE49-F238E27FC236}">
                <a16:creationId xmlns:a16="http://schemas.microsoft.com/office/drawing/2014/main" id="{D9BE6402-2D44-4B2F-8FA4-F1CDC84F5E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5404857"/>
              </p:ext>
            </p:extLst>
          </p:nvPr>
        </p:nvGraphicFramePr>
        <p:xfrm>
          <a:off x="1171998" y="1468287"/>
          <a:ext cx="9848003" cy="392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13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53A4A51D-E033-4211-96F6-04F753184839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CE51298A-B694-4F7B-BB5F-96B6CEA6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Παραχθέντα εκχυλίσματα δενδρολίβανου</a:t>
            </a:r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B943666C-B01B-403B-9D20-7E75F080A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495115"/>
              </p:ext>
            </p:extLst>
          </p:nvPr>
        </p:nvGraphicFramePr>
        <p:xfrm>
          <a:off x="1630017" y="1606748"/>
          <a:ext cx="8931965" cy="4655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598">
                  <a:extLst>
                    <a:ext uri="{9D8B030D-6E8A-4147-A177-3AD203B41FA5}">
                      <a16:colId xmlns:a16="http://schemas.microsoft.com/office/drawing/2014/main" val="3144457234"/>
                    </a:ext>
                  </a:extLst>
                </a:gridCol>
                <a:gridCol w="7525367">
                  <a:extLst>
                    <a:ext uri="{9D8B030D-6E8A-4147-A177-3AD203B41FA5}">
                      <a16:colId xmlns:a16="http://schemas.microsoft.com/office/drawing/2014/main" val="1552849109"/>
                    </a:ext>
                  </a:extLst>
                </a:gridCol>
              </a:tblGrid>
              <a:tr h="494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Εκχύλισμα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Περιγραφή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035034"/>
                  </a:ext>
                </a:extLst>
              </a:tr>
              <a:tr h="623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0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Ακετονικό εκχύλισμα δενδρολίβανου </a:t>
                      </a:r>
                      <a:r>
                        <a:rPr lang="el-GR" sz="2000" b="1" dirty="0">
                          <a:effectLst/>
                        </a:rPr>
                        <a:t>εμπορίου</a:t>
                      </a:r>
                      <a:endParaRPr lang="el-G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90583"/>
                  </a:ext>
                </a:extLst>
              </a:tr>
              <a:tr h="7226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1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Ακετονικό εκχύλισμα δενδρολίβανου </a:t>
                      </a:r>
                      <a:r>
                        <a:rPr lang="el-GR" sz="2000" b="1" dirty="0">
                          <a:effectLst/>
                        </a:rPr>
                        <a:t>εμπορίου</a:t>
                      </a:r>
                      <a:r>
                        <a:rPr lang="el-GR" sz="2000" dirty="0">
                          <a:effectLst/>
                        </a:rPr>
                        <a:t> - ελεύθερο διαλυτών σε εξάνιο συστατικών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508172"/>
                  </a:ext>
                </a:extLst>
              </a:tr>
              <a:tr h="7226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2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Ακετονικό εκχύλισμα απελαιωμένου και κατεργασμένου με νερό δενδρολίβανου </a:t>
                      </a:r>
                      <a:r>
                        <a:rPr lang="el-GR" sz="2000" b="1" dirty="0">
                          <a:effectLst/>
                        </a:rPr>
                        <a:t>εμπορίου</a:t>
                      </a:r>
                      <a:endParaRPr lang="el-G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67466"/>
                  </a:ext>
                </a:extLst>
              </a:tr>
              <a:tr h="695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3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Ακετονικό εκχύλισμα απελαιωμένου δενδρολίβανου </a:t>
                      </a:r>
                      <a:r>
                        <a:rPr lang="el-GR" sz="2000" b="1" dirty="0">
                          <a:effectLst/>
                        </a:rPr>
                        <a:t>εμπορίου</a:t>
                      </a:r>
                      <a:endParaRPr lang="el-G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813332"/>
                  </a:ext>
                </a:extLst>
              </a:tr>
              <a:tr h="673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4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Αλκαλικό εκχύλισμα δενδρολίβανου </a:t>
                      </a:r>
                      <a:r>
                        <a:rPr lang="el-GR" sz="2000" b="1" dirty="0">
                          <a:effectLst/>
                        </a:rPr>
                        <a:t>εμπορίου</a:t>
                      </a:r>
                      <a:r>
                        <a:rPr lang="el-GR" sz="2000" dirty="0">
                          <a:effectLst/>
                        </a:rPr>
                        <a:t> - διαλυτό σε ακετόνη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538825"/>
                  </a:ext>
                </a:extLst>
              </a:tr>
              <a:tr h="7226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</a:t>
                      </a:r>
                      <a:r>
                        <a:rPr lang="el-GR" sz="2000" baseline="-25000" dirty="0">
                          <a:effectLst/>
                        </a:rPr>
                        <a:t>5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Ακετονικό εκχύλισμα απελαιωμένου και κατεργασμένου με νερό </a:t>
                      </a:r>
                      <a:r>
                        <a:rPr lang="el-GR" sz="2000" b="1" dirty="0">
                          <a:effectLst/>
                        </a:rPr>
                        <a:t>φρέσκου</a:t>
                      </a:r>
                      <a:r>
                        <a:rPr lang="el-GR" sz="2000" dirty="0">
                          <a:effectLst/>
                        </a:rPr>
                        <a:t> δενδρολίβανου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38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53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B4B2B2-9C29-4C7C-BFE6-7AFDC09CB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Δείκτες εκχυλισμάτων δενδρολίβανου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0D9955-9FF0-4720-B7CB-1FE0E04C646C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6C0F3D6-432E-4C5F-8C46-7ED9A02CE7E8}"/>
              </a:ext>
            </a:extLst>
          </p:cNvPr>
          <p:cNvSpPr txBox="1"/>
          <p:nvPr/>
        </p:nvSpPr>
        <p:spPr>
          <a:xfrm>
            <a:off x="3545305" y="1839949"/>
            <a:ext cx="5402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sz="2000" dirty="0"/>
              <a:t>Συγκέντρωση αντιοξειδωτικού εκχυλίσματος που απαιτείται για </a:t>
            </a:r>
            <a:r>
              <a:rPr lang="el-GR" sz="2000" b="1" dirty="0"/>
              <a:t>απώλεια δραστικότητας του </a:t>
            </a:r>
            <a:r>
              <a:rPr lang="en-US" sz="2000" b="1" dirty="0"/>
              <a:t>DPPH </a:t>
            </a:r>
            <a:r>
              <a:rPr lang="el-GR" sz="2000" b="1" dirty="0"/>
              <a:t>κατά 50%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CA4372-46FE-46A3-8142-65F0EE2598D2}"/>
              </a:ext>
            </a:extLst>
          </p:cNvPr>
          <p:cNvSpPr txBox="1"/>
          <p:nvPr/>
        </p:nvSpPr>
        <p:spPr>
          <a:xfrm>
            <a:off x="3545305" y="3233534"/>
            <a:ext cx="5402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sz="2000" dirty="0"/>
              <a:t>Συγκέντρωση κρίσιμων αντιοξειδωτικών ουσιών (</a:t>
            </a:r>
            <a:r>
              <a:rPr lang="el-GR" sz="2000" b="1" dirty="0"/>
              <a:t>καρνοσικού οξέος και καρνοσόλης</a:t>
            </a:r>
            <a:r>
              <a:rPr lang="el-GR" sz="2000" dirty="0"/>
              <a:t>) εκφρασμένη ως </a:t>
            </a:r>
            <a:r>
              <a:rPr lang="en-US" sz="2000" dirty="0"/>
              <a:t>ppm </a:t>
            </a:r>
            <a:r>
              <a:rPr lang="el-GR" sz="2000" dirty="0"/>
              <a:t>καρνοσικού οξέος</a:t>
            </a:r>
            <a:r>
              <a:rPr lang="en-US" sz="2000" dirty="0"/>
              <a:t> </a:t>
            </a:r>
            <a:endParaRPr lang="el-GR" sz="2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5E5F3C6F-AE91-4044-858C-3FBC6C91E1C7}"/>
              </a:ext>
            </a:extLst>
          </p:cNvPr>
          <p:cNvSpPr/>
          <p:nvPr/>
        </p:nvSpPr>
        <p:spPr>
          <a:xfrm>
            <a:off x="838200" y="3429000"/>
            <a:ext cx="2342147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TPD (Total Phenolic Diterpenes)</a:t>
            </a:r>
            <a:endParaRPr lang="el-GR" sz="2000" b="1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F0727D93-31C2-418C-88FE-BBF888645763}"/>
              </a:ext>
            </a:extLst>
          </p:cNvPr>
          <p:cNvSpPr/>
          <p:nvPr/>
        </p:nvSpPr>
        <p:spPr>
          <a:xfrm>
            <a:off x="838200" y="4740352"/>
            <a:ext cx="2342147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Καρνοσικό οξύ/καρνοσόλη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71B741-5EC3-4AF5-A485-B3AD916A31FE}"/>
              </a:ext>
            </a:extLst>
          </p:cNvPr>
          <p:cNvSpPr txBox="1"/>
          <p:nvPr/>
        </p:nvSpPr>
        <p:spPr>
          <a:xfrm>
            <a:off x="3545305" y="4627117"/>
            <a:ext cx="5402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sz="2000" dirty="0"/>
              <a:t>Δείκτης καταπόνησης πρώτης ύλης (μετατροπή καρνοσικού οξέος κυρίως σε καρνοσόλη κατά τη διάρκεια των κατεργασιών του φυτού)</a:t>
            </a:r>
          </a:p>
        </p:txBody>
      </p:sp>
      <p:sp>
        <p:nvSpPr>
          <p:cNvPr id="27" name="Ορθογώνιο: Στρογγύλεμα γωνιών 26">
            <a:extLst>
              <a:ext uri="{FF2B5EF4-FFF2-40B4-BE49-F238E27FC236}">
                <a16:creationId xmlns:a16="http://schemas.microsoft.com/office/drawing/2014/main" id="{E4FF2ECD-26D1-405E-BCE3-8C0AEC9658C8}"/>
              </a:ext>
            </a:extLst>
          </p:cNvPr>
          <p:cNvSpPr/>
          <p:nvPr/>
        </p:nvSpPr>
        <p:spPr>
          <a:xfrm>
            <a:off x="838200" y="1992114"/>
            <a:ext cx="2342147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Παράμετρος </a:t>
            </a:r>
            <a:r>
              <a:rPr lang="en-US" sz="2000" b="1" dirty="0">
                <a:solidFill>
                  <a:schemeClr val="tx1"/>
                </a:solidFill>
              </a:rPr>
              <a:t>EC</a:t>
            </a:r>
            <a:r>
              <a:rPr lang="en-US" sz="2000" b="1" baseline="-25000" dirty="0">
                <a:solidFill>
                  <a:schemeClr val="tx1"/>
                </a:solidFill>
              </a:rPr>
              <a:t>5</a:t>
            </a:r>
            <a:r>
              <a:rPr lang="el-GR" sz="2000" b="1" baseline="-25000" dirty="0">
                <a:solidFill>
                  <a:schemeClr val="tx1"/>
                </a:solidFill>
              </a:rPr>
              <a:t>0</a:t>
            </a:r>
            <a:endParaRPr lang="el-GR" sz="2000" b="1" dirty="0">
              <a:solidFill>
                <a:schemeClr val="tx1"/>
              </a:solidFill>
            </a:endParaRPr>
          </a:p>
        </p:txBody>
      </p:sp>
      <p:cxnSp>
        <p:nvCxnSpPr>
          <p:cNvPr id="39" name="Ευθύγραμμο βέλος σύνδεσης 38">
            <a:extLst>
              <a:ext uri="{FF2B5EF4-FFF2-40B4-BE49-F238E27FC236}">
                <a16:creationId xmlns:a16="http://schemas.microsoft.com/office/drawing/2014/main" id="{131693D4-2B6C-441A-8242-479969B581B9}"/>
              </a:ext>
            </a:extLst>
          </p:cNvPr>
          <p:cNvCxnSpPr/>
          <p:nvPr/>
        </p:nvCxnSpPr>
        <p:spPr>
          <a:xfrm>
            <a:off x="3180347" y="2347781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Ευθύγραμμο βέλος σύνδεσης 39">
            <a:extLst>
              <a:ext uri="{FF2B5EF4-FFF2-40B4-BE49-F238E27FC236}">
                <a16:creationId xmlns:a16="http://schemas.microsoft.com/office/drawing/2014/main" id="{5D4E47C9-08CA-425E-BBAC-66B27A86D24F}"/>
              </a:ext>
            </a:extLst>
          </p:cNvPr>
          <p:cNvCxnSpPr/>
          <p:nvPr/>
        </p:nvCxnSpPr>
        <p:spPr>
          <a:xfrm>
            <a:off x="3180347" y="3731935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Ευθύγραμμο βέλος σύνδεσης 40">
            <a:extLst>
              <a:ext uri="{FF2B5EF4-FFF2-40B4-BE49-F238E27FC236}">
                <a16:creationId xmlns:a16="http://schemas.microsoft.com/office/drawing/2014/main" id="{087B7B75-5542-4CED-B0AA-F9D3C381198A}"/>
              </a:ext>
            </a:extLst>
          </p:cNvPr>
          <p:cNvCxnSpPr/>
          <p:nvPr/>
        </p:nvCxnSpPr>
        <p:spPr>
          <a:xfrm>
            <a:off x="3180347" y="5116089"/>
            <a:ext cx="21101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Ευθεία γραμμή σύνδεσης 48">
            <a:extLst>
              <a:ext uri="{FF2B5EF4-FFF2-40B4-BE49-F238E27FC236}">
                <a16:creationId xmlns:a16="http://schemas.microsoft.com/office/drawing/2014/main" id="{C0C74F50-8EC4-468E-8C67-C6D77557AA83}"/>
              </a:ext>
            </a:extLst>
          </p:cNvPr>
          <p:cNvCxnSpPr>
            <a:cxnSpLocks/>
          </p:cNvCxnSpPr>
          <p:nvPr/>
        </p:nvCxnSpPr>
        <p:spPr>
          <a:xfrm>
            <a:off x="9221800" y="2347781"/>
            <a:ext cx="0" cy="1384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Ευθεία γραμμή σύνδεσης 54">
            <a:extLst>
              <a:ext uri="{FF2B5EF4-FFF2-40B4-BE49-F238E27FC236}">
                <a16:creationId xmlns:a16="http://schemas.microsoft.com/office/drawing/2014/main" id="{2A24F408-2164-4087-9DAD-21E8F32D53C3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8947480" y="2347781"/>
            <a:ext cx="274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Ευθεία γραμμή σύνδεσης 56">
            <a:extLst>
              <a:ext uri="{FF2B5EF4-FFF2-40B4-BE49-F238E27FC236}">
                <a16:creationId xmlns:a16="http://schemas.microsoft.com/office/drawing/2014/main" id="{0097795E-D8AA-4AF9-A764-9989E0026CCD}"/>
              </a:ext>
            </a:extLst>
          </p:cNvPr>
          <p:cNvCxnSpPr>
            <a:stCxn id="7" idx="3"/>
          </p:cNvCxnSpPr>
          <p:nvPr/>
        </p:nvCxnSpPr>
        <p:spPr>
          <a:xfrm flipV="1">
            <a:off x="8947485" y="3741365"/>
            <a:ext cx="27432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Ευθύγραμμο βέλος σύνδεσης 59">
            <a:extLst>
              <a:ext uri="{FF2B5EF4-FFF2-40B4-BE49-F238E27FC236}">
                <a16:creationId xmlns:a16="http://schemas.microsoft.com/office/drawing/2014/main" id="{BE93ECD2-E7FA-4EA8-A74B-54D46120BCEE}"/>
              </a:ext>
            </a:extLst>
          </p:cNvPr>
          <p:cNvCxnSpPr/>
          <p:nvPr/>
        </p:nvCxnSpPr>
        <p:spPr>
          <a:xfrm>
            <a:off x="9221800" y="2983832"/>
            <a:ext cx="32325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6F36676-0A29-4F68-B40B-AE0EA6B002BF}"/>
              </a:ext>
            </a:extLst>
          </p:cNvPr>
          <p:cNvSpPr txBox="1"/>
          <p:nvPr/>
        </p:nvSpPr>
        <p:spPr>
          <a:xfrm>
            <a:off x="9545053" y="2700000"/>
            <a:ext cx="1680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/>
              <a:t>Άμεση συσχέτιση</a:t>
            </a:r>
          </a:p>
        </p:txBody>
      </p:sp>
    </p:spTree>
    <p:extLst>
      <p:ext uri="{BB962C8B-B14F-4D97-AF65-F5344CB8AC3E}">
        <p14:creationId xmlns:p14="http://schemas.microsoft.com/office/powerpoint/2010/main" val="262172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 animBg="1"/>
      <p:bldP spid="10" grpId="0" animBg="1"/>
      <p:bldP spid="22" grpId="0"/>
      <p:bldP spid="27" grpId="0" animBg="1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842C9B3-7E44-4849-95E7-05F2F13653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147" y="1467087"/>
            <a:ext cx="9031705" cy="4231087"/>
          </a:xfrm>
          <a:prstGeom prst="rect">
            <a:avLst/>
          </a:prstGeom>
          <a:noFill/>
          <a:extLst/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2CAA1C7-59D6-4F89-944D-5F71EF3D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Χρωματογραφική ανάλυση (</a:t>
            </a:r>
            <a:r>
              <a:rPr lang="en-US" sz="3000" b="1" dirty="0"/>
              <a:t>HPLC</a:t>
            </a:r>
            <a:r>
              <a:rPr lang="el-GR" sz="3000" b="1" dirty="0"/>
              <a:t>-</a:t>
            </a:r>
            <a:r>
              <a:rPr lang="en-US" sz="3000" b="1" dirty="0"/>
              <a:t>DAD)</a:t>
            </a:r>
            <a:endParaRPr lang="el-GR" sz="3000" b="1" dirty="0"/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791E032B-966C-4096-8F4A-F2A69481EAC0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637550-9DE0-4CD5-BAD9-7EA5873B5739}"/>
              </a:ext>
            </a:extLst>
          </p:cNvPr>
          <p:cNvSpPr txBox="1"/>
          <p:nvPr/>
        </p:nvSpPr>
        <p:spPr>
          <a:xfrm>
            <a:off x="1580147" y="5905260"/>
            <a:ext cx="9031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Χρωματογράφημα για το εκχύλισμα Α</a:t>
            </a:r>
            <a:r>
              <a:rPr lang="el-GR" baseline="-25000" dirty="0"/>
              <a:t>5</a:t>
            </a:r>
            <a:r>
              <a:rPr lang="el-GR" dirty="0"/>
              <a:t> συγκέντρωσης 1050 ppm (mg ξηρού εκχυλίσματος/L διαλύματος ισοπροπανόλης</a:t>
            </a:r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704120D7-8DE2-4AE5-8D7B-E9E8493C15F0}"/>
              </a:ext>
            </a:extLst>
          </p:cNvPr>
          <p:cNvCxnSpPr/>
          <p:nvPr/>
        </p:nvCxnSpPr>
        <p:spPr>
          <a:xfrm>
            <a:off x="6240378" y="3429000"/>
            <a:ext cx="0" cy="87028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6C7C4A8-DBB6-4901-B00F-C14F3078D098}"/>
              </a:ext>
            </a:extLst>
          </p:cNvPr>
          <p:cNvSpPr txBox="1"/>
          <p:nvPr/>
        </p:nvSpPr>
        <p:spPr>
          <a:xfrm>
            <a:off x="5406189" y="2863792"/>
            <a:ext cx="1668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0000FF"/>
                </a:solidFill>
              </a:rPr>
              <a:t>Καρνοσόλη</a:t>
            </a:r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0E87D540-2178-45B1-9014-B5DE91C6A18B}"/>
              </a:ext>
            </a:extLst>
          </p:cNvPr>
          <p:cNvCxnSpPr/>
          <p:nvPr/>
        </p:nvCxnSpPr>
        <p:spPr>
          <a:xfrm>
            <a:off x="7932820" y="3094624"/>
            <a:ext cx="0" cy="870284"/>
          </a:xfrm>
          <a:prstGeom prst="straightConnector1">
            <a:avLst/>
          </a:prstGeom>
          <a:ln w="19050">
            <a:solidFill>
              <a:srgbClr val="A20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BF50690-B031-4EEA-AC64-782ECA5DDCC3}"/>
              </a:ext>
            </a:extLst>
          </p:cNvPr>
          <p:cNvSpPr txBox="1"/>
          <p:nvPr/>
        </p:nvSpPr>
        <p:spPr>
          <a:xfrm>
            <a:off x="7098631" y="2057882"/>
            <a:ext cx="1668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A20051"/>
                </a:solidFill>
              </a:rPr>
              <a:t>Καρνοσικό οξύ</a:t>
            </a:r>
          </a:p>
        </p:txBody>
      </p:sp>
    </p:spTree>
    <p:extLst>
      <p:ext uri="{BB962C8B-B14F-4D97-AF65-F5344CB8AC3E}">
        <p14:creationId xmlns:p14="http://schemas.microsoft.com/office/powerpoint/2010/main" val="357168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857AADD-9F30-437E-8B5C-47D53241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Χαρακτηρισμός εκχυλισμάτων δενδρολίβανου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917320-9BBE-4F4F-8611-BB8B88E7D832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B655C3-0433-4ED1-BDBA-FC9DA2539FBF}"/>
              </a:ext>
            </a:extLst>
          </p:cNvPr>
          <p:cNvSpPr txBox="1"/>
          <p:nvPr/>
        </p:nvSpPr>
        <p:spPr>
          <a:xfrm>
            <a:off x="838198" y="2123732"/>
            <a:ext cx="10515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l-GR" sz="2000" b="1" dirty="0"/>
              <a:t>Αλκαλική εκχύλιση (Α</a:t>
            </a:r>
            <a:r>
              <a:rPr lang="el-GR" sz="2000" b="1" baseline="-25000" dirty="0"/>
              <a:t>4</a:t>
            </a:r>
            <a:r>
              <a:rPr lang="el-GR" sz="2000" b="1" dirty="0"/>
              <a:t>)</a:t>
            </a:r>
            <a:r>
              <a:rPr lang="el-GR" sz="2000" dirty="0"/>
              <a:t>:  Υψηλότερη εκλεκτικότητα στην ανάκτηση των κρίσιμων φαινολικών διτερπενίων </a:t>
            </a:r>
            <a:r>
              <a:rPr lang="en-US" sz="2000" dirty="0"/>
              <a:t>(TPD) </a:t>
            </a:r>
            <a:r>
              <a:rPr lang="el-GR" sz="2000" dirty="0"/>
              <a:t>σε σχέση με την ακετονική εκχύλιση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000" dirty="0"/>
          </a:p>
          <a:p>
            <a:pPr lvl="1"/>
            <a:r>
              <a:rPr lang="el-GR" sz="2000" b="1" dirty="0"/>
              <a:t>Ακετονική εκχύλιση (Α</a:t>
            </a:r>
            <a:r>
              <a:rPr lang="el-GR" sz="2000" b="1" baseline="-25000" dirty="0"/>
              <a:t>0</a:t>
            </a:r>
            <a:r>
              <a:rPr lang="el-GR" sz="2000" b="1" dirty="0"/>
              <a:t>)</a:t>
            </a:r>
            <a:r>
              <a:rPr lang="el-GR" sz="2000" dirty="0"/>
              <a:t>: Υψηλότερη περιεκτικότητα σε καρνοσικό οξύ σε σχέση με την καρνοσόλη</a:t>
            </a:r>
            <a:r>
              <a:rPr lang="en-US" sz="2000" dirty="0"/>
              <a:t>         </a:t>
            </a:r>
            <a:r>
              <a:rPr lang="el-GR" sz="2000" dirty="0"/>
              <a:t>μικρότερη καταπόνηση της πρώτης ύλης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474F4A49-372C-4C4D-A82B-CCB27D71FC4A}"/>
              </a:ext>
            </a:extLst>
          </p:cNvPr>
          <p:cNvSpPr/>
          <p:nvPr/>
        </p:nvSpPr>
        <p:spPr>
          <a:xfrm>
            <a:off x="838198" y="1398755"/>
            <a:ext cx="7551823" cy="6122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b="1" dirty="0">
                <a:solidFill>
                  <a:schemeClr val="tx1"/>
                </a:solidFill>
              </a:rPr>
              <a:t>Σύγκριση εκχυλισμάτων Α</a:t>
            </a:r>
            <a:r>
              <a:rPr lang="el-GR" sz="2000" b="1" baseline="-25000" dirty="0">
                <a:solidFill>
                  <a:schemeClr val="tx1"/>
                </a:solidFill>
              </a:rPr>
              <a:t>0</a:t>
            </a:r>
            <a:r>
              <a:rPr lang="el-GR" sz="2000" b="1" dirty="0">
                <a:solidFill>
                  <a:schemeClr val="tx1"/>
                </a:solidFill>
              </a:rPr>
              <a:t> – Α</a:t>
            </a:r>
            <a:r>
              <a:rPr lang="el-GR" sz="2000" b="1" baseline="-25000" dirty="0">
                <a:solidFill>
                  <a:schemeClr val="tx1"/>
                </a:solidFill>
              </a:rPr>
              <a:t>4 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l-GR" sz="2000" dirty="0">
                <a:solidFill>
                  <a:schemeClr val="tx1"/>
                </a:solidFill>
              </a:rPr>
              <a:t>(με βάση τον διαλύτη εκχύλισης) 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AEFC19C-072B-48A2-9289-27995640146A}"/>
              </a:ext>
            </a:extLst>
          </p:cNvPr>
          <p:cNvSpPr/>
          <p:nvPr/>
        </p:nvSpPr>
        <p:spPr>
          <a:xfrm>
            <a:off x="838197" y="4007480"/>
            <a:ext cx="10515599" cy="7956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b="1" dirty="0">
                <a:solidFill>
                  <a:schemeClr val="tx1"/>
                </a:solidFill>
              </a:rPr>
              <a:t>Σύγκριση εκχυλισμάτων Α</a:t>
            </a:r>
            <a:r>
              <a:rPr lang="el-GR" sz="2000" b="1" baseline="-25000" dirty="0">
                <a:solidFill>
                  <a:schemeClr val="tx1"/>
                </a:solidFill>
              </a:rPr>
              <a:t>1</a:t>
            </a:r>
            <a:r>
              <a:rPr lang="el-GR" sz="2000" b="1" dirty="0">
                <a:solidFill>
                  <a:schemeClr val="tx1"/>
                </a:solidFill>
              </a:rPr>
              <a:t> – Α</a:t>
            </a:r>
            <a:r>
              <a:rPr lang="el-GR" sz="2000" b="1" baseline="-25000" dirty="0">
                <a:solidFill>
                  <a:schemeClr val="tx1"/>
                </a:solidFill>
              </a:rPr>
              <a:t>3 </a:t>
            </a:r>
            <a:r>
              <a:rPr lang="el-GR" sz="2000" b="1" dirty="0">
                <a:solidFill>
                  <a:schemeClr val="tx1"/>
                </a:solidFill>
              </a:rPr>
              <a:t>  </a:t>
            </a:r>
            <a:r>
              <a:rPr lang="el-GR" sz="2000" dirty="0">
                <a:solidFill>
                  <a:schemeClr val="tx1"/>
                </a:solidFill>
              </a:rPr>
              <a:t>(με βάση τις εναλλακτικές προσεγγίσεις απομάκρυνσης των ελαιωδών συστατικών)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849DA5C5-47B0-45C4-9BE1-20AC747559B4}"/>
              </a:ext>
            </a:extLst>
          </p:cNvPr>
          <p:cNvCxnSpPr/>
          <p:nvPr/>
        </p:nvCxnSpPr>
        <p:spPr>
          <a:xfrm>
            <a:off x="2582782" y="3554661"/>
            <a:ext cx="38501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EBBDB6-4299-45AC-A0E9-A0379B6D5D0C}"/>
              </a:ext>
            </a:extLst>
          </p:cNvPr>
          <p:cNvSpPr txBox="1"/>
          <p:nvPr/>
        </p:nvSpPr>
        <p:spPr>
          <a:xfrm>
            <a:off x="838199" y="4903635"/>
            <a:ext cx="1051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l-GR" sz="2000" b="1" dirty="0"/>
              <a:t>Τεχνική υδρο-ατμοαπόσταξης (Α</a:t>
            </a:r>
            <a:r>
              <a:rPr lang="el-GR" sz="2000" b="1" baseline="-25000" dirty="0"/>
              <a:t>3</a:t>
            </a:r>
            <a:r>
              <a:rPr lang="el-GR" sz="2000" b="1" dirty="0"/>
              <a:t>):</a:t>
            </a:r>
            <a:r>
              <a:rPr lang="el-GR" sz="2000" dirty="0"/>
              <a:t> Υψηλότερη συγκέντρωση </a:t>
            </a:r>
            <a:r>
              <a:rPr lang="en-US" sz="2000" dirty="0"/>
              <a:t>TPD        </a:t>
            </a:r>
            <a:r>
              <a:rPr lang="el-GR" sz="2000" dirty="0"/>
              <a:t>μειωμένη τιμή </a:t>
            </a:r>
            <a:r>
              <a:rPr lang="en-US" sz="2000" dirty="0"/>
              <a:t>EC</a:t>
            </a:r>
            <a:r>
              <a:rPr lang="en-US" sz="2000" baseline="-25000" dirty="0"/>
              <a:t>50          </a:t>
            </a:r>
            <a:r>
              <a:rPr lang="en-US" sz="2000" dirty="0"/>
              <a:t> </a:t>
            </a:r>
            <a:r>
              <a:rPr lang="el-GR" sz="2000" dirty="0"/>
              <a:t>αποτελεσματικότερη δέσμευση ριζών σε σχέση με την </a:t>
            </a:r>
            <a:r>
              <a:rPr lang="el-GR" sz="2000" b="1" dirty="0"/>
              <a:t>απόσμηση με εξάνιο (Α</a:t>
            </a:r>
            <a:r>
              <a:rPr lang="el-GR" sz="2000" b="1" baseline="-25000" dirty="0"/>
              <a:t>1</a:t>
            </a:r>
            <a:r>
              <a:rPr lang="el-GR" sz="2000" b="1" dirty="0"/>
              <a:t>)</a:t>
            </a:r>
          </a:p>
        </p:txBody>
      </p:sp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FC7AD752-D77A-4A86-AA77-0EB5E7FA41F9}"/>
              </a:ext>
            </a:extLst>
          </p:cNvPr>
          <p:cNvCxnSpPr/>
          <p:nvPr/>
        </p:nvCxnSpPr>
        <p:spPr>
          <a:xfrm>
            <a:off x="8339328" y="5113199"/>
            <a:ext cx="33688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>
            <a:extLst>
              <a:ext uri="{FF2B5EF4-FFF2-40B4-BE49-F238E27FC236}">
                <a16:creationId xmlns:a16="http://schemas.microsoft.com/office/drawing/2014/main" id="{BD096679-98E0-4DA2-8CE5-3E6B1840187D}"/>
              </a:ext>
            </a:extLst>
          </p:cNvPr>
          <p:cNvCxnSpPr/>
          <p:nvPr/>
        </p:nvCxnSpPr>
        <p:spPr>
          <a:xfrm>
            <a:off x="10740831" y="5113199"/>
            <a:ext cx="33688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22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1A3688E5-81EC-4E3E-BA45-2FE640F4AA61}"/>
              </a:ext>
            </a:extLst>
          </p:cNvPr>
          <p:cNvSpPr/>
          <p:nvPr/>
        </p:nvSpPr>
        <p:spPr>
          <a:xfrm>
            <a:off x="838200" y="1567337"/>
            <a:ext cx="10515599" cy="8393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b="1" dirty="0">
                <a:solidFill>
                  <a:schemeClr val="tx1"/>
                </a:solidFill>
              </a:rPr>
              <a:t>Σύγκριση εκχυλισμάτων Α</a:t>
            </a:r>
            <a:r>
              <a:rPr lang="el-GR" sz="2000" b="1" baseline="-25000" dirty="0">
                <a:solidFill>
                  <a:schemeClr val="tx1"/>
                </a:solidFill>
              </a:rPr>
              <a:t>2</a:t>
            </a:r>
            <a:r>
              <a:rPr lang="el-GR" sz="2000" b="1" dirty="0">
                <a:solidFill>
                  <a:schemeClr val="tx1"/>
                </a:solidFill>
              </a:rPr>
              <a:t> – Α</a:t>
            </a:r>
            <a:r>
              <a:rPr lang="el-GR" sz="2000" b="1" baseline="-25000" dirty="0">
                <a:solidFill>
                  <a:schemeClr val="tx1"/>
                </a:solidFill>
              </a:rPr>
              <a:t>5 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l-GR" sz="2000" dirty="0">
                <a:solidFill>
                  <a:schemeClr val="tx1"/>
                </a:solidFill>
              </a:rPr>
              <a:t>(με βάση τις εναλλακτικές προσεγγίσεις απομάκρυνσης των υδατοδιαλυτών συστατικών)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C853B7-15B8-405B-9A5C-0C1D98A3C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Χαρακτηρισμός εκχυλισμάτων δενδρολίβανου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22A60E1F-B43B-42F2-B330-CC15702E4EFD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0D095-D16C-4221-90E2-5C1ACF157877}"/>
              </a:ext>
            </a:extLst>
          </p:cNvPr>
          <p:cNvSpPr txBox="1"/>
          <p:nvPr/>
        </p:nvSpPr>
        <p:spPr>
          <a:xfrm>
            <a:off x="838201" y="2565756"/>
            <a:ext cx="1051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l-GR" sz="2000" b="1" dirty="0"/>
              <a:t>Εκχύλισμα από φρέσκο δενδρολίβανο (Α</a:t>
            </a:r>
            <a:r>
              <a:rPr lang="el-GR" sz="2000" b="1" baseline="-25000" dirty="0"/>
              <a:t>5</a:t>
            </a:r>
            <a:r>
              <a:rPr lang="el-GR" sz="2000" b="1" dirty="0"/>
              <a:t>): </a:t>
            </a:r>
            <a:r>
              <a:rPr lang="el-GR" sz="2000" dirty="0"/>
              <a:t>Καλύτεροι δείκτες (υψηλότερη τιμή </a:t>
            </a:r>
            <a:r>
              <a:rPr lang="en-US" sz="2000" dirty="0"/>
              <a:t>TPD </a:t>
            </a:r>
            <a:r>
              <a:rPr lang="el-GR" sz="2000" dirty="0"/>
              <a:t>και χαμηλότερη </a:t>
            </a:r>
            <a:r>
              <a:rPr lang="en-US" sz="2000" dirty="0"/>
              <a:t>EC</a:t>
            </a:r>
            <a:r>
              <a:rPr lang="en-US" sz="2000" baseline="-25000" dirty="0"/>
              <a:t>50</a:t>
            </a:r>
            <a:r>
              <a:rPr lang="el-GR" sz="2000" dirty="0"/>
              <a:t>) σε σχέση με το αντίστοιχο εκχύλισμα από </a:t>
            </a:r>
            <a:r>
              <a:rPr lang="el-GR" sz="2000" b="1" dirty="0"/>
              <a:t>δενδρολίβανο εμπορίου (Α</a:t>
            </a:r>
            <a:r>
              <a:rPr lang="el-GR" sz="2000" b="1" baseline="-25000" dirty="0"/>
              <a:t>2</a:t>
            </a:r>
            <a:r>
              <a:rPr lang="el-GR" sz="2000" b="1" dirty="0"/>
              <a:t>)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76F8C02D-6144-4058-921D-A8B3F1982BE3}"/>
              </a:ext>
            </a:extLst>
          </p:cNvPr>
          <p:cNvSpPr/>
          <p:nvPr/>
        </p:nvSpPr>
        <p:spPr>
          <a:xfrm>
            <a:off x="1909009" y="3729962"/>
            <a:ext cx="8373980" cy="17678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dirty="0">
                <a:solidFill>
                  <a:schemeClr val="tx1"/>
                </a:solidFill>
              </a:rPr>
              <a:t>Γενικά, οι τιμές του λόγου καρνοσικού οξέος προς καρνοσόλη έδειξαν ότι οι διεργασίες της υδρο-ατμοαπόσταξης – εκχύλισης με ακετόνη </a:t>
            </a:r>
            <a:r>
              <a:rPr lang="el-GR" sz="2000" b="1" dirty="0">
                <a:solidFill>
                  <a:schemeClr val="tx1"/>
                </a:solidFill>
              </a:rPr>
              <a:t>καταπονούν λιγότερο </a:t>
            </a:r>
            <a:r>
              <a:rPr lang="el-GR" sz="2000" dirty="0">
                <a:solidFill>
                  <a:schemeClr val="tx1"/>
                </a:solidFill>
              </a:rPr>
              <a:t>το καρνοσικό οξύ σε σχέση με την αλκαλική εκχύλιση.</a:t>
            </a:r>
          </a:p>
        </p:txBody>
      </p:sp>
    </p:spTree>
    <p:extLst>
      <p:ext uri="{BB962C8B-B14F-4D97-AF65-F5344CB8AC3E}">
        <p14:creationId xmlns:p14="http://schemas.microsoft.com/office/powerpoint/2010/main" val="285139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DDF40A-0922-4103-B95A-75FB1535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Μεταβολή αριθμού </a:t>
            </a:r>
            <a:r>
              <a:rPr lang="el-GR" sz="3000" b="1" i="1" dirty="0"/>
              <a:t>π</a:t>
            </a:r>
            <a:r>
              <a:rPr lang="el-GR" sz="3000" b="1" dirty="0"/>
              <a:t>-ανισιδίνης συναρτήσει του χρόνου οξείδωσης φοινικέλαιου στους 180</a:t>
            </a:r>
            <a:r>
              <a:rPr lang="el-GR" sz="3200" dirty="0">
                <a:latin typeface="Calibri" panose="020F0502020204030204" pitchFamily="34" charset="0"/>
                <a:ea typeface="Times New Roman" panose="02020603050405020304" pitchFamily="18" charset="0"/>
              </a:rPr>
              <a:t>°</a:t>
            </a: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l-GR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για 24 </a:t>
            </a: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l-GR" sz="30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098270-1719-4705-83B7-3578696F6CF7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7307E9-5C98-452A-8674-F3EE50AEA7B1}"/>
              </a:ext>
            </a:extLst>
          </p:cNvPr>
          <p:cNvSpPr txBox="1"/>
          <p:nvPr/>
        </p:nvSpPr>
        <p:spPr>
          <a:xfrm>
            <a:off x="8117311" y="2013211"/>
            <a:ext cx="3236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Μικρότερος ρυθμός αύξησης αριθμού </a:t>
            </a:r>
            <a:r>
              <a:rPr lang="el-GR" sz="2000" i="1" dirty="0"/>
              <a:t>π</a:t>
            </a:r>
            <a:r>
              <a:rPr lang="el-GR" sz="2000" dirty="0"/>
              <a:t>-ανισιδίνης για το εμπλουτισμένο έλαιο</a:t>
            </a:r>
          </a:p>
        </p:txBody>
      </p:sp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C654F560-ADE2-44A9-81FF-0FF3BE6BAAF6}"/>
              </a:ext>
            </a:extLst>
          </p:cNvPr>
          <p:cNvCxnSpPr>
            <a:cxnSpLocks/>
          </p:cNvCxnSpPr>
          <p:nvPr/>
        </p:nvCxnSpPr>
        <p:spPr>
          <a:xfrm flipH="1">
            <a:off x="9735554" y="3135995"/>
            <a:ext cx="1" cy="5860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A1ADC21-9840-4DC5-BF9D-D598F5BA6E42}"/>
              </a:ext>
            </a:extLst>
          </p:cNvPr>
          <p:cNvSpPr txBox="1"/>
          <p:nvPr/>
        </p:nvSpPr>
        <p:spPr>
          <a:xfrm>
            <a:off x="8117313" y="3801135"/>
            <a:ext cx="3236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Προστασία</a:t>
            </a:r>
            <a:r>
              <a:rPr lang="el-GR" sz="2000" dirty="0"/>
              <a:t> ελαίου έναντι της οξείδωσης από το αντιοξειδωτικό εκχύλισμα</a:t>
            </a:r>
          </a:p>
        </p:txBody>
      </p:sp>
      <p:graphicFrame>
        <p:nvGraphicFramePr>
          <p:cNvPr id="20" name="Γράφημα 19">
            <a:extLst>
              <a:ext uri="{FF2B5EF4-FFF2-40B4-BE49-F238E27FC236}">
                <a16:creationId xmlns:a16="http://schemas.microsoft.com/office/drawing/2014/main" id="{66B422CA-B9A9-48C8-B275-AB429DEAA0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076824"/>
              </p:ext>
            </p:extLst>
          </p:nvPr>
        </p:nvGraphicFramePr>
        <p:xfrm>
          <a:off x="838172" y="1712768"/>
          <a:ext cx="6958289" cy="4176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994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  <p:bldGraphic spid="2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751F486-01C7-404A-84EB-31892736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Επιλογή καταλληλότερου αντιοξειδωτικού εκχυλίσματος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D96E9A-801F-4ED4-849D-909302ED10EF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222C2D9-CD53-4718-80AF-9628BE58291C}"/>
              </a:ext>
            </a:extLst>
          </p:cNvPr>
          <p:cNvSpPr txBox="1"/>
          <p:nvPr/>
        </p:nvSpPr>
        <p:spPr>
          <a:xfrm>
            <a:off x="838200" y="1606748"/>
            <a:ext cx="10515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Με βάση </a:t>
            </a:r>
            <a:r>
              <a:rPr lang="el-GR" sz="2000" b="1" dirty="0"/>
              <a:t>ποσοτικά χαρακτηριστικά </a:t>
            </a:r>
            <a:r>
              <a:rPr lang="el-GR" sz="2000" dirty="0"/>
              <a:t>(</a:t>
            </a:r>
            <a:r>
              <a:rPr lang="en-US" sz="2000" dirty="0"/>
              <a:t>TPD, EC</a:t>
            </a:r>
            <a:r>
              <a:rPr lang="en-US" sz="2000" baseline="-25000" dirty="0"/>
              <a:t>50</a:t>
            </a:r>
            <a:r>
              <a:rPr lang="en-US" sz="2000" dirty="0"/>
              <a:t>,</a:t>
            </a:r>
            <a:r>
              <a:rPr lang="el-GR" sz="2000" dirty="0"/>
              <a:t> λόγος καρνοσικού οξέος προς καρνοσόλη)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E66235-FCE9-4CEB-86CA-4046CD1EDEBE}"/>
              </a:ext>
            </a:extLst>
          </p:cNvPr>
          <p:cNvSpPr txBox="1"/>
          <p:nvPr/>
        </p:nvSpPr>
        <p:spPr>
          <a:xfrm>
            <a:off x="838199" y="2499945"/>
            <a:ext cx="1051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Με βάση </a:t>
            </a:r>
            <a:r>
              <a:rPr lang="el-GR" sz="2000" b="1" dirty="0"/>
              <a:t>ποιοτικά χαρακτηριστικά </a:t>
            </a:r>
            <a:r>
              <a:rPr lang="el-GR" sz="2000" dirty="0"/>
              <a:t>(δυνατότητα ενσωμάτωσης σε φοινικέλαιο, διαύγεια τελικού μίγματος)</a:t>
            </a:r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50673314-1DD9-47D0-BB7F-ED89DB8FC29A}"/>
              </a:ext>
            </a:extLst>
          </p:cNvPr>
          <p:cNvSpPr/>
          <p:nvPr/>
        </p:nvSpPr>
        <p:spPr>
          <a:xfrm>
            <a:off x="5654839" y="3140782"/>
            <a:ext cx="882318" cy="101877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836D051F-EA44-467A-BD24-427ACBDF53BB}"/>
              </a:ext>
            </a:extLst>
          </p:cNvPr>
          <p:cNvSpPr/>
          <p:nvPr/>
        </p:nvSpPr>
        <p:spPr>
          <a:xfrm>
            <a:off x="2478503" y="4210305"/>
            <a:ext cx="7234990" cy="1535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l-GR" sz="2400" b="1" dirty="0">
                <a:solidFill>
                  <a:schemeClr val="tx1"/>
                </a:solidFill>
              </a:rPr>
              <a:t>Ακετονικό εκχύλισμα απελαιωμένου και κατεργασμένου με νερό φρέσκου δενδρολίβανου (Α</a:t>
            </a:r>
            <a:r>
              <a:rPr lang="el-GR" sz="2400" b="1" baseline="-25000" dirty="0">
                <a:solidFill>
                  <a:schemeClr val="tx1"/>
                </a:solidFill>
              </a:rPr>
              <a:t>5</a:t>
            </a:r>
            <a:r>
              <a:rPr lang="el-GR" sz="2400" b="1" dirty="0">
                <a:solidFill>
                  <a:schemeClr val="tx1"/>
                </a:solidFill>
              </a:rPr>
              <a:t>)</a:t>
            </a:r>
            <a:endParaRPr lang="el-GR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91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AA6EEC-D7A3-4B07-8C91-86145A91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Προσδιορισμός αριθμού </a:t>
            </a:r>
            <a:r>
              <a:rPr lang="el-GR" sz="3000" b="1" i="1" dirty="0"/>
              <a:t>π</a:t>
            </a:r>
            <a:r>
              <a:rPr lang="el-GR" sz="3000" b="1" dirty="0"/>
              <a:t>-ανισιδίνης φοινικέλαιου για διάφορους χρόνους οξείδωσης στους 180</a:t>
            </a:r>
            <a:r>
              <a:rPr lang="el-GR" sz="3200" dirty="0">
                <a:latin typeface="Calibri" panose="020F0502020204030204" pitchFamily="34" charset="0"/>
                <a:ea typeface="Times New Roman" panose="02020603050405020304" pitchFamily="18" charset="0"/>
              </a:rPr>
              <a:t>°</a:t>
            </a: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l-GR" sz="30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79C8F4-4188-446A-9C5A-5EF51BA097ED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CE10DA9-3B45-467C-A727-D505F9FC28D7}"/>
              </a:ext>
            </a:extLst>
          </p:cNvPr>
          <p:cNvSpPr txBox="1"/>
          <p:nvPr/>
        </p:nvSpPr>
        <p:spPr>
          <a:xfrm>
            <a:off x="7876674" y="2172843"/>
            <a:ext cx="24063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Χρόνοι οξείδωσης</a:t>
            </a:r>
            <a:r>
              <a:rPr lang="el-GR" sz="20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 = 0 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 = 3,5 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 = 8 h </a:t>
            </a:r>
            <a:endParaRPr lang="el-GR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DC9C9B-F664-499A-8FC4-4554F11C7D4D}"/>
              </a:ext>
            </a:extLst>
          </p:cNvPr>
          <p:cNvSpPr txBox="1"/>
          <p:nvPr/>
        </p:nvSpPr>
        <p:spPr>
          <a:xfrm>
            <a:off x="7876674" y="3549326"/>
            <a:ext cx="3477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Μετά από 8 </a:t>
            </a:r>
            <a:r>
              <a:rPr lang="en-US" sz="2000" dirty="0"/>
              <a:t>h</a:t>
            </a:r>
            <a:r>
              <a:rPr lang="el-GR" sz="2000" dirty="0"/>
              <a:t>:    εμπλουτισμένο έλαιο ελαφρώς μικρότερη τιμή </a:t>
            </a:r>
            <a:r>
              <a:rPr lang="el-GR" sz="2000" i="1" dirty="0"/>
              <a:t>π</a:t>
            </a:r>
            <a:r>
              <a:rPr lang="el-GR" sz="2000" dirty="0"/>
              <a:t>-ανισιδίνης από τα αντίστοιχα </a:t>
            </a:r>
            <a:r>
              <a:rPr lang="en-US" sz="2000" dirty="0"/>
              <a:t>control </a:t>
            </a:r>
            <a:endParaRPr lang="el-GR" sz="2000" dirty="0"/>
          </a:p>
        </p:txBody>
      </p:sp>
      <p:graphicFrame>
        <p:nvGraphicFramePr>
          <p:cNvPr id="11" name="Γράφημα 10">
            <a:extLst>
              <a:ext uri="{FF2B5EF4-FFF2-40B4-BE49-F238E27FC236}">
                <a16:creationId xmlns:a16="http://schemas.microsoft.com/office/drawing/2014/main" id="{0E6AB628-B98B-4B0B-B3EA-31ABE31B18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325631"/>
              </p:ext>
            </p:extLst>
          </p:nvPr>
        </p:nvGraphicFramePr>
        <p:xfrm>
          <a:off x="838200" y="1659791"/>
          <a:ext cx="6717632" cy="393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66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Graphic spid="11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F256C5-7208-447E-8753-9E8E2728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Μεταβολή αριθμού υπεροξειδίων οξειδωμένων δειγμάτων για διάφορους χρόνους παραμονής στους 70 °</a:t>
            </a:r>
            <a:r>
              <a:rPr lang="en-US" sz="3000" b="1" dirty="0"/>
              <a:t>C</a:t>
            </a:r>
            <a:endParaRPr lang="el-GR" sz="30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5338515-1540-4B12-B4A7-1D7A1DD52A4E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1B91D12-57C5-4D8E-8403-10C8D7348E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953494"/>
            <a:ext cx="10515599" cy="3769887"/>
          </a:xfrm>
          <a:prstGeom prst="rect">
            <a:avLst/>
          </a:prstGeom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E949101C-C6CF-4A3E-A57B-0D1E0FC426A8}"/>
              </a:ext>
            </a:extLst>
          </p:cNvPr>
          <p:cNvSpPr/>
          <p:nvPr/>
        </p:nvSpPr>
        <p:spPr>
          <a:xfrm>
            <a:off x="2085473" y="1424111"/>
            <a:ext cx="1235243" cy="5293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</a:t>
            </a:r>
            <a:r>
              <a:rPr lang="en-US" sz="2000" b="1" baseline="-25000" dirty="0">
                <a:solidFill>
                  <a:schemeClr val="tx1"/>
                </a:solidFill>
              </a:rPr>
              <a:t>ox</a:t>
            </a:r>
            <a:r>
              <a:rPr lang="en-US" sz="2000" b="1" dirty="0">
                <a:solidFill>
                  <a:schemeClr val="tx1"/>
                </a:solidFill>
              </a:rPr>
              <a:t>= 0 h </a:t>
            </a:r>
            <a:endParaRPr lang="el-GR" sz="2000" b="1" dirty="0">
              <a:solidFill>
                <a:schemeClr val="tx1"/>
              </a:solidFill>
            </a:endParaRP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DA38B678-0977-4300-A424-A4E5D48BE7F6}"/>
              </a:ext>
            </a:extLst>
          </p:cNvPr>
          <p:cNvSpPr/>
          <p:nvPr/>
        </p:nvSpPr>
        <p:spPr>
          <a:xfrm>
            <a:off x="5478378" y="1428492"/>
            <a:ext cx="1235243" cy="5293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</a:t>
            </a:r>
            <a:r>
              <a:rPr lang="en-US" sz="2000" b="1" baseline="-25000" dirty="0">
                <a:solidFill>
                  <a:schemeClr val="tx1"/>
                </a:solidFill>
              </a:rPr>
              <a:t>ox</a:t>
            </a:r>
            <a:r>
              <a:rPr lang="en-US" sz="2000" b="1" dirty="0">
                <a:solidFill>
                  <a:schemeClr val="tx1"/>
                </a:solidFill>
              </a:rPr>
              <a:t>= 3,5 h </a:t>
            </a:r>
            <a:endParaRPr lang="el-GR" sz="2000" b="1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6404FEE0-8543-467F-8C57-E05057D7B2A0}"/>
              </a:ext>
            </a:extLst>
          </p:cNvPr>
          <p:cNvSpPr/>
          <p:nvPr/>
        </p:nvSpPr>
        <p:spPr>
          <a:xfrm>
            <a:off x="8871284" y="1424111"/>
            <a:ext cx="1235243" cy="5293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</a:t>
            </a:r>
            <a:r>
              <a:rPr lang="en-US" sz="2000" b="1" baseline="-25000" dirty="0">
                <a:solidFill>
                  <a:schemeClr val="tx1"/>
                </a:solidFill>
              </a:rPr>
              <a:t>ox</a:t>
            </a:r>
            <a:r>
              <a:rPr lang="en-US" sz="2000" b="1" dirty="0">
                <a:solidFill>
                  <a:schemeClr val="tx1"/>
                </a:solidFill>
              </a:rPr>
              <a:t>= 8 h </a:t>
            </a:r>
            <a:endParaRPr lang="el-GR" sz="2000" b="1" dirty="0">
              <a:solidFill>
                <a:schemeClr val="tx1"/>
              </a:solidFill>
            </a:endParaRPr>
          </a:p>
        </p:txBody>
      </p: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A6C67152-EDA7-44D8-85C5-C4C525620492}"/>
              </a:ext>
            </a:extLst>
          </p:cNvPr>
          <p:cNvCxnSpPr>
            <a:cxnSpLocks/>
          </p:cNvCxnSpPr>
          <p:nvPr/>
        </p:nvCxnSpPr>
        <p:spPr>
          <a:xfrm>
            <a:off x="5824728" y="4818888"/>
            <a:ext cx="0" cy="1020438"/>
          </a:xfrm>
          <a:prstGeom prst="straightConnector1">
            <a:avLst/>
          </a:prstGeom>
          <a:ln w="63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>
            <a:extLst>
              <a:ext uri="{FF2B5EF4-FFF2-40B4-BE49-F238E27FC236}">
                <a16:creationId xmlns:a16="http://schemas.microsoft.com/office/drawing/2014/main" id="{15BB0CB7-FF6B-406B-B945-0177EF0E3DD3}"/>
              </a:ext>
            </a:extLst>
          </p:cNvPr>
          <p:cNvCxnSpPr>
            <a:cxnSpLocks/>
          </p:cNvCxnSpPr>
          <p:nvPr/>
        </p:nvCxnSpPr>
        <p:spPr>
          <a:xfrm>
            <a:off x="2980944" y="4656580"/>
            <a:ext cx="0" cy="1182746"/>
          </a:xfrm>
          <a:prstGeom prst="straightConnector1">
            <a:avLst/>
          </a:prstGeom>
          <a:ln w="63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Ευθύγραμμο βέλος σύνδεσης 32">
            <a:extLst>
              <a:ext uri="{FF2B5EF4-FFF2-40B4-BE49-F238E27FC236}">
                <a16:creationId xmlns:a16="http://schemas.microsoft.com/office/drawing/2014/main" id="{91DEE19E-DF2B-49E7-A214-2F04DEE0F16E}"/>
              </a:ext>
            </a:extLst>
          </p:cNvPr>
          <p:cNvCxnSpPr>
            <a:cxnSpLocks/>
          </p:cNvCxnSpPr>
          <p:nvPr/>
        </p:nvCxnSpPr>
        <p:spPr>
          <a:xfrm>
            <a:off x="9168063" y="4844716"/>
            <a:ext cx="0" cy="994610"/>
          </a:xfrm>
          <a:prstGeom prst="straightConnector1">
            <a:avLst/>
          </a:prstGeom>
          <a:ln w="63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F344330-0323-4661-8638-F1E3DCC6669E}"/>
              </a:ext>
            </a:extLst>
          </p:cNvPr>
          <p:cNvSpPr txBox="1"/>
          <p:nvPr/>
        </p:nvSpPr>
        <p:spPr>
          <a:xfrm>
            <a:off x="2576121" y="5887452"/>
            <a:ext cx="1218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IP= 10,8 d</a:t>
            </a:r>
            <a:endParaRPr lang="el-G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4143E5-4F68-4A2E-B71E-50DA36FBC341}"/>
              </a:ext>
            </a:extLst>
          </p:cNvPr>
          <p:cNvSpPr txBox="1"/>
          <p:nvPr/>
        </p:nvSpPr>
        <p:spPr>
          <a:xfrm>
            <a:off x="5215694" y="5864685"/>
            <a:ext cx="1218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IP= 5,7 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9DD672-5695-44AE-8C24-BAE3A7BB743B}"/>
              </a:ext>
            </a:extLst>
          </p:cNvPr>
          <p:cNvSpPr txBox="1"/>
          <p:nvPr/>
        </p:nvSpPr>
        <p:spPr>
          <a:xfrm>
            <a:off x="8628420" y="5864685"/>
            <a:ext cx="1129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IP= 3,8 d</a:t>
            </a:r>
            <a:endParaRPr lang="el-G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4" name="Ευθύγραμμο βέλος σύνδεσης 43">
            <a:extLst>
              <a:ext uri="{FF2B5EF4-FFF2-40B4-BE49-F238E27FC236}">
                <a16:creationId xmlns:a16="http://schemas.microsoft.com/office/drawing/2014/main" id="{3054A2CE-A0E8-4534-92AA-9A42AE7C11A6}"/>
              </a:ext>
            </a:extLst>
          </p:cNvPr>
          <p:cNvCxnSpPr>
            <a:cxnSpLocks/>
          </p:cNvCxnSpPr>
          <p:nvPr/>
        </p:nvCxnSpPr>
        <p:spPr>
          <a:xfrm>
            <a:off x="2011680" y="4706593"/>
            <a:ext cx="0" cy="1180859"/>
          </a:xfrm>
          <a:prstGeom prst="straightConnector1">
            <a:avLst/>
          </a:prstGeom>
          <a:ln w="63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053D8D1-4274-462B-9EF1-31BE358CFA00}"/>
              </a:ext>
            </a:extLst>
          </p:cNvPr>
          <p:cNvSpPr txBox="1"/>
          <p:nvPr/>
        </p:nvSpPr>
        <p:spPr>
          <a:xfrm>
            <a:off x="1256335" y="5887452"/>
            <a:ext cx="1218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IP= 3,1 d</a:t>
            </a:r>
            <a:endParaRPr lang="el-GR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98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  <p:bldP spid="10" grpId="0" animBg="1"/>
      <p:bldP spid="38" grpId="0"/>
      <p:bldP spid="39" grpId="0"/>
      <p:bldP spid="40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0BDB745-6CDB-4E3B-B16C-81308515B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Μεταβολή αριθμού </a:t>
            </a:r>
            <a:r>
              <a:rPr lang="el-GR" sz="3000" b="1" i="1" dirty="0"/>
              <a:t>π</a:t>
            </a:r>
            <a:r>
              <a:rPr lang="el-GR" sz="3000" b="1" dirty="0"/>
              <a:t>-ανισιδίνης φοινικέλαιου κατά τη διάρκεια τηγανίσματος</a:t>
            </a:r>
          </a:p>
        </p:txBody>
      </p:sp>
      <p:cxnSp>
        <p:nvCxnSpPr>
          <p:cNvPr id="7" name="Straight Connector 4">
            <a:extLst>
              <a:ext uri="{FF2B5EF4-FFF2-40B4-BE49-F238E27FC236}">
                <a16:creationId xmlns:a16="http://schemas.microsoft.com/office/drawing/2014/main" id="{3CD8184B-050B-4830-964C-B48B6E8AC027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" name="Γράφημα 7">
            <a:extLst>
              <a:ext uri="{FF2B5EF4-FFF2-40B4-BE49-F238E27FC236}">
                <a16:creationId xmlns:a16="http://schemas.microsoft.com/office/drawing/2014/main" id="{00000000-0008-0000-0000-00002704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204281"/>
              </p:ext>
            </p:extLst>
          </p:nvPr>
        </p:nvGraphicFramePr>
        <p:xfrm>
          <a:off x="838199" y="1606748"/>
          <a:ext cx="7006389" cy="431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4C192DDC-7438-451A-BD9C-7C4AE49E9FE8}"/>
              </a:ext>
            </a:extLst>
          </p:cNvPr>
          <p:cNvSpPr/>
          <p:nvPr/>
        </p:nvSpPr>
        <p:spPr>
          <a:xfrm>
            <a:off x="7555831" y="1898437"/>
            <a:ext cx="36856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Περιορισμός ρυθμού οξείδωσης ελαίου από το αντιοξειδωτικό κατά </a:t>
            </a:r>
            <a:r>
              <a:rPr lang="el-G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66%. </a:t>
            </a:r>
            <a:endParaRPr lang="el-GR" sz="2000" b="1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9FF9B612-BD77-4597-803B-B92291E21182}"/>
              </a:ext>
            </a:extLst>
          </p:cNvPr>
          <p:cNvSpPr/>
          <p:nvPr/>
        </p:nvSpPr>
        <p:spPr>
          <a:xfrm>
            <a:off x="7555831" y="3184184"/>
            <a:ext cx="36856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πείραμα προσομοίωσης τηγανίσματος (οξείδωση στους 180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˚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προέβλεψε 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 σημαντική αντιοξειδωτική δράση που διαπιστώθηκε στο πραγματικό τηγάνισμα των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chips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0357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AsOne/>
      </p:bldGraphic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223708-AC4B-4370-A825-024AD6AA9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Μεταβολή αριθμού υπεροξειδίων τηγανισμένων </a:t>
            </a:r>
            <a:r>
              <a:rPr lang="en-US" sz="3000" b="1" dirty="0"/>
              <a:t>chips </a:t>
            </a:r>
            <a:r>
              <a:rPr lang="el-GR" sz="3000" b="1" dirty="0"/>
              <a:t>συναρτήσει του χρόνου αποθήκευσης στους 25</a:t>
            </a:r>
            <a:r>
              <a:rPr lang="el-GR" sz="3000" b="1" dirty="0">
                <a:cs typeface="Calibri" panose="020F0502020204030204" pitchFamily="34" charset="0"/>
              </a:rPr>
              <a:t>˚</a:t>
            </a:r>
            <a:r>
              <a:rPr lang="en-US" sz="3000" b="1" dirty="0">
                <a:cs typeface="Calibri" panose="020F0502020204030204" pitchFamily="34" charset="0"/>
              </a:rPr>
              <a:t>C</a:t>
            </a:r>
            <a:endParaRPr lang="el-GR" sz="30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C27B89-1794-4CA3-88AF-4727EC20F36C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00000000-0008-0000-0000-00006904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976660"/>
              </p:ext>
            </p:extLst>
          </p:nvPr>
        </p:nvGraphicFramePr>
        <p:xfrm>
          <a:off x="838200" y="1606748"/>
          <a:ext cx="7004304" cy="4537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21A7E87-C5A3-48F8-A628-FFC13353DB2F}"/>
              </a:ext>
            </a:extLst>
          </p:cNvPr>
          <p:cNvSpPr/>
          <p:nvPr/>
        </p:nvSpPr>
        <p:spPr>
          <a:xfrm>
            <a:off x="7601871" y="1776200"/>
            <a:ext cx="3751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Περίοδος επώασης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control chips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l-GR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4 μήνες</a:t>
            </a:r>
            <a:endParaRPr lang="el-GR" sz="2000" b="1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1DA8A9C-8204-4FDB-8AE9-6F858FD41103}"/>
              </a:ext>
            </a:extLst>
          </p:cNvPr>
          <p:cNvSpPr/>
          <p:nvPr/>
        </p:nvSpPr>
        <p:spPr>
          <a:xfrm>
            <a:off x="7601871" y="2589946"/>
            <a:ext cx="37519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2000" dirty="0"/>
              <a:t>Μετά από 17 εβδομάδες αποθήκευσης: περιορισμός ρυθμού οξείδωσης από το εκχύλισμα Α</a:t>
            </a:r>
            <a:r>
              <a:rPr lang="el-GR" sz="2000" baseline="-25000" dirty="0"/>
              <a:t>5</a:t>
            </a:r>
            <a:r>
              <a:rPr lang="el-GR" sz="2000" dirty="0"/>
              <a:t> κατά </a:t>
            </a:r>
            <a:r>
              <a:rPr lang="el-GR" sz="2000" b="1" dirty="0"/>
              <a:t>60 % </a:t>
            </a:r>
            <a:endParaRPr lang="el-GR" sz="2400" b="1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14445EC-B868-43FB-BB5B-CF2EC833E8BD}"/>
              </a:ext>
            </a:extLst>
          </p:cNvPr>
          <p:cNvSpPr/>
          <p:nvPr/>
        </p:nvSpPr>
        <p:spPr>
          <a:xfrm>
            <a:off x="7601872" y="3973979"/>
            <a:ext cx="37519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>
                <a:ea typeface="Times New Roman" panose="02020603050405020304" pitchFamily="18" charset="0"/>
              </a:rPr>
              <a:t>Με </a:t>
            </a: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βάση την τιμή </a:t>
            </a:r>
            <a:r>
              <a:rPr lang="en-US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l-GR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=20 </a:t>
            </a:r>
            <a:r>
              <a:rPr lang="en-US" sz="20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meq</a:t>
            </a:r>
            <a:r>
              <a:rPr lang="en-US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l-GR" sz="2000" b="1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el-GR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ελαίου</a:t>
            </a:r>
            <a:r>
              <a:rPr lang="el-GR" sz="2000" dirty="0"/>
              <a:t>: </a:t>
            </a:r>
            <a:r>
              <a:rPr lang="el-GR" sz="2000" dirty="0">
                <a:ea typeface="Times New Roman" panose="02020603050405020304" pitchFamily="18" charset="0"/>
              </a:rPr>
              <a:t>επιμήκυνση του χρόνου ζωής των </a:t>
            </a:r>
            <a:r>
              <a:rPr lang="en-US" sz="2000" dirty="0">
                <a:ea typeface="Times New Roman" panose="02020603050405020304" pitchFamily="18" charset="0"/>
              </a:rPr>
              <a:t>chips</a:t>
            </a:r>
            <a:r>
              <a:rPr lang="el-GR" sz="2000" dirty="0">
                <a:ea typeface="Times New Roman" panose="02020603050405020304" pitchFamily="18" charset="0"/>
              </a:rPr>
              <a:t> που έχουν τηγανιστεί σε εμπλουτισμένο φοινικέλαιο σε σχέση με τα </a:t>
            </a:r>
            <a:r>
              <a:rPr lang="en-US" sz="2000" dirty="0">
                <a:ea typeface="Times New Roman" panose="02020603050405020304" pitchFamily="18" charset="0"/>
              </a:rPr>
              <a:t>control   </a:t>
            </a:r>
            <a:r>
              <a:rPr lang="el-GR" sz="2000" dirty="0">
                <a:ea typeface="Times New Roman" panose="02020603050405020304" pitchFamily="18" charset="0"/>
              </a:rPr>
              <a:t> </a:t>
            </a:r>
            <a:r>
              <a:rPr lang="en-US" sz="2000" dirty="0">
                <a:ea typeface="Times New Roman" panose="02020603050405020304" pitchFamily="18" charset="0"/>
              </a:rPr>
              <a:t>  </a:t>
            </a:r>
            <a:r>
              <a:rPr lang="el-GR" sz="2000" b="1" dirty="0">
                <a:ea typeface="Times New Roman" panose="02020603050405020304" pitchFamily="18" charset="0"/>
              </a:rPr>
              <a:t>46 %</a:t>
            </a:r>
            <a:r>
              <a:rPr lang="el-GR" sz="2000" dirty="0">
                <a:ea typeface="Times New Roman" panose="02020603050405020304" pitchFamily="18" charset="0"/>
              </a:rPr>
              <a:t>. </a:t>
            </a:r>
            <a:endParaRPr lang="el-GR" sz="2000" dirty="0"/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D91587D4-ED67-4235-B911-DFDA61DE2EEB}"/>
              </a:ext>
            </a:extLst>
          </p:cNvPr>
          <p:cNvCxnSpPr>
            <a:cxnSpLocks/>
          </p:cNvCxnSpPr>
          <p:nvPr/>
        </p:nvCxnSpPr>
        <p:spPr>
          <a:xfrm>
            <a:off x="10074442" y="5710989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12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139B5D-D1AA-421F-A692-1821013D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Συμπεράσματα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3B3A90-0373-47A4-808E-EA10D91190EC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FAF4B8C-F5C9-48E8-B44C-379C1359B7DC}"/>
              </a:ext>
            </a:extLst>
          </p:cNvPr>
          <p:cNvSpPr/>
          <p:nvPr/>
        </p:nvSpPr>
        <p:spPr>
          <a:xfrm>
            <a:off x="838200" y="1617673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Η χρήση του δενδρολίβανου για την παραγωγή αντιοξειδωτικού εκχυλίσματος θεωρείται </a:t>
            </a:r>
            <a:r>
              <a:rPr lang="el-GR" sz="2000" b="1" dirty="0"/>
              <a:t>αποτελεσματική</a:t>
            </a:r>
            <a:r>
              <a:rPr lang="el-GR" sz="2000" dirty="0"/>
              <a:t>.</a:t>
            </a:r>
            <a:endParaRPr lang="el-GR" sz="24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D94AB59-92FB-492F-86F2-3B3A6E8C666D}"/>
              </a:ext>
            </a:extLst>
          </p:cNvPr>
          <p:cNvSpPr/>
          <p:nvPr/>
        </p:nvSpPr>
        <p:spPr>
          <a:xfrm>
            <a:off x="838200" y="2401496"/>
            <a:ext cx="1051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Έπειτα από μελέτη εναλλακτικών διεργασιών εκχύλισης του δενδρολίβανου προέκυψε ότι τους καλύτερους δείκτες παρουσίασε η </a:t>
            </a:r>
            <a:r>
              <a:rPr lang="el-GR" sz="2000" b="1" dirty="0"/>
              <a:t>ακετονική εκχύλιση έπειτα από υδρο-ατμοαπόσταξη του φυτού και προκατεργασία του με νερό</a:t>
            </a:r>
            <a:r>
              <a:rPr lang="el-GR" sz="2000" dirty="0"/>
              <a:t> για απομάκρυνση των ελαιωδών και των υδατοδιαλυτών του συστατικών. </a:t>
            </a:r>
            <a:endParaRPr lang="el-GR" sz="24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DF1719F-1E43-4568-B215-3E4D6AC985C3}"/>
              </a:ext>
            </a:extLst>
          </p:cNvPr>
          <p:cNvSpPr/>
          <p:nvPr/>
        </p:nvSpPr>
        <p:spPr>
          <a:xfrm>
            <a:off x="838200" y="3800872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 </a:t>
            </a:r>
            <a:r>
              <a:rPr lang="el-GR" sz="2000" dirty="0"/>
              <a:t>αύξηση του χρόνου παραμονής του φοινικέλαιου σε συνθήκες οξείδωσης (180 °</a:t>
            </a:r>
            <a:r>
              <a:rPr lang="en-US" sz="2000" dirty="0"/>
              <a:t>C</a:t>
            </a:r>
            <a:r>
              <a:rPr lang="el-GR" sz="2000" dirty="0"/>
              <a:t>) έχει ως αποτέλεσμα τη μείωση της περιόδου επώασης του εμπλουτισμένου με αντιοξειδωτικό ελαίου. </a:t>
            </a:r>
            <a:endParaRPr lang="el-GR" sz="28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1ACB7D2-391F-4376-94EE-94CCB7C05BA7}"/>
              </a:ext>
            </a:extLst>
          </p:cNvPr>
          <p:cNvSpPr/>
          <p:nvPr/>
        </p:nvSpPr>
        <p:spPr>
          <a:xfrm>
            <a:off x="838200" y="4595296"/>
            <a:ext cx="1051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Η προσθήκη εκχυλίσματος δενδρολίβανου παρέχει </a:t>
            </a:r>
            <a:r>
              <a:rPr lang="el-GR" sz="2000" b="1" dirty="0"/>
              <a:t>ισχυρή αντιοξειδωτική προστασία </a:t>
            </a:r>
            <a:r>
              <a:rPr lang="el-GR" sz="2000" dirty="0"/>
              <a:t>της λιπαρής ύλης τόσο κατά την οξείδωση σε υψηλές θερμοκρασίες (τηγάνισμα), όσο και κατά την αποθήκευση των τηγανισμένων προϊόντων. 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80716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50B623-7E44-457F-9873-D6F668E01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48"/>
            <a:ext cx="10515600" cy="1440000"/>
          </a:xfrm>
        </p:spPr>
        <p:txBody>
          <a:bodyPr>
            <a:normAutofit/>
          </a:bodyPr>
          <a:lstStyle/>
          <a:p>
            <a:pPr algn="ctr"/>
            <a:r>
              <a:rPr lang="el-GR" sz="3000" b="1" dirty="0"/>
              <a:t>Προτάσεις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339F0F-95F6-45C0-8B7A-2B5C92E38518}"/>
              </a:ext>
            </a:extLst>
          </p:cNvPr>
          <p:cNvCxnSpPr/>
          <p:nvPr/>
        </p:nvCxnSpPr>
        <p:spPr>
          <a:xfrm flipV="1">
            <a:off x="838200" y="1260000"/>
            <a:ext cx="105156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19330FF-34FB-40EA-960D-84D67B3006FD}"/>
              </a:ext>
            </a:extLst>
          </p:cNvPr>
          <p:cNvSpPr/>
          <p:nvPr/>
        </p:nvSpPr>
        <p:spPr>
          <a:xfrm>
            <a:off x="838200" y="1645367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Παγκόσμια τάση για αντικατάσταση των συνθετικών αντιοξειδωτικών με </a:t>
            </a:r>
            <a:r>
              <a:rPr lang="el-G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φυσικά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τα οποία θεωρούνται σχετικά πιο ασφαλή για την ανθρώπινη υγεία.</a:t>
            </a:r>
            <a:endParaRPr lang="el-GR" sz="20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63D2EB0-34B0-4CA4-82C8-754176BDAE21}"/>
              </a:ext>
            </a:extLst>
          </p:cNvPr>
          <p:cNvSpPr/>
          <p:nvPr/>
        </p:nvSpPr>
        <p:spPr>
          <a:xfrm>
            <a:off x="838200" y="2617892"/>
            <a:ext cx="1051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Η προσφορά φυσικών αντιοξειδωτικών είναι ακόμα </a:t>
            </a:r>
            <a:r>
              <a:rPr lang="el-GR" sz="2000" b="1" dirty="0"/>
              <a:t>αρκετά περιορισμένη</a:t>
            </a:r>
            <a:r>
              <a:rPr lang="el-GR" sz="2000" dirty="0"/>
              <a:t>, με εξαίρεση την έγκριση του εκχυλίσματος δενδρολίβανου ως πρόσθετου τροφίμων στην Ευρωπαϊκή Ένωση (2008)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471102AE-406A-4992-8BFB-AA36570045F8}"/>
              </a:ext>
            </a:extLst>
          </p:cNvPr>
          <p:cNvSpPr/>
          <p:nvPr/>
        </p:nvSpPr>
        <p:spPr>
          <a:xfrm>
            <a:off x="838200" y="3659008"/>
            <a:ext cx="10515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u="sng" dirty="0"/>
              <a:t>Κρίνεται απαραίτητη η περαιτέρω μελέτη για:</a:t>
            </a:r>
          </a:p>
          <a:p>
            <a:pPr algn="ctr"/>
            <a:endParaRPr lang="el-GR" sz="20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 Διεύρυνση της γνώσης γύρω από τις εφαρμογές των εκχυλισμάτων δενδρολίβανου σε διάφορα συστήματα τροφίμων.</a:t>
            </a:r>
          </a:p>
          <a:p>
            <a:endParaRPr lang="el-G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Αποσαφήνιση δράσης και ασφάλειας άλλων φυσικών αντιοξειδωτικών.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45249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78D334-F93E-40C9-8914-C1A0F2FD904E}"/>
              </a:ext>
            </a:extLst>
          </p:cNvPr>
          <p:cNvSpPr txBox="1"/>
          <p:nvPr/>
        </p:nvSpPr>
        <p:spPr>
          <a:xfrm>
            <a:off x="2727157" y="3105834"/>
            <a:ext cx="6737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>
                <a:solidFill>
                  <a:schemeClr val="bg1"/>
                </a:solidFill>
              </a:rPr>
              <a:t>ΕΥΧΑΡΙΣΤΩ ΓΙΑ ΤΗΝ ΠΡΟΣΟΧΗ ΣΑΣ</a:t>
            </a:r>
          </a:p>
        </p:txBody>
      </p:sp>
    </p:spTree>
    <p:extLst>
      <p:ext uri="{BB962C8B-B14F-4D97-AF65-F5344CB8AC3E}">
        <p14:creationId xmlns:p14="http://schemas.microsoft.com/office/powerpoint/2010/main" val="336492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4293</TotalTime>
  <Words>1331</Words>
  <Application>Microsoft Office PowerPoint</Application>
  <PresentationFormat>Ευρεία οθόνη</PresentationFormat>
  <Paragraphs>192</Paragraphs>
  <Slides>25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Θέμα του Office</vt:lpstr>
      <vt:lpstr> ΕΘΝΙΚΟ ΜΕΤΣΟΒΙΟ ΠΟΛΥΤΕΧΝΕΙΟ ΣΧΟΛΗ ΧΗΜΙΚΩΝ ΜΗΧΑΝΙΚΩΝ Τομέας IV: Σύνθεσης και Ανάπτυξης Βιομηχανικών Διαδικασιών  Εργαστήριο Χημείας &amp; Τεχνολογίας Τροφίμων  </vt:lpstr>
      <vt:lpstr>Σκοπός εργασίας</vt:lpstr>
      <vt:lpstr>Εισαγωγή</vt:lpstr>
      <vt:lpstr>Εισαγωγή</vt:lpstr>
      <vt:lpstr>Εισαγωγή</vt:lpstr>
      <vt:lpstr>Εισαγωγή</vt:lpstr>
      <vt:lpstr>Εισαγωγή</vt:lpstr>
      <vt:lpstr>Πειραματικός σχεδιασμός</vt:lpstr>
      <vt:lpstr>Πειραματικός σχεδιασμός</vt:lpstr>
      <vt:lpstr>Αναλυτικές μέθοδοι</vt:lpstr>
      <vt:lpstr>Παρουσίαση του PowerPoint</vt:lpstr>
      <vt:lpstr>Παραχθέντα εκχυλίσματα δενδρολίβανου</vt:lpstr>
      <vt:lpstr>Δείκτες εκχυλισμάτων δενδρολίβανου</vt:lpstr>
      <vt:lpstr>Χρωματογραφική ανάλυση (HPLC-DAD)</vt:lpstr>
      <vt:lpstr>Χαρακτηρισμός εκχυλισμάτων δενδρολίβανου</vt:lpstr>
      <vt:lpstr>Χαρακτηρισμός εκχυλισμάτων δενδρολίβανου</vt:lpstr>
      <vt:lpstr>Μεταβολή αριθμού π-ανισιδίνης συναρτήσει του χρόνου οξείδωσης φοινικέλαιου στους 180°C για 24 h</vt:lpstr>
      <vt:lpstr>Επιλογή καταλληλότερου αντιοξειδωτικού εκχυλίσματος</vt:lpstr>
      <vt:lpstr>Προσδιορισμός αριθμού π-ανισιδίνης φοινικέλαιου για διάφορους χρόνους οξείδωσης στους 180°C</vt:lpstr>
      <vt:lpstr>Μεταβολή αριθμού υπεροξειδίων οξειδωμένων δειγμάτων για διάφορους χρόνους παραμονής στους 70 °C</vt:lpstr>
      <vt:lpstr>Μεταβολή αριθμού π-ανισιδίνης φοινικέλαιου κατά τη διάρκεια τηγανίσματος</vt:lpstr>
      <vt:lpstr>Μεταβολή αριθμού υπεροξειδίων τηγανισμένων chips συναρτήσει του χρόνου αποθήκευσης στους 25˚C</vt:lpstr>
      <vt:lpstr>Συμπεράσματα</vt:lpstr>
      <vt:lpstr>Προτάσεις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</dc:title>
  <dc:creator>Maria</dc:creator>
  <cp:lastModifiedBy>Maria</cp:lastModifiedBy>
  <cp:revision>214</cp:revision>
  <dcterms:created xsi:type="dcterms:W3CDTF">2018-02-24T20:46:05Z</dcterms:created>
  <dcterms:modified xsi:type="dcterms:W3CDTF">2018-03-03T17:13:08Z</dcterms:modified>
</cp:coreProperties>
</file>