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8" r:id="rId1"/>
  </p:sldMasterIdLst>
  <p:notesMasterIdLst>
    <p:notesMasterId r:id="rId47"/>
  </p:notesMasterIdLst>
  <p:sldIdLst>
    <p:sldId id="256" r:id="rId2"/>
    <p:sldId id="257" r:id="rId3"/>
    <p:sldId id="258" r:id="rId4"/>
    <p:sldId id="259" r:id="rId5"/>
    <p:sldId id="260" r:id="rId6"/>
    <p:sldId id="266" r:id="rId7"/>
    <p:sldId id="265" r:id="rId8"/>
    <p:sldId id="264" r:id="rId9"/>
    <p:sldId id="263" r:id="rId10"/>
    <p:sldId id="267" r:id="rId11"/>
    <p:sldId id="269" r:id="rId12"/>
    <p:sldId id="273" r:id="rId13"/>
    <p:sldId id="272" r:id="rId14"/>
    <p:sldId id="278" r:id="rId15"/>
    <p:sldId id="279" r:id="rId16"/>
    <p:sldId id="281" r:id="rId17"/>
    <p:sldId id="282" r:id="rId18"/>
    <p:sldId id="280" r:id="rId19"/>
    <p:sldId id="271" r:id="rId20"/>
    <p:sldId id="276" r:id="rId21"/>
    <p:sldId id="306" r:id="rId22"/>
    <p:sldId id="275" r:id="rId23"/>
    <p:sldId id="274" r:id="rId24"/>
    <p:sldId id="287" r:id="rId25"/>
    <p:sldId id="286" r:id="rId26"/>
    <p:sldId id="285" r:id="rId27"/>
    <p:sldId id="284" r:id="rId28"/>
    <p:sldId id="283" r:id="rId29"/>
    <p:sldId id="291" r:id="rId30"/>
    <p:sldId id="290" r:id="rId31"/>
    <p:sldId id="289" r:id="rId32"/>
    <p:sldId id="288" r:id="rId33"/>
    <p:sldId id="292" r:id="rId34"/>
    <p:sldId id="297" r:id="rId35"/>
    <p:sldId id="296" r:id="rId36"/>
    <p:sldId id="295" r:id="rId37"/>
    <p:sldId id="300" r:id="rId38"/>
    <p:sldId id="299" r:id="rId39"/>
    <p:sldId id="294" r:id="rId40"/>
    <p:sldId id="293" r:id="rId41"/>
    <p:sldId id="305" r:id="rId42"/>
    <p:sldId id="301" r:id="rId43"/>
    <p:sldId id="302" r:id="rId44"/>
    <p:sldId id="268" r:id="rId45"/>
    <p:sldId id="261" r:id="rId4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42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56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FE6B08-ECDE-49BF-B475-0469D3F428A1}" type="doc">
      <dgm:prSet loTypeId="urn:microsoft.com/office/officeart/2005/8/layout/orgChart1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1512AD7-E5A5-4384-A6A8-4361D3FFA6DB}" type="asst">
      <dgm:prSet phldrT="[Text]" custT="1"/>
      <dgm:spPr/>
      <dgm:t>
        <a:bodyPr/>
        <a:lstStyle/>
        <a:p>
          <a:r>
            <a:rPr lang="el-GR" sz="4000" b="1" dirty="0"/>
            <a:t>Διαχείριση </a:t>
          </a:r>
          <a:r>
            <a:rPr lang="en-GB" sz="4000" b="1" dirty="0"/>
            <a:t>CO</a:t>
          </a:r>
          <a:r>
            <a:rPr lang="en-GB" sz="4000" b="1" baseline="-25000" dirty="0"/>
            <a:t>2</a:t>
          </a:r>
        </a:p>
      </dgm:t>
    </dgm:pt>
    <dgm:pt modelId="{53D747E3-4061-44B4-B502-C708258C12CF}" type="parTrans" cxnId="{A6CE986B-01D0-4935-BDA5-4D674815EEA7}">
      <dgm:prSet/>
      <dgm:spPr/>
      <dgm:t>
        <a:bodyPr/>
        <a:lstStyle/>
        <a:p>
          <a:endParaRPr lang="en-GB"/>
        </a:p>
      </dgm:t>
    </dgm:pt>
    <dgm:pt modelId="{2612A664-5847-4749-A85D-ED99D2815AED}" type="sibTrans" cxnId="{A6CE986B-01D0-4935-BDA5-4D674815EEA7}">
      <dgm:prSet/>
      <dgm:spPr/>
      <dgm:t>
        <a:bodyPr/>
        <a:lstStyle/>
        <a:p>
          <a:endParaRPr lang="en-GB"/>
        </a:p>
      </dgm:t>
    </dgm:pt>
    <dgm:pt modelId="{60697014-2A6D-421A-8382-A00F529A9FF1}">
      <dgm:prSet phldrT="[Text]" custT="1"/>
      <dgm:spPr/>
      <dgm:t>
        <a:bodyPr/>
        <a:lstStyle/>
        <a:p>
          <a:r>
            <a:rPr lang="el-GR" sz="2400" dirty="0"/>
            <a:t>Δέσμευση/</a:t>
          </a:r>
          <a:endParaRPr lang="en-GB" sz="2400" dirty="0"/>
        </a:p>
        <a:p>
          <a:r>
            <a:rPr lang="el-GR" sz="2400" dirty="0"/>
            <a:t>Διαχωρισμός</a:t>
          </a:r>
          <a:endParaRPr lang="en-GB" sz="2400" dirty="0"/>
        </a:p>
      </dgm:t>
    </dgm:pt>
    <dgm:pt modelId="{667041F1-9B64-4561-819F-74A089D4AB8B}" type="parTrans" cxnId="{BD0439E2-8949-4233-9ECD-44A4DD315F90}">
      <dgm:prSet/>
      <dgm:spPr/>
      <dgm:t>
        <a:bodyPr/>
        <a:lstStyle/>
        <a:p>
          <a:endParaRPr lang="en-GB"/>
        </a:p>
      </dgm:t>
    </dgm:pt>
    <dgm:pt modelId="{1E184C72-CCFA-4EC5-AA2E-CC9DE1F62325}" type="sibTrans" cxnId="{BD0439E2-8949-4233-9ECD-44A4DD315F90}">
      <dgm:prSet/>
      <dgm:spPr/>
      <dgm:t>
        <a:bodyPr/>
        <a:lstStyle/>
        <a:p>
          <a:endParaRPr lang="en-GB"/>
        </a:p>
      </dgm:t>
    </dgm:pt>
    <dgm:pt modelId="{291838B9-7392-4D1B-8EFC-4994E1C0FEBD}">
      <dgm:prSet phldrT="[Text]" custT="1"/>
      <dgm:spPr/>
      <dgm:t>
        <a:bodyPr/>
        <a:lstStyle/>
        <a:p>
          <a:r>
            <a:rPr lang="el-GR" sz="2400" dirty="0"/>
            <a:t>Αποθήκευση</a:t>
          </a:r>
          <a:endParaRPr lang="en-GB" sz="2400" dirty="0"/>
        </a:p>
      </dgm:t>
    </dgm:pt>
    <dgm:pt modelId="{2A3AEC07-9794-4582-B99A-12614CA15C1A}" type="parTrans" cxnId="{C61F3A3F-544E-4E70-A5A3-08F76084834B}">
      <dgm:prSet/>
      <dgm:spPr/>
      <dgm:t>
        <a:bodyPr/>
        <a:lstStyle/>
        <a:p>
          <a:endParaRPr lang="en-GB"/>
        </a:p>
      </dgm:t>
    </dgm:pt>
    <dgm:pt modelId="{CFDA36C0-7373-418D-97A3-DFC23E959810}" type="sibTrans" cxnId="{C61F3A3F-544E-4E70-A5A3-08F76084834B}">
      <dgm:prSet/>
      <dgm:spPr/>
      <dgm:t>
        <a:bodyPr/>
        <a:lstStyle/>
        <a:p>
          <a:endParaRPr lang="en-GB"/>
        </a:p>
      </dgm:t>
    </dgm:pt>
    <dgm:pt modelId="{ABC6B813-81AA-4414-A31F-FB5F41CF348F}">
      <dgm:prSet phldrT="[Text]" custT="1"/>
      <dgm:spPr/>
      <dgm:t>
        <a:bodyPr/>
        <a:lstStyle/>
        <a:p>
          <a:r>
            <a:rPr lang="el-GR" sz="2400" dirty="0"/>
            <a:t>Μετατροπή</a:t>
          </a:r>
          <a:endParaRPr lang="en-GB" sz="2400" dirty="0"/>
        </a:p>
      </dgm:t>
    </dgm:pt>
    <dgm:pt modelId="{6C5B0E9C-9EA7-41D6-99A8-BBBB9906E06E}" type="parTrans" cxnId="{C08ED7DC-BE2D-4335-957A-CB0C3BFBE3DD}">
      <dgm:prSet/>
      <dgm:spPr/>
      <dgm:t>
        <a:bodyPr/>
        <a:lstStyle/>
        <a:p>
          <a:endParaRPr lang="en-GB"/>
        </a:p>
      </dgm:t>
    </dgm:pt>
    <dgm:pt modelId="{6B1355D7-E105-4AC1-8D44-50EAC1236C31}" type="sibTrans" cxnId="{C08ED7DC-BE2D-4335-957A-CB0C3BFBE3DD}">
      <dgm:prSet/>
      <dgm:spPr/>
      <dgm:t>
        <a:bodyPr/>
        <a:lstStyle/>
        <a:p>
          <a:endParaRPr lang="en-GB"/>
        </a:p>
      </dgm:t>
    </dgm:pt>
    <dgm:pt modelId="{AEAD94A9-D8B3-409A-970A-44845970BE72}" type="pres">
      <dgm:prSet presAssocID="{2DFE6B08-ECDE-49BF-B475-0469D3F428A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861C7B3-2E55-4260-B92E-489D754DDF12}" type="pres">
      <dgm:prSet presAssocID="{D1512AD7-E5A5-4384-A6A8-4361D3FFA6DB}" presName="hierRoot1" presStyleCnt="0">
        <dgm:presLayoutVars>
          <dgm:hierBranch val="init"/>
        </dgm:presLayoutVars>
      </dgm:prSet>
      <dgm:spPr/>
    </dgm:pt>
    <dgm:pt modelId="{108F78F0-1D6E-4139-B9DB-528F32D6DA5C}" type="pres">
      <dgm:prSet presAssocID="{D1512AD7-E5A5-4384-A6A8-4361D3FFA6DB}" presName="rootComposite1" presStyleCnt="0"/>
      <dgm:spPr/>
    </dgm:pt>
    <dgm:pt modelId="{3EFAD284-FDBC-42B4-B6AF-454A7DBB7ABC}" type="pres">
      <dgm:prSet presAssocID="{D1512AD7-E5A5-4384-A6A8-4361D3FFA6DB}" presName="rootText1" presStyleLbl="node0" presStyleIdx="0" presStyleCnt="1" custScaleX="129754" custScaleY="161208">
        <dgm:presLayoutVars>
          <dgm:chPref val="3"/>
        </dgm:presLayoutVars>
      </dgm:prSet>
      <dgm:spPr/>
    </dgm:pt>
    <dgm:pt modelId="{01894ECA-2E8C-443C-B925-5C0639D28334}" type="pres">
      <dgm:prSet presAssocID="{D1512AD7-E5A5-4384-A6A8-4361D3FFA6DB}" presName="rootConnector1" presStyleLbl="asst0" presStyleIdx="0" presStyleCnt="0"/>
      <dgm:spPr/>
    </dgm:pt>
    <dgm:pt modelId="{CFB3A80C-137D-4907-AE30-ED40728F058F}" type="pres">
      <dgm:prSet presAssocID="{D1512AD7-E5A5-4384-A6A8-4361D3FFA6DB}" presName="hierChild2" presStyleCnt="0"/>
      <dgm:spPr/>
    </dgm:pt>
    <dgm:pt modelId="{D90527AE-79FE-4B1E-9E8C-A6FAD2B131CF}" type="pres">
      <dgm:prSet presAssocID="{667041F1-9B64-4561-819F-74A089D4AB8B}" presName="Name37" presStyleLbl="parChTrans1D2" presStyleIdx="0" presStyleCnt="3"/>
      <dgm:spPr/>
    </dgm:pt>
    <dgm:pt modelId="{4BB6B723-E4F7-48EB-89DC-7043F9AF3FAF}" type="pres">
      <dgm:prSet presAssocID="{60697014-2A6D-421A-8382-A00F529A9FF1}" presName="hierRoot2" presStyleCnt="0">
        <dgm:presLayoutVars>
          <dgm:hierBranch val="init"/>
        </dgm:presLayoutVars>
      </dgm:prSet>
      <dgm:spPr/>
    </dgm:pt>
    <dgm:pt modelId="{B3F092DA-141E-4519-B9AC-4AEB13036164}" type="pres">
      <dgm:prSet presAssocID="{60697014-2A6D-421A-8382-A00F529A9FF1}" presName="rootComposite" presStyleCnt="0"/>
      <dgm:spPr/>
    </dgm:pt>
    <dgm:pt modelId="{30F27640-3F88-4BF9-A94B-B5FE38D6D951}" type="pres">
      <dgm:prSet presAssocID="{60697014-2A6D-421A-8382-A00F529A9FF1}" presName="rootText" presStyleLbl="node2" presStyleIdx="0" presStyleCnt="3">
        <dgm:presLayoutVars>
          <dgm:chPref val="3"/>
        </dgm:presLayoutVars>
      </dgm:prSet>
      <dgm:spPr/>
    </dgm:pt>
    <dgm:pt modelId="{80D55DF8-D898-42D0-A466-1A36816D12BE}" type="pres">
      <dgm:prSet presAssocID="{60697014-2A6D-421A-8382-A00F529A9FF1}" presName="rootConnector" presStyleLbl="node2" presStyleIdx="0" presStyleCnt="3"/>
      <dgm:spPr/>
    </dgm:pt>
    <dgm:pt modelId="{AE282D36-2813-4DF9-84F4-F2AD7064AAB2}" type="pres">
      <dgm:prSet presAssocID="{60697014-2A6D-421A-8382-A00F529A9FF1}" presName="hierChild4" presStyleCnt="0"/>
      <dgm:spPr/>
    </dgm:pt>
    <dgm:pt modelId="{D95455E0-9CF3-4E6A-B1E5-F68B2A75CA7F}" type="pres">
      <dgm:prSet presAssocID="{60697014-2A6D-421A-8382-A00F529A9FF1}" presName="hierChild5" presStyleCnt="0"/>
      <dgm:spPr/>
    </dgm:pt>
    <dgm:pt modelId="{1C22626B-F0C7-40CA-9EE6-F9039C4D1713}" type="pres">
      <dgm:prSet presAssocID="{2A3AEC07-9794-4582-B99A-12614CA15C1A}" presName="Name37" presStyleLbl="parChTrans1D2" presStyleIdx="1" presStyleCnt="3"/>
      <dgm:spPr/>
    </dgm:pt>
    <dgm:pt modelId="{906AD13A-CCFA-4C9E-84AF-EF667E86209F}" type="pres">
      <dgm:prSet presAssocID="{291838B9-7392-4D1B-8EFC-4994E1C0FEBD}" presName="hierRoot2" presStyleCnt="0">
        <dgm:presLayoutVars>
          <dgm:hierBranch val="init"/>
        </dgm:presLayoutVars>
      </dgm:prSet>
      <dgm:spPr/>
    </dgm:pt>
    <dgm:pt modelId="{A7AC3623-A934-446A-AA80-38841FBA1941}" type="pres">
      <dgm:prSet presAssocID="{291838B9-7392-4D1B-8EFC-4994E1C0FEBD}" presName="rootComposite" presStyleCnt="0"/>
      <dgm:spPr/>
    </dgm:pt>
    <dgm:pt modelId="{6E8D1535-42DD-46F1-83B2-54B28D2670A7}" type="pres">
      <dgm:prSet presAssocID="{291838B9-7392-4D1B-8EFC-4994E1C0FEBD}" presName="rootText" presStyleLbl="node2" presStyleIdx="1" presStyleCnt="3">
        <dgm:presLayoutVars>
          <dgm:chPref val="3"/>
        </dgm:presLayoutVars>
      </dgm:prSet>
      <dgm:spPr/>
    </dgm:pt>
    <dgm:pt modelId="{D455FC87-968E-4F76-9C3B-BEC1C0891CA2}" type="pres">
      <dgm:prSet presAssocID="{291838B9-7392-4D1B-8EFC-4994E1C0FEBD}" presName="rootConnector" presStyleLbl="node2" presStyleIdx="1" presStyleCnt="3"/>
      <dgm:spPr/>
    </dgm:pt>
    <dgm:pt modelId="{8E1D27C9-CC3A-440F-B0FD-F5188032A313}" type="pres">
      <dgm:prSet presAssocID="{291838B9-7392-4D1B-8EFC-4994E1C0FEBD}" presName="hierChild4" presStyleCnt="0"/>
      <dgm:spPr/>
    </dgm:pt>
    <dgm:pt modelId="{90287BD9-2B41-401E-8695-CE0BD85FF21E}" type="pres">
      <dgm:prSet presAssocID="{291838B9-7392-4D1B-8EFC-4994E1C0FEBD}" presName="hierChild5" presStyleCnt="0"/>
      <dgm:spPr/>
    </dgm:pt>
    <dgm:pt modelId="{FE40AECC-80E2-4133-BE06-FC15A1E6D46F}" type="pres">
      <dgm:prSet presAssocID="{6C5B0E9C-9EA7-41D6-99A8-BBBB9906E06E}" presName="Name37" presStyleLbl="parChTrans1D2" presStyleIdx="2" presStyleCnt="3"/>
      <dgm:spPr/>
    </dgm:pt>
    <dgm:pt modelId="{76DB8AA6-A6C7-4FDF-9CDD-4AFAB3402214}" type="pres">
      <dgm:prSet presAssocID="{ABC6B813-81AA-4414-A31F-FB5F41CF348F}" presName="hierRoot2" presStyleCnt="0">
        <dgm:presLayoutVars>
          <dgm:hierBranch val="init"/>
        </dgm:presLayoutVars>
      </dgm:prSet>
      <dgm:spPr/>
    </dgm:pt>
    <dgm:pt modelId="{F0A03A49-3AFA-42A3-85F9-877A9848F2CE}" type="pres">
      <dgm:prSet presAssocID="{ABC6B813-81AA-4414-A31F-FB5F41CF348F}" presName="rootComposite" presStyleCnt="0"/>
      <dgm:spPr/>
    </dgm:pt>
    <dgm:pt modelId="{AF71023F-8A39-483A-8414-9CDC2D49930E}" type="pres">
      <dgm:prSet presAssocID="{ABC6B813-81AA-4414-A31F-FB5F41CF348F}" presName="rootText" presStyleLbl="node2" presStyleIdx="2" presStyleCnt="3">
        <dgm:presLayoutVars>
          <dgm:chPref val="3"/>
        </dgm:presLayoutVars>
      </dgm:prSet>
      <dgm:spPr/>
    </dgm:pt>
    <dgm:pt modelId="{9EF5AD19-DFDE-4012-A1E6-818F4CADFA71}" type="pres">
      <dgm:prSet presAssocID="{ABC6B813-81AA-4414-A31F-FB5F41CF348F}" presName="rootConnector" presStyleLbl="node2" presStyleIdx="2" presStyleCnt="3"/>
      <dgm:spPr/>
    </dgm:pt>
    <dgm:pt modelId="{173FAFC9-1CC8-4095-9F14-7F0E686359D1}" type="pres">
      <dgm:prSet presAssocID="{ABC6B813-81AA-4414-A31F-FB5F41CF348F}" presName="hierChild4" presStyleCnt="0"/>
      <dgm:spPr/>
    </dgm:pt>
    <dgm:pt modelId="{3E62B76A-2D6D-4F35-9881-49D88840B6EA}" type="pres">
      <dgm:prSet presAssocID="{ABC6B813-81AA-4414-A31F-FB5F41CF348F}" presName="hierChild5" presStyleCnt="0"/>
      <dgm:spPr/>
    </dgm:pt>
    <dgm:pt modelId="{3EDA4051-2FEA-4588-8DE2-407952C058A4}" type="pres">
      <dgm:prSet presAssocID="{D1512AD7-E5A5-4384-A6A8-4361D3FFA6DB}" presName="hierChild3" presStyleCnt="0"/>
      <dgm:spPr/>
    </dgm:pt>
  </dgm:ptLst>
  <dgm:cxnLst>
    <dgm:cxn modelId="{AF8B3A13-FE1A-4E8E-AF9B-FFC479F862E1}" type="presOf" srcId="{291838B9-7392-4D1B-8EFC-4994E1C0FEBD}" destId="{D455FC87-968E-4F76-9C3B-BEC1C0891CA2}" srcOrd="1" destOrd="0" presId="urn:microsoft.com/office/officeart/2005/8/layout/orgChart1"/>
    <dgm:cxn modelId="{C61F3A3F-544E-4E70-A5A3-08F76084834B}" srcId="{D1512AD7-E5A5-4384-A6A8-4361D3FFA6DB}" destId="{291838B9-7392-4D1B-8EFC-4994E1C0FEBD}" srcOrd="1" destOrd="0" parTransId="{2A3AEC07-9794-4582-B99A-12614CA15C1A}" sibTransId="{CFDA36C0-7373-418D-97A3-DFC23E959810}"/>
    <dgm:cxn modelId="{6837484A-B3C7-45F6-BC7F-04703FBF6C85}" type="presOf" srcId="{291838B9-7392-4D1B-8EFC-4994E1C0FEBD}" destId="{6E8D1535-42DD-46F1-83B2-54B28D2670A7}" srcOrd="0" destOrd="0" presId="urn:microsoft.com/office/officeart/2005/8/layout/orgChart1"/>
    <dgm:cxn modelId="{A6CE986B-01D0-4935-BDA5-4D674815EEA7}" srcId="{2DFE6B08-ECDE-49BF-B475-0469D3F428A1}" destId="{D1512AD7-E5A5-4384-A6A8-4361D3FFA6DB}" srcOrd="0" destOrd="0" parTransId="{53D747E3-4061-44B4-B502-C708258C12CF}" sibTransId="{2612A664-5847-4749-A85D-ED99D2815AED}"/>
    <dgm:cxn modelId="{FD03444F-4AD0-4F2E-9C28-CA8B3AD408A0}" type="presOf" srcId="{D1512AD7-E5A5-4384-A6A8-4361D3FFA6DB}" destId="{3EFAD284-FDBC-42B4-B6AF-454A7DBB7ABC}" srcOrd="0" destOrd="0" presId="urn:microsoft.com/office/officeart/2005/8/layout/orgChart1"/>
    <dgm:cxn modelId="{176A6E72-6E61-43A5-ABA3-4E79DA8EAF6E}" type="presOf" srcId="{667041F1-9B64-4561-819F-74A089D4AB8B}" destId="{D90527AE-79FE-4B1E-9E8C-A6FAD2B131CF}" srcOrd="0" destOrd="0" presId="urn:microsoft.com/office/officeart/2005/8/layout/orgChart1"/>
    <dgm:cxn modelId="{7817EC7D-10A2-4398-9B6F-24E2A320CE17}" type="presOf" srcId="{60697014-2A6D-421A-8382-A00F529A9FF1}" destId="{30F27640-3F88-4BF9-A94B-B5FE38D6D951}" srcOrd="0" destOrd="0" presId="urn:microsoft.com/office/officeart/2005/8/layout/orgChart1"/>
    <dgm:cxn modelId="{1C35DD87-738B-4F2D-A1B6-33B471F02A4B}" type="presOf" srcId="{2DFE6B08-ECDE-49BF-B475-0469D3F428A1}" destId="{AEAD94A9-D8B3-409A-970A-44845970BE72}" srcOrd="0" destOrd="0" presId="urn:microsoft.com/office/officeart/2005/8/layout/orgChart1"/>
    <dgm:cxn modelId="{0275EFB6-E463-4853-9161-EAB2B4CD30DB}" type="presOf" srcId="{ABC6B813-81AA-4414-A31F-FB5F41CF348F}" destId="{9EF5AD19-DFDE-4012-A1E6-818F4CADFA71}" srcOrd="1" destOrd="0" presId="urn:microsoft.com/office/officeart/2005/8/layout/orgChart1"/>
    <dgm:cxn modelId="{AD1E52BE-F592-4866-BFC8-99D6F632D02E}" type="presOf" srcId="{2A3AEC07-9794-4582-B99A-12614CA15C1A}" destId="{1C22626B-F0C7-40CA-9EE6-F9039C4D1713}" srcOrd="0" destOrd="0" presId="urn:microsoft.com/office/officeart/2005/8/layout/orgChart1"/>
    <dgm:cxn modelId="{EC6A18BF-99E3-4E13-A0D2-74FA7ABC7518}" type="presOf" srcId="{6C5B0E9C-9EA7-41D6-99A8-BBBB9906E06E}" destId="{FE40AECC-80E2-4133-BE06-FC15A1E6D46F}" srcOrd="0" destOrd="0" presId="urn:microsoft.com/office/officeart/2005/8/layout/orgChart1"/>
    <dgm:cxn modelId="{4D2FCEC0-825B-425B-9FED-168C248F2E66}" type="presOf" srcId="{D1512AD7-E5A5-4384-A6A8-4361D3FFA6DB}" destId="{01894ECA-2E8C-443C-B925-5C0639D28334}" srcOrd="1" destOrd="0" presId="urn:microsoft.com/office/officeart/2005/8/layout/orgChart1"/>
    <dgm:cxn modelId="{7F3FA3D3-9104-487C-A774-1DAC9AF0E649}" type="presOf" srcId="{60697014-2A6D-421A-8382-A00F529A9FF1}" destId="{80D55DF8-D898-42D0-A466-1A36816D12BE}" srcOrd="1" destOrd="0" presId="urn:microsoft.com/office/officeart/2005/8/layout/orgChart1"/>
    <dgm:cxn modelId="{C08ED7DC-BE2D-4335-957A-CB0C3BFBE3DD}" srcId="{D1512AD7-E5A5-4384-A6A8-4361D3FFA6DB}" destId="{ABC6B813-81AA-4414-A31F-FB5F41CF348F}" srcOrd="2" destOrd="0" parTransId="{6C5B0E9C-9EA7-41D6-99A8-BBBB9906E06E}" sibTransId="{6B1355D7-E105-4AC1-8D44-50EAC1236C31}"/>
    <dgm:cxn modelId="{BD0439E2-8949-4233-9ECD-44A4DD315F90}" srcId="{D1512AD7-E5A5-4384-A6A8-4361D3FFA6DB}" destId="{60697014-2A6D-421A-8382-A00F529A9FF1}" srcOrd="0" destOrd="0" parTransId="{667041F1-9B64-4561-819F-74A089D4AB8B}" sibTransId="{1E184C72-CCFA-4EC5-AA2E-CC9DE1F62325}"/>
    <dgm:cxn modelId="{AC76DCFA-CAA9-45C2-AC71-B325980D935B}" type="presOf" srcId="{ABC6B813-81AA-4414-A31F-FB5F41CF348F}" destId="{AF71023F-8A39-483A-8414-9CDC2D49930E}" srcOrd="0" destOrd="0" presId="urn:microsoft.com/office/officeart/2005/8/layout/orgChart1"/>
    <dgm:cxn modelId="{8FA8F8BB-0CED-4FF6-B851-9A4E55FD72D8}" type="presParOf" srcId="{AEAD94A9-D8B3-409A-970A-44845970BE72}" destId="{3861C7B3-2E55-4260-B92E-489D754DDF12}" srcOrd="0" destOrd="0" presId="urn:microsoft.com/office/officeart/2005/8/layout/orgChart1"/>
    <dgm:cxn modelId="{7C75ED17-BC5B-4045-9503-86F87EE20B30}" type="presParOf" srcId="{3861C7B3-2E55-4260-B92E-489D754DDF12}" destId="{108F78F0-1D6E-4139-B9DB-528F32D6DA5C}" srcOrd="0" destOrd="0" presId="urn:microsoft.com/office/officeart/2005/8/layout/orgChart1"/>
    <dgm:cxn modelId="{35CB4B36-2DB8-4521-80E0-028F4F81F78A}" type="presParOf" srcId="{108F78F0-1D6E-4139-B9DB-528F32D6DA5C}" destId="{3EFAD284-FDBC-42B4-B6AF-454A7DBB7ABC}" srcOrd="0" destOrd="0" presId="urn:microsoft.com/office/officeart/2005/8/layout/orgChart1"/>
    <dgm:cxn modelId="{8471C913-5247-410D-BC6E-B49680DCFC84}" type="presParOf" srcId="{108F78F0-1D6E-4139-B9DB-528F32D6DA5C}" destId="{01894ECA-2E8C-443C-B925-5C0639D28334}" srcOrd="1" destOrd="0" presId="urn:microsoft.com/office/officeart/2005/8/layout/orgChart1"/>
    <dgm:cxn modelId="{005B2409-E17C-49B2-A6AE-AE697DB3EFBA}" type="presParOf" srcId="{3861C7B3-2E55-4260-B92E-489D754DDF12}" destId="{CFB3A80C-137D-4907-AE30-ED40728F058F}" srcOrd="1" destOrd="0" presId="urn:microsoft.com/office/officeart/2005/8/layout/orgChart1"/>
    <dgm:cxn modelId="{42D238E9-02A1-454A-9CDD-82DBE4FEBE33}" type="presParOf" srcId="{CFB3A80C-137D-4907-AE30-ED40728F058F}" destId="{D90527AE-79FE-4B1E-9E8C-A6FAD2B131CF}" srcOrd="0" destOrd="0" presId="urn:microsoft.com/office/officeart/2005/8/layout/orgChart1"/>
    <dgm:cxn modelId="{83A1083C-C201-41A4-B9EC-BB3DCD075CC5}" type="presParOf" srcId="{CFB3A80C-137D-4907-AE30-ED40728F058F}" destId="{4BB6B723-E4F7-48EB-89DC-7043F9AF3FAF}" srcOrd="1" destOrd="0" presId="urn:microsoft.com/office/officeart/2005/8/layout/orgChart1"/>
    <dgm:cxn modelId="{978BAE28-E588-4FE3-8966-C81788AC2B78}" type="presParOf" srcId="{4BB6B723-E4F7-48EB-89DC-7043F9AF3FAF}" destId="{B3F092DA-141E-4519-B9AC-4AEB13036164}" srcOrd="0" destOrd="0" presId="urn:microsoft.com/office/officeart/2005/8/layout/orgChart1"/>
    <dgm:cxn modelId="{223D8F5A-B7FB-4321-A4AC-18AC8DA6BE76}" type="presParOf" srcId="{B3F092DA-141E-4519-B9AC-4AEB13036164}" destId="{30F27640-3F88-4BF9-A94B-B5FE38D6D951}" srcOrd="0" destOrd="0" presId="urn:microsoft.com/office/officeart/2005/8/layout/orgChart1"/>
    <dgm:cxn modelId="{FBB930EE-CFD3-4CB9-A682-2DB0E142DA6B}" type="presParOf" srcId="{B3F092DA-141E-4519-B9AC-4AEB13036164}" destId="{80D55DF8-D898-42D0-A466-1A36816D12BE}" srcOrd="1" destOrd="0" presId="urn:microsoft.com/office/officeart/2005/8/layout/orgChart1"/>
    <dgm:cxn modelId="{46D41FAC-C80E-4B36-93B1-F0770495C476}" type="presParOf" srcId="{4BB6B723-E4F7-48EB-89DC-7043F9AF3FAF}" destId="{AE282D36-2813-4DF9-84F4-F2AD7064AAB2}" srcOrd="1" destOrd="0" presId="urn:microsoft.com/office/officeart/2005/8/layout/orgChart1"/>
    <dgm:cxn modelId="{089A3A2D-0C8D-40AF-B9A0-6357EAFBD439}" type="presParOf" srcId="{4BB6B723-E4F7-48EB-89DC-7043F9AF3FAF}" destId="{D95455E0-9CF3-4E6A-B1E5-F68B2A75CA7F}" srcOrd="2" destOrd="0" presId="urn:microsoft.com/office/officeart/2005/8/layout/orgChart1"/>
    <dgm:cxn modelId="{B2F663ED-4DED-4210-A4C3-ECC44734309B}" type="presParOf" srcId="{CFB3A80C-137D-4907-AE30-ED40728F058F}" destId="{1C22626B-F0C7-40CA-9EE6-F9039C4D1713}" srcOrd="2" destOrd="0" presId="urn:microsoft.com/office/officeart/2005/8/layout/orgChart1"/>
    <dgm:cxn modelId="{E4EF3DD5-72CB-4A00-AF90-D47C40344586}" type="presParOf" srcId="{CFB3A80C-137D-4907-AE30-ED40728F058F}" destId="{906AD13A-CCFA-4C9E-84AF-EF667E86209F}" srcOrd="3" destOrd="0" presId="urn:microsoft.com/office/officeart/2005/8/layout/orgChart1"/>
    <dgm:cxn modelId="{4671539B-37E7-4D28-9ABC-C96AB0FA2CFD}" type="presParOf" srcId="{906AD13A-CCFA-4C9E-84AF-EF667E86209F}" destId="{A7AC3623-A934-446A-AA80-38841FBA1941}" srcOrd="0" destOrd="0" presId="urn:microsoft.com/office/officeart/2005/8/layout/orgChart1"/>
    <dgm:cxn modelId="{85D90B40-D598-4A81-986E-BE9F3091B32E}" type="presParOf" srcId="{A7AC3623-A934-446A-AA80-38841FBA1941}" destId="{6E8D1535-42DD-46F1-83B2-54B28D2670A7}" srcOrd="0" destOrd="0" presId="urn:microsoft.com/office/officeart/2005/8/layout/orgChart1"/>
    <dgm:cxn modelId="{EA14DCEE-F1F9-41F1-8B1B-84AEB70096E7}" type="presParOf" srcId="{A7AC3623-A934-446A-AA80-38841FBA1941}" destId="{D455FC87-968E-4F76-9C3B-BEC1C0891CA2}" srcOrd="1" destOrd="0" presId="urn:microsoft.com/office/officeart/2005/8/layout/orgChart1"/>
    <dgm:cxn modelId="{F18B6BAC-1BFB-4ECD-9713-E5440D789E9E}" type="presParOf" srcId="{906AD13A-CCFA-4C9E-84AF-EF667E86209F}" destId="{8E1D27C9-CC3A-440F-B0FD-F5188032A313}" srcOrd="1" destOrd="0" presId="urn:microsoft.com/office/officeart/2005/8/layout/orgChart1"/>
    <dgm:cxn modelId="{A9A2ECA0-41C8-434E-A094-C0F0D1431684}" type="presParOf" srcId="{906AD13A-CCFA-4C9E-84AF-EF667E86209F}" destId="{90287BD9-2B41-401E-8695-CE0BD85FF21E}" srcOrd="2" destOrd="0" presId="urn:microsoft.com/office/officeart/2005/8/layout/orgChart1"/>
    <dgm:cxn modelId="{3060CBF8-EF63-4AA9-9EC3-F7B628EFFADE}" type="presParOf" srcId="{CFB3A80C-137D-4907-AE30-ED40728F058F}" destId="{FE40AECC-80E2-4133-BE06-FC15A1E6D46F}" srcOrd="4" destOrd="0" presId="urn:microsoft.com/office/officeart/2005/8/layout/orgChart1"/>
    <dgm:cxn modelId="{C23D201F-2A29-4FE9-B6EF-B858C39E3961}" type="presParOf" srcId="{CFB3A80C-137D-4907-AE30-ED40728F058F}" destId="{76DB8AA6-A6C7-4FDF-9CDD-4AFAB3402214}" srcOrd="5" destOrd="0" presId="urn:microsoft.com/office/officeart/2005/8/layout/orgChart1"/>
    <dgm:cxn modelId="{F9915BA0-23AF-4D6F-BCE9-50F5A29978E6}" type="presParOf" srcId="{76DB8AA6-A6C7-4FDF-9CDD-4AFAB3402214}" destId="{F0A03A49-3AFA-42A3-85F9-877A9848F2CE}" srcOrd="0" destOrd="0" presId="urn:microsoft.com/office/officeart/2005/8/layout/orgChart1"/>
    <dgm:cxn modelId="{66FFA7F9-A83A-4F76-ACDC-2CF3AF753435}" type="presParOf" srcId="{F0A03A49-3AFA-42A3-85F9-877A9848F2CE}" destId="{AF71023F-8A39-483A-8414-9CDC2D49930E}" srcOrd="0" destOrd="0" presId="urn:microsoft.com/office/officeart/2005/8/layout/orgChart1"/>
    <dgm:cxn modelId="{39077F6F-8D48-40D4-9ABA-FAEB0978404F}" type="presParOf" srcId="{F0A03A49-3AFA-42A3-85F9-877A9848F2CE}" destId="{9EF5AD19-DFDE-4012-A1E6-818F4CADFA71}" srcOrd="1" destOrd="0" presId="urn:microsoft.com/office/officeart/2005/8/layout/orgChart1"/>
    <dgm:cxn modelId="{DE68E3C4-F2A1-4A03-9CE6-41195E4249E6}" type="presParOf" srcId="{76DB8AA6-A6C7-4FDF-9CDD-4AFAB3402214}" destId="{173FAFC9-1CC8-4095-9F14-7F0E686359D1}" srcOrd="1" destOrd="0" presId="urn:microsoft.com/office/officeart/2005/8/layout/orgChart1"/>
    <dgm:cxn modelId="{55250023-4B73-477A-B856-66C7D8763168}" type="presParOf" srcId="{76DB8AA6-A6C7-4FDF-9CDD-4AFAB3402214}" destId="{3E62B76A-2D6D-4F35-9881-49D88840B6EA}" srcOrd="2" destOrd="0" presId="urn:microsoft.com/office/officeart/2005/8/layout/orgChart1"/>
    <dgm:cxn modelId="{1C5743A1-140B-46FA-B0A4-269D4D7B821E}" type="presParOf" srcId="{3861C7B3-2E55-4260-B92E-489D754DDF12}" destId="{3EDA4051-2FEA-4588-8DE2-407952C058A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40AECC-80E2-4133-BE06-FC15A1E6D46F}">
      <dsp:nvSpPr>
        <dsp:cNvPr id="0" name=""/>
        <dsp:cNvSpPr/>
      </dsp:nvSpPr>
      <dsp:spPr>
        <a:xfrm>
          <a:off x="4594688" y="3160447"/>
          <a:ext cx="3250775" cy="5641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2092"/>
              </a:lnTo>
              <a:lnTo>
                <a:pt x="3250775" y="282092"/>
              </a:lnTo>
              <a:lnTo>
                <a:pt x="3250775" y="564184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22626B-F0C7-40CA-9EE6-F9039C4D1713}">
      <dsp:nvSpPr>
        <dsp:cNvPr id="0" name=""/>
        <dsp:cNvSpPr/>
      </dsp:nvSpPr>
      <dsp:spPr>
        <a:xfrm>
          <a:off x="4548968" y="3160447"/>
          <a:ext cx="91440" cy="5641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64184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0527AE-79FE-4B1E-9E8C-A6FAD2B131CF}">
      <dsp:nvSpPr>
        <dsp:cNvPr id="0" name=""/>
        <dsp:cNvSpPr/>
      </dsp:nvSpPr>
      <dsp:spPr>
        <a:xfrm>
          <a:off x="1343912" y="3160447"/>
          <a:ext cx="3250775" cy="564184"/>
        </a:xfrm>
        <a:custGeom>
          <a:avLst/>
          <a:gdLst/>
          <a:ahLst/>
          <a:cxnLst/>
          <a:rect l="0" t="0" r="0" b="0"/>
          <a:pathLst>
            <a:path>
              <a:moveTo>
                <a:pt x="3250775" y="0"/>
              </a:moveTo>
              <a:lnTo>
                <a:pt x="3250775" y="282092"/>
              </a:lnTo>
              <a:lnTo>
                <a:pt x="0" y="282092"/>
              </a:lnTo>
              <a:lnTo>
                <a:pt x="0" y="564184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FAD284-FDBC-42B4-B6AF-454A7DBB7ABC}">
      <dsp:nvSpPr>
        <dsp:cNvPr id="0" name=""/>
        <dsp:cNvSpPr/>
      </dsp:nvSpPr>
      <dsp:spPr>
        <a:xfrm>
          <a:off x="2851708" y="994947"/>
          <a:ext cx="3485959" cy="21655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4000" b="1" kern="1200" dirty="0"/>
            <a:t>Διαχείριση </a:t>
          </a:r>
          <a:r>
            <a:rPr lang="en-GB" sz="4000" b="1" kern="1200" dirty="0"/>
            <a:t>CO</a:t>
          </a:r>
          <a:r>
            <a:rPr lang="en-GB" sz="4000" b="1" kern="1200" baseline="-25000" dirty="0"/>
            <a:t>2</a:t>
          </a:r>
        </a:p>
      </dsp:txBody>
      <dsp:txXfrm>
        <a:off x="2851708" y="994947"/>
        <a:ext cx="3485959" cy="2165500"/>
      </dsp:txXfrm>
    </dsp:sp>
    <dsp:sp modelId="{30F27640-3F88-4BF9-A94B-B5FE38D6D951}">
      <dsp:nvSpPr>
        <dsp:cNvPr id="0" name=""/>
        <dsp:cNvSpPr/>
      </dsp:nvSpPr>
      <dsp:spPr>
        <a:xfrm>
          <a:off x="616" y="3724631"/>
          <a:ext cx="2686591" cy="13432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400" kern="1200" dirty="0"/>
            <a:t>Δέσμευση/</a:t>
          </a:r>
          <a:endParaRPr lang="en-GB" sz="2400" kern="1200" dirty="0"/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400" kern="1200" dirty="0"/>
            <a:t>Διαχωρισμός</a:t>
          </a:r>
          <a:endParaRPr lang="en-GB" sz="2400" kern="1200" dirty="0"/>
        </a:p>
      </dsp:txBody>
      <dsp:txXfrm>
        <a:off x="616" y="3724631"/>
        <a:ext cx="2686591" cy="1343295"/>
      </dsp:txXfrm>
    </dsp:sp>
    <dsp:sp modelId="{6E8D1535-42DD-46F1-83B2-54B28D2670A7}">
      <dsp:nvSpPr>
        <dsp:cNvPr id="0" name=""/>
        <dsp:cNvSpPr/>
      </dsp:nvSpPr>
      <dsp:spPr>
        <a:xfrm>
          <a:off x="3251392" y="3724631"/>
          <a:ext cx="2686591" cy="13432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400" kern="1200" dirty="0"/>
            <a:t>Αποθήκευση</a:t>
          </a:r>
          <a:endParaRPr lang="en-GB" sz="2400" kern="1200" dirty="0"/>
        </a:p>
      </dsp:txBody>
      <dsp:txXfrm>
        <a:off x="3251392" y="3724631"/>
        <a:ext cx="2686591" cy="1343295"/>
      </dsp:txXfrm>
    </dsp:sp>
    <dsp:sp modelId="{AF71023F-8A39-483A-8414-9CDC2D49930E}">
      <dsp:nvSpPr>
        <dsp:cNvPr id="0" name=""/>
        <dsp:cNvSpPr/>
      </dsp:nvSpPr>
      <dsp:spPr>
        <a:xfrm>
          <a:off x="6502167" y="3724631"/>
          <a:ext cx="2686591" cy="13432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400" kern="1200" dirty="0"/>
            <a:t>Μετατροπή</a:t>
          </a:r>
          <a:endParaRPr lang="en-GB" sz="2400" kern="1200" dirty="0"/>
        </a:p>
      </dsp:txBody>
      <dsp:txXfrm>
        <a:off x="6502167" y="3724631"/>
        <a:ext cx="2686591" cy="13432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950A12-77B2-4B72-9D07-7865A5F1F212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854AC1-E6DB-424A-A132-14AEE88E10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979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854AC1-E6DB-424A-A132-14AEE88E10D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829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854AC1-E6DB-424A-A132-14AEE88E10D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9241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854AC1-E6DB-424A-A132-14AEE88E10D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3497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854AC1-E6DB-424A-A132-14AEE88E10D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2226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854AC1-E6DB-424A-A132-14AEE88E10D4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05182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854AC1-E6DB-424A-A132-14AEE88E10D4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5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854AC1-E6DB-424A-A132-14AEE88E10D4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540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7825-D4AD-4478-BE7C-402F1F902B37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D061-0106-456F-B806-D60AD24A6D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7825-D4AD-4478-BE7C-402F1F902B37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D061-0106-456F-B806-D60AD24A6D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9261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7825-D4AD-4478-BE7C-402F1F902B37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D061-0106-456F-B806-D60AD24A6DBA}" type="slidenum">
              <a:rPr lang="en-GB" smtClean="0"/>
              <a:t>‹#›</a:t>
            </a:fld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64608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7825-D4AD-4478-BE7C-402F1F902B37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D061-0106-456F-B806-D60AD24A6D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659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7825-D4AD-4478-BE7C-402F1F902B37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D061-0106-456F-B806-D60AD24A6DBA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859832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7825-D4AD-4478-BE7C-402F1F902B37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D061-0106-456F-B806-D60AD24A6D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3529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7825-D4AD-4478-BE7C-402F1F902B37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D061-0106-456F-B806-D60AD24A6D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99261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7825-D4AD-4478-BE7C-402F1F902B37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D061-0106-456F-B806-D60AD24A6D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703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7825-D4AD-4478-BE7C-402F1F902B37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D061-0106-456F-B806-D60AD24A6D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281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7825-D4AD-4478-BE7C-402F1F902B37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D061-0106-456F-B806-D60AD24A6D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510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7825-D4AD-4478-BE7C-402F1F902B37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D061-0106-456F-B806-D60AD24A6D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206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7825-D4AD-4478-BE7C-402F1F902B37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D061-0106-456F-B806-D60AD24A6D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950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7825-D4AD-4478-BE7C-402F1F902B37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D061-0106-456F-B806-D60AD24A6D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8929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7825-D4AD-4478-BE7C-402F1F902B37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D061-0106-456F-B806-D60AD24A6D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3946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7825-D4AD-4478-BE7C-402F1F902B37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D061-0106-456F-B806-D60AD24A6D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290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7825-D4AD-4478-BE7C-402F1F902B37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D061-0106-456F-B806-D60AD24A6D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876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F7825-D4AD-4478-BE7C-402F1F902B37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D6AD061-0106-456F-B806-D60AD24A6D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158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F2FE4FB-D7D2-496A-A9BE-FE059222BCAB}"/>
              </a:ext>
            </a:extLst>
          </p:cNvPr>
          <p:cNvSpPr txBox="1"/>
          <p:nvPr/>
        </p:nvSpPr>
        <p:spPr>
          <a:xfrm>
            <a:off x="1021647" y="2059620"/>
            <a:ext cx="86290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b="1" i="1" u="sng" dirty="0"/>
              <a:t>Διεργασίες δέσμευσης του διοξειδίου του άνθρακα και μετατροπής του σε οργανικές ενώσεις </a:t>
            </a:r>
            <a:endParaRPr lang="en-GB" sz="2800" i="1" u="sng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0B4CA7-0855-48E3-A177-22A722541DDD}"/>
              </a:ext>
            </a:extLst>
          </p:cNvPr>
          <p:cNvSpPr txBox="1"/>
          <p:nvPr/>
        </p:nvSpPr>
        <p:spPr>
          <a:xfrm>
            <a:off x="861849" y="275208"/>
            <a:ext cx="82814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/>
              <a:t>Εθνικό Μετσόβιο Πολυτεχνείο </a:t>
            </a:r>
          </a:p>
          <a:p>
            <a:r>
              <a:rPr lang="el-GR" dirty="0"/>
              <a:t>Τμήμα Χημικών Μηχανικών </a:t>
            </a:r>
          </a:p>
          <a:p>
            <a:r>
              <a:rPr lang="el-GR" dirty="0"/>
              <a:t>Τομέας ΙΙ : Ανάλυσης, Σχεδιασμού και Ανάπτυξης Διεργασιών και Συστημάτων 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DE51BB-39BA-45D6-9577-D7270150A3CB}"/>
              </a:ext>
            </a:extLst>
          </p:cNvPr>
          <p:cNvSpPr txBox="1"/>
          <p:nvPr/>
        </p:nvSpPr>
        <p:spPr>
          <a:xfrm>
            <a:off x="2512380" y="3715011"/>
            <a:ext cx="5830442" cy="20497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50000"/>
              </a:lnSpc>
            </a:pPr>
            <a:r>
              <a:rPr lang="el-GR" dirty="0"/>
              <a:t>Φοιτητής : Αλέξανδρος Αναγνώστου </a:t>
            </a:r>
          </a:p>
          <a:p>
            <a:pPr algn="ctr">
              <a:lnSpc>
                <a:spcPct val="250000"/>
              </a:lnSpc>
            </a:pPr>
            <a:r>
              <a:rPr lang="el-GR" dirty="0"/>
              <a:t>Επιβλέπων Καθηγητής : Κωνσταντίνος </a:t>
            </a:r>
            <a:r>
              <a:rPr lang="el-GR" dirty="0" err="1"/>
              <a:t>Φιλιππόπουλος</a:t>
            </a:r>
            <a:r>
              <a:rPr lang="el-GR" dirty="0"/>
              <a:t> </a:t>
            </a:r>
          </a:p>
          <a:p>
            <a:pPr algn="ctr">
              <a:lnSpc>
                <a:spcPct val="250000"/>
              </a:lnSpc>
            </a:pPr>
            <a:r>
              <a:rPr lang="el-GR" dirty="0"/>
              <a:t>Αθήνα, Φεβρουάριος 2020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606F826-5C91-406C-8CE1-321939255E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91" y="4878311"/>
            <a:ext cx="1693693" cy="1704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074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7">
        <p:fade/>
      </p:transition>
    </mc:Choice>
    <mc:Fallback xmlns="">
      <p:transition spd="med" advTm="87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5E29452-4553-4942-8DA1-BCE693DD54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658" y="1545001"/>
            <a:ext cx="11416683" cy="376799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A5B69AB-4AD6-40E9-8398-D59291F6B550}"/>
              </a:ext>
            </a:extLst>
          </p:cNvPr>
          <p:cNvSpPr txBox="1"/>
          <p:nvPr/>
        </p:nvSpPr>
        <p:spPr>
          <a:xfrm>
            <a:off x="4278835" y="351930"/>
            <a:ext cx="36343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dirty="0"/>
              <a:t>Συνδυασμός μεθόδων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6225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274">
        <p:fade/>
      </p:transition>
    </mc:Choice>
    <mc:Fallback xmlns="">
      <p:transition spd="med" advTm="1274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02CA34F-7E54-42FE-8314-BCB2B55ADE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83182"/>
          </a:xfrm>
          <a:prstGeom prst="rect">
            <a:avLst/>
          </a:prstGeom>
        </p:spPr>
      </p:pic>
      <p:sp>
        <p:nvSpPr>
          <p:cNvPr id="2" name="Title 3">
            <a:extLst>
              <a:ext uri="{FF2B5EF4-FFF2-40B4-BE49-F238E27FC236}">
                <a16:creationId xmlns:a16="http://schemas.microsoft.com/office/drawing/2014/main" id="{FCA89B40-9DB6-414C-8955-32B74835A620}"/>
              </a:ext>
            </a:extLst>
          </p:cNvPr>
          <p:cNvSpPr txBox="1">
            <a:spLocks/>
          </p:cNvSpPr>
          <p:nvPr/>
        </p:nvSpPr>
        <p:spPr>
          <a:xfrm>
            <a:off x="1797665" y="10625"/>
            <a:ext cx="8596668" cy="13208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l-GR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Αποθήκευση του </a:t>
            </a:r>
            <a:r>
              <a:rPr lang="en-GB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CO</a:t>
            </a:r>
            <a:r>
              <a:rPr lang="en-GB" sz="4800" b="1" baseline="-2500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</a:t>
            </a:r>
            <a:endParaRPr lang="en-GB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72669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434">
        <p:fade/>
      </p:transition>
    </mc:Choice>
    <mc:Fallback xmlns="">
      <p:transition spd="med" advTm="343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FB28680A-D461-44EC-9138-3E3CDBB4E6A2}"/>
              </a:ext>
            </a:extLst>
          </p:cNvPr>
          <p:cNvSpPr txBox="1">
            <a:spLocks/>
          </p:cNvSpPr>
          <p:nvPr/>
        </p:nvSpPr>
        <p:spPr>
          <a:xfrm>
            <a:off x="1797665" y="10625"/>
            <a:ext cx="8596668" cy="13208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l-GR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Μετατροπή του </a:t>
            </a:r>
            <a:r>
              <a:rPr lang="en-GB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CO</a:t>
            </a:r>
            <a:r>
              <a:rPr lang="en-GB" sz="4800" b="1" baseline="-2500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</a:t>
            </a:r>
            <a:endParaRPr lang="en-GB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5EA081-E602-458D-BC83-3FAC145128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727" y="1331425"/>
            <a:ext cx="6187389" cy="487106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1F55F58-1C6A-43F9-AD0F-CA44FE4EE087}"/>
              </a:ext>
            </a:extLst>
          </p:cNvPr>
          <p:cNvSpPr txBox="1"/>
          <p:nvPr/>
        </p:nvSpPr>
        <p:spPr>
          <a:xfrm>
            <a:off x="6889072" y="2028020"/>
            <a:ext cx="500520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Καταλυτικές αντιδράσεις για παραγωγή χρήσιμων προϊόντων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Έμφαση σε καύσιμα λόγω της μεγάλης ζήτησης τους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Μεγάλα ποσά ενέργειας για σπάσιμο του δεσμού του </a:t>
            </a:r>
            <a:r>
              <a:rPr lang="en-GB" sz="2000" dirty="0"/>
              <a:t>CO</a:t>
            </a:r>
            <a:r>
              <a:rPr lang="en-GB" sz="2000" baseline="-25000" dirty="0"/>
              <a:t>2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14585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872">
        <p:fade/>
      </p:transition>
    </mc:Choice>
    <mc:Fallback xmlns="">
      <p:transition spd="med" advTm="1872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DCCF669-A310-4724-89C8-CDA9F66A6212}"/>
              </a:ext>
            </a:extLst>
          </p:cNvPr>
          <p:cNvSpPr txBox="1"/>
          <p:nvPr/>
        </p:nvSpPr>
        <p:spPr>
          <a:xfrm>
            <a:off x="3248489" y="387441"/>
            <a:ext cx="56950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i="1" u="sng" dirty="0"/>
              <a:t>Αντίδραση </a:t>
            </a:r>
            <a:r>
              <a:rPr lang="en-GB" sz="2800" i="1" u="sng" dirty="0"/>
              <a:t>Water-Gas-Shift (WGS) </a:t>
            </a:r>
            <a:endParaRPr lang="en-GB" sz="2400" i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90FBC652-936F-47D4-AC01-27C6EF434561}"/>
                  </a:ext>
                </a:extLst>
              </p:cNvPr>
              <p:cNvSpPr/>
              <p:nvPr/>
            </p:nvSpPr>
            <p:spPr>
              <a:xfrm>
                <a:off x="4517522" y="1314026"/>
                <a:ext cx="3156954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2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1" i="1">
                              <a:latin typeface="Cambria Math" panose="02040503050406030204" pitchFamily="18" charset="0"/>
                            </a:rPr>
                            <m:t>𝑪𝑶</m:t>
                          </m:r>
                        </m:e>
                        <m:sub>
                          <m:r>
                            <a:rPr lang="en-GB" sz="2200" b="1" i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GB" sz="2200" b="1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2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1" i="1">
                              <a:latin typeface="Cambria Math" panose="02040503050406030204" pitchFamily="18" charset="0"/>
                            </a:rPr>
                            <m:t>𝑯</m:t>
                          </m:r>
                        </m:e>
                        <m:sub>
                          <m:r>
                            <a:rPr lang="en-GB" sz="2200" b="1" i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GB" sz="2200" b="1" i="0">
                          <a:latin typeface="Cambria Math" panose="02040503050406030204" pitchFamily="18" charset="0"/>
                        </a:rPr>
                        <m:t>⇄</m:t>
                      </m:r>
                      <m:r>
                        <a:rPr lang="en-GB" sz="2200" b="1" i="1">
                          <a:latin typeface="Cambria Math" panose="02040503050406030204" pitchFamily="18" charset="0"/>
                        </a:rPr>
                        <m:t>𝑪𝑶</m:t>
                      </m:r>
                      <m:r>
                        <a:rPr lang="en-GB" sz="2200" b="1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2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1" i="1">
                              <a:latin typeface="Cambria Math" panose="02040503050406030204" pitchFamily="18" charset="0"/>
                            </a:rPr>
                            <m:t>𝑯</m:t>
                          </m:r>
                        </m:e>
                        <m:sub>
                          <m:r>
                            <a:rPr lang="en-GB" sz="2200" b="1" i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GB" sz="2200" b="1" i="1">
                          <a:latin typeface="Cambria Math" panose="02040503050406030204" pitchFamily="18" charset="0"/>
                        </a:rPr>
                        <m:t>𝑶</m:t>
                      </m:r>
                    </m:oMath>
                  </m:oMathPara>
                </a14:m>
                <a:endParaRPr lang="en-GB" sz="2200" b="1" dirty="0"/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90FBC652-936F-47D4-AC01-27C6EF43456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7522" y="1314026"/>
                <a:ext cx="3156954" cy="430887"/>
              </a:xfrm>
              <a:prstGeom prst="rect">
                <a:avLst/>
              </a:prstGeom>
              <a:blipFill>
                <a:blip r:embed="rId3"/>
                <a:stretch>
                  <a:fillRect b="-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A297D399-7A90-4779-8324-9CB62872721A}"/>
              </a:ext>
            </a:extLst>
          </p:cNvPr>
          <p:cNvSpPr txBox="1"/>
          <p:nvPr/>
        </p:nvSpPr>
        <p:spPr>
          <a:xfrm>
            <a:off x="6889072" y="2249495"/>
            <a:ext cx="500520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Ρύθμιση </a:t>
            </a:r>
            <a:r>
              <a:rPr lang="en-GB" sz="2000" dirty="0"/>
              <a:t>CO/CO</a:t>
            </a:r>
            <a:r>
              <a:rPr lang="en-GB" sz="2000" baseline="-25000" dirty="0"/>
              <a:t>2</a:t>
            </a:r>
            <a:r>
              <a:rPr lang="en-GB" sz="2000" dirty="0"/>
              <a:t>/H</a:t>
            </a:r>
            <a:r>
              <a:rPr lang="en-GB" sz="2000" baseline="-25000" dirty="0"/>
              <a:t>2</a:t>
            </a:r>
            <a:r>
              <a:rPr lang="en-GB" sz="2000" dirty="0"/>
              <a:t> </a:t>
            </a:r>
            <a:r>
              <a:rPr lang="el-GR" sz="2000" dirty="0"/>
              <a:t>σε τροφοδοσίες </a:t>
            </a:r>
            <a:r>
              <a:rPr lang="en-GB" sz="2000" dirty="0"/>
              <a:t>syngas</a:t>
            </a: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Pre-combustion Capture : </a:t>
            </a:r>
            <a:r>
              <a:rPr lang="el-GR" sz="2000" dirty="0"/>
              <a:t>Μετατροπή του </a:t>
            </a:r>
            <a:r>
              <a:rPr lang="en-GB" sz="2000" dirty="0"/>
              <a:t>CO</a:t>
            </a:r>
            <a:r>
              <a:rPr lang="el-GR" sz="2000" dirty="0"/>
              <a:t> σε </a:t>
            </a:r>
            <a:r>
              <a:rPr lang="en-GB" sz="2000" dirty="0"/>
              <a:t>CO</a:t>
            </a:r>
            <a:r>
              <a:rPr lang="en-GB" sz="2000" baseline="-25000" dirty="0"/>
              <a:t>2</a:t>
            </a:r>
            <a:r>
              <a:rPr lang="el-GR" sz="2000" dirty="0"/>
              <a:t> &amp; Η</a:t>
            </a:r>
            <a:r>
              <a:rPr lang="el-GR" sz="2000" baseline="-25000" dirty="0"/>
              <a:t>2</a:t>
            </a:r>
            <a:endParaRPr lang="el-GR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F78931-1661-4667-9CE0-86A6298D31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240" y="2363679"/>
            <a:ext cx="5995631" cy="36997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90008BA-7F21-449D-8557-16F3672881A3}"/>
              </a:ext>
            </a:extLst>
          </p:cNvPr>
          <p:cNvSpPr txBox="1"/>
          <p:nvPr/>
        </p:nvSpPr>
        <p:spPr>
          <a:xfrm>
            <a:off x="6889072" y="5610686"/>
            <a:ext cx="4644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Χρήση σε </a:t>
            </a:r>
            <a:r>
              <a:rPr lang="en-GB" sz="2000" dirty="0"/>
              <a:t>PEMFCs </a:t>
            </a:r>
            <a:r>
              <a:rPr lang="el-GR" sz="2000" dirty="0"/>
              <a:t>για παραγωγή ηλεκτρικής ενέργειας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824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166">
        <p:fade/>
      </p:transition>
    </mc:Choice>
    <mc:Fallback xmlns="">
      <p:transition spd="med" advTm="316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FF63DB30-605C-4192-928E-DE50C601F107}"/>
                  </a:ext>
                </a:extLst>
              </p:cNvPr>
              <p:cNvSpPr/>
              <p:nvPr/>
            </p:nvSpPr>
            <p:spPr>
              <a:xfrm>
                <a:off x="2079220" y="2869102"/>
                <a:ext cx="8033553" cy="9041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𝐶𝑂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GB">
                                <a:latin typeface="Cambria Math" panose="02040503050406030204" pitchFamily="18" charset="0"/>
                              </a:rPr>
                              <m:t> →</m:t>
                            </m:r>
                          </m:e>
                        </m:mr>
                      </m:m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GB" smtClean="0">
                          <a:latin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𝐶𝐻</m:t>
                          </m:r>
                        </m:e>
                        <m:sub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𝑂𝐻</m:t>
                      </m:r>
                      <m:r>
                        <a:rPr lang="en-GB" i="0">
                          <a:latin typeface="Cambria Math" panose="02040503050406030204" pitchFamily="18" charset="0"/>
                        </a:rPr>
                        <m:t>   </m:t>
                      </m:r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en-GB" i="1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</m:mr>
                        <m:mr>
                          <m:e>
                            <m:r>
                              <m:rPr>
                                <m:nor/>
                              </m:rPr>
                              <a:rPr lang="en-GB" i="1">
                                <a:latin typeface="Cambria Math" panose="02040503050406030204" pitchFamily="18" charset="0"/>
                              </a:rPr>
                              <m:t>⇌</m:t>
                            </m:r>
                          </m:e>
                        </m:mr>
                        <m:mr>
                          <m:e>
                            <m:r>
                              <m:rPr>
                                <m:nor/>
                              </m:rPr>
                              <a:rPr lang="en-GB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en-GB" i="1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</m:mr>
                      </m:m>
                      <m:r>
                        <a:rPr lang="en-GB" i="0">
                          <a:latin typeface="Cambria Math" panose="02040503050406030204" pitchFamily="18" charset="0"/>
                        </a:rPr>
                        <m:t>   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𝐶𝐻</m:t>
                          </m:r>
                        </m:e>
                        <m:sub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𝑂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𝐶𝐻</m:t>
                          </m:r>
                        </m:e>
                        <m:sub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i="0">
                          <a:latin typeface="Cambria Math" panose="02040503050406030204" pitchFamily="18" charset="0"/>
                        </a:rPr>
                        <m:t>   </m:t>
                      </m:r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en-GB" i="1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</m:mr>
                        <m:mr>
                          <m:e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 →</m:t>
                            </m:r>
                          </m:e>
                        </m:mr>
                      </m:m>
                      <m:r>
                        <a:rPr lang="en-GB" i="0">
                          <a:latin typeface="Cambria Math" panose="02040503050406030204" pitchFamily="18" charset="0"/>
                        </a:rPr>
                        <m:t>   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acc>
                            <m:accPr>
                              <m:chr m:val="̿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acc>
                        </m:sub>
                      </m:sSub>
                      <m:r>
                        <a:rPr lang="en-GB" i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acc>
                            <m:accPr>
                              <m:chr m:val="̿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acc>
                        </m:sub>
                      </m:sSub>
                      <m:r>
                        <a:rPr lang="en-GB" i="0">
                          <a:latin typeface="Cambria Math" panose="02040503050406030204" pitchFamily="18" charset="0"/>
                        </a:rPr>
                        <m:t>→</m:t>
                      </m:r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f>
                              <m:fPr>
                                <m:type m:val="lin"/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den>
                            </m:f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𝑠𝑜</m:t>
                            </m:r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𝑝𝑎𝑟𝑟𝑎𝑓𝑖𝑛𝑠</m:t>
                            </m:r>
                          </m:e>
                        </m:mr>
                        <m:m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𝑎𝑟𝑜𝑚𝑎𝑡𝑖𝑐𝑠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GB" i="0">
                                    <a:latin typeface="Cambria Math" panose="02040503050406030204" pitchFamily="18" charset="0"/>
                                  </a:rPr>
                                  <m:t>6+</m:t>
                                </m:r>
                              </m:sub>
                            </m:s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𝑜𝑙𝑒𝑓𝑖𝑛𝑠</m:t>
                            </m:r>
                          </m:e>
                        </m:mr>
                      </m:m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FF63DB30-605C-4192-928E-DE50C601F10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9220" y="2869102"/>
                <a:ext cx="8033553" cy="90415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BAA352B4-A345-4D78-8910-5EB4C17DF109}"/>
              </a:ext>
            </a:extLst>
          </p:cNvPr>
          <p:cNvSpPr txBox="1"/>
          <p:nvPr/>
        </p:nvSpPr>
        <p:spPr>
          <a:xfrm>
            <a:off x="4252383" y="627138"/>
            <a:ext cx="36872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i="1" u="sng" dirty="0"/>
              <a:t>Αλυσίδα αντιδράσεων</a:t>
            </a:r>
            <a:endParaRPr lang="en-GB" sz="2400" i="1" u="sng" dirty="0"/>
          </a:p>
        </p:txBody>
      </p:sp>
    </p:spTree>
    <p:extLst>
      <p:ext uri="{BB962C8B-B14F-4D97-AF65-F5344CB8AC3E}">
        <p14:creationId xmlns:p14="http://schemas.microsoft.com/office/powerpoint/2010/main" val="1670202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FF63DB30-605C-4192-928E-DE50C601F107}"/>
                  </a:ext>
                </a:extLst>
              </p:cNvPr>
              <p:cNvSpPr/>
              <p:nvPr/>
            </p:nvSpPr>
            <p:spPr>
              <a:xfrm>
                <a:off x="2079223" y="259067"/>
                <a:ext cx="8033553" cy="9041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𝐶𝑂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GB">
                                <a:latin typeface="Cambria Math" panose="02040503050406030204" pitchFamily="18" charset="0"/>
                              </a:rPr>
                              <m:t> →</m:t>
                            </m:r>
                          </m:e>
                        </m:mr>
                      </m:m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𝟐</m:t>
                      </m:r>
                      <m:sSub>
                        <m:sSubPr>
                          <m:ctrlPr>
                            <a:rPr lang="en-GB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>
                              <a:latin typeface="Cambria Math" panose="02040503050406030204" pitchFamily="18" charset="0"/>
                            </a:rPr>
                            <m:t>𝑪𝑯</m:t>
                          </m:r>
                        </m:e>
                        <m:sub>
                          <m:r>
                            <a:rPr lang="en-GB" b="1" i="0"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n-GB" b="1" i="1">
                          <a:latin typeface="Cambria Math" panose="02040503050406030204" pitchFamily="18" charset="0"/>
                        </a:rPr>
                        <m:t>𝑶𝑯</m:t>
                      </m:r>
                      <m:r>
                        <a:rPr lang="en-GB" b="1" i="0">
                          <a:latin typeface="Cambria Math" panose="02040503050406030204" pitchFamily="18" charset="0"/>
                        </a:rPr>
                        <m:t>   </m:t>
                      </m:r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GB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GB" i="1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n-GB" i="1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GB" i="1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GB" i="1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en-GB" i="1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</m:mr>
                        <m:mr>
                          <m:e>
                            <m:r>
                              <m:rPr>
                                <m:nor/>
                              </m:rPr>
                              <a:rPr lang="en-GB" i="1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⇌</m:t>
                            </m:r>
                          </m:e>
                        </m:mr>
                        <m:mr>
                          <m:e>
                            <m:r>
                              <m:rPr>
                                <m:nor/>
                              </m:rPr>
                              <a:rPr lang="en-GB" i="1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GB" i="1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n-GB" i="1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GB" i="1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en-GB" i="1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</m:mr>
                      </m:m>
                      <m:r>
                        <a:rPr lang="en-GB" i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𝐶𝐻</m:t>
                          </m:r>
                        </m:e>
                        <m:sub>
                          <m:r>
                            <a:rPr lang="en-GB" i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i="1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𝑂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𝐶𝐻</m:t>
                          </m:r>
                        </m:e>
                        <m:sub>
                          <m:r>
                            <a:rPr lang="en-GB" i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i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GB" i="1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GB" i="1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n-GB" i="1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GB" i="1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GB" i="1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en-GB" i="1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</m:mr>
                        <m:mr>
                          <m:e>
                            <m:r>
                              <a:rPr lang="en-GB" i="0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→</m:t>
                            </m:r>
                          </m:e>
                        </m:mr>
                      </m:m>
                      <m:r>
                        <a:rPr lang="en-GB" i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acc>
                            <m:accPr>
                              <m:chr m:val="̿"/>
                              <m:ctrlPr>
                                <a:rPr lang="en-GB" i="1">
                                  <a:solidFill>
                                    <a:schemeClr val="bg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0">
                                  <a:solidFill>
                                    <a:schemeClr val="bg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acc>
                        </m:sub>
                      </m:sSub>
                      <m:r>
                        <a:rPr lang="en-GB" i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acc>
                            <m:accPr>
                              <m:chr m:val="̿"/>
                              <m:ctrlPr>
                                <a:rPr lang="en-GB" i="1">
                                  <a:solidFill>
                                    <a:schemeClr val="bg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0">
                                  <a:solidFill>
                                    <a:schemeClr val="bg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acc>
                        </m:sub>
                      </m:sSub>
                      <m:r>
                        <a:rPr lang="en-GB" i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GB" i="1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f>
                              <m:fPr>
                                <m:type m:val="lin"/>
                                <m:ctrlPr>
                                  <a:rPr lang="en-GB" i="1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i="1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GB" i="1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den>
                            </m:f>
                            <m:r>
                              <a:rPr lang="en-GB" i="1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𝑠𝑜</m:t>
                            </m:r>
                            <m:r>
                              <a:rPr lang="en-GB" i="0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i="1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𝑝𝑎𝑟𝑟𝑎𝑓𝑖𝑛𝑠</m:t>
                            </m:r>
                          </m:e>
                        </m:mr>
                        <m:mr>
                          <m:e>
                            <m:r>
                              <a:rPr lang="en-GB" i="1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𝑎𝑟𝑜𝑚𝑎𝑡𝑖𝑐𝑠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GB" i="1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GB" i="0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6+</m:t>
                                </m:r>
                              </m:sub>
                            </m:sSub>
                            <m:r>
                              <a:rPr lang="en-GB" i="1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𝑜𝑙𝑒𝑓𝑖𝑛𝑠</m:t>
                            </m:r>
                          </m:e>
                        </m:mr>
                      </m:m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FF63DB30-605C-4192-928E-DE50C601F10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9223" y="259067"/>
                <a:ext cx="8033553" cy="90415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rrow: Up 3">
            <a:extLst>
              <a:ext uri="{FF2B5EF4-FFF2-40B4-BE49-F238E27FC236}">
                <a16:creationId xmlns:a16="http://schemas.microsoft.com/office/drawing/2014/main" id="{C002B183-48DD-42CA-9CC5-E39CFC843E93}"/>
              </a:ext>
            </a:extLst>
          </p:cNvPr>
          <p:cNvSpPr/>
          <p:nvPr/>
        </p:nvSpPr>
        <p:spPr>
          <a:xfrm>
            <a:off x="3497802" y="976919"/>
            <a:ext cx="292963" cy="2660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2A0482-320C-429A-A26D-532A805E4EE4}"/>
              </a:ext>
            </a:extLst>
          </p:cNvPr>
          <p:cNvSpPr txBox="1"/>
          <p:nvPr/>
        </p:nvSpPr>
        <p:spPr>
          <a:xfrm>
            <a:off x="3060629" y="1242999"/>
            <a:ext cx="1167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μεθανόλη</a:t>
            </a:r>
            <a:endParaRPr lang="en-GB" sz="1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30C2AA4-38BA-46F9-B64A-0BF01EBD5C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034" y="1801178"/>
            <a:ext cx="7726925" cy="48659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5F3CF6A-061E-4930-A933-22A54D9D6723}"/>
              </a:ext>
            </a:extLst>
          </p:cNvPr>
          <p:cNvSpPr txBox="1"/>
          <p:nvPr/>
        </p:nvSpPr>
        <p:spPr>
          <a:xfrm>
            <a:off x="8116905" y="1801178"/>
            <a:ext cx="438285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Υδρογόνωση του </a:t>
            </a:r>
            <a:r>
              <a:rPr lang="en-GB" sz="2000" dirty="0"/>
              <a:t>CO</a:t>
            </a:r>
            <a:r>
              <a:rPr lang="en-GB" sz="2000" baseline="-25000" dirty="0"/>
              <a:t>2</a:t>
            </a:r>
            <a:r>
              <a:rPr lang="en-GB" sz="2000" dirty="0"/>
              <a:t> </a:t>
            </a:r>
            <a:r>
              <a:rPr lang="el-GR" sz="2000" dirty="0"/>
              <a:t>ή του </a:t>
            </a:r>
            <a:r>
              <a:rPr lang="en-GB" sz="2000" dirty="0"/>
              <a:t>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Μεγάλες απαιτήσεις Η</a:t>
            </a:r>
            <a:r>
              <a:rPr lang="el-GR" sz="2000" baseline="-25000" dirty="0"/>
              <a:t>2</a:t>
            </a:r>
            <a:r>
              <a:rPr lang="el-GR" sz="2000" dirty="0"/>
              <a:t> (1 / 3)</a:t>
            </a:r>
            <a:endParaRPr lang="en-GB" sz="2000" baseline="-25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Αύξηση της αγοράς κατά 10% κάθε χρόνο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Ανάμιξη με βενζίνη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Περιβαλλοντικά φιλική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7425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FF63DB30-605C-4192-928E-DE50C601F107}"/>
                  </a:ext>
                </a:extLst>
              </p:cNvPr>
              <p:cNvSpPr/>
              <p:nvPr/>
            </p:nvSpPr>
            <p:spPr>
              <a:xfrm>
                <a:off x="2079223" y="259067"/>
                <a:ext cx="8033553" cy="9041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𝐶𝑂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GB">
                                <a:latin typeface="Cambria Math" panose="02040503050406030204" pitchFamily="18" charset="0"/>
                              </a:rPr>
                              <m:t> →</m:t>
                            </m:r>
                          </m:e>
                        </m:mr>
                      </m:m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GB" smtClean="0">
                          <a:latin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𝐶𝐻</m:t>
                          </m:r>
                        </m:e>
                        <m:sub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𝑂𝐻</m:t>
                      </m:r>
                      <m:r>
                        <a:rPr lang="en-GB" i="0">
                          <a:latin typeface="Cambria Math" panose="02040503050406030204" pitchFamily="18" charset="0"/>
                        </a:rPr>
                        <m:t>   </m:t>
                      </m:r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en-GB" i="1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</m:mr>
                        <m:mr>
                          <m:e>
                            <m:r>
                              <m:rPr>
                                <m:nor/>
                              </m:rPr>
                              <a:rPr lang="en-GB" i="1">
                                <a:latin typeface="Cambria Math" panose="02040503050406030204" pitchFamily="18" charset="0"/>
                              </a:rPr>
                              <m:t>⇌</m:t>
                            </m:r>
                          </m:e>
                        </m:mr>
                        <m:mr>
                          <m:e>
                            <m:r>
                              <m:rPr>
                                <m:nor/>
                              </m:rPr>
                              <a:rPr lang="en-GB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en-GB" i="1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</m:mr>
                      </m:m>
                      <m:r>
                        <a:rPr lang="en-GB" i="0">
                          <a:latin typeface="Cambria Math" panose="02040503050406030204" pitchFamily="18" charset="0"/>
                        </a:rPr>
                        <m:t>   </m:t>
                      </m:r>
                      <m:sSub>
                        <m:sSubPr>
                          <m:ctrlPr>
                            <a:rPr lang="en-GB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>
                              <a:latin typeface="Cambria Math" panose="02040503050406030204" pitchFamily="18" charset="0"/>
                            </a:rPr>
                            <m:t>𝑪𝑯</m:t>
                          </m:r>
                        </m:e>
                        <m:sub>
                          <m:r>
                            <a:rPr lang="en-GB" b="1" i="0"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n-GB" b="1" i="1">
                          <a:latin typeface="Cambria Math" panose="02040503050406030204" pitchFamily="18" charset="0"/>
                        </a:rPr>
                        <m:t>𝑶</m:t>
                      </m:r>
                      <m:sSub>
                        <m:sSubPr>
                          <m:ctrlPr>
                            <a:rPr lang="en-GB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>
                              <a:latin typeface="Cambria Math" panose="02040503050406030204" pitchFamily="18" charset="0"/>
                            </a:rPr>
                            <m:t>𝑪𝑯</m:t>
                          </m:r>
                        </m:e>
                        <m:sub>
                          <m:r>
                            <a:rPr lang="en-GB" b="1" i="0"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n-GB" b="1" i="0">
                          <a:latin typeface="Cambria Math" panose="02040503050406030204" pitchFamily="18" charset="0"/>
                        </a:rPr>
                        <m:t>   </m:t>
                      </m:r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GB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GB" i="1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n-GB" i="1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GB" i="1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GB" i="1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en-GB" i="1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</m:mr>
                        <m:mr>
                          <m:e>
                            <m:r>
                              <a:rPr lang="en-GB" i="0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→</m:t>
                            </m:r>
                          </m:e>
                        </m:mr>
                      </m:m>
                      <m:r>
                        <a:rPr lang="en-GB" i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acc>
                            <m:accPr>
                              <m:chr m:val="̿"/>
                              <m:ctrlPr>
                                <a:rPr lang="en-GB" i="1">
                                  <a:solidFill>
                                    <a:schemeClr val="bg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0">
                                  <a:solidFill>
                                    <a:schemeClr val="bg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acc>
                        </m:sub>
                      </m:sSub>
                      <m:r>
                        <a:rPr lang="en-GB" i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acc>
                            <m:accPr>
                              <m:chr m:val="̿"/>
                              <m:ctrlPr>
                                <a:rPr lang="en-GB" i="1">
                                  <a:solidFill>
                                    <a:schemeClr val="bg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0">
                                  <a:solidFill>
                                    <a:schemeClr val="bg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acc>
                        </m:sub>
                      </m:sSub>
                      <m:r>
                        <a:rPr lang="en-GB" i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GB" i="1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f>
                              <m:fPr>
                                <m:type m:val="lin"/>
                                <m:ctrlPr>
                                  <a:rPr lang="en-GB" i="1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i="1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GB" i="1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den>
                            </m:f>
                            <m:r>
                              <a:rPr lang="en-GB" i="1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𝑠𝑜</m:t>
                            </m:r>
                            <m:r>
                              <a:rPr lang="en-GB" i="0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i="1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𝑝𝑎𝑟𝑟𝑎𝑓𝑖𝑛𝑠</m:t>
                            </m:r>
                          </m:e>
                        </m:mr>
                        <m:mr>
                          <m:e>
                            <m:r>
                              <a:rPr lang="en-GB" i="1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𝑎𝑟𝑜𝑚𝑎𝑡𝑖𝑐𝑠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GB" i="1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GB" i="0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6+</m:t>
                                </m:r>
                              </m:sub>
                            </m:sSub>
                            <m:r>
                              <a:rPr lang="en-GB" i="1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𝑜𝑙𝑒𝑓𝑖𝑛𝑠</m:t>
                            </m:r>
                          </m:e>
                        </m:mr>
                      </m:m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FF63DB30-605C-4192-928E-DE50C601F10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9223" y="259067"/>
                <a:ext cx="8033553" cy="90415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Arrow: Up 2">
            <a:extLst>
              <a:ext uri="{FF2B5EF4-FFF2-40B4-BE49-F238E27FC236}">
                <a16:creationId xmlns:a16="http://schemas.microsoft.com/office/drawing/2014/main" id="{EA8133E7-A7C2-4474-80C3-263B1E9255D6}"/>
              </a:ext>
            </a:extLst>
          </p:cNvPr>
          <p:cNvSpPr/>
          <p:nvPr/>
        </p:nvSpPr>
        <p:spPr>
          <a:xfrm>
            <a:off x="5335480" y="976919"/>
            <a:ext cx="292963" cy="2660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C0E3A5-AF2E-40C9-B33A-2F9B5A0DF555}"/>
              </a:ext>
            </a:extLst>
          </p:cNvPr>
          <p:cNvSpPr txBox="1"/>
          <p:nvPr/>
        </p:nvSpPr>
        <p:spPr>
          <a:xfrm>
            <a:off x="5175627" y="1242999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DME</a:t>
            </a:r>
            <a:endParaRPr lang="en-GB" sz="16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3665C7-8E1E-4E4D-AC04-1D51958C711D}"/>
              </a:ext>
            </a:extLst>
          </p:cNvPr>
          <p:cNvSpPr txBox="1"/>
          <p:nvPr/>
        </p:nvSpPr>
        <p:spPr>
          <a:xfrm>
            <a:off x="6785256" y="2555469"/>
            <a:ext cx="4649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Αφυδάτωση μεθανόλης προς αιθέρα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D14ADDE-166A-4262-865B-68D570D67D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885" y="2108730"/>
            <a:ext cx="5185115" cy="184535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181EE70-C4F4-4FE5-ACAA-EB1513F2FF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884" y="4363060"/>
            <a:ext cx="5106343" cy="193120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7783238-979C-44E0-9B72-5DFE899B26FD}"/>
              </a:ext>
            </a:extLst>
          </p:cNvPr>
          <p:cNvSpPr txBox="1"/>
          <p:nvPr/>
        </p:nvSpPr>
        <p:spPr>
          <a:xfrm>
            <a:off x="6785256" y="3799009"/>
            <a:ext cx="523252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Παρόμοιες ιδιότητες με το </a:t>
            </a:r>
            <a:r>
              <a:rPr lang="en-GB" dirty="0"/>
              <a:t>LPG</a:t>
            </a:r>
            <a:r>
              <a:rPr lang="el-GR" dirty="0"/>
              <a:t> σε υγρή μορφή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Αντικαταστάτης του ντίζελ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171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FF63DB30-605C-4192-928E-DE50C601F107}"/>
                  </a:ext>
                </a:extLst>
              </p:cNvPr>
              <p:cNvSpPr/>
              <p:nvPr/>
            </p:nvSpPr>
            <p:spPr>
              <a:xfrm>
                <a:off x="2079223" y="259067"/>
                <a:ext cx="8033553" cy="9041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𝐶𝑂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GB">
                                <a:latin typeface="Cambria Math" panose="02040503050406030204" pitchFamily="18" charset="0"/>
                              </a:rPr>
                              <m:t> →</m:t>
                            </m:r>
                          </m:e>
                        </m:mr>
                      </m:m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GB" smtClean="0">
                          <a:latin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𝐶𝐻</m:t>
                          </m:r>
                        </m:e>
                        <m:sub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𝑂𝐻</m:t>
                      </m:r>
                      <m:r>
                        <a:rPr lang="en-GB" i="0">
                          <a:latin typeface="Cambria Math" panose="02040503050406030204" pitchFamily="18" charset="0"/>
                        </a:rPr>
                        <m:t>   </m:t>
                      </m:r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en-GB" i="1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</m:mr>
                        <m:mr>
                          <m:e>
                            <m:r>
                              <m:rPr>
                                <m:nor/>
                              </m:rPr>
                              <a:rPr lang="en-GB" i="1">
                                <a:latin typeface="Cambria Math" panose="02040503050406030204" pitchFamily="18" charset="0"/>
                              </a:rPr>
                              <m:t>⇌</m:t>
                            </m:r>
                          </m:e>
                        </m:mr>
                        <m:mr>
                          <m:e>
                            <m:r>
                              <m:rPr>
                                <m:nor/>
                              </m:rPr>
                              <a:rPr lang="en-GB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en-GB" i="1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</m:mr>
                      </m:m>
                      <m:r>
                        <a:rPr lang="en-GB" i="0">
                          <a:latin typeface="Cambria Math" panose="02040503050406030204" pitchFamily="18" charset="0"/>
                        </a:rPr>
                        <m:t>   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𝐶𝐻</m:t>
                          </m:r>
                        </m:e>
                        <m:sub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𝑂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𝐶𝐻</m:t>
                          </m:r>
                        </m:e>
                        <m:sub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i="0">
                          <a:latin typeface="Cambria Math" panose="02040503050406030204" pitchFamily="18" charset="0"/>
                        </a:rPr>
                        <m:t>   </m:t>
                      </m:r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en-GB" i="1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</m:mr>
                        <m:mr>
                          <m:e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 →</m:t>
                            </m:r>
                          </m:e>
                        </m:mr>
                      </m:m>
                      <m:r>
                        <a:rPr lang="en-GB" i="0">
                          <a:latin typeface="Cambria Math" panose="02040503050406030204" pitchFamily="18" charset="0"/>
                        </a:rPr>
                        <m:t>   </m:t>
                      </m:r>
                      <m:sSub>
                        <m:sSubPr>
                          <m:ctrlPr>
                            <a:rPr lang="en-GB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acc>
                            <m:accPr>
                              <m:chr m:val="̿"/>
                              <m:ctrlPr>
                                <a:rPr lang="en-GB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1" i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</m:acc>
                        </m:sub>
                      </m:sSub>
                      <m:r>
                        <a:rPr lang="en-GB" b="1" i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acc>
                            <m:accPr>
                              <m:chr m:val="̿"/>
                              <m:ctrlPr>
                                <a:rPr lang="en-GB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1" i="0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e>
                          </m:acc>
                        </m:sub>
                      </m:sSub>
                      <m:r>
                        <a:rPr lang="en-GB" i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GB" i="1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f>
                              <m:fPr>
                                <m:type m:val="lin"/>
                                <m:ctrlPr>
                                  <a:rPr lang="en-GB" i="1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i="1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GB" i="1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den>
                            </m:f>
                            <m:r>
                              <a:rPr lang="en-GB" i="1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𝑠𝑜</m:t>
                            </m:r>
                            <m:r>
                              <a:rPr lang="en-GB" i="0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i="1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𝑝𝑎𝑟𝑟𝑎𝑓𝑖𝑛𝑠</m:t>
                            </m:r>
                          </m:e>
                        </m:mr>
                        <m:mr>
                          <m:e>
                            <m:r>
                              <a:rPr lang="en-GB" i="1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𝑎𝑟𝑜𝑚𝑎𝑡𝑖𝑐𝑠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GB" i="1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GB" i="0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6+</m:t>
                                </m:r>
                              </m:sub>
                            </m:sSub>
                            <m:r>
                              <a:rPr lang="en-GB" i="1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𝑜𝑙𝑒𝑓𝑖𝑛𝑠</m:t>
                            </m:r>
                          </m:e>
                        </m:mr>
                      </m:m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FF63DB30-605C-4192-928E-DE50C601F10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9223" y="259067"/>
                <a:ext cx="8033553" cy="90415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Arrow: Up 2">
            <a:extLst>
              <a:ext uri="{FF2B5EF4-FFF2-40B4-BE49-F238E27FC236}">
                <a16:creationId xmlns:a16="http://schemas.microsoft.com/office/drawing/2014/main" id="{1FF22198-AF62-4AD0-911C-9996747A36F3}"/>
              </a:ext>
            </a:extLst>
          </p:cNvPr>
          <p:cNvSpPr/>
          <p:nvPr/>
        </p:nvSpPr>
        <p:spPr>
          <a:xfrm>
            <a:off x="7066625" y="1030185"/>
            <a:ext cx="292963" cy="2660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0B1F6E-AA78-449D-9F8C-2C8AF46560FF}"/>
              </a:ext>
            </a:extLst>
          </p:cNvPr>
          <p:cNvSpPr txBox="1"/>
          <p:nvPr/>
        </p:nvSpPr>
        <p:spPr>
          <a:xfrm>
            <a:off x="6665520" y="1296265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ολεφίνες</a:t>
            </a:r>
            <a:endParaRPr lang="en-GB" sz="16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DCB8D9-7122-4F05-A83C-5B13BA5180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211" y="2450236"/>
            <a:ext cx="6117309" cy="371083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52AA333-348E-419C-BF9B-081C8345DB65}"/>
              </a:ext>
            </a:extLst>
          </p:cNvPr>
          <p:cNvSpPr txBox="1"/>
          <p:nvPr/>
        </p:nvSpPr>
        <p:spPr>
          <a:xfrm>
            <a:off x="7066625" y="2981597"/>
            <a:ext cx="46491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Σχηματισμός ακόρεστων ελαφριών υδρογονανθράκων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Χρήση για παραγωγή πολυμερών και διάφορων χημικών ειδών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732626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FF63DB30-605C-4192-928E-DE50C601F107}"/>
                  </a:ext>
                </a:extLst>
              </p:cNvPr>
              <p:cNvSpPr/>
              <p:nvPr/>
            </p:nvSpPr>
            <p:spPr>
              <a:xfrm>
                <a:off x="2079223" y="259067"/>
                <a:ext cx="8033553" cy="9041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𝐶𝑂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GB">
                                <a:latin typeface="Cambria Math" panose="02040503050406030204" pitchFamily="18" charset="0"/>
                              </a:rPr>
                              <m:t> →</m:t>
                            </m:r>
                          </m:e>
                        </m:mr>
                      </m:m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GB" smtClean="0">
                          <a:latin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𝐶𝐻</m:t>
                          </m:r>
                        </m:e>
                        <m:sub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𝑂𝐻</m:t>
                      </m:r>
                      <m:r>
                        <a:rPr lang="en-GB" i="0">
                          <a:latin typeface="Cambria Math" panose="02040503050406030204" pitchFamily="18" charset="0"/>
                        </a:rPr>
                        <m:t>   </m:t>
                      </m:r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en-GB" i="1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</m:mr>
                        <m:mr>
                          <m:e>
                            <m:r>
                              <m:rPr>
                                <m:nor/>
                              </m:rPr>
                              <a:rPr lang="en-GB" i="1">
                                <a:latin typeface="Cambria Math" panose="02040503050406030204" pitchFamily="18" charset="0"/>
                              </a:rPr>
                              <m:t>⇌</m:t>
                            </m:r>
                          </m:e>
                        </m:mr>
                        <m:mr>
                          <m:e>
                            <m:r>
                              <m:rPr>
                                <m:nor/>
                              </m:rPr>
                              <a:rPr lang="en-GB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en-GB" i="1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</m:mr>
                      </m:m>
                      <m:r>
                        <a:rPr lang="en-GB" i="0">
                          <a:latin typeface="Cambria Math" panose="02040503050406030204" pitchFamily="18" charset="0"/>
                        </a:rPr>
                        <m:t>   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𝐶𝐻</m:t>
                          </m:r>
                        </m:e>
                        <m:sub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𝑂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𝐶𝐻</m:t>
                          </m:r>
                        </m:e>
                        <m:sub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i="0">
                          <a:latin typeface="Cambria Math" panose="02040503050406030204" pitchFamily="18" charset="0"/>
                        </a:rPr>
                        <m:t>   </m:t>
                      </m:r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en-GB" i="1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</m:mr>
                        <m:mr>
                          <m:e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 →</m:t>
                            </m:r>
                          </m:e>
                        </m:mr>
                      </m:m>
                      <m:r>
                        <a:rPr lang="en-GB" i="0">
                          <a:latin typeface="Cambria Math" panose="02040503050406030204" pitchFamily="18" charset="0"/>
                        </a:rPr>
                        <m:t>   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acc>
                            <m:accPr>
                              <m:chr m:val="̿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acc>
                        </m:sub>
                      </m:sSub>
                      <m:r>
                        <a:rPr lang="en-GB" i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acc>
                            <m:accPr>
                              <m:chr m:val="̿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acc>
                        </m:sub>
                      </m:sSub>
                      <m:r>
                        <a:rPr lang="en-GB" i="0">
                          <a:latin typeface="Cambria Math" panose="02040503050406030204" pitchFamily="18" charset="0"/>
                        </a:rPr>
                        <m:t>→</m:t>
                      </m:r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GB" b="1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f>
                              <m:fPr>
                                <m:type m:val="lin"/>
                                <m:ctrlPr>
                                  <a:rPr lang="en-GB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1" i="1"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num>
                              <m:den>
                                <m:r>
                                  <a:rPr lang="en-GB" b="1" i="1"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den>
                            </m:f>
                            <m:r>
                              <a:rPr lang="en-GB" b="1" i="1">
                                <a:latin typeface="Cambria Math" panose="02040503050406030204" pitchFamily="18" charset="0"/>
                              </a:rPr>
                              <m:t>𝒔𝒐</m:t>
                            </m:r>
                            <m:r>
                              <a:rPr lang="en-GB" b="1" i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b="1" i="1">
                                <a:latin typeface="Cambria Math" panose="02040503050406030204" pitchFamily="18" charset="0"/>
                              </a:rPr>
                              <m:t>𝒑𝒂𝒓𝒓𝒂𝒇𝒊𝒏𝒔</m:t>
                            </m:r>
                          </m:e>
                        </m:mr>
                        <m:mr>
                          <m:e>
                            <m:r>
                              <a:rPr lang="en-GB" b="1" i="1">
                                <a:latin typeface="Cambria Math" panose="02040503050406030204" pitchFamily="18" charset="0"/>
                              </a:rPr>
                              <m:t>𝒂𝒓𝒐𝒎𝒂𝒕𝒊𝒄𝒔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GB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1" i="1"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</m:e>
                              <m:sub>
                                <m:r>
                                  <a:rPr lang="en-GB" b="1" i="0">
                                    <a:latin typeface="Cambria Math" panose="02040503050406030204" pitchFamily="18" charset="0"/>
                                  </a:rPr>
                                  <m:t>𝟔</m:t>
                                </m:r>
                                <m:r>
                                  <a:rPr lang="en-GB" b="1" i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b>
                            </m:sSub>
                            <m:r>
                              <a:rPr lang="en-GB" b="1" i="1">
                                <a:latin typeface="Cambria Math" panose="02040503050406030204" pitchFamily="18" charset="0"/>
                              </a:rPr>
                              <m:t>𝒐𝒍𝒆𝒇𝒊𝒏𝒔</m:t>
                            </m:r>
                          </m:e>
                        </m:mr>
                      </m:m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FF63DB30-605C-4192-928E-DE50C601F10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9223" y="259067"/>
                <a:ext cx="8033553" cy="90415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Arrow: Up 2">
            <a:extLst>
              <a:ext uri="{FF2B5EF4-FFF2-40B4-BE49-F238E27FC236}">
                <a16:creationId xmlns:a16="http://schemas.microsoft.com/office/drawing/2014/main" id="{6475880F-8E2F-4695-9C47-CC5D97CEB7D7}"/>
              </a:ext>
            </a:extLst>
          </p:cNvPr>
          <p:cNvSpPr/>
          <p:nvPr/>
        </p:nvSpPr>
        <p:spPr>
          <a:xfrm>
            <a:off x="8824404" y="1243249"/>
            <a:ext cx="292963" cy="2660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55F32C-591B-477A-AD20-83F9AA8F814F}"/>
              </a:ext>
            </a:extLst>
          </p:cNvPr>
          <p:cNvSpPr txBox="1"/>
          <p:nvPr/>
        </p:nvSpPr>
        <p:spPr>
          <a:xfrm>
            <a:off x="8497838" y="1509329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βενζίνη</a:t>
            </a:r>
            <a:endParaRPr lang="en-GB" sz="16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4BFB8DC-9B08-4AD3-A0B4-CBC1A44204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5630" y="2011576"/>
            <a:ext cx="9280735" cy="34700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CCEF036-1A57-423E-8BC4-3D6DF7FCB00F}"/>
              </a:ext>
            </a:extLst>
          </p:cNvPr>
          <p:cNvSpPr txBox="1"/>
          <p:nvPr/>
        </p:nvSpPr>
        <p:spPr>
          <a:xfrm>
            <a:off x="2030979" y="5945417"/>
            <a:ext cx="81300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Παραγωγή υδρογονανθράκων και αναβάθμιση τους προς βενζίνη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078836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3155844-22EF-4552-87B0-00AEE1E2DA7E}"/>
              </a:ext>
            </a:extLst>
          </p:cNvPr>
          <p:cNvSpPr txBox="1"/>
          <p:nvPr/>
        </p:nvSpPr>
        <p:spPr>
          <a:xfrm>
            <a:off x="3250188" y="201010"/>
            <a:ext cx="56916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i="1" u="sng" dirty="0"/>
              <a:t>Υδρογονάνθρακες </a:t>
            </a:r>
            <a:r>
              <a:rPr lang="en-GB" sz="2800" i="1" u="sng" dirty="0"/>
              <a:t>Fischer-</a:t>
            </a:r>
            <a:r>
              <a:rPr lang="en-GB" sz="2800" i="1" u="sng" dirty="0" err="1"/>
              <a:t>Tropsch</a:t>
            </a:r>
            <a:endParaRPr lang="en-GB" sz="2400" i="1" u="sng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21D583-9FAA-4B0C-9461-A9D2037D26C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00" y="2574385"/>
            <a:ext cx="5451100" cy="342000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5017F6B-3234-4E10-885A-F44DCD8F5CA4}"/>
              </a:ext>
            </a:extLst>
          </p:cNvPr>
          <p:cNvSpPr txBox="1"/>
          <p:nvPr/>
        </p:nvSpPr>
        <p:spPr>
          <a:xfrm>
            <a:off x="6826928" y="2235872"/>
            <a:ext cx="520527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Σχηματισμός μίγματος υδρογονανθράκων 1 έως 60 ατόμων </a:t>
            </a:r>
            <a:r>
              <a:rPr lang="en-GB" sz="2000" dirty="0"/>
              <a:t>C </a:t>
            </a:r>
            <a:r>
              <a:rPr lang="el-GR" sz="2000" dirty="0"/>
              <a:t>από </a:t>
            </a:r>
            <a:r>
              <a:rPr lang="en-GB" sz="2000" dirty="0"/>
              <a:t>CO </a:t>
            </a:r>
            <a:r>
              <a:rPr lang="el-GR" sz="2000" dirty="0"/>
              <a:t>ή </a:t>
            </a:r>
            <a:r>
              <a:rPr lang="en-GB" sz="2000" dirty="0"/>
              <a:t>CO</a:t>
            </a:r>
            <a:r>
              <a:rPr lang="en-GB" sz="2000" baseline="-25000" dirty="0"/>
              <a:t>2</a:t>
            </a:r>
            <a:endParaRPr lang="el-GR" sz="2000" baseline="-25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63260B5-83FC-472D-BE36-14E772A4594F}"/>
                  </a:ext>
                </a:extLst>
              </p:cNvPr>
              <p:cNvSpPr/>
              <p:nvPr/>
            </p:nvSpPr>
            <p:spPr>
              <a:xfrm>
                <a:off x="619500" y="1110719"/>
                <a:ext cx="547649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l-GR" dirty="0"/>
                  <a:t>Παραφίνες  </a:t>
                </a:r>
                <a:r>
                  <a:rPr lang="en-GB" dirty="0"/>
                  <a:t>: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i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GB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i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𝑛𝐶𝑂</m:t>
                    </m:r>
                    <m:r>
                      <a:rPr lang="en-GB" i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GB" i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i="0">
                            <a:latin typeface="Cambria Math" panose="02040503050406030204" pitchFamily="18" charset="0"/>
                          </a:rPr>
                          <m:t>+2</m:t>
                        </m:r>
                      </m:sub>
                    </m:sSub>
                    <m:r>
                      <a:rPr lang="en-GB" i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𝑛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GB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𝑂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63260B5-83FC-472D-BE36-14E772A4594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500" y="1110719"/>
                <a:ext cx="5476499" cy="369332"/>
              </a:xfrm>
              <a:prstGeom prst="rect">
                <a:avLst/>
              </a:prstGeom>
              <a:blipFill>
                <a:blip r:embed="rId3"/>
                <a:stretch>
                  <a:fillRect l="-1002" t="-9836" b="-229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4ADCE2A7-A2BF-414A-BE37-8276A172D896}"/>
                  </a:ext>
                </a:extLst>
              </p:cNvPr>
              <p:cNvSpPr/>
              <p:nvPr/>
            </p:nvSpPr>
            <p:spPr>
              <a:xfrm>
                <a:off x="771383" y="1681874"/>
                <a:ext cx="469102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l-GR" dirty="0" err="1"/>
                  <a:t>Ολεφίνες</a:t>
                </a:r>
                <a:r>
                  <a:rPr lang="el-GR" dirty="0"/>
                  <a:t>  </a:t>
                </a:r>
                <a:r>
                  <a:rPr lang="en-GB" dirty="0"/>
                  <a:t>: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GB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i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𝑛𝐶𝑂</m:t>
                    </m:r>
                    <m:r>
                      <a:rPr lang="en-GB" i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GB" i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GB" i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𝑛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GB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𝑂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4ADCE2A7-A2BF-414A-BE37-8276A172D89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383" y="1681874"/>
                <a:ext cx="4691028" cy="369332"/>
              </a:xfrm>
              <a:prstGeom prst="rect">
                <a:avLst/>
              </a:prstGeom>
              <a:blipFill>
                <a:blip r:embed="rId4"/>
                <a:stretch>
                  <a:fillRect l="-1170" t="-11667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D9710433-ACCE-4674-97C3-9F9D1940176A}"/>
              </a:ext>
            </a:extLst>
          </p:cNvPr>
          <p:cNvSpPr/>
          <p:nvPr/>
        </p:nvSpPr>
        <p:spPr>
          <a:xfrm>
            <a:off x="6826928" y="3867088"/>
            <a:ext cx="52970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Πρόβλεψη σύστασης με στατιστικό μοντέλο </a:t>
            </a:r>
            <a:r>
              <a:rPr lang="el-GR" dirty="0" err="1"/>
              <a:t>Anderson</a:t>
            </a:r>
            <a:r>
              <a:rPr lang="el-GR" dirty="0"/>
              <a:t>–</a:t>
            </a:r>
            <a:r>
              <a:rPr lang="el-GR" dirty="0" err="1"/>
              <a:t>Schulz</a:t>
            </a:r>
            <a:r>
              <a:rPr lang="el-GR" dirty="0"/>
              <a:t>–</a:t>
            </a:r>
            <a:r>
              <a:rPr lang="el-GR" dirty="0" err="1"/>
              <a:t>Flory</a:t>
            </a:r>
            <a:r>
              <a:rPr lang="el-GR" dirty="0"/>
              <a:t> (</a:t>
            </a:r>
            <a:r>
              <a:rPr lang="en-GB" dirty="0"/>
              <a:t>ASF</a:t>
            </a:r>
            <a:r>
              <a:rPr lang="el-GR" dirty="0"/>
              <a:t>)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8C55C1F-179A-45A6-85E8-5883354D6FFE}"/>
              </a:ext>
            </a:extLst>
          </p:cNvPr>
          <p:cNvSpPr/>
          <p:nvPr/>
        </p:nvSpPr>
        <p:spPr>
          <a:xfrm>
            <a:off x="6826928" y="5484304"/>
            <a:ext cx="52970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Αναβάθμιση μίγματος προς καύσιμα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9BC082B-8937-4435-BEFE-1C24473B70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1228" y="2879255"/>
            <a:ext cx="6533965" cy="2924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427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7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256A346-E39D-4777-B31D-F0875EE0D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7666" y="426398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el-GR" sz="4800" b="1" u="sng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Στόχοι</a:t>
            </a:r>
            <a:endParaRPr lang="en-GB" sz="4800" b="1" u="sng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03E4C7D-E946-4F44-9976-0AE5ABB420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7666" y="1817589"/>
            <a:ext cx="8596668" cy="4453275"/>
          </a:xfrm>
        </p:spPr>
        <p:txBody>
          <a:bodyPr>
            <a:normAutofit fontScale="92500" lnSpcReduction="10000"/>
          </a:bodyPr>
          <a:lstStyle/>
          <a:p>
            <a:r>
              <a:rPr lang="el-GR" sz="2400" dirty="0"/>
              <a:t>Βιβλιογραφική έρευνα πάνω στις τεχνολογίες αξιοποίησης και διαχείρισης του </a:t>
            </a:r>
            <a:r>
              <a:rPr lang="en-GB" sz="2400" dirty="0"/>
              <a:t>CO</a:t>
            </a:r>
            <a:r>
              <a:rPr lang="en-GB" sz="2400" baseline="-25000" dirty="0"/>
              <a:t>2</a:t>
            </a:r>
            <a:r>
              <a:rPr lang="en-GB" sz="2400" dirty="0"/>
              <a:t>.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r>
              <a:rPr lang="el-GR" sz="2400" dirty="0"/>
              <a:t>Προσομοίωση των σημαντικότερων διεργασιών μετατροπής </a:t>
            </a:r>
            <a:r>
              <a:rPr lang="en-GB" sz="2400" dirty="0"/>
              <a:t>CO</a:t>
            </a:r>
            <a:r>
              <a:rPr lang="en-GB" sz="2400" baseline="-25000" dirty="0"/>
              <a:t>2</a:t>
            </a:r>
            <a:r>
              <a:rPr lang="el-GR" sz="2400" dirty="0"/>
              <a:t>, με έμφαση στα καύσιμα.</a:t>
            </a:r>
          </a:p>
          <a:p>
            <a:endParaRPr lang="el-GR" sz="2400" dirty="0"/>
          </a:p>
          <a:p>
            <a:endParaRPr lang="el-GR" sz="2400" dirty="0"/>
          </a:p>
          <a:p>
            <a:endParaRPr lang="el-GR" sz="2400" dirty="0"/>
          </a:p>
          <a:p>
            <a:r>
              <a:rPr lang="el-GR" sz="2400" dirty="0"/>
              <a:t>Εξαγωγή δεδομένων σχετικά με την ενέργεια και τις εκπομπές.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04562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84">
        <p:fade/>
      </p:transition>
    </mc:Choice>
    <mc:Fallback xmlns="">
      <p:transition spd="med" advTm="584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2782F09-E9DF-4C34-B7C2-CF228E7330C1}"/>
              </a:ext>
            </a:extLst>
          </p:cNvPr>
          <p:cNvSpPr txBox="1"/>
          <p:nvPr/>
        </p:nvSpPr>
        <p:spPr>
          <a:xfrm>
            <a:off x="3250188" y="201010"/>
            <a:ext cx="5820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i="1" u="sng" dirty="0"/>
              <a:t>Αναμόρφωση για παραγωγή </a:t>
            </a:r>
            <a:r>
              <a:rPr lang="en-GB" sz="2800" i="1" u="sng" dirty="0"/>
              <a:t>syngas</a:t>
            </a:r>
            <a:endParaRPr lang="en-GB" sz="2400" i="1" u="sng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D6EB1FA-0D13-41D7-85BA-A5B9D7BA3099}"/>
              </a:ext>
            </a:extLst>
          </p:cNvPr>
          <p:cNvGrpSpPr/>
          <p:nvPr/>
        </p:nvGrpSpPr>
        <p:grpSpPr>
          <a:xfrm>
            <a:off x="4089126" y="898107"/>
            <a:ext cx="2735364" cy="707886"/>
            <a:chOff x="4728318" y="1007161"/>
            <a:chExt cx="2735364" cy="7078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Rectangle 2">
                  <a:extLst>
                    <a:ext uri="{FF2B5EF4-FFF2-40B4-BE49-F238E27FC236}">
                      <a16:creationId xmlns:a16="http://schemas.microsoft.com/office/drawing/2014/main" id="{3591DFF1-C8AD-4006-9AF6-13FD36FC9A82}"/>
                    </a:ext>
                  </a:extLst>
                </p:cNvPr>
                <p:cNvSpPr/>
                <p:nvPr/>
              </p:nvSpPr>
              <p:spPr>
                <a:xfrm>
                  <a:off x="4728318" y="1007161"/>
                  <a:ext cx="273536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𝐶𝐻</m:t>
                            </m:r>
                          </m:e>
                          <m:sub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  <m:r>
                          <a:rPr lang="en-GB" i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𝐶𝑂</m:t>
                            </m:r>
                          </m:e>
                          <m:sub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GB" i="0">
                            <a:latin typeface="Cambria Math" panose="02040503050406030204" pitchFamily="18" charset="0"/>
                          </a:rPr>
                          <m:t>⇌2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𝐶𝑂</m:t>
                        </m:r>
                        <m:r>
                          <a:rPr lang="en-GB" i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3" name="Rectangle 2">
                  <a:extLst>
                    <a:ext uri="{FF2B5EF4-FFF2-40B4-BE49-F238E27FC236}">
                      <a16:creationId xmlns:a16="http://schemas.microsoft.com/office/drawing/2014/main" id="{3591DFF1-C8AD-4006-9AF6-13FD36FC9A8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28318" y="1007161"/>
                  <a:ext cx="2735364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8D25D26-2E25-4470-83E2-33B74858B973}"/>
                </a:ext>
              </a:extLst>
            </p:cNvPr>
            <p:cNvSpPr txBox="1"/>
            <p:nvPr/>
          </p:nvSpPr>
          <p:spPr>
            <a:xfrm>
              <a:off x="5072322" y="1376493"/>
              <a:ext cx="20473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600" dirty="0"/>
                <a:t>(ξηρή αναμόρφωση)</a:t>
              </a:r>
              <a:endParaRPr lang="en-GB" sz="1600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7C82C90-62CF-487A-97AC-694EA7774C74}"/>
              </a:ext>
            </a:extLst>
          </p:cNvPr>
          <p:cNvGrpSpPr/>
          <p:nvPr/>
        </p:nvGrpSpPr>
        <p:grpSpPr>
          <a:xfrm>
            <a:off x="686538" y="3451930"/>
            <a:ext cx="6238043" cy="684956"/>
            <a:chOff x="686538" y="3451930"/>
            <a:chExt cx="6238043" cy="68495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9379C0B2-5E2D-4EAB-894E-CB420879838C}"/>
                    </a:ext>
                  </a:extLst>
                </p:cNvPr>
                <p:cNvSpPr/>
                <p:nvPr/>
              </p:nvSpPr>
              <p:spPr>
                <a:xfrm>
                  <a:off x="686538" y="3451930"/>
                  <a:ext cx="6238043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>
                            <a:latin typeface="Cambria Math" panose="02040503050406030204" pitchFamily="18" charset="0"/>
                          </a:rPr>
                          <m:t>3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+2</m:t>
                            </m:r>
                          </m:sub>
                        </m:sSub>
                        <m:r>
                          <a:rPr lang="en-GB" i="0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GB" i="1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GB" i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𝐶𝑂</m:t>
                            </m:r>
                          </m:e>
                          <m:sub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GB" i="0">
                            <a:latin typeface="Cambria Math" panose="02040503050406030204" pitchFamily="18" charset="0"/>
                          </a:rPr>
                          <m:t>→</m:t>
                        </m:r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  <m:r>
                          <a:rPr lang="en-GB" i="1">
                            <a:latin typeface="Cambria Math" panose="02040503050406030204" pitchFamily="18" charset="0"/>
                          </a:rPr>
                          <m:t>𝐶𝑂</m:t>
                        </m:r>
                        <m:r>
                          <a:rPr lang="en-GB" i="0">
                            <a:latin typeface="Cambria Math" panose="02040503050406030204" pitchFamily="18" charset="0"/>
                          </a:rPr>
                          <m:t>+(6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i="0">
                            <a:latin typeface="Cambria Math" panose="02040503050406030204" pitchFamily="18" charset="0"/>
                          </a:rPr>
                          <m:t>+2)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9379C0B2-5E2D-4EAB-894E-CB420879838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6538" y="3451930"/>
                  <a:ext cx="6238043" cy="369332"/>
                </a:xfrm>
                <a:prstGeom prst="rect">
                  <a:avLst/>
                </a:prstGeom>
                <a:blipFill>
                  <a:blip r:embed="rId3"/>
                  <a:stretch>
                    <a:fillRect b="-1475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796DB7B-F04B-49B3-904D-39FBAE95DFAD}"/>
                </a:ext>
              </a:extLst>
            </p:cNvPr>
            <p:cNvSpPr txBox="1"/>
            <p:nvPr/>
          </p:nvSpPr>
          <p:spPr>
            <a:xfrm>
              <a:off x="3100078" y="3798332"/>
              <a:ext cx="14109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600" dirty="0"/>
                <a:t>(</a:t>
              </a:r>
              <a:r>
                <a:rPr lang="en-GB" sz="1600" dirty="0" err="1"/>
                <a:t>bireforming</a:t>
              </a:r>
              <a:r>
                <a:rPr lang="el-GR" sz="1600" dirty="0"/>
                <a:t>)</a:t>
              </a:r>
              <a:endParaRPr lang="en-GB" sz="1600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B459E2E-7CCB-4A66-81B9-296C1325E645}"/>
              </a:ext>
            </a:extLst>
          </p:cNvPr>
          <p:cNvGrpSpPr/>
          <p:nvPr/>
        </p:nvGrpSpPr>
        <p:grpSpPr>
          <a:xfrm>
            <a:off x="7671136" y="5775227"/>
            <a:ext cx="4090992" cy="707886"/>
            <a:chOff x="7463682" y="5481507"/>
            <a:chExt cx="4090992" cy="7078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3156A30F-6952-4871-9AA9-80D62341026F}"/>
                    </a:ext>
                  </a:extLst>
                </p:cNvPr>
                <p:cNvSpPr/>
                <p:nvPr/>
              </p:nvSpPr>
              <p:spPr>
                <a:xfrm>
                  <a:off x="7463682" y="5481507"/>
                  <a:ext cx="409099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𝐶𝐻</m:t>
                            </m:r>
                          </m:e>
                          <m:sub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  <m:r>
                          <a:rPr lang="en-GB" i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  <m:sub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GB" i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𝐶𝑂</m:t>
                            </m:r>
                          </m:e>
                          <m:sub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GB" i="0">
                            <a:latin typeface="Cambria Math" panose="02040503050406030204" pitchFamily="18" charset="0"/>
                          </a:rPr>
                          <m:t>→3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GB" i="0">
                            <a:latin typeface="Cambria Math" panose="02040503050406030204" pitchFamily="18" charset="0"/>
                          </a:rPr>
                          <m:t>+3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𝐶𝑂</m:t>
                        </m:r>
                        <m:r>
                          <a:rPr lang="en-GB" i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GB" i="1">
                            <a:latin typeface="Cambria Math" panose="02040503050406030204" pitchFamily="18" charset="0"/>
                          </a:rPr>
                          <m:t>𝑂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3156A30F-6952-4871-9AA9-80D62341026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63682" y="5481507"/>
                  <a:ext cx="4090992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EF55964-1C3D-4833-82D6-9FC6BBAF9840}"/>
                </a:ext>
              </a:extLst>
            </p:cNvPr>
            <p:cNvSpPr txBox="1"/>
            <p:nvPr/>
          </p:nvSpPr>
          <p:spPr>
            <a:xfrm>
              <a:off x="8779651" y="5850839"/>
              <a:ext cx="145905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600" dirty="0"/>
                <a:t>(</a:t>
              </a:r>
              <a:r>
                <a:rPr lang="en-GB" sz="1600" dirty="0" err="1"/>
                <a:t>trireforming</a:t>
              </a:r>
              <a:r>
                <a:rPr lang="el-GR" sz="1600" dirty="0"/>
                <a:t>)</a:t>
              </a:r>
              <a:endParaRPr lang="en-GB" sz="1600" dirty="0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EA0A33D0-DE57-4E28-A7A3-D725325757FB}"/>
              </a:ext>
            </a:extLst>
          </p:cNvPr>
          <p:cNvGrpSpPr/>
          <p:nvPr/>
        </p:nvGrpSpPr>
        <p:grpSpPr>
          <a:xfrm>
            <a:off x="6824490" y="975051"/>
            <a:ext cx="4982812" cy="923330"/>
            <a:chOff x="6824490" y="975051"/>
            <a:chExt cx="4982812" cy="92333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EB52F7D-D64E-4110-8E77-D5EEC2FF54E6}"/>
                </a:ext>
              </a:extLst>
            </p:cNvPr>
            <p:cNvSpPr/>
            <p:nvPr/>
          </p:nvSpPr>
          <p:spPr>
            <a:xfrm>
              <a:off x="8571778" y="975051"/>
              <a:ext cx="3235524" cy="92333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Syngas </a:t>
              </a:r>
              <a:r>
                <a:rPr lang="el-GR" dirty="0"/>
                <a:t>με λόγο </a:t>
              </a:r>
              <a:r>
                <a:rPr lang="en-GB" dirty="0"/>
                <a:t>H</a:t>
              </a:r>
              <a:r>
                <a:rPr lang="el-GR" baseline="-25000" dirty="0"/>
                <a:t>2</a:t>
              </a:r>
              <a:r>
                <a:rPr lang="el-GR" dirty="0"/>
                <a:t>/</a:t>
              </a:r>
              <a:r>
                <a:rPr lang="en-GB" dirty="0"/>
                <a:t>CO</a:t>
              </a:r>
              <a:r>
                <a:rPr lang="el-GR" dirty="0"/>
                <a:t>=1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l-GR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l-GR" dirty="0" err="1"/>
                <a:t>Ενεργοβόρα</a:t>
              </a:r>
              <a:r>
                <a:rPr lang="el-GR" dirty="0"/>
                <a:t> (800-1000 </a:t>
              </a:r>
              <a:r>
                <a:rPr lang="en-GB" baseline="30000" dirty="0"/>
                <a:t>o</a:t>
              </a:r>
              <a:r>
                <a:rPr lang="en-GB" dirty="0"/>
                <a:t>C</a:t>
              </a:r>
              <a:r>
                <a:rPr lang="el-GR" dirty="0"/>
                <a:t>)</a:t>
              </a:r>
              <a:r>
                <a:rPr lang="en-GB" dirty="0"/>
                <a:t> 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E4F4A26-FA91-43E7-966B-88FA97FCE457}"/>
                </a:ext>
              </a:extLst>
            </p:cNvPr>
            <p:cNvCxnSpPr>
              <a:stCxn id="10" idx="1"/>
              <a:endCxn id="3" idx="3"/>
            </p:cNvCxnSpPr>
            <p:nvPr/>
          </p:nvCxnSpPr>
          <p:spPr>
            <a:xfrm flipH="1" flipV="1">
              <a:off x="6824490" y="1082773"/>
              <a:ext cx="1747288" cy="353943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7" name="Connector: Curved 16">
            <a:extLst>
              <a:ext uri="{FF2B5EF4-FFF2-40B4-BE49-F238E27FC236}">
                <a16:creationId xmlns:a16="http://schemas.microsoft.com/office/drawing/2014/main" id="{4E0F9479-65C7-44DD-B082-3E0485948737}"/>
              </a:ext>
            </a:extLst>
          </p:cNvPr>
          <p:cNvCxnSpPr>
            <a:cxnSpLocks/>
            <a:stCxn id="4" idx="2"/>
            <a:endCxn id="5" idx="0"/>
          </p:cNvCxnSpPr>
          <p:nvPr/>
        </p:nvCxnSpPr>
        <p:spPr>
          <a:xfrm rot="5400000">
            <a:off x="3708216" y="1703337"/>
            <a:ext cx="1845937" cy="1651248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4C8184C-C223-44E9-B8A0-D553D6E4147E}"/>
              </a:ext>
            </a:extLst>
          </p:cNvPr>
          <p:cNvGrpSpPr/>
          <p:nvPr/>
        </p:nvGrpSpPr>
        <p:grpSpPr>
          <a:xfrm>
            <a:off x="2020741" y="2032240"/>
            <a:ext cx="2412389" cy="530346"/>
            <a:chOff x="2098653" y="1944547"/>
            <a:chExt cx="2412389" cy="53034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AB4AADF1-E37E-44A8-8323-CFD225F1228E}"/>
                    </a:ext>
                  </a:extLst>
                </p:cNvPr>
                <p:cNvSpPr/>
                <p:nvPr/>
              </p:nvSpPr>
              <p:spPr>
                <a:xfrm>
                  <a:off x="2434128" y="1944547"/>
                  <a:ext cx="207691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20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200" i="1">
                                <a:latin typeface="Cambria Math" panose="02040503050406030204" pitchFamily="18" charset="0"/>
                              </a:rPr>
                              <m:t>𝐶𝐻</m:t>
                            </m:r>
                          </m:e>
                          <m:sub>
                            <m:r>
                              <a:rPr lang="en-GB" sz="1200" i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  <m:r>
                          <a:rPr lang="en-GB" sz="1200" i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200" i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12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GB" sz="1200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GB" sz="1200" i="0">
                            <a:latin typeface="Cambria Math" panose="02040503050406030204" pitchFamily="18" charset="0"/>
                          </a:rPr>
                          <m:t>⇌2</m:t>
                        </m:r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𝐶𝑂</m:t>
                        </m:r>
                        <m:r>
                          <a:rPr lang="en-GB" sz="1200" i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200" i="0">
                                <a:latin typeface="Cambria Math" panose="02040503050406030204" pitchFamily="18" charset="0"/>
                              </a:rPr>
                              <m:t>6</m:t>
                            </m:r>
                            <m:r>
                              <a:rPr lang="en-GB" sz="12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GB" sz="1200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AB4AADF1-E37E-44A8-8323-CFD225F1228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34128" y="1944547"/>
                  <a:ext cx="2076914" cy="276999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AE91937-A895-4CEF-86A6-130FAAD3CE92}"/>
                </a:ext>
              </a:extLst>
            </p:cNvPr>
            <p:cNvSpPr txBox="1"/>
            <p:nvPr/>
          </p:nvSpPr>
          <p:spPr>
            <a:xfrm>
              <a:off x="2674930" y="2197894"/>
              <a:ext cx="1595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200" dirty="0"/>
                <a:t>(υγρή αναμόρφωση)</a:t>
              </a:r>
              <a:endParaRPr lang="en-GB" sz="1200" dirty="0"/>
            </a:p>
          </p:txBody>
        </p:sp>
        <p:sp>
          <p:nvSpPr>
            <p:cNvPr id="25" name="Plus Sign 24">
              <a:extLst>
                <a:ext uri="{FF2B5EF4-FFF2-40B4-BE49-F238E27FC236}">
                  <a16:creationId xmlns:a16="http://schemas.microsoft.com/office/drawing/2014/main" id="{2F842D23-609D-4993-9910-C15E03FC599F}"/>
                </a:ext>
              </a:extLst>
            </p:cNvPr>
            <p:cNvSpPr/>
            <p:nvPr/>
          </p:nvSpPr>
          <p:spPr>
            <a:xfrm>
              <a:off x="2098653" y="2036880"/>
              <a:ext cx="335474" cy="369332"/>
            </a:xfrm>
            <a:prstGeom prst="mathPlus">
              <a:avLst>
                <a:gd name="adj1" fmla="val 12044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7" name="Connector: Curved 26">
            <a:extLst>
              <a:ext uri="{FF2B5EF4-FFF2-40B4-BE49-F238E27FC236}">
                <a16:creationId xmlns:a16="http://schemas.microsoft.com/office/drawing/2014/main" id="{AB02BA04-9AFC-4B82-842B-64AE81151900}"/>
              </a:ext>
            </a:extLst>
          </p:cNvPr>
          <p:cNvCxnSpPr>
            <a:cxnSpLocks/>
            <a:stCxn id="7" idx="2"/>
            <a:endCxn id="6" idx="0"/>
          </p:cNvCxnSpPr>
          <p:nvPr/>
        </p:nvCxnSpPr>
        <p:spPr>
          <a:xfrm rot="16200000" flipH="1">
            <a:off x="5941926" y="2000520"/>
            <a:ext cx="1638341" cy="5911072"/>
          </a:xfrm>
          <a:prstGeom prst="curvedConnector3">
            <a:avLst>
              <a:gd name="adj1" fmla="val 28867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3012694B-09A5-45C9-ABE9-0B434BA2F2D8}"/>
              </a:ext>
            </a:extLst>
          </p:cNvPr>
          <p:cNvSpPr/>
          <p:nvPr/>
        </p:nvSpPr>
        <p:spPr>
          <a:xfrm>
            <a:off x="8571778" y="2962734"/>
            <a:ext cx="3235524" cy="9233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Syngas </a:t>
            </a:r>
            <a:r>
              <a:rPr lang="el-GR" dirty="0"/>
              <a:t>με λόγο </a:t>
            </a:r>
            <a:r>
              <a:rPr lang="en-GB" dirty="0"/>
              <a:t>H</a:t>
            </a:r>
            <a:r>
              <a:rPr lang="el-GR" baseline="-25000" dirty="0"/>
              <a:t>2</a:t>
            </a:r>
            <a:r>
              <a:rPr lang="el-GR" dirty="0"/>
              <a:t>/</a:t>
            </a:r>
            <a:r>
              <a:rPr lang="en-GB" dirty="0"/>
              <a:t>CO</a:t>
            </a:r>
            <a:r>
              <a:rPr lang="el-GR" dirty="0"/>
              <a:t>=2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Εφαρμογή σε πηγάδια </a:t>
            </a:r>
            <a:r>
              <a:rPr lang="en-GB" dirty="0"/>
              <a:t>CH</a:t>
            </a:r>
            <a:r>
              <a:rPr lang="en-GB" baseline="-25000" dirty="0"/>
              <a:t>4</a:t>
            </a:r>
            <a:endParaRPr lang="el-GR" baseline="-25000" dirty="0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722E774-D7A8-47CB-9ABF-FECF9565F20D}"/>
              </a:ext>
            </a:extLst>
          </p:cNvPr>
          <p:cNvCxnSpPr>
            <a:cxnSpLocks/>
            <a:stCxn id="42" idx="1"/>
            <a:endCxn id="5" idx="3"/>
          </p:cNvCxnSpPr>
          <p:nvPr/>
        </p:nvCxnSpPr>
        <p:spPr>
          <a:xfrm flipH="1">
            <a:off x="6924581" y="3424399"/>
            <a:ext cx="1647197" cy="212197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C915A9F-CBFF-46C6-B2A6-A7EFF35F65EF}"/>
              </a:ext>
            </a:extLst>
          </p:cNvPr>
          <p:cNvGrpSpPr/>
          <p:nvPr/>
        </p:nvGrpSpPr>
        <p:grpSpPr>
          <a:xfrm>
            <a:off x="5189154" y="4725224"/>
            <a:ext cx="2796697" cy="461665"/>
            <a:chOff x="5135888" y="4912120"/>
            <a:chExt cx="2796697" cy="461665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9A4BF7E-F0E5-43B7-9652-857A900EABFC}"/>
                </a:ext>
              </a:extLst>
            </p:cNvPr>
            <p:cNvSpPr txBox="1"/>
            <p:nvPr/>
          </p:nvSpPr>
          <p:spPr>
            <a:xfrm>
              <a:off x="5456807" y="4912120"/>
              <a:ext cx="24757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200" dirty="0"/>
                <a:t>μερική οξείδωσή του μεθανίου με οξυγόνο</a:t>
              </a:r>
              <a:endParaRPr lang="en-GB" sz="1200" dirty="0"/>
            </a:p>
          </p:txBody>
        </p:sp>
        <p:sp>
          <p:nvSpPr>
            <p:cNvPr id="55" name="Plus Sign 54">
              <a:extLst>
                <a:ext uri="{FF2B5EF4-FFF2-40B4-BE49-F238E27FC236}">
                  <a16:creationId xmlns:a16="http://schemas.microsoft.com/office/drawing/2014/main" id="{CE70B378-FD31-44FA-BAEB-C822D97B8883}"/>
                </a:ext>
              </a:extLst>
            </p:cNvPr>
            <p:cNvSpPr/>
            <p:nvPr/>
          </p:nvSpPr>
          <p:spPr>
            <a:xfrm>
              <a:off x="5135888" y="4963953"/>
              <a:ext cx="335474" cy="369332"/>
            </a:xfrm>
            <a:prstGeom prst="mathPlus">
              <a:avLst>
                <a:gd name="adj1" fmla="val 12044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id="{D34EA582-4A02-4FDA-B343-5AC018A49DF7}"/>
              </a:ext>
            </a:extLst>
          </p:cNvPr>
          <p:cNvSpPr/>
          <p:nvPr/>
        </p:nvSpPr>
        <p:spPr>
          <a:xfrm>
            <a:off x="1482316" y="5359728"/>
            <a:ext cx="3235524" cy="12003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Syngas </a:t>
            </a:r>
            <a:r>
              <a:rPr lang="el-GR" dirty="0"/>
              <a:t>με λόγο </a:t>
            </a:r>
            <a:r>
              <a:rPr lang="en-GB" dirty="0"/>
              <a:t>H</a:t>
            </a:r>
            <a:r>
              <a:rPr lang="el-GR" baseline="-25000" dirty="0"/>
              <a:t>2</a:t>
            </a:r>
            <a:r>
              <a:rPr lang="el-GR" dirty="0"/>
              <a:t>/</a:t>
            </a:r>
            <a:r>
              <a:rPr lang="en-GB" dirty="0"/>
              <a:t>CO</a:t>
            </a:r>
            <a:r>
              <a:rPr lang="el-GR" dirty="0"/>
              <a:t>=</a:t>
            </a:r>
            <a:r>
              <a:rPr lang="en-GB" dirty="0"/>
              <a:t>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Χαμηλότερες απαιτήσεις σε ενέργεια</a:t>
            </a:r>
            <a:endParaRPr lang="el-GR" baseline="-25000" dirty="0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4B7873A-17D2-41B4-8DAF-1CB69F067D01}"/>
              </a:ext>
            </a:extLst>
          </p:cNvPr>
          <p:cNvCxnSpPr>
            <a:cxnSpLocks/>
            <a:stCxn id="56" idx="3"/>
            <a:endCxn id="6" idx="1"/>
          </p:cNvCxnSpPr>
          <p:nvPr/>
        </p:nvCxnSpPr>
        <p:spPr>
          <a:xfrm>
            <a:off x="4717840" y="5959893"/>
            <a:ext cx="2953296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6901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AD5FD56-EFB0-4653-B0AE-3D49AAB7C48E}"/>
              </a:ext>
            </a:extLst>
          </p:cNvPr>
          <p:cNvSpPr txBox="1"/>
          <p:nvPr/>
        </p:nvSpPr>
        <p:spPr>
          <a:xfrm>
            <a:off x="4855115" y="121111"/>
            <a:ext cx="24817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i="1" u="sng" dirty="0"/>
              <a:t>Άλλες μέθοδοι</a:t>
            </a:r>
            <a:endParaRPr lang="en-GB" sz="2400" i="1" u="sng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90A8125-400F-416C-87FD-5D84A85EB880}"/>
              </a:ext>
            </a:extLst>
          </p:cNvPr>
          <p:cNvGrpSpPr/>
          <p:nvPr/>
        </p:nvGrpSpPr>
        <p:grpSpPr>
          <a:xfrm>
            <a:off x="1502380" y="818765"/>
            <a:ext cx="3352735" cy="2503703"/>
            <a:chOff x="1649798" y="740831"/>
            <a:chExt cx="3352735" cy="250370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5B96DE2-B7D1-4DF3-B200-26143E5F72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7185" t="6409" b="53820"/>
            <a:stretch/>
          </p:blipFill>
          <p:spPr>
            <a:xfrm>
              <a:off x="1649798" y="1345526"/>
              <a:ext cx="3352735" cy="1899008"/>
            </a:xfrm>
            <a:prstGeom prst="rect">
              <a:avLst/>
            </a:prstGeom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5A23D07-4636-47C8-B67E-A6A4BCDABE8F}"/>
                </a:ext>
              </a:extLst>
            </p:cNvPr>
            <p:cNvSpPr/>
            <p:nvPr/>
          </p:nvSpPr>
          <p:spPr>
            <a:xfrm>
              <a:off x="1965858" y="740831"/>
              <a:ext cx="272061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i="1" u="sng" dirty="0"/>
                <a:t>Ηλεκτροχημική αναγωγή</a:t>
              </a:r>
              <a:endParaRPr lang="en-GB" sz="1600" i="1" u="sng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3120807-5290-4D1E-B9AA-E8A0A149D3FF}"/>
              </a:ext>
            </a:extLst>
          </p:cNvPr>
          <p:cNvGrpSpPr/>
          <p:nvPr/>
        </p:nvGrpSpPr>
        <p:grpSpPr>
          <a:xfrm>
            <a:off x="1009183" y="3654183"/>
            <a:ext cx="4339127" cy="2889557"/>
            <a:chOff x="943086" y="3760715"/>
            <a:chExt cx="4339127" cy="288955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512A75E-B467-4F97-967C-13270F5C79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43086" y="4324945"/>
              <a:ext cx="4339127" cy="2325327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2645720-6B90-4081-9AB2-840ED746129B}"/>
                </a:ext>
              </a:extLst>
            </p:cNvPr>
            <p:cNvSpPr/>
            <p:nvPr/>
          </p:nvSpPr>
          <p:spPr>
            <a:xfrm>
              <a:off x="1942296" y="3760715"/>
              <a:ext cx="23407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i="1" u="sng" dirty="0"/>
                <a:t>Βιολογική μετατροπή</a:t>
              </a:r>
              <a:endParaRPr lang="en-GB" sz="1600" i="1" u="sng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B9976EE-E398-4BDC-9372-F06063F04346}"/>
              </a:ext>
            </a:extLst>
          </p:cNvPr>
          <p:cNvGrpSpPr/>
          <p:nvPr/>
        </p:nvGrpSpPr>
        <p:grpSpPr>
          <a:xfrm>
            <a:off x="7524326" y="1423460"/>
            <a:ext cx="3352735" cy="4404308"/>
            <a:chOff x="8083619" y="1496001"/>
            <a:chExt cx="3352735" cy="440430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95AD417-F8DC-4181-A37A-1D9BB31D65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83619" y="1990454"/>
              <a:ext cx="3352735" cy="3909855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38337DF-6CBD-46DA-9842-B8821824EABA}"/>
                </a:ext>
              </a:extLst>
            </p:cNvPr>
            <p:cNvSpPr/>
            <p:nvPr/>
          </p:nvSpPr>
          <p:spPr>
            <a:xfrm>
              <a:off x="8418913" y="1496001"/>
              <a:ext cx="26821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i="1" u="sng" dirty="0"/>
                <a:t>Θερμοχημική μετατροπή</a:t>
              </a:r>
              <a:endParaRPr lang="en-GB" dirty="0"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1609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BC84EE4-B8E9-4949-84AC-379FE7C9CC73}"/>
              </a:ext>
            </a:extLst>
          </p:cNvPr>
          <p:cNvSpPr txBox="1"/>
          <p:nvPr/>
        </p:nvSpPr>
        <p:spPr>
          <a:xfrm>
            <a:off x="4031973" y="147744"/>
            <a:ext cx="41280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i="1" u="sng" dirty="0"/>
              <a:t>Ηλεκτροχημική αναγωγή</a:t>
            </a:r>
            <a:endParaRPr lang="en-GB" sz="2400" i="1" u="sng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BE8847-AD9A-4678-ADCC-7E312DD5FF01}"/>
              </a:ext>
            </a:extLst>
          </p:cNvPr>
          <p:cNvSpPr txBox="1"/>
          <p:nvPr/>
        </p:nvSpPr>
        <p:spPr>
          <a:xfrm>
            <a:off x="6562317" y="930855"/>
            <a:ext cx="5205274" cy="1528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Διαλύτης υδάτινος ή άλλου είδους, όπως μεθανόλη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baseline="-25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Εφαρμογή εξωτερικού δυναμικού</a:t>
            </a:r>
            <a:endParaRPr lang="en-GB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69C4824-55CC-40E7-9834-1BC8625B615F}"/>
              </a:ext>
            </a:extLst>
          </p:cNvPr>
          <p:cNvSpPr/>
          <p:nvPr/>
        </p:nvSpPr>
        <p:spPr>
          <a:xfrm>
            <a:off x="6562317" y="3455439"/>
            <a:ext cx="5468164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rgbClr val="FF0000"/>
                </a:solidFill>
              </a:rPr>
              <a:t>Προβλήματα στην διαλυτότητά του </a:t>
            </a:r>
            <a:r>
              <a:rPr lang="en-GB" sz="2000" dirty="0">
                <a:solidFill>
                  <a:srgbClr val="FF0000"/>
                </a:solidFill>
              </a:rPr>
              <a:t>CO</a:t>
            </a:r>
            <a:r>
              <a:rPr lang="en-GB" sz="2000" baseline="-25000" dirty="0">
                <a:solidFill>
                  <a:srgbClr val="FF0000"/>
                </a:solidFill>
              </a:rPr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rgbClr val="FF0000"/>
                </a:solidFill>
              </a:rPr>
              <a:t>Μεγάλα υπέρ-ηλεκτρικά δυναμικά</a:t>
            </a:r>
            <a:endParaRPr lang="en-GB" sz="20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rgbClr val="FF0000"/>
                </a:solidFill>
              </a:rPr>
              <a:t>Απενεργοποίηση των ηλεκτροδίων</a:t>
            </a:r>
            <a:endParaRPr lang="en-GB" sz="20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rgbClr val="FF0000"/>
                </a:solidFill>
              </a:rPr>
              <a:t>Χαμηλές αποδόσεις των </a:t>
            </a:r>
            <a:r>
              <a:rPr lang="el-GR" sz="2000" dirty="0" err="1">
                <a:solidFill>
                  <a:srgbClr val="FF0000"/>
                </a:solidFill>
              </a:rPr>
              <a:t>ηλεκτροκαταλυτών</a:t>
            </a:r>
            <a:endParaRPr lang="en-GB" sz="2000" dirty="0">
              <a:solidFill>
                <a:srgbClr val="FF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2805FBE-5CA3-413D-83E8-34AA643842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185" t="6409" b="53820"/>
          <a:stretch/>
        </p:blipFill>
        <p:spPr>
          <a:xfrm>
            <a:off x="1769681" y="1117286"/>
            <a:ext cx="4128053" cy="23381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50305C0-E371-45A3-84EE-9160C9368E4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669"/>
          <a:stretch/>
        </p:blipFill>
        <p:spPr>
          <a:xfrm>
            <a:off x="1065739" y="3677021"/>
            <a:ext cx="4358518" cy="275486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C99149D-1CA8-4BD1-9ED3-DE2D3551BDF6}"/>
              </a:ext>
            </a:extLst>
          </p:cNvPr>
          <p:cNvSpPr txBox="1"/>
          <p:nvPr/>
        </p:nvSpPr>
        <p:spPr>
          <a:xfrm>
            <a:off x="8351268" y="2863937"/>
            <a:ext cx="18902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u="sng" dirty="0"/>
              <a:t>Μειονεκτήματα</a:t>
            </a:r>
            <a:endParaRPr lang="en-GB" sz="2000" u="sng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BDCBAB8-345D-4171-BE67-6981D82110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7332" y="1959099"/>
            <a:ext cx="4900402" cy="343584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DA71283-F3FB-4152-923F-3BABEE55C684}"/>
              </a:ext>
            </a:extLst>
          </p:cNvPr>
          <p:cNvSpPr txBox="1"/>
          <p:nvPr/>
        </p:nvSpPr>
        <p:spPr>
          <a:xfrm>
            <a:off x="1777845" y="5616524"/>
            <a:ext cx="33393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Χαμηλή παραγωγικότητα</a:t>
            </a:r>
            <a:endParaRPr lang="en-GB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2B1703C-846C-42EF-B367-5A22F04D97C1}"/>
              </a:ext>
            </a:extLst>
          </p:cNvPr>
          <p:cNvSpPr txBox="1"/>
          <p:nvPr/>
        </p:nvSpPr>
        <p:spPr>
          <a:xfrm>
            <a:off x="2298019" y="1339805"/>
            <a:ext cx="22990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u="sng" dirty="0" err="1"/>
              <a:t>Φωτοκατάλυση</a:t>
            </a:r>
            <a:endParaRPr lang="en-GB" sz="2400" u="sng" dirty="0"/>
          </a:p>
        </p:txBody>
      </p:sp>
    </p:spTree>
    <p:extLst>
      <p:ext uri="{BB962C8B-B14F-4D97-AF65-F5344CB8AC3E}">
        <p14:creationId xmlns:p14="http://schemas.microsoft.com/office/powerpoint/2010/main" val="1037650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9" grpId="0"/>
      <p:bldP spid="12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AD5FD56-EFB0-4653-B0AE-3D49AAB7C48E}"/>
              </a:ext>
            </a:extLst>
          </p:cNvPr>
          <p:cNvSpPr txBox="1"/>
          <p:nvPr/>
        </p:nvSpPr>
        <p:spPr>
          <a:xfrm>
            <a:off x="4325323" y="147744"/>
            <a:ext cx="35413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i="1" u="sng" dirty="0"/>
              <a:t>Βιολογική μετατροπή</a:t>
            </a:r>
            <a:endParaRPr lang="en-GB" sz="2400" i="1" u="sng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2D985E-EACE-43D1-8EEB-C9108CEBCF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074" y="2102419"/>
            <a:ext cx="5338211" cy="286073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0B3D467-4484-491B-AA6C-272EDF410015}"/>
              </a:ext>
            </a:extLst>
          </p:cNvPr>
          <p:cNvSpPr txBox="1"/>
          <p:nvPr/>
        </p:nvSpPr>
        <p:spPr>
          <a:xfrm>
            <a:off x="6291717" y="1999259"/>
            <a:ext cx="590028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CO</a:t>
            </a:r>
            <a:r>
              <a:rPr lang="en-GB" sz="2000" baseline="-25000" dirty="0"/>
              <a:t>2</a:t>
            </a:r>
            <a:r>
              <a:rPr lang="en-GB" sz="2000" dirty="0"/>
              <a:t> </a:t>
            </a:r>
            <a:r>
              <a:rPr lang="el-GR" sz="2000" dirty="0"/>
              <a:t>σε βιομάζα μέσω φωτοσύνθεσης από άλγη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Χρήση ρύπων, αφού καθαριστούν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Αεριοποίηση βιομάζας &amp; άλλα παραπροϊόντα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Δεν ανταγωνίζεται τον αγροτικό τομέα για εκτάσεις και καθαρό νερό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70957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AD5FD56-EFB0-4653-B0AE-3D49AAB7C48E}"/>
              </a:ext>
            </a:extLst>
          </p:cNvPr>
          <p:cNvSpPr txBox="1"/>
          <p:nvPr/>
        </p:nvSpPr>
        <p:spPr>
          <a:xfrm>
            <a:off x="4325323" y="147744"/>
            <a:ext cx="35413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i="1" u="sng" dirty="0"/>
              <a:t>Βιολογική μετατροπή</a:t>
            </a:r>
            <a:endParaRPr lang="en-GB" sz="2400" i="1" u="sng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0F11E4-6DCA-40DF-B6C5-41116187D9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545" y="977983"/>
            <a:ext cx="10404909" cy="383849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ED9841A5-B77F-4A79-92EA-0ED9A8947699}"/>
              </a:ext>
            </a:extLst>
          </p:cNvPr>
          <p:cNvGrpSpPr/>
          <p:nvPr/>
        </p:nvGrpSpPr>
        <p:grpSpPr>
          <a:xfrm>
            <a:off x="661235" y="5218297"/>
            <a:ext cx="11851607" cy="1323439"/>
            <a:chOff x="776738" y="5354503"/>
            <a:chExt cx="11851607" cy="1323439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0B3D467-4484-491B-AA6C-272EDF410015}"/>
                </a:ext>
              </a:extLst>
            </p:cNvPr>
            <p:cNvSpPr txBox="1"/>
            <p:nvPr/>
          </p:nvSpPr>
          <p:spPr>
            <a:xfrm>
              <a:off x="776738" y="5354503"/>
              <a:ext cx="590028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l-GR" sz="2000" dirty="0">
                  <a:solidFill>
                    <a:srgbClr val="FF0000"/>
                  </a:solidFill>
                </a:rPr>
                <a:t>Απαιτούνται μεγάλα ποσά ενέργειας για την συγκομιδή και την ανάμιξη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l-GR" sz="2000" dirty="0">
                <a:solidFill>
                  <a:srgbClr val="FF0000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l-GR" sz="2000" dirty="0">
                  <a:solidFill>
                    <a:srgbClr val="FF0000"/>
                  </a:solidFill>
                </a:rPr>
                <a:t>Μόλυνση καλλιεργειών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841B035-BC1A-4900-A511-44B553BBAE4D}"/>
                </a:ext>
              </a:extLst>
            </p:cNvPr>
            <p:cNvSpPr txBox="1"/>
            <p:nvPr/>
          </p:nvSpPr>
          <p:spPr>
            <a:xfrm>
              <a:off x="6585282" y="5354503"/>
              <a:ext cx="604306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l-GR" sz="2000" dirty="0">
                  <a:solidFill>
                    <a:srgbClr val="FF0000"/>
                  </a:solidFill>
                </a:rPr>
                <a:t>Μέγεθος εγκαταστάσεων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l-GR" sz="2000" dirty="0">
                <a:solidFill>
                  <a:srgbClr val="FF0000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l-GR" sz="2000" dirty="0">
                <a:solidFill>
                  <a:srgbClr val="FF0000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l-GR" sz="2000" dirty="0">
                  <a:solidFill>
                    <a:srgbClr val="FF0000"/>
                  </a:solidFill>
                </a:rPr>
                <a:t>Δυσκολότερος έλεγχος με αύξηση μεγέθους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5328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324948E-D9BB-43EA-AF7A-134B59097FA4}"/>
              </a:ext>
            </a:extLst>
          </p:cNvPr>
          <p:cNvSpPr txBox="1"/>
          <p:nvPr/>
        </p:nvSpPr>
        <p:spPr>
          <a:xfrm>
            <a:off x="4325323" y="147744"/>
            <a:ext cx="40735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i="1" u="sng" dirty="0"/>
              <a:t>Θερμοχημική μετατροπή</a:t>
            </a:r>
            <a:endParaRPr lang="en-GB" sz="2400" i="1" u="sng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30E3A17-6184-4FD8-8E0E-8B23FB70C2FC}"/>
              </a:ext>
            </a:extLst>
          </p:cNvPr>
          <p:cNvGrpSpPr/>
          <p:nvPr/>
        </p:nvGrpSpPr>
        <p:grpSpPr>
          <a:xfrm>
            <a:off x="730157" y="820040"/>
            <a:ext cx="4197978" cy="5740623"/>
            <a:chOff x="730157" y="820040"/>
            <a:chExt cx="4197978" cy="5740623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0558010-C3ED-465D-8EEE-294CD569D2FA}"/>
                </a:ext>
              </a:extLst>
            </p:cNvPr>
            <p:cNvGrpSpPr/>
            <p:nvPr/>
          </p:nvGrpSpPr>
          <p:grpSpPr>
            <a:xfrm>
              <a:off x="730157" y="820040"/>
              <a:ext cx="4197978" cy="3881414"/>
              <a:chOff x="672406" y="848916"/>
              <a:chExt cx="4197978" cy="3881414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" name="Rectangle 2">
                    <a:extLst>
                      <a:ext uri="{FF2B5EF4-FFF2-40B4-BE49-F238E27FC236}">
                        <a16:creationId xmlns:a16="http://schemas.microsoft.com/office/drawing/2014/main" id="{68C8D9DE-870A-45DF-AACD-E8873C50E411}"/>
                      </a:ext>
                    </a:extLst>
                  </p:cNvPr>
                  <p:cNvSpPr/>
                  <p:nvPr/>
                </p:nvSpPr>
                <p:spPr>
                  <a:xfrm>
                    <a:off x="1795046" y="1390985"/>
                    <a:ext cx="1960473" cy="610936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𝐶𝑂</m:t>
                              </m:r>
                            </m:e>
                            <m:sub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𝐶𝑂</m:t>
                          </m:r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e>
                            <m:sub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3" name="Rectangle 2">
                    <a:extLst>
                      <a:ext uri="{FF2B5EF4-FFF2-40B4-BE49-F238E27FC236}">
                        <a16:creationId xmlns:a16="http://schemas.microsoft.com/office/drawing/2014/main" id="{68C8D9DE-870A-45DF-AACD-E8873C50E411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95046" y="1390985"/>
                    <a:ext cx="1960473" cy="610936"/>
                  </a:xfrm>
                  <a:prstGeom prst="rect">
                    <a:avLst/>
                  </a:prstGeom>
                  <a:blipFill>
                    <a:blip r:embed="rId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F797A5E-C689-46FF-8C69-560D908430E5}"/>
                  </a:ext>
                </a:extLst>
              </p:cNvPr>
              <p:cNvSpPr txBox="1"/>
              <p:nvPr/>
            </p:nvSpPr>
            <p:spPr>
              <a:xfrm>
                <a:off x="1653822" y="848916"/>
                <a:ext cx="224292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2400" u="sng" dirty="0"/>
                  <a:t>Άμεση μέθοδος</a:t>
                </a:r>
                <a:endParaRPr lang="en-GB" sz="2400" u="sng" dirty="0"/>
              </a:p>
            </p:txBody>
          </p:sp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1EA50292-362A-4FBE-A7F3-C00CF2123E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2406" y="1993815"/>
                <a:ext cx="4197978" cy="2736515"/>
              </a:xfrm>
              <a:prstGeom prst="rect">
                <a:avLst/>
              </a:prstGeom>
            </p:spPr>
          </p:pic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CCB90E1-5A87-4B0D-AD4B-9FBDD6DF12D7}"/>
                </a:ext>
              </a:extLst>
            </p:cNvPr>
            <p:cNvSpPr txBox="1"/>
            <p:nvPr/>
          </p:nvSpPr>
          <p:spPr>
            <a:xfrm>
              <a:off x="826002" y="4929447"/>
              <a:ext cx="4006288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l-GR" sz="2000" dirty="0"/>
                <a:t>Υψηλές θερμοκρασίες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l-GR" sz="20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l-GR" sz="2000" dirty="0"/>
                <a:t>Δύσκολός διαχωρισμός </a:t>
              </a:r>
              <a:r>
                <a:rPr lang="en-GB" sz="2000" dirty="0"/>
                <a:t>CO/O</a:t>
              </a:r>
              <a:r>
                <a:rPr lang="en-GB" sz="2000" baseline="-25000" dirty="0"/>
                <a:t>2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20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l-GR" sz="2000" dirty="0"/>
                <a:t>Κόστος υλικών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10AEDF0-BF23-49A5-BB24-4330E6CFB4BC}"/>
              </a:ext>
            </a:extLst>
          </p:cNvPr>
          <p:cNvGrpSpPr/>
          <p:nvPr/>
        </p:nvGrpSpPr>
        <p:grpSpPr>
          <a:xfrm>
            <a:off x="7135344" y="820040"/>
            <a:ext cx="4440621" cy="5614611"/>
            <a:chOff x="7135344" y="820040"/>
            <a:chExt cx="4440621" cy="561461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9C03969-1D79-49EA-A072-79DF5F6943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32633" y="1172426"/>
              <a:ext cx="3446045" cy="4068824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9D04B74-9256-45FD-874F-5FFE1AA88C5E}"/>
                </a:ext>
              </a:extLst>
            </p:cNvPr>
            <p:cNvSpPr txBox="1"/>
            <p:nvPr/>
          </p:nvSpPr>
          <p:spPr>
            <a:xfrm>
              <a:off x="8133543" y="820040"/>
              <a:ext cx="24288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2400" u="sng" dirty="0"/>
                <a:t>Έμμεση μέθοδος</a:t>
              </a:r>
              <a:endParaRPr lang="en-GB" sz="2400" u="sng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4DBD476-8082-4E8B-90E5-8CA188A7E0F7}"/>
                </a:ext>
              </a:extLst>
            </p:cNvPr>
            <p:cNvSpPr txBox="1"/>
            <p:nvPr/>
          </p:nvSpPr>
          <p:spPr>
            <a:xfrm>
              <a:off x="7135344" y="5418988"/>
              <a:ext cx="444062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l-GR" sz="2000" dirty="0"/>
                <a:t>Οξείδια μετάλλων ως ενδιάμεσα</a:t>
              </a:r>
              <a:endParaRPr lang="en-GB" sz="2000" baseline="-250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20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l-GR" sz="2000" dirty="0"/>
                <a:t>Χαμηλότερες θερμοκρασίες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99266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4"/>
                                      </p:to>
                                    </p:set>
                                    <p:animEffect filter="image" prLst="opacity: 0.4">
                                      <p:cBhvr rctx="IE">
                                        <p:cTn id="12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E37FA38-D191-4DD4-B9DF-E7FDB3B94A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9727" y="312843"/>
            <a:ext cx="9332545" cy="6232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12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3AF0CDC1-3608-48A5-8514-98BC943DF25F}"/>
              </a:ext>
            </a:extLst>
          </p:cNvPr>
          <p:cNvSpPr txBox="1">
            <a:spLocks/>
          </p:cNvSpPr>
          <p:nvPr/>
        </p:nvSpPr>
        <p:spPr>
          <a:xfrm>
            <a:off x="1797666" y="0"/>
            <a:ext cx="8596668" cy="13208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l-GR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Βιωσιμότητα</a:t>
            </a:r>
            <a:endParaRPr lang="en-GB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55A22C-FD75-42C3-94D0-4F78DFAB7A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2338" y="815940"/>
            <a:ext cx="8227323" cy="6042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166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>
            <a:extLst>
              <a:ext uri="{FF2B5EF4-FFF2-40B4-BE49-F238E27FC236}">
                <a16:creationId xmlns:a16="http://schemas.microsoft.com/office/drawing/2014/main" id="{6F0937BD-0080-4536-978F-33062FB1F47A}"/>
              </a:ext>
            </a:extLst>
          </p:cNvPr>
          <p:cNvSpPr txBox="1">
            <a:spLocks/>
          </p:cNvSpPr>
          <p:nvPr/>
        </p:nvSpPr>
        <p:spPr>
          <a:xfrm>
            <a:off x="944701" y="106532"/>
            <a:ext cx="10302598" cy="132080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l-GR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Προσομοίωση και μελέτη διεργασιών</a:t>
            </a:r>
            <a:endParaRPr lang="en-GB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85EDB3-D96D-4851-8814-CA879E9CCBF2}"/>
              </a:ext>
            </a:extLst>
          </p:cNvPr>
          <p:cNvSpPr txBox="1"/>
          <p:nvPr/>
        </p:nvSpPr>
        <p:spPr>
          <a:xfrm>
            <a:off x="4191739" y="1100830"/>
            <a:ext cx="3808521" cy="83099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l-GR" sz="2400" dirty="0"/>
              <a:t>Διεργασίες μετατροπής </a:t>
            </a:r>
            <a:r>
              <a:rPr lang="en-GB" sz="2400" dirty="0"/>
              <a:t>CO</a:t>
            </a:r>
            <a:r>
              <a:rPr lang="en-GB" sz="2400" baseline="-25000" dirty="0"/>
              <a:t>2</a:t>
            </a:r>
            <a:endParaRPr lang="el-GR" sz="2400" baseline="-25000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2E25D45-75DF-4EAA-850A-F277EAF6530F}"/>
              </a:ext>
            </a:extLst>
          </p:cNvPr>
          <p:cNvGrpSpPr/>
          <p:nvPr/>
        </p:nvGrpSpPr>
        <p:grpSpPr>
          <a:xfrm>
            <a:off x="402453" y="2967333"/>
            <a:ext cx="11387092" cy="461667"/>
            <a:chOff x="402453" y="3369839"/>
            <a:chExt cx="11387092" cy="461667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97614AD-5FCE-4F11-B945-0F019E813DD1}"/>
                </a:ext>
              </a:extLst>
            </p:cNvPr>
            <p:cNvSpPr txBox="1"/>
            <p:nvPr/>
          </p:nvSpPr>
          <p:spPr>
            <a:xfrm>
              <a:off x="402453" y="3369839"/>
              <a:ext cx="3318770" cy="461665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l-GR" sz="2400" dirty="0"/>
                <a:t>Μεθανόλη</a:t>
              </a:r>
              <a:endParaRPr lang="el-GR" sz="2400" baseline="-250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E7A50CC-01F3-47B9-801C-2EC2EB3FD909}"/>
                </a:ext>
              </a:extLst>
            </p:cNvPr>
            <p:cNvSpPr txBox="1"/>
            <p:nvPr/>
          </p:nvSpPr>
          <p:spPr>
            <a:xfrm>
              <a:off x="4436614" y="3369840"/>
              <a:ext cx="3318770" cy="461665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2400" dirty="0"/>
                <a:t>DME</a:t>
              </a:r>
              <a:endParaRPr lang="el-GR" sz="2400" baseline="-25000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20F0689-5188-4C4D-B77F-FD9CF773E323}"/>
                </a:ext>
              </a:extLst>
            </p:cNvPr>
            <p:cNvSpPr txBox="1"/>
            <p:nvPr/>
          </p:nvSpPr>
          <p:spPr>
            <a:xfrm>
              <a:off x="8470775" y="3369841"/>
              <a:ext cx="3318770" cy="461665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l-GR" sz="2400" dirty="0"/>
                <a:t>Υδρογονάνθρακες (</a:t>
              </a:r>
              <a:r>
                <a:rPr lang="en-GB" sz="2400" dirty="0"/>
                <a:t>FT)</a:t>
              </a:r>
              <a:endParaRPr lang="el-GR" sz="2400" baseline="-25000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DF1837BA-257F-4C0E-90CF-F24D1D9A548E}"/>
              </a:ext>
            </a:extLst>
          </p:cNvPr>
          <p:cNvSpPr txBox="1"/>
          <p:nvPr/>
        </p:nvSpPr>
        <p:spPr>
          <a:xfrm>
            <a:off x="4442964" y="4695341"/>
            <a:ext cx="3318770" cy="461665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Aspen Plus v8.8</a:t>
            </a:r>
            <a:endParaRPr lang="el-GR" sz="2400" baseline="-250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5A23BBC-2F21-426F-A58F-CC42194C59CD}"/>
              </a:ext>
            </a:extLst>
          </p:cNvPr>
          <p:cNvSpPr txBox="1"/>
          <p:nvPr/>
        </p:nvSpPr>
        <p:spPr>
          <a:xfrm>
            <a:off x="4436614" y="5979998"/>
            <a:ext cx="3318770" cy="461665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l-GR" sz="2400" dirty="0"/>
              <a:t>Αποτελέσματα</a:t>
            </a:r>
            <a:endParaRPr lang="el-GR" sz="2400" baseline="-25000" dirty="0"/>
          </a:p>
        </p:txBody>
      </p: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731C20B7-DACF-41AB-A0EC-45A716BEA62B}"/>
              </a:ext>
            </a:extLst>
          </p:cNvPr>
          <p:cNvCxnSpPr>
            <a:cxnSpLocks/>
            <a:stCxn id="18" idx="2"/>
            <a:endCxn id="19" idx="0"/>
          </p:cNvCxnSpPr>
          <p:nvPr/>
        </p:nvCxnSpPr>
        <p:spPr>
          <a:xfrm rot="5400000">
            <a:off x="3561166" y="432499"/>
            <a:ext cx="1035506" cy="4034162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581E0B44-0440-4DF0-AC53-D3BBCE58EE01}"/>
              </a:ext>
            </a:extLst>
          </p:cNvPr>
          <p:cNvCxnSpPr>
            <a:cxnSpLocks/>
            <a:stCxn id="18" idx="2"/>
            <a:endCxn id="21" idx="0"/>
          </p:cNvCxnSpPr>
          <p:nvPr/>
        </p:nvCxnSpPr>
        <p:spPr>
          <a:xfrm rot="16200000" flipH="1">
            <a:off x="7595326" y="432501"/>
            <a:ext cx="1035508" cy="4034160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B208C181-B98B-4074-8AFB-CF03F838CF71}"/>
              </a:ext>
            </a:extLst>
          </p:cNvPr>
          <p:cNvCxnSpPr>
            <a:cxnSpLocks/>
            <a:endCxn id="20" idx="0"/>
          </p:cNvCxnSpPr>
          <p:nvPr/>
        </p:nvCxnSpPr>
        <p:spPr>
          <a:xfrm rot="5400000">
            <a:off x="5584595" y="2449580"/>
            <a:ext cx="1029158" cy="6350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7306A579-9C46-4CF5-B685-C7FC3E0BC594}"/>
              </a:ext>
            </a:extLst>
          </p:cNvPr>
          <p:cNvCxnSpPr>
            <a:cxnSpLocks/>
            <a:stCxn id="21" idx="2"/>
            <a:endCxn id="23" idx="0"/>
          </p:cNvCxnSpPr>
          <p:nvPr/>
        </p:nvCxnSpPr>
        <p:spPr>
          <a:xfrm rot="5400000">
            <a:off x="7483085" y="2048265"/>
            <a:ext cx="1266341" cy="4027811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D0F1EFCD-4A51-4495-AFCF-5F5B892B7F3C}"/>
              </a:ext>
            </a:extLst>
          </p:cNvPr>
          <p:cNvCxnSpPr>
            <a:cxnSpLocks/>
            <a:stCxn id="20" idx="2"/>
            <a:endCxn id="23" idx="0"/>
          </p:cNvCxnSpPr>
          <p:nvPr/>
        </p:nvCxnSpPr>
        <p:spPr>
          <a:xfrm rot="16200000" flipH="1">
            <a:off x="5466003" y="4058995"/>
            <a:ext cx="1266342" cy="6350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058646B5-2539-43BA-8B9C-34AD1986A9AB}"/>
              </a:ext>
            </a:extLst>
          </p:cNvPr>
          <p:cNvCxnSpPr>
            <a:cxnSpLocks/>
            <a:stCxn id="19" idx="2"/>
            <a:endCxn id="23" idx="0"/>
          </p:cNvCxnSpPr>
          <p:nvPr/>
        </p:nvCxnSpPr>
        <p:spPr>
          <a:xfrm rot="16200000" flipH="1">
            <a:off x="3448922" y="2041913"/>
            <a:ext cx="1266343" cy="4040511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9EF0AE8E-A150-4755-9EE8-757742551AF3}"/>
              </a:ext>
            </a:extLst>
          </p:cNvPr>
          <p:cNvCxnSpPr>
            <a:cxnSpLocks/>
            <a:stCxn id="23" idx="2"/>
            <a:endCxn id="24" idx="0"/>
          </p:cNvCxnSpPr>
          <p:nvPr/>
        </p:nvCxnSpPr>
        <p:spPr>
          <a:xfrm rot="5400000">
            <a:off x="5687678" y="5565327"/>
            <a:ext cx="822992" cy="6350"/>
          </a:xfrm>
          <a:prstGeom prst="bentConnector3">
            <a:avLst>
              <a:gd name="adj1" fmla="val 50000"/>
            </a:avLst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7471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06565C8-9944-4098-ACDA-B72C83956E5E}"/>
              </a:ext>
            </a:extLst>
          </p:cNvPr>
          <p:cNvSpPr txBox="1"/>
          <p:nvPr/>
        </p:nvSpPr>
        <p:spPr>
          <a:xfrm>
            <a:off x="3040516" y="94478"/>
            <a:ext cx="61109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i="1" u="sng" dirty="0"/>
              <a:t>Σενάριο 1 : Μετατροπή CO</a:t>
            </a:r>
            <a:r>
              <a:rPr lang="el-GR" sz="2800" i="1" u="sng" baseline="-25000" dirty="0"/>
              <a:t>2</a:t>
            </a:r>
            <a:r>
              <a:rPr lang="el-GR" sz="2800" i="1" u="sng" dirty="0"/>
              <a:t> σε ΜΕΟΗ</a:t>
            </a:r>
            <a:endParaRPr lang="en-GB" sz="2400" i="1" u="sng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FB6D97-3339-45D0-AFD4-1D65AE92DC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4004"/>
            <a:ext cx="12192000" cy="4828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160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>
            <a:extLst>
              <a:ext uri="{FF2B5EF4-FFF2-40B4-BE49-F238E27FC236}">
                <a16:creationId xmlns:a16="http://schemas.microsoft.com/office/drawing/2014/main" id="{8F6E3817-C265-4C53-8BB9-EFC7B5909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7666" y="177017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el-GR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Γιατί το </a:t>
            </a:r>
            <a:r>
              <a:rPr lang="en-GB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CO</a:t>
            </a:r>
            <a:r>
              <a:rPr lang="en-GB" sz="4800" b="1" baseline="-2500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</a:t>
            </a:r>
            <a:r>
              <a:rPr lang="el-GR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r>
              <a:rPr lang="en-GB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;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D822F91-6833-4856-8B7D-243F066FDA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34" y="1496169"/>
            <a:ext cx="7227186" cy="4975106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11FE889-E004-418C-A492-E22605D473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55" y="1774908"/>
            <a:ext cx="7331145" cy="44176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47DB0F8-7077-400D-978F-397F65E0EA93}"/>
              </a:ext>
            </a:extLst>
          </p:cNvPr>
          <p:cNvSpPr txBox="1"/>
          <p:nvPr/>
        </p:nvSpPr>
        <p:spPr>
          <a:xfrm>
            <a:off x="7874493" y="1931574"/>
            <a:ext cx="38884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Σημαντικός παράγοντας του Φαινομένου του Θερμοκηπίου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DF5FC3E-03B9-4DDA-9A9C-234B2F1AF376}"/>
              </a:ext>
            </a:extLst>
          </p:cNvPr>
          <p:cNvSpPr txBox="1"/>
          <p:nvPr/>
        </p:nvSpPr>
        <p:spPr>
          <a:xfrm>
            <a:off x="7874493" y="3330001"/>
            <a:ext cx="42080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Ραγδαία αύξηση της συγκέντρωσης του στην ατμόσφαιρα</a:t>
            </a:r>
            <a:endParaRPr lang="en-GB" sz="2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935C308-E8F4-4AB4-9158-68969446DD1F}"/>
              </a:ext>
            </a:extLst>
          </p:cNvPr>
          <p:cNvSpPr txBox="1"/>
          <p:nvPr/>
        </p:nvSpPr>
        <p:spPr>
          <a:xfrm>
            <a:off x="7874493" y="5087197"/>
            <a:ext cx="4208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Σοβαρές επιπτώσεις στους μηχανισμούς του πλανήτη.</a:t>
            </a:r>
            <a:endParaRPr lang="en-GB" sz="20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397A308-DD97-4DCB-9353-03890E26CE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74" y="2144480"/>
            <a:ext cx="7418773" cy="392963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25382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910">
        <p:fade/>
      </p:transition>
    </mc:Choice>
    <mc:Fallback xmlns="">
      <p:transition spd="med" advTm="39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5C48C74-B76A-4D91-8240-BEF55F9EDD85}"/>
              </a:ext>
            </a:extLst>
          </p:cNvPr>
          <p:cNvSpPr txBox="1"/>
          <p:nvPr/>
        </p:nvSpPr>
        <p:spPr>
          <a:xfrm>
            <a:off x="3040516" y="67845"/>
            <a:ext cx="61109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i="1" u="sng" dirty="0"/>
              <a:t>Σενάριο 2 : Μετατροπή ΜΕΟΗ σε DME</a:t>
            </a:r>
            <a:endParaRPr lang="en-GB" sz="2400" i="1" u="sng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D9FE1B-F3FD-494E-B0EB-1223E3A897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53473"/>
            <a:ext cx="12192000" cy="3977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073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02E3F89-BE15-47D7-ACB8-6D9A6A67D02B}"/>
              </a:ext>
            </a:extLst>
          </p:cNvPr>
          <p:cNvSpPr/>
          <p:nvPr/>
        </p:nvSpPr>
        <p:spPr>
          <a:xfrm>
            <a:off x="4471581" y="208171"/>
            <a:ext cx="32488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Ένωση σεναρίου 1 και 2</a:t>
            </a:r>
            <a:endParaRPr lang="en-GB" sz="24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519240-5DBF-4DC3-AD17-3F7F15B14E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17180"/>
            <a:ext cx="12192000" cy="3423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229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652DE0A-F9BE-44C9-856F-B8FD4C3CE37A}"/>
              </a:ext>
            </a:extLst>
          </p:cNvPr>
          <p:cNvSpPr txBox="1"/>
          <p:nvPr/>
        </p:nvSpPr>
        <p:spPr>
          <a:xfrm>
            <a:off x="2150746" y="138867"/>
            <a:ext cx="78905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i="1" u="sng" dirty="0"/>
              <a:t>Σενάριο 3 : Παραγωγή υδρογονανθράκων μέσω </a:t>
            </a:r>
            <a:r>
              <a:rPr lang="el-GR" sz="2800" i="1" u="sng" dirty="0" err="1"/>
              <a:t>Fischer-Tropsch</a:t>
            </a:r>
            <a:endParaRPr lang="en-GB" sz="2400" i="1" u="sng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555EF5-DD20-4C3C-B6C2-2691A26792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584864"/>
            <a:ext cx="12192000" cy="4007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249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EB03705-14EE-4F85-AF33-21897E47CF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37145"/>
            <a:ext cx="12192000" cy="4583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82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D0318B9-01A6-4B33-AA78-0708A1DF3AA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6258"/>
            <a:ext cx="12192000" cy="4685147"/>
          </a:xfrm>
          <a:prstGeom prst="rect">
            <a:avLst/>
          </a:prstGeom>
          <a:ln>
            <a:noFill/>
          </a:ln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F98F3030-BD03-4EBE-BC69-D712320CBB04}"/>
              </a:ext>
            </a:extLst>
          </p:cNvPr>
          <p:cNvGrpSpPr/>
          <p:nvPr/>
        </p:nvGrpSpPr>
        <p:grpSpPr>
          <a:xfrm>
            <a:off x="3966234" y="4106479"/>
            <a:ext cx="5559506" cy="1814926"/>
            <a:chOff x="259735" y="876299"/>
            <a:chExt cx="5559506" cy="181492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56EA569-ADC6-46E5-A480-935890C648E3}"/>
                </a:ext>
              </a:extLst>
            </p:cNvPr>
            <p:cNvSpPr/>
            <p:nvPr/>
          </p:nvSpPr>
          <p:spPr>
            <a:xfrm>
              <a:off x="259735" y="876299"/>
              <a:ext cx="5559506" cy="181492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4AE65267-81D0-497D-854F-3076086BD736}"/>
                </a:ext>
              </a:extLst>
            </p:cNvPr>
            <p:cNvGrpSpPr/>
            <p:nvPr/>
          </p:nvGrpSpPr>
          <p:grpSpPr>
            <a:xfrm>
              <a:off x="342742" y="1018997"/>
              <a:ext cx="5476499" cy="1628660"/>
              <a:chOff x="702506" y="1153908"/>
              <a:chExt cx="5476499" cy="162866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" name="Rectangle 5">
                    <a:extLst>
                      <a:ext uri="{FF2B5EF4-FFF2-40B4-BE49-F238E27FC236}">
                        <a16:creationId xmlns:a16="http://schemas.microsoft.com/office/drawing/2014/main" id="{5249B06C-C536-4895-9629-D05E4B82A5A2}"/>
                      </a:ext>
                    </a:extLst>
                  </p:cNvPr>
                  <p:cNvSpPr/>
                  <p:nvPr/>
                </p:nvSpPr>
                <p:spPr>
                  <a:xfrm>
                    <a:off x="702506" y="1153908"/>
                    <a:ext cx="5476499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>
                    <a:spAutoFit/>
                  </a:bodyPr>
                  <a:lstStyle/>
                  <a:p>
                    <a:r>
                      <a:rPr lang="el-GR" dirty="0"/>
                      <a:t>Παραφίνες  </a:t>
                    </a:r>
                    <a:r>
                      <a:rPr lang="en-GB" dirty="0"/>
                      <a:t>:  </a:t>
                    </a:r>
                    <a14:m>
                      <m:oMath xmlns:m="http://schemas.openxmlformats.org/officeDocument/2006/math"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GB" i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𝑛𝐶𝑂</m:t>
                        </m:r>
                        <m:r>
                          <a:rPr lang="en-GB" i="0"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+2</m:t>
                            </m:r>
                          </m:sub>
                        </m:sSub>
                        <m:r>
                          <a:rPr lang="en-GB" i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𝑛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GB" i="1">
                            <a:latin typeface="Cambria Math" panose="02040503050406030204" pitchFamily="18" charset="0"/>
                          </a:rPr>
                          <m:t>𝑂</m:t>
                        </m:r>
                      </m:oMath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6" name="Rectangle 5">
                    <a:extLst>
                      <a:ext uri="{FF2B5EF4-FFF2-40B4-BE49-F238E27FC236}">
                        <a16:creationId xmlns:a16="http://schemas.microsoft.com/office/drawing/2014/main" id="{5249B06C-C536-4895-9629-D05E4B82A5A2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02506" y="1153908"/>
                    <a:ext cx="5476499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890" t="-9836" b="-22951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Rectangle 6">
                    <a:extLst>
                      <a:ext uri="{FF2B5EF4-FFF2-40B4-BE49-F238E27FC236}">
                        <a16:creationId xmlns:a16="http://schemas.microsoft.com/office/drawing/2014/main" id="{36E5F9F7-A954-4480-AED4-BD64ED914D61}"/>
                      </a:ext>
                    </a:extLst>
                  </p:cNvPr>
                  <p:cNvSpPr/>
                  <p:nvPr/>
                </p:nvSpPr>
                <p:spPr>
                  <a:xfrm>
                    <a:off x="944330" y="1523240"/>
                    <a:ext cx="4691028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>
                    <a:spAutoFit/>
                  </a:bodyPr>
                  <a:lstStyle/>
                  <a:p>
                    <a:r>
                      <a:rPr lang="el-GR" dirty="0" err="1"/>
                      <a:t>Ολεφίνες</a:t>
                    </a:r>
                    <a:r>
                      <a:rPr lang="el-GR" dirty="0"/>
                      <a:t>  </a:t>
                    </a:r>
                    <a:r>
                      <a:rPr lang="en-GB" dirty="0"/>
                      <a:t>:  </a:t>
                    </a:r>
                    <a14:m>
                      <m:oMath xmlns:m="http://schemas.openxmlformats.org/officeDocument/2006/math"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GB" i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𝑛𝐶𝑂</m:t>
                        </m:r>
                        <m:r>
                          <a:rPr lang="en-GB" i="0"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GB" i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𝑛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GB" i="1">
                            <a:latin typeface="Cambria Math" panose="02040503050406030204" pitchFamily="18" charset="0"/>
                          </a:rPr>
                          <m:t>𝑂</m:t>
                        </m:r>
                      </m:oMath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7" name="Rectangle 6">
                    <a:extLst>
                      <a:ext uri="{FF2B5EF4-FFF2-40B4-BE49-F238E27FC236}">
                        <a16:creationId xmlns:a16="http://schemas.microsoft.com/office/drawing/2014/main" id="{36E5F9F7-A954-4480-AED4-BD64ED914D61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44330" y="1523240"/>
                    <a:ext cx="4691028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1170" t="-11667" b="-2500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2F7EE6B-E130-4B39-93DC-F7235C1FD065}"/>
                  </a:ext>
                </a:extLst>
              </p:cNvPr>
              <p:cNvSpPr txBox="1"/>
              <p:nvPr/>
            </p:nvSpPr>
            <p:spPr>
              <a:xfrm>
                <a:off x="1852819" y="1859238"/>
                <a:ext cx="3175869" cy="92333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dirty="0"/>
                  <a:t>C</a:t>
                </a:r>
                <a:r>
                  <a:rPr lang="en-GB" baseline="-25000" dirty="0"/>
                  <a:t>n</a:t>
                </a:r>
                <a:r>
                  <a:rPr lang="en-GB" dirty="0"/>
                  <a:t>=1 </a:t>
                </a:r>
                <a:r>
                  <a:rPr lang="el-GR" dirty="0"/>
                  <a:t>έως 30</a:t>
                </a:r>
              </a:p>
              <a:p>
                <a:r>
                  <a:rPr lang="el-GR" dirty="0"/>
                  <a:t>Άλλες αντιδράσεις αμελητέες</a:t>
                </a:r>
                <a:endParaRPr lang="en-GB" dirty="0"/>
              </a:p>
              <a:p>
                <a:pPr algn="ctr"/>
                <a:r>
                  <a:rPr lang="el-GR" dirty="0"/>
                  <a:t>Μετατροπή </a:t>
                </a:r>
                <a:r>
                  <a:rPr lang="en-GB" dirty="0"/>
                  <a:t>CO</a:t>
                </a:r>
                <a:r>
                  <a:rPr lang="el-GR" dirty="0"/>
                  <a:t> = 50%</a:t>
                </a:r>
                <a:endParaRPr lang="en-GB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4025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B4030A1-EDCB-4E57-BA7A-D1F2CD723AD8}"/>
              </a:ext>
            </a:extLst>
          </p:cNvPr>
          <p:cNvSpPr/>
          <p:nvPr/>
        </p:nvSpPr>
        <p:spPr>
          <a:xfrm>
            <a:off x="4195511" y="154905"/>
            <a:ext cx="38009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400" b="1" dirty="0">
                <a:latin typeface="Calibri" panose="020F0502020204030204" pitchFamily="34" charset="0"/>
                <a:cs typeface="Times New Roman" panose="02020603050405020304" pitchFamily="18" charset="0"/>
              </a:rPr>
              <a:t>Αντιδράσεις </a:t>
            </a:r>
            <a:r>
              <a:rPr lang="en-GB" sz="2400" b="1" dirty="0">
                <a:latin typeface="Calibri" panose="020F0502020204030204" pitchFamily="34" charset="0"/>
                <a:cs typeface="Times New Roman" panose="02020603050405020304" pitchFamily="18" charset="0"/>
              </a:rPr>
              <a:t>Fischer-</a:t>
            </a:r>
            <a:r>
              <a:rPr lang="en-GB" sz="2400" b="1" dirty="0" err="1">
                <a:latin typeface="Calibri" panose="020F0502020204030204" pitchFamily="34" charset="0"/>
                <a:cs typeface="Times New Roman" panose="02020603050405020304" pitchFamily="18" charset="0"/>
              </a:rPr>
              <a:t>Tropsch</a:t>
            </a:r>
            <a:endParaRPr lang="en-GB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4B587B63-0567-4D8A-8C69-628311901D0C}"/>
                  </a:ext>
                </a:extLst>
              </p:cNvPr>
              <p:cNvSpPr/>
              <p:nvPr/>
            </p:nvSpPr>
            <p:spPr>
              <a:xfrm>
                <a:off x="6095999" y="1326094"/>
                <a:ext cx="5908156" cy="646331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GB" i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i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d>
                      </m:e>
                      <m:sup>
                        <m:r>
                          <a:rPr lang="en-GB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l-GR" dirty="0"/>
                  <a:t> </a:t>
                </a:r>
                <a:r>
                  <a:rPr lang="en-GB" dirty="0"/>
                  <a:t>: </a:t>
                </a:r>
                <a:r>
                  <a:rPr lang="el-GR" dirty="0"/>
                  <a:t>Κατανομή βάρους </a:t>
                </a:r>
                <a:r>
                  <a:rPr lang="en-GB" dirty="0"/>
                  <a:t>ASF</a:t>
                </a:r>
                <a:r>
                  <a:rPr lang="el-GR" dirty="0"/>
                  <a:t> για </a:t>
                </a:r>
                <a:r>
                  <a:rPr lang="en-GB" dirty="0"/>
                  <a:t>C</a:t>
                </a:r>
                <a:r>
                  <a:rPr lang="en-GB" baseline="-25000" dirty="0"/>
                  <a:t>n</a:t>
                </a:r>
                <a:r>
                  <a:rPr lang="el-GR" dirty="0"/>
                  <a:t> </a:t>
                </a:r>
                <a:r>
                  <a:rPr lang="en-GB" dirty="0"/>
                  <a:t>5</a:t>
                </a:r>
                <a:r>
                  <a:rPr lang="el-GR" dirty="0"/>
                  <a:t>-30</a:t>
                </a:r>
                <a:endParaRPr lang="en-GB" dirty="0"/>
              </a:p>
              <a:p>
                <a:r>
                  <a:rPr lang="el-GR" dirty="0"/>
                  <a:t>Πειραματικά δεδομένα για </a:t>
                </a:r>
                <a:r>
                  <a:rPr lang="en-GB" dirty="0"/>
                  <a:t>C</a:t>
                </a:r>
                <a:r>
                  <a:rPr lang="en-GB" baseline="-25000" dirty="0"/>
                  <a:t>n</a:t>
                </a:r>
                <a:r>
                  <a:rPr lang="en-GB" dirty="0"/>
                  <a:t> 1-4</a:t>
                </a: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4B587B63-0567-4D8A-8C69-628311901D0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999" y="1326094"/>
                <a:ext cx="5908156" cy="646331"/>
              </a:xfrm>
              <a:prstGeom prst="rect">
                <a:avLst/>
              </a:prstGeom>
              <a:blipFill>
                <a:blip r:embed="rId3"/>
                <a:stretch>
                  <a:fillRect l="-721" t="-5556" b="-1203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FA7C9175-BDD6-4DE2-940D-3D401390D8D5}"/>
              </a:ext>
            </a:extLst>
          </p:cNvPr>
          <p:cNvGrpSpPr/>
          <p:nvPr/>
        </p:nvGrpSpPr>
        <p:grpSpPr>
          <a:xfrm>
            <a:off x="104448" y="857253"/>
            <a:ext cx="5476500" cy="1548596"/>
            <a:chOff x="259735" y="876299"/>
            <a:chExt cx="5476500" cy="1548596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A7978FB-497A-47C3-B237-776A59A40064}"/>
                </a:ext>
              </a:extLst>
            </p:cNvPr>
            <p:cNvGrpSpPr/>
            <p:nvPr/>
          </p:nvGrpSpPr>
          <p:grpSpPr>
            <a:xfrm>
              <a:off x="259736" y="975808"/>
              <a:ext cx="5476499" cy="1414404"/>
              <a:chOff x="619500" y="1110719"/>
              <a:chExt cx="5476499" cy="1414404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" name="Rectangle 2">
                    <a:extLst>
                      <a:ext uri="{FF2B5EF4-FFF2-40B4-BE49-F238E27FC236}">
                        <a16:creationId xmlns:a16="http://schemas.microsoft.com/office/drawing/2014/main" id="{55A22442-CFE0-4B53-ACA7-2BC903CA8B83}"/>
                      </a:ext>
                    </a:extLst>
                  </p:cNvPr>
                  <p:cNvSpPr/>
                  <p:nvPr/>
                </p:nvSpPr>
                <p:spPr>
                  <a:xfrm>
                    <a:off x="619500" y="1110719"/>
                    <a:ext cx="5476499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l-GR" dirty="0"/>
                      <a:t>Παραφίνες  </a:t>
                    </a:r>
                    <a:r>
                      <a:rPr lang="en-GB" dirty="0"/>
                      <a:t>:  </a:t>
                    </a:r>
                    <a14:m>
                      <m:oMath xmlns:m="http://schemas.openxmlformats.org/officeDocument/2006/math"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GB" i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𝑛𝐶𝑂</m:t>
                        </m:r>
                        <m:r>
                          <a:rPr lang="en-GB" i="0"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+2</m:t>
                            </m:r>
                          </m:sub>
                        </m:sSub>
                        <m:r>
                          <a:rPr lang="en-GB" i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𝑛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GB" i="1">
                            <a:latin typeface="Cambria Math" panose="02040503050406030204" pitchFamily="18" charset="0"/>
                          </a:rPr>
                          <m:t>𝑂</m:t>
                        </m:r>
                      </m:oMath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3" name="Rectangle 2">
                    <a:extLst>
                      <a:ext uri="{FF2B5EF4-FFF2-40B4-BE49-F238E27FC236}">
                        <a16:creationId xmlns:a16="http://schemas.microsoft.com/office/drawing/2014/main" id="{55A22442-CFE0-4B53-ACA7-2BC903CA8B83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19500" y="1110719"/>
                    <a:ext cx="5476499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890" t="-11475" b="-22951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" name="Rectangle 3">
                    <a:extLst>
                      <a:ext uri="{FF2B5EF4-FFF2-40B4-BE49-F238E27FC236}">
                        <a16:creationId xmlns:a16="http://schemas.microsoft.com/office/drawing/2014/main" id="{6C00AC6B-F65A-4696-BC39-BFF7BBE20985}"/>
                      </a:ext>
                    </a:extLst>
                  </p:cNvPr>
                  <p:cNvSpPr/>
                  <p:nvPr/>
                </p:nvSpPr>
                <p:spPr>
                  <a:xfrm>
                    <a:off x="861324" y="1480051"/>
                    <a:ext cx="4691028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l-GR" dirty="0" err="1"/>
                      <a:t>Ολεφίνες</a:t>
                    </a:r>
                    <a:r>
                      <a:rPr lang="el-GR" dirty="0"/>
                      <a:t>  </a:t>
                    </a:r>
                    <a:r>
                      <a:rPr lang="en-GB" dirty="0"/>
                      <a:t>:  </a:t>
                    </a:r>
                    <a14:m>
                      <m:oMath xmlns:m="http://schemas.openxmlformats.org/officeDocument/2006/math"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GB" i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𝑛𝐶𝑂</m:t>
                        </m:r>
                        <m:r>
                          <a:rPr lang="en-GB" i="0"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GB" i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𝑛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GB" i="1">
                            <a:latin typeface="Cambria Math" panose="02040503050406030204" pitchFamily="18" charset="0"/>
                          </a:rPr>
                          <m:t>𝑂</m:t>
                        </m:r>
                      </m:oMath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4" name="Rectangle 3">
                    <a:extLst>
                      <a:ext uri="{FF2B5EF4-FFF2-40B4-BE49-F238E27FC236}">
                        <a16:creationId xmlns:a16="http://schemas.microsoft.com/office/drawing/2014/main" id="{6C00AC6B-F65A-4696-BC39-BFF7BBE20985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61324" y="1480051"/>
                    <a:ext cx="4691028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1170" t="-11667" b="-2500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F582B34-F0AA-42F8-AB62-E5794EF99BAD}"/>
                  </a:ext>
                </a:extLst>
              </p:cNvPr>
              <p:cNvSpPr txBox="1"/>
              <p:nvPr/>
            </p:nvSpPr>
            <p:spPr>
              <a:xfrm>
                <a:off x="1769813" y="1740293"/>
                <a:ext cx="3175869" cy="7848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l-GR" dirty="0"/>
                  <a:t>Άλλες αντιδράσεις αμελητέες</a:t>
                </a:r>
                <a:endParaRPr lang="en-GB" dirty="0"/>
              </a:p>
              <a:p>
                <a:pPr algn="ctr"/>
                <a:r>
                  <a:rPr lang="el-GR" dirty="0"/>
                  <a:t>Μετατροπή </a:t>
                </a:r>
                <a:r>
                  <a:rPr lang="en-GB" dirty="0"/>
                  <a:t>CO</a:t>
                </a:r>
                <a:r>
                  <a:rPr lang="el-GR" dirty="0"/>
                  <a:t> = 50%</a:t>
                </a:r>
                <a:endParaRPr lang="en-GB" dirty="0"/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42F1F14-38AC-482C-BEEB-42D99EE40596}"/>
                </a:ext>
              </a:extLst>
            </p:cNvPr>
            <p:cNvSpPr/>
            <p:nvPr/>
          </p:nvSpPr>
          <p:spPr>
            <a:xfrm>
              <a:off x="259735" y="876299"/>
              <a:ext cx="5476499" cy="154859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9E1FE10B-AA53-42ED-861A-3CA46A49C7AF}"/>
              </a:ext>
            </a:extLst>
          </p:cNvPr>
          <p:cNvSpPr txBox="1"/>
          <p:nvPr/>
        </p:nvSpPr>
        <p:spPr>
          <a:xfrm>
            <a:off x="843614" y="3640128"/>
            <a:ext cx="253787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l-GR" dirty="0"/>
              <a:t>Υβριδική κατανομή</a:t>
            </a:r>
            <a:r>
              <a:rPr lang="en-GB" dirty="0"/>
              <a:t> </a:t>
            </a:r>
            <a:r>
              <a:rPr lang="en-GB" dirty="0" err="1"/>
              <a:t>W</a:t>
            </a:r>
            <a:r>
              <a:rPr lang="en-GB" baseline="-25000" dirty="0" err="1"/>
              <a:t>n</a:t>
            </a:r>
            <a:endParaRPr lang="en-GB" baseline="-25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BA956C-8438-4919-A711-C6C14E786E2D}"/>
              </a:ext>
            </a:extLst>
          </p:cNvPr>
          <p:cNvSpPr txBox="1"/>
          <p:nvPr/>
        </p:nvSpPr>
        <p:spPr>
          <a:xfrm>
            <a:off x="4195511" y="3501630"/>
            <a:ext cx="316942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dirty="0"/>
              <a:t>Υπολογισμοί για εύρεση κατανομής</a:t>
            </a:r>
            <a:r>
              <a:rPr lang="en-GB" dirty="0"/>
              <a:t> M</a:t>
            </a:r>
            <a:r>
              <a:rPr lang="en-GB" baseline="-25000" dirty="0"/>
              <a:t>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FD7E367-DEA4-4BC5-B002-5A60F42E6E42}"/>
                  </a:ext>
                </a:extLst>
              </p:cNvPr>
              <p:cNvSpPr/>
              <p:nvPr/>
            </p:nvSpPr>
            <p:spPr>
              <a:xfrm>
                <a:off x="346273" y="5366077"/>
                <a:ext cx="3657283" cy="75315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skw"/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𝛰𝜆𝜀𝜑</m:t>
                                </m:r>
                                <m:r>
                                  <a:rPr lang="en-GB" i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</m:num>
                              <m:den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𝛱𝛼𝜌𝛼𝜑</m:t>
                                </m:r>
                                <m:r>
                                  <a:rPr lang="en-GB" i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GB" i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i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𝑐𝑛</m:t>
                        </m:r>
                      </m:sup>
                    </m:sSup>
                  </m:oMath>
                </a14:m>
                <a:r>
                  <a:rPr lang="en-GB" dirty="0"/>
                  <a:t> </a:t>
                </a:r>
                <a:r>
                  <a:rPr lang="el-GR" dirty="0"/>
                  <a:t>για </a:t>
                </a:r>
                <a:r>
                  <a:rPr lang="en-GB" dirty="0"/>
                  <a:t>C</a:t>
                </a:r>
                <a:r>
                  <a:rPr lang="en-GB" baseline="-25000" dirty="0"/>
                  <a:t>n</a:t>
                </a:r>
                <a:r>
                  <a:rPr lang="el-GR" dirty="0"/>
                  <a:t> 4-30</a:t>
                </a:r>
              </a:p>
              <a:p>
                <a:r>
                  <a:rPr lang="el-GR" dirty="0"/>
                  <a:t> Πειραματικά δεδομένα για </a:t>
                </a:r>
                <a:r>
                  <a:rPr lang="en-GB" dirty="0"/>
                  <a:t>C</a:t>
                </a:r>
                <a:r>
                  <a:rPr lang="en-GB" baseline="-25000" dirty="0"/>
                  <a:t>n</a:t>
                </a:r>
                <a:r>
                  <a:rPr lang="en-GB" dirty="0"/>
                  <a:t> 1-4</a:t>
                </a: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FD7E367-DEA4-4BC5-B002-5A60F42E6E4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273" y="5366077"/>
                <a:ext cx="3657283" cy="753155"/>
              </a:xfrm>
              <a:prstGeom prst="rect">
                <a:avLst/>
              </a:prstGeom>
              <a:blipFill>
                <a:blip r:embed="rId6"/>
                <a:stretch>
                  <a:fillRect t="-70635" r="-332" b="-69048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68C57ECB-5E5D-425E-B5E6-C6FCC9DDABBE}"/>
              </a:ext>
            </a:extLst>
          </p:cNvPr>
          <p:cNvSpPr txBox="1"/>
          <p:nvPr/>
        </p:nvSpPr>
        <p:spPr>
          <a:xfrm>
            <a:off x="8521014" y="3501629"/>
            <a:ext cx="316942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dirty="0"/>
              <a:t>Μέσω</a:t>
            </a:r>
            <a:r>
              <a:rPr lang="en-GB" dirty="0"/>
              <a:t> M</a:t>
            </a:r>
            <a:r>
              <a:rPr lang="en-GB" baseline="-25000" dirty="0"/>
              <a:t>n</a:t>
            </a:r>
            <a:r>
              <a:rPr lang="el-GR" baseline="-25000" dirty="0"/>
              <a:t> </a:t>
            </a:r>
            <a:r>
              <a:rPr lang="el-GR" dirty="0"/>
              <a:t>υπολογίζεται η μετατροπή </a:t>
            </a:r>
            <a:r>
              <a:rPr lang="en-GB" dirty="0"/>
              <a:t>CO</a:t>
            </a:r>
            <a:r>
              <a:rPr lang="el-GR" dirty="0"/>
              <a:t> σε κάθε </a:t>
            </a:r>
            <a:r>
              <a:rPr lang="en-GB" dirty="0"/>
              <a:t>C</a:t>
            </a:r>
            <a:r>
              <a:rPr lang="en-GB" baseline="-25000" dirty="0"/>
              <a:t>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3E8BE06-8B05-4EE4-AA17-5CCBACD0E0D9}"/>
              </a:ext>
            </a:extLst>
          </p:cNvPr>
          <p:cNvSpPr txBox="1"/>
          <p:nvPr/>
        </p:nvSpPr>
        <p:spPr>
          <a:xfrm>
            <a:off x="4677572" y="5419487"/>
            <a:ext cx="316942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dirty="0"/>
              <a:t>Μετατροπή </a:t>
            </a:r>
            <a:r>
              <a:rPr lang="en-GB" dirty="0"/>
              <a:t>CO</a:t>
            </a:r>
            <a:r>
              <a:rPr lang="el-GR" dirty="0"/>
              <a:t> προς κάθε είδος</a:t>
            </a:r>
            <a:endParaRPr lang="en-GB" baseline="-25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CE5E6F0-4561-4108-B284-6A5B7B8F859C}"/>
              </a:ext>
            </a:extLst>
          </p:cNvPr>
          <p:cNvSpPr txBox="1"/>
          <p:nvPr/>
        </p:nvSpPr>
        <p:spPr>
          <a:xfrm>
            <a:off x="8521014" y="5430734"/>
            <a:ext cx="316942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dirty="0"/>
              <a:t>Εξαγωγή μετατροπών στο </a:t>
            </a:r>
            <a:r>
              <a:rPr lang="en-GB" dirty="0"/>
              <a:t>Aspen</a:t>
            </a:r>
            <a:endParaRPr lang="en-GB" baseline="-25000" dirty="0"/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58BC3296-003A-4810-9F74-B207B33DB266}"/>
              </a:ext>
            </a:extLst>
          </p:cNvPr>
          <p:cNvCxnSpPr>
            <a:cxnSpLocks/>
            <a:stCxn id="8" idx="3"/>
            <a:endCxn id="7" idx="1"/>
          </p:cNvCxnSpPr>
          <p:nvPr/>
        </p:nvCxnSpPr>
        <p:spPr>
          <a:xfrm>
            <a:off x="5580947" y="1631551"/>
            <a:ext cx="515052" cy="1770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45303354-6241-4D42-8F46-4A3C9CC33F41}"/>
              </a:ext>
            </a:extLst>
          </p:cNvPr>
          <p:cNvCxnSpPr>
            <a:cxnSpLocks/>
            <a:stCxn id="7" idx="2"/>
            <a:endCxn id="10" idx="1"/>
          </p:cNvCxnSpPr>
          <p:nvPr/>
        </p:nvCxnSpPr>
        <p:spPr>
          <a:xfrm rot="5400000">
            <a:off x="4020662" y="-1204622"/>
            <a:ext cx="1852369" cy="8206463"/>
          </a:xfrm>
          <a:prstGeom prst="bentConnector4">
            <a:avLst>
              <a:gd name="adj1" fmla="val 45015"/>
              <a:gd name="adj2" fmla="val 102786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9412C785-0FB0-4931-8B23-0C9BDBA01A01}"/>
              </a:ext>
            </a:extLst>
          </p:cNvPr>
          <p:cNvCxnSpPr>
            <a:cxnSpLocks/>
            <a:stCxn id="10" idx="3"/>
            <a:endCxn id="11" idx="1"/>
          </p:cNvCxnSpPr>
          <p:nvPr/>
        </p:nvCxnSpPr>
        <p:spPr>
          <a:xfrm>
            <a:off x="3381488" y="3824794"/>
            <a:ext cx="814023" cy="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92658832-E8DD-4977-996B-F24C787A2933}"/>
              </a:ext>
            </a:extLst>
          </p:cNvPr>
          <p:cNvCxnSpPr>
            <a:cxnSpLocks/>
            <a:stCxn id="11" idx="3"/>
            <a:endCxn id="13" idx="1"/>
          </p:cNvCxnSpPr>
          <p:nvPr/>
        </p:nvCxnSpPr>
        <p:spPr>
          <a:xfrm flipV="1">
            <a:off x="7364937" y="3824795"/>
            <a:ext cx="1156077" cy="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6EBAF7C7-EE13-4977-A859-D6044C8D8AAC}"/>
              </a:ext>
            </a:extLst>
          </p:cNvPr>
          <p:cNvCxnSpPr>
            <a:cxnSpLocks/>
            <a:stCxn id="13" idx="2"/>
            <a:endCxn id="12" idx="1"/>
          </p:cNvCxnSpPr>
          <p:nvPr/>
        </p:nvCxnSpPr>
        <p:spPr>
          <a:xfrm rot="5400000">
            <a:off x="4428653" y="65580"/>
            <a:ext cx="1594695" cy="9759454"/>
          </a:xfrm>
          <a:prstGeom prst="bentConnector4">
            <a:avLst>
              <a:gd name="adj1" fmla="val 38193"/>
              <a:gd name="adj2" fmla="val 102342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C48774DC-F594-4154-A04B-5D1D9BDDDDBF}"/>
              </a:ext>
            </a:extLst>
          </p:cNvPr>
          <p:cNvCxnSpPr>
            <a:cxnSpLocks/>
            <a:stCxn id="12" idx="3"/>
            <a:endCxn id="14" idx="1"/>
          </p:cNvCxnSpPr>
          <p:nvPr/>
        </p:nvCxnSpPr>
        <p:spPr>
          <a:xfrm flipV="1">
            <a:off x="4003556" y="5742653"/>
            <a:ext cx="674016" cy="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0E943EF5-81DF-4BA6-8D0D-65DDBF17CC09}"/>
              </a:ext>
            </a:extLst>
          </p:cNvPr>
          <p:cNvCxnSpPr>
            <a:cxnSpLocks/>
            <a:stCxn id="14" idx="3"/>
            <a:endCxn id="15" idx="1"/>
          </p:cNvCxnSpPr>
          <p:nvPr/>
        </p:nvCxnSpPr>
        <p:spPr>
          <a:xfrm>
            <a:off x="7846998" y="5742653"/>
            <a:ext cx="674016" cy="1124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8432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7F28F16-91E3-44B3-A484-60E562568983}"/>
              </a:ext>
            </a:extLst>
          </p:cNvPr>
          <p:cNvSpPr txBox="1"/>
          <p:nvPr/>
        </p:nvSpPr>
        <p:spPr>
          <a:xfrm>
            <a:off x="2393961" y="94478"/>
            <a:ext cx="74040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i="1" u="sng" dirty="0"/>
              <a:t>Ανάλυση ενεργειακών απαιτήσεων στο </a:t>
            </a:r>
            <a:r>
              <a:rPr lang="el-GR" sz="2800" i="1" u="sng" dirty="0" err="1"/>
              <a:t>Aspen</a:t>
            </a:r>
            <a:endParaRPr lang="en-GB" sz="2400" i="1" u="sng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262C05-2F80-4F7D-9F35-74BF106F5916}"/>
              </a:ext>
            </a:extLst>
          </p:cNvPr>
          <p:cNvSpPr txBox="1"/>
          <p:nvPr/>
        </p:nvSpPr>
        <p:spPr>
          <a:xfrm>
            <a:off x="6291717" y="2063141"/>
            <a:ext cx="590028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Χρήση του </a:t>
            </a:r>
            <a:r>
              <a:rPr lang="en-GB" sz="2000" dirty="0"/>
              <a:t>Activated Energy Analysis </a:t>
            </a:r>
            <a:r>
              <a:rPr lang="el-GR" sz="2000" dirty="0"/>
              <a:t>στο </a:t>
            </a:r>
            <a:r>
              <a:rPr lang="en-GB" sz="2000" dirty="0"/>
              <a:t>Aspen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Πληροφορίες για καταναλώσεις, ελάχιστες απαιτήσεις ενέργειας και έμμεσες εκπομπές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Προτάσεις ως προς τις παροχές στους εναλλάκτες (</a:t>
            </a:r>
            <a:r>
              <a:rPr lang="en-GB" sz="2000" dirty="0"/>
              <a:t>Utilities)</a:t>
            </a:r>
            <a:endParaRPr lang="el-GR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DB4C6C-797E-43D0-B3AE-19E7763459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419" y="1843948"/>
            <a:ext cx="5851581" cy="3916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28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492EEC6-84C8-4442-8C3A-A202FACC7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826" y="1626533"/>
            <a:ext cx="10246343" cy="399433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54847F9-A0A1-4A5A-9201-1576FAF4C9A6}"/>
              </a:ext>
            </a:extLst>
          </p:cNvPr>
          <p:cNvSpPr txBox="1"/>
          <p:nvPr/>
        </p:nvSpPr>
        <p:spPr>
          <a:xfrm>
            <a:off x="3778666" y="632573"/>
            <a:ext cx="4634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Utilities </a:t>
            </a:r>
            <a:r>
              <a:rPr lang="el-GR" dirty="0"/>
              <a:t>που χρησιμοποιήθηκαν στο </a:t>
            </a:r>
            <a:r>
              <a:rPr lang="en-GB" dirty="0"/>
              <a:t>Aspen</a:t>
            </a:r>
          </a:p>
        </p:txBody>
      </p:sp>
    </p:spTree>
    <p:extLst>
      <p:ext uri="{BB962C8B-B14F-4D97-AF65-F5344CB8AC3E}">
        <p14:creationId xmlns:p14="http://schemas.microsoft.com/office/powerpoint/2010/main" val="939177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3F7617D-A18E-4207-96F0-F659D69AA6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553" y="1484359"/>
            <a:ext cx="11708894" cy="388928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9865B40-68E1-4C77-B693-77E8265F9B3B}"/>
              </a:ext>
            </a:extLst>
          </p:cNvPr>
          <p:cNvSpPr txBox="1"/>
          <p:nvPr/>
        </p:nvSpPr>
        <p:spPr>
          <a:xfrm>
            <a:off x="4179453" y="632573"/>
            <a:ext cx="383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dirty="0"/>
              <a:t>Λίστα εναλλακτών για το σενάριο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8784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4EF8BDA-F2DA-4608-B94C-86EA104F4C8B}"/>
              </a:ext>
            </a:extLst>
          </p:cNvPr>
          <p:cNvSpPr txBox="1"/>
          <p:nvPr/>
        </p:nvSpPr>
        <p:spPr>
          <a:xfrm>
            <a:off x="3471723" y="366243"/>
            <a:ext cx="524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b="1" dirty="0"/>
              <a:t>Συνολικά αποτελέσματα για τα βασικά σενάρια</a:t>
            </a:r>
            <a:endParaRPr lang="en-GB" b="1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AB98F6F-4A61-42DC-BCF2-B6A2E548B0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3241197"/>
              </p:ext>
            </p:extLst>
          </p:nvPr>
        </p:nvGraphicFramePr>
        <p:xfrm>
          <a:off x="1762587" y="818152"/>
          <a:ext cx="8666825" cy="2340359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4761074">
                  <a:extLst>
                    <a:ext uri="{9D8B030D-6E8A-4147-A177-3AD203B41FA5}">
                      <a16:colId xmlns:a16="http://schemas.microsoft.com/office/drawing/2014/main" val="1860599243"/>
                    </a:ext>
                  </a:extLst>
                </a:gridCol>
                <a:gridCol w="1296348">
                  <a:extLst>
                    <a:ext uri="{9D8B030D-6E8A-4147-A177-3AD203B41FA5}">
                      <a16:colId xmlns:a16="http://schemas.microsoft.com/office/drawing/2014/main" val="1951877923"/>
                    </a:ext>
                  </a:extLst>
                </a:gridCol>
                <a:gridCol w="1296348">
                  <a:extLst>
                    <a:ext uri="{9D8B030D-6E8A-4147-A177-3AD203B41FA5}">
                      <a16:colId xmlns:a16="http://schemas.microsoft.com/office/drawing/2014/main" val="3865792133"/>
                    </a:ext>
                  </a:extLst>
                </a:gridCol>
                <a:gridCol w="1313055">
                  <a:extLst>
                    <a:ext uri="{9D8B030D-6E8A-4147-A177-3AD203B41FA5}">
                      <a16:colId xmlns:a16="http://schemas.microsoft.com/office/drawing/2014/main" val="968226415"/>
                    </a:ext>
                  </a:extLst>
                </a:gridCol>
              </a:tblGrid>
              <a:tr h="198965">
                <a:tc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600" u="none" strike="noStrike" dirty="0">
                          <a:effectLst/>
                        </a:rPr>
                        <a:t>Σενάριο 1</a:t>
                      </a:r>
                      <a:r>
                        <a:rPr lang="en-GB" sz="1600" u="none" strike="noStrike" dirty="0">
                          <a:effectLst/>
                        </a:rPr>
                        <a:t> (MEOH)</a:t>
                      </a:r>
                      <a:endParaRPr lang="el-GR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600" u="none" strike="noStrike" dirty="0">
                          <a:effectLst/>
                        </a:rPr>
                        <a:t>Σενάριο 2</a:t>
                      </a:r>
                      <a:r>
                        <a:rPr lang="en-GB" sz="1600" u="none" strike="noStrike" dirty="0">
                          <a:effectLst/>
                        </a:rPr>
                        <a:t> (DME)</a:t>
                      </a:r>
                      <a:endParaRPr lang="el-GR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600" u="none" strike="noStrike" dirty="0">
                          <a:effectLst/>
                        </a:rPr>
                        <a:t>Σενάριο 3</a:t>
                      </a:r>
                      <a:r>
                        <a:rPr lang="en-GB" sz="1600" u="none" strike="noStrike" dirty="0">
                          <a:effectLst/>
                        </a:rPr>
                        <a:t> (FT)</a:t>
                      </a:r>
                      <a:endParaRPr lang="el-GR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extLst>
                  <a:ext uri="{0D108BD9-81ED-4DB2-BD59-A6C34878D82A}">
                    <a16:rowId xmlns:a16="http://schemas.microsoft.com/office/drawing/2014/main" val="3768991532"/>
                  </a:ext>
                </a:extLst>
              </a:tr>
              <a:tr h="294820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Απαιτήσεις σε ψύξη (</a:t>
                      </a:r>
                      <a:r>
                        <a:rPr lang="en-GB" sz="1200" u="none" strike="noStrike" dirty="0">
                          <a:effectLst/>
                        </a:rPr>
                        <a:t>kW)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40960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49570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40500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extLst>
                  <a:ext uri="{0D108BD9-81ED-4DB2-BD59-A6C34878D82A}">
                    <a16:rowId xmlns:a16="http://schemas.microsoft.com/office/drawing/2014/main" val="352604213"/>
                  </a:ext>
                </a:extLst>
              </a:tr>
              <a:tr h="198965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Ελάχιστη απαιτούμενη ψύξη (</a:t>
                      </a:r>
                      <a:r>
                        <a:rPr lang="en-GB" sz="1200" u="none" strike="noStrike" dirty="0">
                          <a:effectLst/>
                        </a:rPr>
                        <a:t>kW)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21110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21390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23500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extLst>
                  <a:ext uri="{0D108BD9-81ED-4DB2-BD59-A6C34878D82A}">
                    <a16:rowId xmlns:a16="http://schemas.microsoft.com/office/drawing/2014/main" val="3154065787"/>
                  </a:ext>
                </a:extLst>
              </a:tr>
              <a:tr h="377739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Μέγιστη δυνατή μείωση ψύξης (%)</a:t>
                      </a:r>
                      <a:endParaRPr lang="el-GR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48.47%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56.84%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41.98%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6875184"/>
                  </a:ext>
                </a:extLst>
              </a:tr>
              <a:tr h="198965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Απαιτήσεις σε θέρμανση (</a:t>
                      </a:r>
                      <a:r>
                        <a:rPr lang="en-GB" sz="1200" u="none" strike="noStrike" dirty="0">
                          <a:effectLst/>
                        </a:rPr>
                        <a:t>kW)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19850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28170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17370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246202310"/>
                  </a:ext>
                </a:extLst>
              </a:tr>
              <a:tr h="198965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Ελάχιστη απαιτούμενη θέρμανση (</a:t>
                      </a:r>
                      <a:r>
                        <a:rPr lang="en-GB" sz="1200" u="none" strike="noStrike" dirty="0">
                          <a:effectLst/>
                        </a:rPr>
                        <a:t>kW)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363.2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extLst>
                  <a:ext uri="{0D108BD9-81ED-4DB2-BD59-A6C34878D82A}">
                    <a16:rowId xmlns:a16="http://schemas.microsoft.com/office/drawing/2014/main" val="2077693861"/>
                  </a:ext>
                </a:extLst>
              </a:tr>
              <a:tr h="198965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Μέγιστη δυνατή μείωση θέρμανσης (%)</a:t>
                      </a:r>
                      <a:endParaRPr lang="el-GR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100.00%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100.00%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97.91%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extLst>
                  <a:ext uri="{0D108BD9-81ED-4DB2-BD59-A6C34878D82A}">
                    <a16:rowId xmlns:a16="http://schemas.microsoft.com/office/drawing/2014/main" val="3536740607"/>
                  </a:ext>
                </a:extLst>
              </a:tr>
              <a:tr h="377739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Απαιτούμενο έργο </a:t>
                      </a:r>
                      <a:r>
                        <a:rPr lang="en-GB" sz="1200" u="none" strike="noStrike" dirty="0">
                          <a:effectLst/>
                        </a:rPr>
                        <a:t>W (kW)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8665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8506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2459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5066557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6D70F0D-09A4-43A1-B42E-D293142797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3303698"/>
              </p:ext>
            </p:extLst>
          </p:nvPr>
        </p:nvGraphicFramePr>
        <p:xfrm>
          <a:off x="1762587" y="5477777"/>
          <a:ext cx="8666825" cy="1179285"/>
        </p:xfrm>
        <a:graphic>
          <a:graphicData uri="http://schemas.openxmlformats.org/drawingml/2006/table">
            <a:tbl>
              <a:tblPr firstCol="1" bandRow="1">
                <a:tableStyleId>{21E4AEA4-8DFA-4A89-87EB-49C32662AFE0}</a:tableStyleId>
              </a:tblPr>
              <a:tblGrid>
                <a:gridCol w="4761074">
                  <a:extLst>
                    <a:ext uri="{9D8B030D-6E8A-4147-A177-3AD203B41FA5}">
                      <a16:colId xmlns:a16="http://schemas.microsoft.com/office/drawing/2014/main" val="837090147"/>
                    </a:ext>
                  </a:extLst>
                </a:gridCol>
                <a:gridCol w="1296348">
                  <a:extLst>
                    <a:ext uri="{9D8B030D-6E8A-4147-A177-3AD203B41FA5}">
                      <a16:colId xmlns:a16="http://schemas.microsoft.com/office/drawing/2014/main" val="254823430"/>
                    </a:ext>
                  </a:extLst>
                </a:gridCol>
                <a:gridCol w="1296348">
                  <a:extLst>
                    <a:ext uri="{9D8B030D-6E8A-4147-A177-3AD203B41FA5}">
                      <a16:colId xmlns:a16="http://schemas.microsoft.com/office/drawing/2014/main" val="254369623"/>
                    </a:ext>
                  </a:extLst>
                </a:gridCol>
                <a:gridCol w="1313055">
                  <a:extLst>
                    <a:ext uri="{9D8B030D-6E8A-4147-A177-3AD203B41FA5}">
                      <a16:colId xmlns:a16="http://schemas.microsoft.com/office/drawing/2014/main" val="270320178"/>
                    </a:ext>
                  </a:extLst>
                </a:gridCol>
              </a:tblGrid>
              <a:tr h="479084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Εκπομπές </a:t>
                      </a:r>
                      <a:r>
                        <a:rPr lang="en-GB" sz="1200" u="none" strike="noStrike" dirty="0">
                          <a:effectLst/>
                        </a:rPr>
                        <a:t>CO</a:t>
                      </a:r>
                      <a:r>
                        <a:rPr lang="en-GB" sz="1200" u="none" strike="noStrike" baseline="-25000" dirty="0">
                          <a:effectLst/>
                        </a:rPr>
                        <a:t>2</a:t>
                      </a:r>
                      <a:r>
                        <a:rPr lang="en-GB" sz="1200" u="none" strike="noStrike" dirty="0">
                          <a:effectLst/>
                        </a:rPr>
                        <a:t> </a:t>
                      </a:r>
                      <a:r>
                        <a:rPr lang="el-GR" sz="1200" u="none" strike="noStrike" dirty="0">
                          <a:effectLst/>
                        </a:rPr>
                        <a:t>λόγω παροχών/</a:t>
                      </a:r>
                      <a:r>
                        <a:rPr lang="en-GB" sz="1200" u="none" strike="noStrike" dirty="0">
                          <a:effectLst/>
                        </a:rPr>
                        <a:t>Utilities (</a:t>
                      </a:r>
                      <a:r>
                        <a:rPr lang="en-GB" sz="1200" u="none" strike="noStrike" dirty="0" err="1">
                          <a:effectLst/>
                        </a:rPr>
                        <a:t>HX+Electricity</a:t>
                      </a:r>
                      <a:r>
                        <a:rPr lang="en-GB" sz="1200" u="none" strike="noStrike" dirty="0">
                          <a:effectLst/>
                        </a:rPr>
                        <a:t>) (kg/h)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6180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8570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3646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979044890"/>
                  </a:ext>
                </a:extLst>
              </a:tr>
              <a:tr h="230329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Εκπομπές </a:t>
                      </a:r>
                      <a:r>
                        <a:rPr lang="en-GB" sz="1200" u="none" strike="noStrike" dirty="0">
                          <a:effectLst/>
                        </a:rPr>
                        <a:t>CO</a:t>
                      </a:r>
                      <a:r>
                        <a:rPr lang="en-GB" sz="1200" u="none" strike="noStrike" baseline="-25000" dirty="0">
                          <a:effectLst/>
                        </a:rPr>
                        <a:t>2</a:t>
                      </a:r>
                      <a:r>
                        <a:rPr lang="en-GB" sz="1200" u="none" strike="noStrike" dirty="0">
                          <a:effectLst/>
                        </a:rPr>
                        <a:t> </a:t>
                      </a:r>
                      <a:r>
                        <a:rPr lang="el-GR" sz="1200" u="none" strike="noStrike" dirty="0">
                          <a:effectLst/>
                        </a:rPr>
                        <a:t>λόγω </a:t>
                      </a:r>
                      <a:r>
                        <a:rPr lang="en-GB" sz="1200" u="none" strike="noStrike" dirty="0">
                          <a:effectLst/>
                        </a:rPr>
                        <a:t>Utilities </a:t>
                      </a:r>
                      <a:r>
                        <a:rPr lang="el-GR" sz="1200" u="none" strike="noStrike" dirty="0">
                          <a:effectLst/>
                        </a:rPr>
                        <a:t>εναλλακτών (</a:t>
                      </a:r>
                      <a:r>
                        <a:rPr lang="en-GB" sz="1200" u="none" strike="noStrike" dirty="0">
                          <a:effectLst/>
                        </a:rPr>
                        <a:t>kg/h)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3174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5619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2793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extLst>
                  <a:ext uri="{0D108BD9-81ED-4DB2-BD59-A6C34878D82A}">
                    <a16:rowId xmlns:a16="http://schemas.microsoft.com/office/drawing/2014/main" val="1158279926"/>
                  </a:ext>
                </a:extLst>
              </a:tr>
              <a:tr h="469872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Συνολική καθαρή κατανάλωση </a:t>
                      </a:r>
                      <a:r>
                        <a:rPr lang="en-GB" sz="1200" u="none" strike="noStrike" dirty="0">
                          <a:effectLst/>
                        </a:rPr>
                        <a:t>CO</a:t>
                      </a:r>
                      <a:r>
                        <a:rPr lang="en-GB" sz="1200" u="none" strike="noStrike" baseline="-25000" dirty="0">
                          <a:effectLst/>
                        </a:rPr>
                        <a:t>2</a:t>
                      </a:r>
                      <a:r>
                        <a:rPr lang="en-GB" sz="1200" u="none" strike="noStrike" dirty="0">
                          <a:effectLst/>
                        </a:rPr>
                        <a:t> (flow in-flow out-CO</a:t>
                      </a:r>
                      <a:r>
                        <a:rPr lang="en-GB" sz="1200" u="none" strike="noStrike" baseline="-25000" dirty="0">
                          <a:effectLst/>
                        </a:rPr>
                        <a:t>2</a:t>
                      </a:r>
                      <a:r>
                        <a:rPr lang="en-GB" sz="1200" u="none" strike="noStrike" dirty="0">
                          <a:effectLst/>
                        </a:rPr>
                        <a:t> utilities) (3</a:t>
                      </a:r>
                      <a:r>
                        <a:rPr lang="en-GB" sz="1200" u="none" strike="noStrike" baseline="30000" dirty="0">
                          <a:effectLst/>
                        </a:rPr>
                        <a:t>o</a:t>
                      </a:r>
                      <a:r>
                        <a:rPr lang="en-GB" sz="1200" u="none" strike="noStrike" dirty="0">
                          <a:effectLst/>
                        </a:rPr>
                        <a:t> </a:t>
                      </a:r>
                      <a:r>
                        <a:rPr lang="en-GB" sz="1200" u="none" strike="noStrike" dirty="0" err="1">
                          <a:effectLst/>
                        </a:rPr>
                        <a:t>senario</a:t>
                      </a:r>
                      <a:r>
                        <a:rPr lang="en-GB" sz="1200" u="none" strike="noStrike" dirty="0">
                          <a:effectLst/>
                        </a:rPr>
                        <a:t> CO+CO</a:t>
                      </a:r>
                      <a:r>
                        <a:rPr lang="en-GB" sz="1200" u="none" strike="noStrike" baseline="-25000" dirty="0">
                          <a:effectLst/>
                        </a:rPr>
                        <a:t>2</a:t>
                      </a:r>
                      <a:r>
                        <a:rPr lang="en-GB" sz="1200" u="none" strike="noStrike" dirty="0">
                          <a:effectLst/>
                        </a:rPr>
                        <a:t>) (kg/h)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11024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8634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9540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extLst>
                  <a:ext uri="{0D108BD9-81ED-4DB2-BD59-A6C34878D82A}">
                    <a16:rowId xmlns:a16="http://schemas.microsoft.com/office/drawing/2014/main" val="3320278268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341EC726-BF81-4B7B-A762-F7F940C7D2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7672628"/>
              </p:ext>
            </p:extLst>
          </p:nvPr>
        </p:nvGraphicFramePr>
        <p:xfrm>
          <a:off x="1762587" y="4880882"/>
          <a:ext cx="8666825" cy="596895"/>
        </p:xfrm>
        <a:graphic>
          <a:graphicData uri="http://schemas.openxmlformats.org/drawingml/2006/table">
            <a:tbl>
              <a:tblPr firstCol="1" bandRow="1">
                <a:tableStyleId>{21E4AEA4-8DFA-4A89-87EB-49C32662AFE0}</a:tableStyleId>
              </a:tblPr>
              <a:tblGrid>
                <a:gridCol w="4761074">
                  <a:extLst>
                    <a:ext uri="{9D8B030D-6E8A-4147-A177-3AD203B41FA5}">
                      <a16:colId xmlns:a16="http://schemas.microsoft.com/office/drawing/2014/main" val="3172289243"/>
                    </a:ext>
                  </a:extLst>
                </a:gridCol>
                <a:gridCol w="1296348">
                  <a:extLst>
                    <a:ext uri="{9D8B030D-6E8A-4147-A177-3AD203B41FA5}">
                      <a16:colId xmlns:a16="http://schemas.microsoft.com/office/drawing/2014/main" val="3805598981"/>
                    </a:ext>
                  </a:extLst>
                </a:gridCol>
                <a:gridCol w="1296348">
                  <a:extLst>
                    <a:ext uri="{9D8B030D-6E8A-4147-A177-3AD203B41FA5}">
                      <a16:colId xmlns:a16="http://schemas.microsoft.com/office/drawing/2014/main" val="1670693011"/>
                    </a:ext>
                  </a:extLst>
                </a:gridCol>
                <a:gridCol w="1313055">
                  <a:extLst>
                    <a:ext uri="{9D8B030D-6E8A-4147-A177-3AD203B41FA5}">
                      <a16:colId xmlns:a16="http://schemas.microsoft.com/office/drawing/2014/main" val="1331707386"/>
                    </a:ext>
                  </a:extLst>
                </a:gridCol>
              </a:tblGrid>
              <a:tr h="198965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Ψύξη ανά κιλό προϊόντος (</a:t>
                      </a:r>
                      <a:r>
                        <a:rPr lang="el-GR" sz="1200" u="none" strike="noStrike" dirty="0" err="1">
                          <a:effectLst/>
                        </a:rPr>
                        <a:t>kJ</a:t>
                      </a:r>
                      <a:r>
                        <a:rPr lang="el-GR" sz="1200" u="none" strike="noStrike" dirty="0">
                          <a:effectLst/>
                        </a:rPr>
                        <a:t>/</a:t>
                      </a:r>
                      <a:r>
                        <a:rPr lang="el-GR" sz="1200" u="none" strike="noStrike" dirty="0" err="1">
                          <a:effectLst/>
                        </a:rPr>
                        <a:t>kg</a:t>
                      </a:r>
                      <a:r>
                        <a:rPr lang="el-GR" sz="1200" u="none" strike="noStrike" dirty="0">
                          <a:effectLst/>
                        </a:rPr>
                        <a:t>)</a:t>
                      </a:r>
                      <a:endParaRPr lang="el-GR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11780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20285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63858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698638991"/>
                  </a:ext>
                </a:extLst>
              </a:tr>
              <a:tr h="198965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Θέρμανση ανά κιλό προϊόντος (</a:t>
                      </a:r>
                      <a:r>
                        <a:rPr lang="el-GR" sz="1200" u="none" strike="noStrike" dirty="0" err="1">
                          <a:effectLst/>
                        </a:rPr>
                        <a:t>kJ</a:t>
                      </a:r>
                      <a:r>
                        <a:rPr lang="el-GR" sz="1200" u="none" strike="noStrike" dirty="0">
                          <a:effectLst/>
                        </a:rPr>
                        <a:t>/</a:t>
                      </a:r>
                      <a:r>
                        <a:rPr lang="el-GR" sz="1200" u="none" strike="noStrike" dirty="0" err="1">
                          <a:effectLst/>
                        </a:rPr>
                        <a:t>kg</a:t>
                      </a:r>
                      <a:r>
                        <a:rPr lang="el-GR" sz="1200" u="none" strike="noStrike" dirty="0">
                          <a:effectLst/>
                        </a:rPr>
                        <a:t>)</a:t>
                      </a:r>
                      <a:endParaRPr lang="el-GR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5708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11527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27388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extLst>
                  <a:ext uri="{0D108BD9-81ED-4DB2-BD59-A6C34878D82A}">
                    <a16:rowId xmlns:a16="http://schemas.microsoft.com/office/drawing/2014/main" val="1033417545"/>
                  </a:ext>
                </a:extLst>
              </a:tr>
              <a:tr h="198965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Έργο ανά κιλό προϊόντος (</a:t>
                      </a:r>
                      <a:r>
                        <a:rPr lang="el-GR" sz="1200" u="none" strike="noStrike" dirty="0" err="1">
                          <a:effectLst/>
                        </a:rPr>
                        <a:t>kJ</a:t>
                      </a:r>
                      <a:r>
                        <a:rPr lang="el-GR" sz="1200" u="none" strike="noStrike" dirty="0">
                          <a:effectLst/>
                        </a:rPr>
                        <a:t>/</a:t>
                      </a:r>
                      <a:r>
                        <a:rPr lang="el-GR" sz="1200" u="none" strike="noStrike" dirty="0" err="1">
                          <a:effectLst/>
                        </a:rPr>
                        <a:t>kg</a:t>
                      </a:r>
                      <a:r>
                        <a:rPr lang="el-GR" sz="1200" u="none" strike="noStrike" dirty="0">
                          <a:effectLst/>
                        </a:rPr>
                        <a:t>)</a:t>
                      </a:r>
                      <a:endParaRPr lang="el-GR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2492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3481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3878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0477346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6E3FE32B-648F-4BCB-98AD-B0DB5844BE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254227"/>
              </p:ext>
            </p:extLst>
          </p:nvPr>
        </p:nvGraphicFramePr>
        <p:xfrm>
          <a:off x="1762587" y="3161745"/>
          <a:ext cx="8666825" cy="1719137"/>
        </p:xfrm>
        <a:graphic>
          <a:graphicData uri="http://schemas.openxmlformats.org/drawingml/2006/table">
            <a:tbl>
              <a:tblPr firstCol="1" bandRow="1">
                <a:tableStyleId>{21E4AEA4-8DFA-4A89-87EB-49C32662AFE0}</a:tableStyleId>
              </a:tblPr>
              <a:tblGrid>
                <a:gridCol w="4761074">
                  <a:extLst>
                    <a:ext uri="{9D8B030D-6E8A-4147-A177-3AD203B41FA5}">
                      <a16:colId xmlns:a16="http://schemas.microsoft.com/office/drawing/2014/main" val="696739620"/>
                    </a:ext>
                  </a:extLst>
                </a:gridCol>
                <a:gridCol w="1296348">
                  <a:extLst>
                    <a:ext uri="{9D8B030D-6E8A-4147-A177-3AD203B41FA5}">
                      <a16:colId xmlns:a16="http://schemas.microsoft.com/office/drawing/2014/main" val="2922599574"/>
                    </a:ext>
                  </a:extLst>
                </a:gridCol>
                <a:gridCol w="1296348">
                  <a:extLst>
                    <a:ext uri="{9D8B030D-6E8A-4147-A177-3AD203B41FA5}">
                      <a16:colId xmlns:a16="http://schemas.microsoft.com/office/drawing/2014/main" val="3465703546"/>
                    </a:ext>
                  </a:extLst>
                </a:gridCol>
                <a:gridCol w="1313055">
                  <a:extLst>
                    <a:ext uri="{9D8B030D-6E8A-4147-A177-3AD203B41FA5}">
                      <a16:colId xmlns:a16="http://schemas.microsoft.com/office/drawing/2014/main" val="2640819485"/>
                    </a:ext>
                  </a:extLst>
                </a:gridCol>
              </a:tblGrid>
              <a:tr h="414591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Απόδοση αντιδραστήρα ως προς άνθρακα (2</a:t>
                      </a:r>
                      <a:r>
                        <a:rPr lang="el-GR" sz="1200" u="none" strike="noStrike" baseline="30000" dirty="0">
                          <a:effectLst/>
                        </a:rPr>
                        <a:t>ο</a:t>
                      </a:r>
                      <a:r>
                        <a:rPr lang="el-GR" sz="1200" u="none" strike="noStrike" dirty="0">
                          <a:effectLst/>
                        </a:rPr>
                        <a:t> σενάριο μόνο ο DME αντιδραστήρας)</a:t>
                      </a:r>
                      <a:endParaRPr lang="el-GR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16.88%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80.00%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50.00%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040049422"/>
                  </a:ext>
                </a:extLst>
              </a:tr>
              <a:tr h="783120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Απόδοση διεργασίας ως προς μετατροπή άνθρακα</a:t>
                      </a:r>
                      <a:endParaRPr lang="el-GR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99.99%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99.99% (total) 96.81% (DME)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</a:rPr>
                        <a:t>91.88 %  (CO) 76.93%  (CO-FT)  58.44 %  (CO</a:t>
                      </a:r>
                      <a:r>
                        <a:rPr lang="pl-PL" sz="1200" u="none" strike="noStrike" baseline="-25000" dirty="0">
                          <a:effectLst/>
                        </a:rPr>
                        <a:t>2</a:t>
                      </a:r>
                      <a:r>
                        <a:rPr lang="pl-PL" sz="1200" u="none" strike="noStrike" dirty="0">
                          <a:effectLst/>
                        </a:rPr>
                        <a:t>+CO)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extLst>
                  <a:ext uri="{0D108BD9-81ED-4DB2-BD59-A6C34878D82A}">
                    <a16:rowId xmlns:a16="http://schemas.microsoft.com/office/drawing/2014/main" val="3690885486"/>
                  </a:ext>
                </a:extLst>
              </a:tr>
              <a:tr h="198965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Παραγωγή προϊόντος (</a:t>
                      </a:r>
                      <a:r>
                        <a:rPr lang="en-GB" sz="1200" u="none" strike="noStrike" dirty="0">
                          <a:effectLst/>
                        </a:rPr>
                        <a:t>kg/h)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12517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8797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2283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/>
                </a:tc>
                <a:extLst>
                  <a:ext uri="{0D108BD9-81ED-4DB2-BD59-A6C34878D82A}">
                    <a16:rowId xmlns:a16="http://schemas.microsoft.com/office/drawing/2014/main" val="1604431789"/>
                  </a:ext>
                </a:extLst>
              </a:tr>
              <a:tr h="32246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Lower Heating Value (15 </a:t>
                      </a:r>
                      <a:r>
                        <a:rPr lang="en-GB" sz="1200" u="none" strike="noStrike" baseline="30000" dirty="0">
                          <a:effectLst/>
                        </a:rPr>
                        <a:t>o</a:t>
                      </a:r>
                      <a:r>
                        <a:rPr lang="en-GB" sz="1200" u="none" strike="noStrike" dirty="0">
                          <a:effectLst/>
                        </a:rPr>
                        <a:t>C) </a:t>
                      </a:r>
                      <a:r>
                        <a:rPr lang="el-GR" sz="1200" u="none" strike="noStrike" dirty="0">
                          <a:effectLst/>
                        </a:rPr>
                        <a:t>ρεύματος προϊόντος (</a:t>
                      </a:r>
                      <a:r>
                        <a:rPr lang="en-GB" sz="1200" u="none" strike="noStrike" dirty="0">
                          <a:effectLst/>
                        </a:rPr>
                        <a:t>MJ/kg)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21.90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44.14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41.22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1" marR="6521" marT="652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11264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4990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5012333-F5E9-47B0-AFF4-8333610353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786" y="174287"/>
            <a:ext cx="9564427" cy="53339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9DC77A1-07B3-4C44-B696-BB37BC80FE04}"/>
              </a:ext>
            </a:extLst>
          </p:cNvPr>
          <p:cNvSpPr txBox="1"/>
          <p:nvPr/>
        </p:nvSpPr>
        <p:spPr>
          <a:xfrm>
            <a:off x="953844" y="5873675"/>
            <a:ext cx="10284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Με σημείο αναφοράς το 2010, οι εκπομπές θα πρέπει να μειωθούν κατά 45% μέχρι το 2030 και να μηδενιστούν μέχρι το 2050 για περιορισμό της μέσης θερμοκρασίας σε +1.5</a:t>
            </a:r>
            <a:r>
              <a:rPr lang="en-GB" baseline="30000" dirty="0"/>
              <a:t>o</a:t>
            </a:r>
            <a:r>
              <a:rPr lang="en-GB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465041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67">
        <p:fade/>
      </p:transition>
    </mc:Choice>
    <mc:Fallback xmlns="">
      <p:transition spd="med" advTm="167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F4F5AB3-4FD1-41CA-A6BA-09F2F1CBEE3D}"/>
              </a:ext>
            </a:extLst>
          </p:cNvPr>
          <p:cNvSpPr txBox="1"/>
          <p:nvPr/>
        </p:nvSpPr>
        <p:spPr>
          <a:xfrm>
            <a:off x="1399257" y="144355"/>
            <a:ext cx="93934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i="1" u="sng" dirty="0"/>
              <a:t>Μείωση των ενεργειακών απαιτήσεων με την βοήθεια του </a:t>
            </a:r>
            <a:r>
              <a:rPr lang="el-GR" sz="2800" i="1" u="sng" dirty="0" err="1"/>
              <a:t>Aspen</a:t>
            </a:r>
            <a:r>
              <a:rPr lang="el-GR" sz="2800" i="1" u="sng" dirty="0"/>
              <a:t> Energy </a:t>
            </a:r>
            <a:r>
              <a:rPr lang="el-GR" sz="2800" i="1" u="sng" dirty="0" err="1"/>
              <a:t>Analyzer</a:t>
            </a:r>
            <a:endParaRPr lang="en-GB" sz="2400" i="1" u="sng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04595B-AF92-4776-B337-F10E83302A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437" y="1866900"/>
            <a:ext cx="10525125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225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988B4EA-EE3E-44CE-AD85-3DEC2ABD5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5472" y="1163035"/>
            <a:ext cx="8561055" cy="52243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0E44767-7B17-41F3-9D47-D1A0EF6D12CB}"/>
              </a:ext>
            </a:extLst>
          </p:cNvPr>
          <p:cNvSpPr txBox="1"/>
          <p:nvPr/>
        </p:nvSpPr>
        <p:spPr>
          <a:xfrm>
            <a:off x="4124146" y="392876"/>
            <a:ext cx="3943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dirty="0"/>
              <a:t>Δίκτυο εναλλακτών για το σενάριο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2875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002993E-C0AE-4102-9C89-C787829612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790958"/>
              </p:ext>
            </p:extLst>
          </p:nvPr>
        </p:nvGraphicFramePr>
        <p:xfrm>
          <a:off x="825338" y="1080914"/>
          <a:ext cx="10541323" cy="1208697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4000369">
                  <a:extLst>
                    <a:ext uri="{9D8B030D-6E8A-4147-A177-3AD203B41FA5}">
                      <a16:colId xmlns:a16="http://schemas.microsoft.com/office/drawing/2014/main" val="2657061165"/>
                    </a:ext>
                  </a:extLst>
                </a:gridCol>
                <a:gridCol w="1089224">
                  <a:extLst>
                    <a:ext uri="{9D8B030D-6E8A-4147-A177-3AD203B41FA5}">
                      <a16:colId xmlns:a16="http://schemas.microsoft.com/office/drawing/2014/main" val="4031935740"/>
                    </a:ext>
                  </a:extLst>
                </a:gridCol>
                <a:gridCol w="1089224">
                  <a:extLst>
                    <a:ext uri="{9D8B030D-6E8A-4147-A177-3AD203B41FA5}">
                      <a16:colId xmlns:a16="http://schemas.microsoft.com/office/drawing/2014/main" val="497711558"/>
                    </a:ext>
                  </a:extLst>
                </a:gridCol>
                <a:gridCol w="1103260">
                  <a:extLst>
                    <a:ext uri="{9D8B030D-6E8A-4147-A177-3AD203B41FA5}">
                      <a16:colId xmlns:a16="http://schemas.microsoft.com/office/drawing/2014/main" val="732101356"/>
                    </a:ext>
                  </a:extLst>
                </a:gridCol>
                <a:gridCol w="1044306">
                  <a:extLst>
                    <a:ext uri="{9D8B030D-6E8A-4147-A177-3AD203B41FA5}">
                      <a16:colId xmlns:a16="http://schemas.microsoft.com/office/drawing/2014/main" val="3384097261"/>
                    </a:ext>
                  </a:extLst>
                </a:gridCol>
                <a:gridCol w="1170634">
                  <a:extLst>
                    <a:ext uri="{9D8B030D-6E8A-4147-A177-3AD203B41FA5}">
                      <a16:colId xmlns:a16="http://schemas.microsoft.com/office/drawing/2014/main" val="380581023"/>
                    </a:ext>
                  </a:extLst>
                </a:gridCol>
                <a:gridCol w="1044306">
                  <a:extLst>
                    <a:ext uri="{9D8B030D-6E8A-4147-A177-3AD203B41FA5}">
                      <a16:colId xmlns:a16="http://schemas.microsoft.com/office/drawing/2014/main" val="30559614"/>
                    </a:ext>
                  </a:extLst>
                </a:gridCol>
              </a:tblGrid>
              <a:tr h="23804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600" u="none" strike="noStrike" dirty="0">
                          <a:effectLst/>
                        </a:rPr>
                        <a:t>Σενάριο 1</a:t>
                      </a:r>
                      <a:r>
                        <a:rPr lang="en-GB" sz="1600" u="none" strike="noStrike" dirty="0">
                          <a:effectLst/>
                        </a:rPr>
                        <a:t> (MEOH)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600" u="none" strike="noStrike" dirty="0">
                          <a:effectLst/>
                        </a:rPr>
                        <a:t>Διαφορά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600" u="none" strike="noStrike" dirty="0">
                          <a:effectLst/>
                        </a:rPr>
                        <a:t>Σενάριο 2</a:t>
                      </a:r>
                      <a:r>
                        <a:rPr lang="en-GB" sz="1600" u="none" strike="noStrike" dirty="0">
                          <a:effectLst/>
                        </a:rPr>
                        <a:t> (DME)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600" u="none" strike="noStrike" dirty="0">
                          <a:effectLst/>
                        </a:rPr>
                        <a:t>Διαφορά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600" u="none" strike="noStrike" dirty="0">
                          <a:effectLst/>
                        </a:rPr>
                        <a:t>Σενάριο 3</a:t>
                      </a:r>
                      <a:r>
                        <a:rPr lang="en-GB" sz="1600" u="none" strike="noStrike" dirty="0">
                          <a:effectLst/>
                        </a:rPr>
                        <a:t> (FT)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600" u="none" strike="noStrike" dirty="0">
                          <a:effectLst/>
                        </a:rPr>
                        <a:t>Διαφορά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/>
                </a:tc>
                <a:extLst>
                  <a:ext uri="{0D108BD9-81ED-4DB2-BD59-A6C34878D82A}">
                    <a16:rowId xmlns:a16="http://schemas.microsoft.com/office/drawing/2014/main" val="2309642379"/>
                  </a:ext>
                </a:extLst>
              </a:tr>
              <a:tr h="238048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Απαιτήσεις σε ψύξη (</a:t>
                      </a:r>
                      <a:r>
                        <a:rPr lang="en-GB" sz="1200" u="none" strike="noStrike" dirty="0">
                          <a:effectLst/>
                        </a:rPr>
                        <a:t>kW)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26760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-34.67%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24860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-49.85%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23154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-42.83%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/>
                </a:tc>
                <a:extLst>
                  <a:ext uri="{0D108BD9-81ED-4DB2-BD59-A6C34878D82A}">
                    <a16:rowId xmlns:a16="http://schemas.microsoft.com/office/drawing/2014/main" val="890770614"/>
                  </a:ext>
                </a:extLst>
              </a:tr>
              <a:tr h="238048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Ελάχιστη απαιτούμενη ψύξη (</a:t>
                      </a:r>
                      <a:r>
                        <a:rPr lang="en-GB" sz="1200" u="none" strike="noStrike" dirty="0">
                          <a:effectLst/>
                        </a:rPr>
                        <a:t>kW)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21390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21100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23132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/>
                </a:tc>
                <a:extLst>
                  <a:ext uri="{0D108BD9-81ED-4DB2-BD59-A6C34878D82A}">
                    <a16:rowId xmlns:a16="http://schemas.microsoft.com/office/drawing/2014/main" val="386644623"/>
                  </a:ext>
                </a:extLst>
              </a:tr>
              <a:tr h="238048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Μέγιστη δυνατή μείωση ψύξης (%)</a:t>
                      </a:r>
                      <a:endParaRPr lang="el-G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20.07%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15.12%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0.10%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5550392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991DD26-8F35-46B7-90A6-A5859D4C9A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9423717"/>
              </p:ext>
            </p:extLst>
          </p:nvPr>
        </p:nvGraphicFramePr>
        <p:xfrm>
          <a:off x="825336" y="4675655"/>
          <a:ext cx="10541323" cy="1631848"/>
        </p:xfrm>
        <a:graphic>
          <a:graphicData uri="http://schemas.openxmlformats.org/drawingml/2006/table">
            <a:tbl>
              <a:tblPr firstCol="1" bandRow="1">
                <a:tableStyleId>{21E4AEA4-8DFA-4A89-87EB-49C32662AFE0}</a:tableStyleId>
              </a:tblPr>
              <a:tblGrid>
                <a:gridCol w="4000369">
                  <a:extLst>
                    <a:ext uri="{9D8B030D-6E8A-4147-A177-3AD203B41FA5}">
                      <a16:colId xmlns:a16="http://schemas.microsoft.com/office/drawing/2014/main" val="1435993294"/>
                    </a:ext>
                  </a:extLst>
                </a:gridCol>
                <a:gridCol w="1089224">
                  <a:extLst>
                    <a:ext uri="{9D8B030D-6E8A-4147-A177-3AD203B41FA5}">
                      <a16:colId xmlns:a16="http://schemas.microsoft.com/office/drawing/2014/main" val="3441476082"/>
                    </a:ext>
                  </a:extLst>
                </a:gridCol>
                <a:gridCol w="1089224">
                  <a:extLst>
                    <a:ext uri="{9D8B030D-6E8A-4147-A177-3AD203B41FA5}">
                      <a16:colId xmlns:a16="http://schemas.microsoft.com/office/drawing/2014/main" val="2301992830"/>
                    </a:ext>
                  </a:extLst>
                </a:gridCol>
                <a:gridCol w="1103260">
                  <a:extLst>
                    <a:ext uri="{9D8B030D-6E8A-4147-A177-3AD203B41FA5}">
                      <a16:colId xmlns:a16="http://schemas.microsoft.com/office/drawing/2014/main" val="1735101517"/>
                    </a:ext>
                  </a:extLst>
                </a:gridCol>
                <a:gridCol w="1044306">
                  <a:extLst>
                    <a:ext uri="{9D8B030D-6E8A-4147-A177-3AD203B41FA5}">
                      <a16:colId xmlns:a16="http://schemas.microsoft.com/office/drawing/2014/main" val="217761132"/>
                    </a:ext>
                  </a:extLst>
                </a:gridCol>
                <a:gridCol w="1170634">
                  <a:extLst>
                    <a:ext uri="{9D8B030D-6E8A-4147-A177-3AD203B41FA5}">
                      <a16:colId xmlns:a16="http://schemas.microsoft.com/office/drawing/2014/main" val="1082372819"/>
                    </a:ext>
                  </a:extLst>
                </a:gridCol>
                <a:gridCol w="1044306">
                  <a:extLst>
                    <a:ext uri="{9D8B030D-6E8A-4147-A177-3AD203B41FA5}">
                      <a16:colId xmlns:a16="http://schemas.microsoft.com/office/drawing/2014/main" val="2520616509"/>
                    </a:ext>
                  </a:extLst>
                </a:gridCol>
              </a:tblGrid>
              <a:tr h="467474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Εκπομπές </a:t>
                      </a:r>
                      <a:r>
                        <a:rPr lang="en-GB" sz="1200" u="none" strike="noStrike" dirty="0">
                          <a:effectLst/>
                        </a:rPr>
                        <a:t>CO</a:t>
                      </a:r>
                      <a:r>
                        <a:rPr lang="en-GB" sz="1200" u="none" strike="noStrike" baseline="-25000" dirty="0">
                          <a:effectLst/>
                        </a:rPr>
                        <a:t>2</a:t>
                      </a:r>
                      <a:r>
                        <a:rPr lang="en-GB" sz="1200" u="none" strike="noStrike" dirty="0">
                          <a:effectLst/>
                        </a:rPr>
                        <a:t> </a:t>
                      </a:r>
                      <a:r>
                        <a:rPr lang="el-GR" sz="1200" u="none" strike="noStrike" dirty="0">
                          <a:effectLst/>
                        </a:rPr>
                        <a:t>λόγω παροχών/</a:t>
                      </a:r>
                      <a:r>
                        <a:rPr lang="en-GB" sz="1200" u="none" strike="noStrike" dirty="0">
                          <a:effectLst/>
                        </a:rPr>
                        <a:t>Utilities (</a:t>
                      </a:r>
                      <a:r>
                        <a:rPr lang="en-GB" sz="1200" u="none" strike="noStrike" dirty="0" err="1">
                          <a:effectLst/>
                        </a:rPr>
                        <a:t>HX+Electricity</a:t>
                      </a:r>
                      <a:r>
                        <a:rPr lang="en-GB" sz="1200" u="none" strike="noStrike" dirty="0">
                          <a:effectLst/>
                        </a:rPr>
                        <a:t>) (kg/h)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2752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-55.47%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3918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-54.28%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1886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-48.26%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431576749"/>
                  </a:ext>
                </a:extLst>
              </a:tr>
              <a:tr h="467474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Εκπομπές </a:t>
                      </a:r>
                      <a:r>
                        <a:rPr lang="en-GB" sz="1200" u="none" strike="noStrike" dirty="0">
                          <a:effectLst/>
                        </a:rPr>
                        <a:t>CO</a:t>
                      </a:r>
                      <a:r>
                        <a:rPr lang="en-GB" sz="1200" u="none" strike="noStrike" baseline="-25000" dirty="0">
                          <a:effectLst/>
                        </a:rPr>
                        <a:t>2</a:t>
                      </a:r>
                      <a:r>
                        <a:rPr lang="en-GB" sz="1200" u="none" strike="noStrike" dirty="0">
                          <a:effectLst/>
                        </a:rPr>
                        <a:t> </a:t>
                      </a:r>
                      <a:r>
                        <a:rPr lang="el-GR" sz="1200" u="none" strike="noStrike" dirty="0">
                          <a:effectLst/>
                        </a:rPr>
                        <a:t>λόγω </a:t>
                      </a:r>
                      <a:r>
                        <a:rPr lang="en-GB" sz="1200" u="none" strike="noStrike" dirty="0">
                          <a:effectLst/>
                        </a:rPr>
                        <a:t>Utilities </a:t>
                      </a:r>
                      <a:r>
                        <a:rPr lang="el-GR" sz="1200" u="none" strike="noStrike" dirty="0">
                          <a:effectLst/>
                        </a:rPr>
                        <a:t>εναλλακτών (</a:t>
                      </a:r>
                      <a:r>
                        <a:rPr lang="en-GB" sz="1200" u="none" strike="noStrike" dirty="0">
                          <a:effectLst/>
                        </a:rPr>
                        <a:t>kg/h)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-254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-108.00%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967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-82.79%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1033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-63.01%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/>
                </a:tc>
                <a:extLst>
                  <a:ext uri="{0D108BD9-81ED-4DB2-BD59-A6C34878D82A}">
                    <a16:rowId xmlns:a16="http://schemas.microsoft.com/office/drawing/2014/main" val="4020945094"/>
                  </a:ext>
                </a:extLst>
              </a:tr>
              <a:tr h="696900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Συνολική καθαρή κατανάλωση </a:t>
                      </a:r>
                      <a:r>
                        <a:rPr lang="en-GB" sz="1200" u="none" strike="noStrike">
                          <a:effectLst/>
                        </a:rPr>
                        <a:t>CO</a:t>
                      </a:r>
                      <a:r>
                        <a:rPr lang="en-GB" sz="1200" u="none" strike="noStrike" baseline="-25000">
                          <a:effectLst/>
                        </a:rPr>
                        <a:t>2</a:t>
                      </a:r>
                      <a:r>
                        <a:rPr lang="en-GB" sz="1200" u="none" strike="noStrike">
                          <a:effectLst/>
                        </a:rPr>
                        <a:t> (flow in-flow out-CO</a:t>
                      </a:r>
                      <a:r>
                        <a:rPr lang="en-GB" sz="1200" u="none" strike="noStrike" baseline="-25000">
                          <a:effectLst/>
                        </a:rPr>
                        <a:t>2</a:t>
                      </a:r>
                      <a:r>
                        <a:rPr lang="en-GB" sz="1200" u="none" strike="noStrike">
                          <a:effectLst/>
                        </a:rPr>
                        <a:t> utilities) (3</a:t>
                      </a:r>
                      <a:r>
                        <a:rPr lang="en-GB" sz="1200" u="none" strike="noStrike" baseline="30000">
                          <a:effectLst/>
                        </a:rPr>
                        <a:t>o</a:t>
                      </a:r>
                      <a:r>
                        <a:rPr lang="en-GB" sz="1200" u="none" strike="noStrike">
                          <a:effectLst/>
                        </a:rPr>
                        <a:t> senario CO+CO</a:t>
                      </a:r>
                      <a:r>
                        <a:rPr lang="en-GB" sz="1200" u="none" strike="noStrike" baseline="-25000">
                          <a:effectLst/>
                        </a:rPr>
                        <a:t>2</a:t>
                      </a:r>
                      <a:r>
                        <a:rPr lang="en-GB" sz="1200" u="none" strike="noStrike">
                          <a:effectLst/>
                        </a:rPr>
                        <a:t>) (kg/h)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14452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31.09%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13286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53.87%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11300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18.45%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/>
                </a:tc>
                <a:extLst>
                  <a:ext uri="{0D108BD9-81ED-4DB2-BD59-A6C34878D82A}">
                    <a16:rowId xmlns:a16="http://schemas.microsoft.com/office/drawing/2014/main" val="2811283369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EED4927-A742-43B2-91BA-3BECA3DE71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489682"/>
              </p:ext>
            </p:extLst>
          </p:nvPr>
        </p:nvGraphicFramePr>
        <p:xfrm>
          <a:off x="825337" y="3956573"/>
          <a:ext cx="10541323" cy="714144"/>
        </p:xfrm>
        <a:graphic>
          <a:graphicData uri="http://schemas.openxmlformats.org/drawingml/2006/table">
            <a:tbl>
              <a:tblPr firstCol="1" bandRow="1">
                <a:tableStyleId>{21E4AEA4-8DFA-4A89-87EB-49C32662AFE0}</a:tableStyleId>
              </a:tblPr>
              <a:tblGrid>
                <a:gridCol w="4000369">
                  <a:extLst>
                    <a:ext uri="{9D8B030D-6E8A-4147-A177-3AD203B41FA5}">
                      <a16:colId xmlns:a16="http://schemas.microsoft.com/office/drawing/2014/main" val="2264312866"/>
                    </a:ext>
                  </a:extLst>
                </a:gridCol>
                <a:gridCol w="1089224">
                  <a:extLst>
                    <a:ext uri="{9D8B030D-6E8A-4147-A177-3AD203B41FA5}">
                      <a16:colId xmlns:a16="http://schemas.microsoft.com/office/drawing/2014/main" val="3120343552"/>
                    </a:ext>
                  </a:extLst>
                </a:gridCol>
                <a:gridCol w="1089224">
                  <a:extLst>
                    <a:ext uri="{9D8B030D-6E8A-4147-A177-3AD203B41FA5}">
                      <a16:colId xmlns:a16="http://schemas.microsoft.com/office/drawing/2014/main" val="14841933"/>
                    </a:ext>
                  </a:extLst>
                </a:gridCol>
                <a:gridCol w="1103260">
                  <a:extLst>
                    <a:ext uri="{9D8B030D-6E8A-4147-A177-3AD203B41FA5}">
                      <a16:colId xmlns:a16="http://schemas.microsoft.com/office/drawing/2014/main" val="1555596302"/>
                    </a:ext>
                  </a:extLst>
                </a:gridCol>
                <a:gridCol w="1044306">
                  <a:extLst>
                    <a:ext uri="{9D8B030D-6E8A-4147-A177-3AD203B41FA5}">
                      <a16:colId xmlns:a16="http://schemas.microsoft.com/office/drawing/2014/main" val="2999515391"/>
                    </a:ext>
                  </a:extLst>
                </a:gridCol>
                <a:gridCol w="1170634">
                  <a:extLst>
                    <a:ext uri="{9D8B030D-6E8A-4147-A177-3AD203B41FA5}">
                      <a16:colId xmlns:a16="http://schemas.microsoft.com/office/drawing/2014/main" val="2785741368"/>
                    </a:ext>
                  </a:extLst>
                </a:gridCol>
                <a:gridCol w="1044306">
                  <a:extLst>
                    <a:ext uri="{9D8B030D-6E8A-4147-A177-3AD203B41FA5}">
                      <a16:colId xmlns:a16="http://schemas.microsoft.com/office/drawing/2014/main" val="4290105654"/>
                    </a:ext>
                  </a:extLst>
                </a:gridCol>
              </a:tblGrid>
              <a:tr h="238048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Ψύξη ανά κιλό προϊόντος (</a:t>
                      </a:r>
                      <a:r>
                        <a:rPr lang="el-GR" sz="1200" u="none" strike="noStrike" dirty="0" err="1">
                          <a:effectLst/>
                        </a:rPr>
                        <a:t>kJ</a:t>
                      </a:r>
                      <a:r>
                        <a:rPr lang="el-GR" sz="1200" u="none" strike="noStrike" dirty="0">
                          <a:effectLst/>
                        </a:rPr>
                        <a:t>/</a:t>
                      </a:r>
                      <a:r>
                        <a:rPr lang="el-GR" sz="1200" u="none" strike="noStrike" dirty="0" err="1">
                          <a:effectLst/>
                        </a:rPr>
                        <a:t>kg</a:t>
                      </a:r>
                      <a:r>
                        <a:rPr lang="el-GR" sz="1200" u="none" strike="noStrike" dirty="0">
                          <a:effectLst/>
                        </a:rPr>
                        <a:t>)</a:t>
                      </a: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7696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-34.67%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10173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-49.85%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36508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-42.83%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615392487"/>
                  </a:ext>
                </a:extLst>
              </a:tr>
              <a:tr h="238048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Θέρμανση ανά κιλό προϊόντος (</a:t>
                      </a:r>
                      <a:r>
                        <a:rPr lang="el-GR" sz="1200" u="none" strike="noStrike" dirty="0" err="1">
                          <a:effectLst/>
                        </a:rPr>
                        <a:t>kJ</a:t>
                      </a:r>
                      <a:r>
                        <a:rPr lang="el-GR" sz="1200" u="none" strike="noStrike" dirty="0">
                          <a:effectLst/>
                        </a:rPr>
                        <a:t>/</a:t>
                      </a:r>
                      <a:r>
                        <a:rPr lang="el-GR" sz="1200" u="none" strike="noStrike" dirty="0" err="1">
                          <a:effectLst/>
                        </a:rPr>
                        <a:t>kg</a:t>
                      </a:r>
                      <a:r>
                        <a:rPr lang="el-GR" sz="1200" u="none" strike="noStrike" dirty="0">
                          <a:effectLst/>
                        </a:rPr>
                        <a:t>)</a:t>
                      </a: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1545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-72.93%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1535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-86.68%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34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-99.87%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/>
                </a:tc>
                <a:extLst>
                  <a:ext uri="{0D108BD9-81ED-4DB2-BD59-A6C34878D82A}">
                    <a16:rowId xmlns:a16="http://schemas.microsoft.com/office/drawing/2014/main" val="1549881912"/>
                  </a:ext>
                </a:extLst>
              </a:tr>
              <a:tr h="238048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Έργο ανά κιλό προϊόντος (kJ/kg)</a:t>
                      </a:r>
                      <a:endParaRPr lang="el-G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2492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0.00%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3481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0.00%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3878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0.00%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4502765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6B0018E-82C8-43A4-8B33-DC9822AD7E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5456957"/>
              </p:ext>
            </p:extLst>
          </p:nvPr>
        </p:nvGraphicFramePr>
        <p:xfrm>
          <a:off x="825338" y="3246113"/>
          <a:ext cx="10541323" cy="705522"/>
        </p:xfrm>
        <a:graphic>
          <a:graphicData uri="http://schemas.openxmlformats.org/drawingml/2006/table">
            <a:tbl>
              <a:tblPr firstCol="1" bandRow="1">
                <a:tableStyleId>{21E4AEA4-8DFA-4A89-87EB-49C32662AFE0}</a:tableStyleId>
              </a:tblPr>
              <a:tblGrid>
                <a:gridCol w="4000369">
                  <a:extLst>
                    <a:ext uri="{9D8B030D-6E8A-4147-A177-3AD203B41FA5}">
                      <a16:colId xmlns:a16="http://schemas.microsoft.com/office/drawing/2014/main" val="3617015982"/>
                    </a:ext>
                  </a:extLst>
                </a:gridCol>
                <a:gridCol w="1089224">
                  <a:extLst>
                    <a:ext uri="{9D8B030D-6E8A-4147-A177-3AD203B41FA5}">
                      <a16:colId xmlns:a16="http://schemas.microsoft.com/office/drawing/2014/main" val="2093353081"/>
                    </a:ext>
                  </a:extLst>
                </a:gridCol>
                <a:gridCol w="1089224">
                  <a:extLst>
                    <a:ext uri="{9D8B030D-6E8A-4147-A177-3AD203B41FA5}">
                      <a16:colId xmlns:a16="http://schemas.microsoft.com/office/drawing/2014/main" val="1659124690"/>
                    </a:ext>
                  </a:extLst>
                </a:gridCol>
                <a:gridCol w="1103260">
                  <a:extLst>
                    <a:ext uri="{9D8B030D-6E8A-4147-A177-3AD203B41FA5}">
                      <a16:colId xmlns:a16="http://schemas.microsoft.com/office/drawing/2014/main" val="1535775715"/>
                    </a:ext>
                  </a:extLst>
                </a:gridCol>
                <a:gridCol w="1044306">
                  <a:extLst>
                    <a:ext uri="{9D8B030D-6E8A-4147-A177-3AD203B41FA5}">
                      <a16:colId xmlns:a16="http://schemas.microsoft.com/office/drawing/2014/main" val="2857681186"/>
                    </a:ext>
                  </a:extLst>
                </a:gridCol>
                <a:gridCol w="1170634">
                  <a:extLst>
                    <a:ext uri="{9D8B030D-6E8A-4147-A177-3AD203B41FA5}">
                      <a16:colId xmlns:a16="http://schemas.microsoft.com/office/drawing/2014/main" val="2483095973"/>
                    </a:ext>
                  </a:extLst>
                </a:gridCol>
                <a:gridCol w="1044306">
                  <a:extLst>
                    <a:ext uri="{9D8B030D-6E8A-4147-A177-3AD203B41FA5}">
                      <a16:colId xmlns:a16="http://schemas.microsoft.com/office/drawing/2014/main" val="3699200513"/>
                    </a:ext>
                  </a:extLst>
                </a:gridCol>
              </a:tblGrid>
              <a:tr h="238048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Παραγωγή προϊόντος (</a:t>
                      </a:r>
                      <a:r>
                        <a:rPr lang="en-GB" sz="1200" u="none" strike="noStrike" dirty="0">
                          <a:effectLst/>
                        </a:rPr>
                        <a:t>kg/h)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12517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8797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2283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25587618"/>
                  </a:ext>
                </a:extLst>
              </a:tr>
              <a:tr h="46747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Lower Heating Value (15 </a:t>
                      </a:r>
                      <a:r>
                        <a:rPr lang="en-GB" sz="1200" u="none" strike="noStrike" baseline="30000" dirty="0">
                          <a:effectLst/>
                        </a:rPr>
                        <a:t>o</a:t>
                      </a:r>
                      <a:r>
                        <a:rPr lang="en-GB" sz="1200" u="none" strike="noStrike" dirty="0">
                          <a:effectLst/>
                        </a:rPr>
                        <a:t>C) </a:t>
                      </a:r>
                      <a:r>
                        <a:rPr lang="el-GR" sz="1200" u="none" strike="noStrike" dirty="0">
                          <a:effectLst/>
                        </a:rPr>
                        <a:t>ρεύματος προϊόντος (</a:t>
                      </a:r>
                      <a:r>
                        <a:rPr lang="en-GB" sz="1200" u="none" strike="noStrike" dirty="0">
                          <a:effectLst/>
                        </a:rPr>
                        <a:t>MJ/kg)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21.90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44.14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41.22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3350436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867DADA-5D9C-4516-A3AD-849929FA76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7817124"/>
              </p:ext>
            </p:extLst>
          </p:nvPr>
        </p:nvGraphicFramePr>
        <p:xfrm>
          <a:off x="825338" y="2289611"/>
          <a:ext cx="10541323" cy="952192"/>
        </p:xfrm>
        <a:graphic>
          <a:graphicData uri="http://schemas.openxmlformats.org/drawingml/2006/table">
            <a:tbl>
              <a:tblPr firstCol="1" bandRow="1">
                <a:tableStyleId>{21E4AEA4-8DFA-4A89-87EB-49C32662AFE0}</a:tableStyleId>
              </a:tblPr>
              <a:tblGrid>
                <a:gridCol w="4000369">
                  <a:extLst>
                    <a:ext uri="{9D8B030D-6E8A-4147-A177-3AD203B41FA5}">
                      <a16:colId xmlns:a16="http://schemas.microsoft.com/office/drawing/2014/main" val="3223557369"/>
                    </a:ext>
                  </a:extLst>
                </a:gridCol>
                <a:gridCol w="1089224">
                  <a:extLst>
                    <a:ext uri="{9D8B030D-6E8A-4147-A177-3AD203B41FA5}">
                      <a16:colId xmlns:a16="http://schemas.microsoft.com/office/drawing/2014/main" val="106802282"/>
                    </a:ext>
                  </a:extLst>
                </a:gridCol>
                <a:gridCol w="1089224">
                  <a:extLst>
                    <a:ext uri="{9D8B030D-6E8A-4147-A177-3AD203B41FA5}">
                      <a16:colId xmlns:a16="http://schemas.microsoft.com/office/drawing/2014/main" val="1071000534"/>
                    </a:ext>
                  </a:extLst>
                </a:gridCol>
                <a:gridCol w="1103260">
                  <a:extLst>
                    <a:ext uri="{9D8B030D-6E8A-4147-A177-3AD203B41FA5}">
                      <a16:colId xmlns:a16="http://schemas.microsoft.com/office/drawing/2014/main" val="2600473113"/>
                    </a:ext>
                  </a:extLst>
                </a:gridCol>
                <a:gridCol w="1044306">
                  <a:extLst>
                    <a:ext uri="{9D8B030D-6E8A-4147-A177-3AD203B41FA5}">
                      <a16:colId xmlns:a16="http://schemas.microsoft.com/office/drawing/2014/main" val="1233941823"/>
                    </a:ext>
                  </a:extLst>
                </a:gridCol>
                <a:gridCol w="1170634">
                  <a:extLst>
                    <a:ext uri="{9D8B030D-6E8A-4147-A177-3AD203B41FA5}">
                      <a16:colId xmlns:a16="http://schemas.microsoft.com/office/drawing/2014/main" val="1019865799"/>
                    </a:ext>
                  </a:extLst>
                </a:gridCol>
                <a:gridCol w="1044306">
                  <a:extLst>
                    <a:ext uri="{9D8B030D-6E8A-4147-A177-3AD203B41FA5}">
                      <a16:colId xmlns:a16="http://schemas.microsoft.com/office/drawing/2014/main" val="216765616"/>
                    </a:ext>
                  </a:extLst>
                </a:gridCol>
              </a:tblGrid>
              <a:tr h="238048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Απαιτήσεις σε θέρμανση (</a:t>
                      </a:r>
                      <a:r>
                        <a:rPr lang="en-GB" sz="1200" u="none" strike="noStrike" dirty="0">
                          <a:effectLst/>
                        </a:rPr>
                        <a:t>kW)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5374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-72.93%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3753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-86.68%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22.11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-99.87%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644633505"/>
                  </a:ext>
                </a:extLst>
              </a:tr>
              <a:tr h="238048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Ελάχιστη απαιτούμενη θέρμανση (</a:t>
                      </a:r>
                      <a:r>
                        <a:rPr lang="en-GB" sz="1200" u="none" strike="noStrike" dirty="0">
                          <a:effectLst/>
                        </a:rPr>
                        <a:t>kW)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/>
                </a:tc>
                <a:extLst>
                  <a:ext uri="{0D108BD9-81ED-4DB2-BD59-A6C34878D82A}">
                    <a16:rowId xmlns:a16="http://schemas.microsoft.com/office/drawing/2014/main" val="2468192556"/>
                  </a:ext>
                </a:extLst>
              </a:tr>
              <a:tr h="238048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Μέγιστη δυνατή μείωση θέρμανσης (%)</a:t>
                      </a: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100.00%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100.00%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100.00%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/>
                </a:tc>
                <a:extLst>
                  <a:ext uri="{0D108BD9-81ED-4DB2-BD59-A6C34878D82A}">
                    <a16:rowId xmlns:a16="http://schemas.microsoft.com/office/drawing/2014/main" val="1455338064"/>
                  </a:ext>
                </a:extLst>
              </a:tr>
              <a:tr h="238048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Απαιτούμενο έργο </a:t>
                      </a:r>
                      <a:r>
                        <a:rPr lang="en-GB" sz="1200" u="none" strike="noStrike">
                          <a:effectLst/>
                        </a:rPr>
                        <a:t>W (kW)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8665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8506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2459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73" marR="6873" marT="687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343999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95A7A92-A1F1-4C15-9529-9B71650C986B}"/>
              </a:ext>
            </a:extLst>
          </p:cNvPr>
          <p:cNvSpPr txBox="1"/>
          <p:nvPr/>
        </p:nvSpPr>
        <p:spPr>
          <a:xfrm>
            <a:off x="3228064" y="372730"/>
            <a:ext cx="5735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b="1" dirty="0"/>
              <a:t>Συνολικά αποτελέσματα για τα βελτιωμένα σενάρια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47364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66B8C833-2EC7-4824-AE67-474EB6B90FDA}"/>
              </a:ext>
            </a:extLst>
          </p:cNvPr>
          <p:cNvSpPr txBox="1">
            <a:spLocks/>
          </p:cNvSpPr>
          <p:nvPr/>
        </p:nvSpPr>
        <p:spPr>
          <a:xfrm>
            <a:off x="944701" y="106532"/>
            <a:ext cx="10302598" cy="13208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l-GR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Συμπεράσματα</a:t>
            </a:r>
            <a:endParaRPr lang="en-GB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773255-00F7-4AB0-A4CB-E30FD715A940}"/>
              </a:ext>
            </a:extLst>
          </p:cNvPr>
          <p:cNvSpPr txBox="1"/>
          <p:nvPr/>
        </p:nvSpPr>
        <p:spPr>
          <a:xfrm>
            <a:off x="156839" y="1119157"/>
            <a:ext cx="1187832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400" dirty="0"/>
              <a:t>Οι διεργασίες μετατροπής θα παίξουν αναπόσπαστο ρολό στην μείωση του </a:t>
            </a:r>
            <a:r>
              <a:rPr lang="en-GB" sz="2400" dirty="0"/>
              <a:t>CO</a:t>
            </a:r>
            <a:r>
              <a:rPr lang="en-GB" sz="2400" baseline="-25000" dirty="0"/>
              <a:t>2</a:t>
            </a:r>
            <a:r>
              <a:rPr lang="en-GB" sz="2400" dirty="0"/>
              <a:t> </a:t>
            </a:r>
            <a:r>
              <a:rPr lang="el-GR" sz="2400" dirty="0"/>
              <a:t>από την ατμόσφαιρα</a:t>
            </a: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400" dirty="0"/>
              <a:t>Η ενεργειακή ολοκλήρωση είναι σημαντική για την μείωση των έμμεσων εκπομπών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400" dirty="0"/>
              <a:t>Σε αυτό το στάδιο η μετατροπή σε </a:t>
            </a:r>
            <a:r>
              <a:rPr lang="en-GB" sz="2400" dirty="0"/>
              <a:t>DME</a:t>
            </a:r>
            <a:r>
              <a:rPr lang="el-GR" sz="2400" dirty="0"/>
              <a:t> είναι η πιο ελκυστική μέθοδος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400" dirty="0"/>
              <a:t>Σενάρια 1 &amp; 2 ξεκινούν από </a:t>
            </a:r>
            <a:r>
              <a:rPr lang="en-GB" sz="2400" dirty="0"/>
              <a:t>H</a:t>
            </a:r>
            <a:r>
              <a:rPr lang="en-GB" sz="2400" baseline="-25000" dirty="0"/>
              <a:t>2</a:t>
            </a:r>
            <a:r>
              <a:rPr lang="en-GB" sz="2400" dirty="0"/>
              <a:t> </a:t>
            </a:r>
            <a:r>
              <a:rPr lang="el-GR" sz="2400" dirty="0"/>
              <a:t>με </a:t>
            </a:r>
            <a:r>
              <a:rPr lang="en-GB" sz="2400" dirty="0"/>
              <a:t>LHV=106</a:t>
            </a:r>
            <a:r>
              <a:rPr lang="el-GR" sz="2400" dirty="0"/>
              <a:t>Μ</a:t>
            </a:r>
            <a:r>
              <a:rPr lang="en-GB" sz="2400" dirty="0"/>
              <a:t>J/kg </a:t>
            </a:r>
            <a:r>
              <a:rPr lang="el-GR" sz="2400" dirty="0"/>
              <a:t>ενώ στο 3</a:t>
            </a:r>
            <a:r>
              <a:rPr lang="el-GR" sz="2400" baseline="30000" dirty="0"/>
              <a:t>ο</a:t>
            </a:r>
            <a:r>
              <a:rPr lang="el-GR" sz="2400" dirty="0"/>
              <a:t> ξεκινάει με </a:t>
            </a:r>
            <a:r>
              <a:rPr lang="en-GB" sz="2400" dirty="0"/>
              <a:t>LHV =19MJ/kg</a:t>
            </a:r>
          </a:p>
        </p:txBody>
      </p:sp>
    </p:spTree>
    <p:extLst>
      <p:ext uri="{BB962C8B-B14F-4D97-AF65-F5344CB8AC3E}">
        <p14:creationId xmlns:p14="http://schemas.microsoft.com/office/powerpoint/2010/main" val="398871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A36E15A3-AE79-42D8-B72C-A89006E64055}"/>
              </a:ext>
            </a:extLst>
          </p:cNvPr>
          <p:cNvSpPr txBox="1">
            <a:spLocks/>
          </p:cNvSpPr>
          <p:nvPr/>
        </p:nvSpPr>
        <p:spPr>
          <a:xfrm>
            <a:off x="1941327" y="88314"/>
            <a:ext cx="7989749" cy="13208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l-GR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Προτάσεις για μελλοντική εργασία</a:t>
            </a:r>
            <a:endParaRPr lang="en-GB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DAEA58-AC19-43D8-AF91-C4B27D481222}"/>
              </a:ext>
            </a:extLst>
          </p:cNvPr>
          <p:cNvSpPr txBox="1"/>
          <p:nvPr/>
        </p:nvSpPr>
        <p:spPr>
          <a:xfrm>
            <a:off x="313680" y="1877472"/>
            <a:ext cx="95452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romanUcPeriod"/>
            </a:pPr>
            <a:r>
              <a:rPr lang="el-GR" sz="2400" dirty="0"/>
              <a:t>Επέκταση των διεργασιών</a:t>
            </a:r>
          </a:p>
          <a:p>
            <a:pPr marL="514350" indent="-514350">
              <a:buFont typeface="+mj-lt"/>
              <a:buAutoNum type="romanUcPeriod"/>
            </a:pPr>
            <a:endParaRPr lang="el-GR" sz="2400" dirty="0"/>
          </a:p>
          <a:p>
            <a:pPr marL="514350" indent="-514350">
              <a:buFont typeface="+mj-lt"/>
              <a:buAutoNum type="romanUcPeriod"/>
            </a:pPr>
            <a:endParaRPr lang="el-GR" sz="2400" dirty="0"/>
          </a:p>
          <a:p>
            <a:pPr marL="514350" indent="-514350">
              <a:buFont typeface="+mj-lt"/>
              <a:buAutoNum type="romanUcPeriod"/>
            </a:pPr>
            <a:r>
              <a:rPr lang="el-GR" sz="2400" dirty="0"/>
              <a:t>Προσομοίωση και άλλων μεθόδων μετατροπής</a:t>
            </a:r>
          </a:p>
          <a:p>
            <a:pPr marL="514350" indent="-514350">
              <a:buFont typeface="+mj-lt"/>
              <a:buAutoNum type="romanUcPeriod"/>
            </a:pPr>
            <a:endParaRPr lang="el-GR" sz="2400" dirty="0"/>
          </a:p>
          <a:p>
            <a:pPr marL="514350" indent="-514350">
              <a:buFont typeface="+mj-lt"/>
              <a:buAutoNum type="romanUcPeriod"/>
            </a:pPr>
            <a:endParaRPr lang="el-GR" sz="2400" dirty="0"/>
          </a:p>
          <a:p>
            <a:pPr marL="514350" indent="-514350">
              <a:buFont typeface="+mj-lt"/>
              <a:buAutoNum type="romanUcPeriod"/>
            </a:pPr>
            <a:r>
              <a:rPr lang="el-GR" sz="2400" dirty="0" err="1"/>
              <a:t>Διαστασιολόγηση</a:t>
            </a:r>
            <a:r>
              <a:rPr lang="el-GR" sz="2400" dirty="0"/>
              <a:t> και οικονομική ανάλυση</a:t>
            </a:r>
          </a:p>
          <a:p>
            <a:pPr marL="514350" indent="-514350">
              <a:buFont typeface="+mj-lt"/>
              <a:buAutoNum type="romanUcPeriod"/>
            </a:pPr>
            <a:endParaRPr lang="el-GR" sz="2400" dirty="0"/>
          </a:p>
          <a:p>
            <a:pPr marL="514350" indent="-514350">
              <a:buFont typeface="+mj-lt"/>
              <a:buAutoNum type="romanUcPeriod"/>
            </a:pPr>
            <a:endParaRPr lang="el-GR" sz="2400" dirty="0"/>
          </a:p>
          <a:p>
            <a:pPr marL="514350" indent="-514350">
              <a:buFont typeface="+mj-lt"/>
              <a:buAutoNum type="romanUcPeriod"/>
            </a:pPr>
            <a:r>
              <a:rPr lang="el-GR" sz="2400" dirty="0"/>
              <a:t>Βελτιστοποίηση ως προς το δίκτυο εναλλακτών, τις απαιτήσεις σε ενέργεια, την χρήση των ρευμάτων και τους οικονομικούς δείκτες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58700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53000" t="65000" r="-46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2A5CC3C-1F87-498D-996B-30058A226D4C}"/>
              </a:ext>
            </a:extLst>
          </p:cNvPr>
          <p:cNvSpPr/>
          <p:nvPr/>
        </p:nvSpPr>
        <p:spPr>
          <a:xfrm>
            <a:off x="1762121" y="2659559"/>
            <a:ext cx="8667757" cy="769441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l-GR" sz="4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Ευχαριστώ για την προσοχή σας</a:t>
            </a:r>
            <a:endParaRPr lang="en-GB" sz="4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6221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53000" t="65000" r="-46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87DB622F-8850-450B-BE0F-6BA7CF65C4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25508617"/>
              </p:ext>
            </p:extLst>
          </p:nvPr>
        </p:nvGraphicFramePr>
        <p:xfrm>
          <a:off x="1501312" y="0"/>
          <a:ext cx="9189376" cy="6062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42276198"/>
      </p:ext>
    </p:extLst>
  </p:cSld>
  <p:clrMapOvr>
    <a:masterClrMapping/>
  </p:clrMapOvr>
  <p:transition spd="slow" advTm="2067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8A73D4DB-3DE5-4A71-AFBB-BDEE76337FF1}"/>
              </a:ext>
            </a:extLst>
          </p:cNvPr>
          <p:cNvSpPr txBox="1">
            <a:spLocks/>
          </p:cNvSpPr>
          <p:nvPr/>
        </p:nvSpPr>
        <p:spPr>
          <a:xfrm>
            <a:off x="1797666" y="177017"/>
            <a:ext cx="8596668" cy="13208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l-GR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Δέσμευση του </a:t>
            </a:r>
            <a:r>
              <a:rPr lang="en-GB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CO</a:t>
            </a:r>
            <a:r>
              <a:rPr lang="en-GB" sz="4800" b="1" baseline="-2500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</a:t>
            </a:r>
            <a:endParaRPr lang="en-GB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6C64C0-67C5-44D8-B22A-6A5FA0B43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7666" y="1289045"/>
            <a:ext cx="8596668" cy="463280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52611CF-87CF-4B39-8342-CAE21E050068}"/>
              </a:ext>
            </a:extLst>
          </p:cNvPr>
          <p:cNvSpPr txBox="1"/>
          <p:nvPr/>
        </p:nvSpPr>
        <p:spPr>
          <a:xfrm>
            <a:off x="953845" y="6194450"/>
            <a:ext cx="10284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Διατάξεις για την παραγωγή καθαρού </a:t>
            </a:r>
            <a:r>
              <a:rPr lang="en-GB" dirty="0"/>
              <a:t>CO</a:t>
            </a:r>
            <a:r>
              <a:rPr lang="en-GB" baseline="-25000" dirty="0"/>
              <a:t>2</a:t>
            </a:r>
            <a:r>
              <a:rPr lang="el-GR" dirty="0"/>
              <a:t> ανάλογα με το σημείο που γίνεται ο διαχωρισμός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5759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58">
        <p:fade/>
      </p:transition>
    </mc:Choice>
    <mc:Fallback xmlns="">
      <p:transition spd="med" advTm="458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7FBA7ACF-04A9-4575-B131-C0A7761C1191}"/>
              </a:ext>
            </a:extLst>
          </p:cNvPr>
          <p:cNvSpPr txBox="1">
            <a:spLocks/>
          </p:cNvSpPr>
          <p:nvPr/>
        </p:nvSpPr>
        <p:spPr>
          <a:xfrm>
            <a:off x="1797665" y="10625"/>
            <a:ext cx="8596668" cy="13208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l-GR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Διαχωρισμός του </a:t>
            </a:r>
            <a:r>
              <a:rPr lang="en-GB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CO</a:t>
            </a:r>
            <a:r>
              <a:rPr lang="en-GB" sz="4800" b="1" baseline="-2500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</a:t>
            </a:r>
            <a:endParaRPr lang="en-GB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8C026C-04A4-468E-92A8-03DFA218E51B}"/>
              </a:ext>
            </a:extLst>
          </p:cNvPr>
          <p:cNvSpPr txBox="1"/>
          <p:nvPr/>
        </p:nvSpPr>
        <p:spPr>
          <a:xfrm>
            <a:off x="4574165" y="1154803"/>
            <a:ext cx="26933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u="sng" dirty="0"/>
              <a:t>1) </a:t>
            </a:r>
            <a:r>
              <a:rPr lang="el-GR" sz="2800" i="1" u="sng" dirty="0"/>
              <a:t>Απορρόφηση</a:t>
            </a:r>
            <a:endParaRPr lang="en-GB" sz="2800" i="1" u="sng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E3B34D4-A226-4874-A9C1-D2724B8DA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588" y="2093669"/>
            <a:ext cx="4829260" cy="38962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EA343BB-5665-4EA4-AEF0-E96CA123030B}"/>
              </a:ext>
            </a:extLst>
          </p:cNvPr>
          <p:cNvSpPr txBox="1"/>
          <p:nvPr/>
        </p:nvSpPr>
        <p:spPr>
          <a:xfrm>
            <a:off x="6932059" y="2148953"/>
            <a:ext cx="482926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Απορροφητικό μέσο, το οποίο είναι είτε στερεό είτε υγρό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Δέσμευση του </a:t>
            </a:r>
            <a:r>
              <a:rPr lang="en-GB" sz="2000" dirty="0"/>
              <a:t>CO</a:t>
            </a:r>
            <a:r>
              <a:rPr lang="en-GB" sz="2000" baseline="-25000" dirty="0"/>
              <a:t>2</a:t>
            </a:r>
            <a:r>
              <a:rPr lang="el-GR" sz="2000" dirty="0"/>
              <a:t> με φυσικούς ή χημικούς μηχανισμούς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Μια στήλη απορρόφησης &amp; μια στήλη αναγέννησης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40234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62">
        <p:fade/>
      </p:transition>
    </mc:Choice>
    <mc:Fallback xmlns="">
      <p:transition spd="med" advTm="862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0B04250-F93F-43EB-8307-8CF0B1F60636}"/>
              </a:ext>
            </a:extLst>
          </p:cNvPr>
          <p:cNvSpPr txBox="1"/>
          <p:nvPr/>
        </p:nvSpPr>
        <p:spPr>
          <a:xfrm>
            <a:off x="4716483" y="374077"/>
            <a:ext cx="2759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i="1" u="sng" dirty="0"/>
              <a:t>2</a:t>
            </a:r>
            <a:r>
              <a:rPr lang="en-GB" sz="2400" i="1" u="sng" dirty="0"/>
              <a:t>) </a:t>
            </a:r>
            <a:r>
              <a:rPr lang="el-GR" sz="2800" i="1" u="sng" dirty="0"/>
              <a:t>Μεμβράνες</a:t>
            </a:r>
            <a:endParaRPr lang="en-GB" sz="2400" i="1" u="sng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B0749E-BE42-4979-9A92-D09537FBC6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04" y="2108412"/>
            <a:ext cx="6059519" cy="316457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ABC1236-9C25-4E49-B92E-58A04F6CBEA2}"/>
              </a:ext>
            </a:extLst>
          </p:cNvPr>
          <p:cNvSpPr txBox="1"/>
          <p:nvPr/>
        </p:nvSpPr>
        <p:spPr>
          <a:xfrm>
            <a:off x="7020835" y="1425011"/>
            <a:ext cx="4829261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Διαχωρισμός με βάση το μέγεθος και την διαφορά της μερικής πίεσης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Φθηνή μέθοδος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Χρήσιμη μόνο για υψηλές συγκεντρώσεις </a:t>
            </a:r>
            <a:r>
              <a:rPr lang="en-GB" sz="2000" dirty="0"/>
              <a:t>CO</a:t>
            </a:r>
            <a:r>
              <a:rPr lang="en-GB" sz="2000" baseline="-25000" dirty="0"/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Εφαρμογή πολλαπλών σταδίων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69057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27">
        <p:fade/>
      </p:transition>
    </mc:Choice>
    <mc:Fallback xmlns="">
      <p:transition spd="med" advTm="727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36053E6-2DCC-4092-AE27-62AC0B41FED4}"/>
              </a:ext>
            </a:extLst>
          </p:cNvPr>
          <p:cNvSpPr txBox="1"/>
          <p:nvPr/>
        </p:nvSpPr>
        <p:spPr>
          <a:xfrm>
            <a:off x="5017018" y="431829"/>
            <a:ext cx="24208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i="1" u="sng" dirty="0"/>
              <a:t>3</a:t>
            </a:r>
            <a:r>
              <a:rPr lang="en-GB" sz="2400" i="1" u="sng" dirty="0"/>
              <a:t>) </a:t>
            </a:r>
            <a:r>
              <a:rPr lang="el-GR" sz="2800" i="1" u="sng" dirty="0"/>
              <a:t>Κρυογονική</a:t>
            </a:r>
            <a:endParaRPr lang="en-GB" sz="2400" i="1" u="sng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8D714F-7829-4B08-9E0D-CB03AA3668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8673"/>
            <a:ext cx="6684287" cy="38265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009BB37-984C-474E-A32D-9742A9FC4F51}"/>
              </a:ext>
            </a:extLst>
          </p:cNvPr>
          <p:cNvSpPr txBox="1"/>
          <p:nvPr/>
        </p:nvSpPr>
        <p:spPr>
          <a:xfrm>
            <a:off x="7065012" y="1849600"/>
            <a:ext cx="482926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Πολλαπλά στάδια ψύξης, συμπίεσης και εκτόνωσης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Διαχωρισμός είτε σε αποστακτικές στήλες είτε σε στερεή μορφή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Ισχυρά </a:t>
            </a:r>
            <a:r>
              <a:rPr lang="el-GR" sz="2000" dirty="0" err="1"/>
              <a:t>ενεργοβόρα</a:t>
            </a:r>
            <a:r>
              <a:rPr lang="el-GR" sz="2000" dirty="0"/>
              <a:t> μέθοδος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05344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19">
        <p:fade/>
      </p:transition>
    </mc:Choice>
    <mc:Fallback xmlns="">
      <p:transition spd="med" advTm="719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6|0.8|0.6|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2968</TotalTime>
  <Words>1644</Words>
  <Application>Microsoft Office PowerPoint</Application>
  <PresentationFormat>Widescreen</PresentationFormat>
  <Paragraphs>462</Paragraphs>
  <Slides>45</Slides>
  <Notes>7</Notes>
  <HiddenSlides>10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1" baseType="lpstr">
      <vt:lpstr>Arial</vt:lpstr>
      <vt:lpstr>Calibri</vt:lpstr>
      <vt:lpstr>Cambria Math</vt:lpstr>
      <vt:lpstr>Trebuchet MS</vt:lpstr>
      <vt:lpstr>Wingdings 3</vt:lpstr>
      <vt:lpstr>Facet</vt:lpstr>
      <vt:lpstr>PowerPoint Presentation</vt:lpstr>
      <vt:lpstr>Στόχοι</vt:lpstr>
      <vt:lpstr>Γιατί το CO2 ;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anagnostou</dc:creator>
  <cp:lastModifiedBy>alex anagnostou</cp:lastModifiedBy>
  <cp:revision>131</cp:revision>
  <dcterms:created xsi:type="dcterms:W3CDTF">2020-02-13T10:04:03Z</dcterms:created>
  <dcterms:modified xsi:type="dcterms:W3CDTF">2020-02-18T20:36:58Z</dcterms:modified>
</cp:coreProperties>
</file>