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308" r:id="rId2"/>
    <p:sldId id="2344" r:id="rId3"/>
    <p:sldId id="2347" r:id="rId4"/>
    <p:sldId id="2348" r:id="rId5"/>
    <p:sldId id="2321" r:id="rId6"/>
    <p:sldId id="2324" r:id="rId7"/>
    <p:sldId id="2325" r:id="rId8"/>
    <p:sldId id="2326" r:id="rId9"/>
    <p:sldId id="2327" r:id="rId10"/>
    <p:sldId id="2328" r:id="rId11"/>
    <p:sldId id="2330" r:id="rId12"/>
    <p:sldId id="2349" r:id="rId13"/>
    <p:sldId id="2350" r:id="rId14"/>
    <p:sldId id="2351" r:id="rId15"/>
    <p:sldId id="2319" r:id="rId16"/>
    <p:sldId id="2329" r:id="rId17"/>
    <p:sldId id="2332" r:id="rId18"/>
    <p:sldId id="2333" r:id="rId19"/>
    <p:sldId id="2334" r:id="rId20"/>
    <p:sldId id="2335" r:id="rId21"/>
    <p:sldId id="2336" r:id="rId22"/>
    <p:sldId id="2338" r:id="rId23"/>
    <p:sldId id="2340" r:id="rId24"/>
    <p:sldId id="2342" r:id="rId25"/>
    <p:sldId id="2341" r:id="rId26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088" userDrawn="1">
          <p15:clr>
            <a:srgbClr val="A4A3A4"/>
          </p15:clr>
        </p15:guide>
        <p15:guide id="4" pos="14278" userDrawn="1">
          <p15:clr>
            <a:srgbClr val="A4A3A4"/>
          </p15:clr>
        </p15:guide>
        <p15:guide id="5" pos="1078" userDrawn="1">
          <p15:clr>
            <a:srgbClr val="A4A3A4"/>
          </p15:clr>
        </p15:guide>
        <p15:guide id="8" orient="horz" pos="504" userDrawn="1">
          <p15:clr>
            <a:srgbClr val="A4A3A4"/>
          </p15:clr>
        </p15:guide>
        <p15:guide id="11" pos="767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A484D"/>
    <a:srgbClr val="817E9A"/>
    <a:srgbClr val="583F52"/>
    <a:srgbClr val="000E36"/>
    <a:srgbClr val="4AEDDE"/>
    <a:srgbClr val="3B1F4D"/>
    <a:srgbClr val="FDEA57"/>
    <a:srgbClr val="74FBC3"/>
    <a:srgbClr val="F6DC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9428" autoAdjust="0"/>
  </p:normalViewPr>
  <p:slideViewPr>
    <p:cSldViewPr snapToGrid="0" snapToObjects="1">
      <p:cViewPr>
        <p:scale>
          <a:sx n="40" d="100"/>
          <a:sy n="40" d="100"/>
        </p:scale>
        <p:origin x="-1866" y="-894"/>
      </p:cViewPr>
      <p:guideLst>
        <p:guide orient="horz" pos="8088"/>
        <p:guide orient="horz" pos="504"/>
        <p:guide pos="14278"/>
        <p:guide pos="1078"/>
        <p:guide pos="76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1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0EAE1-BB77-4E9D-9363-68EB79266303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0F884-590E-46F5-8DE5-F0AB6806B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124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3/4/2020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90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90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64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50"/>
          </p:nvPr>
        </p:nvSpPr>
        <p:spPr>
          <a:xfrm>
            <a:off x="16059924" y="3033132"/>
            <a:ext cx="5341019" cy="782815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51"/>
          </p:nvPr>
        </p:nvSpPr>
        <p:spPr>
          <a:xfrm>
            <a:off x="9643409" y="3033132"/>
            <a:ext cx="5341019" cy="782815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28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41"/>
          </p:nvPr>
        </p:nvSpPr>
        <p:spPr>
          <a:xfrm>
            <a:off x="0" y="0"/>
            <a:ext cx="12154829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850459" y="12578576"/>
            <a:ext cx="8207297" cy="6913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9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2623180" y="12333249"/>
            <a:ext cx="2787805" cy="6913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Source Sans Pro Light" charset="0"/>
            </a:endParaRPr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41"/>
          </p:nvPr>
        </p:nvSpPr>
        <p:spPr>
          <a:xfrm>
            <a:off x="18335206" y="0"/>
            <a:ext cx="6042444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42"/>
          </p:nvPr>
        </p:nvSpPr>
        <p:spPr>
          <a:xfrm>
            <a:off x="12188825" y="0"/>
            <a:ext cx="5899899" cy="671303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3"/>
          <p:cNvSpPr>
            <a:spLocks noGrp="1"/>
          </p:cNvSpPr>
          <p:nvPr>
            <p:ph type="pic" sz="quarter" idx="43"/>
          </p:nvPr>
        </p:nvSpPr>
        <p:spPr>
          <a:xfrm>
            <a:off x="12188825" y="7002966"/>
            <a:ext cx="5899899" cy="671303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08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je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150080" y="4951141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30"/>
          </p:nvPr>
        </p:nvSpPr>
        <p:spPr>
          <a:xfrm>
            <a:off x="18150080" y="8854069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31"/>
          </p:nvPr>
        </p:nvSpPr>
        <p:spPr>
          <a:xfrm>
            <a:off x="14269454" y="8854069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32"/>
          </p:nvPr>
        </p:nvSpPr>
        <p:spPr>
          <a:xfrm>
            <a:off x="10411134" y="8854069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33"/>
          </p:nvPr>
        </p:nvSpPr>
        <p:spPr>
          <a:xfrm>
            <a:off x="2649882" y="8854069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34"/>
          </p:nvPr>
        </p:nvSpPr>
        <p:spPr>
          <a:xfrm>
            <a:off x="18150080" y="1070517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35"/>
          </p:nvPr>
        </p:nvSpPr>
        <p:spPr>
          <a:xfrm>
            <a:off x="14269454" y="1070517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36"/>
          </p:nvPr>
        </p:nvSpPr>
        <p:spPr>
          <a:xfrm>
            <a:off x="10411134" y="1070517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37"/>
          </p:nvPr>
        </p:nvSpPr>
        <p:spPr>
          <a:xfrm>
            <a:off x="2649882" y="1070517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29"/>
          </p:nvPr>
        </p:nvSpPr>
        <p:spPr>
          <a:xfrm>
            <a:off x="2649882" y="4951141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38"/>
          </p:nvPr>
        </p:nvSpPr>
        <p:spPr>
          <a:xfrm>
            <a:off x="6530508" y="8854069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39"/>
          </p:nvPr>
        </p:nvSpPr>
        <p:spPr>
          <a:xfrm>
            <a:off x="6530508" y="1070517"/>
            <a:ext cx="3568390" cy="359069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92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9077093" y="12489366"/>
            <a:ext cx="6579219" cy="7805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Source Sans Pro Light" charset="0"/>
            </a:endParaRPr>
          </a:p>
        </p:txBody>
      </p:sp>
      <p:sp>
        <p:nvSpPr>
          <p:cNvPr id="3" name="Picture Placeholder 13"/>
          <p:cNvSpPr>
            <a:spLocks noGrp="1"/>
          </p:cNvSpPr>
          <p:nvPr>
            <p:ph type="pic" sz="quarter" idx="60"/>
          </p:nvPr>
        </p:nvSpPr>
        <p:spPr>
          <a:xfrm>
            <a:off x="-9015" y="0"/>
            <a:ext cx="24386666" cy="13716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6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444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3991" r:id="rId2"/>
    <p:sldLayoutId id="2147483981" r:id="rId3"/>
    <p:sldLayoutId id="2147483982" r:id="rId4"/>
    <p:sldLayoutId id="2147484006" r:id="rId5"/>
    <p:sldLayoutId id="2147484119" r:id="rId6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4400" kern="1200">
          <a:solidFill>
            <a:schemeClr val="tx1"/>
          </a:solidFill>
          <a:latin typeface="Montserrat Hairline" charset="0"/>
          <a:ea typeface="Montserrat Hairline" charset="0"/>
          <a:cs typeface="Montserrat Hairline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40.png"/><Relationship Id="rId7" Type="http://schemas.openxmlformats.org/officeDocument/2006/relationships/image" Target="../media/image50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11" Type="http://schemas.openxmlformats.org/officeDocument/2006/relationships/image" Target="../media/image48.png"/><Relationship Id="rId5" Type="http://schemas.openxmlformats.org/officeDocument/2006/relationships/image" Target="../media/image45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3" Type="http://schemas.openxmlformats.org/officeDocument/2006/relationships/image" Target="../media/image56.png"/><Relationship Id="rId7" Type="http://schemas.openxmlformats.org/officeDocument/2006/relationships/image" Target="../media/image55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5" Type="http://schemas.openxmlformats.org/officeDocument/2006/relationships/image" Target="../media/image59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0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1.png"/><Relationship Id="rId9" Type="http://schemas.openxmlformats.org/officeDocument/2006/relationships/image" Target="../media/image8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/>
          </p:cNvSpPr>
          <p:nvPr/>
        </p:nvSpPr>
        <p:spPr bwMode="auto">
          <a:xfrm>
            <a:off x="9946296" y="10125593"/>
            <a:ext cx="437052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algn="ctr"/>
            <a:r>
              <a:rPr lang="el-GR" sz="4000" dirty="0">
                <a:solidFill>
                  <a:srgbClr val="000000"/>
                </a:solidFill>
              </a:rPr>
              <a:t>Ναταλία Βάβουλα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15145" y="4581804"/>
            <a:ext cx="2069880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l-GR" sz="5400" b="1" dirty="0">
                <a:solidFill>
                  <a:srgbClr val="000000"/>
                </a:solidFill>
              </a:rPr>
              <a:t>Διατύπωση και εφαρμογές στην αεροδυναμική της </a:t>
            </a:r>
            <a:r>
              <a:rPr lang="el-GR" sz="5400" b="1" dirty="0" err="1">
                <a:solidFill>
                  <a:srgbClr val="000000"/>
                </a:solidFill>
              </a:rPr>
              <a:t>Choreography</a:t>
            </a:r>
            <a:r>
              <a:rPr lang="el-GR" sz="5400" b="1" dirty="0">
                <a:solidFill>
                  <a:srgbClr val="000000"/>
                </a:solidFill>
              </a:rPr>
              <a:t> </a:t>
            </a:r>
            <a:r>
              <a:rPr lang="el-GR" sz="5400" b="1" dirty="0" err="1">
                <a:solidFill>
                  <a:srgbClr val="000000"/>
                </a:solidFill>
              </a:rPr>
              <a:t>Composition</a:t>
            </a:r>
            <a:r>
              <a:rPr lang="el-GR" sz="5400" b="1" dirty="0">
                <a:solidFill>
                  <a:srgbClr val="000000"/>
                </a:solidFill>
              </a:rPr>
              <a:t>-</a:t>
            </a:r>
            <a:r>
              <a:rPr lang="el-GR" sz="5400" b="1" dirty="0" err="1">
                <a:solidFill>
                  <a:srgbClr val="000000"/>
                </a:solidFill>
              </a:rPr>
              <a:t>Like</a:t>
            </a:r>
            <a:r>
              <a:rPr lang="el-GR" sz="5400" b="1" dirty="0">
                <a:solidFill>
                  <a:srgbClr val="000000"/>
                </a:solidFill>
              </a:rPr>
              <a:t> (CCLO) </a:t>
            </a:r>
            <a:endParaRPr lang="en-US" sz="5400" b="1" dirty="0">
              <a:solidFill>
                <a:srgbClr val="000000"/>
              </a:solidFill>
            </a:endParaRPr>
          </a:p>
          <a:p>
            <a:pPr lvl="0" algn="ctr"/>
            <a:r>
              <a:rPr lang="el-GR" sz="5400" b="1" dirty="0" smtClean="0">
                <a:solidFill>
                  <a:srgbClr val="000000"/>
                </a:solidFill>
              </a:rPr>
              <a:t>μεθόδου </a:t>
            </a:r>
            <a:r>
              <a:rPr lang="el-GR" sz="5400" b="1" dirty="0">
                <a:solidFill>
                  <a:srgbClr val="000000"/>
                </a:solidFill>
              </a:rPr>
              <a:t>βελτιστοποίησης σε </a:t>
            </a:r>
            <a:r>
              <a:rPr lang="el-GR" sz="5400" b="1" dirty="0" err="1">
                <a:solidFill>
                  <a:srgbClr val="000000"/>
                </a:solidFill>
              </a:rPr>
              <a:t>μονο</a:t>
            </a:r>
            <a:r>
              <a:rPr lang="el-GR" sz="5400" b="1" dirty="0">
                <a:solidFill>
                  <a:srgbClr val="000000"/>
                </a:solidFill>
              </a:rPr>
              <a:t>/</a:t>
            </a:r>
            <a:r>
              <a:rPr lang="el-GR" sz="5400" b="1" dirty="0" err="1">
                <a:solidFill>
                  <a:srgbClr val="000000"/>
                </a:solidFill>
              </a:rPr>
              <a:t>πολυκριτηριακά</a:t>
            </a:r>
            <a:r>
              <a:rPr lang="el-GR" sz="5400" b="1" dirty="0">
                <a:solidFill>
                  <a:srgbClr val="000000"/>
                </a:solidFill>
              </a:rPr>
              <a:t> προβλήματα, με ή χωρίς περιορισμούς</a:t>
            </a:r>
            <a:endParaRPr lang="en-US" sz="5400" b="1" dirty="0">
              <a:solidFill>
                <a:srgbClr val="000000"/>
              </a:solidFill>
            </a:endParaRPr>
          </a:p>
          <a:p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3530" y="709960"/>
            <a:ext cx="110707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>
                <a:solidFill>
                  <a:srgbClr val="000000"/>
                </a:solidFill>
              </a:rPr>
              <a:t>Εθνικό Μετσόβιο Πολυτεχνείο</a:t>
            </a:r>
          </a:p>
          <a:p>
            <a:r>
              <a:rPr lang="el-GR" sz="2800" dirty="0">
                <a:solidFill>
                  <a:srgbClr val="000000"/>
                </a:solidFill>
              </a:rPr>
              <a:t>Σχολή Μηχανολόγων Μηχανικών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l-GR" sz="2800" dirty="0" smtClean="0">
                <a:solidFill>
                  <a:srgbClr val="000000"/>
                </a:solidFill>
              </a:rPr>
              <a:t>Τομέας </a:t>
            </a:r>
            <a:r>
              <a:rPr lang="el-GR" sz="2800" dirty="0">
                <a:solidFill>
                  <a:srgbClr val="000000"/>
                </a:solidFill>
              </a:rPr>
              <a:t>Ρευστών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l-GR" sz="2800" dirty="0" smtClean="0">
                <a:solidFill>
                  <a:srgbClr val="000000"/>
                </a:solidFill>
              </a:rPr>
              <a:t>Μονάδα </a:t>
            </a:r>
            <a:r>
              <a:rPr lang="el-GR" sz="2800" dirty="0">
                <a:solidFill>
                  <a:srgbClr val="000000"/>
                </a:solidFill>
              </a:rPr>
              <a:t>Παράλληλης </a:t>
            </a:r>
            <a:r>
              <a:rPr lang="el-GR" sz="2800" dirty="0" smtClean="0">
                <a:solidFill>
                  <a:srgbClr val="000000"/>
                </a:solidFill>
              </a:rPr>
              <a:t>Υπολογιστικής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l-GR" sz="2800" dirty="0" err="1" smtClean="0">
                <a:solidFill>
                  <a:srgbClr val="000000"/>
                </a:solidFill>
              </a:rPr>
              <a:t>Ρευστοδυναμικής</a:t>
            </a:r>
            <a:r>
              <a:rPr lang="el-GR" sz="2800" dirty="0" smtClean="0">
                <a:solidFill>
                  <a:srgbClr val="000000"/>
                </a:solidFill>
              </a:rPr>
              <a:t> &amp; Βελτιστοποίησης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2" descr="C:\Users\natal\Downloads\Vavoula (1)\figs\pyrforos.png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814" y="622310"/>
            <a:ext cx="2422071" cy="242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>
            <a:spLocks/>
          </p:cNvSpPr>
          <p:nvPr/>
        </p:nvSpPr>
        <p:spPr bwMode="auto">
          <a:xfrm>
            <a:off x="6993547" y="12213294"/>
            <a:ext cx="107420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algn="ctr"/>
            <a:r>
              <a:rPr lang="el-GR" dirty="0">
                <a:solidFill>
                  <a:srgbClr val="000000"/>
                </a:solidFill>
              </a:rPr>
              <a:t>Επιβλέπων: Κυριάκος Χ. </a:t>
            </a:r>
            <a:r>
              <a:rPr lang="el-GR" dirty="0" err="1">
                <a:solidFill>
                  <a:srgbClr val="000000"/>
                </a:solidFill>
              </a:rPr>
              <a:t>Γιαννάκογλου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866895" y="8343900"/>
            <a:ext cx="17126205" cy="102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70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7204108" y="452748"/>
            <a:ext cx="10001072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5</a:t>
            </a:r>
            <a:r>
              <a:rPr lang="el-GR" sz="6000" b="1" spc="200" baseline="300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η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αλλαγή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: Μεταπρότυπα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40467" y="1943100"/>
            <a:ext cx="226967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HS: </a:t>
            </a:r>
            <a:r>
              <a:rPr lang="el-GR" dirty="0" smtClean="0">
                <a:solidFill>
                  <a:srgbClr val="000000"/>
                </a:solidFill>
              </a:rPr>
              <a:t>Δεν χρησιμοποιούνται </a:t>
            </a:r>
            <a:r>
              <a:rPr lang="el-GR" dirty="0" err="1" smtClean="0">
                <a:solidFill>
                  <a:srgbClr val="000000"/>
                </a:solidFill>
              </a:rPr>
              <a:t>μεταπρότυπα</a:t>
            </a:r>
            <a:r>
              <a:rPr lang="el-GR" dirty="0" smtClean="0">
                <a:solidFill>
                  <a:srgbClr val="000000"/>
                </a:solidFill>
              </a:rPr>
              <a:t>, μεγάλο υπολογιστικό κόστος, ειδικά για </a:t>
            </a:r>
            <a:r>
              <a:rPr lang="en-US" dirty="0" smtClean="0">
                <a:solidFill>
                  <a:srgbClr val="000000"/>
                </a:solidFill>
              </a:rPr>
              <a:t>CFD.</a:t>
            </a:r>
            <a:endParaRPr lang="el-GR" dirty="0" smtClean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Αλλαγή: </a:t>
            </a:r>
            <a:r>
              <a:rPr lang="el-GR" dirty="0" smtClean="0">
                <a:solidFill>
                  <a:srgbClr val="000000"/>
                </a:solidFill>
              </a:rPr>
              <a:t>Χρησιμοποιούνται </a:t>
            </a:r>
            <a:r>
              <a:rPr lang="el-GR" dirty="0" err="1" smtClean="0">
                <a:solidFill>
                  <a:srgbClr val="000000"/>
                </a:solidFill>
              </a:rPr>
              <a:t>μεταπρότυπα</a:t>
            </a:r>
            <a:r>
              <a:rPr lang="el-GR" dirty="0" smtClean="0">
                <a:solidFill>
                  <a:srgbClr val="000000"/>
                </a:solidFill>
              </a:rPr>
              <a:t> </a:t>
            </a:r>
            <a:r>
              <a:rPr lang="el-GR" dirty="0">
                <a:solidFill>
                  <a:srgbClr val="000000"/>
                </a:solidFill>
              </a:rPr>
              <a:t>μέσω Τεχνητών Νευρωνικών Δικτύων, όπως </a:t>
            </a:r>
            <a:r>
              <a:rPr lang="el-GR" dirty="0" smtClean="0">
                <a:solidFill>
                  <a:srgbClr val="000000"/>
                </a:solidFill>
              </a:rPr>
              <a:t>και στο λογισμικό </a:t>
            </a:r>
            <a:r>
              <a:rPr lang="en-US" dirty="0" smtClean="0">
                <a:solidFill>
                  <a:srgbClr val="000000"/>
                </a:solidFill>
              </a:rPr>
              <a:t>EASY.</a:t>
            </a:r>
            <a:endParaRPr lang="el-GR" dirty="0" smtClean="0">
              <a:solidFill>
                <a:srgbClr val="000000"/>
              </a:solidFill>
            </a:endParaRPr>
          </a:p>
          <a:p>
            <a:pPr algn="ctr"/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dirty="0">
                <a:solidFill>
                  <a:srgbClr val="000000"/>
                </a:solidFill>
              </a:rPr>
              <a:t>Α</a:t>
            </a:r>
            <a:r>
              <a:rPr lang="el-GR" dirty="0" smtClean="0">
                <a:solidFill>
                  <a:srgbClr val="000000"/>
                </a:solidFill>
              </a:rPr>
              <a:t>ξιολογήσεις πριν την εκκίνηση της διαδικασίας βελτιστοποίησης για εκπαίδευση </a:t>
            </a:r>
            <a:r>
              <a:rPr lang="el-GR" dirty="0" err="1" smtClean="0">
                <a:solidFill>
                  <a:srgbClr val="000000"/>
                </a:solidFill>
              </a:rPr>
              <a:t>μεταπροτύπων</a:t>
            </a:r>
            <a:r>
              <a:rPr lang="el-GR" dirty="0" smtClean="0">
                <a:solidFill>
                  <a:srgbClr val="000000"/>
                </a:solidFill>
              </a:rPr>
              <a:t> (150 και 200).</a:t>
            </a:r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Προσεγγιστική </a:t>
            </a:r>
            <a:r>
              <a:rPr lang="el-GR" dirty="0" err="1" smtClean="0">
                <a:solidFill>
                  <a:srgbClr val="000000"/>
                </a:solidFill>
              </a:rPr>
              <a:t>προαξιολόγηση</a:t>
            </a:r>
            <a:r>
              <a:rPr lang="el-GR" dirty="0" smtClean="0">
                <a:solidFill>
                  <a:srgbClr val="000000"/>
                </a:solidFill>
              </a:rPr>
              <a:t> νέων ατόμων από αξιολογημένα άτομα με ελάχιστη απόσταση.</a:t>
            </a: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 </a:t>
            </a:r>
            <a:r>
              <a:rPr lang="el-GR" dirty="0">
                <a:solidFill>
                  <a:srgbClr val="000000"/>
                </a:solidFill>
              </a:rPr>
              <a:t>Ε</a:t>
            </a:r>
            <a:r>
              <a:rPr lang="el-GR" dirty="0" smtClean="0">
                <a:solidFill>
                  <a:srgbClr val="000000"/>
                </a:solidFill>
              </a:rPr>
              <a:t>ύρεση προσεγγιστικά βέλτιστων ατόμων και αξιολόγηση τους. 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592706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0.047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0.020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592706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118462" r="-112201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0.047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215152" r="-112201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0.020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0463738"/>
                  </p:ext>
                </p:extLst>
              </p:nvPr>
            </p:nvGraphicFramePr>
            <p:xfrm>
              <a:off x="446836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1.228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1.269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0.279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0463738"/>
                  </p:ext>
                </p:extLst>
              </p:nvPr>
            </p:nvGraphicFramePr>
            <p:xfrm>
              <a:off x="446836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t="-118462" r="-112440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1.228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1.269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t="-215152" r="-112440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0.279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10</a:t>
            </a:fld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13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951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24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887114" y="452748"/>
            <a:ext cx="12635062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Αποτελέσματα νέου αλγορίθμου</a:t>
            </a:r>
            <a:endParaRPr lang="en-US" sz="6000" b="1" spc="200" dirty="0">
              <a:solidFill>
                <a:schemeClr val="tx2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1656714"/>
                  </p:ext>
                </p:extLst>
              </p:nvPr>
            </p:nvGraphicFramePr>
            <p:xfrm>
              <a:off x="15402217" y="10571576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HS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32.938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33.061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CCLO 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0.020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1656714"/>
                  </p:ext>
                </p:extLst>
              </p:nvPr>
            </p:nvGraphicFramePr>
            <p:xfrm>
              <a:off x="15402217" y="10571576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118462" r="-112201" b="-14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32.938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33.061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215152" r="-112201" b="-4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0.020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algn="ctr" defTabSz="1828434" rtl="0" eaLnBrk="1" fontAlgn="b" latinLnBrk="0" hangingPunct="1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5417025"/>
                  </p:ext>
                </p:extLst>
              </p:nvPr>
            </p:nvGraphicFramePr>
            <p:xfrm>
              <a:off x="4137291" y="10571576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HS 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9.592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15.095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CCLO 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0.279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5417025"/>
                  </p:ext>
                </p:extLst>
              </p:nvPr>
            </p:nvGraphicFramePr>
            <p:xfrm>
              <a:off x="4137291" y="10571576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39" t="-118462" r="-112201" b="-14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9.592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15.095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39" t="-215152" r="-112201" b="-4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0.279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11</a:t>
            </a:fld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9515" y="4225159"/>
            <a:ext cx="8814396" cy="550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738" y="4225159"/>
            <a:ext cx="8814397" cy="550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987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304167" y="7867653"/>
            <a:ext cx="4869" cy="3341960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154397" y="9412204"/>
            <a:ext cx="4539232" cy="4330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539876" y="452748"/>
            <a:ext cx="17329552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6</a:t>
            </a:r>
            <a:r>
              <a:rPr lang="el-GR" sz="6000" b="1" spc="200" baseline="300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η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αλλαγή: Πολυκριτηριακή Βελτιστοποίηση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12</a:t>
            </a:fld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4306" y="1962150"/>
            <a:ext cx="2330903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Στον </a:t>
            </a:r>
            <a:r>
              <a:rPr lang="en-US" dirty="0" smtClean="0">
                <a:solidFill>
                  <a:srgbClr val="000000"/>
                </a:solidFill>
              </a:rPr>
              <a:t>HS, </a:t>
            </a:r>
            <a:r>
              <a:rPr lang="el-GR" dirty="0" smtClean="0">
                <a:solidFill>
                  <a:srgbClr val="000000"/>
                </a:solidFill>
              </a:rPr>
              <a:t>όπως αυτός παρουσιάζεται στη </a:t>
            </a:r>
            <a:r>
              <a:rPr lang="el-GR" dirty="0" smtClean="0">
                <a:solidFill>
                  <a:srgbClr val="000000"/>
                </a:solidFill>
              </a:rPr>
              <a:t>βιβλιογραφία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l-GR" dirty="0" smtClean="0">
                <a:solidFill>
                  <a:srgbClr val="000000"/>
                </a:solidFill>
              </a:rPr>
              <a:t>εξετάζονται </a:t>
            </a:r>
            <a:r>
              <a:rPr lang="el-GR" dirty="0" smtClean="0">
                <a:solidFill>
                  <a:srgbClr val="000000"/>
                </a:solidFill>
              </a:rPr>
              <a:t>προβλήματα </a:t>
            </a:r>
            <a:r>
              <a:rPr lang="el-GR" dirty="0" err="1" smtClean="0">
                <a:solidFill>
                  <a:srgbClr val="000000"/>
                </a:solidFill>
              </a:rPr>
              <a:t>μονοκριτηριακής</a:t>
            </a:r>
            <a:r>
              <a:rPr lang="el-GR" dirty="0" smtClean="0">
                <a:solidFill>
                  <a:srgbClr val="000000"/>
                </a:solidFill>
              </a:rPr>
              <a:t> βελτιστοποίησης.</a:t>
            </a:r>
          </a:p>
          <a:p>
            <a:pPr algn="ctr"/>
            <a:endParaRPr lang="el-GR" dirty="0" smtClean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Στον νέο αλγόριθμο, για πολυκριτηριακή βελτιστοποίηση, εφαρμόζεται η μέθοδος </a:t>
            </a:r>
            <a:r>
              <a:rPr lang="en-US" dirty="0" smtClean="0">
                <a:solidFill>
                  <a:srgbClr val="000000"/>
                </a:solidFill>
              </a:rPr>
              <a:t>SPEA II, </a:t>
            </a:r>
            <a:r>
              <a:rPr lang="el-GR" dirty="0" smtClean="0">
                <a:solidFill>
                  <a:srgbClr val="000000"/>
                </a:solidFill>
              </a:rPr>
              <a:t>όπως χρησιμοποιείται στο λογισμικό </a:t>
            </a:r>
            <a:r>
              <a:rPr lang="en-US" dirty="0" smtClean="0">
                <a:solidFill>
                  <a:srgbClr val="000000"/>
                </a:solidFill>
              </a:rPr>
              <a:t>EASY.</a:t>
            </a:r>
            <a:endParaRPr lang="el-GR" dirty="0" smtClean="0">
              <a:solidFill>
                <a:srgbClr val="000000"/>
              </a:solidFill>
            </a:endParaRP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Για σύγκριση των σημείων, βρίσκεται η καταλληλότητά τους, που εξαρτάται από: </a:t>
            </a:r>
          </a:p>
          <a:p>
            <a:pPr algn="ctr"/>
            <a:r>
              <a:rPr lang="el-GR" dirty="0">
                <a:solidFill>
                  <a:srgbClr val="000000"/>
                </a:solidFill>
              </a:rPr>
              <a:t>Τ</a:t>
            </a:r>
            <a:r>
              <a:rPr lang="el-GR" dirty="0" smtClean="0">
                <a:solidFill>
                  <a:srgbClr val="000000"/>
                </a:solidFill>
              </a:rPr>
              <a:t>ο πλήθος ατόμων που κυριαρχούν και κυριαρχούνται από το νέο άτομο και </a:t>
            </a: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Την απόσταση ατόμου από το κοντινότερό του. 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34196" y="8568916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Schaffer N.1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9905922" y="10552616"/>
                <a:ext cx="275254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100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≤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≤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5922" y="10552616"/>
                <a:ext cx="2752548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10443056" y="9279616"/>
                <a:ext cx="167828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3056" y="9279616"/>
                <a:ext cx="1678280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10047531" y="9800426"/>
                <a:ext cx="24693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7531" y="9800426"/>
                <a:ext cx="2469330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V="1">
            <a:off x="1682186" y="7915334"/>
            <a:ext cx="0" cy="3869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682186" y="11784653"/>
            <a:ext cx="55435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18198" y="7867653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f</a:t>
            </a:r>
            <a:r>
              <a:rPr lang="el-GR" sz="1050" dirty="0">
                <a:solidFill>
                  <a:srgbClr val="000000"/>
                </a:solidFill>
              </a:rPr>
              <a:t>2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9986" y="12047101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f</a:t>
            </a:r>
            <a:r>
              <a:rPr lang="el-GR" sz="1050" dirty="0">
                <a:solidFill>
                  <a:srgbClr val="000000"/>
                </a:solidFill>
              </a:rPr>
              <a:t>1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103927" y="8620132"/>
            <a:ext cx="100940" cy="957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502817" y="9477908"/>
            <a:ext cx="100940" cy="957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092538" y="10352672"/>
            <a:ext cx="100940" cy="957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157626" y="8344997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906657" y="8738515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4258566" y="9364316"/>
            <a:ext cx="100940" cy="957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003789" y="10945284"/>
            <a:ext cx="100940" cy="957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198392" y="8938069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634361" y="9496423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5630330" y="8424972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5212507" y="9463391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6160253" y="9177509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027970" y="10214203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856187" y="10144132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524915" y="10509539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6462184" y="10504728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5170480" y="11161725"/>
            <a:ext cx="100940" cy="957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6342966" y="11358336"/>
            <a:ext cx="100940" cy="957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2738430" y="8329196"/>
            <a:ext cx="100940" cy="95776"/>
          </a:xfrm>
          <a:prstGeom prst="ellipse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309036" y="8533934"/>
            <a:ext cx="1004411" cy="878270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359506" y="7867653"/>
            <a:ext cx="1716606" cy="1496663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170480" y="7915334"/>
            <a:ext cx="1523149" cy="1310063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248862" y="9458566"/>
            <a:ext cx="1004411" cy="878270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587561" y="9443688"/>
            <a:ext cx="1716606" cy="1496663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189101" y="9724578"/>
            <a:ext cx="1546200" cy="1332248"/>
          </a:xfrm>
          <a:prstGeom prst="line">
            <a:avLst/>
          </a:prstGeom>
          <a:ln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309036" y="9010274"/>
            <a:ext cx="4776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x</a:t>
            </a:r>
            <a:r>
              <a:rPr lang="en-US" sz="1200" dirty="0" smtClean="0">
                <a:solidFill>
                  <a:srgbClr val="000000"/>
                </a:solidFill>
              </a:rPr>
              <a:t>1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5556" y="7971422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47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132811" y="452748"/>
            <a:ext cx="14143680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7</a:t>
            </a:r>
            <a:r>
              <a:rPr lang="el-GR" sz="6000" b="1" spc="200" baseline="300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η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αλλαγή: 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Διαχείριση περιορισμών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13</a:t>
            </a:fld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47125" y="2018259"/>
            <a:ext cx="190955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Στον </a:t>
            </a:r>
            <a:r>
              <a:rPr lang="en-US" dirty="0" smtClean="0">
                <a:solidFill>
                  <a:srgbClr val="000000"/>
                </a:solidFill>
              </a:rPr>
              <a:t>HS </a:t>
            </a:r>
            <a:r>
              <a:rPr lang="el-GR" dirty="0" smtClean="0">
                <a:solidFill>
                  <a:srgbClr val="000000"/>
                </a:solidFill>
              </a:rPr>
              <a:t>προστέθηκαν περιορισμοί με τη </a:t>
            </a:r>
            <a:r>
              <a:rPr lang="el-GR" dirty="0">
                <a:solidFill>
                  <a:srgbClr val="000000"/>
                </a:solidFill>
              </a:rPr>
              <a:t>μέθοδο των </a:t>
            </a:r>
            <a:r>
              <a:rPr lang="el-GR" dirty="0" smtClean="0">
                <a:solidFill>
                  <a:srgbClr val="000000"/>
                </a:solidFill>
              </a:rPr>
              <a:t>ποινών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l-GR" dirty="0" smtClean="0">
                <a:solidFill>
                  <a:srgbClr val="000000"/>
                </a:solidFill>
              </a:rPr>
              <a:t>όπως αυτοί εφαρμόζονται στο λογισμικό </a:t>
            </a:r>
            <a:r>
              <a:rPr lang="en-US" dirty="0" smtClean="0">
                <a:solidFill>
                  <a:srgbClr val="000000"/>
                </a:solidFill>
              </a:rPr>
              <a:t>EASY.</a:t>
            </a:r>
            <a:endParaRPr lang="el-GR" dirty="0" smtClean="0">
              <a:solidFill>
                <a:srgbClr val="000000"/>
              </a:solidFill>
            </a:endParaRPr>
          </a:p>
          <a:p>
            <a:pPr algn="ctr"/>
            <a:endParaRPr lang="el-GR" dirty="0" smtClean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Λύσεις που θα έδιναν βέλτιστα αποτελέσματα τίθενται εκτός περιορισμών, επομένως: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0259258" y="4404814"/>
                <a:ext cx="3859133" cy="542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2800" i="1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a:rPr lang="el-GR" sz="2800" i="1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r>
                        <a:rPr lang="el-GR" sz="2800" i="1">
                          <a:solidFill>
                            <a:srgbClr val="000000"/>
                          </a:solidFill>
                          <a:latin typeface="Cambria Math"/>
                        </a:rPr>
                        <m:t>)≤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𝑇𝐻𝑅</m:t>
                          </m:r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2800" i="1">
                          <a:solidFill>
                            <a:srgbClr val="000000"/>
                          </a:solidFill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𝐷𝑇𝐻</m:t>
                          </m:r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l-GR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9258" y="4404814"/>
                <a:ext cx="3859133" cy="5421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836498" y="4966757"/>
            <a:ext cx="18736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Η τιμή της συνάρτησης – στόχου αυξάνεται κατά μια ποινή που εξαρτάται από την απόσταση από τα δύο όρια.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974" y="6751184"/>
            <a:ext cx="10129892" cy="633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47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8749094" y="452748"/>
            <a:ext cx="6911123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Σύνοψη αλλαγών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14</a:t>
            </a:fld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19047" y="2459418"/>
            <a:ext cx="19739556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800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Πλήθος νέων </a:t>
            </a:r>
            <a:r>
              <a:rPr lang="el-GR" sz="4800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υποψήφιων </a:t>
            </a:r>
            <a:r>
              <a:rPr lang="el-GR" sz="4800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λύσεων κάθε γενιάς</a:t>
            </a:r>
          </a:p>
          <a:p>
            <a:pPr algn="ctr"/>
            <a:endParaRPr lang="el-GR" sz="4800" spc="200" dirty="0" smtClean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  <a:p>
            <a:pPr algn="ctr"/>
            <a:r>
              <a:rPr lang="el-GR" sz="4800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Διαχείριση υπέρβασης ορίων </a:t>
            </a:r>
            <a:r>
              <a:rPr lang="el-GR" sz="4800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μεταβλητών</a:t>
            </a:r>
          </a:p>
          <a:p>
            <a:pPr algn="ctr"/>
            <a:endParaRPr lang="el-GR" sz="4800" spc="200" dirty="0" smtClean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  <a:p>
            <a:pPr algn="ctr"/>
            <a:r>
              <a:rPr lang="el-GR" sz="4800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Εύρος </a:t>
            </a:r>
            <a:r>
              <a:rPr lang="en-US" sz="4800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BW</a:t>
            </a:r>
            <a:endParaRPr lang="el-GR" sz="4800" spc="200" dirty="0" smtClean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  <a:p>
            <a:pPr algn="ctr"/>
            <a:endParaRPr lang="en-US" sz="4800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Διασταύρωση</a:t>
            </a:r>
          </a:p>
          <a:p>
            <a:pPr algn="ctr"/>
            <a:endParaRPr lang="el-GR" sz="4800" dirty="0" smtClean="0">
              <a:solidFill>
                <a:srgbClr val="000000"/>
              </a:solidFill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Μεταπρότυπα</a:t>
            </a:r>
          </a:p>
          <a:p>
            <a:pPr algn="ctr"/>
            <a:endParaRPr lang="el-GR" sz="4800" dirty="0" smtClean="0">
              <a:solidFill>
                <a:srgbClr val="000000"/>
              </a:solidFill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Πολυκριτηριακή βελτιστοποίηση</a:t>
            </a:r>
          </a:p>
          <a:p>
            <a:pPr algn="ctr"/>
            <a:endParaRPr lang="el-GR" sz="4800" dirty="0" smtClean="0">
              <a:solidFill>
                <a:srgbClr val="000000"/>
              </a:solidFill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Διαχείριση περιορισμών 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5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288032" y="452748"/>
            <a:ext cx="21833221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n-US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Choreography Composition – Like </a:t>
            </a:r>
            <a:r>
              <a:rPr lang="en-US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Optimization </a:t>
            </a:r>
            <a:r>
              <a:rPr lang="en-US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(CCLO)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143000" y="2580774"/>
            <a:ext cx="219837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Μιμείται </a:t>
            </a:r>
            <a:r>
              <a:rPr lang="el-GR" dirty="0">
                <a:solidFill>
                  <a:srgbClr val="000000"/>
                </a:solidFill>
              </a:rPr>
              <a:t>σύνθεση </a:t>
            </a:r>
            <a:r>
              <a:rPr lang="el-GR" dirty="0" smtClean="0">
                <a:solidFill>
                  <a:srgbClr val="000000"/>
                </a:solidFill>
              </a:rPr>
              <a:t>χορογραφίας.</a:t>
            </a:r>
          </a:p>
          <a:p>
            <a:pPr algn="ctr"/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Κινήσεις χορογραφίας → </a:t>
            </a:r>
            <a:r>
              <a:rPr lang="el-GR" dirty="0">
                <a:solidFill>
                  <a:srgbClr val="000000"/>
                </a:solidFill>
              </a:rPr>
              <a:t>Τιμές </a:t>
            </a:r>
            <a:r>
              <a:rPr lang="el-GR" dirty="0" smtClean="0">
                <a:solidFill>
                  <a:srgbClr val="000000"/>
                </a:solidFill>
              </a:rPr>
              <a:t>μεταβλητών σχεδιασμού</a:t>
            </a:r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dirty="0">
                <a:solidFill>
                  <a:srgbClr val="000000"/>
                </a:solidFill>
              </a:rPr>
              <a:t>Επιλέγονται/ δημιουργούνται κινήσεις ή χρησιμοποιείται </a:t>
            </a:r>
            <a:r>
              <a:rPr lang="en-US" dirty="0">
                <a:solidFill>
                  <a:srgbClr val="000000"/>
                </a:solidFill>
              </a:rPr>
              <a:t>legato/staccato</a:t>
            </a:r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Κριτήρια αισθητικής → Συνάρτηση – στόχος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000" y="6098236"/>
            <a:ext cx="9949700" cy="6405526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15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5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288030" y="452748"/>
            <a:ext cx="21833221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n-US" sz="6000" b="1" spc="200" dirty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Choreography Composition – Like Optimization (CCLO)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314" y="8636758"/>
            <a:ext cx="13979222" cy="4345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/>
              <a:t>16</a:t>
            </a:fld>
            <a:endParaRPr lang="en-US" sz="2800" dirty="0"/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869516"/>
              </p:ext>
            </p:extLst>
          </p:nvPr>
        </p:nvGraphicFramePr>
        <p:xfrm>
          <a:off x="5208427" y="2482522"/>
          <a:ext cx="14162412" cy="1962912"/>
        </p:xfrm>
        <a:graphic>
          <a:graphicData uri="http://schemas.openxmlformats.org/drawingml/2006/table">
            <a:tbl>
              <a:tblPr/>
              <a:tblGrid>
                <a:gridCol w="8771483"/>
                <a:gridCol w="5390929"/>
              </a:tblGrid>
              <a:tr h="4233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HS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CCLO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33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Harmony Memory Size (HMS)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Choreography Set Size (CSS)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33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Harmony Memory Consideration Rate (HMCR)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Mimic Movement Rate (MMR)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33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Pitch Adjustment Rate (PAR)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Legato-Staccato Rate (LSR)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3" name="Rectangle 42"/>
          <p:cNvSpPr/>
          <p:nvPr/>
        </p:nvSpPr>
        <p:spPr>
          <a:xfrm>
            <a:off x="13425357" y="3327606"/>
            <a:ext cx="6663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l-GR" sz="3200" dirty="0" smtClean="0">
                <a:solidFill>
                  <a:srgbClr val="000000"/>
                </a:solidFill>
              </a:rPr>
              <a:t>→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3425357" y="2811265"/>
            <a:ext cx="6663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l-GR" sz="3200" dirty="0" smtClean="0">
                <a:solidFill>
                  <a:srgbClr val="000000"/>
                </a:solidFill>
              </a:rPr>
              <a:t>→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3425357" y="3821049"/>
            <a:ext cx="6663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l-GR" sz="3200" dirty="0" smtClean="0">
                <a:solidFill>
                  <a:srgbClr val="000000"/>
                </a:solidFill>
              </a:rPr>
              <a:t>→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2116" name="Picture 68" descr="https://documents.lucidchart.com/documents/e1fdd143-28f6-4558-8487-f2563fc10db4/pages/0_0?a=1731&amp;x=-228&amp;y=81&amp;w=1942&amp;h=198&amp;store=1&amp;accept=image%2F*&amp;auth=LCA%20ea7c74e3320b175cbfc1e89d82929284d9e0d54a-ts%3D158314585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6" r="4882"/>
          <a:stretch/>
        </p:blipFill>
        <p:spPr bwMode="auto">
          <a:xfrm>
            <a:off x="1381837" y="5503923"/>
            <a:ext cx="21944176" cy="248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07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673919" y="452748"/>
            <a:ext cx="13061461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err="1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Μονοκριτηριακή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Βελτιστοποίηση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489648" y="2892861"/>
                <a:ext cx="542828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𝑓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) = 100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 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  + 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− 1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9648" y="2892861"/>
                <a:ext cx="5428281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154346" y="224653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Rosenbrock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718446" y="3484687"/>
                <a:ext cx="296780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−10 ≤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 ≤ 10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8446" y="3484687"/>
                <a:ext cx="2967800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344" y="4054846"/>
            <a:ext cx="3809998" cy="2857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672" y="2246530"/>
            <a:ext cx="7341954" cy="458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9698785"/>
                  </p:ext>
                </p:extLst>
              </p:nvPr>
            </p:nvGraphicFramePr>
            <p:xfrm>
              <a:off x="17373600" y="3307672"/>
              <a:ext cx="5408310" cy="160020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 err="1" smtClean="0"/>
                            <a:t>Rosenbrock</a:t>
                          </a:r>
                          <a:endParaRPr lang="en-US" sz="2400" dirty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HS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7.264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14.403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CCLO 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0.210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0.175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EASY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3.583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2.874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9698785"/>
                  </p:ext>
                </p:extLst>
              </p:nvPr>
            </p:nvGraphicFramePr>
            <p:xfrm>
              <a:off x="17373600" y="3307672"/>
              <a:ext cx="5408310" cy="160020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 err="1" smtClean="0"/>
                            <a:t>Rosenbrock</a:t>
                          </a:r>
                          <a:endParaRPr lang="en-US" sz="2400" dirty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7"/>
                          <a:stretch>
                            <a:fillRect t="-118462" r="-112440" b="-24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7.264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14.403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7"/>
                          <a:stretch>
                            <a:fillRect t="-215152" r="-112440" b="-1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0.210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0.175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7"/>
                          <a:stretch>
                            <a:fillRect t="-320000" r="-112440" b="-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3.583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2.874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111371" y="8602487"/>
                <a:ext cx="2191049" cy="15599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4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</a:endParaRPr>
              </a:p>
              <a:p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1371" y="8602487"/>
                <a:ext cx="2191049" cy="155997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1154346" y="801675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Sphere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038901" y="9665123"/>
                <a:ext cx="432688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−10 ≤ 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≤ 10</m:t>
                      </m:r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8901" y="9665123"/>
                <a:ext cx="4326889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2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6568719"/>
                  </p:ext>
                </p:extLst>
              </p:nvPr>
            </p:nvGraphicFramePr>
            <p:xfrm>
              <a:off x="17373600" y="9077901"/>
              <a:ext cx="5408310" cy="160020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 smtClean="0"/>
                            <a:t>Sphere</a:t>
                          </a:r>
                          <a:endParaRPr lang="en-US" sz="2400" dirty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HS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6.764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5.277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CCLO 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0.112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0.100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EASY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0.376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0.308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2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6568719"/>
                  </p:ext>
                </p:extLst>
              </p:nvPr>
            </p:nvGraphicFramePr>
            <p:xfrm>
              <a:off x="17373600" y="9077901"/>
              <a:ext cx="5408310" cy="160020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 smtClean="0"/>
                            <a:t>Sphere</a:t>
                          </a:r>
                          <a:endParaRPr lang="en-US" sz="2400" dirty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10"/>
                          <a:stretch>
                            <a:fillRect t="-116667" r="-112440" b="-2439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6.764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5.277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10"/>
                          <a:stretch>
                            <a:fillRect t="-220000" r="-112440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0.112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0.100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10"/>
                          <a:stretch>
                            <a:fillRect t="-315152" r="-112440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0.376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0.308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007" y="10292559"/>
            <a:ext cx="3728671" cy="279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649" y="8016759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17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25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733454" y="452748"/>
            <a:ext cx="12942389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Πολυκριτηριακή Βελτιστοποίηση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00814" y="2617456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rgbClr val="000000"/>
                </a:solidFill>
              </a:rPr>
              <a:t>Kursawe</a:t>
            </a:r>
            <a:endParaRPr lang="en-US" sz="4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201205" y="6098325"/>
                <a:ext cx="290669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5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≤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≤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1205" y="6098325"/>
                <a:ext cx="2906693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035854" y="3373339"/>
                <a:ext cx="5237396" cy="11306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) 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[−10 × 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−0.2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4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  ]</m:t>
                          </m:r>
                        </m:e>
                      </m:nary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854" y="3373339"/>
                <a:ext cx="5237396" cy="11306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471646" y="4714119"/>
                <a:ext cx="4365811" cy="11306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0.8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+5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sin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b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) ]</m:t>
                          </m:r>
                        </m:e>
                      </m:nary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1646" y="4714119"/>
                <a:ext cx="4365811" cy="11306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082142"/>
              </p:ext>
            </p:extLst>
          </p:nvPr>
        </p:nvGraphicFramePr>
        <p:xfrm>
          <a:off x="18760396" y="3002177"/>
          <a:ext cx="3799573" cy="127296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403659"/>
                <a:gridCol w="1168557"/>
                <a:gridCol w="1227357"/>
              </a:tblGrid>
              <a:tr h="3182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Kursawe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u="none" strike="noStrike" dirty="0">
                          <a:effectLst/>
                        </a:rPr>
                        <a:t>μ</a:t>
                      </a:r>
                      <a:endParaRPr lang="el-G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u="none" strike="noStrike" dirty="0">
                          <a:effectLst/>
                        </a:rPr>
                        <a:t>σ</a:t>
                      </a:r>
                      <a:endParaRPr lang="el-G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</a:t>
                      </a:r>
                      <a:endParaRPr lang="en-US" sz="18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0.030</a:t>
                      </a:r>
                    </a:p>
                  </a:txBody>
                  <a:tcPr marL="9525" marR="9525" marT="9525" marB="0" anchor="b"/>
                </a:tc>
              </a:tr>
              <a:tr h="318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CCLO</a:t>
                      </a:r>
                      <a:endParaRPr lang="en-US" sz="18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0.007</a:t>
                      </a:r>
                    </a:p>
                  </a:txBody>
                  <a:tcPr marL="9525" marR="9525" marT="9525" marB="0" anchor="b"/>
                </a:tc>
              </a:tr>
              <a:tr h="318240">
                <a:tc>
                  <a:txBody>
                    <a:bodyPr/>
                    <a:lstStyle/>
                    <a:p>
                      <a:pPr marL="0" marR="0" indent="0" algn="l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EASY</a:t>
                      </a:r>
                      <a:endParaRPr lang="en-US" sz="18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890" y="2633438"/>
            <a:ext cx="8190733" cy="5119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8327" y="4581672"/>
            <a:ext cx="4426848" cy="2766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00814" y="8191120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>
                <a:solidFill>
                  <a:srgbClr val="000000"/>
                </a:solidFill>
              </a:rPr>
              <a:t>Poloni</a:t>
            </a:r>
            <a:endParaRPr lang="en-US" sz="4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3165329" y="12017850"/>
                <a:ext cx="287822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r>
                        <a:rPr lang="el-GR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𝜋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≤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≤</m:t>
                      </m:r>
                      <m:r>
                        <a:rPr lang="el-GR" sz="2400" b="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𝜋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329" y="12017850"/>
                <a:ext cx="2878224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863467" y="8983769"/>
                <a:ext cx="55821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)= 1 + 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 + 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467" y="8983769"/>
                <a:ext cx="5582169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371426" y="9464080"/>
                <a:ext cx="44660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)= 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+ 3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+ 1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1426" y="9464080"/>
                <a:ext cx="4466031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367690" y="10022974"/>
                <a:ext cx="657372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=0.5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−2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−1.5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690" y="10022974"/>
                <a:ext cx="6573723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314021" y="10484638"/>
                <a:ext cx="658084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=1.5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+2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−0.5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021" y="10484638"/>
                <a:ext cx="6580840" cy="461665"/>
              </a:xfrm>
              <a:prstGeom prst="rect">
                <a:avLst/>
              </a:prstGeom>
              <a:blipFill rotWithShape="1">
                <a:blip r:embed="rId12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216013" y="10940499"/>
                <a:ext cx="708508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=0.5</m:t>
                    </m:r>
                    <m:func>
                      <m:func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−2</m:t>
                    </m:r>
                    <m:func>
                      <m:func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2400" i="1">
                        <a:solidFill>
                          <a:srgbClr val="000000"/>
                        </a:solidFill>
                        <a:latin typeface="Cambria Math"/>
                      </a:rPr>
                      <m:t>−1.5</m:t>
                    </m:r>
                    <m:func>
                      <m:func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0000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013" y="10940499"/>
                <a:ext cx="7085081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172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108453" y="11378107"/>
                <a:ext cx="709219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=1.5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+2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−0.5</m:t>
                      </m:r>
                      <m:func>
                        <m:func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453" y="11378107"/>
                <a:ext cx="7092198" cy="461665"/>
              </a:xfrm>
              <a:prstGeom prst="rect">
                <a:avLst/>
              </a:prstGeom>
              <a:blipFill rotWithShape="1">
                <a:blip r:embed="rId14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890" y="7927478"/>
            <a:ext cx="8384460" cy="524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5843" y="9847668"/>
            <a:ext cx="4315488" cy="2697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171734"/>
              </p:ext>
            </p:extLst>
          </p:nvPr>
        </p:nvGraphicFramePr>
        <p:xfrm>
          <a:off x="18985602" y="8191120"/>
          <a:ext cx="3799573" cy="127296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403659"/>
                <a:gridCol w="1168557"/>
                <a:gridCol w="1227357"/>
              </a:tblGrid>
              <a:tr h="3182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Poloni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u="none" strike="noStrike" dirty="0">
                          <a:effectLst/>
                        </a:rPr>
                        <a:t>μ</a:t>
                      </a:r>
                      <a:endParaRPr lang="el-G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u="none" strike="noStrike" dirty="0">
                          <a:effectLst/>
                        </a:rPr>
                        <a:t>σ</a:t>
                      </a:r>
                      <a:endParaRPr lang="el-G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</a:t>
                      </a:r>
                      <a:endParaRPr lang="en-US" sz="18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0.919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18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CCLO</a:t>
                      </a:r>
                      <a:endParaRPr lang="en-US" sz="18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0.920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18240">
                <a:tc>
                  <a:txBody>
                    <a:bodyPr/>
                    <a:lstStyle/>
                    <a:p>
                      <a:pPr marL="0" marR="0" indent="0" algn="l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EASY</a:t>
                      </a:r>
                      <a:endParaRPr lang="en-US" sz="18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0.920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18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08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7616314" y="452748"/>
            <a:ext cx="9176679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Μεμονωμένη Αεροτομή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827485" y="3557954"/>
                <a:ext cx="10816460" cy="7932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dirty="0" smtClean="0">
                    <a:solidFill>
                      <a:srgbClr val="000000"/>
                    </a:solidFill>
                  </a:rPr>
                  <a:t>Βελτιστοποίηση μορφής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της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 RAE 2822.</a:t>
                </a:r>
                <a:endParaRPr lang="el-GR" sz="3200" dirty="0" smtClean="0">
                  <a:solidFill>
                    <a:srgbClr val="000000"/>
                  </a:solidFill>
                </a:endParaRPr>
              </a:p>
              <a:p>
                <a:r>
                  <a:rPr lang="el-GR" sz="3200" dirty="0" smtClean="0">
                    <a:solidFill>
                      <a:srgbClr val="000000"/>
                    </a:solidFill>
                  </a:rPr>
                  <a:t>2 πολυώνυμα 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Bezier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, 8+8 </a:t>
                </a:r>
                <a:r>
                  <a:rPr lang="el-GR" sz="3200" dirty="0" err="1" smtClean="0">
                    <a:solidFill>
                      <a:srgbClr val="000000"/>
                    </a:solidFill>
                  </a:rPr>
                  <a:t>σ.ε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.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 </a:t>
                </a:r>
                <a:endParaRPr lang="el-GR" sz="3200" dirty="0" smtClean="0">
                  <a:solidFill>
                    <a:srgbClr val="000000"/>
                  </a:solidFill>
                </a:endParaRPr>
              </a:p>
              <a:p>
                <a:r>
                  <a:rPr lang="el-GR" sz="3200" dirty="0" smtClean="0">
                    <a:solidFill>
                      <a:srgbClr val="000000"/>
                    </a:solidFill>
                  </a:rPr>
                  <a:t>Μεταβλητές σχεδιασμού θέση </a:t>
                </a:r>
                <a:r>
                  <a:rPr lang="el-GR" sz="3200" dirty="0">
                    <a:solidFill>
                      <a:srgbClr val="000000"/>
                    </a:solidFill>
                  </a:rPr>
                  <a:t>στον άξονα </a:t>
                </a:r>
                <a:r>
                  <a:rPr lang="en-US" sz="3200" dirty="0">
                    <a:solidFill>
                      <a:srgbClr val="000000"/>
                    </a:solidFill>
                  </a:rPr>
                  <a:t>y 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6+6 </a:t>
                </a:r>
                <a:r>
                  <a:rPr lang="el-GR" sz="3200" dirty="0" err="1">
                    <a:solidFill>
                      <a:srgbClr val="000000"/>
                    </a:solidFill>
                  </a:rPr>
                  <a:t>σ.ε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.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 </a:t>
                </a:r>
                <a:endParaRPr lang="el-GR" sz="3200" dirty="0" smtClean="0">
                  <a:solidFill>
                    <a:srgbClr val="000000"/>
                  </a:solidFill>
                </a:endParaRPr>
              </a:p>
              <a:p>
                <a:r>
                  <a:rPr lang="en-US" sz="3200" dirty="0" smtClean="0">
                    <a:solidFill>
                      <a:srgbClr val="000000"/>
                    </a:solidFill>
                  </a:rPr>
                  <a:t>E</a:t>
                </a:r>
                <a:r>
                  <a:rPr lang="el-GR" sz="3200" dirty="0" err="1" smtClean="0">
                    <a:solidFill>
                      <a:srgbClr val="000000"/>
                    </a:solidFill>
                  </a:rPr>
                  <a:t>πιτρεπτό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l-GR" sz="3200" dirty="0">
                    <a:solidFill>
                      <a:srgbClr val="000000"/>
                    </a:solidFill>
                  </a:rPr>
                  <a:t>εύρος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20%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.</a:t>
                </a:r>
              </a:p>
              <a:p>
                <a:endParaRPr lang="el-GR" sz="3200" dirty="0" smtClean="0">
                  <a:solidFill>
                    <a:srgbClr val="000000"/>
                  </a:solidFill>
                </a:endParaRPr>
              </a:p>
              <a:p>
                <a:r>
                  <a:rPr lang="el-GR" sz="3200" dirty="0">
                    <a:solidFill>
                      <a:srgbClr val="000000"/>
                    </a:solidFill>
                  </a:rPr>
                  <a:t>Επίλυση σε 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PUMA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.</a:t>
                </a:r>
                <a:endParaRPr lang="el-GR" sz="3200" dirty="0" smtClean="0">
                  <a:solidFill>
                    <a:srgbClr val="000000"/>
                  </a:solidFill>
                </a:endParaRPr>
              </a:p>
              <a:p>
                <a:endParaRPr lang="el-GR" sz="3200" dirty="0" smtClean="0">
                  <a:solidFill>
                    <a:srgbClr val="000000"/>
                  </a:solidFill>
                </a:endParaRPr>
              </a:p>
              <a:p>
                <a:r>
                  <a:rPr lang="el-GR" sz="3200" dirty="0">
                    <a:solidFill>
                      <a:srgbClr val="000000"/>
                    </a:solidFill>
                  </a:rPr>
                  <a:t>Μεγιστοποίηση συντελεστή άνωσης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sz="2800" i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</m:num>
                      <m:den>
                        <m:r>
                          <a:rPr lang="el-GR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𝜌</m:t>
                        </m:r>
                        <m:sSup>
                          <m:sSup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sz="3200" dirty="0" smtClean="0">
                    <a:solidFill>
                      <a:srgbClr val="000000"/>
                    </a:solidFill>
                  </a:rPr>
                  <a:t>.</a:t>
                </a:r>
                <a:endParaRPr lang="el-GR" sz="3200" dirty="0">
                  <a:solidFill>
                    <a:srgbClr val="000000"/>
                  </a:solidFill>
                </a:endParaRPr>
              </a:p>
              <a:p>
                <a:r>
                  <a:rPr lang="el-GR" sz="3200" dirty="0">
                    <a:solidFill>
                      <a:srgbClr val="000000"/>
                    </a:solidFill>
                  </a:rPr>
                  <a:t>Ελαχιστοποίηση συντελεστή οπισθέλκουσας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sz="2800" i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r>
                          <a:rPr lang="el-GR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𝜌</m:t>
                        </m:r>
                        <m:sSup>
                          <m:sSup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00000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3200" dirty="0">
                  <a:solidFill>
                    <a:srgbClr val="000000"/>
                  </a:solidFill>
                </a:endParaRPr>
              </a:p>
              <a:p>
                <a:r>
                  <a:rPr lang="el-GR" sz="3200" dirty="0">
                    <a:solidFill>
                      <a:srgbClr val="000000"/>
                    </a:solidFill>
                  </a:rPr>
                  <a:t>Περιορισμοί συντελεστή ροπής</a:t>
                </a:r>
                <a:r>
                  <a:rPr lang="en-US" sz="32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2800" i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r>
                          <a:rPr lang="el-GR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𝜌</m:t>
                        </m:r>
                        <m:sSup>
                          <m:sSup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r>
                  <a:rPr lang="el-GR" sz="2800" dirty="0">
                    <a:solidFill>
                      <a:srgbClr val="000000"/>
                    </a:solidFill>
                  </a:rPr>
                  <a:t>&lt;0.03</a:t>
                </a:r>
                <a:r>
                  <a:rPr lang="en-US" sz="3200" dirty="0">
                    <a:solidFill>
                      <a:srgbClr val="000000"/>
                    </a:solidFill>
                  </a:rPr>
                  <a:t>, </a:t>
                </a:r>
                <a:endParaRPr lang="el-GR" sz="3200" dirty="0">
                  <a:solidFill>
                    <a:srgbClr val="000000"/>
                  </a:solidFill>
                </a:endParaRPr>
              </a:p>
              <a:p>
                <a:r>
                  <a:rPr lang="el-GR" sz="3200" dirty="0">
                    <a:solidFill>
                      <a:srgbClr val="000000"/>
                    </a:solidFill>
                  </a:rPr>
                  <a:t>ως προς </a:t>
                </a:r>
                <a:r>
                  <a:rPr lang="en-US" sz="2800" dirty="0" smtClean="0">
                    <a:solidFill>
                      <a:srgbClr val="000000"/>
                    </a:solidFill>
                  </a:rPr>
                  <a:t>C/4.</a:t>
                </a:r>
                <a:endParaRPr lang="el-GR" sz="2800" dirty="0" smtClean="0">
                  <a:solidFill>
                    <a:srgbClr val="000000"/>
                  </a:solidFill>
                </a:endParaRPr>
              </a:p>
              <a:p>
                <a:endParaRPr lang="en-US" sz="2800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𝛭</m:t>
                          </m:r>
                        </m:e>
                        <m:sub>
                          <m:r>
                            <a:rPr lang="el-GR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∞</m:t>
                          </m:r>
                        </m:sub>
                      </m:sSub>
                      <m:r>
                        <a:rPr lang="el-GR" sz="3200" i="1">
                          <a:solidFill>
                            <a:srgbClr val="000000"/>
                          </a:solidFill>
                          <a:latin typeface="Cambria Math"/>
                        </a:rPr>
                        <m:t>=0.725</m:t>
                      </m:r>
                      <m:r>
                        <a:rPr lang="el-GR" sz="3200">
                          <a:solidFill>
                            <a:srgbClr val="000000"/>
                          </a:solidFill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∞</m:t>
                          </m:r>
                        </m:sub>
                      </m:sSub>
                      <m:r>
                        <a:rPr lang="el-GR" sz="32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el-GR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𝜊</m:t>
                          </m:r>
                        </m:sup>
                      </m:sSup>
                    </m:oMath>
                  </m:oMathPara>
                </a14:m>
                <a:endParaRPr lang="el-GR" sz="3200" dirty="0">
                  <a:solidFill>
                    <a:srgbClr val="000000"/>
                  </a:solidFill>
                </a:endParaRPr>
              </a:p>
              <a:p>
                <a:r>
                  <a:rPr lang="el-GR" sz="3200" dirty="0">
                    <a:solidFill>
                      <a:srgbClr val="000000"/>
                    </a:solidFill>
                  </a:rPr>
                  <a:t>Ατριβής </a:t>
                </a:r>
                <a:r>
                  <a:rPr lang="el-GR" sz="3200" dirty="0" smtClean="0">
                    <a:solidFill>
                      <a:srgbClr val="000000"/>
                    </a:solidFill>
                  </a:rPr>
                  <a:t>ροή</a:t>
                </a:r>
                <a:r>
                  <a:rPr lang="en-US" sz="3200" dirty="0" smtClean="0">
                    <a:solidFill>
                      <a:srgbClr val="000000"/>
                    </a:solidFill>
                  </a:rPr>
                  <a:t>.</a:t>
                </a:r>
                <a:endParaRPr lang="el-GR" sz="3200" dirty="0">
                  <a:solidFill>
                    <a:srgbClr val="000000"/>
                  </a:solidFill>
                </a:endParaRPr>
              </a:p>
              <a:p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485" y="3557954"/>
                <a:ext cx="10816460" cy="7932941"/>
              </a:xfrm>
              <a:prstGeom prst="rect">
                <a:avLst/>
              </a:prstGeom>
              <a:blipFill rotWithShape="1">
                <a:blip r:embed="rId3"/>
                <a:stretch>
                  <a:fillRect l="-1466" t="-9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5" b="25872"/>
          <a:stretch/>
        </p:blipFill>
        <p:spPr bwMode="auto">
          <a:xfrm>
            <a:off x="11634953" y="2827343"/>
            <a:ext cx="10338390" cy="294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874"/>
          <a:stretch/>
        </p:blipFill>
        <p:spPr bwMode="auto">
          <a:xfrm>
            <a:off x="11634952" y="5797232"/>
            <a:ext cx="10338389" cy="655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19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0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0632373" y="371103"/>
            <a:ext cx="3112904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Σκοπός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611117" y="13082368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2</a:t>
            </a:fld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7667" y="2609061"/>
            <a:ext cx="21782315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000" dirty="0" smtClean="0">
                <a:solidFill>
                  <a:srgbClr val="000000"/>
                </a:solidFill>
              </a:rPr>
              <a:t>Προγραμματισμός</a:t>
            </a:r>
            <a:r>
              <a:rPr lang="en-US" sz="4000" dirty="0" smtClean="0">
                <a:solidFill>
                  <a:srgbClr val="000000"/>
                </a:solidFill>
              </a:rPr>
              <a:t> Harmony Search</a:t>
            </a:r>
            <a:r>
              <a:rPr lang="el-GR" sz="4000" dirty="0" smtClean="0">
                <a:solidFill>
                  <a:srgbClr val="000000"/>
                </a:solidFill>
              </a:rPr>
              <a:t> σε </a:t>
            </a:r>
            <a:r>
              <a:rPr lang="en-US" sz="4000" dirty="0" smtClean="0">
                <a:solidFill>
                  <a:srgbClr val="000000"/>
                </a:solidFill>
              </a:rPr>
              <a:t>C++</a:t>
            </a:r>
            <a:r>
              <a:rPr lang="el-GR" sz="4000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endParaRPr lang="el-GR" sz="4000" dirty="0" smtClean="0">
              <a:solidFill>
                <a:srgbClr val="000000"/>
              </a:solidFill>
            </a:endParaRPr>
          </a:p>
          <a:p>
            <a:pPr algn="ctr"/>
            <a:r>
              <a:rPr lang="el-GR" sz="4000" dirty="0">
                <a:solidFill>
                  <a:srgbClr val="000000"/>
                </a:solidFill>
              </a:rPr>
              <a:t>Εμπλουτισμός με στοιχεία </a:t>
            </a:r>
            <a:r>
              <a:rPr lang="el-GR" sz="4000" dirty="0" smtClean="0">
                <a:solidFill>
                  <a:srgbClr val="000000"/>
                </a:solidFill>
              </a:rPr>
              <a:t>του</a:t>
            </a:r>
            <a:r>
              <a:rPr lang="en-US" sz="4000" dirty="0" smtClean="0">
                <a:solidFill>
                  <a:srgbClr val="000000"/>
                </a:solidFill>
              </a:rPr>
              <a:t> </a:t>
            </a:r>
            <a:r>
              <a:rPr lang="el-GR" sz="4000" dirty="0">
                <a:solidFill>
                  <a:srgbClr val="000000"/>
                </a:solidFill>
              </a:rPr>
              <a:t>λογισμικού </a:t>
            </a:r>
            <a:r>
              <a:rPr lang="en-US" sz="4000" dirty="0">
                <a:solidFill>
                  <a:srgbClr val="000000"/>
                </a:solidFill>
              </a:rPr>
              <a:t>EASY </a:t>
            </a:r>
            <a:r>
              <a:rPr lang="el-GR" sz="4000" dirty="0">
                <a:solidFill>
                  <a:srgbClr val="000000"/>
                </a:solidFill>
              </a:rPr>
              <a:t>για ταχύτητα, πολυκριτηριακή </a:t>
            </a:r>
            <a:r>
              <a:rPr lang="el-GR" sz="4000" dirty="0" smtClean="0">
                <a:solidFill>
                  <a:srgbClr val="000000"/>
                </a:solidFill>
              </a:rPr>
              <a:t>βελτιστοποίηση και </a:t>
            </a:r>
            <a:r>
              <a:rPr lang="el-GR" sz="4000" dirty="0">
                <a:solidFill>
                  <a:srgbClr val="000000"/>
                </a:solidFill>
              </a:rPr>
              <a:t>διαχείριση </a:t>
            </a:r>
            <a:r>
              <a:rPr lang="el-GR" sz="4000" dirty="0" smtClean="0">
                <a:solidFill>
                  <a:srgbClr val="000000"/>
                </a:solidFill>
              </a:rPr>
              <a:t>περιορισμών.</a:t>
            </a:r>
          </a:p>
          <a:p>
            <a:pPr algn="ctr"/>
            <a:endParaRPr lang="el-GR" sz="4000" dirty="0">
              <a:solidFill>
                <a:srgbClr val="000000"/>
              </a:solidFill>
            </a:endParaRPr>
          </a:p>
          <a:p>
            <a:pPr algn="ctr"/>
            <a:r>
              <a:rPr lang="el-GR" sz="4000" dirty="0" smtClean="0">
                <a:solidFill>
                  <a:srgbClr val="000000"/>
                </a:solidFill>
              </a:rPr>
              <a:t> Μεταβολές στη δομή του αλγορίθμου.</a:t>
            </a:r>
          </a:p>
          <a:p>
            <a:pPr algn="ctr"/>
            <a:endParaRPr lang="en-US" sz="4000" dirty="0" smtClean="0">
              <a:solidFill>
                <a:srgbClr val="000000"/>
              </a:solidFill>
            </a:endParaRPr>
          </a:p>
          <a:p>
            <a:pPr algn="ctr"/>
            <a:r>
              <a:rPr lang="el-GR" sz="4000" dirty="0" err="1" smtClean="0">
                <a:solidFill>
                  <a:srgbClr val="000000"/>
                </a:solidFill>
              </a:rPr>
              <a:t>Επαναδιατύπωση</a:t>
            </a:r>
            <a:r>
              <a:rPr lang="el-GR" sz="4000" dirty="0" smtClean="0">
                <a:solidFill>
                  <a:srgbClr val="000000"/>
                </a:solidFill>
              </a:rPr>
              <a:t> σε ένα νέο φυσικό υπόβαθρο</a:t>
            </a:r>
            <a:r>
              <a:rPr lang="en-US" sz="4000" dirty="0" smtClean="0">
                <a:solidFill>
                  <a:srgbClr val="000000"/>
                </a:solidFill>
              </a:rPr>
              <a:t>, </a:t>
            </a:r>
            <a:r>
              <a:rPr lang="el-GR" sz="4000" dirty="0" smtClean="0">
                <a:solidFill>
                  <a:srgbClr val="000000"/>
                </a:solidFill>
              </a:rPr>
              <a:t>μετονομασία</a:t>
            </a:r>
            <a:r>
              <a:rPr lang="en-US" sz="4000" dirty="0" smtClean="0">
                <a:solidFill>
                  <a:srgbClr val="000000"/>
                </a:solidFill>
              </a:rPr>
              <a:t>.</a:t>
            </a:r>
            <a:endParaRPr lang="el-GR" sz="4000" dirty="0" smtClean="0">
              <a:solidFill>
                <a:srgbClr val="000000"/>
              </a:solidFill>
            </a:endParaRPr>
          </a:p>
          <a:p>
            <a:pPr algn="ctr"/>
            <a:endParaRPr lang="el-GR" sz="4000" dirty="0" smtClean="0">
              <a:solidFill>
                <a:srgbClr val="000000"/>
              </a:solidFill>
            </a:endParaRPr>
          </a:p>
          <a:p>
            <a:pPr algn="ctr"/>
            <a:r>
              <a:rPr lang="el-GR" sz="4000" dirty="0" smtClean="0">
                <a:solidFill>
                  <a:srgbClr val="000000"/>
                </a:solidFill>
              </a:rPr>
              <a:t>Συγκρίσεις με </a:t>
            </a:r>
            <a:r>
              <a:rPr lang="en-US" sz="4000" dirty="0" smtClean="0">
                <a:solidFill>
                  <a:srgbClr val="000000"/>
                </a:solidFill>
              </a:rPr>
              <a:t>HS</a:t>
            </a:r>
            <a:r>
              <a:rPr lang="el-GR" sz="4000" dirty="0">
                <a:solidFill>
                  <a:srgbClr val="000000"/>
                </a:solidFill>
              </a:rPr>
              <a:t> </a:t>
            </a:r>
            <a:r>
              <a:rPr lang="el-GR" sz="4000" dirty="0" smtClean="0">
                <a:solidFill>
                  <a:srgbClr val="000000"/>
                </a:solidFill>
              </a:rPr>
              <a:t>και </a:t>
            </a:r>
            <a:r>
              <a:rPr lang="en-US" sz="4000" dirty="0" smtClean="0">
                <a:solidFill>
                  <a:srgbClr val="000000"/>
                </a:solidFill>
              </a:rPr>
              <a:t>(</a:t>
            </a:r>
            <a:r>
              <a:rPr lang="el-GR" sz="4000" dirty="0" err="1" smtClean="0">
                <a:solidFill>
                  <a:srgbClr val="000000"/>
                </a:solidFill>
              </a:rPr>
              <a:t>μ,λ</a:t>
            </a:r>
            <a:r>
              <a:rPr lang="el-GR" sz="4000" dirty="0" smtClean="0">
                <a:solidFill>
                  <a:srgbClr val="000000"/>
                </a:solidFill>
              </a:rPr>
              <a:t>) ΕΑ, και δοκιμές για πιστοποίηση σε μαθηματικά προβλήματα, στην αεροδυναμική και τα οικονομικά.</a:t>
            </a:r>
            <a:endParaRPr lang="en-US" sz="4000" dirty="0">
              <a:solidFill>
                <a:srgbClr val="00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362983" y="10245715"/>
            <a:ext cx="2165255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38741" y="10912953"/>
            <a:ext cx="21300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Στοχαστική βελτιστοποίηση</a:t>
            </a: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Προβλήματα ελαχιστοποίησης</a:t>
            </a: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Συνεχείς μεταβλητές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917422" y="452748"/>
            <a:ext cx="22574450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Μεμονωμένη </a:t>
            </a:r>
            <a:r>
              <a:rPr lang="el-GR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Αεροτομή</a:t>
            </a:r>
            <a:r>
              <a:rPr lang="en-US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:</a:t>
            </a:r>
            <a:r>
              <a:rPr lang="el-GR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 err="1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Μονοκριτηριακή</a:t>
            </a:r>
            <a:r>
              <a:rPr lang="el-GR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 Βελτιστοποίηση</a:t>
            </a:r>
            <a:endParaRPr lang="en-US" sz="6000" b="1" spc="200" dirty="0">
              <a:solidFill>
                <a:schemeClr val="tx2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958181" y="8864459"/>
            <a:ext cx="3611851" cy="322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5330" y="8864459"/>
            <a:ext cx="3633065" cy="322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97092"/>
            <a:ext cx="10394680" cy="649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604261"/>
              </p:ext>
            </p:extLst>
          </p:nvPr>
        </p:nvGraphicFramePr>
        <p:xfrm>
          <a:off x="2635114" y="10049229"/>
          <a:ext cx="10001252" cy="1770941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866900"/>
                <a:gridCol w="1295400"/>
                <a:gridCol w="1257300"/>
                <a:gridCol w="1168960"/>
                <a:gridCol w="1103173"/>
                <a:gridCol w="1103173"/>
                <a:gridCol w="1103173"/>
                <a:gridCol w="1103173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l-GR" sz="2400" dirty="0" smtClean="0"/>
                        <a:t>Αεροτομή</a:t>
                      </a:r>
                      <a:endParaRPr lang="en-US" sz="2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/>
                        <a:t>μ</a:t>
                      </a:r>
                      <a:endParaRPr lang="en-US" sz="2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2400" b="1" i="0" u="none" strike="noStrike" dirty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σ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1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2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3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4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5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2206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0.2827</a:t>
                      </a:r>
                    </a:p>
                  </a:txBody>
                  <a:tcPr marL="9525" marR="9525" marT="9525" marB="0" anchor="b"/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CCLO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0.289</a:t>
                      </a:r>
                    </a:p>
                  </a:txBody>
                  <a:tcPr marL="9525" marR="9525" marT="9525" marB="0" anchor="b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 algn="l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EASY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0.2792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0.2469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0.2873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4583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4" b="4795"/>
          <a:stretch/>
        </p:blipFill>
        <p:spPr bwMode="auto">
          <a:xfrm>
            <a:off x="13694764" y="3197092"/>
            <a:ext cx="8225017" cy="496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/>
              <a:t>20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78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642" y="2276305"/>
            <a:ext cx="11652817" cy="699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857529" y="452748"/>
            <a:ext cx="22694226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Μεμονωμένη Αεροτομή</a:t>
            </a:r>
            <a:r>
              <a:rPr lang="en-US" sz="6000" b="1" spc="200" dirty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 :</a:t>
            </a:r>
            <a:r>
              <a:rPr lang="el-GR" sz="6000" b="1" spc="200" dirty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Πολυκριτηριακή </a:t>
            </a:r>
            <a:r>
              <a:rPr lang="el-GR" sz="6000" b="1" spc="200" dirty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Βελτιστοποίηση</a:t>
            </a:r>
            <a:endParaRPr lang="en-US" sz="6000" b="1" spc="200" dirty="0">
              <a:solidFill>
                <a:schemeClr val="tx2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691642"/>
              </p:ext>
            </p:extLst>
          </p:nvPr>
        </p:nvGraphicFramePr>
        <p:xfrm>
          <a:off x="13609864" y="3696054"/>
          <a:ext cx="10001252" cy="1308735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866900"/>
                <a:gridCol w="1295400"/>
                <a:gridCol w="1257300"/>
                <a:gridCol w="1168960"/>
                <a:gridCol w="1103173"/>
                <a:gridCol w="1103173"/>
                <a:gridCol w="1103173"/>
                <a:gridCol w="1103173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l-GR" sz="2400" dirty="0" smtClean="0"/>
                        <a:t>Αεροτομή</a:t>
                      </a:r>
                      <a:endParaRPr lang="en-US" sz="2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/>
                        <a:t>μ</a:t>
                      </a:r>
                      <a:endParaRPr lang="en-US" sz="2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2400" b="1" i="0" u="none" strike="noStrike" dirty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σ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1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2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3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4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5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CCLO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0.762</a:t>
                      </a:r>
                    </a:p>
                  </a:txBody>
                  <a:tcPr marL="9525" marR="9525" marT="9525" marB="0" anchor="b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 algn="l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EASY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0.762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888" y="9793402"/>
            <a:ext cx="3368021" cy="300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9793402"/>
            <a:ext cx="3379084" cy="300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33" y="9793402"/>
            <a:ext cx="3369217" cy="300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2912092" y="7562850"/>
            <a:ext cx="19050" cy="2230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7290242" y="6304699"/>
            <a:ext cx="2209" cy="34887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1315053" y="2980474"/>
            <a:ext cx="0" cy="6812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8802350" y="5772150"/>
            <a:ext cx="390525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4641" y="6164377"/>
            <a:ext cx="8808718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/>
              <a:t>21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42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257578" y="452748"/>
            <a:ext cx="13894125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Οικονομική Ποσότητα Παραγγελίας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241" y="3243263"/>
            <a:ext cx="9280856" cy="357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8411" y="3707581"/>
            <a:ext cx="4908283" cy="323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3709652" y="7485886"/>
                <a:ext cx="9314025" cy="1467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smtClean="0">
                          <a:solidFill>
                            <a:srgbClr val="000000"/>
                          </a:solidFill>
                          <a:latin typeface="Cambria Math"/>
                        </a:rPr>
                        <m:t>C</m:t>
                      </m:r>
                      <m:r>
                        <a:rPr lang="en-US" sz="2800" smtClean="0">
                          <a:solidFill>
                            <a:srgbClr val="000000"/>
                          </a:solidFill>
                          <a:latin typeface="Cambria Math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800" smtClean="0">
                          <a:solidFill>
                            <a:srgbClr val="000000"/>
                          </a:solidFill>
                          <a:latin typeface="Cambria Math"/>
                        </a:rPr>
                        <m:t>Q</m:t>
                      </m:r>
                      <m:r>
                        <a:rPr lang="en-US" sz="2800" smtClean="0">
                          <a:solidFill>
                            <a:srgbClr val="000000"/>
                          </a:solidFill>
                          <a:latin typeface="Cambria Math"/>
                        </a:rPr>
                        <m:t>) 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0, 30</m:t>
                              </m:r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Q</m:t>
                              </m:r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,                                          0 ≤ </m:t>
                              </m:r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Q</m:t>
                              </m:r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 &lt; 500</m:t>
                              </m:r>
                            </m:e>
                            <m:e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150 + 0.29</m:t>
                              </m:r>
                              <m:d>
                                <m:d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Q</m:t>
                                  </m:r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 − 500</m:t>
                                  </m:r>
                                </m:e>
                              </m:d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,     500 ≤ </m:t>
                              </m:r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Q</m:t>
                              </m:r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 &lt; 1000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295 + 0.28(</m:t>
                              </m:r>
                              <m:r>
                                <m:rPr>
                                  <m:nor/>
                                </m:rP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Q</m:t>
                              </m:r>
                              <m:r>
                                <m:rPr>
                                  <m:nor/>
                                </m:rP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 − 1000)</m:t>
                              </m:r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,                     1000 ≤ </m:t>
                              </m:r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Q</m:t>
                              </m:r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9652" y="7485886"/>
                <a:ext cx="9314025" cy="14679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179181" y="7015847"/>
            <a:ext cx="7780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000000"/>
                </a:solidFill>
              </a:rPr>
              <a:t>Προγραμματισμένες Καθυστερήσεις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22553" y="2671763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Κλιμακωτή χρέωση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649024" y="8492574"/>
                <a:ext cx="9522735" cy="14192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∆ = </m:t>
                      </m:r>
                      <m:r>
                        <a:rPr lang="en-US" sz="40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𝜆</m:t>
                      </m:r>
                      <m:r>
                        <a:rPr lang="en-US" sz="40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𝑐</m:t>
                      </m:r>
                      <m:r>
                        <a:rPr lang="en-US" sz="40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 </m:t>
                      </m:r>
                      <m:r>
                        <a:rPr lang="en-US" sz="40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𝐴</m:t>
                      </m:r>
                      <m:r>
                        <a:rPr lang="en-US" sz="40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US" sz="4000" i="1">
                          <a:solidFill>
                            <a:srgbClr val="000000"/>
                          </a:solidFill>
                          <a:latin typeface="Cambria Math"/>
                        </a:rPr>
                        <m:t>  + 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𝑐𝐼</m:t>
                          </m:r>
                        </m:num>
                        <m:den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4000" i="1">
                          <a:solidFill>
                            <a:srgbClr val="000000"/>
                          </a:solidFill>
                          <a:latin typeface="Cambria Math"/>
                        </a:rPr>
                        <m:t>  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4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4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𝑄</m:t>
                                  </m:r>
                                  <m:r>
                                    <a:rPr lang="en-US" sz="4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 − </m:t>
                                  </m:r>
                                  <m:r>
                                    <a:rPr lang="en-US" sz="4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US" sz="4000" i="1">
                          <a:solidFill>
                            <a:srgbClr val="000000"/>
                          </a:solidFill>
                          <a:latin typeface="Cambria Math"/>
                        </a:rPr>
                        <m:t> + 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4000" i="1">
                          <a:solidFill>
                            <a:srgbClr val="000000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4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024" y="8492574"/>
                <a:ext cx="9522735" cy="141923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Left Brace 10"/>
          <p:cNvSpPr/>
          <p:nvPr/>
        </p:nvSpPr>
        <p:spPr>
          <a:xfrm rot="16200000">
            <a:off x="3805479" y="8788996"/>
            <a:ext cx="612178" cy="26098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06643" y="10643728"/>
            <a:ext cx="2609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solidFill>
                  <a:srgbClr val="000000"/>
                </a:solidFill>
              </a:rPr>
              <a:t>Προμήθεια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5" name="Left Brace 24"/>
          <p:cNvSpPr/>
          <p:nvPr/>
        </p:nvSpPr>
        <p:spPr>
          <a:xfrm rot="16200000">
            <a:off x="7007494" y="8547964"/>
            <a:ext cx="612178" cy="3127434"/>
          </a:xfrm>
          <a:prstGeom prst="leftBrace">
            <a:avLst>
              <a:gd name="adj1" fmla="val 8333"/>
              <a:gd name="adj2" fmla="val 505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5567" y="10605628"/>
            <a:ext cx="3356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>
                <a:solidFill>
                  <a:srgbClr val="000000"/>
                </a:solidFill>
              </a:rPr>
              <a:t>Αποθήκευση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Left Brace 26"/>
          <p:cNvSpPr/>
          <p:nvPr/>
        </p:nvSpPr>
        <p:spPr>
          <a:xfrm rot="16200000">
            <a:off x="9880544" y="9298936"/>
            <a:ext cx="574078" cy="155186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80982" y="10605628"/>
            <a:ext cx="2373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err="1" smtClean="0">
                <a:solidFill>
                  <a:srgbClr val="000000"/>
                </a:solidFill>
              </a:rPr>
              <a:t>Υποαπόθεμα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775793" y="9701241"/>
                <a:ext cx="9212265" cy="10211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∆ = 600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 + 8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600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  +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0.2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 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𝑄</m:t>
                                  </m:r>
                                  <m: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 − </m:t>
                                  </m:r>
                                  <m: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/>
                        </a:rPr>
                        <m:t> + 2.5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75793" y="9701241"/>
                <a:ext cx="9212265" cy="102111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7417877" y="11336824"/>
                <a:ext cx="185127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17877" y="11336824"/>
                <a:ext cx="1851276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775651" y="12306985"/>
                <a:ext cx="31138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0 ≤ 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sz="28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≤ 5000</m:t>
                      </m:r>
                    </m:oMath>
                  </m:oMathPara>
                </a14:m>
                <a:endParaRPr lang="en-US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5651" y="12306985"/>
                <a:ext cx="3113801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22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257578" y="452748"/>
            <a:ext cx="13894125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Οικονομική Ποσότητα Παραγγελίας</a:t>
            </a:r>
            <a:endParaRPr lang="en-US" sz="6000" b="1" spc="200" dirty="0">
              <a:solidFill>
                <a:schemeClr val="tx2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74616"/>
              </p:ext>
            </p:extLst>
          </p:nvPr>
        </p:nvGraphicFramePr>
        <p:xfrm>
          <a:off x="7452048" y="10451326"/>
          <a:ext cx="10001252" cy="1770941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866900"/>
                <a:gridCol w="1295400"/>
                <a:gridCol w="1257300"/>
                <a:gridCol w="1168960"/>
                <a:gridCol w="1103173"/>
                <a:gridCol w="1103173"/>
                <a:gridCol w="1103173"/>
                <a:gridCol w="1103173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l-GR" sz="2400" dirty="0" smtClean="0"/>
                        <a:t>ΜΕΔ</a:t>
                      </a:r>
                      <a:endParaRPr lang="en-US" sz="2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/>
                        <a:t>μ</a:t>
                      </a:r>
                      <a:endParaRPr lang="en-US" sz="2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2400" b="1" i="0" u="none" strike="noStrike" dirty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σ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1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2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3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4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Run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5</a:t>
                      </a:r>
                      <a:endParaRPr lang="el-GR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2206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204.5</a:t>
                      </a:r>
                    </a:p>
                  </a:txBody>
                  <a:tcPr marL="9525" marR="9525" marT="9525" marB="0" anchor="b"/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CCLO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 algn="l" defTabSz="182843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EASY</a:t>
                      </a:r>
                      <a:endParaRPr lang="en-US" sz="2400" b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629" y="2163392"/>
            <a:ext cx="12176021" cy="761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23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5639388" y="452748"/>
            <a:ext cx="13130519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Ανακεφαλαίωση - Συμπεράσματα</a:t>
            </a:r>
            <a:endParaRPr lang="en-US" sz="6000" b="1" spc="200" dirty="0">
              <a:solidFill>
                <a:schemeClr val="tx2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665342" y="1847611"/>
            <a:ext cx="21046966" cy="1092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Προγραμματίστηκε αλγόριθμος </a:t>
            </a:r>
            <a:r>
              <a:rPr lang="en-US" sz="4800" dirty="0" smtClean="0">
                <a:solidFill>
                  <a:srgbClr val="000000"/>
                </a:solidFill>
              </a:rPr>
              <a:t>HS </a:t>
            </a:r>
            <a:r>
              <a:rPr lang="el-GR" sz="4800" dirty="0" smtClean="0">
                <a:solidFill>
                  <a:srgbClr val="000000"/>
                </a:solidFill>
              </a:rPr>
              <a:t>σε </a:t>
            </a:r>
            <a:r>
              <a:rPr lang="en-US" sz="4800" dirty="0" smtClean="0">
                <a:solidFill>
                  <a:srgbClr val="000000"/>
                </a:solidFill>
              </a:rPr>
              <a:t>C++</a:t>
            </a:r>
            <a:r>
              <a:rPr lang="el-GR" sz="4800" dirty="0" smtClean="0">
                <a:solidFill>
                  <a:srgbClr val="000000"/>
                </a:solidFill>
              </a:rPr>
              <a:t>, για συμβατότητα με λογισμικό </a:t>
            </a:r>
            <a:r>
              <a:rPr lang="en-US" sz="4800" dirty="0" smtClean="0">
                <a:solidFill>
                  <a:srgbClr val="000000"/>
                </a:solidFill>
              </a:rPr>
              <a:t>EASY.</a:t>
            </a:r>
            <a:endParaRPr lang="el-GR" sz="4800" dirty="0" smtClean="0">
              <a:solidFill>
                <a:srgbClr val="000000"/>
              </a:solidFill>
            </a:endParaRP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Καθοδόν θεωρήθηκε ότι μπορεί να επωφεληθεί από στοιχεία του </a:t>
            </a:r>
            <a:r>
              <a:rPr lang="en-US" sz="4800" dirty="0" smtClean="0">
                <a:solidFill>
                  <a:srgbClr val="000000"/>
                </a:solidFill>
              </a:rPr>
              <a:t>EASY.</a:t>
            </a:r>
            <a:r>
              <a:rPr lang="el-GR" sz="4800" dirty="0" smtClean="0">
                <a:solidFill>
                  <a:srgbClr val="000000"/>
                </a:solidFill>
              </a:rPr>
              <a:t> (</a:t>
            </a:r>
            <a:r>
              <a:rPr lang="el-GR" sz="4800" dirty="0" err="1" smtClean="0">
                <a:solidFill>
                  <a:srgbClr val="000000"/>
                </a:solidFill>
              </a:rPr>
              <a:t>μεταπρότυπα</a:t>
            </a:r>
            <a:r>
              <a:rPr lang="el-GR" sz="4800" dirty="0" smtClean="0">
                <a:solidFill>
                  <a:srgbClr val="000000"/>
                </a:solidFill>
              </a:rPr>
              <a:t> – περιορισμοί με μέθοδο ποινών –</a:t>
            </a:r>
            <a:r>
              <a:rPr lang="en-US" sz="4800" dirty="0" smtClean="0">
                <a:solidFill>
                  <a:srgbClr val="000000"/>
                </a:solidFill>
              </a:rPr>
              <a:t> SPEA II)</a:t>
            </a:r>
            <a:endParaRPr lang="el-GR" sz="4800" dirty="0" smtClean="0">
              <a:solidFill>
                <a:srgbClr val="000000"/>
              </a:solidFill>
            </a:endParaRP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Δοκιμάστηκαν</a:t>
            </a:r>
            <a:r>
              <a:rPr lang="en-US" sz="4800" dirty="0" smtClean="0">
                <a:solidFill>
                  <a:srgbClr val="000000"/>
                </a:solidFill>
              </a:rPr>
              <a:t> </a:t>
            </a:r>
            <a:r>
              <a:rPr lang="el-GR" sz="4800" dirty="0" smtClean="0">
                <a:solidFill>
                  <a:srgbClr val="000000"/>
                </a:solidFill>
              </a:rPr>
              <a:t>και εφαρμόστηκαν ευνοϊκές αλλαγές στη δομή του αλγορίθμου.</a:t>
            </a:r>
            <a:endParaRPr lang="en-US" sz="4800" dirty="0" smtClean="0">
              <a:solidFill>
                <a:srgbClr val="000000"/>
              </a:solidFill>
            </a:endParaRPr>
          </a:p>
          <a:p>
            <a:pPr algn="ctr"/>
            <a:endParaRPr lang="el-GR" sz="3200" dirty="0">
              <a:solidFill>
                <a:srgbClr val="000000"/>
              </a:solidFill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Δημιουργήθηκε μια νέα στοχαστική μέθοδος, η οποία ονομάστηκε </a:t>
            </a:r>
            <a:r>
              <a:rPr lang="en-US" sz="4800" dirty="0" smtClean="0">
                <a:solidFill>
                  <a:srgbClr val="000000"/>
                </a:solidFill>
              </a:rPr>
              <a:t>CCLO.</a:t>
            </a:r>
            <a:endParaRPr lang="el-GR" sz="4800" dirty="0" smtClean="0">
              <a:solidFill>
                <a:srgbClr val="000000"/>
              </a:solidFill>
            </a:endParaRP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l-GR" sz="4800" dirty="0">
                <a:solidFill>
                  <a:srgbClr val="000000"/>
                </a:solidFill>
              </a:rPr>
              <a:t>Εφαρμόστηκε σε δύο επιστημονικές </a:t>
            </a:r>
            <a:r>
              <a:rPr lang="el-GR" sz="4800" dirty="0" smtClean="0">
                <a:solidFill>
                  <a:srgbClr val="000000"/>
                </a:solidFill>
              </a:rPr>
              <a:t>περιοχές.</a:t>
            </a:r>
          </a:p>
          <a:p>
            <a:pPr algn="ctr"/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sz="4800" dirty="0" smtClean="0">
                <a:solidFill>
                  <a:srgbClr val="000000"/>
                </a:solidFill>
              </a:rPr>
              <a:t>Η νέα αυτή μέθοδος έχει</a:t>
            </a:r>
            <a:r>
              <a:rPr lang="en-US" sz="4800" dirty="0" smtClean="0">
                <a:solidFill>
                  <a:srgbClr val="000000"/>
                </a:solidFill>
              </a:rPr>
              <a:t> </a:t>
            </a:r>
            <a:r>
              <a:rPr lang="el-GR" sz="4800" dirty="0" smtClean="0">
                <a:solidFill>
                  <a:srgbClr val="000000"/>
                </a:solidFill>
              </a:rPr>
              <a:t>πολύ ενθαρρυντικά αποτελέσματα</a:t>
            </a:r>
            <a:r>
              <a:rPr lang="en-US" sz="4800" dirty="0" smtClean="0">
                <a:solidFill>
                  <a:srgbClr val="000000"/>
                </a:solidFill>
              </a:rPr>
              <a:t>:</a:t>
            </a:r>
            <a:r>
              <a:rPr lang="el-GR" sz="48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l-GR" sz="4800" dirty="0">
                <a:solidFill>
                  <a:srgbClr val="C00000"/>
                </a:solidFill>
              </a:rPr>
              <a:t>Κ</a:t>
            </a:r>
            <a:r>
              <a:rPr lang="el-GR" sz="4800" dirty="0" smtClean="0">
                <a:solidFill>
                  <a:srgbClr val="C00000"/>
                </a:solidFill>
              </a:rPr>
              <a:t>αλύτερα αποτελέσματα από τον αλγόριθμο </a:t>
            </a:r>
            <a:r>
              <a:rPr lang="en-US" sz="4800" dirty="0" smtClean="0">
                <a:solidFill>
                  <a:srgbClr val="C00000"/>
                </a:solidFill>
              </a:rPr>
              <a:t>HS.</a:t>
            </a:r>
          </a:p>
          <a:p>
            <a:pPr algn="ctr"/>
            <a:r>
              <a:rPr lang="el-GR" sz="4800" dirty="0" smtClean="0">
                <a:solidFill>
                  <a:srgbClr val="C00000"/>
                </a:solidFill>
              </a:rPr>
              <a:t>Συγκρίσιμα</a:t>
            </a:r>
            <a:r>
              <a:rPr lang="en-US" sz="4800" dirty="0" smtClean="0">
                <a:solidFill>
                  <a:srgbClr val="C00000"/>
                </a:solidFill>
              </a:rPr>
              <a:t> </a:t>
            </a:r>
            <a:r>
              <a:rPr lang="el-GR" sz="4800" dirty="0" smtClean="0">
                <a:solidFill>
                  <a:srgbClr val="C00000"/>
                </a:solidFill>
              </a:rPr>
              <a:t>αποτελέσματα</a:t>
            </a:r>
            <a:r>
              <a:rPr lang="el-GR" sz="4800" dirty="0">
                <a:solidFill>
                  <a:srgbClr val="C00000"/>
                </a:solidFill>
              </a:rPr>
              <a:t> </a:t>
            </a:r>
            <a:r>
              <a:rPr lang="el-GR" sz="4800" dirty="0" smtClean="0">
                <a:solidFill>
                  <a:srgbClr val="C00000"/>
                </a:solidFill>
              </a:rPr>
              <a:t>με το λογισμικό </a:t>
            </a:r>
            <a:r>
              <a:rPr lang="en-US" sz="4800" dirty="0" smtClean="0">
                <a:solidFill>
                  <a:srgbClr val="C00000"/>
                </a:solidFill>
              </a:rPr>
              <a:t>EASY.</a:t>
            </a:r>
            <a:endParaRPr lang="el-GR" sz="4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24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0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3550" y="4793277"/>
            <a:ext cx="21450300" cy="2554545"/>
          </a:xfrm>
          <a:prstGeom prst="rect">
            <a:avLst/>
          </a:prstGeom>
          <a:solidFill>
            <a:schemeClr val="bg2"/>
          </a:solidFill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8000" dirty="0" smtClean="0">
                <a:solidFill>
                  <a:srgbClr val="000000"/>
                </a:solidFill>
              </a:rPr>
              <a:t>ΕΥΧΑΡΙΣΤΩ ΠΟΛΥ </a:t>
            </a:r>
          </a:p>
          <a:p>
            <a:pPr algn="ctr"/>
            <a:r>
              <a:rPr lang="el-GR" sz="8000" dirty="0" smtClean="0">
                <a:solidFill>
                  <a:srgbClr val="000000"/>
                </a:solidFill>
              </a:rPr>
              <a:t>ΓΙΑ ΤΗΝ ΠΡΟΣΟΧΗ ΣΑΣ</a:t>
            </a:r>
            <a:endParaRPr lang="en-US" sz="8000" dirty="0">
              <a:solidFill>
                <a:srgbClr val="00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186988" y="7545805"/>
            <a:ext cx="1596640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70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7897429" y="371103"/>
            <a:ext cx="8582799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n-US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Harmony </a:t>
            </a:r>
            <a:r>
              <a:rPr lang="en-US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Search (HS)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3</a:t>
            </a:fld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96978" y="2580774"/>
            <a:ext cx="202010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0000"/>
                </a:solidFill>
              </a:rPr>
              <a:t>Μιμείται σύνθεση μουσικής τζαζ</a:t>
            </a:r>
            <a:r>
              <a:rPr lang="el-GR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dirty="0">
                <a:solidFill>
                  <a:srgbClr val="000000"/>
                </a:solidFill>
              </a:rPr>
              <a:t>Νότες κάθε μουσικού οργάνου → Τιμές κάθε μεταβλητής σχεδιασμού</a:t>
            </a: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Επιλέγονται υπάρχουσες ή νέες νότες ή μεταβάλλεται </a:t>
            </a:r>
            <a:r>
              <a:rPr lang="en-US" dirty="0" smtClean="0">
                <a:solidFill>
                  <a:srgbClr val="000000"/>
                </a:solidFill>
              </a:rPr>
              <a:t>pitch </a:t>
            </a:r>
            <a:endParaRPr lang="el-GR" dirty="0" smtClean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Κριτήρια </a:t>
            </a:r>
            <a:r>
              <a:rPr lang="el-GR" dirty="0">
                <a:solidFill>
                  <a:srgbClr val="000000"/>
                </a:solidFill>
              </a:rPr>
              <a:t>αισθητικής → Συνάρτηση – </a:t>
            </a:r>
            <a:r>
              <a:rPr lang="el-GR" dirty="0" smtClean="0">
                <a:solidFill>
                  <a:srgbClr val="000000"/>
                </a:solidFill>
              </a:rPr>
              <a:t>στόχος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384" y="5960848"/>
            <a:ext cx="12368881" cy="7114661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27924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8875041" y="371102"/>
            <a:ext cx="6659195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n-US" sz="6000" b="1" spc="200" dirty="0">
                <a:solidFill>
                  <a:schemeClr val="tx2"/>
                </a:solidFill>
                <a:latin typeface="Lato Light (Body)"/>
                <a:ea typeface="Montserrat" charset="0"/>
                <a:cs typeface="Montserrat" charset="0"/>
              </a:rPr>
              <a:t>Harmony Search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58" y="7808132"/>
            <a:ext cx="17042163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4</a:t>
            </a:fld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043" name="Picture 19" descr="https://documents.lucidchart.com/documents/e1fdd143-28f6-4558-8487-f2563fc10db4/pages/0_0?a=1731&amp;x=-186&amp;y=681&amp;w=1719&amp;h=218&amp;store=1&amp;accept=image%2F*&amp;auth=LCA%20410a2d9940f0ac200b0239e024218fffbdafae81-ts%3D158314585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9" r="4520"/>
          <a:stretch/>
        </p:blipFill>
        <p:spPr bwMode="auto">
          <a:xfrm>
            <a:off x="329176" y="3374244"/>
            <a:ext cx="23719297" cy="330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25356" y="12605312"/>
            <a:ext cx="15326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000000"/>
                </a:solidFill>
              </a:rPr>
              <a:t>[1] </a:t>
            </a:r>
            <a:r>
              <a:rPr lang="en-US" sz="2800" dirty="0" err="1" smtClean="0">
                <a:solidFill>
                  <a:srgbClr val="000000"/>
                </a:solidFill>
              </a:rPr>
              <a:t>Geem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r>
              <a:rPr lang="en-US" sz="2800" dirty="0" err="1">
                <a:solidFill>
                  <a:srgbClr val="000000"/>
                </a:solidFill>
              </a:rPr>
              <a:t>Zong</a:t>
            </a:r>
            <a:r>
              <a:rPr lang="en-US" sz="2800" dirty="0">
                <a:solidFill>
                  <a:srgbClr val="000000"/>
                </a:solidFill>
              </a:rPr>
              <a:t> Woo, Kim, </a:t>
            </a:r>
            <a:r>
              <a:rPr lang="en-US" sz="2800" dirty="0" err="1">
                <a:solidFill>
                  <a:srgbClr val="000000"/>
                </a:solidFill>
              </a:rPr>
              <a:t>Joong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Hoon</a:t>
            </a:r>
            <a:r>
              <a:rPr lang="en-US" sz="2800" dirty="0">
                <a:solidFill>
                  <a:srgbClr val="000000"/>
                </a:solidFill>
              </a:rPr>
              <a:t>, and </a:t>
            </a:r>
            <a:r>
              <a:rPr lang="en-US" sz="2800" dirty="0" err="1">
                <a:solidFill>
                  <a:srgbClr val="000000"/>
                </a:solidFill>
              </a:rPr>
              <a:t>Loganathan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r>
              <a:rPr lang="en-US" sz="2800" dirty="0" err="1">
                <a:solidFill>
                  <a:srgbClr val="000000"/>
                </a:solidFill>
              </a:rPr>
              <a:t>Gobichettipalayam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Vasudevan</a:t>
            </a:r>
            <a:r>
              <a:rPr lang="el-GR" sz="2800" dirty="0" smtClean="0">
                <a:solidFill>
                  <a:srgbClr val="000000"/>
                </a:solidFill>
              </a:rPr>
              <a:t>,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2001</a:t>
            </a:r>
            <a:endParaRPr lang="el-GR" sz="2800" dirty="0" smtClean="0">
              <a:solidFill>
                <a:srgbClr val="000000"/>
              </a:solidFill>
            </a:endParaRPr>
          </a:p>
          <a:p>
            <a:r>
              <a:rPr lang="el-GR" sz="2800" dirty="0" smtClean="0">
                <a:solidFill>
                  <a:srgbClr val="000000"/>
                </a:solidFill>
              </a:rPr>
              <a:t>[2] </a:t>
            </a:r>
            <a:r>
              <a:rPr lang="nl-NL" sz="2800" dirty="0" smtClean="0">
                <a:solidFill>
                  <a:srgbClr val="000000"/>
                </a:solidFill>
              </a:rPr>
              <a:t>Lee</a:t>
            </a:r>
            <a:r>
              <a:rPr lang="nl-NL" sz="2800" dirty="0">
                <a:solidFill>
                  <a:srgbClr val="000000"/>
                </a:solidFill>
              </a:rPr>
              <a:t>, Kang Seok and Geem, Zong </a:t>
            </a:r>
            <a:r>
              <a:rPr lang="nl-NL" sz="2800" dirty="0" smtClean="0">
                <a:solidFill>
                  <a:srgbClr val="000000"/>
                </a:solidFill>
              </a:rPr>
              <a:t>Woo</a:t>
            </a:r>
            <a:r>
              <a:rPr lang="el-GR" sz="2800" dirty="0" smtClean="0">
                <a:solidFill>
                  <a:srgbClr val="000000"/>
                </a:solidFill>
              </a:rPr>
              <a:t>, 2005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5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946291" y="371103"/>
            <a:ext cx="18516737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Συναρτήσεις εξέτασης μεταβολών αλγορίθμου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870" y="3721252"/>
            <a:ext cx="7199265" cy="539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9514" y="3745750"/>
            <a:ext cx="7166603" cy="5374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393860" y="9208931"/>
            <a:ext cx="8109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Συνάρτηση </a:t>
            </a:r>
            <a:r>
              <a:rPr lang="en-US" dirty="0" err="1" smtClean="0">
                <a:solidFill>
                  <a:srgbClr val="000000"/>
                </a:solidFill>
              </a:rPr>
              <a:t>Rastrigin</a:t>
            </a:r>
            <a:endParaRPr lang="el-GR" dirty="0" smtClean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C00000"/>
                </a:solidFill>
              </a:rPr>
              <a:t>Ανάγκη εξερεύνησης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173" y="9208931"/>
            <a:ext cx="8109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solidFill>
                  <a:srgbClr val="000000"/>
                </a:solidFill>
              </a:rPr>
              <a:t>Συνάρτηση </a:t>
            </a:r>
            <a:r>
              <a:rPr lang="en-US" dirty="0" smtClean="0">
                <a:solidFill>
                  <a:srgbClr val="000000"/>
                </a:solidFill>
              </a:rPr>
              <a:t>Levy No.13</a:t>
            </a:r>
            <a:endParaRPr lang="el-GR" dirty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C00000"/>
                </a:solidFill>
              </a:rPr>
              <a:t>Ανάγκη ανίχνευσης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210902" y="10520170"/>
                <a:ext cx="6475199" cy="1130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 30+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−10 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(2</m:t>
                          </m:r>
                          <m:r>
                            <a:rPr lang="el-GR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)  ]</m:t>
                          </m:r>
                        </m:e>
                      </m:nary>
                    </m:oMath>
                  </m:oMathPara>
                </a14:m>
                <a:endParaRPr lang="en-US" sz="4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902" y="10520170"/>
                <a:ext cx="6475199" cy="11306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592800" y="11670389"/>
                <a:ext cx="371140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−5.12≤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≤ 5.12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800" y="11670389"/>
                <a:ext cx="3711401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187812" y="10669986"/>
                <a:ext cx="7450005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𝑠𝑖𝑛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3</m:t>
                      </m:r>
                      <m:r>
                        <a:rPr lang="el-GR" sz="2400" i="1">
                          <a:solidFill>
                            <a:srgbClr val="000000"/>
                          </a:solidFill>
                          <a:latin typeface="Cambria Math"/>
                        </a:rPr>
                        <m:t>𝜋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− 1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3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l-GR" sz="2400" i="1" dirty="0" smtClean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−1)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(1 + 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𝑠𝑖𝑛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𝜋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7812" y="10669986"/>
                <a:ext cx="7450005" cy="830997"/>
              </a:xfrm>
              <a:prstGeom prst="rect">
                <a:avLst/>
              </a:prstGeom>
              <a:blipFill rotWithShape="1">
                <a:blip r:embed="rId7"/>
                <a:stretch>
                  <a:fillRect b="-10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5531666" y="11670388"/>
                <a:ext cx="276229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−10≤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</a:rPr>
                        <m:t>≤10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1666" y="11670388"/>
                <a:ext cx="2762295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677469" y="12710903"/>
            <a:ext cx="12992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5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l-GR" dirty="0" smtClean="0">
                <a:solidFill>
                  <a:srgbClr val="000000"/>
                </a:solidFill>
              </a:rPr>
              <a:t>τρεξίματα </a:t>
            </a:r>
            <a:r>
              <a:rPr lang="el-GR" dirty="0" smtClean="0">
                <a:solidFill>
                  <a:srgbClr val="000000"/>
                </a:solidFill>
              </a:rPr>
              <a:t>σε κάθε λογισμικό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9740" y="1914435"/>
            <a:ext cx="22089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Προγραμματίστηκε ο </a:t>
            </a:r>
            <a:r>
              <a:rPr lang="en-US" dirty="0" smtClean="0">
                <a:solidFill>
                  <a:srgbClr val="000000"/>
                </a:solidFill>
              </a:rPr>
              <a:t>HS </a:t>
            </a:r>
            <a:r>
              <a:rPr lang="el-GR" dirty="0" smtClean="0">
                <a:solidFill>
                  <a:srgbClr val="000000"/>
                </a:solidFill>
              </a:rPr>
              <a:t>και </a:t>
            </a:r>
            <a:r>
              <a:rPr lang="el-GR" dirty="0" smtClean="0">
                <a:solidFill>
                  <a:srgbClr val="000000"/>
                </a:solidFill>
              </a:rPr>
              <a:t>εξετάστηκαν </a:t>
            </a:r>
            <a:r>
              <a:rPr lang="el-GR" dirty="0" smtClean="0">
                <a:solidFill>
                  <a:srgbClr val="000000"/>
                </a:solidFill>
              </a:rPr>
              <a:t>προσθήκες.</a:t>
            </a:r>
          </a:p>
          <a:p>
            <a:pPr algn="ctr"/>
            <a:endParaRPr lang="el-GR" dirty="0" smtClean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5</a:t>
            </a:fld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339731" y="452748"/>
            <a:ext cx="17729854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1</a:t>
            </a:r>
            <a:r>
              <a:rPr lang="el-GR" sz="6000" b="1" spc="200" baseline="300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η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αλλαγή: 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Πλήθος νέων 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υποψήφιων λύσεων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333500" y="2438400"/>
            <a:ext cx="22040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HS: </a:t>
            </a:r>
            <a:r>
              <a:rPr lang="el-GR" dirty="0" smtClean="0">
                <a:solidFill>
                  <a:srgbClr val="000000"/>
                </a:solidFill>
              </a:rPr>
              <a:t>Μία νέα υποψήφια λύση σε κάθε νέα αναζήτηση.</a:t>
            </a: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Αλλαγή: Περισσότερες τις μίας υποψήφιες λύσεις.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Παρόλο που γίνονται συνολικά λιγότερες γενιές αξιολογήσεων, επιτυγχάνονται καλύτερα αποτελέσματα.</a:t>
            </a: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2754967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HS 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32.938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33.061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23.856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28.637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2754967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118462" r="-112201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32.938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33.061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215152" r="-112201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23.856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28.637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6592335"/>
                  </p:ext>
                </p:extLst>
              </p:nvPr>
            </p:nvGraphicFramePr>
            <p:xfrm>
              <a:off x="4495800" y="10845482"/>
              <a:ext cx="5380877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20005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HS 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9.592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15.095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5.881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5.453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6592335"/>
                  </p:ext>
                </p:extLst>
              </p:nvPr>
            </p:nvGraphicFramePr>
            <p:xfrm>
              <a:off x="4495800" y="10845482"/>
              <a:ext cx="5380877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20005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42" t="-118462" r="-113801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9.592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15.095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42" t="-215152" r="-113801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5.881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5.453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6</a:t>
            </a:fld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13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951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84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49451" y="452748"/>
            <a:ext cx="20910404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2</a:t>
            </a:r>
            <a:r>
              <a:rPr lang="el-GR" sz="6000" b="1" spc="200" baseline="300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η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αλλαγή: Διαχείριση υπέρβασης ορίων μεταβλητών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23137" y="1714500"/>
            <a:ext cx="18713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HS: </a:t>
            </a:r>
            <a:r>
              <a:rPr lang="el-GR" dirty="0" smtClean="0">
                <a:solidFill>
                  <a:srgbClr val="000000"/>
                </a:solidFill>
              </a:rPr>
              <a:t>Η μεταβλητή σχεδιασμού λαμβάνει την τιμή του ορίου που ξεπεράστηκε.</a:t>
            </a:r>
          </a:p>
          <a:p>
            <a:pPr algn="ctr"/>
            <a:r>
              <a:rPr lang="el-GR" dirty="0" smtClean="0">
                <a:solidFill>
                  <a:srgbClr val="000000"/>
                </a:solidFill>
              </a:rPr>
              <a:t>Αλλαγή: Αναδίπλωση, η </a:t>
            </a:r>
            <a:r>
              <a:rPr lang="el-GR" dirty="0">
                <a:solidFill>
                  <a:srgbClr val="000000"/>
                </a:solidFill>
              </a:rPr>
              <a:t>απόλυτη τιμή της υπέρβασης αφαιρείται από τη νέα μεταβλητή στην περίπτωση του άνω ορίου και προστίθεται στην περίπτωση του κάτω, πολλαπλασιασμένη με την ποσότητα </a:t>
            </a:r>
            <a:r>
              <a:rPr lang="el-GR" dirty="0" smtClean="0">
                <a:solidFill>
                  <a:srgbClr val="000000"/>
                </a:solidFill>
              </a:rPr>
              <a:t>(1 </a:t>
            </a:r>
            <a:r>
              <a:rPr lang="el-GR" dirty="0">
                <a:solidFill>
                  <a:srgbClr val="000000"/>
                </a:solidFill>
              </a:rPr>
              <a:t>+ rand(0, </a:t>
            </a:r>
            <a:r>
              <a:rPr lang="el-GR" dirty="0" smtClean="0">
                <a:solidFill>
                  <a:srgbClr val="000000"/>
                </a:solidFill>
              </a:rPr>
              <a:t>1</a:t>
            </a:r>
            <a:r>
              <a:rPr lang="el-GR" dirty="0" smtClean="0">
                <a:solidFill>
                  <a:srgbClr val="000000"/>
                </a:solidFill>
              </a:rPr>
              <a:t>)).</a:t>
            </a:r>
            <a:endParaRPr lang="el-GR" dirty="0" smtClean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438908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23.856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28.637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19.526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26.534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438908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118462" r="-112201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23.856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dirty="0">
                              <a:effectLst/>
                            </a:rPr>
                            <a:t>28.637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3"/>
                          <a:stretch>
                            <a:fillRect l="-239" t="-215152" r="-112201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19.526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26.534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5804043"/>
                  </p:ext>
                </p:extLst>
              </p:nvPr>
            </p:nvGraphicFramePr>
            <p:xfrm>
              <a:off x="446836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5.881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5.453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5.755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4.974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5804043"/>
                  </p:ext>
                </p:extLst>
              </p:nvPr>
            </p:nvGraphicFramePr>
            <p:xfrm>
              <a:off x="446836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t="-118462" r="-112440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5.881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5.453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t="-215152" r="-112440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5.755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4.974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7</a:t>
            </a:fld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13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951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9936881" y="2244699"/>
            <a:ext cx="1332762" cy="620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1836967" y="2196852"/>
            <a:ext cx="95693" cy="9569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066104" y="2240407"/>
            <a:ext cx="545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tx2"/>
                </a:solidFill>
              </a:rPr>
              <a:t>x</a:t>
            </a:r>
            <a:r>
              <a:rPr lang="en-US" sz="1200" dirty="0" err="1" smtClean="0">
                <a:solidFill>
                  <a:schemeClr val="tx2"/>
                </a:solidFill>
              </a:rPr>
              <a:t>lim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3228" y="4524690"/>
            <a:ext cx="22944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Οι μεταβλητές </a:t>
            </a:r>
            <a:r>
              <a:rPr lang="el-GR" dirty="0">
                <a:solidFill>
                  <a:srgbClr val="000000"/>
                </a:solidFill>
              </a:rPr>
              <a:t>που ξεπερνούν τα όρια δεν παίρνουν την ίδια τιμή.</a:t>
            </a:r>
          </a:p>
          <a:p>
            <a:pPr algn="ctr"/>
            <a:r>
              <a:rPr lang="el-GR" dirty="0">
                <a:solidFill>
                  <a:srgbClr val="000000"/>
                </a:solidFill>
              </a:rPr>
              <a:t>Λίγες μεταβλητές ξεπερνούν τα όρια → Μικρή διαφορά στη πορεία σύγκλισης</a:t>
            </a:r>
            <a:r>
              <a:rPr lang="el-GR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1269643" y="2137814"/>
            <a:ext cx="0" cy="213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9936881" y="3391482"/>
            <a:ext cx="1332762" cy="620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21836967" y="3343635"/>
            <a:ext cx="95693" cy="9569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1066104" y="3395141"/>
            <a:ext cx="545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tx2"/>
                </a:solidFill>
              </a:rPr>
              <a:t>x</a:t>
            </a:r>
            <a:r>
              <a:rPr lang="en-US" sz="1200" dirty="0" err="1" smtClean="0">
                <a:solidFill>
                  <a:schemeClr val="tx2"/>
                </a:solidFill>
              </a:rPr>
              <a:t>lim</a:t>
            </a:r>
            <a:endParaRPr lang="en-US" sz="1200" dirty="0">
              <a:solidFill>
                <a:schemeClr val="tx2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1269643" y="3284597"/>
            <a:ext cx="0" cy="213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1225706" y="2196396"/>
            <a:ext cx="95693" cy="9569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826015" y="3343634"/>
            <a:ext cx="95693" cy="9569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9935796" y="2147990"/>
            <a:ext cx="0" cy="213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935796" y="3298332"/>
            <a:ext cx="0" cy="213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334190" y="2244242"/>
            <a:ext cx="108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1529452" y="2247801"/>
            <a:ext cx="108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1719955" y="2244242"/>
            <a:ext cx="108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1317853" y="3391480"/>
            <a:ext cx="108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1513115" y="3395039"/>
            <a:ext cx="108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1703618" y="3391480"/>
            <a:ext cx="108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1940569" y="1796286"/>
            <a:ext cx="731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x</a:t>
            </a:r>
            <a:r>
              <a:rPr lang="en-US" sz="1200" dirty="0" err="1" smtClean="0"/>
              <a:t>new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21963035" y="3044993"/>
            <a:ext cx="731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x</a:t>
            </a:r>
            <a:r>
              <a:rPr lang="en-US" sz="1200" dirty="0" err="1" smtClean="0"/>
              <a:t>new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20968456" y="1756372"/>
            <a:ext cx="731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</a:rPr>
              <a:t>x</a:t>
            </a:r>
            <a:r>
              <a:rPr lang="en-US" sz="2400" dirty="0" err="1" smtClean="0">
                <a:solidFill>
                  <a:srgbClr val="C00000"/>
                </a:solidFill>
              </a:rPr>
              <a:t>’</a:t>
            </a:r>
            <a:r>
              <a:rPr lang="en-US" sz="1200" dirty="0" err="1" smtClean="0">
                <a:solidFill>
                  <a:srgbClr val="C00000"/>
                </a:solidFill>
              </a:rPr>
              <a:t>new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508127" y="2884487"/>
            <a:ext cx="731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</a:rPr>
              <a:t>x</a:t>
            </a:r>
            <a:r>
              <a:rPr lang="en-US" sz="2400" dirty="0" err="1" smtClean="0">
                <a:solidFill>
                  <a:srgbClr val="C00000"/>
                </a:solidFill>
              </a:rPr>
              <a:t>’</a:t>
            </a:r>
            <a:r>
              <a:rPr lang="en-US" sz="1200" dirty="0" err="1" smtClean="0">
                <a:solidFill>
                  <a:srgbClr val="C00000"/>
                </a:solidFill>
              </a:rPr>
              <a:t>new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7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7914976" y="452748"/>
            <a:ext cx="8579336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3</a:t>
            </a:r>
            <a:r>
              <a:rPr lang="el-GR" sz="6000" b="1" spc="200" baseline="300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η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αλλαγή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: Εύρος </a:t>
            </a:r>
            <a:r>
              <a:rPr lang="en-US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BW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333500" y="2438400"/>
                <a:ext cx="22040850" cy="2329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HS: </a:t>
                </a:r>
                <a:r>
                  <a:rPr lang="en-US" dirty="0" err="1" smtClean="0">
                    <a:solidFill>
                      <a:srgbClr val="000000"/>
                    </a:solidFill>
                  </a:rPr>
                  <a:t>bw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σταθερό, όπως στην περίπτωση των διακριτών μεταβλητών.</a:t>
                </a:r>
              </a:p>
              <a:p>
                <a:pPr algn="ctr"/>
                <a:r>
                  <a:rPr lang="el-GR" dirty="0" smtClean="0">
                    <a:solidFill>
                      <a:srgbClr val="000000"/>
                    </a:solidFill>
                  </a:rPr>
                  <a:t>Αλλαγή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: 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Μειούμενο </a:t>
                </a:r>
                <a:r>
                  <a:rPr lang="en-US" dirty="0" err="1" smtClean="0">
                    <a:solidFill>
                      <a:srgbClr val="000000"/>
                    </a:solidFill>
                  </a:rPr>
                  <a:t>bw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, 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με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𝑏𝑤</m:t>
                    </m:r>
                    <m:r>
                      <a:rPr lang="el-GR" i="1">
                        <a:solidFill>
                          <a:srgbClr val="000000"/>
                        </a:solidFill>
                        <a:latin typeface="Cambria Math"/>
                      </a:rPr>
                      <m:t>’ (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𝐸𝑣</m:t>
                    </m:r>
                    <m:r>
                      <a:rPr lang="el-GR" i="1">
                        <a:solidFill>
                          <a:srgbClr val="000000"/>
                        </a:solidFill>
                        <a:latin typeface="Cambria Math"/>
                      </a:rPr>
                      <m:t>) = 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𝑏𝑤</m:t>
                    </m:r>
                    <m:r>
                      <a:rPr lang="el-GR" i="1">
                        <a:solidFill>
                          <a:srgbClr val="000000"/>
                        </a:solidFill>
                        <a:latin typeface="Cambria Math"/>
                      </a:rPr>
                      <m:t> × </m:t>
                    </m:r>
                    <m:sSup>
                      <m:sSup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i="1">
                            <a:solidFill>
                              <a:srgbClr val="0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𝐸𝑣</m:t>
                        </m:r>
                        <m:r>
                          <a:rPr lang="el-GR" i="1">
                            <a:solidFill>
                              <a:srgbClr val="000000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𝐸𝑣</m:t>
                        </m:r>
                        <m:r>
                          <a:rPr lang="el-GR" i="1">
                            <a:solidFill>
                              <a:srgbClr val="0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𝑀𝑎𝑥</m:t>
                        </m:r>
                      </m:sup>
                    </m:sSup>
                  </m:oMath>
                </a14:m>
                <a:r>
                  <a:rPr lang="el-GR" dirty="0" smtClean="0">
                    <a:solidFill>
                      <a:srgbClr val="000000"/>
                    </a:solidFill>
                  </a:rPr>
                  <a:t>.</a:t>
                </a:r>
              </a:p>
              <a:p>
                <a:pPr algn="ctr"/>
                <a:endParaRPr lang="el-GR" dirty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l-GR" dirty="0" smtClean="0">
                    <a:solidFill>
                      <a:srgbClr val="000000"/>
                    </a:solidFill>
                  </a:rPr>
                  <a:t>Ανίχνευση σε μικρότερη περιοχή καθώς αυξάνονται οι αξιολογήσεις.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2438400"/>
                <a:ext cx="22040850" cy="2329164"/>
              </a:xfrm>
              <a:prstGeom prst="rect">
                <a:avLst/>
              </a:prstGeom>
              <a:blipFill rotWithShape="1">
                <a:blip r:embed="rId3"/>
                <a:stretch>
                  <a:fillRect t="-3927" b="-8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9804365"/>
                  </p:ext>
                </p:extLst>
              </p:nvPr>
            </p:nvGraphicFramePr>
            <p:xfrm>
              <a:off x="14573907" y="1082643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19.526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26.534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14.835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17.396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9804365"/>
                  </p:ext>
                </p:extLst>
              </p:nvPr>
            </p:nvGraphicFramePr>
            <p:xfrm>
              <a:off x="14573907" y="1082643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39" t="-118462" r="-112201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19.526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26.534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39" t="-215152" r="-112201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14.835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17.396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9441346"/>
                  </p:ext>
                </p:extLst>
              </p:nvPr>
            </p:nvGraphicFramePr>
            <p:xfrm>
              <a:off x="4468367" y="1082643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5.755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4.974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3.796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6.706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9441346"/>
                  </p:ext>
                </p:extLst>
              </p:nvPr>
            </p:nvGraphicFramePr>
            <p:xfrm>
              <a:off x="4468367" y="1082643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5"/>
                          <a:stretch>
                            <a:fillRect t="-118462" r="-112440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5.755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4.974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5"/>
                          <a:stretch>
                            <a:fillRect t="-215152" r="-112440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3.796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6.706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8</a:t>
            </a:fld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135" y="556260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9515" y="556260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70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7228218" y="452748"/>
            <a:ext cx="9952853" cy="100283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7060"/>
              </a:lnSpc>
            </a:pPr>
            <a:r>
              <a:rPr lang="en-US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4</a:t>
            </a:r>
            <a:r>
              <a:rPr lang="el-GR" sz="6000" b="1" spc="200" baseline="300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η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αλλαγή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:</a:t>
            </a:r>
            <a:r>
              <a:rPr lang="en-US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 </a:t>
            </a:r>
            <a:r>
              <a:rPr lang="el-GR" sz="6000" b="1" spc="200" dirty="0" smtClean="0">
                <a:solidFill>
                  <a:srgbClr val="000000"/>
                </a:solidFill>
                <a:latin typeface="Lato Light (Body)"/>
                <a:ea typeface="Montserrat" charset="0"/>
                <a:cs typeface="Montserrat" charset="0"/>
              </a:rPr>
              <a:t>Διασταύρωση</a:t>
            </a:r>
            <a:endParaRPr lang="en-US" sz="6000" b="1" spc="200" dirty="0">
              <a:solidFill>
                <a:srgbClr val="000000"/>
              </a:solidFill>
              <a:latin typeface="Lato Light (Body)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1048135" y="1749077"/>
            <a:ext cx="22813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184219" y="2403977"/>
                <a:ext cx="22040850" cy="23796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HS: 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Η μεταβλητή με πιθανότητα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HMCR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 λαμβάνει την τιμή ενός ατόμου στη 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HM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.</a:t>
                </a:r>
              </a:p>
              <a:p>
                <a:pPr algn="ctr"/>
                <a:r>
                  <a:rPr lang="el-GR" dirty="0" smtClean="0">
                    <a:solidFill>
                      <a:srgbClr val="000000"/>
                    </a:solidFill>
                  </a:rPr>
                  <a:t>Αλλαγή: 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Διασταύρωση δύο μεταβλητών 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της ΗΜ, </a:t>
                </a:r>
                <a:r>
                  <a:rPr lang="el-GR" dirty="0" smtClean="0">
                    <a:solidFill>
                      <a:srgbClr val="000000"/>
                    </a:solidFill>
                  </a:rPr>
                  <a:t>με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b="0" i="1" smtClean="0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𝑟𝑎𝑛𝑑</m:t>
                    </m:r>
                    <m:d>
                      <m:d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0, 1</m:t>
                        </m:r>
                      </m:e>
                    </m:d>
                    <m:r>
                      <a:rPr lang="en-US" i="1">
                        <a:solidFill>
                          <a:srgbClr val="00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b="0" i="1" smtClean="0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1 −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𝑟𝑎𝑛𝑑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0, 1</m:t>
                            </m:r>
                          </m:e>
                        </m:d>
                      </m:e>
                    </m:d>
                    <m:r>
                      <a:rPr lang="el-GR" b="0" i="1" smtClean="0">
                        <a:solidFill>
                          <a:srgbClr val="00000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l-GR" b="0" dirty="0" smtClean="0">
                  <a:solidFill>
                    <a:srgbClr val="000000"/>
                  </a:solidFill>
                </a:endParaRPr>
              </a:p>
              <a:p>
                <a:pPr algn="ctr"/>
                <a:endParaRPr lang="el-GR" dirty="0" smtClean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l-GR" dirty="0" smtClean="0">
                    <a:solidFill>
                      <a:srgbClr val="000000"/>
                    </a:solidFill>
                  </a:rPr>
                  <a:t>Καλύτερη εξερεύνηση.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4219" y="2403977"/>
                <a:ext cx="22040850" cy="2379690"/>
              </a:xfrm>
              <a:prstGeom prst="rect">
                <a:avLst/>
              </a:prstGeom>
              <a:blipFill rotWithShape="1">
                <a:blip r:embed="rId3"/>
                <a:stretch>
                  <a:fillRect t="-3836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5301507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14.835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17.396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0.047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5301507"/>
                  </p:ext>
                </p:extLst>
              </p:nvPr>
            </p:nvGraphicFramePr>
            <p:xfrm>
              <a:off x="1457390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400" dirty="0" smtClean="0"/>
                            <a:t>Levy No.13</a:t>
                          </a:r>
                          <a:endParaRPr lang="en-US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39" t="-118462" r="-112201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14.835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17.396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4"/>
                          <a:stretch>
                            <a:fillRect l="-239" t="-215152" r="-112201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0.051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0.047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8697730"/>
                  </p:ext>
                </p:extLst>
              </p:nvPr>
            </p:nvGraphicFramePr>
            <p:xfrm>
              <a:off x="446836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3.796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6.706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l-GR" sz="2400" b="0" u="none" strike="noStrike" kern="1200" baseline="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  <a:r>
                            <a:rPr lang="el-GR" sz="2400" b="0" u="none" strike="noStrike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η</a:t>
                          </a:r>
                          <a:r>
                            <a:rPr lang="el-GR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αλλαγή</a:t>
                          </a:r>
                          <a:r>
                            <a:rPr lang="en-US" sz="2400" b="0" u="none" strike="noStrike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×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b="0" i="1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u="none" strike="noStrike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0" u="none" strike="noStrike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0" u="none" strike="noStrike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1.228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1.269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98697730"/>
                  </p:ext>
                </p:extLst>
              </p:nvPr>
            </p:nvGraphicFramePr>
            <p:xfrm>
              <a:off x="4468367" y="10845482"/>
              <a:ext cx="5408310" cy="1200150"/>
            </p:xfrm>
            <a:graphic>
              <a:graphicData uri="http://schemas.openxmlformats.org/drawingml/2006/table">
                <a:tbl>
                  <a:tblPr firstRow="1" firstCol="1">
                    <a:tableStyleId>{F5AB1C69-6EDB-4FF4-983F-18BD219EF322}</a:tableStyleId>
                  </a:tblPr>
                  <a:tblGrid>
                    <a:gridCol w="2547438"/>
                    <a:gridCol w="1395330"/>
                    <a:gridCol w="1465542"/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indent="0" algn="l" defTabSz="1828434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err="1" smtClean="0"/>
                            <a:t>Rastrigin</a:t>
                          </a:r>
                          <a:endParaRPr lang="el-GR" sz="2400" dirty="0" smtClean="0"/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μ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l-GR" sz="2400" u="none" strike="noStrike" dirty="0">
                              <a:effectLst/>
                            </a:rPr>
                            <a:t>σ</a:t>
                          </a:r>
                          <a:endParaRPr lang="el-GR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5"/>
                          <a:stretch>
                            <a:fillRect t="-118462" r="-112440" b="-1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3.796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6.706</a:t>
                          </a:r>
                        </a:p>
                      </a:txBody>
                      <a:tcPr marL="9525" marR="9525" marT="9525" marB="0" anchor="b"/>
                    </a:tc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1">
                          <a:blip r:embed="rId5"/>
                          <a:stretch>
                            <a:fillRect t="-215152" r="-112440" b="-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1.228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4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1.269</a:t>
                          </a: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23611116" y="13082367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B32CC16-45BF-4524-AA73-6148DE842BF6}" type="slidenum">
              <a:rPr lang="en-US" sz="2800" smtClean="0">
                <a:solidFill>
                  <a:srgbClr val="000000"/>
                </a:solidFill>
              </a:rPr>
              <a:t>9</a:t>
            </a:fld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13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9515" y="5581650"/>
            <a:ext cx="762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70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1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2E2E35"/>
      </a:accent1>
      <a:accent2>
        <a:srgbClr val="FFCCB7"/>
      </a:accent2>
      <a:accent3>
        <a:srgbClr val="9F9EA2"/>
      </a:accent3>
      <a:accent4>
        <a:srgbClr val="D7D5D4"/>
      </a:accent4>
      <a:accent5>
        <a:srgbClr val="2E2E35"/>
      </a:accent5>
      <a:accent6>
        <a:srgbClr val="9F9EA2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43526</TotalTime>
  <Words>2236</Words>
  <Application>Microsoft Office PowerPoint</Application>
  <PresentationFormat>Custom</PresentationFormat>
  <Paragraphs>486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Natalia Vavoula</dc:creator>
  <cp:lastModifiedBy>Natalia Vavoula</cp:lastModifiedBy>
  <cp:revision>6489</cp:revision>
  <dcterms:created xsi:type="dcterms:W3CDTF">2014-11-12T21:47:38Z</dcterms:created>
  <dcterms:modified xsi:type="dcterms:W3CDTF">2020-03-05T06:01:51Z</dcterms:modified>
</cp:coreProperties>
</file>