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60" r:id="rId4"/>
    <p:sldId id="269" r:id="rId5"/>
    <p:sldId id="259" r:id="rId6"/>
    <p:sldId id="256" r:id="rId7"/>
    <p:sldId id="257" r:id="rId8"/>
    <p:sldId id="262" r:id="rId9"/>
    <p:sldId id="261" r:id="rId10"/>
    <p:sldId id="266" r:id="rId11"/>
    <p:sldId id="263" r:id="rId12"/>
    <p:sldId id="264" r:id="rId13"/>
    <p:sldId id="270" r:id="rId14"/>
    <p:sldId id="265" r:id="rId15"/>
    <p:sldId id="271" r:id="rId16"/>
    <p:sldId id="267" r:id="rId17"/>
    <p:sldId id="272" r:id="rId1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6CF31"/>
    <a:srgbClr val="E1521F"/>
    <a:srgbClr val="93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9" autoAdjust="0"/>
    <p:restoredTop sz="95211" autoAdjust="0"/>
  </p:normalViewPr>
  <p:slideViewPr>
    <p:cSldViewPr snapToGrid="0">
      <p:cViewPr varScale="1">
        <p:scale>
          <a:sx n="83" d="100"/>
          <a:sy n="83" d="100"/>
        </p:scale>
        <p:origin x="677" y="46"/>
      </p:cViewPr>
      <p:guideLst/>
    </p:cSldViewPr>
  </p:slideViewPr>
  <p:outlineViewPr>
    <p:cViewPr>
      <p:scale>
        <a:sx n="33" d="100"/>
        <a:sy n="33" d="100"/>
      </p:scale>
      <p:origin x="0" y="-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C222199-1D72-4B46-82EC-2ADD99F17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C18A0670-6A3A-4F1D-A626-DC8E2306A1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E1CC931-0BBE-473E-A692-EBB6FD00E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942DEBE-57DB-484D-BE75-ACFB89FDC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2FF1C25-BF71-4D99-937C-0BD847478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20781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C0C98CC-A311-4171-A814-22BD5B7D8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9F9A71AB-4675-4368-9C4C-A01826B58A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A27D936-9DF9-454B-BDAD-AD0FE1C1F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BE9F89E-E8F8-4792-B6EB-AC459A84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2D78EBC-A56D-4B3E-A4C9-BB8607AE2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0401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A6A82441-4D25-477B-9BCC-F4E7FDCAE7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EDD5E402-D325-4E38-BC72-E7893456A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6AC2F73-12D4-4A46-9FB4-1E7F87955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7CA0E86-F66C-4891-9DE9-3BAF43B60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AD62B82-8D3C-475C-A124-030473E17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38377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C4F96BC-A112-4A41-9AF8-A101D2C9C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7F7F364-443A-495F-96A2-910A20075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CFEBBD1-0493-4452-B0D8-F5A574DDC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7D019C1-0D48-4A7C-AEBA-2CA7AD505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5861F81-9897-4C19-8A1E-36789B342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892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743CB2A-3564-4919-AFF2-3D91F8A2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A56AD08-6629-456C-8E5F-185C734B8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D7B1B6C-4604-4EBD-95A1-3F83124CD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E4BBF26-22BA-41C4-B231-5BA2B4AC1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FA55CFD-266F-4061-9FED-A6857CA49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4055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10F353F-04F3-42F0-A56F-988962074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DC397A4-36F3-4C41-ACCD-596598A1A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F168B689-18F8-425D-AB86-BEDC1EB05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124FC8FE-EB47-437A-B51E-57F4C68CF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D1C8024-7B1D-433B-8587-535DC3FCC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B77C70E5-F2F6-4BD5-AE2C-51D5ECB2C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49050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E51ABD5-96BE-4B1A-9C3F-C56CFF3D2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73B970E-9035-4EE0-B0D7-1F6F07C1D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03CC1D-3845-4ECE-835E-84FFA0BA5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F6AC8AE3-7B57-44B3-9181-3CD26EA823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D0D3D9F2-941D-4C74-AACE-3ED6A7B431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18831BCE-10EB-49AE-9A29-65212119A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3947F612-0302-4ECB-A722-EBA460F9A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BACE8E4B-0CA7-4C16-984D-1CC1FCCE7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71973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9DFC2F6-490E-451B-945D-61B53221B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4C07A89F-3FD9-4F72-8709-ADB2A405A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D920ADE9-2E5B-4C60-BEEE-A6819F38F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AE95962E-3614-453F-83B8-6E5407247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08761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4B45B89F-71FB-440B-9AD4-20090EF96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E09B2A42-0D66-4DAD-AFB2-B9A422044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D138F19-727D-416B-88AA-0279A542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17214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078606F-31B5-45D5-9B6F-B159F9623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CA41235-DEDD-4BA3-B18C-C37634461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8133DCC1-4667-4223-9D39-C0D2DD2F7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AA03CA95-087E-4AC7-A812-B3A225C8C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BEF27102-96FF-4C19-B7FC-D095FA87D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6BA81469-6BFF-43F6-B2EB-628FC5988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6542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3F6580D-A3E2-42CC-98A9-E32B8169B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E4FB95D0-91DF-4A38-B335-8587DE9FD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2530CD95-E490-4EDA-B296-499A03833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CFE6C3BC-75B2-4814-8E02-8F4A951F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9E1AADB5-BCAC-45C2-9C64-A355F1E31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8143ED70-3B34-4FF1-BD2E-A92DD6421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54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73000" b="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5765DBB5-AA18-4385-8456-68C36AB6E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E6EDD37-A6C8-4AEF-9508-EF1C940763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4E70B7FA-0540-4D8C-9FEE-B380B30588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3E26A-7094-4751-886D-73B2DE027FC3}" type="datetimeFigureOut">
              <a:rPr lang="el-GR" smtClean="0"/>
              <a:t>19/10/2020</a:t>
            </a:fld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1294A27C-F17F-4E27-BD67-EBF9B26A3A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56B47DE-433A-4C70-931D-72260CAFA0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E5F30-414D-4913-87B3-71108B5CB0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30768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microsoft.com/office/2007/relationships/hdphoto" Target="../media/hdphoto2.wdp"/><Relationship Id="rId17" Type="http://schemas.openxmlformats.org/officeDocument/2006/relationships/image" Target="../media/image24.emf"/><Relationship Id="rId2" Type="http://schemas.openxmlformats.org/officeDocument/2006/relationships/image" Target="../media/image2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5" Type="http://schemas.openxmlformats.org/officeDocument/2006/relationships/image" Target="../media/image22.png"/><Relationship Id="rId10" Type="http://schemas.openxmlformats.org/officeDocument/2006/relationships/image" Target="../media/image18.png"/><Relationship Id="rId19" Type="http://schemas.openxmlformats.org/officeDocument/2006/relationships/image" Target="../media/image26.png"/><Relationship Id="rId4" Type="http://schemas.openxmlformats.org/officeDocument/2006/relationships/image" Target="../media/image13.svg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76E653-D221-4A2B-910B-C5B6CDF748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2834" y="1345178"/>
            <a:ext cx="7926331" cy="423197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Μελέτη Μηχανισμών Ψηφοφορίας στο </a:t>
            </a:r>
            <a:r>
              <a:rPr lang="en-GB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Blockchain</a:t>
            </a:r>
            <a:r>
              <a:rPr lang="el-GR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και Ανάπτυξη Αποκεντρωμένης Εφαρμογής Ψηφοφορίας στο </a:t>
            </a:r>
            <a:r>
              <a:rPr lang="en-GB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Private </a:t>
            </a:r>
            <a:r>
              <a:rPr lang="en-US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Ethereum Blockchain</a:t>
            </a:r>
            <a:r>
              <a:rPr lang="el-GR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Ορέστης Α. </a:t>
            </a:r>
            <a:r>
              <a:rPr lang="el-GR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Αλμπανούδης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Επιβλέπων</a:t>
            </a: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Δημήτριος </a:t>
            </a:r>
            <a:r>
              <a:rPr lang="el-GR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Ασκούνης</a:t>
            </a: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Καθηγητής ΕΜΠ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Αθήνα, Οκτώβριος 2020</a:t>
            </a:r>
            <a:endParaRPr lang="el-GR" dirty="0"/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E4C45E76-01CE-46B1-AF89-064821365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"/>
            <a:ext cx="1154202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05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0914426-2B46-40B6-BCEB-A4EC18EBD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21346" y="363409"/>
            <a:ext cx="9192567" cy="676292"/>
          </a:xfrm>
        </p:spPr>
        <p:txBody>
          <a:bodyPr>
            <a:normAutofit fontScale="90000"/>
          </a:bodyPr>
          <a:lstStyle/>
          <a:p>
            <a:r>
              <a:rPr lang="el-GR" sz="4400" dirty="0">
                <a:solidFill>
                  <a:srgbClr val="0070C0"/>
                </a:solidFill>
              </a:rPr>
              <a:t>Απαιτήσεις Ηλεκτρονικής Ψηφοφορίας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8319ED63-9B38-4C9D-9154-8AE4099CC6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7290" y="1401467"/>
            <a:ext cx="5968874" cy="5031498"/>
          </a:xfrm>
        </p:spPr>
        <p:txBody>
          <a:bodyPr/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Δημοκρατικότητα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Ορθότητα - Ακρίβεια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Μυστικότητα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Μη αναγκαιότητα έκδοσης απόδειξης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Προστασία από εξαναγκασμό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Δικαιοσύνη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Επαληθευσιμότητα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Επαληθεύσιμη συμμετοχή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Ανθεκτικότητα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033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338F27-EE50-4480-BCAD-29189B348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090" y="2076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Blockchain Voting Mechanisms</a:t>
            </a:r>
            <a:endParaRPr lang="el-GR" dirty="0">
              <a:solidFill>
                <a:srgbClr val="0070C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0859150-66C8-4A08-A9FE-9B168BF2F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9094" y="1346328"/>
            <a:ext cx="9952716" cy="5422070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Ισοσταθμισμένη ψηφοφορία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ταθμισμένη ψηφοφορία (</a:t>
            </a:r>
            <a:r>
              <a:rPr lang="el-GR" sz="1800" dirty="0"/>
              <a:t>Αναλογική</a:t>
            </a:r>
            <a:r>
              <a:rPr lang="en-GB" sz="1800" dirty="0"/>
              <a:t> </a:t>
            </a:r>
            <a:r>
              <a:rPr lang="el-GR" sz="1800" dirty="0"/>
              <a:t>/</a:t>
            </a:r>
            <a:r>
              <a:rPr lang="en-GB" sz="1800" dirty="0"/>
              <a:t> </a:t>
            </a:r>
            <a:r>
              <a:rPr lang="el-GR" sz="1800" dirty="0"/>
              <a:t>Οπισθοδρομική Στάθμιση)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</a:rPr>
              <a:t>Ε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ξουσιοδοτημένη ψηφοφορία (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liquid democracy)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</a:rPr>
              <a:t> To</a:t>
            </a:r>
            <a:r>
              <a:rPr lang="el-GR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εκλογικό σώμα επιλέγει πολύ μικρότερο αριθμό αντιπροσώπων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</a:rPr>
              <a:t>Τ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ετραγωνική ψηφοφορία 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Ένας ψηφοφόρος μπορεί να υποβάλει περισσότερες από μία ψήφους σε μια εναλλακτική, αλλά με το οριακό κόστος να αυξάνεται σε κάθε βήμα (π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l-GR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χ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GB" sz="1400" dirty="0" err="1">
                <a:latin typeface="Arial" panose="020B0604020202020204" pitchFamily="34" charset="0"/>
                <a:ea typeface="Calibri" panose="020F0502020204030204" pitchFamily="34" charset="0"/>
              </a:rPr>
              <a:t>Gitcoin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</a:rPr>
              <a:t>Ψ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ηφοφορία με σκορ 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Είναι ένας μηχανισμός όπου κάθε ψηφοφόρος προσδίδει μια αριθμητική βαθμολογία σε ορισμένες (όχι απαραίτητα σε όλες) εναλλακτικές λύσεις. (πχ </a:t>
            </a:r>
            <a:r>
              <a:rPr lang="en-GB" sz="1400" dirty="0" err="1">
                <a:latin typeface="Arial" panose="020B0604020202020204" pitchFamily="34" charset="0"/>
                <a:ea typeface="Calibri" panose="020F0502020204030204" pitchFamily="34" charset="0"/>
              </a:rPr>
              <a:t>EximChaim</a:t>
            </a:r>
            <a:r>
              <a:rPr lang="el-GR" sz="1400" dirty="0"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Ομοσπονδιακή Βυζαντινή Ψη</a:t>
            </a: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</a:rPr>
              <a:t>φοφορία</a:t>
            </a:r>
            <a:endParaRPr lang="el-GR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Σε ένα γύρο ομοσπονδιακής ψηφοφορίας, οι κόμβοι ανταλλάσσουν μηνύματα έως ότου κάθε κόμβος μπορεί να επιβεβαιώσει ότι υπάρχει ικανοποιητική τοπική απαρτία. Εάν οι κόμβοι ακολουθούν το πρωτόκολλο για διαδοχικούς γύρους, η απαρτία συνεχίζει να επεκτείνεται έως ότου συμφωνήσουν όλοι οι κόμβοι (πχ </a:t>
            </a:r>
            <a:r>
              <a:rPr lang="el-GR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Ripple</a:t>
            </a:r>
            <a:r>
              <a:rPr lang="el-GR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l-GR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Stellar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  <a:endParaRPr lang="el-GR" sz="1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875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E79B6AE-FF64-49ED-8E18-D26487F4B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6706" y="14406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    Blockchain Voting Applications</a:t>
            </a:r>
            <a:endParaRPr lang="el-GR" dirty="0">
              <a:solidFill>
                <a:srgbClr val="0070C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5CEF3B1-E087-4777-B180-92B1C329F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5336" y="1406062"/>
            <a:ext cx="9107241" cy="5017085"/>
          </a:xfrm>
        </p:spPr>
        <p:txBody>
          <a:bodyPr/>
          <a:lstStyle/>
          <a:p>
            <a:pPr marL="0" indent="0" algn="just">
              <a:buNone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Τα περισσότερα συστήματα 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blockchain voting 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βασίζονται στο ίδιο σενάριο :</a:t>
            </a:r>
          </a:p>
          <a:p>
            <a:pPr algn="just"/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</a:rPr>
              <a:t>Κ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άθε υποψήφιος αντιπροσωπεύεται από μια διεύθυνση 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Ethereum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(λογαριασμός). </a:t>
            </a:r>
          </a:p>
          <a:p>
            <a:pPr algn="just"/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Όταν ένας ψηφοφόρος θέλει να ψηφίσει έναν συγκεκριμένο υποψήφιο, στέλνει μια σταθερή μικρή πληρωμή στη διεύθυνση του υποψηφίου ή στην διεύθυνση του 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smart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contract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</a:p>
          <a:p>
            <a:pPr algn="just"/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Αυτή η συναλλαγή καταγράφεται στο </a:t>
            </a:r>
            <a:r>
              <a:rPr lang="el-GR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blockchain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</a:p>
          <a:p>
            <a:pPr algn="just"/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Όταν τελειώσουν οι εκλογές, όλοι μπορούν να ελέγξουν το </a:t>
            </a:r>
            <a:r>
              <a:rPr lang="el-GR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blockchain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και να αθροίσουν το ποσό των ψήφων.</a:t>
            </a:r>
          </a:p>
          <a:p>
            <a:pPr marL="0" indent="0" algn="just">
              <a:buNone/>
            </a:pPr>
            <a:endParaRPr lang="el-GR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Μια ανάλυση του (</a:t>
            </a:r>
            <a:r>
              <a:rPr lang="el-GR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Dricot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l-GR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Pereira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2018) διαπιστώνει ότι μόνο το δίκτυο </a:t>
            </a:r>
            <a:r>
              <a:rPr lang="el-GR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OpenVote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l-GR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McCorry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2017), είναι μια λειτουργικά αποκεντρωμένη πλατφόρμα. </a:t>
            </a:r>
          </a:p>
          <a:p>
            <a:pPr marL="0" indent="0" algn="just">
              <a:buNone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Ωστόσο, έχει προβλήματα κλιμάκωσης, καθώς προορίζεται να χρησιμοποιηθεί μόνο για εκλογές μικρής κλίμακας ή αίθουσα συνεδριάσεων (για μέγιστο αριθμό 50 ψηφοφόρων όπως ισχυρίζονται οι ίδιοι οι συγγραφείς).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12409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13FA6D7-9A63-4DC7-9D84-4266C013C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117" y="153757"/>
            <a:ext cx="10189740" cy="939848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rgbClr val="0070C0"/>
                </a:solidFill>
              </a:rPr>
              <a:t>Ζητήματα / Προβληματισμοί και Πιθανές Λύσεις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19C7C31-9A31-4CFF-B14E-378BAD30E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0395" y="1145357"/>
            <a:ext cx="9360817" cy="5439266"/>
          </a:xfrm>
        </p:spPr>
        <p:txBody>
          <a:bodyPr>
            <a:normAutofit/>
          </a:bodyPr>
          <a:lstStyle/>
          <a:p>
            <a:r>
              <a:rPr lang="el-GR" sz="2400" dirty="0"/>
              <a:t>Εξακρίβωση της εγκυρότητας του ψηφοφόρου </a:t>
            </a:r>
          </a:p>
          <a:p>
            <a:pPr marL="457200" lvl="1" indent="0">
              <a:buNone/>
            </a:pPr>
            <a:r>
              <a:rPr lang="el-GR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Πρέπει να υπάρχει ένα πρωτόκολλο που καθορίζει τη χαρτογράφηση (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mapping</a:t>
            </a:r>
            <a:r>
              <a:rPr lang="el-GR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 μεταξύ διευθύνσεων ψηφοφόρων και των πραγματικών τους ταυτοτήτων. </a:t>
            </a:r>
            <a:endParaRPr lang="el-GR" sz="1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l-GR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Αυτό σημαίνει ότι απαιτείται μια αρχή εγγραφής, αλλά πρέπει να αποτραπεί η σύνδεση των ψηφοφόρων με τις  διευθύνσεις τους. </a:t>
            </a:r>
          </a:p>
          <a:p>
            <a:pPr marL="457200" lvl="1" indent="0">
              <a:buNone/>
            </a:pPr>
            <a:r>
              <a:rPr lang="el-GR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Αυτό μπορεί να γίνει χρησιμοποιώντας αρχές κρυπτογραφικής ανωνυμίας όπως τυφλές υπογραφές και </a:t>
            </a:r>
            <a:r>
              <a:rPr lang="el-GR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mixnets</a:t>
            </a:r>
            <a:r>
              <a:rPr lang="el-GR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endParaRPr lang="en-GB" sz="1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</a:rPr>
              <a:t>Self Sovereign Identity</a:t>
            </a:r>
            <a:endParaRPr lang="el-GR" sz="1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l-G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Ικανοποήση</a:t>
            </a:r>
            <a:r>
              <a:rPr lang="el-GR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του απορρήτου της ψηφοφορίας. </a:t>
            </a:r>
          </a:p>
          <a:p>
            <a:pPr marL="457200" lvl="1" indent="0">
              <a:buNone/>
            </a:pPr>
            <a:r>
              <a:rPr lang="el-GR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Η χρήση ψευδωνύμων παρέχει ελάχιστη προστασία, αλλά οι πραγματικές ταυτότητες ενδέχεται να διαρρεύσουν. (λύση: κρυπτογραφημένο ψηφοδέλτιο αλλά θα απαιτηθεί ένα αξιόπιστο τρίτο μέρος που έχει τον έλεγχο των πραγματικών δεδομένων)</a:t>
            </a:r>
          </a:p>
          <a:p>
            <a:r>
              <a:rPr lang="el-GR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Προβλήματα απόδοσης ανάλογα τον αριθμό των συναλλαγών</a:t>
            </a:r>
          </a:p>
          <a:p>
            <a:r>
              <a:rPr lang="el-GR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Προβλήματα εξαναγκασμού</a:t>
            </a:r>
            <a:br>
              <a:rPr lang="el-GR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l-GR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(λύση: πολλά ανώνυμα διαπιστευτήρια, για την λύση απαιτείται κεντρική αρχή)</a:t>
            </a:r>
          </a:p>
          <a:p>
            <a:r>
              <a:rPr lang="el-G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Enfranchisement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marL="457200" lvl="1" indent="0">
              <a:buNone/>
            </a:pPr>
            <a:r>
              <a:rPr lang="el-GR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Ο ψηφοφόρος πρέπει να κατανοεί τη διαδικασία στην οποία συμμετέχει</a:t>
            </a:r>
          </a:p>
          <a:p>
            <a:pPr marL="0" indent="0">
              <a:buNone/>
            </a:pPr>
            <a:endParaRPr lang="el-GR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91606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B0A2843-BC23-4705-8186-B82B8183A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686" y="199706"/>
            <a:ext cx="10515600" cy="1325563"/>
          </a:xfrm>
        </p:spPr>
        <p:txBody>
          <a:bodyPr/>
          <a:lstStyle/>
          <a:p>
            <a:pPr algn="ctr"/>
            <a:r>
              <a:rPr lang="el-GR" dirty="0">
                <a:solidFill>
                  <a:srgbClr val="0070C0"/>
                </a:solidFill>
              </a:rPr>
              <a:t>Κανόνες ψηφοφορίας για το </a:t>
            </a:r>
            <a:r>
              <a:rPr lang="en-GB" dirty="0">
                <a:solidFill>
                  <a:srgbClr val="0070C0"/>
                </a:solidFill>
              </a:rPr>
              <a:t>smart contract</a:t>
            </a:r>
            <a:endParaRPr lang="el-GR" dirty="0">
              <a:solidFill>
                <a:srgbClr val="0070C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0CA3D5C-F2D2-4F24-8012-489C8F9B9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5336" y="1401466"/>
            <a:ext cx="9038316" cy="4935003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 πρόεδρος οργανώνει την ψηφοφορία και θέτει σε εφαρμογή το 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 contract.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Οι ψηφοφόροι προσδιορίζονται από τις διευθύνσεις του λογαριασμού τους.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Μόνο ο πρόεδρος μπορεί να εγγράψει άλλους ψηφοφόρους.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(κεντρική διαχείριση όπως παρατηρήθηκε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Ένας ψηφοφόρος μπορεί να εγγραφεί μόνο μία φορά.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Μόνο οι εγγεγραμμένοι ψηφοφόροι μπορούν να ψηφίσουν.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Οι ψηφοφόροι μπορούν να ψηφίσουν μόνο μία φορά.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Οι ψηφοφόροι μπορούν να ψηφίσουν μόνο για τα αντικείμενα που παρουσιάζονται.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Η ψηφοφορία έχει </a:t>
            </a:r>
            <a:r>
              <a:rPr lang="el-GR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τέσσετα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στάδια που εκτελούνται με χρονική σειρά (Αρχικοποίηση, Εγγραφή, </a:t>
            </a: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ατάθεση Ψήφου, Ολοκλήρωση)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Μόνο ο πρόεδρος μπορεί να ολοκληρώσει την διαδικασία της ψηφοφορίας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54372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9">
            <a:extLst>
              <a:ext uri="{FF2B5EF4-FFF2-40B4-BE49-F238E27FC236}">
                <a16:creationId xmlns:a16="http://schemas.microsoft.com/office/drawing/2014/main" id="{BC5D3460-0D9E-438D-BF36-07F263EAA84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78871" y="777345"/>
            <a:ext cx="4305492" cy="5299310"/>
          </a:xfrm>
          <a:prstGeom prst="rect">
            <a:avLst/>
          </a:prstGeom>
        </p:spPr>
      </p:pic>
      <p:pic>
        <p:nvPicPr>
          <p:cNvPr id="6" name="Picture 21">
            <a:extLst>
              <a:ext uri="{FF2B5EF4-FFF2-40B4-BE49-F238E27FC236}">
                <a16:creationId xmlns:a16="http://schemas.microsoft.com/office/drawing/2014/main" id="{06765712-6B25-42A1-A049-8D66F19B66D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172238" y="777345"/>
            <a:ext cx="4379528" cy="529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97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77FEC3A-28B9-4C63-8113-ED02587D9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>
                <a:solidFill>
                  <a:srgbClr val="0070C0"/>
                </a:solidFill>
              </a:rPr>
              <a:t>Αρχιτεκτονική </a:t>
            </a:r>
            <a:r>
              <a:rPr lang="en-GB" dirty="0">
                <a:solidFill>
                  <a:srgbClr val="0070C0"/>
                </a:solidFill>
              </a:rPr>
              <a:t>D-Apps</a:t>
            </a:r>
            <a:endParaRPr lang="el-GR" dirty="0">
              <a:solidFill>
                <a:srgbClr val="0070C0"/>
              </a:solidFill>
            </a:endParaRPr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46A3A8F9-B5C3-4DD6-8648-8960F870E6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2157" y="1825625"/>
            <a:ext cx="3869897" cy="4351338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1F3F730C-AE76-452F-A65E-D1F6FC1836E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075757" y="2096139"/>
            <a:ext cx="527431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112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81B7CAA-C47A-4922-83F9-20BFC87B3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8150" y="431799"/>
            <a:ext cx="8509000" cy="900113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Future Blockchain</a:t>
            </a:r>
            <a:endParaRPr lang="el-GR" b="1" dirty="0">
              <a:solidFill>
                <a:srgbClr val="0070C0"/>
              </a:solidFill>
            </a:endParaRP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FA522C01-0975-4316-B8CF-964377783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916" y="1331912"/>
            <a:ext cx="7755467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25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F34C7B0-6CB9-447C-9816-F2A94C768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860" y="83241"/>
            <a:ext cx="2815066" cy="567112"/>
          </a:xfrm>
        </p:spPr>
        <p:txBody>
          <a:bodyPr>
            <a:normAutofit fontScale="90000"/>
          </a:bodyPr>
          <a:lstStyle/>
          <a:p>
            <a:r>
              <a:rPr lang="en-US" dirty="0"/>
              <a:t>Blockchain</a:t>
            </a:r>
            <a:endParaRPr lang="el-G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EC81E4C-6FAC-4BB2-B33D-CB4660B5D3DF}"/>
              </a:ext>
            </a:extLst>
          </p:cNvPr>
          <p:cNvSpPr>
            <a:spLocks noGrp="1"/>
          </p:cNvSpPr>
          <p:nvPr/>
        </p:nvSpPr>
        <p:spPr>
          <a:xfrm>
            <a:off x="1911639" y="371977"/>
            <a:ext cx="8596668" cy="79106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br>
              <a:rPr lang="en-US" dirty="0"/>
            </a:br>
            <a:endParaRPr lang="el-GR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6D9EB7C-0FB6-4461-A2F0-385ECF2A1448}"/>
              </a:ext>
            </a:extLst>
          </p:cNvPr>
          <p:cNvSpPr>
            <a:spLocks noGrp="1"/>
          </p:cNvSpPr>
          <p:nvPr/>
        </p:nvSpPr>
        <p:spPr>
          <a:xfrm>
            <a:off x="2603416" y="721134"/>
            <a:ext cx="9499823" cy="11781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l-GR" dirty="0"/>
              <a:t>Συνεχώς αυξανομένη κατανεμημένη λίστα αρχείων</a:t>
            </a:r>
            <a:r>
              <a:rPr lang="en-GB" dirty="0"/>
              <a:t> </a:t>
            </a:r>
            <a:r>
              <a:rPr lang="el-GR" dirty="0"/>
              <a:t>(</a:t>
            </a:r>
            <a:r>
              <a:rPr lang="en-GB" dirty="0"/>
              <a:t>distributed ledger).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dirty="0"/>
              <a:t>Το </a:t>
            </a:r>
            <a:r>
              <a:rPr lang="en-GB" dirty="0"/>
              <a:t>hash</a:t>
            </a:r>
            <a:r>
              <a:rPr lang="el-GR" dirty="0"/>
              <a:t> κάθε </a:t>
            </a:r>
            <a:r>
              <a:rPr lang="en-US" dirty="0"/>
              <a:t>block</a:t>
            </a:r>
            <a:r>
              <a:rPr lang="el-GR" dirty="0"/>
              <a:t> εξαρτάται άμεσα από τα δεδομένα που περιέχει (</a:t>
            </a:r>
            <a:r>
              <a:rPr lang="en-GB" dirty="0"/>
              <a:t>integrity</a:t>
            </a:r>
            <a:r>
              <a:rPr lang="el-GR" dirty="0"/>
              <a:t>)</a:t>
            </a:r>
            <a:r>
              <a:rPr lang="en-GB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</a:t>
            </a:r>
            <a:r>
              <a:rPr lang="el-GR" dirty="0"/>
              <a:t>ο </a:t>
            </a:r>
            <a:r>
              <a:rPr lang="el-GR" dirty="0" err="1"/>
              <a:t>hash</a:t>
            </a:r>
            <a:r>
              <a:rPr lang="el-GR" dirty="0"/>
              <a:t> κάθε </a:t>
            </a:r>
            <a:r>
              <a:rPr lang="el-GR" dirty="0" err="1"/>
              <a:t>block</a:t>
            </a:r>
            <a:r>
              <a:rPr lang="el-GR" dirty="0"/>
              <a:t> εξαρτάται από το </a:t>
            </a:r>
            <a:r>
              <a:rPr lang="el-GR" dirty="0" err="1"/>
              <a:t>hash</a:t>
            </a:r>
            <a:r>
              <a:rPr lang="el-GR" dirty="0"/>
              <a:t> του προηγούμενου </a:t>
            </a:r>
            <a:r>
              <a:rPr lang="el-GR" dirty="0" err="1"/>
              <a:t>block</a:t>
            </a:r>
            <a:r>
              <a:rPr lang="en-GB" dirty="0"/>
              <a:t> (immutability).</a:t>
            </a:r>
            <a:endParaRPr lang="el-GR" dirty="0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DD12C187-2183-4D8D-9BE2-FC2E6D846DFF}"/>
              </a:ext>
            </a:extLst>
          </p:cNvPr>
          <p:cNvSpPr/>
          <p:nvPr/>
        </p:nvSpPr>
        <p:spPr>
          <a:xfrm>
            <a:off x="1999505" y="1947188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#1</a:t>
            </a:r>
            <a:endParaRPr lang="el-GR" dirty="0"/>
          </a:p>
        </p:txBody>
      </p:sp>
      <p:sp>
        <p:nvSpPr>
          <p:cNvPr id="7" name="Cube 7">
            <a:extLst>
              <a:ext uri="{FF2B5EF4-FFF2-40B4-BE49-F238E27FC236}">
                <a16:creationId xmlns:a16="http://schemas.microsoft.com/office/drawing/2014/main" id="{28387A2D-668E-4EE5-97F3-83ADAA0B2982}"/>
              </a:ext>
            </a:extLst>
          </p:cNvPr>
          <p:cNvSpPr/>
          <p:nvPr/>
        </p:nvSpPr>
        <p:spPr>
          <a:xfrm>
            <a:off x="3508265" y="1947188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#2</a:t>
            </a:r>
            <a:endParaRPr lang="el-GR" dirty="0"/>
          </a:p>
        </p:txBody>
      </p:sp>
      <p:sp>
        <p:nvSpPr>
          <p:cNvPr id="8" name="Cube 9">
            <a:extLst>
              <a:ext uri="{FF2B5EF4-FFF2-40B4-BE49-F238E27FC236}">
                <a16:creationId xmlns:a16="http://schemas.microsoft.com/office/drawing/2014/main" id="{198681E4-6715-4CC9-80CC-D5F3CF2E828A}"/>
              </a:ext>
            </a:extLst>
          </p:cNvPr>
          <p:cNvSpPr/>
          <p:nvPr/>
        </p:nvSpPr>
        <p:spPr>
          <a:xfrm>
            <a:off x="5017025" y="1947188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#3</a:t>
            </a:r>
            <a:endParaRPr lang="el-GR" dirty="0"/>
          </a:p>
        </p:txBody>
      </p:sp>
      <p:sp>
        <p:nvSpPr>
          <p:cNvPr id="9" name="Cube 11">
            <a:extLst>
              <a:ext uri="{FF2B5EF4-FFF2-40B4-BE49-F238E27FC236}">
                <a16:creationId xmlns:a16="http://schemas.microsoft.com/office/drawing/2014/main" id="{B6B708ED-CD09-4A47-BB6A-ADA21D1E625F}"/>
              </a:ext>
            </a:extLst>
          </p:cNvPr>
          <p:cNvSpPr/>
          <p:nvPr/>
        </p:nvSpPr>
        <p:spPr>
          <a:xfrm>
            <a:off x="6525785" y="1947188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#4</a:t>
            </a:r>
            <a:endParaRPr lang="el-GR" dirty="0"/>
          </a:p>
        </p:txBody>
      </p:sp>
      <p:sp>
        <p:nvSpPr>
          <p:cNvPr id="10" name="Cube 13">
            <a:extLst>
              <a:ext uri="{FF2B5EF4-FFF2-40B4-BE49-F238E27FC236}">
                <a16:creationId xmlns:a16="http://schemas.microsoft.com/office/drawing/2014/main" id="{2922926B-8D89-4BBB-BA94-41BA817DF856}"/>
              </a:ext>
            </a:extLst>
          </p:cNvPr>
          <p:cNvSpPr/>
          <p:nvPr/>
        </p:nvSpPr>
        <p:spPr>
          <a:xfrm>
            <a:off x="8034545" y="1947188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#5</a:t>
            </a:r>
            <a:endParaRPr lang="el-GR" dirty="0"/>
          </a:p>
        </p:txBody>
      </p:sp>
      <p:sp>
        <p:nvSpPr>
          <p:cNvPr id="11" name="Cube 15">
            <a:extLst>
              <a:ext uri="{FF2B5EF4-FFF2-40B4-BE49-F238E27FC236}">
                <a16:creationId xmlns:a16="http://schemas.microsoft.com/office/drawing/2014/main" id="{DE0821D6-866C-460D-8E5F-1280998F9481}"/>
              </a:ext>
            </a:extLst>
          </p:cNvPr>
          <p:cNvSpPr/>
          <p:nvPr/>
        </p:nvSpPr>
        <p:spPr>
          <a:xfrm>
            <a:off x="9543305" y="1945261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#6</a:t>
            </a:r>
            <a:endParaRPr lang="el-GR" dirty="0"/>
          </a:p>
        </p:txBody>
      </p:sp>
      <p:pic>
        <p:nvPicPr>
          <p:cNvPr id="12" name="Graphic 27">
            <a:extLst>
              <a:ext uri="{FF2B5EF4-FFF2-40B4-BE49-F238E27FC236}">
                <a16:creationId xmlns:a16="http://schemas.microsoft.com/office/drawing/2014/main" id="{2C3EB452-4EB6-42B3-A6E1-7665E00E2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40281" y="2433446"/>
            <a:ext cx="665018" cy="228600"/>
          </a:xfrm>
          <a:prstGeom prst="rect">
            <a:avLst/>
          </a:prstGeom>
        </p:spPr>
      </p:pic>
      <p:pic>
        <p:nvPicPr>
          <p:cNvPr id="13" name="Graphic 29">
            <a:extLst>
              <a:ext uri="{FF2B5EF4-FFF2-40B4-BE49-F238E27FC236}">
                <a16:creationId xmlns:a16="http://schemas.microsoft.com/office/drawing/2014/main" id="{814E9C4E-32FC-4A11-8223-51D1044A20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12506" y="2440964"/>
            <a:ext cx="665018" cy="228600"/>
          </a:xfrm>
          <a:prstGeom prst="rect">
            <a:avLst/>
          </a:prstGeom>
        </p:spPr>
      </p:pic>
      <p:pic>
        <p:nvPicPr>
          <p:cNvPr id="14" name="Graphic 31">
            <a:extLst>
              <a:ext uri="{FF2B5EF4-FFF2-40B4-BE49-F238E27FC236}">
                <a16:creationId xmlns:a16="http://schemas.microsoft.com/office/drawing/2014/main" id="{B9CC32A3-D284-42C2-8F09-7624864AAD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72157" y="2440964"/>
            <a:ext cx="665018" cy="228600"/>
          </a:xfrm>
          <a:prstGeom prst="rect">
            <a:avLst/>
          </a:prstGeom>
        </p:spPr>
      </p:pic>
      <p:pic>
        <p:nvPicPr>
          <p:cNvPr id="15" name="Graphic 33">
            <a:extLst>
              <a:ext uri="{FF2B5EF4-FFF2-40B4-BE49-F238E27FC236}">
                <a16:creationId xmlns:a16="http://schemas.microsoft.com/office/drawing/2014/main" id="{99705F8C-1570-4225-BE58-AFAF85A4FD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97064" y="2439037"/>
            <a:ext cx="665018" cy="228600"/>
          </a:xfrm>
          <a:prstGeom prst="rect">
            <a:avLst/>
          </a:prstGeom>
        </p:spPr>
      </p:pic>
      <p:pic>
        <p:nvPicPr>
          <p:cNvPr id="16" name="Graphic 35">
            <a:extLst>
              <a:ext uri="{FF2B5EF4-FFF2-40B4-BE49-F238E27FC236}">
                <a16:creationId xmlns:a16="http://schemas.microsoft.com/office/drawing/2014/main" id="{47372616-2055-4240-A22D-34AB159182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88304" y="2439037"/>
            <a:ext cx="665018" cy="22860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57992C0-2A5E-4F97-9658-8DF36DB453D0}"/>
              </a:ext>
            </a:extLst>
          </p:cNvPr>
          <p:cNvSpPr txBox="1">
            <a:spLocks/>
          </p:cNvSpPr>
          <p:nvPr/>
        </p:nvSpPr>
        <p:spPr>
          <a:xfrm>
            <a:off x="1683693" y="4226842"/>
            <a:ext cx="8596668" cy="1104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/>
              <a:t>Αν γίνει προσπάθεια τροποποίησης οποιασδήποτε πληροφορίας εντός της αλυσίδας, τα κρυπτογραφικά </a:t>
            </a:r>
            <a:r>
              <a:rPr lang="en-US" dirty="0"/>
              <a:t>hashes</a:t>
            </a:r>
            <a:r>
              <a:rPr lang="el-GR" dirty="0"/>
              <a:t> που έπονται της αλλαγής θα υποστούν επίσης αλλαγή καθιστώντας εμφανή την αλλοίωση του περιεχομένου.</a:t>
            </a:r>
          </a:p>
        </p:txBody>
      </p:sp>
      <p:sp>
        <p:nvSpPr>
          <p:cNvPr id="18" name="Cube 62">
            <a:extLst>
              <a:ext uri="{FF2B5EF4-FFF2-40B4-BE49-F238E27FC236}">
                <a16:creationId xmlns:a16="http://schemas.microsoft.com/office/drawing/2014/main" id="{605CB1DF-0FF5-4AF0-900F-A35F12B65E48}"/>
              </a:ext>
            </a:extLst>
          </p:cNvPr>
          <p:cNvSpPr/>
          <p:nvPr/>
        </p:nvSpPr>
        <p:spPr>
          <a:xfrm>
            <a:off x="1995342" y="5331749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#1</a:t>
            </a:r>
            <a:endParaRPr lang="el-GR" dirty="0"/>
          </a:p>
        </p:txBody>
      </p:sp>
      <p:sp>
        <p:nvSpPr>
          <p:cNvPr id="19" name="Cube 63">
            <a:extLst>
              <a:ext uri="{FF2B5EF4-FFF2-40B4-BE49-F238E27FC236}">
                <a16:creationId xmlns:a16="http://schemas.microsoft.com/office/drawing/2014/main" id="{91CF5DC5-8460-4AD6-9ED1-3ADD5DCA0424}"/>
              </a:ext>
            </a:extLst>
          </p:cNvPr>
          <p:cNvSpPr/>
          <p:nvPr/>
        </p:nvSpPr>
        <p:spPr>
          <a:xfrm>
            <a:off x="3504102" y="5331749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#2</a:t>
            </a:r>
            <a:endParaRPr lang="el-GR" dirty="0"/>
          </a:p>
        </p:txBody>
      </p:sp>
      <p:sp>
        <p:nvSpPr>
          <p:cNvPr id="20" name="Cube 64">
            <a:extLst>
              <a:ext uri="{FF2B5EF4-FFF2-40B4-BE49-F238E27FC236}">
                <a16:creationId xmlns:a16="http://schemas.microsoft.com/office/drawing/2014/main" id="{68BFB930-E047-4D2E-9FD8-0CDBE0147C51}"/>
              </a:ext>
            </a:extLst>
          </p:cNvPr>
          <p:cNvSpPr/>
          <p:nvPr/>
        </p:nvSpPr>
        <p:spPr>
          <a:xfrm>
            <a:off x="5012862" y="5331749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#3</a:t>
            </a:r>
            <a:endParaRPr lang="el-GR" dirty="0"/>
          </a:p>
        </p:txBody>
      </p:sp>
      <p:sp>
        <p:nvSpPr>
          <p:cNvPr id="21" name="Cube 65">
            <a:extLst>
              <a:ext uri="{FF2B5EF4-FFF2-40B4-BE49-F238E27FC236}">
                <a16:creationId xmlns:a16="http://schemas.microsoft.com/office/drawing/2014/main" id="{3AF22E84-6F8F-4FC3-B7BD-2AAFBB75FF49}"/>
              </a:ext>
            </a:extLst>
          </p:cNvPr>
          <p:cNvSpPr/>
          <p:nvPr/>
        </p:nvSpPr>
        <p:spPr>
          <a:xfrm>
            <a:off x="6521622" y="5331749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#4</a:t>
            </a:r>
            <a:endParaRPr lang="el-GR" dirty="0"/>
          </a:p>
        </p:txBody>
      </p:sp>
      <p:sp>
        <p:nvSpPr>
          <p:cNvPr id="22" name="Cube 66">
            <a:extLst>
              <a:ext uri="{FF2B5EF4-FFF2-40B4-BE49-F238E27FC236}">
                <a16:creationId xmlns:a16="http://schemas.microsoft.com/office/drawing/2014/main" id="{C5BDC268-CBCA-4A4B-A573-BA9F348DDB22}"/>
              </a:ext>
            </a:extLst>
          </p:cNvPr>
          <p:cNvSpPr/>
          <p:nvPr/>
        </p:nvSpPr>
        <p:spPr>
          <a:xfrm>
            <a:off x="8030382" y="5331749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#5</a:t>
            </a:r>
            <a:endParaRPr lang="el-GR" dirty="0"/>
          </a:p>
        </p:txBody>
      </p:sp>
      <p:sp>
        <p:nvSpPr>
          <p:cNvPr id="23" name="Cube 67">
            <a:extLst>
              <a:ext uri="{FF2B5EF4-FFF2-40B4-BE49-F238E27FC236}">
                <a16:creationId xmlns:a16="http://schemas.microsoft.com/office/drawing/2014/main" id="{DF5FAE58-54EA-4E6D-BE41-30BE90B019E7}"/>
              </a:ext>
            </a:extLst>
          </p:cNvPr>
          <p:cNvSpPr/>
          <p:nvPr/>
        </p:nvSpPr>
        <p:spPr>
          <a:xfrm>
            <a:off x="9539142" y="5329822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Block #6</a:t>
            </a:r>
            <a:endParaRPr lang="el-GR" dirty="0"/>
          </a:p>
        </p:txBody>
      </p:sp>
      <p:pic>
        <p:nvPicPr>
          <p:cNvPr id="24" name="Graphic 68">
            <a:extLst>
              <a:ext uri="{FF2B5EF4-FFF2-40B4-BE49-F238E27FC236}">
                <a16:creationId xmlns:a16="http://schemas.microsoft.com/office/drawing/2014/main" id="{26F1176B-A236-4CAE-B7F3-F258BDD54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92901" y="5823598"/>
            <a:ext cx="665018" cy="228600"/>
          </a:xfrm>
          <a:prstGeom prst="rect">
            <a:avLst/>
          </a:prstGeom>
        </p:spPr>
      </p:pic>
      <p:pic>
        <p:nvPicPr>
          <p:cNvPr id="25" name="Graphic 69">
            <a:extLst>
              <a:ext uri="{FF2B5EF4-FFF2-40B4-BE49-F238E27FC236}">
                <a16:creationId xmlns:a16="http://schemas.microsoft.com/office/drawing/2014/main" id="{25C7DFC4-2A84-4839-839A-A4712DB52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97172" y="5823598"/>
            <a:ext cx="665018" cy="228600"/>
          </a:xfrm>
          <a:prstGeom prst="rect">
            <a:avLst/>
          </a:prstGeom>
        </p:spPr>
      </p:pic>
      <p:sp>
        <p:nvSpPr>
          <p:cNvPr id="26" name="Multiplication Sign 70">
            <a:extLst>
              <a:ext uri="{FF2B5EF4-FFF2-40B4-BE49-F238E27FC236}">
                <a16:creationId xmlns:a16="http://schemas.microsoft.com/office/drawing/2014/main" id="{CE1C4E4B-3C66-4D5F-8795-8EC782424DED}"/>
              </a:ext>
            </a:extLst>
          </p:cNvPr>
          <p:cNvSpPr/>
          <p:nvPr/>
        </p:nvSpPr>
        <p:spPr>
          <a:xfrm>
            <a:off x="6098435" y="5700154"/>
            <a:ext cx="553766" cy="475488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/>
          </a:p>
        </p:txBody>
      </p:sp>
      <p:sp>
        <p:nvSpPr>
          <p:cNvPr id="27" name="Multiplication Sign 71">
            <a:extLst>
              <a:ext uri="{FF2B5EF4-FFF2-40B4-BE49-F238E27FC236}">
                <a16:creationId xmlns:a16="http://schemas.microsoft.com/office/drawing/2014/main" id="{87CFE88F-F80B-4E48-9C33-8200CB9760B6}"/>
              </a:ext>
            </a:extLst>
          </p:cNvPr>
          <p:cNvSpPr/>
          <p:nvPr/>
        </p:nvSpPr>
        <p:spPr>
          <a:xfrm>
            <a:off x="9091744" y="5712452"/>
            <a:ext cx="553766" cy="475488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/>
          </a:p>
        </p:txBody>
      </p:sp>
      <p:sp>
        <p:nvSpPr>
          <p:cNvPr id="28" name="Multiplication Sign 72">
            <a:extLst>
              <a:ext uri="{FF2B5EF4-FFF2-40B4-BE49-F238E27FC236}">
                <a16:creationId xmlns:a16="http://schemas.microsoft.com/office/drawing/2014/main" id="{0FC29DF7-AE9D-498E-A891-E1E8162997FE}"/>
              </a:ext>
            </a:extLst>
          </p:cNvPr>
          <p:cNvSpPr/>
          <p:nvPr/>
        </p:nvSpPr>
        <p:spPr>
          <a:xfrm>
            <a:off x="7592717" y="5700154"/>
            <a:ext cx="553766" cy="475488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/>
          </a:p>
        </p:txBody>
      </p:sp>
      <p:sp>
        <p:nvSpPr>
          <p:cNvPr id="29" name="Rectangle 73">
            <a:extLst>
              <a:ext uri="{FF2B5EF4-FFF2-40B4-BE49-F238E27FC236}">
                <a16:creationId xmlns:a16="http://schemas.microsoft.com/office/drawing/2014/main" id="{4F7BEB1C-46B7-4BE4-82A4-9AE18BE438BF}"/>
              </a:ext>
            </a:extLst>
          </p:cNvPr>
          <p:cNvSpPr/>
          <p:nvPr/>
        </p:nvSpPr>
        <p:spPr>
          <a:xfrm>
            <a:off x="4892581" y="6335029"/>
            <a:ext cx="1141768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00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el-GR" sz="1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Τροποποίηση </a:t>
            </a:r>
            <a:r>
              <a:rPr lang="el-GR" sz="1000" b="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περιεχομένου</a:t>
            </a:r>
            <a:endParaRPr lang="en-US" sz="10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601BC07-5907-489D-AF3A-2156BC1D2F4B}"/>
              </a:ext>
            </a:extLst>
          </p:cNvPr>
          <p:cNvSpPr txBox="1"/>
          <p:nvPr/>
        </p:nvSpPr>
        <p:spPr>
          <a:xfrm>
            <a:off x="3257115" y="3756430"/>
            <a:ext cx="87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5020E1-6D19-4E49-9609-21BCAF82D6A4}"/>
              </a:ext>
            </a:extLst>
          </p:cNvPr>
          <p:cNvSpPr txBox="1"/>
          <p:nvPr/>
        </p:nvSpPr>
        <p:spPr>
          <a:xfrm>
            <a:off x="1934843" y="3195673"/>
            <a:ext cx="10450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Hash: 2ZB1</a:t>
            </a:r>
          </a:p>
          <a:p>
            <a:r>
              <a:rPr lang="en-GB" sz="1400" dirty="0"/>
              <a:t>Previous</a:t>
            </a:r>
            <a:r>
              <a:rPr lang="en-GB" sz="1200" dirty="0"/>
              <a:t> </a:t>
            </a:r>
            <a:r>
              <a:rPr lang="en-GB" sz="1400" dirty="0"/>
              <a:t>hash: 0000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26265B-E025-4CC2-BEEA-96BBD07EE38D}"/>
              </a:ext>
            </a:extLst>
          </p:cNvPr>
          <p:cNvSpPr txBox="1"/>
          <p:nvPr/>
        </p:nvSpPr>
        <p:spPr>
          <a:xfrm>
            <a:off x="4952037" y="3257551"/>
            <a:ext cx="10450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Hash: 3DfV</a:t>
            </a:r>
          </a:p>
          <a:p>
            <a:r>
              <a:rPr lang="en-GB" sz="1400" dirty="0"/>
              <a:t>Previous</a:t>
            </a:r>
            <a:r>
              <a:rPr lang="en-GB" sz="1200" dirty="0"/>
              <a:t> </a:t>
            </a:r>
            <a:r>
              <a:rPr lang="en-GB" sz="1400" dirty="0"/>
              <a:t>hash: 7B2Z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E0DA58-5832-4241-95B2-EE00C0C50597}"/>
              </a:ext>
            </a:extLst>
          </p:cNvPr>
          <p:cNvSpPr txBox="1"/>
          <p:nvPr/>
        </p:nvSpPr>
        <p:spPr>
          <a:xfrm>
            <a:off x="6492216" y="3274169"/>
            <a:ext cx="10450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Hash: 2z7P</a:t>
            </a:r>
          </a:p>
          <a:p>
            <a:r>
              <a:rPr lang="en-GB" sz="1400" dirty="0"/>
              <a:t>Previous</a:t>
            </a:r>
            <a:r>
              <a:rPr lang="en-GB" sz="1200" dirty="0"/>
              <a:t> </a:t>
            </a:r>
            <a:r>
              <a:rPr lang="en-GB" sz="1400" dirty="0"/>
              <a:t>hash: 3DfV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5E2B8B-FCF5-4263-AED6-05D576CD797A}"/>
              </a:ext>
            </a:extLst>
          </p:cNvPr>
          <p:cNvSpPr txBox="1"/>
          <p:nvPr/>
        </p:nvSpPr>
        <p:spPr>
          <a:xfrm>
            <a:off x="8032395" y="3257551"/>
            <a:ext cx="1045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Hash: 4rS1</a:t>
            </a:r>
          </a:p>
          <a:p>
            <a:r>
              <a:rPr lang="en-GB" sz="1400" dirty="0"/>
              <a:t>Previous</a:t>
            </a:r>
            <a:r>
              <a:rPr lang="en-GB" sz="1200" dirty="0"/>
              <a:t> </a:t>
            </a:r>
            <a:r>
              <a:rPr lang="en-GB" sz="1400" dirty="0"/>
              <a:t>hash: 2z7P</a:t>
            </a:r>
          </a:p>
          <a:p>
            <a:endParaRPr lang="en-GB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B99627-181D-4BE4-93D4-3558AB9E474B}"/>
              </a:ext>
            </a:extLst>
          </p:cNvPr>
          <p:cNvSpPr txBox="1"/>
          <p:nvPr/>
        </p:nvSpPr>
        <p:spPr>
          <a:xfrm>
            <a:off x="9497921" y="3232194"/>
            <a:ext cx="10450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Hash: K5B1</a:t>
            </a:r>
          </a:p>
          <a:p>
            <a:r>
              <a:rPr lang="en-GB" sz="1400" dirty="0"/>
              <a:t>Previous</a:t>
            </a:r>
            <a:r>
              <a:rPr lang="en-GB" sz="1200" dirty="0"/>
              <a:t> </a:t>
            </a:r>
            <a:r>
              <a:rPr lang="en-GB" sz="1400" dirty="0"/>
              <a:t>hash: 4rS1</a:t>
            </a:r>
            <a:endParaRPr lang="en-GB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92765D-6E34-4CF6-98C6-5AF8EEA0168E}"/>
              </a:ext>
            </a:extLst>
          </p:cNvPr>
          <p:cNvSpPr txBox="1"/>
          <p:nvPr/>
        </p:nvSpPr>
        <p:spPr>
          <a:xfrm>
            <a:off x="3394566" y="3224860"/>
            <a:ext cx="1045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Hash: 7B2Z</a:t>
            </a:r>
          </a:p>
          <a:p>
            <a:r>
              <a:rPr lang="en-GB" sz="1400" dirty="0"/>
              <a:t>Previous</a:t>
            </a:r>
            <a:r>
              <a:rPr lang="en-GB" sz="1200" dirty="0"/>
              <a:t> </a:t>
            </a:r>
            <a:r>
              <a:rPr lang="en-GB" sz="1400" dirty="0"/>
              <a:t>hash: </a:t>
            </a:r>
            <a:r>
              <a:rPr lang="en-GB" sz="1200" dirty="0"/>
              <a:t>2ZB1</a:t>
            </a:r>
          </a:p>
          <a:p>
            <a:endParaRPr lang="en-GB" sz="1200" dirty="0"/>
          </a:p>
        </p:txBody>
      </p:sp>
      <p:cxnSp>
        <p:nvCxnSpPr>
          <p:cNvPr id="57" name="Γραμμή σύνδεσης: Καμπύλη 56">
            <a:extLst>
              <a:ext uri="{FF2B5EF4-FFF2-40B4-BE49-F238E27FC236}">
                <a16:creationId xmlns:a16="http://schemas.microsoft.com/office/drawing/2014/main" id="{98A4C0FF-4E98-48CB-A560-B575D08DD50C}"/>
              </a:ext>
            </a:extLst>
          </p:cNvPr>
          <p:cNvCxnSpPr>
            <a:cxnSpLocks/>
          </p:cNvCxnSpPr>
          <p:nvPr/>
        </p:nvCxnSpPr>
        <p:spPr>
          <a:xfrm>
            <a:off x="2903883" y="3452075"/>
            <a:ext cx="503567" cy="347269"/>
          </a:xfrm>
          <a:prstGeom prst="curvedConnector3">
            <a:avLst>
              <a:gd name="adj1" fmla="val 50000"/>
            </a:avLst>
          </a:prstGeom>
          <a:ln w="317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Γραμμή σύνδεσης: Καμπύλη 61">
            <a:extLst>
              <a:ext uri="{FF2B5EF4-FFF2-40B4-BE49-F238E27FC236}">
                <a16:creationId xmlns:a16="http://schemas.microsoft.com/office/drawing/2014/main" id="{68BC0EF1-48A5-4277-AD71-11E1B6518B6B}"/>
              </a:ext>
            </a:extLst>
          </p:cNvPr>
          <p:cNvCxnSpPr>
            <a:cxnSpLocks/>
          </p:cNvCxnSpPr>
          <p:nvPr/>
        </p:nvCxnSpPr>
        <p:spPr>
          <a:xfrm>
            <a:off x="4416050" y="3452076"/>
            <a:ext cx="503567" cy="347269"/>
          </a:xfrm>
          <a:prstGeom prst="curvedConnector3">
            <a:avLst>
              <a:gd name="adj1" fmla="val 50000"/>
            </a:avLst>
          </a:prstGeom>
          <a:ln w="317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Γραμμή σύνδεσης: Καμπύλη 62">
            <a:extLst>
              <a:ext uri="{FF2B5EF4-FFF2-40B4-BE49-F238E27FC236}">
                <a16:creationId xmlns:a16="http://schemas.microsoft.com/office/drawing/2014/main" id="{B6E9D3C7-F418-4EB6-B424-C1CB22C61510}"/>
              </a:ext>
            </a:extLst>
          </p:cNvPr>
          <p:cNvCxnSpPr>
            <a:cxnSpLocks/>
          </p:cNvCxnSpPr>
          <p:nvPr/>
        </p:nvCxnSpPr>
        <p:spPr>
          <a:xfrm>
            <a:off x="5981393" y="3469380"/>
            <a:ext cx="503567" cy="347269"/>
          </a:xfrm>
          <a:prstGeom prst="curvedConnector3">
            <a:avLst>
              <a:gd name="adj1" fmla="val 50000"/>
            </a:avLst>
          </a:prstGeom>
          <a:ln w="317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Γραμμή σύνδεσης: Καμπύλη 63">
            <a:extLst>
              <a:ext uri="{FF2B5EF4-FFF2-40B4-BE49-F238E27FC236}">
                <a16:creationId xmlns:a16="http://schemas.microsoft.com/office/drawing/2014/main" id="{50131CF7-84DB-409A-959C-84AEC72DE1AA}"/>
              </a:ext>
            </a:extLst>
          </p:cNvPr>
          <p:cNvCxnSpPr>
            <a:cxnSpLocks/>
          </p:cNvCxnSpPr>
          <p:nvPr/>
        </p:nvCxnSpPr>
        <p:spPr>
          <a:xfrm>
            <a:off x="7537793" y="3452076"/>
            <a:ext cx="503567" cy="347269"/>
          </a:xfrm>
          <a:prstGeom prst="curvedConnector3">
            <a:avLst>
              <a:gd name="adj1" fmla="val 50000"/>
            </a:avLst>
          </a:prstGeom>
          <a:ln w="317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Γραμμή σύνδεσης: Καμπύλη 64">
            <a:extLst>
              <a:ext uri="{FF2B5EF4-FFF2-40B4-BE49-F238E27FC236}">
                <a16:creationId xmlns:a16="http://schemas.microsoft.com/office/drawing/2014/main" id="{3A651320-43DE-48A9-ADE8-4C92366218DB}"/>
              </a:ext>
            </a:extLst>
          </p:cNvPr>
          <p:cNvCxnSpPr>
            <a:cxnSpLocks/>
          </p:cNvCxnSpPr>
          <p:nvPr/>
        </p:nvCxnSpPr>
        <p:spPr>
          <a:xfrm>
            <a:off x="8994354" y="3452076"/>
            <a:ext cx="503567" cy="347269"/>
          </a:xfrm>
          <a:prstGeom prst="curvedConnector3">
            <a:avLst>
              <a:gd name="adj1" fmla="val 50000"/>
            </a:avLst>
          </a:prstGeom>
          <a:ln w="317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82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/>
      <p:bldP spid="34" grpId="0"/>
      <p:bldP spid="36" grpId="0"/>
      <p:bldP spid="38" grpId="0"/>
      <p:bldP spid="40" grpId="0"/>
      <p:bldP spid="42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>
            <a:extLst>
              <a:ext uri="{FF2B5EF4-FFF2-40B4-BE49-F238E27FC236}">
                <a16:creationId xmlns:a16="http://schemas.microsoft.com/office/drawing/2014/main" id="{5A0F0777-4416-4AAC-85F6-ADA7A4C51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616" y="667992"/>
            <a:ext cx="9494755" cy="584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9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DF54F85-38C3-43B3-B99F-15992DCA39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8515" y="107479"/>
            <a:ext cx="9333244" cy="806921"/>
          </a:xfrm>
        </p:spPr>
        <p:txBody>
          <a:bodyPr>
            <a:normAutofit/>
          </a:bodyPr>
          <a:lstStyle/>
          <a:p>
            <a:r>
              <a:rPr lang="el-GR" sz="4400" dirty="0">
                <a:solidFill>
                  <a:srgbClr val="0070C0"/>
                </a:solidFill>
              </a:rPr>
              <a:t>Τύποι </a:t>
            </a:r>
            <a:r>
              <a:rPr lang="en-GB" sz="4400" dirty="0">
                <a:solidFill>
                  <a:srgbClr val="0070C0"/>
                </a:solidFill>
              </a:rPr>
              <a:t>Blockchain</a:t>
            </a:r>
            <a:endParaRPr lang="el-GR" sz="4400" dirty="0">
              <a:solidFill>
                <a:srgbClr val="0070C0"/>
              </a:solidFill>
            </a:endParaRP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E8836647-53D9-4947-B06A-5FBAD063EB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677" y="984752"/>
            <a:ext cx="7988333" cy="5633300"/>
          </a:xfrm>
          <a:prstGeom prst="rect">
            <a:avLst/>
          </a:prstGeom>
        </p:spPr>
      </p:pic>
      <p:pic>
        <p:nvPicPr>
          <p:cNvPr id="15" name="Εικόνα 14">
            <a:extLst>
              <a:ext uri="{FF2B5EF4-FFF2-40B4-BE49-F238E27FC236}">
                <a16:creationId xmlns:a16="http://schemas.microsoft.com/office/drawing/2014/main" id="{685220E8-2FE0-4E59-9CFA-E2C582A6FF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965" y="1079415"/>
            <a:ext cx="7896344" cy="574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84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3D58D84-80BA-40DA-877A-9CEF554BC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Consensus</a:t>
            </a:r>
            <a:endParaRPr lang="el-GR" dirty="0">
              <a:solidFill>
                <a:srgbClr val="0070C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4F46A5D-F650-498F-A7BF-6F6C1480D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3535" y="1130441"/>
            <a:ext cx="9696659" cy="55528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dirty="0"/>
              <a:t>Διαδικασία μέσω της οποίας όλοι οι κόμβοι ενός δικτύου καταλήγουν σε μία συμφωνία για την παρούσα κατάσταση του κατανεμημένου </a:t>
            </a:r>
            <a:r>
              <a:rPr lang="el-GR" dirty="0" err="1"/>
              <a:t>blockchain</a:t>
            </a:r>
            <a:r>
              <a:rPr lang="el-GR" dirty="0"/>
              <a:t>.</a:t>
            </a:r>
            <a:r>
              <a:rPr lang="en-GB" dirty="0"/>
              <a:t> </a:t>
            </a:r>
            <a:r>
              <a:rPr lang="el-GR" dirty="0"/>
              <a:t>Πιο δημοφιλείς :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Proof of Work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Proof of Stake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Prove of Activity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Proof of Authority</a:t>
            </a:r>
            <a:br>
              <a:rPr lang="el-GR" dirty="0"/>
            </a:br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EA98BA-8796-4E2A-8831-7119011E7794}"/>
              </a:ext>
            </a:extLst>
          </p:cNvPr>
          <p:cNvSpPr txBox="1"/>
          <p:nvPr/>
        </p:nvSpPr>
        <p:spPr>
          <a:xfrm>
            <a:off x="2293535" y="1084632"/>
            <a:ext cx="99026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/>
              <a:t>PoW</a:t>
            </a:r>
            <a:endParaRPr lang="en-GB" sz="2400" b="1" dirty="0"/>
          </a:p>
          <a:p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Για </a:t>
            </a:r>
            <a:r>
              <a:rPr lang="el-G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να ανταμειφθεί κανείς με το </a:t>
            </a:r>
            <a:r>
              <a:rPr lang="el-G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να αποκτήσει</a:t>
            </a:r>
            <a:r>
              <a:rPr lang="el-G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πρόσβαση σε έναν πόρο, πρέπει να υπολογίσει την αποκρυπτογράφηση του κρυπτογραφημένου στίγματός του. </a:t>
            </a:r>
            <a:endParaRPr lang="en-GB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GB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Για να έχει κανείς πρόσβαση και σε άλλον πόρο πρέπει πάλι να κάνει το ίδιο. (</a:t>
            </a:r>
            <a:r>
              <a:rPr lang="en-GB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double spending problem)</a:t>
            </a:r>
          </a:p>
          <a:p>
            <a:endParaRPr lang="en-GB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Ό</a:t>
            </a:r>
            <a:r>
              <a:rPr lang="el-G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λοι οι </a:t>
            </a:r>
            <a:r>
              <a:rPr lang="en-GB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miners </a:t>
            </a:r>
            <a:r>
              <a:rPr lang="el-G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ανταγωνίζονται μεταξύ τους για να λύσουν το μαθηματικό πρόβλημα. </a:t>
            </a:r>
            <a:endParaRPr lang="en-GB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l-GR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Οι ετήσιες συναλλαγές καταναλώνουν περίπου όση ηλεκτρική ενέργεια καταναλώνεται ετησίως στη Δανία</a:t>
            </a:r>
            <a:r>
              <a:rPr lang="en-GB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endParaRPr lang="en-GB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Μία συναλλαγή στο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bitcoin </a:t>
            </a:r>
            <a:r>
              <a:rPr lang="el-G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καταναλώνει περισσότερη ενέργεια από 400.000 συναλλαγές στο δίκτυο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VISA.</a:t>
            </a:r>
            <a:br>
              <a:rPr lang="en-GB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l-GR" sz="2000" dirty="0"/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05E2EE88-8CCD-4B7B-B9BC-647E2D16E0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400" y="1502229"/>
            <a:ext cx="9285816" cy="4441371"/>
          </a:xfrm>
          <a:prstGeom prst="rect">
            <a:avLst/>
          </a:prstGeom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A2F31B57-D852-4E09-AD31-0ECD28216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535" y="1385852"/>
            <a:ext cx="9684127" cy="4535796"/>
          </a:xfrm>
          <a:prstGeom prst="rect">
            <a:avLst/>
          </a:prstGeom>
        </p:spPr>
      </p:pic>
      <p:sp>
        <p:nvSpPr>
          <p:cNvPr id="7" name="Θέση περιεχομένου 6">
            <a:extLst>
              <a:ext uri="{FF2B5EF4-FFF2-40B4-BE49-F238E27FC236}">
                <a16:creationId xmlns:a16="http://schemas.microsoft.com/office/drawing/2014/main" id="{49127C26-3C11-448E-A3D5-B4EC527C53CF}"/>
              </a:ext>
            </a:extLst>
          </p:cNvPr>
          <p:cNvSpPr txBox="1">
            <a:spLocks/>
          </p:cNvSpPr>
          <p:nvPr/>
        </p:nvSpPr>
        <p:spPr>
          <a:xfrm>
            <a:off x="2431701" y="1120392"/>
            <a:ext cx="9052727" cy="4704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/>
              <a:t>PoS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000">
                <a:latin typeface="Arial" panose="020B0604020202020204" pitchFamily="34" charset="0"/>
              </a:rPr>
              <a:t>O </a:t>
            </a:r>
            <a:r>
              <a:rPr lang="el-GR" sz="2000">
                <a:latin typeface="Arial" panose="020B0604020202020204" pitchFamily="34" charset="0"/>
              </a:rPr>
              <a:t>επόμενος αλγόριθμος συναίνεσης του </a:t>
            </a:r>
            <a:r>
              <a:rPr lang="en-GB" sz="2000">
                <a:latin typeface="Arial" panose="020B0604020202020204" pitchFamily="34" charset="0"/>
              </a:rPr>
              <a:t>Ethereum.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>
                <a:latin typeface="Arial" panose="020B0604020202020204" pitchFamily="34" charset="0"/>
                <a:ea typeface="Calibri" panose="020F0502020204030204" pitchFamily="34" charset="0"/>
              </a:rPr>
              <a:t>O</a:t>
            </a:r>
            <a:r>
              <a:rPr lang="el-GR" sz="2000">
                <a:latin typeface="Arial" panose="020B0604020202020204" pitchFamily="34" charset="0"/>
                <a:ea typeface="Calibri" panose="020F0502020204030204" pitchFamily="34" charset="0"/>
              </a:rPr>
              <a:t>ι επικυρωτές (validators) των νέων blocks επενδύουν τα κρυπτονομίσματά τους στο σύστημα ως απόδειξη επικύρωσης των συναλλαγών</a:t>
            </a:r>
            <a:r>
              <a:rPr lang="en-GB" sz="200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>
                <a:latin typeface="Arial" panose="020B0604020202020204" pitchFamily="34" charset="0"/>
                <a:ea typeface="Calibri" panose="020F0502020204030204" pitchFamily="34" charset="0"/>
              </a:rPr>
              <a:t>K</a:t>
            </a:r>
            <a:r>
              <a:rPr lang="el-GR" sz="2000">
                <a:latin typeface="Arial" panose="020B0604020202020204" pitchFamily="34" charset="0"/>
                <a:ea typeface="Calibri" panose="020F0502020204030204" pitchFamily="34" charset="0"/>
              </a:rPr>
              <a:t>άθε validator ψηφίζει τα blocks που θεωρεί ότι μπορούν να προστεθούν στο blockchain κλειδώνοντας έναν αριθμό από τα κρυπτονομίσματα που διαθέτει σαν “στοίχημα”</a:t>
            </a:r>
            <a:r>
              <a:rPr lang="en-GB" sz="200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>
                <a:latin typeface="Arial" panose="020B0604020202020204" pitchFamily="34" charset="0"/>
                <a:ea typeface="Calibri" panose="020F0502020204030204" pitchFamily="34" charset="0"/>
              </a:rPr>
              <a:t>Το block που θα συγκεντρώσει τις περισσότερες ψήφους, θα προστεθεί τελικά στο blockchain και θα δοθεί η ανάλογη ανταμοιβή στους validators προκειμένου να έχουν κίνητρο να δρούν καλόβουλα</a:t>
            </a:r>
            <a:r>
              <a:rPr lang="en-GB" sz="200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>
                <a:latin typeface="Arial" panose="020B0604020202020204" pitchFamily="34" charset="0"/>
                <a:ea typeface="Calibri" panose="020F0502020204030204" pitchFamily="34" charset="0"/>
              </a:rPr>
              <a:t>E</a:t>
            </a:r>
            <a:r>
              <a:rPr lang="el-GR" sz="2000">
                <a:latin typeface="Arial" panose="020B0604020202020204" pitchFamily="34" charset="0"/>
                <a:ea typeface="Calibri" panose="020F0502020204030204" pitchFamily="34" charset="0"/>
              </a:rPr>
              <a:t>πιτυγχάνει τον σκοπό της μείωσης των λογαριασμών ηλεκτρικής ενέργειας και χρησιμοποιεί υλικό χαμηλού κόστους, προωθεί την συσσώρευση κρυπτονομισμάτων αντί της κατανάλωσης.</a:t>
            </a:r>
            <a:br>
              <a:rPr lang="en-GB" sz="2000"/>
            </a:br>
            <a:endParaRPr lang="el-GR" sz="2000" dirty="0"/>
          </a:p>
        </p:txBody>
      </p:sp>
      <p:sp>
        <p:nvSpPr>
          <p:cNvPr id="8" name="Θέση περιεχομένου 8">
            <a:extLst>
              <a:ext uri="{FF2B5EF4-FFF2-40B4-BE49-F238E27FC236}">
                <a16:creationId xmlns:a16="http://schemas.microsoft.com/office/drawing/2014/main" id="{B4F5059D-9101-4F06-967D-E30E3E3A3454}"/>
              </a:ext>
            </a:extLst>
          </p:cNvPr>
          <p:cNvSpPr txBox="1">
            <a:spLocks/>
          </p:cNvSpPr>
          <p:nvPr/>
        </p:nvSpPr>
        <p:spPr>
          <a:xfrm>
            <a:off x="2342100" y="1117879"/>
            <a:ext cx="9169121" cy="53256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/>
              <a:t>Proof of Action</a:t>
            </a:r>
            <a:endParaRPr lang="el-GR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l-GR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l-GR" sz="2000" dirty="0">
                <a:latin typeface="Arial" panose="020B0604020202020204" pitchFamily="34" charset="0"/>
              </a:rPr>
              <a:t>Υ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βριδικό μοντέλο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POW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 και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POS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προσπαθεί να συνδυάσει τα πλεονεκτήματα και των δύο. </a:t>
            </a:r>
            <a:endParaRPr lang="en-US" sz="20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H 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διαδικασία εξόρυξης ξεκινά ως μια τυπική διαδικασία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POW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 με διάφορους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</a:rPr>
              <a:t>miners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 που προσπαθούν να ξεπεράσουν ο ένας τον άλλον με μεγαλύτερη υπολογιστική ισχύ για να βρουν ένα νέο μπλοκ.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Όταν βρεθεί ένα νέο μπλοκ (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mined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), το σύστημα αλλάζει σε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POS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, με το μπλοκ που μόλις βρέθηκε να περιέχει μόνο μια κεφαλίδα και τη διεύθυνση ανταμοιβής του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</a:rPr>
              <a:t>miner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Με βάση τις λεπτομέρειες της κεφαλίδας, επιλέγεται μια νέα τυχαία ομάδα </a:t>
            </a:r>
            <a:r>
              <a:rPr lang="el-GR" sz="2000" dirty="0" err="1">
                <a:latin typeface="Arial" panose="020B0604020202020204" pitchFamily="34" charset="0"/>
                <a:ea typeface="Calibri" panose="020F0502020204030204" pitchFamily="34" charset="0"/>
              </a:rPr>
              <a:t>επικυρωτών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 από το δίκτυο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blockchain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 που απαιτείται να επικυρώσουν ή να υπογράψουν το νέο μπλοκ.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Όσο περισσότερα </a:t>
            </a:r>
            <a:r>
              <a:rPr lang="el-GR" sz="2000" dirty="0" err="1">
                <a:latin typeface="Arial" panose="020B0604020202020204" pitchFamily="34" charset="0"/>
                <a:ea typeface="Calibri" panose="020F0502020204030204" pitchFamily="34" charset="0"/>
              </a:rPr>
              <a:t>κρυπτονομίσματα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 κατέχει ένας </a:t>
            </a:r>
            <a:r>
              <a:rPr lang="el-GR" sz="2000" dirty="0" err="1">
                <a:latin typeface="Arial" panose="020B0604020202020204" pitchFamily="34" charset="0"/>
                <a:ea typeface="Calibri" panose="020F0502020204030204" pitchFamily="34" charset="0"/>
              </a:rPr>
              <a:t>επικυρωτής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, τόσο περισσότερες πιθανότητες έχει να επιλεγεί ως υπογράφων.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Μόλις όλοι οι </a:t>
            </a:r>
            <a:r>
              <a:rPr lang="el-GR" sz="2000" dirty="0" err="1">
                <a:latin typeface="Arial" panose="020B0604020202020204" pitchFamily="34" charset="0"/>
                <a:ea typeface="Calibri" panose="020F0502020204030204" pitchFamily="34" charset="0"/>
              </a:rPr>
              <a:t>επικυρωτές</a:t>
            </a:r>
            <a:r>
              <a:rPr lang="el-GR" sz="2000" dirty="0">
                <a:latin typeface="Arial" panose="020B0604020202020204" pitchFamily="34" charset="0"/>
                <a:ea typeface="Calibri" panose="020F0502020204030204" pitchFamily="34" charset="0"/>
              </a:rPr>
              <a:t> υπογράψουν το μπλοκ που βρέθηκε πρόσφατα, εντοπίζεται και προστίθεται στο δίκτυο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blockchain</a:t>
            </a:r>
            <a:endParaRPr lang="el-GR" sz="2000" dirty="0"/>
          </a:p>
        </p:txBody>
      </p:sp>
      <p:sp>
        <p:nvSpPr>
          <p:cNvPr id="9" name="Θέση περιεχομένου 12">
            <a:extLst>
              <a:ext uri="{FF2B5EF4-FFF2-40B4-BE49-F238E27FC236}">
                <a16:creationId xmlns:a16="http://schemas.microsoft.com/office/drawing/2014/main" id="{A02558C4-29E0-46CF-A619-5A5B72EA0DCE}"/>
              </a:ext>
            </a:extLst>
          </p:cNvPr>
          <p:cNvSpPr txBox="1">
            <a:spLocks/>
          </p:cNvSpPr>
          <p:nvPr/>
        </p:nvSpPr>
        <p:spPr>
          <a:xfrm>
            <a:off x="2589122" y="1130441"/>
            <a:ext cx="9756951" cy="530050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Proof of Authority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E</a:t>
            </a:r>
            <a:r>
              <a:rPr lang="el-GR" dirty="0" err="1"/>
              <a:t>ίναι</a:t>
            </a:r>
            <a:r>
              <a:rPr lang="el-GR" dirty="0"/>
              <a:t> ένα τροποποιημένο </a:t>
            </a:r>
            <a:r>
              <a:rPr lang="el-GR" dirty="0" err="1"/>
              <a:t>PoS</a:t>
            </a:r>
            <a:r>
              <a:rPr lang="el-GR" dirty="0"/>
              <a:t>, το οποίο αξιοποιεί την ταυτότητα αντί για τα </a:t>
            </a:r>
            <a:r>
              <a:rPr lang="el-GR" dirty="0" err="1"/>
              <a:t>κρυπτονομίσματα</a:t>
            </a:r>
            <a:r>
              <a:rPr lang="el-GR" dirty="0"/>
              <a:t>. Βασίζεται σε: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l-GR" dirty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/>
              <a:t>έγκυρες και αξιόπιστες ταυτότητες: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l-GR" dirty="0"/>
              <a:t>   	 Οι </a:t>
            </a:r>
            <a:r>
              <a:rPr lang="el-GR" dirty="0" err="1"/>
              <a:t>επικυρωτές</a:t>
            </a:r>
            <a:r>
              <a:rPr lang="el-GR" dirty="0"/>
              <a:t> πρέπει να επιβεβαιώσουν τις πραγματικές τους ταυτότητες.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l-GR" dirty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/>
              <a:t>δυσκολία να γίνει κανείς </a:t>
            </a:r>
            <a:r>
              <a:rPr lang="el-GR" dirty="0" err="1"/>
              <a:t>επικυρωτής</a:t>
            </a:r>
            <a:r>
              <a:rPr lang="el-GR" dirty="0"/>
              <a:t>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l-GR" dirty="0"/>
              <a:t>	Ένας υποψήφιος πρέπει να είναι πρόθυμος να επενδύσει χρήματα και να 	διακυβεύσει τη φήμη του. Υπάρχει μια πολύπλοκη διαδικασία που μειώνει 	τους κινδύνους επιλογής αμφισβητήσιμων </a:t>
            </a:r>
            <a:r>
              <a:rPr lang="el-GR" dirty="0" err="1"/>
              <a:t>επικυρωτών</a:t>
            </a:r>
            <a:r>
              <a:rPr lang="el-GR" dirty="0"/>
              <a:t> και ενθαρρύνει μια 	μακροπρόθεσμη δέσμευση.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l-GR" dirty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/>
              <a:t>ένα πρότυπο για έγκριση </a:t>
            </a:r>
            <a:r>
              <a:rPr lang="el-GR" dirty="0" err="1"/>
              <a:t>επικυρωτή</a:t>
            </a:r>
            <a:r>
              <a:rPr lang="el-GR" dirty="0"/>
              <a:t>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l-GR" dirty="0"/>
              <a:t>	Η μέθοδος επιλογής </a:t>
            </a:r>
            <a:r>
              <a:rPr lang="el-GR" dirty="0" err="1"/>
              <a:t>επικυρωτών</a:t>
            </a:r>
            <a:r>
              <a:rPr lang="el-GR" dirty="0"/>
              <a:t> πρέπει να είναι ίση με όλους τους υποψηφίους.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2915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build="p"/>
      <p:bldP spid="4" grpId="0"/>
      <p:bldP spid="4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>
            <a:extLst>
              <a:ext uri="{FF2B5EF4-FFF2-40B4-BE49-F238E27FC236}">
                <a16:creationId xmlns:a16="http://schemas.microsoft.com/office/drawing/2014/main" id="{9AA3F4C8-7457-4AF8-9D36-3009157BC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71" y="3804785"/>
            <a:ext cx="5266407" cy="2957965"/>
          </a:xfrm>
          <a:prstGeom prst="rect">
            <a:avLst/>
          </a:prstGeom>
        </p:spPr>
      </p:pic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31652B95-2AB4-409D-9999-DDFA91A74D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471" y="3804785"/>
            <a:ext cx="5742758" cy="27313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64A0CAE-31AB-40AB-A717-490F6C901EBB}"/>
              </a:ext>
            </a:extLst>
          </p:cNvPr>
          <p:cNvSpPr txBox="1"/>
          <p:nvPr/>
        </p:nvSpPr>
        <p:spPr>
          <a:xfrm>
            <a:off x="2863780" y="46222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70C0"/>
                </a:solidFill>
              </a:rPr>
              <a:t>Centralized vs Blockchain Systems</a:t>
            </a:r>
            <a:endParaRPr lang="el-GR" sz="4400" dirty="0">
              <a:solidFill>
                <a:srgbClr val="0070C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C15F10-D138-4D53-BBE5-F04C1A2C17EC}"/>
              </a:ext>
            </a:extLst>
          </p:cNvPr>
          <p:cNvSpPr txBox="1"/>
          <p:nvPr/>
        </p:nvSpPr>
        <p:spPr>
          <a:xfrm>
            <a:off x="5677320" y="4991379"/>
            <a:ext cx="532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vs</a:t>
            </a:r>
            <a:endParaRPr lang="el-GR" sz="3200" dirty="0">
              <a:solidFill>
                <a:srgbClr val="0070C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3B797C-14C6-427A-A5EF-94912E7E6EA7}"/>
              </a:ext>
            </a:extLst>
          </p:cNvPr>
          <p:cNvSpPr txBox="1"/>
          <p:nvPr/>
        </p:nvSpPr>
        <p:spPr>
          <a:xfrm>
            <a:off x="2446774" y="1341455"/>
            <a:ext cx="8943033" cy="2368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Βασικοί λόγοι στροφής σε αποκεντρωμένες υπηρεσίες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Blockchain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Μεγιστοποίηση της ασφάλειας και της εμπιστοσύνης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Έλλειψη κεντρικής αρχής ελέγχου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dirty="0">
                <a:latin typeface="Arial" panose="020B0604020202020204" pitchFamily="34" charset="0"/>
                <a:ea typeface="Calibri" panose="020F0502020204030204" pitchFamily="34" charset="0"/>
              </a:rPr>
              <a:t>Ε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λαχιστοποίηση του κόστους </a:t>
            </a: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dirty="0">
                <a:latin typeface="Arial" panose="020B0604020202020204" pitchFamily="34" charset="0"/>
              </a:rPr>
              <a:t>Παράκαμψη μεσαζόντων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dirty="0">
                <a:latin typeface="Arial" panose="020B0604020202020204" pitchFamily="34" charset="0"/>
              </a:rPr>
              <a:t>Προστασία Προσωπικών Δεδομένων </a:t>
            </a:r>
            <a:endParaRPr lang="el-GR" dirty="0"/>
          </a:p>
        </p:txBody>
      </p:sp>
      <p:sp>
        <p:nvSpPr>
          <p:cNvPr id="23" name="Θέση περιεχομένου 12">
            <a:extLst>
              <a:ext uri="{FF2B5EF4-FFF2-40B4-BE49-F238E27FC236}">
                <a16:creationId xmlns:a16="http://schemas.microsoft.com/office/drawing/2014/main" id="{07B09F16-7958-4D1C-854B-A831069D1C4E}"/>
              </a:ext>
            </a:extLst>
          </p:cNvPr>
          <p:cNvSpPr txBox="1">
            <a:spLocks/>
          </p:cNvSpPr>
          <p:nvPr/>
        </p:nvSpPr>
        <p:spPr>
          <a:xfrm>
            <a:off x="2433038" y="1690688"/>
            <a:ext cx="4016009" cy="4097084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l-GR" sz="2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Πλεονεκτήματα :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Συνεχής διαθεσιμότητα 		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Αξιοπιστία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Ανοιχτό</a:t>
            </a:r>
            <a:endParaRPr lang="el-G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Ασφάλεια</a:t>
            </a:r>
            <a:endParaRPr lang="el-G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Ανθεκτικότητα</a:t>
            </a:r>
            <a:endParaRPr lang="el-G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Τελική Σταθερότητα</a:t>
            </a:r>
            <a:endParaRPr lang="el-G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Ακεραιότητα</a:t>
            </a:r>
            <a:endParaRPr lang="el-GR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1B820-A916-4AB7-B066-E9FFA5172639}"/>
              </a:ext>
            </a:extLst>
          </p:cNvPr>
          <p:cNvSpPr txBox="1"/>
          <p:nvPr/>
        </p:nvSpPr>
        <p:spPr>
          <a:xfrm>
            <a:off x="6288471" y="2171270"/>
            <a:ext cx="3391092" cy="266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Απόδειξη ύπαρξης και μη ύπαρξης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Απόδειξη χρόνου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Απόδειξη σειράς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Απόδειξη συγγραφής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l-G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Απόδειξη ιδιοκτησίας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26" name="Θέση περιεχομένου 14">
            <a:extLst>
              <a:ext uri="{FF2B5EF4-FFF2-40B4-BE49-F238E27FC236}">
                <a16:creationId xmlns:a16="http://schemas.microsoft.com/office/drawing/2014/main" id="{927EA4E4-0966-4314-8694-80F81ABD2E6A}"/>
              </a:ext>
            </a:extLst>
          </p:cNvPr>
          <p:cNvSpPr txBox="1">
            <a:spLocks/>
          </p:cNvSpPr>
          <p:nvPr/>
        </p:nvSpPr>
        <p:spPr>
          <a:xfrm>
            <a:off x="2269392" y="1343449"/>
            <a:ext cx="96361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/>
              <a:t>Βαθμός αποκέντρωσης</a:t>
            </a:r>
          </a:p>
          <a:p>
            <a:pPr algn="l"/>
            <a:r>
              <a:rPr lang="el-GR" sz="2200" dirty="0"/>
              <a:t>Η πραγματικότητα είναι ότι όταν μιλάμε για αποκέντρωση σε δίκτυα </a:t>
            </a:r>
            <a:r>
              <a:rPr lang="el-GR" sz="2200" dirty="0" err="1"/>
              <a:t>blochchain</a:t>
            </a:r>
            <a:r>
              <a:rPr lang="el-GR" sz="2200" dirty="0"/>
              <a:t> υπάρχουν πολλές διαστάσεις που πρέπει να εξετάσουμε, όπως 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l-GR" sz="2200" dirty="0"/>
              <a:t>η κατανομή της εξορυκτικής δραστηριότητας,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l-GR" sz="2200" dirty="0"/>
              <a:t>οι συνεισφορές στην ανάπτυξη κώδικα,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l-GR" sz="2200" dirty="0"/>
              <a:t>η δραστηριότητα σε κρυπτογραφικές συναλλαγές,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l-GR" sz="2200" dirty="0"/>
              <a:t>η ιδιοκτησία και η γεωγραφική κατανομή των κόμβων του δικτύου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l-GR" sz="2200" dirty="0"/>
              <a:t>η συγκέντρωση της κατοχής των διακριτικών.</a:t>
            </a:r>
          </a:p>
          <a:p>
            <a:pPr lvl="1" algn="l"/>
            <a:endParaRPr lang="en-GB" sz="2200" dirty="0"/>
          </a:p>
          <a:p>
            <a:pPr algn="l"/>
            <a:r>
              <a:rPr lang="el-GR" sz="2200" dirty="0"/>
              <a:t>Έχουν προταθεί διάφοροι δείκτες 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l-GR" sz="2200" dirty="0">
                <a:ea typeface="Calibri" panose="020F0502020204030204" pitchFamily="34" charset="0"/>
                <a:cs typeface="Times New Roman" panose="02020603050405020304" pitchFamily="18" charset="0"/>
              </a:rPr>
              <a:t>Συντελεστής </a:t>
            </a:r>
            <a:r>
              <a:rPr lang="el-GR" sz="2200" dirty="0" err="1">
                <a:ea typeface="Calibri" panose="020F0502020204030204" pitchFamily="34" charset="0"/>
                <a:cs typeface="Times New Roman" panose="02020603050405020304" pitchFamily="18" charset="0"/>
              </a:rPr>
              <a:t>Gini</a:t>
            </a:r>
            <a:r>
              <a:rPr lang="el-GR" sz="2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l-GR" sz="2200" dirty="0">
                <a:ea typeface="Calibri" panose="020F0502020204030204" pitchFamily="34" charset="0"/>
                <a:cs typeface="Times New Roman" panose="02020603050405020304" pitchFamily="18" charset="0"/>
              </a:rPr>
              <a:t>Δείκτης </a:t>
            </a:r>
            <a:r>
              <a:rPr lang="el-GR" sz="2200" dirty="0" err="1">
                <a:ea typeface="Calibri" panose="020F0502020204030204" pitchFamily="34" charset="0"/>
                <a:cs typeface="Times New Roman" panose="02020603050405020304" pitchFamily="18" charset="0"/>
              </a:rPr>
              <a:t>Nakamotο</a:t>
            </a:r>
            <a:endParaRPr lang="el-GR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l-GR" sz="2200" dirty="0" err="1">
                <a:ea typeface="Calibri" panose="020F0502020204030204" pitchFamily="34" charset="0"/>
                <a:cs typeface="Times New Roman" panose="02020603050405020304" pitchFamily="18" charset="0"/>
              </a:rPr>
              <a:t>Centrality</a:t>
            </a:r>
            <a:r>
              <a:rPr lang="el-GR" sz="2200" dirty="0"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GB" sz="2200" dirty="0">
                <a:ea typeface="Calibri" panose="020F0502020204030204" pitchFamily="34" charset="0"/>
                <a:cs typeface="Times New Roman" panose="02020603050405020304" pitchFamily="18" charset="0"/>
              </a:rPr>
              <a:t>Other Network Metrics</a:t>
            </a:r>
            <a:endParaRPr lang="el-GR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5212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1" grpId="0"/>
      <p:bldP spid="21" grpId="1"/>
      <p:bldP spid="23" grpId="0"/>
      <p:bldP spid="23" grpId="1"/>
      <p:bldP spid="24" grpId="0"/>
      <p:bldP spid="24" grpId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1FE3A75-4FA5-4ACD-B9E5-5FEE13EAC0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2064" y="246084"/>
            <a:ext cx="10309752" cy="754908"/>
          </a:xfrm>
        </p:spPr>
        <p:txBody>
          <a:bodyPr>
            <a:noAutofit/>
          </a:bodyPr>
          <a:lstStyle/>
          <a:p>
            <a:r>
              <a:rPr lang="el-GR" sz="4400" dirty="0">
                <a:solidFill>
                  <a:srgbClr val="0070C0"/>
                </a:solidFill>
              </a:rPr>
              <a:t>Εκτέλεση </a:t>
            </a:r>
            <a:r>
              <a:rPr lang="en-GB" sz="4400" dirty="0">
                <a:solidFill>
                  <a:srgbClr val="0070C0"/>
                </a:solidFill>
              </a:rPr>
              <a:t>Smart Contract </a:t>
            </a:r>
            <a:r>
              <a:rPr lang="el-GR" sz="4400" dirty="0">
                <a:solidFill>
                  <a:srgbClr val="0070C0"/>
                </a:solidFill>
              </a:rPr>
              <a:t>Στο </a:t>
            </a:r>
            <a:r>
              <a:rPr lang="en-GB" sz="4400" dirty="0">
                <a:solidFill>
                  <a:srgbClr val="0070C0"/>
                </a:solidFill>
              </a:rPr>
              <a:t>Blockchain</a:t>
            </a:r>
            <a:endParaRPr lang="el-GR" sz="4400" dirty="0">
              <a:solidFill>
                <a:srgbClr val="0070C0"/>
              </a:solidFill>
            </a:endParaRP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A0CC5FD3-82FA-4763-9222-36ABB5267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"/>
            <a:ext cx="1154202" cy="581025"/>
          </a:xfrm>
          <a:prstGeom prst="rect">
            <a:avLst/>
          </a:prstGeom>
        </p:spPr>
      </p:pic>
      <p:grpSp>
        <p:nvGrpSpPr>
          <p:cNvPr id="96" name="Ομάδα 95">
            <a:extLst>
              <a:ext uri="{FF2B5EF4-FFF2-40B4-BE49-F238E27FC236}">
                <a16:creationId xmlns:a16="http://schemas.microsoft.com/office/drawing/2014/main" id="{4D1D40A2-75D1-4F0E-AD55-87A15717B858}"/>
              </a:ext>
            </a:extLst>
          </p:cNvPr>
          <p:cNvGrpSpPr/>
          <p:nvPr/>
        </p:nvGrpSpPr>
        <p:grpSpPr>
          <a:xfrm>
            <a:off x="5294924" y="4903889"/>
            <a:ext cx="6513212" cy="717548"/>
            <a:chOff x="813494" y="4509662"/>
            <a:chExt cx="11004288" cy="1292352"/>
          </a:xfrm>
        </p:grpSpPr>
        <p:sp>
          <p:nvSpPr>
            <p:cNvPr id="51" name="Κύβος 50">
              <a:extLst>
                <a:ext uri="{FF2B5EF4-FFF2-40B4-BE49-F238E27FC236}">
                  <a16:creationId xmlns:a16="http://schemas.microsoft.com/office/drawing/2014/main" id="{5CE23879-D1F0-4121-98D5-FE14165F2293}"/>
                </a:ext>
              </a:extLst>
            </p:cNvPr>
            <p:cNvSpPr/>
            <p:nvPr/>
          </p:nvSpPr>
          <p:spPr>
            <a:xfrm>
              <a:off x="813494" y="4509662"/>
              <a:ext cx="1352550" cy="1292352"/>
            </a:xfrm>
            <a:prstGeom prst="cube">
              <a:avLst/>
            </a:prstGeom>
            <a:solidFill>
              <a:schemeClr val="tx2">
                <a:lumMod val="60000"/>
                <a:lumOff val="40000"/>
                <a:alpha val="51000"/>
              </a:schemeClr>
            </a:solidFill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3" name="Κύβος 52">
              <a:extLst>
                <a:ext uri="{FF2B5EF4-FFF2-40B4-BE49-F238E27FC236}">
                  <a16:creationId xmlns:a16="http://schemas.microsoft.com/office/drawing/2014/main" id="{13386EF0-1B6B-4EB6-B582-9B62565D0D80}"/>
                </a:ext>
              </a:extLst>
            </p:cNvPr>
            <p:cNvSpPr/>
            <p:nvPr/>
          </p:nvSpPr>
          <p:spPr>
            <a:xfrm>
              <a:off x="2420853" y="4509662"/>
              <a:ext cx="1352550" cy="1292352"/>
            </a:xfrm>
            <a:prstGeom prst="cube">
              <a:avLst/>
            </a:prstGeom>
            <a:solidFill>
              <a:schemeClr val="tx2">
                <a:lumMod val="60000"/>
                <a:lumOff val="40000"/>
                <a:alpha val="51000"/>
              </a:schemeClr>
            </a:solidFill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5" name="Κύβος 54">
              <a:extLst>
                <a:ext uri="{FF2B5EF4-FFF2-40B4-BE49-F238E27FC236}">
                  <a16:creationId xmlns:a16="http://schemas.microsoft.com/office/drawing/2014/main" id="{E3CE55E9-6BA1-4BB3-AC61-77D9CC83EE40}"/>
                </a:ext>
              </a:extLst>
            </p:cNvPr>
            <p:cNvSpPr/>
            <p:nvPr/>
          </p:nvSpPr>
          <p:spPr>
            <a:xfrm>
              <a:off x="4026356" y="4509662"/>
              <a:ext cx="1352550" cy="1292352"/>
            </a:xfrm>
            <a:prstGeom prst="cube">
              <a:avLst/>
            </a:prstGeom>
            <a:solidFill>
              <a:schemeClr val="tx2">
                <a:lumMod val="60000"/>
                <a:lumOff val="40000"/>
                <a:alpha val="51000"/>
              </a:schemeClr>
            </a:solidFill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7" name="Κύβος 56">
              <a:extLst>
                <a:ext uri="{FF2B5EF4-FFF2-40B4-BE49-F238E27FC236}">
                  <a16:creationId xmlns:a16="http://schemas.microsoft.com/office/drawing/2014/main" id="{A92A425B-0E08-4575-BC97-3F5C4AC1A644}"/>
                </a:ext>
              </a:extLst>
            </p:cNvPr>
            <p:cNvSpPr/>
            <p:nvPr/>
          </p:nvSpPr>
          <p:spPr>
            <a:xfrm>
              <a:off x="5636075" y="4509662"/>
              <a:ext cx="1352550" cy="1292352"/>
            </a:xfrm>
            <a:prstGeom prst="cube">
              <a:avLst/>
            </a:prstGeom>
            <a:solidFill>
              <a:schemeClr val="tx2">
                <a:lumMod val="60000"/>
                <a:lumOff val="40000"/>
                <a:alpha val="51000"/>
              </a:schemeClr>
            </a:solidFill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9" name="Κύβος 58">
              <a:extLst>
                <a:ext uri="{FF2B5EF4-FFF2-40B4-BE49-F238E27FC236}">
                  <a16:creationId xmlns:a16="http://schemas.microsoft.com/office/drawing/2014/main" id="{11BC570D-84FD-4AB2-B87B-95B8D62E27BB}"/>
                </a:ext>
              </a:extLst>
            </p:cNvPr>
            <p:cNvSpPr/>
            <p:nvPr/>
          </p:nvSpPr>
          <p:spPr>
            <a:xfrm>
              <a:off x="7245794" y="4509662"/>
              <a:ext cx="1352550" cy="1292352"/>
            </a:xfrm>
            <a:prstGeom prst="cube">
              <a:avLst/>
            </a:prstGeom>
            <a:solidFill>
              <a:schemeClr val="tx2">
                <a:lumMod val="60000"/>
                <a:lumOff val="40000"/>
                <a:alpha val="51000"/>
              </a:schemeClr>
            </a:solidFill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1" name="Κύβος 60">
              <a:extLst>
                <a:ext uri="{FF2B5EF4-FFF2-40B4-BE49-F238E27FC236}">
                  <a16:creationId xmlns:a16="http://schemas.microsoft.com/office/drawing/2014/main" id="{0016A300-C865-4516-B63D-EEE42F95A927}"/>
                </a:ext>
              </a:extLst>
            </p:cNvPr>
            <p:cNvSpPr/>
            <p:nvPr/>
          </p:nvSpPr>
          <p:spPr>
            <a:xfrm>
              <a:off x="8855513" y="4509662"/>
              <a:ext cx="1352550" cy="1292352"/>
            </a:xfrm>
            <a:prstGeom prst="cube">
              <a:avLst/>
            </a:prstGeom>
            <a:solidFill>
              <a:schemeClr val="tx2">
                <a:lumMod val="60000"/>
                <a:lumOff val="40000"/>
                <a:alpha val="51000"/>
              </a:schemeClr>
            </a:solidFill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3" name="Κύβος 62">
              <a:extLst>
                <a:ext uri="{FF2B5EF4-FFF2-40B4-BE49-F238E27FC236}">
                  <a16:creationId xmlns:a16="http://schemas.microsoft.com/office/drawing/2014/main" id="{F8F57C6C-0D08-4C6A-A07C-DFFAE8A3EDE4}"/>
                </a:ext>
              </a:extLst>
            </p:cNvPr>
            <p:cNvSpPr/>
            <p:nvPr/>
          </p:nvSpPr>
          <p:spPr>
            <a:xfrm>
              <a:off x="10465232" y="4509662"/>
              <a:ext cx="1352550" cy="1292352"/>
            </a:xfrm>
            <a:prstGeom prst="cube">
              <a:avLst/>
            </a:prstGeom>
            <a:solidFill>
              <a:schemeClr val="tx2">
                <a:lumMod val="60000"/>
                <a:lumOff val="40000"/>
                <a:alpha val="51000"/>
              </a:schemeClr>
            </a:solidFill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65" name="Γραφικό 64">
              <a:extLst>
                <a:ext uri="{FF2B5EF4-FFF2-40B4-BE49-F238E27FC236}">
                  <a16:creationId xmlns:a16="http://schemas.microsoft.com/office/drawing/2014/main" id="{ACD1DF54-070C-4079-A580-F280AC858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033933" y="5048910"/>
              <a:ext cx="529772" cy="213856"/>
            </a:xfrm>
            <a:prstGeom prst="rect">
              <a:avLst/>
            </a:prstGeom>
          </p:spPr>
        </p:pic>
        <p:pic>
          <p:nvPicPr>
            <p:cNvPr id="67" name="Γραφικό 66">
              <a:extLst>
                <a:ext uri="{FF2B5EF4-FFF2-40B4-BE49-F238E27FC236}">
                  <a16:creationId xmlns:a16="http://schemas.microsoft.com/office/drawing/2014/main" id="{0D96CC0A-1EAA-462E-8641-0B6653BCD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641292" y="5048910"/>
              <a:ext cx="529772" cy="213856"/>
            </a:xfrm>
            <a:prstGeom prst="rect">
              <a:avLst/>
            </a:prstGeom>
          </p:spPr>
        </p:pic>
        <p:pic>
          <p:nvPicPr>
            <p:cNvPr id="69" name="Γραφικό 68">
              <a:extLst>
                <a:ext uri="{FF2B5EF4-FFF2-40B4-BE49-F238E27FC236}">
                  <a16:creationId xmlns:a16="http://schemas.microsoft.com/office/drawing/2014/main" id="{DAAF60B2-C70B-4CA4-B1D2-0994FB558B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246795" y="5048794"/>
              <a:ext cx="529772" cy="213856"/>
            </a:xfrm>
            <a:prstGeom prst="rect">
              <a:avLst/>
            </a:prstGeom>
          </p:spPr>
        </p:pic>
        <p:pic>
          <p:nvPicPr>
            <p:cNvPr id="71" name="Γραφικό 70">
              <a:extLst>
                <a:ext uri="{FF2B5EF4-FFF2-40B4-BE49-F238E27FC236}">
                  <a16:creationId xmlns:a16="http://schemas.microsoft.com/office/drawing/2014/main" id="{9B00EA8A-5915-40A8-8B37-D924C3D787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60730" y="5048794"/>
              <a:ext cx="529772" cy="213856"/>
            </a:xfrm>
            <a:prstGeom prst="rect">
              <a:avLst/>
            </a:prstGeom>
          </p:spPr>
        </p:pic>
        <p:pic>
          <p:nvPicPr>
            <p:cNvPr id="73" name="Γραφικό 72">
              <a:extLst>
                <a:ext uri="{FF2B5EF4-FFF2-40B4-BE49-F238E27FC236}">
                  <a16:creationId xmlns:a16="http://schemas.microsoft.com/office/drawing/2014/main" id="{D04F72F6-31CD-41F7-BACF-247E48EF4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470449" y="5048794"/>
              <a:ext cx="529772" cy="213856"/>
            </a:xfrm>
            <a:prstGeom prst="rect">
              <a:avLst/>
            </a:prstGeom>
          </p:spPr>
        </p:pic>
        <p:pic>
          <p:nvPicPr>
            <p:cNvPr id="75" name="Γραφικό 74">
              <a:extLst>
                <a:ext uri="{FF2B5EF4-FFF2-40B4-BE49-F238E27FC236}">
                  <a16:creationId xmlns:a16="http://schemas.microsoft.com/office/drawing/2014/main" id="{D6985C65-5F12-496E-A259-36BFD1A495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080168" y="5048793"/>
              <a:ext cx="529772" cy="213856"/>
            </a:xfrm>
            <a:prstGeom prst="rect">
              <a:avLst/>
            </a:prstGeom>
          </p:spPr>
        </p:pic>
      </p:grpSp>
      <p:pic>
        <p:nvPicPr>
          <p:cNvPr id="88" name="Εικόνα 87">
            <a:extLst>
              <a:ext uri="{FF2B5EF4-FFF2-40B4-BE49-F238E27FC236}">
                <a16:creationId xmlns:a16="http://schemas.microsoft.com/office/drawing/2014/main" id="{CED4C23B-896E-4A37-B416-02812C6274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9552" y="1871510"/>
            <a:ext cx="794193" cy="748079"/>
          </a:xfrm>
          <a:prstGeom prst="rect">
            <a:avLst/>
          </a:prstGeom>
        </p:spPr>
      </p:pic>
      <p:pic>
        <p:nvPicPr>
          <p:cNvPr id="89" name="Εικόνα 88">
            <a:extLst>
              <a:ext uri="{FF2B5EF4-FFF2-40B4-BE49-F238E27FC236}">
                <a16:creationId xmlns:a16="http://schemas.microsoft.com/office/drawing/2014/main" id="{EB07CCC0-F77A-4126-A2FB-3F3109E6F5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5646" y="1852330"/>
            <a:ext cx="711442" cy="678451"/>
          </a:xfrm>
          <a:prstGeom prst="rect">
            <a:avLst/>
          </a:prstGeom>
        </p:spPr>
      </p:pic>
      <p:pic>
        <p:nvPicPr>
          <p:cNvPr id="90" name="Εικόνα 89">
            <a:extLst>
              <a:ext uri="{FF2B5EF4-FFF2-40B4-BE49-F238E27FC236}">
                <a16:creationId xmlns:a16="http://schemas.microsoft.com/office/drawing/2014/main" id="{C0149B20-6E52-4897-8D50-AF6086C5A7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835"/>
                    </a14:imgEffect>
                    <a14:imgEffect>
                      <a14:brightnessContrast bright="-20000" contrast="9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92072" y="2708398"/>
            <a:ext cx="858978" cy="622373"/>
          </a:xfrm>
          <a:prstGeom prst="rect">
            <a:avLst/>
          </a:prstGeom>
        </p:spPr>
      </p:pic>
      <p:pic>
        <p:nvPicPr>
          <p:cNvPr id="91" name="Εικόνα 90">
            <a:extLst>
              <a:ext uri="{FF2B5EF4-FFF2-40B4-BE49-F238E27FC236}">
                <a16:creationId xmlns:a16="http://schemas.microsoft.com/office/drawing/2014/main" id="{3983E7FA-E0C8-411D-A8BD-7F29D60739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46208" y="3438788"/>
            <a:ext cx="876091" cy="1007505"/>
          </a:xfrm>
          <a:prstGeom prst="rect">
            <a:avLst/>
          </a:prstGeom>
        </p:spPr>
      </p:pic>
      <p:pic>
        <p:nvPicPr>
          <p:cNvPr id="92" name="Εικόνα 91">
            <a:extLst>
              <a:ext uri="{FF2B5EF4-FFF2-40B4-BE49-F238E27FC236}">
                <a16:creationId xmlns:a16="http://schemas.microsoft.com/office/drawing/2014/main" id="{4A9BBC41-D3E8-4458-B90F-4CA54A90E2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89294" y="3615773"/>
            <a:ext cx="1010592" cy="930545"/>
          </a:xfrm>
          <a:prstGeom prst="rect">
            <a:avLst/>
          </a:prstGeom>
        </p:spPr>
      </p:pic>
      <p:pic>
        <p:nvPicPr>
          <p:cNvPr id="93" name="Εικόνα 92">
            <a:extLst>
              <a:ext uri="{FF2B5EF4-FFF2-40B4-BE49-F238E27FC236}">
                <a16:creationId xmlns:a16="http://schemas.microsoft.com/office/drawing/2014/main" id="{B64D69D9-65CC-4E49-BDBF-BD334FE020EA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11500"/>
                    </a14:imgEffect>
                    <a14:imgEffect>
                      <a14:saturation sat="33000"/>
                    </a14:imgEffect>
                    <a14:imgEffect>
                      <a14:brightnessContrast bright="20000" contrast="-4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66881" y="3612603"/>
            <a:ext cx="1060415" cy="953182"/>
          </a:xfrm>
          <a:prstGeom prst="rect">
            <a:avLst/>
          </a:prstGeom>
          <a:noFill/>
        </p:spPr>
      </p:pic>
      <p:pic>
        <p:nvPicPr>
          <p:cNvPr id="94" name="Εικόνα 93">
            <a:extLst>
              <a:ext uri="{FF2B5EF4-FFF2-40B4-BE49-F238E27FC236}">
                <a16:creationId xmlns:a16="http://schemas.microsoft.com/office/drawing/2014/main" id="{05CD7637-06B1-4870-BA32-3CC3A1F2EA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28095" y="3553423"/>
            <a:ext cx="948319" cy="953182"/>
          </a:xfrm>
          <a:prstGeom prst="rect">
            <a:avLst/>
          </a:prstGeom>
        </p:spPr>
      </p:pic>
      <p:pic>
        <p:nvPicPr>
          <p:cNvPr id="95" name="Εικόνα 94">
            <a:extLst>
              <a:ext uri="{FF2B5EF4-FFF2-40B4-BE49-F238E27FC236}">
                <a16:creationId xmlns:a16="http://schemas.microsoft.com/office/drawing/2014/main" id="{3FAB3C4E-1AA0-4007-99AE-88011025E20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21432" y="3675913"/>
            <a:ext cx="1173738" cy="717548"/>
          </a:xfrm>
          <a:prstGeom prst="rect">
            <a:avLst/>
          </a:prstGeom>
        </p:spPr>
      </p:pic>
      <p:pic>
        <p:nvPicPr>
          <p:cNvPr id="97" name="Εικόνα 96">
            <a:extLst>
              <a:ext uri="{FF2B5EF4-FFF2-40B4-BE49-F238E27FC236}">
                <a16:creationId xmlns:a16="http://schemas.microsoft.com/office/drawing/2014/main" id="{23CD06E0-9FCF-4588-AE3B-1EB288EB2BE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64661" y="3706412"/>
            <a:ext cx="1173738" cy="671326"/>
          </a:xfrm>
          <a:prstGeom prst="rect">
            <a:avLst/>
          </a:prstGeom>
        </p:spPr>
      </p:pic>
      <p:pic>
        <p:nvPicPr>
          <p:cNvPr id="98" name="Εικόνα 97">
            <a:extLst>
              <a:ext uri="{FF2B5EF4-FFF2-40B4-BE49-F238E27FC236}">
                <a16:creationId xmlns:a16="http://schemas.microsoft.com/office/drawing/2014/main" id="{FFE4B598-238D-4D67-A7BF-D4ED31919AB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09027" y="2001711"/>
            <a:ext cx="948320" cy="856695"/>
          </a:xfrm>
          <a:prstGeom prst="rect">
            <a:avLst/>
          </a:prstGeom>
        </p:spPr>
      </p:pic>
      <p:pic>
        <p:nvPicPr>
          <p:cNvPr id="100" name="Εικόνα 99">
            <a:extLst>
              <a:ext uri="{FF2B5EF4-FFF2-40B4-BE49-F238E27FC236}">
                <a16:creationId xmlns:a16="http://schemas.microsoft.com/office/drawing/2014/main" id="{2050C6D0-C901-45D1-9FFC-2187759E2CE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64685" y="5796003"/>
            <a:ext cx="1090334" cy="988676"/>
          </a:xfrm>
          <a:prstGeom prst="rect">
            <a:avLst/>
          </a:prstGeom>
        </p:spPr>
      </p:pic>
      <p:pic>
        <p:nvPicPr>
          <p:cNvPr id="101" name="Εικόνα 100">
            <a:extLst>
              <a:ext uri="{FF2B5EF4-FFF2-40B4-BE49-F238E27FC236}">
                <a16:creationId xmlns:a16="http://schemas.microsoft.com/office/drawing/2014/main" id="{880E0372-931C-44E9-BF3D-793CDDD5B6E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056800" y="5940356"/>
            <a:ext cx="750257" cy="750257"/>
          </a:xfrm>
          <a:prstGeom prst="rect">
            <a:avLst/>
          </a:prstGeom>
        </p:spPr>
      </p:pic>
      <p:pic>
        <p:nvPicPr>
          <p:cNvPr id="102" name="Εικόνα 101">
            <a:extLst>
              <a:ext uri="{FF2B5EF4-FFF2-40B4-BE49-F238E27FC236}">
                <a16:creationId xmlns:a16="http://schemas.microsoft.com/office/drawing/2014/main" id="{B7E23381-291B-4D10-9B88-D9B44C53B64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730293" y="1546482"/>
            <a:ext cx="794194" cy="844734"/>
          </a:xfrm>
          <a:prstGeom prst="rect">
            <a:avLst/>
          </a:prstGeom>
        </p:spPr>
      </p:pic>
      <p:cxnSp>
        <p:nvCxnSpPr>
          <p:cNvPr id="104" name="Ευθύγραμμο βέλος σύνδεσης 103">
            <a:extLst>
              <a:ext uri="{FF2B5EF4-FFF2-40B4-BE49-F238E27FC236}">
                <a16:creationId xmlns:a16="http://schemas.microsoft.com/office/drawing/2014/main" id="{99B6BA7C-7069-4E26-AE33-0455082C29BC}"/>
              </a:ext>
            </a:extLst>
          </p:cNvPr>
          <p:cNvCxnSpPr>
            <a:cxnSpLocks/>
            <a:endCxn id="92" idx="0"/>
          </p:cNvCxnSpPr>
          <p:nvPr/>
        </p:nvCxnSpPr>
        <p:spPr>
          <a:xfrm>
            <a:off x="3294590" y="3321564"/>
            <a:ext cx="0" cy="294209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Ευθύγραμμο βέλος σύνδεσης 108">
            <a:extLst>
              <a:ext uri="{FF2B5EF4-FFF2-40B4-BE49-F238E27FC236}">
                <a16:creationId xmlns:a16="http://schemas.microsoft.com/office/drawing/2014/main" id="{5FFF3377-92AE-48C3-AB88-E7A6142BC91D}"/>
              </a:ext>
            </a:extLst>
          </p:cNvPr>
          <p:cNvCxnSpPr>
            <a:cxnSpLocks/>
          </p:cNvCxnSpPr>
          <p:nvPr/>
        </p:nvCxnSpPr>
        <p:spPr>
          <a:xfrm>
            <a:off x="2626649" y="4030014"/>
            <a:ext cx="325290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Ευθύγραμμο βέλος σύνδεσης 110">
            <a:extLst>
              <a:ext uri="{FF2B5EF4-FFF2-40B4-BE49-F238E27FC236}">
                <a16:creationId xmlns:a16="http://schemas.microsoft.com/office/drawing/2014/main" id="{7BC3D453-089A-4584-A584-96E1916C7509}"/>
              </a:ext>
            </a:extLst>
          </p:cNvPr>
          <p:cNvCxnSpPr>
            <a:cxnSpLocks/>
          </p:cNvCxnSpPr>
          <p:nvPr/>
        </p:nvCxnSpPr>
        <p:spPr>
          <a:xfrm>
            <a:off x="3669496" y="4022265"/>
            <a:ext cx="325290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Ευθύγραμμο βέλος σύνδεσης 111">
            <a:extLst>
              <a:ext uri="{FF2B5EF4-FFF2-40B4-BE49-F238E27FC236}">
                <a16:creationId xmlns:a16="http://schemas.microsoft.com/office/drawing/2014/main" id="{86BA25F3-1A36-42B4-8E22-7B568C8EEF66}"/>
              </a:ext>
            </a:extLst>
          </p:cNvPr>
          <p:cNvCxnSpPr>
            <a:cxnSpLocks/>
          </p:cNvCxnSpPr>
          <p:nvPr/>
        </p:nvCxnSpPr>
        <p:spPr>
          <a:xfrm>
            <a:off x="4673164" y="4022265"/>
            <a:ext cx="325290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Ευθύγραμμο βέλος σύνδεσης 112">
            <a:extLst>
              <a:ext uri="{FF2B5EF4-FFF2-40B4-BE49-F238E27FC236}">
                <a16:creationId xmlns:a16="http://schemas.microsoft.com/office/drawing/2014/main" id="{A430FE33-6D7F-4323-86A5-EC6AA0A3BE97}"/>
              </a:ext>
            </a:extLst>
          </p:cNvPr>
          <p:cNvCxnSpPr>
            <a:cxnSpLocks/>
          </p:cNvCxnSpPr>
          <p:nvPr/>
        </p:nvCxnSpPr>
        <p:spPr>
          <a:xfrm>
            <a:off x="6096000" y="4030014"/>
            <a:ext cx="325290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Ευθύγραμμο βέλος σύνδεσης 113">
            <a:extLst>
              <a:ext uri="{FF2B5EF4-FFF2-40B4-BE49-F238E27FC236}">
                <a16:creationId xmlns:a16="http://schemas.microsoft.com/office/drawing/2014/main" id="{A6498608-C9B9-4830-A3A9-975F05CBCBBC}"/>
              </a:ext>
            </a:extLst>
          </p:cNvPr>
          <p:cNvCxnSpPr>
            <a:cxnSpLocks/>
          </p:cNvCxnSpPr>
          <p:nvPr/>
        </p:nvCxnSpPr>
        <p:spPr>
          <a:xfrm>
            <a:off x="7695170" y="4022265"/>
            <a:ext cx="325290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Ευθύγραμμο βέλος σύνδεσης 114">
            <a:extLst>
              <a:ext uri="{FF2B5EF4-FFF2-40B4-BE49-F238E27FC236}">
                <a16:creationId xmlns:a16="http://schemas.microsoft.com/office/drawing/2014/main" id="{B43FD4A0-F00D-4BA0-8BE9-E820BD52E694}"/>
              </a:ext>
            </a:extLst>
          </p:cNvPr>
          <p:cNvCxnSpPr>
            <a:cxnSpLocks/>
          </p:cNvCxnSpPr>
          <p:nvPr/>
        </p:nvCxnSpPr>
        <p:spPr>
          <a:xfrm flipH="1" flipV="1">
            <a:off x="10383187" y="3019584"/>
            <a:ext cx="11004" cy="1688124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Ευθύγραμμο βέλος σύνδεσης 119">
            <a:extLst>
              <a:ext uri="{FF2B5EF4-FFF2-40B4-BE49-F238E27FC236}">
                <a16:creationId xmlns:a16="http://schemas.microsoft.com/office/drawing/2014/main" id="{785A4A07-0C9A-4C38-AC8C-C39C7A14CF81}"/>
              </a:ext>
            </a:extLst>
          </p:cNvPr>
          <p:cNvCxnSpPr>
            <a:cxnSpLocks/>
          </p:cNvCxnSpPr>
          <p:nvPr/>
        </p:nvCxnSpPr>
        <p:spPr>
          <a:xfrm>
            <a:off x="8551530" y="4446293"/>
            <a:ext cx="0" cy="347094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F2077F38-D061-442D-9B4B-E10F29CEE071}"/>
              </a:ext>
            </a:extLst>
          </p:cNvPr>
          <p:cNvSpPr txBox="1"/>
          <p:nvPr/>
        </p:nvSpPr>
        <p:spPr>
          <a:xfrm>
            <a:off x="8151281" y="3316628"/>
            <a:ext cx="85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Miners</a:t>
            </a:r>
            <a:endParaRPr lang="el-GR" b="1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21FA6D6-227C-4089-94D0-145F2DD74094}"/>
              </a:ext>
            </a:extLst>
          </p:cNvPr>
          <p:cNvSpPr txBox="1"/>
          <p:nvPr/>
        </p:nvSpPr>
        <p:spPr>
          <a:xfrm>
            <a:off x="11009559" y="6167393"/>
            <a:ext cx="1479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Released Payment</a:t>
            </a:r>
            <a:endParaRPr lang="el-GR" sz="1400" b="1" dirty="0"/>
          </a:p>
        </p:txBody>
      </p:sp>
      <p:cxnSp>
        <p:nvCxnSpPr>
          <p:cNvPr id="130" name="Ευθύγραμμο βέλος σύνδεσης 129">
            <a:extLst>
              <a:ext uri="{FF2B5EF4-FFF2-40B4-BE49-F238E27FC236}">
                <a16:creationId xmlns:a16="http://schemas.microsoft.com/office/drawing/2014/main" id="{9810E2F4-1E9C-45C4-A74F-9F55A8CA3FD9}"/>
              </a:ext>
            </a:extLst>
          </p:cNvPr>
          <p:cNvCxnSpPr>
            <a:cxnSpLocks/>
          </p:cNvCxnSpPr>
          <p:nvPr/>
        </p:nvCxnSpPr>
        <p:spPr>
          <a:xfrm>
            <a:off x="4582048" y="2430059"/>
            <a:ext cx="5246840" cy="0"/>
          </a:xfrm>
          <a:prstGeom prst="straightConnector1">
            <a:avLst/>
          </a:prstGeom>
          <a:ln w="31750"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Ευθύγραμμο βέλος σύνδεσης 132">
            <a:extLst>
              <a:ext uri="{FF2B5EF4-FFF2-40B4-BE49-F238E27FC236}">
                <a16:creationId xmlns:a16="http://schemas.microsoft.com/office/drawing/2014/main" id="{C92BF963-AD13-4CF5-B578-EC9E7823F9C0}"/>
              </a:ext>
            </a:extLst>
          </p:cNvPr>
          <p:cNvCxnSpPr>
            <a:cxnSpLocks/>
          </p:cNvCxnSpPr>
          <p:nvPr/>
        </p:nvCxnSpPr>
        <p:spPr>
          <a:xfrm>
            <a:off x="10435164" y="5661984"/>
            <a:ext cx="0" cy="347094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Ευθύγραμμο βέλος σύνδεσης 137">
            <a:extLst>
              <a:ext uri="{FF2B5EF4-FFF2-40B4-BE49-F238E27FC236}">
                <a16:creationId xmlns:a16="http://schemas.microsoft.com/office/drawing/2014/main" id="{E3B9BC1B-DC71-4DD9-AFE2-E1BBBADF5ED3}"/>
              </a:ext>
            </a:extLst>
          </p:cNvPr>
          <p:cNvCxnSpPr>
            <a:cxnSpLocks/>
          </p:cNvCxnSpPr>
          <p:nvPr/>
        </p:nvCxnSpPr>
        <p:spPr>
          <a:xfrm flipH="1">
            <a:off x="3488588" y="2492327"/>
            <a:ext cx="499270" cy="25954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Ευθύγραμμο βέλος σύνδεσης 141">
            <a:extLst>
              <a:ext uri="{FF2B5EF4-FFF2-40B4-BE49-F238E27FC236}">
                <a16:creationId xmlns:a16="http://schemas.microsoft.com/office/drawing/2014/main" id="{3BE580D7-6473-4B78-8E65-FF3ED990E0C5}"/>
              </a:ext>
            </a:extLst>
          </p:cNvPr>
          <p:cNvCxnSpPr>
            <a:cxnSpLocks/>
          </p:cNvCxnSpPr>
          <p:nvPr/>
        </p:nvCxnSpPr>
        <p:spPr>
          <a:xfrm>
            <a:off x="2789294" y="2472484"/>
            <a:ext cx="352602" cy="314052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Γραμμή σύνδεσης: Καμπύλη 176">
            <a:extLst>
              <a:ext uri="{FF2B5EF4-FFF2-40B4-BE49-F238E27FC236}">
                <a16:creationId xmlns:a16="http://schemas.microsoft.com/office/drawing/2014/main" id="{077CB0F3-77D9-4EC3-AADD-1F9684980995}"/>
              </a:ext>
            </a:extLst>
          </p:cNvPr>
          <p:cNvCxnSpPr>
            <a:cxnSpLocks/>
          </p:cNvCxnSpPr>
          <p:nvPr/>
        </p:nvCxnSpPr>
        <p:spPr>
          <a:xfrm flipH="1" flipV="1">
            <a:off x="8670732" y="4387126"/>
            <a:ext cx="187397" cy="780589"/>
          </a:xfrm>
          <a:prstGeom prst="curvedConnector4">
            <a:avLst>
              <a:gd name="adj1" fmla="val -121987"/>
              <a:gd name="adj2" fmla="val 71741"/>
            </a:avLst>
          </a:prstGeom>
          <a:ln w="317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Γραμμή σύνδεσης: Καμπύλη 184">
            <a:extLst>
              <a:ext uri="{FF2B5EF4-FFF2-40B4-BE49-F238E27FC236}">
                <a16:creationId xmlns:a16="http://schemas.microsoft.com/office/drawing/2014/main" id="{D48B6365-20C7-434F-BDCF-D106745FF013}"/>
              </a:ext>
            </a:extLst>
          </p:cNvPr>
          <p:cNvCxnSpPr>
            <a:cxnSpLocks/>
            <a:stCxn id="61" idx="5"/>
            <a:endCxn id="97" idx="3"/>
          </p:cNvCxnSpPr>
          <p:nvPr/>
        </p:nvCxnSpPr>
        <p:spPr>
          <a:xfrm flipH="1" flipV="1">
            <a:off x="9138399" y="4042075"/>
            <a:ext cx="1716978" cy="1130895"/>
          </a:xfrm>
          <a:prstGeom prst="curvedConnector3">
            <a:avLst>
              <a:gd name="adj1" fmla="val -13314"/>
            </a:avLst>
          </a:prstGeom>
          <a:ln w="317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Box 198">
            <a:extLst>
              <a:ext uri="{FF2B5EF4-FFF2-40B4-BE49-F238E27FC236}">
                <a16:creationId xmlns:a16="http://schemas.microsoft.com/office/drawing/2014/main" id="{FC9E27CE-0541-496F-94A8-F678213816CD}"/>
              </a:ext>
            </a:extLst>
          </p:cNvPr>
          <p:cNvSpPr txBox="1"/>
          <p:nvPr/>
        </p:nvSpPr>
        <p:spPr>
          <a:xfrm>
            <a:off x="8756503" y="4363445"/>
            <a:ext cx="935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Reward</a:t>
            </a:r>
            <a:endParaRPr lang="el-GR" sz="1400" b="1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B4BDADD5-861B-4530-86A5-6B8A881E2D02}"/>
              </a:ext>
            </a:extLst>
          </p:cNvPr>
          <p:cNvSpPr txBox="1"/>
          <p:nvPr/>
        </p:nvSpPr>
        <p:spPr>
          <a:xfrm>
            <a:off x="9353849" y="3774454"/>
            <a:ext cx="935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Reward</a:t>
            </a:r>
            <a:endParaRPr lang="el-GR" sz="1400" b="1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A92C6D80-A285-4293-8C91-392F4E8C3EE6}"/>
              </a:ext>
            </a:extLst>
          </p:cNvPr>
          <p:cNvSpPr txBox="1"/>
          <p:nvPr/>
        </p:nvSpPr>
        <p:spPr>
          <a:xfrm>
            <a:off x="5233085" y="5098217"/>
            <a:ext cx="772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Genesis Block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9920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  <p:bldP spid="128" grpId="0"/>
      <p:bldP spid="199" grpId="0"/>
      <p:bldP spid="2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6F8B442-CDC1-4E04-81E5-DEE7AA28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18" y="0"/>
            <a:ext cx="10379666" cy="1104879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Governance</a:t>
            </a:r>
            <a:endParaRPr lang="el-GR" dirty="0">
              <a:solidFill>
                <a:srgbClr val="0070C0"/>
              </a:solidFill>
            </a:endParaRPr>
          </a:p>
        </p:txBody>
      </p:sp>
      <p:sp>
        <p:nvSpPr>
          <p:cNvPr id="20" name="Θέση περιεχομένου 19">
            <a:extLst>
              <a:ext uri="{FF2B5EF4-FFF2-40B4-BE49-F238E27FC236}">
                <a16:creationId xmlns:a16="http://schemas.microsoft.com/office/drawing/2014/main" id="{54E82C9B-0666-42CE-B36C-7D5F242E1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1447" y="1231451"/>
            <a:ext cx="9111837" cy="52244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Governance of </a:t>
            </a:r>
            <a:r>
              <a:rPr lang="en-GB" sz="2400" dirty="0" err="1"/>
              <a:t>Infrastucture</a:t>
            </a:r>
            <a:r>
              <a:rPr lang="el-GR" sz="2400" dirty="0"/>
              <a:t> </a:t>
            </a:r>
            <a:r>
              <a:rPr lang="en-GB" sz="2400" dirty="0"/>
              <a:t>/ On-Chain Governance</a:t>
            </a:r>
          </a:p>
          <a:p>
            <a:r>
              <a:rPr lang="el-GR" sz="2000" dirty="0">
                <a:ea typeface="Calibri" panose="020F0502020204030204" pitchFamily="34" charset="0"/>
              </a:rPr>
              <a:t>Δ</a:t>
            </a:r>
            <a:r>
              <a:rPr lang="el-GR" sz="2000" dirty="0">
                <a:effectLst/>
                <a:ea typeface="Calibri" panose="020F0502020204030204" pitchFamily="34" charset="0"/>
              </a:rPr>
              <a:t>ιακυβέρνηση με κωδικοποιημένους κανόνες ενσωματωμένους σε ένα τεχνολογικό σύστημα, στην περίπτωσή μας, ένα σύστημα </a:t>
            </a:r>
            <a:r>
              <a:rPr lang="el-GR" sz="2000" dirty="0" err="1">
                <a:effectLst/>
                <a:ea typeface="Calibri" panose="020F0502020204030204" pitchFamily="34" charset="0"/>
              </a:rPr>
              <a:t>blockchain</a:t>
            </a:r>
            <a:r>
              <a:rPr lang="el-GR" sz="2000" dirty="0">
                <a:effectLst/>
                <a:ea typeface="Calibri" panose="020F0502020204030204" pitchFamily="34" charset="0"/>
              </a:rPr>
              <a:t>. </a:t>
            </a:r>
          </a:p>
          <a:p>
            <a:r>
              <a:rPr lang="el-GR" sz="2000" dirty="0">
                <a:effectLst/>
                <a:ea typeface="Calibri" panose="020F0502020204030204" pitchFamily="34" charset="0"/>
              </a:rPr>
              <a:t>Η διακυβέρνηση από την υποδομή μπορεί να περιλαμβάνει τόσο ενδογενείς κανόνες που προέρχονται από την κοινότητα όσο και εξωγενείς κανόνες που επιβάλλονται εκτός της κοινότητας. </a:t>
            </a:r>
            <a:endParaRPr lang="en-GB" sz="2000" dirty="0">
              <a:effectLst/>
              <a:ea typeface="Calibri" panose="020F0502020204030204" pitchFamily="34" charset="0"/>
            </a:endParaRPr>
          </a:p>
          <a:p>
            <a:r>
              <a:rPr lang="el-GR" sz="2000" dirty="0">
                <a:effectLst/>
                <a:ea typeface="Calibri" panose="020F0502020204030204" pitchFamily="34" charset="0"/>
              </a:rPr>
              <a:t>Με την </a:t>
            </a:r>
            <a:r>
              <a:rPr lang="en-GB" sz="2000" dirty="0">
                <a:effectLst/>
                <a:ea typeface="Calibri" panose="020F0502020204030204" pitchFamily="34" charset="0"/>
              </a:rPr>
              <a:t>on</a:t>
            </a:r>
            <a:r>
              <a:rPr lang="el-GR" sz="2000" dirty="0">
                <a:effectLst/>
                <a:ea typeface="Calibri" panose="020F0502020204030204" pitchFamily="34" charset="0"/>
              </a:rPr>
              <a:t>-</a:t>
            </a:r>
            <a:r>
              <a:rPr lang="en-GB" sz="2000" dirty="0">
                <a:effectLst/>
                <a:ea typeface="Calibri" panose="020F0502020204030204" pitchFamily="34" charset="0"/>
              </a:rPr>
              <a:t>chain</a:t>
            </a:r>
            <a:r>
              <a:rPr lang="el-GR" sz="2000" dirty="0">
                <a:effectLst/>
                <a:ea typeface="Calibri" panose="020F0502020204030204" pitchFamily="34" charset="0"/>
              </a:rPr>
              <a:t> διακυβέρνηση, είναι δυνατές πλέον δομές όπως οι αποκεντρωμένες αυτόνομες οργανώσεις (</a:t>
            </a:r>
            <a:r>
              <a:rPr lang="en-GB" sz="2000" dirty="0">
                <a:effectLst/>
                <a:ea typeface="Calibri" panose="020F0502020204030204" pitchFamily="34" charset="0"/>
              </a:rPr>
              <a:t>Decentralised Autonomous</a:t>
            </a:r>
            <a:r>
              <a:rPr lang="el-GR" sz="2000" dirty="0">
                <a:effectLst/>
                <a:ea typeface="Calibri" panose="020F0502020204030204" pitchFamily="34" charset="0"/>
              </a:rPr>
              <a:t> O</a:t>
            </a:r>
            <a:r>
              <a:rPr lang="en-GB" sz="2000" dirty="0">
                <a:effectLst/>
                <a:ea typeface="Calibri" panose="020F0502020204030204" pitchFamily="34" charset="0"/>
              </a:rPr>
              <a:t>organisation</a:t>
            </a:r>
            <a:r>
              <a:rPr lang="el-GR" sz="2000" dirty="0">
                <a:effectLst/>
                <a:ea typeface="Calibri" panose="020F0502020204030204" pitchFamily="34" charset="0"/>
              </a:rPr>
              <a:t>).</a:t>
            </a:r>
            <a:endParaRPr lang="en-GB" sz="2000" dirty="0">
              <a:ea typeface="Calibri" panose="020F0502020204030204" pitchFamily="34" charset="0"/>
            </a:endParaRPr>
          </a:p>
          <a:p>
            <a:r>
              <a:rPr lang="en-GB" sz="2000" dirty="0">
                <a:effectLst/>
                <a:ea typeface="Calibri" panose="020F0502020204030204" pitchFamily="34" charset="0"/>
              </a:rPr>
              <a:t>O</a:t>
            </a:r>
            <a:r>
              <a:rPr lang="el-GR" sz="2000" dirty="0">
                <a:effectLst/>
                <a:ea typeface="Calibri" panose="020F0502020204030204" pitchFamily="34" charset="0"/>
              </a:rPr>
              <a:t> όρος DAO αναφέρεται σε μια οντότητα όπου οι κανόνες διακυβέρνησης είναι κωδικοποιημένοι ως συλλογή έξυπνων συμβολαίων και εκτελούνται όταν απαιτείται. </a:t>
            </a:r>
            <a:r>
              <a:rPr lang="en-GB" sz="2000" dirty="0">
                <a:effectLst/>
                <a:ea typeface="Calibri" panose="020F0502020204030204" pitchFamily="34" charset="0"/>
              </a:rPr>
              <a:t> (</a:t>
            </a:r>
            <a:r>
              <a:rPr lang="el-GR" sz="2000" dirty="0">
                <a:ea typeface="Calibri" panose="020F0502020204030204" pitchFamily="34" charset="0"/>
              </a:rPr>
              <a:t>π.χ.</a:t>
            </a:r>
            <a:r>
              <a:rPr lang="en-US" sz="2000" dirty="0">
                <a:effectLst/>
                <a:ea typeface="Calibri" panose="020F050202020403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MarketDAO</a:t>
            </a:r>
            <a:r>
              <a:rPr lang="el-GR" sz="2000" dirty="0">
                <a:effectLst/>
                <a:ea typeface="Calibri" panose="020F0502020204030204" pitchFamily="34" charset="0"/>
              </a:rPr>
              <a:t>,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Dash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dOrg,Augur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  <a:endParaRPr lang="en-GB" sz="2000" dirty="0">
              <a:ea typeface="Calibri" panose="020F0502020204030204" pitchFamily="34" charset="0"/>
            </a:endParaRPr>
          </a:p>
          <a:p>
            <a:endParaRPr lang="en-GB" sz="2000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l-GR" dirty="0"/>
          </a:p>
        </p:txBody>
      </p:sp>
      <p:sp>
        <p:nvSpPr>
          <p:cNvPr id="21" name="Θέση περιεχομένου 20">
            <a:extLst>
              <a:ext uri="{FF2B5EF4-FFF2-40B4-BE49-F238E27FC236}">
                <a16:creationId xmlns:a16="http://schemas.microsoft.com/office/drawing/2014/main" id="{3AB11089-2C6D-49DF-AFA3-6372C59493E5}"/>
              </a:ext>
            </a:extLst>
          </p:cNvPr>
          <p:cNvSpPr txBox="1">
            <a:spLocks/>
          </p:cNvSpPr>
          <p:nvPr/>
        </p:nvSpPr>
        <p:spPr>
          <a:xfrm>
            <a:off x="2531447" y="1268214"/>
            <a:ext cx="9475222" cy="45577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Governance By Infrastructure</a:t>
            </a:r>
            <a:r>
              <a:rPr lang="el-GR" sz="2400" dirty="0"/>
              <a:t> / </a:t>
            </a:r>
            <a:r>
              <a:rPr lang="en-GB" sz="2400" dirty="0"/>
              <a:t>Off-chain </a:t>
            </a:r>
            <a:r>
              <a:rPr lang="en-GB" sz="2400" dirty="0" err="1"/>
              <a:t>Governace</a:t>
            </a:r>
            <a:endParaRPr lang="el-GR" sz="2400" dirty="0"/>
          </a:p>
          <a:p>
            <a:r>
              <a:rPr lang="el-GR" sz="2200" dirty="0">
                <a:ea typeface="Calibri" panose="020F0502020204030204" pitchFamily="34" charset="0"/>
              </a:rPr>
              <a:t>Η «διακυβέρνηση της υποδομής» αναφέρεται σε όλους τους κανόνες που υπάρχουν εκτός μιας τεχνολογικής πλατφόρμας, ωστόσο επηρεάζουν την ανάπτυξη και τη λειτουργία της. Αυτοί οι κανόνες λειτουργούν σε κοινωνικό ή θεσμικό επίπεδο και όχι σε τεχνικό επίπεδο</a:t>
            </a:r>
            <a:r>
              <a:rPr lang="el-GR" sz="2200" dirty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el-GR" sz="2200" dirty="0">
                <a:ea typeface="Calibri" panose="020F0502020204030204" pitchFamily="34" charset="0"/>
                <a:cs typeface="Times New Roman" panose="02020603050405020304" pitchFamily="18" charset="0"/>
              </a:rPr>
              <a:t>Αυτοί οι κανόνες και οι διαδικασίες δεν εκτελούνται αυτόματα και επομένως ενδέχεται να απαιτείται μια τρίτη αρχή για την επιβολή ή την εποπτεία. </a:t>
            </a:r>
          </a:p>
          <a:p>
            <a:r>
              <a:rPr lang="el-GR" sz="2200" dirty="0">
                <a:ea typeface="Calibri" panose="020F0502020204030204" pitchFamily="34" charset="0"/>
                <a:cs typeface="Times New Roman" panose="02020603050405020304" pitchFamily="18" charset="0"/>
              </a:rPr>
              <a:t>Η διακυβέρνηση της υποδομής περιλαμβάνει τόσο ενδογενείς όσο και εξωγενείς κανόνες.</a:t>
            </a:r>
          </a:p>
          <a:p>
            <a:pPr lvl="1"/>
            <a:r>
              <a:rPr lang="el-GR" sz="2200" dirty="0">
                <a:ea typeface="Calibri" panose="020F0502020204030204" pitchFamily="34" charset="0"/>
              </a:rPr>
              <a:t>Οι ενδογενείς κανόνες αποτελούνται από όλους τους κανόνες, τους κοινωνικούς κανόνες, τα έθιμα και άλλες δομές διακυβέρνησης που αναπτύχθηκαν ή εγκρίθηκαν από μια συγκεκριμένη κοινότητα με σκοπό τη διευκόλυνση του συντονισμού εντός αυτής της κοινότητας. </a:t>
            </a:r>
          </a:p>
          <a:p>
            <a:pPr lvl="1"/>
            <a:r>
              <a:rPr lang="el-GR" sz="2200" dirty="0">
                <a:ea typeface="Calibri" panose="020F0502020204030204" pitchFamily="34" charset="0"/>
              </a:rPr>
              <a:t>Οι εξωγενείς κανόνες είναι όλοι οι άλλοι κανόνες που προέρχονται εκτός κοινότητας αλλά επηρεάζουν τις δραστηριότητες της. Ένα εξέχον παράδειγμα εξωγενούς κανόνα είναι ο νόμος. </a:t>
            </a:r>
            <a:endParaRPr lang="el-GR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0684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0" grpId="1" build="p"/>
      <p:bldP spid="21" grpId="0"/>
      <p:bldP spid="2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1DB660A-0D25-4EE5-9A2D-6DC7C6B3D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4645" y="22153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D-App Governance Layers</a:t>
            </a:r>
            <a:endParaRPr lang="el-GR" dirty="0">
              <a:solidFill>
                <a:srgbClr val="0070C0"/>
              </a:solidFill>
            </a:endParaRPr>
          </a:p>
        </p:txBody>
      </p:sp>
      <p:sp>
        <p:nvSpPr>
          <p:cNvPr id="23" name="Θέση περιεχομένου 22">
            <a:extLst>
              <a:ext uri="{FF2B5EF4-FFF2-40B4-BE49-F238E27FC236}">
                <a16:creationId xmlns:a16="http://schemas.microsoft.com/office/drawing/2014/main" id="{532EB4DE-8771-47DE-985C-86A2E1C67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4152" y="1305612"/>
            <a:ext cx="8540685" cy="4967926"/>
          </a:xfrm>
        </p:spPr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Η διακυβέρνηση των περισσότερων αποκεντρωμένων εφαρμογών </a:t>
            </a:r>
            <a:r>
              <a:rPr lang="el-GR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blockchain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(D</a:t>
            </a: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-A</a:t>
            </a:r>
            <a:r>
              <a:rPr lang="el-GR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pps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χωρίζεται σε διαφορετικά επίπεδα που </a:t>
            </a:r>
            <a:r>
              <a:rPr lang="el-GR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αλληλεπιδρούν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μεταξύ τους: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Το επίπεδο πρωτοκόλλων Διαδικτύου (π.χ. το πρωτόκολλο TCP / IP)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Το επίπεδο δικτύου </a:t>
            </a:r>
            <a:r>
              <a:rPr lang="el-GR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blockchain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(π.χ. το πρωτόκολλο </a:t>
            </a:r>
            <a:r>
              <a:rPr lang="el-GR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Ethereum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Το επίπεδο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framework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Dapp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(π.χ. </a:t>
            </a:r>
            <a:r>
              <a:rPr lang="el-GR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Aragon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Το επίπεδο </a:t>
            </a:r>
            <a:r>
              <a:rPr lang="el-GR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Dapp</a:t>
            </a:r>
            <a:r>
              <a:rPr lang="el-G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(π.χ. District0x)</a:t>
            </a:r>
          </a:p>
          <a:p>
            <a:pPr marL="0" indent="0">
              <a:buNone/>
            </a:pPr>
            <a:r>
              <a:rPr lang="el-GR" sz="2000" dirty="0">
                <a:effectLst/>
                <a:ea typeface="Calibri" panose="020F0502020204030204" pitchFamily="34" charset="0"/>
              </a:rPr>
              <a:t>Τα κάτω στρώματα διαδραματίζουν έναν ιδιαίτερα σημαντικό ρόλο, καθώς αποτελούν τη βάση πάνω στην οποία χτίζονται όλα τα άλλα.</a:t>
            </a:r>
            <a:endParaRPr lang="en-GB" sz="2000" dirty="0">
              <a:effectLst/>
              <a:ea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l-GR" sz="2000" dirty="0">
                <a:effectLst/>
                <a:ea typeface="Calibri" panose="020F0502020204030204" pitchFamily="34" charset="0"/>
              </a:rPr>
              <a:t>Επιβάλλουν πώς θα λειτουργούν οι εφαρμογές που αναπτύσσονται στα ανώτερα στρώματα της στοίβας και ορίζουν τι είναι δυνατό να δημιουργηθεί στα </a:t>
            </a: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υψηλότερα επίπεδα.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51374362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2184</TotalTime>
  <Words>1758</Words>
  <Application>Microsoft Office PowerPoint</Application>
  <PresentationFormat>Ευρεία οθόνη</PresentationFormat>
  <Paragraphs>200</Paragraphs>
  <Slides>17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 New Roman</vt:lpstr>
      <vt:lpstr>Wingdings</vt:lpstr>
      <vt:lpstr>Θέμα του Office</vt:lpstr>
      <vt:lpstr>Μελέτη Μηχανισμών Ψηφοφορίας στο Blockchain και Ανάπτυξη Αποκεντρωμένης Εφαρμογής Ψηφοφορίας στο Private Ethereum Blockchain              Ορέστης Α. Αλμπανούδης        Επιβλέπων: Δημήτριος Ασκούνης,  Καθηγητής ΕΜΠ      Αθήνα, Οκτώβριος 2020</vt:lpstr>
      <vt:lpstr>Blockchain</vt:lpstr>
      <vt:lpstr>Παρουσίαση του PowerPoint</vt:lpstr>
      <vt:lpstr>Τύποι Blockchain</vt:lpstr>
      <vt:lpstr>Consensus</vt:lpstr>
      <vt:lpstr>Παρουσίαση του PowerPoint</vt:lpstr>
      <vt:lpstr>Εκτέλεση Smart Contract Στο Blockchain</vt:lpstr>
      <vt:lpstr>Governance</vt:lpstr>
      <vt:lpstr>D-App Governance Layers</vt:lpstr>
      <vt:lpstr>Απαιτήσεις Ηλεκτρονικής Ψηφοφορίας</vt:lpstr>
      <vt:lpstr>Blockchain Voting Mechanisms</vt:lpstr>
      <vt:lpstr>    Blockchain Voting Applications</vt:lpstr>
      <vt:lpstr>Ζητήματα / Προβληματισμοί και Πιθανές Λύσεις</vt:lpstr>
      <vt:lpstr>Κανόνες ψηφοφορίας για το smart contract</vt:lpstr>
      <vt:lpstr>Παρουσίαση του PowerPoint</vt:lpstr>
      <vt:lpstr>Αρχιτεκτονική D-Apps</vt:lpstr>
      <vt:lpstr>Future Blockchain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Orestis Almpanoudis</dc:creator>
  <cp:lastModifiedBy>Orestis Almpanoudis</cp:lastModifiedBy>
  <cp:revision>66</cp:revision>
  <dcterms:created xsi:type="dcterms:W3CDTF">2020-10-17T09:16:58Z</dcterms:created>
  <dcterms:modified xsi:type="dcterms:W3CDTF">2020-10-19T15:01:43Z</dcterms:modified>
</cp:coreProperties>
</file>