
<file path=[Content_Types].xml><?xml version="1.0" encoding="utf-8"?>
<Types xmlns="http://schemas.openxmlformats.org/package/2006/content-types">
  <Default Extension="png" ContentType="image/png"/>
  <Default Extension="bin" ContentType="application/vnd.openxmlformats-officedocument.oleObject"/>
  <Default Extension="jfif" ContentType="image/jpe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omments/comment1.xml" ContentType="application/vnd.openxmlformats-officedocument.presentationml.comments+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comments/comment2.xml" ContentType="application/vnd.openxmlformats-officedocument.presentationml.comments+xml"/>
  <Override PartName="/ppt/comments/comment3.xml" ContentType="application/vnd.openxmlformats-officedocument.presentationml.comments+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omments/comment4.xml" ContentType="application/vnd.openxmlformats-officedocument.presentationml.comments+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comments/comment5.xml" ContentType="application/vnd.openxmlformats-officedocument.presentationml.comments+xml"/>
  <Override PartName="/ppt/comments/comment6.xml" ContentType="application/vnd.openxmlformats-officedocument.presentationml.comments+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comments/comment7.xml" ContentType="application/vnd.openxmlformats-officedocument.presentationml.comments+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comments/comment8.xml" ContentType="application/vnd.openxmlformats-officedocument.presentationml.comments+xml"/>
  <Override PartName="/ppt/comments/comment9.xml" ContentType="application/vnd.openxmlformats-officedocument.presentationml.comments+xml"/>
  <Override PartName="/ppt/comments/comment10.xml" ContentType="application/vnd.openxmlformats-officedocument.presentationml.comments+xml"/>
  <Override PartName="/ppt/comments/comment11.xml" ContentType="application/vnd.openxmlformats-officedocument.presentationml.comments+xml"/>
  <Override PartName="/ppt/comments/comment12.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12" r:id="rId1"/>
  </p:sldMasterIdLst>
  <p:notesMasterIdLst>
    <p:notesMasterId r:id="rId52"/>
  </p:notesMasterIdLst>
  <p:handoutMasterIdLst>
    <p:handoutMasterId r:id="rId53"/>
  </p:handoutMasterIdLst>
  <p:sldIdLst>
    <p:sldId id="256" r:id="rId2"/>
    <p:sldId id="273" r:id="rId3"/>
    <p:sldId id="257" r:id="rId4"/>
    <p:sldId id="260" r:id="rId5"/>
    <p:sldId id="261" r:id="rId6"/>
    <p:sldId id="325" r:id="rId7"/>
    <p:sldId id="268" r:id="rId8"/>
    <p:sldId id="262" r:id="rId9"/>
    <p:sldId id="263" r:id="rId10"/>
    <p:sldId id="265" r:id="rId11"/>
    <p:sldId id="266" r:id="rId12"/>
    <p:sldId id="264" r:id="rId13"/>
    <p:sldId id="269" r:id="rId14"/>
    <p:sldId id="277" r:id="rId15"/>
    <p:sldId id="275" r:id="rId16"/>
    <p:sldId id="287" r:id="rId17"/>
    <p:sldId id="285" r:id="rId18"/>
    <p:sldId id="316" r:id="rId19"/>
    <p:sldId id="292" r:id="rId20"/>
    <p:sldId id="293" r:id="rId21"/>
    <p:sldId id="288" r:id="rId22"/>
    <p:sldId id="289" r:id="rId23"/>
    <p:sldId id="317" r:id="rId24"/>
    <p:sldId id="318" r:id="rId25"/>
    <p:sldId id="327" r:id="rId26"/>
    <p:sldId id="290" r:id="rId27"/>
    <p:sldId id="278" r:id="rId28"/>
    <p:sldId id="267" r:id="rId29"/>
    <p:sldId id="319" r:id="rId30"/>
    <p:sldId id="295" r:id="rId31"/>
    <p:sldId id="296" r:id="rId32"/>
    <p:sldId id="297" r:id="rId33"/>
    <p:sldId id="281" r:id="rId34"/>
    <p:sldId id="305" r:id="rId35"/>
    <p:sldId id="320" r:id="rId36"/>
    <p:sldId id="321" r:id="rId37"/>
    <p:sldId id="270" r:id="rId38"/>
    <p:sldId id="326" r:id="rId39"/>
    <p:sldId id="271" r:id="rId40"/>
    <p:sldId id="307" r:id="rId41"/>
    <p:sldId id="315" r:id="rId42"/>
    <p:sldId id="309" r:id="rId43"/>
    <p:sldId id="313" r:id="rId44"/>
    <p:sldId id="322" r:id="rId45"/>
    <p:sldId id="310" r:id="rId46"/>
    <p:sldId id="314" r:id="rId47"/>
    <p:sldId id="323" r:id="rId48"/>
    <p:sldId id="324" r:id="rId49"/>
    <p:sldId id="306" r:id="rId50"/>
    <p:sldId id="282" r:id="rId5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1D1CBD54-B97D-413A-BE05-AD2FD89321F2}">
          <p14:sldIdLst>
            <p14:sldId id="256"/>
            <p14:sldId id="273"/>
            <p14:sldId id="257"/>
            <p14:sldId id="260"/>
            <p14:sldId id="261"/>
            <p14:sldId id="325"/>
            <p14:sldId id="268"/>
            <p14:sldId id="262"/>
            <p14:sldId id="263"/>
            <p14:sldId id="265"/>
            <p14:sldId id="266"/>
            <p14:sldId id="264"/>
            <p14:sldId id="269"/>
          </p14:sldIdLst>
        </p14:section>
        <p14:section name="ΣΤΑΤΙΚΆ" id="{C071671C-A3B3-46AC-8939-8FFDDE15C264}">
          <p14:sldIdLst>
            <p14:sldId id="277"/>
            <p14:sldId id="275"/>
            <p14:sldId id="287"/>
            <p14:sldId id="285"/>
            <p14:sldId id="316"/>
            <p14:sldId id="292"/>
            <p14:sldId id="293"/>
            <p14:sldId id="288"/>
            <p14:sldId id="289"/>
            <p14:sldId id="317"/>
            <p14:sldId id="318"/>
            <p14:sldId id="327"/>
            <p14:sldId id="290"/>
          </p14:sldIdLst>
        </p14:section>
        <p14:section name="ΣΕΙΣΜΙΚΆ" id="{078838C3-DAE9-4D03-A673-798E2B1ACF8B}">
          <p14:sldIdLst>
            <p14:sldId id="278"/>
            <p14:sldId id="267"/>
            <p14:sldId id="319"/>
            <p14:sldId id="295"/>
            <p14:sldId id="296"/>
            <p14:sldId id="297"/>
          </p14:sldIdLst>
        </p14:section>
        <p14:section name="ΟΡΥΓΜΑΤΑ" id="{9D84A3CC-5C62-4802-B859-520CFBD2E0B9}">
          <p14:sldIdLst>
            <p14:sldId id="281"/>
            <p14:sldId id="305"/>
            <p14:sldId id="320"/>
            <p14:sldId id="321"/>
          </p14:sldIdLst>
        </p14:section>
        <p14:section name="ΕΦΑΡΜΟΓΗ ΙΚΑΡΙΑ" id="{1EC0BF44-AC6B-4E21-95BC-393272C9AD34}">
          <p14:sldIdLst>
            <p14:sldId id="270"/>
            <p14:sldId id="326"/>
            <p14:sldId id="271"/>
            <p14:sldId id="307"/>
            <p14:sldId id="315"/>
            <p14:sldId id="309"/>
            <p14:sldId id="313"/>
            <p14:sldId id="322"/>
            <p14:sldId id="310"/>
            <p14:sldId id="314"/>
            <p14:sldId id="323"/>
            <p14:sldId id="324"/>
            <p14:sldId id="306"/>
            <p14:sldId id="282"/>
          </p14:sldIdLst>
        </p14:section>
      </p14:sectionLst>
    </p:ext>
    <p:ext uri="{EFAFB233-063F-42B5-8137-9DF3F51BA10A}">
      <p15:sldGuideLst xmlns:p15="http://schemas.microsoft.com/office/powerpoint/2012/main">
        <p15:guide id="1" orient="horz" pos="4128" userDrawn="1">
          <p15:clr>
            <a:srgbClr val="A4A3A4"/>
          </p15:clr>
        </p15:guide>
        <p15:guide id="2" pos="1032" userDrawn="1">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exandros Mavrodontis" initials="AM" lastIdx="31" clrIdx="0">
    <p:extLst>
      <p:ext uri="{19B8F6BF-5375-455C-9EA6-DF929625EA0E}">
        <p15:presenceInfo xmlns:p15="http://schemas.microsoft.com/office/powerpoint/2012/main" userId="740af61855b3ea1b"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00FF"/>
    <a:srgbClr val="FF3399"/>
    <a:srgbClr val="6BEE12"/>
    <a:srgbClr val="004A82"/>
    <a:srgbClr val="FF99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995" autoAdjust="0"/>
    <p:restoredTop sz="95394" autoAdjust="0"/>
  </p:normalViewPr>
  <p:slideViewPr>
    <p:cSldViewPr snapToGrid="0">
      <p:cViewPr varScale="1">
        <p:scale>
          <a:sx n="100" d="100"/>
          <a:sy n="100" d="100"/>
        </p:scale>
        <p:origin x="96" y="470"/>
      </p:cViewPr>
      <p:guideLst>
        <p:guide orient="horz" pos="4128"/>
        <p:guide pos="1032"/>
      </p:guideLst>
    </p:cSldViewPr>
  </p:slideViewPr>
  <p:outlineViewPr>
    <p:cViewPr>
      <p:scale>
        <a:sx n="33" d="100"/>
        <a:sy n="33" d="100"/>
      </p:scale>
      <p:origin x="0" y="-312"/>
    </p:cViewPr>
  </p:outlin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67" d="100"/>
          <a:sy n="67" d="100"/>
        </p:scale>
        <p:origin x="2266" y="77"/>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embeddings/oleObject1.bin"/></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9.1074100856471593E-2"/>
          <c:y val="0.17143424220732742"/>
          <c:w val="0.66290730261206288"/>
          <c:h val="0.71030129498275529"/>
        </c:manualLayout>
      </c:layout>
      <c:scatterChart>
        <c:scatterStyle val="lineMarker"/>
        <c:varyColors val="0"/>
        <c:ser>
          <c:idx val="0"/>
          <c:order val="0"/>
          <c:tx>
            <c:v>β=15ο</c:v>
          </c:tx>
          <c:spPr>
            <a:ln w="25400" cap="rnd">
              <a:noFill/>
              <a:round/>
            </a:ln>
            <a:effectLst>
              <a:outerShdw blurRad="57150" dist="19050" dir="5400000" algn="ctr" rotWithShape="0">
                <a:srgbClr val="000000">
                  <a:alpha val="63000"/>
                </a:srgbClr>
              </a:outerShdw>
            </a:effectLst>
          </c:spPr>
          <c:marker>
            <c:symbol val="circle"/>
            <c:size val="6"/>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w="9525" cap="rnd">
                <a:solidFill>
                  <a:schemeClr val="accent1"/>
                </a:solidFill>
                <a:round/>
              </a:ln>
              <a:effectLst>
                <a:outerShdw blurRad="57150" dist="19050" dir="5400000" algn="ctr" rotWithShape="0">
                  <a:srgbClr val="000000">
                    <a:alpha val="63000"/>
                  </a:srgbClr>
                </a:outerShdw>
              </a:effectLst>
            </c:spPr>
          </c:marker>
          <c:trendline>
            <c:name>β=15ο</c:name>
            <c:spPr>
              <a:ln w="25400" cap="flat" cmpd="sng" algn="ctr">
                <a:solidFill>
                  <a:schemeClr val="accent1"/>
                </a:solidFill>
                <a:prstDash val="solid"/>
                <a:miter lim="800000"/>
              </a:ln>
              <a:effectLst/>
            </c:spPr>
            <c:trendlineType val="poly"/>
            <c:order val="4"/>
            <c:forward val="1.0000000000000002E-2"/>
            <c:backward val="1.0000000000000002E-2"/>
            <c:dispRSqr val="0"/>
            <c:dispEq val="0"/>
          </c:trendline>
          <c:xVal>
            <c:numRef>
              <c:f>[Διάγραμμα.xlsx]Sheet1!$A$3:$A$22</c:f>
              <c:numCache>
                <c:formatCode>General</c:formatCode>
                <c:ptCount val="20"/>
                <c:pt idx="0">
                  <c:v>0.121</c:v>
                </c:pt>
                <c:pt idx="1">
                  <c:v>0.1</c:v>
                </c:pt>
                <c:pt idx="2">
                  <c:v>7.5999999999999998E-2</c:v>
                </c:pt>
                <c:pt idx="3">
                  <c:v>5.3999999999999999E-2</c:v>
                </c:pt>
                <c:pt idx="4">
                  <c:v>9.9000000000000005E-2</c:v>
                </c:pt>
                <c:pt idx="5">
                  <c:v>7.4999999999999997E-2</c:v>
                </c:pt>
                <c:pt idx="6">
                  <c:v>5.3999999999999999E-2</c:v>
                </c:pt>
                <c:pt idx="7">
                  <c:v>3.5000000000000003E-2</c:v>
                </c:pt>
                <c:pt idx="8">
                  <c:v>7.3999999999999996E-2</c:v>
                </c:pt>
                <c:pt idx="9">
                  <c:v>5.1999999999999998E-2</c:v>
                </c:pt>
                <c:pt idx="10">
                  <c:v>3.4000000000000002E-2</c:v>
                </c:pt>
                <c:pt idx="11">
                  <c:v>2.1000000000000001E-2</c:v>
                </c:pt>
                <c:pt idx="12">
                  <c:v>0.06</c:v>
                </c:pt>
                <c:pt idx="13">
                  <c:v>0.04</c:v>
                </c:pt>
                <c:pt idx="14">
                  <c:v>2.5000000000000001E-2</c:v>
                </c:pt>
                <c:pt idx="15">
                  <c:v>1.4E-2</c:v>
                </c:pt>
                <c:pt idx="16">
                  <c:v>4.8000000000000001E-2</c:v>
                </c:pt>
                <c:pt idx="17">
                  <c:v>3.1E-2</c:v>
                </c:pt>
                <c:pt idx="18">
                  <c:v>1.9E-2</c:v>
                </c:pt>
                <c:pt idx="19">
                  <c:v>1.0999999999999999E-2</c:v>
                </c:pt>
              </c:numCache>
            </c:numRef>
          </c:xVal>
          <c:yVal>
            <c:numRef>
              <c:f>[Διάγραμμα.xlsx]Sheet1!$B$3:$B$22</c:f>
              <c:numCache>
                <c:formatCode>General</c:formatCode>
                <c:ptCount val="20"/>
                <c:pt idx="0">
                  <c:v>3.1814058999999999E-2</c:v>
                </c:pt>
                <c:pt idx="1">
                  <c:v>5.2388420999999998E-2</c:v>
                </c:pt>
                <c:pt idx="2">
                  <c:v>7.9898322999999993E-2</c:v>
                </c:pt>
                <c:pt idx="3">
                  <c:v>0.113474272</c:v>
                </c:pt>
                <c:pt idx="4">
                  <c:v>5.2509524000000002E-2</c:v>
                </c:pt>
                <c:pt idx="5">
                  <c:v>7.9822083000000002E-2</c:v>
                </c:pt>
                <c:pt idx="6">
                  <c:v>0.113612745</c:v>
                </c:pt>
                <c:pt idx="7">
                  <c:v>0.14669465900000001</c:v>
                </c:pt>
                <c:pt idx="8">
                  <c:v>8.1279641E-2</c:v>
                </c:pt>
                <c:pt idx="9">
                  <c:v>0.113883052</c:v>
                </c:pt>
                <c:pt idx="10">
                  <c:v>0.15015273700000001</c:v>
                </c:pt>
                <c:pt idx="11">
                  <c:v>0.18080985299999999</c:v>
                </c:pt>
                <c:pt idx="12">
                  <c:v>0.103079855</c:v>
                </c:pt>
                <c:pt idx="13">
                  <c:v>0.13746435000000001</c:v>
                </c:pt>
                <c:pt idx="14">
                  <c:v>0.17147320099999999</c:v>
                </c:pt>
                <c:pt idx="15">
                  <c:v>0.20053847499999999</c:v>
                </c:pt>
                <c:pt idx="16">
                  <c:v>0.12087289399999999</c:v>
                </c:pt>
                <c:pt idx="17">
                  <c:v>0.15510159500000001</c:v>
                </c:pt>
                <c:pt idx="18">
                  <c:v>0.18915681500000001</c:v>
                </c:pt>
                <c:pt idx="19">
                  <c:v>0.21383782600000001</c:v>
                </c:pt>
              </c:numCache>
            </c:numRef>
          </c:yVal>
          <c:smooth val="0"/>
        </c:ser>
        <c:ser>
          <c:idx val="1"/>
          <c:order val="1"/>
          <c:tx>
            <c:v>β=30ο</c:v>
          </c:tx>
          <c:spPr>
            <a:ln w="25400" cap="rnd">
              <a:noFill/>
              <a:round/>
            </a:ln>
            <a:effectLst>
              <a:outerShdw blurRad="57150" dist="19050" dir="5400000" algn="ctr" rotWithShape="0">
                <a:srgbClr val="000000">
                  <a:alpha val="63000"/>
                </a:srgbClr>
              </a:outerShdw>
            </a:effectLst>
          </c:spPr>
          <c:marker>
            <c:symbol val="circle"/>
            <c:size val="6"/>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w="9525" cap="rnd">
                <a:solidFill>
                  <a:schemeClr val="accent2"/>
                </a:solidFill>
                <a:round/>
              </a:ln>
              <a:effectLst>
                <a:outerShdw blurRad="57150" dist="19050" dir="5400000" algn="ctr" rotWithShape="0">
                  <a:srgbClr val="000000">
                    <a:alpha val="63000"/>
                  </a:srgbClr>
                </a:outerShdw>
              </a:effectLst>
            </c:spPr>
          </c:marker>
          <c:trendline>
            <c:name>β=30ο</c:name>
            <c:spPr>
              <a:ln w="25400" cap="rnd">
                <a:solidFill>
                  <a:schemeClr val="accent2">
                    <a:lumMod val="60000"/>
                    <a:lumOff val="40000"/>
                  </a:schemeClr>
                </a:solidFill>
              </a:ln>
              <a:effectLst/>
            </c:spPr>
            <c:trendlineType val="poly"/>
            <c:order val="4"/>
            <c:forward val="2.0000000000000004E-2"/>
            <c:backward val="2.0000000000000004E-2"/>
            <c:dispRSqr val="0"/>
            <c:dispEq val="0"/>
          </c:trendline>
          <c:xVal>
            <c:numRef>
              <c:f>[Διάγραμμα.xlsx]Sheet1!$C$3:$C$22</c:f>
              <c:numCache>
                <c:formatCode>General</c:formatCode>
                <c:ptCount val="20"/>
                <c:pt idx="0">
                  <c:v>0.14399999999999999</c:v>
                </c:pt>
                <c:pt idx="1">
                  <c:v>0.125</c:v>
                </c:pt>
                <c:pt idx="2">
                  <c:v>0.105</c:v>
                </c:pt>
                <c:pt idx="3">
                  <c:v>8.1000000000000003E-2</c:v>
                </c:pt>
                <c:pt idx="4">
                  <c:v>0.125</c:v>
                </c:pt>
                <c:pt idx="5">
                  <c:v>0.10299999999999999</c:v>
                </c:pt>
                <c:pt idx="6">
                  <c:v>8.1000000000000003E-2</c:v>
                </c:pt>
                <c:pt idx="7">
                  <c:v>5.7000000000000002E-2</c:v>
                </c:pt>
                <c:pt idx="8">
                  <c:v>0.10100000000000001</c:v>
                </c:pt>
                <c:pt idx="9">
                  <c:v>7.8E-2</c:v>
                </c:pt>
                <c:pt idx="10">
                  <c:v>5.7000000000000002E-2</c:v>
                </c:pt>
                <c:pt idx="11">
                  <c:v>3.6999999999999998E-2</c:v>
                </c:pt>
                <c:pt idx="12">
                  <c:v>8.5000000000000006E-2</c:v>
                </c:pt>
                <c:pt idx="13">
                  <c:v>6.2E-2</c:v>
                </c:pt>
                <c:pt idx="14">
                  <c:v>4.2999999999999997E-2</c:v>
                </c:pt>
                <c:pt idx="15">
                  <c:v>2.7E-2</c:v>
                </c:pt>
                <c:pt idx="16">
                  <c:v>7.1999999999999995E-2</c:v>
                </c:pt>
                <c:pt idx="17">
                  <c:v>0.05</c:v>
                </c:pt>
                <c:pt idx="18">
                  <c:v>3.4000000000000002E-2</c:v>
                </c:pt>
                <c:pt idx="19">
                  <c:v>0.02</c:v>
                </c:pt>
              </c:numCache>
            </c:numRef>
          </c:xVal>
          <c:yVal>
            <c:numRef>
              <c:f>[Διάγραμμα.xlsx]Sheet1!$D$3:$D$22</c:f>
              <c:numCache>
                <c:formatCode>General</c:formatCode>
                <c:ptCount val="20"/>
                <c:pt idx="0">
                  <c:v>3.7759458000000003E-2</c:v>
                </c:pt>
                <c:pt idx="1">
                  <c:v>6.5682180000000007E-2</c:v>
                </c:pt>
                <c:pt idx="2">
                  <c:v>0.110465484</c:v>
                </c:pt>
                <c:pt idx="3">
                  <c:v>0.16922372099999999</c:v>
                </c:pt>
                <c:pt idx="4">
                  <c:v>6.6213662000000006E-2</c:v>
                </c:pt>
                <c:pt idx="5">
                  <c:v>0.10877666900000001</c:v>
                </c:pt>
                <c:pt idx="6">
                  <c:v>0.17052899499999999</c:v>
                </c:pt>
                <c:pt idx="7">
                  <c:v>0.24187514500000001</c:v>
                </c:pt>
                <c:pt idx="8">
                  <c:v>0.110629251</c:v>
                </c:pt>
                <c:pt idx="9">
                  <c:v>0.16928848099999999</c:v>
                </c:pt>
                <c:pt idx="10">
                  <c:v>0.248783482</c:v>
                </c:pt>
                <c:pt idx="11">
                  <c:v>0.31927213500000001</c:v>
                </c:pt>
                <c:pt idx="12">
                  <c:v>0.14743367399999999</c:v>
                </c:pt>
                <c:pt idx="13">
                  <c:v>0.21454859500000001</c:v>
                </c:pt>
                <c:pt idx="14">
                  <c:v>0.29976649500000002</c:v>
                </c:pt>
                <c:pt idx="15">
                  <c:v>0.36820807999999999</c:v>
                </c:pt>
                <c:pt idx="16">
                  <c:v>0.18174131099999999</c:v>
                </c:pt>
                <c:pt idx="17">
                  <c:v>0.25243671200000001</c:v>
                </c:pt>
                <c:pt idx="18">
                  <c:v>0.34068194499999999</c:v>
                </c:pt>
                <c:pt idx="19">
                  <c:v>0.40090761200000002</c:v>
                </c:pt>
              </c:numCache>
            </c:numRef>
          </c:yVal>
          <c:smooth val="0"/>
        </c:ser>
        <c:ser>
          <c:idx val="2"/>
          <c:order val="2"/>
          <c:tx>
            <c:v>β=45ο</c:v>
          </c:tx>
          <c:spPr>
            <a:ln w="25400" cap="rnd">
              <a:noFill/>
              <a:round/>
            </a:ln>
            <a:effectLst>
              <a:outerShdw blurRad="57150" dist="19050" dir="5400000" algn="ctr" rotWithShape="0">
                <a:srgbClr val="000000">
                  <a:alpha val="63000"/>
                </a:srgbClr>
              </a:outerShdw>
            </a:effectLst>
          </c:spPr>
          <c:marker>
            <c:symbol val="circle"/>
            <c:size val="6"/>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w="9525" cap="rnd">
                <a:solidFill>
                  <a:schemeClr val="accent3"/>
                </a:solidFill>
                <a:round/>
              </a:ln>
              <a:effectLst>
                <a:outerShdw blurRad="57150" dist="19050" dir="5400000" algn="ctr" rotWithShape="0">
                  <a:srgbClr val="000000">
                    <a:alpha val="63000"/>
                  </a:srgbClr>
                </a:outerShdw>
              </a:effectLst>
            </c:spPr>
          </c:marker>
          <c:trendline>
            <c:name>β=45</c:name>
            <c:spPr>
              <a:ln w="25400" cap="rnd">
                <a:solidFill>
                  <a:schemeClr val="bg1">
                    <a:lumMod val="85000"/>
                  </a:schemeClr>
                </a:solidFill>
              </a:ln>
              <a:effectLst/>
            </c:spPr>
            <c:trendlineType val="poly"/>
            <c:order val="4"/>
            <c:forward val="3.0000000000000006E-2"/>
            <c:backward val="3.0000000000000006E-2"/>
            <c:dispRSqr val="0"/>
            <c:dispEq val="0"/>
          </c:trendline>
          <c:xVal>
            <c:numRef>
              <c:f>[Διάγραμμα.xlsx]Sheet1!$E$3:$E$22</c:f>
              <c:numCache>
                <c:formatCode>General</c:formatCode>
                <c:ptCount val="20"/>
                <c:pt idx="0">
                  <c:v>0.16400000000000001</c:v>
                </c:pt>
                <c:pt idx="1">
                  <c:v>0.14899999999999999</c:v>
                </c:pt>
                <c:pt idx="2">
                  <c:v>0.128</c:v>
                </c:pt>
                <c:pt idx="3">
                  <c:v>0.10199999999999999</c:v>
                </c:pt>
                <c:pt idx="4">
                  <c:v>0.14899999999999999</c:v>
                </c:pt>
                <c:pt idx="5">
                  <c:v>0.128</c:v>
                </c:pt>
                <c:pt idx="6">
                  <c:v>0.10299999999999999</c:v>
                </c:pt>
                <c:pt idx="7">
                  <c:v>7.4999999999999997E-2</c:v>
                </c:pt>
                <c:pt idx="8">
                  <c:v>0.126</c:v>
                </c:pt>
                <c:pt idx="9">
                  <c:v>0.10199999999999999</c:v>
                </c:pt>
                <c:pt idx="10">
                  <c:v>7.4999999999999997E-2</c:v>
                </c:pt>
                <c:pt idx="11">
                  <c:v>5.0999999999999997E-2</c:v>
                </c:pt>
                <c:pt idx="12">
                  <c:v>0.109</c:v>
                </c:pt>
                <c:pt idx="13">
                  <c:v>8.4000000000000005E-2</c:v>
                </c:pt>
                <c:pt idx="14">
                  <c:v>0.06</c:v>
                </c:pt>
                <c:pt idx="15">
                  <c:v>3.7999999999999999E-2</c:v>
                </c:pt>
                <c:pt idx="16">
                  <c:v>9.5000000000000001E-2</c:v>
                </c:pt>
                <c:pt idx="17">
                  <c:v>7.0000000000000007E-2</c:v>
                </c:pt>
                <c:pt idx="18">
                  <c:v>4.8000000000000001E-2</c:v>
                </c:pt>
                <c:pt idx="19">
                  <c:v>2.9000000000000001E-2</c:v>
                </c:pt>
              </c:numCache>
            </c:numRef>
          </c:xVal>
          <c:yVal>
            <c:numRef>
              <c:f>[Διάγραμμα.xlsx]Sheet1!$F$3:$F$22</c:f>
              <c:numCache>
                <c:formatCode>General</c:formatCode>
                <c:ptCount val="20"/>
                <c:pt idx="0">
                  <c:v>4.3140366999999999E-2</c:v>
                </c:pt>
                <c:pt idx="1">
                  <c:v>7.8254618999999997E-2</c:v>
                </c:pt>
                <c:pt idx="2">
                  <c:v>0.134805337</c:v>
                </c:pt>
                <c:pt idx="3">
                  <c:v>0.21443299900000001</c:v>
                </c:pt>
                <c:pt idx="4">
                  <c:v>7.8717402000000006E-2</c:v>
                </c:pt>
                <c:pt idx="5">
                  <c:v>0.13532385299999999</c:v>
                </c:pt>
                <c:pt idx="6">
                  <c:v>0.216884355</c:v>
                </c:pt>
                <c:pt idx="7">
                  <c:v>0.31885530000000001</c:v>
                </c:pt>
                <c:pt idx="8">
                  <c:v>0.13781531</c:v>
                </c:pt>
                <c:pt idx="9">
                  <c:v>0.22206847699999999</c:v>
                </c:pt>
                <c:pt idx="10">
                  <c:v>0.32938482699999999</c:v>
                </c:pt>
                <c:pt idx="11">
                  <c:v>0.44879190400000002</c:v>
                </c:pt>
                <c:pt idx="12">
                  <c:v>0.18861491999999999</c:v>
                </c:pt>
                <c:pt idx="13">
                  <c:v>0.28954376599999998</c:v>
                </c:pt>
                <c:pt idx="14">
                  <c:v>0.41239304900000001</c:v>
                </c:pt>
                <c:pt idx="15">
                  <c:v>0.51966720899999996</c:v>
                </c:pt>
                <c:pt idx="16">
                  <c:v>0.23933246799999999</c:v>
                </c:pt>
                <c:pt idx="17">
                  <c:v>0.351087712</c:v>
                </c:pt>
                <c:pt idx="18">
                  <c:v>0.482518477</c:v>
                </c:pt>
                <c:pt idx="19">
                  <c:v>0.59258448500000005</c:v>
                </c:pt>
              </c:numCache>
            </c:numRef>
          </c:yVal>
          <c:smooth val="0"/>
        </c:ser>
        <c:ser>
          <c:idx val="3"/>
          <c:order val="3"/>
          <c:tx>
            <c:v>β=60ο</c:v>
          </c:tx>
          <c:spPr>
            <a:ln w="25400" cap="rnd">
              <a:noFill/>
              <a:round/>
            </a:ln>
            <a:effectLst>
              <a:outerShdw blurRad="57150" dist="19050" dir="5400000" algn="ctr" rotWithShape="0">
                <a:srgbClr val="000000">
                  <a:alpha val="63000"/>
                </a:srgbClr>
              </a:outerShdw>
            </a:effectLst>
          </c:spPr>
          <c:marker>
            <c:symbol val="circle"/>
            <c:size val="6"/>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w="9525" cap="rnd">
                <a:solidFill>
                  <a:schemeClr val="accent4"/>
                </a:solidFill>
                <a:round/>
              </a:ln>
              <a:effectLst>
                <a:outerShdw blurRad="57150" dist="19050" dir="5400000" algn="ctr" rotWithShape="0">
                  <a:srgbClr val="000000">
                    <a:alpha val="63000"/>
                  </a:srgbClr>
                </a:outerShdw>
              </a:effectLst>
            </c:spPr>
          </c:marker>
          <c:trendline>
            <c:name>β=60</c:name>
            <c:spPr>
              <a:ln w="25400" cap="rnd">
                <a:solidFill>
                  <a:schemeClr val="accent4">
                    <a:lumMod val="40000"/>
                    <a:lumOff val="60000"/>
                  </a:schemeClr>
                </a:solidFill>
              </a:ln>
              <a:effectLst/>
            </c:spPr>
            <c:trendlineType val="poly"/>
            <c:order val="4"/>
            <c:forward val="4.0000000000000008E-2"/>
            <c:backward val="4.0000000000000008E-2"/>
            <c:dispRSqr val="0"/>
            <c:dispEq val="0"/>
          </c:trendline>
          <c:xVal>
            <c:numRef>
              <c:f>[Διάγραμμα.xlsx]Sheet1!$G$3:$G$22</c:f>
              <c:numCache>
                <c:formatCode>General</c:formatCode>
                <c:ptCount val="20"/>
                <c:pt idx="0">
                  <c:v>0.189</c:v>
                </c:pt>
                <c:pt idx="1">
                  <c:v>0.17599999999999999</c:v>
                </c:pt>
                <c:pt idx="2">
                  <c:v>0.158</c:v>
                </c:pt>
                <c:pt idx="3">
                  <c:v>0.129</c:v>
                </c:pt>
                <c:pt idx="4">
                  <c:v>0.17399999999999999</c:v>
                </c:pt>
                <c:pt idx="5">
                  <c:v>0.154</c:v>
                </c:pt>
                <c:pt idx="6">
                  <c:v>0.129</c:v>
                </c:pt>
                <c:pt idx="7">
                  <c:v>9.7000000000000003E-2</c:v>
                </c:pt>
                <c:pt idx="8">
                  <c:v>0.15</c:v>
                </c:pt>
                <c:pt idx="9">
                  <c:v>0.125</c:v>
                </c:pt>
                <c:pt idx="10">
                  <c:v>9.7000000000000003E-2</c:v>
                </c:pt>
                <c:pt idx="11">
                  <c:v>6.7000000000000004E-2</c:v>
                </c:pt>
                <c:pt idx="12">
                  <c:v>0.13</c:v>
                </c:pt>
                <c:pt idx="13">
                  <c:v>0.106</c:v>
                </c:pt>
                <c:pt idx="14">
                  <c:v>0.08</c:v>
                </c:pt>
                <c:pt idx="15">
                  <c:v>5.0999999999999997E-2</c:v>
                </c:pt>
                <c:pt idx="16">
                  <c:v>0.115</c:v>
                </c:pt>
                <c:pt idx="17">
                  <c:v>9.1999999999999998E-2</c:v>
                </c:pt>
                <c:pt idx="18">
                  <c:v>6.5000000000000002E-2</c:v>
                </c:pt>
                <c:pt idx="19" formatCode="#,##0">
                  <c:v>4.2000000000000003E-2</c:v>
                </c:pt>
              </c:numCache>
            </c:numRef>
          </c:xVal>
          <c:yVal>
            <c:numRef>
              <c:f>[Διάγραμμα.xlsx]Sheet1!$H$3:$H$22</c:f>
              <c:numCache>
                <c:formatCode>General</c:formatCode>
                <c:ptCount val="20"/>
                <c:pt idx="0">
                  <c:v>4.9596748000000003E-2</c:v>
                </c:pt>
                <c:pt idx="1">
                  <c:v>9.2482730999999999E-2</c:v>
                </c:pt>
                <c:pt idx="2">
                  <c:v>0.16538499700000001</c:v>
                </c:pt>
                <c:pt idx="3">
                  <c:v>0.27086273500000002</c:v>
                </c:pt>
                <c:pt idx="4">
                  <c:v>9.1789161999999994E-2</c:v>
                </c:pt>
                <c:pt idx="5">
                  <c:v>0.162513346</c:v>
                </c:pt>
                <c:pt idx="6">
                  <c:v>0.273375164</c:v>
                </c:pt>
                <c:pt idx="7">
                  <c:v>0.41006274599999998</c:v>
                </c:pt>
                <c:pt idx="8">
                  <c:v>0.16372929999999999</c:v>
                </c:pt>
                <c:pt idx="9">
                  <c:v>0.27202558599999999</c:v>
                </c:pt>
                <c:pt idx="10">
                  <c:v>0.42569617999999998</c:v>
                </c:pt>
                <c:pt idx="11">
                  <c:v>0.58704876500000003</c:v>
                </c:pt>
                <c:pt idx="12">
                  <c:v>0.22535139300000001</c:v>
                </c:pt>
                <c:pt idx="13">
                  <c:v>0.36750494500000003</c:v>
                </c:pt>
                <c:pt idx="14">
                  <c:v>0.55143292200000005</c:v>
                </c:pt>
                <c:pt idx="15">
                  <c:v>0.71014793300000001</c:v>
                </c:pt>
                <c:pt idx="16">
                  <c:v>0.28884668899999999</c:v>
                </c:pt>
                <c:pt idx="17">
                  <c:v>0.46155095200000001</c:v>
                </c:pt>
                <c:pt idx="18">
                  <c:v>0.65863393299999995</c:v>
                </c:pt>
                <c:pt idx="19">
                  <c:v>0.84843238700000001</c:v>
                </c:pt>
              </c:numCache>
            </c:numRef>
          </c:yVal>
          <c:smooth val="0"/>
        </c:ser>
        <c:ser>
          <c:idx val="4"/>
          <c:order val="4"/>
          <c:tx>
            <c:v>β=75ο</c:v>
          </c:tx>
          <c:spPr>
            <a:ln w="25400" cap="rnd">
              <a:noFill/>
              <a:round/>
            </a:ln>
            <a:effectLst>
              <a:outerShdw blurRad="57150" dist="19050" dir="5400000" algn="ctr" rotWithShape="0">
                <a:srgbClr val="000000">
                  <a:alpha val="63000"/>
                </a:srgbClr>
              </a:outerShdw>
            </a:effectLst>
          </c:spPr>
          <c:marker>
            <c:symbol val="circle"/>
            <c:size val="6"/>
            <c:spPr>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w="9525" cap="rnd">
                <a:solidFill>
                  <a:schemeClr val="accent5"/>
                </a:solidFill>
                <a:round/>
              </a:ln>
              <a:effectLst>
                <a:outerShdw blurRad="57150" dist="19050" dir="5400000" algn="ctr" rotWithShape="0">
                  <a:srgbClr val="000000">
                    <a:alpha val="63000"/>
                  </a:srgbClr>
                </a:outerShdw>
              </a:effectLst>
            </c:spPr>
          </c:marker>
          <c:trendline>
            <c:name>β=75</c:name>
            <c:spPr>
              <a:ln w="25400" cap="rnd">
                <a:solidFill>
                  <a:schemeClr val="accent1">
                    <a:lumMod val="60000"/>
                    <a:lumOff val="40000"/>
                  </a:schemeClr>
                </a:solidFill>
              </a:ln>
              <a:effectLst/>
            </c:spPr>
            <c:trendlineType val="poly"/>
            <c:order val="4"/>
            <c:backward val="0.2"/>
            <c:dispRSqr val="0"/>
            <c:dispEq val="0"/>
          </c:trendline>
          <c:xVal>
            <c:numRef>
              <c:f>[Διάγραμμα.xlsx]Sheet1!$I$3:$I$22</c:f>
              <c:numCache>
                <c:formatCode>General</c:formatCode>
                <c:ptCount val="20"/>
                <c:pt idx="0">
                  <c:v>0.254</c:v>
                </c:pt>
                <c:pt idx="1">
                  <c:v>0.218</c:v>
                </c:pt>
                <c:pt idx="2">
                  <c:v>0.20200000000000001</c:v>
                </c:pt>
                <c:pt idx="3">
                  <c:v>0.16300000000000001</c:v>
                </c:pt>
                <c:pt idx="4">
                  <c:v>0.23499999999999999</c:v>
                </c:pt>
                <c:pt idx="5">
                  <c:v>0.192</c:v>
                </c:pt>
                <c:pt idx="6">
                  <c:v>0.16700000000000001</c:v>
                </c:pt>
                <c:pt idx="7">
                  <c:v>0.126</c:v>
                </c:pt>
                <c:pt idx="8">
                  <c:v>0.20399999999999999</c:v>
                </c:pt>
                <c:pt idx="9">
                  <c:v>0.159</c:v>
                </c:pt>
                <c:pt idx="10">
                  <c:v>0.128</c:v>
                </c:pt>
                <c:pt idx="11" formatCode="#,##0">
                  <c:v>0.09</c:v>
                </c:pt>
                <c:pt idx="12">
                  <c:v>0.17799999999999999</c:v>
                </c:pt>
                <c:pt idx="13">
                  <c:v>0.13800000000000001</c:v>
                </c:pt>
                <c:pt idx="14" formatCode="#,##0">
                  <c:v>0.106</c:v>
                </c:pt>
                <c:pt idx="15" formatCode="#,##0">
                  <c:v>7.1999999999999995E-2</c:v>
                </c:pt>
                <c:pt idx="16">
                  <c:v>0.157</c:v>
                </c:pt>
                <c:pt idx="17">
                  <c:v>0.11799999999999999</c:v>
                </c:pt>
                <c:pt idx="18" formatCode="#,##0">
                  <c:v>8.6999999999999994E-2</c:v>
                </c:pt>
                <c:pt idx="19" formatCode="#,##0">
                  <c:v>5.8999999999999997E-2</c:v>
                </c:pt>
              </c:numCache>
            </c:numRef>
          </c:xVal>
          <c:yVal>
            <c:numRef>
              <c:f>[Διάγραμμα.xlsx]Sheet1!$J$3:$J$22</c:f>
              <c:numCache>
                <c:formatCode>General</c:formatCode>
                <c:ptCount val="20"/>
                <c:pt idx="0">
                  <c:v>6.6581935999999994E-2</c:v>
                </c:pt>
                <c:pt idx="1">
                  <c:v>0.11466404099999999</c:v>
                </c:pt>
                <c:pt idx="2">
                  <c:v>0.21183695799999999</c:v>
                </c:pt>
                <c:pt idx="3">
                  <c:v>0.34175259200000002</c:v>
                </c:pt>
                <c:pt idx="4">
                  <c:v>0.12434907000000001</c:v>
                </c:pt>
                <c:pt idx="5">
                  <c:v>0.20361083199999999</c:v>
                </c:pt>
                <c:pt idx="6">
                  <c:v>0.35336068300000001</c:v>
                </c:pt>
                <c:pt idx="7">
                  <c:v>0.53432418400000004</c:v>
                </c:pt>
                <c:pt idx="8">
                  <c:v>0.22288440600000001</c:v>
                </c:pt>
                <c:pt idx="9">
                  <c:v>0.34729984200000003</c:v>
                </c:pt>
                <c:pt idx="10">
                  <c:v>0.559094062</c:v>
                </c:pt>
                <c:pt idx="11">
                  <c:v>0.78781436000000005</c:v>
                </c:pt>
                <c:pt idx="12">
                  <c:v>0.30857844400000001</c:v>
                </c:pt>
                <c:pt idx="13">
                  <c:v>0.47636160799999999</c:v>
                </c:pt>
                <c:pt idx="14">
                  <c:v>0.73267800699999996</c:v>
                </c:pt>
                <c:pt idx="15">
                  <c:v>0.99543149900000005</c:v>
                </c:pt>
                <c:pt idx="16">
                  <c:v>0.39636260299999998</c:v>
                </c:pt>
                <c:pt idx="17">
                  <c:v>0.59595144300000003</c:v>
                </c:pt>
                <c:pt idx="18">
                  <c:v>0.87315258200000001</c:v>
                </c:pt>
                <c:pt idx="19">
                  <c:v>1.19529862</c:v>
                </c:pt>
              </c:numCache>
            </c:numRef>
          </c:yVal>
          <c:smooth val="0"/>
        </c:ser>
        <c:ser>
          <c:idx val="5"/>
          <c:order val="5"/>
          <c:tx>
            <c:v>β=90o</c:v>
          </c:tx>
          <c:spPr>
            <a:ln w="25400" cap="rnd">
              <a:noFill/>
              <a:round/>
            </a:ln>
            <a:effectLst>
              <a:outerShdw blurRad="57150" dist="19050" dir="5400000" algn="ctr" rotWithShape="0">
                <a:srgbClr val="000000">
                  <a:alpha val="63000"/>
                </a:srgbClr>
              </a:outerShdw>
            </a:effectLst>
          </c:spPr>
          <c:marker>
            <c:symbol val="circle"/>
            <c:size val="6"/>
            <c:spPr>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w="9525" cap="rnd">
                <a:solidFill>
                  <a:schemeClr val="accent6"/>
                </a:solidFill>
                <a:round/>
              </a:ln>
              <a:effectLst>
                <a:outerShdw blurRad="57150" dist="19050" dir="5400000" algn="ctr" rotWithShape="0">
                  <a:srgbClr val="000000">
                    <a:alpha val="63000"/>
                  </a:srgbClr>
                </a:outerShdw>
              </a:effectLst>
            </c:spPr>
          </c:marker>
          <c:trendline>
            <c:name>β=90</c:name>
            <c:spPr>
              <a:ln w="19050" cap="rnd">
                <a:solidFill>
                  <a:schemeClr val="accent6">
                    <a:lumMod val="40000"/>
                    <a:lumOff val="60000"/>
                  </a:schemeClr>
                </a:solidFill>
              </a:ln>
              <a:effectLst/>
            </c:spPr>
            <c:trendlineType val="poly"/>
            <c:order val="4"/>
            <c:backward val="2.0000000000000004E-2"/>
            <c:dispRSqr val="0"/>
            <c:dispEq val="0"/>
          </c:trendline>
          <c:trendline>
            <c:spPr>
              <a:ln w="19050" cap="rnd">
                <a:solidFill>
                  <a:schemeClr val="accent6">
                    <a:lumMod val="40000"/>
                    <a:lumOff val="60000"/>
                  </a:schemeClr>
                </a:solidFill>
              </a:ln>
              <a:effectLst/>
            </c:spPr>
            <c:trendlineType val="poly"/>
            <c:order val="4"/>
            <c:dispRSqr val="0"/>
            <c:dispEq val="0"/>
          </c:trendline>
          <c:xVal>
            <c:numRef>
              <c:f>[Διάγραμμα.xlsx]Sheet1!$K$3:$K$22</c:f>
              <c:numCache>
                <c:formatCode>General</c:formatCode>
                <c:ptCount val="20"/>
                <c:pt idx="0">
                  <c:v>0.36</c:v>
                </c:pt>
                <c:pt idx="1">
                  <c:v>0.34799999999999998</c:v>
                </c:pt>
                <c:pt idx="2">
                  <c:v>0.3</c:v>
                </c:pt>
                <c:pt idx="3">
                  <c:v>0.247</c:v>
                </c:pt>
                <c:pt idx="4">
                  <c:v>0.32400000000000001</c:v>
                </c:pt>
                <c:pt idx="5">
                  <c:v>0.30199999999999999</c:v>
                </c:pt>
                <c:pt idx="6">
                  <c:v>0.24099999999999999</c:v>
                </c:pt>
                <c:pt idx="7">
                  <c:v>0.19400000000000001</c:v>
                </c:pt>
                <c:pt idx="8">
                  <c:v>0.29599999999999999</c:v>
                </c:pt>
                <c:pt idx="9">
                  <c:v>0.24299999999999999</c:v>
                </c:pt>
                <c:pt idx="10">
                  <c:v>0.192</c:v>
                </c:pt>
                <c:pt idx="11">
                  <c:v>0.14000000000000001</c:v>
                </c:pt>
                <c:pt idx="12">
                  <c:v>0.254</c:v>
                </c:pt>
                <c:pt idx="13">
                  <c:v>0.217</c:v>
                </c:pt>
                <c:pt idx="14">
                  <c:v>0.16500000000000001</c:v>
                </c:pt>
                <c:pt idx="15">
                  <c:v>0.114</c:v>
                </c:pt>
                <c:pt idx="16">
                  <c:v>0.216</c:v>
                </c:pt>
                <c:pt idx="17">
                  <c:v>0.17599999999999999</c:v>
                </c:pt>
                <c:pt idx="18">
                  <c:v>0.14099999999999999</c:v>
                </c:pt>
                <c:pt idx="19">
                  <c:v>0.105</c:v>
                </c:pt>
              </c:numCache>
            </c:numRef>
          </c:xVal>
          <c:yVal>
            <c:numRef>
              <c:f>[Διάγραμμα.xlsx]Sheet1!$L$3:$L$22</c:f>
              <c:numCache>
                <c:formatCode>General</c:formatCode>
                <c:ptCount val="20"/>
                <c:pt idx="0">
                  <c:v>9.4582339000000001E-2</c:v>
                </c:pt>
                <c:pt idx="1">
                  <c:v>0.18264856700000001</c:v>
                </c:pt>
                <c:pt idx="2">
                  <c:v>0.31470742299999999</c:v>
                </c:pt>
                <c:pt idx="3">
                  <c:v>0.51768440000000004</c:v>
                </c:pt>
                <c:pt idx="4">
                  <c:v>0.17119124299999999</c:v>
                </c:pt>
                <c:pt idx="5">
                  <c:v>0.32001266900000003</c:v>
                </c:pt>
                <c:pt idx="6">
                  <c:v>0.509615551</c:v>
                </c:pt>
                <c:pt idx="7">
                  <c:v>0.82012549199999996</c:v>
                </c:pt>
                <c:pt idx="8">
                  <c:v>0.32266864699999998</c:v>
                </c:pt>
                <c:pt idx="9">
                  <c:v>0.53134340800000002</c:v>
                </c:pt>
                <c:pt idx="10">
                  <c:v>0.836713182</c:v>
                </c:pt>
                <c:pt idx="11">
                  <c:v>1.221376625</c:v>
                </c:pt>
                <c:pt idx="12">
                  <c:v>0.440389221</c:v>
                </c:pt>
                <c:pt idx="13">
                  <c:v>0.75078058400000003</c:v>
                </c:pt>
                <c:pt idx="14">
                  <c:v>1.145536248</c:v>
                </c:pt>
                <c:pt idx="15">
                  <c:v>1.577459752</c:v>
                </c:pt>
                <c:pt idx="16">
                  <c:v>0.54345831</c:v>
                </c:pt>
                <c:pt idx="17">
                  <c:v>0.88793611800000005</c:v>
                </c:pt>
                <c:pt idx="18">
                  <c:v>1.4173980260000001</c:v>
                </c:pt>
                <c:pt idx="19">
                  <c:v>2.1189384630000001</c:v>
                </c:pt>
              </c:numCache>
            </c:numRef>
          </c:yVal>
          <c:smooth val="0"/>
        </c:ser>
        <c:dLbls>
          <c:showLegendKey val="0"/>
          <c:showVal val="0"/>
          <c:showCatName val="0"/>
          <c:showSerName val="0"/>
          <c:showPercent val="0"/>
          <c:showBubbleSize val="0"/>
        </c:dLbls>
        <c:axId val="1510418688"/>
        <c:axId val="1510431200"/>
      </c:scatterChart>
      <c:valAx>
        <c:axId val="1510418688"/>
        <c:scaling>
          <c:orientation val="minMax"/>
          <c:max val="0.34000000000000008"/>
          <c:min val="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r>
                  <a:rPr lang="en-US"/>
                  <a:t>c/</a:t>
                </a:r>
                <a:r>
                  <a:rPr lang="el-GR"/>
                  <a:t>γΗ</a:t>
                </a:r>
                <a:r>
                  <a:rPr lang="en-US"/>
                  <a:t>F</a:t>
                </a:r>
              </a:p>
            </c:rich>
          </c:tx>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10431200"/>
        <c:crosses val="autoZero"/>
        <c:crossBetween val="midCat"/>
        <c:majorUnit val="2.0000000000000004E-2"/>
      </c:valAx>
      <c:valAx>
        <c:axId val="1510431200"/>
        <c:scaling>
          <c:orientation val="minMax"/>
          <c:max val="2"/>
          <c:min val="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r>
                  <a:rPr lang="en-US"/>
                  <a:t>tan</a:t>
                </a:r>
                <a:r>
                  <a:rPr lang="el-GR"/>
                  <a:t>φ/</a:t>
                </a:r>
                <a:r>
                  <a:rPr lang="en-US"/>
                  <a:t>F</a:t>
                </a:r>
              </a:p>
            </c:rich>
          </c:tx>
          <c:layout>
            <c:manualLayout>
              <c:xMode val="edge"/>
              <c:yMode val="edge"/>
              <c:x val="3.3129158796485398E-3"/>
              <c:y val="0.3679069868332574"/>
            </c:manualLayout>
          </c:layout>
          <c:overlay val="0"/>
          <c:spPr>
            <a:noFill/>
            <a:ln>
              <a:noFill/>
            </a:ln>
            <a:effectLst/>
          </c:spPr>
          <c:txPr>
            <a:bodyPr rot="-54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10418688"/>
        <c:crosses val="autoZero"/>
        <c:crossBetween val="midCat"/>
        <c:majorUnit val="0.2"/>
      </c:valAx>
      <c:spPr>
        <a:noFill/>
        <a:ln>
          <a:noFill/>
        </a:ln>
        <a:effectLst/>
      </c:spPr>
    </c:plotArea>
    <c:legend>
      <c:legendPos val="b"/>
      <c:legendEntry>
        <c:idx val="0"/>
        <c:delete val="1"/>
      </c:legendEntry>
      <c:legendEntry>
        <c:idx val="1"/>
        <c:delete val="1"/>
      </c:legendEntry>
      <c:legendEntry>
        <c:idx val="2"/>
        <c:delete val="1"/>
      </c:legendEntry>
      <c:legendEntry>
        <c:idx val="3"/>
        <c:delete val="1"/>
      </c:legendEntry>
      <c:legendEntry>
        <c:idx val="4"/>
        <c:delete val="1"/>
      </c:legendEntry>
      <c:legendEntry>
        <c:idx val="5"/>
        <c:delete val="1"/>
      </c:legendEntry>
      <c:legendEntry>
        <c:idx val="12"/>
        <c:delete val="1"/>
      </c:legendEntry>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43">
  <cs:axisTitle>
    <cs:lnRef idx="0"/>
    <cs:fillRef idx="0"/>
    <cs:effectRef idx="0"/>
    <cs:fontRef idx="minor">
      <a:schemeClr val="tx1">
        <a:lumMod val="65000"/>
        <a:lumOff val="35000"/>
      </a:schemeClr>
    </cs:fontRef>
    <cs:defRPr sz="900"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9525" cap="rnd">
        <a:solidFill>
          <a:schemeClr val="phClr"/>
        </a:solidFill>
        <a:round/>
      </a:ln>
    </cs:spPr>
  </cs:dataPointLine>
  <cs:dataPointMarker>
    <cs:lnRef idx="0">
      <cs:styleClr val="auto"/>
    </cs:lnRef>
    <cs:fillRef idx="3">
      <cs:styleClr val="auto"/>
    </cs:fillRef>
    <cs:effectRef idx="3"/>
    <cs:fontRef idx="minor">
      <a:schemeClr val="tx1"/>
    </cs:fontRef>
    <cs:spPr>
      <a:ln w="9525" cap="rnd">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lt1"/>
    </cs:fontRef>
  </cs:wall>
</cs:chartStyle>
</file>

<file path=ppt/comments/comment1.xml><?xml version="1.0" encoding="utf-8"?>
<p:cmLst xmlns:a="http://schemas.openxmlformats.org/drawingml/2006/main" xmlns:r="http://schemas.openxmlformats.org/officeDocument/2006/relationships" xmlns:p="http://schemas.openxmlformats.org/presentationml/2006/main">
  <p:cm authorId="1" dt="2020-09-30T12:45:33.477" idx="4">
    <p:pos x="10" y="10"/>
    <p:text>Εκτη στον κόσμο
Η μεγάλη σεισμικότητα της Ελλάδας (η χώρα μας κατέχει την έκτη θέση στην παγκόσμια κατάταξη και την πρώτη στην Ευρώπη) οφείλεται στα ιδιαίτερα γεωλογικά χαρακτηριστικά της, τα οποία έχουν διαμορφωθεί από τις κινήσεις των τεκτονικών πλακών στην περιοχή της Ανατολικής Μεσογείου, όπως φαίνεται και στον χάρτη αριστερά.
Η Τουρκία κινείται προς τα δυτικά με ταχύτητα 25 χιλιοστά τον χρόνο (δηλαδή προς τον χώρο του Αιγαίου) κατά μήκος του ρήγματος της Βόρειας Ανατολίας. Το Αιγαίο ακολουθεί την κίνηση αυτή και κινείται με την ίδια ταχύτητα σε σχέση με την Ευρώπη κατά μήκος της τάφρου του Βορείου Αιγαίου προς τα δυτικά. Ταυτόχρονα όμως το Αιγαίο, λόγω εσωτερικής παραμόρφωσης, επεκτείνεται προς τα νότια (με μια ταχύτητα η οποία φθάνει περίπου τα 10 χιλιοστά ανά έτος). Με τον τρόπο αυτό, ο ρυθμός ολίσθησης στο νότιο τμήμα του φθάνει ως τα 35 χιλιοστά το έτος, περίπου, με διεύθυνση βορειοανατολικά – νοτιοδυτικά. Επειδή και η Αφρική κινείται προς τα βόρεια (με ταχύτητα 10 χιλιοστά ανά έτος), ο ρυθμός σύγκλισης μεταξύ της αφρικανικής λιθοσφαιρικής πλάκας με εκείνης του Αιγαίου είναι της τάξεως των 45 χιλιοστών το έτος ­ με αποτέλεσμα τη διαρκή επέκταση του Αιγαίου.
Επιπλέον δυτικά του ελληνικού χώρου (στην περιοχή βόρεια της Κεφαλλονιάς), η Απουλία μικροπλάκα (Βόρειο Ιόνιο – Αδριατική) εκτελεί μια αριστερόστροφη κίνηση και το ανατολικό της όριο συγκρούεται με την Πίνδο.</p:text>
    <p:extLst>
      <p:ext uri="{C676402C-5697-4E1C-873F-D02D1690AC5C}">
        <p15:threadingInfo xmlns:p15="http://schemas.microsoft.com/office/powerpoint/2012/main" timeZoneBias="-180"/>
      </p:ext>
    </p:extLst>
  </p:cm>
</p:cmLst>
</file>

<file path=ppt/comments/comment10.xml><?xml version="1.0" encoding="utf-8"?>
<p:cmLst xmlns:a="http://schemas.openxmlformats.org/drawingml/2006/main" xmlns:r="http://schemas.openxmlformats.org/officeDocument/2006/relationships" xmlns:p="http://schemas.openxmlformats.org/presentationml/2006/main">
  <p:cm authorId="1" dt="2020-10-11T22:23:48.058" idx="26">
    <p:pos x="10" y="10"/>
    <p:text>Προσομοίωση πρανών</p:text>
    <p:extLst>
      <p:ext uri="{C676402C-5697-4E1C-873F-D02D1690AC5C}">
        <p15:threadingInfo xmlns:p15="http://schemas.microsoft.com/office/powerpoint/2012/main" timeZoneBias="-180"/>
      </p:ext>
    </p:extLst>
  </p:cm>
  <p:cm authorId="1" dt="2020-10-11T22:24:09.896" idx="27">
    <p:pos x="10" y="146"/>
    <p:text>Προκειμένου να αναπτυχθεί το αναλυτικό
προσομοίωμα των υπό μελέτη πρανών, μετρήθηκαν τα γεωμετρικά στοιχεία
(ύψος, κλίση κλπ)</p:text>
    <p:extLst>
      <p:ext uri="{C676402C-5697-4E1C-873F-D02D1690AC5C}">
        <p15:threadingInfo xmlns:p15="http://schemas.microsoft.com/office/powerpoint/2012/main" timeZoneBias="-180">
          <p15:parentCm authorId="1" idx="26"/>
        </p15:threadingInfo>
      </p:ext>
    </p:extLst>
  </p:cm>
</p:cmLst>
</file>

<file path=ppt/comments/comment11.xml><?xml version="1.0" encoding="utf-8"?>
<p:cmLst xmlns:a="http://schemas.openxmlformats.org/drawingml/2006/main" xmlns:r="http://schemas.openxmlformats.org/officeDocument/2006/relationships" xmlns:p="http://schemas.openxmlformats.org/presentationml/2006/main">
  <p:cm authorId="1" dt="2020-10-11T22:35:53.598" idx="30">
    <p:pos x="10" y="10"/>
    <p:text>προσδιορισμός των
φυσικών και μηχανικών ιδιοτήτων των
σχηματισμών των πρανών. Με βάση την
τοπογραφία, τη γεωλογία και τη σεισμικότητα
της περιοχής πραγματοποιήθηκε μελέτη
σεισμικής επικινδυνότητας</p:text>
    <p:extLst>
      <p:ext uri="{C676402C-5697-4E1C-873F-D02D1690AC5C}">
        <p15:threadingInfo xmlns:p15="http://schemas.microsoft.com/office/powerpoint/2012/main" timeZoneBias="-180"/>
      </p:ext>
    </p:extLst>
  </p:cm>
</p:cmLst>
</file>

<file path=ppt/comments/comment12.xml><?xml version="1.0" encoding="utf-8"?>
<p:cmLst xmlns:a="http://schemas.openxmlformats.org/drawingml/2006/main" xmlns:r="http://schemas.openxmlformats.org/officeDocument/2006/relationships" xmlns:p="http://schemas.openxmlformats.org/presentationml/2006/main">
  <p:cm authorId="1" dt="2020-10-11T22:28:28.838" idx="28">
    <p:pos x="10" y="10"/>
    <p:text>Ο Δείκτης GSI (δείκτης γεωλογικής αντοχής) εκτός από τη
γεωτεχνική ταξινόμηση, εκφράζει αριθμητικά την απομείωση των σταθερών του υλικού, ανάλογα με
την ρωγμάτωση της βραχόμαζας. Αποτελεί λοιπόν σημαντικό στοιχείο στην επίλυση του κριτηρίου
θραύσης Hoek and Brown και προσφέρει λύσεις στο πρόβλημα του προσδιορισμού των πλέον
αντιπροσωπευτικών τιμών των παραμέτρων σχεδιασμού των τεχνικών έργων σε περιβάλλον
ρωγματωμένων βράχων</p:text>
    <p:extLst>
      <p:ext uri="{C676402C-5697-4E1C-873F-D02D1690AC5C}">
        <p15:threadingInfo xmlns:p15="http://schemas.microsoft.com/office/powerpoint/2012/main" timeZoneBias="-180"/>
      </p:ext>
    </p:extLst>
  </p:cm>
  <p:cm authorId="1" dt="2020-10-11T22:31:54.588" idx="29">
    <p:pos x="146" y="146"/>
    <p:text>Οι αναλύσεις αυτές
πραγματοποιήθηκαν με τη βοήθεια του
προγράμματος Plaxis και με χρήση της ψευδοστατικής
μεθόδου οπότε προσδιορίστηκε αιτιοκρατικά,
η επιδεκτικότητα των πρανών σε κατολίσθηση με κριτήριο την τιμή του συντελεστή
ασφαλείας.</p:text>
    <p:extLst>
      <p:ext uri="{C676402C-5697-4E1C-873F-D02D1690AC5C}">
        <p15:threadingInfo xmlns:p15="http://schemas.microsoft.com/office/powerpoint/2012/main" timeZoneBias="-18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0-10-11T21:44:31.615" idx="11">
    <p:pos x="10" y="10"/>
    <p:text>Οι κατολισθήσεις είναι φαινόμενα που
μπορούν να εμφανιστούν σε αστικές,
ημιαστικές και ορεινές περιοχές ανάλογα με
την γεωμορφολογία, την γεωλογία, την
υδρογεωλογία, το κλίμα, την βλάστηση κτλ.</p:text>
    <p:extLst>
      <p:ext uri="{C676402C-5697-4E1C-873F-D02D1690AC5C}">
        <p15:threadingInfo xmlns:p15="http://schemas.microsoft.com/office/powerpoint/2012/main" timeZoneBias="-18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20-10-11T21:45:16.775" idx="12">
    <p:pos x="10" y="10"/>
    <p:text>Οι επιπτώσεις των κατολισθήσεων μπορεί
να είναι πολύ σοβαρές και συνδέονται
συνήθως με σημαντικές άμεσες επιπτώσεις
όπως απώλειες σε ανθρώπινες ζωές,
εκτεταμένες ζημίες σε ιδιοκτησίες αλλά και με
έμμεσες κοινωνικοοικονομικές επιπτώσεις. Για
τους λόγους αυτούς, είναι επιβεβλημένη η εκτίμηση των περιοχών που είναι επιδεικτικές
σε κατολισθήσεις και η ανάπτυξη στρατηγικών
αντιμετώπισης της επικείμενης καταστροφής.</p:text>
    <p:extLst>
      <p:ext uri="{C676402C-5697-4E1C-873F-D02D1690AC5C}">
        <p15:threadingInfo xmlns:p15="http://schemas.microsoft.com/office/powerpoint/2012/main" timeZoneBias="-180"/>
      </p:ext>
    </p:extLst>
  </p:cm>
  <p:cm authorId="1" dt="2020-10-11T21:46:22.685" idx="13">
    <p:pos x="146" y="146"/>
    <p:text>Παράλληλα, είναι αναγκαίο να επισημανθεί
ότι η εκτίμηση της πιθανότητας εκδήλωσης
μιας κατολίσθησης (ιδίως σε φυσικά πρανή
που δεν έχουν αστοχήσει στο παρελθόν) είναι
ιδιαίτερα δύσκολη υπόθεση και εμπεριέχει
σημαντικές αβεβαιότητες. Για τους παραπάνω
λόγους, είναι συνήθης πρακτική, να
αναφέρεται η πιθανότητα εκδήλωσης μιας
κατολίσθησης με ποιοτικούς όρους όπως
«πιθανή», «δυνατή» ή «μη πιθανή».</p:text>
    <p:extLst>
      <p:ext uri="{C676402C-5697-4E1C-873F-D02D1690AC5C}">
        <p15:threadingInfo xmlns:p15="http://schemas.microsoft.com/office/powerpoint/2012/main" timeZoneBias="-18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20-10-11T22:46:25.408" idx="31">
    <p:pos x="10" y="10"/>
    <p:text>γραμμικό κριτήριο</p:text>
    <p:extLst>
      <p:ext uri="{C676402C-5697-4E1C-873F-D02D1690AC5C}">
        <p15:threadingInfo xmlns:p15="http://schemas.microsoft.com/office/powerpoint/2012/main" timeZoneBias="-18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1" dt="2020-10-11T11:36:34.830" idx="8">
    <p:pos x="10" y="10"/>
    <p:text>Να αναφέρω: μειωνεκτήματα αριθμού ασφαλείας και την έλλειψη πληροφορίας του διαγράμματος.</p:text>
    <p:extLst>
      <p:ext uri="{C676402C-5697-4E1C-873F-D02D1690AC5C}">
        <p15:threadingInfo xmlns:p15="http://schemas.microsoft.com/office/powerpoint/2012/main" timeZoneBias="-180"/>
      </p:ext>
    </p:extLst>
  </p:cm>
  <p:cm authorId="1" dt="2020-10-11T12:15:09.748" idx="9">
    <p:pos x="146" y="146"/>
    <p:text>το υλικό μας πρέπει να θεωρηθέι ομοιογενές.</p:text>
    <p:extLst>
      <p:ext uri="{C676402C-5697-4E1C-873F-D02D1690AC5C}">
        <p15:threadingInfo xmlns:p15="http://schemas.microsoft.com/office/powerpoint/2012/main" timeZoneBias="-180"/>
      </p:ext>
    </p:extLst>
  </p:cm>
  <p:cm authorId="1" dt="2020-10-11T12:16:06.874" idx="10">
    <p:pos x="282" y="282"/>
    <p:text>το πρανές απλής γεωμετρίας</p:text>
    <p:extLst>
      <p:ext uri="{C676402C-5697-4E1C-873F-D02D1690AC5C}">
        <p15:threadingInfo xmlns:p15="http://schemas.microsoft.com/office/powerpoint/2012/main" timeZoneBias="-18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1" dt="2020-10-11T11:32:44.535" idx="5">
    <p:pos x="5631" y="1308"/>
    <p:text>τι επιπτώσεις θα είχε η γωνία φ=0;</p:text>
    <p:extLst>
      <p:ext uri="{C676402C-5697-4E1C-873F-D02D1690AC5C}">
        <p15:threadingInfo xmlns:p15="http://schemas.microsoft.com/office/powerpoint/2012/main" timeZoneBias="-180"/>
      </p:ext>
    </p:extLst>
  </p:cm>
</p:cmLst>
</file>

<file path=ppt/comments/comment7.xml><?xml version="1.0" encoding="utf-8"?>
<p:cmLst xmlns:a="http://schemas.openxmlformats.org/drawingml/2006/main" xmlns:r="http://schemas.openxmlformats.org/officeDocument/2006/relationships" xmlns:p="http://schemas.openxmlformats.org/presentationml/2006/main">
  <p:cm authorId="1" dt="2020-09-30T12:39:33.061" idx="2">
    <p:pos x="10" y="10"/>
    <p:text>Οι σεισμοί του Ελληνικού χώρου έχουν ενγένει υψηλό συχνοτικό περιεχόμενο, με τα
φάσματα ψευδοεπιταχύνσεων να παρουσιάζουν κορυφή περί τα 0.2÷0.3 sec.</p:text>
    <p:extLst>
      <p:ext uri="{C676402C-5697-4E1C-873F-D02D1690AC5C}">
        <p15:threadingInfo xmlns:p15="http://schemas.microsoft.com/office/powerpoint/2012/main" timeZoneBias="-180"/>
      </p:ext>
    </p:extLst>
  </p:cm>
  <p:cm authorId="1" dt="2020-09-30T12:41:36.080" idx="3">
    <p:pos x="146" y="146"/>
    <p:text>οι εδαφικές συνθήκες φαίνεται να
επηρεάζουν ποιοτικά το συχνοτικό περιεχόμενο των φασμάτων, που γίνεται πλουσιότερο
για τα μαλακότερα εδάφη. Επιπλέον, ο κατιών κλάδος των φασμάτων παρουσιάζει
ηπιότερη κλίση όσο το έδαφος γίνεται πιο μαλακό. Αντίθετα, η φασματική ενίσχυση στην
περιοχή των φασματικών μεγίστων είναι μεγαλύτερη στα σκληρότερα εδάφη.</p:text>
    <p:extLst>
      <p:ext uri="{C676402C-5697-4E1C-873F-D02D1690AC5C}">
        <p15:threadingInfo xmlns:p15="http://schemas.microsoft.com/office/powerpoint/2012/main" timeZoneBias="-180"/>
      </p:ext>
    </p:extLst>
  </p:cm>
  <p:cm authorId="1" dt="2020-10-11T22:14:32.877" idx="19">
    <p:pos x="282" y="282"/>
    <p:text>Να αναφέρω ότι η Ικαρία ταξινομείται στη πρώτη ζώνη</p:text>
    <p:extLst>
      <p:ext uri="{C676402C-5697-4E1C-873F-D02D1690AC5C}">
        <p15:threadingInfo xmlns:p15="http://schemas.microsoft.com/office/powerpoint/2012/main" timeZoneBias="-180"/>
      </p:ext>
    </p:extLst>
  </p:cm>
</p:cmLst>
</file>

<file path=ppt/comments/comment8.xml><?xml version="1.0" encoding="utf-8"?>
<p:cmLst xmlns:a="http://schemas.openxmlformats.org/drawingml/2006/main" xmlns:r="http://schemas.openxmlformats.org/officeDocument/2006/relationships" xmlns:p="http://schemas.openxmlformats.org/presentationml/2006/main">
  <p:cm authorId="1" dt="2020-10-11T21:49:03.955" idx="14">
    <p:pos x="10" y="10"/>
    <p:text>Η εφαρμογή της μεθόδου έγινε στο Δήμο Ευδήλου Ικαρίας και συγκεκριμένα στην περιφέρεια Μαγγανίτη.</p:text>
    <p:extLst>
      <p:ext uri="{C676402C-5697-4E1C-873F-D02D1690AC5C}">
        <p15:threadingInfo xmlns:p15="http://schemas.microsoft.com/office/powerpoint/2012/main" timeZoneBias="-180"/>
      </p:ext>
    </p:extLst>
  </p:cm>
  <p:cm authorId="1" dt="2020-10-11T21:52:42.687" idx="15">
    <p:pos x="10" y="146"/>
    <p:text>Η περιοχή μελέτης εμβαδού 40 στρεμμάτων βρίσκεται τρία χιλιόμετρα ανατολικά του χωριού</p:text>
    <p:extLst>
      <p:ext uri="{C676402C-5697-4E1C-873F-D02D1690AC5C}">
        <p15:threadingInfo xmlns:p15="http://schemas.microsoft.com/office/powerpoint/2012/main" timeZoneBias="-180">
          <p15:parentCm authorId="1" idx="14"/>
        </p15:threadingInfo>
      </p:ext>
    </p:extLst>
  </p:cm>
  <p:cm authorId="1" dt="2020-10-11T22:09:33.859" idx="16">
    <p:pos x="10" y="282"/>
    <p:text>Μορφολοφικά η περιοχή έχει έντονο ανάγλυφο με μεσο υψόμετρο τα 100μ και μέγιστο τα 200μ</p:text>
    <p:extLst>
      <p:ext uri="{C676402C-5697-4E1C-873F-D02D1690AC5C}">
        <p15:threadingInfo xmlns:p15="http://schemas.microsoft.com/office/powerpoint/2012/main" timeZoneBias="-180">
          <p15:parentCm authorId="1" idx="14"/>
        </p15:threadingInfo>
      </p:ext>
    </p:extLst>
  </p:cm>
</p:cmLst>
</file>

<file path=ppt/comments/comment9.xml><?xml version="1.0" encoding="utf-8"?>
<p:cmLst xmlns:a="http://schemas.openxmlformats.org/drawingml/2006/main" xmlns:r="http://schemas.openxmlformats.org/officeDocument/2006/relationships" xmlns:p="http://schemas.openxmlformats.org/presentationml/2006/main">
  <p:cm authorId="1" dt="2020-10-11T22:19:12.057" idx="20">
    <p:pos x="10" y="10"/>
    <p:text>Γεωτεχνική κατηγοριοποίηση
Η γεωτεχνική ζωνοποίηση της περιοχής
βασίστηκε στις φυσικές, μηχανικές και
δυναμικές ιδιότητες των γεωλογικών
σχηματισμών.</p:text>
    <p:extLst>
      <p:ext uri="{C676402C-5697-4E1C-873F-D02D1690AC5C}">
        <p15:threadingInfo xmlns:p15="http://schemas.microsoft.com/office/powerpoint/2012/main" timeZoneBias="-180"/>
      </p:ext>
    </p:extLst>
  </p:cm>
  <p:cm authorId="1" dt="2020-10-11T22:19:29.294" idx="21">
    <p:pos x="10" y="146"/>
    <p:text>η περιοχή μελέτης χαρακτηρίστηκε ως
«οιωνεί βραχώδης» βάσει της απλοποιημένης
κατηγοριοποίησης για τους εδαφικούς
σχηματισμούς που προτάθηκε από τον
Ambrasey’s 1996.</p:text>
    <p:extLst>
      <p:ext uri="{C676402C-5697-4E1C-873F-D02D1690AC5C}">
        <p15:threadingInfo xmlns:p15="http://schemas.microsoft.com/office/powerpoint/2012/main" timeZoneBias="-180">
          <p15:parentCm authorId="1" idx="20"/>
        </p15:threadingInfo>
      </p:ext>
    </p:extLst>
  </p:cm>
  <p:cm authorId="1" dt="2020-10-11T22:19:38.387" idx="22">
    <p:pos x="146" y="146"/>
    <p:text>Σεισμικότητα της περιοχής</p:text>
    <p:extLst>
      <p:ext uri="{C676402C-5697-4E1C-873F-D02D1690AC5C}">
        <p15:threadingInfo xmlns:p15="http://schemas.microsoft.com/office/powerpoint/2012/main" timeZoneBias="-180"/>
      </p:ext>
    </p:extLst>
  </p:cm>
  <p:cm authorId="1" dt="2020-10-11T22:20:22.224" idx="23">
    <p:pos x="146" y="282"/>
    <p:text>Η σεισμικότητα της περιοχής και οι
παράμετροί της που επιλέχθηκαν, βασίστηκαν
στην σεισμοτεκτονική ζωνοποίηση της
Ελλάδας που πραγματοποιήθηκε από τους
Papaioannou &amp; Papazachos (2000).</p:text>
    <p:extLst>
      <p:ext uri="{C676402C-5697-4E1C-873F-D02D1690AC5C}">
        <p15:threadingInfo xmlns:p15="http://schemas.microsoft.com/office/powerpoint/2012/main" timeZoneBias="-180">
          <p15:parentCm authorId="1" idx="22"/>
        </p15:threadingInfo>
      </p:ext>
    </p:extLst>
  </p:cm>
  <p:cm authorId="1" dt="2020-10-11T22:21:32.735" idx="24">
    <p:pos x="146" y="418"/>
    <p:text>για το σεισμικό σενάριο  η μέγιστη εδαφική επιτάχυνση είναι 0.16</p:text>
    <p:extLst>
      <p:ext uri="{C676402C-5697-4E1C-873F-D02D1690AC5C}">
        <p15:threadingInfo xmlns:p15="http://schemas.microsoft.com/office/powerpoint/2012/main" timeZoneBias="-180">
          <p15:parentCm authorId="1" idx="22"/>
        </p15:threadingInfo>
      </p:ext>
    </p:extLst>
  </p:cm>
  <p:cm authorId="1" dt="2020-10-11T22:23:22.655" idx="25">
    <p:pos x="146" y="554"/>
    <p:text>Η αποτίμηση της συμπεριφοράς σε σεισμό
των πρανών πραγματοποιείται με το 50% των
μέγιστων PGA που προέκυψαν από την
μελέτη σεισμικής επικινδυνότητας ενώ τα
κατακόρυφα φορτία είναι το 50% των
οριζοντίων όπως και ορίζει ο ΕΑΚ 2000.</p:text>
    <p:extLst>
      <p:ext uri="{C676402C-5697-4E1C-873F-D02D1690AC5C}">
        <p15:threadingInfo xmlns:p15="http://schemas.microsoft.com/office/powerpoint/2012/main" timeZoneBias="-180">
          <p15:parentCm authorId="1" idx="22"/>
        </p15:threadingInfo>
      </p:ext>
    </p:extLst>
  </p:cm>
</p:cmLst>
</file>

<file path=ppt/diagrams/_rels/data6.xml.rels><?xml version="1.0" encoding="UTF-8" standalone="yes"?>
<Relationships xmlns="http://schemas.openxmlformats.org/package/2006/relationships"><Relationship Id="rId1" Type="http://schemas.openxmlformats.org/officeDocument/2006/relationships/image" Target="../media/image42.JPG"/></Relationships>
</file>

<file path=ppt/diagrams/_rels/drawing6.xml.rels><?xml version="1.0" encoding="UTF-8" standalone="yes"?>
<Relationships xmlns="http://schemas.openxmlformats.org/package/2006/relationships"><Relationship Id="rId1" Type="http://schemas.openxmlformats.org/officeDocument/2006/relationships/image" Target="../media/image42.JP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B24992E-0D15-43CF-B1F1-53E97D2550CC}" type="doc">
      <dgm:prSet loTypeId="urn:microsoft.com/office/officeart/2005/8/layout/vList2" loCatId="list" qsTypeId="urn:microsoft.com/office/officeart/2005/8/quickstyle/3d3" qsCatId="3D" csTypeId="urn:microsoft.com/office/officeart/2005/8/colors/accent1_2" csCatId="accent1" phldr="1"/>
      <dgm:spPr/>
      <dgm:t>
        <a:bodyPr/>
        <a:lstStyle/>
        <a:p>
          <a:endParaRPr lang="en-US"/>
        </a:p>
      </dgm:t>
    </dgm:pt>
    <dgm:pt modelId="{23CA7167-3101-4525-BB2C-F6BDB68F56BF}">
      <dgm:prSet/>
      <dgm:spPr/>
      <dgm:t>
        <a:bodyPr/>
        <a:lstStyle/>
        <a:p>
          <a:pPr rtl="0"/>
          <a:r>
            <a:rPr lang="el-GR" b="1" dirty="0" smtClean="0"/>
            <a:t>Οι γεωκίνδυνοι έχουν τα ακόλουθα χαρακτηριστικά:</a:t>
          </a:r>
        </a:p>
      </dgm:t>
    </dgm:pt>
    <dgm:pt modelId="{95CCACB3-800F-413F-A37B-69EB5FAA7F5D}" type="parTrans" cxnId="{EBB9C3D2-F628-4361-A07F-B46497ABD467}">
      <dgm:prSet/>
      <dgm:spPr/>
      <dgm:t>
        <a:bodyPr/>
        <a:lstStyle/>
        <a:p>
          <a:endParaRPr lang="en-US"/>
        </a:p>
      </dgm:t>
    </dgm:pt>
    <dgm:pt modelId="{A306A1E1-32C1-4CEF-B14E-567AED8CAF6C}" type="sibTrans" cxnId="{EBB9C3D2-F628-4361-A07F-B46497ABD467}">
      <dgm:prSet/>
      <dgm:spPr/>
      <dgm:t>
        <a:bodyPr/>
        <a:lstStyle/>
        <a:p>
          <a:endParaRPr lang="en-US"/>
        </a:p>
      </dgm:t>
    </dgm:pt>
    <dgm:pt modelId="{86807023-E3B8-45CD-BB6A-DCB4A67FF628}">
      <dgm:prSet/>
      <dgm:spPr/>
      <dgm:t>
        <a:bodyPr/>
        <a:lstStyle/>
        <a:p>
          <a:pPr rtl="0"/>
          <a:r>
            <a:rPr lang="el-GR" b="1" dirty="0" smtClean="0"/>
            <a:t>	-εκδηλώνονται σε σχετικά σύντομο χρονικό διάστημα</a:t>
          </a:r>
          <a:endParaRPr lang="en-US" dirty="0"/>
        </a:p>
      </dgm:t>
    </dgm:pt>
    <dgm:pt modelId="{C15B05AD-0700-4614-8B15-4D89421F4552}" type="parTrans" cxnId="{E29280E2-EAC1-43F6-9895-3DBF131E3BC7}">
      <dgm:prSet/>
      <dgm:spPr/>
      <dgm:t>
        <a:bodyPr/>
        <a:lstStyle/>
        <a:p>
          <a:endParaRPr lang="en-US"/>
        </a:p>
      </dgm:t>
    </dgm:pt>
    <dgm:pt modelId="{12DEFD45-A330-4A2A-8203-E4C8B6152A08}" type="sibTrans" cxnId="{E29280E2-EAC1-43F6-9895-3DBF131E3BC7}">
      <dgm:prSet/>
      <dgm:spPr/>
      <dgm:t>
        <a:bodyPr/>
        <a:lstStyle/>
        <a:p>
          <a:endParaRPr lang="en-US"/>
        </a:p>
      </dgm:t>
    </dgm:pt>
    <dgm:pt modelId="{90510614-357F-4C99-BB6C-E4FDD3F2B78D}">
      <dgm:prSet/>
      <dgm:spPr/>
      <dgm:t>
        <a:bodyPr/>
        <a:lstStyle/>
        <a:p>
          <a:pPr rtl="0"/>
          <a:r>
            <a:rPr lang="el-GR" b="1" dirty="0" smtClean="0"/>
            <a:t>	-αντιπροσωπεύουν πιθανές καταστροφές</a:t>
          </a:r>
          <a:endParaRPr lang="en-US" dirty="0"/>
        </a:p>
      </dgm:t>
    </dgm:pt>
    <dgm:pt modelId="{C752EC20-A6AF-4F52-BE95-91E8543F5BCB}" type="parTrans" cxnId="{16838119-B5DB-4888-954B-ACE4DEBE6F23}">
      <dgm:prSet/>
      <dgm:spPr/>
      <dgm:t>
        <a:bodyPr/>
        <a:lstStyle/>
        <a:p>
          <a:endParaRPr lang="en-US"/>
        </a:p>
      </dgm:t>
    </dgm:pt>
    <dgm:pt modelId="{1CF3FC6B-9D75-4CC6-BBE0-BB5FE8B797F5}" type="sibTrans" cxnId="{16838119-B5DB-4888-954B-ACE4DEBE6F23}">
      <dgm:prSet/>
      <dgm:spPr/>
      <dgm:t>
        <a:bodyPr/>
        <a:lstStyle/>
        <a:p>
          <a:endParaRPr lang="en-US"/>
        </a:p>
      </dgm:t>
    </dgm:pt>
    <dgm:pt modelId="{54C4AE65-FE68-4438-B82E-0A04CBAC7BE7}">
      <dgm:prSet/>
      <dgm:spPr/>
      <dgm:t>
        <a:bodyPr/>
        <a:lstStyle/>
        <a:p>
          <a:pPr rtl="0"/>
          <a:r>
            <a:rPr lang="el-GR" b="1" dirty="0" smtClean="0"/>
            <a:t>	-δημιουργούν καταστάσεις έκτακτης ανάγκης</a:t>
          </a:r>
          <a:endParaRPr lang="en-US" dirty="0"/>
        </a:p>
      </dgm:t>
    </dgm:pt>
    <dgm:pt modelId="{1C5B3DC7-7704-4BB6-BE55-669290A6F100}" type="parTrans" cxnId="{17985D79-A3E1-4B3C-88E6-EE4363D7399F}">
      <dgm:prSet/>
      <dgm:spPr/>
      <dgm:t>
        <a:bodyPr/>
        <a:lstStyle/>
        <a:p>
          <a:endParaRPr lang="en-US"/>
        </a:p>
      </dgm:t>
    </dgm:pt>
    <dgm:pt modelId="{1B86DFDF-857B-48FC-BFB6-168A31BB4047}" type="sibTrans" cxnId="{17985D79-A3E1-4B3C-88E6-EE4363D7399F}">
      <dgm:prSet/>
      <dgm:spPr/>
      <dgm:t>
        <a:bodyPr/>
        <a:lstStyle/>
        <a:p>
          <a:endParaRPr lang="en-US"/>
        </a:p>
      </dgm:t>
    </dgm:pt>
    <dgm:pt modelId="{FAB40BF6-492C-496B-B8FA-25FA2ECF3444}">
      <dgm:prSet/>
      <dgm:spPr/>
      <dgm:t>
        <a:bodyPr/>
        <a:lstStyle/>
        <a:p>
          <a:pPr rtl="0"/>
          <a:r>
            <a:rPr lang="el-GR" b="1" dirty="0" smtClean="0"/>
            <a:t>	-έχουν άμεσα και ακούσια αποτελέσματα</a:t>
          </a:r>
          <a:endParaRPr lang="en-US" dirty="0"/>
        </a:p>
      </dgm:t>
    </dgm:pt>
    <dgm:pt modelId="{C96A0BA0-C01F-4CE3-8E6F-101A3247FD78}" type="parTrans" cxnId="{176C0A20-6A72-4508-A5E0-39A6D5BB89D1}">
      <dgm:prSet/>
      <dgm:spPr/>
      <dgm:t>
        <a:bodyPr/>
        <a:lstStyle/>
        <a:p>
          <a:endParaRPr lang="en-US"/>
        </a:p>
      </dgm:t>
    </dgm:pt>
    <dgm:pt modelId="{198C592A-4787-4575-B86B-AB438F206084}" type="sibTrans" cxnId="{176C0A20-6A72-4508-A5E0-39A6D5BB89D1}">
      <dgm:prSet/>
      <dgm:spPr/>
      <dgm:t>
        <a:bodyPr/>
        <a:lstStyle/>
        <a:p>
          <a:endParaRPr lang="en-US"/>
        </a:p>
      </dgm:t>
    </dgm:pt>
    <dgm:pt modelId="{4CC2B204-F1B0-4755-A344-0E8B84D912A4}" type="pres">
      <dgm:prSet presAssocID="{BB24992E-0D15-43CF-B1F1-53E97D2550CC}" presName="linear" presStyleCnt="0">
        <dgm:presLayoutVars>
          <dgm:animLvl val="lvl"/>
          <dgm:resizeHandles val="exact"/>
        </dgm:presLayoutVars>
      </dgm:prSet>
      <dgm:spPr/>
      <dgm:t>
        <a:bodyPr/>
        <a:lstStyle/>
        <a:p>
          <a:endParaRPr lang="el-GR"/>
        </a:p>
      </dgm:t>
    </dgm:pt>
    <dgm:pt modelId="{0F11561B-EAEB-4999-99F9-190FBD0122D5}" type="pres">
      <dgm:prSet presAssocID="{23CA7167-3101-4525-BB2C-F6BDB68F56BF}" presName="parentText" presStyleLbl="node1" presStyleIdx="0" presStyleCnt="5" custLinFactY="-26585" custLinFactNeighborY="-100000">
        <dgm:presLayoutVars>
          <dgm:chMax val="0"/>
          <dgm:bulletEnabled val="1"/>
        </dgm:presLayoutVars>
      </dgm:prSet>
      <dgm:spPr/>
      <dgm:t>
        <a:bodyPr/>
        <a:lstStyle/>
        <a:p>
          <a:endParaRPr lang="en-US"/>
        </a:p>
      </dgm:t>
    </dgm:pt>
    <dgm:pt modelId="{80ABFA59-6EA0-4E73-83FA-DC2060249AE5}" type="pres">
      <dgm:prSet presAssocID="{A306A1E1-32C1-4CEF-B14E-567AED8CAF6C}" presName="spacer" presStyleCnt="0"/>
      <dgm:spPr/>
      <dgm:t>
        <a:bodyPr/>
        <a:lstStyle/>
        <a:p>
          <a:endParaRPr lang="en-US"/>
        </a:p>
      </dgm:t>
    </dgm:pt>
    <dgm:pt modelId="{2FC8DB56-2099-4051-BAFA-BB99538B7AE4}" type="pres">
      <dgm:prSet presAssocID="{86807023-E3B8-45CD-BB6A-DCB4A67FF628}" presName="parentText" presStyleLbl="node1" presStyleIdx="1" presStyleCnt="5">
        <dgm:presLayoutVars>
          <dgm:chMax val="0"/>
          <dgm:bulletEnabled val="1"/>
        </dgm:presLayoutVars>
      </dgm:prSet>
      <dgm:spPr/>
      <dgm:t>
        <a:bodyPr/>
        <a:lstStyle/>
        <a:p>
          <a:endParaRPr lang="el-GR"/>
        </a:p>
      </dgm:t>
    </dgm:pt>
    <dgm:pt modelId="{E4321372-2A01-4833-B3F1-FAA383F70755}" type="pres">
      <dgm:prSet presAssocID="{12DEFD45-A330-4A2A-8203-E4C8B6152A08}" presName="spacer" presStyleCnt="0"/>
      <dgm:spPr/>
      <dgm:t>
        <a:bodyPr/>
        <a:lstStyle/>
        <a:p>
          <a:endParaRPr lang="en-US"/>
        </a:p>
      </dgm:t>
    </dgm:pt>
    <dgm:pt modelId="{B3067A2A-58F7-4749-B8CF-5820AE979FF8}" type="pres">
      <dgm:prSet presAssocID="{90510614-357F-4C99-BB6C-E4FDD3F2B78D}" presName="parentText" presStyleLbl="node1" presStyleIdx="2" presStyleCnt="5">
        <dgm:presLayoutVars>
          <dgm:chMax val="0"/>
          <dgm:bulletEnabled val="1"/>
        </dgm:presLayoutVars>
      </dgm:prSet>
      <dgm:spPr/>
      <dgm:t>
        <a:bodyPr/>
        <a:lstStyle/>
        <a:p>
          <a:endParaRPr lang="el-GR"/>
        </a:p>
      </dgm:t>
    </dgm:pt>
    <dgm:pt modelId="{AE845963-02AE-4E5D-B799-F8B43CE158A5}" type="pres">
      <dgm:prSet presAssocID="{1CF3FC6B-9D75-4CC6-BBE0-BB5FE8B797F5}" presName="spacer" presStyleCnt="0"/>
      <dgm:spPr/>
      <dgm:t>
        <a:bodyPr/>
        <a:lstStyle/>
        <a:p>
          <a:endParaRPr lang="en-US"/>
        </a:p>
      </dgm:t>
    </dgm:pt>
    <dgm:pt modelId="{48139087-BC21-40F9-954C-0ECB9E27509C}" type="pres">
      <dgm:prSet presAssocID="{54C4AE65-FE68-4438-B82E-0A04CBAC7BE7}" presName="parentText" presStyleLbl="node1" presStyleIdx="3" presStyleCnt="5">
        <dgm:presLayoutVars>
          <dgm:chMax val="0"/>
          <dgm:bulletEnabled val="1"/>
        </dgm:presLayoutVars>
      </dgm:prSet>
      <dgm:spPr/>
      <dgm:t>
        <a:bodyPr/>
        <a:lstStyle/>
        <a:p>
          <a:endParaRPr lang="el-GR"/>
        </a:p>
      </dgm:t>
    </dgm:pt>
    <dgm:pt modelId="{96F648EE-9559-4250-8D27-A303FD462E24}" type="pres">
      <dgm:prSet presAssocID="{1B86DFDF-857B-48FC-BFB6-168A31BB4047}" presName="spacer" presStyleCnt="0"/>
      <dgm:spPr/>
      <dgm:t>
        <a:bodyPr/>
        <a:lstStyle/>
        <a:p>
          <a:endParaRPr lang="en-US"/>
        </a:p>
      </dgm:t>
    </dgm:pt>
    <dgm:pt modelId="{6E2E61FC-3EB9-4ABF-875F-E7687DA229E5}" type="pres">
      <dgm:prSet presAssocID="{FAB40BF6-492C-496B-B8FA-25FA2ECF3444}" presName="parentText" presStyleLbl="node1" presStyleIdx="4" presStyleCnt="5">
        <dgm:presLayoutVars>
          <dgm:chMax val="0"/>
          <dgm:bulletEnabled val="1"/>
        </dgm:presLayoutVars>
      </dgm:prSet>
      <dgm:spPr/>
      <dgm:t>
        <a:bodyPr/>
        <a:lstStyle/>
        <a:p>
          <a:endParaRPr lang="el-GR"/>
        </a:p>
      </dgm:t>
    </dgm:pt>
  </dgm:ptLst>
  <dgm:cxnLst>
    <dgm:cxn modelId="{176C0A20-6A72-4508-A5E0-39A6D5BB89D1}" srcId="{BB24992E-0D15-43CF-B1F1-53E97D2550CC}" destId="{FAB40BF6-492C-496B-B8FA-25FA2ECF3444}" srcOrd="4" destOrd="0" parTransId="{C96A0BA0-C01F-4CE3-8E6F-101A3247FD78}" sibTransId="{198C592A-4787-4575-B86B-AB438F206084}"/>
    <dgm:cxn modelId="{2283E350-7CDA-49A2-9404-78D801CE9446}" type="presOf" srcId="{BB24992E-0D15-43CF-B1F1-53E97D2550CC}" destId="{4CC2B204-F1B0-4755-A344-0E8B84D912A4}" srcOrd="0" destOrd="0" presId="urn:microsoft.com/office/officeart/2005/8/layout/vList2"/>
    <dgm:cxn modelId="{EBB9C3D2-F628-4361-A07F-B46497ABD467}" srcId="{BB24992E-0D15-43CF-B1F1-53E97D2550CC}" destId="{23CA7167-3101-4525-BB2C-F6BDB68F56BF}" srcOrd="0" destOrd="0" parTransId="{95CCACB3-800F-413F-A37B-69EB5FAA7F5D}" sibTransId="{A306A1E1-32C1-4CEF-B14E-567AED8CAF6C}"/>
    <dgm:cxn modelId="{17985D79-A3E1-4B3C-88E6-EE4363D7399F}" srcId="{BB24992E-0D15-43CF-B1F1-53E97D2550CC}" destId="{54C4AE65-FE68-4438-B82E-0A04CBAC7BE7}" srcOrd="3" destOrd="0" parTransId="{1C5B3DC7-7704-4BB6-BE55-669290A6F100}" sibTransId="{1B86DFDF-857B-48FC-BFB6-168A31BB4047}"/>
    <dgm:cxn modelId="{52A6A5D3-336D-44F3-8446-74D8F0ED29D6}" type="presOf" srcId="{86807023-E3B8-45CD-BB6A-DCB4A67FF628}" destId="{2FC8DB56-2099-4051-BAFA-BB99538B7AE4}" srcOrd="0" destOrd="0" presId="urn:microsoft.com/office/officeart/2005/8/layout/vList2"/>
    <dgm:cxn modelId="{81EC7CE4-E33D-4760-B7EA-CEBD995EB463}" type="presOf" srcId="{54C4AE65-FE68-4438-B82E-0A04CBAC7BE7}" destId="{48139087-BC21-40F9-954C-0ECB9E27509C}" srcOrd="0" destOrd="0" presId="urn:microsoft.com/office/officeart/2005/8/layout/vList2"/>
    <dgm:cxn modelId="{6E9796A8-19C5-4C8C-A56D-6DB8D2B7178F}" type="presOf" srcId="{90510614-357F-4C99-BB6C-E4FDD3F2B78D}" destId="{B3067A2A-58F7-4749-B8CF-5820AE979FF8}" srcOrd="0" destOrd="0" presId="urn:microsoft.com/office/officeart/2005/8/layout/vList2"/>
    <dgm:cxn modelId="{6BF89B6F-6858-423F-9EC4-C19625FFF846}" type="presOf" srcId="{23CA7167-3101-4525-BB2C-F6BDB68F56BF}" destId="{0F11561B-EAEB-4999-99F9-190FBD0122D5}" srcOrd="0" destOrd="0" presId="urn:microsoft.com/office/officeart/2005/8/layout/vList2"/>
    <dgm:cxn modelId="{16838119-B5DB-4888-954B-ACE4DEBE6F23}" srcId="{BB24992E-0D15-43CF-B1F1-53E97D2550CC}" destId="{90510614-357F-4C99-BB6C-E4FDD3F2B78D}" srcOrd="2" destOrd="0" parTransId="{C752EC20-A6AF-4F52-BE95-91E8543F5BCB}" sibTransId="{1CF3FC6B-9D75-4CC6-BBE0-BB5FE8B797F5}"/>
    <dgm:cxn modelId="{E29280E2-EAC1-43F6-9895-3DBF131E3BC7}" srcId="{BB24992E-0D15-43CF-B1F1-53E97D2550CC}" destId="{86807023-E3B8-45CD-BB6A-DCB4A67FF628}" srcOrd="1" destOrd="0" parTransId="{C15B05AD-0700-4614-8B15-4D89421F4552}" sibTransId="{12DEFD45-A330-4A2A-8203-E4C8B6152A08}"/>
    <dgm:cxn modelId="{2C01CE72-C695-43F3-ACC6-63C641854A41}" type="presOf" srcId="{FAB40BF6-492C-496B-B8FA-25FA2ECF3444}" destId="{6E2E61FC-3EB9-4ABF-875F-E7687DA229E5}" srcOrd="0" destOrd="0" presId="urn:microsoft.com/office/officeart/2005/8/layout/vList2"/>
    <dgm:cxn modelId="{2B570451-DBC8-4C25-B710-EB974DFBF15B}" type="presParOf" srcId="{4CC2B204-F1B0-4755-A344-0E8B84D912A4}" destId="{0F11561B-EAEB-4999-99F9-190FBD0122D5}" srcOrd="0" destOrd="0" presId="urn:microsoft.com/office/officeart/2005/8/layout/vList2"/>
    <dgm:cxn modelId="{89312CF0-8D12-4C52-9E04-C12A5D72D656}" type="presParOf" srcId="{4CC2B204-F1B0-4755-A344-0E8B84D912A4}" destId="{80ABFA59-6EA0-4E73-83FA-DC2060249AE5}" srcOrd="1" destOrd="0" presId="urn:microsoft.com/office/officeart/2005/8/layout/vList2"/>
    <dgm:cxn modelId="{60C6F6CA-C85C-4E5D-AA39-C2C210EEC289}" type="presParOf" srcId="{4CC2B204-F1B0-4755-A344-0E8B84D912A4}" destId="{2FC8DB56-2099-4051-BAFA-BB99538B7AE4}" srcOrd="2" destOrd="0" presId="urn:microsoft.com/office/officeart/2005/8/layout/vList2"/>
    <dgm:cxn modelId="{32D20CAE-214F-4CE3-BD21-BAD41B9D90B2}" type="presParOf" srcId="{4CC2B204-F1B0-4755-A344-0E8B84D912A4}" destId="{E4321372-2A01-4833-B3F1-FAA383F70755}" srcOrd="3" destOrd="0" presId="urn:microsoft.com/office/officeart/2005/8/layout/vList2"/>
    <dgm:cxn modelId="{B6C16BFB-252F-40C1-8682-487C96D529D9}" type="presParOf" srcId="{4CC2B204-F1B0-4755-A344-0E8B84D912A4}" destId="{B3067A2A-58F7-4749-B8CF-5820AE979FF8}" srcOrd="4" destOrd="0" presId="urn:microsoft.com/office/officeart/2005/8/layout/vList2"/>
    <dgm:cxn modelId="{221534E6-AC09-4191-9959-19682E3D874F}" type="presParOf" srcId="{4CC2B204-F1B0-4755-A344-0E8B84D912A4}" destId="{AE845963-02AE-4E5D-B799-F8B43CE158A5}" srcOrd="5" destOrd="0" presId="urn:microsoft.com/office/officeart/2005/8/layout/vList2"/>
    <dgm:cxn modelId="{622BD0AD-E561-45E3-8BA2-D3F4C8B8FA80}" type="presParOf" srcId="{4CC2B204-F1B0-4755-A344-0E8B84D912A4}" destId="{48139087-BC21-40F9-954C-0ECB9E27509C}" srcOrd="6" destOrd="0" presId="urn:microsoft.com/office/officeart/2005/8/layout/vList2"/>
    <dgm:cxn modelId="{86889ACB-6950-4060-B9C2-BA443B6BA5C8}" type="presParOf" srcId="{4CC2B204-F1B0-4755-A344-0E8B84D912A4}" destId="{96F648EE-9559-4250-8D27-A303FD462E24}" srcOrd="7" destOrd="0" presId="urn:microsoft.com/office/officeart/2005/8/layout/vList2"/>
    <dgm:cxn modelId="{86159A31-C30C-464C-837B-01BD243B774E}" type="presParOf" srcId="{4CC2B204-F1B0-4755-A344-0E8B84D912A4}" destId="{6E2E61FC-3EB9-4ABF-875F-E7687DA229E5}"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04A599E-1458-4F07-87C6-DA9680A57B6D}" type="doc">
      <dgm:prSet loTypeId="urn:microsoft.com/office/officeart/2005/8/layout/hierarchy3" loCatId="hierarchy" qsTypeId="urn:microsoft.com/office/officeart/2005/8/quickstyle/simple5" qsCatId="simple" csTypeId="urn:microsoft.com/office/officeart/2005/8/colors/accent0_1" csCatId="mainScheme" phldr="1"/>
      <dgm:spPr/>
      <dgm:t>
        <a:bodyPr/>
        <a:lstStyle/>
        <a:p>
          <a:endParaRPr lang="en-US"/>
        </a:p>
      </dgm:t>
    </dgm:pt>
    <dgm:pt modelId="{8BFC95F9-5964-4823-8014-285CF31155FF}">
      <dgm:prSet/>
      <dgm:spPr/>
      <dgm:t>
        <a:bodyPr/>
        <a:lstStyle/>
        <a:p>
          <a:pPr rtl="0"/>
          <a:r>
            <a:rPr lang="el-GR" dirty="0" smtClean="0">
              <a:effectLst>
                <a:outerShdw blurRad="38100" dist="38100" dir="2700000" algn="tl">
                  <a:srgbClr val="000000">
                    <a:alpha val="43137"/>
                  </a:srgbClr>
                </a:outerShdw>
              </a:effectLst>
            </a:rPr>
            <a:t>Πέντε κύριες κατηγορίες:</a:t>
          </a:r>
          <a:endParaRPr lang="en-US" dirty="0">
            <a:effectLst>
              <a:outerShdw blurRad="38100" dist="38100" dir="2700000" algn="tl">
                <a:srgbClr val="000000">
                  <a:alpha val="43137"/>
                </a:srgbClr>
              </a:outerShdw>
            </a:effectLst>
          </a:endParaRPr>
        </a:p>
      </dgm:t>
    </dgm:pt>
    <dgm:pt modelId="{96839DAC-FDB0-4958-A21E-B88D6A28AE28}" type="parTrans" cxnId="{BB838D43-CE61-4137-90C6-2CE028836A09}">
      <dgm:prSet/>
      <dgm:spPr/>
      <dgm:t>
        <a:bodyPr/>
        <a:lstStyle/>
        <a:p>
          <a:endParaRPr lang="en-US"/>
        </a:p>
      </dgm:t>
    </dgm:pt>
    <dgm:pt modelId="{24C27786-C54E-4B0B-9C4F-93A047C2E3FD}" type="sibTrans" cxnId="{BB838D43-CE61-4137-90C6-2CE028836A09}">
      <dgm:prSet/>
      <dgm:spPr/>
      <dgm:t>
        <a:bodyPr/>
        <a:lstStyle/>
        <a:p>
          <a:endParaRPr lang="en-US"/>
        </a:p>
      </dgm:t>
    </dgm:pt>
    <dgm:pt modelId="{1358B576-2F51-4708-8DE7-26DA66D184DB}">
      <dgm:prSet/>
      <dgm:spPr/>
      <dgm:t>
        <a:bodyPr/>
        <a:lstStyle/>
        <a:p>
          <a:pPr rtl="0"/>
          <a:r>
            <a:rPr lang="el-GR" smtClean="0"/>
            <a:t>Πτώση </a:t>
          </a:r>
          <a:endParaRPr lang="en-US"/>
        </a:p>
      </dgm:t>
    </dgm:pt>
    <dgm:pt modelId="{E4D0CDCD-48D0-49D3-B527-66EF0E398651}" type="parTrans" cxnId="{2CE4F44A-1EB5-470D-ADEB-117C78BAC11D}">
      <dgm:prSet/>
      <dgm:spPr/>
      <dgm:t>
        <a:bodyPr/>
        <a:lstStyle/>
        <a:p>
          <a:endParaRPr lang="en-US"/>
        </a:p>
      </dgm:t>
    </dgm:pt>
    <dgm:pt modelId="{6C725909-35CF-49AF-9B19-5952FB882115}" type="sibTrans" cxnId="{2CE4F44A-1EB5-470D-ADEB-117C78BAC11D}">
      <dgm:prSet/>
      <dgm:spPr/>
      <dgm:t>
        <a:bodyPr/>
        <a:lstStyle/>
        <a:p>
          <a:endParaRPr lang="en-US"/>
        </a:p>
      </dgm:t>
    </dgm:pt>
    <dgm:pt modelId="{45290D0F-EA98-464D-A668-7E5A3CB30974}">
      <dgm:prSet/>
      <dgm:spPr/>
      <dgm:t>
        <a:bodyPr/>
        <a:lstStyle/>
        <a:p>
          <a:pPr rtl="0"/>
          <a:r>
            <a:rPr lang="el-GR" smtClean="0"/>
            <a:t>Ανατροπή </a:t>
          </a:r>
          <a:endParaRPr lang="en-US"/>
        </a:p>
      </dgm:t>
    </dgm:pt>
    <dgm:pt modelId="{692DC76F-42D1-4762-8CE2-2DB96B3E5974}" type="parTrans" cxnId="{3446E12F-B97C-41C5-AA8D-469CC3C90863}">
      <dgm:prSet/>
      <dgm:spPr/>
      <dgm:t>
        <a:bodyPr/>
        <a:lstStyle/>
        <a:p>
          <a:endParaRPr lang="en-US"/>
        </a:p>
      </dgm:t>
    </dgm:pt>
    <dgm:pt modelId="{00167C2E-512D-4B9F-9BD0-C5CCCCB3AD45}" type="sibTrans" cxnId="{3446E12F-B97C-41C5-AA8D-469CC3C90863}">
      <dgm:prSet/>
      <dgm:spPr/>
      <dgm:t>
        <a:bodyPr/>
        <a:lstStyle/>
        <a:p>
          <a:endParaRPr lang="en-US"/>
        </a:p>
      </dgm:t>
    </dgm:pt>
    <dgm:pt modelId="{604387CA-AA47-4D6D-ABFD-443098661DD2}">
      <dgm:prSet/>
      <dgm:spPr/>
      <dgm:t>
        <a:bodyPr/>
        <a:lstStyle/>
        <a:p>
          <a:pPr rtl="0"/>
          <a:r>
            <a:rPr lang="el-GR" smtClean="0"/>
            <a:t>Ολίσθηση </a:t>
          </a:r>
          <a:endParaRPr lang="en-US"/>
        </a:p>
      </dgm:t>
    </dgm:pt>
    <dgm:pt modelId="{41990CE5-70E2-44C8-BAA7-EC02D552C675}" type="parTrans" cxnId="{102A7C70-6ADE-46C2-AAE3-024FF6B95C61}">
      <dgm:prSet/>
      <dgm:spPr/>
      <dgm:t>
        <a:bodyPr/>
        <a:lstStyle/>
        <a:p>
          <a:endParaRPr lang="en-US"/>
        </a:p>
      </dgm:t>
    </dgm:pt>
    <dgm:pt modelId="{96B859A2-7DC5-4CC0-9821-947B360E671D}" type="sibTrans" cxnId="{102A7C70-6ADE-46C2-AAE3-024FF6B95C61}">
      <dgm:prSet/>
      <dgm:spPr/>
      <dgm:t>
        <a:bodyPr/>
        <a:lstStyle/>
        <a:p>
          <a:endParaRPr lang="en-US"/>
        </a:p>
      </dgm:t>
    </dgm:pt>
    <dgm:pt modelId="{431ACB09-F8FE-4AB1-9377-B8CA0716386B}">
      <dgm:prSet/>
      <dgm:spPr/>
      <dgm:t>
        <a:bodyPr/>
        <a:lstStyle/>
        <a:p>
          <a:pPr rtl="0"/>
          <a:r>
            <a:rPr lang="el-GR" smtClean="0"/>
            <a:t>Ερπυσμός </a:t>
          </a:r>
          <a:endParaRPr lang="en-US"/>
        </a:p>
      </dgm:t>
    </dgm:pt>
    <dgm:pt modelId="{BCBC76C6-B796-4C3F-BE73-05388F245EDB}" type="parTrans" cxnId="{06F1D2A1-20C2-450F-836E-1509DE515036}">
      <dgm:prSet/>
      <dgm:spPr/>
      <dgm:t>
        <a:bodyPr/>
        <a:lstStyle/>
        <a:p>
          <a:endParaRPr lang="en-US"/>
        </a:p>
      </dgm:t>
    </dgm:pt>
    <dgm:pt modelId="{16BCE89B-93A3-4596-94C4-FD32A2BBEB1B}" type="sibTrans" cxnId="{06F1D2A1-20C2-450F-836E-1509DE515036}">
      <dgm:prSet/>
      <dgm:spPr/>
      <dgm:t>
        <a:bodyPr/>
        <a:lstStyle/>
        <a:p>
          <a:endParaRPr lang="en-US"/>
        </a:p>
      </dgm:t>
    </dgm:pt>
    <dgm:pt modelId="{7C751267-8739-4C27-89FC-C1A3DACC8046}">
      <dgm:prSet/>
      <dgm:spPr/>
      <dgm:t>
        <a:bodyPr/>
        <a:lstStyle/>
        <a:p>
          <a:pPr rtl="0"/>
          <a:r>
            <a:rPr lang="el-GR" smtClean="0"/>
            <a:t>Ροή</a:t>
          </a:r>
          <a:endParaRPr lang="en-US"/>
        </a:p>
      </dgm:t>
    </dgm:pt>
    <dgm:pt modelId="{13819F7C-66A6-4DAF-811C-7FA12B171735}" type="parTrans" cxnId="{FEF59C55-2040-4E02-B03D-C841CCFE5B69}">
      <dgm:prSet/>
      <dgm:spPr/>
      <dgm:t>
        <a:bodyPr/>
        <a:lstStyle/>
        <a:p>
          <a:endParaRPr lang="en-US"/>
        </a:p>
      </dgm:t>
    </dgm:pt>
    <dgm:pt modelId="{58744FA6-B491-4C68-9BD3-314C65E34C23}" type="sibTrans" cxnId="{FEF59C55-2040-4E02-B03D-C841CCFE5B69}">
      <dgm:prSet/>
      <dgm:spPr/>
      <dgm:t>
        <a:bodyPr/>
        <a:lstStyle/>
        <a:p>
          <a:endParaRPr lang="en-US"/>
        </a:p>
      </dgm:t>
    </dgm:pt>
    <dgm:pt modelId="{55057422-9D04-43A9-B7CC-E6FC7458B04A}" type="pres">
      <dgm:prSet presAssocID="{404A599E-1458-4F07-87C6-DA9680A57B6D}" presName="diagram" presStyleCnt="0">
        <dgm:presLayoutVars>
          <dgm:chPref val="1"/>
          <dgm:dir/>
          <dgm:animOne val="branch"/>
          <dgm:animLvl val="lvl"/>
          <dgm:resizeHandles/>
        </dgm:presLayoutVars>
      </dgm:prSet>
      <dgm:spPr/>
      <dgm:t>
        <a:bodyPr/>
        <a:lstStyle/>
        <a:p>
          <a:endParaRPr lang="en-US"/>
        </a:p>
      </dgm:t>
    </dgm:pt>
    <dgm:pt modelId="{E11BA6F4-C465-41DB-AE0B-A0110BBEC4F3}" type="pres">
      <dgm:prSet presAssocID="{8BFC95F9-5964-4823-8014-285CF31155FF}" presName="root" presStyleCnt="0"/>
      <dgm:spPr/>
    </dgm:pt>
    <dgm:pt modelId="{30ED9A62-9B20-48CC-9089-9399E21B171C}" type="pres">
      <dgm:prSet presAssocID="{8BFC95F9-5964-4823-8014-285CF31155FF}" presName="rootComposite" presStyleCnt="0"/>
      <dgm:spPr/>
    </dgm:pt>
    <dgm:pt modelId="{AB4411E9-21A9-46C2-84EE-F949D157D856}" type="pres">
      <dgm:prSet presAssocID="{8BFC95F9-5964-4823-8014-285CF31155FF}" presName="rootText" presStyleLbl="node1" presStyleIdx="0" presStyleCnt="1" custScaleX="153696" custScaleY="108960"/>
      <dgm:spPr/>
      <dgm:t>
        <a:bodyPr/>
        <a:lstStyle/>
        <a:p>
          <a:endParaRPr lang="en-US"/>
        </a:p>
      </dgm:t>
    </dgm:pt>
    <dgm:pt modelId="{B5EC039B-D4F3-4E3B-94DA-3491BBD336F1}" type="pres">
      <dgm:prSet presAssocID="{8BFC95F9-5964-4823-8014-285CF31155FF}" presName="rootConnector" presStyleLbl="node1" presStyleIdx="0" presStyleCnt="1"/>
      <dgm:spPr/>
      <dgm:t>
        <a:bodyPr/>
        <a:lstStyle/>
        <a:p>
          <a:endParaRPr lang="en-US"/>
        </a:p>
      </dgm:t>
    </dgm:pt>
    <dgm:pt modelId="{46D54F92-82ED-465D-8ACB-96E8C8DBEB9C}" type="pres">
      <dgm:prSet presAssocID="{8BFC95F9-5964-4823-8014-285CF31155FF}" presName="childShape" presStyleCnt="0"/>
      <dgm:spPr/>
    </dgm:pt>
    <dgm:pt modelId="{3600C0BA-A1C3-413C-9C58-9306EEA0A192}" type="pres">
      <dgm:prSet presAssocID="{E4D0CDCD-48D0-49D3-B527-66EF0E398651}" presName="Name13" presStyleLbl="parChTrans1D2" presStyleIdx="0" presStyleCnt="5"/>
      <dgm:spPr/>
      <dgm:t>
        <a:bodyPr/>
        <a:lstStyle/>
        <a:p>
          <a:endParaRPr lang="en-US"/>
        </a:p>
      </dgm:t>
    </dgm:pt>
    <dgm:pt modelId="{953488D0-948E-414C-8DA4-2D103A03E8DB}" type="pres">
      <dgm:prSet presAssocID="{1358B576-2F51-4708-8DE7-26DA66D184DB}" presName="childText" presStyleLbl="bgAcc1" presStyleIdx="0" presStyleCnt="5">
        <dgm:presLayoutVars>
          <dgm:bulletEnabled val="1"/>
        </dgm:presLayoutVars>
      </dgm:prSet>
      <dgm:spPr/>
      <dgm:t>
        <a:bodyPr/>
        <a:lstStyle/>
        <a:p>
          <a:endParaRPr lang="en-US"/>
        </a:p>
      </dgm:t>
    </dgm:pt>
    <dgm:pt modelId="{3C820FF7-1125-4C40-8F02-D410EC3992C9}" type="pres">
      <dgm:prSet presAssocID="{692DC76F-42D1-4762-8CE2-2DB96B3E5974}" presName="Name13" presStyleLbl="parChTrans1D2" presStyleIdx="1" presStyleCnt="5"/>
      <dgm:spPr/>
      <dgm:t>
        <a:bodyPr/>
        <a:lstStyle/>
        <a:p>
          <a:endParaRPr lang="en-US"/>
        </a:p>
      </dgm:t>
    </dgm:pt>
    <dgm:pt modelId="{994B0933-B828-479A-9AB2-5EBA23A0C8B4}" type="pres">
      <dgm:prSet presAssocID="{45290D0F-EA98-464D-A668-7E5A3CB30974}" presName="childText" presStyleLbl="bgAcc1" presStyleIdx="1" presStyleCnt="5">
        <dgm:presLayoutVars>
          <dgm:bulletEnabled val="1"/>
        </dgm:presLayoutVars>
      </dgm:prSet>
      <dgm:spPr/>
      <dgm:t>
        <a:bodyPr/>
        <a:lstStyle/>
        <a:p>
          <a:endParaRPr lang="en-US"/>
        </a:p>
      </dgm:t>
    </dgm:pt>
    <dgm:pt modelId="{88EE200A-2AD3-4517-A388-D5B2FF6CD679}" type="pres">
      <dgm:prSet presAssocID="{41990CE5-70E2-44C8-BAA7-EC02D552C675}" presName="Name13" presStyleLbl="parChTrans1D2" presStyleIdx="2" presStyleCnt="5"/>
      <dgm:spPr/>
      <dgm:t>
        <a:bodyPr/>
        <a:lstStyle/>
        <a:p>
          <a:endParaRPr lang="en-US"/>
        </a:p>
      </dgm:t>
    </dgm:pt>
    <dgm:pt modelId="{AFCF37A7-C318-4F3C-BBE6-456A1A14802D}" type="pres">
      <dgm:prSet presAssocID="{604387CA-AA47-4D6D-ABFD-443098661DD2}" presName="childText" presStyleLbl="bgAcc1" presStyleIdx="2" presStyleCnt="5">
        <dgm:presLayoutVars>
          <dgm:bulletEnabled val="1"/>
        </dgm:presLayoutVars>
      </dgm:prSet>
      <dgm:spPr/>
      <dgm:t>
        <a:bodyPr/>
        <a:lstStyle/>
        <a:p>
          <a:endParaRPr lang="en-US"/>
        </a:p>
      </dgm:t>
    </dgm:pt>
    <dgm:pt modelId="{012FFD8B-DDDB-474C-AD74-50401467BF91}" type="pres">
      <dgm:prSet presAssocID="{BCBC76C6-B796-4C3F-BE73-05388F245EDB}" presName="Name13" presStyleLbl="parChTrans1D2" presStyleIdx="3" presStyleCnt="5"/>
      <dgm:spPr/>
      <dgm:t>
        <a:bodyPr/>
        <a:lstStyle/>
        <a:p>
          <a:endParaRPr lang="en-US"/>
        </a:p>
      </dgm:t>
    </dgm:pt>
    <dgm:pt modelId="{864B2F01-AD1D-49E9-9645-4103E8504672}" type="pres">
      <dgm:prSet presAssocID="{431ACB09-F8FE-4AB1-9377-B8CA0716386B}" presName="childText" presStyleLbl="bgAcc1" presStyleIdx="3" presStyleCnt="5">
        <dgm:presLayoutVars>
          <dgm:bulletEnabled val="1"/>
        </dgm:presLayoutVars>
      </dgm:prSet>
      <dgm:spPr/>
      <dgm:t>
        <a:bodyPr/>
        <a:lstStyle/>
        <a:p>
          <a:endParaRPr lang="en-US"/>
        </a:p>
      </dgm:t>
    </dgm:pt>
    <dgm:pt modelId="{F0747FFC-ABD8-4745-BED3-3E08B2152D47}" type="pres">
      <dgm:prSet presAssocID="{13819F7C-66A6-4DAF-811C-7FA12B171735}" presName="Name13" presStyleLbl="parChTrans1D2" presStyleIdx="4" presStyleCnt="5"/>
      <dgm:spPr/>
      <dgm:t>
        <a:bodyPr/>
        <a:lstStyle/>
        <a:p>
          <a:endParaRPr lang="en-US"/>
        </a:p>
      </dgm:t>
    </dgm:pt>
    <dgm:pt modelId="{517259C5-B80D-4A91-BA24-C75B0C46F445}" type="pres">
      <dgm:prSet presAssocID="{7C751267-8739-4C27-89FC-C1A3DACC8046}" presName="childText" presStyleLbl="bgAcc1" presStyleIdx="4" presStyleCnt="5">
        <dgm:presLayoutVars>
          <dgm:bulletEnabled val="1"/>
        </dgm:presLayoutVars>
      </dgm:prSet>
      <dgm:spPr/>
      <dgm:t>
        <a:bodyPr/>
        <a:lstStyle/>
        <a:p>
          <a:endParaRPr lang="en-US"/>
        </a:p>
      </dgm:t>
    </dgm:pt>
  </dgm:ptLst>
  <dgm:cxnLst>
    <dgm:cxn modelId="{F640614C-A617-4D51-8BED-A8024D260459}" type="presOf" srcId="{45290D0F-EA98-464D-A668-7E5A3CB30974}" destId="{994B0933-B828-479A-9AB2-5EBA23A0C8B4}" srcOrd="0" destOrd="0" presId="urn:microsoft.com/office/officeart/2005/8/layout/hierarchy3"/>
    <dgm:cxn modelId="{06F1D2A1-20C2-450F-836E-1509DE515036}" srcId="{8BFC95F9-5964-4823-8014-285CF31155FF}" destId="{431ACB09-F8FE-4AB1-9377-B8CA0716386B}" srcOrd="3" destOrd="0" parTransId="{BCBC76C6-B796-4C3F-BE73-05388F245EDB}" sibTransId="{16BCE89B-93A3-4596-94C4-FD32A2BBEB1B}"/>
    <dgm:cxn modelId="{102A7C70-6ADE-46C2-AAE3-024FF6B95C61}" srcId="{8BFC95F9-5964-4823-8014-285CF31155FF}" destId="{604387CA-AA47-4D6D-ABFD-443098661DD2}" srcOrd="2" destOrd="0" parTransId="{41990CE5-70E2-44C8-BAA7-EC02D552C675}" sibTransId="{96B859A2-7DC5-4CC0-9821-947B360E671D}"/>
    <dgm:cxn modelId="{D3473141-C33E-455C-B5CD-483C96561730}" type="presOf" srcId="{7C751267-8739-4C27-89FC-C1A3DACC8046}" destId="{517259C5-B80D-4A91-BA24-C75B0C46F445}" srcOrd="0" destOrd="0" presId="urn:microsoft.com/office/officeart/2005/8/layout/hierarchy3"/>
    <dgm:cxn modelId="{2CE4F44A-1EB5-470D-ADEB-117C78BAC11D}" srcId="{8BFC95F9-5964-4823-8014-285CF31155FF}" destId="{1358B576-2F51-4708-8DE7-26DA66D184DB}" srcOrd="0" destOrd="0" parTransId="{E4D0CDCD-48D0-49D3-B527-66EF0E398651}" sibTransId="{6C725909-35CF-49AF-9B19-5952FB882115}"/>
    <dgm:cxn modelId="{32851789-ECDA-4D1A-8BDF-BCB8C1816913}" type="presOf" srcId="{431ACB09-F8FE-4AB1-9377-B8CA0716386B}" destId="{864B2F01-AD1D-49E9-9645-4103E8504672}" srcOrd="0" destOrd="0" presId="urn:microsoft.com/office/officeart/2005/8/layout/hierarchy3"/>
    <dgm:cxn modelId="{4394521E-CCA5-46DD-A7B4-41B11269C889}" type="presOf" srcId="{604387CA-AA47-4D6D-ABFD-443098661DD2}" destId="{AFCF37A7-C318-4F3C-BBE6-456A1A14802D}" srcOrd="0" destOrd="0" presId="urn:microsoft.com/office/officeart/2005/8/layout/hierarchy3"/>
    <dgm:cxn modelId="{D10D7F29-7094-49CA-A90F-8B4A0722E8C0}" type="presOf" srcId="{8BFC95F9-5964-4823-8014-285CF31155FF}" destId="{B5EC039B-D4F3-4E3B-94DA-3491BBD336F1}" srcOrd="1" destOrd="0" presId="urn:microsoft.com/office/officeart/2005/8/layout/hierarchy3"/>
    <dgm:cxn modelId="{ABF19A0E-4EB8-46C5-9A55-028DF9168A3A}" type="presOf" srcId="{404A599E-1458-4F07-87C6-DA9680A57B6D}" destId="{55057422-9D04-43A9-B7CC-E6FC7458B04A}" srcOrd="0" destOrd="0" presId="urn:microsoft.com/office/officeart/2005/8/layout/hierarchy3"/>
    <dgm:cxn modelId="{BB838D43-CE61-4137-90C6-2CE028836A09}" srcId="{404A599E-1458-4F07-87C6-DA9680A57B6D}" destId="{8BFC95F9-5964-4823-8014-285CF31155FF}" srcOrd="0" destOrd="0" parTransId="{96839DAC-FDB0-4958-A21E-B88D6A28AE28}" sibTransId="{24C27786-C54E-4B0B-9C4F-93A047C2E3FD}"/>
    <dgm:cxn modelId="{3446E12F-B97C-41C5-AA8D-469CC3C90863}" srcId="{8BFC95F9-5964-4823-8014-285CF31155FF}" destId="{45290D0F-EA98-464D-A668-7E5A3CB30974}" srcOrd="1" destOrd="0" parTransId="{692DC76F-42D1-4762-8CE2-2DB96B3E5974}" sibTransId="{00167C2E-512D-4B9F-9BD0-C5CCCCB3AD45}"/>
    <dgm:cxn modelId="{81BC4C14-1866-43DB-B886-7207AEFCC45E}" type="presOf" srcId="{8BFC95F9-5964-4823-8014-285CF31155FF}" destId="{AB4411E9-21A9-46C2-84EE-F949D157D856}" srcOrd="0" destOrd="0" presId="urn:microsoft.com/office/officeart/2005/8/layout/hierarchy3"/>
    <dgm:cxn modelId="{E61000F9-A19D-41EF-820A-45391D09ADDB}" type="presOf" srcId="{692DC76F-42D1-4762-8CE2-2DB96B3E5974}" destId="{3C820FF7-1125-4C40-8F02-D410EC3992C9}" srcOrd="0" destOrd="0" presId="urn:microsoft.com/office/officeart/2005/8/layout/hierarchy3"/>
    <dgm:cxn modelId="{C420404F-9BB4-440F-BCDC-5E1DBD1FFD97}" type="presOf" srcId="{1358B576-2F51-4708-8DE7-26DA66D184DB}" destId="{953488D0-948E-414C-8DA4-2D103A03E8DB}" srcOrd="0" destOrd="0" presId="urn:microsoft.com/office/officeart/2005/8/layout/hierarchy3"/>
    <dgm:cxn modelId="{E162E839-9F85-44E5-A011-5986CBC051B7}" type="presOf" srcId="{E4D0CDCD-48D0-49D3-B527-66EF0E398651}" destId="{3600C0BA-A1C3-413C-9C58-9306EEA0A192}" srcOrd="0" destOrd="0" presId="urn:microsoft.com/office/officeart/2005/8/layout/hierarchy3"/>
    <dgm:cxn modelId="{86053185-EF17-4BDD-9E6C-34AACFE82419}" type="presOf" srcId="{13819F7C-66A6-4DAF-811C-7FA12B171735}" destId="{F0747FFC-ABD8-4745-BED3-3E08B2152D47}" srcOrd="0" destOrd="0" presId="urn:microsoft.com/office/officeart/2005/8/layout/hierarchy3"/>
    <dgm:cxn modelId="{FEF59C55-2040-4E02-B03D-C841CCFE5B69}" srcId="{8BFC95F9-5964-4823-8014-285CF31155FF}" destId="{7C751267-8739-4C27-89FC-C1A3DACC8046}" srcOrd="4" destOrd="0" parTransId="{13819F7C-66A6-4DAF-811C-7FA12B171735}" sibTransId="{58744FA6-B491-4C68-9BD3-314C65E34C23}"/>
    <dgm:cxn modelId="{DB0AB79B-3FDE-4A66-87ED-F5FEA0EC7C16}" type="presOf" srcId="{BCBC76C6-B796-4C3F-BE73-05388F245EDB}" destId="{012FFD8B-DDDB-474C-AD74-50401467BF91}" srcOrd="0" destOrd="0" presId="urn:microsoft.com/office/officeart/2005/8/layout/hierarchy3"/>
    <dgm:cxn modelId="{921A77F3-642A-4EF2-BACB-1CD793E162A1}" type="presOf" srcId="{41990CE5-70E2-44C8-BAA7-EC02D552C675}" destId="{88EE200A-2AD3-4517-A388-D5B2FF6CD679}" srcOrd="0" destOrd="0" presId="urn:microsoft.com/office/officeart/2005/8/layout/hierarchy3"/>
    <dgm:cxn modelId="{26E4A62E-5EDB-4043-AEFF-0398BA6F9392}" type="presParOf" srcId="{55057422-9D04-43A9-B7CC-E6FC7458B04A}" destId="{E11BA6F4-C465-41DB-AE0B-A0110BBEC4F3}" srcOrd="0" destOrd="0" presId="urn:microsoft.com/office/officeart/2005/8/layout/hierarchy3"/>
    <dgm:cxn modelId="{F0F70F3E-A8CC-4B74-B814-2F22FD27322E}" type="presParOf" srcId="{E11BA6F4-C465-41DB-AE0B-A0110BBEC4F3}" destId="{30ED9A62-9B20-48CC-9089-9399E21B171C}" srcOrd="0" destOrd="0" presId="urn:microsoft.com/office/officeart/2005/8/layout/hierarchy3"/>
    <dgm:cxn modelId="{1F949E15-B18C-4978-A7EE-F60AF93DC29F}" type="presParOf" srcId="{30ED9A62-9B20-48CC-9089-9399E21B171C}" destId="{AB4411E9-21A9-46C2-84EE-F949D157D856}" srcOrd="0" destOrd="0" presId="urn:microsoft.com/office/officeart/2005/8/layout/hierarchy3"/>
    <dgm:cxn modelId="{23C06AB1-D46A-4122-920D-E5C4B31738A6}" type="presParOf" srcId="{30ED9A62-9B20-48CC-9089-9399E21B171C}" destId="{B5EC039B-D4F3-4E3B-94DA-3491BBD336F1}" srcOrd="1" destOrd="0" presId="urn:microsoft.com/office/officeart/2005/8/layout/hierarchy3"/>
    <dgm:cxn modelId="{3BE38455-E558-4DB2-A588-5E1146DEE858}" type="presParOf" srcId="{E11BA6F4-C465-41DB-AE0B-A0110BBEC4F3}" destId="{46D54F92-82ED-465D-8ACB-96E8C8DBEB9C}" srcOrd="1" destOrd="0" presId="urn:microsoft.com/office/officeart/2005/8/layout/hierarchy3"/>
    <dgm:cxn modelId="{BE04E91A-53CD-40ED-ABE2-4D7816832DDE}" type="presParOf" srcId="{46D54F92-82ED-465D-8ACB-96E8C8DBEB9C}" destId="{3600C0BA-A1C3-413C-9C58-9306EEA0A192}" srcOrd="0" destOrd="0" presId="urn:microsoft.com/office/officeart/2005/8/layout/hierarchy3"/>
    <dgm:cxn modelId="{95A0E194-84BC-4C85-910C-5D4C9E385194}" type="presParOf" srcId="{46D54F92-82ED-465D-8ACB-96E8C8DBEB9C}" destId="{953488D0-948E-414C-8DA4-2D103A03E8DB}" srcOrd="1" destOrd="0" presId="urn:microsoft.com/office/officeart/2005/8/layout/hierarchy3"/>
    <dgm:cxn modelId="{FC33611E-AF72-4B6B-9A4D-B37358D160F6}" type="presParOf" srcId="{46D54F92-82ED-465D-8ACB-96E8C8DBEB9C}" destId="{3C820FF7-1125-4C40-8F02-D410EC3992C9}" srcOrd="2" destOrd="0" presId="urn:microsoft.com/office/officeart/2005/8/layout/hierarchy3"/>
    <dgm:cxn modelId="{59A1DD6F-E2C9-488D-B8B1-4EB63EC0012D}" type="presParOf" srcId="{46D54F92-82ED-465D-8ACB-96E8C8DBEB9C}" destId="{994B0933-B828-479A-9AB2-5EBA23A0C8B4}" srcOrd="3" destOrd="0" presId="urn:microsoft.com/office/officeart/2005/8/layout/hierarchy3"/>
    <dgm:cxn modelId="{EAC547D3-3DB4-413B-9A1C-EE8475F6F372}" type="presParOf" srcId="{46D54F92-82ED-465D-8ACB-96E8C8DBEB9C}" destId="{88EE200A-2AD3-4517-A388-D5B2FF6CD679}" srcOrd="4" destOrd="0" presId="urn:microsoft.com/office/officeart/2005/8/layout/hierarchy3"/>
    <dgm:cxn modelId="{F6952737-357A-4A0A-BB1E-B0785601ADE2}" type="presParOf" srcId="{46D54F92-82ED-465D-8ACB-96E8C8DBEB9C}" destId="{AFCF37A7-C318-4F3C-BBE6-456A1A14802D}" srcOrd="5" destOrd="0" presId="urn:microsoft.com/office/officeart/2005/8/layout/hierarchy3"/>
    <dgm:cxn modelId="{2B5407E8-A6A4-463E-A98A-61F833D01DE2}" type="presParOf" srcId="{46D54F92-82ED-465D-8ACB-96E8C8DBEB9C}" destId="{012FFD8B-DDDB-474C-AD74-50401467BF91}" srcOrd="6" destOrd="0" presId="urn:microsoft.com/office/officeart/2005/8/layout/hierarchy3"/>
    <dgm:cxn modelId="{E9BC8B5C-2DD4-4DC4-B0FE-05C84669B601}" type="presParOf" srcId="{46D54F92-82ED-465D-8ACB-96E8C8DBEB9C}" destId="{864B2F01-AD1D-49E9-9645-4103E8504672}" srcOrd="7" destOrd="0" presId="urn:microsoft.com/office/officeart/2005/8/layout/hierarchy3"/>
    <dgm:cxn modelId="{2413E454-8759-4920-946A-254C563B334A}" type="presParOf" srcId="{46D54F92-82ED-465D-8ACB-96E8C8DBEB9C}" destId="{F0747FFC-ABD8-4745-BED3-3E08B2152D47}" srcOrd="8" destOrd="0" presId="urn:microsoft.com/office/officeart/2005/8/layout/hierarchy3"/>
    <dgm:cxn modelId="{8A034810-BD55-42C2-A4A5-190045C90383}" type="presParOf" srcId="{46D54F92-82ED-465D-8ACB-96E8C8DBEB9C}" destId="{517259C5-B80D-4A91-BA24-C75B0C46F445}" srcOrd="9"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106811D-0CCD-4822-893E-BB0258DFBB87}" type="doc">
      <dgm:prSet loTypeId="urn:microsoft.com/office/officeart/2005/8/layout/vList5" loCatId="list" qsTypeId="urn:microsoft.com/office/officeart/2009/2/quickstyle/3d8" qsCatId="3D" csTypeId="urn:microsoft.com/office/officeart/2005/8/colors/accent1_2" csCatId="accent1" phldr="1"/>
      <dgm:spPr/>
      <dgm:t>
        <a:bodyPr/>
        <a:lstStyle/>
        <a:p>
          <a:endParaRPr lang="en-US"/>
        </a:p>
      </dgm:t>
    </dgm:pt>
    <dgm:pt modelId="{0AEC75D8-D257-4EFB-81AF-C99E67548A6E}">
      <dgm:prSet custT="1"/>
      <dgm:spPr/>
      <dgm:t>
        <a:bodyPr/>
        <a:lstStyle/>
        <a:p>
          <a:pPr rtl="0"/>
          <a:r>
            <a:rPr lang="el-GR" sz="2000" b="1" i="1" dirty="0" smtClean="0"/>
            <a:t>Παράγοντες που προκαλούν κατολισθήσεις</a:t>
          </a:r>
          <a:endParaRPr lang="en-US" sz="2000" b="1" i="1" dirty="0"/>
        </a:p>
      </dgm:t>
    </dgm:pt>
    <dgm:pt modelId="{C1D52EC6-2015-4764-8BE4-EE223D5B43EE}" type="parTrans" cxnId="{6DE5CFDD-2122-4050-8454-A3BA14322983}">
      <dgm:prSet/>
      <dgm:spPr/>
      <dgm:t>
        <a:bodyPr/>
        <a:lstStyle/>
        <a:p>
          <a:endParaRPr lang="en-US"/>
        </a:p>
      </dgm:t>
    </dgm:pt>
    <dgm:pt modelId="{8180480F-E824-41DC-9BAE-1017E60EB61F}" type="sibTrans" cxnId="{6DE5CFDD-2122-4050-8454-A3BA14322983}">
      <dgm:prSet/>
      <dgm:spPr/>
      <dgm:t>
        <a:bodyPr/>
        <a:lstStyle/>
        <a:p>
          <a:endParaRPr lang="en-US"/>
        </a:p>
      </dgm:t>
    </dgm:pt>
    <dgm:pt modelId="{209260C4-1020-46AA-B7CF-92A5091C14F8}">
      <dgm:prSet/>
      <dgm:spPr/>
      <dgm:t>
        <a:bodyPr/>
        <a:lstStyle/>
        <a:p>
          <a:pPr rtl="0"/>
          <a:r>
            <a:rPr lang="el-GR" smtClean="0"/>
            <a:t>Γεωλογικοί</a:t>
          </a:r>
          <a:endParaRPr lang="en-US"/>
        </a:p>
      </dgm:t>
    </dgm:pt>
    <dgm:pt modelId="{67E82D91-3B7C-4376-BD3A-74B05134E62B}" type="parTrans" cxnId="{D66203EB-9CA9-458E-B6CB-456B130C817C}">
      <dgm:prSet/>
      <dgm:spPr/>
      <dgm:t>
        <a:bodyPr/>
        <a:lstStyle/>
        <a:p>
          <a:endParaRPr lang="en-US"/>
        </a:p>
      </dgm:t>
    </dgm:pt>
    <dgm:pt modelId="{6229D218-7C01-4191-8907-516CC4176878}" type="sibTrans" cxnId="{D66203EB-9CA9-458E-B6CB-456B130C817C}">
      <dgm:prSet/>
      <dgm:spPr/>
      <dgm:t>
        <a:bodyPr/>
        <a:lstStyle/>
        <a:p>
          <a:endParaRPr lang="en-US"/>
        </a:p>
      </dgm:t>
    </dgm:pt>
    <dgm:pt modelId="{ECB7D55D-C372-43C9-8D9C-04C544B3AA3D}">
      <dgm:prSet/>
      <dgm:spPr/>
      <dgm:t>
        <a:bodyPr/>
        <a:lstStyle/>
        <a:p>
          <a:pPr rtl="0"/>
          <a:r>
            <a:rPr lang="el-GR" dirty="0" smtClean="0"/>
            <a:t>Γεωμορφολογικοί</a:t>
          </a:r>
          <a:endParaRPr lang="en-US" dirty="0"/>
        </a:p>
      </dgm:t>
    </dgm:pt>
    <dgm:pt modelId="{5EE4EC4D-8AD3-4FBA-9157-CBE5C5613C2B}" type="parTrans" cxnId="{A1543FC6-E033-4A33-9B24-CBA087AF7061}">
      <dgm:prSet/>
      <dgm:spPr/>
      <dgm:t>
        <a:bodyPr/>
        <a:lstStyle/>
        <a:p>
          <a:endParaRPr lang="en-US"/>
        </a:p>
      </dgm:t>
    </dgm:pt>
    <dgm:pt modelId="{8605C91B-666E-47A4-BDDA-062857902899}" type="sibTrans" cxnId="{A1543FC6-E033-4A33-9B24-CBA087AF7061}">
      <dgm:prSet/>
      <dgm:spPr/>
      <dgm:t>
        <a:bodyPr/>
        <a:lstStyle/>
        <a:p>
          <a:endParaRPr lang="en-US"/>
        </a:p>
      </dgm:t>
    </dgm:pt>
    <dgm:pt modelId="{0AD6FBC9-1B6F-4BFB-94A8-E6F8C4F90F34}">
      <dgm:prSet/>
      <dgm:spPr/>
      <dgm:t>
        <a:bodyPr/>
        <a:lstStyle/>
        <a:p>
          <a:pPr rtl="0"/>
          <a:r>
            <a:rPr lang="el-GR" dirty="0" smtClean="0"/>
            <a:t>Τοπογραφικοί</a:t>
          </a:r>
          <a:endParaRPr lang="en-US" dirty="0"/>
        </a:p>
      </dgm:t>
    </dgm:pt>
    <dgm:pt modelId="{4DF241FD-7C79-4FAC-8FFB-A33415897A8E}" type="parTrans" cxnId="{15442E98-8E53-48BA-8105-47855CE4CC46}">
      <dgm:prSet/>
      <dgm:spPr/>
      <dgm:t>
        <a:bodyPr/>
        <a:lstStyle/>
        <a:p>
          <a:endParaRPr lang="en-US"/>
        </a:p>
      </dgm:t>
    </dgm:pt>
    <dgm:pt modelId="{E4B88AC5-3CE1-420B-ADE9-ABE63D1414F4}" type="sibTrans" cxnId="{15442E98-8E53-48BA-8105-47855CE4CC46}">
      <dgm:prSet/>
      <dgm:spPr/>
      <dgm:t>
        <a:bodyPr/>
        <a:lstStyle/>
        <a:p>
          <a:endParaRPr lang="en-US"/>
        </a:p>
      </dgm:t>
    </dgm:pt>
    <dgm:pt modelId="{928BC9DD-146B-4BAE-B4FB-C932C976C69A}">
      <dgm:prSet/>
      <dgm:spPr/>
      <dgm:t>
        <a:bodyPr/>
        <a:lstStyle/>
        <a:p>
          <a:pPr rtl="0"/>
          <a:r>
            <a:rPr lang="el-GR" smtClean="0"/>
            <a:t>Υδρολογικοί</a:t>
          </a:r>
          <a:endParaRPr lang="en-US"/>
        </a:p>
      </dgm:t>
    </dgm:pt>
    <dgm:pt modelId="{A953DA6F-EFF6-432B-A7A2-D5B1C4158887}" type="parTrans" cxnId="{B280DB4B-098F-46A2-87F5-8B7A83581104}">
      <dgm:prSet/>
      <dgm:spPr/>
      <dgm:t>
        <a:bodyPr/>
        <a:lstStyle/>
        <a:p>
          <a:endParaRPr lang="en-US"/>
        </a:p>
      </dgm:t>
    </dgm:pt>
    <dgm:pt modelId="{D9A68312-5BCB-420A-B2B0-36C2B842D778}" type="sibTrans" cxnId="{B280DB4B-098F-46A2-87F5-8B7A83581104}">
      <dgm:prSet/>
      <dgm:spPr/>
      <dgm:t>
        <a:bodyPr/>
        <a:lstStyle/>
        <a:p>
          <a:endParaRPr lang="en-US"/>
        </a:p>
      </dgm:t>
    </dgm:pt>
    <dgm:pt modelId="{DBA6077F-1982-451B-BC0A-3A12B2A3B201}">
      <dgm:prSet/>
      <dgm:spPr/>
      <dgm:t>
        <a:bodyPr/>
        <a:lstStyle/>
        <a:p>
          <a:pPr rtl="0"/>
          <a:r>
            <a:rPr lang="el-GR" smtClean="0"/>
            <a:t>Κλιματολογικοί</a:t>
          </a:r>
          <a:endParaRPr lang="en-US"/>
        </a:p>
      </dgm:t>
    </dgm:pt>
    <dgm:pt modelId="{63211F48-10C1-44FE-AC32-40EBB17B70D9}" type="parTrans" cxnId="{E42F23ED-540A-4F74-B2E6-C41A778B4518}">
      <dgm:prSet/>
      <dgm:spPr/>
      <dgm:t>
        <a:bodyPr/>
        <a:lstStyle/>
        <a:p>
          <a:endParaRPr lang="en-US"/>
        </a:p>
      </dgm:t>
    </dgm:pt>
    <dgm:pt modelId="{004E8AEF-642A-4AEC-8CE4-80580BAE7FF5}" type="sibTrans" cxnId="{E42F23ED-540A-4F74-B2E6-C41A778B4518}">
      <dgm:prSet/>
      <dgm:spPr/>
      <dgm:t>
        <a:bodyPr/>
        <a:lstStyle/>
        <a:p>
          <a:endParaRPr lang="en-US"/>
        </a:p>
      </dgm:t>
    </dgm:pt>
    <dgm:pt modelId="{7C130B3A-693B-4304-9525-5AA40E27A9BD}">
      <dgm:prSet/>
      <dgm:spPr/>
      <dgm:t>
        <a:bodyPr/>
        <a:lstStyle/>
        <a:p>
          <a:pPr rtl="0"/>
          <a:r>
            <a:rPr lang="el-GR" smtClean="0"/>
            <a:t>Μηχανικοί</a:t>
          </a:r>
          <a:endParaRPr lang="en-US"/>
        </a:p>
      </dgm:t>
    </dgm:pt>
    <dgm:pt modelId="{2D8FB889-53D0-4847-B563-3A428DCAD5CD}" type="parTrans" cxnId="{DB167549-C410-46B3-8DC5-862333640445}">
      <dgm:prSet/>
      <dgm:spPr/>
      <dgm:t>
        <a:bodyPr/>
        <a:lstStyle/>
        <a:p>
          <a:endParaRPr lang="en-US"/>
        </a:p>
      </dgm:t>
    </dgm:pt>
    <dgm:pt modelId="{CD1E5134-2A0F-49CC-89EB-F80951936D44}" type="sibTrans" cxnId="{DB167549-C410-46B3-8DC5-862333640445}">
      <dgm:prSet/>
      <dgm:spPr/>
      <dgm:t>
        <a:bodyPr/>
        <a:lstStyle/>
        <a:p>
          <a:endParaRPr lang="en-US"/>
        </a:p>
      </dgm:t>
    </dgm:pt>
    <dgm:pt modelId="{3271334E-EB5A-4403-82AB-53A8ACF40659}">
      <dgm:prSet/>
      <dgm:spPr/>
      <dgm:t>
        <a:bodyPr/>
        <a:lstStyle/>
        <a:p>
          <a:pPr rtl="0"/>
          <a:r>
            <a:rPr lang="el-GR" smtClean="0"/>
            <a:t>Ανθρωπογενείς</a:t>
          </a:r>
          <a:endParaRPr lang="en-US"/>
        </a:p>
      </dgm:t>
    </dgm:pt>
    <dgm:pt modelId="{8CBC8F29-848A-4BDB-9D49-C76856A68DDD}" type="parTrans" cxnId="{1CAF0333-3E18-43F2-A38C-A9D16DB2BE43}">
      <dgm:prSet/>
      <dgm:spPr/>
      <dgm:t>
        <a:bodyPr/>
        <a:lstStyle/>
        <a:p>
          <a:endParaRPr lang="en-US"/>
        </a:p>
      </dgm:t>
    </dgm:pt>
    <dgm:pt modelId="{9988521E-0B85-4EB1-804A-8CD65DE54F4D}" type="sibTrans" cxnId="{1CAF0333-3E18-43F2-A38C-A9D16DB2BE43}">
      <dgm:prSet/>
      <dgm:spPr/>
      <dgm:t>
        <a:bodyPr/>
        <a:lstStyle/>
        <a:p>
          <a:endParaRPr lang="en-US"/>
        </a:p>
      </dgm:t>
    </dgm:pt>
    <dgm:pt modelId="{6386084C-52A7-4C7D-9910-8E90E9C134A6}" type="pres">
      <dgm:prSet presAssocID="{9106811D-0CCD-4822-893E-BB0258DFBB87}" presName="Name0" presStyleCnt="0">
        <dgm:presLayoutVars>
          <dgm:dir/>
          <dgm:animLvl val="lvl"/>
          <dgm:resizeHandles val="exact"/>
        </dgm:presLayoutVars>
      </dgm:prSet>
      <dgm:spPr/>
      <dgm:t>
        <a:bodyPr/>
        <a:lstStyle/>
        <a:p>
          <a:endParaRPr lang="el-GR"/>
        </a:p>
      </dgm:t>
    </dgm:pt>
    <dgm:pt modelId="{ED5F2C18-B89E-4A85-8C6B-CCEA6E599D7F}" type="pres">
      <dgm:prSet presAssocID="{0AEC75D8-D257-4EFB-81AF-C99E67548A6E}" presName="linNode" presStyleCnt="0"/>
      <dgm:spPr/>
      <dgm:t>
        <a:bodyPr/>
        <a:lstStyle/>
        <a:p>
          <a:endParaRPr lang="en-US"/>
        </a:p>
      </dgm:t>
    </dgm:pt>
    <dgm:pt modelId="{063CE67C-5C6A-4482-994B-66E3E80E057B}" type="pres">
      <dgm:prSet presAssocID="{0AEC75D8-D257-4EFB-81AF-C99E67548A6E}" presName="parentText" presStyleLbl="node1" presStyleIdx="0" presStyleCnt="1">
        <dgm:presLayoutVars>
          <dgm:chMax val="1"/>
          <dgm:bulletEnabled val="1"/>
        </dgm:presLayoutVars>
      </dgm:prSet>
      <dgm:spPr/>
      <dgm:t>
        <a:bodyPr/>
        <a:lstStyle/>
        <a:p>
          <a:endParaRPr lang="en-US"/>
        </a:p>
      </dgm:t>
    </dgm:pt>
    <dgm:pt modelId="{68B7E5DF-F1DA-4FFA-9D50-4FA9A78B4EDF}" type="pres">
      <dgm:prSet presAssocID="{0AEC75D8-D257-4EFB-81AF-C99E67548A6E}" presName="descendantText" presStyleLbl="alignAccFollowNode1" presStyleIdx="0" presStyleCnt="1">
        <dgm:presLayoutVars>
          <dgm:bulletEnabled val="1"/>
        </dgm:presLayoutVars>
      </dgm:prSet>
      <dgm:spPr/>
      <dgm:t>
        <a:bodyPr/>
        <a:lstStyle/>
        <a:p>
          <a:endParaRPr lang="el-GR"/>
        </a:p>
      </dgm:t>
    </dgm:pt>
  </dgm:ptLst>
  <dgm:cxnLst>
    <dgm:cxn modelId="{B02844AF-E6AC-4B66-9E84-D0A23CE28733}" type="presOf" srcId="{0AD6FBC9-1B6F-4BFB-94A8-E6F8C4F90F34}" destId="{68B7E5DF-F1DA-4FFA-9D50-4FA9A78B4EDF}" srcOrd="0" destOrd="2" presId="urn:microsoft.com/office/officeart/2005/8/layout/vList5"/>
    <dgm:cxn modelId="{2F5EA459-3CEC-4B67-B7FA-6EACBAA06461}" type="presOf" srcId="{3271334E-EB5A-4403-82AB-53A8ACF40659}" destId="{68B7E5DF-F1DA-4FFA-9D50-4FA9A78B4EDF}" srcOrd="0" destOrd="6" presId="urn:microsoft.com/office/officeart/2005/8/layout/vList5"/>
    <dgm:cxn modelId="{DB167549-C410-46B3-8DC5-862333640445}" srcId="{0AEC75D8-D257-4EFB-81AF-C99E67548A6E}" destId="{7C130B3A-693B-4304-9525-5AA40E27A9BD}" srcOrd="5" destOrd="0" parTransId="{2D8FB889-53D0-4847-B563-3A428DCAD5CD}" sibTransId="{CD1E5134-2A0F-49CC-89EB-F80951936D44}"/>
    <dgm:cxn modelId="{935CB6CD-5AFA-4D67-A109-996D3F8479D0}" type="presOf" srcId="{928BC9DD-146B-4BAE-B4FB-C932C976C69A}" destId="{68B7E5DF-F1DA-4FFA-9D50-4FA9A78B4EDF}" srcOrd="0" destOrd="3" presId="urn:microsoft.com/office/officeart/2005/8/layout/vList5"/>
    <dgm:cxn modelId="{1CAF0333-3E18-43F2-A38C-A9D16DB2BE43}" srcId="{0AEC75D8-D257-4EFB-81AF-C99E67548A6E}" destId="{3271334E-EB5A-4403-82AB-53A8ACF40659}" srcOrd="6" destOrd="0" parTransId="{8CBC8F29-848A-4BDB-9D49-C76856A68DDD}" sibTransId="{9988521E-0B85-4EB1-804A-8CD65DE54F4D}"/>
    <dgm:cxn modelId="{15442E98-8E53-48BA-8105-47855CE4CC46}" srcId="{0AEC75D8-D257-4EFB-81AF-C99E67548A6E}" destId="{0AD6FBC9-1B6F-4BFB-94A8-E6F8C4F90F34}" srcOrd="2" destOrd="0" parTransId="{4DF241FD-7C79-4FAC-8FFB-A33415897A8E}" sibTransId="{E4B88AC5-3CE1-420B-ADE9-ABE63D1414F4}"/>
    <dgm:cxn modelId="{A1543FC6-E033-4A33-9B24-CBA087AF7061}" srcId="{0AEC75D8-D257-4EFB-81AF-C99E67548A6E}" destId="{ECB7D55D-C372-43C9-8D9C-04C544B3AA3D}" srcOrd="1" destOrd="0" parTransId="{5EE4EC4D-8AD3-4FBA-9157-CBE5C5613C2B}" sibTransId="{8605C91B-666E-47A4-BDDA-062857902899}"/>
    <dgm:cxn modelId="{6DE5CFDD-2122-4050-8454-A3BA14322983}" srcId="{9106811D-0CCD-4822-893E-BB0258DFBB87}" destId="{0AEC75D8-D257-4EFB-81AF-C99E67548A6E}" srcOrd="0" destOrd="0" parTransId="{C1D52EC6-2015-4764-8BE4-EE223D5B43EE}" sibTransId="{8180480F-E824-41DC-9BAE-1017E60EB61F}"/>
    <dgm:cxn modelId="{D66203EB-9CA9-458E-B6CB-456B130C817C}" srcId="{0AEC75D8-D257-4EFB-81AF-C99E67548A6E}" destId="{209260C4-1020-46AA-B7CF-92A5091C14F8}" srcOrd="0" destOrd="0" parTransId="{67E82D91-3B7C-4376-BD3A-74B05134E62B}" sibTransId="{6229D218-7C01-4191-8907-516CC4176878}"/>
    <dgm:cxn modelId="{0072ED0A-52FA-43FA-BDEB-4B76B70C0658}" type="presOf" srcId="{9106811D-0CCD-4822-893E-BB0258DFBB87}" destId="{6386084C-52A7-4C7D-9910-8E90E9C134A6}" srcOrd="0" destOrd="0" presId="urn:microsoft.com/office/officeart/2005/8/layout/vList5"/>
    <dgm:cxn modelId="{2B6DC70E-257F-4233-9C4E-BD095801C4CF}" type="presOf" srcId="{7C130B3A-693B-4304-9525-5AA40E27A9BD}" destId="{68B7E5DF-F1DA-4FFA-9D50-4FA9A78B4EDF}" srcOrd="0" destOrd="5" presId="urn:microsoft.com/office/officeart/2005/8/layout/vList5"/>
    <dgm:cxn modelId="{D675D2BE-BB01-426B-8F8F-ECBBAB86E559}" type="presOf" srcId="{209260C4-1020-46AA-B7CF-92A5091C14F8}" destId="{68B7E5DF-F1DA-4FFA-9D50-4FA9A78B4EDF}" srcOrd="0" destOrd="0" presId="urn:microsoft.com/office/officeart/2005/8/layout/vList5"/>
    <dgm:cxn modelId="{902AF4B9-0F6F-4DC2-A550-EAC5340BA079}" type="presOf" srcId="{ECB7D55D-C372-43C9-8D9C-04C544B3AA3D}" destId="{68B7E5DF-F1DA-4FFA-9D50-4FA9A78B4EDF}" srcOrd="0" destOrd="1" presId="urn:microsoft.com/office/officeart/2005/8/layout/vList5"/>
    <dgm:cxn modelId="{E42F23ED-540A-4F74-B2E6-C41A778B4518}" srcId="{0AEC75D8-D257-4EFB-81AF-C99E67548A6E}" destId="{DBA6077F-1982-451B-BC0A-3A12B2A3B201}" srcOrd="4" destOrd="0" parTransId="{63211F48-10C1-44FE-AC32-40EBB17B70D9}" sibTransId="{004E8AEF-642A-4AEC-8CE4-80580BAE7FF5}"/>
    <dgm:cxn modelId="{C47965AA-4E39-4B13-B6CF-74EE3B5B5DDE}" type="presOf" srcId="{0AEC75D8-D257-4EFB-81AF-C99E67548A6E}" destId="{063CE67C-5C6A-4482-994B-66E3E80E057B}" srcOrd="0" destOrd="0" presId="urn:microsoft.com/office/officeart/2005/8/layout/vList5"/>
    <dgm:cxn modelId="{B280DB4B-098F-46A2-87F5-8B7A83581104}" srcId="{0AEC75D8-D257-4EFB-81AF-C99E67548A6E}" destId="{928BC9DD-146B-4BAE-B4FB-C932C976C69A}" srcOrd="3" destOrd="0" parTransId="{A953DA6F-EFF6-432B-A7A2-D5B1C4158887}" sibTransId="{D9A68312-5BCB-420A-B2B0-36C2B842D778}"/>
    <dgm:cxn modelId="{DD415FC7-CDBA-4ACD-9B0E-32672D001829}" type="presOf" srcId="{DBA6077F-1982-451B-BC0A-3A12B2A3B201}" destId="{68B7E5DF-F1DA-4FFA-9D50-4FA9A78B4EDF}" srcOrd="0" destOrd="4" presId="urn:microsoft.com/office/officeart/2005/8/layout/vList5"/>
    <dgm:cxn modelId="{EBA9E48D-897B-4B01-B3BF-0D4A5ADB7CBA}" type="presParOf" srcId="{6386084C-52A7-4C7D-9910-8E90E9C134A6}" destId="{ED5F2C18-B89E-4A85-8C6B-CCEA6E599D7F}" srcOrd="0" destOrd="0" presId="urn:microsoft.com/office/officeart/2005/8/layout/vList5"/>
    <dgm:cxn modelId="{1B3C5696-F053-4C16-BF1D-1E09397F9A32}" type="presParOf" srcId="{ED5F2C18-B89E-4A85-8C6B-CCEA6E599D7F}" destId="{063CE67C-5C6A-4482-994B-66E3E80E057B}" srcOrd="0" destOrd="0" presId="urn:microsoft.com/office/officeart/2005/8/layout/vList5"/>
    <dgm:cxn modelId="{6C14C30D-0EE5-48AE-9F1C-2647FAC63057}" type="presParOf" srcId="{ED5F2C18-B89E-4A85-8C6B-CCEA6E599D7F}" destId="{68B7E5DF-F1DA-4FFA-9D50-4FA9A78B4EDF}" srcOrd="1"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F33472E9-5A1E-461C-99D2-C3CCE24C4A93}" type="doc">
      <dgm:prSet loTypeId="urn:microsoft.com/office/officeart/2005/8/layout/vList2" loCatId="list" qsTypeId="urn:microsoft.com/office/officeart/2005/8/quickstyle/simple1" qsCatId="simple" csTypeId="urn:microsoft.com/office/officeart/2005/8/colors/accent1_2" csCatId="accent1" phldr="1"/>
      <dgm:spPr/>
      <dgm:t>
        <a:bodyPr/>
        <a:lstStyle/>
        <a:p>
          <a:endParaRPr lang="en-US"/>
        </a:p>
      </dgm:t>
    </dgm:pt>
    <dgm:pt modelId="{A770D2DE-0590-47D7-AC0D-80CEA009F7C1}">
      <dgm:prSet/>
      <dgm:spPr/>
      <dgm:t>
        <a:bodyPr/>
        <a:lstStyle/>
        <a:p>
          <a:pPr algn="ctr" rtl="0"/>
          <a:r>
            <a:rPr lang="el-GR" dirty="0" smtClean="0"/>
            <a:t>Συμβατικές μεθόδους</a:t>
          </a:r>
          <a:endParaRPr lang="en-US" dirty="0"/>
        </a:p>
      </dgm:t>
    </dgm:pt>
    <dgm:pt modelId="{C1886756-E338-4185-90BC-10B9A9F937EB}" type="parTrans" cxnId="{ADA9A07A-4D59-4232-91DC-FD4A7A424AC9}">
      <dgm:prSet/>
      <dgm:spPr/>
      <dgm:t>
        <a:bodyPr/>
        <a:lstStyle/>
        <a:p>
          <a:pPr algn="ctr"/>
          <a:endParaRPr lang="en-US"/>
        </a:p>
      </dgm:t>
    </dgm:pt>
    <dgm:pt modelId="{17E7C127-2CDF-40B2-BF67-3926978EEFE1}" type="sibTrans" cxnId="{ADA9A07A-4D59-4232-91DC-FD4A7A424AC9}">
      <dgm:prSet/>
      <dgm:spPr/>
      <dgm:t>
        <a:bodyPr/>
        <a:lstStyle/>
        <a:p>
          <a:pPr algn="ctr"/>
          <a:endParaRPr lang="en-US"/>
        </a:p>
      </dgm:t>
    </dgm:pt>
    <dgm:pt modelId="{21ABB7D1-5716-4E6A-9836-087E61621E35}">
      <dgm:prSet/>
      <dgm:spPr/>
      <dgm:t>
        <a:bodyPr/>
        <a:lstStyle/>
        <a:p>
          <a:pPr algn="ctr" rtl="0"/>
          <a:r>
            <a:rPr lang="el-GR" dirty="0" smtClean="0"/>
            <a:t>Εμπειρικές μεθόδους</a:t>
          </a:r>
          <a:endParaRPr lang="en-US" dirty="0"/>
        </a:p>
      </dgm:t>
    </dgm:pt>
    <dgm:pt modelId="{6440CA17-212B-4518-8F26-6C28C648C379}" type="parTrans" cxnId="{71BCB5E0-64C5-4D03-850C-6C1A7A295F1D}">
      <dgm:prSet/>
      <dgm:spPr/>
      <dgm:t>
        <a:bodyPr/>
        <a:lstStyle/>
        <a:p>
          <a:pPr algn="ctr"/>
          <a:endParaRPr lang="en-US"/>
        </a:p>
      </dgm:t>
    </dgm:pt>
    <dgm:pt modelId="{BB4D1B92-2981-4E97-9D9E-C79D0D2BC6F7}" type="sibTrans" cxnId="{71BCB5E0-64C5-4D03-850C-6C1A7A295F1D}">
      <dgm:prSet/>
      <dgm:spPr/>
      <dgm:t>
        <a:bodyPr/>
        <a:lstStyle/>
        <a:p>
          <a:pPr algn="ctr"/>
          <a:endParaRPr lang="en-US"/>
        </a:p>
      </dgm:t>
    </dgm:pt>
    <dgm:pt modelId="{BA74897F-F104-466C-BF45-AB6E0B0198B9}">
      <dgm:prSet/>
      <dgm:spPr/>
      <dgm:t>
        <a:bodyPr/>
        <a:lstStyle/>
        <a:p>
          <a:pPr algn="ctr" rtl="0"/>
          <a:r>
            <a:rPr lang="el-GR" dirty="0" smtClean="0"/>
            <a:t>Αριθμητικές μεθόδους</a:t>
          </a:r>
          <a:endParaRPr lang="en-US" dirty="0"/>
        </a:p>
      </dgm:t>
    </dgm:pt>
    <dgm:pt modelId="{43191E1A-E939-4B58-B88A-BF1A8492D202}" type="parTrans" cxnId="{E5C52D80-F34C-4073-A06E-662319EE8C1E}">
      <dgm:prSet/>
      <dgm:spPr/>
      <dgm:t>
        <a:bodyPr/>
        <a:lstStyle/>
        <a:p>
          <a:pPr algn="ctr"/>
          <a:endParaRPr lang="en-US"/>
        </a:p>
      </dgm:t>
    </dgm:pt>
    <dgm:pt modelId="{FA80B7F3-4466-422E-9A93-FA9D77428356}" type="sibTrans" cxnId="{E5C52D80-F34C-4073-A06E-662319EE8C1E}">
      <dgm:prSet/>
      <dgm:spPr/>
      <dgm:t>
        <a:bodyPr/>
        <a:lstStyle/>
        <a:p>
          <a:pPr algn="ctr"/>
          <a:endParaRPr lang="en-US"/>
        </a:p>
      </dgm:t>
    </dgm:pt>
    <dgm:pt modelId="{36494A05-CEBB-4472-9F79-76463F52551B}">
      <dgm:prSet/>
      <dgm:spPr/>
      <dgm:t>
        <a:bodyPr/>
        <a:lstStyle/>
        <a:p>
          <a:pPr algn="ctr" rtl="0"/>
          <a:r>
            <a:rPr lang="el-GR" dirty="0" smtClean="0"/>
            <a:t>Υβριδικές μεθόδους</a:t>
          </a:r>
          <a:endParaRPr lang="en-US" dirty="0"/>
        </a:p>
      </dgm:t>
    </dgm:pt>
    <dgm:pt modelId="{DC2AB35B-859D-4819-8331-D130DACD5CD8}" type="parTrans" cxnId="{FE73FC6F-8228-43B2-BACA-824439059F16}">
      <dgm:prSet/>
      <dgm:spPr/>
      <dgm:t>
        <a:bodyPr/>
        <a:lstStyle/>
        <a:p>
          <a:pPr algn="ctr"/>
          <a:endParaRPr lang="en-US"/>
        </a:p>
      </dgm:t>
    </dgm:pt>
    <dgm:pt modelId="{19B4237F-B1FA-4492-B9B7-7B5B9F5209E0}" type="sibTrans" cxnId="{FE73FC6F-8228-43B2-BACA-824439059F16}">
      <dgm:prSet/>
      <dgm:spPr/>
      <dgm:t>
        <a:bodyPr/>
        <a:lstStyle/>
        <a:p>
          <a:pPr algn="ctr"/>
          <a:endParaRPr lang="en-US"/>
        </a:p>
      </dgm:t>
    </dgm:pt>
    <dgm:pt modelId="{FFADE18C-416A-4646-AF95-A8CA4E3FF716}" type="pres">
      <dgm:prSet presAssocID="{F33472E9-5A1E-461C-99D2-C3CCE24C4A93}" presName="linear" presStyleCnt="0">
        <dgm:presLayoutVars>
          <dgm:animLvl val="lvl"/>
          <dgm:resizeHandles val="exact"/>
        </dgm:presLayoutVars>
      </dgm:prSet>
      <dgm:spPr/>
      <dgm:t>
        <a:bodyPr/>
        <a:lstStyle/>
        <a:p>
          <a:endParaRPr lang="el-GR"/>
        </a:p>
      </dgm:t>
    </dgm:pt>
    <dgm:pt modelId="{26B205FE-BEBA-4EE8-A4F5-E8B6B8316835}" type="pres">
      <dgm:prSet presAssocID="{A770D2DE-0590-47D7-AC0D-80CEA009F7C1}" presName="parentText" presStyleLbl="node1" presStyleIdx="0" presStyleCnt="4" custLinFactNeighborX="-184" custLinFactNeighborY="32715">
        <dgm:presLayoutVars>
          <dgm:chMax val="0"/>
          <dgm:bulletEnabled val="1"/>
        </dgm:presLayoutVars>
      </dgm:prSet>
      <dgm:spPr/>
      <dgm:t>
        <a:bodyPr/>
        <a:lstStyle/>
        <a:p>
          <a:endParaRPr lang="el-GR"/>
        </a:p>
      </dgm:t>
    </dgm:pt>
    <dgm:pt modelId="{8242556E-332C-403D-BABD-1E6D3CE4DD82}" type="pres">
      <dgm:prSet presAssocID="{17E7C127-2CDF-40B2-BF67-3926978EEFE1}" presName="spacer" presStyleCnt="0"/>
      <dgm:spPr/>
    </dgm:pt>
    <dgm:pt modelId="{94C8A961-AA27-4583-A420-1E19399E10A5}" type="pres">
      <dgm:prSet presAssocID="{21ABB7D1-5716-4E6A-9836-087E61621E35}" presName="parentText" presStyleLbl="node1" presStyleIdx="1" presStyleCnt="4">
        <dgm:presLayoutVars>
          <dgm:chMax val="0"/>
          <dgm:bulletEnabled val="1"/>
        </dgm:presLayoutVars>
      </dgm:prSet>
      <dgm:spPr/>
      <dgm:t>
        <a:bodyPr/>
        <a:lstStyle/>
        <a:p>
          <a:endParaRPr lang="el-GR"/>
        </a:p>
      </dgm:t>
    </dgm:pt>
    <dgm:pt modelId="{1AF52D5C-D828-4B23-BA23-85695B89A213}" type="pres">
      <dgm:prSet presAssocID="{BB4D1B92-2981-4E97-9D9E-C79D0D2BC6F7}" presName="spacer" presStyleCnt="0"/>
      <dgm:spPr/>
    </dgm:pt>
    <dgm:pt modelId="{F1B0EF00-AFA4-4F1F-95B0-52C9AD9C4627}" type="pres">
      <dgm:prSet presAssocID="{BA74897F-F104-466C-BF45-AB6E0B0198B9}" presName="parentText" presStyleLbl="node1" presStyleIdx="2" presStyleCnt="4">
        <dgm:presLayoutVars>
          <dgm:chMax val="0"/>
          <dgm:bulletEnabled val="1"/>
        </dgm:presLayoutVars>
      </dgm:prSet>
      <dgm:spPr/>
      <dgm:t>
        <a:bodyPr/>
        <a:lstStyle/>
        <a:p>
          <a:endParaRPr lang="el-GR"/>
        </a:p>
      </dgm:t>
    </dgm:pt>
    <dgm:pt modelId="{A2A24D1A-D704-4786-97B3-8A5992DB3D80}" type="pres">
      <dgm:prSet presAssocID="{FA80B7F3-4466-422E-9A93-FA9D77428356}" presName="spacer" presStyleCnt="0"/>
      <dgm:spPr/>
    </dgm:pt>
    <dgm:pt modelId="{3FF73540-C509-4495-B9B6-9CFA275AF54E}" type="pres">
      <dgm:prSet presAssocID="{36494A05-CEBB-4472-9F79-76463F52551B}" presName="parentText" presStyleLbl="node1" presStyleIdx="3" presStyleCnt="4">
        <dgm:presLayoutVars>
          <dgm:chMax val="0"/>
          <dgm:bulletEnabled val="1"/>
        </dgm:presLayoutVars>
      </dgm:prSet>
      <dgm:spPr/>
      <dgm:t>
        <a:bodyPr/>
        <a:lstStyle/>
        <a:p>
          <a:endParaRPr lang="en-US"/>
        </a:p>
      </dgm:t>
    </dgm:pt>
  </dgm:ptLst>
  <dgm:cxnLst>
    <dgm:cxn modelId="{6F38EAF7-E64B-47E1-9D76-3AFEC73214C3}" type="presOf" srcId="{21ABB7D1-5716-4E6A-9836-087E61621E35}" destId="{94C8A961-AA27-4583-A420-1E19399E10A5}" srcOrd="0" destOrd="0" presId="urn:microsoft.com/office/officeart/2005/8/layout/vList2"/>
    <dgm:cxn modelId="{71B1ED45-61C7-4042-A07A-F76ADAFD0C89}" type="presOf" srcId="{F33472E9-5A1E-461C-99D2-C3CCE24C4A93}" destId="{FFADE18C-416A-4646-AF95-A8CA4E3FF716}" srcOrd="0" destOrd="0" presId="urn:microsoft.com/office/officeart/2005/8/layout/vList2"/>
    <dgm:cxn modelId="{D65DBF7F-051F-4335-A56A-76B29712627C}" type="presOf" srcId="{A770D2DE-0590-47D7-AC0D-80CEA009F7C1}" destId="{26B205FE-BEBA-4EE8-A4F5-E8B6B8316835}" srcOrd="0" destOrd="0" presId="urn:microsoft.com/office/officeart/2005/8/layout/vList2"/>
    <dgm:cxn modelId="{E5C52D80-F34C-4073-A06E-662319EE8C1E}" srcId="{F33472E9-5A1E-461C-99D2-C3CCE24C4A93}" destId="{BA74897F-F104-466C-BF45-AB6E0B0198B9}" srcOrd="2" destOrd="0" parTransId="{43191E1A-E939-4B58-B88A-BF1A8492D202}" sibTransId="{FA80B7F3-4466-422E-9A93-FA9D77428356}"/>
    <dgm:cxn modelId="{E23E5298-A45C-49B0-BFF9-722C16AB05D8}" type="presOf" srcId="{BA74897F-F104-466C-BF45-AB6E0B0198B9}" destId="{F1B0EF00-AFA4-4F1F-95B0-52C9AD9C4627}" srcOrd="0" destOrd="0" presId="urn:microsoft.com/office/officeart/2005/8/layout/vList2"/>
    <dgm:cxn modelId="{71BCB5E0-64C5-4D03-850C-6C1A7A295F1D}" srcId="{F33472E9-5A1E-461C-99D2-C3CCE24C4A93}" destId="{21ABB7D1-5716-4E6A-9836-087E61621E35}" srcOrd="1" destOrd="0" parTransId="{6440CA17-212B-4518-8F26-6C28C648C379}" sibTransId="{BB4D1B92-2981-4E97-9D9E-C79D0D2BC6F7}"/>
    <dgm:cxn modelId="{ADA9A07A-4D59-4232-91DC-FD4A7A424AC9}" srcId="{F33472E9-5A1E-461C-99D2-C3CCE24C4A93}" destId="{A770D2DE-0590-47D7-AC0D-80CEA009F7C1}" srcOrd="0" destOrd="0" parTransId="{C1886756-E338-4185-90BC-10B9A9F937EB}" sibTransId="{17E7C127-2CDF-40B2-BF67-3926978EEFE1}"/>
    <dgm:cxn modelId="{FE73FC6F-8228-43B2-BACA-824439059F16}" srcId="{F33472E9-5A1E-461C-99D2-C3CCE24C4A93}" destId="{36494A05-CEBB-4472-9F79-76463F52551B}" srcOrd="3" destOrd="0" parTransId="{DC2AB35B-859D-4819-8331-D130DACD5CD8}" sibTransId="{19B4237F-B1FA-4492-B9B7-7B5B9F5209E0}"/>
    <dgm:cxn modelId="{C8223154-366D-4E59-ACA6-AB448C8690D5}" type="presOf" srcId="{36494A05-CEBB-4472-9F79-76463F52551B}" destId="{3FF73540-C509-4495-B9B6-9CFA275AF54E}" srcOrd="0" destOrd="0" presId="urn:microsoft.com/office/officeart/2005/8/layout/vList2"/>
    <dgm:cxn modelId="{1630F4BD-4929-428C-98E1-001F7D7FEA94}" type="presParOf" srcId="{FFADE18C-416A-4646-AF95-A8CA4E3FF716}" destId="{26B205FE-BEBA-4EE8-A4F5-E8B6B8316835}" srcOrd="0" destOrd="0" presId="urn:microsoft.com/office/officeart/2005/8/layout/vList2"/>
    <dgm:cxn modelId="{BCB1D0BB-F13E-4E53-A4CE-389B2CF534A3}" type="presParOf" srcId="{FFADE18C-416A-4646-AF95-A8CA4E3FF716}" destId="{8242556E-332C-403D-BABD-1E6D3CE4DD82}" srcOrd="1" destOrd="0" presId="urn:microsoft.com/office/officeart/2005/8/layout/vList2"/>
    <dgm:cxn modelId="{38651F1B-5B51-4AB1-A1B9-4B4393156968}" type="presParOf" srcId="{FFADE18C-416A-4646-AF95-A8CA4E3FF716}" destId="{94C8A961-AA27-4583-A420-1E19399E10A5}" srcOrd="2" destOrd="0" presId="urn:microsoft.com/office/officeart/2005/8/layout/vList2"/>
    <dgm:cxn modelId="{FDC68AA1-6C62-427F-B5A4-436219F1FD0C}" type="presParOf" srcId="{FFADE18C-416A-4646-AF95-A8CA4E3FF716}" destId="{1AF52D5C-D828-4B23-BA23-85695B89A213}" srcOrd="3" destOrd="0" presId="urn:microsoft.com/office/officeart/2005/8/layout/vList2"/>
    <dgm:cxn modelId="{A7CA8DF1-1DB0-4F9D-86E3-139496DE4BA1}" type="presParOf" srcId="{FFADE18C-416A-4646-AF95-A8CA4E3FF716}" destId="{F1B0EF00-AFA4-4F1F-95B0-52C9AD9C4627}" srcOrd="4" destOrd="0" presId="urn:microsoft.com/office/officeart/2005/8/layout/vList2"/>
    <dgm:cxn modelId="{7D5182CC-D824-4917-A23D-F18A2351E8D8}" type="presParOf" srcId="{FFADE18C-416A-4646-AF95-A8CA4E3FF716}" destId="{A2A24D1A-D704-4786-97B3-8A5992DB3D80}" srcOrd="5" destOrd="0" presId="urn:microsoft.com/office/officeart/2005/8/layout/vList2"/>
    <dgm:cxn modelId="{8A3DDF81-8E24-4242-9F44-3DB4BF5D1756}" type="presParOf" srcId="{FFADE18C-416A-4646-AF95-A8CA4E3FF716}" destId="{3FF73540-C509-4495-B9B6-9CFA275AF54E}" srcOrd="6"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9D1E7143-C7E4-453A-B89E-F77323528E40}" type="doc">
      <dgm:prSet loTypeId="urn:microsoft.com/office/officeart/2005/8/layout/lProcess3" loCatId="process" qsTypeId="urn:microsoft.com/office/officeart/2005/8/quickstyle/3d4" qsCatId="3D" csTypeId="urn:microsoft.com/office/officeart/2005/8/colors/accent1_2" csCatId="accent1" phldr="1"/>
      <dgm:spPr/>
      <dgm:t>
        <a:bodyPr/>
        <a:lstStyle/>
        <a:p>
          <a:endParaRPr lang="en-US"/>
        </a:p>
      </dgm:t>
    </dgm:pt>
    <dgm:pt modelId="{B00C7243-3EA0-499F-B5D0-1E78A5F56745}">
      <dgm:prSet/>
      <dgm:spPr/>
      <dgm:t>
        <a:bodyPr/>
        <a:lstStyle/>
        <a:p>
          <a:pPr rtl="0"/>
          <a:r>
            <a:rPr lang="el-GR" dirty="0" smtClean="0"/>
            <a:t>Μεθοδολογία χρήσης διαγράμματος:</a:t>
          </a:r>
          <a:endParaRPr lang="en-US" dirty="0"/>
        </a:p>
      </dgm:t>
    </dgm:pt>
    <dgm:pt modelId="{C365B92B-CEE0-483A-B7B4-5C2E89AFC1B2}" type="parTrans" cxnId="{27D82D39-F59D-46E0-9FC3-6FF9FCCF67B1}">
      <dgm:prSet/>
      <dgm:spPr/>
      <dgm:t>
        <a:bodyPr/>
        <a:lstStyle/>
        <a:p>
          <a:endParaRPr lang="en-US"/>
        </a:p>
      </dgm:t>
    </dgm:pt>
    <dgm:pt modelId="{11B9C3FD-1F8B-4458-B224-856AC8C9EC72}" type="sibTrans" cxnId="{27D82D39-F59D-46E0-9FC3-6FF9FCCF67B1}">
      <dgm:prSet/>
      <dgm:spPr/>
      <dgm:t>
        <a:bodyPr/>
        <a:lstStyle/>
        <a:p>
          <a:endParaRPr lang="en-US"/>
        </a:p>
      </dgm:t>
    </dgm:pt>
    <dgm:pt modelId="{5EC67F0B-B79F-42E9-BD33-20308612F547}">
      <dgm:prSet custT="1"/>
      <dgm:spPr/>
      <dgm:t>
        <a:bodyPr/>
        <a:lstStyle/>
        <a:p>
          <a:pPr rtl="0"/>
          <a:r>
            <a:rPr lang="el-GR" sz="1200" b="0" cap="none" spc="0" dirty="0" smtClean="0">
              <a:ln w="0"/>
              <a:solidFill>
                <a:schemeClr val="tx1"/>
              </a:solidFill>
              <a:effectLst>
                <a:outerShdw blurRad="38100" dist="19050" dir="2700000" algn="tl" rotWithShape="0">
                  <a:schemeClr val="dk1">
                    <a:alpha val="40000"/>
                  </a:schemeClr>
                </a:outerShdw>
              </a:effectLst>
            </a:rPr>
            <a:t>Βρίσκουμε τη γωνία κλίσης πρανούς (β) στον άξονα </a:t>
          </a:r>
          <a:r>
            <a:rPr lang="en-US" sz="1200" b="0" cap="none" spc="0" dirty="0" smtClean="0">
              <a:ln w="0"/>
              <a:solidFill>
                <a:schemeClr val="tx1"/>
              </a:solidFill>
              <a:effectLst>
                <a:outerShdw blurRad="38100" dist="19050" dir="2700000" algn="tl" rotWithShape="0">
                  <a:schemeClr val="dk1">
                    <a:alpha val="40000"/>
                  </a:schemeClr>
                </a:outerShdw>
              </a:effectLst>
            </a:rPr>
            <a:t>x.</a:t>
          </a:r>
          <a:endParaRPr lang="en-US" sz="1200" b="0" cap="none" spc="0" dirty="0">
            <a:ln w="0"/>
            <a:solidFill>
              <a:schemeClr val="tx1"/>
            </a:solidFill>
            <a:effectLst>
              <a:outerShdw blurRad="38100" dist="19050" dir="2700000" algn="tl" rotWithShape="0">
                <a:schemeClr val="dk1">
                  <a:alpha val="40000"/>
                </a:schemeClr>
              </a:outerShdw>
            </a:effectLst>
          </a:endParaRPr>
        </a:p>
      </dgm:t>
    </dgm:pt>
    <dgm:pt modelId="{32854BC0-C7F5-4212-8E1D-6DA57A2B0EE7}" type="parTrans" cxnId="{52CFD207-FD4F-41FE-BAEC-73E64487830B}">
      <dgm:prSet/>
      <dgm:spPr/>
      <dgm:t>
        <a:bodyPr/>
        <a:lstStyle/>
        <a:p>
          <a:endParaRPr lang="en-US"/>
        </a:p>
      </dgm:t>
    </dgm:pt>
    <dgm:pt modelId="{09E2E296-0D0D-4CBB-A9C6-4BBA26AD8087}" type="sibTrans" cxnId="{52CFD207-FD4F-41FE-BAEC-73E64487830B}">
      <dgm:prSet/>
      <dgm:spPr/>
      <dgm:t>
        <a:bodyPr/>
        <a:lstStyle/>
        <a:p>
          <a:endParaRPr lang="en-US"/>
        </a:p>
      </dgm:t>
    </dgm:pt>
    <dgm:pt modelId="{F1FECDD1-B7B5-4615-B050-2DD1E1EFD32C}">
      <dgm:prSet custT="1"/>
      <dgm:spPr/>
      <dgm:t>
        <a:bodyPr/>
        <a:lstStyle/>
        <a:p>
          <a:pPr rtl="0"/>
          <a:r>
            <a:rPr lang="el-GR" sz="1200" dirty="0" smtClean="0"/>
            <a:t>Ανεβαίνουμε κάθετα ωσότου συναντήσουμε τη γωνία τριβής (φ) του υλικού μας.</a:t>
          </a:r>
          <a:endParaRPr lang="en-US" sz="1200" dirty="0"/>
        </a:p>
      </dgm:t>
    </dgm:pt>
    <dgm:pt modelId="{8A150E8D-3116-4FF3-9446-FED6BA4A857D}" type="parTrans" cxnId="{9A1FEEEF-ED2B-4160-BF1D-A5A850B991C8}">
      <dgm:prSet/>
      <dgm:spPr/>
      <dgm:t>
        <a:bodyPr/>
        <a:lstStyle/>
        <a:p>
          <a:endParaRPr lang="en-US"/>
        </a:p>
      </dgm:t>
    </dgm:pt>
    <dgm:pt modelId="{314C2C37-0056-46F3-A5DC-F9C5B3D6B4DF}" type="sibTrans" cxnId="{9A1FEEEF-ED2B-4160-BF1D-A5A850B991C8}">
      <dgm:prSet/>
      <dgm:spPr/>
      <dgm:t>
        <a:bodyPr/>
        <a:lstStyle/>
        <a:p>
          <a:endParaRPr lang="en-US"/>
        </a:p>
      </dgm:t>
    </dgm:pt>
    <dgm:pt modelId="{AD9C2D90-DFEB-4CDC-9D2B-C6336BF0C2EB}">
      <dgm:prSet custT="1"/>
      <dgm:spPr/>
      <dgm:t>
        <a:bodyPr/>
        <a:lstStyle/>
        <a:p>
          <a:pPr algn="l" rtl="0"/>
          <a:r>
            <a:rPr lang="el-GR" sz="1200" dirty="0" smtClean="0"/>
            <a:t>Μετακινούμαστε οριζόντια και βρίσκουμε τη τιμή του αριθμού ασφαλείας στον άξονα </a:t>
          </a:r>
          <a:r>
            <a:rPr lang="en-US" sz="1200" dirty="0" smtClean="0"/>
            <a:t>y</a:t>
          </a:r>
          <a:r>
            <a:rPr lang="el-GR" sz="1200" dirty="0" smtClean="0"/>
            <a:t>.</a:t>
          </a:r>
          <a:endParaRPr lang="en-US" sz="1200" dirty="0"/>
        </a:p>
      </dgm:t>
    </dgm:pt>
    <dgm:pt modelId="{910CC492-B006-4CC9-9F3C-6E8482362DA0}" type="parTrans" cxnId="{70F0B039-BC54-46C5-97C7-8133F08174E6}">
      <dgm:prSet/>
      <dgm:spPr/>
      <dgm:t>
        <a:bodyPr/>
        <a:lstStyle/>
        <a:p>
          <a:endParaRPr lang="en-US"/>
        </a:p>
      </dgm:t>
    </dgm:pt>
    <dgm:pt modelId="{3E1B052C-824D-49B4-B0E1-B353A364719C}" type="sibTrans" cxnId="{70F0B039-BC54-46C5-97C7-8133F08174E6}">
      <dgm:prSet/>
      <dgm:spPr/>
      <dgm:t>
        <a:bodyPr/>
        <a:lstStyle/>
        <a:p>
          <a:endParaRPr lang="en-US"/>
        </a:p>
      </dgm:t>
    </dgm:pt>
    <dgm:pt modelId="{A72561EE-8CAB-4F68-9358-DCAE66CBB5D4}">
      <dgm:prSet custT="1"/>
      <dgm:spPr/>
      <dgm:t>
        <a:bodyPr/>
        <a:lstStyle/>
        <a:p>
          <a:pPr rtl="0"/>
          <a:r>
            <a:rPr lang="el-GR" sz="1200" dirty="0" smtClean="0"/>
            <a:t>Αντικαθιστούμε στο τύπο και υπολογίζουμε το </a:t>
          </a:r>
          <a:r>
            <a:rPr lang="en-US" sz="1600" b="1" i="1" dirty="0" smtClean="0"/>
            <a:t>F</a:t>
          </a:r>
          <a:r>
            <a:rPr lang="en-US" sz="1200" dirty="0" smtClean="0"/>
            <a:t>.</a:t>
          </a:r>
          <a:endParaRPr lang="en-US" sz="1200" dirty="0"/>
        </a:p>
      </dgm:t>
    </dgm:pt>
    <dgm:pt modelId="{8D6753C6-22C2-494F-9AEB-B9DD0E54B002}" type="parTrans" cxnId="{EF112E29-9C3F-417E-98B0-BEB8B1FBD4D8}">
      <dgm:prSet/>
      <dgm:spPr/>
      <dgm:t>
        <a:bodyPr/>
        <a:lstStyle/>
        <a:p>
          <a:endParaRPr lang="en-US"/>
        </a:p>
      </dgm:t>
    </dgm:pt>
    <dgm:pt modelId="{C3BEBF75-3FB0-47E1-8FCF-74C3414AE880}" type="sibTrans" cxnId="{EF112E29-9C3F-417E-98B0-BEB8B1FBD4D8}">
      <dgm:prSet/>
      <dgm:spPr/>
      <dgm:t>
        <a:bodyPr/>
        <a:lstStyle/>
        <a:p>
          <a:endParaRPr lang="en-US"/>
        </a:p>
      </dgm:t>
    </dgm:pt>
    <dgm:pt modelId="{D6577C8D-1E70-45A8-9215-9E0211939C5F}" type="pres">
      <dgm:prSet presAssocID="{9D1E7143-C7E4-453A-B89E-F77323528E40}" presName="Name0" presStyleCnt="0">
        <dgm:presLayoutVars>
          <dgm:chPref val="3"/>
          <dgm:dir/>
          <dgm:animLvl val="lvl"/>
          <dgm:resizeHandles/>
        </dgm:presLayoutVars>
      </dgm:prSet>
      <dgm:spPr/>
      <dgm:t>
        <a:bodyPr/>
        <a:lstStyle/>
        <a:p>
          <a:endParaRPr lang="en-US"/>
        </a:p>
      </dgm:t>
    </dgm:pt>
    <dgm:pt modelId="{09D1AC33-0210-4F67-B1C5-F93DE9850D90}" type="pres">
      <dgm:prSet presAssocID="{B00C7243-3EA0-499F-B5D0-1E78A5F56745}" presName="horFlow" presStyleCnt="0"/>
      <dgm:spPr/>
    </dgm:pt>
    <dgm:pt modelId="{FE411E89-7078-4F4E-BA6E-26E4F45BB276}" type="pres">
      <dgm:prSet presAssocID="{B00C7243-3EA0-499F-B5D0-1E78A5F56745}" presName="bigChev" presStyleLbl="node1" presStyleIdx="0" presStyleCnt="1" custScaleY="124279"/>
      <dgm:spPr/>
      <dgm:t>
        <a:bodyPr/>
        <a:lstStyle/>
        <a:p>
          <a:endParaRPr lang="en-US"/>
        </a:p>
      </dgm:t>
    </dgm:pt>
    <dgm:pt modelId="{339E1190-FD53-4FB5-AC12-6E8711FA2CF4}" type="pres">
      <dgm:prSet presAssocID="{32854BC0-C7F5-4212-8E1D-6DA57A2B0EE7}" presName="parTrans" presStyleCnt="0"/>
      <dgm:spPr/>
    </dgm:pt>
    <dgm:pt modelId="{F2948CEB-1452-4352-A47D-1576B5C5CC10}" type="pres">
      <dgm:prSet presAssocID="{5EC67F0B-B79F-42E9-BD33-20308612F547}" presName="node" presStyleLbl="alignAccFollowNode1" presStyleIdx="0" presStyleCnt="4" custScaleY="124279">
        <dgm:presLayoutVars>
          <dgm:bulletEnabled val="1"/>
        </dgm:presLayoutVars>
      </dgm:prSet>
      <dgm:spPr/>
      <dgm:t>
        <a:bodyPr/>
        <a:lstStyle/>
        <a:p>
          <a:endParaRPr lang="en-US"/>
        </a:p>
      </dgm:t>
    </dgm:pt>
    <dgm:pt modelId="{F4AF912E-8473-4EDB-8CAE-86316B787E42}" type="pres">
      <dgm:prSet presAssocID="{09E2E296-0D0D-4CBB-A9C6-4BBA26AD8087}" presName="sibTrans" presStyleCnt="0"/>
      <dgm:spPr/>
    </dgm:pt>
    <dgm:pt modelId="{1D9975DC-384F-43C5-B42A-3519CAF12E36}" type="pres">
      <dgm:prSet presAssocID="{F1FECDD1-B7B5-4615-B050-2DD1E1EFD32C}" presName="node" presStyleLbl="alignAccFollowNode1" presStyleIdx="1" presStyleCnt="4" custScaleY="124279">
        <dgm:presLayoutVars>
          <dgm:bulletEnabled val="1"/>
        </dgm:presLayoutVars>
      </dgm:prSet>
      <dgm:spPr/>
      <dgm:t>
        <a:bodyPr/>
        <a:lstStyle/>
        <a:p>
          <a:endParaRPr lang="en-US"/>
        </a:p>
      </dgm:t>
    </dgm:pt>
    <dgm:pt modelId="{A3A8AC6A-481B-4723-AE17-6E2AFAB6B917}" type="pres">
      <dgm:prSet presAssocID="{314C2C37-0056-46F3-A5DC-F9C5B3D6B4DF}" presName="sibTrans" presStyleCnt="0"/>
      <dgm:spPr/>
    </dgm:pt>
    <dgm:pt modelId="{C279B740-6F88-45BD-B200-D8E1DB10DCCF}" type="pres">
      <dgm:prSet presAssocID="{AD9C2D90-DFEB-4CDC-9D2B-C6336BF0C2EB}" presName="node" presStyleLbl="alignAccFollowNode1" presStyleIdx="2" presStyleCnt="4" custScaleY="124279">
        <dgm:presLayoutVars>
          <dgm:bulletEnabled val="1"/>
        </dgm:presLayoutVars>
      </dgm:prSet>
      <dgm:spPr/>
      <dgm:t>
        <a:bodyPr/>
        <a:lstStyle/>
        <a:p>
          <a:endParaRPr lang="en-US"/>
        </a:p>
      </dgm:t>
    </dgm:pt>
    <dgm:pt modelId="{D2645605-4BD4-4A23-B96D-7E86C4D8C137}" type="pres">
      <dgm:prSet presAssocID="{3E1B052C-824D-49B4-B0E1-B353A364719C}" presName="sibTrans" presStyleCnt="0"/>
      <dgm:spPr/>
    </dgm:pt>
    <dgm:pt modelId="{7C038ADF-3E63-428E-88B0-441753CD6EC8}" type="pres">
      <dgm:prSet presAssocID="{A72561EE-8CAB-4F68-9358-DCAE66CBB5D4}" presName="node" presStyleLbl="alignAccFollowNode1" presStyleIdx="3" presStyleCnt="4" custScaleY="124279">
        <dgm:presLayoutVars>
          <dgm:bulletEnabled val="1"/>
        </dgm:presLayoutVars>
      </dgm:prSet>
      <dgm:spPr/>
      <dgm:t>
        <a:bodyPr/>
        <a:lstStyle/>
        <a:p>
          <a:endParaRPr lang="en-US"/>
        </a:p>
      </dgm:t>
    </dgm:pt>
  </dgm:ptLst>
  <dgm:cxnLst>
    <dgm:cxn modelId="{27D82D39-F59D-46E0-9FC3-6FF9FCCF67B1}" srcId="{9D1E7143-C7E4-453A-B89E-F77323528E40}" destId="{B00C7243-3EA0-499F-B5D0-1E78A5F56745}" srcOrd="0" destOrd="0" parTransId="{C365B92B-CEE0-483A-B7B4-5C2E89AFC1B2}" sibTransId="{11B9C3FD-1F8B-4458-B224-856AC8C9EC72}"/>
    <dgm:cxn modelId="{52E857A6-68AC-41E9-B786-C262649E4DBD}" type="presOf" srcId="{5EC67F0B-B79F-42E9-BD33-20308612F547}" destId="{F2948CEB-1452-4352-A47D-1576B5C5CC10}" srcOrd="0" destOrd="0" presId="urn:microsoft.com/office/officeart/2005/8/layout/lProcess3"/>
    <dgm:cxn modelId="{79B165AB-D903-439E-A61A-6607F471B420}" type="presOf" srcId="{B00C7243-3EA0-499F-B5D0-1E78A5F56745}" destId="{FE411E89-7078-4F4E-BA6E-26E4F45BB276}" srcOrd="0" destOrd="0" presId="urn:microsoft.com/office/officeart/2005/8/layout/lProcess3"/>
    <dgm:cxn modelId="{F390CD1D-6B3D-4F96-8C1A-317AC3E9F564}" type="presOf" srcId="{9D1E7143-C7E4-453A-B89E-F77323528E40}" destId="{D6577C8D-1E70-45A8-9215-9E0211939C5F}" srcOrd="0" destOrd="0" presId="urn:microsoft.com/office/officeart/2005/8/layout/lProcess3"/>
    <dgm:cxn modelId="{52CFD207-FD4F-41FE-BAEC-73E64487830B}" srcId="{B00C7243-3EA0-499F-B5D0-1E78A5F56745}" destId="{5EC67F0B-B79F-42E9-BD33-20308612F547}" srcOrd="0" destOrd="0" parTransId="{32854BC0-C7F5-4212-8E1D-6DA57A2B0EE7}" sibTransId="{09E2E296-0D0D-4CBB-A9C6-4BBA26AD8087}"/>
    <dgm:cxn modelId="{AEC1AE83-3468-4F23-85EA-C6AFADD317CB}" type="presOf" srcId="{AD9C2D90-DFEB-4CDC-9D2B-C6336BF0C2EB}" destId="{C279B740-6F88-45BD-B200-D8E1DB10DCCF}" srcOrd="0" destOrd="0" presId="urn:microsoft.com/office/officeart/2005/8/layout/lProcess3"/>
    <dgm:cxn modelId="{70F0B039-BC54-46C5-97C7-8133F08174E6}" srcId="{B00C7243-3EA0-499F-B5D0-1E78A5F56745}" destId="{AD9C2D90-DFEB-4CDC-9D2B-C6336BF0C2EB}" srcOrd="2" destOrd="0" parTransId="{910CC492-B006-4CC9-9F3C-6E8482362DA0}" sibTransId="{3E1B052C-824D-49B4-B0E1-B353A364719C}"/>
    <dgm:cxn modelId="{9A1FEEEF-ED2B-4160-BF1D-A5A850B991C8}" srcId="{B00C7243-3EA0-499F-B5D0-1E78A5F56745}" destId="{F1FECDD1-B7B5-4615-B050-2DD1E1EFD32C}" srcOrd="1" destOrd="0" parTransId="{8A150E8D-3116-4FF3-9446-FED6BA4A857D}" sibTransId="{314C2C37-0056-46F3-A5DC-F9C5B3D6B4DF}"/>
    <dgm:cxn modelId="{14E5F08E-9E9C-405F-A10B-0ACA4E2C2261}" type="presOf" srcId="{F1FECDD1-B7B5-4615-B050-2DD1E1EFD32C}" destId="{1D9975DC-384F-43C5-B42A-3519CAF12E36}" srcOrd="0" destOrd="0" presId="urn:microsoft.com/office/officeart/2005/8/layout/lProcess3"/>
    <dgm:cxn modelId="{806E9E49-5E9B-4E05-9E35-0E102E9DBBA2}" type="presOf" srcId="{A72561EE-8CAB-4F68-9358-DCAE66CBB5D4}" destId="{7C038ADF-3E63-428E-88B0-441753CD6EC8}" srcOrd="0" destOrd="0" presId="urn:microsoft.com/office/officeart/2005/8/layout/lProcess3"/>
    <dgm:cxn modelId="{EF112E29-9C3F-417E-98B0-BEB8B1FBD4D8}" srcId="{B00C7243-3EA0-499F-B5D0-1E78A5F56745}" destId="{A72561EE-8CAB-4F68-9358-DCAE66CBB5D4}" srcOrd="3" destOrd="0" parTransId="{8D6753C6-22C2-494F-9AEB-B9DD0E54B002}" sibTransId="{C3BEBF75-3FB0-47E1-8FCF-74C3414AE880}"/>
    <dgm:cxn modelId="{DA035EAD-BBDF-4D53-B1CE-6023DA3D7EB0}" type="presParOf" srcId="{D6577C8D-1E70-45A8-9215-9E0211939C5F}" destId="{09D1AC33-0210-4F67-B1C5-F93DE9850D90}" srcOrd="0" destOrd="0" presId="urn:microsoft.com/office/officeart/2005/8/layout/lProcess3"/>
    <dgm:cxn modelId="{715210E1-8383-4C13-A3A4-00BB39436F97}" type="presParOf" srcId="{09D1AC33-0210-4F67-B1C5-F93DE9850D90}" destId="{FE411E89-7078-4F4E-BA6E-26E4F45BB276}" srcOrd="0" destOrd="0" presId="urn:microsoft.com/office/officeart/2005/8/layout/lProcess3"/>
    <dgm:cxn modelId="{CEA0C15D-020A-480C-B666-EC03BFE912FD}" type="presParOf" srcId="{09D1AC33-0210-4F67-B1C5-F93DE9850D90}" destId="{339E1190-FD53-4FB5-AC12-6E8711FA2CF4}" srcOrd="1" destOrd="0" presId="urn:microsoft.com/office/officeart/2005/8/layout/lProcess3"/>
    <dgm:cxn modelId="{D45BAE07-6664-432C-AE56-56D05AD6669D}" type="presParOf" srcId="{09D1AC33-0210-4F67-B1C5-F93DE9850D90}" destId="{F2948CEB-1452-4352-A47D-1576B5C5CC10}" srcOrd="2" destOrd="0" presId="urn:microsoft.com/office/officeart/2005/8/layout/lProcess3"/>
    <dgm:cxn modelId="{7D48A6B3-8B9D-468C-8D14-437C07762B86}" type="presParOf" srcId="{09D1AC33-0210-4F67-B1C5-F93DE9850D90}" destId="{F4AF912E-8473-4EDB-8CAE-86316B787E42}" srcOrd="3" destOrd="0" presId="urn:microsoft.com/office/officeart/2005/8/layout/lProcess3"/>
    <dgm:cxn modelId="{B7FFF5C9-B9A4-4AB1-975E-73374AE010A9}" type="presParOf" srcId="{09D1AC33-0210-4F67-B1C5-F93DE9850D90}" destId="{1D9975DC-384F-43C5-B42A-3519CAF12E36}" srcOrd="4" destOrd="0" presId="urn:microsoft.com/office/officeart/2005/8/layout/lProcess3"/>
    <dgm:cxn modelId="{5FBF75EE-4C6E-4F77-AE9F-6EAF6ED328B0}" type="presParOf" srcId="{09D1AC33-0210-4F67-B1C5-F93DE9850D90}" destId="{A3A8AC6A-481B-4723-AE17-6E2AFAB6B917}" srcOrd="5" destOrd="0" presId="urn:microsoft.com/office/officeart/2005/8/layout/lProcess3"/>
    <dgm:cxn modelId="{B43E144C-825B-4479-9DEB-7EE95443E2F5}" type="presParOf" srcId="{09D1AC33-0210-4F67-B1C5-F93DE9850D90}" destId="{C279B740-6F88-45BD-B200-D8E1DB10DCCF}" srcOrd="6" destOrd="0" presId="urn:microsoft.com/office/officeart/2005/8/layout/lProcess3"/>
    <dgm:cxn modelId="{84EFB9C8-09B8-4BCE-A4DA-48502EF2720A}" type="presParOf" srcId="{09D1AC33-0210-4F67-B1C5-F93DE9850D90}" destId="{D2645605-4BD4-4A23-B96D-7E86C4D8C137}" srcOrd="7" destOrd="0" presId="urn:microsoft.com/office/officeart/2005/8/layout/lProcess3"/>
    <dgm:cxn modelId="{654DD664-1D7D-4E8F-A133-7C1EE5484FA7}" type="presParOf" srcId="{09D1AC33-0210-4F67-B1C5-F93DE9850D90}" destId="{7C038ADF-3E63-428E-88B0-441753CD6EC8}" srcOrd="8" destOrd="0" presId="urn:microsoft.com/office/officeart/2005/8/layout/lProcess3"/>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1FBD87F-F910-42CF-A920-88D41B7B16CC}" type="doc">
      <dgm:prSet loTypeId="urn:microsoft.com/office/officeart/2005/8/layout/radial2" loCatId="relationship" qsTypeId="urn:microsoft.com/office/officeart/2005/8/quickstyle/3d9" qsCatId="3D" csTypeId="urn:microsoft.com/office/officeart/2005/8/colors/accent1_2" csCatId="accent1" phldr="1"/>
      <dgm:spPr/>
      <dgm:t>
        <a:bodyPr/>
        <a:lstStyle/>
        <a:p>
          <a:endParaRPr lang="en-US"/>
        </a:p>
      </dgm:t>
    </dgm:pt>
    <dgm:pt modelId="{F7A0769F-A7E9-45B5-BCEC-84496BC70A9D}">
      <dgm:prSet/>
      <dgm:spPr/>
      <dgm:t>
        <a:bodyPr/>
        <a:lstStyle/>
        <a:p>
          <a:pPr rtl="0"/>
          <a:r>
            <a:rPr lang="el-GR" dirty="0" smtClean="0"/>
            <a:t>0.16</a:t>
          </a:r>
          <a:r>
            <a:rPr lang="en-US" dirty="0" smtClean="0"/>
            <a:t>g</a:t>
          </a:r>
          <a:endParaRPr lang="en-US" dirty="0"/>
        </a:p>
      </dgm:t>
    </dgm:pt>
    <dgm:pt modelId="{0585D8A9-CBA5-41AC-A032-88473D7E4E4E}" type="parTrans" cxnId="{C27C7A75-577A-4B47-8803-FC43C23AB149}">
      <dgm:prSet/>
      <dgm:spPr/>
      <dgm:t>
        <a:bodyPr/>
        <a:lstStyle/>
        <a:p>
          <a:endParaRPr lang="en-US"/>
        </a:p>
      </dgm:t>
    </dgm:pt>
    <dgm:pt modelId="{2617BFA3-4C53-46EE-B5A6-975C7E32B83D}" type="sibTrans" cxnId="{C27C7A75-577A-4B47-8803-FC43C23AB149}">
      <dgm:prSet/>
      <dgm:spPr/>
      <dgm:t>
        <a:bodyPr/>
        <a:lstStyle/>
        <a:p>
          <a:endParaRPr lang="en-US"/>
        </a:p>
      </dgm:t>
    </dgm:pt>
    <dgm:pt modelId="{834AA7BF-D4A9-4C1C-9C63-142C6CDF99B0}">
      <dgm:prSet/>
      <dgm:spPr/>
      <dgm:t>
        <a:bodyPr/>
        <a:lstStyle/>
        <a:p>
          <a:pPr rtl="0"/>
          <a:r>
            <a:rPr lang="el-GR" dirty="0" smtClean="0"/>
            <a:t>0.24</a:t>
          </a:r>
          <a:r>
            <a:rPr lang="en-US" dirty="0" smtClean="0"/>
            <a:t>g</a:t>
          </a:r>
          <a:endParaRPr lang="en-US" dirty="0"/>
        </a:p>
      </dgm:t>
    </dgm:pt>
    <dgm:pt modelId="{5FE5FE73-8E99-467D-8BA4-D9CCD2BE3A58}" type="parTrans" cxnId="{BB0428E9-C38B-4B21-BB6D-78C437057AF7}">
      <dgm:prSet/>
      <dgm:spPr/>
      <dgm:t>
        <a:bodyPr/>
        <a:lstStyle/>
        <a:p>
          <a:endParaRPr lang="en-US"/>
        </a:p>
      </dgm:t>
    </dgm:pt>
    <dgm:pt modelId="{E2EBC96F-1EC5-4CA3-8191-A05DA1DE1BC2}" type="sibTrans" cxnId="{BB0428E9-C38B-4B21-BB6D-78C437057AF7}">
      <dgm:prSet/>
      <dgm:spPr/>
      <dgm:t>
        <a:bodyPr/>
        <a:lstStyle/>
        <a:p>
          <a:endParaRPr lang="en-US"/>
        </a:p>
      </dgm:t>
    </dgm:pt>
    <dgm:pt modelId="{ED642120-28BD-4EF1-803B-25C84CF807AF}">
      <dgm:prSet/>
      <dgm:spPr/>
      <dgm:t>
        <a:bodyPr/>
        <a:lstStyle/>
        <a:p>
          <a:pPr rtl="0"/>
          <a:r>
            <a:rPr lang="el-GR" dirty="0" smtClean="0"/>
            <a:t>0.36</a:t>
          </a:r>
          <a:r>
            <a:rPr lang="en-US" dirty="0" smtClean="0"/>
            <a:t>g</a:t>
          </a:r>
          <a:endParaRPr lang="en-US" dirty="0"/>
        </a:p>
      </dgm:t>
    </dgm:pt>
    <dgm:pt modelId="{F9E5789B-81BC-40D9-873B-7AF944410B4E}" type="parTrans" cxnId="{3C16475E-B4B2-49E4-B741-C6B6AB2276E9}">
      <dgm:prSet/>
      <dgm:spPr/>
      <dgm:t>
        <a:bodyPr/>
        <a:lstStyle/>
        <a:p>
          <a:endParaRPr lang="en-US"/>
        </a:p>
      </dgm:t>
    </dgm:pt>
    <dgm:pt modelId="{21C6BCDE-79BB-489B-A62C-383E0053696C}" type="sibTrans" cxnId="{3C16475E-B4B2-49E4-B741-C6B6AB2276E9}">
      <dgm:prSet/>
      <dgm:spPr/>
      <dgm:t>
        <a:bodyPr/>
        <a:lstStyle/>
        <a:p>
          <a:endParaRPr lang="en-US"/>
        </a:p>
      </dgm:t>
    </dgm:pt>
    <dgm:pt modelId="{879FF602-89A7-4633-B115-B9C1B77B6017}" type="pres">
      <dgm:prSet presAssocID="{A1FBD87F-F910-42CF-A920-88D41B7B16CC}" presName="composite" presStyleCnt="0">
        <dgm:presLayoutVars>
          <dgm:chMax val="5"/>
          <dgm:dir/>
          <dgm:animLvl val="ctr"/>
          <dgm:resizeHandles val="exact"/>
        </dgm:presLayoutVars>
      </dgm:prSet>
      <dgm:spPr/>
      <dgm:t>
        <a:bodyPr/>
        <a:lstStyle/>
        <a:p>
          <a:endParaRPr lang="en-US"/>
        </a:p>
      </dgm:t>
    </dgm:pt>
    <dgm:pt modelId="{D2983BB6-C01A-489F-9754-3F693E89D09C}" type="pres">
      <dgm:prSet presAssocID="{A1FBD87F-F910-42CF-A920-88D41B7B16CC}" presName="cycle" presStyleCnt="0"/>
      <dgm:spPr/>
      <dgm:t>
        <a:bodyPr/>
        <a:lstStyle/>
        <a:p>
          <a:endParaRPr lang="en-US"/>
        </a:p>
      </dgm:t>
    </dgm:pt>
    <dgm:pt modelId="{27C7F19A-5396-4BC1-B6F2-98C73EF0717F}" type="pres">
      <dgm:prSet presAssocID="{A1FBD87F-F910-42CF-A920-88D41B7B16CC}" presName="centerShape" presStyleCnt="0"/>
      <dgm:spPr/>
      <dgm:t>
        <a:bodyPr/>
        <a:lstStyle/>
        <a:p>
          <a:endParaRPr lang="en-US"/>
        </a:p>
      </dgm:t>
    </dgm:pt>
    <dgm:pt modelId="{E88B8126-0B0D-44C5-AA04-14FA0ECB9724}" type="pres">
      <dgm:prSet presAssocID="{A1FBD87F-F910-42CF-A920-88D41B7B16CC}" presName="connSite" presStyleLbl="node1" presStyleIdx="0" presStyleCnt="4"/>
      <dgm:spPr/>
      <dgm:t>
        <a:bodyPr/>
        <a:lstStyle/>
        <a:p>
          <a:endParaRPr lang="en-US"/>
        </a:p>
      </dgm:t>
    </dgm:pt>
    <dgm:pt modelId="{4FBFE5BE-8E19-48D5-A275-E9FF680473F4}" type="pres">
      <dgm:prSet presAssocID="{A1FBD87F-F910-42CF-A920-88D41B7B16CC}" presName="visible" presStyleLbl="node1" presStyleIdx="0" presStyleCnt="4" custScaleX="133093" custScaleY="131129" custLinFactNeighborX="3261" custLinFactNeighborY="19538"/>
      <dgm:spPr>
        <a:blipFill>
          <a:blip xmlns:r="http://schemas.openxmlformats.org/officeDocument/2006/relationships" r:embed="rId1">
            <a:extLst>
              <a:ext uri="{28A0092B-C50C-407E-A947-70E740481C1C}">
                <a14:useLocalDpi xmlns:a14="http://schemas.microsoft.com/office/drawing/2010/main" val="0"/>
              </a:ext>
            </a:extLst>
          </a:blip>
          <a:srcRect/>
          <a:stretch>
            <a:fillRect l="-1000" r="-1000"/>
          </a:stretch>
        </a:blipFill>
      </dgm:spPr>
      <dgm:t>
        <a:bodyPr/>
        <a:lstStyle/>
        <a:p>
          <a:endParaRPr lang="en-US"/>
        </a:p>
      </dgm:t>
    </dgm:pt>
    <dgm:pt modelId="{B82217EA-2A55-4499-8C4D-FA1D6FBF451B}" type="pres">
      <dgm:prSet presAssocID="{0585D8A9-CBA5-41AC-A032-88473D7E4E4E}" presName="Name25" presStyleLbl="parChTrans1D1" presStyleIdx="0" presStyleCnt="3"/>
      <dgm:spPr/>
      <dgm:t>
        <a:bodyPr/>
        <a:lstStyle/>
        <a:p>
          <a:endParaRPr lang="en-US"/>
        </a:p>
      </dgm:t>
    </dgm:pt>
    <dgm:pt modelId="{93B1BF54-4EE4-4398-9663-B4FF6E61499A}" type="pres">
      <dgm:prSet presAssocID="{F7A0769F-A7E9-45B5-BCEC-84496BC70A9D}" presName="node" presStyleCnt="0"/>
      <dgm:spPr/>
      <dgm:t>
        <a:bodyPr/>
        <a:lstStyle/>
        <a:p>
          <a:endParaRPr lang="en-US"/>
        </a:p>
      </dgm:t>
    </dgm:pt>
    <dgm:pt modelId="{D583ABA3-E04C-429E-B298-79CD07507E75}" type="pres">
      <dgm:prSet presAssocID="{F7A0769F-A7E9-45B5-BCEC-84496BC70A9D}" presName="parentNode" presStyleLbl="node1" presStyleIdx="1" presStyleCnt="4" custLinFactNeighborX="9966" custLinFactNeighborY="-18119">
        <dgm:presLayoutVars>
          <dgm:chMax val="1"/>
          <dgm:bulletEnabled val="1"/>
        </dgm:presLayoutVars>
      </dgm:prSet>
      <dgm:spPr/>
      <dgm:t>
        <a:bodyPr/>
        <a:lstStyle/>
        <a:p>
          <a:endParaRPr lang="en-US"/>
        </a:p>
      </dgm:t>
    </dgm:pt>
    <dgm:pt modelId="{6FE4B367-212D-4B62-8144-91449CC97815}" type="pres">
      <dgm:prSet presAssocID="{F7A0769F-A7E9-45B5-BCEC-84496BC70A9D}" presName="childNode" presStyleLbl="revTx" presStyleIdx="0" presStyleCnt="0">
        <dgm:presLayoutVars>
          <dgm:bulletEnabled val="1"/>
        </dgm:presLayoutVars>
      </dgm:prSet>
      <dgm:spPr/>
      <dgm:t>
        <a:bodyPr/>
        <a:lstStyle/>
        <a:p>
          <a:endParaRPr lang="en-US"/>
        </a:p>
      </dgm:t>
    </dgm:pt>
    <dgm:pt modelId="{F7CE2DAB-F445-41AA-8054-A1BEB0A33EF2}" type="pres">
      <dgm:prSet presAssocID="{5FE5FE73-8E99-467D-8BA4-D9CCD2BE3A58}" presName="Name25" presStyleLbl="parChTrans1D1" presStyleIdx="1" presStyleCnt="3"/>
      <dgm:spPr/>
      <dgm:t>
        <a:bodyPr/>
        <a:lstStyle/>
        <a:p>
          <a:endParaRPr lang="en-US"/>
        </a:p>
      </dgm:t>
    </dgm:pt>
    <dgm:pt modelId="{8B37CAEA-F80A-42FB-B777-20B799BCDB99}" type="pres">
      <dgm:prSet presAssocID="{834AA7BF-D4A9-4C1C-9C63-142C6CDF99B0}" presName="node" presStyleCnt="0"/>
      <dgm:spPr/>
      <dgm:t>
        <a:bodyPr/>
        <a:lstStyle/>
        <a:p>
          <a:endParaRPr lang="en-US"/>
        </a:p>
      </dgm:t>
    </dgm:pt>
    <dgm:pt modelId="{16AB0894-AF9F-4634-9249-5EFB7B5F66C5}" type="pres">
      <dgm:prSet presAssocID="{834AA7BF-D4A9-4C1C-9C63-142C6CDF99B0}" presName="parentNode" presStyleLbl="node1" presStyleIdx="2" presStyleCnt="4" custLinFactNeighborX="58888" custLinFactNeighborY="-18120">
        <dgm:presLayoutVars>
          <dgm:chMax val="1"/>
          <dgm:bulletEnabled val="1"/>
        </dgm:presLayoutVars>
      </dgm:prSet>
      <dgm:spPr/>
      <dgm:t>
        <a:bodyPr/>
        <a:lstStyle/>
        <a:p>
          <a:endParaRPr lang="en-US"/>
        </a:p>
      </dgm:t>
    </dgm:pt>
    <dgm:pt modelId="{E7DE8AB2-8536-4F53-A8A6-3F4718B304DF}" type="pres">
      <dgm:prSet presAssocID="{834AA7BF-D4A9-4C1C-9C63-142C6CDF99B0}" presName="childNode" presStyleLbl="revTx" presStyleIdx="0" presStyleCnt="0">
        <dgm:presLayoutVars>
          <dgm:bulletEnabled val="1"/>
        </dgm:presLayoutVars>
      </dgm:prSet>
      <dgm:spPr/>
      <dgm:t>
        <a:bodyPr/>
        <a:lstStyle/>
        <a:p>
          <a:endParaRPr lang="en-US"/>
        </a:p>
      </dgm:t>
    </dgm:pt>
    <dgm:pt modelId="{D676A856-6083-4484-B074-3811A7D0B018}" type="pres">
      <dgm:prSet presAssocID="{F9E5789B-81BC-40D9-873B-7AF944410B4E}" presName="Name25" presStyleLbl="parChTrans1D1" presStyleIdx="2" presStyleCnt="3"/>
      <dgm:spPr/>
      <dgm:t>
        <a:bodyPr/>
        <a:lstStyle/>
        <a:p>
          <a:endParaRPr lang="en-US"/>
        </a:p>
      </dgm:t>
    </dgm:pt>
    <dgm:pt modelId="{DA49BA6E-C7C2-4F8F-B583-59736A48A290}" type="pres">
      <dgm:prSet presAssocID="{ED642120-28BD-4EF1-803B-25C84CF807AF}" presName="node" presStyleCnt="0"/>
      <dgm:spPr/>
      <dgm:t>
        <a:bodyPr/>
        <a:lstStyle/>
        <a:p>
          <a:endParaRPr lang="en-US"/>
        </a:p>
      </dgm:t>
    </dgm:pt>
    <dgm:pt modelId="{69D38456-4B27-44FF-906A-2094FA8FE237}" type="pres">
      <dgm:prSet presAssocID="{ED642120-28BD-4EF1-803B-25C84CF807AF}" presName="parentNode" presStyleLbl="node1" presStyleIdx="3" presStyleCnt="4" custLinFactNeighborX="86973" custLinFactNeighborY="7248">
        <dgm:presLayoutVars>
          <dgm:chMax val="1"/>
          <dgm:bulletEnabled val="1"/>
        </dgm:presLayoutVars>
      </dgm:prSet>
      <dgm:spPr/>
      <dgm:t>
        <a:bodyPr/>
        <a:lstStyle/>
        <a:p>
          <a:endParaRPr lang="en-US"/>
        </a:p>
      </dgm:t>
    </dgm:pt>
    <dgm:pt modelId="{A61E424A-113C-4606-BCC2-301E2233099B}" type="pres">
      <dgm:prSet presAssocID="{ED642120-28BD-4EF1-803B-25C84CF807AF}" presName="childNode" presStyleLbl="revTx" presStyleIdx="0" presStyleCnt="0">
        <dgm:presLayoutVars>
          <dgm:bulletEnabled val="1"/>
        </dgm:presLayoutVars>
      </dgm:prSet>
      <dgm:spPr/>
      <dgm:t>
        <a:bodyPr/>
        <a:lstStyle/>
        <a:p>
          <a:endParaRPr lang="en-US"/>
        </a:p>
      </dgm:t>
    </dgm:pt>
  </dgm:ptLst>
  <dgm:cxnLst>
    <dgm:cxn modelId="{BB0428E9-C38B-4B21-BB6D-78C437057AF7}" srcId="{A1FBD87F-F910-42CF-A920-88D41B7B16CC}" destId="{834AA7BF-D4A9-4C1C-9C63-142C6CDF99B0}" srcOrd="1" destOrd="0" parTransId="{5FE5FE73-8E99-467D-8BA4-D9CCD2BE3A58}" sibTransId="{E2EBC96F-1EC5-4CA3-8191-A05DA1DE1BC2}"/>
    <dgm:cxn modelId="{0A6E4EC5-5FD3-462E-98BC-0AFB4589EA2D}" type="presOf" srcId="{ED642120-28BD-4EF1-803B-25C84CF807AF}" destId="{69D38456-4B27-44FF-906A-2094FA8FE237}" srcOrd="0" destOrd="0" presId="urn:microsoft.com/office/officeart/2005/8/layout/radial2"/>
    <dgm:cxn modelId="{7B05A20C-DBEF-43B1-B2AE-26EF55701D13}" type="presOf" srcId="{F9E5789B-81BC-40D9-873B-7AF944410B4E}" destId="{D676A856-6083-4484-B074-3811A7D0B018}" srcOrd="0" destOrd="0" presId="urn:microsoft.com/office/officeart/2005/8/layout/radial2"/>
    <dgm:cxn modelId="{43B1E37F-00B7-4985-96FE-ED517AFDAA21}" type="presOf" srcId="{0585D8A9-CBA5-41AC-A032-88473D7E4E4E}" destId="{B82217EA-2A55-4499-8C4D-FA1D6FBF451B}" srcOrd="0" destOrd="0" presId="urn:microsoft.com/office/officeart/2005/8/layout/radial2"/>
    <dgm:cxn modelId="{C27C7A75-577A-4B47-8803-FC43C23AB149}" srcId="{A1FBD87F-F910-42CF-A920-88D41B7B16CC}" destId="{F7A0769F-A7E9-45B5-BCEC-84496BC70A9D}" srcOrd="0" destOrd="0" parTransId="{0585D8A9-CBA5-41AC-A032-88473D7E4E4E}" sibTransId="{2617BFA3-4C53-46EE-B5A6-975C7E32B83D}"/>
    <dgm:cxn modelId="{AFB56D42-C21D-4456-BD89-5D22544DCF7F}" type="presOf" srcId="{F7A0769F-A7E9-45B5-BCEC-84496BC70A9D}" destId="{D583ABA3-E04C-429E-B298-79CD07507E75}" srcOrd="0" destOrd="0" presId="urn:microsoft.com/office/officeart/2005/8/layout/radial2"/>
    <dgm:cxn modelId="{84C8E28B-65FA-434D-B148-381F334A53E3}" type="presOf" srcId="{5FE5FE73-8E99-467D-8BA4-D9CCD2BE3A58}" destId="{F7CE2DAB-F445-41AA-8054-A1BEB0A33EF2}" srcOrd="0" destOrd="0" presId="urn:microsoft.com/office/officeart/2005/8/layout/radial2"/>
    <dgm:cxn modelId="{3C16475E-B4B2-49E4-B741-C6B6AB2276E9}" srcId="{A1FBD87F-F910-42CF-A920-88D41B7B16CC}" destId="{ED642120-28BD-4EF1-803B-25C84CF807AF}" srcOrd="2" destOrd="0" parTransId="{F9E5789B-81BC-40D9-873B-7AF944410B4E}" sibTransId="{21C6BCDE-79BB-489B-A62C-383E0053696C}"/>
    <dgm:cxn modelId="{75B452C8-E5D2-49F8-8877-A7E2F3569FEC}" type="presOf" srcId="{834AA7BF-D4A9-4C1C-9C63-142C6CDF99B0}" destId="{16AB0894-AF9F-4634-9249-5EFB7B5F66C5}" srcOrd="0" destOrd="0" presId="urn:microsoft.com/office/officeart/2005/8/layout/radial2"/>
    <dgm:cxn modelId="{355C7E2B-AF96-4791-9F8E-85C5A891280B}" type="presOf" srcId="{A1FBD87F-F910-42CF-A920-88D41B7B16CC}" destId="{879FF602-89A7-4633-B115-B9C1B77B6017}" srcOrd="0" destOrd="0" presId="urn:microsoft.com/office/officeart/2005/8/layout/radial2"/>
    <dgm:cxn modelId="{F47C82BC-F84A-4A96-B4F7-657623D549CD}" type="presParOf" srcId="{879FF602-89A7-4633-B115-B9C1B77B6017}" destId="{D2983BB6-C01A-489F-9754-3F693E89D09C}" srcOrd="0" destOrd="0" presId="urn:microsoft.com/office/officeart/2005/8/layout/radial2"/>
    <dgm:cxn modelId="{E1A5835F-807F-41B4-981D-3B40D1D5364E}" type="presParOf" srcId="{D2983BB6-C01A-489F-9754-3F693E89D09C}" destId="{27C7F19A-5396-4BC1-B6F2-98C73EF0717F}" srcOrd="0" destOrd="0" presId="urn:microsoft.com/office/officeart/2005/8/layout/radial2"/>
    <dgm:cxn modelId="{7E637D66-17A1-46A8-A570-DA1AE9D96AF5}" type="presParOf" srcId="{27C7F19A-5396-4BC1-B6F2-98C73EF0717F}" destId="{E88B8126-0B0D-44C5-AA04-14FA0ECB9724}" srcOrd="0" destOrd="0" presId="urn:microsoft.com/office/officeart/2005/8/layout/radial2"/>
    <dgm:cxn modelId="{9E2E63D9-4D09-4DED-AE75-6733E280A72F}" type="presParOf" srcId="{27C7F19A-5396-4BC1-B6F2-98C73EF0717F}" destId="{4FBFE5BE-8E19-48D5-A275-E9FF680473F4}" srcOrd="1" destOrd="0" presId="urn:microsoft.com/office/officeart/2005/8/layout/radial2"/>
    <dgm:cxn modelId="{01C7C15E-9CA6-4F4C-824D-B5DA5FEEA6C8}" type="presParOf" srcId="{D2983BB6-C01A-489F-9754-3F693E89D09C}" destId="{B82217EA-2A55-4499-8C4D-FA1D6FBF451B}" srcOrd="1" destOrd="0" presId="urn:microsoft.com/office/officeart/2005/8/layout/radial2"/>
    <dgm:cxn modelId="{1FF4AAAC-1273-4E22-AC39-27F1DE50D53C}" type="presParOf" srcId="{D2983BB6-C01A-489F-9754-3F693E89D09C}" destId="{93B1BF54-4EE4-4398-9663-B4FF6E61499A}" srcOrd="2" destOrd="0" presId="urn:microsoft.com/office/officeart/2005/8/layout/radial2"/>
    <dgm:cxn modelId="{B0DDFA8F-80DD-44B4-9014-FD44F5C3DBB6}" type="presParOf" srcId="{93B1BF54-4EE4-4398-9663-B4FF6E61499A}" destId="{D583ABA3-E04C-429E-B298-79CD07507E75}" srcOrd="0" destOrd="0" presId="urn:microsoft.com/office/officeart/2005/8/layout/radial2"/>
    <dgm:cxn modelId="{8648772E-2376-41E0-A559-6551A0994472}" type="presParOf" srcId="{93B1BF54-4EE4-4398-9663-B4FF6E61499A}" destId="{6FE4B367-212D-4B62-8144-91449CC97815}" srcOrd="1" destOrd="0" presId="urn:microsoft.com/office/officeart/2005/8/layout/radial2"/>
    <dgm:cxn modelId="{D599A8CC-8E91-4532-9B93-F181D031DC7B}" type="presParOf" srcId="{D2983BB6-C01A-489F-9754-3F693E89D09C}" destId="{F7CE2DAB-F445-41AA-8054-A1BEB0A33EF2}" srcOrd="3" destOrd="0" presId="urn:microsoft.com/office/officeart/2005/8/layout/radial2"/>
    <dgm:cxn modelId="{9717F36F-E5EC-40D4-98EA-F2387661A399}" type="presParOf" srcId="{D2983BB6-C01A-489F-9754-3F693E89D09C}" destId="{8B37CAEA-F80A-42FB-B777-20B799BCDB99}" srcOrd="4" destOrd="0" presId="urn:microsoft.com/office/officeart/2005/8/layout/radial2"/>
    <dgm:cxn modelId="{05C5E20B-EAC9-4FA0-B16F-9680DA0467ED}" type="presParOf" srcId="{8B37CAEA-F80A-42FB-B777-20B799BCDB99}" destId="{16AB0894-AF9F-4634-9249-5EFB7B5F66C5}" srcOrd="0" destOrd="0" presId="urn:microsoft.com/office/officeart/2005/8/layout/radial2"/>
    <dgm:cxn modelId="{B52DE891-A69B-467D-848D-68856DC85665}" type="presParOf" srcId="{8B37CAEA-F80A-42FB-B777-20B799BCDB99}" destId="{E7DE8AB2-8536-4F53-A8A6-3F4718B304DF}" srcOrd="1" destOrd="0" presId="urn:microsoft.com/office/officeart/2005/8/layout/radial2"/>
    <dgm:cxn modelId="{2DB55296-A213-4051-96ED-B592430C3BAB}" type="presParOf" srcId="{D2983BB6-C01A-489F-9754-3F693E89D09C}" destId="{D676A856-6083-4484-B074-3811A7D0B018}" srcOrd="5" destOrd="0" presId="urn:microsoft.com/office/officeart/2005/8/layout/radial2"/>
    <dgm:cxn modelId="{8403A339-F466-44F9-B909-FCF93AF8208C}" type="presParOf" srcId="{D2983BB6-C01A-489F-9754-3F693E89D09C}" destId="{DA49BA6E-C7C2-4F8F-B583-59736A48A290}" srcOrd="6" destOrd="0" presId="urn:microsoft.com/office/officeart/2005/8/layout/radial2"/>
    <dgm:cxn modelId="{252AB66D-48A0-4575-8467-57CD120A5706}" type="presParOf" srcId="{DA49BA6E-C7C2-4F8F-B583-59736A48A290}" destId="{69D38456-4B27-44FF-906A-2094FA8FE237}" srcOrd="0" destOrd="0" presId="urn:microsoft.com/office/officeart/2005/8/layout/radial2"/>
    <dgm:cxn modelId="{9E1CEB4A-B6D9-4B5D-880B-9EDCC7228242}" type="presParOf" srcId="{DA49BA6E-C7C2-4F8F-B583-59736A48A290}" destId="{A61E424A-113C-4606-BCC2-301E2233099B}" srcOrd="1" destOrd="0" presId="urn:microsoft.com/office/officeart/2005/8/layout/radial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8B9BD6CF-4F52-478D-A562-0B2CDE5D6505}" type="doc">
      <dgm:prSet loTypeId="urn:microsoft.com/office/officeart/2005/8/layout/orgChart1" loCatId="hierarchy" qsTypeId="urn:microsoft.com/office/officeart/2005/8/quickstyle/simple2" qsCatId="simple" csTypeId="urn:microsoft.com/office/officeart/2005/8/colors/accent1_2" csCatId="accent1"/>
      <dgm:spPr/>
      <dgm:t>
        <a:bodyPr/>
        <a:lstStyle/>
        <a:p>
          <a:endParaRPr lang="en-US"/>
        </a:p>
      </dgm:t>
    </dgm:pt>
    <dgm:pt modelId="{B95B01D6-9D94-4047-99A2-542630EF0EDD}">
      <dgm:prSet/>
      <dgm:spPr/>
      <dgm:t>
        <a:bodyPr/>
        <a:lstStyle/>
        <a:p>
          <a:pPr rtl="0"/>
          <a:r>
            <a:rPr lang="el-GR" dirty="0" smtClean="0"/>
            <a:t>Γενικά τα στάδια για τη διερεύνηση κατολισθητικών φαινομένων έχουν ως εξής:</a:t>
          </a:r>
          <a:endParaRPr lang="en-US" dirty="0"/>
        </a:p>
      </dgm:t>
    </dgm:pt>
    <dgm:pt modelId="{0E435133-D0A3-4F74-ADFD-50F20A43A440}" type="parTrans" cxnId="{12436C18-7195-4FEF-B31F-73EFE4E61565}">
      <dgm:prSet/>
      <dgm:spPr/>
      <dgm:t>
        <a:bodyPr/>
        <a:lstStyle/>
        <a:p>
          <a:endParaRPr lang="en-US"/>
        </a:p>
      </dgm:t>
    </dgm:pt>
    <dgm:pt modelId="{93CBEB4B-4EE3-46BB-BFFA-BF01110A8190}" type="sibTrans" cxnId="{12436C18-7195-4FEF-B31F-73EFE4E61565}">
      <dgm:prSet/>
      <dgm:spPr/>
      <dgm:t>
        <a:bodyPr/>
        <a:lstStyle/>
        <a:p>
          <a:endParaRPr lang="en-US"/>
        </a:p>
      </dgm:t>
    </dgm:pt>
    <dgm:pt modelId="{4A57C735-23A0-48C6-AAEF-C62B8C205B20}">
      <dgm:prSet/>
      <dgm:spPr/>
      <dgm:t>
        <a:bodyPr/>
        <a:lstStyle/>
        <a:p>
          <a:pPr rtl="0"/>
          <a:r>
            <a:rPr lang="el-GR" smtClean="0"/>
            <a:t>Βιβλιογραφική αναζήτηση για γεωλογικές – γεωτεχνικές συνθήκες της περιοχής</a:t>
          </a:r>
          <a:endParaRPr lang="en-US"/>
        </a:p>
      </dgm:t>
    </dgm:pt>
    <dgm:pt modelId="{E643E4EF-2C3C-481A-981B-453FA9A51DC4}" type="parTrans" cxnId="{6777DB68-DC59-4614-B625-F07FD17E7585}">
      <dgm:prSet/>
      <dgm:spPr/>
      <dgm:t>
        <a:bodyPr/>
        <a:lstStyle/>
        <a:p>
          <a:endParaRPr lang="en-US"/>
        </a:p>
      </dgm:t>
    </dgm:pt>
    <dgm:pt modelId="{D5737774-1E4E-4BAE-B3D9-0B4957B481C7}" type="sibTrans" cxnId="{6777DB68-DC59-4614-B625-F07FD17E7585}">
      <dgm:prSet/>
      <dgm:spPr/>
      <dgm:t>
        <a:bodyPr/>
        <a:lstStyle/>
        <a:p>
          <a:endParaRPr lang="en-US"/>
        </a:p>
      </dgm:t>
    </dgm:pt>
    <dgm:pt modelId="{8DF6CED8-4CDB-47D7-BAD7-77AD07241DAB}">
      <dgm:prSet/>
      <dgm:spPr/>
      <dgm:t>
        <a:bodyPr/>
        <a:lstStyle/>
        <a:p>
          <a:pPr rtl="0"/>
          <a:r>
            <a:rPr lang="el-GR" smtClean="0"/>
            <a:t>Τηλεπισκόπιση της υπό διερεύνηση περιοχής </a:t>
          </a:r>
          <a:endParaRPr lang="en-US"/>
        </a:p>
      </dgm:t>
    </dgm:pt>
    <dgm:pt modelId="{B237B107-C301-4E83-9589-BC1C01957F35}" type="parTrans" cxnId="{F3A8ADEE-764F-4DC1-8890-3D7AC4CDBA85}">
      <dgm:prSet/>
      <dgm:spPr/>
      <dgm:t>
        <a:bodyPr/>
        <a:lstStyle/>
        <a:p>
          <a:endParaRPr lang="en-US"/>
        </a:p>
      </dgm:t>
    </dgm:pt>
    <dgm:pt modelId="{42FF6F75-1C93-4A56-A3A3-A2127F4E9542}" type="sibTrans" cxnId="{F3A8ADEE-764F-4DC1-8890-3D7AC4CDBA85}">
      <dgm:prSet/>
      <dgm:spPr/>
      <dgm:t>
        <a:bodyPr/>
        <a:lstStyle/>
        <a:p>
          <a:endParaRPr lang="en-US"/>
        </a:p>
      </dgm:t>
    </dgm:pt>
    <dgm:pt modelId="{175C21F4-06DA-4DA9-87DF-2D6153A4BBE3}">
      <dgm:prSet/>
      <dgm:spPr/>
      <dgm:t>
        <a:bodyPr/>
        <a:lstStyle/>
        <a:p>
          <a:pPr rtl="0"/>
          <a:r>
            <a:rPr lang="el-GR" smtClean="0"/>
            <a:t>Επί τόπου αναγνώριση περιοχής</a:t>
          </a:r>
          <a:endParaRPr lang="en-US"/>
        </a:p>
      </dgm:t>
    </dgm:pt>
    <dgm:pt modelId="{AF9E7E01-E838-41BD-8E17-1964F98C06BC}" type="parTrans" cxnId="{2650B67C-0095-40DA-8F9E-6953EE82D2C3}">
      <dgm:prSet/>
      <dgm:spPr/>
      <dgm:t>
        <a:bodyPr/>
        <a:lstStyle/>
        <a:p>
          <a:endParaRPr lang="en-US"/>
        </a:p>
      </dgm:t>
    </dgm:pt>
    <dgm:pt modelId="{8E0A5132-8242-4BB7-A849-BF9910AA8B74}" type="sibTrans" cxnId="{2650B67C-0095-40DA-8F9E-6953EE82D2C3}">
      <dgm:prSet/>
      <dgm:spPr/>
      <dgm:t>
        <a:bodyPr/>
        <a:lstStyle/>
        <a:p>
          <a:endParaRPr lang="en-US"/>
        </a:p>
      </dgm:t>
    </dgm:pt>
    <dgm:pt modelId="{66E2AB7C-CA92-4A79-B67A-0862C678CA5C}">
      <dgm:prSet/>
      <dgm:spPr/>
      <dgm:t>
        <a:bodyPr/>
        <a:lstStyle/>
        <a:p>
          <a:pPr rtl="0"/>
          <a:r>
            <a:rPr lang="el-GR" smtClean="0"/>
            <a:t>Περιγραφή γεωτεχνικής μελέτης (αποτυπώσεις, χαρτογραφήσεις, γεωτεχνικές γεωτρήσεις)</a:t>
          </a:r>
          <a:endParaRPr lang="en-US"/>
        </a:p>
      </dgm:t>
    </dgm:pt>
    <dgm:pt modelId="{C24B2486-CB16-450D-A3DB-E372C62BE751}" type="parTrans" cxnId="{FD9BE775-BE89-48BF-8D62-11AA128C2552}">
      <dgm:prSet/>
      <dgm:spPr/>
      <dgm:t>
        <a:bodyPr/>
        <a:lstStyle/>
        <a:p>
          <a:endParaRPr lang="en-US"/>
        </a:p>
      </dgm:t>
    </dgm:pt>
    <dgm:pt modelId="{DA10B9C2-2C20-4F34-8A08-07CA8CD426EC}" type="sibTrans" cxnId="{FD9BE775-BE89-48BF-8D62-11AA128C2552}">
      <dgm:prSet/>
      <dgm:spPr/>
      <dgm:t>
        <a:bodyPr/>
        <a:lstStyle/>
        <a:p>
          <a:endParaRPr lang="en-US"/>
        </a:p>
      </dgm:t>
    </dgm:pt>
    <dgm:pt modelId="{ADA3D511-A2DC-4315-A100-BD8177FAF5C2}">
      <dgm:prSet/>
      <dgm:spPr/>
      <dgm:t>
        <a:bodyPr/>
        <a:lstStyle/>
        <a:p>
          <a:pPr rtl="0"/>
          <a:r>
            <a:rPr lang="el-GR" smtClean="0"/>
            <a:t>Ενόργανη παρακολούθηση σε περίπτωση υπό εξέλιξη κατολίσθησης</a:t>
          </a:r>
          <a:endParaRPr lang="en-US"/>
        </a:p>
      </dgm:t>
    </dgm:pt>
    <dgm:pt modelId="{F6371700-5F38-4057-9C88-2BA545C1DBE9}" type="parTrans" cxnId="{7F0501B5-E55B-4F20-AEA8-4EB88E80C581}">
      <dgm:prSet/>
      <dgm:spPr/>
      <dgm:t>
        <a:bodyPr/>
        <a:lstStyle/>
        <a:p>
          <a:endParaRPr lang="en-US"/>
        </a:p>
      </dgm:t>
    </dgm:pt>
    <dgm:pt modelId="{040B5611-9F1D-46BD-ABD9-272149C0C98F}" type="sibTrans" cxnId="{7F0501B5-E55B-4F20-AEA8-4EB88E80C581}">
      <dgm:prSet/>
      <dgm:spPr/>
      <dgm:t>
        <a:bodyPr/>
        <a:lstStyle/>
        <a:p>
          <a:endParaRPr lang="en-US"/>
        </a:p>
      </dgm:t>
    </dgm:pt>
    <dgm:pt modelId="{AB7CB26F-6D7E-4B82-A1ED-0BCD4C65F0A4}">
      <dgm:prSet/>
      <dgm:spPr/>
      <dgm:t>
        <a:bodyPr/>
        <a:lstStyle/>
        <a:p>
          <a:pPr rtl="0"/>
          <a:r>
            <a:rPr lang="el-GR" smtClean="0"/>
            <a:t>Ανάλυση ευστάθειας</a:t>
          </a:r>
          <a:endParaRPr lang="en-US"/>
        </a:p>
      </dgm:t>
    </dgm:pt>
    <dgm:pt modelId="{0521C075-ED69-4ED6-A044-8E73F4954B84}" type="parTrans" cxnId="{5629A019-6130-4261-B763-AC8E419D52FE}">
      <dgm:prSet/>
      <dgm:spPr/>
      <dgm:t>
        <a:bodyPr/>
        <a:lstStyle/>
        <a:p>
          <a:endParaRPr lang="en-US"/>
        </a:p>
      </dgm:t>
    </dgm:pt>
    <dgm:pt modelId="{759217F4-02E6-4443-BE00-5A3ED2774698}" type="sibTrans" cxnId="{5629A019-6130-4261-B763-AC8E419D52FE}">
      <dgm:prSet/>
      <dgm:spPr/>
      <dgm:t>
        <a:bodyPr/>
        <a:lstStyle/>
        <a:p>
          <a:endParaRPr lang="en-US"/>
        </a:p>
      </dgm:t>
    </dgm:pt>
    <dgm:pt modelId="{C10653F0-BBD2-4B77-BB15-986DEED138AF}">
      <dgm:prSet/>
      <dgm:spPr/>
      <dgm:t>
        <a:bodyPr/>
        <a:lstStyle/>
        <a:p>
          <a:pPr rtl="0"/>
          <a:r>
            <a:rPr lang="el-GR" smtClean="0"/>
            <a:t>Εφαρμογή και εγκατάσταση μέτρων υποστήριξης αν κρίνονται αναγκαία </a:t>
          </a:r>
          <a:endParaRPr lang="en-US"/>
        </a:p>
      </dgm:t>
    </dgm:pt>
    <dgm:pt modelId="{F365466E-765D-4D5F-8AB8-704A31362BAB}" type="parTrans" cxnId="{DE2DCE0A-34B2-48F6-92A7-D61FE88BC9C7}">
      <dgm:prSet/>
      <dgm:spPr/>
      <dgm:t>
        <a:bodyPr/>
        <a:lstStyle/>
        <a:p>
          <a:endParaRPr lang="en-US"/>
        </a:p>
      </dgm:t>
    </dgm:pt>
    <dgm:pt modelId="{2285F087-0544-4A70-94E1-6210D1B75AA4}" type="sibTrans" cxnId="{DE2DCE0A-34B2-48F6-92A7-D61FE88BC9C7}">
      <dgm:prSet/>
      <dgm:spPr/>
      <dgm:t>
        <a:bodyPr/>
        <a:lstStyle/>
        <a:p>
          <a:endParaRPr lang="en-US"/>
        </a:p>
      </dgm:t>
    </dgm:pt>
    <dgm:pt modelId="{70147C2C-9EA0-4B15-BD5A-BA657A29EAAA}" type="pres">
      <dgm:prSet presAssocID="{8B9BD6CF-4F52-478D-A562-0B2CDE5D6505}" presName="hierChild1" presStyleCnt="0">
        <dgm:presLayoutVars>
          <dgm:orgChart val="1"/>
          <dgm:chPref val="1"/>
          <dgm:dir/>
          <dgm:animOne val="branch"/>
          <dgm:animLvl val="lvl"/>
          <dgm:resizeHandles/>
        </dgm:presLayoutVars>
      </dgm:prSet>
      <dgm:spPr/>
      <dgm:t>
        <a:bodyPr/>
        <a:lstStyle/>
        <a:p>
          <a:endParaRPr lang="en-US"/>
        </a:p>
      </dgm:t>
    </dgm:pt>
    <dgm:pt modelId="{F8BF9D06-7161-43E7-9895-9177C86365BB}" type="pres">
      <dgm:prSet presAssocID="{B95B01D6-9D94-4047-99A2-542630EF0EDD}" presName="hierRoot1" presStyleCnt="0">
        <dgm:presLayoutVars>
          <dgm:hierBranch val="init"/>
        </dgm:presLayoutVars>
      </dgm:prSet>
      <dgm:spPr/>
    </dgm:pt>
    <dgm:pt modelId="{048D3A4B-F0B3-4816-AD08-E3FC7DDA6238}" type="pres">
      <dgm:prSet presAssocID="{B95B01D6-9D94-4047-99A2-542630EF0EDD}" presName="rootComposite1" presStyleCnt="0"/>
      <dgm:spPr/>
    </dgm:pt>
    <dgm:pt modelId="{34062EE7-EAD9-4949-816E-5D103865F016}" type="pres">
      <dgm:prSet presAssocID="{B95B01D6-9D94-4047-99A2-542630EF0EDD}" presName="rootText1" presStyleLbl="node0" presStyleIdx="0" presStyleCnt="1">
        <dgm:presLayoutVars>
          <dgm:chPref val="3"/>
        </dgm:presLayoutVars>
      </dgm:prSet>
      <dgm:spPr/>
      <dgm:t>
        <a:bodyPr/>
        <a:lstStyle/>
        <a:p>
          <a:endParaRPr lang="en-US"/>
        </a:p>
      </dgm:t>
    </dgm:pt>
    <dgm:pt modelId="{4B914C41-DE12-464A-A8FB-68C73668F5BF}" type="pres">
      <dgm:prSet presAssocID="{B95B01D6-9D94-4047-99A2-542630EF0EDD}" presName="rootConnector1" presStyleLbl="node1" presStyleIdx="0" presStyleCnt="0"/>
      <dgm:spPr/>
      <dgm:t>
        <a:bodyPr/>
        <a:lstStyle/>
        <a:p>
          <a:endParaRPr lang="en-US"/>
        </a:p>
      </dgm:t>
    </dgm:pt>
    <dgm:pt modelId="{5DC15C7D-CB06-476E-AD5D-275865AD4F3E}" type="pres">
      <dgm:prSet presAssocID="{B95B01D6-9D94-4047-99A2-542630EF0EDD}" presName="hierChild2" presStyleCnt="0"/>
      <dgm:spPr/>
    </dgm:pt>
    <dgm:pt modelId="{8597C7A6-FB2C-4E80-9E70-78425A084811}" type="pres">
      <dgm:prSet presAssocID="{E643E4EF-2C3C-481A-981B-453FA9A51DC4}" presName="Name37" presStyleLbl="parChTrans1D2" presStyleIdx="0" presStyleCnt="7"/>
      <dgm:spPr/>
      <dgm:t>
        <a:bodyPr/>
        <a:lstStyle/>
        <a:p>
          <a:endParaRPr lang="en-US"/>
        </a:p>
      </dgm:t>
    </dgm:pt>
    <dgm:pt modelId="{DCFAA83A-847F-4734-A3B8-BBF9A70ED159}" type="pres">
      <dgm:prSet presAssocID="{4A57C735-23A0-48C6-AAEF-C62B8C205B20}" presName="hierRoot2" presStyleCnt="0">
        <dgm:presLayoutVars>
          <dgm:hierBranch val="init"/>
        </dgm:presLayoutVars>
      </dgm:prSet>
      <dgm:spPr/>
    </dgm:pt>
    <dgm:pt modelId="{FCA2AB0C-F758-40AB-A7D9-34ACF0BE2079}" type="pres">
      <dgm:prSet presAssocID="{4A57C735-23A0-48C6-AAEF-C62B8C205B20}" presName="rootComposite" presStyleCnt="0"/>
      <dgm:spPr/>
    </dgm:pt>
    <dgm:pt modelId="{C788C6DE-DFBD-4699-B6AE-2570BC1D146A}" type="pres">
      <dgm:prSet presAssocID="{4A57C735-23A0-48C6-AAEF-C62B8C205B20}" presName="rootText" presStyleLbl="node2" presStyleIdx="0" presStyleCnt="7">
        <dgm:presLayoutVars>
          <dgm:chPref val="3"/>
        </dgm:presLayoutVars>
      </dgm:prSet>
      <dgm:spPr/>
      <dgm:t>
        <a:bodyPr/>
        <a:lstStyle/>
        <a:p>
          <a:endParaRPr lang="en-US"/>
        </a:p>
      </dgm:t>
    </dgm:pt>
    <dgm:pt modelId="{D14DD79E-E74F-4ACE-ADD6-261B3F803732}" type="pres">
      <dgm:prSet presAssocID="{4A57C735-23A0-48C6-AAEF-C62B8C205B20}" presName="rootConnector" presStyleLbl="node2" presStyleIdx="0" presStyleCnt="7"/>
      <dgm:spPr/>
      <dgm:t>
        <a:bodyPr/>
        <a:lstStyle/>
        <a:p>
          <a:endParaRPr lang="en-US"/>
        </a:p>
      </dgm:t>
    </dgm:pt>
    <dgm:pt modelId="{C8654A71-E1F2-4305-8BE0-24CECAC0ACEC}" type="pres">
      <dgm:prSet presAssocID="{4A57C735-23A0-48C6-AAEF-C62B8C205B20}" presName="hierChild4" presStyleCnt="0"/>
      <dgm:spPr/>
    </dgm:pt>
    <dgm:pt modelId="{D095B81A-0D41-4993-85BA-5456F954B733}" type="pres">
      <dgm:prSet presAssocID="{4A57C735-23A0-48C6-AAEF-C62B8C205B20}" presName="hierChild5" presStyleCnt="0"/>
      <dgm:spPr/>
    </dgm:pt>
    <dgm:pt modelId="{40A02819-425C-4226-B81D-D751CCA0776F}" type="pres">
      <dgm:prSet presAssocID="{B237B107-C301-4E83-9589-BC1C01957F35}" presName="Name37" presStyleLbl="parChTrans1D2" presStyleIdx="1" presStyleCnt="7"/>
      <dgm:spPr/>
      <dgm:t>
        <a:bodyPr/>
        <a:lstStyle/>
        <a:p>
          <a:endParaRPr lang="en-US"/>
        </a:p>
      </dgm:t>
    </dgm:pt>
    <dgm:pt modelId="{3427C58B-73C1-4526-A638-26C18FB2BC4A}" type="pres">
      <dgm:prSet presAssocID="{8DF6CED8-4CDB-47D7-BAD7-77AD07241DAB}" presName="hierRoot2" presStyleCnt="0">
        <dgm:presLayoutVars>
          <dgm:hierBranch val="init"/>
        </dgm:presLayoutVars>
      </dgm:prSet>
      <dgm:spPr/>
    </dgm:pt>
    <dgm:pt modelId="{44594D26-2499-4DBD-AFD1-DBD441E5DB18}" type="pres">
      <dgm:prSet presAssocID="{8DF6CED8-4CDB-47D7-BAD7-77AD07241DAB}" presName="rootComposite" presStyleCnt="0"/>
      <dgm:spPr/>
    </dgm:pt>
    <dgm:pt modelId="{165195FB-F8BD-4FE1-93D1-65E534D6D268}" type="pres">
      <dgm:prSet presAssocID="{8DF6CED8-4CDB-47D7-BAD7-77AD07241DAB}" presName="rootText" presStyleLbl="node2" presStyleIdx="1" presStyleCnt="7">
        <dgm:presLayoutVars>
          <dgm:chPref val="3"/>
        </dgm:presLayoutVars>
      </dgm:prSet>
      <dgm:spPr/>
      <dgm:t>
        <a:bodyPr/>
        <a:lstStyle/>
        <a:p>
          <a:endParaRPr lang="en-US"/>
        </a:p>
      </dgm:t>
    </dgm:pt>
    <dgm:pt modelId="{3BB70D0E-7982-4606-8B23-7398B3D0CC7D}" type="pres">
      <dgm:prSet presAssocID="{8DF6CED8-4CDB-47D7-BAD7-77AD07241DAB}" presName="rootConnector" presStyleLbl="node2" presStyleIdx="1" presStyleCnt="7"/>
      <dgm:spPr/>
      <dgm:t>
        <a:bodyPr/>
        <a:lstStyle/>
        <a:p>
          <a:endParaRPr lang="en-US"/>
        </a:p>
      </dgm:t>
    </dgm:pt>
    <dgm:pt modelId="{F358C61F-B364-40F7-80F8-57186C6AF0D9}" type="pres">
      <dgm:prSet presAssocID="{8DF6CED8-4CDB-47D7-BAD7-77AD07241DAB}" presName="hierChild4" presStyleCnt="0"/>
      <dgm:spPr/>
    </dgm:pt>
    <dgm:pt modelId="{0FAFCCE0-385D-421A-9932-D84179B489ED}" type="pres">
      <dgm:prSet presAssocID="{8DF6CED8-4CDB-47D7-BAD7-77AD07241DAB}" presName="hierChild5" presStyleCnt="0"/>
      <dgm:spPr/>
    </dgm:pt>
    <dgm:pt modelId="{F56D5A9B-4B5E-49FF-932C-042FF6EA9E2B}" type="pres">
      <dgm:prSet presAssocID="{AF9E7E01-E838-41BD-8E17-1964F98C06BC}" presName="Name37" presStyleLbl="parChTrans1D2" presStyleIdx="2" presStyleCnt="7"/>
      <dgm:spPr/>
      <dgm:t>
        <a:bodyPr/>
        <a:lstStyle/>
        <a:p>
          <a:endParaRPr lang="en-US"/>
        </a:p>
      </dgm:t>
    </dgm:pt>
    <dgm:pt modelId="{51E15126-D632-4C74-B995-F38723DC9BA6}" type="pres">
      <dgm:prSet presAssocID="{175C21F4-06DA-4DA9-87DF-2D6153A4BBE3}" presName="hierRoot2" presStyleCnt="0">
        <dgm:presLayoutVars>
          <dgm:hierBranch val="init"/>
        </dgm:presLayoutVars>
      </dgm:prSet>
      <dgm:spPr/>
    </dgm:pt>
    <dgm:pt modelId="{A08E3E59-AF0F-4A94-B780-3CFEDB65D92B}" type="pres">
      <dgm:prSet presAssocID="{175C21F4-06DA-4DA9-87DF-2D6153A4BBE3}" presName="rootComposite" presStyleCnt="0"/>
      <dgm:spPr/>
    </dgm:pt>
    <dgm:pt modelId="{979AB111-0A06-4DE0-92BC-B6B75E64782D}" type="pres">
      <dgm:prSet presAssocID="{175C21F4-06DA-4DA9-87DF-2D6153A4BBE3}" presName="rootText" presStyleLbl="node2" presStyleIdx="2" presStyleCnt="7">
        <dgm:presLayoutVars>
          <dgm:chPref val="3"/>
        </dgm:presLayoutVars>
      </dgm:prSet>
      <dgm:spPr/>
      <dgm:t>
        <a:bodyPr/>
        <a:lstStyle/>
        <a:p>
          <a:endParaRPr lang="en-US"/>
        </a:p>
      </dgm:t>
    </dgm:pt>
    <dgm:pt modelId="{5754D14A-A2FD-4312-816C-31FC12046CBE}" type="pres">
      <dgm:prSet presAssocID="{175C21F4-06DA-4DA9-87DF-2D6153A4BBE3}" presName="rootConnector" presStyleLbl="node2" presStyleIdx="2" presStyleCnt="7"/>
      <dgm:spPr/>
      <dgm:t>
        <a:bodyPr/>
        <a:lstStyle/>
        <a:p>
          <a:endParaRPr lang="en-US"/>
        </a:p>
      </dgm:t>
    </dgm:pt>
    <dgm:pt modelId="{F59DD091-9847-40C1-BBF2-709BA51EFFB2}" type="pres">
      <dgm:prSet presAssocID="{175C21F4-06DA-4DA9-87DF-2D6153A4BBE3}" presName="hierChild4" presStyleCnt="0"/>
      <dgm:spPr/>
    </dgm:pt>
    <dgm:pt modelId="{5150E6BD-C357-4B68-859F-D360504AC4FA}" type="pres">
      <dgm:prSet presAssocID="{175C21F4-06DA-4DA9-87DF-2D6153A4BBE3}" presName="hierChild5" presStyleCnt="0"/>
      <dgm:spPr/>
    </dgm:pt>
    <dgm:pt modelId="{399856A0-010E-485C-A58E-68ED553A558A}" type="pres">
      <dgm:prSet presAssocID="{C24B2486-CB16-450D-A3DB-E372C62BE751}" presName="Name37" presStyleLbl="parChTrans1D2" presStyleIdx="3" presStyleCnt="7"/>
      <dgm:spPr/>
      <dgm:t>
        <a:bodyPr/>
        <a:lstStyle/>
        <a:p>
          <a:endParaRPr lang="en-US"/>
        </a:p>
      </dgm:t>
    </dgm:pt>
    <dgm:pt modelId="{0A0D7ABB-E85F-4FF0-A00F-5DE31075328C}" type="pres">
      <dgm:prSet presAssocID="{66E2AB7C-CA92-4A79-B67A-0862C678CA5C}" presName="hierRoot2" presStyleCnt="0">
        <dgm:presLayoutVars>
          <dgm:hierBranch val="init"/>
        </dgm:presLayoutVars>
      </dgm:prSet>
      <dgm:spPr/>
    </dgm:pt>
    <dgm:pt modelId="{DC2B13ED-CFDD-4657-A90F-F5FC164AE9FD}" type="pres">
      <dgm:prSet presAssocID="{66E2AB7C-CA92-4A79-B67A-0862C678CA5C}" presName="rootComposite" presStyleCnt="0"/>
      <dgm:spPr/>
    </dgm:pt>
    <dgm:pt modelId="{85852501-87E7-4945-91C7-7091F426DDD7}" type="pres">
      <dgm:prSet presAssocID="{66E2AB7C-CA92-4A79-B67A-0862C678CA5C}" presName="rootText" presStyleLbl="node2" presStyleIdx="3" presStyleCnt="7">
        <dgm:presLayoutVars>
          <dgm:chPref val="3"/>
        </dgm:presLayoutVars>
      </dgm:prSet>
      <dgm:spPr/>
      <dgm:t>
        <a:bodyPr/>
        <a:lstStyle/>
        <a:p>
          <a:endParaRPr lang="en-US"/>
        </a:p>
      </dgm:t>
    </dgm:pt>
    <dgm:pt modelId="{159C17EA-DE23-4AE8-9680-27393E112AE9}" type="pres">
      <dgm:prSet presAssocID="{66E2AB7C-CA92-4A79-B67A-0862C678CA5C}" presName="rootConnector" presStyleLbl="node2" presStyleIdx="3" presStyleCnt="7"/>
      <dgm:spPr/>
      <dgm:t>
        <a:bodyPr/>
        <a:lstStyle/>
        <a:p>
          <a:endParaRPr lang="en-US"/>
        </a:p>
      </dgm:t>
    </dgm:pt>
    <dgm:pt modelId="{BD19BD42-A556-4746-AE1E-F88393E11123}" type="pres">
      <dgm:prSet presAssocID="{66E2AB7C-CA92-4A79-B67A-0862C678CA5C}" presName="hierChild4" presStyleCnt="0"/>
      <dgm:spPr/>
    </dgm:pt>
    <dgm:pt modelId="{9C944C21-E97C-44CA-B2B7-7477B5297C01}" type="pres">
      <dgm:prSet presAssocID="{66E2AB7C-CA92-4A79-B67A-0862C678CA5C}" presName="hierChild5" presStyleCnt="0"/>
      <dgm:spPr/>
    </dgm:pt>
    <dgm:pt modelId="{7AA60E53-20FF-48FF-A5DE-29D630349894}" type="pres">
      <dgm:prSet presAssocID="{F6371700-5F38-4057-9C88-2BA545C1DBE9}" presName="Name37" presStyleLbl="parChTrans1D2" presStyleIdx="4" presStyleCnt="7"/>
      <dgm:spPr/>
      <dgm:t>
        <a:bodyPr/>
        <a:lstStyle/>
        <a:p>
          <a:endParaRPr lang="en-US"/>
        </a:p>
      </dgm:t>
    </dgm:pt>
    <dgm:pt modelId="{7E9E4EC6-E22F-45CC-B6CB-72A90BE21AB9}" type="pres">
      <dgm:prSet presAssocID="{ADA3D511-A2DC-4315-A100-BD8177FAF5C2}" presName="hierRoot2" presStyleCnt="0">
        <dgm:presLayoutVars>
          <dgm:hierBranch val="init"/>
        </dgm:presLayoutVars>
      </dgm:prSet>
      <dgm:spPr/>
    </dgm:pt>
    <dgm:pt modelId="{5D5829AD-3194-4714-85A2-234898EC9EF6}" type="pres">
      <dgm:prSet presAssocID="{ADA3D511-A2DC-4315-A100-BD8177FAF5C2}" presName="rootComposite" presStyleCnt="0"/>
      <dgm:spPr/>
    </dgm:pt>
    <dgm:pt modelId="{199C2673-F805-4657-A734-F17F3FAB7A0D}" type="pres">
      <dgm:prSet presAssocID="{ADA3D511-A2DC-4315-A100-BD8177FAF5C2}" presName="rootText" presStyleLbl="node2" presStyleIdx="4" presStyleCnt="7">
        <dgm:presLayoutVars>
          <dgm:chPref val="3"/>
        </dgm:presLayoutVars>
      </dgm:prSet>
      <dgm:spPr/>
      <dgm:t>
        <a:bodyPr/>
        <a:lstStyle/>
        <a:p>
          <a:endParaRPr lang="en-US"/>
        </a:p>
      </dgm:t>
    </dgm:pt>
    <dgm:pt modelId="{D1F21897-E012-4AB6-BAC7-5DE20E21A37F}" type="pres">
      <dgm:prSet presAssocID="{ADA3D511-A2DC-4315-A100-BD8177FAF5C2}" presName="rootConnector" presStyleLbl="node2" presStyleIdx="4" presStyleCnt="7"/>
      <dgm:spPr/>
      <dgm:t>
        <a:bodyPr/>
        <a:lstStyle/>
        <a:p>
          <a:endParaRPr lang="en-US"/>
        </a:p>
      </dgm:t>
    </dgm:pt>
    <dgm:pt modelId="{F02C6393-5062-40DC-A00E-37D1E5635CA5}" type="pres">
      <dgm:prSet presAssocID="{ADA3D511-A2DC-4315-A100-BD8177FAF5C2}" presName="hierChild4" presStyleCnt="0"/>
      <dgm:spPr/>
    </dgm:pt>
    <dgm:pt modelId="{6D823892-2B77-441A-B26D-975E39D12D7A}" type="pres">
      <dgm:prSet presAssocID="{ADA3D511-A2DC-4315-A100-BD8177FAF5C2}" presName="hierChild5" presStyleCnt="0"/>
      <dgm:spPr/>
    </dgm:pt>
    <dgm:pt modelId="{96133898-38E7-4AA9-BCB3-00454F28471B}" type="pres">
      <dgm:prSet presAssocID="{0521C075-ED69-4ED6-A044-8E73F4954B84}" presName="Name37" presStyleLbl="parChTrans1D2" presStyleIdx="5" presStyleCnt="7"/>
      <dgm:spPr/>
      <dgm:t>
        <a:bodyPr/>
        <a:lstStyle/>
        <a:p>
          <a:endParaRPr lang="en-US"/>
        </a:p>
      </dgm:t>
    </dgm:pt>
    <dgm:pt modelId="{F5260B21-366D-4095-8BFF-D0704E7E26D9}" type="pres">
      <dgm:prSet presAssocID="{AB7CB26F-6D7E-4B82-A1ED-0BCD4C65F0A4}" presName="hierRoot2" presStyleCnt="0">
        <dgm:presLayoutVars>
          <dgm:hierBranch val="init"/>
        </dgm:presLayoutVars>
      </dgm:prSet>
      <dgm:spPr/>
    </dgm:pt>
    <dgm:pt modelId="{86034832-B13E-4727-9350-8468CD2CFEA3}" type="pres">
      <dgm:prSet presAssocID="{AB7CB26F-6D7E-4B82-A1ED-0BCD4C65F0A4}" presName="rootComposite" presStyleCnt="0"/>
      <dgm:spPr/>
    </dgm:pt>
    <dgm:pt modelId="{2BB613B5-ABA2-4014-A54B-107B033A7036}" type="pres">
      <dgm:prSet presAssocID="{AB7CB26F-6D7E-4B82-A1ED-0BCD4C65F0A4}" presName="rootText" presStyleLbl="node2" presStyleIdx="5" presStyleCnt="7">
        <dgm:presLayoutVars>
          <dgm:chPref val="3"/>
        </dgm:presLayoutVars>
      </dgm:prSet>
      <dgm:spPr/>
      <dgm:t>
        <a:bodyPr/>
        <a:lstStyle/>
        <a:p>
          <a:endParaRPr lang="en-US"/>
        </a:p>
      </dgm:t>
    </dgm:pt>
    <dgm:pt modelId="{EF3A76C6-DF6C-4C65-B42E-36B82E02E28C}" type="pres">
      <dgm:prSet presAssocID="{AB7CB26F-6D7E-4B82-A1ED-0BCD4C65F0A4}" presName="rootConnector" presStyleLbl="node2" presStyleIdx="5" presStyleCnt="7"/>
      <dgm:spPr/>
      <dgm:t>
        <a:bodyPr/>
        <a:lstStyle/>
        <a:p>
          <a:endParaRPr lang="en-US"/>
        </a:p>
      </dgm:t>
    </dgm:pt>
    <dgm:pt modelId="{33D9C8CA-DFF1-4E57-ABA3-BD4042469BBF}" type="pres">
      <dgm:prSet presAssocID="{AB7CB26F-6D7E-4B82-A1ED-0BCD4C65F0A4}" presName="hierChild4" presStyleCnt="0"/>
      <dgm:spPr/>
    </dgm:pt>
    <dgm:pt modelId="{3A56801C-987A-4BA1-81CE-5B5C976B70E7}" type="pres">
      <dgm:prSet presAssocID="{AB7CB26F-6D7E-4B82-A1ED-0BCD4C65F0A4}" presName="hierChild5" presStyleCnt="0"/>
      <dgm:spPr/>
    </dgm:pt>
    <dgm:pt modelId="{C3077C95-D7FF-4BA5-9194-9B3F323D2CA6}" type="pres">
      <dgm:prSet presAssocID="{F365466E-765D-4D5F-8AB8-704A31362BAB}" presName="Name37" presStyleLbl="parChTrans1D2" presStyleIdx="6" presStyleCnt="7"/>
      <dgm:spPr/>
      <dgm:t>
        <a:bodyPr/>
        <a:lstStyle/>
        <a:p>
          <a:endParaRPr lang="en-US"/>
        </a:p>
      </dgm:t>
    </dgm:pt>
    <dgm:pt modelId="{9D909C42-5042-4627-B181-7C90E5B2B24F}" type="pres">
      <dgm:prSet presAssocID="{C10653F0-BBD2-4B77-BB15-986DEED138AF}" presName="hierRoot2" presStyleCnt="0">
        <dgm:presLayoutVars>
          <dgm:hierBranch val="init"/>
        </dgm:presLayoutVars>
      </dgm:prSet>
      <dgm:spPr/>
    </dgm:pt>
    <dgm:pt modelId="{B866FFFB-6C22-4A07-8AA6-336CA6986D39}" type="pres">
      <dgm:prSet presAssocID="{C10653F0-BBD2-4B77-BB15-986DEED138AF}" presName="rootComposite" presStyleCnt="0"/>
      <dgm:spPr/>
    </dgm:pt>
    <dgm:pt modelId="{25C40588-046F-4C36-B716-49AB5B4C2A21}" type="pres">
      <dgm:prSet presAssocID="{C10653F0-BBD2-4B77-BB15-986DEED138AF}" presName="rootText" presStyleLbl="node2" presStyleIdx="6" presStyleCnt="7">
        <dgm:presLayoutVars>
          <dgm:chPref val="3"/>
        </dgm:presLayoutVars>
      </dgm:prSet>
      <dgm:spPr/>
      <dgm:t>
        <a:bodyPr/>
        <a:lstStyle/>
        <a:p>
          <a:endParaRPr lang="en-US"/>
        </a:p>
      </dgm:t>
    </dgm:pt>
    <dgm:pt modelId="{9C9BC971-2BB3-4978-A09D-DC8C369CDC39}" type="pres">
      <dgm:prSet presAssocID="{C10653F0-BBD2-4B77-BB15-986DEED138AF}" presName="rootConnector" presStyleLbl="node2" presStyleIdx="6" presStyleCnt="7"/>
      <dgm:spPr/>
      <dgm:t>
        <a:bodyPr/>
        <a:lstStyle/>
        <a:p>
          <a:endParaRPr lang="en-US"/>
        </a:p>
      </dgm:t>
    </dgm:pt>
    <dgm:pt modelId="{C553F677-7855-4BEE-88C8-40288A01F46B}" type="pres">
      <dgm:prSet presAssocID="{C10653F0-BBD2-4B77-BB15-986DEED138AF}" presName="hierChild4" presStyleCnt="0"/>
      <dgm:spPr/>
    </dgm:pt>
    <dgm:pt modelId="{F3084F8E-42AD-403C-9F4F-B37EEB5D1897}" type="pres">
      <dgm:prSet presAssocID="{C10653F0-BBD2-4B77-BB15-986DEED138AF}" presName="hierChild5" presStyleCnt="0"/>
      <dgm:spPr/>
    </dgm:pt>
    <dgm:pt modelId="{33D3E7B5-3CC0-4D6D-8E50-F7668DB8AEE3}" type="pres">
      <dgm:prSet presAssocID="{B95B01D6-9D94-4047-99A2-542630EF0EDD}" presName="hierChild3" presStyleCnt="0"/>
      <dgm:spPr/>
    </dgm:pt>
  </dgm:ptLst>
  <dgm:cxnLst>
    <dgm:cxn modelId="{753DAED3-709C-45DD-A7A9-97A2BD24F706}" type="presOf" srcId="{C24B2486-CB16-450D-A3DB-E372C62BE751}" destId="{399856A0-010E-485C-A58E-68ED553A558A}" srcOrd="0" destOrd="0" presId="urn:microsoft.com/office/officeart/2005/8/layout/orgChart1"/>
    <dgm:cxn modelId="{7E3AB2EE-4654-4687-89FE-8E0E3F609A8C}" type="presOf" srcId="{E643E4EF-2C3C-481A-981B-453FA9A51DC4}" destId="{8597C7A6-FB2C-4E80-9E70-78425A084811}" srcOrd="0" destOrd="0" presId="urn:microsoft.com/office/officeart/2005/8/layout/orgChart1"/>
    <dgm:cxn modelId="{2650B67C-0095-40DA-8F9E-6953EE82D2C3}" srcId="{B95B01D6-9D94-4047-99A2-542630EF0EDD}" destId="{175C21F4-06DA-4DA9-87DF-2D6153A4BBE3}" srcOrd="2" destOrd="0" parTransId="{AF9E7E01-E838-41BD-8E17-1964F98C06BC}" sibTransId="{8E0A5132-8242-4BB7-A849-BF9910AA8B74}"/>
    <dgm:cxn modelId="{DE2DCE0A-34B2-48F6-92A7-D61FE88BC9C7}" srcId="{B95B01D6-9D94-4047-99A2-542630EF0EDD}" destId="{C10653F0-BBD2-4B77-BB15-986DEED138AF}" srcOrd="6" destOrd="0" parTransId="{F365466E-765D-4D5F-8AB8-704A31362BAB}" sibTransId="{2285F087-0544-4A70-94E1-6210D1B75AA4}"/>
    <dgm:cxn modelId="{6777DB68-DC59-4614-B625-F07FD17E7585}" srcId="{B95B01D6-9D94-4047-99A2-542630EF0EDD}" destId="{4A57C735-23A0-48C6-AAEF-C62B8C205B20}" srcOrd="0" destOrd="0" parTransId="{E643E4EF-2C3C-481A-981B-453FA9A51DC4}" sibTransId="{D5737774-1E4E-4BAE-B3D9-0B4957B481C7}"/>
    <dgm:cxn modelId="{FD9BE775-BE89-48BF-8D62-11AA128C2552}" srcId="{B95B01D6-9D94-4047-99A2-542630EF0EDD}" destId="{66E2AB7C-CA92-4A79-B67A-0862C678CA5C}" srcOrd="3" destOrd="0" parTransId="{C24B2486-CB16-450D-A3DB-E372C62BE751}" sibTransId="{DA10B9C2-2C20-4F34-8A08-07CA8CD426EC}"/>
    <dgm:cxn modelId="{C3D5318F-66A4-419A-B946-E977DE034DF5}" type="presOf" srcId="{175C21F4-06DA-4DA9-87DF-2D6153A4BBE3}" destId="{979AB111-0A06-4DE0-92BC-B6B75E64782D}" srcOrd="0" destOrd="0" presId="urn:microsoft.com/office/officeart/2005/8/layout/orgChart1"/>
    <dgm:cxn modelId="{CDB56F32-E39B-42DF-80C7-BD2E68C3ADFF}" type="presOf" srcId="{F365466E-765D-4D5F-8AB8-704A31362BAB}" destId="{C3077C95-D7FF-4BA5-9194-9B3F323D2CA6}" srcOrd="0" destOrd="0" presId="urn:microsoft.com/office/officeart/2005/8/layout/orgChart1"/>
    <dgm:cxn modelId="{5629A019-6130-4261-B763-AC8E419D52FE}" srcId="{B95B01D6-9D94-4047-99A2-542630EF0EDD}" destId="{AB7CB26F-6D7E-4B82-A1ED-0BCD4C65F0A4}" srcOrd="5" destOrd="0" parTransId="{0521C075-ED69-4ED6-A044-8E73F4954B84}" sibTransId="{759217F4-02E6-4443-BE00-5A3ED2774698}"/>
    <dgm:cxn modelId="{892DE584-B385-49DA-A372-92C8C6C9FB7E}" type="presOf" srcId="{B95B01D6-9D94-4047-99A2-542630EF0EDD}" destId="{34062EE7-EAD9-4949-816E-5D103865F016}" srcOrd="0" destOrd="0" presId="urn:microsoft.com/office/officeart/2005/8/layout/orgChart1"/>
    <dgm:cxn modelId="{768FC2EA-89DC-41B2-9CEB-914FB9ADFFF4}" type="presOf" srcId="{0521C075-ED69-4ED6-A044-8E73F4954B84}" destId="{96133898-38E7-4AA9-BCB3-00454F28471B}" srcOrd="0" destOrd="0" presId="urn:microsoft.com/office/officeart/2005/8/layout/orgChart1"/>
    <dgm:cxn modelId="{6E693737-4EAD-4015-8AFC-E199FEAF4DD0}" type="presOf" srcId="{B95B01D6-9D94-4047-99A2-542630EF0EDD}" destId="{4B914C41-DE12-464A-A8FB-68C73668F5BF}" srcOrd="1" destOrd="0" presId="urn:microsoft.com/office/officeart/2005/8/layout/orgChart1"/>
    <dgm:cxn modelId="{71087E3C-3085-4AF2-BE59-C8AB9A6B5BE3}" type="presOf" srcId="{66E2AB7C-CA92-4A79-B67A-0862C678CA5C}" destId="{159C17EA-DE23-4AE8-9680-27393E112AE9}" srcOrd="1" destOrd="0" presId="urn:microsoft.com/office/officeart/2005/8/layout/orgChart1"/>
    <dgm:cxn modelId="{8174C180-4EAA-4260-9F3A-1F7649BCF259}" type="presOf" srcId="{8DF6CED8-4CDB-47D7-BAD7-77AD07241DAB}" destId="{165195FB-F8BD-4FE1-93D1-65E534D6D268}" srcOrd="0" destOrd="0" presId="urn:microsoft.com/office/officeart/2005/8/layout/orgChart1"/>
    <dgm:cxn modelId="{94C11BE6-CAAC-4346-AE98-D3619A031870}" type="presOf" srcId="{4A57C735-23A0-48C6-AAEF-C62B8C205B20}" destId="{D14DD79E-E74F-4ACE-ADD6-261B3F803732}" srcOrd="1" destOrd="0" presId="urn:microsoft.com/office/officeart/2005/8/layout/orgChart1"/>
    <dgm:cxn modelId="{4BF35AE7-32D2-45E8-B471-0FF801270D8C}" type="presOf" srcId="{8DF6CED8-4CDB-47D7-BAD7-77AD07241DAB}" destId="{3BB70D0E-7982-4606-8B23-7398B3D0CC7D}" srcOrd="1" destOrd="0" presId="urn:microsoft.com/office/officeart/2005/8/layout/orgChart1"/>
    <dgm:cxn modelId="{1CDEE367-C457-44C7-9A9C-FB4A823919CF}" type="presOf" srcId="{AB7CB26F-6D7E-4B82-A1ED-0BCD4C65F0A4}" destId="{EF3A76C6-DF6C-4C65-B42E-36B82E02E28C}" srcOrd="1" destOrd="0" presId="urn:microsoft.com/office/officeart/2005/8/layout/orgChart1"/>
    <dgm:cxn modelId="{9221BA29-5E1B-4B7F-BEBC-B7082699FA67}" type="presOf" srcId="{8B9BD6CF-4F52-478D-A562-0B2CDE5D6505}" destId="{70147C2C-9EA0-4B15-BD5A-BA657A29EAAA}" srcOrd="0" destOrd="0" presId="urn:microsoft.com/office/officeart/2005/8/layout/orgChart1"/>
    <dgm:cxn modelId="{A4F6B3EF-E438-4458-B481-5FE5EB06A433}" type="presOf" srcId="{4A57C735-23A0-48C6-AAEF-C62B8C205B20}" destId="{C788C6DE-DFBD-4699-B6AE-2570BC1D146A}" srcOrd="0" destOrd="0" presId="urn:microsoft.com/office/officeart/2005/8/layout/orgChart1"/>
    <dgm:cxn modelId="{AA239FEA-A2EF-4664-ADB4-0BD9E26B53E9}" type="presOf" srcId="{C10653F0-BBD2-4B77-BB15-986DEED138AF}" destId="{9C9BC971-2BB3-4978-A09D-DC8C369CDC39}" srcOrd="1" destOrd="0" presId="urn:microsoft.com/office/officeart/2005/8/layout/orgChart1"/>
    <dgm:cxn modelId="{776F5D0F-C23B-4F14-94A1-38F7A0C54C67}" type="presOf" srcId="{175C21F4-06DA-4DA9-87DF-2D6153A4BBE3}" destId="{5754D14A-A2FD-4312-816C-31FC12046CBE}" srcOrd="1" destOrd="0" presId="urn:microsoft.com/office/officeart/2005/8/layout/orgChart1"/>
    <dgm:cxn modelId="{12436C18-7195-4FEF-B31F-73EFE4E61565}" srcId="{8B9BD6CF-4F52-478D-A562-0B2CDE5D6505}" destId="{B95B01D6-9D94-4047-99A2-542630EF0EDD}" srcOrd="0" destOrd="0" parTransId="{0E435133-D0A3-4F74-ADFD-50F20A43A440}" sibTransId="{93CBEB4B-4EE3-46BB-BFFA-BF01110A8190}"/>
    <dgm:cxn modelId="{24C7B1B4-5556-4932-9100-555B487C6452}" type="presOf" srcId="{66E2AB7C-CA92-4A79-B67A-0862C678CA5C}" destId="{85852501-87E7-4945-91C7-7091F426DDD7}" srcOrd="0" destOrd="0" presId="urn:microsoft.com/office/officeart/2005/8/layout/orgChart1"/>
    <dgm:cxn modelId="{54E10706-BC05-49C4-9759-D5FC1CE908E3}" type="presOf" srcId="{AB7CB26F-6D7E-4B82-A1ED-0BCD4C65F0A4}" destId="{2BB613B5-ABA2-4014-A54B-107B033A7036}" srcOrd="0" destOrd="0" presId="urn:microsoft.com/office/officeart/2005/8/layout/orgChart1"/>
    <dgm:cxn modelId="{F3A8ADEE-764F-4DC1-8890-3D7AC4CDBA85}" srcId="{B95B01D6-9D94-4047-99A2-542630EF0EDD}" destId="{8DF6CED8-4CDB-47D7-BAD7-77AD07241DAB}" srcOrd="1" destOrd="0" parTransId="{B237B107-C301-4E83-9589-BC1C01957F35}" sibTransId="{42FF6F75-1C93-4A56-A3A3-A2127F4E9542}"/>
    <dgm:cxn modelId="{D5485A56-EFD4-4001-882C-72E598F76622}" type="presOf" srcId="{AF9E7E01-E838-41BD-8E17-1964F98C06BC}" destId="{F56D5A9B-4B5E-49FF-932C-042FF6EA9E2B}" srcOrd="0" destOrd="0" presId="urn:microsoft.com/office/officeart/2005/8/layout/orgChart1"/>
    <dgm:cxn modelId="{874C3ECF-E7CD-4D9E-BDA4-1CF27B2ED3E4}" type="presOf" srcId="{ADA3D511-A2DC-4315-A100-BD8177FAF5C2}" destId="{D1F21897-E012-4AB6-BAC7-5DE20E21A37F}" srcOrd="1" destOrd="0" presId="urn:microsoft.com/office/officeart/2005/8/layout/orgChart1"/>
    <dgm:cxn modelId="{7F0501B5-E55B-4F20-AEA8-4EB88E80C581}" srcId="{B95B01D6-9D94-4047-99A2-542630EF0EDD}" destId="{ADA3D511-A2DC-4315-A100-BD8177FAF5C2}" srcOrd="4" destOrd="0" parTransId="{F6371700-5F38-4057-9C88-2BA545C1DBE9}" sibTransId="{040B5611-9F1D-46BD-ABD9-272149C0C98F}"/>
    <dgm:cxn modelId="{D6F75E00-EFC2-4FC4-8B7C-920F5ADC581F}" type="presOf" srcId="{B237B107-C301-4E83-9589-BC1C01957F35}" destId="{40A02819-425C-4226-B81D-D751CCA0776F}" srcOrd="0" destOrd="0" presId="urn:microsoft.com/office/officeart/2005/8/layout/orgChart1"/>
    <dgm:cxn modelId="{079B4258-3F66-46B1-BC7C-39DBCC3809F0}" type="presOf" srcId="{F6371700-5F38-4057-9C88-2BA545C1DBE9}" destId="{7AA60E53-20FF-48FF-A5DE-29D630349894}" srcOrd="0" destOrd="0" presId="urn:microsoft.com/office/officeart/2005/8/layout/orgChart1"/>
    <dgm:cxn modelId="{95F48779-BAB6-44AC-91E1-B81489E28BC1}" type="presOf" srcId="{ADA3D511-A2DC-4315-A100-BD8177FAF5C2}" destId="{199C2673-F805-4657-A734-F17F3FAB7A0D}" srcOrd="0" destOrd="0" presId="urn:microsoft.com/office/officeart/2005/8/layout/orgChart1"/>
    <dgm:cxn modelId="{591A18F8-A0CE-489D-8F5F-C3A218BFAC6E}" type="presOf" srcId="{C10653F0-BBD2-4B77-BB15-986DEED138AF}" destId="{25C40588-046F-4C36-B716-49AB5B4C2A21}" srcOrd="0" destOrd="0" presId="urn:microsoft.com/office/officeart/2005/8/layout/orgChart1"/>
    <dgm:cxn modelId="{B1BF2BD4-469C-4466-BDFC-5926ED0FFA2F}" type="presParOf" srcId="{70147C2C-9EA0-4B15-BD5A-BA657A29EAAA}" destId="{F8BF9D06-7161-43E7-9895-9177C86365BB}" srcOrd="0" destOrd="0" presId="urn:microsoft.com/office/officeart/2005/8/layout/orgChart1"/>
    <dgm:cxn modelId="{E97ED9C9-5901-4645-82C3-E0C1A42C9528}" type="presParOf" srcId="{F8BF9D06-7161-43E7-9895-9177C86365BB}" destId="{048D3A4B-F0B3-4816-AD08-E3FC7DDA6238}" srcOrd="0" destOrd="0" presId="urn:microsoft.com/office/officeart/2005/8/layout/orgChart1"/>
    <dgm:cxn modelId="{7A29A656-7C59-46A9-B972-D646424D13A1}" type="presParOf" srcId="{048D3A4B-F0B3-4816-AD08-E3FC7DDA6238}" destId="{34062EE7-EAD9-4949-816E-5D103865F016}" srcOrd="0" destOrd="0" presId="urn:microsoft.com/office/officeart/2005/8/layout/orgChart1"/>
    <dgm:cxn modelId="{A3896FB6-6569-405F-B44B-03A2065EEAE5}" type="presParOf" srcId="{048D3A4B-F0B3-4816-AD08-E3FC7DDA6238}" destId="{4B914C41-DE12-464A-A8FB-68C73668F5BF}" srcOrd="1" destOrd="0" presId="urn:microsoft.com/office/officeart/2005/8/layout/orgChart1"/>
    <dgm:cxn modelId="{CA872A73-C224-490C-8D1C-0B31652A1433}" type="presParOf" srcId="{F8BF9D06-7161-43E7-9895-9177C86365BB}" destId="{5DC15C7D-CB06-476E-AD5D-275865AD4F3E}" srcOrd="1" destOrd="0" presId="urn:microsoft.com/office/officeart/2005/8/layout/orgChart1"/>
    <dgm:cxn modelId="{F7CA28A4-80AC-4B7F-A72F-B772BB19409A}" type="presParOf" srcId="{5DC15C7D-CB06-476E-AD5D-275865AD4F3E}" destId="{8597C7A6-FB2C-4E80-9E70-78425A084811}" srcOrd="0" destOrd="0" presId="urn:microsoft.com/office/officeart/2005/8/layout/orgChart1"/>
    <dgm:cxn modelId="{0DE21D16-6FDF-4667-BF5B-B795EB7C1D5A}" type="presParOf" srcId="{5DC15C7D-CB06-476E-AD5D-275865AD4F3E}" destId="{DCFAA83A-847F-4734-A3B8-BBF9A70ED159}" srcOrd="1" destOrd="0" presId="urn:microsoft.com/office/officeart/2005/8/layout/orgChart1"/>
    <dgm:cxn modelId="{8C3FA7EE-4D25-43B2-9A6F-F9BD7B21991A}" type="presParOf" srcId="{DCFAA83A-847F-4734-A3B8-BBF9A70ED159}" destId="{FCA2AB0C-F758-40AB-A7D9-34ACF0BE2079}" srcOrd="0" destOrd="0" presId="urn:microsoft.com/office/officeart/2005/8/layout/orgChart1"/>
    <dgm:cxn modelId="{AA9D1E72-F37F-4419-81E3-49FE37E451D9}" type="presParOf" srcId="{FCA2AB0C-F758-40AB-A7D9-34ACF0BE2079}" destId="{C788C6DE-DFBD-4699-B6AE-2570BC1D146A}" srcOrd="0" destOrd="0" presId="urn:microsoft.com/office/officeart/2005/8/layout/orgChart1"/>
    <dgm:cxn modelId="{36CE103F-93F7-4D09-A2AB-34F19E159EC0}" type="presParOf" srcId="{FCA2AB0C-F758-40AB-A7D9-34ACF0BE2079}" destId="{D14DD79E-E74F-4ACE-ADD6-261B3F803732}" srcOrd="1" destOrd="0" presId="urn:microsoft.com/office/officeart/2005/8/layout/orgChart1"/>
    <dgm:cxn modelId="{4A07B7CA-2513-4B07-AC8A-1086A0A779D7}" type="presParOf" srcId="{DCFAA83A-847F-4734-A3B8-BBF9A70ED159}" destId="{C8654A71-E1F2-4305-8BE0-24CECAC0ACEC}" srcOrd="1" destOrd="0" presId="urn:microsoft.com/office/officeart/2005/8/layout/orgChart1"/>
    <dgm:cxn modelId="{20D04FC9-B58E-4EED-9BFA-4D1F2D3A5063}" type="presParOf" srcId="{DCFAA83A-847F-4734-A3B8-BBF9A70ED159}" destId="{D095B81A-0D41-4993-85BA-5456F954B733}" srcOrd="2" destOrd="0" presId="urn:microsoft.com/office/officeart/2005/8/layout/orgChart1"/>
    <dgm:cxn modelId="{FB690C56-28D3-431B-90A8-9E1E308079E1}" type="presParOf" srcId="{5DC15C7D-CB06-476E-AD5D-275865AD4F3E}" destId="{40A02819-425C-4226-B81D-D751CCA0776F}" srcOrd="2" destOrd="0" presId="urn:microsoft.com/office/officeart/2005/8/layout/orgChart1"/>
    <dgm:cxn modelId="{68EFC13B-044E-4C8A-8230-24FCDE0FDA30}" type="presParOf" srcId="{5DC15C7D-CB06-476E-AD5D-275865AD4F3E}" destId="{3427C58B-73C1-4526-A638-26C18FB2BC4A}" srcOrd="3" destOrd="0" presId="urn:microsoft.com/office/officeart/2005/8/layout/orgChart1"/>
    <dgm:cxn modelId="{19EC8E9C-16B9-465A-82B7-FA4AF437D298}" type="presParOf" srcId="{3427C58B-73C1-4526-A638-26C18FB2BC4A}" destId="{44594D26-2499-4DBD-AFD1-DBD441E5DB18}" srcOrd="0" destOrd="0" presId="urn:microsoft.com/office/officeart/2005/8/layout/orgChart1"/>
    <dgm:cxn modelId="{94353A63-F5D8-49E5-A9DD-0E21FA9F733C}" type="presParOf" srcId="{44594D26-2499-4DBD-AFD1-DBD441E5DB18}" destId="{165195FB-F8BD-4FE1-93D1-65E534D6D268}" srcOrd="0" destOrd="0" presId="urn:microsoft.com/office/officeart/2005/8/layout/orgChart1"/>
    <dgm:cxn modelId="{FEC0A80C-2E1B-41B7-95E6-421BD5E2A2F0}" type="presParOf" srcId="{44594D26-2499-4DBD-AFD1-DBD441E5DB18}" destId="{3BB70D0E-7982-4606-8B23-7398B3D0CC7D}" srcOrd="1" destOrd="0" presId="urn:microsoft.com/office/officeart/2005/8/layout/orgChart1"/>
    <dgm:cxn modelId="{CDA40689-D2D4-4D53-A0BB-23B4C05DFFFB}" type="presParOf" srcId="{3427C58B-73C1-4526-A638-26C18FB2BC4A}" destId="{F358C61F-B364-40F7-80F8-57186C6AF0D9}" srcOrd="1" destOrd="0" presId="urn:microsoft.com/office/officeart/2005/8/layout/orgChart1"/>
    <dgm:cxn modelId="{442BDF88-CD36-49AC-B325-752C3649A441}" type="presParOf" srcId="{3427C58B-73C1-4526-A638-26C18FB2BC4A}" destId="{0FAFCCE0-385D-421A-9932-D84179B489ED}" srcOrd="2" destOrd="0" presId="urn:microsoft.com/office/officeart/2005/8/layout/orgChart1"/>
    <dgm:cxn modelId="{0FE5725E-5C9C-41F9-9DC7-E7F7AD326FA4}" type="presParOf" srcId="{5DC15C7D-CB06-476E-AD5D-275865AD4F3E}" destId="{F56D5A9B-4B5E-49FF-932C-042FF6EA9E2B}" srcOrd="4" destOrd="0" presId="urn:microsoft.com/office/officeart/2005/8/layout/orgChart1"/>
    <dgm:cxn modelId="{BCD589D4-FAE8-46D1-BC6C-DF846DD8AF58}" type="presParOf" srcId="{5DC15C7D-CB06-476E-AD5D-275865AD4F3E}" destId="{51E15126-D632-4C74-B995-F38723DC9BA6}" srcOrd="5" destOrd="0" presId="urn:microsoft.com/office/officeart/2005/8/layout/orgChart1"/>
    <dgm:cxn modelId="{D302D67B-BF20-4A7F-B331-3F359A147399}" type="presParOf" srcId="{51E15126-D632-4C74-B995-F38723DC9BA6}" destId="{A08E3E59-AF0F-4A94-B780-3CFEDB65D92B}" srcOrd="0" destOrd="0" presId="urn:microsoft.com/office/officeart/2005/8/layout/orgChart1"/>
    <dgm:cxn modelId="{D820DC10-06E6-40A9-9397-DC6AAB2086E9}" type="presParOf" srcId="{A08E3E59-AF0F-4A94-B780-3CFEDB65D92B}" destId="{979AB111-0A06-4DE0-92BC-B6B75E64782D}" srcOrd="0" destOrd="0" presId="urn:microsoft.com/office/officeart/2005/8/layout/orgChart1"/>
    <dgm:cxn modelId="{6ACDC9A5-2C4F-4F7C-BC0A-3995602294A2}" type="presParOf" srcId="{A08E3E59-AF0F-4A94-B780-3CFEDB65D92B}" destId="{5754D14A-A2FD-4312-816C-31FC12046CBE}" srcOrd="1" destOrd="0" presId="urn:microsoft.com/office/officeart/2005/8/layout/orgChart1"/>
    <dgm:cxn modelId="{96C9751A-E345-4340-AF7E-881EE8B740EF}" type="presParOf" srcId="{51E15126-D632-4C74-B995-F38723DC9BA6}" destId="{F59DD091-9847-40C1-BBF2-709BA51EFFB2}" srcOrd="1" destOrd="0" presId="urn:microsoft.com/office/officeart/2005/8/layout/orgChart1"/>
    <dgm:cxn modelId="{D6EFF157-E9CC-4241-982A-2DD03F209620}" type="presParOf" srcId="{51E15126-D632-4C74-B995-F38723DC9BA6}" destId="{5150E6BD-C357-4B68-859F-D360504AC4FA}" srcOrd="2" destOrd="0" presId="urn:microsoft.com/office/officeart/2005/8/layout/orgChart1"/>
    <dgm:cxn modelId="{8E2530D6-0D63-4F5D-8601-B90FC41B0098}" type="presParOf" srcId="{5DC15C7D-CB06-476E-AD5D-275865AD4F3E}" destId="{399856A0-010E-485C-A58E-68ED553A558A}" srcOrd="6" destOrd="0" presId="urn:microsoft.com/office/officeart/2005/8/layout/orgChart1"/>
    <dgm:cxn modelId="{D38A4A02-304B-45A7-AA96-A7D4C30510EF}" type="presParOf" srcId="{5DC15C7D-CB06-476E-AD5D-275865AD4F3E}" destId="{0A0D7ABB-E85F-4FF0-A00F-5DE31075328C}" srcOrd="7" destOrd="0" presId="urn:microsoft.com/office/officeart/2005/8/layout/orgChart1"/>
    <dgm:cxn modelId="{28197A2D-4314-4AFB-9118-97BE004614EA}" type="presParOf" srcId="{0A0D7ABB-E85F-4FF0-A00F-5DE31075328C}" destId="{DC2B13ED-CFDD-4657-A90F-F5FC164AE9FD}" srcOrd="0" destOrd="0" presId="urn:microsoft.com/office/officeart/2005/8/layout/orgChart1"/>
    <dgm:cxn modelId="{F1B84E4F-7127-4DC5-B80A-3E76C90E4852}" type="presParOf" srcId="{DC2B13ED-CFDD-4657-A90F-F5FC164AE9FD}" destId="{85852501-87E7-4945-91C7-7091F426DDD7}" srcOrd="0" destOrd="0" presId="urn:microsoft.com/office/officeart/2005/8/layout/orgChart1"/>
    <dgm:cxn modelId="{988A70EF-9F97-4485-90BB-13073E3AFA58}" type="presParOf" srcId="{DC2B13ED-CFDD-4657-A90F-F5FC164AE9FD}" destId="{159C17EA-DE23-4AE8-9680-27393E112AE9}" srcOrd="1" destOrd="0" presId="urn:microsoft.com/office/officeart/2005/8/layout/orgChart1"/>
    <dgm:cxn modelId="{672F65DE-E739-4048-886F-19EE12904481}" type="presParOf" srcId="{0A0D7ABB-E85F-4FF0-A00F-5DE31075328C}" destId="{BD19BD42-A556-4746-AE1E-F88393E11123}" srcOrd="1" destOrd="0" presId="urn:microsoft.com/office/officeart/2005/8/layout/orgChart1"/>
    <dgm:cxn modelId="{3F9349EF-6E30-489B-B916-D91C2FA134D0}" type="presParOf" srcId="{0A0D7ABB-E85F-4FF0-A00F-5DE31075328C}" destId="{9C944C21-E97C-44CA-B2B7-7477B5297C01}" srcOrd="2" destOrd="0" presId="urn:microsoft.com/office/officeart/2005/8/layout/orgChart1"/>
    <dgm:cxn modelId="{529C710F-D62C-445E-81C5-5C00D3B0131C}" type="presParOf" srcId="{5DC15C7D-CB06-476E-AD5D-275865AD4F3E}" destId="{7AA60E53-20FF-48FF-A5DE-29D630349894}" srcOrd="8" destOrd="0" presId="urn:microsoft.com/office/officeart/2005/8/layout/orgChart1"/>
    <dgm:cxn modelId="{79A80DD9-3DE8-4F7F-B662-87E000A04DC4}" type="presParOf" srcId="{5DC15C7D-CB06-476E-AD5D-275865AD4F3E}" destId="{7E9E4EC6-E22F-45CC-B6CB-72A90BE21AB9}" srcOrd="9" destOrd="0" presId="urn:microsoft.com/office/officeart/2005/8/layout/orgChart1"/>
    <dgm:cxn modelId="{263D33E8-66DC-494A-B235-76E3377227CC}" type="presParOf" srcId="{7E9E4EC6-E22F-45CC-B6CB-72A90BE21AB9}" destId="{5D5829AD-3194-4714-85A2-234898EC9EF6}" srcOrd="0" destOrd="0" presId="urn:microsoft.com/office/officeart/2005/8/layout/orgChart1"/>
    <dgm:cxn modelId="{F4448F68-EDD2-4BAC-A339-1A2FA11C16A4}" type="presParOf" srcId="{5D5829AD-3194-4714-85A2-234898EC9EF6}" destId="{199C2673-F805-4657-A734-F17F3FAB7A0D}" srcOrd="0" destOrd="0" presId="urn:microsoft.com/office/officeart/2005/8/layout/orgChart1"/>
    <dgm:cxn modelId="{17EF920B-830B-430A-B4B3-FEF31CCE1570}" type="presParOf" srcId="{5D5829AD-3194-4714-85A2-234898EC9EF6}" destId="{D1F21897-E012-4AB6-BAC7-5DE20E21A37F}" srcOrd="1" destOrd="0" presId="urn:microsoft.com/office/officeart/2005/8/layout/orgChart1"/>
    <dgm:cxn modelId="{4F250AAD-0722-4854-8C8F-6931E89ECCBB}" type="presParOf" srcId="{7E9E4EC6-E22F-45CC-B6CB-72A90BE21AB9}" destId="{F02C6393-5062-40DC-A00E-37D1E5635CA5}" srcOrd="1" destOrd="0" presId="urn:microsoft.com/office/officeart/2005/8/layout/orgChart1"/>
    <dgm:cxn modelId="{6CBC3769-3B1E-4E15-A939-5AB199477C46}" type="presParOf" srcId="{7E9E4EC6-E22F-45CC-B6CB-72A90BE21AB9}" destId="{6D823892-2B77-441A-B26D-975E39D12D7A}" srcOrd="2" destOrd="0" presId="urn:microsoft.com/office/officeart/2005/8/layout/orgChart1"/>
    <dgm:cxn modelId="{B9A342B7-CCD3-4AEB-9A58-370D9350D726}" type="presParOf" srcId="{5DC15C7D-CB06-476E-AD5D-275865AD4F3E}" destId="{96133898-38E7-4AA9-BCB3-00454F28471B}" srcOrd="10" destOrd="0" presId="urn:microsoft.com/office/officeart/2005/8/layout/orgChart1"/>
    <dgm:cxn modelId="{6C53EF30-18E4-47BE-9E2D-0F1ABA68FEFE}" type="presParOf" srcId="{5DC15C7D-CB06-476E-AD5D-275865AD4F3E}" destId="{F5260B21-366D-4095-8BFF-D0704E7E26D9}" srcOrd="11" destOrd="0" presId="urn:microsoft.com/office/officeart/2005/8/layout/orgChart1"/>
    <dgm:cxn modelId="{BBE1DE84-EE0B-4F56-A984-EBD171A611AD}" type="presParOf" srcId="{F5260B21-366D-4095-8BFF-D0704E7E26D9}" destId="{86034832-B13E-4727-9350-8468CD2CFEA3}" srcOrd="0" destOrd="0" presId="urn:microsoft.com/office/officeart/2005/8/layout/orgChart1"/>
    <dgm:cxn modelId="{5B51BA16-F9F3-414E-A97A-6501DDACA2C0}" type="presParOf" srcId="{86034832-B13E-4727-9350-8468CD2CFEA3}" destId="{2BB613B5-ABA2-4014-A54B-107B033A7036}" srcOrd="0" destOrd="0" presId="urn:microsoft.com/office/officeart/2005/8/layout/orgChart1"/>
    <dgm:cxn modelId="{6DCB9239-B48D-404B-9EC4-00A010AA6A2E}" type="presParOf" srcId="{86034832-B13E-4727-9350-8468CD2CFEA3}" destId="{EF3A76C6-DF6C-4C65-B42E-36B82E02E28C}" srcOrd="1" destOrd="0" presId="urn:microsoft.com/office/officeart/2005/8/layout/orgChart1"/>
    <dgm:cxn modelId="{36F2A046-9A6F-424A-9E67-6A04BCB89A15}" type="presParOf" srcId="{F5260B21-366D-4095-8BFF-D0704E7E26D9}" destId="{33D9C8CA-DFF1-4E57-ABA3-BD4042469BBF}" srcOrd="1" destOrd="0" presId="urn:microsoft.com/office/officeart/2005/8/layout/orgChart1"/>
    <dgm:cxn modelId="{FF900E0C-A9BB-40AB-B520-E99BFAAFDD45}" type="presParOf" srcId="{F5260B21-366D-4095-8BFF-D0704E7E26D9}" destId="{3A56801C-987A-4BA1-81CE-5B5C976B70E7}" srcOrd="2" destOrd="0" presId="urn:microsoft.com/office/officeart/2005/8/layout/orgChart1"/>
    <dgm:cxn modelId="{0DEF75DB-7856-40E6-8929-60E5ED59A091}" type="presParOf" srcId="{5DC15C7D-CB06-476E-AD5D-275865AD4F3E}" destId="{C3077C95-D7FF-4BA5-9194-9B3F323D2CA6}" srcOrd="12" destOrd="0" presId="urn:microsoft.com/office/officeart/2005/8/layout/orgChart1"/>
    <dgm:cxn modelId="{3D9F020C-93B2-4430-BF3D-A79E83D61CBD}" type="presParOf" srcId="{5DC15C7D-CB06-476E-AD5D-275865AD4F3E}" destId="{9D909C42-5042-4627-B181-7C90E5B2B24F}" srcOrd="13" destOrd="0" presId="urn:microsoft.com/office/officeart/2005/8/layout/orgChart1"/>
    <dgm:cxn modelId="{50DF76FE-40C8-43C0-A789-790A2F401245}" type="presParOf" srcId="{9D909C42-5042-4627-B181-7C90E5B2B24F}" destId="{B866FFFB-6C22-4A07-8AA6-336CA6986D39}" srcOrd="0" destOrd="0" presId="urn:microsoft.com/office/officeart/2005/8/layout/orgChart1"/>
    <dgm:cxn modelId="{250A44F6-55B4-4DC1-921A-5D1BB0B3A324}" type="presParOf" srcId="{B866FFFB-6C22-4A07-8AA6-336CA6986D39}" destId="{25C40588-046F-4C36-B716-49AB5B4C2A21}" srcOrd="0" destOrd="0" presId="urn:microsoft.com/office/officeart/2005/8/layout/orgChart1"/>
    <dgm:cxn modelId="{74AACC79-2217-4496-BA09-600345A3802B}" type="presParOf" srcId="{B866FFFB-6C22-4A07-8AA6-336CA6986D39}" destId="{9C9BC971-2BB3-4978-A09D-DC8C369CDC39}" srcOrd="1" destOrd="0" presId="urn:microsoft.com/office/officeart/2005/8/layout/orgChart1"/>
    <dgm:cxn modelId="{97484178-6358-4B21-B758-FBE1DEFAB36B}" type="presParOf" srcId="{9D909C42-5042-4627-B181-7C90E5B2B24F}" destId="{C553F677-7855-4BEE-88C8-40288A01F46B}" srcOrd="1" destOrd="0" presId="urn:microsoft.com/office/officeart/2005/8/layout/orgChart1"/>
    <dgm:cxn modelId="{87FCF86A-184A-40E3-90BF-778CFFC5A9E9}" type="presParOf" srcId="{9D909C42-5042-4627-B181-7C90E5B2B24F}" destId="{F3084F8E-42AD-403C-9F4F-B37EEB5D1897}" srcOrd="2" destOrd="0" presId="urn:microsoft.com/office/officeart/2005/8/layout/orgChart1"/>
    <dgm:cxn modelId="{D38C15D6-0E72-4A25-A57C-B4AB6F3DCF14}" type="presParOf" srcId="{F8BF9D06-7161-43E7-9895-9177C86365BB}" destId="{33D3E7B5-3CC0-4D6D-8E50-F7668DB8AEE3}"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11561B-EAEB-4999-99F9-190FBD0122D5}">
      <dsp:nvSpPr>
        <dsp:cNvPr id="0" name=""/>
        <dsp:cNvSpPr/>
      </dsp:nvSpPr>
      <dsp:spPr>
        <a:xfrm>
          <a:off x="0" y="0"/>
          <a:ext cx="8860471" cy="527670"/>
        </a:xfrm>
        <a:prstGeom prst="roundRect">
          <a:avLst/>
        </a:prstGeom>
        <a:solidFill>
          <a:schemeClr val="accent1">
            <a:hueOff val="0"/>
            <a:satOff val="0"/>
            <a:lumOff val="0"/>
            <a:alphaOff val="0"/>
          </a:schemeClr>
        </a:solidFill>
        <a:ln>
          <a:noFill/>
        </a:ln>
        <a:effectLst>
          <a:outerShdw blurRad="76200" dist="38100" dir="5400000"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l-GR" sz="2200" b="1" kern="1200" dirty="0" smtClean="0"/>
            <a:t>Οι γεωκίνδυνοι έχουν τα ακόλουθα χαρακτηριστικά:</a:t>
          </a:r>
        </a:p>
      </dsp:txBody>
      <dsp:txXfrm>
        <a:off x="25759" y="25759"/>
        <a:ext cx="8808953" cy="476152"/>
      </dsp:txXfrm>
    </dsp:sp>
    <dsp:sp modelId="{2FC8DB56-2099-4051-BAFA-BB99538B7AE4}">
      <dsp:nvSpPr>
        <dsp:cNvPr id="0" name=""/>
        <dsp:cNvSpPr/>
      </dsp:nvSpPr>
      <dsp:spPr>
        <a:xfrm>
          <a:off x="0" y="642261"/>
          <a:ext cx="8860471" cy="527670"/>
        </a:xfrm>
        <a:prstGeom prst="roundRect">
          <a:avLst/>
        </a:prstGeom>
        <a:solidFill>
          <a:schemeClr val="accent1">
            <a:hueOff val="0"/>
            <a:satOff val="0"/>
            <a:lumOff val="0"/>
            <a:alphaOff val="0"/>
          </a:schemeClr>
        </a:solidFill>
        <a:ln>
          <a:noFill/>
        </a:ln>
        <a:effectLst>
          <a:outerShdw blurRad="76200" dist="38100" dir="5400000"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l-GR" sz="2200" b="1" kern="1200" dirty="0" smtClean="0"/>
            <a:t>	-εκδηλώνονται σε σχετικά σύντομο χρονικό διάστημα</a:t>
          </a:r>
          <a:endParaRPr lang="en-US" sz="2200" kern="1200" dirty="0"/>
        </a:p>
      </dsp:txBody>
      <dsp:txXfrm>
        <a:off x="25759" y="668020"/>
        <a:ext cx="8808953" cy="476152"/>
      </dsp:txXfrm>
    </dsp:sp>
    <dsp:sp modelId="{B3067A2A-58F7-4749-B8CF-5820AE979FF8}">
      <dsp:nvSpPr>
        <dsp:cNvPr id="0" name=""/>
        <dsp:cNvSpPr/>
      </dsp:nvSpPr>
      <dsp:spPr>
        <a:xfrm>
          <a:off x="0" y="1233291"/>
          <a:ext cx="8860471" cy="527670"/>
        </a:xfrm>
        <a:prstGeom prst="roundRect">
          <a:avLst/>
        </a:prstGeom>
        <a:solidFill>
          <a:schemeClr val="accent1">
            <a:hueOff val="0"/>
            <a:satOff val="0"/>
            <a:lumOff val="0"/>
            <a:alphaOff val="0"/>
          </a:schemeClr>
        </a:solidFill>
        <a:ln>
          <a:noFill/>
        </a:ln>
        <a:effectLst>
          <a:outerShdw blurRad="76200" dist="38100" dir="5400000"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l-GR" sz="2200" b="1" kern="1200" dirty="0" smtClean="0"/>
            <a:t>	-αντιπροσωπεύουν πιθανές καταστροφές</a:t>
          </a:r>
          <a:endParaRPr lang="en-US" sz="2200" kern="1200" dirty="0"/>
        </a:p>
      </dsp:txBody>
      <dsp:txXfrm>
        <a:off x="25759" y="1259050"/>
        <a:ext cx="8808953" cy="476152"/>
      </dsp:txXfrm>
    </dsp:sp>
    <dsp:sp modelId="{48139087-BC21-40F9-954C-0ECB9E27509C}">
      <dsp:nvSpPr>
        <dsp:cNvPr id="0" name=""/>
        <dsp:cNvSpPr/>
      </dsp:nvSpPr>
      <dsp:spPr>
        <a:xfrm>
          <a:off x="0" y="1824321"/>
          <a:ext cx="8860471" cy="527670"/>
        </a:xfrm>
        <a:prstGeom prst="roundRect">
          <a:avLst/>
        </a:prstGeom>
        <a:solidFill>
          <a:schemeClr val="accent1">
            <a:hueOff val="0"/>
            <a:satOff val="0"/>
            <a:lumOff val="0"/>
            <a:alphaOff val="0"/>
          </a:schemeClr>
        </a:solidFill>
        <a:ln>
          <a:noFill/>
        </a:ln>
        <a:effectLst>
          <a:outerShdw blurRad="76200" dist="38100" dir="5400000"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l-GR" sz="2200" b="1" kern="1200" dirty="0" smtClean="0"/>
            <a:t>	-δημιουργούν καταστάσεις έκτακτης ανάγκης</a:t>
          </a:r>
          <a:endParaRPr lang="en-US" sz="2200" kern="1200" dirty="0"/>
        </a:p>
      </dsp:txBody>
      <dsp:txXfrm>
        <a:off x="25759" y="1850080"/>
        <a:ext cx="8808953" cy="476152"/>
      </dsp:txXfrm>
    </dsp:sp>
    <dsp:sp modelId="{6E2E61FC-3EB9-4ABF-875F-E7687DA229E5}">
      <dsp:nvSpPr>
        <dsp:cNvPr id="0" name=""/>
        <dsp:cNvSpPr/>
      </dsp:nvSpPr>
      <dsp:spPr>
        <a:xfrm>
          <a:off x="0" y="2415351"/>
          <a:ext cx="8860471" cy="527670"/>
        </a:xfrm>
        <a:prstGeom prst="roundRect">
          <a:avLst/>
        </a:prstGeom>
        <a:solidFill>
          <a:schemeClr val="accent1">
            <a:hueOff val="0"/>
            <a:satOff val="0"/>
            <a:lumOff val="0"/>
            <a:alphaOff val="0"/>
          </a:schemeClr>
        </a:solidFill>
        <a:ln>
          <a:noFill/>
        </a:ln>
        <a:effectLst>
          <a:outerShdw blurRad="76200" dist="38100" dir="5400000" rotWithShape="0">
            <a:srgbClr val="000000">
              <a:alpha val="60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rtl="0">
            <a:lnSpc>
              <a:spcPct val="90000"/>
            </a:lnSpc>
            <a:spcBef>
              <a:spcPct val="0"/>
            </a:spcBef>
            <a:spcAft>
              <a:spcPct val="35000"/>
            </a:spcAft>
          </a:pPr>
          <a:r>
            <a:rPr lang="el-GR" sz="2200" b="1" kern="1200" dirty="0" smtClean="0"/>
            <a:t>	-έχουν άμεσα και ακούσια αποτελέσματα</a:t>
          </a:r>
          <a:endParaRPr lang="en-US" sz="2200" kern="1200" dirty="0"/>
        </a:p>
      </dsp:txBody>
      <dsp:txXfrm>
        <a:off x="25759" y="2441110"/>
        <a:ext cx="8808953" cy="47615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4411E9-21A9-46C2-84EE-F949D157D856}">
      <dsp:nvSpPr>
        <dsp:cNvPr id="0" name=""/>
        <dsp:cNvSpPr/>
      </dsp:nvSpPr>
      <dsp:spPr>
        <a:xfrm>
          <a:off x="1218811" y="3145"/>
          <a:ext cx="2140433" cy="758710"/>
        </a:xfrm>
        <a:prstGeom prst="roundRect">
          <a:avLst>
            <a:gd name="adj" fmla="val 10000"/>
          </a:avLst>
        </a:prstGeom>
        <a:gradFill rotWithShape="0">
          <a:gsLst>
            <a:gs pos="0">
              <a:schemeClr val="lt1">
                <a:hueOff val="0"/>
                <a:satOff val="0"/>
                <a:lumOff val="0"/>
                <a:alphaOff val="0"/>
              </a:schemeClr>
            </a:gs>
            <a:gs pos="100000">
              <a:schemeClr val="lt1">
                <a:hueOff val="0"/>
                <a:satOff val="0"/>
                <a:lumOff val="0"/>
                <a:alphaOff val="0"/>
                <a:shade val="48000"/>
                <a:satMod val="180000"/>
                <a:lumMod val="94000"/>
              </a:schemeClr>
            </a:gs>
            <a:gs pos="100000">
              <a:schemeClr val="lt1">
                <a:hueOff val="0"/>
                <a:satOff val="0"/>
                <a:lumOff val="0"/>
                <a:alphaOff val="0"/>
                <a:shade val="48000"/>
                <a:satMod val="180000"/>
                <a:lumMod val="94000"/>
              </a:schemeClr>
            </a:gs>
          </a:gsLst>
          <a:lin ang="4140000" scaled="1"/>
        </a:gradFill>
        <a:ln>
          <a:noFill/>
        </a:ln>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dsp:spPr>
      <dsp:style>
        <a:lnRef idx="0">
          <a:scrgbClr r="0" g="0" b="0"/>
        </a:lnRef>
        <a:fillRef idx="3">
          <a:scrgbClr r="0" g="0" b="0"/>
        </a:fillRef>
        <a:effectRef idx="3">
          <a:scrgbClr r="0" g="0" b="0"/>
        </a:effectRef>
        <a:fontRef idx="minor">
          <a:schemeClr val="lt1"/>
        </a:fontRef>
      </dsp:style>
      <dsp:txBody>
        <a:bodyPr spcFirstLastPara="0" vert="horz" wrap="square" lIns="43815" tIns="29210" rIns="43815" bIns="29210" numCol="1" spcCol="1270" anchor="ctr" anchorCtr="0">
          <a:noAutofit/>
        </a:bodyPr>
        <a:lstStyle/>
        <a:p>
          <a:pPr lvl="0" algn="ctr" defTabSz="1022350" rtl="0">
            <a:lnSpc>
              <a:spcPct val="90000"/>
            </a:lnSpc>
            <a:spcBef>
              <a:spcPct val="0"/>
            </a:spcBef>
            <a:spcAft>
              <a:spcPct val="35000"/>
            </a:spcAft>
          </a:pPr>
          <a:r>
            <a:rPr lang="el-GR" sz="2300" kern="1200" dirty="0" smtClean="0">
              <a:effectLst>
                <a:outerShdw blurRad="38100" dist="38100" dir="2700000" algn="tl">
                  <a:srgbClr val="000000">
                    <a:alpha val="43137"/>
                  </a:srgbClr>
                </a:outerShdw>
              </a:effectLst>
            </a:rPr>
            <a:t>Πέντε κύριες κατηγορίες:</a:t>
          </a:r>
          <a:endParaRPr lang="en-US" sz="2300" kern="1200" dirty="0">
            <a:effectLst>
              <a:outerShdw blurRad="38100" dist="38100" dir="2700000" algn="tl">
                <a:srgbClr val="000000">
                  <a:alpha val="43137"/>
                </a:srgbClr>
              </a:outerShdw>
            </a:effectLst>
          </a:endParaRPr>
        </a:p>
      </dsp:txBody>
      <dsp:txXfrm>
        <a:off x="1241033" y="25367"/>
        <a:ext cx="2095989" cy="714266"/>
      </dsp:txXfrm>
    </dsp:sp>
    <dsp:sp modelId="{3600C0BA-A1C3-413C-9C58-9306EEA0A192}">
      <dsp:nvSpPr>
        <dsp:cNvPr id="0" name=""/>
        <dsp:cNvSpPr/>
      </dsp:nvSpPr>
      <dsp:spPr>
        <a:xfrm>
          <a:off x="1432854" y="761856"/>
          <a:ext cx="214043" cy="522240"/>
        </a:xfrm>
        <a:custGeom>
          <a:avLst/>
          <a:gdLst/>
          <a:ahLst/>
          <a:cxnLst/>
          <a:rect l="0" t="0" r="0" b="0"/>
          <a:pathLst>
            <a:path>
              <a:moveTo>
                <a:pt x="0" y="0"/>
              </a:moveTo>
              <a:lnTo>
                <a:pt x="0" y="522240"/>
              </a:lnTo>
              <a:lnTo>
                <a:pt x="214043" y="522240"/>
              </a:lnTo>
            </a:path>
          </a:pathLst>
        </a:custGeom>
        <a:noFill/>
        <a:ln w="1905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53488D0-948E-414C-8DA4-2D103A03E8DB}">
      <dsp:nvSpPr>
        <dsp:cNvPr id="0" name=""/>
        <dsp:cNvSpPr/>
      </dsp:nvSpPr>
      <dsp:spPr>
        <a:xfrm>
          <a:off x="1646897" y="935936"/>
          <a:ext cx="1114112" cy="696320"/>
        </a:xfrm>
        <a:prstGeom prst="roundRect">
          <a:avLst>
            <a:gd name="adj" fmla="val 10000"/>
          </a:avLst>
        </a:prstGeom>
        <a:solidFill>
          <a:schemeClr val="dk1">
            <a:alpha val="90000"/>
            <a:tint val="40000"/>
            <a:hueOff val="0"/>
            <a:satOff val="0"/>
            <a:lumOff val="0"/>
            <a:alphaOff val="0"/>
          </a:schemeClr>
        </a:solidFill>
        <a:ln w="12700" cap="flat" cmpd="sng" algn="ctr">
          <a:solidFill>
            <a:schemeClr val="dk1">
              <a:hueOff val="0"/>
              <a:satOff val="0"/>
              <a:lumOff val="0"/>
              <a:alphaOff val="0"/>
            </a:schemeClr>
          </a:solidFill>
          <a:prstDash val="solid"/>
        </a:ln>
        <a:effectLst>
          <a:outerShdw blurRad="76200" dist="38100" dir="5400000" rotWithShape="0">
            <a:srgbClr val="000000">
              <a:alpha val="60000"/>
            </a:srgbClr>
          </a:outerShdw>
        </a:effectLst>
        <a:scene3d>
          <a:camera prst="orthographicFront">
            <a:rot lat="0" lon="0" rev="0"/>
          </a:camera>
          <a:lightRig rig="threePt" dir="tl">
            <a:rot lat="0" lon="0" rev="19800000"/>
          </a:lightRig>
        </a:scene3d>
        <a:sp3d prstMaterial="plastic">
          <a:bevelT w="25400" h="19050"/>
        </a:sp3d>
      </dsp:spPr>
      <dsp:style>
        <a:lnRef idx="1">
          <a:scrgbClr r="0" g="0" b="0"/>
        </a:lnRef>
        <a:fillRef idx="1">
          <a:scrgbClr r="0" g="0" b="0"/>
        </a:fillRef>
        <a:effectRef idx="2">
          <a:scrgbClr r="0" g="0" b="0"/>
        </a:effectRef>
        <a:fontRef idx="minor"/>
      </dsp:style>
      <dsp:txBody>
        <a:bodyPr spcFirstLastPara="0" vert="horz" wrap="square" lIns="28575" tIns="19050" rIns="28575" bIns="19050" numCol="1" spcCol="1270" anchor="ctr" anchorCtr="0">
          <a:noAutofit/>
        </a:bodyPr>
        <a:lstStyle/>
        <a:p>
          <a:pPr lvl="0" algn="ctr" defTabSz="666750" rtl="0">
            <a:lnSpc>
              <a:spcPct val="90000"/>
            </a:lnSpc>
            <a:spcBef>
              <a:spcPct val="0"/>
            </a:spcBef>
            <a:spcAft>
              <a:spcPct val="35000"/>
            </a:spcAft>
          </a:pPr>
          <a:r>
            <a:rPr lang="el-GR" sz="1500" kern="1200" smtClean="0"/>
            <a:t>Πτώση </a:t>
          </a:r>
          <a:endParaRPr lang="en-US" sz="1500" kern="1200"/>
        </a:p>
      </dsp:txBody>
      <dsp:txXfrm>
        <a:off x="1667292" y="956331"/>
        <a:ext cx="1073322" cy="655530"/>
      </dsp:txXfrm>
    </dsp:sp>
    <dsp:sp modelId="{3C820FF7-1125-4C40-8F02-D410EC3992C9}">
      <dsp:nvSpPr>
        <dsp:cNvPr id="0" name=""/>
        <dsp:cNvSpPr/>
      </dsp:nvSpPr>
      <dsp:spPr>
        <a:xfrm>
          <a:off x="1432854" y="761856"/>
          <a:ext cx="214043" cy="1392641"/>
        </a:xfrm>
        <a:custGeom>
          <a:avLst/>
          <a:gdLst/>
          <a:ahLst/>
          <a:cxnLst/>
          <a:rect l="0" t="0" r="0" b="0"/>
          <a:pathLst>
            <a:path>
              <a:moveTo>
                <a:pt x="0" y="0"/>
              </a:moveTo>
              <a:lnTo>
                <a:pt x="0" y="1392641"/>
              </a:lnTo>
              <a:lnTo>
                <a:pt x="214043" y="1392641"/>
              </a:lnTo>
            </a:path>
          </a:pathLst>
        </a:custGeom>
        <a:noFill/>
        <a:ln w="1905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94B0933-B828-479A-9AB2-5EBA23A0C8B4}">
      <dsp:nvSpPr>
        <dsp:cNvPr id="0" name=""/>
        <dsp:cNvSpPr/>
      </dsp:nvSpPr>
      <dsp:spPr>
        <a:xfrm>
          <a:off x="1646897" y="1806337"/>
          <a:ext cx="1114112" cy="696320"/>
        </a:xfrm>
        <a:prstGeom prst="roundRect">
          <a:avLst>
            <a:gd name="adj" fmla="val 10000"/>
          </a:avLst>
        </a:prstGeom>
        <a:solidFill>
          <a:schemeClr val="dk1">
            <a:alpha val="90000"/>
            <a:tint val="40000"/>
            <a:hueOff val="0"/>
            <a:satOff val="0"/>
            <a:lumOff val="0"/>
            <a:alphaOff val="0"/>
          </a:schemeClr>
        </a:solidFill>
        <a:ln w="12700" cap="flat" cmpd="sng" algn="ctr">
          <a:solidFill>
            <a:schemeClr val="dk1">
              <a:hueOff val="0"/>
              <a:satOff val="0"/>
              <a:lumOff val="0"/>
              <a:alphaOff val="0"/>
            </a:schemeClr>
          </a:solidFill>
          <a:prstDash val="solid"/>
        </a:ln>
        <a:effectLst>
          <a:outerShdw blurRad="76200" dist="38100" dir="5400000" rotWithShape="0">
            <a:srgbClr val="000000">
              <a:alpha val="60000"/>
            </a:srgbClr>
          </a:outerShdw>
        </a:effectLst>
        <a:scene3d>
          <a:camera prst="orthographicFront">
            <a:rot lat="0" lon="0" rev="0"/>
          </a:camera>
          <a:lightRig rig="threePt" dir="tl">
            <a:rot lat="0" lon="0" rev="19800000"/>
          </a:lightRig>
        </a:scene3d>
        <a:sp3d prstMaterial="plastic">
          <a:bevelT w="25400" h="19050"/>
        </a:sp3d>
      </dsp:spPr>
      <dsp:style>
        <a:lnRef idx="1">
          <a:scrgbClr r="0" g="0" b="0"/>
        </a:lnRef>
        <a:fillRef idx="1">
          <a:scrgbClr r="0" g="0" b="0"/>
        </a:fillRef>
        <a:effectRef idx="2">
          <a:scrgbClr r="0" g="0" b="0"/>
        </a:effectRef>
        <a:fontRef idx="minor"/>
      </dsp:style>
      <dsp:txBody>
        <a:bodyPr spcFirstLastPara="0" vert="horz" wrap="square" lIns="28575" tIns="19050" rIns="28575" bIns="19050" numCol="1" spcCol="1270" anchor="ctr" anchorCtr="0">
          <a:noAutofit/>
        </a:bodyPr>
        <a:lstStyle/>
        <a:p>
          <a:pPr lvl="0" algn="ctr" defTabSz="666750" rtl="0">
            <a:lnSpc>
              <a:spcPct val="90000"/>
            </a:lnSpc>
            <a:spcBef>
              <a:spcPct val="0"/>
            </a:spcBef>
            <a:spcAft>
              <a:spcPct val="35000"/>
            </a:spcAft>
          </a:pPr>
          <a:r>
            <a:rPr lang="el-GR" sz="1500" kern="1200" smtClean="0"/>
            <a:t>Ανατροπή </a:t>
          </a:r>
          <a:endParaRPr lang="en-US" sz="1500" kern="1200"/>
        </a:p>
      </dsp:txBody>
      <dsp:txXfrm>
        <a:off x="1667292" y="1826732"/>
        <a:ext cx="1073322" cy="655530"/>
      </dsp:txXfrm>
    </dsp:sp>
    <dsp:sp modelId="{88EE200A-2AD3-4517-A388-D5B2FF6CD679}">
      <dsp:nvSpPr>
        <dsp:cNvPr id="0" name=""/>
        <dsp:cNvSpPr/>
      </dsp:nvSpPr>
      <dsp:spPr>
        <a:xfrm>
          <a:off x="1432854" y="761856"/>
          <a:ext cx="214043" cy="2263041"/>
        </a:xfrm>
        <a:custGeom>
          <a:avLst/>
          <a:gdLst/>
          <a:ahLst/>
          <a:cxnLst/>
          <a:rect l="0" t="0" r="0" b="0"/>
          <a:pathLst>
            <a:path>
              <a:moveTo>
                <a:pt x="0" y="0"/>
              </a:moveTo>
              <a:lnTo>
                <a:pt x="0" y="2263041"/>
              </a:lnTo>
              <a:lnTo>
                <a:pt x="214043" y="2263041"/>
              </a:lnTo>
            </a:path>
          </a:pathLst>
        </a:custGeom>
        <a:noFill/>
        <a:ln w="1905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FCF37A7-C318-4F3C-BBE6-456A1A14802D}">
      <dsp:nvSpPr>
        <dsp:cNvPr id="0" name=""/>
        <dsp:cNvSpPr/>
      </dsp:nvSpPr>
      <dsp:spPr>
        <a:xfrm>
          <a:off x="1646897" y="2676737"/>
          <a:ext cx="1114112" cy="696320"/>
        </a:xfrm>
        <a:prstGeom prst="roundRect">
          <a:avLst>
            <a:gd name="adj" fmla="val 10000"/>
          </a:avLst>
        </a:prstGeom>
        <a:solidFill>
          <a:schemeClr val="dk1">
            <a:alpha val="90000"/>
            <a:tint val="40000"/>
            <a:hueOff val="0"/>
            <a:satOff val="0"/>
            <a:lumOff val="0"/>
            <a:alphaOff val="0"/>
          </a:schemeClr>
        </a:solidFill>
        <a:ln w="12700" cap="flat" cmpd="sng" algn="ctr">
          <a:solidFill>
            <a:schemeClr val="dk1">
              <a:hueOff val="0"/>
              <a:satOff val="0"/>
              <a:lumOff val="0"/>
              <a:alphaOff val="0"/>
            </a:schemeClr>
          </a:solidFill>
          <a:prstDash val="solid"/>
        </a:ln>
        <a:effectLst>
          <a:outerShdw blurRad="76200" dist="38100" dir="5400000" rotWithShape="0">
            <a:srgbClr val="000000">
              <a:alpha val="60000"/>
            </a:srgbClr>
          </a:outerShdw>
        </a:effectLst>
        <a:scene3d>
          <a:camera prst="orthographicFront">
            <a:rot lat="0" lon="0" rev="0"/>
          </a:camera>
          <a:lightRig rig="threePt" dir="tl">
            <a:rot lat="0" lon="0" rev="19800000"/>
          </a:lightRig>
        </a:scene3d>
        <a:sp3d prstMaterial="plastic">
          <a:bevelT w="25400" h="19050"/>
        </a:sp3d>
      </dsp:spPr>
      <dsp:style>
        <a:lnRef idx="1">
          <a:scrgbClr r="0" g="0" b="0"/>
        </a:lnRef>
        <a:fillRef idx="1">
          <a:scrgbClr r="0" g="0" b="0"/>
        </a:fillRef>
        <a:effectRef idx="2">
          <a:scrgbClr r="0" g="0" b="0"/>
        </a:effectRef>
        <a:fontRef idx="minor"/>
      </dsp:style>
      <dsp:txBody>
        <a:bodyPr spcFirstLastPara="0" vert="horz" wrap="square" lIns="28575" tIns="19050" rIns="28575" bIns="19050" numCol="1" spcCol="1270" anchor="ctr" anchorCtr="0">
          <a:noAutofit/>
        </a:bodyPr>
        <a:lstStyle/>
        <a:p>
          <a:pPr lvl="0" algn="ctr" defTabSz="666750" rtl="0">
            <a:lnSpc>
              <a:spcPct val="90000"/>
            </a:lnSpc>
            <a:spcBef>
              <a:spcPct val="0"/>
            </a:spcBef>
            <a:spcAft>
              <a:spcPct val="35000"/>
            </a:spcAft>
          </a:pPr>
          <a:r>
            <a:rPr lang="el-GR" sz="1500" kern="1200" smtClean="0"/>
            <a:t>Ολίσθηση </a:t>
          </a:r>
          <a:endParaRPr lang="en-US" sz="1500" kern="1200"/>
        </a:p>
      </dsp:txBody>
      <dsp:txXfrm>
        <a:off x="1667292" y="2697132"/>
        <a:ext cx="1073322" cy="655530"/>
      </dsp:txXfrm>
    </dsp:sp>
    <dsp:sp modelId="{012FFD8B-DDDB-474C-AD74-50401467BF91}">
      <dsp:nvSpPr>
        <dsp:cNvPr id="0" name=""/>
        <dsp:cNvSpPr/>
      </dsp:nvSpPr>
      <dsp:spPr>
        <a:xfrm>
          <a:off x="1432854" y="761856"/>
          <a:ext cx="214043" cy="3133442"/>
        </a:xfrm>
        <a:custGeom>
          <a:avLst/>
          <a:gdLst/>
          <a:ahLst/>
          <a:cxnLst/>
          <a:rect l="0" t="0" r="0" b="0"/>
          <a:pathLst>
            <a:path>
              <a:moveTo>
                <a:pt x="0" y="0"/>
              </a:moveTo>
              <a:lnTo>
                <a:pt x="0" y="3133442"/>
              </a:lnTo>
              <a:lnTo>
                <a:pt x="214043" y="3133442"/>
              </a:lnTo>
            </a:path>
          </a:pathLst>
        </a:custGeom>
        <a:noFill/>
        <a:ln w="1905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64B2F01-AD1D-49E9-9645-4103E8504672}">
      <dsp:nvSpPr>
        <dsp:cNvPr id="0" name=""/>
        <dsp:cNvSpPr/>
      </dsp:nvSpPr>
      <dsp:spPr>
        <a:xfrm>
          <a:off x="1646897" y="3547138"/>
          <a:ext cx="1114112" cy="696320"/>
        </a:xfrm>
        <a:prstGeom prst="roundRect">
          <a:avLst>
            <a:gd name="adj" fmla="val 10000"/>
          </a:avLst>
        </a:prstGeom>
        <a:solidFill>
          <a:schemeClr val="dk1">
            <a:alpha val="90000"/>
            <a:tint val="40000"/>
            <a:hueOff val="0"/>
            <a:satOff val="0"/>
            <a:lumOff val="0"/>
            <a:alphaOff val="0"/>
          </a:schemeClr>
        </a:solidFill>
        <a:ln w="12700" cap="flat" cmpd="sng" algn="ctr">
          <a:solidFill>
            <a:schemeClr val="dk1">
              <a:hueOff val="0"/>
              <a:satOff val="0"/>
              <a:lumOff val="0"/>
              <a:alphaOff val="0"/>
            </a:schemeClr>
          </a:solidFill>
          <a:prstDash val="solid"/>
        </a:ln>
        <a:effectLst>
          <a:outerShdw blurRad="76200" dist="38100" dir="5400000" rotWithShape="0">
            <a:srgbClr val="000000">
              <a:alpha val="60000"/>
            </a:srgbClr>
          </a:outerShdw>
        </a:effectLst>
        <a:scene3d>
          <a:camera prst="orthographicFront">
            <a:rot lat="0" lon="0" rev="0"/>
          </a:camera>
          <a:lightRig rig="threePt" dir="tl">
            <a:rot lat="0" lon="0" rev="19800000"/>
          </a:lightRig>
        </a:scene3d>
        <a:sp3d prstMaterial="plastic">
          <a:bevelT w="25400" h="19050"/>
        </a:sp3d>
      </dsp:spPr>
      <dsp:style>
        <a:lnRef idx="1">
          <a:scrgbClr r="0" g="0" b="0"/>
        </a:lnRef>
        <a:fillRef idx="1">
          <a:scrgbClr r="0" g="0" b="0"/>
        </a:fillRef>
        <a:effectRef idx="2">
          <a:scrgbClr r="0" g="0" b="0"/>
        </a:effectRef>
        <a:fontRef idx="minor"/>
      </dsp:style>
      <dsp:txBody>
        <a:bodyPr spcFirstLastPara="0" vert="horz" wrap="square" lIns="28575" tIns="19050" rIns="28575" bIns="19050" numCol="1" spcCol="1270" anchor="ctr" anchorCtr="0">
          <a:noAutofit/>
        </a:bodyPr>
        <a:lstStyle/>
        <a:p>
          <a:pPr lvl="0" algn="ctr" defTabSz="666750" rtl="0">
            <a:lnSpc>
              <a:spcPct val="90000"/>
            </a:lnSpc>
            <a:spcBef>
              <a:spcPct val="0"/>
            </a:spcBef>
            <a:spcAft>
              <a:spcPct val="35000"/>
            </a:spcAft>
          </a:pPr>
          <a:r>
            <a:rPr lang="el-GR" sz="1500" kern="1200" smtClean="0"/>
            <a:t>Ερπυσμός </a:t>
          </a:r>
          <a:endParaRPr lang="en-US" sz="1500" kern="1200"/>
        </a:p>
      </dsp:txBody>
      <dsp:txXfrm>
        <a:off x="1667292" y="3567533"/>
        <a:ext cx="1073322" cy="655530"/>
      </dsp:txXfrm>
    </dsp:sp>
    <dsp:sp modelId="{F0747FFC-ABD8-4745-BED3-3E08B2152D47}">
      <dsp:nvSpPr>
        <dsp:cNvPr id="0" name=""/>
        <dsp:cNvSpPr/>
      </dsp:nvSpPr>
      <dsp:spPr>
        <a:xfrm>
          <a:off x="1432854" y="761856"/>
          <a:ext cx="214043" cy="4003843"/>
        </a:xfrm>
        <a:custGeom>
          <a:avLst/>
          <a:gdLst/>
          <a:ahLst/>
          <a:cxnLst/>
          <a:rect l="0" t="0" r="0" b="0"/>
          <a:pathLst>
            <a:path>
              <a:moveTo>
                <a:pt x="0" y="0"/>
              </a:moveTo>
              <a:lnTo>
                <a:pt x="0" y="4003843"/>
              </a:lnTo>
              <a:lnTo>
                <a:pt x="214043" y="4003843"/>
              </a:lnTo>
            </a:path>
          </a:pathLst>
        </a:custGeom>
        <a:noFill/>
        <a:ln w="1905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17259C5-B80D-4A91-BA24-C75B0C46F445}">
      <dsp:nvSpPr>
        <dsp:cNvPr id="0" name=""/>
        <dsp:cNvSpPr/>
      </dsp:nvSpPr>
      <dsp:spPr>
        <a:xfrm>
          <a:off x="1646897" y="4417539"/>
          <a:ext cx="1114112" cy="696320"/>
        </a:xfrm>
        <a:prstGeom prst="roundRect">
          <a:avLst>
            <a:gd name="adj" fmla="val 10000"/>
          </a:avLst>
        </a:prstGeom>
        <a:solidFill>
          <a:schemeClr val="dk1">
            <a:alpha val="90000"/>
            <a:tint val="40000"/>
            <a:hueOff val="0"/>
            <a:satOff val="0"/>
            <a:lumOff val="0"/>
            <a:alphaOff val="0"/>
          </a:schemeClr>
        </a:solidFill>
        <a:ln w="12700" cap="flat" cmpd="sng" algn="ctr">
          <a:solidFill>
            <a:schemeClr val="dk1">
              <a:hueOff val="0"/>
              <a:satOff val="0"/>
              <a:lumOff val="0"/>
              <a:alphaOff val="0"/>
            </a:schemeClr>
          </a:solidFill>
          <a:prstDash val="solid"/>
        </a:ln>
        <a:effectLst>
          <a:outerShdw blurRad="76200" dist="38100" dir="5400000" rotWithShape="0">
            <a:srgbClr val="000000">
              <a:alpha val="60000"/>
            </a:srgbClr>
          </a:outerShdw>
        </a:effectLst>
        <a:scene3d>
          <a:camera prst="orthographicFront">
            <a:rot lat="0" lon="0" rev="0"/>
          </a:camera>
          <a:lightRig rig="threePt" dir="tl">
            <a:rot lat="0" lon="0" rev="19800000"/>
          </a:lightRig>
        </a:scene3d>
        <a:sp3d prstMaterial="plastic">
          <a:bevelT w="25400" h="19050"/>
        </a:sp3d>
      </dsp:spPr>
      <dsp:style>
        <a:lnRef idx="1">
          <a:scrgbClr r="0" g="0" b="0"/>
        </a:lnRef>
        <a:fillRef idx="1">
          <a:scrgbClr r="0" g="0" b="0"/>
        </a:fillRef>
        <a:effectRef idx="2">
          <a:scrgbClr r="0" g="0" b="0"/>
        </a:effectRef>
        <a:fontRef idx="minor"/>
      </dsp:style>
      <dsp:txBody>
        <a:bodyPr spcFirstLastPara="0" vert="horz" wrap="square" lIns="28575" tIns="19050" rIns="28575" bIns="19050" numCol="1" spcCol="1270" anchor="ctr" anchorCtr="0">
          <a:noAutofit/>
        </a:bodyPr>
        <a:lstStyle/>
        <a:p>
          <a:pPr lvl="0" algn="ctr" defTabSz="666750" rtl="0">
            <a:lnSpc>
              <a:spcPct val="90000"/>
            </a:lnSpc>
            <a:spcBef>
              <a:spcPct val="0"/>
            </a:spcBef>
            <a:spcAft>
              <a:spcPct val="35000"/>
            </a:spcAft>
          </a:pPr>
          <a:r>
            <a:rPr lang="el-GR" sz="1500" kern="1200" smtClean="0"/>
            <a:t>Ροή</a:t>
          </a:r>
          <a:endParaRPr lang="en-US" sz="1500" kern="1200"/>
        </a:p>
      </dsp:txBody>
      <dsp:txXfrm>
        <a:off x="1667292" y="4437934"/>
        <a:ext cx="1073322" cy="65553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B7E5DF-F1DA-4FFA-9D50-4FA9A78B4EDF}">
      <dsp:nvSpPr>
        <dsp:cNvPr id="0" name=""/>
        <dsp:cNvSpPr/>
      </dsp:nvSpPr>
      <dsp:spPr>
        <a:xfrm rot="5400000">
          <a:off x="2489257" y="69418"/>
          <a:ext cx="3184027" cy="3841196"/>
        </a:xfrm>
        <a:prstGeom prst="round2SameRect">
          <a:avLst/>
        </a:prstGeom>
        <a:solidFill>
          <a:schemeClr val="accent1">
            <a:alpha val="90000"/>
            <a:tint val="40000"/>
            <a:hueOff val="0"/>
            <a:satOff val="0"/>
            <a:lumOff val="0"/>
            <a:alphaOff val="0"/>
          </a:schemeClr>
        </a:solidFill>
        <a:ln>
          <a:noFill/>
        </a:ln>
        <a:effectLst>
          <a:outerShdw blurRad="76200" dist="38100" dir="5400000" rotWithShape="0">
            <a:srgbClr val="000000">
              <a:alpha val="60000"/>
            </a:srgbClr>
          </a:outerShdw>
        </a:effectLst>
        <a:scene3d>
          <a:camera prst="orthographicFront">
            <a:rot lat="0" lon="0" rev="0"/>
          </a:camera>
          <a:lightRig rig="threePt" dir="tl">
            <a:rot lat="0" lon="0" rev="19800000"/>
          </a:lightRig>
        </a:scene3d>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dsp:style>
      <dsp:txBody>
        <a:bodyPr spcFirstLastPara="0" vert="horz" wrap="square" lIns="91440" tIns="45720" rIns="91440" bIns="45720" numCol="1" spcCol="1270" anchor="ctr" anchorCtr="0">
          <a:noAutofit/>
        </a:bodyPr>
        <a:lstStyle/>
        <a:p>
          <a:pPr marL="228600" lvl="1" indent="-228600" algn="l" defTabSz="1066800" rtl="0">
            <a:lnSpc>
              <a:spcPct val="90000"/>
            </a:lnSpc>
            <a:spcBef>
              <a:spcPct val="0"/>
            </a:spcBef>
            <a:spcAft>
              <a:spcPct val="15000"/>
            </a:spcAft>
            <a:buChar char="••"/>
          </a:pPr>
          <a:r>
            <a:rPr lang="el-GR" sz="2400" kern="1200" smtClean="0"/>
            <a:t>Γεωλογικοί</a:t>
          </a:r>
          <a:endParaRPr lang="en-US" sz="2400" kern="1200"/>
        </a:p>
        <a:p>
          <a:pPr marL="228600" lvl="1" indent="-228600" algn="l" defTabSz="1066800" rtl="0">
            <a:lnSpc>
              <a:spcPct val="90000"/>
            </a:lnSpc>
            <a:spcBef>
              <a:spcPct val="0"/>
            </a:spcBef>
            <a:spcAft>
              <a:spcPct val="15000"/>
            </a:spcAft>
            <a:buChar char="••"/>
          </a:pPr>
          <a:r>
            <a:rPr lang="el-GR" sz="2400" kern="1200" dirty="0" smtClean="0"/>
            <a:t>Γεωμορφολογικοί</a:t>
          </a:r>
          <a:endParaRPr lang="en-US" sz="2400" kern="1200" dirty="0"/>
        </a:p>
        <a:p>
          <a:pPr marL="228600" lvl="1" indent="-228600" algn="l" defTabSz="1066800" rtl="0">
            <a:lnSpc>
              <a:spcPct val="90000"/>
            </a:lnSpc>
            <a:spcBef>
              <a:spcPct val="0"/>
            </a:spcBef>
            <a:spcAft>
              <a:spcPct val="15000"/>
            </a:spcAft>
            <a:buChar char="••"/>
          </a:pPr>
          <a:r>
            <a:rPr lang="el-GR" sz="2400" kern="1200" dirty="0" smtClean="0"/>
            <a:t>Τοπογραφικοί</a:t>
          </a:r>
          <a:endParaRPr lang="en-US" sz="2400" kern="1200" dirty="0"/>
        </a:p>
        <a:p>
          <a:pPr marL="228600" lvl="1" indent="-228600" algn="l" defTabSz="1066800" rtl="0">
            <a:lnSpc>
              <a:spcPct val="90000"/>
            </a:lnSpc>
            <a:spcBef>
              <a:spcPct val="0"/>
            </a:spcBef>
            <a:spcAft>
              <a:spcPct val="15000"/>
            </a:spcAft>
            <a:buChar char="••"/>
          </a:pPr>
          <a:r>
            <a:rPr lang="el-GR" sz="2400" kern="1200" smtClean="0"/>
            <a:t>Υδρολογικοί</a:t>
          </a:r>
          <a:endParaRPr lang="en-US" sz="2400" kern="1200"/>
        </a:p>
        <a:p>
          <a:pPr marL="228600" lvl="1" indent="-228600" algn="l" defTabSz="1066800" rtl="0">
            <a:lnSpc>
              <a:spcPct val="90000"/>
            </a:lnSpc>
            <a:spcBef>
              <a:spcPct val="0"/>
            </a:spcBef>
            <a:spcAft>
              <a:spcPct val="15000"/>
            </a:spcAft>
            <a:buChar char="••"/>
          </a:pPr>
          <a:r>
            <a:rPr lang="el-GR" sz="2400" kern="1200" smtClean="0"/>
            <a:t>Κλιματολογικοί</a:t>
          </a:r>
          <a:endParaRPr lang="en-US" sz="2400" kern="1200"/>
        </a:p>
        <a:p>
          <a:pPr marL="228600" lvl="1" indent="-228600" algn="l" defTabSz="1066800" rtl="0">
            <a:lnSpc>
              <a:spcPct val="90000"/>
            </a:lnSpc>
            <a:spcBef>
              <a:spcPct val="0"/>
            </a:spcBef>
            <a:spcAft>
              <a:spcPct val="15000"/>
            </a:spcAft>
            <a:buChar char="••"/>
          </a:pPr>
          <a:r>
            <a:rPr lang="el-GR" sz="2400" kern="1200" smtClean="0"/>
            <a:t>Μηχανικοί</a:t>
          </a:r>
          <a:endParaRPr lang="en-US" sz="2400" kern="1200"/>
        </a:p>
        <a:p>
          <a:pPr marL="228600" lvl="1" indent="-228600" algn="l" defTabSz="1066800" rtl="0">
            <a:lnSpc>
              <a:spcPct val="90000"/>
            </a:lnSpc>
            <a:spcBef>
              <a:spcPct val="0"/>
            </a:spcBef>
            <a:spcAft>
              <a:spcPct val="15000"/>
            </a:spcAft>
            <a:buChar char="••"/>
          </a:pPr>
          <a:r>
            <a:rPr lang="el-GR" sz="2400" kern="1200" smtClean="0"/>
            <a:t>Ανθρωπογενείς</a:t>
          </a:r>
          <a:endParaRPr lang="en-US" sz="2400" kern="1200"/>
        </a:p>
      </dsp:txBody>
      <dsp:txXfrm rot="-5400000">
        <a:off x="2160673" y="553434"/>
        <a:ext cx="3685765" cy="2873165"/>
      </dsp:txXfrm>
    </dsp:sp>
    <dsp:sp modelId="{063CE67C-5C6A-4482-994B-66E3E80E057B}">
      <dsp:nvSpPr>
        <dsp:cNvPr id="0" name=""/>
        <dsp:cNvSpPr/>
      </dsp:nvSpPr>
      <dsp:spPr>
        <a:xfrm>
          <a:off x="0" y="0"/>
          <a:ext cx="2160673" cy="3980034"/>
        </a:xfrm>
        <a:prstGeom prst="roundRect">
          <a:avLst/>
        </a:prstGeom>
        <a:solidFill>
          <a:schemeClr val="accent1">
            <a:hueOff val="0"/>
            <a:satOff val="0"/>
            <a:lumOff val="0"/>
            <a:alphaOff val="0"/>
          </a:schemeClr>
        </a:solidFill>
        <a:ln>
          <a:noFill/>
        </a:ln>
        <a:effectLst>
          <a:outerShdw blurRad="76200" dist="38100" dir="5400000" rotWithShape="0">
            <a:srgbClr val="000000">
              <a:alpha val="60000"/>
            </a:srgbClr>
          </a:outerShdw>
        </a:effectLst>
        <a:scene3d>
          <a:camera prst="orthographicFront">
            <a:rot lat="0" lon="0" rev="0"/>
          </a:camera>
          <a:lightRig rig="threePt" dir="tl">
            <a:rot lat="0" lon="0" rev="19800000"/>
          </a:lightRig>
        </a:scene3d>
        <a:sp3d extrusionH="190500" prstMaterial="matte">
          <a:bevelT w="120650" h="38100" prst="relaxedInset"/>
          <a:bevelB w="120650" h="57150" prst="relaxedInset"/>
          <a:contourClr>
            <a:schemeClr val="bg1"/>
          </a:contourClr>
        </a:sp3d>
      </dsp:spPr>
      <dsp:style>
        <a:lnRef idx="0">
          <a:scrgbClr r="0" g="0" b="0"/>
        </a:lnRef>
        <a:fillRef idx="1">
          <a:scrgbClr r="0" g="0" b="0"/>
        </a:fillRef>
        <a:effectRef idx="2">
          <a:scrgbClr r="0" g="0" b="0"/>
        </a:effectRef>
        <a:fontRef idx="minor">
          <a:schemeClr val="lt1"/>
        </a:fontRef>
      </dsp:style>
      <dsp:txBody>
        <a:bodyPr spcFirstLastPara="0" vert="horz" wrap="square" lIns="76200" tIns="38100" rIns="76200" bIns="38100" numCol="1" spcCol="1270" anchor="ctr" anchorCtr="0">
          <a:noAutofit/>
        </a:bodyPr>
        <a:lstStyle/>
        <a:p>
          <a:pPr lvl="0" algn="ctr" defTabSz="889000" rtl="0">
            <a:lnSpc>
              <a:spcPct val="90000"/>
            </a:lnSpc>
            <a:spcBef>
              <a:spcPct val="0"/>
            </a:spcBef>
            <a:spcAft>
              <a:spcPct val="35000"/>
            </a:spcAft>
          </a:pPr>
          <a:r>
            <a:rPr lang="el-GR" sz="2000" b="1" i="1" kern="1200" dirty="0" smtClean="0"/>
            <a:t>Παράγοντες που προκαλούν κατολισθήσεις</a:t>
          </a:r>
          <a:endParaRPr lang="en-US" sz="2000" b="1" i="1" kern="1200" dirty="0"/>
        </a:p>
      </dsp:txBody>
      <dsp:txXfrm>
        <a:off x="105475" y="105475"/>
        <a:ext cx="1949723" cy="376908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B205FE-BEBA-4EE8-A4F5-E8B6B8316835}">
      <dsp:nvSpPr>
        <dsp:cNvPr id="0" name=""/>
        <dsp:cNvSpPr/>
      </dsp:nvSpPr>
      <dsp:spPr>
        <a:xfrm>
          <a:off x="0" y="57944"/>
          <a:ext cx="3520407" cy="47970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l-GR" sz="2000" kern="1200" dirty="0" smtClean="0"/>
            <a:t>Συμβατικές μεθόδους</a:t>
          </a:r>
          <a:endParaRPr lang="en-US" sz="2000" kern="1200" dirty="0"/>
        </a:p>
      </dsp:txBody>
      <dsp:txXfrm>
        <a:off x="23417" y="81361"/>
        <a:ext cx="3473573" cy="432866"/>
      </dsp:txXfrm>
    </dsp:sp>
    <dsp:sp modelId="{94C8A961-AA27-4583-A420-1E19399E10A5}">
      <dsp:nvSpPr>
        <dsp:cNvPr id="0" name=""/>
        <dsp:cNvSpPr/>
      </dsp:nvSpPr>
      <dsp:spPr>
        <a:xfrm>
          <a:off x="0" y="576400"/>
          <a:ext cx="3520407" cy="47970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l-GR" sz="2000" kern="1200" dirty="0" smtClean="0"/>
            <a:t>Εμπειρικές μεθόδους</a:t>
          </a:r>
          <a:endParaRPr lang="en-US" sz="2000" kern="1200" dirty="0"/>
        </a:p>
      </dsp:txBody>
      <dsp:txXfrm>
        <a:off x="23417" y="599817"/>
        <a:ext cx="3473573" cy="432866"/>
      </dsp:txXfrm>
    </dsp:sp>
    <dsp:sp modelId="{F1B0EF00-AFA4-4F1F-95B0-52C9AD9C4627}">
      <dsp:nvSpPr>
        <dsp:cNvPr id="0" name=""/>
        <dsp:cNvSpPr/>
      </dsp:nvSpPr>
      <dsp:spPr>
        <a:xfrm>
          <a:off x="0" y="1113701"/>
          <a:ext cx="3520407" cy="47970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l-GR" sz="2000" kern="1200" dirty="0" smtClean="0"/>
            <a:t>Αριθμητικές μεθόδους</a:t>
          </a:r>
          <a:endParaRPr lang="en-US" sz="2000" kern="1200" dirty="0"/>
        </a:p>
      </dsp:txBody>
      <dsp:txXfrm>
        <a:off x="23417" y="1137118"/>
        <a:ext cx="3473573" cy="432866"/>
      </dsp:txXfrm>
    </dsp:sp>
    <dsp:sp modelId="{3FF73540-C509-4495-B9B6-9CFA275AF54E}">
      <dsp:nvSpPr>
        <dsp:cNvPr id="0" name=""/>
        <dsp:cNvSpPr/>
      </dsp:nvSpPr>
      <dsp:spPr>
        <a:xfrm>
          <a:off x="0" y="1651001"/>
          <a:ext cx="3520407" cy="479700"/>
        </a:xfrm>
        <a:prstGeom prst="roundRect">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rtl="0">
            <a:lnSpc>
              <a:spcPct val="90000"/>
            </a:lnSpc>
            <a:spcBef>
              <a:spcPct val="0"/>
            </a:spcBef>
            <a:spcAft>
              <a:spcPct val="35000"/>
            </a:spcAft>
          </a:pPr>
          <a:r>
            <a:rPr lang="el-GR" sz="2000" kern="1200" dirty="0" smtClean="0"/>
            <a:t>Υβριδικές μεθόδους</a:t>
          </a:r>
          <a:endParaRPr lang="en-US" sz="2000" kern="1200" dirty="0"/>
        </a:p>
      </dsp:txBody>
      <dsp:txXfrm>
        <a:off x="23417" y="1674418"/>
        <a:ext cx="3473573" cy="43286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411E89-7078-4F4E-BA6E-26E4F45BB276}">
      <dsp:nvSpPr>
        <dsp:cNvPr id="0" name=""/>
        <dsp:cNvSpPr/>
      </dsp:nvSpPr>
      <dsp:spPr>
        <a:xfrm>
          <a:off x="1449" y="52052"/>
          <a:ext cx="2894252" cy="1438779"/>
        </a:xfrm>
        <a:prstGeom prst="chevron">
          <a:avLst/>
        </a:prstGeom>
        <a:solidFill>
          <a:schemeClr val="accent1">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19050" tIns="9525" rIns="0" bIns="9525" numCol="1" spcCol="1270" anchor="ctr" anchorCtr="0">
          <a:noAutofit/>
        </a:bodyPr>
        <a:lstStyle/>
        <a:p>
          <a:pPr lvl="0" algn="ctr" defTabSz="666750" rtl="0">
            <a:lnSpc>
              <a:spcPct val="90000"/>
            </a:lnSpc>
            <a:spcBef>
              <a:spcPct val="0"/>
            </a:spcBef>
            <a:spcAft>
              <a:spcPct val="35000"/>
            </a:spcAft>
          </a:pPr>
          <a:r>
            <a:rPr lang="el-GR" sz="1500" kern="1200" dirty="0" smtClean="0"/>
            <a:t>Μεθοδολογία χρήσης διαγράμματος:</a:t>
          </a:r>
          <a:endParaRPr lang="en-US" sz="1500" kern="1200" dirty="0"/>
        </a:p>
      </dsp:txBody>
      <dsp:txXfrm>
        <a:off x="720839" y="52052"/>
        <a:ext cx="1455473" cy="1438779"/>
      </dsp:txXfrm>
    </dsp:sp>
    <dsp:sp modelId="{F2948CEB-1452-4352-A47D-1576B5C5CC10}">
      <dsp:nvSpPr>
        <dsp:cNvPr id="0" name=""/>
        <dsp:cNvSpPr/>
      </dsp:nvSpPr>
      <dsp:spPr>
        <a:xfrm>
          <a:off x="2519449" y="174348"/>
          <a:ext cx="2402229" cy="1194186"/>
        </a:xfrm>
        <a:prstGeom prst="chevron">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a:scene3d>
          <a:camera prst="orthographicFront"/>
          <a:lightRig rig="chilly" dir="t"/>
        </a:scene3d>
        <a:sp3d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5240" tIns="7620" rIns="0" bIns="7620" numCol="1" spcCol="1270" anchor="ctr" anchorCtr="0">
          <a:noAutofit/>
        </a:bodyPr>
        <a:lstStyle/>
        <a:p>
          <a:pPr lvl="0" algn="ctr" defTabSz="533400" rtl="0">
            <a:lnSpc>
              <a:spcPct val="90000"/>
            </a:lnSpc>
            <a:spcBef>
              <a:spcPct val="0"/>
            </a:spcBef>
            <a:spcAft>
              <a:spcPct val="35000"/>
            </a:spcAft>
          </a:pPr>
          <a:r>
            <a:rPr lang="el-GR" sz="1200" b="0" kern="1200" cap="none" spc="0" dirty="0" smtClean="0">
              <a:ln w="0"/>
              <a:solidFill>
                <a:schemeClr val="tx1"/>
              </a:solidFill>
              <a:effectLst>
                <a:outerShdw blurRad="38100" dist="19050" dir="2700000" algn="tl" rotWithShape="0">
                  <a:schemeClr val="dk1">
                    <a:alpha val="40000"/>
                  </a:schemeClr>
                </a:outerShdw>
              </a:effectLst>
            </a:rPr>
            <a:t>Βρίσκουμε τη γωνία κλίσης πρανούς (β) στον άξονα </a:t>
          </a:r>
          <a:r>
            <a:rPr lang="en-US" sz="1200" b="0" kern="1200" cap="none" spc="0" dirty="0" smtClean="0">
              <a:ln w="0"/>
              <a:solidFill>
                <a:schemeClr val="tx1"/>
              </a:solidFill>
              <a:effectLst>
                <a:outerShdw blurRad="38100" dist="19050" dir="2700000" algn="tl" rotWithShape="0">
                  <a:schemeClr val="dk1">
                    <a:alpha val="40000"/>
                  </a:schemeClr>
                </a:outerShdw>
              </a:effectLst>
            </a:rPr>
            <a:t>x.</a:t>
          </a:r>
          <a:endParaRPr lang="en-US" sz="1200" b="0" kern="1200" cap="none" spc="0" dirty="0">
            <a:ln w="0"/>
            <a:solidFill>
              <a:schemeClr val="tx1"/>
            </a:solidFill>
            <a:effectLst>
              <a:outerShdw blurRad="38100" dist="19050" dir="2700000" algn="tl" rotWithShape="0">
                <a:schemeClr val="dk1">
                  <a:alpha val="40000"/>
                </a:schemeClr>
              </a:outerShdw>
            </a:effectLst>
          </a:endParaRPr>
        </a:p>
      </dsp:txBody>
      <dsp:txXfrm>
        <a:off x="3116542" y="174348"/>
        <a:ext cx="1208043" cy="1194186"/>
      </dsp:txXfrm>
    </dsp:sp>
    <dsp:sp modelId="{1D9975DC-384F-43C5-B42A-3519CAF12E36}">
      <dsp:nvSpPr>
        <dsp:cNvPr id="0" name=""/>
        <dsp:cNvSpPr/>
      </dsp:nvSpPr>
      <dsp:spPr>
        <a:xfrm>
          <a:off x="4585366" y="174348"/>
          <a:ext cx="2402229" cy="1194186"/>
        </a:xfrm>
        <a:prstGeom prst="chevron">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a:scene3d>
          <a:camera prst="orthographicFront"/>
          <a:lightRig rig="chilly" dir="t"/>
        </a:scene3d>
        <a:sp3d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5240" tIns="7620" rIns="0" bIns="7620" numCol="1" spcCol="1270" anchor="ctr" anchorCtr="0">
          <a:noAutofit/>
        </a:bodyPr>
        <a:lstStyle/>
        <a:p>
          <a:pPr lvl="0" algn="ctr" defTabSz="533400" rtl="0">
            <a:lnSpc>
              <a:spcPct val="90000"/>
            </a:lnSpc>
            <a:spcBef>
              <a:spcPct val="0"/>
            </a:spcBef>
            <a:spcAft>
              <a:spcPct val="35000"/>
            </a:spcAft>
          </a:pPr>
          <a:r>
            <a:rPr lang="el-GR" sz="1200" kern="1200" dirty="0" smtClean="0"/>
            <a:t>Ανεβαίνουμε κάθετα ωσότου συναντήσουμε τη γωνία τριβής (φ) του υλικού μας.</a:t>
          </a:r>
          <a:endParaRPr lang="en-US" sz="1200" kern="1200" dirty="0"/>
        </a:p>
      </dsp:txBody>
      <dsp:txXfrm>
        <a:off x="5182459" y="174348"/>
        <a:ext cx="1208043" cy="1194186"/>
      </dsp:txXfrm>
    </dsp:sp>
    <dsp:sp modelId="{C279B740-6F88-45BD-B200-D8E1DB10DCCF}">
      <dsp:nvSpPr>
        <dsp:cNvPr id="0" name=""/>
        <dsp:cNvSpPr/>
      </dsp:nvSpPr>
      <dsp:spPr>
        <a:xfrm>
          <a:off x="6651284" y="174348"/>
          <a:ext cx="2402229" cy="1194186"/>
        </a:xfrm>
        <a:prstGeom prst="chevron">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a:scene3d>
          <a:camera prst="orthographicFront"/>
          <a:lightRig rig="chilly" dir="t"/>
        </a:scene3d>
        <a:sp3d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5240" tIns="7620" rIns="0" bIns="7620" numCol="1" spcCol="1270" anchor="ctr" anchorCtr="0">
          <a:noAutofit/>
        </a:bodyPr>
        <a:lstStyle/>
        <a:p>
          <a:pPr lvl="0" algn="l" defTabSz="533400" rtl="0">
            <a:lnSpc>
              <a:spcPct val="90000"/>
            </a:lnSpc>
            <a:spcBef>
              <a:spcPct val="0"/>
            </a:spcBef>
            <a:spcAft>
              <a:spcPct val="35000"/>
            </a:spcAft>
          </a:pPr>
          <a:r>
            <a:rPr lang="el-GR" sz="1200" kern="1200" dirty="0" smtClean="0"/>
            <a:t>Μετακινούμαστε οριζόντια και βρίσκουμε τη τιμή του αριθμού ασφαλείας στον άξονα </a:t>
          </a:r>
          <a:r>
            <a:rPr lang="en-US" sz="1200" kern="1200" dirty="0" smtClean="0"/>
            <a:t>y</a:t>
          </a:r>
          <a:r>
            <a:rPr lang="el-GR" sz="1200" kern="1200" dirty="0" smtClean="0"/>
            <a:t>.</a:t>
          </a:r>
          <a:endParaRPr lang="en-US" sz="1200" kern="1200" dirty="0"/>
        </a:p>
      </dsp:txBody>
      <dsp:txXfrm>
        <a:off x="7248377" y="174348"/>
        <a:ext cx="1208043" cy="1194186"/>
      </dsp:txXfrm>
    </dsp:sp>
    <dsp:sp modelId="{7C038ADF-3E63-428E-88B0-441753CD6EC8}">
      <dsp:nvSpPr>
        <dsp:cNvPr id="0" name=""/>
        <dsp:cNvSpPr/>
      </dsp:nvSpPr>
      <dsp:spPr>
        <a:xfrm>
          <a:off x="8717201" y="174348"/>
          <a:ext cx="2402229" cy="1194186"/>
        </a:xfrm>
        <a:prstGeom prst="chevron">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a:scene3d>
          <a:camera prst="orthographicFront"/>
          <a:lightRig rig="chilly" dir="t"/>
        </a:scene3d>
        <a:sp3d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5240" tIns="7620" rIns="0" bIns="7620" numCol="1" spcCol="1270" anchor="ctr" anchorCtr="0">
          <a:noAutofit/>
        </a:bodyPr>
        <a:lstStyle/>
        <a:p>
          <a:pPr lvl="0" algn="ctr" defTabSz="533400" rtl="0">
            <a:lnSpc>
              <a:spcPct val="90000"/>
            </a:lnSpc>
            <a:spcBef>
              <a:spcPct val="0"/>
            </a:spcBef>
            <a:spcAft>
              <a:spcPct val="35000"/>
            </a:spcAft>
          </a:pPr>
          <a:r>
            <a:rPr lang="el-GR" sz="1200" kern="1200" dirty="0" smtClean="0"/>
            <a:t>Αντικαθιστούμε στο τύπο και υπολογίζουμε το </a:t>
          </a:r>
          <a:r>
            <a:rPr lang="en-US" sz="1600" b="1" i="1" kern="1200" dirty="0" smtClean="0"/>
            <a:t>F</a:t>
          </a:r>
          <a:r>
            <a:rPr lang="en-US" sz="1200" kern="1200" dirty="0" smtClean="0"/>
            <a:t>.</a:t>
          </a:r>
          <a:endParaRPr lang="en-US" sz="1200" kern="1200" dirty="0"/>
        </a:p>
      </dsp:txBody>
      <dsp:txXfrm>
        <a:off x="9314294" y="174348"/>
        <a:ext cx="1208043" cy="1194186"/>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676A856-6083-4484-B074-3811A7D0B018}">
      <dsp:nvSpPr>
        <dsp:cNvPr id="0" name=""/>
        <dsp:cNvSpPr/>
      </dsp:nvSpPr>
      <dsp:spPr>
        <a:xfrm rot="1837423">
          <a:off x="1763843" y="3179987"/>
          <a:ext cx="1676111" cy="65214"/>
        </a:xfrm>
        <a:custGeom>
          <a:avLst/>
          <a:gdLst/>
          <a:ahLst/>
          <a:cxnLst/>
          <a:rect l="0" t="0" r="0" b="0"/>
          <a:pathLst>
            <a:path>
              <a:moveTo>
                <a:pt x="0" y="32607"/>
              </a:moveTo>
              <a:lnTo>
                <a:pt x="1676111" y="32607"/>
              </a:lnTo>
            </a:path>
          </a:pathLst>
        </a:custGeom>
        <a:noFill/>
        <a:ln w="19050" cap="flat" cmpd="sng" algn="ctr">
          <a:solidFill>
            <a:schemeClr val="accent1">
              <a:shade val="60000"/>
              <a:hueOff val="0"/>
              <a:satOff val="0"/>
              <a:lumOff val="0"/>
              <a:alphaOff val="0"/>
            </a:schemeClr>
          </a:solidFill>
          <a:prstDash val="solid"/>
        </a:ln>
        <a:effectLst/>
        <a:sp3d z="-227350" prstMaterial="matte"/>
      </dsp:spPr>
      <dsp:style>
        <a:lnRef idx="2">
          <a:scrgbClr r="0" g="0" b="0"/>
        </a:lnRef>
        <a:fillRef idx="0">
          <a:scrgbClr r="0" g="0" b="0"/>
        </a:fillRef>
        <a:effectRef idx="0">
          <a:scrgbClr r="0" g="0" b="0"/>
        </a:effectRef>
        <a:fontRef idx="minor"/>
      </dsp:style>
    </dsp:sp>
    <dsp:sp modelId="{F7CE2DAB-F445-41AA-8054-A1BEB0A33EF2}">
      <dsp:nvSpPr>
        <dsp:cNvPr id="0" name=""/>
        <dsp:cNvSpPr/>
      </dsp:nvSpPr>
      <dsp:spPr>
        <a:xfrm rot="21324414">
          <a:off x="1878438" y="2221625"/>
          <a:ext cx="1424523" cy="65214"/>
        </a:xfrm>
        <a:custGeom>
          <a:avLst/>
          <a:gdLst/>
          <a:ahLst/>
          <a:cxnLst/>
          <a:rect l="0" t="0" r="0" b="0"/>
          <a:pathLst>
            <a:path>
              <a:moveTo>
                <a:pt x="0" y="32607"/>
              </a:moveTo>
              <a:lnTo>
                <a:pt x="1424523" y="32607"/>
              </a:lnTo>
            </a:path>
          </a:pathLst>
        </a:custGeom>
        <a:noFill/>
        <a:ln w="19050" cap="flat" cmpd="sng" algn="ctr">
          <a:solidFill>
            <a:schemeClr val="accent1">
              <a:shade val="60000"/>
              <a:hueOff val="0"/>
              <a:satOff val="0"/>
              <a:lumOff val="0"/>
              <a:alphaOff val="0"/>
            </a:schemeClr>
          </a:solidFill>
          <a:prstDash val="solid"/>
        </a:ln>
        <a:effectLst/>
        <a:sp3d z="-227350" prstMaterial="matte"/>
      </dsp:spPr>
      <dsp:style>
        <a:lnRef idx="2">
          <a:scrgbClr r="0" g="0" b="0"/>
        </a:lnRef>
        <a:fillRef idx="0">
          <a:scrgbClr r="0" g="0" b="0"/>
        </a:fillRef>
        <a:effectRef idx="0">
          <a:scrgbClr r="0" g="0" b="0"/>
        </a:effectRef>
        <a:fontRef idx="minor"/>
      </dsp:style>
    </dsp:sp>
    <dsp:sp modelId="{B82217EA-2A55-4499-8C4D-FA1D6FBF451B}">
      <dsp:nvSpPr>
        <dsp:cNvPr id="0" name=""/>
        <dsp:cNvSpPr/>
      </dsp:nvSpPr>
      <dsp:spPr>
        <a:xfrm rot="18925709">
          <a:off x="1759521" y="1344420"/>
          <a:ext cx="842792" cy="65214"/>
        </a:xfrm>
        <a:custGeom>
          <a:avLst/>
          <a:gdLst/>
          <a:ahLst/>
          <a:cxnLst/>
          <a:rect l="0" t="0" r="0" b="0"/>
          <a:pathLst>
            <a:path>
              <a:moveTo>
                <a:pt x="0" y="32607"/>
              </a:moveTo>
              <a:lnTo>
                <a:pt x="842792" y="32607"/>
              </a:lnTo>
            </a:path>
          </a:pathLst>
        </a:custGeom>
        <a:noFill/>
        <a:ln w="19050" cap="flat" cmpd="sng" algn="ctr">
          <a:solidFill>
            <a:schemeClr val="accent1">
              <a:shade val="60000"/>
              <a:hueOff val="0"/>
              <a:satOff val="0"/>
              <a:lumOff val="0"/>
              <a:alphaOff val="0"/>
            </a:schemeClr>
          </a:solidFill>
          <a:prstDash val="solid"/>
        </a:ln>
        <a:effectLst/>
        <a:sp3d z="-227350" prstMaterial="matte"/>
      </dsp:spPr>
      <dsp:style>
        <a:lnRef idx="2">
          <a:scrgbClr r="0" g="0" b="0"/>
        </a:lnRef>
        <a:fillRef idx="0">
          <a:scrgbClr r="0" g="0" b="0"/>
        </a:fillRef>
        <a:effectRef idx="0">
          <a:scrgbClr r="0" g="0" b="0"/>
        </a:effectRef>
        <a:fontRef idx="minor"/>
      </dsp:style>
    </dsp:sp>
    <dsp:sp modelId="{4FBFE5BE-8E19-48D5-A275-E9FF680473F4}">
      <dsp:nvSpPr>
        <dsp:cNvPr id="0" name=""/>
        <dsp:cNvSpPr/>
      </dsp:nvSpPr>
      <dsp:spPr>
        <a:xfrm>
          <a:off x="-100921" y="1439968"/>
          <a:ext cx="2683442" cy="2643843"/>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000" r="-1000"/>
          </a:stretch>
        </a:blipFill>
        <a:ln>
          <a:noFill/>
        </a:ln>
        <a:effectLst>
          <a:outerShdw blurRad="76200" dist="38100" dir="5400000" rotWithShape="0">
            <a:srgbClr val="000000">
              <a:alpha val="60000"/>
            </a:srgbClr>
          </a:outerShdw>
        </a:effectLst>
        <a:scene3d>
          <a:camera prst="orthographicFront">
            <a:rot lat="0" lon="0" rev="0"/>
          </a:camera>
          <a:lightRig rig="threePt" dir="tl">
            <a:rot lat="0" lon="0" rev="19800000"/>
          </a:lightRig>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sp>
    <dsp:sp modelId="{D583ABA3-E04C-429E-B298-79CD07507E75}">
      <dsp:nvSpPr>
        <dsp:cNvPr id="0" name=""/>
        <dsp:cNvSpPr/>
      </dsp:nvSpPr>
      <dsp:spPr>
        <a:xfrm>
          <a:off x="2307135" y="51933"/>
          <a:ext cx="1209729" cy="1209729"/>
        </a:xfrm>
        <a:prstGeom prst="ellipse">
          <a:avLst/>
        </a:prstGeom>
        <a:solidFill>
          <a:schemeClr val="accent1">
            <a:hueOff val="0"/>
            <a:satOff val="0"/>
            <a:lumOff val="0"/>
            <a:alphaOff val="0"/>
          </a:schemeClr>
        </a:solidFill>
        <a:ln>
          <a:noFill/>
        </a:ln>
        <a:effectLst>
          <a:outerShdw blurRad="76200" dist="38100" dir="5400000" rotWithShape="0">
            <a:srgbClr val="000000">
              <a:alpha val="60000"/>
            </a:srgbClr>
          </a:outerShdw>
        </a:effectLst>
        <a:scene3d>
          <a:camera prst="orthographicFront">
            <a:rot lat="0" lon="0" rev="0"/>
          </a:camera>
          <a:lightRig rig="threePt" dir="tl">
            <a:rot lat="0" lon="0" rev="19800000"/>
          </a:lightRig>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5240" tIns="15240" rIns="15240" bIns="15240" numCol="1" spcCol="1270" anchor="ctr" anchorCtr="0">
          <a:noAutofit/>
          <a:sp3d extrusionH="28000" prstMaterial="matte"/>
        </a:bodyPr>
        <a:lstStyle/>
        <a:p>
          <a:pPr lvl="0" algn="ctr" defTabSz="1066800" rtl="0">
            <a:lnSpc>
              <a:spcPct val="90000"/>
            </a:lnSpc>
            <a:spcBef>
              <a:spcPct val="0"/>
            </a:spcBef>
            <a:spcAft>
              <a:spcPct val="35000"/>
            </a:spcAft>
          </a:pPr>
          <a:r>
            <a:rPr lang="el-GR" sz="2400" kern="1200" dirty="0" smtClean="0"/>
            <a:t>0.16</a:t>
          </a:r>
          <a:r>
            <a:rPr lang="en-US" sz="2400" kern="1200" dirty="0" smtClean="0"/>
            <a:t>g</a:t>
          </a:r>
          <a:endParaRPr lang="en-US" sz="2400" kern="1200" dirty="0"/>
        </a:p>
      </dsp:txBody>
      <dsp:txXfrm>
        <a:off x="2484296" y="229094"/>
        <a:ext cx="855407" cy="855407"/>
      </dsp:txXfrm>
    </dsp:sp>
    <dsp:sp modelId="{16AB0894-AF9F-4634-9249-5EFB7B5F66C5}">
      <dsp:nvSpPr>
        <dsp:cNvPr id="0" name=""/>
        <dsp:cNvSpPr/>
      </dsp:nvSpPr>
      <dsp:spPr>
        <a:xfrm>
          <a:off x="3298732" y="1543894"/>
          <a:ext cx="1209729" cy="1209729"/>
        </a:xfrm>
        <a:prstGeom prst="ellipse">
          <a:avLst/>
        </a:prstGeom>
        <a:solidFill>
          <a:schemeClr val="accent1">
            <a:hueOff val="0"/>
            <a:satOff val="0"/>
            <a:lumOff val="0"/>
            <a:alphaOff val="0"/>
          </a:schemeClr>
        </a:solidFill>
        <a:ln>
          <a:noFill/>
        </a:ln>
        <a:effectLst>
          <a:outerShdw blurRad="76200" dist="38100" dir="5400000" rotWithShape="0">
            <a:srgbClr val="000000">
              <a:alpha val="60000"/>
            </a:srgbClr>
          </a:outerShdw>
        </a:effectLst>
        <a:scene3d>
          <a:camera prst="orthographicFront">
            <a:rot lat="0" lon="0" rev="0"/>
          </a:camera>
          <a:lightRig rig="threePt" dir="tl">
            <a:rot lat="0" lon="0" rev="19800000"/>
          </a:lightRig>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5240" tIns="15240" rIns="15240" bIns="15240" numCol="1" spcCol="1270" anchor="ctr" anchorCtr="0">
          <a:noAutofit/>
          <a:sp3d extrusionH="28000" prstMaterial="matte"/>
        </a:bodyPr>
        <a:lstStyle/>
        <a:p>
          <a:pPr lvl="0" algn="ctr" defTabSz="1066800" rtl="0">
            <a:lnSpc>
              <a:spcPct val="90000"/>
            </a:lnSpc>
            <a:spcBef>
              <a:spcPct val="0"/>
            </a:spcBef>
            <a:spcAft>
              <a:spcPct val="35000"/>
            </a:spcAft>
          </a:pPr>
          <a:r>
            <a:rPr lang="el-GR" sz="2400" kern="1200" dirty="0" smtClean="0"/>
            <a:t>0.24</a:t>
          </a:r>
          <a:r>
            <a:rPr lang="en-US" sz="2400" kern="1200" dirty="0" smtClean="0"/>
            <a:t>g</a:t>
          </a:r>
          <a:endParaRPr lang="en-US" sz="2400" kern="1200" dirty="0"/>
        </a:p>
      </dsp:txBody>
      <dsp:txXfrm>
        <a:off x="3475893" y="1721055"/>
        <a:ext cx="855407" cy="855407"/>
      </dsp:txXfrm>
    </dsp:sp>
    <dsp:sp modelId="{69D38456-4B27-44FF-906A-2094FA8FE237}">
      <dsp:nvSpPr>
        <dsp:cNvPr id="0" name=""/>
        <dsp:cNvSpPr/>
      </dsp:nvSpPr>
      <dsp:spPr>
        <a:xfrm>
          <a:off x="3238712" y="3342750"/>
          <a:ext cx="1209729" cy="1209729"/>
        </a:xfrm>
        <a:prstGeom prst="ellipse">
          <a:avLst/>
        </a:prstGeom>
        <a:solidFill>
          <a:schemeClr val="accent1">
            <a:hueOff val="0"/>
            <a:satOff val="0"/>
            <a:lumOff val="0"/>
            <a:alphaOff val="0"/>
          </a:schemeClr>
        </a:solidFill>
        <a:ln>
          <a:noFill/>
        </a:ln>
        <a:effectLst>
          <a:outerShdw blurRad="76200" dist="38100" dir="5400000" rotWithShape="0">
            <a:srgbClr val="000000">
              <a:alpha val="60000"/>
            </a:srgbClr>
          </a:outerShdw>
        </a:effectLst>
        <a:scene3d>
          <a:camera prst="orthographicFront">
            <a:rot lat="0" lon="0" rev="0"/>
          </a:camera>
          <a:lightRig rig="threePt" dir="tl">
            <a:rot lat="0" lon="0" rev="19800000"/>
          </a:lightRig>
        </a:scene3d>
        <a:sp3d extrusionH="152250" prstMaterial="matte">
          <a:bevelT w="165100" prst="coolSlant"/>
        </a:sp3d>
      </dsp:spPr>
      <dsp:style>
        <a:lnRef idx="0">
          <a:scrgbClr r="0" g="0" b="0"/>
        </a:lnRef>
        <a:fillRef idx="1">
          <a:scrgbClr r="0" g="0" b="0"/>
        </a:fillRef>
        <a:effectRef idx="2">
          <a:scrgbClr r="0" g="0" b="0"/>
        </a:effectRef>
        <a:fontRef idx="minor">
          <a:schemeClr val="lt1"/>
        </a:fontRef>
      </dsp:style>
      <dsp:txBody>
        <a:bodyPr spcFirstLastPara="0" vert="horz" wrap="square" lIns="15240" tIns="15240" rIns="15240" bIns="15240" numCol="1" spcCol="1270" anchor="ctr" anchorCtr="0">
          <a:noAutofit/>
          <a:sp3d extrusionH="28000" prstMaterial="matte"/>
        </a:bodyPr>
        <a:lstStyle/>
        <a:p>
          <a:pPr lvl="0" algn="ctr" defTabSz="1066800" rtl="0">
            <a:lnSpc>
              <a:spcPct val="90000"/>
            </a:lnSpc>
            <a:spcBef>
              <a:spcPct val="0"/>
            </a:spcBef>
            <a:spcAft>
              <a:spcPct val="35000"/>
            </a:spcAft>
          </a:pPr>
          <a:r>
            <a:rPr lang="el-GR" sz="2400" kern="1200" dirty="0" smtClean="0"/>
            <a:t>0.36</a:t>
          </a:r>
          <a:r>
            <a:rPr lang="en-US" sz="2400" kern="1200" dirty="0" smtClean="0"/>
            <a:t>g</a:t>
          </a:r>
          <a:endParaRPr lang="en-US" sz="2400" kern="1200" dirty="0"/>
        </a:p>
      </dsp:txBody>
      <dsp:txXfrm>
        <a:off x="3415873" y="3519911"/>
        <a:ext cx="855407" cy="855407"/>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3077C95-D7FF-4BA5-9194-9B3F323D2CA6}">
      <dsp:nvSpPr>
        <dsp:cNvPr id="0" name=""/>
        <dsp:cNvSpPr/>
      </dsp:nvSpPr>
      <dsp:spPr>
        <a:xfrm>
          <a:off x="5079038" y="987356"/>
          <a:ext cx="4461812" cy="258121"/>
        </a:xfrm>
        <a:custGeom>
          <a:avLst/>
          <a:gdLst/>
          <a:ahLst/>
          <a:cxnLst/>
          <a:rect l="0" t="0" r="0" b="0"/>
          <a:pathLst>
            <a:path>
              <a:moveTo>
                <a:pt x="0" y="0"/>
              </a:moveTo>
              <a:lnTo>
                <a:pt x="0" y="129060"/>
              </a:lnTo>
              <a:lnTo>
                <a:pt x="4461812" y="129060"/>
              </a:lnTo>
              <a:lnTo>
                <a:pt x="4461812" y="258121"/>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6133898-38E7-4AA9-BCB3-00454F28471B}">
      <dsp:nvSpPr>
        <dsp:cNvPr id="0" name=""/>
        <dsp:cNvSpPr/>
      </dsp:nvSpPr>
      <dsp:spPr>
        <a:xfrm>
          <a:off x="5079038" y="987356"/>
          <a:ext cx="2974541" cy="258121"/>
        </a:xfrm>
        <a:custGeom>
          <a:avLst/>
          <a:gdLst/>
          <a:ahLst/>
          <a:cxnLst/>
          <a:rect l="0" t="0" r="0" b="0"/>
          <a:pathLst>
            <a:path>
              <a:moveTo>
                <a:pt x="0" y="0"/>
              </a:moveTo>
              <a:lnTo>
                <a:pt x="0" y="129060"/>
              </a:lnTo>
              <a:lnTo>
                <a:pt x="2974541" y="129060"/>
              </a:lnTo>
              <a:lnTo>
                <a:pt x="2974541" y="258121"/>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A60E53-20FF-48FF-A5DE-29D630349894}">
      <dsp:nvSpPr>
        <dsp:cNvPr id="0" name=""/>
        <dsp:cNvSpPr/>
      </dsp:nvSpPr>
      <dsp:spPr>
        <a:xfrm>
          <a:off x="5079038" y="987356"/>
          <a:ext cx="1487270" cy="258121"/>
        </a:xfrm>
        <a:custGeom>
          <a:avLst/>
          <a:gdLst/>
          <a:ahLst/>
          <a:cxnLst/>
          <a:rect l="0" t="0" r="0" b="0"/>
          <a:pathLst>
            <a:path>
              <a:moveTo>
                <a:pt x="0" y="0"/>
              </a:moveTo>
              <a:lnTo>
                <a:pt x="0" y="129060"/>
              </a:lnTo>
              <a:lnTo>
                <a:pt x="1487270" y="129060"/>
              </a:lnTo>
              <a:lnTo>
                <a:pt x="1487270" y="258121"/>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99856A0-010E-485C-A58E-68ED553A558A}">
      <dsp:nvSpPr>
        <dsp:cNvPr id="0" name=""/>
        <dsp:cNvSpPr/>
      </dsp:nvSpPr>
      <dsp:spPr>
        <a:xfrm>
          <a:off x="5033318" y="987356"/>
          <a:ext cx="91440" cy="258121"/>
        </a:xfrm>
        <a:custGeom>
          <a:avLst/>
          <a:gdLst/>
          <a:ahLst/>
          <a:cxnLst/>
          <a:rect l="0" t="0" r="0" b="0"/>
          <a:pathLst>
            <a:path>
              <a:moveTo>
                <a:pt x="45720" y="0"/>
              </a:moveTo>
              <a:lnTo>
                <a:pt x="45720" y="258121"/>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56D5A9B-4B5E-49FF-932C-042FF6EA9E2B}">
      <dsp:nvSpPr>
        <dsp:cNvPr id="0" name=""/>
        <dsp:cNvSpPr/>
      </dsp:nvSpPr>
      <dsp:spPr>
        <a:xfrm>
          <a:off x="3591767" y="987356"/>
          <a:ext cx="1487270" cy="258121"/>
        </a:xfrm>
        <a:custGeom>
          <a:avLst/>
          <a:gdLst/>
          <a:ahLst/>
          <a:cxnLst/>
          <a:rect l="0" t="0" r="0" b="0"/>
          <a:pathLst>
            <a:path>
              <a:moveTo>
                <a:pt x="1487270" y="0"/>
              </a:moveTo>
              <a:lnTo>
                <a:pt x="1487270" y="129060"/>
              </a:lnTo>
              <a:lnTo>
                <a:pt x="0" y="129060"/>
              </a:lnTo>
              <a:lnTo>
                <a:pt x="0" y="258121"/>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0A02819-425C-4226-B81D-D751CCA0776F}">
      <dsp:nvSpPr>
        <dsp:cNvPr id="0" name=""/>
        <dsp:cNvSpPr/>
      </dsp:nvSpPr>
      <dsp:spPr>
        <a:xfrm>
          <a:off x="2104496" y="987356"/>
          <a:ext cx="2974541" cy="258121"/>
        </a:xfrm>
        <a:custGeom>
          <a:avLst/>
          <a:gdLst/>
          <a:ahLst/>
          <a:cxnLst/>
          <a:rect l="0" t="0" r="0" b="0"/>
          <a:pathLst>
            <a:path>
              <a:moveTo>
                <a:pt x="2974541" y="0"/>
              </a:moveTo>
              <a:lnTo>
                <a:pt x="2974541" y="129060"/>
              </a:lnTo>
              <a:lnTo>
                <a:pt x="0" y="129060"/>
              </a:lnTo>
              <a:lnTo>
                <a:pt x="0" y="258121"/>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597C7A6-FB2C-4E80-9E70-78425A084811}">
      <dsp:nvSpPr>
        <dsp:cNvPr id="0" name=""/>
        <dsp:cNvSpPr/>
      </dsp:nvSpPr>
      <dsp:spPr>
        <a:xfrm>
          <a:off x="617225" y="987356"/>
          <a:ext cx="4461812" cy="258121"/>
        </a:xfrm>
        <a:custGeom>
          <a:avLst/>
          <a:gdLst/>
          <a:ahLst/>
          <a:cxnLst/>
          <a:rect l="0" t="0" r="0" b="0"/>
          <a:pathLst>
            <a:path>
              <a:moveTo>
                <a:pt x="4461812" y="0"/>
              </a:moveTo>
              <a:lnTo>
                <a:pt x="4461812" y="129060"/>
              </a:lnTo>
              <a:lnTo>
                <a:pt x="0" y="129060"/>
              </a:lnTo>
              <a:lnTo>
                <a:pt x="0" y="258121"/>
              </a:lnTo>
            </a:path>
          </a:pathLst>
        </a:custGeom>
        <a:noFill/>
        <a:ln w="1905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4062EE7-EAD9-4949-816E-5D103865F016}">
      <dsp:nvSpPr>
        <dsp:cNvPr id="0" name=""/>
        <dsp:cNvSpPr/>
      </dsp:nvSpPr>
      <dsp:spPr>
        <a:xfrm>
          <a:off x="4464463" y="372782"/>
          <a:ext cx="1229149" cy="614574"/>
        </a:xfrm>
        <a:prstGeom prst="rect">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a:outerShdw blurRad="63500" dist="12700" dir="5400000" sx="102000" sy="102000" rotWithShape="0">
            <a:srgbClr val="000000">
              <a:alpha val="32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rtl="0">
            <a:lnSpc>
              <a:spcPct val="90000"/>
            </a:lnSpc>
            <a:spcBef>
              <a:spcPct val="0"/>
            </a:spcBef>
            <a:spcAft>
              <a:spcPct val="35000"/>
            </a:spcAft>
          </a:pPr>
          <a:r>
            <a:rPr lang="el-GR" sz="800" kern="1200" dirty="0" smtClean="0"/>
            <a:t>Γενικά τα στάδια για τη διερεύνηση κατολισθητικών φαινομένων έχουν ως εξής:</a:t>
          </a:r>
          <a:endParaRPr lang="en-US" sz="800" kern="1200" dirty="0"/>
        </a:p>
      </dsp:txBody>
      <dsp:txXfrm>
        <a:off x="4464463" y="372782"/>
        <a:ext cx="1229149" cy="614574"/>
      </dsp:txXfrm>
    </dsp:sp>
    <dsp:sp modelId="{C788C6DE-DFBD-4699-B6AE-2570BC1D146A}">
      <dsp:nvSpPr>
        <dsp:cNvPr id="0" name=""/>
        <dsp:cNvSpPr/>
      </dsp:nvSpPr>
      <dsp:spPr>
        <a:xfrm>
          <a:off x="2650" y="1245478"/>
          <a:ext cx="1229149" cy="614574"/>
        </a:xfrm>
        <a:prstGeom prst="rect">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a:outerShdw blurRad="63500" dist="12700" dir="5400000" sx="102000" sy="102000" rotWithShape="0">
            <a:srgbClr val="000000">
              <a:alpha val="32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rtl="0">
            <a:lnSpc>
              <a:spcPct val="90000"/>
            </a:lnSpc>
            <a:spcBef>
              <a:spcPct val="0"/>
            </a:spcBef>
            <a:spcAft>
              <a:spcPct val="35000"/>
            </a:spcAft>
          </a:pPr>
          <a:r>
            <a:rPr lang="el-GR" sz="800" kern="1200" smtClean="0"/>
            <a:t>Βιβλιογραφική αναζήτηση για γεωλογικές – γεωτεχνικές συνθήκες της περιοχής</a:t>
          </a:r>
          <a:endParaRPr lang="en-US" sz="800" kern="1200"/>
        </a:p>
      </dsp:txBody>
      <dsp:txXfrm>
        <a:off x="2650" y="1245478"/>
        <a:ext cx="1229149" cy="614574"/>
      </dsp:txXfrm>
    </dsp:sp>
    <dsp:sp modelId="{165195FB-F8BD-4FE1-93D1-65E534D6D268}">
      <dsp:nvSpPr>
        <dsp:cNvPr id="0" name=""/>
        <dsp:cNvSpPr/>
      </dsp:nvSpPr>
      <dsp:spPr>
        <a:xfrm>
          <a:off x="1489921" y="1245478"/>
          <a:ext cx="1229149" cy="614574"/>
        </a:xfrm>
        <a:prstGeom prst="rect">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a:outerShdw blurRad="63500" dist="12700" dir="5400000" sx="102000" sy="102000" rotWithShape="0">
            <a:srgbClr val="000000">
              <a:alpha val="32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rtl="0">
            <a:lnSpc>
              <a:spcPct val="90000"/>
            </a:lnSpc>
            <a:spcBef>
              <a:spcPct val="0"/>
            </a:spcBef>
            <a:spcAft>
              <a:spcPct val="35000"/>
            </a:spcAft>
          </a:pPr>
          <a:r>
            <a:rPr lang="el-GR" sz="800" kern="1200" smtClean="0"/>
            <a:t>Τηλεπισκόπιση της υπό διερεύνηση περιοχής </a:t>
          </a:r>
          <a:endParaRPr lang="en-US" sz="800" kern="1200"/>
        </a:p>
      </dsp:txBody>
      <dsp:txXfrm>
        <a:off x="1489921" y="1245478"/>
        <a:ext cx="1229149" cy="614574"/>
      </dsp:txXfrm>
    </dsp:sp>
    <dsp:sp modelId="{979AB111-0A06-4DE0-92BC-B6B75E64782D}">
      <dsp:nvSpPr>
        <dsp:cNvPr id="0" name=""/>
        <dsp:cNvSpPr/>
      </dsp:nvSpPr>
      <dsp:spPr>
        <a:xfrm>
          <a:off x="2977192" y="1245478"/>
          <a:ext cx="1229149" cy="614574"/>
        </a:xfrm>
        <a:prstGeom prst="rect">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a:outerShdw blurRad="63500" dist="12700" dir="5400000" sx="102000" sy="102000" rotWithShape="0">
            <a:srgbClr val="000000">
              <a:alpha val="32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rtl="0">
            <a:lnSpc>
              <a:spcPct val="90000"/>
            </a:lnSpc>
            <a:spcBef>
              <a:spcPct val="0"/>
            </a:spcBef>
            <a:spcAft>
              <a:spcPct val="35000"/>
            </a:spcAft>
          </a:pPr>
          <a:r>
            <a:rPr lang="el-GR" sz="800" kern="1200" smtClean="0"/>
            <a:t>Επί τόπου αναγνώριση περιοχής</a:t>
          </a:r>
          <a:endParaRPr lang="en-US" sz="800" kern="1200"/>
        </a:p>
      </dsp:txBody>
      <dsp:txXfrm>
        <a:off x="2977192" y="1245478"/>
        <a:ext cx="1229149" cy="614574"/>
      </dsp:txXfrm>
    </dsp:sp>
    <dsp:sp modelId="{85852501-87E7-4945-91C7-7091F426DDD7}">
      <dsp:nvSpPr>
        <dsp:cNvPr id="0" name=""/>
        <dsp:cNvSpPr/>
      </dsp:nvSpPr>
      <dsp:spPr>
        <a:xfrm>
          <a:off x="4464463" y="1245478"/>
          <a:ext cx="1229149" cy="614574"/>
        </a:xfrm>
        <a:prstGeom prst="rect">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a:outerShdw blurRad="63500" dist="12700" dir="5400000" sx="102000" sy="102000" rotWithShape="0">
            <a:srgbClr val="000000">
              <a:alpha val="32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rtl="0">
            <a:lnSpc>
              <a:spcPct val="90000"/>
            </a:lnSpc>
            <a:spcBef>
              <a:spcPct val="0"/>
            </a:spcBef>
            <a:spcAft>
              <a:spcPct val="35000"/>
            </a:spcAft>
          </a:pPr>
          <a:r>
            <a:rPr lang="el-GR" sz="800" kern="1200" smtClean="0"/>
            <a:t>Περιγραφή γεωτεχνικής μελέτης (αποτυπώσεις, χαρτογραφήσεις, γεωτεχνικές γεωτρήσεις)</a:t>
          </a:r>
          <a:endParaRPr lang="en-US" sz="800" kern="1200"/>
        </a:p>
      </dsp:txBody>
      <dsp:txXfrm>
        <a:off x="4464463" y="1245478"/>
        <a:ext cx="1229149" cy="614574"/>
      </dsp:txXfrm>
    </dsp:sp>
    <dsp:sp modelId="{199C2673-F805-4657-A734-F17F3FAB7A0D}">
      <dsp:nvSpPr>
        <dsp:cNvPr id="0" name=""/>
        <dsp:cNvSpPr/>
      </dsp:nvSpPr>
      <dsp:spPr>
        <a:xfrm>
          <a:off x="5951734" y="1245478"/>
          <a:ext cx="1229149" cy="614574"/>
        </a:xfrm>
        <a:prstGeom prst="rect">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a:outerShdw blurRad="63500" dist="12700" dir="5400000" sx="102000" sy="102000" rotWithShape="0">
            <a:srgbClr val="000000">
              <a:alpha val="32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rtl="0">
            <a:lnSpc>
              <a:spcPct val="90000"/>
            </a:lnSpc>
            <a:spcBef>
              <a:spcPct val="0"/>
            </a:spcBef>
            <a:spcAft>
              <a:spcPct val="35000"/>
            </a:spcAft>
          </a:pPr>
          <a:r>
            <a:rPr lang="el-GR" sz="800" kern="1200" smtClean="0"/>
            <a:t>Ενόργανη παρακολούθηση σε περίπτωση υπό εξέλιξη κατολίσθησης</a:t>
          </a:r>
          <a:endParaRPr lang="en-US" sz="800" kern="1200"/>
        </a:p>
      </dsp:txBody>
      <dsp:txXfrm>
        <a:off x="5951734" y="1245478"/>
        <a:ext cx="1229149" cy="614574"/>
      </dsp:txXfrm>
    </dsp:sp>
    <dsp:sp modelId="{2BB613B5-ABA2-4014-A54B-107B033A7036}">
      <dsp:nvSpPr>
        <dsp:cNvPr id="0" name=""/>
        <dsp:cNvSpPr/>
      </dsp:nvSpPr>
      <dsp:spPr>
        <a:xfrm>
          <a:off x="7439005" y="1245478"/>
          <a:ext cx="1229149" cy="614574"/>
        </a:xfrm>
        <a:prstGeom prst="rect">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a:outerShdw blurRad="63500" dist="12700" dir="5400000" sx="102000" sy="102000" rotWithShape="0">
            <a:srgbClr val="000000">
              <a:alpha val="32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rtl="0">
            <a:lnSpc>
              <a:spcPct val="90000"/>
            </a:lnSpc>
            <a:spcBef>
              <a:spcPct val="0"/>
            </a:spcBef>
            <a:spcAft>
              <a:spcPct val="35000"/>
            </a:spcAft>
          </a:pPr>
          <a:r>
            <a:rPr lang="el-GR" sz="800" kern="1200" smtClean="0"/>
            <a:t>Ανάλυση ευστάθειας</a:t>
          </a:r>
          <a:endParaRPr lang="en-US" sz="800" kern="1200"/>
        </a:p>
      </dsp:txBody>
      <dsp:txXfrm>
        <a:off x="7439005" y="1245478"/>
        <a:ext cx="1229149" cy="614574"/>
      </dsp:txXfrm>
    </dsp:sp>
    <dsp:sp modelId="{25C40588-046F-4C36-B716-49AB5B4C2A21}">
      <dsp:nvSpPr>
        <dsp:cNvPr id="0" name=""/>
        <dsp:cNvSpPr/>
      </dsp:nvSpPr>
      <dsp:spPr>
        <a:xfrm>
          <a:off x="8926275" y="1245478"/>
          <a:ext cx="1229149" cy="614574"/>
        </a:xfrm>
        <a:prstGeom prst="rect">
          <a:avLst/>
        </a:prstGeom>
        <a:solidFill>
          <a:schemeClr val="accent1">
            <a:hueOff val="0"/>
            <a:satOff val="0"/>
            <a:lumOff val="0"/>
            <a:alphaOff val="0"/>
          </a:schemeClr>
        </a:solidFill>
        <a:ln w="28575" cap="flat" cmpd="sng" algn="ctr">
          <a:solidFill>
            <a:schemeClr val="lt1">
              <a:hueOff val="0"/>
              <a:satOff val="0"/>
              <a:lumOff val="0"/>
              <a:alphaOff val="0"/>
            </a:schemeClr>
          </a:solidFill>
          <a:prstDash val="solid"/>
        </a:ln>
        <a:effectLst>
          <a:outerShdw blurRad="63500" dist="12700" dir="5400000" sx="102000" sy="102000" rotWithShape="0">
            <a:srgbClr val="000000">
              <a:alpha val="32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5080" tIns="5080" rIns="5080" bIns="5080" numCol="1" spcCol="1270" anchor="ctr" anchorCtr="0">
          <a:noAutofit/>
        </a:bodyPr>
        <a:lstStyle/>
        <a:p>
          <a:pPr lvl="0" algn="ctr" defTabSz="355600" rtl="0">
            <a:lnSpc>
              <a:spcPct val="90000"/>
            </a:lnSpc>
            <a:spcBef>
              <a:spcPct val="0"/>
            </a:spcBef>
            <a:spcAft>
              <a:spcPct val="35000"/>
            </a:spcAft>
          </a:pPr>
          <a:r>
            <a:rPr lang="el-GR" sz="800" kern="1200" smtClean="0"/>
            <a:t>Εφαρμογή και εγκατάσταση μέτρων υποστήριξης αν κρίνονται αναγκαία </a:t>
          </a:r>
          <a:endParaRPr lang="en-US" sz="800" kern="1200"/>
        </a:p>
      </dsp:txBody>
      <dsp:txXfrm>
        <a:off x="8926275" y="1245478"/>
        <a:ext cx="1229149" cy="614574"/>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7.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9/2/quickstyle/3d8">
  <dgm:title val=""/>
  <dgm:desc val=""/>
  <dgm:catLst>
    <dgm:cat type="3D" pri="11800"/>
  </dgm:catLst>
  <dgm:scene3d>
    <a:camera prst="perspectiveHeroicExtremeRightFacing" zoom="82000">
      <a:rot lat="21300000" lon="20400000" rev="180000"/>
    </a:camera>
    <a:lightRig rig="morning" dir="t">
      <a:rot lat="0" lon="0" rev="20400000"/>
    </a:lightRig>
  </dgm:scene3d>
  <dgm:styleLbl name="node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0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60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635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1520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conF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90500" prstMaterial="matte">
      <a:bevelT w="120650" h="38100"/>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solidFgAcc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fgAccFollowNode1">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152400" extrusionH="63500" prstMaterial="matte">
      <a:bevelT w="44450" h="6350" prst="relaxedInset"/>
      <a:contourClr>
        <a:schemeClr val="bg1"/>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190500" prstMaterial="matte">
      <a:bevelT w="120650" h="38100" prst="relaxedInset"/>
      <a:bevelB w="120650" h="571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9">
  <dgm:title val=""/>
  <dgm:desc val=""/>
  <dgm:catLst>
    <dgm:cat type="3D" pri="11900"/>
  </dgm:catLst>
  <dgm:scene3d>
    <a:camera prst="perspectiveRelaxed">
      <a:rot lat="19149996" lon="20104178" rev="1577324"/>
    </a:camera>
    <a:lightRig rig="soft" dir="t"/>
    <a:backdrop>
      <a:anchor x="0" y="0" z="-210000"/>
      <a:norm dx="0" dy="0" dz="914400"/>
      <a:up dx="0" dy="914400" dz="0"/>
    </a:backdrop>
  </dgm:scene3d>
  <dgm:styleLbl name="node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extrusionH="152250" prstMaterial="matte">
      <a:bevelT w="165100" prst="coolSlant"/>
    </dgm:sp3d>
    <dgm:txPr>
      <a:sp3d extrusionH="28000" prstMaterial="matte"/>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152250" prstMaterial="matte">
      <a:bevelT w="165100" prst="coolSlant"/>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prstMaterial="matte"/>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22735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extrusionH="152250" prstMaterial="matte">
      <a:bevelT w="165100" prst="coolSlant"/>
    </dgm:sp3d>
    <dgm:txPr>
      <a:sp3d extrusionH="28000" prstMaterial="matte"/>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2D4">
    <dgm:scene3d>
      <a:camera prst="orthographicFront"/>
      <a:lightRig rig="threePt" dir="t"/>
    </dgm:scene3d>
    <dgm:sp3d z="-227350" prstMaterial="matte"/>
    <dgm:txPr/>
    <dgm:style>
      <a:lnRef idx="0">
        <a:scrgbClr r="0" g="0" b="0"/>
      </a:lnRef>
      <a:fillRef idx="3">
        <a:scrgbClr r="0" g="0" b="0"/>
      </a:fillRef>
      <a:effectRef idx="0">
        <a:scrgbClr r="0" g="0" b="0"/>
      </a:effectRef>
      <a:fontRef idx="minor">
        <a:schemeClr val="lt1"/>
      </a:fontRef>
    </dgm:style>
  </dgm:styleLbl>
  <dgm:styleLbl name="parChTrans1D1">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22735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tr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solidBgAcc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prstMaterial="matte"/>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152250" prstMaterial="matte">
      <a:bevelT w="165100" prst="coolSlant"/>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227350" prstMaterial="matte"/>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2">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3">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fgAcc4">
    <dgm:scene3d>
      <a:camera prst="orthographicFront"/>
      <a:lightRig rig="threePt" dir="t"/>
    </dgm:scene3d>
    <dgm:sp3d prstMaterial="matte"/>
    <dgm:txPr/>
    <dgm:style>
      <a:lnRef idx="0">
        <a:scrgbClr r="0" g="0" b="0"/>
      </a:lnRef>
      <a:fillRef idx="1">
        <a:scrgbClr r="0" g="0" b="0"/>
      </a:fillRef>
      <a:effectRef idx="0">
        <a:scrgbClr r="0" g="0" b="0"/>
      </a:effectRef>
      <a:fontRef idx="minor"/>
    </dgm:style>
  </dgm:styleLbl>
  <dgm:styleLbl name="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z="-227350" prstMaterial="matte"/>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22735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prstMaterial="matte"/>
    <dgm:txPr/>
    <dgm:style>
      <a:lnRef idx="0">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sp3d/>
    <dgm:txPr>
      <a:sp3d extrusionH="28000" prstMaterial="matte"/>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A4082E6-1472-4A14-B959-1BC2AC003348}" type="datetimeFigureOut">
              <a:rPr lang="en-US" smtClean="0"/>
              <a:t>13-Oct-20</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4547FC3-1592-457E-B94A-959DDBF47210}" type="slidenum">
              <a:rPr lang="en-US" smtClean="0"/>
              <a:t>‹#›</a:t>
            </a:fld>
            <a:endParaRPr lang="en-US"/>
          </a:p>
        </p:txBody>
      </p:sp>
    </p:spTree>
    <p:extLst>
      <p:ext uri="{BB962C8B-B14F-4D97-AF65-F5344CB8AC3E}">
        <p14:creationId xmlns:p14="http://schemas.microsoft.com/office/powerpoint/2010/main" val="31594252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CD61F3-A765-4A70-AA6F-83FFF558A0EE}" type="datetimeFigureOut">
              <a:rPr lang="en-US" smtClean="0"/>
              <a:t>13-Oct-20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B60538-4748-4F3B-BB43-199F0C5E55D8}" type="slidenum">
              <a:rPr lang="en-US" smtClean="0"/>
              <a:t>‹#›</a:t>
            </a:fld>
            <a:endParaRPr lang="en-US"/>
          </a:p>
        </p:txBody>
      </p:sp>
    </p:spTree>
    <p:extLst>
      <p:ext uri="{BB962C8B-B14F-4D97-AF65-F5344CB8AC3E}">
        <p14:creationId xmlns:p14="http://schemas.microsoft.com/office/powerpoint/2010/main" val="6354036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D0B60538-4748-4F3B-BB43-199F0C5E55D8}" type="slidenum">
              <a:rPr lang="en-US" smtClean="0"/>
              <a:t>1</a:t>
            </a:fld>
            <a:endParaRPr lang="en-US"/>
          </a:p>
        </p:txBody>
      </p:sp>
    </p:spTree>
    <p:extLst>
      <p:ext uri="{BB962C8B-B14F-4D97-AF65-F5344CB8AC3E}">
        <p14:creationId xmlns:p14="http://schemas.microsoft.com/office/powerpoint/2010/main" val="38301152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45E8C6D-202B-43E9-A54F-5BEDF2F6547F}" type="datetime1">
              <a:rPr lang="en-US" smtClean="0"/>
              <a:t>13-Oct-20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lvl1pPr>
              <a:defRPr/>
            </a:lvl1pPr>
          </a:lstStyle>
          <a:p>
            <a:fld id="{45315D45-B716-47FB-8489-3408AF884036}" type="slidenum">
              <a:rPr lang="en-US" smtClean="0"/>
              <a:pPr/>
              <a:t>‹#›</a:t>
            </a:fld>
            <a:endParaRPr lang="en-US" dirty="0"/>
          </a:p>
        </p:txBody>
      </p:sp>
    </p:spTree>
    <p:extLst>
      <p:ext uri="{BB962C8B-B14F-4D97-AF65-F5344CB8AC3E}">
        <p14:creationId xmlns:p14="http://schemas.microsoft.com/office/powerpoint/2010/main" val="2477478611"/>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4AE1165-4D31-4ABE-89B9-F9FA3417CB90}" type="datetime1">
              <a:rPr lang="en-US" smtClean="0"/>
              <a:t>13-Oct-20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lvl1pPr>
              <a:defRPr/>
            </a:lvl1pPr>
          </a:lstStyle>
          <a:p>
            <a:fld id="{CA3C6F94-C187-4C65-B96F-C500D4F496B0}" type="slidenum">
              <a:rPr lang="en-US" smtClean="0"/>
              <a:pPr/>
              <a:t>‹#›</a:t>
            </a:fld>
            <a:endParaRPr lang="en-US" dirty="0"/>
          </a:p>
        </p:txBody>
      </p:sp>
    </p:spTree>
    <p:extLst>
      <p:ext uri="{BB962C8B-B14F-4D97-AF65-F5344CB8AC3E}">
        <p14:creationId xmlns:p14="http://schemas.microsoft.com/office/powerpoint/2010/main" val="2788913453"/>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7414BC3-2BD1-464A-9EE3-DAECE6FB60EC}" type="datetime1">
              <a:rPr lang="en-US" smtClean="0"/>
              <a:t>13-Oct-20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smtClean="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Century Gothic" panose="020B0502020202020204" pitchFamily="34" charset="0"/>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Century Gothic" panose="020B0502020202020204" pitchFamily="34" charset="0"/>
              </a:rPr>
              <a:t>”</a:t>
            </a:r>
          </a:p>
        </p:txBody>
      </p:sp>
    </p:spTree>
    <p:extLst>
      <p:ext uri="{BB962C8B-B14F-4D97-AF65-F5344CB8AC3E}">
        <p14:creationId xmlns:p14="http://schemas.microsoft.com/office/powerpoint/2010/main" val="21504641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2DEDF32F-3A0C-4B80-8FDA-8F499C92C2E5}" type="datetime1">
              <a:rPr lang="en-US" smtClean="0"/>
              <a:t>13-Oct-20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195685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3FD72D1D-EB07-4F69-BCA6-EE7B429B8158}" type="datetime1">
              <a:rPr lang="en-US" smtClean="0"/>
              <a:t>13-Oct-20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Century Gothic" panose="020B0502020202020204" pitchFamily="34" charset="0"/>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Century Gothic" panose="020B0502020202020204" pitchFamily="34" charset="0"/>
              </a:rPr>
              <a:t>”</a:t>
            </a:r>
          </a:p>
        </p:txBody>
      </p:sp>
    </p:spTree>
    <p:extLst>
      <p:ext uri="{BB962C8B-B14F-4D97-AF65-F5344CB8AC3E}">
        <p14:creationId xmlns:p14="http://schemas.microsoft.com/office/powerpoint/2010/main" val="25277139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27F58767-2CB9-4F80-A209-C91FAEE96C8C}" type="datetime1">
              <a:rPr lang="en-US" smtClean="0"/>
              <a:t>13-Oct-20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750410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360FFA3-6F3D-4056-BF1A-328099D9385D}" type="datetime1">
              <a:rPr lang="en-US" smtClean="0"/>
              <a:t>13-Oct-20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1105172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D1BBE095-245E-46DF-82CE-C46D0AB3C013}" type="datetime1">
              <a:rPr lang="en-US" smtClean="0"/>
              <a:t>13-Oct-20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509795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588527" y="624110"/>
            <a:ext cx="9916085"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1588527" y="2133600"/>
            <a:ext cx="9916085"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229D801-AF21-4F48-A69C-215A085CA30F}" type="datetime1">
              <a:rPr lang="en-US" smtClean="0"/>
              <a:t>13-Oct-20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0" y="787782"/>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794263" y="787782"/>
            <a:ext cx="682112" cy="602868"/>
          </a:xfrm>
        </p:spPr>
        <p:txBody>
          <a:bodyPr anchor="t"/>
          <a:lstStyle>
            <a:lvl1pPr algn="just">
              <a:lnSpc>
                <a:spcPct val="100000"/>
              </a:lnSpc>
              <a:defRPr sz="2400">
                <a:effectLst>
                  <a:outerShdw blurRad="38100" dist="38100" dir="2700000" algn="tl">
                    <a:srgbClr val="000000">
                      <a:alpha val="43137"/>
                    </a:srgbClr>
                  </a:outerShdw>
                </a:effectLst>
              </a:defRPr>
            </a:lvl1pPr>
          </a:lstStyle>
          <a:p>
            <a:fld id="{09E89E51-8C15-4A44-8949-9383991409F4}" type="slidenum">
              <a:rPr lang="en-US" smtClean="0"/>
              <a:pPr/>
              <a:t>‹#›</a:t>
            </a:fld>
            <a:endParaRPr lang="en-US" dirty="0" smtClean="0"/>
          </a:p>
          <a:p>
            <a:endParaRPr lang="en-US" dirty="0"/>
          </a:p>
        </p:txBody>
      </p:sp>
    </p:spTree>
    <p:extLst>
      <p:ext uri="{BB962C8B-B14F-4D97-AF65-F5344CB8AC3E}">
        <p14:creationId xmlns:p14="http://schemas.microsoft.com/office/powerpoint/2010/main" val="356462870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8357E74-591B-4FA1-A833-76CAD1D6CA5D}" type="datetime1">
              <a:rPr lang="en-US" smtClean="0"/>
              <a:t>13-Oct-20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lvl1pPr>
              <a:defRPr/>
            </a:lvl1pPr>
          </a:lstStyle>
          <a:p>
            <a:fld id="{7DBDF54E-4725-4CAD-9130-2FC25C10EAD3}" type="slidenum">
              <a:rPr lang="en-US" smtClean="0"/>
              <a:pPr/>
              <a:t>‹#›</a:t>
            </a:fld>
            <a:endParaRPr lang="en-US" dirty="0"/>
          </a:p>
        </p:txBody>
      </p:sp>
    </p:spTree>
    <p:extLst>
      <p:ext uri="{BB962C8B-B14F-4D97-AF65-F5344CB8AC3E}">
        <p14:creationId xmlns:p14="http://schemas.microsoft.com/office/powerpoint/2010/main" val="958505441"/>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63D9575-A779-4827-96DC-AC9D56927F0F}" type="datetime1">
              <a:rPr lang="en-US" smtClean="0"/>
              <a:t>13-Oct-20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lvl1pPr>
              <a:defRPr/>
            </a:lvl1pPr>
          </a:lstStyle>
          <a:p>
            <a:fld id="{9B7CEFE2-191F-430D-B23C-E80DA666DAAA}" type="slidenum">
              <a:rPr lang="en-US" smtClean="0"/>
              <a:pPr/>
              <a:t>‹#›</a:t>
            </a:fld>
            <a:endParaRPr lang="en-US" dirty="0"/>
          </a:p>
        </p:txBody>
      </p:sp>
    </p:spTree>
    <p:extLst>
      <p:ext uri="{BB962C8B-B14F-4D97-AF65-F5344CB8AC3E}">
        <p14:creationId xmlns:p14="http://schemas.microsoft.com/office/powerpoint/2010/main" val="372002210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3ABB2A13-DE4E-4B22-8972-E087D2138EFF}" type="datetime1">
              <a:rPr lang="en-US" smtClean="0"/>
              <a:t>13-Oct-20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lvl1pPr>
              <a:defRPr/>
            </a:lvl1pPr>
          </a:lstStyle>
          <a:p>
            <a:fld id="{A558846A-DA39-41F3-A331-D7D9EB9F7A06}" type="slidenum">
              <a:rPr lang="en-US" smtClean="0"/>
              <a:pPr/>
              <a:t>‹#›</a:t>
            </a:fld>
            <a:endParaRPr lang="en-US" dirty="0"/>
          </a:p>
        </p:txBody>
      </p:sp>
    </p:spTree>
    <p:extLst>
      <p:ext uri="{BB962C8B-B14F-4D97-AF65-F5344CB8AC3E}">
        <p14:creationId xmlns:p14="http://schemas.microsoft.com/office/powerpoint/2010/main" val="267694983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26FEBF9-0975-4ADB-A214-6638D422AD39}" type="datetime1">
              <a:rPr lang="en-US" smtClean="0"/>
              <a:t>13-Oct-20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lvl1pPr>
              <a:defRPr/>
            </a:lvl1pPr>
          </a:lstStyle>
          <a:p>
            <a:fld id="{C1E00FD9-3625-4B98-A083-B7668507364C}" type="slidenum">
              <a:rPr lang="en-US" smtClean="0"/>
              <a:pPr/>
              <a:t>‹#›</a:t>
            </a:fld>
            <a:endParaRPr lang="en-US" dirty="0"/>
          </a:p>
        </p:txBody>
      </p:sp>
    </p:spTree>
    <p:extLst>
      <p:ext uri="{BB962C8B-B14F-4D97-AF65-F5344CB8AC3E}">
        <p14:creationId xmlns:p14="http://schemas.microsoft.com/office/powerpoint/2010/main" val="3232879210"/>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9CF19D6-25BB-438D-B3ED-871321E72C36}" type="datetime1">
              <a:rPr lang="en-US" smtClean="0"/>
              <a:t>13-Oct-20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lvl1pPr>
              <a:defRPr/>
            </a:lvl1pPr>
          </a:lstStyle>
          <a:p>
            <a:fld id="{7E9C1784-4F32-4B16-AABB-8008A57EEFF4}" type="slidenum">
              <a:rPr lang="en-US" smtClean="0"/>
              <a:pPr/>
              <a:t>‹#›</a:t>
            </a:fld>
            <a:endParaRPr lang="en-US" dirty="0"/>
          </a:p>
        </p:txBody>
      </p:sp>
    </p:spTree>
    <p:extLst>
      <p:ext uri="{BB962C8B-B14F-4D97-AF65-F5344CB8AC3E}">
        <p14:creationId xmlns:p14="http://schemas.microsoft.com/office/powerpoint/2010/main" val="169350693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AEA8C9A-5DB3-4039-83B1-2500E659259C}" type="datetime1">
              <a:rPr lang="en-US" smtClean="0"/>
              <a:t>13-Oct-20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lvl1pPr>
              <a:defRPr/>
            </a:lvl1pPr>
          </a:lstStyle>
          <a:p>
            <a:fld id="{E7BAABCA-516E-4FC5-B9E5-B9696793D18D}" type="slidenum">
              <a:rPr lang="en-US" smtClean="0"/>
              <a:pPr/>
              <a:t>‹#›</a:t>
            </a:fld>
            <a:endParaRPr lang="en-US" dirty="0"/>
          </a:p>
        </p:txBody>
      </p:sp>
    </p:spTree>
    <p:extLst>
      <p:ext uri="{BB962C8B-B14F-4D97-AF65-F5344CB8AC3E}">
        <p14:creationId xmlns:p14="http://schemas.microsoft.com/office/powerpoint/2010/main" val="347885373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819DE3D-EDE4-4E16-9B45-493A56EEB805}" type="datetime1">
              <a:rPr lang="en-US" smtClean="0"/>
              <a:t>13-Oct-20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lvl1pPr>
              <a:defRPr/>
            </a:lvl1pPr>
          </a:lstStyle>
          <a:p>
            <a:fld id="{6BBE2780-2912-4E64-863E-BD0942AD9F54}" type="slidenum">
              <a:rPr lang="en-US" smtClean="0"/>
              <a:pPr/>
              <a:t>‹#›</a:t>
            </a:fld>
            <a:endParaRPr lang="en-US" dirty="0"/>
          </a:p>
        </p:txBody>
      </p:sp>
    </p:spTree>
    <p:extLst>
      <p:ext uri="{BB962C8B-B14F-4D97-AF65-F5344CB8AC3E}">
        <p14:creationId xmlns:p14="http://schemas.microsoft.com/office/powerpoint/2010/main" val="287407552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microsoft.com/office/2007/relationships/hdphoto" Target="../media/hdphoto1.wdp"/><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8">
            <a:alphaModFix amt="71000"/>
            <a:duotone>
              <a:schemeClr val="accent3">
                <a:shade val="45000"/>
                <a:satMod val="135000"/>
              </a:schemeClr>
              <a:prstClr val="white"/>
            </a:duotone>
            <a:extLst>
              <a:ext uri="{BEBA8EAE-BF5A-486C-A8C5-ECC9F3942E4B}">
                <a14:imgProps xmlns:a14="http://schemas.microsoft.com/office/drawing/2010/main">
                  <a14:imgLayer r:embed="rId19">
                    <a14:imgEffect>
                      <a14:sharpenSoften amount="24000"/>
                    </a14:imgEffect>
                    <a14:imgEffect>
                      <a14:colorTemperature colorTemp="11500"/>
                    </a14:imgEffect>
                    <a14:imgEffect>
                      <a14:saturation sat="400000"/>
                    </a14:imgEffect>
                    <a14:imgEffect>
                      <a14:brightnessContrast bright="22000" contrast="-22000"/>
                    </a14:imgEffect>
                  </a14:imgLayer>
                </a14:imgProps>
              </a:ext>
            </a:extLst>
          </a:blip>
          <a:srcRect/>
          <a:stretch>
            <a:fillRect t="-17000" b="-17000"/>
          </a:stretch>
        </a:blipFill>
        <a:effectLst/>
      </p:bgPr>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AF731D97-91C0-45D8-B38D-D23760DBE4D7}" type="datetime1">
              <a:rPr lang="en-US" smtClean="0"/>
              <a:t>13-Oct-20</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02388" y="825882"/>
            <a:ext cx="779767" cy="365125"/>
          </a:xfrm>
          <a:prstGeom prst="rect">
            <a:avLst/>
          </a:prstGeom>
        </p:spPr>
        <p:txBody>
          <a:bodyPr vert="horz" lIns="91440" tIns="45720" rIns="91440" bIns="45720" rtlCol="0" anchor="ctr"/>
          <a:lstStyle>
            <a:lvl1pPr algn="r">
              <a:defRPr sz="2000">
                <a:solidFill>
                  <a:srgbClr val="FEFFFF"/>
                </a:solidFill>
              </a:defRPr>
            </a:lvl1pPr>
          </a:lstStyle>
          <a:p>
            <a:fld id="{80410571-0BFD-4AD4-B515-5E5A03B71107}" type="slidenum">
              <a:rPr lang="en-US" smtClean="0"/>
              <a:pPr/>
              <a:t>‹#›</a:t>
            </a:fld>
            <a:endParaRPr lang="en-US" dirty="0"/>
          </a:p>
        </p:txBody>
      </p:sp>
    </p:spTree>
    <p:extLst>
      <p:ext uri="{BB962C8B-B14F-4D97-AF65-F5344CB8AC3E}">
        <p14:creationId xmlns:p14="http://schemas.microsoft.com/office/powerpoint/2010/main" val="2033931375"/>
      </p:ext>
    </p:extLst>
  </p:cSld>
  <p:clrMap bg1="lt1" tx1="dk1" bg2="lt2" tx2="dk2" accent1="accent1" accent2="accent2" accent3="accent3" accent4="accent4" accent5="accent5" accent6="accent6" hlink="hlink" folHlink="folHlink"/>
  <p:sldLayoutIdLst>
    <p:sldLayoutId id="2147483813" r:id="rId1"/>
    <p:sldLayoutId id="2147483814" r:id="rId2"/>
    <p:sldLayoutId id="2147483815" r:id="rId3"/>
    <p:sldLayoutId id="2147483816" r:id="rId4"/>
    <p:sldLayoutId id="2147483817" r:id="rId5"/>
    <p:sldLayoutId id="2147483818" r:id="rId6"/>
    <p:sldLayoutId id="2147483819" r:id="rId7"/>
    <p:sldLayoutId id="2147483820" r:id="rId8"/>
    <p:sldLayoutId id="2147483821" r:id="rId9"/>
    <p:sldLayoutId id="2147483822" r:id="rId10"/>
    <p:sldLayoutId id="2147483823" r:id="rId11"/>
    <p:sldLayoutId id="2147483824" r:id="rId12"/>
    <p:sldLayoutId id="2147483825" r:id="rId13"/>
    <p:sldLayoutId id="2147483826" r:id="rId14"/>
    <p:sldLayoutId id="2147483827" r:id="rId15"/>
    <p:sldLayoutId id="2147483828" r:id="rId16"/>
  </p:sldLayoutIdLst>
  <p:timing>
    <p:tnLst>
      <p:par>
        <p:cTn id="1" dur="indefinite" restart="never" nodeType="tmRoot"/>
      </p:par>
    </p:tnLst>
  </p:timing>
  <p:hf hdr="0" ftr="0" dt="0"/>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omments" Target="../comments/comment4.xml"/><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diagramColors" Target="../diagrams/colors5.xml"/><Relationship Id="rId3" Type="http://schemas.openxmlformats.org/officeDocument/2006/relationships/image" Target="../media/image17.jpeg"/><Relationship Id="rId7" Type="http://schemas.openxmlformats.org/officeDocument/2006/relationships/diagramQuickStyle" Target="../diagrams/quickStyle5.xml"/><Relationship Id="rId2" Type="http://schemas.openxmlformats.org/officeDocument/2006/relationships/image" Target="../media/image16.png"/><Relationship Id="rId1" Type="http://schemas.openxmlformats.org/officeDocument/2006/relationships/slideLayout" Target="../slideLayouts/slideLayout2.xml"/><Relationship Id="rId6" Type="http://schemas.openxmlformats.org/officeDocument/2006/relationships/diagramLayout" Target="../diagrams/layout5.xml"/><Relationship Id="rId5" Type="http://schemas.openxmlformats.org/officeDocument/2006/relationships/diagramData" Target="../diagrams/data5.xml"/><Relationship Id="rId10" Type="http://schemas.openxmlformats.org/officeDocument/2006/relationships/comments" Target="../comments/comment5.xml"/><Relationship Id="rId4" Type="http://schemas.openxmlformats.org/officeDocument/2006/relationships/image" Target="../media/image24.png"/><Relationship Id="rId9" Type="http://schemas.microsoft.com/office/2007/relationships/diagramDrawing" Target="../diagrams/drawing5.xml"/></Relationships>
</file>

<file path=ppt/slides/_rels/slide1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comments" Target="../comments/comment6.xml"/><Relationship Id="rId2" Type="http://schemas.openxmlformats.org/officeDocument/2006/relationships/image" Target="../media/image210.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7" Type="http://schemas.openxmlformats.org/officeDocument/2006/relationships/image" Target="../media/image25.jpeg"/><Relationship Id="rId2" Type="http://schemas.openxmlformats.org/officeDocument/2006/relationships/image" Target="../media/image20.jpeg"/><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1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image" Target="../media/image28.jpeg"/></Relationships>
</file>

<file path=ppt/slides/_rels/slide1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21.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5.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39.pn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comments" Target="../comments/comment7.xml"/><Relationship Id="rId3" Type="http://schemas.openxmlformats.org/officeDocument/2006/relationships/diagramLayout" Target="../diagrams/layout6.xml"/><Relationship Id="rId7" Type="http://schemas.openxmlformats.org/officeDocument/2006/relationships/image" Target="../media/image43.JP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8.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4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 Id="rId4" Type="http://schemas.openxmlformats.org/officeDocument/2006/relationships/image" Target="../media/image55.png"/></Relationships>
</file>

<file path=ppt/slides/_rels/slide3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 Id="rId4" Type="http://schemas.openxmlformats.org/officeDocument/2006/relationships/image" Target="../media/image58.png"/></Relationships>
</file>

<file path=ppt/slides/_rels/slide3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 Id="rId4" Type="http://schemas.openxmlformats.org/officeDocument/2006/relationships/image" Target="../media/image61.png"/></Relationships>
</file>

<file path=ppt/slides/_rels/slide33.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8" Type="http://schemas.openxmlformats.org/officeDocument/2006/relationships/image" Target="../media/image53.jpeg"/><Relationship Id="rId3" Type="http://schemas.openxmlformats.org/officeDocument/2006/relationships/diagramLayout" Target="../diagrams/layout7.xml"/><Relationship Id="rId7" Type="http://schemas.openxmlformats.org/officeDocument/2006/relationships/image" Target="../media/image52.JPG"/><Relationship Id="rId2" Type="http://schemas.openxmlformats.org/officeDocument/2006/relationships/diagramData" Target="../diagrams/data7.xml"/><Relationship Id="rId1" Type="http://schemas.openxmlformats.org/officeDocument/2006/relationships/slideLayout" Target="../slideLayouts/slideLayout2.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 Id="rId9" Type="http://schemas.openxmlformats.org/officeDocument/2006/relationships/comments" Target="../comments/comment8.xml"/></Relationships>
</file>

<file path=ppt/slides/_rels/slide38.xml.rels><?xml version="1.0" encoding="UTF-8" standalone="yes"?>
<Relationships xmlns="http://schemas.openxmlformats.org/package/2006/relationships"><Relationship Id="rId3" Type="http://schemas.openxmlformats.org/officeDocument/2006/relationships/image" Target="../media/image55.JPG"/><Relationship Id="rId2" Type="http://schemas.openxmlformats.org/officeDocument/2006/relationships/image" Target="../media/image54.JPG"/><Relationship Id="rId1" Type="http://schemas.openxmlformats.org/officeDocument/2006/relationships/slideLayout" Target="../slideLayouts/slideLayout2.xml"/><Relationship Id="rId4" Type="http://schemas.openxmlformats.org/officeDocument/2006/relationships/comments" Target="../comments/comment9.xml"/></Relationships>
</file>

<file path=ppt/slides/_rels/slide39.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56.png"/><Relationship Id="rId1" Type="http://schemas.openxmlformats.org/officeDocument/2006/relationships/slideLayout" Target="../slideLayouts/slideLayout2.xml"/><Relationship Id="rId4" Type="http://schemas.openxmlformats.org/officeDocument/2006/relationships/comments" Target="../comments/comment10.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comments" Target="../comments/comment1.xml"/><Relationship Id="rId5" Type="http://schemas.openxmlformats.org/officeDocument/2006/relationships/image" Target="../media/image6.png"/><Relationship Id="rId4" Type="http://schemas.openxmlformats.org/officeDocument/2006/relationships/image" Target="../media/image5.png"/></Relationships>
</file>

<file path=ppt/slides/_rels/slide40.xml.rels><?xml version="1.0" encoding="UTF-8" standalone="yes"?>
<Relationships xmlns="http://schemas.openxmlformats.org/package/2006/relationships"><Relationship Id="rId2" Type="http://schemas.openxmlformats.org/officeDocument/2006/relationships/comments" Target="../comments/comment11.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comments" Target="../comments/comment12.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610.png"/><Relationship Id="rId2" Type="http://schemas.openxmlformats.org/officeDocument/2006/relationships/image" Target="../media/image60.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8" Type="http://schemas.openxmlformats.org/officeDocument/2006/relationships/image" Target="../media/image65.png"/><Relationship Id="rId3" Type="http://schemas.openxmlformats.org/officeDocument/2006/relationships/image" Target="../media/image62.png"/><Relationship Id="rId7" Type="http://schemas.openxmlformats.org/officeDocument/2006/relationships/image" Target="../media/image64.png"/><Relationship Id="rId2" Type="http://schemas.openxmlformats.org/officeDocument/2006/relationships/image" Target="../media/image45.png"/><Relationship Id="rId1" Type="http://schemas.openxmlformats.org/officeDocument/2006/relationships/slideLayout" Target="../slideLayouts/slideLayout6.xml"/><Relationship Id="rId6" Type="http://schemas.openxmlformats.org/officeDocument/2006/relationships/image" Target="../media/image63.png"/><Relationship Id="rId5" Type="http://schemas.openxmlformats.org/officeDocument/2006/relationships/image" Target="../media/image620.png"/><Relationship Id="rId10" Type="http://schemas.openxmlformats.org/officeDocument/2006/relationships/image" Target="../media/image670.png"/><Relationship Id="rId4" Type="http://schemas.openxmlformats.org/officeDocument/2006/relationships/image" Target="../media/image49.png"/><Relationship Id="rId9" Type="http://schemas.openxmlformats.org/officeDocument/2006/relationships/image" Target="../media/image66.png"/></Relationships>
</file>

<file path=ppt/slides/_rels/slide45.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63.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65.jpe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8" Type="http://schemas.openxmlformats.org/officeDocument/2006/relationships/image" Target="../media/image75.png"/><Relationship Id="rId3" Type="http://schemas.openxmlformats.org/officeDocument/2006/relationships/image" Target="../media/image62.png"/><Relationship Id="rId7" Type="http://schemas.openxmlformats.org/officeDocument/2006/relationships/image" Target="../media/image74.png"/><Relationship Id="rId2" Type="http://schemas.openxmlformats.org/officeDocument/2006/relationships/image" Target="../media/image45.png"/><Relationship Id="rId1" Type="http://schemas.openxmlformats.org/officeDocument/2006/relationships/slideLayout" Target="../slideLayouts/slideLayout6.xml"/><Relationship Id="rId6" Type="http://schemas.openxmlformats.org/officeDocument/2006/relationships/image" Target="../media/image73.png"/><Relationship Id="rId5" Type="http://schemas.openxmlformats.org/officeDocument/2006/relationships/image" Target="../media/image720.png"/><Relationship Id="rId10" Type="http://schemas.openxmlformats.org/officeDocument/2006/relationships/image" Target="../media/image77.png"/><Relationship Id="rId4" Type="http://schemas.openxmlformats.org/officeDocument/2006/relationships/image" Target="../media/image49.png"/><Relationship Id="rId9" Type="http://schemas.openxmlformats.org/officeDocument/2006/relationships/image" Target="../media/image76.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50.xml.rels><?xml version="1.0" encoding="UTF-8" standalone="yes"?>
<Relationships xmlns="http://schemas.openxmlformats.org/package/2006/relationships"><Relationship Id="rId3" Type="http://schemas.openxmlformats.org/officeDocument/2006/relationships/image" Target="../media/image67.jfif"/><Relationship Id="rId7" Type="http://schemas.openxmlformats.org/officeDocument/2006/relationships/image" Target="../media/image70.jfif"/><Relationship Id="rId2" Type="http://schemas.openxmlformats.org/officeDocument/2006/relationships/image" Target="../media/image66.jfif"/><Relationship Id="rId1" Type="http://schemas.openxmlformats.org/officeDocument/2006/relationships/slideLayout" Target="../slideLayouts/slideLayout2.xml"/><Relationship Id="rId6" Type="http://schemas.openxmlformats.org/officeDocument/2006/relationships/image" Target="../media/image69.jpg"/><Relationship Id="rId5" Type="http://schemas.openxmlformats.org/officeDocument/2006/relationships/image" Target="../media/image8.jpeg"/><Relationship Id="rId4" Type="http://schemas.openxmlformats.org/officeDocument/2006/relationships/image" Target="../media/image68.jfif"/></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0.png"/><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8" Type="http://schemas.openxmlformats.org/officeDocument/2006/relationships/comments" Target="../comments/comment2.xml"/><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1.jpeg"/><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comments" Target="../comments/comment3.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51012" y="2199341"/>
            <a:ext cx="8676222" cy="1610660"/>
          </a:xfrm>
        </p:spPr>
        <p:txBody>
          <a:bodyPr>
            <a:noAutofit/>
          </a:bodyPr>
          <a:lstStyle/>
          <a:p>
            <a:pPr algn="ctr"/>
            <a:r>
              <a:rPr lang="el-GR" sz="3600" b="1" dirty="0">
                <a:ln w="9525" cap="sq" cmpd="sng">
                  <a:solidFill>
                    <a:schemeClr val="bg1">
                      <a:lumMod val="85000"/>
                    </a:schemeClr>
                  </a:solidFill>
                  <a:prstDash val="solid"/>
                  <a:bevel/>
                </a:ln>
                <a:solidFill>
                  <a:schemeClr val="tx1">
                    <a:alpha val="95000"/>
                  </a:schemeClr>
                </a:solidFill>
              </a:rPr>
              <a:t>ΑΡΙΘΜΗΤΙΚΗ </a:t>
            </a:r>
            <a:r>
              <a:rPr lang="el-GR" sz="3600" b="1" dirty="0" smtClean="0">
                <a:ln w="9525" cap="sq" cmpd="sng">
                  <a:solidFill>
                    <a:schemeClr val="bg1">
                      <a:lumMod val="85000"/>
                    </a:schemeClr>
                  </a:solidFill>
                  <a:prstDash val="solid"/>
                  <a:bevel/>
                </a:ln>
                <a:solidFill>
                  <a:schemeClr val="tx1">
                    <a:alpha val="95000"/>
                  </a:schemeClr>
                </a:solidFill>
              </a:rPr>
              <a:t>ΠΡΟΣΟΜΟΙΩΣΗ </a:t>
            </a:r>
            <a:br>
              <a:rPr lang="el-GR" sz="3600" b="1" dirty="0" smtClean="0">
                <a:ln w="9525" cap="sq" cmpd="sng">
                  <a:solidFill>
                    <a:schemeClr val="bg1">
                      <a:lumMod val="85000"/>
                    </a:schemeClr>
                  </a:solidFill>
                  <a:prstDash val="solid"/>
                  <a:bevel/>
                </a:ln>
                <a:solidFill>
                  <a:schemeClr val="tx1">
                    <a:alpha val="95000"/>
                  </a:schemeClr>
                </a:solidFill>
              </a:rPr>
            </a:br>
            <a:r>
              <a:rPr lang="el-GR" sz="3600" b="1" dirty="0" smtClean="0">
                <a:ln w="9525" cap="sq" cmpd="sng">
                  <a:solidFill>
                    <a:schemeClr val="bg1">
                      <a:lumMod val="85000"/>
                    </a:schemeClr>
                  </a:solidFill>
                  <a:prstDash val="solid"/>
                  <a:bevel/>
                </a:ln>
                <a:solidFill>
                  <a:schemeClr val="tx1">
                    <a:alpha val="95000"/>
                  </a:schemeClr>
                </a:solidFill>
              </a:rPr>
              <a:t>ΤΗΣ ΕΥΣΤΑΘΕΙΑΣ </a:t>
            </a:r>
            <a:r>
              <a:rPr lang="el-GR" sz="3600" b="1" dirty="0">
                <a:ln w="9525" cap="sq" cmpd="sng">
                  <a:solidFill>
                    <a:schemeClr val="bg1">
                      <a:lumMod val="85000"/>
                    </a:schemeClr>
                  </a:solidFill>
                  <a:prstDash val="solid"/>
                  <a:bevel/>
                </a:ln>
                <a:solidFill>
                  <a:schemeClr val="tx1">
                    <a:alpha val="95000"/>
                  </a:schemeClr>
                </a:solidFill>
              </a:rPr>
              <a:t>ΕΔΑΦΙΚΩΝ ΠΡΑΝΩΝ ΥΠΟ ΣΤΑΤΙΚΕΣ ΚΑΙ ΣΕΙΣΜΙΚΕΣ ΣΥΝΘΗΚΕΣ </a:t>
            </a:r>
            <a:endParaRPr lang="en-US" sz="3600" b="1" dirty="0">
              <a:ln w="9525" cap="sq" cmpd="sng">
                <a:solidFill>
                  <a:schemeClr val="bg1">
                    <a:lumMod val="85000"/>
                  </a:schemeClr>
                </a:solidFill>
                <a:prstDash val="solid"/>
                <a:bevel/>
              </a:ln>
              <a:solidFill>
                <a:schemeClr val="tx1">
                  <a:alpha val="95000"/>
                </a:schemeClr>
              </a:solidFill>
            </a:endParaRPr>
          </a:p>
        </p:txBody>
      </p:sp>
      <p:sp>
        <p:nvSpPr>
          <p:cNvPr id="3" name="Subtitle 2"/>
          <p:cNvSpPr>
            <a:spLocks noGrp="1"/>
          </p:cNvSpPr>
          <p:nvPr>
            <p:ph type="subTitle" idx="1"/>
          </p:nvPr>
        </p:nvSpPr>
        <p:spPr>
          <a:xfrm>
            <a:off x="1751012" y="4053840"/>
            <a:ext cx="8676222" cy="2515402"/>
          </a:xfrm>
        </p:spPr>
        <p:txBody>
          <a:bodyPr>
            <a:normAutofit/>
          </a:bodyPr>
          <a:lstStyle/>
          <a:p>
            <a:r>
              <a:rPr lang="el-GR" sz="2400" dirty="0">
                <a:ln w="0"/>
                <a:solidFill>
                  <a:schemeClr val="tx1"/>
                </a:solidFill>
                <a:effectLst>
                  <a:outerShdw blurRad="38100" dist="19050" dir="2700000" algn="tl" rotWithShape="0">
                    <a:schemeClr val="dk1">
                      <a:alpha val="40000"/>
                    </a:schemeClr>
                  </a:outerShdw>
                </a:effectLst>
              </a:rPr>
              <a:t>Αλέξανδρος </a:t>
            </a:r>
            <a:r>
              <a:rPr lang="el-GR" sz="2400" dirty="0" smtClean="0">
                <a:ln w="0"/>
                <a:solidFill>
                  <a:schemeClr val="tx1"/>
                </a:solidFill>
                <a:effectLst>
                  <a:outerShdw blurRad="38100" dist="19050" dir="2700000" algn="tl" rotWithShape="0">
                    <a:schemeClr val="dk1">
                      <a:alpha val="40000"/>
                    </a:schemeClr>
                  </a:outerShdw>
                </a:effectLst>
              </a:rPr>
              <a:t>Μαυροδόντης </a:t>
            </a:r>
            <a:endParaRPr lang="el-GR" sz="2400" dirty="0">
              <a:ln w="0"/>
              <a:solidFill>
                <a:schemeClr val="tx1"/>
              </a:solidFill>
              <a:effectLst>
                <a:outerShdw blurRad="38100" dist="19050" dir="2700000" algn="tl" rotWithShape="0">
                  <a:schemeClr val="dk1">
                    <a:alpha val="40000"/>
                  </a:schemeClr>
                </a:outerShdw>
              </a:effectLst>
            </a:endParaRPr>
          </a:p>
          <a:p>
            <a:endParaRPr lang="el-GR" dirty="0" smtClean="0">
              <a:ln w="0"/>
              <a:solidFill>
                <a:schemeClr val="tx1"/>
              </a:solidFill>
              <a:effectLst>
                <a:outerShdw blurRad="38100" dist="19050" dir="2700000" algn="tl" rotWithShape="0">
                  <a:schemeClr val="dk1">
                    <a:alpha val="40000"/>
                  </a:schemeClr>
                </a:outerShdw>
              </a:effectLst>
            </a:endParaRPr>
          </a:p>
          <a:p>
            <a:r>
              <a:rPr lang="el-GR" dirty="0" smtClean="0">
                <a:ln w="0"/>
                <a:solidFill>
                  <a:schemeClr val="tx1"/>
                </a:solidFill>
                <a:effectLst>
                  <a:outerShdw blurRad="38100" dist="19050" dir="2700000" algn="tl" rotWithShape="0">
                    <a:schemeClr val="dk1">
                      <a:alpha val="40000"/>
                    </a:schemeClr>
                  </a:outerShdw>
                </a:effectLst>
              </a:rPr>
              <a:t>								</a:t>
            </a:r>
            <a:r>
              <a:rPr lang="el-GR" dirty="0">
                <a:ln w="0"/>
                <a:solidFill>
                  <a:schemeClr val="tx1"/>
                </a:solidFill>
                <a:effectLst>
                  <a:outerShdw blurRad="38100" dist="19050" dir="2700000" algn="tl" rotWithShape="0">
                    <a:schemeClr val="dk1">
                      <a:alpha val="40000"/>
                    </a:schemeClr>
                  </a:outerShdw>
                </a:effectLst>
              </a:rPr>
              <a:t>  </a:t>
            </a:r>
            <a:r>
              <a:rPr lang="el-GR" dirty="0" smtClean="0">
                <a:ln w="0"/>
                <a:solidFill>
                  <a:schemeClr val="tx1"/>
                </a:solidFill>
                <a:effectLst>
                  <a:outerShdw blurRad="38100" dist="19050" dir="2700000" algn="tl" rotWithShape="0">
                    <a:schemeClr val="dk1">
                      <a:alpha val="40000"/>
                    </a:schemeClr>
                  </a:outerShdw>
                </a:effectLst>
              </a:rPr>
              <a:t>		</a:t>
            </a:r>
            <a:r>
              <a:rPr lang="el-GR" sz="2000" dirty="0" smtClean="0">
                <a:ln w="0"/>
                <a:solidFill>
                  <a:schemeClr val="tx1"/>
                </a:solidFill>
                <a:effectLst>
                  <a:outerShdw blurRad="38100" dist="19050" dir="2700000" algn="tl" rotWithShape="0">
                    <a:schemeClr val="dk1">
                      <a:alpha val="40000"/>
                    </a:schemeClr>
                  </a:outerShdw>
                </a:effectLst>
              </a:rPr>
              <a:t>Επιβλέποντες</a:t>
            </a:r>
            <a:r>
              <a:rPr lang="el-GR" sz="2000" dirty="0">
                <a:ln w="0"/>
                <a:solidFill>
                  <a:schemeClr val="tx1"/>
                </a:solidFill>
                <a:effectLst>
                  <a:outerShdw blurRad="38100" dist="19050" dir="2700000" algn="tl" rotWithShape="0">
                    <a:schemeClr val="dk1">
                      <a:alpha val="40000"/>
                    </a:schemeClr>
                  </a:outerShdw>
                </a:effectLst>
              </a:rPr>
              <a:t>: </a:t>
            </a:r>
            <a:r>
              <a:rPr lang="el-GR" sz="2000" dirty="0" err="1" smtClean="0">
                <a:ln w="0"/>
                <a:solidFill>
                  <a:schemeClr val="tx1"/>
                </a:solidFill>
                <a:effectLst>
                  <a:outerShdw blurRad="38100" dist="19050" dir="2700000" algn="tl" rotWithShape="0">
                    <a:schemeClr val="dk1">
                      <a:alpha val="40000"/>
                    </a:schemeClr>
                  </a:outerShdw>
                </a:effectLst>
              </a:rPr>
              <a:t>Καττής</a:t>
            </a:r>
            <a:r>
              <a:rPr lang="el-GR" sz="2000" dirty="0" smtClean="0">
                <a:ln w="0"/>
                <a:solidFill>
                  <a:schemeClr val="tx1"/>
                </a:solidFill>
                <a:effectLst>
                  <a:outerShdw blurRad="38100" dist="19050" dir="2700000" algn="tl" rotWithShape="0">
                    <a:schemeClr val="dk1">
                      <a:alpha val="40000"/>
                    </a:schemeClr>
                  </a:outerShdw>
                </a:effectLst>
              </a:rPr>
              <a:t> </a:t>
            </a:r>
            <a:r>
              <a:rPr lang="el-GR" sz="2000" dirty="0">
                <a:ln w="0"/>
                <a:solidFill>
                  <a:schemeClr val="tx1"/>
                </a:solidFill>
                <a:effectLst>
                  <a:outerShdw blurRad="38100" dist="19050" dir="2700000" algn="tl" rotWithShape="0">
                    <a:schemeClr val="dk1">
                      <a:alpha val="40000"/>
                    </a:schemeClr>
                  </a:outerShdw>
                </a:effectLst>
              </a:rPr>
              <a:t>Μ.</a:t>
            </a:r>
          </a:p>
          <a:p>
            <a:r>
              <a:rPr lang="el-GR" sz="2000" dirty="0">
                <a:ln w="0"/>
                <a:solidFill>
                  <a:schemeClr val="tx1"/>
                </a:solidFill>
                <a:effectLst>
                  <a:outerShdw blurRad="38100" dist="19050" dir="2700000" algn="tl" rotWithShape="0">
                    <a:schemeClr val="dk1">
                      <a:alpha val="40000"/>
                    </a:schemeClr>
                  </a:outerShdw>
                </a:effectLst>
              </a:rPr>
              <a:t>													</a:t>
            </a:r>
            <a:r>
              <a:rPr lang="el-GR" sz="2000" dirty="0" smtClean="0">
                <a:ln w="0"/>
                <a:solidFill>
                  <a:schemeClr val="tx1"/>
                </a:solidFill>
                <a:effectLst>
                  <a:outerShdw blurRad="38100" dist="19050" dir="2700000" algn="tl" rotWithShape="0">
                    <a:schemeClr val="dk1">
                      <a:alpha val="40000"/>
                    </a:schemeClr>
                  </a:outerShdw>
                </a:effectLst>
              </a:rPr>
              <a:t>     </a:t>
            </a:r>
            <a:r>
              <a:rPr lang="el-GR" sz="2000" dirty="0" err="1" smtClean="0">
                <a:ln w="0"/>
                <a:solidFill>
                  <a:schemeClr val="tx1"/>
                </a:solidFill>
                <a:effectLst>
                  <a:outerShdw blurRad="38100" dist="19050" dir="2700000" algn="tl" rotWithShape="0">
                    <a:schemeClr val="dk1">
                      <a:alpha val="40000"/>
                    </a:schemeClr>
                  </a:outerShdw>
                </a:effectLst>
              </a:rPr>
              <a:t>Ψαρρόπουλος</a:t>
            </a:r>
            <a:r>
              <a:rPr lang="el-GR" sz="2000" dirty="0" smtClean="0">
                <a:ln w="0"/>
                <a:solidFill>
                  <a:schemeClr val="tx1"/>
                </a:solidFill>
                <a:effectLst>
                  <a:outerShdw blurRad="38100" dist="19050" dir="2700000" algn="tl" rotWithShape="0">
                    <a:schemeClr val="dk1">
                      <a:alpha val="40000"/>
                    </a:schemeClr>
                  </a:outerShdw>
                </a:effectLst>
              </a:rPr>
              <a:t> </a:t>
            </a:r>
            <a:r>
              <a:rPr lang="el-GR" sz="2000" dirty="0">
                <a:ln w="0"/>
                <a:solidFill>
                  <a:schemeClr val="tx1"/>
                </a:solidFill>
                <a:effectLst>
                  <a:outerShdw blurRad="38100" dist="19050" dir="2700000" algn="tl" rotWithShape="0">
                    <a:schemeClr val="dk1">
                      <a:alpha val="40000"/>
                    </a:schemeClr>
                  </a:outerShdw>
                </a:effectLst>
              </a:rPr>
              <a:t>Π.</a:t>
            </a:r>
            <a:r>
              <a:rPr lang="el-GR" dirty="0">
                <a:ln w="0"/>
                <a:solidFill>
                  <a:schemeClr val="tx1"/>
                </a:solidFill>
                <a:effectLst>
                  <a:outerShdw blurRad="38100" dist="19050" dir="2700000" algn="tl" rotWithShape="0">
                    <a:schemeClr val="dk1">
                      <a:alpha val="40000"/>
                    </a:schemeClr>
                  </a:outerShdw>
                </a:effectLst>
              </a:rPr>
              <a:t>  </a:t>
            </a:r>
          </a:p>
          <a:p>
            <a:endParaRPr lang="el-GR" dirty="0" smtClean="0">
              <a:ln w="0"/>
              <a:solidFill>
                <a:schemeClr val="tx1"/>
              </a:solidFill>
              <a:effectLst>
                <a:outerShdw blurRad="38100" dist="19050" dir="2700000" algn="tl" rotWithShape="0">
                  <a:schemeClr val="dk1">
                    <a:alpha val="40000"/>
                  </a:schemeClr>
                </a:outerShdw>
              </a:effectLst>
            </a:endParaRPr>
          </a:p>
          <a:p>
            <a:pPr algn="ctr"/>
            <a:r>
              <a:rPr lang="el-GR" sz="1600" dirty="0">
                <a:ln w="0"/>
                <a:solidFill>
                  <a:schemeClr val="tx1"/>
                </a:solidFill>
                <a:effectLst>
                  <a:outerShdw blurRad="38100" dist="19050" dir="2700000" algn="tl" rotWithShape="0">
                    <a:schemeClr val="dk1">
                      <a:alpha val="40000"/>
                    </a:schemeClr>
                  </a:outerShdw>
                </a:effectLst>
              </a:rPr>
              <a:t>Αθήνα, </a:t>
            </a:r>
            <a:r>
              <a:rPr lang="el-GR" sz="1600" dirty="0" smtClean="0">
                <a:ln w="0"/>
                <a:solidFill>
                  <a:schemeClr val="tx1"/>
                </a:solidFill>
                <a:effectLst>
                  <a:outerShdw blurRad="38100" dist="19050" dir="2700000" algn="tl" rotWithShape="0">
                    <a:schemeClr val="dk1">
                      <a:alpha val="40000"/>
                    </a:schemeClr>
                  </a:outerShdw>
                </a:effectLst>
              </a:rPr>
              <a:t>Οκτώβριος </a:t>
            </a:r>
            <a:r>
              <a:rPr lang="el-GR" sz="1600" dirty="0">
                <a:ln w="0"/>
                <a:solidFill>
                  <a:schemeClr val="tx1"/>
                </a:solidFill>
                <a:effectLst>
                  <a:outerShdw blurRad="38100" dist="19050" dir="2700000" algn="tl" rotWithShape="0">
                    <a:schemeClr val="dk1">
                      <a:alpha val="40000"/>
                    </a:schemeClr>
                  </a:outerShdw>
                </a:effectLst>
              </a:rPr>
              <a:t>2020</a:t>
            </a:r>
            <a:endParaRPr lang="en-US" sz="1600" dirty="0">
              <a:ln w="0"/>
              <a:solidFill>
                <a:schemeClr val="tx1"/>
              </a:solidFill>
              <a:effectLst>
                <a:outerShdw blurRad="38100" dist="19050" dir="2700000" algn="tl" rotWithShape="0">
                  <a:schemeClr val="dk1">
                    <a:alpha val="40000"/>
                  </a:schemeClr>
                </a:outerShdw>
              </a:effectLst>
            </a:endParaRPr>
          </a:p>
        </p:txBody>
      </p:sp>
      <p:sp>
        <p:nvSpPr>
          <p:cNvPr id="5" name="TextBox 4"/>
          <p:cNvSpPr txBox="1"/>
          <p:nvPr/>
        </p:nvSpPr>
        <p:spPr>
          <a:xfrm>
            <a:off x="2852628" y="346509"/>
            <a:ext cx="7076232" cy="1272143"/>
          </a:xfrm>
          <a:prstGeom prst="rect">
            <a:avLst/>
          </a:prstGeom>
          <a:noFill/>
        </p:spPr>
        <p:txBody>
          <a:bodyPr wrap="square" rtlCol="0">
            <a:spAutoFit/>
          </a:bodyPr>
          <a:lstStyle/>
          <a:p>
            <a:pPr algn="ctr">
              <a:spcBef>
                <a:spcPts val="1000"/>
              </a:spcBef>
              <a:buClr>
                <a:schemeClr val="accent1"/>
              </a:buClr>
            </a:pPr>
            <a:r>
              <a:rPr lang="el-GR" sz="20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ΕΘΝΙΚΟ </a:t>
            </a:r>
            <a:r>
              <a:rPr lang="el-GR" sz="2000" b="1" dirty="0" smtClean="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ΜΕΤΣΟΒΙΟ </a:t>
            </a:r>
            <a:r>
              <a:rPr lang="el-GR" sz="20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ΠΟΛΥΤΕΧΝΕΙΟ  </a:t>
            </a:r>
          </a:p>
          <a:p>
            <a:pPr algn="ctr">
              <a:spcBef>
                <a:spcPts val="1000"/>
              </a:spcBef>
              <a:buClr>
                <a:schemeClr val="accent1"/>
              </a:buClr>
            </a:pPr>
            <a:r>
              <a:rPr lang="el-GR" sz="20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ΣΧΟΛΗ ΑΓΡΟΝΟΜΩΝ ΤΟΠΟΓΡΑΦΩΝ ΜΗΧΑΝΙΚΩΝ</a:t>
            </a:r>
          </a:p>
          <a:p>
            <a:pPr algn="ctr">
              <a:spcBef>
                <a:spcPts val="1000"/>
              </a:spcBef>
              <a:buClr>
                <a:schemeClr val="accent1"/>
              </a:buClr>
            </a:pPr>
            <a:r>
              <a:rPr lang="el-GR" sz="20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rPr>
              <a:t>ΤΟΜΕΑΣ ΕΡΓΩΝ ΥΠΟΔΟΜΗΣ ΚΑΙ ΑΓΡΟΤΙΚΗΣ ΑΝΑΠΤΥΞΗΣ</a:t>
            </a:r>
            <a:endParaRPr lang="en-US" sz="2000" b="1" dirty="0">
              <a:ln w="12700">
                <a:solidFill>
                  <a:schemeClr val="tx2">
                    <a:lumMod val="75000"/>
                  </a:schemeClr>
                </a:solidFill>
                <a:prstDash val="solid"/>
              </a:ln>
              <a:pattFill prst="dkUpDiag">
                <a:fgClr>
                  <a:schemeClr val="tx2"/>
                </a:fgClr>
                <a:bgClr>
                  <a:schemeClr val="tx2">
                    <a:lumMod val="20000"/>
                    <a:lumOff val="80000"/>
                  </a:schemeClr>
                </a:bgClr>
              </a:pattFill>
              <a:effectLst>
                <a:outerShdw dist="38100" dir="2640000" algn="bl" rotWithShape="0">
                  <a:schemeClr val="tx2">
                    <a:lumMod val="75000"/>
                  </a:schemeClr>
                </a:outerShdw>
              </a:effectLst>
            </a:endParaRPr>
          </a:p>
        </p:txBody>
      </p:sp>
      <p:sp>
        <p:nvSpPr>
          <p:cNvPr id="4" name="Slide Number Placeholder 3"/>
          <p:cNvSpPr>
            <a:spLocks noGrp="1"/>
          </p:cNvSpPr>
          <p:nvPr>
            <p:ph type="sldNum" sz="quarter" idx="12"/>
          </p:nvPr>
        </p:nvSpPr>
        <p:spPr/>
        <p:txBody>
          <a:bodyPr/>
          <a:lstStyle/>
          <a:p>
            <a:fld id="{D57F1E4F-1CFF-5643-939E-217C01CDF565}" type="slidenum">
              <a:rPr lang="en-US" smtClean="0"/>
              <a:pPr/>
              <a:t>1</a:t>
            </a:fld>
            <a:endParaRPr lang="en-US"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28670" y="316293"/>
            <a:ext cx="1302359" cy="1302359"/>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extLst>
      <p:ext uri="{BB962C8B-B14F-4D97-AF65-F5344CB8AC3E}">
        <p14:creationId xmlns:p14="http://schemas.microsoft.com/office/powerpoint/2010/main" val="3869367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668693"/>
            <a:ext cx="8911687" cy="721957"/>
          </a:xfrm>
        </p:spPr>
        <p:txBody>
          <a:bodyPr>
            <a:normAutofit/>
          </a:bodyPr>
          <a:lstStyle/>
          <a:p>
            <a:r>
              <a:rPr lang="el-GR" b="1" dirty="0" smtClean="0">
                <a:ln w="9525" cap="sq" cmpd="sng">
                  <a:solidFill>
                    <a:schemeClr val="bg1">
                      <a:lumMod val="85000"/>
                    </a:schemeClr>
                  </a:solidFill>
                  <a:prstDash val="solid"/>
                  <a:bevel/>
                </a:ln>
                <a:solidFill>
                  <a:schemeClr val="tx1">
                    <a:alpha val="95000"/>
                  </a:schemeClr>
                </a:solidFill>
              </a:rPr>
              <a:t>Κριτήριο </a:t>
            </a:r>
            <a:r>
              <a:rPr lang="en-US" b="1" dirty="0" smtClean="0">
                <a:ln w="9525" cap="sq" cmpd="sng">
                  <a:solidFill>
                    <a:schemeClr val="bg1">
                      <a:lumMod val="85000"/>
                    </a:schemeClr>
                  </a:solidFill>
                  <a:prstDash val="solid"/>
                  <a:bevel/>
                </a:ln>
                <a:solidFill>
                  <a:schemeClr val="tx1">
                    <a:alpha val="95000"/>
                  </a:schemeClr>
                </a:solidFill>
              </a:rPr>
              <a:t>Mohr-Coulomb</a:t>
            </a:r>
            <a:endParaRPr lang="en-US" b="1" dirty="0">
              <a:ln w="9525" cap="sq" cmpd="sng">
                <a:solidFill>
                  <a:schemeClr val="bg1">
                    <a:lumMod val="85000"/>
                  </a:schemeClr>
                </a:solidFill>
                <a:prstDash val="solid"/>
                <a:bevel/>
              </a:ln>
              <a:solidFill>
                <a:schemeClr val="tx1">
                  <a:alpha val="95000"/>
                </a:schemeClr>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141413" y="2054658"/>
            <a:ext cx="6414720" cy="3563203"/>
          </a:xfrm>
          <a:prstGeom prst="rect">
            <a:avLst/>
          </a:prstGeom>
          <a:ln w="88900" cap="sq" cmpd="thickThin">
            <a:solidFill>
              <a:srgbClr val="000000"/>
            </a:solidFill>
            <a:prstDash val="solid"/>
            <a:miter lim="800000"/>
          </a:ln>
          <a:effectLst>
            <a:innerShdw blurRad="76200">
              <a:srgbClr val="000000"/>
            </a:innerShdw>
          </a:effectLst>
        </p:spPr>
      </p:pic>
      <p:sp>
        <p:nvSpPr>
          <p:cNvPr id="3" name="TextBox 2"/>
          <p:cNvSpPr txBox="1"/>
          <p:nvPr/>
        </p:nvSpPr>
        <p:spPr>
          <a:xfrm>
            <a:off x="7620323" y="2054658"/>
            <a:ext cx="4480237" cy="2246769"/>
          </a:xfrm>
          <a:prstGeom prst="rect">
            <a:avLst/>
          </a:prstGeom>
          <a:noFill/>
        </p:spPr>
        <p:txBody>
          <a:bodyPr wrap="square" rtlCol="0">
            <a:spAutoFit/>
          </a:bodyPr>
          <a:lstStyle/>
          <a:p>
            <a:pPr algn="just"/>
            <a:r>
              <a:rPr lang="el-GR" sz="2000" dirty="0" smtClean="0">
                <a:ln w="0"/>
                <a:effectLst>
                  <a:outerShdw blurRad="38100" dist="19050" dir="2700000" algn="tl" rotWithShape="0">
                    <a:schemeClr val="dk1">
                      <a:alpha val="40000"/>
                    </a:schemeClr>
                  </a:outerShdw>
                </a:effectLst>
              </a:rPr>
              <a:t>Σύμφωνα με το </a:t>
            </a:r>
            <a:r>
              <a:rPr lang="el-GR" sz="2000" dirty="0">
                <a:ln w="0"/>
                <a:effectLst>
                  <a:outerShdw blurRad="38100" dist="19050" dir="2700000" algn="tl" rotWithShape="0">
                    <a:schemeClr val="dk1">
                      <a:alpha val="40000"/>
                    </a:schemeClr>
                  </a:outerShdw>
                </a:effectLst>
              </a:rPr>
              <a:t>ελαστικοπλαστικό </a:t>
            </a:r>
            <a:r>
              <a:rPr lang="el-GR" sz="2000" dirty="0" smtClean="0">
                <a:ln w="0"/>
                <a:effectLst>
                  <a:outerShdw blurRad="38100" dist="19050" dir="2700000" algn="tl" rotWithShape="0">
                    <a:schemeClr val="dk1">
                      <a:alpha val="40000"/>
                    </a:schemeClr>
                  </a:outerShdw>
                </a:effectLst>
              </a:rPr>
              <a:t>κριτήριο </a:t>
            </a:r>
            <a:r>
              <a:rPr lang="en-US" sz="2000" dirty="0">
                <a:ln w="0"/>
                <a:effectLst>
                  <a:outerShdw blurRad="38100" dist="19050" dir="2700000" algn="tl" rotWithShape="0">
                    <a:schemeClr val="dk1">
                      <a:alpha val="40000"/>
                    </a:schemeClr>
                  </a:outerShdw>
                </a:effectLst>
              </a:rPr>
              <a:t>Mohr</a:t>
            </a:r>
            <a:r>
              <a:rPr lang="el-GR" sz="2000" dirty="0">
                <a:ln w="0"/>
                <a:effectLst>
                  <a:outerShdw blurRad="38100" dist="19050" dir="2700000" algn="tl" rotWithShape="0">
                    <a:schemeClr val="dk1">
                      <a:alpha val="40000"/>
                    </a:schemeClr>
                  </a:outerShdw>
                </a:effectLst>
              </a:rPr>
              <a:t>-</a:t>
            </a:r>
            <a:r>
              <a:rPr lang="en-US" sz="2000" dirty="0">
                <a:ln w="0"/>
                <a:effectLst>
                  <a:outerShdw blurRad="38100" dist="19050" dir="2700000" algn="tl" rotWithShape="0">
                    <a:schemeClr val="dk1">
                      <a:alpha val="40000"/>
                    </a:schemeClr>
                  </a:outerShdw>
                </a:effectLst>
              </a:rPr>
              <a:t>Coulomb</a:t>
            </a:r>
            <a:r>
              <a:rPr lang="el-GR" sz="2000" dirty="0">
                <a:ln w="0"/>
                <a:effectLst>
                  <a:outerShdw blurRad="38100" dist="19050" dir="2700000" algn="tl" rotWithShape="0">
                    <a:schemeClr val="dk1">
                      <a:alpha val="40000"/>
                    </a:schemeClr>
                  </a:outerShdw>
                </a:effectLst>
              </a:rPr>
              <a:t>, </a:t>
            </a:r>
            <a:r>
              <a:rPr lang="el-GR" sz="2000" dirty="0" smtClean="0">
                <a:ln w="0"/>
                <a:effectLst>
                  <a:outerShdw blurRad="38100" dist="19050" dir="2700000" algn="tl" rotWithShape="0">
                    <a:schemeClr val="dk1">
                      <a:alpha val="40000"/>
                    </a:schemeClr>
                  </a:outerShdw>
                </a:effectLst>
              </a:rPr>
              <a:t>οι βασικές παράμετροι αντοχής των εδαφικών υλικών είναι οι εξής:</a:t>
            </a:r>
          </a:p>
          <a:p>
            <a:endParaRPr lang="en-US" sz="2000" dirty="0">
              <a:ln w="0"/>
              <a:effectLst>
                <a:outerShdw blurRad="38100" dist="19050" dir="2700000" algn="tl" rotWithShape="0">
                  <a:schemeClr val="dk1">
                    <a:alpha val="40000"/>
                  </a:schemeClr>
                </a:outerShdw>
              </a:effectLst>
            </a:endParaRPr>
          </a:p>
          <a:p>
            <a:pPr marL="285750" lvl="0" indent="-285750">
              <a:buFont typeface="Arial" panose="020B0604020202020204" pitchFamily="34" charset="0"/>
              <a:buChar char="•"/>
            </a:pPr>
            <a:r>
              <a:rPr lang="el-GR" sz="2000" dirty="0" smtClean="0">
                <a:ln w="0"/>
                <a:effectLst>
                  <a:outerShdw blurRad="38100" dist="19050" dir="2700000" algn="tl" rotWithShape="0">
                    <a:schemeClr val="dk1">
                      <a:alpha val="40000"/>
                    </a:schemeClr>
                  </a:outerShdw>
                </a:effectLst>
              </a:rPr>
              <a:t>Συνοχή </a:t>
            </a:r>
            <a:r>
              <a:rPr lang="el-GR" sz="2000" dirty="0">
                <a:ln w="0"/>
                <a:effectLst>
                  <a:outerShdw blurRad="38100" dist="19050" dir="2700000" algn="tl" rotWithShape="0">
                    <a:schemeClr val="dk1">
                      <a:alpha val="40000"/>
                    </a:schemeClr>
                  </a:outerShdw>
                </a:effectLst>
              </a:rPr>
              <a:t>(</a:t>
            </a:r>
            <a:r>
              <a:rPr lang="en-US" sz="2000" dirty="0">
                <a:ln w="0"/>
                <a:effectLst>
                  <a:outerShdw blurRad="38100" dist="19050" dir="2700000" algn="tl" rotWithShape="0">
                    <a:schemeClr val="dk1">
                      <a:alpha val="40000"/>
                    </a:schemeClr>
                  </a:outerShdw>
                </a:effectLst>
              </a:rPr>
              <a:t>c</a:t>
            </a:r>
            <a:r>
              <a:rPr lang="el-GR" sz="2000" dirty="0">
                <a:ln w="0"/>
                <a:effectLst>
                  <a:outerShdw blurRad="38100" dist="19050" dir="2700000" algn="tl" rotWithShape="0">
                    <a:schemeClr val="dk1">
                      <a:alpha val="40000"/>
                    </a:schemeClr>
                  </a:outerShdw>
                </a:effectLst>
              </a:rPr>
              <a:t>)</a:t>
            </a:r>
            <a:endParaRPr lang="en-US" sz="2000" dirty="0">
              <a:ln w="0"/>
              <a:effectLst>
                <a:outerShdw blurRad="38100" dist="19050" dir="2700000" algn="tl" rotWithShape="0">
                  <a:schemeClr val="dk1">
                    <a:alpha val="40000"/>
                  </a:schemeClr>
                </a:outerShdw>
              </a:effectLst>
            </a:endParaRPr>
          </a:p>
          <a:p>
            <a:pPr marL="285750" lvl="0" indent="-285750">
              <a:buFont typeface="Arial" panose="020B0604020202020204" pitchFamily="34" charset="0"/>
              <a:buChar char="•"/>
            </a:pPr>
            <a:r>
              <a:rPr lang="el-GR" sz="2000" dirty="0">
                <a:ln w="0"/>
                <a:effectLst>
                  <a:outerShdw blurRad="38100" dist="19050" dir="2700000" algn="tl" rotWithShape="0">
                    <a:schemeClr val="dk1">
                      <a:alpha val="40000"/>
                    </a:schemeClr>
                  </a:outerShdw>
                </a:effectLst>
              </a:rPr>
              <a:t>Γωνία εσωτερικής τριβής (φ</a:t>
            </a:r>
            <a:r>
              <a:rPr lang="el-GR" sz="2000" dirty="0" smtClean="0">
                <a:ln w="0"/>
                <a:effectLst>
                  <a:outerShdw blurRad="38100" dist="19050" dir="2700000" algn="tl" rotWithShape="0">
                    <a:schemeClr val="dk1">
                      <a:alpha val="40000"/>
                    </a:schemeClr>
                  </a:outerShdw>
                </a:effectLst>
              </a:rPr>
              <a:t>)</a:t>
            </a:r>
            <a:endParaRPr lang="en-US" sz="2000" dirty="0">
              <a:ln w="0"/>
              <a:effectLst>
                <a:outerShdw blurRad="38100" dist="19050" dir="2700000" algn="tl" rotWithShape="0">
                  <a:schemeClr val="dk1">
                    <a:alpha val="40000"/>
                  </a:schemeClr>
                </a:outerShdw>
              </a:effectLst>
            </a:endParaRPr>
          </a:p>
        </p:txBody>
      </p:sp>
      <p:sp>
        <p:nvSpPr>
          <p:cNvPr id="5" name="Slide Number Placeholder 4"/>
          <p:cNvSpPr>
            <a:spLocks noGrp="1"/>
          </p:cNvSpPr>
          <p:nvPr>
            <p:ph type="sldNum" sz="quarter" idx="12"/>
          </p:nvPr>
        </p:nvSpPr>
        <p:spPr/>
        <p:txBody>
          <a:bodyPr/>
          <a:lstStyle/>
          <a:p>
            <a:r>
              <a:rPr lang="en-US" dirty="0" smtClean="0"/>
              <a:t>10</a:t>
            </a:r>
            <a:endParaRPr lang="en-US" dirty="0"/>
          </a:p>
        </p:txBody>
      </p:sp>
    </p:spTree>
    <p:extLst>
      <p:ext uri="{BB962C8B-B14F-4D97-AF65-F5344CB8AC3E}">
        <p14:creationId xmlns:p14="http://schemas.microsoft.com/office/powerpoint/2010/main" val="398400154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0798" y="683379"/>
            <a:ext cx="5686560" cy="751806"/>
          </a:xfrm>
        </p:spPr>
        <p:txBody>
          <a:bodyPr/>
          <a:lstStyle/>
          <a:p>
            <a:pPr algn="ctr"/>
            <a:r>
              <a:rPr lang="el-GR" b="1" dirty="0">
                <a:ln w="9525" cap="sq" cmpd="sng">
                  <a:solidFill>
                    <a:schemeClr val="bg1">
                      <a:lumMod val="85000"/>
                    </a:schemeClr>
                  </a:solidFill>
                  <a:prstDash val="solid"/>
                  <a:bevel/>
                </a:ln>
                <a:solidFill>
                  <a:schemeClr val="tx1">
                    <a:alpha val="95000"/>
                  </a:schemeClr>
                </a:solidFill>
              </a:rPr>
              <a:t>Συντελεστής</a:t>
            </a:r>
            <a:r>
              <a:rPr lang="el-GR" dirty="0" smtClean="0"/>
              <a:t> </a:t>
            </a:r>
            <a:r>
              <a:rPr lang="el-GR" b="1" dirty="0">
                <a:ln w="9525" cap="sq" cmpd="sng">
                  <a:solidFill>
                    <a:schemeClr val="bg1">
                      <a:lumMod val="85000"/>
                    </a:schemeClr>
                  </a:solidFill>
                  <a:prstDash val="solid"/>
                  <a:bevel/>
                </a:ln>
                <a:solidFill>
                  <a:schemeClr val="tx1">
                    <a:alpha val="95000"/>
                  </a:schemeClr>
                </a:solidFill>
              </a:rPr>
              <a:t>Α</a:t>
            </a:r>
            <a:r>
              <a:rPr lang="el-GR" b="1" dirty="0" smtClean="0">
                <a:ln w="9525" cap="sq" cmpd="sng">
                  <a:solidFill>
                    <a:schemeClr val="bg1">
                      <a:lumMod val="85000"/>
                    </a:schemeClr>
                  </a:solidFill>
                  <a:prstDash val="solid"/>
                  <a:bevel/>
                </a:ln>
                <a:solidFill>
                  <a:schemeClr val="tx1">
                    <a:alpha val="95000"/>
                  </a:schemeClr>
                </a:solidFill>
              </a:rPr>
              <a:t>σφαλείας </a:t>
            </a:r>
            <a:endParaRPr lang="en-US" b="1" dirty="0">
              <a:ln w="9525" cap="sq" cmpd="sng">
                <a:solidFill>
                  <a:schemeClr val="bg1">
                    <a:lumMod val="85000"/>
                  </a:schemeClr>
                </a:solidFill>
                <a:prstDash val="solid"/>
                <a:bevel/>
              </a:ln>
              <a:solidFill>
                <a:schemeClr val="tx1">
                  <a:alpha val="95000"/>
                </a:schemeClr>
              </a:solidFill>
            </a:endParaRPr>
          </a:p>
        </p:txBody>
      </p:sp>
      <mc:AlternateContent xmlns:mc="http://schemas.openxmlformats.org/markup-compatibility/2006">
        <mc:Choice xmlns:a14="http://schemas.microsoft.com/office/drawing/2010/main" Requires="a14">
          <p:sp>
            <p:nvSpPr>
              <p:cNvPr id="3" name="Content Placeholder 2"/>
              <p:cNvSpPr>
                <a:spLocks noGrp="1"/>
              </p:cNvSpPr>
              <p:nvPr>
                <p:ph idx="1"/>
              </p:nvPr>
            </p:nvSpPr>
            <p:spPr>
              <a:xfrm>
                <a:off x="1333500" y="2021706"/>
                <a:ext cx="10114990" cy="3758024"/>
              </a:xfrm>
            </p:spPr>
            <p:txBody>
              <a:bodyPr>
                <a:normAutofit/>
              </a:bodyPr>
              <a:lstStyle/>
              <a:p>
                <a:pPr marL="0" indent="0">
                  <a:buNone/>
                </a:pPr>
                <a:r>
                  <a:rPr lang="el-GR" sz="2000" dirty="0" smtClean="0">
                    <a:ln w="0"/>
                    <a:solidFill>
                      <a:schemeClr val="tx1"/>
                    </a:solidFill>
                    <a:effectLst>
                      <a:outerShdw blurRad="38100" dist="19050" dir="2700000" algn="tl" rotWithShape="0">
                        <a:schemeClr val="dk1">
                          <a:alpha val="40000"/>
                        </a:schemeClr>
                      </a:outerShdw>
                    </a:effectLst>
                  </a:rPr>
                  <a:t>Ο Συντελεστής </a:t>
                </a:r>
                <a:r>
                  <a:rPr lang="el-GR" sz="2000" dirty="0">
                    <a:ln w="0"/>
                    <a:solidFill>
                      <a:schemeClr val="tx1"/>
                    </a:solidFill>
                    <a:effectLst>
                      <a:outerShdw blurRad="38100" dist="19050" dir="2700000" algn="tl" rotWithShape="0">
                        <a:schemeClr val="dk1">
                          <a:alpha val="40000"/>
                        </a:schemeClr>
                      </a:outerShdw>
                    </a:effectLst>
                  </a:rPr>
                  <a:t>Α</a:t>
                </a:r>
                <a:r>
                  <a:rPr lang="el-GR" sz="2000" dirty="0" smtClean="0">
                    <a:ln w="0"/>
                    <a:solidFill>
                      <a:schemeClr val="tx1"/>
                    </a:solidFill>
                    <a:effectLst>
                      <a:outerShdw blurRad="38100" dist="19050" dir="2700000" algn="tl" rotWithShape="0">
                        <a:schemeClr val="dk1">
                          <a:alpha val="40000"/>
                        </a:schemeClr>
                      </a:outerShdw>
                    </a:effectLst>
                  </a:rPr>
                  <a:t>σφαλείας καθορίζεται από το λόγο του συνόλου των δυνάμεων ή ροπών που ανθίστανται στην ολίσθηση προς τις αντίστοιχες δυνάμεις ή ροπές που συνεισφέρουν στην αστάθεια του πρανούς προκαλώντας την ολίσθησή του.</a:t>
                </a:r>
              </a:p>
              <a:p>
                <a:pPr marL="0" indent="0" algn="ctr">
                  <a:buNone/>
                </a:pPr>
                <a:endParaRPr lang="en-US" dirty="0">
                  <a:ln w="0"/>
                  <a:solidFill>
                    <a:schemeClr val="tx1"/>
                  </a:solidFill>
                  <a:effectLst>
                    <a:outerShdw blurRad="38100" dist="19050" dir="2700000" algn="tl" rotWithShape="0">
                      <a:schemeClr val="dk1">
                        <a:alpha val="40000"/>
                      </a:schemeClr>
                    </a:outerShdw>
                  </a:effectLst>
                </a:endParaRPr>
              </a:p>
              <a:p>
                <a:pPr marL="0" indent="0" algn="ctr">
                  <a:buNone/>
                </a:pPr>
                <a14:m>
                  <m:oMath xmlns:m="http://schemas.openxmlformats.org/officeDocument/2006/math">
                    <m:r>
                      <a:rPr lang="en-US" sz="2800" i="1" smtClean="0">
                        <a:ln w="0"/>
                        <a:solidFill>
                          <a:schemeClr val="tx1"/>
                        </a:solidFill>
                        <a:effectLst>
                          <a:outerShdw blurRad="38100" dist="19050" dir="2700000" algn="tl" rotWithShape="0">
                            <a:schemeClr val="dk1">
                              <a:alpha val="40000"/>
                            </a:schemeClr>
                          </a:outerShdw>
                        </a:effectLst>
                        <a:latin typeface="Cambria Math" panose="02040503050406030204" pitchFamily="18" charset="0"/>
                      </a:rPr>
                      <m:t>𝐹</m:t>
                    </m:r>
                    <m:r>
                      <a:rPr lang="en-US" sz="2800" b="0" i="1" smtClean="0">
                        <a:ln w="0"/>
                        <a:solidFill>
                          <a:schemeClr val="tx1"/>
                        </a:solidFill>
                        <a:effectLst>
                          <a:outerShdw blurRad="38100" dist="19050" dir="2700000" algn="tl" rotWithShape="0">
                            <a:schemeClr val="dk1">
                              <a:alpha val="40000"/>
                            </a:schemeClr>
                          </a:outerShdw>
                        </a:effectLst>
                        <a:latin typeface="Cambria Math" panose="02040503050406030204" pitchFamily="18" charset="0"/>
                      </a:rPr>
                      <m:t>𝑆</m:t>
                    </m:r>
                    <m:r>
                      <a:rPr lang="en-US" sz="2800" i="1" smtClean="0">
                        <a:ln w="0"/>
                        <a:solidFill>
                          <a:schemeClr val="tx1"/>
                        </a:solidFill>
                        <a:effectLst>
                          <a:outerShdw blurRad="38100" dist="19050" dir="2700000" algn="tl" rotWithShape="0">
                            <a:schemeClr val="dk1">
                              <a:alpha val="40000"/>
                            </a:schemeClr>
                          </a:outerShdw>
                        </a:effectLst>
                        <a:latin typeface="Cambria Math" panose="02040503050406030204" pitchFamily="18" charset="0"/>
                      </a:rPr>
                      <m:t>=</m:t>
                    </m:r>
                    <m:f>
                      <m:fPr>
                        <m:ctrlPr>
                          <a:rPr lang="en-US" sz="2800" i="1" smtClean="0">
                            <a:ln w="0"/>
                            <a:solidFill>
                              <a:schemeClr val="tx1"/>
                            </a:solidFill>
                            <a:effectLst>
                              <a:outerShdw blurRad="38100" dist="19050" dir="2700000" algn="tl" rotWithShape="0">
                                <a:schemeClr val="dk1">
                                  <a:alpha val="40000"/>
                                </a:schemeClr>
                              </a:outerShdw>
                            </a:effectLst>
                            <a:latin typeface="Cambria Math" panose="02040503050406030204" pitchFamily="18" charset="0"/>
                          </a:rPr>
                        </m:ctrlPr>
                      </m:fPr>
                      <m:num>
                        <m:r>
                          <m:rPr>
                            <m:sty m:val="p"/>
                          </m:rPr>
                          <a:rPr lang="el-GR" sz="2800" b="0" i="0" smtClean="0">
                            <a:ln w="0"/>
                            <a:solidFill>
                              <a:schemeClr val="tx1"/>
                            </a:solidFill>
                            <a:effectLst>
                              <a:outerShdw blurRad="38100" dist="19050" dir="2700000" algn="tl" rotWithShape="0">
                                <a:schemeClr val="dk1">
                                  <a:alpha val="40000"/>
                                </a:schemeClr>
                              </a:outerShdw>
                            </a:effectLst>
                            <a:latin typeface="Cambria Math" panose="02040503050406030204" pitchFamily="18" charset="0"/>
                          </a:rPr>
                          <m:t>Σταθεροποιητικές</m:t>
                        </m:r>
                        <m:r>
                          <a:rPr lang="el-GR" sz="2800" b="0" i="0" smtClean="0">
                            <a:ln w="0"/>
                            <a:solidFill>
                              <a:schemeClr val="tx1"/>
                            </a:solidFill>
                            <a:effectLst>
                              <a:outerShdw blurRad="38100" dist="19050" dir="2700000" algn="tl" rotWithShape="0">
                                <a:schemeClr val="dk1">
                                  <a:alpha val="40000"/>
                                </a:schemeClr>
                              </a:outerShdw>
                            </a:effectLst>
                            <a:latin typeface="Cambria Math" panose="02040503050406030204" pitchFamily="18" charset="0"/>
                          </a:rPr>
                          <m:t> </m:t>
                        </m:r>
                        <m:eqArr>
                          <m:eqArrPr>
                            <m:ctrlPr>
                              <a:rPr lang="el-GR" sz="2800" i="1" smtClean="0">
                                <a:ln w="0"/>
                                <a:solidFill>
                                  <a:schemeClr val="tx1"/>
                                </a:solidFill>
                                <a:effectLst>
                                  <a:outerShdw blurRad="38100" dist="19050" dir="2700000" algn="tl" rotWithShape="0">
                                    <a:schemeClr val="dk1">
                                      <a:alpha val="40000"/>
                                    </a:schemeClr>
                                  </a:outerShdw>
                                </a:effectLst>
                                <a:latin typeface="Cambria Math" panose="02040503050406030204" pitchFamily="18" charset="0"/>
                              </a:rPr>
                            </m:ctrlPr>
                          </m:eqArrPr>
                          <m:e>
                            <m:r>
                              <m:rPr>
                                <m:sty m:val="p"/>
                              </m:rPr>
                              <a:rPr lang="el-GR" sz="2800" b="0" i="0" smtClean="0">
                                <a:ln w="0"/>
                                <a:solidFill>
                                  <a:schemeClr val="tx1"/>
                                </a:solidFill>
                                <a:effectLst>
                                  <a:outerShdw blurRad="38100" dist="19050" dir="2700000" algn="tl" rotWithShape="0">
                                    <a:schemeClr val="dk1">
                                      <a:alpha val="40000"/>
                                    </a:schemeClr>
                                  </a:outerShdw>
                                </a:effectLst>
                                <a:latin typeface="Cambria Math" panose="02040503050406030204" pitchFamily="18" charset="0"/>
                              </a:rPr>
                              <m:t>δ</m:t>
                            </m:r>
                            <m:r>
                              <m:rPr>
                                <m:sty m:val="p"/>
                              </m:rPr>
                              <a:rPr lang="el-GR" sz="2800" i="0" smtClean="0">
                                <a:ln w="0"/>
                                <a:solidFill>
                                  <a:schemeClr val="tx1"/>
                                </a:solidFill>
                                <a:effectLst>
                                  <a:outerShdw blurRad="38100" dist="19050" dir="2700000" algn="tl" rotWithShape="0">
                                    <a:schemeClr val="dk1">
                                      <a:alpha val="40000"/>
                                    </a:schemeClr>
                                  </a:outerShdw>
                                </a:effectLst>
                                <a:latin typeface="Cambria Math" panose="02040503050406030204" pitchFamily="18" charset="0"/>
                              </a:rPr>
                              <m:t>υνάμεις</m:t>
                            </m:r>
                            <m:r>
                              <a:rPr lang="el-GR" sz="2800" i="0" smtClean="0">
                                <a:ln w="0"/>
                                <a:solidFill>
                                  <a:schemeClr val="tx1"/>
                                </a:solidFill>
                                <a:effectLst>
                                  <a:outerShdw blurRad="38100" dist="19050" dir="2700000" algn="tl" rotWithShape="0">
                                    <a:schemeClr val="dk1">
                                      <a:alpha val="40000"/>
                                    </a:schemeClr>
                                  </a:outerShdw>
                                </a:effectLst>
                                <a:latin typeface="Cambria Math" panose="02040503050406030204" pitchFamily="18" charset="0"/>
                              </a:rPr>
                              <m:t> </m:t>
                            </m:r>
                            <m:r>
                              <m:rPr>
                                <m:sty m:val="p"/>
                              </m:rPr>
                              <a:rPr lang="el-GR" sz="2800" i="0" smtClean="0">
                                <a:ln w="0"/>
                                <a:solidFill>
                                  <a:schemeClr val="tx1"/>
                                </a:solidFill>
                                <a:effectLst>
                                  <a:outerShdw blurRad="38100" dist="19050" dir="2700000" algn="tl" rotWithShape="0">
                                    <a:schemeClr val="dk1">
                                      <a:alpha val="40000"/>
                                    </a:schemeClr>
                                  </a:outerShdw>
                                </a:effectLst>
                                <a:latin typeface="Cambria Math" panose="02040503050406030204" pitchFamily="18" charset="0"/>
                              </a:rPr>
                              <m:t>ή</m:t>
                            </m:r>
                            <m:r>
                              <a:rPr lang="el-GR" sz="2800" i="0" smtClean="0">
                                <a:ln w="0"/>
                                <a:solidFill>
                                  <a:schemeClr val="tx1"/>
                                </a:solidFill>
                                <a:effectLst>
                                  <a:outerShdw blurRad="38100" dist="19050" dir="2700000" algn="tl" rotWithShape="0">
                                    <a:schemeClr val="dk1">
                                      <a:alpha val="40000"/>
                                    </a:schemeClr>
                                  </a:outerShdw>
                                </a:effectLst>
                                <a:latin typeface="Cambria Math" panose="02040503050406030204" pitchFamily="18" charset="0"/>
                              </a:rPr>
                              <m:t> </m:t>
                            </m:r>
                            <m:r>
                              <m:rPr>
                                <m:sty m:val="p"/>
                              </m:rPr>
                              <a:rPr lang="el-GR" sz="2800" i="0" smtClean="0">
                                <a:ln w="0"/>
                                <a:solidFill>
                                  <a:schemeClr val="tx1"/>
                                </a:solidFill>
                                <a:effectLst>
                                  <a:outerShdw blurRad="38100" dist="19050" dir="2700000" algn="tl" rotWithShape="0">
                                    <a:schemeClr val="dk1">
                                      <a:alpha val="40000"/>
                                    </a:schemeClr>
                                  </a:outerShdw>
                                </a:effectLst>
                                <a:latin typeface="Cambria Math" panose="02040503050406030204" pitchFamily="18" charset="0"/>
                              </a:rPr>
                              <m:t>ροπές</m:t>
                            </m:r>
                            <m:r>
                              <a:rPr lang="el-GR" sz="2800" i="0" smtClean="0">
                                <a:ln w="0"/>
                                <a:solidFill>
                                  <a:schemeClr val="tx1"/>
                                </a:solidFill>
                                <a:effectLst>
                                  <a:outerShdw blurRad="38100" dist="19050" dir="2700000" algn="tl" rotWithShape="0">
                                    <a:schemeClr val="dk1">
                                      <a:alpha val="40000"/>
                                    </a:schemeClr>
                                  </a:outerShdw>
                                </a:effectLst>
                                <a:latin typeface="Cambria Math" panose="02040503050406030204" pitchFamily="18" charset="0"/>
                              </a:rPr>
                              <m:t> </m:t>
                            </m:r>
                          </m:e>
                        </m:eqArr>
                      </m:num>
                      <m:den>
                        <m:r>
                          <m:rPr>
                            <m:sty m:val="p"/>
                          </m:rPr>
                          <a:rPr lang="el-GR" sz="2800" b="0" i="0" smtClean="0">
                            <a:ln w="0"/>
                            <a:solidFill>
                              <a:schemeClr val="tx1"/>
                            </a:solidFill>
                            <a:effectLst>
                              <a:outerShdw blurRad="38100" dist="19050" dir="2700000" algn="tl" rotWithShape="0">
                                <a:schemeClr val="dk1">
                                  <a:alpha val="40000"/>
                                </a:schemeClr>
                              </a:outerShdw>
                            </a:effectLst>
                            <a:latin typeface="Cambria Math" panose="02040503050406030204" pitchFamily="18" charset="0"/>
                          </a:rPr>
                          <m:t>Αποσταθεροποιητικές</m:t>
                        </m:r>
                        <m:r>
                          <a:rPr lang="el-GR" sz="2800" b="0" i="0" smtClean="0">
                            <a:ln w="0"/>
                            <a:solidFill>
                              <a:schemeClr val="tx1"/>
                            </a:solidFill>
                            <a:effectLst>
                              <a:outerShdw blurRad="38100" dist="19050" dir="2700000" algn="tl" rotWithShape="0">
                                <a:schemeClr val="dk1">
                                  <a:alpha val="40000"/>
                                </a:schemeClr>
                              </a:outerShdw>
                            </a:effectLst>
                            <a:latin typeface="Cambria Math" panose="02040503050406030204" pitchFamily="18" charset="0"/>
                          </a:rPr>
                          <m:t> </m:t>
                        </m:r>
                        <m:r>
                          <m:rPr>
                            <m:sty m:val="p"/>
                          </m:rPr>
                          <a:rPr lang="el-GR" sz="2800" b="0" i="0" smtClean="0">
                            <a:ln w="0"/>
                            <a:solidFill>
                              <a:schemeClr val="tx1"/>
                            </a:solidFill>
                            <a:effectLst>
                              <a:outerShdw blurRad="38100" dist="19050" dir="2700000" algn="tl" rotWithShape="0">
                                <a:schemeClr val="dk1">
                                  <a:alpha val="40000"/>
                                </a:schemeClr>
                              </a:outerShdw>
                            </a:effectLst>
                            <a:latin typeface="Cambria Math" panose="02040503050406030204" pitchFamily="18" charset="0"/>
                          </a:rPr>
                          <m:t>δυνάμεις</m:t>
                        </m:r>
                        <m:r>
                          <a:rPr lang="el-GR" sz="2800" i="0" smtClean="0">
                            <a:ln w="0"/>
                            <a:solidFill>
                              <a:schemeClr val="tx1"/>
                            </a:solidFill>
                            <a:effectLst>
                              <a:outerShdw blurRad="38100" dist="19050" dir="2700000" algn="tl" rotWithShape="0">
                                <a:schemeClr val="dk1">
                                  <a:alpha val="40000"/>
                                </a:schemeClr>
                              </a:outerShdw>
                            </a:effectLst>
                            <a:latin typeface="Cambria Math" panose="02040503050406030204" pitchFamily="18" charset="0"/>
                          </a:rPr>
                          <m:t> </m:t>
                        </m:r>
                        <m:r>
                          <m:rPr>
                            <m:sty m:val="p"/>
                          </m:rPr>
                          <a:rPr lang="el-GR" sz="2800" i="0" smtClean="0">
                            <a:ln w="0"/>
                            <a:solidFill>
                              <a:schemeClr val="tx1"/>
                            </a:solidFill>
                            <a:effectLst>
                              <a:outerShdw blurRad="38100" dist="19050" dir="2700000" algn="tl" rotWithShape="0">
                                <a:schemeClr val="dk1">
                                  <a:alpha val="40000"/>
                                </a:schemeClr>
                              </a:outerShdw>
                            </a:effectLst>
                            <a:latin typeface="Cambria Math" panose="02040503050406030204" pitchFamily="18" charset="0"/>
                          </a:rPr>
                          <m:t>ή</m:t>
                        </m:r>
                        <m:r>
                          <a:rPr lang="el-GR" sz="2800" i="0" smtClean="0">
                            <a:ln w="0"/>
                            <a:solidFill>
                              <a:schemeClr val="tx1"/>
                            </a:solidFill>
                            <a:effectLst>
                              <a:outerShdw blurRad="38100" dist="19050" dir="2700000" algn="tl" rotWithShape="0">
                                <a:schemeClr val="dk1">
                                  <a:alpha val="40000"/>
                                </a:schemeClr>
                              </a:outerShdw>
                            </a:effectLst>
                            <a:latin typeface="Cambria Math" panose="02040503050406030204" pitchFamily="18" charset="0"/>
                          </a:rPr>
                          <m:t> </m:t>
                        </m:r>
                        <m:r>
                          <m:rPr>
                            <m:sty m:val="p"/>
                          </m:rPr>
                          <a:rPr lang="el-GR" sz="2800" i="0" smtClean="0">
                            <a:ln w="0"/>
                            <a:solidFill>
                              <a:schemeClr val="tx1"/>
                            </a:solidFill>
                            <a:effectLst>
                              <a:outerShdw blurRad="38100" dist="19050" dir="2700000" algn="tl" rotWithShape="0">
                                <a:schemeClr val="dk1">
                                  <a:alpha val="40000"/>
                                </a:schemeClr>
                              </a:outerShdw>
                            </a:effectLst>
                            <a:latin typeface="Cambria Math" panose="02040503050406030204" pitchFamily="18" charset="0"/>
                          </a:rPr>
                          <m:t>ροπές</m:t>
                        </m:r>
                        <m:r>
                          <a:rPr lang="el-GR" sz="2800" i="0" smtClean="0">
                            <a:ln w="0"/>
                            <a:solidFill>
                              <a:schemeClr val="tx1"/>
                            </a:solidFill>
                            <a:effectLst>
                              <a:outerShdw blurRad="38100" dist="19050" dir="2700000" algn="tl" rotWithShape="0">
                                <a:schemeClr val="dk1">
                                  <a:alpha val="40000"/>
                                </a:schemeClr>
                              </a:outerShdw>
                            </a:effectLst>
                            <a:latin typeface="Cambria Math" panose="02040503050406030204" pitchFamily="18" charset="0"/>
                          </a:rPr>
                          <m:t> </m:t>
                        </m:r>
                      </m:den>
                    </m:f>
                  </m:oMath>
                </a14:m>
                <a:r>
                  <a:rPr lang="el-GR" sz="2400" dirty="0" smtClean="0">
                    <a:ln w="0"/>
                    <a:solidFill>
                      <a:schemeClr val="tx1"/>
                    </a:solidFill>
                    <a:effectLst>
                      <a:outerShdw blurRad="38100" dist="19050" dir="2700000" algn="tl" rotWithShape="0">
                        <a:schemeClr val="dk1">
                          <a:alpha val="40000"/>
                        </a:schemeClr>
                      </a:outerShdw>
                    </a:effectLst>
                  </a:rPr>
                  <a:t> </a:t>
                </a:r>
              </a:p>
              <a:p>
                <a:pPr marL="0" indent="0">
                  <a:buNone/>
                </a:pPr>
                <a:endParaRPr lang="el-GR" sz="2000" dirty="0">
                  <a:ln w="0"/>
                  <a:solidFill>
                    <a:schemeClr val="tx1"/>
                  </a:solidFill>
                  <a:effectLst>
                    <a:outerShdw blurRad="38100" dist="19050" dir="2700000" algn="tl" rotWithShape="0">
                      <a:schemeClr val="dk1">
                        <a:alpha val="40000"/>
                      </a:schemeClr>
                    </a:outerShdw>
                  </a:effectLst>
                </a:endParaRPr>
              </a:p>
              <a:p>
                <a:pPr marL="0" indent="0" algn="ctr">
                  <a:buNone/>
                </a:pPr>
                <a:endParaRPr lang="en-US" sz="2000" dirty="0">
                  <a:ln w="0"/>
                  <a:solidFill>
                    <a:schemeClr val="tx1"/>
                  </a:solidFill>
                  <a:effectLst>
                    <a:outerShdw blurRad="38100" dist="19050" dir="2700000" algn="tl" rotWithShape="0">
                      <a:schemeClr val="dk1">
                        <a:alpha val="40000"/>
                      </a:schemeClr>
                    </a:outerShdw>
                  </a:effectLst>
                </a:endParaRPr>
              </a:p>
            </p:txBody>
          </p:sp>
        </mc:Choice>
        <mc:Fallback>
          <p:sp>
            <p:nvSpPr>
              <p:cNvPr id="3" name="Content Placeholder 2"/>
              <p:cNvSpPr>
                <a:spLocks noGrp="1" noRot="1" noChangeAspect="1" noMove="1" noResize="1" noEditPoints="1" noAdjustHandles="1" noChangeArrowheads="1" noChangeShapeType="1" noTextEdit="1"/>
              </p:cNvSpPr>
              <p:nvPr>
                <p:ph idx="1"/>
              </p:nvPr>
            </p:nvSpPr>
            <p:spPr>
              <a:xfrm>
                <a:off x="1333500" y="2021706"/>
                <a:ext cx="10114990" cy="3758024"/>
              </a:xfrm>
              <a:blipFill rotWithShape="0">
                <a:blip r:embed="rId2"/>
                <a:stretch>
                  <a:fillRect l="-723" t="-1299" r="-784"/>
                </a:stretch>
              </a:blipFill>
            </p:spPr>
            <p:txBody>
              <a:bodyPr/>
              <a:lstStyle/>
              <a:p>
                <a:r>
                  <a:rPr lang="en-US">
                    <a:noFill/>
                  </a:rPr>
                  <a:t> </a:t>
                </a:r>
              </a:p>
            </p:txBody>
          </p:sp>
        </mc:Fallback>
      </mc:AlternateContent>
      <p:sp>
        <p:nvSpPr>
          <p:cNvPr id="4" name="Slide Number Placeholder 3"/>
          <p:cNvSpPr>
            <a:spLocks noGrp="1"/>
          </p:cNvSpPr>
          <p:nvPr>
            <p:ph type="sldNum" sz="quarter" idx="12"/>
          </p:nvPr>
        </p:nvSpPr>
        <p:spPr/>
        <p:txBody>
          <a:bodyPr/>
          <a:lstStyle/>
          <a:p>
            <a:r>
              <a:rPr lang="en-US" dirty="0" smtClean="0"/>
              <a:t>1</a:t>
            </a:r>
            <a:r>
              <a:rPr lang="en-US" dirty="0"/>
              <a:t>1</a:t>
            </a:r>
            <a:endParaRPr lang="en-US" dirty="0"/>
          </a:p>
        </p:txBody>
      </p:sp>
    </p:spTree>
    <p:extLst>
      <p:ext uri="{BB962C8B-B14F-4D97-AF65-F5344CB8AC3E}">
        <p14:creationId xmlns:p14="http://schemas.microsoft.com/office/powerpoint/2010/main" val="1702376372"/>
      </p:ext>
    </p:extLst>
  </p:cSld>
  <p:clrMapOvr>
    <a:masterClrMapping/>
  </p:clrMapOvr>
  <mc:AlternateContent xmlns:mc="http://schemas.openxmlformats.org/markup-compatibility/2006" xmlns:p14="http://schemas.microsoft.com/office/powerpoint/2010/main">
    <mc:Choice Requires="p14">
      <p:transition spd="slow" p14:dur="1500">
        <p:pull/>
      </p:transition>
    </mc:Choice>
    <mc:Fallback xmlns="">
      <p:transition spd="slow">
        <p:pull/>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616295"/>
            <a:ext cx="8911687" cy="774355"/>
          </a:xfrm>
        </p:spPr>
        <p:txBody>
          <a:bodyPr/>
          <a:lstStyle/>
          <a:p>
            <a:r>
              <a:rPr lang="el-GR" dirty="0" smtClean="0">
                <a:effectLst>
                  <a:outerShdw blurRad="38100" dist="38100" dir="2700000" algn="tl">
                    <a:srgbClr val="000000">
                      <a:alpha val="43137"/>
                    </a:srgbClr>
                  </a:outerShdw>
                </a:effectLst>
              </a:rPr>
              <a:t>Μέθοδος </a:t>
            </a:r>
            <a:r>
              <a:rPr lang="en-US" dirty="0">
                <a:effectLst>
                  <a:outerShdw blurRad="38100" dist="38100" dir="2700000" algn="tl">
                    <a:srgbClr val="000000">
                      <a:alpha val="43137"/>
                    </a:srgbClr>
                  </a:outerShdw>
                </a:effectLst>
              </a:rPr>
              <a:t>T</a:t>
            </a:r>
            <a:r>
              <a:rPr lang="en-US" dirty="0" smtClean="0">
                <a:effectLst>
                  <a:outerShdw blurRad="38100" dist="38100" dir="2700000" algn="tl">
                    <a:srgbClr val="000000">
                      <a:alpha val="43137"/>
                    </a:srgbClr>
                  </a:outerShdw>
                </a:effectLst>
              </a:rPr>
              <a:t>aylor</a:t>
            </a:r>
            <a:r>
              <a:rPr lang="el-GR" dirty="0" smtClean="0">
                <a:effectLst>
                  <a:outerShdw blurRad="38100" dist="38100" dir="2700000" algn="tl">
                    <a:srgbClr val="000000">
                      <a:alpha val="43137"/>
                    </a:srgbClr>
                  </a:outerShdw>
                </a:effectLst>
              </a:rPr>
              <a:t> (1937)</a:t>
            </a:r>
            <a:endParaRPr lang="en-US" dirty="0">
              <a:effectLst>
                <a:outerShdw blurRad="38100" dist="38100" dir="2700000" algn="tl">
                  <a:srgbClr val="000000">
                    <a:alpha val="43137"/>
                  </a:srgbClr>
                </a:outerShdw>
              </a:effectLst>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710000" y="2813769"/>
            <a:ext cx="2988771" cy="3677849"/>
          </a:xfrm>
          <a:prstGeom prst="rect">
            <a:avLst/>
          </a:prstGeom>
          <a:ln w="88900" cap="sq" cmpd="thickThin">
            <a:solidFill>
              <a:srgbClr val="000000"/>
            </a:solidFill>
            <a:prstDash val="solid"/>
            <a:miter lim="800000"/>
          </a:ln>
          <a:effectLst>
            <a:innerShdw blurRad="76200">
              <a:srgbClr val="000000"/>
            </a:innerShdw>
          </a:effec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90088" y="2759957"/>
            <a:ext cx="2956462" cy="3785472"/>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TextBox 2"/>
          <p:cNvSpPr txBox="1"/>
          <p:nvPr/>
        </p:nvSpPr>
        <p:spPr>
          <a:xfrm>
            <a:off x="8301854" y="4837224"/>
            <a:ext cx="3187555" cy="1015663"/>
          </a:xfrm>
          <a:prstGeom prst="rect">
            <a:avLst/>
          </a:prstGeom>
          <a:noFill/>
        </p:spPr>
        <p:txBody>
          <a:bodyPr wrap="square" rtlCol="0">
            <a:spAutoFit/>
          </a:bodyPr>
          <a:lstStyle/>
          <a:p>
            <a:r>
              <a:rPr lang="el-GR" sz="2000" dirty="0" smtClean="0">
                <a:effectLst>
                  <a:outerShdw blurRad="38100" dist="38100" dir="2700000" algn="tl">
                    <a:srgbClr val="000000">
                      <a:alpha val="43137"/>
                    </a:srgbClr>
                  </a:outerShdw>
                </a:effectLst>
              </a:rPr>
              <a:t>Είναι εμπειρική μέθοδος η οποία βασίζεται σε χρήση διαγραμμάτων.</a:t>
            </a:r>
            <a:endParaRPr lang="en-US" sz="2000" dirty="0">
              <a:effectLst>
                <a:outerShdw blurRad="38100" dist="38100" dir="2700000" algn="tl">
                  <a:srgbClr val="000000">
                    <a:alpha val="43137"/>
                  </a:srgbClr>
                </a:outerShdw>
              </a:effectLst>
            </a:endParaRPr>
          </a:p>
        </p:txBody>
      </p:sp>
      <mc:AlternateContent xmlns:mc="http://schemas.openxmlformats.org/markup-compatibility/2006" xmlns:a14="http://schemas.microsoft.com/office/drawing/2010/main">
        <mc:Choice Requires="a14">
          <p:sp>
            <p:nvSpPr>
              <p:cNvPr id="6" name="TextBox 5"/>
              <p:cNvSpPr txBox="1"/>
              <p:nvPr/>
            </p:nvSpPr>
            <p:spPr>
              <a:xfrm>
                <a:off x="8338921" y="3261885"/>
                <a:ext cx="2784737" cy="935897"/>
              </a:xfrm>
              <a:prstGeom prst="rect">
                <a:avLst/>
              </a:prstGeom>
              <a:noFill/>
            </p:spPr>
            <p:txBody>
              <a:bodyPr wrap="none" rtlCol="0">
                <a:spAutoFit/>
              </a:bodyPr>
              <a:lstStyle/>
              <a:p>
                <a:r>
                  <a:rPr lang="el-GR" sz="2000" dirty="0" smtClean="0">
                    <a:effectLst>
                      <a:outerShdw blurRad="38100" dist="38100" dir="2700000" algn="tl">
                        <a:srgbClr val="000000">
                          <a:alpha val="43137"/>
                        </a:srgbClr>
                      </a:outerShdw>
                    </a:effectLst>
                  </a:rPr>
                  <a:t>Αριθμός Ευστάθειας </a:t>
                </a:r>
                <a:endParaRPr lang="en-US" sz="2000" dirty="0" smtClean="0">
                  <a:effectLst>
                    <a:outerShdw blurRad="38100" dist="38100" dir="2700000" algn="tl">
                      <a:srgbClr val="000000">
                        <a:alpha val="43137"/>
                      </a:srgbClr>
                    </a:outerShdw>
                  </a:effectLst>
                </a:endParaRPr>
              </a:p>
              <a:p>
                <a:pPr algn="ctr"/>
                <a:r>
                  <a:rPr lang="en-US" sz="2400" dirty="0" smtClean="0">
                    <a:effectLst>
                      <a:outerShdw blurRad="38100" dist="38100" dir="2700000" algn="tl">
                        <a:srgbClr val="000000">
                          <a:alpha val="43137"/>
                        </a:srgbClr>
                      </a:outerShdw>
                    </a:effectLst>
                  </a:rPr>
                  <a:t>Ns</a:t>
                </a:r>
                <a14:m>
                  <m:oMath xmlns:m="http://schemas.openxmlformats.org/officeDocument/2006/math">
                    <m:r>
                      <a:rPr lang="en-US" sz="2400" b="0" i="1" smtClean="0">
                        <a:effectLst>
                          <a:outerShdw blurRad="38100" dist="38100" dir="2700000" algn="tl">
                            <a:srgbClr val="000000">
                              <a:alpha val="43137"/>
                            </a:srgbClr>
                          </a:outerShdw>
                        </a:effectLst>
                        <a:latin typeface="Cambria Math" panose="02040503050406030204" pitchFamily="18" charset="0"/>
                      </a:rPr>
                      <m:t>=</m:t>
                    </m:r>
                    <m:f>
                      <m:fPr>
                        <m:ctrlPr>
                          <a:rPr lang="en-US" sz="2400" b="0" i="1" smtClean="0">
                            <a:effectLst>
                              <a:outerShdw blurRad="38100" dist="38100" dir="2700000" algn="tl">
                                <a:srgbClr val="000000">
                                  <a:alpha val="43137"/>
                                </a:srgbClr>
                              </a:outerShdw>
                            </a:effectLst>
                            <a:latin typeface="Cambria Math" panose="02040503050406030204" pitchFamily="18" charset="0"/>
                          </a:rPr>
                        </m:ctrlPr>
                      </m:fPr>
                      <m:num>
                        <m:r>
                          <a:rPr lang="en-US" sz="2400" b="0" i="1" smtClean="0">
                            <a:effectLst>
                              <a:outerShdw blurRad="38100" dist="38100" dir="2700000" algn="tl">
                                <a:srgbClr val="000000">
                                  <a:alpha val="43137"/>
                                </a:srgbClr>
                              </a:outerShdw>
                            </a:effectLst>
                            <a:latin typeface="Cambria Math" panose="02040503050406030204" pitchFamily="18" charset="0"/>
                          </a:rPr>
                          <m:t>𝑐</m:t>
                        </m:r>
                      </m:num>
                      <m:den>
                        <m:r>
                          <a:rPr lang="el-GR" sz="2400" b="0" i="1" smtClean="0">
                            <a:effectLst>
                              <a:outerShdw blurRad="38100" dist="38100" dir="2700000" algn="tl">
                                <a:srgbClr val="000000">
                                  <a:alpha val="43137"/>
                                </a:srgbClr>
                              </a:outerShdw>
                            </a:effectLst>
                            <a:latin typeface="Cambria Math" panose="02040503050406030204" pitchFamily="18" charset="0"/>
                          </a:rPr>
                          <m:t>𝛾</m:t>
                        </m:r>
                        <m:r>
                          <m:rPr>
                            <m:sty m:val="p"/>
                          </m:rPr>
                          <a:rPr lang="el-GR" sz="2400" b="0" i="0" smtClean="0">
                            <a:effectLst>
                              <a:outerShdw blurRad="38100" dist="38100" dir="2700000" algn="tl">
                                <a:srgbClr val="000000">
                                  <a:alpha val="43137"/>
                                </a:srgbClr>
                              </a:outerShdw>
                            </a:effectLst>
                            <a:latin typeface="Cambria Math" panose="02040503050406030204" pitchFamily="18" charset="0"/>
                          </a:rPr>
                          <m:t>Η</m:t>
                        </m:r>
                        <m:r>
                          <a:rPr lang="en-US" sz="2400" b="1" i="1" smtClean="0">
                            <a:effectLst>
                              <a:outerShdw blurRad="38100" dist="38100" dir="2700000" algn="tl">
                                <a:srgbClr val="000000">
                                  <a:alpha val="43137"/>
                                </a:srgbClr>
                              </a:outerShdw>
                            </a:effectLst>
                            <a:latin typeface="Cambria Math" panose="02040503050406030204" pitchFamily="18" charset="0"/>
                          </a:rPr>
                          <m:t>𝑭</m:t>
                        </m:r>
                      </m:den>
                    </m:f>
                  </m:oMath>
                </a14:m>
                <a:endParaRPr lang="en-US" dirty="0" smtClean="0">
                  <a:effectLst>
                    <a:outerShdw blurRad="38100" dist="38100" dir="2700000" algn="tl">
                      <a:srgbClr val="000000">
                        <a:alpha val="43137"/>
                      </a:srgbClr>
                    </a:outerShdw>
                  </a:effectLst>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8338921" y="3261885"/>
                <a:ext cx="2784737" cy="935897"/>
              </a:xfrm>
              <a:prstGeom prst="rect">
                <a:avLst/>
              </a:prstGeom>
              <a:blipFill rotWithShape="0">
                <a:blip r:embed="rId4"/>
                <a:stretch>
                  <a:fillRect l="-2407" t="-3896" r="-2188" b="-3896"/>
                </a:stretch>
              </a:blipFill>
            </p:spPr>
            <p:txBody>
              <a:bodyPr/>
              <a:lstStyle/>
              <a:p>
                <a:r>
                  <a:rPr lang="en-US">
                    <a:noFill/>
                  </a:rPr>
                  <a:t> </a:t>
                </a:r>
              </a:p>
            </p:txBody>
          </p:sp>
        </mc:Fallback>
      </mc:AlternateContent>
      <p:sp>
        <p:nvSpPr>
          <p:cNvPr id="7" name="Slide Number Placeholder 6"/>
          <p:cNvSpPr>
            <a:spLocks noGrp="1"/>
          </p:cNvSpPr>
          <p:nvPr>
            <p:ph type="sldNum" sz="quarter" idx="12"/>
          </p:nvPr>
        </p:nvSpPr>
        <p:spPr/>
        <p:txBody>
          <a:bodyPr/>
          <a:lstStyle/>
          <a:p>
            <a:r>
              <a:rPr lang="en-US" dirty="0" smtClean="0"/>
              <a:t>1</a:t>
            </a:r>
            <a:r>
              <a:rPr lang="en-US" dirty="0"/>
              <a:t>2</a:t>
            </a:r>
            <a:endParaRPr lang="en-US" dirty="0"/>
          </a:p>
        </p:txBody>
      </p:sp>
      <p:graphicFrame>
        <p:nvGraphicFramePr>
          <p:cNvPr id="9" name="Diagram 8"/>
          <p:cNvGraphicFramePr/>
          <p:nvPr>
            <p:extLst>
              <p:ext uri="{D42A27DB-BD31-4B8C-83A1-F6EECF244321}">
                <p14:modId xmlns:p14="http://schemas.microsoft.com/office/powerpoint/2010/main" val="4025678341"/>
              </p:ext>
            </p:extLst>
          </p:nvPr>
        </p:nvGraphicFramePr>
        <p:xfrm>
          <a:off x="576261" y="1217073"/>
          <a:ext cx="11120881" cy="1542884"/>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183226138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1500"/>
                                  </p:stCondLst>
                                  <p:childTnLst>
                                    <p:set>
                                      <p:cBhvr>
                                        <p:cTn id="6" dur="1" fill="hold">
                                          <p:stCondLst>
                                            <p:cond delay="0"/>
                                          </p:stCondLst>
                                        </p:cTn>
                                        <p:tgtEl>
                                          <p:spTgt spid="5"/>
                                        </p:tgtEl>
                                        <p:attrNameLst>
                                          <p:attrName>style.visibility</p:attrName>
                                        </p:attrNameLst>
                                      </p:cBhvr>
                                      <p:to>
                                        <p:strVal val="visible"/>
                                      </p:to>
                                    </p:set>
                                    <p:anim calcmode="lin" valueType="num">
                                      <p:cBhvr>
                                        <p:cTn id="7" dur="750" fill="hold"/>
                                        <p:tgtEl>
                                          <p:spTgt spid="5"/>
                                        </p:tgtEl>
                                        <p:attrNameLst>
                                          <p:attrName>ppt_w</p:attrName>
                                        </p:attrNameLst>
                                      </p:cBhvr>
                                      <p:tavLst>
                                        <p:tav tm="0">
                                          <p:val>
                                            <p:fltVal val="0"/>
                                          </p:val>
                                        </p:tav>
                                        <p:tav tm="100000">
                                          <p:val>
                                            <p:strVal val="#ppt_w"/>
                                          </p:val>
                                        </p:tav>
                                      </p:tavLst>
                                    </p:anim>
                                    <p:anim calcmode="lin" valueType="num">
                                      <p:cBhvr>
                                        <p:cTn id="8" dur="750" fill="hold"/>
                                        <p:tgtEl>
                                          <p:spTgt spid="5"/>
                                        </p:tgtEl>
                                        <p:attrNameLst>
                                          <p:attrName>ppt_h</p:attrName>
                                        </p:attrNameLst>
                                      </p:cBhvr>
                                      <p:tavLst>
                                        <p:tav tm="0">
                                          <p:val>
                                            <p:fltVal val="0"/>
                                          </p:val>
                                        </p:tav>
                                        <p:tav tm="100000">
                                          <p:val>
                                            <p:strVal val="#ppt_h"/>
                                          </p:val>
                                        </p:tav>
                                      </p:tavLst>
                                    </p:anim>
                                    <p:animEffect transition="in" filter="fade">
                                      <p:cBhvr>
                                        <p:cTn id="9" dur="75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419100"/>
            <a:ext cx="10328753" cy="1234440"/>
          </a:xfrm>
        </p:spPr>
        <p:txBody>
          <a:bodyPr>
            <a:normAutofit fontScale="90000"/>
          </a:bodyPr>
          <a:lstStyle/>
          <a:p>
            <a:r>
              <a:rPr lang="el-GR" dirty="0" smtClean="0">
                <a:ln w="0"/>
                <a:solidFill>
                  <a:schemeClr val="tx1"/>
                </a:solidFill>
                <a:effectLst>
                  <a:outerShdw blurRad="38100" dist="19050" dir="2700000" algn="tl" rotWithShape="0">
                    <a:schemeClr val="dk1">
                      <a:alpha val="40000"/>
                    </a:schemeClr>
                  </a:outerShdw>
                </a:effectLst>
              </a:rPr>
              <a:t>Μέθοδος </a:t>
            </a:r>
            <a:r>
              <a:rPr lang="en-US" dirty="0" err="1" smtClean="0">
                <a:ln w="0"/>
                <a:solidFill>
                  <a:schemeClr val="tx1"/>
                </a:solidFill>
                <a:effectLst>
                  <a:outerShdw blurRad="38100" dist="19050" dir="2700000" algn="tl" rotWithShape="0">
                    <a:schemeClr val="dk1">
                      <a:alpha val="40000"/>
                    </a:schemeClr>
                  </a:outerShdw>
                </a:effectLst>
              </a:rPr>
              <a:t>Hoek</a:t>
            </a:r>
            <a:r>
              <a:rPr lang="el-GR" dirty="0" smtClean="0">
                <a:ln w="0"/>
                <a:solidFill>
                  <a:schemeClr val="tx1"/>
                </a:solidFill>
                <a:effectLst>
                  <a:outerShdw blurRad="38100" dist="19050" dir="2700000" algn="tl" rotWithShape="0">
                    <a:schemeClr val="dk1">
                      <a:alpha val="40000"/>
                    </a:schemeClr>
                  </a:outerShdw>
                </a:effectLst>
              </a:rPr>
              <a:t> </a:t>
            </a:r>
            <a:r>
              <a:rPr lang="en-US" dirty="0" smtClean="0">
                <a:ln w="0"/>
                <a:solidFill>
                  <a:schemeClr val="tx1"/>
                </a:solidFill>
                <a:effectLst>
                  <a:outerShdw blurRad="38100" dist="19050" dir="2700000" algn="tl" rotWithShape="0">
                    <a:schemeClr val="dk1">
                      <a:alpha val="40000"/>
                    </a:schemeClr>
                  </a:outerShdw>
                </a:effectLst>
              </a:rPr>
              <a:t>&amp;</a:t>
            </a:r>
            <a:r>
              <a:rPr lang="el-GR" dirty="0" smtClean="0">
                <a:ln w="0"/>
                <a:solidFill>
                  <a:schemeClr val="tx1"/>
                </a:solidFill>
                <a:effectLst>
                  <a:outerShdw blurRad="38100" dist="19050" dir="2700000" algn="tl" rotWithShape="0">
                    <a:schemeClr val="dk1">
                      <a:alpha val="40000"/>
                    </a:schemeClr>
                  </a:outerShdw>
                </a:effectLst>
              </a:rPr>
              <a:t> </a:t>
            </a:r>
            <a:r>
              <a:rPr lang="en-US" dirty="0" smtClean="0">
                <a:ln w="0"/>
                <a:solidFill>
                  <a:schemeClr val="tx1"/>
                </a:solidFill>
                <a:effectLst>
                  <a:outerShdw blurRad="38100" dist="19050" dir="2700000" algn="tl" rotWithShape="0">
                    <a:schemeClr val="dk1">
                      <a:alpha val="40000"/>
                    </a:schemeClr>
                  </a:outerShdw>
                </a:effectLst>
              </a:rPr>
              <a:t>Bray </a:t>
            </a:r>
            <a:r>
              <a:rPr lang="el-GR" dirty="0" smtClean="0">
                <a:ln w="0"/>
                <a:solidFill>
                  <a:schemeClr val="tx1"/>
                </a:solidFill>
                <a:effectLst>
                  <a:outerShdw blurRad="38100" dist="19050" dir="2700000" algn="tl" rotWithShape="0">
                    <a:schemeClr val="dk1">
                      <a:alpha val="40000"/>
                    </a:schemeClr>
                  </a:outerShdw>
                </a:effectLst>
              </a:rPr>
              <a:t>(1977)</a:t>
            </a:r>
            <a:r>
              <a:rPr lang="en-US" dirty="0" smtClean="0">
                <a:ln w="0"/>
                <a:solidFill>
                  <a:schemeClr val="tx1"/>
                </a:solidFill>
                <a:effectLst>
                  <a:outerShdw blurRad="38100" dist="19050" dir="2700000" algn="tl" rotWithShape="0">
                    <a:schemeClr val="dk1">
                      <a:alpha val="40000"/>
                    </a:schemeClr>
                  </a:outerShdw>
                </a:effectLst>
              </a:rPr>
              <a:t/>
            </a:r>
            <a:br>
              <a:rPr lang="en-US" dirty="0" smtClean="0">
                <a:ln w="0"/>
                <a:solidFill>
                  <a:schemeClr val="tx1"/>
                </a:solidFill>
                <a:effectLst>
                  <a:outerShdw blurRad="38100" dist="19050" dir="2700000" algn="tl" rotWithShape="0">
                    <a:schemeClr val="dk1">
                      <a:alpha val="40000"/>
                    </a:schemeClr>
                  </a:outerShdw>
                </a:effectLst>
              </a:rPr>
            </a:br>
            <a:r>
              <a:rPr lang="el-GR" dirty="0" smtClean="0">
                <a:ln w="0"/>
                <a:solidFill>
                  <a:schemeClr val="tx1"/>
                </a:solidFill>
                <a:effectLst>
                  <a:outerShdw blurRad="38100" dist="19050" dir="2700000" algn="tl" rotWithShape="0">
                    <a:schemeClr val="dk1">
                      <a:alpha val="40000"/>
                    </a:schemeClr>
                  </a:outerShdw>
                </a:effectLst>
              </a:rPr>
              <a:t>Πρώτο</a:t>
            </a:r>
            <a:r>
              <a:rPr lang="en-US" dirty="0" smtClean="0">
                <a:ln w="0"/>
                <a:solidFill>
                  <a:schemeClr val="tx1"/>
                </a:solidFill>
                <a:effectLst>
                  <a:outerShdw blurRad="38100" dist="19050" dir="2700000" algn="tl" rotWithShape="0">
                    <a:schemeClr val="dk1">
                      <a:alpha val="40000"/>
                    </a:schemeClr>
                  </a:outerShdw>
                </a:effectLst>
              </a:rPr>
              <a:t> </a:t>
            </a:r>
            <a:r>
              <a:rPr lang="el-GR" dirty="0" smtClean="0">
                <a:ln w="0"/>
                <a:solidFill>
                  <a:schemeClr val="tx1"/>
                </a:solidFill>
                <a:effectLst>
                  <a:outerShdw blurRad="38100" dist="19050" dir="2700000" algn="tl" rotWithShape="0">
                    <a:schemeClr val="dk1">
                      <a:alpha val="40000"/>
                    </a:schemeClr>
                  </a:outerShdw>
                </a:effectLst>
              </a:rPr>
              <a:t>νομογράφημα για στραγγισμένες συνθήκες</a:t>
            </a:r>
            <a:endParaRPr lang="en-US" dirty="0">
              <a:ln w="0"/>
              <a:solidFill>
                <a:schemeClr val="tx1"/>
              </a:solidFill>
              <a:effectLst>
                <a:outerShdw blurRad="38100" dist="19050" dir="2700000" algn="tl" rotWithShape="0">
                  <a:schemeClr val="dk1">
                    <a:alpha val="40000"/>
                  </a:schemeClr>
                </a:outerShdw>
              </a:effectLst>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048071" y="1778907"/>
            <a:ext cx="3512319" cy="3276527"/>
          </a:xfrm>
          <a:prstGeom prst="rect">
            <a:avLst/>
          </a:prstGeom>
          <a:ln w="88900" cap="sq" cmpd="thickThin">
            <a:solidFill>
              <a:srgbClr val="000000"/>
            </a:solidFill>
            <a:prstDash val="solid"/>
            <a:miter lim="800000"/>
          </a:ln>
          <a:effectLst>
            <a:innerShdw blurRad="76200">
              <a:srgbClr val="000000"/>
            </a:innerShdw>
          </a:effec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65106" y="1775370"/>
            <a:ext cx="3636177" cy="3283600"/>
          </a:xfrm>
          <a:prstGeom prst="rect">
            <a:avLst/>
          </a:prstGeom>
          <a:ln w="88900" cap="sq" cmpd="thickThin">
            <a:solidFill>
              <a:srgbClr val="000000"/>
            </a:solidFill>
            <a:prstDash val="solid"/>
            <a:miter lim="800000"/>
          </a:ln>
          <a:effectLst>
            <a:innerShdw blurRad="76200">
              <a:srgbClr val="000000"/>
            </a:innerShdw>
          </a:effectLst>
        </p:spPr>
      </p:pic>
      <p:sp>
        <p:nvSpPr>
          <p:cNvPr id="3" name="TextBox 2"/>
          <p:cNvSpPr txBox="1"/>
          <p:nvPr/>
        </p:nvSpPr>
        <p:spPr>
          <a:xfrm>
            <a:off x="1333500" y="5315821"/>
            <a:ext cx="10026459" cy="1477328"/>
          </a:xfrm>
          <a:prstGeom prst="rect">
            <a:avLst/>
          </a:prstGeom>
          <a:noFill/>
        </p:spPr>
        <p:txBody>
          <a:bodyPr wrap="square" rtlCol="0">
            <a:spAutoFit/>
          </a:bodyPr>
          <a:lstStyle/>
          <a:p>
            <a:pPr algn="just"/>
            <a:r>
              <a:rPr lang="el-GR" dirty="0" smtClean="0">
                <a:ln w="0"/>
                <a:effectLst>
                  <a:outerShdw blurRad="38100" dist="19050" dir="2700000" algn="tl" rotWithShape="0">
                    <a:schemeClr val="dk1">
                      <a:alpha val="40000"/>
                    </a:schemeClr>
                  </a:outerShdw>
                </a:effectLst>
              </a:rPr>
              <a:t>Με τη μέθοδο αυτή γίνεται εκτίμηση των τιμών του Συντελεστή </a:t>
            </a:r>
            <a:r>
              <a:rPr lang="el-GR" dirty="0">
                <a:ln w="0"/>
                <a:effectLst>
                  <a:outerShdw blurRad="38100" dist="19050" dir="2700000" algn="tl" rotWithShape="0">
                    <a:schemeClr val="dk1">
                      <a:alpha val="40000"/>
                    </a:schemeClr>
                  </a:outerShdw>
                </a:effectLst>
              </a:rPr>
              <a:t>Α</a:t>
            </a:r>
            <a:r>
              <a:rPr lang="el-GR" dirty="0" smtClean="0">
                <a:ln w="0"/>
                <a:effectLst>
                  <a:outerShdw blurRad="38100" dist="19050" dir="2700000" algn="tl" rotWithShape="0">
                    <a:schemeClr val="dk1">
                      <a:alpha val="40000"/>
                    </a:schemeClr>
                  </a:outerShdw>
                </a:effectLst>
              </a:rPr>
              <a:t>σφαλείας </a:t>
            </a:r>
            <a:r>
              <a:rPr lang="en-US" dirty="0" smtClean="0">
                <a:ln w="0"/>
                <a:effectLst>
                  <a:outerShdw blurRad="38100" dist="19050" dir="2700000" algn="tl" rotWithShape="0">
                    <a:schemeClr val="dk1">
                      <a:alpha val="40000"/>
                    </a:schemeClr>
                  </a:outerShdw>
                </a:effectLst>
              </a:rPr>
              <a:t>FS</a:t>
            </a:r>
            <a:r>
              <a:rPr lang="el-GR" dirty="0" smtClean="0">
                <a:ln w="0"/>
                <a:effectLst>
                  <a:outerShdw blurRad="38100" dist="19050" dir="2700000" algn="tl" rotWithShape="0">
                    <a:schemeClr val="dk1">
                      <a:alpha val="40000"/>
                    </a:schemeClr>
                  </a:outerShdw>
                </a:effectLst>
              </a:rPr>
              <a:t>, σε πρανή με απλή γεωμετρία και για διάφορες συνθήκες υπόγειου νερού βάση πέντε νομογραφημάτων.</a:t>
            </a:r>
          </a:p>
          <a:p>
            <a:pPr algn="just"/>
            <a:r>
              <a:rPr lang="el-GR" dirty="0" smtClean="0">
                <a:ln w="0"/>
                <a:effectLst>
                  <a:outerShdw blurRad="38100" dist="19050" dir="2700000" algn="tl" rotWithShape="0">
                    <a:schemeClr val="dk1">
                      <a:alpha val="40000"/>
                    </a:schemeClr>
                  </a:outerShdw>
                </a:effectLst>
              </a:rPr>
              <a:t>Εμείς χρησιμοποιούμε μόνο το πρώτο όπου περιγράφονται στραγγισμένες συνθήκες.</a:t>
            </a:r>
          </a:p>
          <a:p>
            <a:pPr algn="just"/>
            <a:endParaRPr lang="en-US" dirty="0">
              <a:ln w="0"/>
              <a:effectLst>
                <a:outerShdw blurRad="38100" dist="19050" dir="2700000" algn="tl" rotWithShape="0">
                  <a:schemeClr val="dk1">
                    <a:alpha val="40000"/>
                  </a:schemeClr>
                </a:outerShdw>
              </a:effectLst>
            </a:endParaRPr>
          </a:p>
        </p:txBody>
      </p:sp>
      <p:sp>
        <p:nvSpPr>
          <p:cNvPr id="6" name="Slide Number Placeholder 5"/>
          <p:cNvSpPr>
            <a:spLocks noGrp="1"/>
          </p:cNvSpPr>
          <p:nvPr>
            <p:ph type="sldNum" sz="quarter" idx="12"/>
          </p:nvPr>
        </p:nvSpPr>
        <p:spPr/>
        <p:txBody>
          <a:bodyPr/>
          <a:lstStyle/>
          <a:p>
            <a:r>
              <a:rPr lang="en-US" dirty="0" smtClean="0"/>
              <a:t>1</a:t>
            </a:r>
            <a:r>
              <a:rPr lang="en-US" dirty="0"/>
              <a:t>3</a:t>
            </a:r>
            <a:endParaRPr lang="en-US" dirty="0"/>
          </a:p>
        </p:txBody>
      </p:sp>
    </p:spTree>
    <p:extLst>
      <p:ext uri="{BB962C8B-B14F-4D97-AF65-F5344CB8AC3E}">
        <p14:creationId xmlns:p14="http://schemas.microsoft.com/office/powerpoint/2010/main" val="2832012075"/>
      </p:ext>
    </p:extLst>
  </p:cSld>
  <p:clrMapOvr>
    <a:masterClrMapping/>
  </p:clrMapOvr>
  <p:transition spd="slow">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8130" y="448771"/>
            <a:ext cx="9195752" cy="1280890"/>
          </a:xfrm>
        </p:spPr>
        <p:txBody>
          <a:bodyPr>
            <a:normAutofit fontScale="90000"/>
          </a:bodyPr>
          <a:lstStyle/>
          <a:p>
            <a:r>
              <a:rPr lang="el-GR" dirty="0" smtClean="0">
                <a:effectLst>
                  <a:outerShdw blurRad="38100" dist="38100" dir="2700000" algn="tl">
                    <a:srgbClr val="000000">
                      <a:alpha val="43137"/>
                    </a:srgbClr>
                  </a:outerShdw>
                </a:effectLst>
              </a:rPr>
              <a:t>Αριθμητική ανάλυση ευστάθειας με πεπερασμένα στοιχεία υπ</a:t>
            </a:r>
            <a:r>
              <a:rPr lang="el-GR" dirty="0">
                <a:effectLst>
                  <a:outerShdw blurRad="38100" dist="38100" dir="2700000" algn="tl">
                    <a:srgbClr val="000000">
                      <a:alpha val="43137"/>
                    </a:srgbClr>
                  </a:outerShdw>
                </a:effectLst>
              </a:rPr>
              <a:t>ό</a:t>
            </a:r>
            <a:r>
              <a:rPr lang="el-GR" dirty="0" smtClean="0">
                <a:effectLst>
                  <a:outerShdw blurRad="38100" dist="38100" dir="2700000" algn="tl">
                    <a:srgbClr val="000000">
                      <a:alpha val="43137"/>
                    </a:srgbClr>
                  </a:outerShdw>
                </a:effectLst>
              </a:rPr>
              <a:t> στατικές συνθήκες</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2039215" y="2116273"/>
            <a:ext cx="8915400" cy="3777622"/>
          </a:xfrm>
        </p:spPr>
        <p:txBody>
          <a:bodyPr>
            <a:normAutofit fontScale="92500"/>
          </a:bodyPr>
          <a:lstStyle/>
          <a:p>
            <a:pPr marL="0" indent="0">
              <a:buNone/>
            </a:pPr>
            <a:r>
              <a:rPr lang="el-GR" sz="2200" dirty="0" smtClean="0">
                <a:solidFill>
                  <a:schemeClr val="tx1"/>
                </a:solidFill>
                <a:effectLst>
                  <a:outerShdw blurRad="38100" dist="38100" dir="2700000" algn="tl">
                    <a:srgbClr val="000000">
                      <a:alpha val="43137"/>
                    </a:srgbClr>
                  </a:outerShdw>
                </a:effectLst>
              </a:rPr>
              <a:t>Οι αναλύσεις πραγματοποιήθηκαν μέσω του προγράμματος πεπερασμένων στοιχείων </a:t>
            </a:r>
            <a:r>
              <a:rPr lang="en-US" sz="2200" dirty="0" err="1" smtClean="0">
                <a:solidFill>
                  <a:schemeClr val="tx1"/>
                </a:solidFill>
                <a:effectLst>
                  <a:outerShdw blurRad="38100" dist="38100" dir="2700000" algn="tl">
                    <a:srgbClr val="000000">
                      <a:alpha val="43137"/>
                    </a:srgbClr>
                  </a:outerShdw>
                </a:effectLst>
              </a:rPr>
              <a:t>Plaxis</a:t>
            </a:r>
            <a:r>
              <a:rPr lang="en-US" sz="2200" dirty="0" smtClean="0">
                <a:solidFill>
                  <a:schemeClr val="tx1"/>
                </a:solidFill>
                <a:effectLst>
                  <a:outerShdw blurRad="38100" dist="38100" dir="2700000" algn="tl">
                    <a:srgbClr val="000000">
                      <a:alpha val="43137"/>
                    </a:srgbClr>
                  </a:outerShdw>
                </a:effectLst>
              </a:rPr>
              <a:t> 2D </a:t>
            </a:r>
            <a:r>
              <a:rPr lang="el-GR" sz="2200" dirty="0" smtClean="0">
                <a:solidFill>
                  <a:schemeClr val="tx1"/>
                </a:solidFill>
                <a:effectLst>
                  <a:outerShdw blurRad="38100" dist="38100" dir="2700000" algn="tl">
                    <a:srgbClr val="000000">
                      <a:alpha val="43137"/>
                    </a:srgbClr>
                  </a:outerShdw>
                </a:effectLst>
              </a:rPr>
              <a:t>με τιμή της οριζόντιας επιτάχυνσης ίση  με 0.</a:t>
            </a:r>
            <a:endParaRPr lang="en-US" sz="2200" dirty="0" smtClean="0">
              <a:solidFill>
                <a:schemeClr val="tx1"/>
              </a:solidFill>
              <a:effectLst>
                <a:outerShdw blurRad="38100" dist="38100" dir="2700000" algn="tl">
                  <a:srgbClr val="000000">
                    <a:alpha val="43137"/>
                  </a:srgbClr>
                </a:outerShdw>
              </a:effectLst>
            </a:endParaRPr>
          </a:p>
          <a:p>
            <a:pPr marL="0" indent="0" algn="just">
              <a:buNone/>
            </a:pPr>
            <a:r>
              <a:rPr lang="el-GR" sz="2200" dirty="0">
                <a:solidFill>
                  <a:schemeClr val="tx1"/>
                </a:solidFill>
                <a:effectLst>
                  <a:outerShdw blurRad="38100" dist="38100" dir="2700000" algn="tl">
                    <a:srgbClr val="000000">
                      <a:alpha val="43137"/>
                    </a:srgbClr>
                  </a:outerShdw>
                </a:effectLst>
              </a:rPr>
              <a:t>Οι συντελεστές ασφαλείας υπολογίστηκαν για το συγκεκριμένο υλικό με αλλαγές στην εσωτερική γωνία τριβής (</a:t>
            </a:r>
            <a:r>
              <a:rPr lang="el-GR" sz="2200" dirty="0" smtClean="0">
                <a:solidFill>
                  <a:schemeClr val="tx1"/>
                </a:solidFill>
                <a:effectLst>
                  <a:outerShdw blurRad="38100" dist="38100" dir="2700000" algn="tl">
                    <a:srgbClr val="000000">
                      <a:alpha val="43137"/>
                    </a:srgbClr>
                  </a:outerShdw>
                </a:effectLst>
              </a:rPr>
              <a:t>φ=5</a:t>
            </a:r>
            <a:r>
              <a:rPr lang="en-US" sz="2200" dirty="0" smtClean="0">
                <a:solidFill>
                  <a:schemeClr val="tx1"/>
                </a:solidFill>
                <a:effectLst>
                  <a:outerShdw blurRad="38100" dist="38100" dir="2700000" algn="tl">
                    <a:srgbClr val="000000">
                      <a:alpha val="43137"/>
                    </a:srgbClr>
                  </a:outerShdw>
                </a:effectLst>
              </a:rPr>
              <a:t>º</a:t>
            </a:r>
            <a:r>
              <a:rPr lang="el-GR" sz="2200" dirty="0" smtClean="0">
                <a:solidFill>
                  <a:schemeClr val="tx1"/>
                </a:solidFill>
                <a:effectLst>
                  <a:outerShdw blurRad="38100" dist="38100" dir="2700000" algn="tl">
                    <a:srgbClr val="000000">
                      <a:alpha val="43137"/>
                    </a:srgbClr>
                  </a:outerShdw>
                </a:effectLst>
              </a:rPr>
              <a:t>, 10</a:t>
            </a:r>
            <a:r>
              <a:rPr lang="en-US" sz="2200" dirty="0" smtClean="0">
                <a:solidFill>
                  <a:schemeClr val="tx1"/>
                </a:solidFill>
                <a:effectLst>
                  <a:outerShdw blurRad="38100" dist="38100" dir="2700000" algn="tl">
                    <a:srgbClr val="000000">
                      <a:alpha val="43137"/>
                    </a:srgbClr>
                  </a:outerShdw>
                </a:effectLst>
              </a:rPr>
              <a:t>º</a:t>
            </a:r>
            <a:r>
              <a:rPr lang="el-GR" sz="2200" dirty="0" smtClean="0">
                <a:solidFill>
                  <a:schemeClr val="tx1"/>
                </a:solidFill>
                <a:effectLst>
                  <a:outerShdw blurRad="38100" dist="38100" dir="2700000" algn="tl">
                    <a:srgbClr val="000000">
                      <a:alpha val="43137"/>
                    </a:srgbClr>
                  </a:outerShdw>
                </a:effectLst>
              </a:rPr>
              <a:t>, 20</a:t>
            </a:r>
            <a:r>
              <a:rPr lang="en-US" sz="2200" dirty="0" smtClean="0">
                <a:solidFill>
                  <a:schemeClr val="tx1"/>
                </a:solidFill>
                <a:effectLst>
                  <a:outerShdw blurRad="38100" dist="38100" dir="2700000" algn="tl">
                    <a:srgbClr val="000000">
                      <a:alpha val="43137"/>
                    </a:srgbClr>
                  </a:outerShdw>
                </a:effectLst>
              </a:rPr>
              <a:t>º</a:t>
            </a:r>
            <a:r>
              <a:rPr lang="el-GR" sz="2200" dirty="0" smtClean="0">
                <a:solidFill>
                  <a:schemeClr val="tx1"/>
                </a:solidFill>
                <a:effectLst>
                  <a:outerShdw blurRad="38100" dist="38100" dir="2700000" algn="tl">
                    <a:srgbClr val="000000">
                      <a:alpha val="43137"/>
                    </a:srgbClr>
                  </a:outerShdw>
                </a:effectLst>
              </a:rPr>
              <a:t>, 30</a:t>
            </a:r>
            <a:r>
              <a:rPr lang="en-US" sz="2200" dirty="0" smtClean="0">
                <a:solidFill>
                  <a:schemeClr val="tx1"/>
                </a:solidFill>
                <a:effectLst>
                  <a:outerShdw blurRad="38100" dist="38100" dir="2700000" algn="tl">
                    <a:srgbClr val="000000">
                      <a:alpha val="43137"/>
                    </a:srgbClr>
                  </a:outerShdw>
                </a:effectLst>
              </a:rPr>
              <a:t>º</a:t>
            </a:r>
            <a:r>
              <a:rPr lang="el-GR" sz="2200" dirty="0" smtClean="0">
                <a:solidFill>
                  <a:schemeClr val="tx1"/>
                </a:solidFill>
                <a:effectLst>
                  <a:outerShdw blurRad="38100" dist="38100" dir="2700000" algn="tl">
                    <a:srgbClr val="000000">
                      <a:alpha val="43137"/>
                    </a:srgbClr>
                  </a:outerShdw>
                </a:effectLst>
              </a:rPr>
              <a:t>, 40</a:t>
            </a:r>
            <a:r>
              <a:rPr lang="en-US" sz="2200" dirty="0" smtClean="0">
                <a:solidFill>
                  <a:schemeClr val="tx1"/>
                </a:solidFill>
                <a:effectLst>
                  <a:outerShdw blurRad="38100" dist="38100" dir="2700000" algn="tl">
                    <a:srgbClr val="000000">
                      <a:alpha val="43137"/>
                    </a:srgbClr>
                  </a:outerShdw>
                </a:effectLst>
              </a:rPr>
              <a:t>º</a:t>
            </a:r>
            <a:r>
              <a:rPr lang="el-GR" sz="2200" dirty="0" smtClean="0">
                <a:solidFill>
                  <a:schemeClr val="tx1"/>
                </a:solidFill>
                <a:effectLst>
                  <a:outerShdw blurRad="38100" dist="38100" dir="2700000" algn="tl">
                    <a:srgbClr val="000000">
                      <a:alpha val="43137"/>
                    </a:srgbClr>
                  </a:outerShdw>
                </a:effectLst>
              </a:rPr>
              <a:t>) </a:t>
            </a:r>
            <a:r>
              <a:rPr lang="el-GR" sz="2200" dirty="0" smtClean="0">
                <a:solidFill>
                  <a:schemeClr val="tx1"/>
                </a:solidFill>
                <a:effectLst>
                  <a:outerShdw blurRad="38100" dist="38100" dir="2700000" algn="tl">
                    <a:srgbClr val="000000">
                      <a:alpha val="43137"/>
                    </a:srgbClr>
                  </a:outerShdw>
                </a:effectLst>
              </a:rPr>
              <a:t>. </a:t>
            </a:r>
          </a:p>
          <a:p>
            <a:pPr marL="0" indent="0" algn="just">
              <a:buNone/>
            </a:pPr>
            <a:r>
              <a:rPr lang="el-GR" sz="2200" dirty="0" smtClean="0">
                <a:solidFill>
                  <a:schemeClr val="tx1"/>
                </a:solidFill>
                <a:effectLst>
                  <a:outerShdw blurRad="38100" dist="38100" dir="2700000" algn="tl">
                    <a:srgbClr val="000000">
                      <a:alpha val="43137"/>
                    </a:srgbClr>
                  </a:outerShdw>
                </a:effectLst>
              </a:rPr>
              <a:t>Αναλύθηκαν έξι περιπτώσεις κλίσης πρανούς (β= 15</a:t>
            </a:r>
            <a:r>
              <a:rPr lang="en-US" sz="2200" dirty="0" smtClean="0">
                <a:solidFill>
                  <a:schemeClr val="tx1"/>
                </a:solidFill>
                <a:effectLst>
                  <a:outerShdw blurRad="38100" dist="38100" dir="2700000" algn="tl">
                    <a:srgbClr val="000000">
                      <a:alpha val="43137"/>
                    </a:srgbClr>
                  </a:outerShdw>
                </a:effectLst>
              </a:rPr>
              <a:t>º</a:t>
            </a:r>
            <a:r>
              <a:rPr lang="el-GR" sz="2200" dirty="0" smtClean="0">
                <a:solidFill>
                  <a:schemeClr val="tx1"/>
                </a:solidFill>
                <a:effectLst>
                  <a:outerShdw blurRad="38100" dist="38100" dir="2700000" algn="tl">
                    <a:srgbClr val="000000">
                      <a:alpha val="43137"/>
                    </a:srgbClr>
                  </a:outerShdw>
                </a:effectLst>
              </a:rPr>
              <a:t>, 30</a:t>
            </a:r>
            <a:r>
              <a:rPr lang="en-US" sz="2200" dirty="0" smtClean="0">
                <a:solidFill>
                  <a:schemeClr val="tx1"/>
                </a:solidFill>
                <a:effectLst>
                  <a:outerShdw blurRad="38100" dist="38100" dir="2700000" algn="tl">
                    <a:srgbClr val="000000">
                      <a:alpha val="43137"/>
                    </a:srgbClr>
                  </a:outerShdw>
                </a:effectLst>
              </a:rPr>
              <a:t>º</a:t>
            </a:r>
            <a:r>
              <a:rPr lang="el-GR" sz="2200" dirty="0" smtClean="0">
                <a:solidFill>
                  <a:schemeClr val="tx1"/>
                </a:solidFill>
                <a:effectLst>
                  <a:outerShdw blurRad="38100" dist="38100" dir="2700000" algn="tl">
                    <a:srgbClr val="000000">
                      <a:alpha val="43137"/>
                    </a:srgbClr>
                  </a:outerShdw>
                </a:effectLst>
              </a:rPr>
              <a:t>, 45</a:t>
            </a:r>
            <a:r>
              <a:rPr lang="en-US" sz="2200" dirty="0" smtClean="0">
                <a:solidFill>
                  <a:schemeClr val="tx1"/>
                </a:solidFill>
                <a:effectLst>
                  <a:outerShdw blurRad="38100" dist="38100" dir="2700000" algn="tl">
                    <a:srgbClr val="000000">
                      <a:alpha val="43137"/>
                    </a:srgbClr>
                  </a:outerShdw>
                </a:effectLst>
              </a:rPr>
              <a:t>º</a:t>
            </a:r>
            <a:r>
              <a:rPr lang="el-GR" sz="2200" dirty="0" smtClean="0">
                <a:solidFill>
                  <a:schemeClr val="tx1"/>
                </a:solidFill>
                <a:effectLst>
                  <a:outerShdw blurRad="38100" dist="38100" dir="2700000" algn="tl">
                    <a:srgbClr val="000000">
                      <a:alpha val="43137"/>
                    </a:srgbClr>
                  </a:outerShdw>
                </a:effectLst>
              </a:rPr>
              <a:t>, 60</a:t>
            </a:r>
            <a:r>
              <a:rPr lang="en-US" sz="2200" dirty="0" smtClean="0">
                <a:solidFill>
                  <a:schemeClr val="tx1"/>
                </a:solidFill>
                <a:effectLst>
                  <a:outerShdw blurRad="38100" dist="38100" dir="2700000" algn="tl">
                    <a:srgbClr val="000000">
                      <a:alpha val="43137"/>
                    </a:srgbClr>
                  </a:outerShdw>
                </a:effectLst>
              </a:rPr>
              <a:t>º</a:t>
            </a:r>
            <a:r>
              <a:rPr lang="el-GR" sz="2200" dirty="0" smtClean="0">
                <a:solidFill>
                  <a:schemeClr val="tx1"/>
                </a:solidFill>
                <a:effectLst>
                  <a:outerShdw blurRad="38100" dist="38100" dir="2700000" algn="tl">
                    <a:srgbClr val="000000">
                      <a:alpha val="43137"/>
                    </a:srgbClr>
                  </a:outerShdw>
                </a:effectLst>
              </a:rPr>
              <a:t>, 75</a:t>
            </a:r>
            <a:r>
              <a:rPr lang="en-US" sz="2200" dirty="0" smtClean="0">
                <a:solidFill>
                  <a:schemeClr val="tx1"/>
                </a:solidFill>
                <a:effectLst>
                  <a:outerShdw blurRad="38100" dist="38100" dir="2700000" algn="tl">
                    <a:srgbClr val="000000">
                      <a:alpha val="43137"/>
                    </a:srgbClr>
                  </a:outerShdw>
                </a:effectLst>
              </a:rPr>
              <a:t>º</a:t>
            </a:r>
            <a:r>
              <a:rPr lang="el-GR" sz="2200" dirty="0">
                <a:solidFill>
                  <a:schemeClr val="tx1"/>
                </a:solidFill>
                <a:effectLst>
                  <a:outerShdw blurRad="38100" dist="38100" dir="2700000" algn="tl">
                    <a:srgbClr val="000000">
                      <a:alpha val="43137"/>
                    </a:srgbClr>
                  </a:outerShdw>
                </a:effectLst>
              </a:rPr>
              <a:t> </a:t>
            </a:r>
            <a:r>
              <a:rPr lang="el-GR" sz="2200" dirty="0" smtClean="0">
                <a:solidFill>
                  <a:schemeClr val="tx1"/>
                </a:solidFill>
                <a:effectLst>
                  <a:outerShdw blurRad="38100" dist="38100" dir="2700000" algn="tl">
                    <a:srgbClr val="000000">
                      <a:alpha val="43137"/>
                    </a:srgbClr>
                  </a:outerShdw>
                </a:effectLst>
              </a:rPr>
              <a:t>και 90</a:t>
            </a:r>
            <a:r>
              <a:rPr lang="en-US" sz="2200" dirty="0" smtClean="0">
                <a:solidFill>
                  <a:schemeClr val="tx1"/>
                </a:solidFill>
                <a:effectLst>
                  <a:outerShdw blurRad="38100" dist="38100" dir="2700000" algn="tl">
                    <a:srgbClr val="000000">
                      <a:alpha val="43137"/>
                    </a:srgbClr>
                  </a:outerShdw>
                </a:effectLst>
              </a:rPr>
              <a:t>º</a:t>
            </a:r>
            <a:r>
              <a:rPr lang="el-GR" sz="2200" dirty="0" smtClean="0">
                <a:solidFill>
                  <a:schemeClr val="tx1"/>
                </a:solidFill>
                <a:effectLst>
                  <a:outerShdw blurRad="38100" dist="38100" dir="2700000" algn="tl">
                    <a:srgbClr val="000000">
                      <a:alpha val="43137"/>
                    </a:srgbClr>
                  </a:outerShdw>
                </a:effectLst>
              </a:rPr>
              <a:t>) και τέσσερις περιπτώσεις ύψους πρανούς (</a:t>
            </a:r>
            <a:r>
              <a:rPr lang="en-US" sz="2200" dirty="0" smtClean="0">
                <a:solidFill>
                  <a:schemeClr val="tx1"/>
                </a:solidFill>
                <a:effectLst>
                  <a:outerShdw blurRad="38100" dist="38100" dir="2700000" algn="tl">
                    <a:srgbClr val="000000">
                      <a:alpha val="43137"/>
                    </a:srgbClr>
                  </a:outerShdw>
                </a:effectLst>
              </a:rPr>
              <a:t>H=5m, 10m, 20m, 40m).</a:t>
            </a:r>
          </a:p>
          <a:p>
            <a:pPr marL="0" indent="0" algn="just">
              <a:buNone/>
            </a:pPr>
            <a:r>
              <a:rPr lang="el-GR" sz="2200" dirty="0" smtClean="0">
                <a:solidFill>
                  <a:schemeClr val="tx1"/>
                </a:solidFill>
                <a:effectLst>
                  <a:outerShdw blurRad="38100" dist="38100" dir="2700000" algn="tl">
                    <a:srgbClr val="000000">
                      <a:alpha val="43137"/>
                    </a:srgbClr>
                  </a:outerShdw>
                </a:effectLst>
              </a:rPr>
              <a:t>Χρησιμοποιήθηκε το κριτήριο </a:t>
            </a:r>
            <a:r>
              <a:rPr lang="en-US" sz="2200" dirty="0" smtClean="0">
                <a:solidFill>
                  <a:schemeClr val="tx1"/>
                </a:solidFill>
                <a:effectLst>
                  <a:outerShdw blurRad="38100" dist="38100" dir="2700000" algn="tl">
                    <a:srgbClr val="000000">
                      <a:alpha val="43137"/>
                    </a:srgbClr>
                  </a:outerShdw>
                </a:effectLst>
              </a:rPr>
              <a:t>Mohr-Coulomb</a:t>
            </a:r>
            <a:r>
              <a:rPr lang="el-GR" sz="2200" dirty="0" smtClean="0">
                <a:solidFill>
                  <a:schemeClr val="tx1"/>
                </a:solidFill>
                <a:effectLst>
                  <a:outerShdw blurRad="38100" dist="38100" dir="2700000" algn="tl">
                    <a:srgbClr val="000000">
                      <a:alpha val="43137"/>
                    </a:srgbClr>
                  </a:outerShdw>
                </a:effectLst>
              </a:rPr>
              <a:t> </a:t>
            </a:r>
            <a:r>
              <a:rPr lang="el-GR" sz="2200" dirty="0">
                <a:solidFill>
                  <a:schemeClr val="tx1"/>
                </a:solidFill>
                <a:effectLst>
                  <a:outerShdw blurRad="38100" dist="38100" dir="2700000" algn="tl">
                    <a:srgbClr val="000000">
                      <a:alpha val="43137"/>
                    </a:srgbClr>
                  </a:outerShdw>
                </a:effectLst>
              </a:rPr>
              <a:t>υπό στραγγισμένες συνθήκες.</a:t>
            </a:r>
          </a:p>
          <a:p>
            <a:pPr marL="0" indent="0">
              <a:buNone/>
            </a:pPr>
            <a:endParaRPr lang="en-US" sz="2000" dirty="0">
              <a:effectLst>
                <a:outerShdw blurRad="38100" dist="38100" dir="2700000" algn="tl">
                  <a:srgbClr val="000000">
                    <a:alpha val="43137"/>
                  </a:srgbClr>
                </a:outerShdw>
              </a:effectLst>
            </a:endParaRPr>
          </a:p>
          <a:p>
            <a:pPr marL="0" indent="0">
              <a:buNone/>
            </a:pPr>
            <a:endParaRPr lang="en-US" sz="2000" dirty="0">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2"/>
          </p:nvPr>
        </p:nvSpPr>
        <p:spPr/>
        <p:txBody>
          <a:bodyPr/>
          <a:lstStyle/>
          <a:p>
            <a:r>
              <a:rPr lang="en-US" dirty="0" smtClean="0"/>
              <a:t>1</a:t>
            </a:r>
            <a:r>
              <a:rPr lang="el-GR" dirty="0"/>
              <a:t>4</a:t>
            </a:r>
            <a:endParaRPr lang="en-US" dirty="0"/>
          </a:p>
        </p:txBody>
      </p:sp>
    </p:spTree>
    <p:extLst>
      <p:ext uri="{BB962C8B-B14F-4D97-AF65-F5344CB8AC3E}">
        <p14:creationId xmlns:p14="http://schemas.microsoft.com/office/powerpoint/2010/main" val="3895647958"/>
      </p:ext>
    </p:extLst>
  </p:cSld>
  <p:clrMapOvr>
    <a:masterClrMapping/>
  </p:clrMapOvr>
  <mc:AlternateContent xmlns:mc="http://schemas.openxmlformats.org/markup-compatibility/2006" xmlns:p14="http://schemas.microsoft.com/office/powerpoint/2010/main">
    <mc:Choice Requires="p14">
      <p:transition spd="slow">
        <p14:warp dir="in"/>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3619" y="658762"/>
            <a:ext cx="8911687" cy="860908"/>
          </a:xfrm>
          <a:noFill/>
          <a:ln>
            <a:noFill/>
          </a:ln>
          <a:effectLst>
            <a:glow rad="228600">
              <a:schemeClr val="accent5">
                <a:satMod val="175000"/>
                <a:alpha val="40000"/>
              </a:schemeClr>
            </a:glow>
            <a:innerShdw blurRad="63500" dist="50800" dir="10800000">
              <a:prstClr val="black">
                <a:alpha val="50000"/>
              </a:prstClr>
            </a:innerShdw>
            <a:reflection blurRad="6350" stA="52000" endA="300" endPos="35000" dir="5400000" sy="-100000" algn="bl" rotWithShape="0"/>
            <a:softEdge rad="31750"/>
          </a:effectLst>
          <a:scene3d>
            <a:camera prst="orthographicFront"/>
            <a:lightRig rig="threePt" dir="t"/>
          </a:scene3d>
          <a:sp3d>
            <a:bevelB/>
          </a:sp3d>
        </p:spPr>
        <p:txBody>
          <a:bodyPr>
            <a:normAutofit/>
          </a:bodyPr>
          <a:lstStyle/>
          <a:p>
            <a:r>
              <a:rPr lang="el-GR" b="1" dirty="0" smtClean="0">
                <a:ln w="9525" cap="sq" cmpd="sng">
                  <a:solidFill>
                    <a:schemeClr val="bg1">
                      <a:lumMod val="85000"/>
                    </a:schemeClr>
                  </a:solidFill>
                  <a:prstDash val="solid"/>
                  <a:bevel/>
                </a:ln>
                <a:solidFill>
                  <a:schemeClr val="tx1">
                    <a:alpha val="95000"/>
                  </a:schemeClr>
                </a:solidFill>
              </a:rPr>
              <a:t>Ιδιότητες εδαφικών υλικών</a:t>
            </a:r>
            <a:endParaRPr lang="en-US" b="1" dirty="0">
              <a:ln w="9525" cap="sq" cmpd="sng">
                <a:solidFill>
                  <a:schemeClr val="bg1">
                    <a:lumMod val="85000"/>
                  </a:schemeClr>
                </a:solidFill>
                <a:prstDash val="solid"/>
                <a:bevel/>
              </a:ln>
              <a:solidFill>
                <a:schemeClr val="tx1">
                  <a:alpha val="95000"/>
                </a:schemeClr>
              </a:solidFill>
            </a:endParaRPr>
          </a:p>
        </p:txBody>
      </p:sp>
      <mc:AlternateContent xmlns:mc="http://schemas.openxmlformats.org/markup-compatibility/2006" xmlns:a14="http://schemas.microsoft.com/office/drawing/2010/main">
        <mc:Choice Requires="a14">
          <p:graphicFrame>
            <p:nvGraphicFramePr>
              <p:cNvPr id="4" name="Content Placeholder 3"/>
              <p:cNvGraphicFramePr>
                <a:graphicFrameLocks noGrp="1"/>
              </p:cNvGraphicFramePr>
              <p:nvPr>
                <p:ph idx="1"/>
                <p:extLst>
                  <p:ext uri="{D42A27DB-BD31-4B8C-83A1-F6EECF244321}">
                    <p14:modId xmlns:p14="http://schemas.microsoft.com/office/powerpoint/2010/main" val="1100302060"/>
                  </p:ext>
                </p:extLst>
              </p:nvPr>
            </p:nvGraphicFramePr>
            <p:xfrm>
              <a:off x="2256888" y="1885638"/>
              <a:ext cx="8298419" cy="3431394"/>
            </p:xfrm>
            <a:graphic>
              <a:graphicData uri="http://schemas.openxmlformats.org/drawingml/2006/table">
                <a:tbl>
                  <a:tblPr firstRow="1" firstCol="1" bandRow="1">
                    <a:tableStyleId>{69CF1AB2-1976-4502-BF36-3FF5EA218861}</a:tableStyleId>
                  </a:tblPr>
                  <a:tblGrid>
                    <a:gridCol w="2765585"/>
                    <a:gridCol w="2766417"/>
                    <a:gridCol w="2766417"/>
                  </a:tblGrid>
                  <a:tr h="667537">
                    <a:tc>
                      <a:txBody>
                        <a:bodyPr/>
                        <a:lstStyle/>
                        <a:p>
                          <a:pPr marL="0" marR="0" algn="ctr">
                            <a:lnSpc>
                              <a:spcPct val="107000"/>
                            </a:lnSpc>
                            <a:spcBef>
                              <a:spcPts val="0"/>
                            </a:spcBef>
                            <a:spcAft>
                              <a:spcPts val="0"/>
                            </a:spcAft>
                          </a:pPr>
                          <a:r>
                            <a:rPr lang="el-GR" sz="1800" dirty="0">
                              <a:effectLst/>
                            </a:rPr>
                            <a:t>Ειδικό βάρος </a:t>
                          </a:r>
                          <a:r>
                            <a:rPr lang="el-GR" sz="1800" dirty="0" smtClean="0">
                              <a:effectLst/>
                            </a:rPr>
                            <a:t>(γ)</a:t>
                          </a:r>
                          <a:endParaRPr lang="en-US" sz="1600" dirty="0">
                            <a:solidFill>
                              <a:srgbClr val="2A2A2A"/>
                            </a:solidFill>
                            <a:effectLst/>
                            <a:latin typeface="Century Gothic" panose="020B0502020202020204" pitchFamily="34" charset="0"/>
                            <a:ea typeface="Tahoma" panose="020B060403050404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b="0" dirty="0">
                              <a:effectLst/>
                            </a:rPr>
                            <a:t>18</a:t>
                          </a:r>
                          <a:endParaRPr lang="en-US" sz="1600" b="0" dirty="0">
                            <a:solidFill>
                              <a:srgbClr val="2A2A2A"/>
                            </a:solidFill>
                            <a:effectLst/>
                            <a:latin typeface="Century Gothic" panose="020B0502020202020204" pitchFamily="34" charset="0"/>
                            <a:ea typeface="Tahoma" panose="020B060403050404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b="0" dirty="0">
                              <a:effectLst/>
                            </a:rPr>
                            <a:t>kN</a:t>
                          </a:r>
                          <a:r>
                            <a:rPr lang="en-US" sz="1800" dirty="0">
                              <a:effectLst/>
                            </a:rPr>
                            <a:t>/</a:t>
                          </a:r>
                          <a14:m>
                            <m:oMath xmlns:m="http://schemas.openxmlformats.org/officeDocument/2006/math">
                              <m:sSup>
                                <m:sSupPr>
                                  <m:ctrlPr>
                                    <a:rPr lang="en-US" sz="1800" i="1">
                                      <a:effectLst/>
                                      <a:latin typeface="Cambria Math" panose="02040503050406030204" pitchFamily="18" charset="0"/>
                                    </a:rPr>
                                  </m:ctrlPr>
                                </m:sSupPr>
                                <m:e>
                                  <m:r>
                                    <a:rPr lang="en-US" sz="1800">
                                      <a:effectLst/>
                                      <a:latin typeface="Cambria Math" panose="02040503050406030204" pitchFamily="18" charset="0"/>
                                    </a:rPr>
                                    <m:t>𝑚</m:t>
                                  </m:r>
                                </m:e>
                                <m:sup>
                                  <m:r>
                                    <a:rPr lang="en-US" sz="1800">
                                      <a:effectLst/>
                                      <a:latin typeface="Cambria Math" panose="02040503050406030204" pitchFamily="18" charset="0"/>
                                    </a:rPr>
                                    <m:t>3</m:t>
                                  </m:r>
                                </m:sup>
                              </m:sSup>
                            </m:oMath>
                          </a14:m>
                          <a:endParaRPr lang="en-US" sz="1600" dirty="0">
                            <a:solidFill>
                              <a:srgbClr val="2A2A2A"/>
                            </a:solidFill>
                            <a:effectLst/>
                            <a:latin typeface="Century Gothic" panose="020B0502020202020204" pitchFamily="34" charset="0"/>
                            <a:ea typeface="Tahoma" panose="020B0604030504040204" pitchFamily="34" charset="0"/>
                            <a:cs typeface="Times New Roman" panose="02020603050405020304" pitchFamily="18" charset="0"/>
                          </a:endParaRPr>
                        </a:p>
                      </a:txBody>
                      <a:tcPr marL="68580" marR="68580" marT="0" marB="0" anchor="ctr"/>
                    </a:tc>
                  </a:tr>
                  <a:tr h="1184510">
                    <a:tc>
                      <a:txBody>
                        <a:bodyPr/>
                        <a:lstStyle/>
                        <a:p>
                          <a:pPr marL="0" marR="0" algn="ctr">
                            <a:lnSpc>
                              <a:spcPct val="107000"/>
                            </a:lnSpc>
                            <a:spcBef>
                              <a:spcPts val="0"/>
                            </a:spcBef>
                            <a:spcAft>
                              <a:spcPts val="0"/>
                            </a:spcAft>
                          </a:pPr>
                          <a:r>
                            <a:rPr lang="el-GR" sz="1800" dirty="0">
                              <a:effectLst/>
                            </a:rPr>
                            <a:t>Μέτρο ελαστικότητας </a:t>
                          </a:r>
                          <a:r>
                            <a:rPr lang="en-US" sz="1800" dirty="0">
                              <a:effectLst/>
                            </a:rPr>
                            <a:t>Young</a:t>
                          </a:r>
                          <a:r>
                            <a:rPr lang="el-GR" sz="1800" dirty="0">
                              <a:effectLst/>
                            </a:rPr>
                            <a:t> (</a:t>
                          </a:r>
                          <a14:m>
                            <m:oMath xmlns:m="http://schemas.openxmlformats.org/officeDocument/2006/math">
                              <m:sSub>
                                <m:sSubPr>
                                  <m:ctrlPr>
                                    <a:rPr lang="en-US" sz="1800" i="1">
                                      <a:effectLst/>
                                      <a:latin typeface="Cambria Math" panose="02040503050406030204" pitchFamily="18" charset="0"/>
                                    </a:rPr>
                                  </m:ctrlPr>
                                </m:sSubPr>
                                <m:e>
                                  <m:r>
                                    <m:rPr>
                                      <m:sty m:val="p"/>
                                    </m:rPr>
                                    <a:rPr lang="en-US" sz="1800">
                                      <a:effectLst/>
                                      <a:latin typeface="Cambria Math" panose="02040503050406030204" pitchFamily="18" charset="0"/>
                                    </a:rPr>
                                    <m:t>E</m:t>
                                  </m:r>
                                </m:e>
                                <m:sub>
                                  <m:r>
                                    <m:rPr>
                                      <m:sty m:val="p"/>
                                    </m:rPr>
                                    <a:rPr lang="en-US" sz="1800">
                                      <a:effectLst/>
                                      <a:latin typeface="Cambria Math" panose="02040503050406030204" pitchFamily="18" charset="0"/>
                                    </a:rPr>
                                    <m:t>ref</m:t>
                                  </m:r>
                                </m:sub>
                              </m:sSub>
                            </m:oMath>
                          </a14:m>
                          <a:r>
                            <a:rPr lang="el-GR" sz="1800" dirty="0">
                              <a:effectLst/>
                            </a:rPr>
                            <a:t>)</a:t>
                          </a:r>
                          <a:endParaRPr lang="en-US" sz="1600" dirty="0">
                            <a:solidFill>
                              <a:srgbClr val="2A2A2A"/>
                            </a:solidFill>
                            <a:effectLst/>
                            <a:latin typeface="Century Gothic" panose="020B0502020202020204" pitchFamily="34" charset="0"/>
                            <a:ea typeface="Tahoma" panose="020B060403050404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dirty="0">
                              <a:effectLst/>
                            </a:rPr>
                            <a:t>587100</a:t>
                          </a:r>
                          <a:endParaRPr lang="en-US" sz="1600" dirty="0">
                            <a:solidFill>
                              <a:srgbClr val="2A2A2A"/>
                            </a:solidFill>
                            <a:effectLst/>
                            <a:latin typeface="Century Gothic" panose="020B0502020202020204" pitchFamily="34" charset="0"/>
                            <a:ea typeface="Tahoma" panose="020B060403050404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dirty="0">
                              <a:effectLst/>
                            </a:rPr>
                            <a:t>kN/</a:t>
                          </a:r>
                          <a14:m>
                            <m:oMath xmlns:m="http://schemas.openxmlformats.org/officeDocument/2006/math">
                              <m:sSup>
                                <m:sSupPr>
                                  <m:ctrlPr>
                                    <a:rPr lang="en-US" sz="1800" i="1">
                                      <a:effectLst/>
                                      <a:latin typeface="Cambria Math" panose="02040503050406030204" pitchFamily="18" charset="0"/>
                                    </a:rPr>
                                  </m:ctrlPr>
                                </m:sSupPr>
                                <m:e>
                                  <m:r>
                                    <a:rPr lang="en-US" sz="1800">
                                      <a:effectLst/>
                                      <a:latin typeface="Cambria Math" panose="02040503050406030204" pitchFamily="18" charset="0"/>
                                    </a:rPr>
                                    <m:t>𝑚</m:t>
                                  </m:r>
                                </m:e>
                                <m:sup>
                                  <m:r>
                                    <a:rPr lang="en-US" sz="1800">
                                      <a:effectLst/>
                                      <a:latin typeface="Cambria Math" panose="02040503050406030204" pitchFamily="18" charset="0"/>
                                    </a:rPr>
                                    <m:t>2</m:t>
                                  </m:r>
                                </m:sup>
                              </m:sSup>
                            </m:oMath>
                          </a14:m>
                          <a:endParaRPr lang="en-US" sz="1600" dirty="0">
                            <a:solidFill>
                              <a:srgbClr val="2A2A2A"/>
                            </a:solidFill>
                            <a:effectLst/>
                            <a:latin typeface="Century Gothic" panose="020B0502020202020204" pitchFamily="34" charset="0"/>
                            <a:ea typeface="Tahoma" panose="020B0604030504040204" pitchFamily="34" charset="0"/>
                            <a:cs typeface="Times New Roman" panose="02020603050405020304" pitchFamily="18" charset="0"/>
                          </a:endParaRPr>
                        </a:p>
                      </a:txBody>
                      <a:tcPr marL="68580" marR="68580" marT="0" marB="0" anchor="ctr"/>
                    </a:tc>
                  </a:tr>
                  <a:tr h="394837">
                    <a:tc>
                      <a:txBody>
                        <a:bodyPr/>
                        <a:lstStyle/>
                        <a:p>
                          <a:pPr marL="0" marR="0" algn="ctr">
                            <a:lnSpc>
                              <a:spcPct val="107000"/>
                            </a:lnSpc>
                            <a:spcBef>
                              <a:spcPts val="0"/>
                            </a:spcBef>
                            <a:spcAft>
                              <a:spcPts val="0"/>
                            </a:spcAft>
                          </a:pPr>
                          <a:r>
                            <a:rPr lang="el-GR" sz="1800" dirty="0">
                              <a:effectLst/>
                            </a:rPr>
                            <a:t>Λόγος </a:t>
                          </a:r>
                          <a:r>
                            <a:rPr lang="en-US" sz="1800" dirty="0">
                              <a:effectLst/>
                            </a:rPr>
                            <a:t>Poisson (</a:t>
                          </a:r>
                          <a:r>
                            <a:rPr lang="el-GR" sz="1800" dirty="0">
                              <a:effectLst/>
                            </a:rPr>
                            <a:t>ν)</a:t>
                          </a:r>
                          <a:endParaRPr lang="en-US" sz="1600" dirty="0">
                            <a:solidFill>
                              <a:srgbClr val="2A2A2A"/>
                            </a:solidFill>
                            <a:effectLst/>
                            <a:latin typeface="Century Gothic" panose="020B0502020202020204" pitchFamily="34" charset="0"/>
                            <a:ea typeface="Tahoma" panose="020B060403050404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dirty="0" smtClean="0">
                              <a:effectLst/>
                            </a:rPr>
                            <a:t>0.3</a:t>
                          </a:r>
                          <a:endParaRPr lang="en-US" sz="1600" dirty="0">
                            <a:solidFill>
                              <a:srgbClr val="2A2A2A"/>
                            </a:solidFill>
                            <a:effectLst/>
                            <a:latin typeface="Century Gothic" panose="020B0502020202020204" pitchFamily="34" charset="0"/>
                            <a:ea typeface="Tahoma" panose="020B060403050404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dirty="0">
                              <a:effectLst/>
                            </a:rPr>
                            <a:t>-</a:t>
                          </a:r>
                          <a:endParaRPr lang="en-US" sz="1600" dirty="0">
                            <a:solidFill>
                              <a:srgbClr val="2A2A2A"/>
                            </a:solidFill>
                            <a:effectLst/>
                            <a:latin typeface="Century Gothic" panose="020B0502020202020204" pitchFamily="34" charset="0"/>
                            <a:ea typeface="Tahoma" panose="020B0604030504040204" pitchFamily="34" charset="0"/>
                            <a:cs typeface="Times New Roman" panose="02020603050405020304" pitchFamily="18" charset="0"/>
                          </a:endParaRPr>
                        </a:p>
                      </a:txBody>
                      <a:tcPr marL="68580" marR="68580" marT="0" marB="0" anchor="ctr"/>
                    </a:tc>
                  </a:tr>
                  <a:tr h="394837">
                    <a:tc>
                      <a:txBody>
                        <a:bodyPr/>
                        <a:lstStyle/>
                        <a:p>
                          <a:pPr marL="0" marR="0" algn="ctr">
                            <a:lnSpc>
                              <a:spcPct val="107000"/>
                            </a:lnSpc>
                            <a:spcBef>
                              <a:spcPts val="0"/>
                            </a:spcBef>
                            <a:spcAft>
                              <a:spcPts val="0"/>
                            </a:spcAft>
                          </a:pPr>
                          <a:r>
                            <a:rPr lang="el-GR" sz="1800" dirty="0">
                              <a:effectLst/>
                            </a:rPr>
                            <a:t>Συνοχή </a:t>
                          </a:r>
                          <a:r>
                            <a:rPr lang="en-US" sz="1800" dirty="0">
                              <a:effectLst/>
                            </a:rPr>
                            <a:t>(c)</a:t>
                          </a:r>
                          <a:endParaRPr lang="en-US" sz="1600" dirty="0">
                            <a:solidFill>
                              <a:srgbClr val="2A2A2A"/>
                            </a:solidFill>
                            <a:effectLst/>
                            <a:latin typeface="Century Gothic" panose="020B0502020202020204" pitchFamily="34" charset="0"/>
                            <a:ea typeface="Tahoma" panose="020B060403050404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dirty="0">
                              <a:effectLst/>
                            </a:rPr>
                            <a:t>30</a:t>
                          </a:r>
                          <a:endParaRPr lang="en-US" sz="1600" dirty="0">
                            <a:solidFill>
                              <a:srgbClr val="2A2A2A"/>
                            </a:solidFill>
                            <a:effectLst/>
                            <a:latin typeface="Century Gothic" panose="020B0502020202020204" pitchFamily="34" charset="0"/>
                            <a:ea typeface="Tahoma" panose="020B060403050404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dirty="0">
                              <a:effectLst/>
                            </a:rPr>
                            <a:t>kN/</a:t>
                          </a:r>
                          <a14:m>
                            <m:oMath xmlns:m="http://schemas.openxmlformats.org/officeDocument/2006/math">
                              <m:sSup>
                                <m:sSupPr>
                                  <m:ctrlPr>
                                    <a:rPr lang="en-US" sz="1800" i="1">
                                      <a:effectLst/>
                                      <a:latin typeface="Cambria Math" panose="02040503050406030204" pitchFamily="18" charset="0"/>
                                    </a:rPr>
                                  </m:ctrlPr>
                                </m:sSupPr>
                                <m:e>
                                  <m:r>
                                    <a:rPr lang="en-US" sz="1800">
                                      <a:effectLst/>
                                      <a:latin typeface="Cambria Math" panose="02040503050406030204" pitchFamily="18" charset="0"/>
                                    </a:rPr>
                                    <m:t>𝑚</m:t>
                                  </m:r>
                                </m:e>
                                <m:sup>
                                  <m:r>
                                    <a:rPr lang="en-US" sz="1800">
                                      <a:effectLst/>
                                      <a:latin typeface="Cambria Math" panose="02040503050406030204" pitchFamily="18" charset="0"/>
                                    </a:rPr>
                                    <m:t>2</m:t>
                                  </m:r>
                                </m:sup>
                              </m:sSup>
                            </m:oMath>
                          </a14:m>
                          <a:endParaRPr lang="en-US" sz="1600" dirty="0">
                            <a:solidFill>
                              <a:srgbClr val="2A2A2A"/>
                            </a:solidFill>
                            <a:effectLst/>
                            <a:latin typeface="Century Gothic" panose="020B0502020202020204" pitchFamily="34" charset="0"/>
                            <a:ea typeface="Tahoma" panose="020B0604030504040204" pitchFamily="34" charset="0"/>
                            <a:cs typeface="Times New Roman" panose="02020603050405020304" pitchFamily="18" charset="0"/>
                          </a:endParaRPr>
                        </a:p>
                      </a:txBody>
                      <a:tcPr marL="68580" marR="68580" marT="0" marB="0" anchor="ctr"/>
                    </a:tc>
                  </a:tr>
                  <a:tr h="789673">
                    <a:tc>
                      <a:txBody>
                        <a:bodyPr/>
                        <a:lstStyle/>
                        <a:p>
                          <a:pPr marL="0" marR="0" algn="ctr">
                            <a:lnSpc>
                              <a:spcPct val="107000"/>
                            </a:lnSpc>
                            <a:spcBef>
                              <a:spcPts val="0"/>
                            </a:spcBef>
                            <a:spcAft>
                              <a:spcPts val="0"/>
                            </a:spcAft>
                          </a:pPr>
                          <a:r>
                            <a:rPr lang="el-GR" sz="1800" dirty="0">
                              <a:effectLst/>
                            </a:rPr>
                            <a:t>Εσωτερική γωνία τριβής (φ)</a:t>
                          </a:r>
                          <a:endParaRPr lang="en-US" sz="1600" dirty="0">
                            <a:solidFill>
                              <a:srgbClr val="2A2A2A"/>
                            </a:solidFill>
                            <a:effectLst/>
                            <a:latin typeface="Century Gothic" panose="020B0502020202020204" pitchFamily="34" charset="0"/>
                            <a:ea typeface="Tahoma" panose="020B060403050404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dirty="0">
                              <a:effectLst/>
                            </a:rPr>
                            <a:t>5°, 10°, 20°, 30</a:t>
                          </a:r>
                          <a:r>
                            <a:rPr lang="en-US" sz="1800" dirty="0" smtClean="0">
                              <a:effectLst/>
                            </a:rPr>
                            <a:t>°</a:t>
                          </a:r>
                          <a:r>
                            <a:rPr lang="el-GR" sz="1800" dirty="0" smtClean="0">
                              <a:effectLst/>
                            </a:rPr>
                            <a:t>,</a:t>
                          </a:r>
                          <a:r>
                            <a:rPr lang="en-US" sz="1800" dirty="0" smtClean="0">
                              <a:effectLst/>
                            </a:rPr>
                            <a:t> </a:t>
                          </a:r>
                          <a:r>
                            <a:rPr lang="en-US" sz="1800" dirty="0">
                              <a:effectLst/>
                            </a:rPr>
                            <a:t>40°</a:t>
                          </a:r>
                          <a:endParaRPr lang="en-US" sz="1600" dirty="0">
                            <a:solidFill>
                              <a:srgbClr val="2A2A2A"/>
                            </a:solidFill>
                            <a:effectLst/>
                            <a:latin typeface="Century Gothic" panose="020B0502020202020204" pitchFamily="34" charset="0"/>
                            <a:ea typeface="Tahoma" panose="020B060403050404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l-GR" sz="1800" dirty="0">
                              <a:effectLst/>
                            </a:rPr>
                            <a:t>°</a:t>
                          </a:r>
                          <a:endParaRPr lang="en-US" sz="1600" dirty="0">
                            <a:solidFill>
                              <a:srgbClr val="2A2A2A"/>
                            </a:solidFill>
                            <a:effectLst/>
                            <a:latin typeface="Century Gothic" panose="020B0502020202020204" pitchFamily="34" charset="0"/>
                            <a:ea typeface="Tahoma" panose="020B0604030504040204" pitchFamily="34" charset="0"/>
                            <a:cs typeface="Times New Roman" panose="02020603050405020304" pitchFamily="18" charset="0"/>
                          </a:endParaRPr>
                        </a:p>
                      </a:txBody>
                      <a:tcPr marL="68580" marR="68580" marT="0" marB="0" anchor="ctr"/>
                    </a:tc>
                  </a:tr>
                </a:tbl>
              </a:graphicData>
            </a:graphic>
          </p:graphicFrame>
        </mc:Choice>
        <mc:Fallback xmlns="">
          <p:graphicFrame>
            <p:nvGraphicFramePr>
              <p:cNvPr id="4" name="Content Placeholder 3"/>
              <p:cNvGraphicFramePr>
                <a:graphicFrameLocks noGrp="1"/>
              </p:cNvGraphicFramePr>
              <p:nvPr>
                <p:ph idx="1"/>
                <p:extLst>
                  <p:ext uri="{D42A27DB-BD31-4B8C-83A1-F6EECF244321}">
                    <p14:modId xmlns:p14="http://schemas.microsoft.com/office/powerpoint/2010/main" val="1100302060"/>
                  </p:ext>
                </p:extLst>
              </p:nvPr>
            </p:nvGraphicFramePr>
            <p:xfrm>
              <a:off x="2256888" y="1885638"/>
              <a:ext cx="8298419" cy="3431394"/>
            </p:xfrm>
            <a:graphic>
              <a:graphicData uri="http://schemas.openxmlformats.org/drawingml/2006/table">
                <a:tbl>
                  <a:tblPr firstRow="1" firstCol="1" bandRow="1">
                    <a:tableStyleId>{69CF1AB2-1976-4502-BF36-3FF5EA218861}</a:tableStyleId>
                  </a:tblPr>
                  <a:tblGrid>
                    <a:gridCol w="2765585"/>
                    <a:gridCol w="2766417"/>
                    <a:gridCol w="2766417"/>
                  </a:tblGrid>
                  <a:tr h="667537">
                    <a:tc>
                      <a:txBody>
                        <a:bodyPr/>
                        <a:lstStyle/>
                        <a:p>
                          <a:pPr marL="0" marR="0" algn="ctr">
                            <a:lnSpc>
                              <a:spcPct val="107000"/>
                            </a:lnSpc>
                            <a:spcBef>
                              <a:spcPts val="0"/>
                            </a:spcBef>
                            <a:spcAft>
                              <a:spcPts val="0"/>
                            </a:spcAft>
                          </a:pPr>
                          <a:r>
                            <a:rPr lang="el-GR" sz="1800" dirty="0">
                              <a:effectLst/>
                            </a:rPr>
                            <a:t>Ειδικό βάρος </a:t>
                          </a:r>
                          <a:r>
                            <a:rPr lang="el-GR" sz="1800" dirty="0" smtClean="0">
                              <a:effectLst/>
                            </a:rPr>
                            <a:t>(γ)</a:t>
                          </a:r>
                          <a:endParaRPr lang="en-US" sz="1600" dirty="0">
                            <a:solidFill>
                              <a:srgbClr val="2A2A2A"/>
                            </a:solidFill>
                            <a:effectLst/>
                            <a:latin typeface="Century Gothic" panose="020B0502020202020204" pitchFamily="34" charset="0"/>
                            <a:ea typeface="Tahoma" panose="020B060403050404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b="0" dirty="0">
                              <a:effectLst/>
                            </a:rPr>
                            <a:t>18</a:t>
                          </a:r>
                          <a:endParaRPr lang="en-US" sz="1600" b="0" dirty="0">
                            <a:solidFill>
                              <a:srgbClr val="2A2A2A"/>
                            </a:solidFill>
                            <a:effectLst/>
                            <a:latin typeface="Century Gothic" panose="020B0502020202020204" pitchFamily="34" charset="0"/>
                            <a:ea typeface="Tahoma" panose="020B0604030504040204" pitchFamily="34"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rotWithShape="0">
                          <a:blip r:embed="rId2"/>
                          <a:stretch>
                            <a:fillRect l="-200220" t="-909" r="-441" b="-414545"/>
                          </a:stretch>
                        </a:blipFill>
                      </a:tcPr>
                    </a:tc>
                  </a:tr>
                  <a:tr h="1184510">
                    <a:tc>
                      <a:txBody>
                        <a:bodyPr/>
                        <a:lstStyle/>
                        <a:p>
                          <a:endParaRPr lang="en-US"/>
                        </a:p>
                      </a:txBody>
                      <a:tcPr marL="68580" marR="68580" marT="0" marB="0" anchor="ctr">
                        <a:blipFill rotWithShape="0">
                          <a:blip r:embed="rId2"/>
                          <a:stretch>
                            <a:fillRect l="-220" t="-57216" r="-200441" b="-135052"/>
                          </a:stretch>
                        </a:blipFill>
                      </a:tcPr>
                    </a:tc>
                    <a:tc>
                      <a:txBody>
                        <a:bodyPr/>
                        <a:lstStyle/>
                        <a:p>
                          <a:pPr marL="0" marR="0" algn="ctr">
                            <a:lnSpc>
                              <a:spcPct val="107000"/>
                            </a:lnSpc>
                            <a:spcBef>
                              <a:spcPts val="0"/>
                            </a:spcBef>
                            <a:spcAft>
                              <a:spcPts val="0"/>
                            </a:spcAft>
                          </a:pPr>
                          <a:r>
                            <a:rPr lang="en-US" sz="1800" dirty="0">
                              <a:effectLst/>
                            </a:rPr>
                            <a:t>587100</a:t>
                          </a:r>
                          <a:endParaRPr lang="en-US" sz="1600" dirty="0">
                            <a:solidFill>
                              <a:srgbClr val="2A2A2A"/>
                            </a:solidFill>
                            <a:effectLst/>
                            <a:latin typeface="Century Gothic" panose="020B0502020202020204" pitchFamily="34" charset="0"/>
                            <a:ea typeface="Tahoma" panose="020B0604030504040204" pitchFamily="34"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rotWithShape="0">
                          <a:blip r:embed="rId2"/>
                          <a:stretch>
                            <a:fillRect l="-200220" t="-57216" r="-441" b="-135052"/>
                          </a:stretch>
                        </a:blipFill>
                      </a:tcPr>
                    </a:tc>
                  </a:tr>
                  <a:tr h="394837">
                    <a:tc>
                      <a:txBody>
                        <a:bodyPr/>
                        <a:lstStyle/>
                        <a:p>
                          <a:pPr marL="0" marR="0" algn="ctr">
                            <a:lnSpc>
                              <a:spcPct val="107000"/>
                            </a:lnSpc>
                            <a:spcBef>
                              <a:spcPts val="0"/>
                            </a:spcBef>
                            <a:spcAft>
                              <a:spcPts val="0"/>
                            </a:spcAft>
                          </a:pPr>
                          <a:r>
                            <a:rPr lang="el-GR" sz="1800" dirty="0">
                              <a:effectLst/>
                            </a:rPr>
                            <a:t>Λόγος </a:t>
                          </a:r>
                          <a:r>
                            <a:rPr lang="en-US" sz="1800" dirty="0">
                              <a:effectLst/>
                            </a:rPr>
                            <a:t>Poisson (</a:t>
                          </a:r>
                          <a:r>
                            <a:rPr lang="el-GR" sz="1800" dirty="0">
                              <a:effectLst/>
                            </a:rPr>
                            <a:t>ν)</a:t>
                          </a:r>
                          <a:endParaRPr lang="en-US" sz="1600" dirty="0">
                            <a:solidFill>
                              <a:srgbClr val="2A2A2A"/>
                            </a:solidFill>
                            <a:effectLst/>
                            <a:latin typeface="Century Gothic" panose="020B0502020202020204" pitchFamily="34" charset="0"/>
                            <a:ea typeface="Tahoma" panose="020B060403050404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dirty="0" smtClean="0">
                              <a:effectLst/>
                            </a:rPr>
                            <a:t>0.3</a:t>
                          </a:r>
                          <a:endParaRPr lang="en-US" sz="1600" dirty="0">
                            <a:solidFill>
                              <a:srgbClr val="2A2A2A"/>
                            </a:solidFill>
                            <a:effectLst/>
                            <a:latin typeface="Century Gothic" panose="020B0502020202020204" pitchFamily="34" charset="0"/>
                            <a:ea typeface="Tahoma" panose="020B060403050404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dirty="0">
                              <a:effectLst/>
                            </a:rPr>
                            <a:t>-</a:t>
                          </a:r>
                          <a:endParaRPr lang="en-US" sz="1600" dirty="0">
                            <a:solidFill>
                              <a:srgbClr val="2A2A2A"/>
                            </a:solidFill>
                            <a:effectLst/>
                            <a:latin typeface="Century Gothic" panose="020B0502020202020204" pitchFamily="34" charset="0"/>
                            <a:ea typeface="Tahoma" panose="020B0604030504040204" pitchFamily="34" charset="0"/>
                            <a:cs typeface="Times New Roman" panose="02020603050405020304" pitchFamily="18" charset="0"/>
                          </a:endParaRPr>
                        </a:p>
                      </a:txBody>
                      <a:tcPr marL="68580" marR="68580" marT="0" marB="0" anchor="ctr"/>
                    </a:tc>
                  </a:tr>
                  <a:tr h="394837">
                    <a:tc>
                      <a:txBody>
                        <a:bodyPr/>
                        <a:lstStyle/>
                        <a:p>
                          <a:pPr marL="0" marR="0" algn="ctr">
                            <a:lnSpc>
                              <a:spcPct val="107000"/>
                            </a:lnSpc>
                            <a:spcBef>
                              <a:spcPts val="0"/>
                            </a:spcBef>
                            <a:spcAft>
                              <a:spcPts val="0"/>
                            </a:spcAft>
                          </a:pPr>
                          <a:r>
                            <a:rPr lang="el-GR" sz="1800" dirty="0">
                              <a:effectLst/>
                            </a:rPr>
                            <a:t>Συνοχή </a:t>
                          </a:r>
                          <a:r>
                            <a:rPr lang="en-US" sz="1800" dirty="0">
                              <a:effectLst/>
                            </a:rPr>
                            <a:t>(c)</a:t>
                          </a:r>
                          <a:endParaRPr lang="en-US" sz="1600" dirty="0">
                            <a:solidFill>
                              <a:srgbClr val="2A2A2A"/>
                            </a:solidFill>
                            <a:effectLst/>
                            <a:latin typeface="Century Gothic" panose="020B0502020202020204" pitchFamily="34" charset="0"/>
                            <a:ea typeface="Tahoma" panose="020B060403050404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dirty="0">
                              <a:effectLst/>
                            </a:rPr>
                            <a:t>30</a:t>
                          </a:r>
                          <a:endParaRPr lang="en-US" sz="1600" dirty="0">
                            <a:solidFill>
                              <a:srgbClr val="2A2A2A"/>
                            </a:solidFill>
                            <a:effectLst/>
                            <a:latin typeface="Century Gothic" panose="020B0502020202020204" pitchFamily="34" charset="0"/>
                            <a:ea typeface="Tahoma" panose="020B0604030504040204" pitchFamily="34" charset="0"/>
                            <a:cs typeface="Times New Roman" panose="02020603050405020304" pitchFamily="18" charset="0"/>
                          </a:endParaRPr>
                        </a:p>
                      </a:txBody>
                      <a:tcPr marL="68580" marR="68580" marT="0" marB="0" anchor="ctr"/>
                    </a:tc>
                    <a:tc>
                      <a:txBody>
                        <a:bodyPr/>
                        <a:lstStyle/>
                        <a:p>
                          <a:endParaRPr lang="en-US"/>
                        </a:p>
                      </a:txBody>
                      <a:tcPr marL="68580" marR="68580" marT="0" marB="0" anchor="ctr">
                        <a:blipFill rotWithShape="0">
                          <a:blip r:embed="rId2"/>
                          <a:stretch>
                            <a:fillRect l="-200220" t="-569231" r="-441" b="-203077"/>
                          </a:stretch>
                        </a:blipFill>
                      </a:tcPr>
                    </a:tc>
                  </a:tr>
                  <a:tr h="789673">
                    <a:tc>
                      <a:txBody>
                        <a:bodyPr/>
                        <a:lstStyle/>
                        <a:p>
                          <a:pPr marL="0" marR="0" algn="ctr">
                            <a:lnSpc>
                              <a:spcPct val="107000"/>
                            </a:lnSpc>
                            <a:spcBef>
                              <a:spcPts val="0"/>
                            </a:spcBef>
                            <a:spcAft>
                              <a:spcPts val="0"/>
                            </a:spcAft>
                          </a:pPr>
                          <a:r>
                            <a:rPr lang="el-GR" sz="1800" dirty="0">
                              <a:effectLst/>
                            </a:rPr>
                            <a:t>Εσωτερική γωνία τριβής (φ)</a:t>
                          </a:r>
                          <a:endParaRPr lang="en-US" sz="1600" dirty="0">
                            <a:solidFill>
                              <a:srgbClr val="2A2A2A"/>
                            </a:solidFill>
                            <a:effectLst/>
                            <a:latin typeface="Century Gothic" panose="020B0502020202020204" pitchFamily="34" charset="0"/>
                            <a:ea typeface="Tahoma" panose="020B060403050404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dirty="0">
                              <a:effectLst/>
                            </a:rPr>
                            <a:t>5°, 10°, 20°, 30</a:t>
                          </a:r>
                          <a:r>
                            <a:rPr lang="en-US" sz="1800" dirty="0" smtClean="0">
                              <a:effectLst/>
                            </a:rPr>
                            <a:t>°</a:t>
                          </a:r>
                          <a:r>
                            <a:rPr lang="el-GR" sz="1800" dirty="0" smtClean="0">
                              <a:effectLst/>
                            </a:rPr>
                            <a:t>,</a:t>
                          </a:r>
                          <a:r>
                            <a:rPr lang="en-US" sz="1800" dirty="0" smtClean="0">
                              <a:effectLst/>
                            </a:rPr>
                            <a:t> </a:t>
                          </a:r>
                          <a:r>
                            <a:rPr lang="en-US" sz="1800" dirty="0">
                              <a:effectLst/>
                            </a:rPr>
                            <a:t>40°</a:t>
                          </a:r>
                          <a:endParaRPr lang="en-US" sz="1600" dirty="0">
                            <a:solidFill>
                              <a:srgbClr val="2A2A2A"/>
                            </a:solidFill>
                            <a:effectLst/>
                            <a:latin typeface="Century Gothic" panose="020B0502020202020204" pitchFamily="34" charset="0"/>
                            <a:ea typeface="Tahoma" panose="020B060403050404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l-GR" sz="1800" dirty="0">
                              <a:effectLst/>
                            </a:rPr>
                            <a:t>°</a:t>
                          </a:r>
                          <a:endParaRPr lang="en-US" sz="1600" dirty="0">
                            <a:solidFill>
                              <a:srgbClr val="2A2A2A"/>
                            </a:solidFill>
                            <a:effectLst/>
                            <a:latin typeface="Century Gothic" panose="020B0502020202020204" pitchFamily="34" charset="0"/>
                            <a:ea typeface="Tahoma" panose="020B0604030504040204" pitchFamily="34" charset="0"/>
                            <a:cs typeface="Times New Roman" panose="02020603050405020304" pitchFamily="18" charset="0"/>
                          </a:endParaRPr>
                        </a:p>
                      </a:txBody>
                      <a:tcPr marL="68580" marR="68580" marT="0" marB="0" anchor="ctr"/>
                    </a:tc>
                  </a:tr>
                </a:tbl>
              </a:graphicData>
            </a:graphic>
          </p:graphicFrame>
        </mc:Fallback>
      </mc:AlternateContent>
      <p:sp>
        <p:nvSpPr>
          <p:cNvPr id="3" name="TextBox 2"/>
          <p:cNvSpPr txBox="1"/>
          <p:nvPr/>
        </p:nvSpPr>
        <p:spPr>
          <a:xfrm>
            <a:off x="2240616" y="5612721"/>
            <a:ext cx="8143576" cy="400110"/>
          </a:xfrm>
          <a:prstGeom prst="rect">
            <a:avLst/>
          </a:prstGeom>
          <a:noFill/>
        </p:spPr>
        <p:txBody>
          <a:bodyPr wrap="none" rtlCol="0">
            <a:spAutoFit/>
          </a:bodyPr>
          <a:lstStyle/>
          <a:p>
            <a:pPr algn="ctr"/>
            <a:r>
              <a:rPr lang="el-GR" sz="2000" dirty="0">
                <a:ln w="0"/>
                <a:effectLst>
                  <a:outerShdw blurRad="38100" dist="19050" dir="2700000" algn="tl" rotWithShape="0">
                    <a:schemeClr val="dk1">
                      <a:alpha val="40000"/>
                    </a:schemeClr>
                  </a:outerShdw>
                </a:effectLst>
              </a:rPr>
              <a:t>Δεν εξετάστηκε η περίπτωση γωνίας εσωτερικής τριβής ίση με </a:t>
            </a:r>
            <a:r>
              <a:rPr lang="el-GR" sz="2000" dirty="0" smtClean="0">
                <a:ln w="0"/>
                <a:effectLst>
                  <a:outerShdw blurRad="38100" dist="19050" dir="2700000" algn="tl" rotWithShape="0">
                    <a:schemeClr val="dk1">
                      <a:alpha val="40000"/>
                    </a:schemeClr>
                  </a:outerShdw>
                </a:effectLst>
              </a:rPr>
              <a:t>0.</a:t>
            </a:r>
            <a:endParaRPr lang="el-GR" sz="2000" dirty="0">
              <a:ln w="0"/>
              <a:effectLst>
                <a:outerShdw blurRad="38100" dist="19050" dir="2700000" algn="tl" rotWithShape="0">
                  <a:schemeClr val="dk1">
                    <a:alpha val="40000"/>
                  </a:schemeClr>
                </a:outerShdw>
              </a:effectLst>
            </a:endParaRPr>
          </a:p>
        </p:txBody>
      </p:sp>
      <p:sp>
        <p:nvSpPr>
          <p:cNvPr id="5" name="Slide Number Placeholder 4"/>
          <p:cNvSpPr>
            <a:spLocks noGrp="1"/>
          </p:cNvSpPr>
          <p:nvPr>
            <p:ph type="sldNum" sz="quarter" idx="12"/>
          </p:nvPr>
        </p:nvSpPr>
        <p:spPr/>
        <p:txBody>
          <a:bodyPr/>
          <a:lstStyle/>
          <a:p>
            <a:r>
              <a:rPr lang="en-US" dirty="0" smtClean="0"/>
              <a:t>1</a:t>
            </a:r>
            <a:r>
              <a:rPr lang="el-GR" dirty="0"/>
              <a:t>5</a:t>
            </a:r>
            <a:endParaRPr lang="en-US" dirty="0"/>
          </a:p>
        </p:txBody>
      </p:sp>
    </p:spTree>
    <p:extLst>
      <p:ext uri="{BB962C8B-B14F-4D97-AF65-F5344CB8AC3E}">
        <p14:creationId xmlns:p14="http://schemas.microsoft.com/office/powerpoint/2010/main" val="31995838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752600" y="2194560"/>
            <a:ext cx="9139151" cy="4043449"/>
            <a:chOff x="637309" y="1593272"/>
            <a:chExt cx="11028218" cy="4682837"/>
          </a:xfrm>
        </p:grpSpPr>
        <p:sp>
          <p:nvSpPr>
            <p:cNvPr id="2" name="Rectangle 1"/>
            <p:cNvSpPr/>
            <p:nvPr/>
          </p:nvSpPr>
          <p:spPr>
            <a:xfrm>
              <a:off x="637309" y="4502727"/>
              <a:ext cx="11028218" cy="1773382"/>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3" name="Right Triangle 2"/>
            <p:cNvSpPr/>
            <p:nvPr/>
          </p:nvSpPr>
          <p:spPr>
            <a:xfrm>
              <a:off x="4031673" y="1620982"/>
              <a:ext cx="3269672" cy="2880000"/>
            </a:xfrm>
            <a:prstGeom prst="rtTriangle">
              <a:avLst/>
            </a:prstGeom>
            <a:solidFill>
              <a:srgbClr val="FFC000"/>
            </a:solidFill>
            <a:ln w="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5" name="Rectangle 4"/>
            <p:cNvSpPr/>
            <p:nvPr/>
          </p:nvSpPr>
          <p:spPr>
            <a:xfrm>
              <a:off x="651164" y="1620983"/>
              <a:ext cx="3394363" cy="2895600"/>
            </a:xfrm>
            <a:prstGeom prst="rect">
              <a:avLst/>
            </a:prstGeom>
            <a:solidFill>
              <a:srgbClr val="FFC000"/>
            </a:solidFill>
            <a:ln w="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cxnSp>
          <p:nvCxnSpPr>
            <p:cNvPr id="9" name="Straight Arrow Connector 8"/>
            <p:cNvCxnSpPr/>
            <p:nvPr/>
          </p:nvCxnSpPr>
          <p:spPr>
            <a:xfrm rot="16200000" flipH="1">
              <a:off x="2237508" y="3054926"/>
              <a:ext cx="2923310" cy="1"/>
            </a:xfrm>
            <a:prstGeom prst="straightConnector1">
              <a:avLst/>
            </a:prstGeom>
            <a:ln>
              <a:headEnd type="arrow"/>
              <a:tailEnd type="arrow"/>
            </a:ln>
          </p:spPr>
          <p:style>
            <a:lnRef idx="2">
              <a:schemeClr val="dk1"/>
            </a:lnRef>
            <a:fillRef idx="0">
              <a:schemeClr val="dk1"/>
            </a:fillRef>
            <a:effectRef idx="1">
              <a:schemeClr val="dk1"/>
            </a:effectRef>
            <a:fontRef idx="minor">
              <a:schemeClr val="tx1"/>
            </a:fontRef>
          </p:style>
        </p:cxnSp>
        <p:sp>
          <p:nvSpPr>
            <p:cNvPr id="13" name="TextBox 12"/>
            <p:cNvSpPr txBox="1"/>
            <p:nvPr/>
          </p:nvSpPr>
          <p:spPr>
            <a:xfrm>
              <a:off x="651164" y="2161309"/>
              <a:ext cx="2687781" cy="748535"/>
            </a:xfrm>
            <a:prstGeom prst="rect">
              <a:avLst/>
            </a:prstGeom>
            <a:solidFill>
              <a:srgbClr val="FFC000"/>
            </a:solidFill>
            <a:ln>
              <a:solidFill>
                <a:srgbClr val="FFC000"/>
              </a:solidFill>
            </a:ln>
          </p:spPr>
          <p:txBody>
            <a:bodyPr wrap="square" rtlCol="0">
              <a:spAutoFit/>
            </a:bodyPr>
            <a:lstStyle/>
            <a:p>
              <a:pPr algn="ctr"/>
              <a:r>
                <a:rPr lang="el-GR" dirty="0" smtClean="0"/>
                <a:t>Πρανές ύψους </a:t>
              </a:r>
              <a:r>
                <a:rPr lang="en-US" dirty="0" smtClean="0"/>
                <a:t>H=5,10,20 &amp; 40m</a:t>
              </a:r>
              <a:endParaRPr lang="el-GR" dirty="0"/>
            </a:p>
          </p:txBody>
        </p:sp>
        <p:sp>
          <p:nvSpPr>
            <p:cNvPr id="16" name="Arc 15"/>
            <p:cNvSpPr/>
            <p:nvPr/>
          </p:nvSpPr>
          <p:spPr>
            <a:xfrm rot="-5400000">
              <a:off x="5570836" y="3629671"/>
              <a:ext cx="1800000" cy="2052000"/>
            </a:xfrm>
            <a:prstGeom prst="arc">
              <a:avLst/>
            </a:prstGeom>
          </p:spPr>
          <p:style>
            <a:lnRef idx="2">
              <a:schemeClr val="dk1"/>
            </a:lnRef>
            <a:fillRef idx="0">
              <a:schemeClr val="dk1"/>
            </a:fillRef>
            <a:effectRef idx="1">
              <a:schemeClr val="dk1"/>
            </a:effectRef>
            <a:fontRef idx="minor">
              <a:schemeClr val="tx1"/>
            </a:fontRef>
          </p:style>
          <p:txBody>
            <a:bodyPr rtlCol="0" anchor="ctr"/>
            <a:lstStyle/>
            <a:p>
              <a:pPr algn="ctr"/>
              <a:endParaRPr lang="el-GR"/>
            </a:p>
          </p:txBody>
        </p:sp>
        <p:sp>
          <p:nvSpPr>
            <p:cNvPr id="17" name="TextBox 16"/>
            <p:cNvSpPr txBox="1"/>
            <p:nvPr/>
          </p:nvSpPr>
          <p:spPr>
            <a:xfrm>
              <a:off x="3875481" y="2953209"/>
              <a:ext cx="2105891" cy="1390136"/>
            </a:xfrm>
            <a:prstGeom prst="rect">
              <a:avLst/>
            </a:prstGeom>
            <a:noFill/>
          </p:spPr>
          <p:txBody>
            <a:bodyPr wrap="square" rtlCol="0">
              <a:spAutoFit/>
            </a:bodyPr>
            <a:lstStyle/>
            <a:p>
              <a:r>
                <a:rPr lang="el-GR" dirty="0" smtClean="0"/>
                <a:t>Γωνία κλίσης πρανούς β=15</a:t>
              </a:r>
              <a:r>
                <a:rPr lang="el-GR" dirty="0" smtClean="0">
                  <a:latin typeface="Century Gothic" panose="020B0502020202020204" pitchFamily="34" charset="0"/>
                  <a:cs typeface="Calibri"/>
                </a:rPr>
                <a:t>°</a:t>
              </a:r>
              <a:r>
                <a:rPr lang="el-GR" dirty="0" smtClean="0"/>
                <a:t>,30</a:t>
              </a:r>
              <a:r>
                <a:rPr lang="el-GR" dirty="0" smtClean="0">
                  <a:latin typeface="Century Gothic" panose="020B0502020202020204" pitchFamily="34" charset="0"/>
                  <a:cs typeface="Calibri"/>
                </a:rPr>
                <a:t>°</a:t>
              </a:r>
              <a:r>
                <a:rPr lang="el-GR" dirty="0" smtClean="0"/>
                <a:t>,45</a:t>
              </a:r>
              <a:r>
                <a:rPr lang="el-GR" dirty="0" smtClean="0">
                  <a:latin typeface="Century Gothic" panose="020B0502020202020204" pitchFamily="34" charset="0"/>
                  <a:cs typeface="Calibri"/>
                </a:rPr>
                <a:t>°</a:t>
              </a:r>
              <a:r>
                <a:rPr lang="el-GR" dirty="0" smtClean="0"/>
                <a:t>,60</a:t>
              </a:r>
              <a:r>
                <a:rPr lang="el-GR" dirty="0" smtClean="0">
                  <a:latin typeface="Century Gothic" panose="020B0502020202020204" pitchFamily="34" charset="0"/>
                  <a:cs typeface="Calibri"/>
                </a:rPr>
                <a:t>°</a:t>
              </a:r>
              <a:r>
                <a:rPr lang="el-GR" dirty="0" smtClean="0"/>
                <a:t>,75</a:t>
              </a:r>
              <a:r>
                <a:rPr lang="el-GR" dirty="0" smtClean="0">
                  <a:latin typeface="Century Gothic" panose="020B0502020202020204" pitchFamily="34" charset="0"/>
                  <a:cs typeface="Calibri"/>
                </a:rPr>
                <a:t>°</a:t>
              </a:r>
              <a:r>
                <a:rPr lang="el-GR" dirty="0" smtClean="0"/>
                <a:t>&amp;90</a:t>
              </a:r>
              <a:r>
                <a:rPr lang="el-GR" dirty="0" smtClean="0">
                  <a:latin typeface="Century Gothic" panose="020B0502020202020204" pitchFamily="34" charset="0"/>
                  <a:cs typeface="Calibri"/>
                </a:rPr>
                <a:t>°</a:t>
              </a:r>
              <a:endParaRPr lang="el-GR" dirty="0"/>
            </a:p>
          </p:txBody>
        </p:sp>
      </p:grpSp>
      <p:sp>
        <p:nvSpPr>
          <p:cNvPr id="19" name="TextBox 18"/>
          <p:cNvSpPr txBox="1"/>
          <p:nvPr/>
        </p:nvSpPr>
        <p:spPr>
          <a:xfrm>
            <a:off x="1752599" y="627257"/>
            <a:ext cx="9395461" cy="646331"/>
          </a:xfrm>
          <a:prstGeom prst="rect">
            <a:avLst/>
          </a:prstGeom>
          <a:noFill/>
        </p:spPr>
        <p:txBody>
          <a:bodyPr wrap="square" rtlCol="0">
            <a:spAutoFit/>
          </a:bodyPr>
          <a:lstStyle/>
          <a:p>
            <a:r>
              <a:rPr lang="el-GR" sz="3600" dirty="0" smtClean="0">
                <a:effectLst>
                  <a:outerShdw blurRad="38100" dist="38100" dir="2700000" algn="tl">
                    <a:srgbClr val="000000">
                      <a:alpha val="43137"/>
                    </a:srgbClr>
                  </a:outerShdw>
                </a:effectLst>
              </a:rPr>
              <a:t>Γεωμετρία εδαφικού πρανούς ορυγμάτων</a:t>
            </a:r>
            <a:endParaRPr lang="el-GR" sz="3600" dirty="0">
              <a:effectLst>
                <a:outerShdw blurRad="38100" dist="38100" dir="2700000" algn="tl">
                  <a:srgbClr val="000000">
                    <a:alpha val="43137"/>
                  </a:srgbClr>
                </a:outerShdw>
              </a:effectLst>
            </a:endParaRPr>
          </a:p>
        </p:txBody>
      </p:sp>
      <p:sp>
        <p:nvSpPr>
          <p:cNvPr id="6" name="Slide Number Placeholder 5"/>
          <p:cNvSpPr>
            <a:spLocks noGrp="1"/>
          </p:cNvSpPr>
          <p:nvPr>
            <p:ph type="sldNum" sz="quarter" idx="12"/>
          </p:nvPr>
        </p:nvSpPr>
        <p:spPr>
          <a:xfrm>
            <a:off x="502388" y="717176"/>
            <a:ext cx="779767" cy="473831"/>
          </a:xfrm>
        </p:spPr>
        <p:txBody>
          <a:bodyPr/>
          <a:lstStyle/>
          <a:p>
            <a:fld id="{D57F1E4F-1CFF-5643-939E-217C01CDF565}" type="slidenum">
              <a:rPr lang="en-US" smtClean="0"/>
              <a:pPr/>
              <a:t>16</a:t>
            </a:fld>
            <a:endParaRPr lang="en-US" dirty="0"/>
          </a:p>
        </p:txBody>
      </p:sp>
      <p:sp>
        <p:nvSpPr>
          <p:cNvPr id="7" name="TextBox 6"/>
          <p:cNvSpPr txBox="1"/>
          <p:nvPr/>
        </p:nvSpPr>
        <p:spPr>
          <a:xfrm>
            <a:off x="5698992" y="2075796"/>
            <a:ext cx="5192759" cy="1323439"/>
          </a:xfrm>
          <a:prstGeom prst="rect">
            <a:avLst/>
          </a:prstGeom>
          <a:noFill/>
        </p:spPr>
        <p:txBody>
          <a:bodyPr wrap="square" rtlCol="0">
            <a:spAutoFit/>
          </a:bodyPr>
          <a:lstStyle/>
          <a:p>
            <a:pPr algn="just"/>
            <a:r>
              <a:rPr lang="el-GR" sz="2000" dirty="0" smtClean="0">
                <a:effectLst>
                  <a:outerShdw blurRad="38100" dist="38100" dir="2700000" algn="tl">
                    <a:srgbClr val="000000">
                      <a:alpha val="43137"/>
                    </a:srgbClr>
                  </a:outerShdw>
                </a:effectLst>
              </a:rPr>
              <a:t>Κάθε περίπτωση εσωτερικής γωνίας τριβής εξετάστηκε σε συνδυασμό του ύψους και της γωνίας κλίσης του πρανούς.</a:t>
            </a:r>
            <a:endParaRPr lang="en-US" sz="2000" dirty="0">
              <a:effectLst>
                <a:outerShdw blurRad="38100" dist="38100" dir="2700000" algn="tl">
                  <a:srgbClr val="000000">
                    <a:alpha val="43137"/>
                  </a:srgbClr>
                </a:outerShdw>
              </a:effectLst>
            </a:endParaRPr>
          </a:p>
        </p:txBody>
      </p:sp>
    </p:spTree>
  </p:cSld>
  <p:clrMapOvr>
    <a:masterClrMapping/>
  </p:clrMapOvr>
  <mc:AlternateContent xmlns:mc="http://schemas.openxmlformats.org/markup-compatibility/2006" xmlns:p15="http://schemas.microsoft.com/office/powerpoint/2012/main">
    <mc:Choice Requires="p15">
      <p:transition spd="slow">
        <p15:prstTrans prst="fallOver"/>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71064" y="635570"/>
            <a:ext cx="9905998" cy="740805"/>
          </a:xfrm>
        </p:spPr>
        <p:txBody>
          <a:bodyPr>
            <a:normAutofit/>
          </a:bodyPr>
          <a:lstStyle/>
          <a:p>
            <a:r>
              <a:rPr lang="el-GR" dirty="0">
                <a:effectLst>
                  <a:outerShdw blurRad="38100" dist="38100" dir="2700000" algn="tl">
                    <a:srgbClr val="000000">
                      <a:alpha val="43137"/>
                    </a:srgbClr>
                  </a:outerShdw>
                </a:effectLst>
              </a:rPr>
              <a:t>Γεωμετρία </a:t>
            </a:r>
            <a:r>
              <a:rPr lang="el-GR" dirty="0" smtClean="0">
                <a:effectLst>
                  <a:outerShdw blurRad="38100" dist="38100" dir="2700000" algn="tl">
                    <a:srgbClr val="000000">
                      <a:alpha val="43137"/>
                    </a:srgbClr>
                  </a:outerShdw>
                </a:effectLst>
              </a:rPr>
              <a:t>πρανών για Η</a:t>
            </a:r>
            <a:r>
              <a:rPr lang="en-US" dirty="0" smtClean="0">
                <a:effectLst>
                  <a:outerShdw blurRad="38100" dist="38100" dir="2700000" algn="tl">
                    <a:srgbClr val="000000">
                      <a:alpha val="43137"/>
                    </a:srgbClr>
                  </a:outerShdw>
                </a:effectLst>
              </a:rPr>
              <a:t>=10m</a:t>
            </a:r>
            <a:endParaRPr lang="en-US" dirty="0">
              <a:effectLst>
                <a:outerShdw blurRad="38100" dist="38100" dir="2700000" algn="tl">
                  <a:srgbClr val="000000">
                    <a:alpha val="43137"/>
                  </a:srgbClr>
                </a:outerShdw>
              </a:effectLst>
            </a:endParaRPr>
          </a:p>
        </p:txBody>
      </p:sp>
      <p:grpSp>
        <p:nvGrpSpPr>
          <p:cNvPr id="15" name="Group 14"/>
          <p:cNvGrpSpPr/>
          <p:nvPr/>
        </p:nvGrpSpPr>
        <p:grpSpPr>
          <a:xfrm>
            <a:off x="6969312" y="1485604"/>
            <a:ext cx="3816924" cy="5181896"/>
            <a:chOff x="7022652" y="1276224"/>
            <a:chExt cx="3816924" cy="495892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22652" y="1276224"/>
              <a:ext cx="3816924" cy="1637700"/>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22652" y="2913923"/>
              <a:ext cx="3816924" cy="1655415"/>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22652" y="4569338"/>
              <a:ext cx="3816924" cy="1665806"/>
            </a:xfrm>
            <a:prstGeom prst="rect">
              <a:avLst/>
            </a:prstGeom>
            <a:ln w="127000" cap="sq">
              <a:solidFill>
                <a:srgbClr val="000000"/>
              </a:solidFill>
              <a:miter lim="800000"/>
            </a:ln>
            <a:effectLst>
              <a:outerShdw blurRad="57150" dist="50800" dir="2700000" algn="tl" rotWithShape="0">
                <a:srgbClr val="000000">
                  <a:alpha val="40000"/>
                </a:srgbClr>
              </a:outerShdw>
            </a:effectLst>
          </p:spPr>
        </p:pic>
      </p:grpSp>
      <p:sp>
        <p:nvSpPr>
          <p:cNvPr id="10" name="TextBox 9"/>
          <p:cNvSpPr txBox="1"/>
          <p:nvPr/>
        </p:nvSpPr>
        <p:spPr>
          <a:xfrm>
            <a:off x="2030135" y="2088593"/>
            <a:ext cx="718466" cy="369332"/>
          </a:xfrm>
          <a:prstGeom prst="rect">
            <a:avLst/>
          </a:prstGeom>
          <a:noFill/>
        </p:spPr>
        <p:txBody>
          <a:bodyPr wrap="none" rtlCol="0">
            <a:spAutoFit/>
          </a:bodyPr>
          <a:lstStyle/>
          <a:p>
            <a:r>
              <a:rPr lang="el-GR" dirty="0">
                <a:solidFill>
                  <a:schemeClr val="bg1"/>
                </a:solidFill>
              </a:rPr>
              <a:t>β</a:t>
            </a:r>
            <a:r>
              <a:rPr lang="el-GR" dirty="0" smtClean="0">
                <a:solidFill>
                  <a:schemeClr val="bg1"/>
                </a:solidFill>
              </a:rPr>
              <a:t>=15</a:t>
            </a:r>
            <a:endParaRPr lang="en-US" dirty="0">
              <a:solidFill>
                <a:schemeClr val="bg1"/>
              </a:solidFill>
            </a:endParaRPr>
          </a:p>
        </p:txBody>
      </p:sp>
      <p:grpSp>
        <p:nvGrpSpPr>
          <p:cNvPr id="3" name="Group 2"/>
          <p:cNvGrpSpPr/>
          <p:nvPr/>
        </p:nvGrpSpPr>
        <p:grpSpPr>
          <a:xfrm>
            <a:off x="1752600" y="1485181"/>
            <a:ext cx="3949674" cy="5110346"/>
            <a:chOff x="1104899" y="1157521"/>
            <a:chExt cx="3949674" cy="5110346"/>
          </a:xfrm>
        </p:grpSpPr>
        <p:pic>
          <p:nvPicPr>
            <p:cNvPr id="11" name="Content Placeholder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04899" y="1157521"/>
              <a:ext cx="3949673" cy="1683969"/>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12" name="Picture 1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04900" y="2887760"/>
              <a:ext cx="3949673" cy="1681578"/>
            </a:xfrm>
            <a:prstGeom prst="rect">
              <a:avLst/>
            </a:prstGeom>
            <a:ln w="127000" cap="sq">
              <a:solidFill>
                <a:srgbClr val="000000"/>
              </a:solidFill>
              <a:miter lim="800000"/>
            </a:ln>
            <a:effectLst>
              <a:outerShdw blurRad="57150" dist="50800" dir="2700000" algn="tl" rotWithShape="0">
                <a:srgbClr val="000000">
                  <a:alpha val="40000"/>
                </a:srgbClr>
              </a:outerShdw>
            </a:effectLst>
          </p:spPr>
        </p:pic>
        <p:pic>
          <p:nvPicPr>
            <p:cNvPr id="13" name="Picture 12"/>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104900" y="4569338"/>
              <a:ext cx="3949673" cy="1698529"/>
            </a:xfrm>
            <a:prstGeom prst="rect">
              <a:avLst/>
            </a:prstGeom>
            <a:ln w="127000" cap="sq">
              <a:solidFill>
                <a:srgbClr val="000000"/>
              </a:solidFill>
              <a:miter lim="800000"/>
            </a:ln>
            <a:effectLst>
              <a:outerShdw blurRad="57150" dist="50800" dir="2700000" algn="tl" rotWithShape="0">
                <a:srgbClr val="000000">
                  <a:alpha val="40000"/>
                </a:srgbClr>
              </a:outerShdw>
            </a:effectLst>
          </p:spPr>
        </p:pic>
      </p:grpSp>
      <p:sp>
        <p:nvSpPr>
          <p:cNvPr id="4" name="Slide Number Placeholder 3"/>
          <p:cNvSpPr>
            <a:spLocks noGrp="1"/>
          </p:cNvSpPr>
          <p:nvPr>
            <p:ph type="sldNum" sz="quarter" idx="12"/>
          </p:nvPr>
        </p:nvSpPr>
        <p:spPr/>
        <p:txBody>
          <a:bodyPr/>
          <a:lstStyle/>
          <a:p>
            <a:r>
              <a:rPr lang="en-US" dirty="0" smtClean="0"/>
              <a:t>1</a:t>
            </a:r>
            <a:r>
              <a:rPr lang="el-GR" dirty="0"/>
              <a:t>7</a:t>
            </a:r>
            <a:endParaRPr lang="en-US" dirty="0"/>
          </a:p>
        </p:txBody>
      </p:sp>
      <p:sp>
        <p:nvSpPr>
          <p:cNvPr id="6" name="TextBox 5"/>
          <p:cNvSpPr txBox="1"/>
          <p:nvPr/>
        </p:nvSpPr>
        <p:spPr>
          <a:xfrm>
            <a:off x="2133600" y="2341273"/>
            <a:ext cx="803425" cy="369332"/>
          </a:xfrm>
          <a:prstGeom prst="rect">
            <a:avLst/>
          </a:prstGeom>
          <a:noFill/>
        </p:spPr>
        <p:txBody>
          <a:bodyPr wrap="none" rtlCol="0">
            <a:spAutoFit/>
          </a:bodyPr>
          <a:lstStyle/>
          <a:p>
            <a:r>
              <a:rPr lang="el-GR" dirty="0" smtClean="0"/>
              <a:t>β=15</a:t>
            </a:r>
            <a:r>
              <a:rPr lang="en-US" dirty="0" smtClean="0"/>
              <a:t>º</a:t>
            </a:r>
            <a:endParaRPr lang="en-US" dirty="0"/>
          </a:p>
        </p:txBody>
      </p:sp>
      <p:sp>
        <p:nvSpPr>
          <p:cNvPr id="14" name="TextBox 13"/>
          <p:cNvSpPr txBox="1"/>
          <p:nvPr/>
        </p:nvSpPr>
        <p:spPr>
          <a:xfrm>
            <a:off x="7324164" y="2369762"/>
            <a:ext cx="803425" cy="369332"/>
          </a:xfrm>
          <a:prstGeom prst="rect">
            <a:avLst/>
          </a:prstGeom>
          <a:noFill/>
        </p:spPr>
        <p:txBody>
          <a:bodyPr wrap="none" rtlCol="0">
            <a:spAutoFit/>
          </a:bodyPr>
          <a:lstStyle/>
          <a:p>
            <a:r>
              <a:rPr lang="el-GR" dirty="0" smtClean="0"/>
              <a:t>β=30</a:t>
            </a:r>
            <a:r>
              <a:rPr lang="en-US" dirty="0"/>
              <a:t>º</a:t>
            </a:r>
            <a:endParaRPr lang="el-GR" dirty="0" smtClean="0"/>
          </a:p>
        </p:txBody>
      </p:sp>
      <p:sp>
        <p:nvSpPr>
          <p:cNvPr id="16" name="TextBox 15"/>
          <p:cNvSpPr txBox="1"/>
          <p:nvPr/>
        </p:nvSpPr>
        <p:spPr>
          <a:xfrm>
            <a:off x="2133600" y="4058421"/>
            <a:ext cx="803425" cy="369332"/>
          </a:xfrm>
          <a:prstGeom prst="rect">
            <a:avLst/>
          </a:prstGeom>
          <a:noFill/>
        </p:spPr>
        <p:txBody>
          <a:bodyPr wrap="none" rtlCol="0">
            <a:spAutoFit/>
          </a:bodyPr>
          <a:lstStyle/>
          <a:p>
            <a:r>
              <a:rPr lang="el-GR" dirty="0" smtClean="0"/>
              <a:t>β=45</a:t>
            </a:r>
            <a:r>
              <a:rPr lang="en-US" dirty="0" smtClean="0"/>
              <a:t>º</a:t>
            </a:r>
            <a:endParaRPr lang="en-US" dirty="0"/>
          </a:p>
        </p:txBody>
      </p:sp>
      <p:sp>
        <p:nvSpPr>
          <p:cNvPr id="17" name="TextBox 16"/>
          <p:cNvSpPr txBox="1"/>
          <p:nvPr/>
        </p:nvSpPr>
        <p:spPr>
          <a:xfrm>
            <a:off x="2133600" y="5797146"/>
            <a:ext cx="803425" cy="369332"/>
          </a:xfrm>
          <a:prstGeom prst="rect">
            <a:avLst/>
          </a:prstGeom>
          <a:noFill/>
        </p:spPr>
        <p:txBody>
          <a:bodyPr wrap="none" rtlCol="0">
            <a:spAutoFit/>
          </a:bodyPr>
          <a:lstStyle/>
          <a:p>
            <a:r>
              <a:rPr lang="el-GR" dirty="0" smtClean="0"/>
              <a:t>β=75</a:t>
            </a:r>
            <a:r>
              <a:rPr lang="en-US" dirty="0" smtClean="0"/>
              <a:t>º</a:t>
            </a:r>
            <a:endParaRPr lang="en-US" dirty="0"/>
          </a:p>
        </p:txBody>
      </p:sp>
      <p:sp>
        <p:nvSpPr>
          <p:cNvPr id="18" name="TextBox 17"/>
          <p:cNvSpPr txBox="1"/>
          <p:nvPr/>
        </p:nvSpPr>
        <p:spPr>
          <a:xfrm>
            <a:off x="7324164" y="4162703"/>
            <a:ext cx="803425" cy="369332"/>
          </a:xfrm>
          <a:prstGeom prst="rect">
            <a:avLst/>
          </a:prstGeom>
          <a:noFill/>
        </p:spPr>
        <p:txBody>
          <a:bodyPr wrap="none" rtlCol="0">
            <a:spAutoFit/>
          </a:bodyPr>
          <a:lstStyle/>
          <a:p>
            <a:r>
              <a:rPr lang="el-GR" dirty="0" smtClean="0"/>
              <a:t>β=60</a:t>
            </a:r>
            <a:r>
              <a:rPr lang="en-US" dirty="0" smtClean="0"/>
              <a:t>º</a:t>
            </a:r>
            <a:endParaRPr lang="en-US" dirty="0"/>
          </a:p>
        </p:txBody>
      </p:sp>
      <p:sp>
        <p:nvSpPr>
          <p:cNvPr id="19" name="TextBox 18"/>
          <p:cNvSpPr txBox="1"/>
          <p:nvPr/>
        </p:nvSpPr>
        <p:spPr>
          <a:xfrm>
            <a:off x="7324164" y="5797146"/>
            <a:ext cx="803425" cy="369332"/>
          </a:xfrm>
          <a:prstGeom prst="rect">
            <a:avLst/>
          </a:prstGeom>
          <a:noFill/>
        </p:spPr>
        <p:txBody>
          <a:bodyPr wrap="none" rtlCol="0">
            <a:spAutoFit/>
          </a:bodyPr>
          <a:lstStyle/>
          <a:p>
            <a:r>
              <a:rPr lang="el-GR" dirty="0" smtClean="0"/>
              <a:t>β=90</a:t>
            </a:r>
            <a:r>
              <a:rPr lang="en-US" dirty="0" smtClean="0"/>
              <a:t>º</a:t>
            </a:r>
            <a:endParaRPr lang="en-US" dirty="0"/>
          </a:p>
        </p:txBody>
      </p:sp>
    </p:spTree>
    <p:extLst>
      <p:ext uri="{BB962C8B-B14F-4D97-AF65-F5344CB8AC3E}">
        <p14:creationId xmlns:p14="http://schemas.microsoft.com/office/powerpoint/2010/main" val="227531022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0067" y="626482"/>
            <a:ext cx="8911687" cy="658332"/>
          </a:xfrm>
        </p:spPr>
        <p:txBody>
          <a:bodyPr/>
          <a:lstStyle/>
          <a:p>
            <a:r>
              <a:rPr lang="el-GR" dirty="0" smtClean="0">
                <a:effectLst>
                  <a:outerShdw blurRad="38100" dist="38100" dir="2700000" algn="tl">
                    <a:srgbClr val="000000">
                      <a:alpha val="43137"/>
                    </a:srgbClr>
                  </a:outerShdw>
                </a:effectLst>
              </a:rPr>
              <a:t>Αποτελέσματα υπό στατικές συνθήκες</a:t>
            </a:r>
            <a:endParaRPr lang="en-US" dirty="0">
              <a:effectLst>
                <a:outerShdw blurRad="38100" dist="38100" dir="2700000" algn="tl">
                  <a:srgbClr val="000000">
                    <a:alpha val="43137"/>
                  </a:srgbClr>
                </a:outerShdw>
              </a:effectLst>
            </a:endParaRPr>
          </a:p>
        </p:txBody>
      </p:sp>
      <p:graphicFrame>
        <p:nvGraphicFramePr>
          <p:cNvPr id="6" name="Table 5"/>
          <p:cNvGraphicFramePr>
            <a:graphicFrameLocks noGrp="1"/>
          </p:cNvGraphicFramePr>
          <p:nvPr>
            <p:extLst>
              <p:ext uri="{D42A27DB-BD31-4B8C-83A1-F6EECF244321}">
                <p14:modId xmlns:p14="http://schemas.microsoft.com/office/powerpoint/2010/main" val="166337206"/>
              </p:ext>
            </p:extLst>
          </p:nvPr>
        </p:nvGraphicFramePr>
        <p:xfrm>
          <a:off x="9505047" y="1490652"/>
          <a:ext cx="2529617" cy="4828530"/>
        </p:xfrm>
        <a:graphic>
          <a:graphicData uri="http://schemas.openxmlformats.org/drawingml/2006/table">
            <a:tbl>
              <a:tblPr bandRow="1">
                <a:tableStyleId>{C4B1156A-380E-4F78-BDF5-A606A8083BF9}</a:tableStyleId>
              </a:tblPr>
              <a:tblGrid>
                <a:gridCol w="410736"/>
                <a:gridCol w="456374"/>
                <a:gridCol w="417257"/>
                <a:gridCol w="410736"/>
                <a:gridCol w="417257"/>
                <a:gridCol w="417257"/>
              </a:tblGrid>
              <a:tr h="139570">
                <a:tc gridSpan="6">
                  <a:txBody>
                    <a:bodyPr/>
                    <a:lstStyle/>
                    <a:p>
                      <a:pPr algn="ctr" fontAlgn="b"/>
                      <a:r>
                        <a:rPr lang="en-US" sz="1200" b="1" i="1" u="none" strike="noStrike" dirty="0" err="1">
                          <a:effectLst/>
                        </a:rPr>
                        <a:t>FoS</a:t>
                      </a:r>
                      <a:r>
                        <a:rPr lang="en-US" sz="1200" b="1" i="1" u="none" strike="noStrike" dirty="0">
                          <a:effectLst/>
                        </a:rPr>
                        <a:t> (</a:t>
                      </a:r>
                      <a:r>
                        <a:rPr lang="en-US" sz="1200" b="1" i="1" u="none" strike="noStrike" dirty="0" err="1">
                          <a:effectLst/>
                        </a:rPr>
                        <a:t>plaxis</a:t>
                      </a:r>
                      <a:r>
                        <a:rPr lang="en-US" sz="1200" b="1" i="1" u="none" strike="noStrike" dirty="0">
                          <a:effectLst/>
                        </a:rPr>
                        <a:t>)</a:t>
                      </a:r>
                      <a:endParaRPr lang="en-US" sz="1200" b="1" i="1" u="none" strike="noStrike" dirty="0">
                        <a:solidFill>
                          <a:srgbClr val="FF0000"/>
                        </a:solidFill>
                        <a:effectLst/>
                        <a:latin typeface="Century Gothic" panose="020B0502020202020204" pitchFamily="34" charset="0"/>
                      </a:endParaRPr>
                    </a:p>
                  </a:txBody>
                  <a:tcPr marL="4005" marR="4005" marT="4005"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6232">
                <a:tc>
                  <a:txBody>
                    <a:bodyPr/>
                    <a:lstStyle/>
                    <a:p>
                      <a:pPr algn="ctr" fontAlgn="ctr"/>
                      <a:r>
                        <a:rPr lang="en-US" sz="1000" u="none" strike="noStrike" dirty="0">
                          <a:effectLst/>
                        </a:rPr>
                        <a:t>15</a:t>
                      </a:r>
                      <a:endParaRPr lang="en-US" sz="1000" b="0" i="0" u="none" strike="noStrike" dirty="0">
                        <a:solidFill>
                          <a:srgbClr val="000000"/>
                        </a:solidFill>
                        <a:effectLst/>
                        <a:latin typeface="Century Gothic" panose="020B0502020202020204" pitchFamily="34" charset="0"/>
                      </a:endParaRPr>
                    </a:p>
                  </a:txBody>
                  <a:tcPr marL="4005" marR="4005" marT="4005" marB="0" anchor="ctr">
                    <a:solidFill>
                      <a:schemeClr val="bg2">
                        <a:lumMod val="60000"/>
                        <a:lumOff val="40000"/>
                      </a:schemeClr>
                    </a:solidFill>
                  </a:tcPr>
                </a:tc>
                <a:tc>
                  <a:txBody>
                    <a:bodyPr/>
                    <a:lstStyle/>
                    <a:p>
                      <a:pPr algn="ctr" fontAlgn="ctr"/>
                      <a:r>
                        <a:rPr lang="en-US" sz="1000" u="none" strike="noStrike" dirty="0">
                          <a:effectLst/>
                        </a:rPr>
                        <a:t>30</a:t>
                      </a:r>
                      <a:endParaRPr lang="en-US" sz="1000" b="0" i="0" u="none" strike="noStrike" dirty="0">
                        <a:solidFill>
                          <a:srgbClr val="000000"/>
                        </a:solidFill>
                        <a:effectLst/>
                        <a:latin typeface="Century Gothic" panose="020B0502020202020204" pitchFamily="34" charset="0"/>
                      </a:endParaRPr>
                    </a:p>
                  </a:txBody>
                  <a:tcPr marL="4005" marR="4005" marT="4005" marB="0" anchor="ctr">
                    <a:solidFill>
                      <a:schemeClr val="bg2">
                        <a:lumMod val="60000"/>
                        <a:lumOff val="40000"/>
                      </a:schemeClr>
                    </a:solidFill>
                  </a:tcPr>
                </a:tc>
                <a:tc>
                  <a:txBody>
                    <a:bodyPr/>
                    <a:lstStyle/>
                    <a:p>
                      <a:pPr algn="ctr" fontAlgn="ctr"/>
                      <a:r>
                        <a:rPr lang="en-US" sz="1000" u="none" strike="noStrike" dirty="0">
                          <a:effectLst/>
                        </a:rPr>
                        <a:t>45</a:t>
                      </a:r>
                      <a:endParaRPr lang="en-US" sz="1000" b="0" i="0" u="none" strike="noStrike" dirty="0">
                        <a:solidFill>
                          <a:srgbClr val="000000"/>
                        </a:solidFill>
                        <a:effectLst/>
                        <a:latin typeface="Century Gothic" panose="020B0502020202020204" pitchFamily="34" charset="0"/>
                      </a:endParaRPr>
                    </a:p>
                  </a:txBody>
                  <a:tcPr marL="4005" marR="4005" marT="4005" marB="0" anchor="ctr">
                    <a:solidFill>
                      <a:schemeClr val="bg2">
                        <a:lumMod val="60000"/>
                        <a:lumOff val="40000"/>
                      </a:schemeClr>
                    </a:solidFill>
                  </a:tcPr>
                </a:tc>
                <a:tc>
                  <a:txBody>
                    <a:bodyPr/>
                    <a:lstStyle/>
                    <a:p>
                      <a:pPr algn="ctr" fontAlgn="ctr"/>
                      <a:r>
                        <a:rPr lang="en-US" sz="1000" u="none" strike="noStrike" dirty="0">
                          <a:effectLst/>
                        </a:rPr>
                        <a:t>60</a:t>
                      </a:r>
                      <a:endParaRPr lang="en-US" sz="1000" b="0" i="0" u="none" strike="noStrike" dirty="0">
                        <a:solidFill>
                          <a:srgbClr val="000000"/>
                        </a:solidFill>
                        <a:effectLst/>
                        <a:latin typeface="Century Gothic" panose="020B0502020202020204" pitchFamily="34" charset="0"/>
                      </a:endParaRPr>
                    </a:p>
                  </a:txBody>
                  <a:tcPr marL="4005" marR="4005" marT="4005" marB="0" anchor="ctr">
                    <a:solidFill>
                      <a:schemeClr val="bg2">
                        <a:lumMod val="60000"/>
                        <a:lumOff val="40000"/>
                      </a:schemeClr>
                    </a:solidFill>
                  </a:tcPr>
                </a:tc>
                <a:tc>
                  <a:txBody>
                    <a:bodyPr/>
                    <a:lstStyle/>
                    <a:p>
                      <a:pPr algn="ctr" fontAlgn="ctr"/>
                      <a:r>
                        <a:rPr lang="en-US" sz="1000" u="none" strike="noStrike" dirty="0">
                          <a:effectLst/>
                        </a:rPr>
                        <a:t>75</a:t>
                      </a:r>
                      <a:endParaRPr lang="en-US" sz="1000" b="0" i="0" u="none" strike="noStrike" dirty="0">
                        <a:solidFill>
                          <a:srgbClr val="000000"/>
                        </a:solidFill>
                        <a:effectLst/>
                        <a:latin typeface="Century Gothic" panose="020B0502020202020204" pitchFamily="34" charset="0"/>
                      </a:endParaRPr>
                    </a:p>
                  </a:txBody>
                  <a:tcPr marL="4005" marR="4005" marT="4005" marB="0" anchor="ctr">
                    <a:solidFill>
                      <a:schemeClr val="bg2">
                        <a:lumMod val="60000"/>
                        <a:lumOff val="40000"/>
                      </a:schemeClr>
                    </a:solidFill>
                  </a:tcPr>
                </a:tc>
                <a:tc>
                  <a:txBody>
                    <a:bodyPr/>
                    <a:lstStyle/>
                    <a:p>
                      <a:pPr algn="ctr" fontAlgn="ctr"/>
                      <a:r>
                        <a:rPr lang="en-US" sz="1000" u="none" strike="noStrike" dirty="0">
                          <a:effectLst/>
                        </a:rPr>
                        <a:t>90</a:t>
                      </a:r>
                      <a:endParaRPr lang="en-US" sz="1000" b="0" i="0" u="none" strike="noStrike" dirty="0">
                        <a:solidFill>
                          <a:srgbClr val="000000"/>
                        </a:solidFill>
                        <a:effectLst/>
                        <a:latin typeface="Century Gothic" panose="020B0502020202020204" pitchFamily="34" charset="0"/>
                      </a:endParaRPr>
                    </a:p>
                  </a:txBody>
                  <a:tcPr marL="4005" marR="4005" marT="4005" marB="0" anchor="ctr">
                    <a:solidFill>
                      <a:schemeClr val="bg2">
                        <a:lumMod val="60000"/>
                        <a:lumOff val="40000"/>
                      </a:schemeClr>
                    </a:solidFill>
                  </a:tcPr>
                </a:tc>
              </a:tr>
              <a:tr h="156232">
                <a:tc>
                  <a:txBody>
                    <a:bodyPr/>
                    <a:lstStyle/>
                    <a:p>
                      <a:pPr algn="ctr" fontAlgn="b"/>
                      <a:r>
                        <a:rPr lang="en-US" sz="1200" u="none" strike="noStrike" dirty="0">
                          <a:effectLst/>
                        </a:rPr>
                        <a:t>2.75</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2.32</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2.03</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1.76</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1.31</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0.93</a:t>
                      </a:r>
                      <a:endParaRPr lang="en-US" sz="1200" b="0" i="0" u="none" strike="noStrike" dirty="0">
                        <a:solidFill>
                          <a:srgbClr val="9C0006"/>
                        </a:solidFill>
                        <a:effectLst/>
                        <a:latin typeface="Century Gothic" panose="020B0502020202020204" pitchFamily="34" charset="0"/>
                      </a:endParaRPr>
                    </a:p>
                  </a:txBody>
                  <a:tcPr marL="4005" marR="4005" marT="4005" marB="0" anchor="b"/>
                </a:tc>
              </a:tr>
              <a:tr h="156232">
                <a:tc>
                  <a:txBody>
                    <a:bodyPr/>
                    <a:lstStyle/>
                    <a:p>
                      <a:pPr algn="ctr" fontAlgn="b"/>
                      <a:r>
                        <a:rPr lang="en-US" sz="1200" u="none" strike="noStrike" dirty="0">
                          <a:effectLst/>
                        </a:rPr>
                        <a:t>1.67</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1.33</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1.12</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0.95</a:t>
                      </a:r>
                      <a:endParaRPr lang="en-US" sz="1200" b="0" i="0" u="none" strike="noStrike" dirty="0">
                        <a:solidFill>
                          <a:srgbClr val="9C0006"/>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0.76</a:t>
                      </a:r>
                      <a:endParaRPr lang="en-US" sz="1200" b="0" i="0" u="none" strike="noStrike" dirty="0">
                        <a:solidFill>
                          <a:srgbClr val="9C0006"/>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0.48</a:t>
                      </a:r>
                      <a:endParaRPr lang="en-US" sz="1200" b="0" i="0" u="none" strike="noStrike" dirty="0">
                        <a:solidFill>
                          <a:srgbClr val="9C0006"/>
                        </a:solidFill>
                        <a:effectLst/>
                        <a:latin typeface="Century Gothic" panose="020B0502020202020204" pitchFamily="34" charset="0"/>
                      </a:endParaRPr>
                    </a:p>
                  </a:txBody>
                  <a:tcPr marL="4005" marR="4005" marT="4005" marB="0" anchor="b"/>
                </a:tc>
              </a:tr>
              <a:tr h="156232">
                <a:tc>
                  <a:txBody>
                    <a:bodyPr/>
                    <a:lstStyle/>
                    <a:p>
                      <a:pPr algn="ctr" fontAlgn="b"/>
                      <a:r>
                        <a:rPr lang="en-US" sz="1200" u="none" strike="noStrike" dirty="0">
                          <a:effectLst/>
                        </a:rPr>
                        <a:t>1.10</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0.79</a:t>
                      </a:r>
                      <a:endParaRPr lang="en-US" sz="1200" b="0" i="0" u="none" strike="noStrike" dirty="0">
                        <a:solidFill>
                          <a:srgbClr val="9C0006"/>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0.65</a:t>
                      </a:r>
                      <a:endParaRPr lang="en-US" sz="1200" b="0" i="0" u="none" strike="noStrike" dirty="0">
                        <a:solidFill>
                          <a:srgbClr val="9C0006"/>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0.53</a:t>
                      </a:r>
                      <a:endParaRPr lang="en-US" sz="1200" b="0" i="0" u="none" strike="noStrike" dirty="0">
                        <a:solidFill>
                          <a:srgbClr val="9C0006"/>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0.41</a:t>
                      </a:r>
                      <a:endParaRPr lang="en-US" sz="1200" b="0" i="0" u="none" strike="noStrike" dirty="0">
                        <a:solidFill>
                          <a:srgbClr val="9C0006"/>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0.28</a:t>
                      </a:r>
                      <a:endParaRPr lang="en-US" sz="1200" b="0" i="0" u="none" strike="noStrike" dirty="0">
                        <a:solidFill>
                          <a:srgbClr val="9C0006"/>
                        </a:solidFill>
                        <a:effectLst/>
                        <a:latin typeface="Century Gothic" panose="020B0502020202020204" pitchFamily="34" charset="0"/>
                      </a:endParaRPr>
                    </a:p>
                  </a:txBody>
                  <a:tcPr marL="4005" marR="4005" marT="4005" marB="0" anchor="b"/>
                </a:tc>
              </a:tr>
              <a:tr h="156232">
                <a:tc>
                  <a:txBody>
                    <a:bodyPr/>
                    <a:lstStyle/>
                    <a:p>
                      <a:pPr algn="ctr" fontAlgn="b"/>
                      <a:r>
                        <a:rPr lang="en-US" sz="1200" u="none" strike="noStrike" dirty="0">
                          <a:effectLst/>
                        </a:rPr>
                        <a:t>0.77</a:t>
                      </a:r>
                      <a:endParaRPr lang="en-US" sz="1200" b="0" i="0" u="none" strike="noStrike" dirty="0">
                        <a:solidFill>
                          <a:srgbClr val="9C0006"/>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0.52</a:t>
                      </a:r>
                      <a:endParaRPr lang="en-US" sz="1200" b="0" i="0" u="none" strike="noStrike" dirty="0">
                        <a:solidFill>
                          <a:srgbClr val="9C0006"/>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0.41</a:t>
                      </a:r>
                      <a:endParaRPr lang="en-US" sz="1200" b="0" i="0" u="none" strike="noStrike" dirty="0">
                        <a:solidFill>
                          <a:srgbClr val="9C0006"/>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0.32</a:t>
                      </a:r>
                      <a:endParaRPr lang="en-US" sz="1200" b="0" i="0" u="none" strike="noStrike" dirty="0">
                        <a:solidFill>
                          <a:srgbClr val="9C0006"/>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0.26</a:t>
                      </a:r>
                      <a:endParaRPr lang="en-US" sz="1200" b="0" i="0" u="none" strike="noStrike" dirty="0">
                        <a:solidFill>
                          <a:srgbClr val="9C0006"/>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0.17</a:t>
                      </a:r>
                      <a:endParaRPr lang="en-US" sz="1200" b="0" i="0" u="none" strike="noStrike" dirty="0">
                        <a:solidFill>
                          <a:srgbClr val="9C0006"/>
                        </a:solidFill>
                        <a:effectLst/>
                        <a:latin typeface="Century Gothic" panose="020B0502020202020204" pitchFamily="34" charset="0"/>
                      </a:endParaRPr>
                    </a:p>
                  </a:txBody>
                  <a:tcPr marL="4005" marR="4005" marT="4005" marB="0" anchor="b"/>
                </a:tc>
              </a:tr>
              <a:tr h="156232">
                <a:tc>
                  <a:txBody>
                    <a:bodyPr/>
                    <a:lstStyle/>
                    <a:p>
                      <a:pPr algn="ctr" fontAlgn="ctr"/>
                      <a:r>
                        <a:rPr lang="en-US" sz="1200" u="none" strike="noStrike" dirty="0">
                          <a:effectLst/>
                        </a:rPr>
                        <a:t> </a:t>
                      </a:r>
                      <a:endParaRPr lang="en-US" sz="1200" b="0" i="0" u="none" strike="noStrike" dirty="0">
                        <a:solidFill>
                          <a:srgbClr val="000000"/>
                        </a:solidFill>
                        <a:effectLst/>
                        <a:latin typeface="Century Gothic" panose="020B0502020202020204" pitchFamily="34" charset="0"/>
                      </a:endParaRPr>
                    </a:p>
                  </a:txBody>
                  <a:tcPr marL="4005" marR="4005" marT="4005" marB="0" anchor="ctr"/>
                </a:tc>
                <a:tc>
                  <a:txBody>
                    <a:bodyPr/>
                    <a:lstStyle/>
                    <a:p>
                      <a:pPr algn="ctr" fontAlgn="ctr"/>
                      <a:r>
                        <a:rPr lang="en-US" sz="1200" u="none" strike="noStrike" dirty="0">
                          <a:effectLst/>
                        </a:rPr>
                        <a:t> </a:t>
                      </a:r>
                      <a:endParaRPr lang="en-US" sz="1200" b="0" i="0" u="none" strike="noStrike" dirty="0">
                        <a:solidFill>
                          <a:srgbClr val="000000"/>
                        </a:solidFill>
                        <a:effectLst/>
                        <a:latin typeface="Century Gothic" panose="020B0502020202020204" pitchFamily="34" charset="0"/>
                      </a:endParaRPr>
                    </a:p>
                  </a:txBody>
                  <a:tcPr marL="4005" marR="4005" marT="4005" marB="0" anchor="ctr"/>
                </a:tc>
                <a:tc>
                  <a:txBody>
                    <a:bodyPr/>
                    <a:lstStyle/>
                    <a:p>
                      <a:pPr algn="ctr" fontAlgn="ctr"/>
                      <a:r>
                        <a:rPr lang="en-US" sz="1200" u="none" strike="noStrike" dirty="0">
                          <a:effectLst/>
                        </a:rPr>
                        <a:t> </a:t>
                      </a:r>
                      <a:endParaRPr lang="en-US" sz="1200" b="0" i="0" u="none" strike="noStrike" dirty="0">
                        <a:solidFill>
                          <a:srgbClr val="000000"/>
                        </a:solidFill>
                        <a:effectLst/>
                        <a:latin typeface="Century Gothic" panose="020B0502020202020204" pitchFamily="34" charset="0"/>
                      </a:endParaRPr>
                    </a:p>
                  </a:txBody>
                  <a:tcPr marL="4005" marR="4005" marT="4005" marB="0" anchor="ctr"/>
                </a:tc>
                <a:tc>
                  <a:txBody>
                    <a:bodyPr/>
                    <a:lstStyle/>
                    <a:p>
                      <a:pPr algn="ctr" fontAlgn="ctr"/>
                      <a:r>
                        <a:rPr lang="en-US" sz="1200" u="none" strike="noStrike" dirty="0">
                          <a:effectLst/>
                        </a:rPr>
                        <a:t> </a:t>
                      </a:r>
                      <a:endParaRPr lang="en-US" sz="1200" b="0" i="0" u="none" strike="noStrike" dirty="0">
                        <a:solidFill>
                          <a:srgbClr val="000000"/>
                        </a:solidFill>
                        <a:effectLst/>
                        <a:latin typeface="Century Gothic" panose="020B0502020202020204" pitchFamily="34" charset="0"/>
                      </a:endParaRPr>
                    </a:p>
                  </a:txBody>
                  <a:tcPr marL="4005" marR="4005" marT="4005" marB="0" anchor="ctr"/>
                </a:tc>
                <a:tc>
                  <a:txBody>
                    <a:bodyPr/>
                    <a:lstStyle/>
                    <a:p>
                      <a:pPr algn="ctr" fontAlgn="ctr"/>
                      <a:r>
                        <a:rPr lang="en-US" sz="1200" u="none" strike="noStrike" dirty="0">
                          <a:effectLst/>
                        </a:rPr>
                        <a:t> </a:t>
                      </a:r>
                      <a:endParaRPr lang="en-US" sz="1200" b="0" i="0" u="none" strike="noStrike" dirty="0">
                        <a:solidFill>
                          <a:srgbClr val="000000"/>
                        </a:solidFill>
                        <a:effectLst/>
                        <a:latin typeface="Century Gothic" panose="020B0502020202020204" pitchFamily="34" charset="0"/>
                      </a:endParaRPr>
                    </a:p>
                  </a:txBody>
                  <a:tcPr marL="4005" marR="4005" marT="4005" marB="0" anchor="ctr"/>
                </a:tc>
                <a:tc>
                  <a:txBody>
                    <a:bodyPr/>
                    <a:lstStyle/>
                    <a:p>
                      <a:pPr algn="ctr" fontAlgn="ctr"/>
                      <a:r>
                        <a:rPr lang="en-US" sz="1200" u="none" strike="noStrike" dirty="0">
                          <a:effectLst/>
                        </a:rPr>
                        <a:t> </a:t>
                      </a:r>
                      <a:endParaRPr lang="en-US" sz="1200" b="0" i="0" u="none" strike="noStrike" dirty="0">
                        <a:solidFill>
                          <a:srgbClr val="000000"/>
                        </a:solidFill>
                        <a:effectLst/>
                        <a:latin typeface="Century Gothic" panose="020B0502020202020204" pitchFamily="34" charset="0"/>
                      </a:endParaRPr>
                    </a:p>
                  </a:txBody>
                  <a:tcPr marL="4005" marR="4005" marT="4005" marB="0" anchor="ctr"/>
                </a:tc>
              </a:tr>
              <a:tr h="156232">
                <a:tc>
                  <a:txBody>
                    <a:bodyPr/>
                    <a:lstStyle/>
                    <a:p>
                      <a:pPr algn="ctr" fontAlgn="b"/>
                      <a:r>
                        <a:rPr lang="en-US" sz="1200" u="none" strike="noStrike" dirty="0">
                          <a:effectLst/>
                        </a:rPr>
                        <a:t>3.36</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2.66</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2.24</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1.92</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1.42</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1.03</a:t>
                      </a:r>
                      <a:endParaRPr lang="en-US" sz="1200" b="0" i="0" u="none" strike="noStrike" dirty="0">
                        <a:solidFill>
                          <a:srgbClr val="000000"/>
                        </a:solidFill>
                        <a:effectLst/>
                        <a:latin typeface="Century Gothic" panose="020B0502020202020204" pitchFamily="34" charset="0"/>
                      </a:endParaRPr>
                    </a:p>
                  </a:txBody>
                  <a:tcPr marL="4005" marR="4005" marT="4005" marB="0" anchor="b"/>
                </a:tc>
              </a:tr>
              <a:tr h="156232">
                <a:tc>
                  <a:txBody>
                    <a:bodyPr/>
                    <a:lstStyle/>
                    <a:p>
                      <a:pPr algn="ctr" fontAlgn="b"/>
                      <a:r>
                        <a:rPr lang="en-US" sz="1200" u="none" strike="noStrike" dirty="0">
                          <a:effectLst/>
                        </a:rPr>
                        <a:t>2.21</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1.62</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1.30</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1.09</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0.87</a:t>
                      </a:r>
                      <a:endParaRPr lang="en-US" sz="1200" b="0" i="0" u="none" strike="noStrike" dirty="0">
                        <a:solidFill>
                          <a:srgbClr val="9C0006"/>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0.55</a:t>
                      </a:r>
                      <a:endParaRPr lang="en-US" sz="1200" b="0" i="0" u="none" strike="noStrike" dirty="0">
                        <a:solidFill>
                          <a:srgbClr val="9C0006"/>
                        </a:solidFill>
                        <a:effectLst/>
                        <a:latin typeface="Century Gothic" panose="020B0502020202020204" pitchFamily="34" charset="0"/>
                      </a:endParaRPr>
                    </a:p>
                  </a:txBody>
                  <a:tcPr marL="4005" marR="4005" marT="4005" marB="0" anchor="b"/>
                </a:tc>
              </a:tr>
              <a:tr h="156232">
                <a:tc>
                  <a:txBody>
                    <a:bodyPr/>
                    <a:lstStyle/>
                    <a:p>
                      <a:pPr algn="ctr" fontAlgn="b"/>
                      <a:r>
                        <a:rPr lang="en-US" sz="1200" u="none" strike="noStrike" dirty="0">
                          <a:effectLst/>
                        </a:rPr>
                        <a:t>1.55</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1.03</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0.81</a:t>
                      </a:r>
                      <a:endParaRPr lang="en-US" sz="1200" b="0" i="0" u="none" strike="noStrike" dirty="0">
                        <a:solidFill>
                          <a:srgbClr val="9C0006"/>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0.65</a:t>
                      </a:r>
                      <a:endParaRPr lang="en-US" sz="1200" b="0" i="0" u="none" strike="noStrike" dirty="0">
                        <a:solidFill>
                          <a:srgbClr val="9C0006"/>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0.50</a:t>
                      </a:r>
                      <a:endParaRPr lang="en-US" sz="1200" b="0" i="0" u="none" strike="noStrike" dirty="0">
                        <a:solidFill>
                          <a:srgbClr val="9C0006"/>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0.35</a:t>
                      </a:r>
                      <a:endParaRPr lang="en-US" sz="1200" b="0" i="0" u="none" strike="noStrike" dirty="0">
                        <a:solidFill>
                          <a:srgbClr val="9C0006"/>
                        </a:solidFill>
                        <a:effectLst/>
                        <a:latin typeface="Century Gothic" panose="020B0502020202020204" pitchFamily="34" charset="0"/>
                      </a:endParaRPr>
                    </a:p>
                  </a:txBody>
                  <a:tcPr marL="4005" marR="4005" marT="4005" marB="0" anchor="b"/>
                </a:tc>
              </a:tr>
              <a:tr h="156232">
                <a:tc>
                  <a:txBody>
                    <a:bodyPr/>
                    <a:lstStyle/>
                    <a:p>
                      <a:pPr algn="ctr" fontAlgn="b"/>
                      <a:r>
                        <a:rPr lang="en-US" sz="1200" u="none" strike="noStrike" dirty="0">
                          <a:effectLst/>
                        </a:rPr>
                        <a:t>1.20</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0.73</a:t>
                      </a:r>
                      <a:endParaRPr lang="en-US" sz="1200" b="0" i="0" u="none" strike="noStrike" dirty="0">
                        <a:solidFill>
                          <a:srgbClr val="9C0006"/>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0.55</a:t>
                      </a:r>
                      <a:endParaRPr lang="en-US" sz="1200" b="0" i="0" u="none" strike="noStrike" dirty="0">
                        <a:solidFill>
                          <a:srgbClr val="9C0006"/>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0.43</a:t>
                      </a:r>
                      <a:endParaRPr lang="en-US" sz="1200" b="0" i="0" u="none" strike="noStrike" dirty="0">
                        <a:solidFill>
                          <a:srgbClr val="9C0006"/>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0.33</a:t>
                      </a:r>
                      <a:endParaRPr lang="en-US" sz="1200" b="0" i="0" u="none" strike="noStrike" dirty="0">
                        <a:solidFill>
                          <a:srgbClr val="9C0006"/>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0.22</a:t>
                      </a:r>
                      <a:endParaRPr lang="en-US" sz="1200" b="0" i="0" u="none" strike="noStrike" dirty="0">
                        <a:solidFill>
                          <a:srgbClr val="9C0006"/>
                        </a:solidFill>
                        <a:effectLst/>
                        <a:latin typeface="Century Gothic" panose="020B0502020202020204" pitchFamily="34" charset="0"/>
                      </a:endParaRPr>
                    </a:p>
                  </a:txBody>
                  <a:tcPr marL="4005" marR="4005" marT="4005" marB="0" anchor="b"/>
                </a:tc>
              </a:tr>
              <a:tr h="156232">
                <a:tc>
                  <a:txBody>
                    <a:bodyPr/>
                    <a:lstStyle/>
                    <a:p>
                      <a:pPr algn="ctr" fontAlgn="ctr"/>
                      <a:r>
                        <a:rPr lang="en-US" sz="1200" u="none" strike="noStrike" dirty="0">
                          <a:effectLst/>
                        </a:rPr>
                        <a:t> </a:t>
                      </a:r>
                      <a:endParaRPr lang="en-US" sz="1200" b="0" i="0" u="none" strike="noStrike" dirty="0">
                        <a:solidFill>
                          <a:srgbClr val="000000"/>
                        </a:solidFill>
                        <a:effectLst/>
                        <a:latin typeface="Century Gothic" panose="020B0502020202020204" pitchFamily="34" charset="0"/>
                      </a:endParaRPr>
                    </a:p>
                  </a:txBody>
                  <a:tcPr marL="4005" marR="4005" marT="4005" marB="0" anchor="ctr"/>
                </a:tc>
                <a:tc>
                  <a:txBody>
                    <a:bodyPr/>
                    <a:lstStyle/>
                    <a:p>
                      <a:pPr algn="ctr" fontAlgn="ctr"/>
                      <a:r>
                        <a:rPr lang="en-US" sz="1200" u="none" strike="noStrike" dirty="0">
                          <a:effectLst/>
                        </a:rPr>
                        <a:t> </a:t>
                      </a:r>
                      <a:endParaRPr lang="en-US" sz="1200" b="0" i="0" u="none" strike="noStrike" dirty="0">
                        <a:solidFill>
                          <a:srgbClr val="000000"/>
                        </a:solidFill>
                        <a:effectLst/>
                        <a:latin typeface="Century Gothic" panose="020B0502020202020204" pitchFamily="34" charset="0"/>
                      </a:endParaRPr>
                    </a:p>
                  </a:txBody>
                  <a:tcPr marL="4005" marR="4005" marT="4005" marB="0" anchor="ctr"/>
                </a:tc>
                <a:tc>
                  <a:txBody>
                    <a:bodyPr/>
                    <a:lstStyle/>
                    <a:p>
                      <a:pPr algn="ctr" fontAlgn="ctr"/>
                      <a:r>
                        <a:rPr lang="en-US" sz="1200" u="none" strike="noStrike" dirty="0">
                          <a:effectLst/>
                        </a:rPr>
                        <a:t> </a:t>
                      </a:r>
                      <a:endParaRPr lang="en-US" sz="1200" b="0" i="0" u="none" strike="noStrike" dirty="0">
                        <a:solidFill>
                          <a:srgbClr val="000000"/>
                        </a:solidFill>
                        <a:effectLst/>
                        <a:latin typeface="Century Gothic" panose="020B0502020202020204" pitchFamily="34" charset="0"/>
                      </a:endParaRPr>
                    </a:p>
                  </a:txBody>
                  <a:tcPr marL="4005" marR="4005" marT="4005" marB="0" anchor="ctr"/>
                </a:tc>
                <a:tc>
                  <a:txBody>
                    <a:bodyPr/>
                    <a:lstStyle/>
                    <a:p>
                      <a:pPr algn="ctr" fontAlgn="ctr"/>
                      <a:r>
                        <a:rPr lang="en-US" sz="1200" u="none" strike="noStrike" dirty="0">
                          <a:effectLst/>
                        </a:rPr>
                        <a:t> </a:t>
                      </a:r>
                      <a:endParaRPr lang="en-US" sz="1200" b="0" i="0" u="none" strike="noStrike" dirty="0">
                        <a:solidFill>
                          <a:srgbClr val="000000"/>
                        </a:solidFill>
                        <a:effectLst/>
                        <a:latin typeface="Century Gothic" panose="020B0502020202020204" pitchFamily="34" charset="0"/>
                      </a:endParaRPr>
                    </a:p>
                  </a:txBody>
                  <a:tcPr marL="4005" marR="4005" marT="4005" marB="0" anchor="ctr"/>
                </a:tc>
                <a:tc>
                  <a:txBody>
                    <a:bodyPr/>
                    <a:lstStyle/>
                    <a:p>
                      <a:pPr algn="ctr" fontAlgn="ctr"/>
                      <a:r>
                        <a:rPr lang="en-US" sz="1200" u="none" strike="noStrike" dirty="0">
                          <a:effectLst/>
                        </a:rPr>
                        <a:t> </a:t>
                      </a:r>
                      <a:endParaRPr lang="en-US" sz="1200" b="0" i="0" u="none" strike="noStrike" dirty="0">
                        <a:solidFill>
                          <a:srgbClr val="000000"/>
                        </a:solidFill>
                        <a:effectLst/>
                        <a:latin typeface="Century Gothic" panose="020B0502020202020204" pitchFamily="34" charset="0"/>
                      </a:endParaRPr>
                    </a:p>
                  </a:txBody>
                  <a:tcPr marL="4005" marR="4005" marT="4005" marB="0" anchor="ctr"/>
                </a:tc>
                <a:tc>
                  <a:txBody>
                    <a:bodyPr/>
                    <a:lstStyle/>
                    <a:p>
                      <a:pPr algn="ctr" fontAlgn="ctr"/>
                      <a:r>
                        <a:rPr lang="en-US" sz="1200" u="none" strike="noStrike" dirty="0">
                          <a:effectLst/>
                        </a:rPr>
                        <a:t> </a:t>
                      </a:r>
                      <a:endParaRPr lang="en-US" sz="1200" b="0" i="0" u="none" strike="noStrike" dirty="0">
                        <a:solidFill>
                          <a:srgbClr val="000000"/>
                        </a:solidFill>
                        <a:effectLst/>
                        <a:latin typeface="Century Gothic" panose="020B0502020202020204" pitchFamily="34" charset="0"/>
                      </a:endParaRPr>
                    </a:p>
                  </a:txBody>
                  <a:tcPr marL="4005" marR="4005" marT="4005" marB="0" anchor="ctr"/>
                </a:tc>
              </a:tr>
              <a:tr h="156232">
                <a:tc>
                  <a:txBody>
                    <a:bodyPr/>
                    <a:lstStyle/>
                    <a:p>
                      <a:pPr algn="ctr" fontAlgn="b"/>
                      <a:r>
                        <a:rPr lang="en-US" sz="1200" u="none" strike="noStrike" dirty="0">
                          <a:effectLst/>
                        </a:rPr>
                        <a:t>4.48</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3.29</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2.64</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2.22</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1.63</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1.13</a:t>
                      </a:r>
                      <a:endParaRPr lang="en-US" sz="1200" b="0" i="0" u="none" strike="noStrike" dirty="0">
                        <a:solidFill>
                          <a:srgbClr val="000000"/>
                        </a:solidFill>
                        <a:effectLst/>
                        <a:latin typeface="Century Gothic" panose="020B0502020202020204" pitchFamily="34" charset="0"/>
                      </a:endParaRPr>
                    </a:p>
                  </a:txBody>
                  <a:tcPr marL="4005" marR="4005" marT="4005" marB="0" anchor="b"/>
                </a:tc>
              </a:tr>
              <a:tr h="156232">
                <a:tc>
                  <a:txBody>
                    <a:bodyPr/>
                    <a:lstStyle/>
                    <a:p>
                      <a:pPr algn="ctr" fontAlgn="b"/>
                      <a:r>
                        <a:rPr lang="en-US" sz="1200" u="none" strike="noStrike" dirty="0">
                          <a:effectLst/>
                        </a:rPr>
                        <a:t>3.20</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2.15</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1.64</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1.34</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1.05</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0.69</a:t>
                      </a:r>
                      <a:endParaRPr lang="en-US" sz="1200" b="0" i="0" u="none" strike="noStrike" dirty="0">
                        <a:solidFill>
                          <a:srgbClr val="9C0006"/>
                        </a:solidFill>
                        <a:effectLst/>
                        <a:latin typeface="Century Gothic" panose="020B0502020202020204" pitchFamily="34" charset="0"/>
                      </a:endParaRPr>
                    </a:p>
                  </a:txBody>
                  <a:tcPr marL="4005" marR="4005" marT="4005" marB="0" anchor="b"/>
                </a:tc>
              </a:tr>
              <a:tr h="156232">
                <a:tc>
                  <a:txBody>
                    <a:bodyPr/>
                    <a:lstStyle/>
                    <a:p>
                      <a:pPr algn="ctr" fontAlgn="b"/>
                      <a:r>
                        <a:rPr lang="en-US" sz="1200" u="none" strike="noStrike" dirty="0">
                          <a:effectLst/>
                        </a:rPr>
                        <a:t>2.42</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1.46</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1.11</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0.86</a:t>
                      </a:r>
                      <a:endParaRPr lang="en-US" sz="1200" b="0" i="0" u="none" strike="noStrike" dirty="0">
                        <a:solidFill>
                          <a:srgbClr val="9C0006"/>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0.65</a:t>
                      </a:r>
                      <a:endParaRPr lang="en-US" sz="1200" b="0" i="0" u="none" strike="noStrike" dirty="0">
                        <a:solidFill>
                          <a:srgbClr val="9C0006"/>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0.44</a:t>
                      </a:r>
                      <a:endParaRPr lang="en-US" sz="1200" b="0" i="0" u="none" strike="noStrike" dirty="0">
                        <a:solidFill>
                          <a:srgbClr val="9C0006"/>
                        </a:solidFill>
                        <a:effectLst/>
                        <a:latin typeface="Century Gothic" panose="020B0502020202020204" pitchFamily="34" charset="0"/>
                      </a:endParaRPr>
                    </a:p>
                  </a:txBody>
                  <a:tcPr marL="4005" marR="4005" marT="4005" marB="0" anchor="b"/>
                </a:tc>
              </a:tr>
              <a:tr h="156232">
                <a:tc>
                  <a:txBody>
                    <a:bodyPr/>
                    <a:lstStyle/>
                    <a:p>
                      <a:pPr algn="ctr" fontAlgn="b"/>
                      <a:r>
                        <a:rPr lang="en-US" sz="1200" u="none" strike="noStrike" dirty="0">
                          <a:effectLst/>
                        </a:rPr>
                        <a:t>2.01</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1.14</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0.81</a:t>
                      </a:r>
                      <a:endParaRPr lang="en-US" sz="1200" b="0" i="0" u="none" strike="noStrike" dirty="0">
                        <a:solidFill>
                          <a:srgbClr val="9C0006"/>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0.62</a:t>
                      </a:r>
                      <a:endParaRPr lang="en-US" sz="1200" b="0" i="0" u="none" strike="noStrike" dirty="0">
                        <a:solidFill>
                          <a:srgbClr val="9C0006"/>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0.46</a:t>
                      </a:r>
                      <a:endParaRPr lang="en-US" sz="1200" b="0" i="0" u="none" strike="noStrike" dirty="0">
                        <a:solidFill>
                          <a:srgbClr val="9C0006"/>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0.30</a:t>
                      </a:r>
                      <a:endParaRPr lang="en-US" sz="1200" b="0" i="0" u="none" strike="noStrike" dirty="0">
                        <a:solidFill>
                          <a:srgbClr val="9C0006"/>
                        </a:solidFill>
                        <a:effectLst/>
                        <a:latin typeface="Century Gothic" panose="020B0502020202020204" pitchFamily="34" charset="0"/>
                      </a:endParaRPr>
                    </a:p>
                  </a:txBody>
                  <a:tcPr marL="4005" marR="4005" marT="4005" marB="0" anchor="b"/>
                </a:tc>
              </a:tr>
              <a:tr h="156232">
                <a:tc>
                  <a:txBody>
                    <a:bodyPr/>
                    <a:lstStyle/>
                    <a:p>
                      <a:pPr algn="ctr" fontAlgn="ctr"/>
                      <a:r>
                        <a:rPr lang="en-US" sz="1200" u="none" strike="noStrike" dirty="0">
                          <a:effectLst/>
                        </a:rPr>
                        <a:t> </a:t>
                      </a:r>
                      <a:endParaRPr lang="en-US" sz="1200" b="0" i="0" u="none" strike="noStrike" dirty="0">
                        <a:solidFill>
                          <a:srgbClr val="000000"/>
                        </a:solidFill>
                        <a:effectLst/>
                        <a:latin typeface="Century Gothic" panose="020B0502020202020204" pitchFamily="34" charset="0"/>
                      </a:endParaRPr>
                    </a:p>
                  </a:txBody>
                  <a:tcPr marL="4005" marR="4005" marT="4005" marB="0" anchor="ctr"/>
                </a:tc>
                <a:tc>
                  <a:txBody>
                    <a:bodyPr/>
                    <a:lstStyle/>
                    <a:p>
                      <a:pPr algn="ctr" fontAlgn="ctr"/>
                      <a:r>
                        <a:rPr lang="en-US" sz="1200" u="none" strike="noStrike" dirty="0">
                          <a:effectLst/>
                        </a:rPr>
                        <a:t> </a:t>
                      </a:r>
                      <a:endParaRPr lang="en-US" sz="1200" b="0" i="0" u="none" strike="noStrike" dirty="0">
                        <a:solidFill>
                          <a:srgbClr val="000000"/>
                        </a:solidFill>
                        <a:effectLst/>
                        <a:latin typeface="Century Gothic" panose="020B0502020202020204" pitchFamily="34" charset="0"/>
                      </a:endParaRPr>
                    </a:p>
                  </a:txBody>
                  <a:tcPr marL="4005" marR="4005" marT="4005" marB="0" anchor="ctr"/>
                </a:tc>
                <a:tc>
                  <a:txBody>
                    <a:bodyPr/>
                    <a:lstStyle/>
                    <a:p>
                      <a:pPr algn="ctr" fontAlgn="ctr"/>
                      <a:r>
                        <a:rPr lang="en-US" sz="1200" u="none" strike="noStrike" dirty="0">
                          <a:effectLst/>
                        </a:rPr>
                        <a:t> </a:t>
                      </a:r>
                      <a:endParaRPr lang="en-US" sz="1200" b="0" i="0" u="none" strike="noStrike" dirty="0">
                        <a:solidFill>
                          <a:srgbClr val="000000"/>
                        </a:solidFill>
                        <a:effectLst/>
                        <a:latin typeface="Century Gothic" panose="020B0502020202020204" pitchFamily="34" charset="0"/>
                      </a:endParaRPr>
                    </a:p>
                  </a:txBody>
                  <a:tcPr marL="4005" marR="4005" marT="4005" marB="0" anchor="ctr"/>
                </a:tc>
                <a:tc>
                  <a:txBody>
                    <a:bodyPr/>
                    <a:lstStyle/>
                    <a:p>
                      <a:pPr algn="ctr" fontAlgn="ctr"/>
                      <a:r>
                        <a:rPr lang="en-US" sz="1200" u="none" strike="noStrike" dirty="0">
                          <a:effectLst/>
                        </a:rPr>
                        <a:t> </a:t>
                      </a:r>
                      <a:endParaRPr lang="en-US" sz="1200" b="0" i="0" u="none" strike="noStrike" dirty="0">
                        <a:solidFill>
                          <a:srgbClr val="000000"/>
                        </a:solidFill>
                        <a:effectLst/>
                        <a:latin typeface="Century Gothic" panose="020B0502020202020204" pitchFamily="34" charset="0"/>
                      </a:endParaRPr>
                    </a:p>
                  </a:txBody>
                  <a:tcPr marL="4005" marR="4005" marT="4005" marB="0" anchor="ctr"/>
                </a:tc>
                <a:tc>
                  <a:txBody>
                    <a:bodyPr/>
                    <a:lstStyle/>
                    <a:p>
                      <a:pPr algn="ctr" fontAlgn="ctr"/>
                      <a:r>
                        <a:rPr lang="en-US" sz="1200" u="none" strike="noStrike" dirty="0">
                          <a:effectLst/>
                        </a:rPr>
                        <a:t> </a:t>
                      </a:r>
                      <a:endParaRPr lang="en-US" sz="1200" b="0" i="0" u="none" strike="noStrike" dirty="0">
                        <a:solidFill>
                          <a:srgbClr val="000000"/>
                        </a:solidFill>
                        <a:effectLst/>
                        <a:latin typeface="Century Gothic" panose="020B0502020202020204" pitchFamily="34" charset="0"/>
                      </a:endParaRPr>
                    </a:p>
                  </a:txBody>
                  <a:tcPr marL="4005" marR="4005" marT="4005" marB="0" anchor="ctr"/>
                </a:tc>
                <a:tc>
                  <a:txBody>
                    <a:bodyPr/>
                    <a:lstStyle/>
                    <a:p>
                      <a:pPr algn="ctr" fontAlgn="ctr"/>
                      <a:r>
                        <a:rPr lang="en-US" sz="1200" u="none" strike="noStrike" dirty="0">
                          <a:effectLst/>
                        </a:rPr>
                        <a:t> </a:t>
                      </a:r>
                      <a:endParaRPr lang="en-US" sz="1200" b="0" i="0" u="none" strike="noStrike" dirty="0">
                        <a:solidFill>
                          <a:srgbClr val="000000"/>
                        </a:solidFill>
                        <a:effectLst/>
                        <a:latin typeface="Century Gothic" panose="020B0502020202020204" pitchFamily="34" charset="0"/>
                      </a:endParaRPr>
                    </a:p>
                  </a:txBody>
                  <a:tcPr marL="4005" marR="4005" marT="4005" marB="0" anchor="ctr"/>
                </a:tc>
              </a:tr>
              <a:tr h="156232">
                <a:tc>
                  <a:txBody>
                    <a:bodyPr/>
                    <a:lstStyle/>
                    <a:p>
                      <a:pPr algn="ctr" fontAlgn="b"/>
                      <a:r>
                        <a:rPr lang="en-US" sz="1200" u="none" strike="noStrike" dirty="0">
                          <a:effectLst/>
                        </a:rPr>
                        <a:t>5.60</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3.92</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3.06</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2.56</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1.87</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1.31</a:t>
                      </a:r>
                      <a:endParaRPr lang="en-US" sz="1200" b="0" i="0" u="none" strike="noStrike" dirty="0">
                        <a:solidFill>
                          <a:srgbClr val="000000"/>
                        </a:solidFill>
                        <a:effectLst/>
                        <a:latin typeface="Century Gothic" panose="020B0502020202020204" pitchFamily="34" charset="0"/>
                      </a:endParaRPr>
                    </a:p>
                  </a:txBody>
                  <a:tcPr marL="4005" marR="4005" marT="4005" marB="0" anchor="b"/>
                </a:tc>
              </a:tr>
              <a:tr h="156232">
                <a:tc>
                  <a:txBody>
                    <a:bodyPr/>
                    <a:lstStyle/>
                    <a:p>
                      <a:pPr algn="ctr" fontAlgn="b"/>
                      <a:r>
                        <a:rPr lang="en-US" sz="1200" u="none" strike="noStrike" dirty="0">
                          <a:effectLst/>
                        </a:rPr>
                        <a:t>4.20</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2.69</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1.99</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1.57</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1.21</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0.77</a:t>
                      </a:r>
                      <a:endParaRPr lang="en-US" sz="1200" b="0" i="0" u="none" strike="noStrike" dirty="0">
                        <a:solidFill>
                          <a:srgbClr val="9C0006"/>
                        </a:solidFill>
                        <a:effectLst/>
                        <a:latin typeface="Century Gothic" panose="020B0502020202020204" pitchFamily="34" charset="0"/>
                      </a:endParaRPr>
                    </a:p>
                  </a:txBody>
                  <a:tcPr marL="4005" marR="4005" marT="4005" marB="0" anchor="b"/>
                </a:tc>
              </a:tr>
              <a:tr h="156232">
                <a:tc>
                  <a:txBody>
                    <a:bodyPr/>
                    <a:lstStyle/>
                    <a:p>
                      <a:pPr algn="ctr" fontAlgn="b"/>
                      <a:r>
                        <a:rPr lang="en-US" sz="1200" u="none" strike="noStrike" dirty="0">
                          <a:effectLst/>
                        </a:rPr>
                        <a:t>3.37</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1.93</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1.40</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1.05</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0.79</a:t>
                      </a:r>
                      <a:endParaRPr lang="en-US" sz="1200" b="0" i="0" u="none" strike="noStrike" dirty="0">
                        <a:solidFill>
                          <a:srgbClr val="9C0006"/>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0.50</a:t>
                      </a:r>
                      <a:endParaRPr lang="en-US" sz="1200" b="0" i="0" u="none" strike="noStrike" dirty="0">
                        <a:solidFill>
                          <a:srgbClr val="9C0006"/>
                        </a:solidFill>
                        <a:effectLst/>
                        <a:latin typeface="Century Gothic" panose="020B0502020202020204" pitchFamily="34" charset="0"/>
                      </a:endParaRPr>
                    </a:p>
                  </a:txBody>
                  <a:tcPr marL="4005" marR="4005" marT="4005" marB="0" anchor="b"/>
                </a:tc>
              </a:tr>
              <a:tr h="156232">
                <a:tc>
                  <a:txBody>
                    <a:bodyPr/>
                    <a:lstStyle/>
                    <a:p>
                      <a:pPr algn="ctr" fontAlgn="b"/>
                      <a:r>
                        <a:rPr lang="en-US" sz="1200" u="none" strike="noStrike" dirty="0">
                          <a:effectLst/>
                        </a:rPr>
                        <a:t>2.88</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1.57</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1.11</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0.81</a:t>
                      </a:r>
                      <a:endParaRPr lang="en-US" sz="1200" b="0" i="0" u="none" strike="noStrike" dirty="0">
                        <a:solidFill>
                          <a:srgbClr val="9C0006"/>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0.58</a:t>
                      </a:r>
                      <a:endParaRPr lang="en-US" sz="1200" b="0" i="0" u="none" strike="noStrike" dirty="0">
                        <a:solidFill>
                          <a:srgbClr val="9C0006"/>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0.37</a:t>
                      </a:r>
                      <a:endParaRPr lang="en-US" sz="1200" b="0" i="0" u="none" strike="noStrike" dirty="0">
                        <a:solidFill>
                          <a:srgbClr val="9C0006"/>
                        </a:solidFill>
                        <a:effectLst/>
                        <a:latin typeface="Century Gothic" panose="020B0502020202020204" pitchFamily="34" charset="0"/>
                      </a:endParaRPr>
                    </a:p>
                  </a:txBody>
                  <a:tcPr marL="4005" marR="4005" marT="4005" marB="0" anchor="b"/>
                </a:tc>
              </a:tr>
              <a:tr h="156232">
                <a:tc>
                  <a:txBody>
                    <a:bodyPr/>
                    <a:lstStyle/>
                    <a:p>
                      <a:pPr algn="ctr" fontAlgn="ctr"/>
                      <a:r>
                        <a:rPr lang="en-US" sz="1200" u="none" strike="noStrike" dirty="0">
                          <a:effectLst/>
                        </a:rPr>
                        <a:t> </a:t>
                      </a:r>
                      <a:endParaRPr lang="en-US" sz="1200" b="0" i="0" u="none" strike="noStrike" dirty="0">
                        <a:solidFill>
                          <a:srgbClr val="000000"/>
                        </a:solidFill>
                        <a:effectLst/>
                        <a:latin typeface="Century Gothic" panose="020B0502020202020204" pitchFamily="34" charset="0"/>
                      </a:endParaRPr>
                    </a:p>
                  </a:txBody>
                  <a:tcPr marL="4005" marR="4005" marT="4005" marB="0" anchor="ctr"/>
                </a:tc>
                <a:tc>
                  <a:txBody>
                    <a:bodyPr/>
                    <a:lstStyle/>
                    <a:p>
                      <a:pPr algn="ctr" fontAlgn="ctr"/>
                      <a:r>
                        <a:rPr lang="en-US" sz="1200" u="none" strike="noStrike" dirty="0">
                          <a:effectLst/>
                        </a:rPr>
                        <a:t> </a:t>
                      </a:r>
                      <a:endParaRPr lang="en-US" sz="1200" b="0" i="0" u="none" strike="noStrike" dirty="0">
                        <a:solidFill>
                          <a:srgbClr val="000000"/>
                        </a:solidFill>
                        <a:effectLst/>
                        <a:latin typeface="Century Gothic" panose="020B0502020202020204" pitchFamily="34" charset="0"/>
                      </a:endParaRPr>
                    </a:p>
                  </a:txBody>
                  <a:tcPr marL="4005" marR="4005" marT="4005" marB="0" anchor="ctr"/>
                </a:tc>
                <a:tc>
                  <a:txBody>
                    <a:bodyPr/>
                    <a:lstStyle/>
                    <a:p>
                      <a:pPr algn="ctr" fontAlgn="ctr"/>
                      <a:r>
                        <a:rPr lang="en-US" sz="1200" u="none" strike="noStrike" dirty="0">
                          <a:effectLst/>
                        </a:rPr>
                        <a:t> </a:t>
                      </a:r>
                      <a:endParaRPr lang="en-US" sz="1200" b="0" i="0" u="none" strike="noStrike" dirty="0">
                        <a:solidFill>
                          <a:srgbClr val="000000"/>
                        </a:solidFill>
                        <a:effectLst/>
                        <a:latin typeface="Century Gothic" panose="020B0502020202020204" pitchFamily="34" charset="0"/>
                      </a:endParaRPr>
                    </a:p>
                  </a:txBody>
                  <a:tcPr marL="4005" marR="4005" marT="4005" marB="0" anchor="ctr"/>
                </a:tc>
                <a:tc>
                  <a:txBody>
                    <a:bodyPr/>
                    <a:lstStyle/>
                    <a:p>
                      <a:pPr algn="ctr" fontAlgn="ctr"/>
                      <a:r>
                        <a:rPr lang="en-US" sz="1200" u="none" strike="noStrike" dirty="0">
                          <a:effectLst/>
                        </a:rPr>
                        <a:t> </a:t>
                      </a:r>
                      <a:endParaRPr lang="en-US" sz="1200" b="0" i="0" u="none" strike="noStrike" dirty="0">
                        <a:solidFill>
                          <a:srgbClr val="000000"/>
                        </a:solidFill>
                        <a:effectLst/>
                        <a:latin typeface="Century Gothic" panose="020B0502020202020204" pitchFamily="34" charset="0"/>
                      </a:endParaRPr>
                    </a:p>
                  </a:txBody>
                  <a:tcPr marL="4005" marR="4005" marT="4005" marB="0" anchor="ctr"/>
                </a:tc>
                <a:tc>
                  <a:txBody>
                    <a:bodyPr/>
                    <a:lstStyle/>
                    <a:p>
                      <a:pPr algn="ctr" fontAlgn="ctr"/>
                      <a:r>
                        <a:rPr lang="en-US" sz="1200" u="none" strike="noStrike" dirty="0">
                          <a:effectLst/>
                        </a:rPr>
                        <a:t> </a:t>
                      </a:r>
                      <a:endParaRPr lang="en-US" sz="1200" b="0" i="0" u="none" strike="noStrike" dirty="0">
                        <a:solidFill>
                          <a:srgbClr val="000000"/>
                        </a:solidFill>
                        <a:effectLst/>
                        <a:latin typeface="Century Gothic" panose="020B0502020202020204" pitchFamily="34" charset="0"/>
                      </a:endParaRPr>
                    </a:p>
                  </a:txBody>
                  <a:tcPr marL="4005" marR="4005" marT="4005" marB="0" anchor="ctr"/>
                </a:tc>
                <a:tc>
                  <a:txBody>
                    <a:bodyPr/>
                    <a:lstStyle/>
                    <a:p>
                      <a:pPr algn="ctr" fontAlgn="ctr"/>
                      <a:r>
                        <a:rPr lang="en-US" sz="1200" u="none" strike="noStrike" dirty="0">
                          <a:effectLst/>
                        </a:rPr>
                        <a:t> </a:t>
                      </a:r>
                      <a:endParaRPr lang="en-US" sz="1200" b="0" i="0" u="none" strike="noStrike" dirty="0">
                        <a:solidFill>
                          <a:srgbClr val="000000"/>
                        </a:solidFill>
                        <a:effectLst/>
                        <a:latin typeface="Century Gothic" panose="020B0502020202020204" pitchFamily="34" charset="0"/>
                      </a:endParaRPr>
                    </a:p>
                  </a:txBody>
                  <a:tcPr marL="4005" marR="4005" marT="4005" marB="0" anchor="ctr"/>
                </a:tc>
              </a:tr>
              <a:tr h="156232">
                <a:tc>
                  <a:txBody>
                    <a:bodyPr/>
                    <a:lstStyle/>
                    <a:p>
                      <a:pPr algn="ctr" fontAlgn="b"/>
                      <a:r>
                        <a:rPr lang="en-US" sz="1200" u="none" strike="noStrike" dirty="0">
                          <a:effectLst/>
                        </a:rPr>
                        <a:t>6.94</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4.62</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3.51</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2.91</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2.12</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1.54</a:t>
                      </a:r>
                      <a:endParaRPr lang="en-US" sz="1200" b="0" i="0" u="none" strike="noStrike" dirty="0">
                        <a:solidFill>
                          <a:srgbClr val="000000"/>
                        </a:solidFill>
                        <a:effectLst/>
                        <a:latin typeface="Century Gothic" panose="020B0502020202020204" pitchFamily="34" charset="0"/>
                      </a:endParaRPr>
                    </a:p>
                  </a:txBody>
                  <a:tcPr marL="4005" marR="4005" marT="4005" marB="0" anchor="b"/>
                </a:tc>
              </a:tr>
              <a:tr h="156232">
                <a:tc>
                  <a:txBody>
                    <a:bodyPr/>
                    <a:lstStyle/>
                    <a:p>
                      <a:pPr algn="ctr" fontAlgn="b"/>
                      <a:r>
                        <a:rPr lang="en-US" sz="1200" u="none" strike="noStrike" dirty="0">
                          <a:effectLst/>
                        </a:rPr>
                        <a:t>5.41</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3.32</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2.39</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1.82</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1.41</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0.95</a:t>
                      </a:r>
                      <a:endParaRPr lang="en-US" sz="1200" b="0" i="0" u="none" strike="noStrike" dirty="0">
                        <a:solidFill>
                          <a:srgbClr val="9C0006"/>
                        </a:solidFill>
                        <a:effectLst/>
                        <a:latin typeface="Century Gothic" panose="020B0502020202020204" pitchFamily="34" charset="0"/>
                      </a:endParaRPr>
                    </a:p>
                  </a:txBody>
                  <a:tcPr marL="4005" marR="4005" marT="4005" marB="0" anchor="b"/>
                </a:tc>
              </a:tr>
              <a:tr h="156232">
                <a:tc>
                  <a:txBody>
                    <a:bodyPr/>
                    <a:lstStyle/>
                    <a:p>
                      <a:pPr algn="ctr" fontAlgn="b"/>
                      <a:r>
                        <a:rPr lang="en-US" sz="1200" u="none" strike="noStrike" dirty="0">
                          <a:effectLst/>
                        </a:rPr>
                        <a:t>4.44</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2.46</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1.74</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1.27</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0.96</a:t>
                      </a:r>
                      <a:endParaRPr lang="en-US" sz="1200" b="0" i="0" u="none" strike="noStrike" dirty="0">
                        <a:solidFill>
                          <a:srgbClr val="9C0006"/>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0.59</a:t>
                      </a:r>
                      <a:endParaRPr lang="en-US" sz="1200" b="0" i="0" u="none" strike="noStrike" dirty="0">
                        <a:solidFill>
                          <a:srgbClr val="9C0006"/>
                        </a:solidFill>
                        <a:effectLst/>
                        <a:latin typeface="Century Gothic" panose="020B0502020202020204" pitchFamily="34" charset="0"/>
                      </a:endParaRPr>
                    </a:p>
                  </a:txBody>
                  <a:tcPr marL="4005" marR="4005" marT="4005" marB="0" anchor="b"/>
                </a:tc>
              </a:tr>
              <a:tr h="156232">
                <a:tc>
                  <a:txBody>
                    <a:bodyPr/>
                    <a:lstStyle/>
                    <a:p>
                      <a:pPr algn="ctr" fontAlgn="b"/>
                      <a:r>
                        <a:rPr lang="en-US" sz="1200" u="none" strike="noStrike" dirty="0">
                          <a:effectLst/>
                        </a:rPr>
                        <a:t>3.92</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2.09</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1.42</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0.99</a:t>
                      </a:r>
                      <a:endParaRPr lang="en-US" sz="1200" b="0" i="0" u="none" strike="noStrike" dirty="0">
                        <a:solidFill>
                          <a:srgbClr val="9C0006"/>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0.70</a:t>
                      </a:r>
                      <a:endParaRPr lang="en-US" sz="1200" b="0" i="0" u="none" strike="noStrike" dirty="0">
                        <a:solidFill>
                          <a:srgbClr val="9C0006"/>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0.40</a:t>
                      </a:r>
                      <a:endParaRPr lang="en-US" sz="1200" b="0" i="0" u="none" strike="noStrike" dirty="0">
                        <a:solidFill>
                          <a:srgbClr val="9C0006"/>
                        </a:solidFill>
                        <a:effectLst/>
                        <a:latin typeface="Century Gothic" panose="020B0502020202020204" pitchFamily="34" charset="0"/>
                      </a:endParaRPr>
                    </a:p>
                  </a:txBody>
                  <a:tcPr marL="4005" marR="4005" marT="4005" marB="0" anchor="b"/>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925012581"/>
              </p:ext>
            </p:extLst>
          </p:nvPr>
        </p:nvGraphicFramePr>
        <p:xfrm>
          <a:off x="6487342" y="1481885"/>
          <a:ext cx="1939972" cy="4827010"/>
        </p:xfrm>
        <a:graphic>
          <a:graphicData uri="http://schemas.openxmlformats.org/drawingml/2006/table">
            <a:tbl>
              <a:tblPr bandRow="1">
                <a:tableStyleId>{C4B1156A-380E-4F78-BDF5-A606A8083BF9}</a:tableStyleId>
              </a:tblPr>
              <a:tblGrid>
                <a:gridCol w="484993"/>
                <a:gridCol w="484993"/>
                <a:gridCol w="484993"/>
                <a:gridCol w="484993"/>
              </a:tblGrid>
              <a:tr h="154885">
                <a:tc gridSpan="4">
                  <a:txBody>
                    <a:bodyPr/>
                    <a:lstStyle/>
                    <a:p>
                      <a:pPr algn="ctr" fontAlgn="b"/>
                      <a:r>
                        <a:rPr lang="en-US" sz="1200" b="1" i="1" u="none" strike="noStrike" dirty="0">
                          <a:effectLst/>
                        </a:rPr>
                        <a:t>Parameters</a:t>
                      </a:r>
                      <a:endParaRPr lang="en-US" sz="1200" b="1" i="1" u="none" strike="noStrike" dirty="0">
                        <a:solidFill>
                          <a:srgbClr val="FF0000"/>
                        </a:solidFill>
                        <a:effectLst/>
                        <a:latin typeface="Century Gothic" panose="020B0502020202020204" pitchFamily="34" charset="0"/>
                      </a:endParaRPr>
                    </a:p>
                  </a:txBody>
                  <a:tcPr marL="4005" marR="4005" marT="4005" marB="0" anchor="b"/>
                </a:tc>
                <a:tc hMerge="1">
                  <a:txBody>
                    <a:bodyPr/>
                    <a:lstStyle/>
                    <a:p>
                      <a:endParaRPr lang="en-US"/>
                    </a:p>
                  </a:txBody>
                  <a:tcPr/>
                </a:tc>
                <a:tc hMerge="1">
                  <a:txBody>
                    <a:bodyPr/>
                    <a:lstStyle/>
                    <a:p>
                      <a:endParaRPr lang="en-US"/>
                    </a:p>
                  </a:txBody>
                  <a:tcPr/>
                </a:tc>
                <a:tc hMerge="1">
                  <a:txBody>
                    <a:bodyPr/>
                    <a:lstStyle/>
                    <a:p>
                      <a:endParaRPr lang="en-US"/>
                    </a:p>
                  </a:txBody>
                  <a:tcPr/>
                </a:tc>
              </a:tr>
              <a:tr h="154885">
                <a:tc>
                  <a:txBody>
                    <a:bodyPr/>
                    <a:lstStyle/>
                    <a:p>
                      <a:pPr algn="ctr" fontAlgn="ctr"/>
                      <a:r>
                        <a:rPr lang="el-GR" sz="900" u="none" strike="noStrike" dirty="0">
                          <a:effectLst/>
                        </a:rPr>
                        <a:t>γ</a:t>
                      </a:r>
                      <a:endParaRPr lang="el-GR" sz="900" b="0" i="0" u="none" strike="noStrike" dirty="0">
                        <a:solidFill>
                          <a:srgbClr val="FFFFFF"/>
                        </a:solidFill>
                        <a:effectLst/>
                        <a:latin typeface="Century Gothic" panose="020B0502020202020204" pitchFamily="34" charset="0"/>
                      </a:endParaRPr>
                    </a:p>
                  </a:txBody>
                  <a:tcPr marL="4005" marR="4005" marT="4005" marB="0" anchor="ctr">
                    <a:solidFill>
                      <a:schemeClr val="bg2">
                        <a:lumMod val="60000"/>
                        <a:lumOff val="40000"/>
                      </a:schemeClr>
                    </a:solidFill>
                  </a:tcPr>
                </a:tc>
                <a:tc>
                  <a:txBody>
                    <a:bodyPr/>
                    <a:lstStyle/>
                    <a:p>
                      <a:pPr algn="ctr" fontAlgn="ctr"/>
                      <a:r>
                        <a:rPr lang="en-US" sz="900" u="none" strike="noStrike" dirty="0">
                          <a:effectLst/>
                        </a:rPr>
                        <a:t>c</a:t>
                      </a:r>
                      <a:endParaRPr lang="en-US" sz="900" b="0" i="0" u="none" strike="noStrike" dirty="0">
                        <a:solidFill>
                          <a:srgbClr val="FFFFFF"/>
                        </a:solidFill>
                        <a:effectLst/>
                        <a:latin typeface="Century Gothic" panose="020B0502020202020204" pitchFamily="34" charset="0"/>
                      </a:endParaRPr>
                    </a:p>
                  </a:txBody>
                  <a:tcPr marL="4005" marR="4005" marT="4005" marB="0" anchor="ctr">
                    <a:solidFill>
                      <a:schemeClr val="bg2">
                        <a:lumMod val="60000"/>
                        <a:lumOff val="40000"/>
                      </a:schemeClr>
                    </a:solidFill>
                  </a:tcPr>
                </a:tc>
                <a:tc>
                  <a:txBody>
                    <a:bodyPr/>
                    <a:lstStyle/>
                    <a:p>
                      <a:pPr algn="ctr" fontAlgn="ctr"/>
                      <a:r>
                        <a:rPr lang="en-US" sz="900" u="none" strike="noStrike" dirty="0">
                          <a:effectLst/>
                        </a:rPr>
                        <a:t>H</a:t>
                      </a:r>
                      <a:endParaRPr lang="en-US" sz="900" b="0" i="0" u="none" strike="noStrike" dirty="0">
                        <a:solidFill>
                          <a:srgbClr val="FFFFFF"/>
                        </a:solidFill>
                        <a:effectLst/>
                        <a:latin typeface="Century Gothic" panose="020B0502020202020204" pitchFamily="34" charset="0"/>
                      </a:endParaRPr>
                    </a:p>
                  </a:txBody>
                  <a:tcPr marL="4005" marR="4005" marT="4005" marB="0" anchor="ctr">
                    <a:solidFill>
                      <a:schemeClr val="bg2">
                        <a:lumMod val="60000"/>
                        <a:lumOff val="40000"/>
                      </a:schemeClr>
                    </a:solidFill>
                  </a:tcPr>
                </a:tc>
                <a:tc>
                  <a:txBody>
                    <a:bodyPr/>
                    <a:lstStyle/>
                    <a:p>
                      <a:pPr algn="ctr" fontAlgn="ctr"/>
                      <a:r>
                        <a:rPr lang="el-GR" sz="900" b="0" i="0" u="none" strike="noStrike" dirty="0" smtClean="0">
                          <a:solidFill>
                            <a:schemeClr val="dk1"/>
                          </a:solidFill>
                          <a:effectLst/>
                          <a:latin typeface="+mn-lt"/>
                        </a:rPr>
                        <a:t>φ</a:t>
                      </a:r>
                      <a:endParaRPr lang="en-US" sz="900" b="0" i="0" u="none" strike="noStrike" dirty="0">
                        <a:solidFill>
                          <a:srgbClr val="FFFFFF"/>
                        </a:solidFill>
                        <a:effectLst/>
                        <a:latin typeface="Century Gothic" panose="020B0502020202020204" pitchFamily="34" charset="0"/>
                      </a:endParaRPr>
                    </a:p>
                  </a:txBody>
                  <a:tcPr marL="4005" marR="4005" marT="4005" marB="0" anchor="ctr">
                    <a:solidFill>
                      <a:schemeClr val="bg2">
                        <a:lumMod val="60000"/>
                        <a:lumOff val="40000"/>
                      </a:schemeClr>
                    </a:solidFill>
                  </a:tcPr>
                </a:tc>
              </a:tr>
              <a:tr h="154885">
                <a:tc>
                  <a:txBody>
                    <a:bodyPr/>
                    <a:lstStyle/>
                    <a:p>
                      <a:pPr algn="ctr" fontAlgn="b"/>
                      <a:r>
                        <a:rPr lang="en-US" sz="1200" u="none" strike="noStrike" dirty="0">
                          <a:effectLst/>
                        </a:rPr>
                        <a:t>18</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30</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5</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5</a:t>
                      </a:r>
                      <a:endParaRPr lang="en-US" sz="1200" b="0" i="0" u="none" strike="noStrike" dirty="0">
                        <a:solidFill>
                          <a:srgbClr val="000000"/>
                        </a:solidFill>
                        <a:effectLst/>
                        <a:latin typeface="Century Gothic" panose="020B0502020202020204" pitchFamily="34" charset="0"/>
                      </a:endParaRPr>
                    </a:p>
                  </a:txBody>
                  <a:tcPr marL="4005" marR="4005" marT="4005" marB="0" anchor="b"/>
                </a:tc>
              </a:tr>
              <a:tr h="154885">
                <a:tc>
                  <a:txBody>
                    <a:bodyPr/>
                    <a:lstStyle/>
                    <a:p>
                      <a:pPr algn="ctr" fontAlgn="b"/>
                      <a:r>
                        <a:rPr lang="en-US" sz="1200" u="none" strike="noStrike" dirty="0">
                          <a:effectLst/>
                        </a:rPr>
                        <a:t>18</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30</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10</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5</a:t>
                      </a:r>
                      <a:endParaRPr lang="en-US" sz="1200" b="0" i="0" u="none" strike="noStrike" dirty="0">
                        <a:solidFill>
                          <a:srgbClr val="000000"/>
                        </a:solidFill>
                        <a:effectLst/>
                        <a:latin typeface="Century Gothic" panose="020B0502020202020204" pitchFamily="34" charset="0"/>
                      </a:endParaRPr>
                    </a:p>
                  </a:txBody>
                  <a:tcPr marL="4005" marR="4005" marT="4005" marB="0" anchor="b"/>
                </a:tc>
              </a:tr>
              <a:tr h="154885">
                <a:tc>
                  <a:txBody>
                    <a:bodyPr/>
                    <a:lstStyle/>
                    <a:p>
                      <a:pPr algn="ctr" fontAlgn="b"/>
                      <a:r>
                        <a:rPr lang="en-US" sz="1200" u="none" strike="noStrike" dirty="0">
                          <a:effectLst/>
                        </a:rPr>
                        <a:t>18</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30</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20</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5</a:t>
                      </a:r>
                      <a:endParaRPr lang="en-US" sz="1200" b="0" i="0" u="none" strike="noStrike" dirty="0">
                        <a:solidFill>
                          <a:srgbClr val="000000"/>
                        </a:solidFill>
                        <a:effectLst/>
                        <a:latin typeface="Century Gothic" panose="020B0502020202020204" pitchFamily="34" charset="0"/>
                      </a:endParaRPr>
                    </a:p>
                  </a:txBody>
                  <a:tcPr marL="4005" marR="4005" marT="4005" marB="0" anchor="b"/>
                </a:tc>
              </a:tr>
              <a:tr h="154885">
                <a:tc>
                  <a:txBody>
                    <a:bodyPr/>
                    <a:lstStyle/>
                    <a:p>
                      <a:pPr algn="ctr" fontAlgn="b"/>
                      <a:r>
                        <a:rPr lang="en-US" sz="1200" u="none" strike="noStrike" dirty="0">
                          <a:effectLst/>
                        </a:rPr>
                        <a:t>18</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30</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40</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5</a:t>
                      </a:r>
                      <a:endParaRPr lang="en-US" sz="1200" b="0" i="0" u="none" strike="noStrike" dirty="0">
                        <a:solidFill>
                          <a:srgbClr val="000000"/>
                        </a:solidFill>
                        <a:effectLst/>
                        <a:latin typeface="Century Gothic" panose="020B0502020202020204" pitchFamily="34" charset="0"/>
                      </a:endParaRPr>
                    </a:p>
                  </a:txBody>
                  <a:tcPr marL="4005" marR="4005" marT="4005" marB="0" anchor="b"/>
                </a:tc>
              </a:tr>
              <a:tr h="154885">
                <a:tc>
                  <a:txBody>
                    <a:bodyPr/>
                    <a:lstStyle/>
                    <a:p>
                      <a:pPr algn="ctr" fontAlgn="ctr"/>
                      <a:r>
                        <a:rPr lang="en-US" sz="1200" u="none" strike="noStrike" dirty="0">
                          <a:effectLst/>
                        </a:rPr>
                        <a:t> </a:t>
                      </a:r>
                      <a:endParaRPr lang="en-US" sz="1200" b="0" i="0" u="none" strike="noStrike" dirty="0">
                        <a:solidFill>
                          <a:srgbClr val="FFFFFF"/>
                        </a:solidFill>
                        <a:effectLst/>
                        <a:latin typeface="Century Gothic" panose="020B0502020202020204" pitchFamily="34" charset="0"/>
                      </a:endParaRPr>
                    </a:p>
                  </a:txBody>
                  <a:tcPr marL="4005" marR="4005" marT="4005" marB="0" anchor="ctr"/>
                </a:tc>
                <a:tc>
                  <a:txBody>
                    <a:bodyPr/>
                    <a:lstStyle/>
                    <a:p>
                      <a:pPr algn="ctr" fontAlgn="ctr"/>
                      <a:r>
                        <a:rPr lang="en-US" sz="1200" u="none" strike="noStrike" dirty="0">
                          <a:effectLst/>
                        </a:rPr>
                        <a:t> </a:t>
                      </a:r>
                      <a:endParaRPr lang="en-US" sz="1200" b="0" i="0" u="none" strike="noStrike" dirty="0">
                        <a:solidFill>
                          <a:srgbClr val="FFFFFF"/>
                        </a:solidFill>
                        <a:effectLst/>
                        <a:latin typeface="Century Gothic" panose="020B0502020202020204" pitchFamily="34" charset="0"/>
                      </a:endParaRPr>
                    </a:p>
                  </a:txBody>
                  <a:tcPr marL="4005" marR="4005" marT="4005" marB="0" anchor="ctr"/>
                </a:tc>
                <a:tc>
                  <a:txBody>
                    <a:bodyPr/>
                    <a:lstStyle/>
                    <a:p>
                      <a:pPr algn="ctr" fontAlgn="ctr"/>
                      <a:r>
                        <a:rPr lang="en-US" sz="1200" u="none" strike="noStrike" dirty="0">
                          <a:effectLst/>
                        </a:rPr>
                        <a:t> </a:t>
                      </a:r>
                      <a:endParaRPr lang="en-US" sz="1200" b="0" i="0" u="none" strike="noStrike" dirty="0">
                        <a:solidFill>
                          <a:srgbClr val="FFFFFF"/>
                        </a:solidFill>
                        <a:effectLst/>
                        <a:latin typeface="Century Gothic" panose="020B0502020202020204" pitchFamily="34" charset="0"/>
                      </a:endParaRPr>
                    </a:p>
                  </a:txBody>
                  <a:tcPr marL="4005" marR="4005" marT="4005" marB="0" anchor="ctr"/>
                </a:tc>
                <a:tc>
                  <a:txBody>
                    <a:bodyPr/>
                    <a:lstStyle/>
                    <a:p>
                      <a:pPr algn="ctr" fontAlgn="ctr"/>
                      <a:r>
                        <a:rPr lang="en-US" sz="1200" u="none" strike="noStrike" dirty="0">
                          <a:effectLst/>
                        </a:rPr>
                        <a:t> </a:t>
                      </a:r>
                      <a:endParaRPr lang="en-US" sz="1200" b="0" i="0" u="none" strike="noStrike" dirty="0">
                        <a:solidFill>
                          <a:srgbClr val="FFFFFF"/>
                        </a:solidFill>
                        <a:effectLst/>
                        <a:latin typeface="Century Gothic" panose="020B0502020202020204" pitchFamily="34" charset="0"/>
                      </a:endParaRPr>
                    </a:p>
                  </a:txBody>
                  <a:tcPr marL="4005" marR="4005" marT="4005" marB="0" anchor="ctr"/>
                </a:tc>
              </a:tr>
              <a:tr h="154885">
                <a:tc>
                  <a:txBody>
                    <a:bodyPr/>
                    <a:lstStyle/>
                    <a:p>
                      <a:pPr algn="ctr" fontAlgn="b"/>
                      <a:r>
                        <a:rPr lang="en-US" sz="1200" u="none" strike="noStrike" dirty="0">
                          <a:effectLst/>
                        </a:rPr>
                        <a:t>18</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30</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5</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10</a:t>
                      </a:r>
                      <a:endParaRPr lang="en-US" sz="1200" b="0" i="0" u="none" strike="noStrike" dirty="0">
                        <a:solidFill>
                          <a:srgbClr val="000000"/>
                        </a:solidFill>
                        <a:effectLst/>
                        <a:latin typeface="Century Gothic" panose="020B0502020202020204" pitchFamily="34" charset="0"/>
                      </a:endParaRPr>
                    </a:p>
                  </a:txBody>
                  <a:tcPr marL="4005" marR="4005" marT="4005" marB="0" anchor="b"/>
                </a:tc>
              </a:tr>
              <a:tr h="154885">
                <a:tc>
                  <a:txBody>
                    <a:bodyPr/>
                    <a:lstStyle/>
                    <a:p>
                      <a:pPr algn="ctr" fontAlgn="b"/>
                      <a:r>
                        <a:rPr lang="en-US" sz="1200" u="none" strike="noStrike" dirty="0">
                          <a:effectLst/>
                        </a:rPr>
                        <a:t>18</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30</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10</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10</a:t>
                      </a:r>
                      <a:endParaRPr lang="en-US" sz="1200" b="0" i="0" u="none" strike="noStrike" dirty="0">
                        <a:solidFill>
                          <a:srgbClr val="000000"/>
                        </a:solidFill>
                        <a:effectLst/>
                        <a:latin typeface="Century Gothic" panose="020B0502020202020204" pitchFamily="34" charset="0"/>
                      </a:endParaRPr>
                    </a:p>
                  </a:txBody>
                  <a:tcPr marL="4005" marR="4005" marT="4005" marB="0" anchor="b"/>
                </a:tc>
              </a:tr>
              <a:tr h="154885">
                <a:tc>
                  <a:txBody>
                    <a:bodyPr/>
                    <a:lstStyle/>
                    <a:p>
                      <a:pPr algn="ctr" fontAlgn="b"/>
                      <a:r>
                        <a:rPr lang="en-US" sz="1200" u="none" strike="noStrike" dirty="0">
                          <a:effectLst/>
                        </a:rPr>
                        <a:t>18</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30</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20</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10</a:t>
                      </a:r>
                      <a:endParaRPr lang="en-US" sz="1200" b="0" i="0" u="none" strike="noStrike" dirty="0">
                        <a:solidFill>
                          <a:srgbClr val="000000"/>
                        </a:solidFill>
                        <a:effectLst/>
                        <a:latin typeface="Century Gothic" panose="020B0502020202020204" pitchFamily="34" charset="0"/>
                      </a:endParaRPr>
                    </a:p>
                  </a:txBody>
                  <a:tcPr marL="4005" marR="4005" marT="4005" marB="0" anchor="b"/>
                </a:tc>
              </a:tr>
              <a:tr h="154885">
                <a:tc>
                  <a:txBody>
                    <a:bodyPr/>
                    <a:lstStyle/>
                    <a:p>
                      <a:pPr algn="ctr" fontAlgn="b"/>
                      <a:r>
                        <a:rPr lang="en-US" sz="1200" u="none" strike="noStrike" dirty="0">
                          <a:effectLst/>
                        </a:rPr>
                        <a:t>18</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30</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40</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10</a:t>
                      </a:r>
                      <a:endParaRPr lang="en-US" sz="1200" b="0" i="0" u="none" strike="noStrike" dirty="0">
                        <a:solidFill>
                          <a:srgbClr val="000000"/>
                        </a:solidFill>
                        <a:effectLst/>
                        <a:latin typeface="Century Gothic" panose="020B0502020202020204" pitchFamily="34" charset="0"/>
                      </a:endParaRPr>
                    </a:p>
                  </a:txBody>
                  <a:tcPr marL="4005" marR="4005" marT="4005" marB="0" anchor="b"/>
                </a:tc>
              </a:tr>
              <a:tr h="154885">
                <a:tc>
                  <a:txBody>
                    <a:bodyPr/>
                    <a:lstStyle/>
                    <a:p>
                      <a:pPr algn="ctr" fontAlgn="ctr"/>
                      <a:r>
                        <a:rPr lang="en-US" sz="1200" u="none" strike="noStrike" dirty="0">
                          <a:effectLst/>
                        </a:rPr>
                        <a:t> </a:t>
                      </a:r>
                      <a:endParaRPr lang="en-US" sz="1200" b="0" i="0" u="none" strike="noStrike" dirty="0">
                        <a:solidFill>
                          <a:srgbClr val="FFFFFF"/>
                        </a:solidFill>
                        <a:effectLst/>
                        <a:latin typeface="Century Gothic" panose="020B0502020202020204" pitchFamily="34" charset="0"/>
                      </a:endParaRPr>
                    </a:p>
                  </a:txBody>
                  <a:tcPr marL="4005" marR="4005" marT="4005" marB="0" anchor="ctr"/>
                </a:tc>
                <a:tc>
                  <a:txBody>
                    <a:bodyPr/>
                    <a:lstStyle/>
                    <a:p>
                      <a:pPr algn="ctr" fontAlgn="ctr"/>
                      <a:r>
                        <a:rPr lang="en-US" sz="1200" u="none" strike="noStrike" dirty="0">
                          <a:effectLst/>
                        </a:rPr>
                        <a:t> </a:t>
                      </a:r>
                      <a:endParaRPr lang="en-US" sz="1200" b="0" i="0" u="none" strike="noStrike" dirty="0">
                        <a:solidFill>
                          <a:srgbClr val="FFFFFF"/>
                        </a:solidFill>
                        <a:effectLst/>
                        <a:latin typeface="Century Gothic" panose="020B0502020202020204" pitchFamily="34" charset="0"/>
                      </a:endParaRPr>
                    </a:p>
                  </a:txBody>
                  <a:tcPr marL="4005" marR="4005" marT="4005" marB="0" anchor="ctr"/>
                </a:tc>
                <a:tc>
                  <a:txBody>
                    <a:bodyPr/>
                    <a:lstStyle/>
                    <a:p>
                      <a:pPr algn="ctr" fontAlgn="ctr"/>
                      <a:r>
                        <a:rPr lang="en-US" sz="1200" u="none" strike="noStrike" dirty="0">
                          <a:effectLst/>
                        </a:rPr>
                        <a:t> </a:t>
                      </a:r>
                      <a:endParaRPr lang="en-US" sz="1200" b="0" i="0" u="none" strike="noStrike" dirty="0">
                        <a:solidFill>
                          <a:srgbClr val="FFFFFF"/>
                        </a:solidFill>
                        <a:effectLst/>
                        <a:latin typeface="Century Gothic" panose="020B0502020202020204" pitchFamily="34" charset="0"/>
                      </a:endParaRPr>
                    </a:p>
                  </a:txBody>
                  <a:tcPr marL="4005" marR="4005" marT="4005" marB="0" anchor="ctr"/>
                </a:tc>
                <a:tc>
                  <a:txBody>
                    <a:bodyPr/>
                    <a:lstStyle/>
                    <a:p>
                      <a:pPr algn="ctr" fontAlgn="ctr"/>
                      <a:r>
                        <a:rPr lang="en-US" sz="1200" u="none" strike="noStrike" dirty="0">
                          <a:effectLst/>
                        </a:rPr>
                        <a:t> </a:t>
                      </a:r>
                      <a:endParaRPr lang="en-US" sz="1200" b="0" i="0" u="none" strike="noStrike" dirty="0">
                        <a:solidFill>
                          <a:srgbClr val="FFFFFF"/>
                        </a:solidFill>
                        <a:effectLst/>
                        <a:latin typeface="Century Gothic" panose="020B0502020202020204" pitchFamily="34" charset="0"/>
                      </a:endParaRPr>
                    </a:p>
                  </a:txBody>
                  <a:tcPr marL="4005" marR="4005" marT="4005" marB="0" anchor="ctr"/>
                </a:tc>
              </a:tr>
              <a:tr h="154885">
                <a:tc>
                  <a:txBody>
                    <a:bodyPr/>
                    <a:lstStyle/>
                    <a:p>
                      <a:pPr algn="ctr" fontAlgn="b"/>
                      <a:r>
                        <a:rPr lang="en-US" sz="1200" u="none" strike="noStrike" dirty="0">
                          <a:effectLst/>
                        </a:rPr>
                        <a:t>18</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30</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5</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20</a:t>
                      </a:r>
                      <a:endParaRPr lang="en-US" sz="1200" b="0" i="0" u="none" strike="noStrike" dirty="0">
                        <a:solidFill>
                          <a:srgbClr val="000000"/>
                        </a:solidFill>
                        <a:effectLst/>
                        <a:latin typeface="Century Gothic" panose="020B0502020202020204" pitchFamily="34" charset="0"/>
                      </a:endParaRPr>
                    </a:p>
                  </a:txBody>
                  <a:tcPr marL="4005" marR="4005" marT="4005" marB="0" anchor="b"/>
                </a:tc>
              </a:tr>
              <a:tr h="154885">
                <a:tc>
                  <a:txBody>
                    <a:bodyPr/>
                    <a:lstStyle/>
                    <a:p>
                      <a:pPr algn="ctr" fontAlgn="b"/>
                      <a:r>
                        <a:rPr lang="en-US" sz="1200" u="none" strike="noStrike" dirty="0">
                          <a:effectLst/>
                        </a:rPr>
                        <a:t>18</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30</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10</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20</a:t>
                      </a:r>
                      <a:endParaRPr lang="en-US" sz="1200" b="0" i="0" u="none" strike="noStrike" dirty="0">
                        <a:solidFill>
                          <a:srgbClr val="000000"/>
                        </a:solidFill>
                        <a:effectLst/>
                        <a:latin typeface="Century Gothic" panose="020B0502020202020204" pitchFamily="34" charset="0"/>
                      </a:endParaRPr>
                    </a:p>
                  </a:txBody>
                  <a:tcPr marL="4005" marR="4005" marT="4005" marB="0" anchor="b"/>
                </a:tc>
              </a:tr>
              <a:tr h="154885">
                <a:tc>
                  <a:txBody>
                    <a:bodyPr/>
                    <a:lstStyle/>
                    <a:p>
                      <a:pPr algn="ctr" fontAlgn="b"/>
                      <a:r>
                        <a:rPr lang="en-US" sz="1200" u="none" strike="noStrike" dirty="0">
                          <a:effectLst/>
                        </a:rPr>
                        <a:t>18</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30</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20</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20</a:t>
                      </a:r>
                      <a:endParaRPr lang="en-US" sz="1200" b="0" i="0" u="none" strike="noStrike" dirty="0">
                        <a:solidFill>
                          <a:srgbClr val="000000"/>
                        </a:solidFill>
                        <a:effectLst/>
                        <a:latin typeface="Century Gothic" panose="020B0502020202020204" pitchFamily="34" charset="0"/>
                      </a:endParaRPr>
                    </a:p>
                  </a:txBody>
                  <a:tcPr marL="4005" marR="4005" marT="4005" marB="0" anchor="b"/>
                </a:tc>
              </a:tr>
              <a:tr h="154885">
                <a:tc>
                  <a:txBody>
                    <a:bodyPr/>
                    <a:lstStyle/>
                    <a:p>
                      <a:pPr algn="ctr" fontAlgn="b"/>
                      <a:r>
                        <a:rPr lang="en-US" sz="1200" u="none" strike="noStrike" dirty="0">
                          <a:effectLst/>
                        </a:rPr>
                        <a:t>18</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30</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40</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20</a:t>
                      </a:r>
                      <a:endParaRPr lang="en-US" sz="1200" b="0" i="0" u="none" strike="noStrike" dirty="0">
                        <a:solidFill>
                          <a:srgbClr val="000000"/>
                        </a:solidFill>
                        <a:effectLst/>
                        <a:latin typeface="Century Gothic" panose="020B0502020202020204" pitchFamily="34" charset="0"/>
                      </a:endParaRPr>
                    </a:p>
                  </a:txBody>
                  <a:tcPr marL="4005" marR="4005" marT="4005" marB="0" anchor="b"/>
                </a:tc>
              </a:tr>
              <a:tr h="154885">
                <a:tc>
                  <a:txBody>
                    <a:bodyPr/>
                    <a:lstStyle/>
                    <a:p>
                      <a:pPr algn="ctr" fontAlgn="ctr"/>
                      <a:r>
                        <a:rPr lang="en-US" sz="1200" u="none" strike="noStrike" dirty="0">
                          <a:effectLst/>
                        </a:rPr>
                        <a:t> </a:t>
                      </a:r>
                      <a:endParaRPr lang="en-US" sz="1200" b="0" i="0" u="none" strike="noStrike" dirty="0">
                        <a:solidFill>
                          <a:srgbClr val="FFFFFF"/>
                        </a:solidFill>
                        <a:effectLst/>
                        <a:latin typeface="Century Gothic" panose="020B0502020202020204" pitchFamily="34" charset="0"/>
                      </a:endParaRPr>
                    </a:p>
                  </a:txBody>
                  <a:tcPr marL="4005" marR="4005" marT="4005" marB="0" anchor="ctr"/>
                </a:tc>
                <a:tc>
                  <a:txBody>
                    <a:bodyPr/>
                    <a:lstStyle/>
                    <a:p>
                      <a:pPr algn="ctr" fontAlgn="ctr"/>
                      <a:r>
                        <a:rPr lang="en-US" sz="1200" u="none" strike="noStrike" dirty="0">
                          <a:effectLst/>
                        </a:rPr>
                        <a:t> </a:t>
                      </a:r>
                      <a:endParaRPr lang="en-US" sz="1200" b="0" i="0" u="none" strike="noStrike" dirty="0">
                        <a:solidFill>
                          <a:srgbClr val="FFFFFF"/>
                        </a:solidFill>
                        <a:effectLst/>
                        <a:latin typeface="Century Gothic" panose="020B0502020202020204" pitchFamily="34" charset="0"/>
                      </a:endParaRPr>
                    </a:p>
                  </a:txBody>
                  <a:tcPr marL="4005" marR="4005" marT="4005" marB="0" anchor="ctr"/>
                </a:tc>
                <a:tc>
                  <a:txBody>
                    <a:bodyPr/>
                    <a:lstStyle/>
                    <a:p>
                      <a:pPr algn="ctr" fontAlgn="ctr"/>
                      <a:r>
                        <a:rPr lang="en-US" sz="1200" u="none" strike="noStrike" dirty="0">
                          <a:effectLst/>
                        </a:rPr>
                        <a:t> </a:t>
                      </a:r>
                      <a:endParaRPr lang="en-US" sz="1200" b="0" i="0" u="none" strike="noStrike" dirty="0">
                        <a:solidFill>
                          <a:srgbClr val="FFFFFF"/>
                        </a:solidFill>
                        <a:effectLst/>
                        <a:latin typeface="Century Gothic" panose="020B0502020202020204" pitchFamily="34" charset="0"/>
                      </a:endParaRPr>
                    </a:p>
                  </a:txBody>
                  <a:tcPr marL="4005" marR="4005" marT="4005" marB="0" anchor="ctr"/>
                </a:tc>
                <a:tc>
                  <a:txBody>
                    <a:bodyPr/>
                    <a:lstStyle/>
                    <a:p>
                      <a:pPr algn="ctr" fontAlgn="ctr"/>
                      <a:r>
                        <a:rPr lang="en-US" sz="1200" u="none" strike="noStrike" dirty="0">
                          <a:effectLst/>
                        </a:rPr>
                        <a:t> </a:t>
                      </a:r>
                      <a:endParaRPr lang="en-US" sz="1200" b="0" i="0" u="none" strike="noStrike" dirty="0">
                        <a:solidFill>
                          <a:srgbClr val="FFFFFF"/>
                        </a:solidFill>
                        <a:effectLst/>
                        <a:latin typeface="Century Gothic" panose="020B0502020202020204" pitchFamily="34" charset="0"/>
                      </a:endParaRPr>
                    </a:p>
                  </a:txBody>
                  <a:tcPr marL="4005" marR="4005" marT="4005" marB="0" anchor="ctr"/>
                </a:tc>
              </a:tr>
              <a:tr h="154885">
                <a:tc>
                  <a:txBody>
                    <a:bodyPr/>
                    <a:lstStyle/>
                    <a:p>
                      <a:pPr algn="ctr" fontAlgn="b"/>
                      <a:r>
                        <a:rPr lang="en-US" sz="1200" u="none" strike="noStrike" dirty="0">
                          <a:effectLst/>
                        </a:rPr>
                        <a:t>18</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30</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5</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30</a:t>
                      </a:r>
                      <a:endParaRPr lang="en-US" sz="1200" b="0" i="0" u="none" strike="noStrike" dirty="0">
                        <a:solidFill>
                          <a:srgbClr val="000000"/>
                        </a:solidFill>
                        <a:effectLst/>
                        <a:latin typeface="Century Gothic" panose="020B0502020202020204" pitchFamily="34" charset="0"/>
                      </a:endParaRPr>
                    </a:p>
                  </a:txBody>
                  <a:tcPr marL="4005" marR="4005" marT="4005" marB="0" anchor="b"/>
                </a:tc>
              </a:tr>
              <a:tr h="154885">
                <a:tc>
                  <a:txBody>
                    <a:bodyPr/>
                    <a:lstStyle/>
                    <a:p>
                      <a:pPr algn="ctr" fontAlgn="b"/>
                      <a:r>
                        <a:rPr lang="en-US" sz="1200" u="none" strike="noStrike" dirty="0">
                          <a:effectLst/>
                        </a:rPr>
                        <a:t>18</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30</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10</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30</a:t>
                      </a:r>
                      <a:endParaRPr lang="en-US" sz="1200" b="0" i="0" u="none" strike="noStrike" dirty="0">
                        <a:solidFill>
                          <a:srgbClr val="000000"/>
                        </a:solidFill>
                        <a:effectLst/>
                        <a:latin typeface="Century Gothic" panose="020B0502020202020204" pitchFamily="34" charset="0"/>
                      </a:endParaRPr>
                    </a:p>
                  </a:txBody>
                  <a:tcPr marL="4005" marR="4005" marT="4005" marB="0" anchor="b"/>
                </a:tc>
              </a:tr>
              <a:tr h="154885">
                <a:tc>
                  <a:txBody>
                    <a:bodyPr/>
                    <a:lstStyle/>
                    <a:p>
                      <a:pPr algn="ctr" fontAlgn="b"/>
                      <a:r>
                        <a:rPr lang="en-US" sz="1200" u="none" strike="noStrike" dirty="0">
                          <a:effectLst/>
                        </a:rPr>
                        <a:t>18</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30</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20</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30</a:t>
                      </a:r>
                      <a:endParaRPr lang="en-US" sz="1200" b="0" i="0" u="none" strike="noStrike" dirty="0">
                        <a:solidFill>
                          <a:srgbClr val="000000"/>
                        </a:solidFill>
                        <a:effectLst/>
                        <a:latin typeface="Century Gothic" panose="020B0502020202020204" pitchFamily="34" charset="0"/>
                      </a:endParaRPr>
                    </a:p>
                  </a:txBody>
                  <a:tcPr marL="4005" marR="4005" marT="4005" marB="0" anchor="b"/>
                </a:tc>
              </a:tr>
              <a:tr h="154885">
                <a:tc>
                  <a:txBody>
                    <a:bodyPr/>
                    <a:lstStyle/>
                    <a:p>
                      <a:pPr algn="ctr" fontAlgn="b"/>
                      <a:r>
                        <a:rPr lang="en-US" sz="1200" u="none" strike="noStrike" dirty="0">
                          <a:effectLst/>
                        </a:rPr>
                        <a:t>18</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30</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40</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30</a:t>
                      </a:r>
                      <a:endParaRPr lang="en-US" sz="1200" b="0" i="0" u="none" strike="noStrike" dirty="0">
                        <a:solidFill>
                          <a:srgbClr val="000000"/>
                        </a:solidFill>
                        <a:effectLst/>
                        <a:latin typeface="Century Gothic" panose="020B0502020202020204" pitchFamily="34" charset="0"/>
                      </a:endParaRPr>
                    </a:p>
                  </a:txBody>
                  <a:tcPr marL="4005" marR="4005" marT="4005" marB="0" anchor="b"/>
                </a:tc>
              </a:tr>
              <a:tr h="154885">
                <a:tc>
                  <a:txBody>
                    <a:bodyPr/>
                    <a:lstStyle/>
                    <a:p>
                      <a:pPr algn="ctr" fontAlgn="ctr"/>
                      <a:r>
                        <a:rPr lang="en-US" sz="1200" u="none" strike="noStrike" dirty="0">
                          <a:effectLst/>
                        </a:rPr>
                        <a:t> </a:t>
                      </a:r>
                      <a:endParaRPr lang="en-US" sz="1200" b="0" i="0" u="none" strike="noStrike" dirty="0">
                        <a:solidFill>
                          <a:srgbClr val="FFFFFF"/>
                        </a:solidFill>
                        <a:effectLst/>
                        <a:latin typeface="Century Gothic" panose="020B0502020202020204" pitchFamily="34" charset="0"/>
                      </a:endParaRPr>
                    </a:p>
                  </a:txBody>
                  <a:tcPr marL="4005" marR="4005" marT="4005" marB="0" anchor="ctr"/>
                </a:tc>
                <a:tc>
                  <a:txBody>
                    <a:bodyPr/>
                    <a:lstStyle/>
                    <a:p>
                      <a:pPr algn="ctr" fontAlgn="ctr"/>
                      <a:r>
                        <a:rPr lang="en-US" sz="1200" u="none" strike="noStrike" dirty="0">
                          <a:effectLst/>
                        </a:rPr>
                        <a:t> </a:t>
                      </a:r>
                      <a:endParaRPr lang="en-US" sz="1200" b="0" i="0" u="none" strike="noStrike" dirty="0">
                        <a:solidFill>
                          <a:srgbClr val="FFFFFF"/>
                        </a:solidFill>
                        <a:effectLst/>
                        <a:latin typeface="Century Gothic" panose="020B0502020202020204" pitchFamily="34" charset="0"/>
                      </a:endParaRPr>
                    </a:p>
                  </a:txBody>
                  <a:tcPr marL="4005" marR="4005" marT="4005" marB="0" anchor="ctr"/>
                </a:tc>
                <a:tc>
                  <a:txBody>
                    <a:bodyPr/>
                    <a:lstStyle/>
                    <a:p>
                      <a:pPr algn="ctr" fontAlgn="ctr"/>
                      <a:r>
                        <a:rPr lang="en-US" sz="1200" u="none" strike="noStrike" dirty="0">
                          <a:effectLst/>
                        </a:rPr>
                        <a:t> </a:t>
                      </a:r>
                      <a:endParaRPr lang="en-US" sz="1200" b="0" i="0" u="none" strike="noStrike" dirty="0">
                        <a:solidFill>
                          <a:srgbClr val="FFFFFF"/>
                        </a:solidFill>
                        <a:effectLst/>
                        <a:latin typeface="Century Gothic" panose="020B0502020202020204" pitchFamily="34" charset="0"/>
                      </a:endParaRPr>
                    </a:p>
                  </a:txBody>
                  <a:tcPr marL="4005" marR="4005" marT="4005" marB="0" anchor="ctr"/>
                </a:tc>
                <a:tc>
                  <a:txBody>
                    <a:bodyPr/>
                    <a:lstStyle/>
                    <a:p>
                      <a:pPr algn="ctr" fontAlgn="ctr"/>
                      <a:r>
                        <a:rPr lang="en-US" sz="1200" u="none" strike="noStrike" dirty="0">
                          <a:effectLst/>
                        </a:rPr>
                        <a:t> </a:t>
                      </a:r>
                      <a:endParaRPr lang="en-US" sz="1200" b="0" i="0" u="none" strike="noStrike" dirty="0">
                        <a:solidFill>
                          <a:srgbClr val="FFFFFF"/>
                        </a:solidFill>
                        <a:effectLst/>
                        <a:latin typeface="Century Gothic" panose="020B0502020202020204" pitchFamily="34" charset="0"/>
                      </a:endParaRPr>
                    </a:p>
                  </a:txBody>
                  <a:tcPr marL="4005" marR="4005" marT="4005" marB="0" anchor="ctr"/>
                </a:tc>
              </a:tr>
              <a:tr h="154885">
                <a:tc>
                  <a:txBody>
                    <a:bodyPr/>
                    <a:lstStyle/>
                    <a:p>
                      <a:pPr algn="ctr" fontAlgn="b"/>
                      <a:r>
                        <a:rPr lang="en-US" sz="1200" u="none" strike="noStrike" dirty="0">
                          <a:effectLst/>
                        </a:rPr>
                        <a:t>18</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30</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5</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40</a:t>
                      </a:r>
                      <a:endParaRPr lang="en-US" sz="1200" b="0" i="0" u="none" strike="noStrike" dirty="0">
                        <a:solidFill>
                          <a:srgbClr val="000000"/>
                        </a:solidFill>
                        <a:effectLst/>
                        <a:latin typeface="Century Gothic" panose="020B0502020202020204" pitchFamily="34" charset="0"/>
                      </a:endParaRPr>
                    </a:p>
                  </a:txBody>
                  <a:tcPr marL="4005" marR="4005" marT="4005" marB="0" anchor="b"/>
                </a:tc>
              </a:tr>
              <a:tr h="154885">
                <a:tc>
                  <a:txBody>
                    <a:bodyPr/>
                    <a:lstStyle/>
                    <a:p>
                      <a:pPr algn="ctr" fontAlgn="b"/>
                      <a:r>
                        <a:rPr lang="en-US" sz="1200" u="none" strike="noStrike" dirty="0">
                          <a:effectLst/>
                        </a:rPr>
                        <a:t>18</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30</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10</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40</a:t>
                      </a:r>
                      <a:endParaRPr lang="en-US" sz="1200" b="0" i="0" u="none" strike="noStrike" dirty="0">
                        <a:solidFill>
                          <a:srgbClr val="000000"/>
                        </a:solidFill>
                        <a:effectLst/>
                        <a:latin typeface="Century Gothic" panose="020B0502020202020204" pitchFamily="34" charset="0"/>
                      </a:endParaRPr>
                    </a:p>
                  </a:txBody>
                  <a:tcPr marL="4005" marR="4005" marT="4005" marB="0" anchor="b"/>
                </a:tc>
              </a:tr>
              <a:tr h="154885">
                <a:tc>
                  <a:txBody>
                    <a:bodyPr/>
                    <a:lstStyle/>
                    <a:p>
                      <a:pPr algn="ctr" fontAlgn="b"/>
                      <a:r>
                        <a:rPr lang="en-US" sz="1200" u="none" strike="noStrike" dirty="0">
                          <a:effectLst/>
                        </a:rPr>
                        <a:t>18</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30</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20</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40</a:t>
                      </a:r>
                      <a:endParaRPr lang="en-US" sz="1200" b="0" i="0" u="none" strike="noStrike" dirty="0">
                        <a:solidFill>
                          <a:srgbClr val="000000"/>
                        </a:solidFill>
                        <a:effectLst/>
                        <a:latin typeface="Century Gothic" panose="020B0502020202020204" pitchFamily="34" charset="0"/>
                      </a:endParaRPr>
                    </a:p>
                  </a:txBody>
                  <a:tcPr marL="4005" marR="4005" marT="4005" marB="0" anchor="b"/>
                </a:tc>
              </a:tr>
              <a:tr h="154885">
                <a:tc>
                  <a:txBody>
                    <a:bodyPr/>
                    <a:lstStyle/>
                    <a:p>
                      <a:pPr algn="ctr" fontAlgn="b"/>
                      <a:r>
                        <a:rPr lang="en-US" sz="1200" u="none" strike="noStrike" dirty="0">
                          <a:effectLst/>
                        </a:rPr>
                        <a:t>18</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30</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40</a:t>
                      </a:r>
                      <a:endParaRPr lang="en-US" sz="1200" b="0" i="0" u="none" strike="noStrike" dirty="0">
                        <a:solidFill>
                          <a:srgbClr val="000000"/>
                        </a:solidFill>
                        <a:effectLst/>
                        <a:latin typeface="Century Gothic" panose="020B0502020202020204" pitchFamily="34" charset="0"/>
                      </a:endParaRPr>
                    </a:p>
                  </a:txBody>
                  <a:tcPr marL="4005" marR="4005" marT="4005" marB="0" anchor="b"/>
                </a:tc>
                <a:tc>
                  <a:txBody>
                    <a:bodyPr/>
                    <a:lstStyle/>
                    <a:p>
                      <a:pPr algn="ctr" fontAlgn="b"/>
                      <a:r>
                        <a:rPr lang="en-US" sz="1200" u="none" strike="noStrike" dirty="0">
                          <a:effectLst/>
                        </a:rPr>
                        <a:t>40</a:t>
                      </a:r>
                      <a:endParaRPr lang="en-US" sz="1200" b="0" i="0" u="none" strike="noStrike" dirty="0">
                        <a:solidFill>
                          <a:srgbClr val="000000"/>
                        </a:solidFill>
                        <a:effectLst/>
                        <a:latin typeface="Century Gothic" panose="020B0502020202020204" pitchFamily="34" charset="0"/>
                      </a:endParaRPr>
                    </a:p>
                  </a:txBody>
                  <a:tcPr marL="4005" marR="4005" marT="4005" marB="0" anchor="b"/>
                </a:tc>
              </a:tr>
            </a:tbl>
          </a:graphicData>
        </a:graphic>
      </p:graphicFrame>
      <p:sp>
        <p:nvSpPr>
          <p:cNvPr id="8" name="Striped Right Arrow 7"/>
          <p:cNvSpPr/>
          <p:nvPr/>
        </p:nvSpPr>
        <p:spPr>
          <a:xfrm>
            <a:off x="8634695" y="3619323"/>
            <a:ext cx="779934" cy="484632"/>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lide Number Placeholder 2"/>
          <p:cNvSpPr>
            <a:spLocks noGrp="1"/>
          </p:cNvSpPr>
          <p:nvPr>
            <p:ph type="sldNum" sz="quarter" idx="12"/>
          </p:nvPr>
        </p:nvSpPr>
        <p:spPr/>
        <p:txBody>
          <a:bodyPr/>
          <a:lstStyle/>
          <a:p>
            <a:r>
              <a:rPr lang="el-GR" dirty="0" smtClean="0"/>
              <a:t>18</a:t>
            </a:r>
            <a:endParaRPr lang="en-US" dirty="0"/>
          </a:p>
        </p:txBody>
      </p:sp>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6717" y="1294064"/>
            <a:ext cx="5177841" cy="2567575"/>
          </a:xfrm>
          <a:prstGeom prst="rect">
            <a:avLst/>
          </a:prstGeom>
          <a:ln>
            <a:noFill/>
          </a:ln>
          <a:effectLst>
            <a:outerShdw blurRad="292100" dist="139700" dir="2700000" algn="tl" rotWithShape="0">
              <a:srgbClr val="333333">
                <a:alpha val="65000"/>
              </a:srgbClr>
            </a:outerShdw>
          </a:effectLst>
        </p:spPr>
      </p:pic>
      <p:pic>
        <p:nvPicPr>
          <p:cNvPr id="13" name="Picture 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6717" y="3870889"/>
            <a:ext cx="5139194" cy="2715551"/>
          </a:xfrm>
          <a:prstGeom prst="rect">
            <a:avLst/>
          </a:prstGeom>
          <a:ln>
            <a:noFill/>
          </a:ln>
          <a:effectLst>
            <a:outerShdw blurRad="292100" dist="139700" dir="2700000" algn="tl" rotWithShape="0">
              <a:srgbClr val="333333">
                <a:alpha val="65000"/>
              </a:srgbClr>
            </a:outerShdw>
          </a:effectLst>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89120" y="4863173"/>
            <a:ext cx="1578942" cy="1235290"/>
          </a:xfrm>
          <a:prstGeom prst="rect">
            <a:avLst/>
          </a:prstGeom>
        </p:spPr>
      </p:pic>
    </p:spTree>
    <p:extLst>
      <p:ext uri="{BB962C8B-B14F-4D97-AF65-F5344CB8AC3E}">
        <p14:creationId xmlns:p14="http://schemas.microsoft.com/office/powerpoint/2010/main" val="3182555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100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84103" y="537210"/>
            <a:ext cx="7033462" cy="853440"/>
          </a:xfrm>
        </p:spPr>
        <p:txBody>
          <a:bodyPr>
            <a:normAutofit fontScale="90000"/>
          </a:bodyPr>
          <a:lstStyle/>
          <a:p>
            <a:r>
              <a:rPr lang="el-GR" dirty="0" smtClean="0">
                <a:ln w="0"/>
                <a:solidFill>
                  <a:schemeClr val="tx1"/>
                </a:solidFill>
                <a:effectLst>
                  <a:outerShdw blurRad="38100" dist="19050" dir="2700000" algn="tl" rotWithShape="0">
                    <a:schemeClr val="dk1">
                      <a:alpha val="40000"/>
                    </a:schemeClr>
                  </a:outerShdw>
                </a:effectLst>
              </a:rPr>
              <a:t>Δημιουργία Νέων διαγραμμάτων</a:t>
            </a:r>
            <a:r>
              <a:rPr lang="el-GR" dirty="0" smtClean="0">
                <a:solidFill>
                  <a:srgbClr val="0070C0"/>
                </a:solidFill>
                <a:effectLst>
                  <a:outerShdw blurRad="38100" dist="38100" dir="2700000" algn="tl">
                    <a:srgbClr val="000000">
                      <a:alpha val="43137"/>
                    </a:srgbClr>
                  </a:outerShdw>
                </a:effectLst>
              </a:rPr>
              <a:t/>
            </a:r>
            <a:br>
              <a:rPr lang="el-GR" dirty="0" smtClean="0">
                <a:solidFill>
                  <a:srgbClr val="0070C0"/>
                </a:solidFill>
                <a:effectLst>
                  <a:outerShdw blurRad="38100" dist="38100" dir="2700000" algn="tl">
                    <a:srgbClr val="000000">
                      <a:alpha val="43137"/>
                    </a:srgbClr>
                  </a:outerShdw>
                </a:effectLst>
              </a:rPr>
            </a:br>
            <a:endParaRPr lang="en-US" dirty="0">
              <a:solidFill>
                <a:srgbClr val="0070C0"/>
              </a:solidFill>
              <a:effectLst>
                <a:outerShdw blurRad="38100" dist="38100" dir="2700000" algn="tl">
                  <a:srgbClr val="000000">
                    <a:alpha val="43137"/>
                  </a:srgbClr>
                </a:outerShdw>
              </a:effectLst>
            </a:endParaRPr>
          </a:p>
        </p:txBody>
      </p:sp>
      <p:pic>
        <p:nvPicPr>
          <p:cNvPr id="7" name="Picture 6"/>
          <p:cNvPicPr>
            <a:picLocks noChangeAspect="1"/>
          </p:cNvPicPr>
          <p:nvPr/>
        </p:nvPicPr>
        <p:blipFill>
          <a:blip r:embed="rId2"/>
          <a:stretch>
            <a:fillRect/>
          </a:stretch>
        </p:blipFill>
        <p:spPr>
          <a:xfrm>
            <a:off x="1855744" y="1579418"/>
            <a:ext cx="8720816" cy="466898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3" name="Slide Number Placeholder 2"/>
          <p:cNvSpPr>
            <a:spLocks noGrp="1"/>
          </p:cNvSpPr>
          <p:nvPr>
            <p:ph type="sldNum" sz="quarter" idx="12"/>
          </p:nvPr>
        </p:nvSpPr>
        <p:spPr/>
        <p:txBody>
          <a:bodyPr/>
          <a:lstStyle/>
          <a:p>
            <a:r>
              <a:rPr lang="el-GR" dirty="0" smtClean="0"/>
              <a:t>19</a:t>
            </a:r>
            <a:endParaRPr lang="en-US" dirty="0"/>
          </a:p>
        </p:txBody>
      </p:sp>
      <mc:AlternateContent xmlns:mc="http://schemas.openxmlformats.org/markup-compatibility/2006" xmlns:a14="http://schemas.microsoft.com/office/drawing/2010/main">
        <mc:Choice Requires="a14">
          <p:sp>
            <p:nvSpPr>
              <p:cNvPr id="4" name="TextBox 3"/>
              <p:cNvSpPr txBox="1"/>
              <p:nvPr/>
            </p:nvSpPr>
            <p:spPr>
              <a:xfrm>
                <a:off x="1071846" y="3346877"/>
                <a:ext cx="932195" cy="75706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n-US" sz="2400" i="1" smtClean="0">
                              <a:latin typeface="Cambria Math" panose="02040503050406030204" pitchFamily="18" charset="0"/>
                            </a:rPr>
                          </m:ctrlPr>
                        </m:fPr>
                        <m:num>
                          <m:r>
                            <a:rPr lang="en-US" sz="2400" b="0" i="1" smtClean="0">
                              <a:latin typeface="Cambria Math" panose="02040503050406030204" pitchFamily="18" charset="0"/>
                            </a:rPr>
                            <m:t>𝑡𝑎𝑛</m:t>
                          </m:r>
                          <m:r>
                            <a:rPr lang="el-GR" sz="2400" b="0" i="1" smtClean="0">
                              <a:latin typeface="Cambria Math" panose="02040503050406030204" pitchFamily="18" charset="0"/>
                            </a:rPr>
                            <m:t>𝜑</m:t>
                          </m:r>
                        </m:num>
                        <m:den>
                          <m:r>
                            <a:rPr lang="en-US" sz="2400" b="0" i="1" smtClean="0">
                              <a:latin typeface="Cambria Math" panose="02040503050406030204" pitchFamily="18" charset="0"/>
                            </a:rPr>
                            <m:t>𝐹</m:t>
                          </m:r>
                        </m:den>
                      </m:f>
                    </m:oMath>
                  </m:oMathPara>
                </a14:m>
                <a:endParaRPr lang="en-US" sz="2400" dirty="0"/>
              </a:p>
            </p:txBody>
          </p:sp>
        </mc:Choice>
        <mc:Fallback xmlns="">
          <p:sp>
            <p:nvSpPr>
              <p:cNvPr id="4" name="TextBox 3"/>
              <p:cNvSpPr txBox="1">
                <a:spLocks noRot="1" noChangeAspect="1" noMove="1" noResize="1" noEditPoints="1" noAdjustHandles="1" noChangeArrowheads="1" noChangeShapeType="1" noTextEdit="1"/>
              </p:cNvSpPr>
              <p:nvPr/>
            </p:nvSpPr>
            <p:spPr>
              <a:xfrm>
                <a:off x="1071846" y="3346877"/>
                <a:ext cx="932195" cy="757067"/>
              </a:xfrm>
              <a:prstGeom prst="rect">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4968948" y="6070733"/>
                <a:ext cx="1929759" cy="787267"/>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sz="2400" i="1" smtClean="0">
                              <a:latin typeface="Cambria Math" panose="02040503050406030204" pitchFamily="18" charset="0"/>
                            </a:rPr>
                          </m:ctrlPr>
                        </m:fPr>
                        <m:num>
                          <m:r>
                            <a:rPr lang="en-US" sz="2400" b="0" i="1" smtClean="0">
                              <a:latin typeface="Cambria Math" panose="02040503050406030204" pitchFamily="18" charset="0"/>
                            </a:rPr>
                            <m:t>𝑐</m:t>
                          </m:r>
                        </m:num>
                        <m:den>
                          <m:r>
                            <a:rPr lang="el-GR" sz="2400" b="0" i="1" smtClean="0">
                              <a:latin typeface="Cambria Math" panose="02040503050406030204" pitchFamily="18" charset="0"/>
                            </a:rPr>
                            <m:t>𝛾</m:t>
                          </m:r>
                          <m:r>
                            <a:rPr lang="en-US" sz="2400" b="0" i="1" smtClean="0">
                              <a:latin typeface="Cambria Math" panose="02040503050406030204" pitchFamily="18" charset="0"/>
                            </a:rPr>
                            <m:t>∗</m:t>
                          </m:r>
                          <m:r>
                            <a:rPr lang="en-US" sz="2400" b="0" i="1" smtClean="0">
                              <a:latin typeface="Cambria Math" panose="02040503050406030204" pitchFamily="18" charset="0"/>
                            </a:rPr>
                            <m:t>𝐻</m:t>
                          </m:r>
                          <m:r>
                            <a:rPr lang="en-US" sz="2400" b="0" i="1" smtClean="0">
                              <a:latin typeface="Cambria Math" panose="02040503050406030204" pitchFamily="18" charset="0"/>
                            </a:rPr>
                            <m:t>∗</m:t>
                          </m:r>
                          <m:r>
                            <a:rPr lang="en-US" sz="2400" b="0" i="1" smtClean="0">
                              <a:latin typeface="Cambria Math" panose="02040503050406030204" pitchFamily="18" charset="0"/>
                            </a:rPr>
                            <m:t>𝑡𝑎𝑛</m:t>
                          </m:r>
                          <m:r>
                            <a:rPr lang="el-GR" sz="2400" b="0" i="1" smtClean="0">
                              <a:latin typeface="Cambria Math" panose="02040503050406030204" pitchFamily="18" charset="0"/>
                            </a:rPr>
                            <m:t>𝜑</m:t>
                          </m:r>
                        </m:den>
                      </m:f>
                    </m:oMath>
                  </m:oMathPara>
                </a14:m>
                <a:endParaRPr lang="en-US" sz="2000" dirty="0"/>
              </a:p>
            </p:txBody>
          </p:sp>
        </mc:Choice>
        <mc:Fallback xmlns="">
          <p:sp>
            <p:nvSpPr>
              <p:cNvPr id="5" name="TextBox 4"/>
              <p:cNvSpPr txBox="1">
                <a:spLocks noRot="1" noChangeAspect="1" noMove="1" noResize="1" noEditPoints="1" noAdjustHandles="1" noChangeArrowheads="1" noChangeShapeType="1" noTextEdit="1"/>
              </p:cNvSpPr>
              <p:nvPr/>
            </p:nvSpPr>
            <p:spPr>
              <a:xfrm>
                <a:off x="4968948" y="6070733"/>
                <a:ext cx="1929759" cy="787267"/>
              </a:xfrm>
              <a:prstGeom prst="rect">
                <a:avLst/>
              </a:prstGeom>
              <a:blipFill rotWithShape="0">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699580717"/>
      </p:ext>
    </p:extLst>
  </p:cSld>
  <p:clrMapOvr>
    <a:masterClrMapping/>
  </p:clrMapOvr>
  <mc:AlternateContent xmlns:mc="http://schemas.openxmlformats.org/markup-compatibility/2006" xmlns:p14="http://schemas.microsoft.com/office/powerpoint/2010/main">
    <mc:Choice Requires="p14">
      <p:transition spd="slow" p14:dur="1750">
        <p14:gallery dir="l"/>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695828"/>
            <a:ext cx="8911687" cy="774384"/>
          </a:xfrm>
        </p:spPr>
        <p:txBody>
          <a:bodyPr>
            <a:normAutofit/>
          </a:bodyPr>
          <a:lstStyle/>
          <a:p>
            <a:r>
              <a:rPr lang="el-GR" b="1" dirty="0">
                <a:ln w="9525" cap="sq" cmpd="sng">
                  <a:solidFill>
                    <a:schemeClr val="bg1">
                      <a:lumMod val="85000"/>
                    </a:schemeClr>
                  </a:solidFill>
                  <a:prstDash val="solid"/>
                  <a:bevel/>
                </a:ln>
                <a:solidFill>
                  <a:schemeClr val="tx1">
                    <a:alpha val="95000"/>
                  </a:schemeClr>
                </a:solidFill>
              </a:rPr>
              <a:t>Εισαγωγή</a:t>
            </a:r>
            <a:endParaRPr lang="en-US" b="1" dirty="0">
              <a:ln w="9525" cap="sq" cmpd="sng">
                <a:solidFill>
                  <a:schemeClr val="bg1">
                    <a:lumMod val="85000"/>
                  </a:schemeClr>
                </a:solidFill>
                <a:prstDash val="solid"/>
                <a:bevel/>
              </a:ln>
              <a:solidFill>
                <a:schemeClr val="tx1">
                  <a:alpha val="95000"/>
                </a:schemeClr>
              </a:solidFill>
            </a:endParaRPr>
          </a:p>
        </p:txBody>
      </p:sp>
      <p:sp>
        <p:nvSpPr>
          <p:cNvPr id="3" name="Content Placeholder 2"/>
          <p:cNvSpPr>
            <a:spLocks noGrp="1"/>
          </p:cNvSpPr>
          <p:nvPr>
            <p:ph idx="1"/>
          </p:nvPr>
        </p:nvSpPr>
        <p:spPr>
          <a:xfrm>
            <a:off x="1476375" y="1751359"/>
            <a:ext cx="9571036" cy="3848455"/>
          </a:xfrm>
          <a:noFill/>
        </p:spPr>
        <p:txBody>
          <a:bodyPr>
            <a:noAutofit/>
          </a:bodyPr>
          <a:lstStyle/>
          <a:p>
            <a:pPr marL="0" indent="0" algn="just">
              <a:buNone/>
            </a:pPr>
            <a:r>
              <a:rPr lang="el-GR" sz="2200" dirty="0" smtClean="0">
                <a:ln w="0"/>
                <a:solidFill>
                  <a:schemeClr val="tx1"/>
                </a:solidFill>
                <a:effectLst>
                  <a:outerShdw blurRad="38100" dist="19050" dir="2700000" algn="tl" rotWithShape="0">
                    <a:schemeClr val="dk1">
                      <a:alpha val="40000"/>
                    </a:schemeClr>
                  </a:outerShdw>
                </a:effectLst>
              </a:rPr>
              <a:t>Η εργασία είχε ως στόχο τον προσδιορισμό των Συντελεστών Ασφαλείας, σε πλήθος εδαφικών προσομοιωμάτων που προκύπτουν από τη μέθοδο πεπερασμένων στοιχείων υπό στατικές και σεισμικές συνθήκες.</a:t>
            </a:r>
            <a:r>
              <a:rPr lang="en-US" sz="2200" dirty="0">
                <a:ln w="0"/>
                <a:solidFill>
                  <a:schemeClr val="tx1"/>
                </a:solidFill>
                <a:effectLst>
                  <a:outerShdw blurRad="38100" dist="19050" dir="2700000" algn="tl" rotWithShape="0">
                    <a:schemeClr val="dk1">
                      <a:alpha val="40000"/>
                    </a:schemeClr>
                  </a:outerShdw>
                </a:effectLst>
              </a:rPr>
              <a:t> </a:t>
            </a:r>
            <a:endParaRPr lang="el-GR" sz="2200" dirty="0" smtClean="0">
              <a:ln w="0"/>
              <a:solidFill>
                <a:schemeClr val="tx1"/>
              </a:solidFill>
              <a:effectLst>
                <a:outerShdw blurRad="38100" dist="19050" dir="2700000" algn="tl" rotWithShape="0">
                  <a:schemeClr val="dk1">
                    <a:alpha val="40000"/>
                  </a:schemeClr>
                </a:outerShdw>
              </a:effectLst>
            </a:endParaRPr>
          </a:p>
          <a:p>
            <a:pPr marL="0" indent="0" algn="just">
              <a:buNone/>
            </a:pPr>
            <a:r>
              <a:rPr lang="el-GR" sz="2200" dirty="0" smtClean="0">
                <a:ln w="0"/>
                <a:solidFill>
                  <a:schemeClr val="tx1"/>
                </a:solidFill>
                <a:effectLst>
                  <a:outerShdw blurRad="38100" dist="19050" dir="2700000" algn="tl" rotWithShape="0">
                    <a:schemeClr val="dk1">
                      <a:alpha val="40000"/>
                    </a:schemeClr>
                  </a:outerShdw>
                </a:effectLst>
              </a:rPr>
              <a:t>Με  βάση τα παραπάνω δημιουργήθηκαν νέα διαγράμματα και συγκρίθηκαν οι τιμές των Συντελεστών </a:t>
            </a:r>
            <a:r>
              <a:rPr lang="el-GR" sz="2200" dirty="0">
                <a:ln w="0"/>
                <a:solidFill>
                  <a:schemeClr val="tx1"/>
                </a:solidFill>
                <a:effectLst>
                  <a:outerShdw blurRad="38100" dist="19050" dir="2700000" algn="tl" rotWithShape="0">
                    <a:schemeClr val="dk1">
                      <a:alpha val="40000"/>
                    </a:schemeClr>
                  </a:outerShdw>
                </a:effectLst>
              </a:rPr>
              <a:t>Α</a:t>
            </a:r>
            <a:r>
              <a:rPr lang="el-GR" sz="2200" dirty="0" smtClean="0">
                <a:ln w="0"/>
                <a:solidFill>
                  <a:schemeClr val="tx1"/>
                </a:solidFill>
                <a:effectLst>
                  <a:outerShdw blurRad="38100" dist="19050" dir="2700000" algn="tl" rotWithShape="0">
                    <a:schemeClr val="dk1">
                      <a:alpha val="40000"/>
                    </a:schemeClr>
                  </a:outerShdw>
                </a:effectLst>
              </a:rPr>
              <a:t>σφαλείας με άλλες  μεθόδους.</a:t>
            </a:r>
          </a:p>
          <a:p>
            <a:pPr marL="0" indent="0" algn="just">
              <a:buNone/>
            </a:pPr>
            <a:r>
              <a:rPr lang="el-GR" sz="2200" dirty="0" smtClean="0">
                <a:ln w="0"/>
                <a:solidFill>
                  <a:schemeClr val="tx1"/>
                </a:solidFill>
                <a:effectLst>
                  <a:outerShdw blurRad="38100" dist="19050" dir="2700000" algn="tl" rotWithShape="0">
                    <a:schemeClr val="dk1">
                      <a:alpha val="40000"/>
                    </a:schemeClr>
                  </a:outerShdw>
                </a:effectLst>
              </a:rPr>
              <a:t>Επόμενος στόχος ήταν η εξέταση της διαφοροποίησης του Συντελεστή </a:t>
            </a:r>
            <a:r>
              <a:rPr lang="el-GR" sz="2200" dirty="0">
                <a:ln w="0"/>
                <a:solidFill>
                  <a:schemeClr val="tx1"/>
                </a:solidFill>
                <a:effectLst>
                  <a:outerShdw blurRad="38100" dist="19050" dir="2700000" algn="tl" rotWithShape="0">
                    <a:schemeClr val="dk1">
                      <a:alpha val="40000"/>
                    </a:schemeClr>
                  </a:outerShdw>
                </a:effectLst>
              </a:rPr>
              <a:t>Α</a:t>
            </a:r>
            <a:r>
              <a:rPr lang="el-GR" sz="2200" dirty="0" smtClean="0">
                <a:ln w="0"/>
                <a:solidFill>
                  <a:schemeClr val="tx1"/>
                </a:solidFill>
                <a:effectLst>
                  <a:outerShdw blurRad="38100" dist="19050" dir="2700000" algn="tl" rotWithShape="0">
                    <a:schemeClr val="dk1">
                      <a:alpha val="40000"/>
                    </a:schemeClr>
                  </a:outerShdw>
                </a:effectLst>
              </a:rPr>
              <a:t>σφαλείας μεταξύ πρανών και συμμετρικών επιχωμάτων.</a:t>
            </a:r>
          </a:p>
          <a:p>
            <a:pPr marL="0" indent="0" algn="just">
              <a:buNone/>
            </a:pPr>
            <a:r>
              <a:rPr lang="el-GR" sz="2200" dirty="0" smtClean="0">
                <a:ln w="0"/>
                <a:solidFill>
                  <a:schemeClr val="tx1"/>
                </a:solidFill>
                <a:effectLst>
                  <a:outerShdw blurRad="38100" dist="19050" dir="2700000" algn="tl" rotWithShape="0">
                    <a:schemeClr val="dk1">
                      <a:alpha val="40000"/>
                    </a:schemeClr>
                  </a:outerShdw>
                </a:effectLst>
              </a:rPr>
              <a:t>Και τέλος εφαρμόστηκαν τα νέα διαγράμματα σε πρανές της Ικαρίας.</a:t>
            </a:r>
            <a:endParaRPr lang="en-US" sz="2200" dirty="0" smtClean="0">
              <a:ln w="0"/>
              <a:solidFill>
                <a:schemeClr val="tx1"/>
              </a:solidFill>
              <a:effectLst>
                <a:outerShdw blurRad="38100" dist="19050" dir="2700000" algn="tl" rotWithShape="0">
                  <a:schemeClr val="dk1">
                    <a:alpha val="40000"/>
                  </a:schemeClr>
                </a:outerShdw>
              </a:effectLst>
            </a:endParaRPr>
          </a:p>
        </p:txBody>
      </p:sp>
      <p:sp>
        <p:nvSpPr>
          <p:cNvPr id="4" name="Slide Number Placeholder 3"/>
          <p:cNvSpPr>
            <a:spLocks noGrp="1"/>
          </p:cNvSpPr>
          <p:nvPr>
            <p:ph type="sldNum" sz="quarter" idx="12"/>
          </p:nvPr>
        </p:nvSpPr>
        <p:spPr/>
        <p:txBody>
          <a:bodyPr/>
          <a:lstStyle/>
          <a:p>
            <a:r>
              <a:rPr lang="en-US" dirty="0"/>
              <a:t>2</a:t>
            </a:r>
          </a:p>
        </p:txBody>
      </p:sp>
    </p:spTree>
    <p:extLst>
      <p:ext uri="{BB962C8B-B14F-4D97-AF65-F5344CB8AC3E}">
        <p14:creationId xmlns:p14="http://schemas.microsoft.com/office/powerpoint/2010/main" val="1633262692"/>
      </p:ext>
    </p:extLst>
  </p:cSld>
  <p:clrMapOvr>
    <a:masterClrMapping/>
  </p:clrMapOvr>
  <p:transition spd="slow">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82432" y="420013"/>
            <a:ext cx="7309167" cy="1062423"/>
          </a:xfrm>
        </p:spPr>
        <p:txBody>
          <a:bodyPr>
            <a:normAutofit fontScale="90000"/>
          </a:bodyPr>
          <a:lstStyle/>
          <a:p>
            <a:r>
              <a:rPr lang="el-GR" dirty="0">
                <a:ln w="0"/>
                <a:solidFill>
                  <a:schemeClr val="tx1"/>
                </a:solidFill>
                <a:effectLst>
                  <a:outerShdw blurRad="38100" dist="19050" dir="2700000" algn="tl" rotWithShape="0">
                    <a:schemeClr val="dk1">
                      <a:alpha val="40000"/>
                    </a:schemeClr>
                  </a:outerShdw>
                </a:effectLst>
              </a:rPr>
              <a:t>Δημιουργία </a:t>
            </a:r>
            <a:r>
              <a:rPr lang="el-GR" dirty="0" smtClean="0">
                <a:ln w="0"/>
                <a:solidFill>
                  <a:schemeClr val="tx1"/>
                </a:solidFill>
                <a:effectLst>
                  <a:outerShdw blurRad="38100" dist="19050" dir="2700000" algn="tl" rotWithShape="0">
                    <a:schemeClr val="dk1">
                      <a:alpha val="40000"/>
                    </a:schemeClr>
                  </a:outerShdw>
                </a:effectLst>
              </a:rPr>
              <a:t>Νέων διαγραμμάτων</a:t>
            </a:r>
            <a:r>
              <a:rPr lang="el-GR" dirty="0">
                <a:solidFill>
                  <a:srgbClr val="0070C0"/>
                </a:solidFill>
              </a:rPr>
              <a:t/>
            </a:r>
            <a:br>
              <a:rPr lang="el-GR" dirty="0">
                <a:solidFill>
                  <a:srgbClr val="0070C0"/>
                </a:solidFill>
              </a:rPr>
            </a:br>
            <a:endParaRPr lang="en-US" dirty="0"/>
          </a:p>
        </p:txBody>
      </p:sp>
      <p:pic>
        <p:nvPicPr>
          <p:cNvPr id="7" name="Picture 6"/>
          <p:cNvPicPr>
            <a:picLocks noChangeAspect="1"/>
          </p:cNvPicPr>
          <p:nvPr/>
        </p:nvPicPr>
        <p:blipFill>
          <a:blip r:embed="rId2"/>
          <a:stretch>
            <a:fillRect/>
          </a:stretch>
        </p:blipFill>
        <p:spPr>
          <a:xfrm>
            <a:off x="2092036" y="1648691"/>
            <a:ext cx="8534399" cy="4728307"/>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3" name="Slide Number Placeholder 2"/>
          <p:cNvSpPr>
            <a:spLocks noGrp="1"/>
          </p:cNvSpPr>
          <p:nvPr>
            <p:ph type="sldNum" sz="quarter" idx="12"/>
          </p:nvPr>
        </p:nvSpPr>
        <p:spPr/>
        <p:txBody>
          <a:bodyPr/>
          <a:lstStyle/>
          <a:p>
            <a:r>
              <a:rPr lang="el-GR" dirty="0" smtClean="0"/>
              <a:t>2</a:t>
            </a:r>
            <a:r>
              <a:rPr lang="el-GR" dirty="0"/>
              <a:t>0</a:t>
            </a:r>
            <a:endParaRPr lang="en-US" dirty="0"/>
          </a:p>
        </p:txBody>
      </p:sp>
      <mc:AlternateContent xmlns:mc="http://schemas.openxmlformats.org/markup-compatibility/2006" xmlns:a14="http://schemas.microsoft.com/office/drawing/2010/main">
        <mc:Choice Requires="a14">
          <p:sp>
            <p:nvSpPr>
              <p:cNvPr id="5" name="TextBox 4"/>
              <p:cNvSpPr txBox="1"/>
              <p:nvPr/>
            </p:nvSpPr>
            <p:spPr>
              <a:xfrm>
                <a:off x="5713228" y="4571999"/>
                <a:ext cx="1772094" cy="78726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n-US" sz="2400" i="1" smtClean="0">
                              <a:latin typeface="Cambria Math" panose="02040503050406030204" pitchFamily="18" charset="0"/>
                            </a:rPr>
                          </m:ctrlPr>
                        </m:fPr>
                        <m:num>
                          <m:r>
                            <a:rPr lang="en-US" sz="2400" b="0" i="1" smtClean="0">
                              <a:latin typeface="Cambria Math" panose="02040503050406030204" pitchFamily="18" charset="0"/>
                            </a:rPr>
                            <m:t>𝑐</m:t>
                          </m:r>
                        </m:num>
                        <m:den>
                          <m:r>
                            <a:rPr lang="el-GR" sz="2400" b="0" i="1" smtClean="0">
                              <a:latin typeface="Cambria Math" panose="02040503050406030204" pitchFamily="18" charset="0"/>
                            </a:rPr>
                            <m:t>𝛾</m:t>
                          </m:r>
                          <m:r>
                            <a:rPr lang="en-US" sz="2400" b="0" i="1" smtClean="0">
                              <a:latin typeface="Cambria Math" panose="02040503050406030204" pitchFamily="18" charset="0"/>
                            </a:rPr>
                            <m:t>∗</m:t>
                          </m:r>
                          <m:r>
                            <a:rPr lang="en-US" sz="2400" b="0" i="1" smtClean="0">
                              <a:latin typeface="Cambria Math" panose="02040503050406030204" pitchFamily="18" charset="0"/>
                            </a:rPr>
                            <m:t>𝐻</m:t>
                          </m:r>
                          <m:r>
                            <a:rPr lang="en-US" sz="2400" b="0" i="1" smtClean="0">
                              <a:latin typeface="Cambria Math" panose="02040503050406030204" pitchFamily="18" charset="0"/>
                            </a:rPr>
                            <m:t>∗</m:t>
                          </m:r>
                          <m:r>
                            <a:rPr lang="en-US" sz="2400" b="0" i="1" smtClean="0">
                              <a:latin typeface="Cambria Math" panose="02040503050406030204" pitchFamily="18" charset="0"/>
                            </a:rPr>
                            <m:t>𝑡𝑎𝑛</m:t>
                          </m:r>
                          <m:r>
                            <a:rPr lang="el-GR" sz="2400" b="0" i="1" smtClean="0">
                              <a:latin typeface="Cambria Math" panose="02040503050406030204" pitchFamily="18" charset="0"/>
                            </a:rPr>
                            <m:t>𝜑</m:t>
                          </m:r>
                        </m:den>
                      </m:f>
                    </m:oMath>
                  </m:oMathPara>
                </a14:m>
                <a:endParaRPr lang="en-US" sz="2000" dirty="0"/>
              </a:p>
            </p:txBody>
          </p:sp>
        </mc:Choice>
        <mc:Fallback xmlns="">
          <p:sp>
            <p:nvSpPr>
              <p:cNvPr id="5" name="TextBox 4"/>
              <p:cNvSpPr txBox="1">
                <a:spLocks noRot="1" noChangeAspect="1" noMove="1" noResize="1" noEditPoints="1" noAdjustHandles="1" noChangeArrowheads="1" noChangeShapeType="1" noTextEdit="1"/>
              </p:cNvSpPr>
              <p:nvPr/>
            </p:nvSpPr>
            <p:spPr>
              <a:xfrm>
                <a:off x="5713228" y="4571999"/>
                <a:ext cx="1772094" cy="787267"/>
              </a:xfrm>
              <a:prstGeom prst="rect">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4" name="TextBox 3"/>
              <p:cNvSpPr txBox="1"/>
              <p:nvPr/>
            </p:nvSpPr>
            <p:spPr>
              <a:xfrm>
                <a:off x="964018" y="3296093"/>
                <a:ext cx="1138132" cy="628121"/>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r>
                  <a:rPr lang="en-US" sz="2400" b="1" i="1" dirty="0" smtClean="0"/>
                  <a:t>Ns</a:t>
                </a:r>
                <a:r>
                  <a:rPr lang="en-US" dirty="0" smtClean="0"/>
                  <a:t>=</a:t>
                </a:r>
                <a14:m>
                  <m:oMath xmlns:m="http://schemas.openxmlformats.org/officeDocument/2006/math">
                    <m:f>
                      <m:fPr>
                        <m:ctrlPr>
                          <a:rPr lang="en-US" sz="2400" i="1" smtClean="0">
                            <a:latin typeface="Cambria Math" panose="02040503050406030204" pitchFamily="18" charset="0"/>
                          </a:rPr>
                        </m:ctrlPr>
                      </m:fPr>
                      <m:num>
                        <m:r>
                          <a:rPr lang="en-US" sz="2400" b="0" i="1" smtClean="0">
                            <a:latin typeface="Cambria Math" panose="02040503050406030204" pitchFamily="18" charset="0"/>
                          </a:rPr>
                          <m:t>𝑐</m:t>
                        </m:r>
                      </m:num>
                      <m:den>
                        <m:r>
                          <a:rPr lang="el-GR" sz="2400" b="0" i="1" smtClean="0">
                            <a:latin typeface="Cambria Math" panose="02040503050406030204" pitchFamily="18" charset="0"/>
                          </a:rPr>
                          <m:t>𝛾</m:t>
                        </m:r>
                        <m:r>
                          <m:rPr>
                            <m:sty m:val="p"/>
                          </m:rPr>
                          <a:rPr lang="el-GR" sz="2400" b="0" i="0" smtClean="0">
                            <a:latin typeface="Cambria Math" panose="02040503050406030204" pitchFamily="18" charset="0"/>
                          </a:rPr>
                          <m:t>Η</m:t>
                        </m:r>
                        <m:r>
                          <a:rPr lang="en-US" sz="2400" b="0" i="1" smtClean="0">
                            <a:latin typeface="Cambria Math" panose="02040503050406030204" pitchFamily="18" charset="0"/>
                          </a:rPr>
                          <m:t>𝐹</m:t>
                        </m:r>
                      </m:den>
                    </m:f>
                  </m:oMath>
                </a14:m>
                <a:endParaRPr lang="en-US" dirty="0"/>
              </a:p>
            </p:txBody>
          </p:sp>
        </mc:Choice>
        <mc:Fallback>
          <p:sp>
            <p:nvSpPr>
              <p:cNvPr id="4" name="TextBox 3"/>
              <p:cNvSpPr txBox="1">
                <a:spLocks noRot="1" noChangeAspect="1" noMove="1" noResize="1" noEditPoints="1" noAdjustHandles="1" noChangeArrowheads="1" noChangeShapeType="1" noTextEdit="1"/>
              </p:cNvSpPr>
              <p:nvPr/>
            </p:nvSpPr>
            <p:spPr>
              <a:xfrm>
                <a:off x="964018" y="3296093"/>
                <a:ext cx="1138132" cy="628121"/>
              </a:xfrm>
              <a:prstGeom prst="rect">
                <a:avLst/>
              </a:prstGeom>
              <a:blipFill rotWithShape="0">
                <a:blip r:embed="rId4"/>
                <a:stretch>
                  <a:fillRect l="-7368" t="-943"/>
                </a:stretch>
              </a:blipFill>
            </p:spPr>
            <p:txBody>
              <a:bodyPr/>
              <a:lstStyle/>
              <a:p>
                <a:r>
                  <a:rPr lang="en-US">
                    <a:noFill/>
                  </a:rPr>
                  <a:t> </a:t>
                </a:r>
              </a:p>
            </p:txBody>
          </p:sp>
        </mc:Fallback>
      </mc:AlternateContent>
    </p:spTree>
    <p:extLst>
      <p:ext uri="{BB962C8B-B14F-4D97-AF65-F5344CB8AC3E}">
        <p14:creationId xmlns:p14="http://schemas.microsoft.com/office/powerpoint/2010/main" val="1641933343"/>
      </p:ext>
    </p:extLst>
  </p:cSld>
  <p:clrMapOvr>
    <a:masterClrMapping/>
  </p:clrMapOvr>
  <p:transition spd="slow">
    <p:circl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1377" y="434054"/>
            <a:ext cx="9905998" cy="921185"/>
          </a:xfrm>
        </p:spPr>
        <p:txBody>
          <a:bodyPr/>
          <a:lstStyle/>
          <a:p>
            <a:r>
              <a:rPr lang="el-GR" dirty="0" smtClean="0">
                <a:effectLst>
                  <a:outerShdw blurRad="38100" dist="38100" dir="2700000" algn="tl">
                    <a:srgbClr val="000000">
                      <a:alpha val="43137"/>
                    </a:srgbClr>
                  </a:outerShdw>
                </a:effectLst>
              </a:rPr>
              <a:t>Σύγκριση με μέθοδο </a:t>
            </a:r>
            <a:r>
              <a:rPr lang="en-US" dirty="0" smtClean="0">
                <a:effectLst>
                  <a:outerShdw blurRad="38100" dist="38100" dir="2700000" algn="tl">
                    <a:srgbClr val="000000">
                      <a:alpha val="43137"/>
                    </a:srgbClr>
                  </a:outerShdw>
                </a:effectLst>
              </a:rPr>
              <a:t>Taylor</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476375" y="1098900"/>
            <a:ext cx="9526905" cy="1661261"/>
          </a:xfrm>
        </p:spPr>
        <p:txBody>
          <a:bodyPr>
            <a:normAutofit lnSpcReduction="10000"/>
          </a:bodyPr>
          <a:lstStyle/>
          <a:p>
            <a:pPr marL="0" indent="0" algn="just">
              <a:buNone/>
            </a:pPr>
            <a:r>
              <a:rPr lang="el-GR" sz="2000" dirty="0">
                <a:ln w="0"/>
                <a:solidFill>
                  <a:schemeClr val="tx1"/>
                </a:solidFill>
                <a:effectLst>
                  <a:outerShdw blurRad="38100" dist="19050" dir="2700000" algn="tl" rotWithShape="0">
                    <a:schemeClr val="dk1">
                      <a:alpha val="40000"/>
                    </a:schemeClr>
                  </a:outerShdw>
                </a:effectLst>
              </a:rPr>
              <a:t>Μ</a:t>
            </a:r>
            <a:r>
              <a:rPr lang="el-GR" sz="2000" dirty="0" smtClean="0">
                <a:ln w="0"/>
                <a:solidFill>
                  <a:schemeClr val="tx1"/>
                </a:solidFill>
                <a:effectLst>
                  <a:outerShdw blurRad="38100" dist="19050" dir="2700000" algn="tl" rotWithShape="0">
                    <a:schemeClr val="dk1">
                      <a:alpha val="40000"/>
                    </a:schemeClr>
                  </a:outerShdw>
                </a:effectLst>
              </a:rPr>
              <a:t>ε </a:t>
            </a:r>
            <a:r>
              <a:rPr lang="el-GR" sz="2000" dirty="0">
                <a:ln w="0"/>
                <a:solidFill>
                  <a:schemeClr val="tx1"/>
                </a:solidFill>
                <a:effectLst>
                  <a:outerShdw blurRad="38100" dist="19050" dir="2700000" algn="tl" rotWithShape="0">
                    <a:schemeClr val="dk1">
                      <a:alpha val="40000"/>
                    </a:schemeClr>
                  </a:outerShdw>
                </a:effectLst>
              </a:rPr>
              <a:t>δεδομένο τη συνοχή του υλικού, το ειδικό του βάρος, και το ύψος του πρανούς υπολογίσθηκε ο συντελεστής ευστάθειας </a:t>
            </a:r>
            <a:r>
              <a:rPr lang="en-US" sz="2000" dirty="0">
                <a:ln w="0"/>
                <a:solidFill>
                  <a:schemeClr val="tx1"/>
                </a:solidFill>
                <a:effectLst>
                  <a:outerShdw blurRad="38100" dist="19050" dir="2700000" algn="tl" rotWithShape="0">
                    <a:schemeClr val="dk1">
                      <a:alpha val="40000"/>
                    </a:schemeClr>
                  </a:outerShdw>
                </a:effectLst>
              </a:rPr>
              <a:t>Ns</a:t>
            </a:r>
            <a:r>
              <a:rPr lang="en-US" sz="2000" dirty="0" smtClean="0">
                <a:ln w="0"/>
                <a:solidFill>
                  <a:schemeClr val="tx1"/>
                </a:solidFill>
                <a:effectLst>
                  <a:outerShdw blurRad="38100" dist="19050" dir="2700000" algn="tl" rotWithShape="0">
                    <a:schemeClr val="dk1">
                      <a:alpha val="40000"/>
                    </a:schemeClr>
                  </a:outerShdw>
                </a:effectLst>
              </a:rPr>
              <a:t>.</a:t>
            </a:r>
            <a:endParaRPr lang="el-GR" sz="2000" dirty="0">
              <a:ln w="0"/>
              <a:solidFill>
                <a:schemeClr val="tx1"/>
              </a:solidFill>
              <a:effectLst>
                <a:outerShdw blurRad="38100" dist="19050" dir="2700000" algn="tl" rotWithShape="0">
                  <a:schemeClr val="dk1">
                    <a:alpha val="40000"/>
                  </a:schemeClr>
                </a:outerShdw>
              </a:effectLst>
            </a:endParaRPr>
          </a:p>
          <a:p>
            <a:pPr marL="0" indent="0" algn="just">
              <a:buNone/>
            </a:pPr>
            <a:r>
              <a:rPr lang="el-GR" sz="2000" dirty="0">
                <a:ln w="0"/>
                <a:solidFill>
                  <a:schemeClr val="tx1"/>
                </a:solidFill>
                <a:effectLst>
                  <a:outerShdw blurRad="38100" dist="19050" dir="2700000" algn="tl" rotWithShape="0">
                    <a:schemeClr val="dk1">
                      <a:alpha val="40000"/>
                    </a:schemeClr>
                  </a:outerShdw>
                </a:effectLst>
              </a:rPr>
              <a:t>Από τους γνωστούς πλέον συντελεστές ευστάθειας του διαγράμματος </a:t>
            </a:r>
            <a:r>
              <a:rPr lang="en-US" sz="2000" dirty="0">
                <a:ln w="0"/>
                <a:solidFill>
                  <a:schemeClr val="tx1"/>
                </a:solidFill>
                <a:effectLst>
                  <a:outerShdw blurRad="38100" dist="19050" dir="2700000" algn="tl" rotWithShape="0">
                    <a:schemeClr val="dk1">
                      <a:alpha val="40000"/>
                    </a:schemeClr>
                  </a:outerShdw>
                </a:effectLst>
              </a:rPr>
              <a:t>Taylor </a:t>
            </a:r>
            <a:r>
              <a:rPr lang="el-GR" sz="2000" dirty="0">
                <a:ln w="0"/>
                <a:solidFill>
                  <a:schemeClr val="tx1"/>
                </a:solidFill>
                <a:effectLst>
                  <a:outerShdw blurRad="38100" dist="19050" dir="2700000" algn="tl" rotWithShape="0">
                    <a:schemeClr val="dk1">
                      <a:alpha val="40000"/>
                    </a:schemeClr>
                  </a:outerShdw>
                </a:effectLst>
              </a:rPr>
              <a:t>υπολογίστηκαν οι αντίστοιχοι συντελεστές ασφαλείας όπου και έγινε η τελική σύγκριση.</a:t>
            </a:r>
          </a:p>
          <a:p>
            <a:endParaRPr lang="en-US" dirty="0">
              <a:ln w="0"/>
              <a:solidFill>
                <a:schemeClr val="tx1"/>
              </a:solidFill>
              <a:effectLst>
                <a:outerShdw blurRad="38100" dist="19050" dir="2700000" algn="tl" rotWithShape="0">
                  <a:schemeClr val="dk1">
                    <a:alpha val="40000"/>
                  </a:schemeClr>
                </a:outerShdw>
              </a:effectLs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70920" y="2760161"/>
            <a:ext cx="4134862" cy="3619614"/>
          </a:xfrm>
          <a:prstGeom prst="rect">
            <a:avLst/>
          </a:prstGeom>
          <a:ln w="88900" cap="sq" cmpd="thickThin">
            <a:solidFill>
              <a:srgbClr val="000000"/>
            </a:solidFill>
            <a:prstDash val="solid"/>
            <a:miter lim="800000"/>
          </a:ln>
          <a:effectLst>
            <a:innerShdw blurRad="76200">
              <a:srgbClr val="000000"/>
            </a:innerShdw>
          </a:effec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76940" y="2760161"/>
            <a:ext cx="4125718" cy="3619614"/>
          </a:xfrm>
          <a:prstGeom prst="rect">
            <a:avLst/>
          </a:prstGeom>
          <a:ln w="88900" cap="sq" cmpd="thickThin">
            <a:solidFill>
              <a:srgbClr val="000000"/>
            </a:solidFill>
            <a:prstDash val="solid"/>
            <a:miter lim="800000"/>
          </a:ln>
          <a:effectLst>
            <a:innerShdw blurRad="76200">
              <a:srgbClr val="000000"/>
            </a:innerShdw>
          </a:effectLst>
        </p:spPr>
      </p:pic>
      <p:sp>
        <p:nvSpPr>
          <p:cNvPr id="6" name="Slide Number Placeholder 5"/>
          <p:cNvSpPr>
            <a:spLocks noGrp="1"/>
          </p:cNvSpPr>
          <p:nvPr>
            <p:ph type="sldNum" sz="quarter" idx="12"/>
          </p:nvPr>
        </p:nvSpPr>
        <p:spPr/>
        <p:txBody>
          <a:bodyPr/>
          <a:lstStyle/>
          <a:p>
            <a:r>
              <a:rPr lang="el-GR" dirty="0" smtClean="0"/>
              <a:t>2</a:t>
            </a:r>
            <a:r>
              <a:rPr lang="el-GR" dirty="0"/>
              <a:t>1</a:t>
            </a:r>
            <a:endParaRPr lang="en-US" dirty="0"/>
          </a:p>
        </p:txBody>
      </p:sp>
    </p:spTree>
    <p:extLst>
      <p:ext uri="{BB962C8B-B14F-4D97-AF65-F5344CB8AC3E}">
        <p14:creationId xmlns:p14="http://schemas.microsoft.com/office/powerpoint/2010/main" val="6242793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08875" y="1638979"/>
            <a:ext cx="4992930" cy="4389133"/>
          </a:xfrm>
          <a:prstGeom prst="rect">
            <a:avLst/>
          </a:prstGeom>
          <a:ln w="88900" cap="sq" cmpd="thickThin">
            <a:solidFill>
              <a:srgbClr val="000000"/>
            </a:solidFill>
            <a:prstDash val="solid"/>
            <a:miter lim="800000"/>
          </a:ln>
          <a:effectLst>
            <a:innerShdw blurRad="76200">
              <a:srgbClr val="000000"/>
            </a:innerShdw>
          </a:effectLst>
        </p:spPr>
      </p:pic>
      <p:sp>
        <p:nvSpPr>
          <p:cNvPr id="7" name="TextBox 6"/>
          <p:cNvSpPr txBox="1"/>
          <p:nvPr/>
        </p:nvSpPr>
        <p:spPr>
          <a:xfrm>
            <a:off x="6656000" y="1508713"/>
            <a:ext cx="5026509" cy="1323439"/>
          </a:xfrm>
          <a:prstGeom prst="rect">
            <a:avLst/>
          </a:prstGeom>
          <a:noFill/>
        </p:spPr>
        <p:txBody>
          <a:bodyPr wrap="square" rtlCol="0">
            <a:spAutoFit/>
          </a:bodyPr>
          <a:lstStyle/>
          <a:p>
            <a:pPr algn="just">
              <a:buFont typeface="Wingdings" panose="05000000000000000000" pitchFamily="2" charset="2"/>
              <a:buChar char="Ø"/>
            </a:pPr>
            <a:r>
              <a:rPr lang="el-GR" sz="2000" dirty="0">
                <a:effectLst>
                  <a:outerShdw blurRad="38100" dist="38100" dir="2700000" algn="tl">
                    <a:srgbClr val="000000">
                      <a:alpha val="43137"/>
                    </a:srgbClr>
                  </a:outerShdw>
                </a:effectLst>
              </a:rPr>
              <a:t>Το διάγραμμα </a:t>
            </a:r>
            <a:r>
              <a:rPr lang="en-US" sz="2000" dirty="0" smtClean="0">
                <a:effectLst>
                  <a:outerShdw blurRad="38100" dist="38100" dir="2700000" algn="tl">
                    <a:srgbClr val="000000">
                      <a:alpha val="43137"/>
                    </a:srgbClr>
                  </a:outerShdw>
                </a:effectLst>
              </a:rPr>
              <a:t>Taylor </a:t>
            </a:r>
            <a:r>
              <a:rPr lang="el-GR" sz="2000" dirty="0">
                <a:effectLst>
                  <a:outerShdw blurRad="38100" dist="38100" dir="2700000" algn="tl">
                    <a:srgbClr val="000000">
                      <a:alpha val="43137"/>
                    </a:srgbClr>
                  </a:outerShdw>
                </a:effectLst>
              </a:rPr>
              <a:t>είναι ένα χρήσιμο εργαλείο που </a:t>
            </a:r>
            <a:r>
              <a:rPr lang="el-GR" sz="2000" dirty="0" smtClean="0">
                <a:effectLst>
                  <a:outerShdw blurRad="38100" dist="38100" dir="2700000" algn="tl">
                    <a:srgbClr val="000000">
                      <a:alpha val="43137"/>
                    </a:srgbClr>
                  </a:outerShdw>
                </a:effectLst>
              </a:rPr>
              <a:t>παρέχει ικανοποιητικά </a:t>
            </a:r>
            <a:r>
              <a:rPr lang="el-GR" sz="2000" dirty="0">
                <a:effectLst>
                  <a:outerShdw blurRad="38100" dist="38100" dir="2700000" algn="tl">
                    <a:srgbClr val="000000">
                      <a:alpha val="43137"/>
                    </a:srgbClr>
                  </a:outerShdw>
                </a:effectLst>
              </a:rPr>
              <a:t>αποτελέσματα σε καταστάσεις οριακής ισορροπίας.</a:t>
            </a:r>
          </a:p>
        </p:txBody>
      </p:sp>
      <p:sp>
        <p:nvSpPr>
          <p:cNvPr id="8" name="TextBox 7"/>
          <p:cNvSpPr txBox="1"/>
          <p:nvPr/>
        </p:nvSpPr>
        <p:spPr>
          <a:xfrm>
            <a:off x="6656000" y="2832152"/>
            <a:ext cx="5026508" cy="3477875"/>
          </a:xfrm>
          <a:prstGeom prst="rect">
            <a:avLst/>
          </a:prstGeom>
          <a:noFill/>
        </p:spPr>
        <p:txBody>
          <a:bodyPr wrap="square" rtlCol="0">
            <a:spAutoFit/>
          </a:bodyPr>
          <a:lstStyle/>
          <a:p>
            <a:pPr algn="just">
              <a:buFont typeface="Wingdings" panose="05000000000000000000" pitchFamily="2" charset="2"/>
              <a:buChar char="Ø"/>
            </a:pPr>
            <a:r>
              <a:rPr lang="el-GR" sz="2000" dirty="0">
                <a:effectLst>
                  <a:outerShdw blurRad="38100" dist="38100" dir="2700000" algn="tl">
                    <a:srgbClr val="000000">
                      <a:alpha val="43137"/>
                    </a:srgbClr>
                  </a:outerShdw>
                </a:effectLst>
              </a:rPr>
              <a:t>Υπό στατικές συνθήκες, σε πρανή που είναι εν γένει σταθερά (μικρές β, μεγάλες φ, μικρά Η), τα αποτελέσματα των τιμών των FS των δύο μεθόδων παρουσιάζουν αποκλίσεις. Απεναντίας, σε πρανή που είναι γενικώς ασταθή (μεγάλες β, μικρές φ, μεγάλα Η), τα αποτελέσματα των τιμών των FS των δύο μεθόδων παρουσιάζουν μικρές αποκλίσεις και σε ορισμένες περιπτώσεις ταυτίζονται πλήρως. </a:t>
            </a:r>
          </a:p>
        </p:txBody>
      </p:sp>
      <p:sp>
        <p:nvSpPr>
          <p:cNvPr id="2" name="Slide Number Placeholder 1"/>
          <p:cNvSpPr>
            <a:spLocks noGrp="1"/>
          </p:cNvSpPr>
          <p:nvPr>
            <p:ph type="sldNum" sz="quarter" idx="12"/>
          </p:nvPr>
        </p:nvSpPr>
        <p:spPr/>
        <p:txBody>
          <a:bodyPr/>
          <a:lstStyle/>
          <a:p>
            <a:r>
              <a:rPr lang="el-GR" dirty="0" smtClean="0"/>
              <a:t>2</a:t>
            </a:r>
            <a:r>
              <a:rPr lang="el-GR" dirty="0"/>
              <a:t>2</a:t>
            </a:r>
            <a:endParaRPr lang="en-US" dirty="0"/>
          </a:p>
        </p:txBody>
      </p:sp>
      <p:sp>
        <p:nvSpPr>
          <p:cNvPr id="3" name="Rectangle 2"/>
          <p:cNvSpPr/>
          <p:nvPr/>
        </p:nvSpPr>
        <p:spPr>
          <a:xfrm>
            <a:off x="1603900" y="656336"/>
            <a:ext cx="10213041" cy="646331"/>
          </a:xfrm>
          <a:prstGeom prst="rect">
            <a:avLst/>
          </a:prstGeom>
        </p:spPr>
        <p:txBody>
          <a:bodyPr wrap="square">
            <a:spAutoFit/>
          </a:bodyPr>
          <a:lstStyle/>
          <a:p>
            <a:r>
              <a:rPr lang="el-GR" sz="3600" dirty="0">
                <a:solidFill>
                  <a:prstClr val="black">
                    <a:lumMod val="85000"/>
                    <a:lumOff val="15000"/>
                  </a:prstClr>
                </a:solidFill>
                <a:effectLst>
                  <a:outerShdw blurRad="38100" dist="38100" dir="2700000" algn="tl">
                    <a:srgbClr val="000000">
                      <a:alpha val="43137"/>
                    </a:srgbClr>
                  </a:outerShdw>
                </a:effectLst>
              </a:rPr>
              <a:t>Σύγκριση </a:t>
            </a:r>
            <a:r>
              <a:rPr lang="el-GR" sz="3600" dirty="0" smtClean="0">
                <a:solidFill>
                  <a:prstClr val="black">
                    <a:lumMod val="85000"/>
                    <a:lumOff val="15000"/>
                  </a:prstClr>
                </a:solidFill>
                <a:effectLst>
                  <a:outerShdw blurRad="38100" dist="38100" dir="2700000" algn="tl">
                    <a:srgbClr val="000000">
                      <a:alpha val="43137"/>
                    </a:srgbClr>
                  </a:outerShdw>
                </a:effectLst>
              </a:rPr>
              <a:t>με τη</a:t>
            </a:r>
            <a:r>
              <a:rPr lang="en-US" sz="3600" dirty="0" smtClean="0">
                <a:solidFill>
                  <a:prstClr val="black">
                    <a:lumMod val="85000"/>
                    <a:lumOff val="15000"/>
                  </a:prstClr>
                </a:solidFill>
                <a:effectLst>
                  <a:outerShdw blurRad="38100" dist="38100" dir="2700000" algn="tl">
                    <a:srgbClr val="000000">
                      <a:alpha val="43137"/>
                    </a:srgbClr>
                  </a:outerShdw>
                </a:effectLst>
              </a:rPr>
              <a:t> </a:t>
            </a:r>
            <a:r>
              <a:rPr lang="el-GR" sz="3600" dirty="0" smtClean="0">
                <a:solidFill>
                  <a:prstClr val="black">
                    <a:lumMod val="85000"/>
                    <a:lumOff val="15000"/>
                  </a:prstClr>
                </a:solidFill>
                <a:effectLst>
                  <a:outerShdw blurRad="38100" dist="38100" dir="2700000" algn="tl">
                    <a:srgbClr val="000000">
                      <a:alpha val="43137"/>
                    </a:srgbClr>
                  </a:outerShdw>
                </a:effectLst>
              </a:rPr>
              <a:t>μέθοδο </a:t>
            </a:r>
            <a:r>
              <a:rPr lang="en-US" sz="3600" dirty="0">
                <a:solidFill>
                  <a:prstClr val="black">
                    <a:lumMod val="85000"/>
                    <a:lumOff val="15000"/>
                  </a:prstClr>
                </a:solidFill>
                <a:effectLst>
                  <a:outerShdw blurRad="38100" dist="38100" dir="2700000" algn="tl">
                    <a:srgbClr val="000000">
                      <a:alpha val="43137"/>
                    </a:srgbClr>
                  </a:outerShdw>
                </a:effectLst>
              </a:rPr>
              <a:t>Taylor</a:t>
            </a:r>
            <a:endParaRPr lang="en-US" dirty="0"/>
          </a:p>
        </p:txBody>
      </p:sp>
    </p:spTree>
    <p:extLst>
      <p:ext uri="{BB962C8B-B14F-4D97-AF65-F5344CB8AC3E}">
        <p14:creationId xmlns:p14="http://schemas.microsoft.com/office/powerpoint/2010/main" val="4244894998"/>
      </p:ext>
    </p:extLst>
  </p:cSld>
  <p:clrMapOvr>
    <a:masterClrMapping/>
  </p:clrMapOvr>
  <p:transition spd="slow">
    <p:cove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5555" y="649048"/>
            <a:ext cx="9482344" cy="1062017"/>
          </a:xfrm>
        </p:spPr>
        <p:txBody>
          <a:bodyPr>
            <a:normAutofit fontScale="90000"/>
          </a:bodyPr>
          <a:lstStyle/>
          <a:p>
            <a:r>
              <a:rPr lang="el-GR" dirty="0">
                <a:effectLst>
                  <a:outerShdw blurRad="38100" dist="38100" dir="2700000" algn="tl">
                    <a:srgbClr val="000000">
                      <a:alpha val="43137"/>
                    </a:srgbClr>
                  </a:outerShdw>
                </a:effectLst>
              </a:rPr>
              <a:t>Σύγκριση </a:t>
            </a:r>
            <a:r>
              <a:rPr lang="el-GR" dirty="0" smtClean="0">
                <a:effectLst>
                  <a:outerShdw blurRad="38100" dist="38100" dir="2700000" algn="tl">
                    <a:srgbClr val="000000">
                      <a:alpha val="43137"/>
                    </a:srgbClr>
                  </a:outerShdw>
                </a:effectLst>
              </a:rPr>
              <a:t>με τη μέθοδο </a:t>
            </a:r>
            <a:r>
              <a:rPr lang="en-US" dirty="0">
                <a:effectLst>
                  <a:outerShdw blurRad="38100" dist="38100" dir="2700000" algn="tl">
                    <a:srgbClr val="000000">
                      <a:alpha val="43137"/>
                    </a:srgbClr>
                  </a:outerShdw>
                </a:effectLst>
              </a:rPr>
              <a:t>Taylor </a:t>
            </a:r>
            <a:r>
              <a:rPr lang="el-GR" dirty="0" smtClean="0">
                <a:effectLst>
                  <a:outerShdw blurRad="38100" dist="38100" dir="2700000" algn="tl">
                    <a:srgbClr val="000000">
                      <a:alpha val="43137"/>
                    </a:srgbClr>
                  </a:outerShdw>
                </a:effectLst>
              </a:rPr>
              <a:t>Η=5</a:t>
            </a:r>
            <a:r>
              <a:rPr lang="en-US" dirty="0" smtClean="0">
                <a:effectLst>
                  <a:outerShdw blurRad="38100" dist="38100" dir="2700000" algn="tl">
                    <a:srgbClr val="000000">
                      <a:alpha val="43137"/>
                    </a:srgbClr>
                  </a:outerShdw>
                </a:effectLst>
              </a:rPr>
              <a:t>m</a:t>
            </a:r>
            <a:r>
              <a:rPr lang="el-GR" dirty="0" smtClean="0">
                <a:effectLst>
                  <a:outerShdw blurRad="38100" dist="38100" dir="2700000" algn="tl">
                    <a:srgbClr val="000000">
                      <a:alpha val="43137"/>
                    </a:srgbClr>
                  </a:outerShdw>
                </a:effectLst>
              </a:rPr>
              <a:t> και Η=10</a:t>
            </a:r>
            <a:r>
              <a:rPr lang="en-US" dirty="0" smtClean="0">
                <a:effectLst>
                  <a:outerShdw blurRad="38100" dist="38100" dir="2700000" algn="tl">
                    <a:srgbClr val="000000">
                      <a:alpha val="43137"/>
                    </a:srgbClr>
                  </a:outerShdw>
                </a:effectLst>
              </a:rPr>
              <a:t>m</a:t>
            </a:r>
            <a:endParaRPr lang="en-US" dirty="0"/>
          </a:p>
        </p:txBody>
      </p:sp>
      <p:pic>
        <p:nvPicPr>
          <p:cNvPr id="3" name="Picture 2"/>
          <p:cNvPicPr>
            <a:picLocks noChangeAspect="1"/>
          </p:cNvPicPr>
          <p:nvPr/>
        </p:nvPicPr>
        <p:blipFill>
          <a:blip r:embed="rId2"/>
          <a:stretch>
            <a:fillRect/>
          </a:stretch>
        </p:blipFill>
        <p:spPr>
          <a:xfrm>
            <a:off x="1176867" y="2231124"/>
            <a:ext cx="4974093" cy="3870088"/>
          </a:xfrm>
          <a:prstGeom prst="rect">
            <a:avLst/>
          </a:prstGeom>
          <a:ln>
            <a:noFill/>
          </a:ln>
          <a:effectLst>
            <a:outerShdw blurRad="190500" algn="tl" rotWithShape="0">
              <a:srgbClr val="000000">
                <a:alpha val="70000"/>
              </a:srgbClr>
            </a:outerShdw>
          </a:effectLst>
        </p:spPr>
      </p:pic>
      <p:pic>
        <p:nvPicPr>
          <p:cNvPr id="4" name="Picture 3"/>
          <p:cNvPicPr>
            <a:picLocks noChangeAspect="1"/>
          </p:cNvPicPr>
          <p:nvPr/>
        </p:nvPicPr>
        <p:blipFill>
          <a:blip r:embed="rId3"/>
          <a:stretch>
            <a:fillRect/>
          </a:stretch>
        </p:blipFill>
        <p:spPr>
          <a:xfrm>
            <a:off x="6150960" y="2231124"/>
            <a:ext cx="5121320" cy="3870088"/>
          </a:xfrm>
          <a:prstGeom prst="rect">
            <a:avLst/>
          </a:prstGeom>
          <a:ln>
            <a:noFill/>
          </a:ln>
          <a:effectLst>
            <a:outerShdw blurRad="190500" algn="tl" rotWithShape="0">
              <a:srgbClr val="000000">
                <a:alpha val="70000"/>
              </a:srgbClr>
            </a:outerShdw>
          </a:effectLst>
        </p:spPr>
      </p:pic>
      <p:sp>
        <p:nvSpPr>
          <p:cNvPr id="5" name="Slide Number Placeholder 4"/>
          <p:cNvSpPr>
            <a:spLocks noGrp="1"/>
          </p:cNvSpPr>
          <p:nvPr>
            <p:ph type="sldNum" sz="quarter" idx="12"/>
          </p:nvPr>
        </p:nvSpPr>
        <p:spPr>
          <a:xfrm>
            <a:off x="502388" y="742950"/>
            <a:ext cx="779767" cy="448057"/>
          </a:xfrm>
        </p:spPr>
        <p:txBody>
          <a:bodyPr/>
          <a:lstStyle/>
          <a:p>
            <a:fld id="{D57F1E4F-1CFF-5643-939E-217C01CDF565}" type="slidenum">
              <a:rPr lang="en-US" smtClean="0"/>
              <a:pPr/>
              <a:t>23</a:t>
            </a:fld>
            <a:endParaRPr lang="en-US" dirty="0"/>
          </a:p>
        </p:txBody>
      </p:sp>
    </p:spTree>
    <p:extLst>
      <p:ext uri="{BB962C8B-B14F-4D97-AF65-F5344CB8AC3E}">
        <p14:creationId xmlns:p14="http://schemas.microsoft.com/office/powerpoint/2010/main" val="181880324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9069" y="419100"/>
            <a:ext cx="8911687" cy="1280890"/>
          </a:xfrm>
        </p:spPr>
        <p:txBody>
          <a:bodyPr/>
          <a:lstStyle/>
          <a:p>
            <a:r>
              <a:rPr lang="el-GR" dirty="0">
                <a:effectLst>
                  <a:outerShdw blurRad="38100" dist="38100" dir="2700000" algn="tl">
                    <a:srgbClr val="000000">
                      <a:alpha val="43137"/>
                    </a:srgbClr>
                  </a:outerShdw>
                </a:effectLst>
              </a:rPr>
              <a:t>Σύγκριση μεθόδων </a:t>
            </a:r>
            <a:r>
              <a:rPr lang="en-US" dirty="0">
                <a:effectLst>
                  <a:outerShdw blurRad="38100" dist="38100" dir="2700000" algn="tl">
                    <a:srgbClr val="000000">
                      <a:alpha val="43137"/>
                    </a:srgbClr>
                  </a:outerShdw>
                </a:effectLst>
              </a:rPr>
              <a:t>Taylor </a:t>
            </a:r>
            <a:r>
              <a:rPr lang="el-GR" dirty="0">
                <a:effectLst>
                  <a:outerShdw blurRad="38100" dist="38100" dir="2700000" algn="tl">
                    <a:srgbClr val="000000">
                      <a:alpha val="43137"/>
                    </a:srgbClr>
                  </a:outerShdw>
                </a:effectLst>
              </a:rPr>
              <a:t>και </a:t>
            </a:r>
            <a:r>
              <a:rPr lang="en-US" dirty="0" err="1">
                <a:effectLst>
                  <a:outerShdw blurRad="38100" dist="38100" dir="2700000" algn="tl">
                    <a:srgbClr val="000000">
                      <a:alpha val="43137"/>
                    </a:srgbClr>
                  </a:outerShdw>
                </a:effectLst>
              </a:rPr>
              <a:t>Plaxis</a:t>
            </a:r>
            <a:r>
              <a:rPr lang="en-US" dirty="0">
                <a:effectLst>
                  <a:outerShdw blurRad="38100" dist="38100" dir="2700000" algn="tl">
                    <a:srgbClr val="000000">
                      <a:alpha val="43137"/>
                    </a:srgbClr>
                  </a:outerShdw>
                </a:effectLst>
              </a:rPr>
              <a:t> </a:t>
            </a:r>
            <a:r>
              <a:rPr lang="el-GR" dirty="0">
                <a:effectLst>
                  <a:outerShdw blurRad="38100" dist="38100" dir="2700000" algn="tl">
                    <a:srgbClr val="000000">
                      <a:alpha val="43137"/>
                    </a:srgbClr>
                  </a:outerShdw>
                </a:effectLst>
              </a:rPr>
              <a:t>για </a:t>
            </a:r>
            <a:r>
              <a:rPr lang="el-GR" dirty="0" smtClean="0">
                <a:effectLst>
                  <a:outerShdw blurRad="38100" dist="38100" dir="2700000" algn="tl">
                    <a:srgbClr val="000000">
                      <a:alpha val="43137"/>
                    </a:srgbClr>
                  </a:outerShdw>
                </a:effectLst>
              </a:rPr>
              <a:t>Η=</a:t>
            </a:r>
            <a:r>
              <a:rPr lang="en-US" dirty="0" smtClean="0">
                <a:effectLst>
                  <a:outerShdw blurRad="38100" dist="38100" dir="2700000" algn="tl">
                    <a:srgbClr val="000000">
                      <a:alpha val="43137"/>
                    </a:srgbClr>
                  </a:outerShdw>
                </a:effectLst>
              </a:rPr>
              <a:t>20m</a:t>
            </a:r>
            <a:r>
              <a:rPr lang="el-GR" dirty="0" smtClean="0">
                <a:effectLst>
                  <a:outerShdw blurRad="38100" dist="38100" dir="2700000" algn="tl">
                    <a:srgbClr val="000000">
                      <a:alpha val="43137"/>
                    </a:srgbClr>
                  </a:outerShdw>
                </a:effectLst>
              </a:rPr>
              <a:t> </a:t>
            </a:r>
            <a:r>
              <a:rPr lang="el-GR" dirty="0">
                <a:effectLst>
                  <a:outerShdw blurRad="38100" dist="38100" dir="2700000" algn="tl">
                    <a:srgbClr val="000000">
                      <a:alpha val="43137"/>
                    </a:srgbClr>
                  </a:outerShdw>
                </a:effectLst>
              </a:rPr>
              <a:t>και </a:t>
            </a:r>
            <a:r>
              <a:rPr lang="el-GR" dirty="0" smtClean="0">
                <a:effectLst>
                  <a:outerShdw blurRad="38100" dist="38100" dir="2700000" algn="tl">
                    <a:srgbClr val="000000">
                      <a:alpha val="43137"/>
                    </a:srgbClr>
                  </a:outerShdw>
                </a:effectLst>
              </a:rPr>
              <a:t>Η=</a:t>
            </a:r>
            <a:r>
              <a:rPr lang="en-US" dirty="0" smtClean="0">
                <a:effectLst>
                  <a:outerShdw blurRad="38100" dist="38100" dir="2700000" algn="tl">
                    <a:srgbClr val="000000">
                      <a:alpha val="43137"/>
                    </a:srgbClr>
                  </a:outerShdw>
                </a:effectLst>
              </a:rPr>
              <a:t>4</a:t>
            </a:r>
            <a:r>
              <a:rPr lang="el-GR" dirty="0" smtClean="0">
                <a:effectLst>
                  <a:outerShdw blurRad="38100" dist="38100" dir="2700000" algn="tl">
                    <a:srgbClr val="000000">
                      <a:alpha val="43137"/>
                    </a:srgbClr>
                  </a:outerShdw>
                </a:effectLst>
              </a:rPr>
              <a:t>0</a:t>
            </a:r>
            <a:r>
              <a:rPr lang="en-US" dirty="0">
                <a:effectLst>
                  <a:outerShdw blurRad="38100" dist="38100" dir="2700000" algn="tl">
                    <a:srgbClr val="000000">
                      <a:alpha val="43137"/>
                    </a:srgbClr>
                  </a:outerShdw>
                </a:effectLst>
              </a:rPr>
              <a:t>m</a:t>
            </a:r>
            <a:endParaRPr lang="en-US" dirty="0"/>
          </a:p>
        </p:txBody>
      </p:sp>
      <p:pic>
        <p:nvPicPr>
          <p:cNvPr id="3" name="Picture 2"/>
          <p:cNvPicPr>
            <a:picLocks noChangeAspect="1"/>
          </p:cNvPicPr>
          <p:nvPr/>
        </p:nvPicPr>
        <p:blipFill>
          <a:blip r:embed="rId2"/>
          <a:stretch>
            <a:fillRect/>
          </a:stretch>
        </p:blipFill>
        <p:spPr>
          <a:xfrm>
            <a:off x="1151467" y="2207383"/>
            <a:ext cx="4996414" cy="3957463"/>
          </a:xfrm>
          <a:prstGeom prst="rect">
            <a:avLst/>
          </a:prstGeom>
          <a:ln>
            <a:noFill/>
          </a:ln>
          <a:effectLst>
            <a:outerShdw blurRad="190500" algn="tl" rotWithShape="0">
              <a:srgbClr val="000000">
                <a:alpha val="70000"/>
              </a:srgbClr>
            </a:outerShdw>
          </a:effectLst>
        </p:spPr>
      </p:pic>
      <p:pic>
        <p:nvPicPr>
          <p:cNvPr id="4" name="Picture 3"/>
          <p:cNvPicPr>
            <a:picLocks noChangeAspect="1"/>
          </p:cNvPicPr>
          <p:nvPr/>
        </p:nvPicPr>
        <p:blipFill>
          <a:blip r:embed="rId3"/>
          <a:stretch>
            <a:fillRect/>
          </a:stretch>
        </p:blipFill>
        <p:spPr>
          <a:xfrm>
            <a:off x="6147881" y="2207382"/>
            <a:ext cx="4837890" cy="3957463"/>
          </a:xfrm>
          <a:prstGeom prst="rect">
            <a:avLst/>
          </a:prstGeom>
          <a:ln>
            <a:noFill/>
          </a:ln>
          <a:effectLst>
            <a:outerShdw blurRad="190500" algn="tl" rotWithShape="0">
              <a:srgbClr val="000000">
                <a:alpha val="70000"/>
              </a:srgbClr>
            </a:outerShdw>
          </a:effectLst>
        </p:spPr>
      </p:pic>
      <p:sp>
        <p:nvSpPr>
          <p:cNvPr id="5" name="Slide Number Placeholder 4"/>
          <p:cNvSpPr>
            <a:spLocks noGrp="1"/>
          </p:cNvSpPr>
          <p:nvPr>
            <p:ph type="sldNum" sz="quarter" idx="12"/>
          </p:nvPr>
        </p:nvSpPr>
        <p:spPr>
          <a:xfrm>
            <a:off x="502388" y="723900"/>
            <a:ext cx="779767" cy="467107"/>
          </a:xfrm>
        </p:spPr>
        <p:txBody>
          <a:bodyPr/>
          <a:lstStyle/>
          <a:p>
            <a:fld id="{D57F1E4F-1CFF-5643-939E-217C01CDF565}" type="slidenum">
              <a:rPr lang="en-US" smtClean="0"/>
              <a:pPr/>
              <a:t>24</a:t>
            </a:fld>
            <a:endParaRPr lang="en-US" dirty="0"/>
          </a:p>
        </p:txBody>
      </p:sp>
    </p:spTree>
    <p:extLst>
      <p:ext uri="{BB962C8B-B14F-4D97-AF65-F5344CB8AC3E}">
        <p14:creationId xmlns:p14="http://schemas.microsoft.com/office/powerpoint/2010/main" val="108952705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60357" y="367998"/>
            <a:ext cx="9911950" cy="1230687"/>
          </a:xfrm>
        </p:spPr>
        <p:txBody>
          <a:bodyPr>
            <a:normAutofit/>
          </a:bodyPr>
          <a:lstStyle/>
          <a:p>
            <a:r>
              <a:rPr lang="el-GR" dirty="0" smtClean="0">
                <a:effectLst>
                  <a:outerShdw blurRad="38100" dist="38100" dir="2700000" algn="tl">
                    <a:srgbClr val="000000">
                      <a:alpha val="43137"/>
                    </a:srgbClr>
                  </a:outerShdw>
                </a:effectLst>
              </a:rPr>
              <a:t>Σύγκριση με τη μέθοδο </a:t>
            </a:r>
            <a:r>
              <a:rPr lang="en-US" dirty="0" smtClean="0">
                <a:effectLst>
                  <a:outerShdw blurRad="38100" dist="38100" dir="2700000" algn="tl">
                    <a:srgbClr val="000000">
                      <a:alpha val="43137"/>
                    </a:srgbClr>
                  </a:outerShdw>
                </a:effectLst>
              </a:rPr>
              <a:t>Hoek</a:t>
            </a:r>
            <a:r>
              <a:rPr lang="el-GR" dirty="0" smtClean="0">
                <a:effectLst>
                  <a:outerShdw blurRad="38100" dist="38100" dir="2700000" algn="tl">
                    <a:srgbClr val="000000">
                      <a:alpha val="43137"/>
                    </a:srgbClr>
                  </a:outerShdw>
                </a:effectLst>
              </a:rPr>
              <a:t> </a:t>
            </a:r>
            <a:r>
              <a:rPr lang="en-US" dirty="0" smtClean="0">
                <a:effectLst>
                  <a:outerShdw blurRad="38100" dist="38100" dir="2700000" algn="tl">
                    <a:srgbClr val="000000">
                      <a:alpha val="43137"/>
                    </a:srgbClr>
                  </a:outerShdw>
                </a:effectLst>
              </a:rPr>
              <a:t>&amp;</a:t>
            </a:r>
            <a:r>
              <a:rPr lang="el-GR" dirty="0" smtClean="0">
                <a:effectLst>
                  <a:outerShdw blurRad="38100" dist="38100" dir="2700000" algn="tl">
                    <a:srgbClr val="000000">
                      <a:alpha val="43137"/>
                    </a:srgbClr>
                  </a:outerShdw>
                </a:effectLst>
              </a:rPr>
              <a:t> </a:t>
            </a:r>
            <a:r>
              <a:rPr lang="en-US" dirty="0" smtClean="0">
                <a:effectLst>
                  <a:outerShdw blurRad="38100" dist="38100" dir="2700000" algn="tl">
                    <a:srgbClr val="000000">
                      <a:alpha val="43137"/>
                    </a:srgbClr>
                  </a:outerShdw>
                </a:effectLst>
              </a:rPr>
              <a:t>Bray </a:t>
            </a:r>
            <a:r>
              <a:rPr lang="en-US" dirty="0" smtClean="0">
                <a:effectLst>
                  <a:outerShdw blurRad="38100" dist="38100" dir="2700000" algn="tl">
                    <a:srgbClr val="000000">
                      <a:alpha val="43137"/>
                    </a:srgbClr>
                  </a:outerShdw>
                </a:effectLst>
              </a:rPr>
              <a:t>(1977) </a:t>
            </a:r>
            <a:r>
              <a:rPr lang="el-GR" dirty="0" smtClean="0">
                <a:effectLst>
                  <a:outerShdw blurRad="38100" dist="38100" dir="2700000" algn="tl">
                    <a:srgbClr val="000000">
                      <a:alpha val="43137"/>
                    </a:srgbClr>
                  </a:outerShdw>
                </a:effectLst>
              </a:rPr>
              <a:t>και </a:t>
            </a:r>
            <a:r>
              <a:rPr lang="en-US" dirty="0" err="1" smtClean="0">
                <a:effectLst>
                  <a:outerShdw blurRad="38100" dist="38100" dir="2700000" algn="tl">
                    <a:srgbClr val="000000">
                      <a:alpha val="43137"/>
                    </a:srgbClr>
                  </a:outerShdw>
                </a:effectLst>
              </a:rPr>
              <a:t>Plaxis</a:t>
            </a:r>
            <a:endParaRPr lang="en-US" dirty="0"/>
          </a:p>
        </p:txBody>
      </p:sp>
      <p:sp>
        <p:nvSpPr>
          <p:cNvPr id="3" name="Slide Number Placeholder 2"/>
          <p:cNvSpPr>
            <a:spLocks noGrp="1"/>
          </p:cNvSpPr>
          <p:nvPr>
            <p:ph type="sldNum" sz="quarter" idx="12"/>
          </p:nvPr>
        </p:nvSpPr>
        <p:spPr/>
        <p:txBody>
          <a:bodyPr/>
          <a:lstStyle/>
          <a:p>
            <a:fld id="{C1E00FD9-3625-4B98-A083-B7668507364C}" type="slidenum">
              <a:rPr lang="en-US" smtClean="0"/>
              <a:pPr/>
              <a:t>25</a:t>
            </a:fld>
            <a:endParaRPr lang="en-US" dirty="0"/>
          </a:p>
        </p:txBody>
      </p:sp>
      <p:sp>
        <p:nvSpPr>
          <p:cNvPr id="9" name="TextBox 8"/>
          <p:cNvSpPr txBox="1"/>
          <p:nvPr/>
        </p:nvSpPr>
        <p:spPr>
          <a:xfrm>
            <a:off x="7363644" y="2086514"/>
            <a:ext cx="3657599" cy="3477875"/>
          </a:xfrm>
          <a:prstGeom prst="rect">
            <a:avLst/>
          </a:prstGeom>
          <a:noFill/>
        </p:spPr>
        <p:txBody>
          <a:bodyPr wrap="square" rtlCol="0">
            <a:spAutoFit/>
          </a:bodyPr>
          <a:lstStyle/>
          <a:p>
            <a:pPr algn="just"/>
            <a:r>
              <a:rPr lang="el-GR" sz="2200" dirty="0" smtClean="0">
                <a:ln w="0"/>
                <a:effectLst>
                  <a:outerShdw blurRad="38100" dist="19050" dir="2700000" algn="tl" rotWithShape="0">
                    <a:schemeClr val="dk1">
                      <a:alpha val="40000"/>
                    </a:schemeClr>
                  </a:outerShdw>
                </a:effectLst>
              </a:rPr>
              <a:t>Να παρατηρήσουμε ότι στο νομογράφημα </a:t>
            </a:r>
            <a:r>
              <a:rPr lang="en-US" sz="2200" dirty="0" smtClean="0">
                <a:ln w="0"/>
                <a:effectLst>
                  <a:outerShdw blurRad="38100" dist="19050" dir="2700000" algn="tl" rotWithShape="0">
                    <a:schemeClr val="dk1">
                      <a:alpha val="40000"/>
                    </a:schemeClr>
                  </a:outerShdw>
                </a:effectLst>
              </a:rPr>
              <a:t>Hoek</a:t>
            </a:r>
            <a:r>
              <a:rPr lang="el-GR" sz="2200" dirty="0" smtClean="0">
                <a:ln w="0"/>
                <a:effectLst>
                  <a:outerShdw blurRad="38100" dist="19050" dir="2700000" algn="tl" rotWithShape="0">
                    <a:schemeClr val="dk1">
                      <a:alpha val="40000"/>
                    </a:schemeClr>
                  </a:outerShdw>
                </a:effectLst>
              </a:rPr>
              <a:t> </a:t>
            </a:r>
            <a:r>
              <a:rPr lang="en-US" sz="2200" dirty="0" smtClean="0">
                <a:ln w="0"/>
                <a:effectLst>
                  <a:outerShdw blurRad="38100" dist="19050" dir="2700000" algn="tl" rotWithShape="0">
                    <a:schemeClr val="dk1">
                      <a:alpha val="40000"/>
                    </a:schemeClr>
                  </a:outerShdw>
                </a:effectLst>
              </a:rPr>
              <a:t>&amp;</a:t>
            </a:r>
            <a:r>
              <a:rPr lang="el-GR" sz="2200" dirty="0" smtClean="0">
                <a:ln w="0"/>
                <a:effectLst>
                  <a:outerShdw blurRad="38100" dist="19050" dir="2700000" algn="tl" rotWithShape="0">
                    <a:schemeClr val="dk1">
                      <a:alpha val="40000"/>
                    </a:schemeClr>
                  </a:outerShdw>
                </a:effectLst>
              </a:rPr>
              <a:t> </a:t>
            </a:r>
            <a:r>
              <a:rPr lang="en-US" sz="2200" dirty="0" smtClean="0">
                <a:ln w="0"/>
                <a:effectLst>
                  <a:outerShdw blurRad="38100" dist="19050" dir="2700000" algn="tl" rotWithShape="0">
                    <a:schemeClr val="dk1">
                      <a:alpha val="40000"/>
                    </a:schemeClr>
                  </a:outerShdw>
                </a:effectLst>
              </a:rPr>
              <a:t>Bray</a:t>
            </a:r>
            <a:r>
              <a:rPr lang="el-GR" sz="2200" dirty="0" smtClean="0">
                <a:ln w="0"/>
                <a:effectLst>
                  <a:outerShdw blurRad="38100" dist="19050" dir="2700000" algn="tl" rotWithShape="0">
                    <a:schemeClr val="dk1">
                      <a:alpha val="40000"/>
                    </a:schemeClr>
                  </a:outerShdw>
                </a:effectLst>
              </a:rPr>
              <a:t> </a:t>
            </a:r>
            <a:r>
              <a:rPr lang="el-GR" sz="2200" dirty="0" smtClean="0">
                <a:ln w="0"/>
                <a:effectLst>
                  <a:outerShdw blurRad="38100" dist="19050" dir="2700000" algn="tl" rotWithShape="0">
                    <a:schemeClr val="dk1">
                      <a:alpha val="40000"/>
                    </a:schemeClr>
                  </a:outerShdw>
                </a:effectLst>
              </a:rPr>
              <a:t>οι καμπύλες έχουν σχεδιαστεί ανά 10</a:t>
            </a:r>
            <a:r>
              <a:rPr lang="en-US" sz="2200" dirty="0" smtClean="0">
                <a:ln w="0"/>
                <a:effectLst>
                  <a:outerShdw blurRad="38100" dist="19050" dir="2700000" algn="tl" rotWithShape="0">
                    <a:schemeClr val="dk1">
                      <a:alpha val="40000"/>
                    </a:schemeClr>
                  </a:outerShdw>
                </a:effectLst>
              </a:rPr>
              <a:t>º</a:t>
            </a:r>
            <a:r>
              <a:rPr lang="el-GR" sz="2200" dirty="0" smtClean="0">
                <a:ln w="0"/>
                <a:effectLst>
                  <a:outerShdw blurRad="38100" dist="19050" dir="2700000" algn="tl" rotWithShape="0">
                    <a:schemeClr val="dk1">
                      <a:alpha val="40000"/>
                    </a:schemeClr>
                  </a:outerShdw>
                </a:effectLst>
              </a:rPr>
              <a:t>, ενώ εμείς αναλύσαμε ανά 15</a:t>
            </a:r>
            <a:r>
              <a:rPr lang="en-US" sz="2200" dirty="0" smtClean="0">
                <a:ln w="0"/>
                <a:effectLst>
                  <a:outerShdw blurRad="38100" dist="19050" dir="2700000" algn="tl" rotWithShape="0">
                    <a:schemeClr val="dk1">
                      <a:alpha val="40000"/>
                    </a:schemeClr>
                  </a:outerShdw>
                </a:effectLst>
              </a:rPr>
              <a:t>º</a:t>
            </a:r>
            <a:r>
              <a:rPr lang="el-GR" sz="2200" dirty="0" smtClean="0">
                <a:ln w="0"/>
                <a:effectLst>
                  <a:outerShdw blurRad="38100" dist="19050" dir="2700000" algn="tl" rotWithShape="0">
                    <a:schemeClr val="dk1">
                      <a:alpha val="40000"/>
                    </a:schemeClr>
                  </a:outerShdw>
                </a:effectLst>
              </a:rPr>
              <a:t>.</a:t>
            </a:r>
            <a:endParaRPr lang="el-GR" sz="2200" dirty="0" smtClean="0">
              <a:ln w="0"/>
              <a:effectLst>
                <a:outerShdw blurRad="38100" dist="19050" dir="2700000" algn="tl" rotWithShape="0">
                  <a:schemeClr val="dk1">
                    <a:alpha val="40000"/>
                  </a:schemeClr>
                </a:outerShdw>
              </a:effectLst>
            </a:endParaRPr>
          </a:p>
          <a:p>
            <a:pPr algn="just"/>
            <a:r>
              <a:rPr lang="el-GR" sz="2200" dirty="0" smtClean="0">
                <a:ln w="0"/>
                <a:effectLst>
                  <a:outerShdw blurRad="38100" dist="19050" dir="2700000" algn="tl" rotWithShape="0">
                    <a:schemeClr val="dk1">
                      <a:alpha val="40000"/>
                    </a:schemeClr>
                  </a:outerShdw>
                </a:effectLst>
              </a:rPr>
              <a:t>Με αυτό δεδομένο μπορούμε να πούμε ότι τα αποτελέσματα μας μοιάζουν πολύ με τη μέθοδο.</a:t>
            </a:r>
            <a:endParaRPr lang="el-GR" sz="2200" dirty="0">
              <a:ln w="0"/>
              <a:effectLst>
                <a:outerShdw blurRad="38100" dist="19050" dir="2700000" algn="tl" rotWithShape="0">
                  <a:schemeClr val="dk1">
                    <a:alpha val="40000"/>
                  </a:schemeClr>
                </a:outerShdw>
              </a:effectLst>
            </a:endParaRPr>
          </a:p>
        </p:txBody>
      </p:sp>
      <p:grpSp>
        <p:nvGrpSpPr>
          <p:cNvPr id="4" name="Group 3"/>
          <p:cNvGrpSpPr/>
          <p:nvPr/>
        </p:nvGrpSpPr>
        <p:grpSpPr>
          <a:xfrm>
            <a:off x="1660357" y="1598685"/>
            <a:ext cx="5609447" cy="5259315"/>
            <a:chOff x="1660357" y="1598685"/>
            <a:chExt cx="5609447" cy="5259315"/>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60357" y="1598685"/>
              <a:ext cx="5152223" cy="525931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aphicFrame>
          <p:nvGraphicFramePr>
            <p:cNvPr id="10" name="Chart 9"/>
            <p:cNvGraphicFramePr>
              <a:graphicFrameLocks/>
            </p:cNvGraphicFramePr>
            <p:nvPr>
              <p:extLst>
                <p:ext uri="{D42A27DB-BD31-4B8C-83A1-F6EECF244321}">
                  <p14:modId xmlns:p14="http://schemas.microsoft.com/office/powerpoint/2010/main" val="3685949037"/>
                </p:ext>
              </p:extLst>
            </p:nvPr>
          </p:nvGraphicFramePr>
          <p:xfrm>
            <a:off x="1994089" y="1940495"/>
            <a:ext cx="5275715" cy="4610100"/>
          </p:xfrm>
          <a:graphic>
            <a:graphicData uri="http://schemas.openxmlformats.org/drawingml/2006/chart">
              <c:chart xmlns:c="http://schemas.openxmlformats.org/drawingml/2006/chart" xmlns:r="http://schemas.openxmlformats.org/officeDocument/2006/relationships" r:id="rId3"/>
            </a:graphicData>
          </a:graphic>
        </p:graphicFrame>
      </p:grpSp>
    </p:spTree>
    <p:extLst>
      <p:ext uri="{BB962C8B-B14F-4D97-AF65-F5344CB8AC3E}">
        <p14:creationId xmlns:p14="http://schemas.microsoft.com/office/powerpoint/2010/main" val="288673816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701480"/>
            <a:ext cx="8911687" cy="758726"/>
          </a:xfrm>
        </p:spPr>
        <p:txBody>
          <a:bodyPr/>
          <a:lstStyle/>
          <a:p>
            <a:r>
              <a:rPr lang="el-GR" dirty="0" smtClean="0">
                <a:effectLst>
                  <a:outerShdw blurRad="38100" dist="38100" dir="2700000" algn="tl">
                    <a:srgbClr val="000000">
                      <a:alpha val="43137"/>
                    </a:srgbClr>
                  </a:outerShdw>
                </a:effectLst>
              </a:rPr>
              <a:t>Συμπεράσματα σύγκρισης</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383666" y="1986934"/>
            <a:ext cx="9280621" cy="3777622"/>
          </a:xfrm>
        </p:spPr>
        <p:txBody>
          <a:bodyPr>
            <a:normAutofit lnSpcReduction="10000"/>
          </a:bodyPr>
          <a:lstStyle/>
          <a:p>
            <a:pPr algn="just"/>
            <a:r>
              <a:rPr lang="el-GR" sz="2200" dirty="0">
                <a:effectLst>
                  <a:outerShdw blurRad="38100" dist="38100" dir="2700000" algn="tl">
                    <a:srgbClr val="000000">
                      <a:alpha val="43137"/>
                    </a:srgbClr>
                  </a:outerShdw>
                </a:effectLst>
              </a:rPr>
              <a:t>Γενικά παρατηρείται γραμμική σχέση μεταξύ των συντελεστών ασφαλείας από το πρόγραμμα Plaxis σε σχέση με τη μέθοδο Taylor όπου έχουμε μια εκθετική </a:t>
            </a:r>
            <a:r>
              <a:rPr lang="el-GR" sz="2200" dirty="0" smtClean="0">
                <a:effectLst>
                  <a:outerShdw blurRad="38100" dist="38100" dir="2700000" algn="tl">
                    <a:srgbClr val="000000">
                      <a:alpha val="43137"/>
                    </a:srgbClr>
                  </a:outerShdw>
                </a:effectLst>
              </a:rPr>
              <a:t>αύξηση </a:t>
            </a:r>
            <a:r>
              <a:rPr lang="el-GR" sz="2200" dirty="0">
                <a:effectLst>
                  <a:outerShdw blurRad="38100" dist="38100" dir="2700000" algn="tl">
                    <a:srgbClr val="000000">
                      <a:alpha val="43137"/>
                    </a:srgbClr>
                  </a:outerShdw>
                </a:effectLst>
              </a:rPr>
              <a:t>των συντελεστών ασφαλείας όσο </a:t>
            </a:r>
            <a:r>
              <a:rPr lang="el-GR" sz="2200" dirty="0" smtClean="0">
                <a:effectLst>
                  <a:outerShdw blurRad="38100" dist="38100" dir="2700000" algn="tl">
                    <a:srgbClr val="000000">
                      <a:alpha val="43137"/>
                    </a:srgbClr>
                  </a:outerShdw>
                </a:effectLst>
              </a:rPr>
              <a:t>πιο ευσταθή </a:t>
            </a:r>
            <a:r>
              <a:rPr lang="el-GR" sz="2200" dirty="0">
                <a:effectLst>
                  <a:outerShdw blurRad="38100" dist="38100" dir="2700000" algn="tl">
                    <a:srgbClr val="000000">
                      <a:alpha val="43137"/>
                    </a:srgbClr>
                  </a:outerShdw>
                </a:effectLst>
              </a:rPr>
              <a:t>είναι τα πρανή.</a:t>
            </a:r>
          </a:p>
          <a:p>
            <a:pPr algn="just"/>
            <a:r>
              <a:rPr lang="el-GR" sz="2200" dirty="0">
                <a:effectLst>
                  <a:outerShdw blurRad="38100" dist="38100" dir="2700000" algn="tl">
                    <a:srgbClr val="000000">
                      <a:alpha val="43137"/>
                    </a:srgbClr>
                  </a:outerShdw>
                </a:effectLst>
              </a:rPr>
              <a:t>Όσο μεγαλύτερη είναι η </a:t>
            </a:r>
            <a:r>
              <a:rPr lang="el-GR" sz="2200" dirty="0" smtClean="0">
                <a:effectLst>
                  <a:outerShdw blurRad="38100" dist="38100" dir="2700000" algn="tl">
                    <a:srgbClr val="000000">
                      <a:alpha val="43137"/>
                    </a:srgbClr>
                  </a:outerShdw>
                </a:effectLst>
              </a:rPr>
              <a:t>γωνία </a:t>
            </a:r>
            <a:r>
              <a:rPr lang="el-GR" sz="2200" dirty="0">
                <a:effectLst>
                  <a:outerShdw blurRad="38100" dist="38100" dir="2700000" algn="tl">
                    <a:srgbClr val="000000">
                      <a:alpha val="43137"/>
                    </a:srgbClr>
                  </a:outerShdw>
                </a:effectLst>
              </a:rPr>
              <a:t>εσωτερικής τριβής, τόσο μεγαλύτερο θα είναι το σφάλμα της μεθόδου Taylor.</a:t>
            </a:r>
          </a:p>
          <a:p>
            <a:pPr algn="just"/>
            <a:r>
              <a:rPr lang="el-GR" sz="2200" dirty="0">
                <a:effectLst>
                  <a:outerShdw blurRad="38100" dist="38100" dir="2700000" algn="tl">
                    <a:srgbClr val="000000">
                      <a:alpha val="43137"/>
                    </a:srgbClr>
                  </a:outerShdw>
                </a:effectLst>
              </a:rPr>
              <a:t>Όσο μεγαλύτερη είναι η γωνία κλίσης του πρανούς, τόσο ακριβέστερα θα είναι τα αποτελέσματα της μεθόδου Taylor</a:t>
            </a:r>
            <a:r>
              <a:rPr lang="el-GR" sz="2200" dirty="0" smtClean="0">
                <a:effectLst>
                  <a:outerShdw blurRad="38100" dist="38100" dir="2700000" algn="tl">
                    <a:srgbClr val="000000">
                      <a:alpha val="43137"/>
                    </a:srgbClr>
                  </a:outerShdw>
                </a:effectLst>
              </a:rPr>
              <a:t>.</a:t>
            </a:r>
          </a:p>
          <a:p>
            <a:pPr algn="just"/>
            <a:r>
              <a:rPr lang="el-GR" sz="2200" dirty="0" smtClean="0">
                <a:effectLst>
                  <a:outerShdw blurRad="38100" dist="38100" dir="2700000" algn="tl">
                    <a:srgbClr val="000000">
                      <a:alpha val="43137"/>
                    </a:srgbClr>
                  </a:outerShdw>
                </a:effectLst>
              </a:rPr>
              <a:t>Παρατηρείται μεγάλη ομοιότητα των αποτελεσμάτων με την μέθοδο </a:t>
            </a:r>
            <a:r>
              <a:rPr lang="en-US" sz="2200" dirty="0" smtClean="0">
                <a:effectLst>
                  <a:outerShdw blurRad="38100" dist="38100" dir="2700000" algn="tl">
                    <a:srgbClr val="000000">
                      <a:alpha val="43137"/>
                    </a:srgbClr>
                  </a:outerShdw>
                </a:effectLst>
              </a:rPr>
              <a:t>Hoek &amp; Bray.</a:t>
            </a:r>
            <a:endParaRPr lang="el-GR" sz="2200" dirty="0">
              <a:effectLst>
                <a:outerShdw blurRad="38100" dist="38100" dir="2700000" algn="tl">
                  <a:srgbClr val="000000">
                    <a:alpha val="43137"/>
                  </a:srgbClr>
                </a:outerShdw>
              </a:effectLst>
            </a:endParaRPr>
          </a:p>
          <a:p>
            <a:pPr marL="0" indent="0" algn="just">
              <a:buNone/>
            </a:pPr>
            <a:endParaRPr lang="el-GR" sz="2000" dirty="0"/>
          </a:p>
        </p:txBody>
      </p:sp>
      <p:sp>
        <p:nvSpPr>
          <p:cNvPr id="4" name="Slide Number Placeholder 3"/>
          <p:cNvSpPr>
            <a:spLocks noGrp="1"/>
          </p:cNvSpPr>
          <p:nvPr>
            <p:ph type="sldNum" sz="quarter" idx="12"/>
          </p:nvPr>
        </p:nvSpPr>
        <p:spPr/>
        <p:txBody>
          <a:bodyPr/>
          <a:lstStyle/>
          <a:p>
            <a:r>
              <a:rPr lang="el-GR" dirty="0" smtClean="0"/>
              <a:t>2</a:t>
            </a:r>
            <a:r>
              <a:rPr lang="el-GR" dirty="0"/>
              <a:t>6</a:t>
            </a:r>
            <a:endParaRPr lang="en-US" dirty="0"/>
          </a:p>
        </p:txBody>
      </p:sp>
    </p:spTree>
    <p:extLst>
      <p:ext uri="{BB962C8B-B14F-4D97-AF65-F5344CB8AC3E}">
        <p14:creationId xmlns:p14="http://schemas.microsoft.com/office/powerpoint/2010/main" val="12413544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0512" y="574648"/>
            <a:ext cx="10271301" cy="816002"/>
          </a:xfrm>
        </p:spPr>
        <p:txBody>
          <a:bodyPr>
            <a:normAutofit/>
          </a:bodyPr>
          <a:lstStyle/>
          <a:p>
            <a:pPr algn="just"/>
            <a:r>
              <a:rPr lang="el-GR" dirty="0">
                <a:effectLst>
                  <a:outerShdw blurRad="38100" dist="38100" dir="2700000" algn="tl">
                    <a:srgbClr val="000000">
                      <a:alpha val="43137"/>
                    </a:srgbClr>
                  </a:outerShdw>
                </a:effectLst>
              </a:rPr>
              <a:t>Α</a:t>
            </a:r>
            <a:r>
              <a:rPr lang="el-GR" dirty="0" smtClean="0">
                <a:effectLst>
                  <a:outerShdw blurRad="38100" dist="38100" dir="2700000" algn="tl">
                    <a:srgbClr val="000000">
                      <a:alpha val="43137"/>
                    </a:srgbClr>
                  </a:outerShdw>
                </a:effectLst>
              </a:rPr>
              <a:t>νάλυση ευστάθειας υπό σεισμικές συνθήκες</a:t>
            </a:r>
            <a:endParaRPr lang="en-US" dirty="0">
              <a:effectLst>
                <a:outerShdw blurRad="38100" dist="38100" dir="2700000" algn="tl">
                  <a:srgbClr val="000000">
                    <a:alpha val="43137"/>
                  </a:srgbClr>
                </a:outerShdw>
              </a:effectLst>
            </a:endParaRPr>
          </a:p>
        </p:txBody>
      </p:sp>
      <p:graphicFrame>
        <p:nvGraphicFramePr>
          <p:cNvPr id="5" name="Diagram 4"/>
          <p:cNvGraphicFramePr/>
          <p:nvPr>
            <p:extLst>
              <p:ext uri="{D42A27DB-BD31-4B8C-83A1-F6EECF244321}">
                <p14:modId xmlns:p14="http://schemas.microsoft.com/office/powerpoint/2010/main" val="626728858"/>
              </p:ext>
            </p:extLst>
          </p:nvPr>
        </p:nvGraphicFramePr>
        <p:xfrm>
          <a:off x="6546344" y="1909482"/>
          <a:ext cx="5564973" cy="473592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7" name="Content Placeholder 6"/>
          <p:cNvPicPr>
            <a:picLocks noGrp="1" noChangeAspect="1"/>
          </p:cNvPicPr>
          <p:nvPr>
            <p:ph idx="1"/>
          </p:nvPr>
        </p:nvPicPr>
        <p:blipFill>
          <a:blip r:embed="rId7">
            <a:extLst>
              <a:ext uri="{28A0092B-C50C-407E-A947-70E740481C1C}">
                <a14:useLocalDpi xmlns:a14="http://schemas.microsoft.com/office/drawing/2010/main" val="0"/>
              </a:ext>
            </a:extLst>
          </a:blip>
          <a:stretch>
            <a:fillRect/>
          </a:stretch>
        </p:blipFill>
        <p:spPr>
          <a:xfrm>
            <a:off x="1415483" y="1593426"/>
            <a:ext cx="4250177" cy="4557202"/>
          </a:xfrm>
        </p:spPr>
      </p:pic>
      <p:sp>
        <p:nvSpPr>
          <p:cNvPr id="8" name="TextBox 7"/>
          <p:cNvSpPr txBox="1"/>
          <p:nvPr/>
        </p:nvSpPr>
        <p:spPr>
          <a:xfrm>
            <a:off x="5709135" y="2007438"/>
            <a:ext cx="6482865" cy="400110"/>
          </a:xfrm>
          <a:prstGeom prst="rect">
            <a:avLst/>
          </a:prstGeom>
          <a:noFill/>
        </p:spPr>
        <p:txBody>
          <a:bodyPr wrap="none" rtlCol="0">
            <a:spAutoFit/>
          </a:bodyPr>
          <a:lstStyle/>
          <a:p>
            <a:r>
              <a:rPr lang="el-GR" sz="2000" dirty="0" smtClean="0">
                <a:effectLst>
                  <a:outerShdw blurRad="38100" dist="38100" dir="2700000" algn="tl">
                    <a:srgbClr val="000000">
                      <a:alpha val="43137"/>
                    </a:srgbClr>
                  </a:outerShdw>
                </a:effectLst>
              </a:rPr>
              <a:t>Τρείς ζώνες σεισμικής επικινδυνότητας στην Ελλάδα</a:t>
            </a:r>
            <a:endParaRPr lang="en-US" sz="2000" dirty="0">
              <a:effectLst>
                <a:outerShdw blurRad="38100" dist="38100" dir="2700000" algn="tl">
                  <a:srgbClr val="000000">
                    <a:alpha val="43137"/>
                  </a:srgbClr>
                </a:outerShdw>
              </a:effectLst>
            </a:endParaRPr>
          </a:p>
        </p:txBody>
      </p:sp>
      <p:sp>
        <p:nvSpPr>
          <p:cNvPr id="9" name="Slide Number Placeholder 8"/>
          <p:cNvSpPr>
            <a:spLocks noGrp="1"/>
          </p:cNvSpPr>
          <p:nvPr>
            <p:ph type="sldNum" sz="quarter" idx="12"/>
          </p:nvPr>
        </p:nvSpPr>
        <p:spPr/>
        <p:txBody>
          <a:bodyPr/>
          <a:lstStyle/>
          <a:p>
            <a:r>
              <a:rPr lang="el-GR" dirty="0" smtClean="0"/>
              <a:t>2</a:t>
            </a:r>
            <a:r>
              <a:rPr lang="el-GR" dirty="0"/>
              <a:t>7</a:t>
            </a:r>
            <a:endParaRPr lang="en-US" dirty="0"/>
          </a:p>
        </p:txBody>
      </p:sp>
    </p:spTree>
    <p:extLst>
      <p:ext uri="{BB962C8B-B14F-4D97-AF65-F5344CB8AC3E}">
        <p14:creationId xmlns:p14="http://schemas.microsoft.com/office/powerpoint/2010/main" val="113363700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698284"/>
            <a:ext cx="8911687" cy="692366"/>
          </a:xfrm>
        </p:spPr>
        <p:txBody>
          <a:bodyPr/>
          <a:lstStyle/>
          <a:p>
            <a:r>
              <a:rPr lang="el-GR" dirty="0" smtClean="0">
                <a:effectLst>
                  <a:outerShdw blurRad="38100" dist="38100" dir="2700000" algn="tl">
                    <a:srgbClr val="000000">
                      <a:alpha val="43137"/>
                    </a:srgbClr>
                  </a:outerShdw>
                </a:effectLst>
              </a:rPr>
              <a:t>Ψευδοστατική Μέθοδος </a:t>
            </a:r>
            <a:endParaRPr lang="en-US" dirty="0">
              <a:effectLst>
                <a:outerShdw blurRad="38100" dist="38100" dir="2700000" algn="tl">
                  <a:srgbClr val="000000">
                    <a:alpha val="43137"/>
                  </a:srgbClr>
                </a:outerShdw>
              </a:effectLst>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39698" y="1856508"/>
            <a:ext cx="4368630" cy="4045527"/>
          </a:xfrm>
          <a:prstGeom prst="rect">
            <a:avLst/>
          </a:prstGeom>
          <a:ln>
            <a:noFill/>
          </a:ln>
          <a:effectLst>
            <a:outerShdw blurRad="292100" dist="139700" dir="2700000" algn="tl" rotWithShape="0">
              <a:srgbClr val="333333">
                <a:alpha val="65000"/>
              </a:srgbClr>
            </a:outerShdw>
          </a:effectLst>
        </p:spPr>
      </p:pic>
      <mc:AlternateContent xmlns:mc="http://schemas.openxmlformats.org/markup-compatibility/2006" xmlns:a14="http://schemas.microsoft.com/office/drawing/2010/main">
        <mc:Choice Requires="a14">
          <p:sp>
            <p:nvSpPr>
              <p:cNvPr id="6" name="TextBox 5"/>
              <p:cNvSpPr txBox="1"/>
              <p:nvPr/>
            </p:nvSpPr>
            <p:spPr>
              <a:xfrm>
                <a:off x="1233377" y="1856508"/>
                <a:ext cx="5606321" cy="4588820"/>
              </a:xfrm>
              <a:prstGeom prst="rect">
                <a:avLst/>
              </a:prstGeom>
              <a:noFill/>
            </p:spPr>
            <p:txBody>
              <a:bodyPr wrap="square" rtlCol="0">
                <a:spAutoFit/>
              </a:bodyPr>
              <a:lstStyle/>
              <a:p>
                <a:r>
                  <a:rPr lang="el-GR" sz="2200" dirty="0" smtClean="0">
                    <a:ln w="0"/>
                    <a:effectLst>
                      <a:outerShdw blurRad="38100" dist="19050" dir="2700000" algn="tl" rotWithShape="0">
                        <a:schemeClr val="dk1">
                          <a:alpha val="40000"/>
                        </a:schemeClr>
                      </a:outerShdw>
                    </a:effectLst>
                  </a:rPr>
                  <a:t>Εφαρμόσαμε ως μέγιστη αρχική εδαφική επιτάχυνση για τη ψευδοστατική μέθοδο το μισό των κατηγοριών.</a:t>
                </a:r>
                <a:endParaRPr lang="en-US" sz="2200" dirty="0" smtClean="0">
                  <a:ln w="0"/>
                  <a:effectLst>
                    <a:outerShdw blurRad="38100" dist="19050" dir="2700000" algn="tl" rotWithShape="0">
                      <a:schemeClr val="dk1">
                        <a:alpha val="40000"/>
                      </a:schemeClr>
                    </a:outerShdw>
                  </a:effectLst>
                </a:endParaRPr>
              </a:p>
              <a:p>
                <a:pPr algn="just">
                  <a:lnSpc>
                    <a:spcPct val="107000"/>
                  </a:lnSpc>
                  <a:spcAft>
                    <a:spcPts val="800"/>
                  </a:spcAft>
                </a:pPr>
                <a:r>
                  <a:rPr lang="el-GR" sz="2200" dirty="0">
                    <a:ln w="0"/>
                    <a:effectLst>
                      <a:outerShdw blurRad="38100" dist="19050" dir="2700000" algn="tl" rotWithShape="0">
                        <a:schemeClr val="dk1">
                          <a:alpha val="40000"/>
                        </a:schemeClr>
                      </a:outerShdw>
                    </a:effectLst>
                  </a:rPr>
                  <a:t>Οι τιμές της σεισμικής επιτάχυνσης σχεδιασμού των πρανών λαμβάνονται ως οι μισές των πραγματικών (βάση του εμπειρικού κανόνα) και σχετίζονται με τις τρεις ζώνες σεισμικής επικινδυνότητας του ελλαδικού χώρου. </a:t>
                </a:r>
              </a:p>
              <a:p>
                <a:pPr algn="just">
                  <a:lnSpc>
                    <a:spcPct val="107000"/>
                  </a:lnSpc>
                  <a:spcAft>
                    <a:spcPts val="800"/>
                  </a:spcAft>
                </a:pPr>
                <a14:m>
                  <m:oMath xmlns:m="http://schemas.openxmlformats.org/officeDocument/2006/math">
                    <m:sSub>
                      <m:sSubPr>
                        <m:ctrlPr>
                          <a:rPr lang="en-US" sz="2200" i="1">
                            <a:ln w="0"/>
                            <a:effectLst>
                              <a:outerShdw blurRad="38100" dist="19050" dir="2700000" algn="tl" rotWithShape="0">
                                <a:schemeClr val="dk1">
                                  <a:alpha val="40000"/>
                                </a:schemeClr>
                              </a:outerShdw>
                            </a:effectLst>
                            <a:latin typeface="Cambria Math" panose="02040503050406030204" pitchFamily="18" charset="0"/>
                          </a:rPr>
                        </m:ctrlPr>
                      </m:sSubPr>
                      <m:e>
                        <m:r>
                          <a:rPr lang="en-US" sz="2200">
                            <a:ln w="0"/>
                            <a:effectLst>
                              <a:outerShdw blurRad="38100" dist="19050" dir="2700000" algn="tl" rotWithShape="0">
                                <a:schemeClr val="dk1">
                                  <a:alpha val="40000"/>
                                </a:schemeClr>
                              </a:outerShdw>
                            </a:effectLst>
                            <a:latin typeface="Cambria Math" panose="02040503050406030204" pitchFamily="18" charset="0"/>
                          </a:rPr>
                          <m:t>𝑎</m:t>
                        </m:r>
                      </m:e>
                      <m:sub>
                        <m:r>
                          <a:rPr lang="en-US" sz="2200">
                            <a:ln w="0"/>
                            <a:effectLst>
                              <a:outerShdw blurRad="38100" dist="19050" dir="2700000" algn="tl" rotWithShape="0">
                                <a:schemeClr val="dk1">
                                  <a:alpha val="40000"/>
                                </a:schemeClr>
                              </a:outerShdw>
                            </a:effectLst>
                            <a:latin typeface="Cambria Math" panose="02040503050406030204" pitchFamily="18" charset="0"/>
                          </a:rPr>
                          <m:t>h</m:t>
                        </m:r>
                      </m:sub>
                    </m:sSub>
                  </m:oMath>
                </a14:m>
                <a:r>
                  <a:rPr lang="el-GR" sz="2200" dirty="0">
                    <a:ln w="0"/>
                    <a:effectLst>
                      <a:outerShdw blurRad="38100" dist="19050" dir="2700000" algn="tl" rotWithShape="0">
                        <a:schemeClr val="dk1">
                          <a:alpha val="40000"/>
                        </a:schemeClr>
                      </a:outerShdw>
                    </a:effectLst>
                  </a:rPr>
                  <a:t>=±0.5</a:t>
                </a:r>
                <a14:m>
                  <m:oMath xmlns:m="http://schemas.openxmlformats.org/officeDocument/2006/math">
                    <m:sSub>
                      <m:sSubPr>
                        <m:ctrlPr>
                          <a:rPr lang="en-US" sz="2200" i="1">
                            <a:ln w="0"/>
                            <a:effectLst>
                              <a:outerShdw blurRad="38100" dist="19050" dir="2700000" algn="tl" rotWithShape="0">
                                <a:schemeClr val="dk1">
                                  <a:alpha val="40000"/>
                                </a:schemeClr>
                              </a:outerShdw>
                            </a:effectLst>
                            <a:latin typeface="Cambria Math" panose="02040503050406030204" pitchFamily="18" charset="0"/>
                          </a:rPr>
                        </m:ctrlPr>
                      </m:sSubPr>
                      <m:e>
                        <m:r>
                          <a:rPr lang="en-US" sz="2200">
                            <a:ln w="0"/>
                            <a:effectLst>
                              <a:outerShdw blurRad="38100" dist="19050" dir="2700000" algn="tl" rotWithShape="0">
                                <a:schemeClr val="dk1">
                                  <a:alpha val="40000"/>
                                </a:schemeClr>
                              </a:outerShdw>
                            </a:effectLst>
                            <a:latin typeface="Cambria Math" panose="02040503050406030204" pitchFamily="18" charset="0"/>
                          </a:rPr>
                          <m:t>𝑎</m:t>
                        </m:r>
                      </m:e>
                      <m:sub>
                        <m:r>
                          <a:rPr lang="el-GR" sz="2200">
                            <a:ln w="0"/>
                            <a:effectLst>
                              <a:outerShdw blurRad="38100" dist="19050" dir="2700000" algn="tl" rotWithShape="0">
                                <a:schemeClr val="dk1">
                                  <a:alpha val="40000"/>
                                </a:schemeClr>
                              </a:outerShdw>
                            </a:effectLst>
                            <a:latin typeface="Cambria Math" panose="02040503050406030204" pitchFamily="18" charset="0"/>
                          </a:rPr>
                          <m:t>𝜋</m:t>
                        </m:r>
                      </m:sub>
                    </m:sSub>
                  </m:oMath>
                </a14:m>
                <a:endParaRPr lang="en-US" sz="2200" dirty="0">
                  <a:ln w="0"/>
                  <a:effectLst>
                    <a:outerShdw blurRad="38100" dist="19050" dir="2700000" algn="tl" rotWithShape="0">
                      <a:schemeClr val="dk1">
                        <a:alpha val="40000"/>
                      </a:schemeClr>
                    </a:outerShdw>
                  </a:effectLst>
                </a:endParaRPr>
              </a:p>
              <a:p>
                <a:pPr algn="just">
                  <a:lnSpc>
                    <a:spcPct val="107000"/>
                  </a:lnSpc>
                  <a:spcAft>
                    <a:spcPts val="800"/>
                  </a:spcAft>
                </a:pPr>
                <a:endParaRPr lang="en-US" sz="2000" dirty="0">
                  <a:solidFill>
                    <a:srgbClr val="2A2A2A"/>
                  </a:solidFill>
                  <a:latin typeface="Tahoma" panose="020B0604030504040204" pitchFamily="34" charset="0"/>
                  <a:ea typeface="Tahoma" panose="020B0604030504040204" pitchFamily="34" charset="0"/>
                  <a:cs typeface="Times New Roman" panose="02020603050405020304" pitchFamily="18" charset="0"/>
                </a:endParaRPr>
              </a:p>
              <a:p>
                <a:endParaRPr lang="en-US" sz="2000" dirty="0"/>
              </a:p>
            </p:txBody>
          </p:sp>
        </mc:Choice>
        <mc:Fallback xmlns="">
          <p:sp>
            <p:nvSpPr>
              <p:cNvPr id="6" name="TextBox 5"/>
              <p:cNvSpPr txBox="1">
                <a:spLocks noRot="1" noChangeAspect="1" noMove="1" noResize="1" noEditPoints="1" noAdjustHandles="1" noChangeArrowheads="1" noChangeShapeType="1" noTextEdit="1"/>
              </p:cNvSpPr>
              <p:nvPr/>
            </p:nvSpPr>
            <p:spPr>
              <a:xfrm>
                <a:off x="1233377" y="1856508"/>
                <a:ext cx="5606321" cy="4588820"/>
              </a:xfrm>
              <a:prstGeom prst="rect">
                <a:avLst/>
              </a:prstGeom>
              <a:blipFill rotWithShape="0">
                <a:blip r:embed="rId3"/>
                <a:stretch>
                  <a:fillRect l="-1522" t="-1197" r="-2609"/>
                </a:stretch>
              </a:blipFill>
            </p:spPr>
            <p:txBody>
              <a:bodyPr/>
              <a:lstStyle/>
              <a:p>
                <a:r>
                  <a:rPr lang="en-US">
                    <a:noFill/>
                  </a:rPr>
                  <a:t> </a:t>
                </a:r>
              </a:p>
            </p:txBody>
          </p:sp>
        </mc:Fallback>
      </mc:AlternateContent>
      <p:sp>
        <p:nvSpPr>
          <p:cNvPr id="7" name="Slide Number Placeholder 6"/>
          <p:cNvSpPr>
            <a:spLocks noGrp="1"/>
          </p:cNvSpPr>
          <p:nvPr>
            <p:ph type="sldNum" sz="quarter" idx="12"/>
          </p:nvPr>
        </p:nvSpPr>
        <p:spPr/>
        <p:txBody>
          <a:bodyPr/>
          <a:lstStyle/>
          <a:p>
            <a:r>
              <a:rPr lang="el-GR" dirty="0" smtClean="0"/>
              <a:t>28</a:t>
            </a:r>
            <a:endParaRPr lang="en-US" dirty="0"/>
          </a:p>
        </p:txBody>
      </p:sp>
    </p:spTree>
    <p:extLst>
      <p:ext uri="{BB962C8B-B14F-4D97-AF65-F5344CB8AC3E}">
        <p14:creationId xmlns:p14="http://schemas.microsoft.com/office/powerpoint/2010/main" val="2191731894"/>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0200" y="425990"/>
            <a:ext cx="9948333" cy="1280890"/>
          </a:xfrm>
        </p:spPr>
        <p:txBody>
          <a:bodyPr/>
          <a:lstStyle/>
          <a:p>
            <a:r>
              <a:rPr lang="el-GR" dirty="0" smtClean="0">
                <a:ln w="0"/>
                <a:solidFill>
                  <a:schemeClr val="tx1"/>
                </a:solidFill>
                <a:effectLst>
                  <a:outerShdw blurRad="38100" dist="19050" dir="2700000" algn="tl" rotWithShape="0">
                    <a:schemeClr val="dk1">
                      <a:alpha val="40000"/>
                    </a:schemeClr>
                  </a:outerShdw>
                </a:effectLst>
              </a:rPr>
              <a:t>Παραμετρικές αναλύσεις συντελεστή ασφαλείας</a:t>
            </a:r>
            <a:r>
              <a:rPr lang="en-US" dirty="0" smtClean="0">
                <a:ln w="0"/>
                <a:solidFill>
                  <a:schemeClr val="tx1"/>
                </a:solidFill>
                <a:effectLst>
                  <a:outerShdw blurRad="38100" dist="19050" dir="2700000" algn="tl" rotWithShape="0">
                    <a:schemeClr val="dk1">
                      <a:alpha val="40000"/>
                    </a:schemeClr>
                  </a:outerShdw>
                </a:effectLst>
              </a:rPr>
              <a:t> </a:t>
            </a:r>
            <a:r>
              <a:rPr lang="el-GR" dirty="0" smtClean="0">
                <a:ln w="0"/>
                <a:solidFill>
                  <a:schemeClr val="tx1"/>
                </a:solidFill>
                <a:effectLst>
                  <a:outerShdw blurRad="38100" dist="19050" dir="2700000" algn="tl" rotWithShape="0">
                    <a:schemeClr val="dk1">
                      <a:alpha val="40000"/>
                    </a:schemeClr>
                  </a:outerShdw>
                </a:effectLst>
              </a:rPr>
              <a:t>υπό ψευδοστατικές συνθήκες</a:t>
            </a:r>
            <a:endParaRPr lang="en-US" dirty="0">
              <a:ln w="0"/>
              <a:solidFill>
                <a:schemeClr val="tx1"/>
              </a:solidFill>
              <a:effectLst>
                <a:outerShdw blurRad="38100" dist="19050" dir="2700000" algn="tl" rotWithShape="0">
                  <a:schemeClr val="dk1">
                    <a:alpha val="40000"/>
                  </a:schemeClr>
                </a:outerShdw>
              </a:effectLst>
            </a:endParaRPr>
          </a:p>
        </p:txBody>
      </p:sp>
      <p:graphicFrame>
        <p:nvGraphicFramePr>
          <p:cNvPr id="3" name="Table 2"/>
          <p:cNvGraphicFramePr>
            <a:graphicFrameLocks noGrp="1"/>
          </p:cNvGraphicFramePr>
          <p:nvPr>
            <p:extLst>
              <p:ext uri="{D42A27DB-BD31-4B8C-83A1-F6EECF244321}">
                <p14:modId xmlns:p14="http://schemas.microsoft.com/office/powerpoint/2010/main" val="428947802"/>
              </p:ext>
            </p:extLst>
          </p:nvPr>
        </p:nvGraphicFramePr>
        <p:xfrm>
          <a:off x="600684" y="2191969"/>
          <a:ext cx="1980228" cy="4113217"/>
        </p:xfrm>
        <a:graphic>
          <a:graphicData uri="http://schemas.openxmlformats.org/drawingml/2006/table">
            <a:tbl>
              <a:tblPr firstRow="1" bandRow="1">
                <a:tableStyleId>{1E171933-4619-4E11-9A3F-F7608DF75F80}</a:tableStyleId>
              </a:tblPr>
              <a:tblGrid>
                <a:gridCol w="495057"/>
                <a:gridCol w="495057"/>
                <a:gridCol w="495057"/>
                <a:gridCol w="495057"/>
              </a:tblGrid>
              <a:tr h="148517">
                <a:tc gridSpan="4">
                  <a:txBody>
                    <a:bodyPr/>
                    <a:lstStyle/>
                    <a:p>
                      <a:pPr algn="ctr" fontAlgn="b"/>
                      <a:r>
                        <a:rPr lang="en-US" sz="900" u="none" strike="noStrike" cap="none" spc="0" dirty="0">
                          <a:ln w="0"/>
                          <a:effectLst>
                            <a:outerShdw blurRad="38100" dist="19050" dir="2700000" algn="tl" rotWithShape="0">
                              <a:schemeClr val="dk1">
                                <a:alpha val="40000"/>
                              </a:schemeClr>
                            </a:outerShdw>
                          </a:effectLst>
                        </a:rPr>
                        <a:t>Parameters</a:t>
                      </a:r>
                      <a:endParaRPr lang="en-US" sz="900" b="1" i="1" u="none" strike="noStrike" dirty="0">
                        <a:solidFill>
                          <a:srgbClr val="FF0000"/>
                        </a:solidFill>
                        <a:effectLst/>
                        <a:latin typeface="Calibri" panose="020F0502020204030204" pitchFamily="34" charset="0"/>
                      </a:endParaRPr>
                    </a:p>
                  </a:txBody>
                  <a:tcPr marL="6188" marR="6188" marT="6188" marB="0" anchor="b"/>
                </a:tc>
                <a:tc hMerge="1">
                  <a:txBody>
                    <a:bodyPr/>
                    <a:lstStyle/>
                    <a:p>
                      <a:endParaRPr lang="en-US"/>
                    </a:p>
                  </a:txBody>
                  <a:tcPr/>
                </a:tc>
                <a:tc hMerge="1">
                  <a:txBody>
                    <a:bodyPr/>
                    <a:lstStyle/>
                    <a:p>
                      <a:endParaRPr lang="en-US"/>
                    </a:p>
                  </a:txBody>
                  <a:tcPr/>
                </a:tc>
                <a:tc hMerge="1">
                  <a:txBody>
                    <a:bodyPr/>
                    <a:lstStyle/>
                    <a:p>
                      <a:endParaRPr lang="en-US"/>
                    </a:p>
                  </a:txBody>
                  <a:tcPr/>
                </a:tc>
              </a:tr>
              <a:tr h="154705">
                <a:tc>
                  <a:txBody>
                    <a:bodyPr/>
                    <a:lstStyle/>
                    <a:p>
                      <a:pPr algn="ctr" fontAlgn="ctr"/>
                      <a:r>
                        <a:rPr lang="el-GR" sz="1000" u="none" strike="noStrike" dirty="0">
                          <a:effectLst/>
                        </a:rPr>
                        <a:t>γ</a:t>
                      </a:r>
                      <a:endParaRPr lang="el-GR" sz="1000" b="0" i="0" u="none" strike="noStrike" dirty="0">
                        <a:solidFill>
                          <a:schemeClr val="tx1"/>
                        </a:solidFill>
                        <a:effectLst/>
                        <a:latin typeface="Calibri" panose="020F0502020204030204" pitchFamily="34" charset="0"/>
                      </a:endParaRPr>
                    </a:p>
                  </a:txBody>
                  <a:tcPr marL="6188" marR="6188" marT="6188" marB="0" anchor="ctr">
                    <a:solidFill>
                      <a:schemeClr val="bg2">
                        <a:lumMod val="40000"/>
                        <a:lumOff val="60000"/>
                      </a:schemeClr>
                    </a:solidFill>
                  </a:tcPr>
                </a:tc>
                <a:tc>
                  <a:txBody>
                    <a:bodyPr/>
                    <a:lstStyle/>
                    <a:p>
                      <a:pPr algn="ctr" fontAlgn="ctr"/>
                      <a:r>
                        <a:rPr lang="en-US" sz="1000" u="none" strike="noStrike" dirty="0">
                          <a:effectLst/>
                        </a:rPr>
                        <a:t>c</a:t>
                      </a:r>
                      <a:endParaRPr lang="en-US" sz="1000" b="0" i="0" u="none" strike="noStrike" dirty="0">
                        <a:solidFill>
                          <a:schemeClr val="tx1"/>
                        </a:solidFill>
                        <a:effectLst/>
                        <a:latin typeface="Calibri" panose="020F0502020204030204" pitchFamily="34" charset="0"/>
                      </a:endParaRPr>
                    </a:p>
                  </a:txBody>
                  <a:tcPr marL="6188" marR="6188" marT="6188" marB="0" anchor="ctr">
                    <a:solidFill>
                      <a:schemeClr val="bg2">
                        <a:lumMod val="40000"/>
                        <a:lumOff val="60000"/>
                      </a:schemeClr>
                    </a:solidFill>
                  </a:tcPr>
                </a:tc>
                <a:tc>
                  <a:txBody>
                    <a:bodyPr/>
                    <a:lstStyle/>
                    <a:p>
                      <a:pPr algn="ctr" fontAlgn="ctr"/>
                      <a:r>
                        <a:rPr lang="en-US" sz="1000" u="none" strike="noStrike" dirty="0">
                          <a:effectLst/>
                        </a:rPr>
                        <a:t>H</a:t>
                      </a:r>
                      <a:endParaRPr lang="en-US" sz="1000" b="0" i="0" u="none" strike="noStrike" dirty="0">
                        <a:solidFill>
                          <a:schemeClr val="tx1"/>
                        </a:solidFill>
                        <a:effectLst/>
                        <a:latin typeface="Calibri" panose="020F0502020204030204" pitchFamily="34" charset="0"/>
                      </a:endParaRPr>
                    </a:p>
                  </a:txBody>
                  <a:tcPr marL="6188" marR="6188" marT="6188" marB="0" anchor="ctr">
                    <a:solidFill>
                      <a:schemeClr val="bg2">
                        <a:lumMod val="40000"/>
                        <a:lumOff val="60000"/>
                      </a:schemeClr>
                    </a:solidFill>
                  </a:tcPr>
                </a:tc>
                <a:tc>
                  <a:txBody>
                    <a:bodyPr/>
                    <a:lstStyle/>
                    <a:p>
                      <a:pPr algn="ctr" fontAlgn="ctr"/>
                      <a:r>
                        <a:rPr lang="el-GR" sz="1000" b="0" i="0" u="none" strike="noStrike" dirty="0" smtClean="0">
                          <a:solidFill>
                            <a:schemeClr val="dk1"/>
                          </a:solidFill>
                          <a:effectLst/>
                          <a:latin typeface="+mn-lt"/>
                        </a:rPr>
                        <a:t>φ</a:t>
                      </a:r>
                      <a:endParaRPr lang="en-US" sz="1000" b="0" i="0" u="none" strike="noStrike" dirty="0">
                        <a:solidFill>
                          <a:schemeClr val="tx1"/>
                        </a:solidFill>
                        <a:effectLst/>
                        <a:latin typeface="Calibri" panose="020F0502020204030204" pitchFamily="34" charset="0"/>
                      </a:endParaRPr>
                    </a:p>
                  </a:txBody>
                  <a:tcPr marL="6188" marR="6188" marT="6188" marB="0" anchor="ctr">
                    <a:solidFill>
                      <a:schemeClr val="bg2">
                        <a:lumMod val="40000"/>
                        <a:lumOff val="60000"/>
                      </a:schemeClr>
                    </a:solidFill>
                  </a:tcPr>
                </a:tc>
              </a:tr>
              <a:tr h="148517">
                <a:tc>
                  <a:txBody>
                    <a:bodyPr/>
                    <a:lstStyle/>
                    <a:p>
                      <a:pPr algn="ctr" fontAlgn="b"/>
                      <a:r>
                        <a:rPr lang="en-US" sz="1000" u="none" strike="noStrike" dirty="0">
                          <a:effectLst/>
                        </a:rPr>
                        <a:t>18</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dirty="0">
                          <a:effectLst/>
                        </a:rPr>
                        <a:t>30</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dirty="0">
                          <a:effectLst/>
                        </a:rPr>
                        <a:t>5</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dirty="0">
                          <a:effectLst/>
                        </a:rPr>
                        <a:t>5</a:t>
                      </a:r>
                      <a:endParaRPr lang="en-US" sz="1000" b="0" i="0" u="none" strike="noStrike" dirty="0">
                        <a:solidFill>
                          <a:srgbClr val="000000"/>
                        </a:solidFill>
                        <a:effectLst/>
                        <a:latin typeface="Calibri" panose="020F0502020204030204" pitchFamily="34" charset="0"/>
                      </a:endParaRPr>
                    </a:p>
                  </a:txBody>
                  <a:tcPr marL="6188" marR="6188" marT="6188" marB="0" anchor="b"/>
                </a:tc>
              </a:tr>
              <a:tr h="148517">
                <a:tc>
                  <a:txBody>
                    <a:bodyPr/>
                    <a:lstStyle/>
                    <a:p>
                      <a:pPr algn="ctr" fontAlgn="b"/>
                      <a:r>
                        <a:rPr lang="en-US" sz="1000" u="none" strike="noStrike">
                          <a:effectLst/>
                        </a:rPr>
                        <a:t>18</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dirty="0">
                          <a:effectLst/>
                        </a:rPr>
                        <a:t>30</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dirty="0">
                          <a:effectLst/>
                        </a:rPr>
                        <a:t>10</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dirty="0">
                          <a:effectLst/>
                        </a:rPr>
                        <a:t>5</a:t>
                      </a:r>
                      <a:endParaRPr lang="en-US" sz="1000" b="0" i="0" u="none" strike="noStrike" dirty="0">
                        <a:solidFill>
                          <a:srgbClr val="000000"/>
                        </a:solidFill>
                        <a:effectLst/>
                        <a:latin typeface="Calibri" panose="020F0502020204030204" pitchFamily="34" charset="0"/>
                      </a:endParaRPr>
                    </a:p>
                  </a:txBody>
                  <a:tcPr marL="6188" marR="6188" marT="6188" marB="0" anchor="b"/>
                </a:tc>
              </a:tr>
              <a:tr h="148517">
                <a:tc>
                  <a:txBody>
                    <a:bodyPr/>
                    <a:lstStyle/>
                    <a:p>
                      <a:pPr algn="ctr" fontAlgn="b"/>
                      <a:r>
                        <a:rPr lang="en-US" sz="1000" u="none" strike="noStrike">
                          <a:effectLst/>
                        </a:rPr>
                        <a:t>18</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a:effectLst/>
                        </a:rPr>
                        <a:t>30</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dirty="0">
                          <a:effectLst/>
                        </a:rPr>
                        <a:t>20</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dirty="0">
                          <a:effectLst/>
                        </a:rPr>
                        <a:t>5</a:t>
                      </a:r>
                      <a:endParaRPr lang="en-US" sz="1000" b="0" i="0" u="none" strike="noStrike" dirty="0">
                        <a:solidFill>
                          <a:srgbClr val="000000"/>
                        </a:solidFill>
                        <a:effectLst/>
                        <a:latin typeface="Calibri" panose="020F0502020204030204" pitchFamily="34" charset="0"/>
                      </a:endParaRPr>
                    </a:p>
                  </a:txBody>
                  <a:tcPr marL="6188" marR="6188" marT="6188" marB="0" anchor="b"/>
                </a:tc>
              </a:tr>
              <a:tr h="148517">
                <a:tc>
                  <a:txBody>
                    <a:bodyPr/>
                    <a:lstStyle/>
                    <a:p>
                      <a:pPr algn="ctr" fontAlgn="b"/>
                      <a:r>
                        <a:rPr lang="en-US" sz="1000" u="none" strike="noStrike">
                          <a:effectLst/>
                        </a:rPr>
                        <a:t>18</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a:effectLst/>
                        </a:rPr>
                        <a:t>30</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a:effectLst/>
                        </a:rPr>
                        <a:t>40</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dirty="0">
                          <a:effectLst/>
                        </a:rPr>
                        <a:t>5</a:t>
                      </a:r>
                      <a:endParaRPr lang="en-US" sz="1000" b="0" i="0" u="none" strike="noStrike" dirty="0">
                        <a:solidFill>
                          <a:srgbClr val="000000"/>
                        </a:solidFill>
                        <a:effectLst/>
                        <a:latin typeface="Calibri" panose="020F0502020204030204" pitchFamily="34" charset="0"/>
                      </a:endParaRPr>
                    </a:p>
                  </a:txBody>
                  <a:tcPr marL="6188" marR="6188" marT="6188" marB="0" anchor="b"/>
                </a:tc>
              </a:tr>
              <a:tr h="148517">
                <a:tc>
                  <a:txBody>
                    <a:bodyPr/>
                    <a:lstStyle/>
                    <a:p>
                      <a:pPr algn="ctr" fontAlgn="ctr"/>
                      <a:r>
                        <a:rPr lang="en-US" sz="1000" u="none" strike="noStrike">
                          <a:effectLst/>
                        </a:rPr>
                        <a:t> </a:t>
                      </a:r>
                      <a:endParaRPr lang="en-US" sz="1000" b="0" i="0" u="none" strike="noStrike">
                        <a:solidFill>
                          <a:srgbClr val="FFFFFF"/>
                        </a:solidFill>
                        <a:effectLst/>
                        <a:latin typeface="Calibri" panose="020F0502020204030204" pitchFamily="34" charset="0"/>
                      </a:endParaRPr>
                    </a:p>
                  </a:txBody>
                  <a:tcPr marL="6188" marR="6188" marT="6188" marB="0" anchor="ctr"/>
                </a:tc>
                <a:tc>
                  <a:txBody>
                    <a:bodyPr/>
                    <a:lstStyle/>
                    <a:p>
                      <a:pPr algn="ctr" fontAlgn="ctr"/>
                      <a:r>
                        <a:rPr lang="en-US" sz="1000" u="none" strike="noStrike">
                          <a:effectLst/>
                        </a:rPr>
                        <a:t> </a:t>
                      </a:r>
                      <a:endParaRPr lang="en-US" sz="1000" b="0" i="0" u="none" strike="noStrike">
                        <a:solidFill>
                          <a:srgbClr val="FFFFFF"/>
                        </a:solidFill>
                        <a:effectLst/>
                        <a:latin typeface="Calibri" panose="020F0502020204030204" pitchFamily="34" charset="0"/>
                      </a:endParaRPr>
                    </a:p>
                  </a:txBody>
                  <a:tcPr marL="6188" marR="6188" marT="6188" marB="0" anchor="ctr"/>
                </a:tc>
                <a:tc>
                  <a:txBody>
                    <a:bodyPr/>
                    <a:lstStyle/>
                    <a:p>
                      <a:pPr algn="ctr" fontAlgn="ctr"/>
                      <a:r>
                        <a:rPr lang="en-US" sz="1000" u="none" strike="noStrike" dirty="0">
                          <a:effectLst/>
                        </a:rPr>
                        <a:t> </a:t>
                      </a:r>
                      <a:endParaRPr lang="en-US" sz="1000" b="0" i="0" u="none" strike="noStrike" dirty="0">
                        <a:solidFill>
                          <a:srgbClr val="FFFFFF"/>
                        </a:solidFill>
                        <a:effectLst/>
                        <a:latin typeface="Calibri" panose="020F0502020204030204" pitchFamily="34" charset="0"/>
                      </a:endParaRPr>
                    </a:p>
                  </a:txBody>
                  <a:tcPr marL="6188" marR="6188" marT="6188" marB="0" anchor="ctr"/>
                </a:tc>
                <a:tc>
                  <a:txBody>
                    <a:bodyPr/>
                    <a:lstStyle/>
                    <a:p>
                      <a:pPr algn="ctr" fontAlgn="ctr"/>
                      <a:r>
                        <a:rPr lang="en-US" sz="1000" u="none" strike="noStrike" dirty="0">
                          <a:effectLst/>
                        </a:rPr>
                        <a:t> </a:t>
                      </a:r>
                      <a:endParaRPr lang="en-US" sz="1000" b="0" i="0" u="none" strike="noStrike" dirty="0">
                        <a:solidFill>
                          <a:srgbClr val="FFFFFF"/>
                        </a:solidFill>
                        <a:effectLst/>
                        <a:latin typeface="Calibri" panose="020F0502020204030204" pitchFamily="34" charset="0"/>
                      </a:endParaRPr>
                    </a:p>
                  </a:txBody>
                  <a:tcPr marL="6188" marR="6188" marT="6188" marB="0" anchor="ctr"/>
                </a:tc>
              </a:tr>
              <a:tr h="148517">
                <a:tc>
                  <a:txBody>
                    <a:bodyPr/>
                    <a:lstStyle/>
                    <a:p>
                      <a:pPr algn="ctr" fontAlgn="b"/>
                      <a:r>
                        <a:rPr lang="en-US" sz="1000" u="none" strike="noStrike">
                          <a:effectLst/>
                        </a:rPr>
                        <a:t>18</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a:effectLst/>
                        </a:rPr>
                        <a:t>30</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dirty="0">
                          <a:effectLst/>
                        </a:rPr>
                        <a:t>5</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dirty="0">
                          <a:effectLst/>
                        </a:rPr>
                        <a:t>10</a:t>
                      </a:r>
                      <a:endParaRPr lang="en-US" sz="1000" b="0" i="0" u="none" strike="noStrike" dirty="0">
                        <a:solidFill>
                          <a:srgbClr val="000000"/>
                        </a:solidFill>
                        <a:effectLst/>
                        <a:latin typeface="Calibri" panose="020F0502020204030204" pitchFamily="34" charset="0"/>
                      </a:endParaRPr>
                    </a:p>
                  </a:txBody>
                  <a:tcPr marL="6188" marR="6188" marT="6188" marB="0" anchor="b"/>
                </a:tc>
              </a:tr>
              <a:tr h="148517">
                <a:tc>
                  <a:txBody>
                    <a:bodyPr/>
                    <a:lstStyle/>
                    <a:p>
                      <a:pPr algn="ctr" fontAlgn="b"/>
                      <a:r>
                        <a:rPr lang="en-US" sz="1000" u="none" strike="noStrike">
                          <a:effectLst/>
                        </a:rPr>
                        <a:t>18</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dirty="0">
                          <a:effectLst/>
                        </a:rPr>
                        <a:t>30</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a:effectLst/>
                        </a:rPr>
                        <a:t>10</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dirty="0">
                          <a:effectLst/>
                        </a:rPr>
                        <a:t>10</a:t>
                      </a:r>
                      <a:endParaRPr lang="en-US" sz="1000" b="0" i="0" u="none" strike="noStrike" dirty="0">
                        <a:solidFill>
                          <a:srgbClr val="000000"/>
                        </a:solidFill>
                        <a:effectLst/>
                        <a:latin typeface="Calibri" panose="020F0502020204030204" pitchFamily="34" charset="0"/>
                      </a:endParaRPr>
                    </a:p>
                  </a:txBody>
                  <a:tcPr marL="6188" marR="6188" marT="6188" marB="0" anchor="b"/>
                </a:tc>
              </a:tr>
              <a:tr h="148517">
                <a:tc>
                  <a:txBody>
                    <a:bodyPr/>
                    <a:lstStyle/>
                    <a:p>
                      <a:pPr algn="ctr" fontAlgn="b"/>
                      <a:r>
                        <a:rPr lang="en-US" sz="1000" u="none" strike="noStrike">
                          <a:effectLst/>
                        </a:rPr>
                        <a:t>18</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a:effectLst/>
                        </a:rPr>
                        <a:t>30</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a:effectLst/>
                        </a:rPr>
                        <a:t>20</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dirty="0">
                          <a:effectLst/>
                        </a:rPr>
                        <a:t>10</a:t>
                      </a:r>
                      <a:endParaRPr lang="en-US" sz="1000" b="0" i="0" u="none" strike="noStrike" dirty="0">
                        <a:solidFill>
                          <a:srgbClr val="000000"/>
                        </a:solidFill>
                        <a:effectLst/>
                        <a:latin typeface="Calibri" panose="020F0502020204030204" pitchFamily="34" charset="0"/>
                      </a:endParaRPr>
                    </a:p>
                  </a:txBody>
                  <a:tcPr marL="6188" marR="6188" marT="6188" marB="0" anchor="b"/>
                </a:tc>
              </a:tr>
              <a:tr h="148517">
                <a:tc>
                  <a:txBody>
                    <a:bodyPr/>
                    <a:lstStyle/>
                    <a:p>
                      <a:pPr algn="ctr" fontAlgn="b"/>
                      <a:r>
                        <a:rPr lang="en-US" sz="1000" u="none" strike="noStrike">
                          <a:effectLst/>
                        </a:rPr>
                        <a:t>18</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a:effectLst/>
                        </a:rPr>
                        <a:t>30</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a:effectLst/>
                        </a:rPr>
                        <a:t>40</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dirty="0">
                          <a:effectLst/>
                        </a:rPr>
                        <a:t>10</a:t>
                      </a:r>
                      <a:endParaRPr lang="en-US" sz="1000" b="0" i="0" u="none" strike="noStrike" dirty="0">
                        <a:solidFill>
                          <a:srgbClr val="000000"/>
                        </a:solidFill>
                        <a:effectLst/>
                        <a:latin typeface="Calibri" panose="020F0502020204030204" pitchFamily="34" charset="0"/>
                      </a:endParaRPr>
                    </a:p>
                  </a:txBody>
                  <a:tcPr marL="6188" marR="6188" marT="6188" marB="0" anchor="b"/>
                </a:tc>
              </a:tr>
              <a:tr h="148517">
                <a:tc>
                  <a:txBody>
                    <a:bodyPr/>
                    <a:lstStyle/>
                    <a:p>
                      <a:pPr algn="ctr" fontAlgn="ctr"/>
                      <a:r>
                        <a:rPr lang="en-US" sz="1000" u="none" strike="noStrike">
                          <a:effectLst/>
                        </a:rPr>
                        <a:t> </a:t>
                      </a:r>
                      <a:endParaRPr lang="en-US" sz="1000" b="0" i="0" u="none" strike="noStrike">
                        <a:solidFill>
                          <a:srgbClr val="FFFFFF"/>
                        </a:solidFill>
                        <a:effectLst/>
                        <a:latin typeface="Calibri" panose="020F0502020204030204" pitchFamily="34" charset="0"/>
                      </a:endParaRPr>
                    </a:p>
                  </a:txBody>
                  <a:tcPr marL="6188" marR="6188" marT="6188" marB="0" anchor="ctr"/>
                </a:tc>
                <a:tc>
                  <a:txBody>
                    <a:bodyPr/>
                    <a:lstStyle/>
                    <a:p>
                      <a:pPr algn="ctr" fontAlgn="ctr"/>
                      <a:r>
                        <a:rPr lang="en-US" sz="1000" u="none" strike="noStrike">
                          <a:effectLst/>
                        </a:rPr>
                        <a:t> </a:t>
                      </a:r>
                      <a:endParaRPr lang="en-US" sz="1000" b="0" i="0" u="none" strike="noStrike">
                        <a:solidFill>
                          <a:srgbClr val="FFFFFF"/>
                        </a:solidFill>
                        <a:effectLst/>
                        <a:latin typeface="Calibri" panose="020F0502020204030204" pitchFamily="34" charset="0"/>
                      </a:endParaRPr>
                    </a:p>
                  </a:txBody>
                  <a:tcPr marL="6188" marR="6188" marT="6188" marB="0" anchor="ctr"/>
                </a:tc>
                <a:tc>
                  <a:txBody>
                    <a:bodyPr/>
                    <a:lstStyle/>
                    <a:p>
                      <a:pPr algn="ctr" fontAlgn="ctr"/>
                      <a:r>
                        <a:rPr lang="en-US" sz="1000" u="none" strike="noStrike">
                          <a:effectLst/>
                        </a:rPr>
                        <a:t> </a:t>
                      </a:r>
                      <a:endParaRPr lang="en-US" sz="1000" b="0" i="0" u="none" strike="noStrike">
                        <a:solidFill>
                          <a:srgbClr val="FFFFFF"/>
                        </a:solidFill>
                        <a:effectLst/>
                        <a:latin typeface="Calibri" panose="020F0502020204030204" pitchFamily="34" charset="0"/>
                      </a:endParaRPr>
                    </a:p>
                  </a:txBody>
                  <a:tcPr marL="6188" marR="6188" marT="6188" marB="0" anchor="ctr"/>
                </a:tc>
                <a:tc>
                  <a:txBody>
                    <a:bodyPr/>
                    <a:lstStyle/>
                    <a:p>
                      <a:pPr algn="ctr" fontAlgn="ctr"/>
                      <a:r>
                        <a:rPr lang="en-US" sz="1000" u="none" strike="noStrike" dirty="0">
                          <a:effectLst/>
                        </a:rPr>
                        <a:t> </a:t>
                      </a:r>
                      <a:endParaRPr lang="en-US" sz="1000" b="0" i="0" u="none" strike="noStrike" dirty="0">
                        <a:solidFill>
                          <a:srgbClr val="FFFFFF"/>
                        </a:solidFill>
                        <a:effectLst/>
                        <a:latin typeface="Calibri" panose="020F0502020204030204" pitchFamily="34" charset="0"/>
                      </a:endParaRPr>
                    </a:p>
                  </a:txBody>
                  <a:tcPr marL="6188" marR="6188" marT="6188" marB="0" anchor="ctr"/>
                </a:tc>
              </a:tr>
              <a:tr h="148517">
                <a:tc>
                  <a:txBody>
                    <a:bodyPr/>
                    <a:lstStyle/>
                    <a:p>
                      <a:pPr algn="ctr" fontAlgn="b"/>
                      <a:r>
                        <a:rPr lang="en-US" sz="1000" u="none" strike="noStrike">
                          <a:effectLst/>
                        </a:rPr>
                        <a:t>18</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a:effectLst/>
                        </a:rPr>
                        <a:t>30</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a:effectLst/>
                        </a:rPr>
                        <a:t>5</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dirty="0">
                          <a:effectLst/>
                        </a:rPr>
                        <a:t>20</a:t>
                      </a:r>
                      <a:endParaRPr lang="en-US" sz="1000" b="0" i="0" u="none" strike="noStrike" dirty="0">
                        <a:solidFill>
                          <a:srgbClr val="000000"/>
                        </a:solidFill>
                        <a:effectLst/>
                        <a:latin typeface="Calibri" panose="020F0502020204030204" pitchFamily="34" charset="0"/>
                      </a:endParaRPr>
                    </a:p>
                  </a:txBody>
                  <a:tcPr marL="6188" marR="6188" marT="6188" marB="0" anchor="b"/>
                </a:tc>
              </a:tr>
              <a:tr h="148517">
                <a:tc>
                  <a:txBody>
                    <a:bodyPr/>
                    <a:lstStyle/>
                    <a:p>
                      <a:pPr algn="ctr" fontAlgn="b"/>
                      <a:r>
                        <a:rPr lang="en-US" sz="1000" u="none" strike="noStrike">
                          <a:effectLst/>
                        </a:rPr>
                        <a:t>18</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a:effectLst/>
                        </a:rPr>
                        <a:t>30</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a:effectLst/>
                        </a:rPr>
                        <a:t>10</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dirty="0">
                          <a:effectLst/>
                        </a:rPr>
                        <a:t>20</a:t>
                      </a:r>
                      <a:endParaRPr lang="en-US" sz="1000" b="0" i="0" u="none" strike="noStrike" dirty="0">
                        <a:solidFill>
                          <a:srgbClr val="000000"/>
                        </a:solidFill>
                        <a:effectLst/>
                        <a:latin typeface="Calibri" panose="020F0502020204030204" pitchFamily="34" charset="0"/>
                      </a:endParaRPr>
                    </a:p>
                  </a:txBody>
                  <a:tcPr marL="6188" marR="6188" marT="6188" marB="0" anchor="b"/>
                </a:tc>
              </a:tr>
              <a:tr h="148517">
                <a:tc>
                  <a:txBody>
                    <a:bodyPr/>
                    <a:lstStyle/>
                    <a:p>
                      <a:pPr algn="ctr" fontAlgn="b"/>
                      <a:r>
                        <a:rPr lang="en-US" sz="1000" u="none" strike="noStrike">
                          <a:effectLst/>
                        </a:rPr>
                        <a:t>18</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a:effectLst/>
                        </a:rPr>
                        <a:t>30</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a:effectLst/>
                        </a:rPr>
                        <a:t>20</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dirty="0">
                          <a:effectLst/>
                        </a:rPr>
                        <a:t>20</a:t>
                      </a:r>
                      <a:endParaRPr lang="en-US" sz="1000" b="0" i="0" u="none" strike="noStrike" dirty="0">
                        <a:solidFill>
                          <a:srgbClr val="000000"/>
                        </a:solidFill>
                        <a:effectLst/>
                        <a:latin typeface="Calibri" panose="020F0502020204030204" pitchFamily="34" charset="0"/>
                      </a:endParaRPr>
                    </a:p>
                  </a:txBody>
                  <a:tcPr marL="6188" marR="6188" marT="6188" marB="0" anchor="b"/>
                </a:tc>
              </a:tr>
              <a:tr h="148517">
                <a:tc>
                  <a:txBody>
                    <a:bodyPr/>
                    <a:lstStyle/>
                    <a:p>
                      <a:pPr algn="ctr" fontAlgn="b"/>
                      <a:r>
                        <a:rPr lang="en-US" sz="1000" u="none" strike="noStrike">
                          <a:effectLst/>
                        </a:rPr>
                        <a:t>18</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a:effectLst/>
                        </a:rPr>
                        <a:t>30</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a:effectLst/>
                        </a:rPr>
                        <a:t>40</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dirty="0">
                          <a:effectLst/>
                        </a:rPr>
                        <a:t>20</a:t>
                      </a:r>
                      <a:endParaRPr lang="en-US" sz="1000" b="0" i="0" u="none" strike="noStrike" dirty="0">
                        <a:solidFill>
                          <a:srgbClr val="000000"/>
                        </a:solidFill>
                        <a:effectLst/>
                        <a:latin typeface="Calibri" panose="020F0502020204030204" pitchFamily="34" charset="0"/>
                      </a:endParaRPr>
                    </a:p>
                  </a:txBody>
                  <a:tcPr marL="6188" marR="6188" marT="6188" marB="0" anchor="b"/>
                </a:tc>
              </a:tr>
              <a:tr h="148517">
                <a:tc>
                  <a:txBody>
                    <a:bodyPr/>
                    <a:lstStyle/>
                    <a:p>
                      <a:pPr algn="ctr" fontAlgn="ctr"/>
                      <a:r>
                        <a:rPr lang="en-US" sz="1000" u="none" strike="noStrike">
                          <a:effectLst/>
                        </a:rPr>
                        <a:t> </a:t>
                      </a:r>
                      <a:endParaRPr lang="en-US" sz="1000" b="0" i="0" u="none" strike="noStrike">
                        <a:solidFill>
                          <a:srgbClr val="FFFFFF"/>
                        </a:solidFill>
                        <a:effectLst/>
                        <a:latin typeface="Calibri" panose="020F0502020204030204" pitchFamily="34" charset="0"/>
                      </a:endParaRPr>
                    </a:p>
                  </a:txBody>
                  <a:tcPr marL="6188" marR="6188" marT="6188" marB="0" anchor="ctr"/>
                </a:tc>
                <a:tc>
                  <a:txBody>
                    <a:bodyPr/>
                    <a:lstStyle/>
                    <a:p>
                      <a:pPr algn="ctr" fontAlgn="ctr"/>
                      <a:r>
                        <a:rPr lang="en-US" sz="1000" u="none" strike="noStrike">
                          <a:effectLst/>
                        </a:rPr>
                        <a:t> </a:t>
                      </a:r>
                      <a:endParaRPr lang="en-US" sz="1000" b="0" i="0" u="none" strike="noStrike">
                        <a:solidFill>
                          <a:srgbClr val="FFFFFF"/>
                        </a:solidFill>
                        <a:effectLst/>
                        <a:latin typeface="Calibri" panose="020F0502020204030204" pitchFamily="34" charset="0"/>
                      </a:endParaRPr>
                    </a:p>
                  </a:txBody>
                  <a:tcPr marL="6188" marR="6188" marT="6188" marB="0" anchor="ctr"/>
                </a:tc>
                <a:tc>
                  <a:txBody>
                    <a:bodyPr/>
                    <a:lstStyle/>
                    <a:p>
                      <a:pPr algn="ctr" fontAlgn="ctr"/>
                      <a:r>
                        <a:rPr lang="en-US" sz="1000" u="none" strike="noStrike">
                          <a:effectLst/>
                        </a:rPr>
                        <a:t> </a:t>
                      </a:r>
                      <a:endParaRPr lang="en-US" sz="1000" b="0" i="0" u="none" strike="noStrike">
                        <a:solidFill>
                          <a:srgbClr val="FFFFFF"/>
                        </a:solidFill>
                        <a:effectLst/>
                        <a:latin typeface="Calibri" panose="020F0502020204030204" pitchFamily="34" charset="0"/>
                      </a:endParaRPr>
                    </a:p>
                  </a:txBody>
                  <a:tcPr marL="6188" marR="6188" marT="6188" marB="0" anchor="ctr"/>
                </a:tc>
                <a:tc>
                  <a:txBody>
                    <a:bodyPr/>
                    <a:lstStyle/>
                    <a:p>
                      <a:pPr algn="ctr" fontAlgn="ctr"/>
                      <a:r>
                        <a:rPr lang="en-US" sz="1000" u="none" strike="noStrike" dirty="0">
                          <a:effectLst/>
                        </a:rPr>
                        <a:t> </a:t>
                      </a:r>
                      <a:endParaRPr lang="en-US" sz="1000" b="0" i="0" u="none" strike="noStrike" dirty="0">
                        <a:solidFill>
                          <a:srgbClr val="FFFFFF"/>
                        </a:solidFill>
                        <a:effectLst/>
                        <a:latin typeface="Calibri" panose="020F0502020204030204" pitchFamily="34" charset="0"/>
                      </a:endParaRPr>
                    </a:p>
                  </a:txBody>
                  <a:tcPr marL="6188" marR="6188" marT="6188" marB="0" anchor="ctr"/>
                </a:tc>
              </a:tr>
              <a:tr h="148517">
                <a:tc>
                  <a:txBody>
                    <a:bodyPr/>
                    <a:lstStyle/>
                    <a:p>
                      <a:pPr algn="ctr" fontAlgn="b"/>
                      <a:r>
                        <a:rPr lang="en-US" sz="1000" u="none" strike="noStrike">
                          <a:effectLst/>
                        </a:rPr>
                        <a:t>18</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a:effectLst/>
                        </a:rPr>
                        <a:t>30</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a:effectLst/>
                        </a:rPr>
                        <a:t>5</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dirty="0">
                          <a:effectLst/>
                        </a:rPr>
                        <a:t>30</a:t>
                      </a:r>
                      <a:endParaRPr lang="en-US" sz="1000" b="0" i="0" u="none" strike="noStrike" dirty="0">
                        <a:solidFill>
                          <a:srgbClr val="000000"/>
                        </a:solidFill>
                        <a:effectLst/>
                        <a:latin typeface="Calibri" panose="020F0502020204030204" pitchFamily="34" charset="0"/>
                      </a:endParaRPr>
                    </a:p>
                  </a:txBody>
                  <a:tcPr marL="6188" marR="6188" marT="6188" marB="0" anchor="b"/>
                </a:tc>
              </a:tr>
              <a:tr h="148517">
                <a:tc>
                  <a:txBody>
                    <a:bodyPr/>
                    <a:lstStyle/>
                    <a:p>
                      <a:pPr algn="ctr" fontAlgn="b"/>
                      <a:r>
                        <a:rPr lang="en-US" sz="1000" u="none" strike="noStrike">
                          <a:effectLst/>
                        </a:rPr>
                        <a:t>18</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a:effectLst/>
                        </a:rPr>
                        <a:t>30</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a:effectLst/>
                        </a:rPr>
                        <a:t>10</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dirty="0">
                          <a:effectLst/>
                        </a:rPr>
                        <a:t>30</a:t>
                      </a:r>
                      <a:endParaRPr lang="en-US" sz="1000" b="0" i="0" u="none" strike="noStrike" dirty="0">
                        <a:solidFill>
                          <a:srgbClr val="000000"/>
                        </a:solidFill>
                        <a:effectLst/>
                        <a:latin typeface="Calibri" panose="020F0502020204030204" pitchFamily="34" charset="0"/>
                      </a:endParaRPr>
                    </a:p>
                  </a:txBody>
                  <a:tcPr marL="6188" marR="6188" marT="6188" marB="0" anchor="b"/>
                </a:tc>
              </a:tr>
              <a:tr h="148517">
                <a:tc>
                  <a:txBody>
                    <a:bodyPr/>
                    <a:lstStyle/>
                    <a:p>
                      <a:pPr algn="ctr" fontAlgn="b"/>
                      <a:r>
                        <a:rPr lang="en-US" sz="1000" u="none" strike="noStrike">
                          <a:effectLst/>
                        </a:rPr>
                        <a:t>18</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a:effectLst/>
                        </a:rPr>
                        <a:t>30</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a:effectLst/>
                        </a:rPr>
                        <a:t>20</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dirty="0">
                          <a:effectLst/>
                        </a:rPr>
                        <a:t>30</a:t>
                      </a:r>
                      <a:endParaRPr lang="en-US" sz="1000" b="0" i="0" u="none" strike="noStrike" dirty="0">
                        <a:solidFill>
                          <a:srgbClr val="000000"/>
                        </a:solidFill>
                        <a:effectLst/>
                        <a:latin typeface="Calibri" panose="020F0502020204030204" pitchFamily="34" charset="0"/>
                      </a:endParaRPr>
                    </a:p>
                  </a:txBody>
                  <a:tcPr marL="6188" marR="6188" marT="6188" marB="0" anchor="b"/>
                </a:tc>
              </a:tr>
              <a:tr h="148517">
                <a:tc>
                  <a:txBody>
                    <a:bodyPr/>
                    <a:lstStyle/>
                    <a:p>
                      <a:pPr algn="ctr" fontAlgn="b"/>
                      <a:r>
                        <a:rPr lang="en-US" sz="1000" u="none" strike="noStrike">
                          <a:effectLst/>
                        </a:rPr>
                        <a:t>18</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a:effectLst/>
                        </a:rPr>
                        <a:t>30</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a:effectLst/>
                        </a:rPr>
                        <a:t>40</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dirty="0">
                          <a:effectLst/>
                        </a:rPr>
                        <a:t>30</a:t>
                      </a:r>
                      <a:endParaRPr lang="en-US" sz="1000" b="0" i="0" u="none" strike="noStrike" dirty="0">
                        <a:solidFill>
                          <a:srgbClr val="000000"/>
                        </a:solidFill>
                        <a:effectLst/>
                        <a:latin typeface="Calibri" panose="020F0502020204030204" pitchFamily="34" charset="0"/>
                      </a:endParaRPr>
                    </a:p>
                  </a:txBody>
                  <a:tcPr marL="6188" marR="6188" marT="6188" marB="0" anchor="b"/>
                </a:tc>
              </a:tr>
              <a:tr h="154705">
                <a:tc>
                  <a:txBody>
                    <a:bodyPr/>
                    <a:lstStyle/>
                    <a:p>
                      <a:pPr algn="ctr" fontAlgn="ctr"/>
                      <a:r>
                        <a:rPr lang="en-US" sz="1000" u="none" strike="noStrike">
                          <a:effectLst/>
                        </a:rPr>
                        <a:t> </a:t>
                      </a:r>
                      <a:endParaRPr lang="en-US" sz="1000" b="0" i="0" u="none" strike="noStrike">
                        <a:solidFill>
                          <a:srgbClr val="FFFFFF"/>
                        </a:solidFill>
                        <a:effectLst/>
                        <a:latin typeface="Calibri" panose="020F0502020204030204" pitchFamily="34" charset="0"/>
                      </a:endParaRPr>
                    </a:p>
                  </a:txBody>
                  <a:tcPr marL="6188" marR="6188" marT="6188" marB="0" anchor="ctr"/>
                </a:tc>
                <a:tc>
                  <a:txBody>
                    <a:bodyPr/>
                    <a:lstStyle/>
                    <a:p>
                      <a:pPr algn="ctr" fontAlgn="ctr"/>
                      <a:r>
                        <a:rPr lang="en-US" sz="1000" u="none" strike="noStrike">
                          <a:effectLst/>
                        </a:rPr>
                        <a:t> </a:t>
                      </a:r>
                      <a:endParaRPr lang="en-US" sz="1000" b="0" i="0" u="none" strike="noStrike">
                        <a:solidFill>
                          <a:srgbClr val="FFFFFF"/>
                        </a:solidFill>
                        <a:effectLst/>
                        <a:latin typeface="Calibri" panose="020F0502020204030204" pitchFamily="34" charset="0"/>
                      </a:endParaRPr>
                    </a:p>
                  </a:txBody>
                  <a:tcPr marL="6188" marR="6188" marT="6188" marB="0" anchor="ctr"/>
                </a:tc>
                <a:tc>
                  <a:txBody>
                    <a:bodyPr/>
                    <a:lstStyle/>
                    <a:p>
                      <a:pPr algn="ctr" fontAlgn="ctr"/>
                      <a:r>
                        <a:rPr lang="en-US" sz="1000" u="none" strike="noStrike">
                          <a:effectLst/>
                        </a:rPr>
                        <a:t> </a:t>
                      </a:r>
                      <a:endParaRPr lang="en-US" sz="1000" b="0" i="0" u="none" strike="noStrike">
                        <a:solidFill>
                          <a:srgbClr val="FFFFFF"/>
                        </a:solidFill>
                        <a:effectLst/>
                        <a:latin typeface="Calibri" panose="020F0502020204030204" pitchFamily="34" charset="0"/>
                      </a:endParaRPr>
                    </a:p>
                  </a:txBody>
                  <a:tcPr marL="6188" marR="6188" marT="6188" marB="0" anchor="ctr"/>
                </a:tc>
                <a:tc>
                  <a:txBody>
                    <a:bodyPr/>
                    <a:lstStyle/>
                    <a:p>
                      <a:pPr algn="ctr" fontAlgn="ctr"/>
                      <a:r>
                        <a:rPr lang="en-US" sz="1000" u="none" strike="noStrike" dirty="0">
                          <a:effectLst/>
                        </a:rPr>
                        <a:t> </a:t>
                      </a:r>
                      <a:endParaRPr lang="en-US" sz="1000" b="0" i="0" u="none" strike="noStrike" dirty="0">
                        <a:solidFill>
                          <a:srgbClr val="FFFFFF"/>
                        </a:solidFill>
                        <a:effectLst/>
                        <a:latin typeface="Calibri" panose="020F0502020204030204" pitchFamily="34" charset="0"/>
                      </a:endParaRPr>
                    </a:p>
                  </a:txBody>
                  <a:tcPr marL="6188" marR="6188" marT="6188" marB="0" anchor="ctr"/>
                </a:tc>
              </a:tr>
              <a:tr h="148517">
                <a:tc>
                  <a:txBody>
                    <a:bodyPr/>
                    <a:lstStyle/>
                    <a:p>
                      <a:pPr algn="ctr" fontAlgn="b"/>
                      <a:r>
                        <a:rPr lang="en-US" sz="1000" u="none" strike="noStrike">
                          <a:effectLst/>
                        </a:rPr>
                        <a:t>18</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a:effectLst/>
                        </a:rPr>
                        <a:t>30</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a:effectLst/>
                        </a:rPr>
                        <a:t>5</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dirty="0">
                          <a:effectLst/>
                        </a:rPr>
                        <a:t>40</a:t>
                      </a:r>
                      <a:endParaRPr lang="en-US" sz="1000" b="0" i="0" u="none" strike="noStrike" dirty="0">
                        <a:solidFill>
                          <a:srgbClr val="000000"/>
                        </a:solidFill>
                        <a:effectLst/>
                        <a:latin typeface="Calibri" panose="020F0502020204030204" pitchFamily="34" charset="0"/>
                      </a:endParaRPr>
                    </a:p>
                  </a:txBody>
                  <a:tcPr marL="6188" marR="6188" marT="6188" marB="0" anchor="b"/>
                </a:tc>
              </a:tr>
              <a:tr h="148517">
                <a:tc>
                  <a:txBody>
                    <a:bodyPr/>
                    <a:lstStyle/>
                    <a:p>
                      <a:pPr algn="ctr" fontAlgn="b"/>
                      <a:r>
                        <a:rPr lang="en-US" sz="1000" u="none" strike="noStrike">
                          <a:effectLst/>
                        </a:rPr>
                        <a:t>18</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a:effectLst/>
                        </a:rPr>
                        <a:t>30</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a:effectLst/>
                        </a:rPr>
                        <a:t>10</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dirty="0">
                          <a:effectLst/>
                        </a:rPr>
                        <a:t>40</a:t>
                      </a:r>
                      <a:endParaRPr lang="en-US" sz="1000" b="0" i="0" u="none" strike="noStrike" dirty="0">
                        <a:solidFill>
                          <a:srgbClr val="000000"/>
                        </a:solidFill>
                        <a:effectLst/>
                        <a:latin typeface="Calibri" panose="020F0502020204030204" pitchFamily="34" charset="0"/>
                      </a:endParaRPr>
                    </a:p>
                  </a:txBody>
                  <a:tcPr marL="6188" marR="6188" marT="6188" marB="0" anchor="b"/>
                </a:tc>
              </a:tr>
              <a:tr h="154705">
                <a:tc>
                  <a:txBody>
                    <a:bodyPr/>
                    <a:lstStyle/>
                    <a:p>
                      <a:pPr algn="ctr" fontAlgn="b"/>
                      <a:r>
                        <a:rPr lang="en-US" sz="1000" u="none" strike="noStrike">
                          <a:effectLst/>
                        </a:rPr>
                        <a:t>18</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a:effectLst/>
                        </a:rPr>
                        <a:t>30</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a:effectLst/>
                        </a:rPr>
                        <a:t>20</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dirty="0">
                          <a:effectLst/>
                        </a:rPr>
                        <a:t>40</a:t>
                      </a:r>
                      <a:endParaRPr lang="en-US" sz="1000" b="0" i="0" u="none" strike="noStrike" dirty="0">
                        <a:solidFill>
                          <a:srgbClr val="000000"/>
                        </a:solidFill>
                        <a:effectLst/>
                        <a:latin typeface="Calibri" panose="020F0502020204030204" pitchFamily="34" charset="0"/>
                      </a:endParaRPr>
                    </a:p>
                  </a:txBody>
                  <a:tcPr marL="6188" marR="6188" marT="6188" marB="0" anchor="b"/>
                </a:tc>
              </a:tr>
              <a:tr h="154705">
                <a:tc>
                  <a:txBody>
                    <a:bodyPr/>
                    <a:lstStyle/>
                    <a:p>
                      <a:pPr algn="ctr" fontAlgn="b"/>
                      <a:r>
                        <a:rPr lang="en-US" sz="1000" u="none" strike="noStrike" dirty="0">
                          <a:effectLst/>
                        </a:rPr>
                        <a:t>18</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a:effectLst/>
                        </a:rPr>
                        <a:t>30</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a:effectLst/>
                        </a:rPr>
                        <a:t>40</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ctr" fontAlgn="b"/>
                      <a:r>
                        <a:rPr lang="en-US" sz="1000" u="none" strike="noStrike" dirty="0">
                          <a:effectLst/>
                        </a:rPr>
                        <a:t>40</a:t>
                      </a:r>
                      <a:endParaRPr lang="en-US" sz="1000" b="0" i="0" u="none" strike="noStrike" dirty="0">
                        <a:solidFill>
                          <a:srgbClr val="000000"/>
                        </a:solidFill>
                        <a:effectLst/>
                        <a:latin typeface="Calibri" panose="020F0502020204030204" pitchFamily="34" charset="0"/>
                      </a:endParaRPr>
                    </a:p>
                  </a:txBody>
                  <a:tcPr marL="6188" marR="6188" marT="6188" marB="0" anchor="b"/>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13630056"/>
              </p:ext>
            </p:extLst>
          </p:nvPr>
        </p:nvGraphicFramePr>
        <p:xfrm>
          <a:off x="5953210" y="2191968"/>
          <a:ext cx="2965620" cy="4112731"/>
        </p:xfrm>
        <a:graphic>
          <a:graphicData uri="http://schemas.openxmlformats.org/drawingml/2006/table">
            <a:tbl>
              <a:tblPr firstRow="1" bandRow="1">
                <a:tableStyleId>{00A15C55-8517-42AA-B614-E9B94910E393}</a:tableStyleId>
              </a:tblPr>
              <a:tblGrid>
                <a:gridCol w="494270"/>
                <a:gridCol w="494270"/>
                <a:gridCol w="494270"/>
                <a:gridCol w="494270"/>
                <a:gridCol w="494270"/>
                <a:gridCol w="494270"/>
              </a:tblGrid>
              <a:tr h="148281">
                <a:tc gridSpan="6">
                  <a:txBody>
                    <a:bodyPr/>
                    <a:lstStyle/>
                    <a:p>
                      <a:pPr algn="ctr" fontAlgn="b"/>
                      <a:r>
                        <a:rPr lang="en-US" sz="900" u="none" strike="noStrike" cap="none" spc="0" dirty="0" smtClean="0">
                          <a:ln w="0"/>
                          <a:effectLst>
                            <a:outerShdw blurRad="38100" dist="19050" dir="2700000" algn="tl" rotWithShape="0">
                              <a:schemeClr val="dk1">
                                <a:alpha val="40000"/>
                              </a:schemeClr>
                            </a:outerShdw>
                          </a:effectLst>
                        </a:rPr>
                        <a:t>FS </a:t>
                      </a:r>
                      <a:r>
                        <a:rPr lang="en-US" sz="900" u="none" strike="noStrike" cap="none" spc="0" dirty="0">
                          <a:ln w="0"/>
                          <a:effectLst>
                            <a:outerShdw blurRad="38100" dist="19050" dir="2700000" algn="tl" rotWithShape="0">
                              <a:schemeClr val="dk1">
                                <a:alpha val="40000"/>
                              </a:schemeClr>
                            </a:outerShdw>
                          </a:effectLst>
                        </a:rPr>
                        <a:t>(</a:t>
                      </a:r>
                      <a:r>
                        <a:rPr lang="en-US" sz="900" u="none" strike="noStrike" cap="none" spc="0" dirty="0" err="1">
                          <a:ln w="0"/>
                          <a:effectLst>
                            <a:outerShdw blurRad="38100" dist="19050" dir="2700000" algn="tl" rotWithShape="0">
                              <a:schemeClr val="dk1">
                                <a:alpha val="40000"/>
                              </a:schemeClr>
                            </a:outerShdw>
                          </a:effectLst>
                        </a:rPr>
                        <a:t>plaxis</a:t>
                      </a:r>
                      <a:r>
                        <a:rPr lang="en-US" sz="900" u="none" strike="noStrike" cap="none" spc="0" dirty="0">
                          <a:ln w="0"/>
                          <a:effectLst>
                            <a:outerShdw blurRad="38100" dist="19050" dir="2700000" algn="tl" rotWithShape="0">
                              <a:schemeClr val="dk1">
                                <a:alpha val="40000"/>
                              </a:schemeClr>
                            </a:outerShdw>
                          </a:effectLst>
                        </a:rPr>
                        <a:t>)  </a:t>
                      </a:r>
                      <a:r>
                        <a:rPr lang="el-GR" sz="900" u="none" strike="noStrike" cap="none" spc="0" dirty="0">
                          <a:ln w="0"/>
                          <a:effectLst>
                            <a:outerShdw blurRad="38100" dist="19050" dir="2700000" algn="tl" rotWithShape="0">
                              <a:schemeClr val="dk1">
                                <a:alpha val="40000"/>
                              </a:schemeClr>
                            </a:outerShdw>
                          </a:effectLst>
                        </a:rPr>
                        <a:t>α=0.12</a:t>
                      </a:r>
                      <a:r>
                        <a:rPr lang="en-US" sz="900" u="none" strike="noStrike" cap="none" spc="0" dirty="0">
                          <a:ln w="0"/>
                          <a:effectLst>
                            <a:outerShdw blurRad="38100" dist="19050" dir="2700000" algn="tl" rotWithShape="0">
                              <a:schemeClr val="dk1">
                                <a:alpha val="40000"/>
                              </a:schemeClr>
                            </a:outerShdw>
                          </a:effectLst>
                        </a:rPr>
                        <a:t>g</a:t>
                      </a:r>
                      <a:endParaRPr lang="en-US" sz="900" b="0" i="1" u="none" strike="noStrike"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ndParaRPr>
                    </a:p>
                  </a:txBody>
                  <a:tcPr marL="6178" marR="6178" marT="6178"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4459">
                <a:tc>
                  <a:txBody>
                    <a:bodyPr/>
                    <a:lstStyle/>
                    <a:p>
                      <a:pPr algn="ctr" fontAlgn="ctr"/>
                      <a:r>
                        <a:rPr lang="en-US" sz="1000" u="none" strike="noStrike" dirty="0">
                          <a:effectLst/>
                        </a:rPr>
                        <a:t>15</a:t>
                      </a:r>
                      <a:endParaRPr lang="en-US" sz="1000" b="0" i="0" u="none" strike="noStrike" dirty="0">
                        <a:solidFill>
                          <a:srgbClr val="000000"/>
                        </a:solidFill>
                        <a:effectLst/>
                        <a:latin typeface="Calibri" panose="020F0502020204030204" pitchFamily="34" charset="0"/>
                      </a:endParaRPr>
                    </a:p>
                  </a:txBody>
                  <a:tcPr marL="6178" marR="6178" marT="6178" marB="0" anchor="ctr">
                    <a:solidFill>
                      <a:schemeClr val="bg2">
                        <a:lumMod val="60000"/>
                        <a:lumOff val="40000"/>
                      </a:schemeClr>
                    </a:solidFill>
                  </a:tcPr>
                </a:tc>
                <a:tc>
                  <a:txBody>
                    <a:bodyPr/>
                    <a:lstStyle/>
                    <a:p>
                      <a:pPr algn="ctr" fontAlgn="ctr"/>
                      <a:r>
                        <a:rPr lang="en-US" sz="1000" u="none" strike="noStrike" dirty="0">
                          <a:effectLst/>
                        </a:rPr>
                        <a:t>30</a:t>
                      </a:r>
                      <a:endParaRPr lang="en-US" sz="1000" b="0" i="0" u="none" strike="noStrike" dirty="0">
                        <a:solidFill>
                          <a:srgbClr val="000000"/>
                        </a:solidFill>
                        <a:effectLst/>
                        <a:latin typeface="Calibri" panose="020F0502020204030204" pitchFamily="34" charset="0"/>
                      </a:endParaRPr>
                    </a:p>
                  </a:txBody>
                  <a:tcPr marL="6178" marR="6178" marT="6178" marB="0" anchor="ctr">
                    <a:solidFill>
                      <a:schemeClr val="bg2">
                        <a:lumMod val="60000"/>
                        <a:lumOff val="40000"/>
                      </a:schemeClr>
                    </a:solidFill>
                  </a:tcPr>
                </a:tc>
                <a:tc>
                  <a:txBody>
                    <a:bodyPr/>
                    <a:lstStyle/>
                    <a:p>
                      <a:pPr algn="ctr" fontAlgn="ctr"/>
                      <a:r>
                        <a:rPr lang="en-US" sz="1000" u="none" strike="noStrike" dirty="0">
                          <a:effectLst/>
                        </a:rPr>
                        <a:t>45</a:t>
                      </a:r>
                      <a:endParaRPr lang="en-US" sz="1000" b="0" i="0" u="none" strike="noStrike" dirty="0">
                        <a:solidFill>
                          <a:srgbClr val="000000"/>
                        </a:solidFill>
                        <a:effectLst/>
                        <a:latin typeface="Calibri" panose="020F0502020204030204" pitchFamily="34" charset="0"/>
                      </a:endParaRPr>
                    </a:p>
                  </a:txBody>
                  <a:tcPr marL="6178" marR="6178" marT="6178" marB="0" anchor="ctr">
                    <a:solidFill>
                      <a:schemeClr val="bg2">
                        <a:lumMod val="60000"/>
                        <a:lumOff val="40000"/>
                      </a:schemeClr>
                    </a:solidFill>
                  </a:tcPr>
                </a:tc>
                <a:tc>
                  <a:txBody>
                    <a:bodyPr/>
                    <a:lstStyle/>
                    <a:p>
                      <a:pPr algn="ctr" fontAlgn="ctr"/>
                      <a:r>
                        <a:rPr lang="en-US" sz="1000" u="none" strike="noStrike" dirty="0">
                          <a:effectLst/>
                        </a:rPr>
                        <a:t>60</a:t>
                      </a:r>
                      <a:endParaRPr lang="en-US" sz="1000" b="0" i="0" u="none" strike="noStrike" dirty="0">
                        <a:solidFill>
                          <a:srgbClr val="000000"/>
                        </a:solidFill>
                        <a:effectLst/>
                        <a:latin typeface="Calibri" panose="020F0502020204030204" pitchFamily="34" charset="0"/>
                      </a:endParaRPr>
                    </a:p>
                  </a:txBody>
                  <a:tcPr marL="6178" marR="6178" marT="6178" marB="0" anchor="ctr">
                    <a:solidFill>
                      <a:schemeClr val="bg2">
                        <a:lumMod val="60000"/>
                        <a:lumOff val="40000"/>
                      </a:schemeClr>
                    </a:solidFill>
                  </a:tcPr>
                </a:tc>
                <a:tc>
                  <a:txBody>
                    <a:bodyPr/>
                    <a:lstStyle/>
                    <a:p>
                      <a:pPr algn="ctr" fontAlgn="ctr"/>
                      <a:r>
                        <a:rPr lang="en-US" sz="1000" u="none" strike="noStrike">
                          <a:effectLst/>
                        </a:rPr>
                        <a:t>75</a:t>
                      </a:r>
                      <a:endParaRPr lang="en-US" sz="1000" b="0" i="0" u="none" strike="noStrike">
                        <a:solidFill>
                          <a:srgbClr val="000000"/>
                        </a:solidFill>
                        <a:effectLst/>
                        <a:latin typeface="Calibri" panose="020F0502020204030204" pitchFamily="34" charset="0"/>
                      </a:endParaRPr>
                    </a:p>
                  </a:txBody>
                  <a:tcPr marL="6178" marR="6178" marT="6178" marB="0" anchor="ctr">
                    <a:solidFill>
                      <a:schemeClr val="bg2">
                        <a:lumMod val="60000"/>
                        <a:lumOff val="40000"/>
                      </a:schemeClr>
                    </a:solidFill>
                  </a:tcPr>
                </a:tc>
                <a:tc>
                  <a:txBody>
                    <a:bodyPr/>
                    <a:lstStyle/>
                    <a:p>
                      <a:pPr algn="ctr" fontAlgn="ctr"/>
                      <a:r>
                        <a:rPr lang="en-US" sz="1000" u="none" strike="noStrike" dirty="0">
                          <a:effectLst/>
                        </a:rPr>
                        <a:t>90</a:t>
                      </a:r>
                      <a:endParaRPr lang="en-US" sz="1000" b="0" i="0" u="none" strike="noStrike" dirty="0">
                        <a:solidFill>
                          <a:srgbClr val="000000"/>
                        </a:solidFill>
                        <a:effectLst/>
                        <a:latin typeface="Calibri" panose="020F0502020204030204" pitchFamily="34" charset="0"/>
                      </a:endParaRPr>
                    </a:p>
                  </a:txBody>
                  <a:tcPr marL="6178" marR="6178" marT="6178" marB="0" anchor="ctr">
                    <a:solidFill>
                      <a:schemeClr val="bg2">
                        <a:lumMod val="60000"/>
                        <a:lumOff val="40000"/>
                      </a:schemeClr>
                    </a:solidFill>
                  </a:tcPr>
                </a:tc>
              </a:tr>
              <a:tr h="148281">
                <a:tc>
                  <a:txBody>
                    <a:bodyPr/>
                    <a:lstStyle/>
                    <a:p>
                      <a:pPr algn="r" fontAlgn="b"/>
                      <a:r>
                        <a:rPr lang="en-US" sz="1000" u="none" strike="noStrike" dirty="0" smtClean="0">
                          <a:effectLst/>
                        </a:rPr>
                        <a:t>1.</a:t>
                      </a:r>
                      <a:r>
                        <a:rPr lang="el-GR" sz="1000" u="none" strike="noStrike" dirty="0" smtClean="0">
                          <a:effectLst/>
                        </a:rPr>
                        <a:t>60</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dirty="0" smtClean="0">
                          <a:effectLst/>
                        </a:rPr>
                        <a:t>1.5</a:t>
                      </a:r>
                      <a:r>
                        <a:rPr lang="el-GR" sz="1000" u="none" strike="noStrike" dirty="0" smtClean="0">
                          <a:effectLst/>
                        </a:rPr>
                        <a:t>3</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dirty="0">
                          <a:effectLst/>
                        </a:rPr>
                        <a:t>1.52</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dirty="0" smtClean="0">
                          <a:effectLst/>
                        </a:rPr>
                        <a:t>1.4</a:t>
                      </a:r>
                      <a:r>
                        <a:rPr lang="el-GR" sz="1000" u="none" strike="noStrike" dirty="0" smtClean="0">
                          <a:effectLst/>
                        </a:rPr>
                        <a:t>7</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dirty="0">
                          <a:effectLst/>
                        </a:rPr>
                        <a:t>1.06</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178" marR="6178" marT="6178" marB="0" anchor="b"/>
                </a:tc>
              </a:tr>
              <a:tr h="148281">
                <a:tc>
                  <a:txBody>
                    <a:bodyPr/>
                    <a:lstStyle/>
                    <a:p>
                      <a:pPr algn="r" fontAlgn="b"/>
                      <a:r>
                        <a:rPr lang="en-US" sz="1000" u="none" strike="noStrike" dirty="0" smtClean="0">
                          <a:effectLst/>
                        </a:rPr>
                        <a:t>1.10</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a:effectLst/>
                        </a:rPr>
                        <a:t>0.96</a:t>
                      </a:r>
                      <a:endParaRPr lang="en-US" sz="1000" b="0" i="0" u="none" strike="noStrike">
                        <a:solidFill>
                          <a:srgbClr val="9C0006"/>
                        </a:solidFill>
                        <a:effectLst/>
                        <a:latin typeface="Calibri" panose="020F0502020204030204" pitchFamily="34" charset="0"/>
                      </a:endParaRPr>
                    </a:p>
                  </a:txBody>
                  <a:tcPr marL="6178" marR="6178" marT="6178" marB="0" anchor="b"/>
                </a:tc>
                <a:tc>
                  <a:txBody>
                    <a:bodyPr/>
                    <a:lstStyle/>
                    <a:p>
                      <a:pPr algn="r" fontAlgn="b"/>
                      <a:r>
                        <a:rPr lang="en-US" sz="1000" u="none" strike="noStrike" dirty="0" smtClean="0">
                          <a:effectLst/>
                        </a:rPr>
                        <a:t>0.52</a:t>
                      </a:r>
                      <a:endParaRPr lang="en-US" sz="1000" b="0" i="0" u="none" strike="noStrike" dirty="0">
                        <a:solidFill>
                          <a:srgbClr val="9C0006"/>
                        </a:solidFill>
                        <a:effectLst/>
                        <a:latin typeface="Calibri" panose="020F0502020204030204" pitchFamily="34" charset="0"/>
                      </a:endParaRPr>
                    </a:p>
                  </a:txBody>
                  <a:tcPr marL="6178" marR="6178" marT="6178"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78" marR="6178" marT="6178"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178" marR="6178" marT="6178"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178" marR="6178" marT="6178" marB="0" anchor="b"/>
                </a:tc>
              </a:tr>
              <a:tr h="148281">
                <a:tc>
                  <a:txBody>
                    <a:bodyPr/>
                    <a:lstStyle/>
                    <a:p>
                      <a:pPr algn="r" fontAlgn="b"/>
                      <a:r>
                        <a:rPr lang="en-US" sz="1000" u="none" strike="noStrike" dirty="0" smtClean="0">
                          <a:effectLst/>
                        </a:rPr>
                        <a:t>0.17</a:t>
                      </a:r>
                      <a:endParaRPr lang="en-US" sz="1000" b="0" i="0" u="none" strike="noStrike" dirty="0">
                        <a:solidFill>
                          <a:srgbClr val="9C0006"/>
                        </a:solidFill>
                        <a:effectLst/>
                        <a:latin typeface="Calibri" panose="020F0502020204030204" pitchFamily="34" charset="0"/>
                      </a:endParaRPr>
                    </a:p>
                  </a:txBody>
                  <a:tcPr marL="6178" marR="6178" marT="6178"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78" marR="6178" marT="6178"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78" marR="6178" marT="6178"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78" marR="6178" marT="6178"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78" marR="6178" marT="6178"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178" marR="6178" marT="6178" marB="0" anchor="b"/>
                </a:tc>
              </a:tr>
              <a:tr h="148281">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78" marR="6178" marT="6178"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78" marR="6178" marT="6178"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78" marR="6178" marT="6178"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78" marR="6178" marT="6178"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78" marR="6178" marT="6178"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178" marR="6178" marT="6178" marB="0" anchor="b"/>
                </a:tc>
              </a:tr>
              <a:tr h="148281">
                <a:tc>
                  <a:txBody>
                    <a:bodyPr/>
                    <a:lstStyle/>
                    <a:p>
                      <a:pPr algn="ctr" fontAlgn="ctr"/>
                      <a:r>
                        <a:rPr lang="en-US" sz="1000" u="none" strike="noStrike" dirty="0">
                          <a:effectLst/>
                        </a:rPr>
                        <a:t>15</a:t>
                      </a:r>
                      <a:endParaRPr lang="en-US" sz="1000" b="0" i="0" u="none" strike="noStrike" dirty="0">
                        <a:solidFill>
                          <a:srgbClr val="000000"/>
                        </a:solidFill>
                        <a:effectLst/>
                        <a:latin typeface="Calibri" panose="020F0502020204030204" pitchFamily="34" charset="0"/>
                      </a:endParaRPr>
                    </a:p>
                  </a:txBody>
                  <a:tcPr marL="6178" marR="6178" marT="6178" marB="0" anchor="ctr">
                    <a:solidFill>
                      <a:schemeClr val="bg2">
                        <a:lumMod val="60000"/>
                        <a:lumOff val="40000"/>
                      </a:schemeClr>
                    </a:solidFill>
                  </a:tcPr>
                </a:tc>
                <a:tc>
                  <a:txBody>
                    <a:bodyPr/>
                    <a:lstStyle/>
                    <a:p>
                      <a:pPr algn="ctr" fontAlgn="ctr"/>
                      <a:r>
                        <a:rPr lang="en-US" sz="1000" u="none" strike="noStrike" dirty="0">
                          <a:effectLst/>
                        </a:rPr>
                        <a:t>30</a:t>
                      </a:r>
                      <a:endParaRPr lang="en-US" sz="1000" b="0" i="0" u="none" strike="noStrike" dirty="0">
                        <a:solidFill>
                          <a:srgbClr val="000000"/>
                        </a:solidFill>
                        <a:effectLst/>
                        <a:latin typeface="Calibri" panose="020F0502020204030204" pitchFamily="34" charset="0"/>
                      </a:endParaRPr>
                    </a:p>
                  </a:txBody>
                  <a:tcPr marL="6178" marR="6178" marT="6178" marB="0" anchor="ctr">
                    <a:solidFill>
                      <a:schemeClr val="bg2">
                        <a:lumMod val="60000"/>
                        <a:lumOff val="40000"/>
                      </a:schemeClr>
                    </a:solidFill>
                  </a:tcPr>
                </a:tc>
                <a:tc>
                  <a:txBody>
                    <a:bodyPr/>
                    <a:lstStyle/>
                    <a:p>
                      <a:pPr algn="ctr" fontAlgn="ctr"/>
                      <a:r>
                        <a:rPr lang="en-US" sz="1000" u="none" strike="noStrike" dirty="0">
                          <a:effectLst/>
                        </a:rPr>
                        <a:t>45</a:t>
                      </a:r>
                      <a:endParaRPr lang="en-US" sz="1000" b="0" i="0" u="none" strike="noStrike" dirty="0">
                        <a:solidFill>
                          <a:srgbClr val="000000"/>
                        </a:solidFill>
                        <a:effectLst/>
                        <a:latin typeface="Calibri" panose="020F0502020204030204" pitchFamily="34" charset="0"/>
                      </a:endParaRPr>
                    </a:p>
                  </a:txBody>
                  <a:tcPr marL="6178" marR="6178" marT="6178" marB="0" anchor="ctr">
                    <a:solidFill>
                      <a:schemeClr val="bg2">
                        <a:lumMod val="60000"/>
                        <a:lumOff val="40000"/>
                      </a:schemeClr>
                    </a:solidFill>
                  </a:tcPr>
                </a:tc>
                <a:tc>
                  <a:txBody>
                    <a:bodyPr/>
                    <a:lstStyle/>
                    <a:p>
                      <a:pPr algn="ctr" fontAlgn="ctr"/>
                      <a:r>
                        <a:rPr lang="en-US" sz="1000" u="none" strike="noStrike" dirty="0">
                          <a:effectLst/>
                        </a:rPr>
                        <a:t>60</a:t>
                      </a:r>
                      <a:endParaRPr lang="en-US" sz="1000" b="0" i="0" u="none" strike="noStrike" dirty="0">
                        <a:solidFill>
                          <a:srgbClr val="000000"/>
                        </a:solidFill>
                        <a:effectLst/>
                        <a:latin typeface="Calibri" panose="020F0502020204030204" pitchFamily="34" charset="0"/>
                      </a:endParaRPr>
                    </a:p>
                  </a:txBody>
                  <a:tcPr marL="6178" marR="6178" marT="6178" marB="0" anchor="ctr">
                    <a:solidFill>
                      <a:schemeClr val="bg2">
                        <a:lumMod val="60000"/>
                        <a:lumOff val="40000"/>
                      </a:schemeClr>
                    </a:solidFill>
                  </a:tcPr>
                </a:tc>
                <a:tc>
                  <a:txBody>
                    <a:bodyPr/>
                    <a:lstStyle/>
                    <a:p>
                      <a:pPr algn="ctr" fontAlgn="ctr"/>
                      <a:r>
                        <a:rPr lang="en-US" sz="1000" u="none" strike="noStrike" dirty="0">
                          <a:effectLst/>
                        </a:rPr>
                        <a:t>75</a:t>
                      </a:r>
                      <a:endParaRPr lang="en-US" sz="1000" b="0" i="0" u="none" strike="noStrike" dirty="0">
                        <a:solidFill>
                          <a:srgbClr val="000000"/>
                        </a:solidFill>
                        <a:effectLst/>
                        <a:latin typeface="Calibri" panose="020F0502020204030204" pitchFamily="34" charset="0"/>
                      </a:endParaRPr>
                    </a:p>
                  </a:txBody>
                  <a:tcPr marL="6178" marR="6178" marT="6178" marB="0" anchor="ctr">
                    <a:solidFill>
                      <a:schemeClr val="bg2">
                        <a:lumMod val="60000"/>
                        <a:lumOff val="40000"/>
                      </a:schemeClr>
                    </a:solidFill>
                  </a:tcPr>
                </a:tc>
                <a:tc>
                  <a:txBody>
                    <a:bodyPr/>
                    <a:lstStyle/>
                    <a:p>
                      <a:pPr algn="ctr" fontAlgn="ctr"/>
                      <a:r>
                        <a:rPr lang="en-US" sz="1000" u="none" strike="noStrike" dirty="0">
                          <a:effectLst/>
                        </a:rPr>
                        <a:t>90</a:t>
                      </a:r>
                      <a:endParaRPr lang="en-US" sz="1000" b="0" i="0" u="none" strike="noStrike" dirty="0">
                        <a:solidFill>
                          <a:srgbClr val="000000"/>
                        </a:solidFill>
                        <a:effectLst/>
                        <a:latin typeface="Calibri" panose="020F0502020204030204" pitchFamily="34" charset="0"/>
                      </a:endParaRPr>
                    </a:p>
                  </a:txBody>
                  <a:tcPr marL="6178" marR="6178" marT="6178" marB="0" anchor="ctr">
                    <a:solidFill>
                      <a:schemeClr val="bg2">
                        <a:lumMod val="60000"/>
                        <a:lumOff val="40000"/>
                      </a:schemeClr>
                    </a:solidFill>
                  </a:tcPr>
                </a:tc>
              </a:tr>
              <a:tr h="148281">
                <a:tc>
                  <a:txBody>
                    <a:bodyPr/>
                    <a:lstStyle/>
                    <a:p>
                      <a:pPr algn="r" fontAlgn="b"/>
                      <a:r>
                        <a:rPr lang="en-US" sz="1000" u="none" strike="noStrike" dirty="0" smtClean="0">
                          <a:effectLst/>
                        </a:rPr>
                        <a:t>2.06</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dirty="0" smtClean="0">
                          <a:effectLst/>
                        </a:rPr>
                        <a:t>1.</a:t>
                      </a:r>
                      <a:r>
                        <a:rPr lang="el-GR" sz="1000" u="none" strike="noStrike" dirty="0" smtClean="0">
                          <a:effectLst/>
                        </a:rPr>
                        <a:t>96</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dirty="0" smtClean="0">
                          <a:effectLst/>
                        </a:rPr>
                        <a:t>1.8</a:t>
                      </a:r>
                      <a:r>
                        <a:rPr lang="el-GR" sz="1000" u="none" strike="noStrike" dirty="0" smtClean="0">
                          <a:effectLst/>
                        </a:rPr>
                        <a:t>2</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dirty="0" smtClean="0">
                          <a:effectLst/>
                        </a:rPr>
                        <a:t>1.5</a:t>
                      </a:r>
                      <a:r>
                        <a:rPr lang="el-GR" sz="1000" u="none" strike="noStrike" dirty="0" smtClean="0">
                          <a:effectLst/>
                        </a:rPr>
                        <a:t>9</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dirty="0" smtClean="0">
                          <a:effectLst/>
                        </a:rPr>
                        <a:t>1.1</a:t>
                      </a:r>
                      <a:r>
                        <a:rPr lang="el-GR" sz="1000" u="none" strike="noStrike" dirty="0" smtClean="0">
                          <a:effectLst/>
                        </a:rPr>
                        <a:t>5</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178" marR="6178" marT="6178" marB="0" anchor="b"/>
                </a:tc>
              </a:tr>
              <a:tr h="148281">
                <a:tc>
                  <a:txBody>
                    <a:bodyPr/>
                    <a:lstStyle/>
                    <a:p>
                      <a:pPr algn="r" fontAlgn="b"/>
                      <a:r>
                        <a:rPr lang="en-US" sz="1000" u="none" strike="noStrike" dirty="0" smtClean="0">
                          <a:effectLst/>
                        </a:rPr>
                        <a:t>1.4</a:t>
                      </a:r>
                      <a:r>
                        <a:rPr lang="el-GR" sz="1000" u="none" strike="noStrike" dirty="0" smtClean="0">
                          <a:effectLst/>
                        </a:rPr>
                        <a:t>6</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dirty="0" smtClean="0">
                          <a:effectLst/>
                        </a:rPr>
                        <a:t>1.2</a:t>
                      </a:r>
                      <a:r>
                        <a:rPr lang="el-GR" sz="1000" u="none" strike="noStrike" dirty="0" smtClean="0">
                          <a:effectLst/>
                        </a:rPr>
                        <a:t>5</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dirty="0" smtClean="0">
                          <a:effectLst/>
                        </a:rPr>
                        <a:t>1.0</a:t>
                      </a:r>
                      <a:r>
                        <a:rPr lang="el-GR" sz="1000" u="none" strike="noStrike" dirty="0" smtClean="0">
                          <a:effectLst/>
                        </a:rPr>
                        <a:t>7</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dirty="0" smtClean="0">
                          <a:effectLst/>
                        </a:rPr>
                        <a:t>0.4</a:t>
                      </a:r>
                      <a:r>
                        <a:rPr lang="el-GR" sz="1000" u="none" strike="noStrike" dirty="0" smtClean="0">
                          <a:effectLst/>
                        </a:rPr>
                        <a:t>9</a:t>
                      </a:r>
                      <a:endParaRPr lang="en-US" sz="1000" b="0" i="0" u="none" strike="noStrike" dirty="0">
                        <a:solidFill>
                          <a:srgbClr val="9C0006"/>
                        </a:solidFill>
                        <a:effectLst/>
                        <a:latin typeface="Calibri" panose="020F0502020204030204" pitchFamily="34" charset="0"/>
                      </a:endParaRPr>
                    </a:p>
                  </a:txBody>
                  <a:tcPr marL="6178" marR="6178" marT="6178"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78" marR="6178" marT="6178"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178" marR="6178" marT="6178" marB="0" anchor="b"/>
                </a:tc>
              </a:tr>
              <a:tr h="148281">
                <a:tc>
                  <a:txBody>
                    <a:bodyPr/>
                    <a:lstStyle/>
                    <a:p>
                      <a:pPr algn="r" fontAlgn="b"/>
                      <a:r>
                        <a:rPr lang="en-US" sz="1000" u="none" strike="noStrike" dirty="0" smtClean="0">
                          <a:effectLst/>
                        </a:rPr>
                        <a:t>1.0</a:t>
                      </a:r>
                      <a:r>
                        <a:rPr lang="el-GR" sz="1000" u="none" strike="noStrike" dirty="0" smtClean="0">
                          <a:effectLst/>
                        </a:rPr>
                        <a:t>3</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dirty="0" smtClean="0">
                          <a:effectLst/>
                        </a:rPr>
                        <a:t>0.1</a:t>
                      </a:r>
                      <a:r>
                        <a:rPr lang="el-GR" sz="1000" u="none" strike="noStrike" dirty="0" smtClean="0">
                          <a:effectLst/>
                        </a:rPr>
                        <a:t>2</a:t>
                      </a:r>
                      <a:endParaRPr lang="en-US" sz="1000" b="0" i="0" u="none" strike="noStrike" dirty="0">
                        <a:solidFill>
                          <a:srgbClr val="9C0006"/>
                        </a:solidFill>
                        <a:effectLst/>
                        <a:latin typeface="Calibri" panose="020F0502020204030204" pitchFamily="34" charset="0"/>
                      </a:endParaRPr>
                    </a:p>
                  </a:txBody>
                  <a:tcPr marL="6178" marR="6178" marT="6178"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78" marR="6178" marT="6178"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78" marR="6178" marT="6178"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78" marR="6178" marT="6178"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178" marR="6178" marT="6178" marB="0" anchor="b"/>
                </a:tc>
              </a:tr>
              <a:tr h="148281">
                <a:tc>
                  <a:txBody>
                    <a:bodyPr/>
                    <a:lstStyle/>
                    <a:p>
                      <a:pPr algn="r" fontAlgn="b"/>
                      <a:r>
                        <a:rPr lang="en-US" sz="1000" u="none" strike="noStrike" dirty="0" smtClean="0">
                          <a:effectLst/>
                        </a:rPr>
                        <a:t>0.4</a:t>
                      </a:r>
                      <a:r>
                        <a:rPr lang="el-GR" sz="1000" u="none" strike="noStrike" dirty="0" smtClean="0">
                          <a:effectLst/>
                        </a:rPr>
                        <a:t>1</a:t>
                      </a:r>
                      <a:endParaRPr lang="en-US" sz="1000" b="0" i="0" u="none" strike="noStrike" dirty="0">
                        <a:solidFill>
                          <a:srgbClr val="9C0006"/>
                        </a:solidFill>
                        <a:effectLst/>
                        <a:latin typeface="Calibri" panose="020F0502020204030204" pitchFamily="34" charset="0"/>
                      </a:endParaRPr>
                    </a:p>
                  </a:txBody>
                  <a:tcPr marL="6178" marR="6178" marT="6178"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78" marR="6178" marT="6178"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78" marR="6178" marT="6178"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78" marR="6178" marT="6178"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78" marR="6178" marT="6178"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178" marR="6178" marT="6178" marB="0" anchor="b"/>
                </a:tc>
              </a:tr>
              <a:tr h="148281">
                <a:tc>
                  <a:txBody>
                    <a:bodyPr/>
                    <a:lstStyle/>
                    <a:p>
                      <a:pPr algn="ctr" fontAlgn="ctr"/>
                      <a:r>
                        <a:rPr lang="en-US" sz="1000" u="none" strike="noStrike" cap="none" spc="0" dirty="0">
                          <a:ln>
                            <a:noFill/>
                          </a:ln>
                          <a:effectLst/>
                        </a:rPr>
                        <a:t>15</a:t>
                      </a:r>
                      <a:endParaRPr lang="en-US" sz="1000" b="0" i="0" u="none" strike="noStrike" cap="none" spc="0" dirty="0">
                        <a:ln>
                          <a:noFill/>
                        </a:ln>
                        <a:solidFill>
                          <a:schemeClr val="tx1"/>
                        </a:solidFill>
                        <a:effectLst/>
                        <a:latin typeface="Calibri" panose="020F0502020204030204" pitchFamily="34" charset="0"/>
                      </a:endParaRPr>
                    </a:p>
                  </a:txBody>
                  <a:tcPr marL="6178" marR="6178" marT="6178" marB="0" anchor="ctr">
                    <a:solidFill>
                      <a:schemeClr val="bg2">
                        <a:lumMod val="60000"/>
                        <a:lumOff val="40000"/>
                      </a:schemeClr>
                    </a:solidFill>
                  </a:tcPr>
                </a:tc>
                <a:tc>
                  <a:txBody>
                    <a:bodyPr/>
                    <a:lstStyle/>
                    <a:p>
                      <a:pPr algn="ctr" fontAlgn="ctr"/>
                      <a:r>
                        <a:rPr lang="en-US" sz="1000" u="none" strike="noStrike" cap="none" spc="0" dirty="0">
                          <a:ln>
                            <a:noFill/>
                          </a:ln>
                          <a:effectLst/>
                        </a:rPr>
                        <a:t>30</a:t>
                      </a:r>
                      <a:endParaRPr lang="en-US" sz="1000" b="0" i="0" u="none" strike="noStrike" cap="none" spc="0" dirty="0">
                        <a:ln>
                          <a:noFill/>
                        </a:ln>
                        <a:solidFill>
                          <a:schemeClr val="tx1"/>
                        </a:solidFill>
                        <a:effectLst/>
                        <a:latin typeface="Calibri" panose="020F0502020204030204" pitchFamily="34" charset="0"/>
                      </a:endParaRPr>
                    </a:p>
                  </a:txBody>
                  <a:tcPr marL="6178" marR="6178" marT="6178" marB="0" anchor="ctr">
                    <a:solidFill>
                      <a:schemeClr val="bg2">
                        <a:lumMod val="60000"/>
                        <a:lumOff val="40000"/>
                      </a:schemeClr>
                    </a:solidFill>
                  </a:tcPr>
                </a:tc>
                <a:tc>
                  <a:txBody>
                    <a:bodyPr/>
                    <a:lstStyle/>
                    <a:p>
                      <a:pPr algn="ctr" fontAlgn="ctr"/>
                      <a:r>
                        <a:rPr lang="en-US" sz="1000" u="none" strike="noStrike" cap="none" spc="0" dirty="0">
                          <a:ln>
                            <a:noFill/>
                          </a:ln>
                          <a:effectLst/>
                        </a:rPr>
                        <a:t>45</a:t>
                      </a:r>
                      <a:endParaRPr lang="en-US" sz="1000" b="0" i="0" u="none" strike="noStrike" cap="none" spc="0" dirty="0">
                        <a:ln>
                          <a:noFill/>
                        </a:ln>
                        <a:solidFill>
                          <a:schemeClr val="tx1"/>
                        </a:solidFill>
                        <a:effectLst/>
                        <a:latin typeface="Calibri" panose="020F0502020204030204" pitchFamily="34" charset="0"/>
                      </a:endParaRPr>
                    </a:p>
                  </a:txBody>
                  <a:tcPr marL="6178" marR="6178" marT="6178" marB="0" anchor="ctr">
                    <a:solidFill>
                      <a:schemeClr val="bg2">
                        <a:lumMod val="60000"/>
                        <a:lumOff val="40000"/>
                      </a:schemeClr>
                    </a:solidFill>
                  </a:tcPr>
                </a:tc>
                <a:tc>
                  <a:txBody>
                    <a:bodyPr/>
                    <a:lstStyle/>
                    <a:p>
                      <a:pPr algn="ctr" fontAlgn="ctr"/>
                      <a:r>
                        <a:rPr lang="en-US" sz="1000" u="none" strike="noStrike" cap="none" spc="0" dirty="0">
                          <a:ln>
                            <a:noFill/>
                          </a:ln>
                          <a:effectLst/>
                        </a:rPr>
                        <a:t>60</a:t>
                      </a:r>
                      <a:endParaRPr lang="en-US" sz="1000" b="0" i="0" u="none" strike="noStrike" cap="none" spc="0" dirty="0">
                        <a:ln>
                          <a:noFill/>
                        </a:ln>
                        <a:solidFill>
                          <a:schemeClr val="tx1"/>
                        </a:solidFill>
                        <a:effectLst/>
                        <a:latin typeface="Calibri" panose="020F0502020204030204" pitchFamily="34" charset="0"/>
                      </a:endParaRPr>
                    </a:p>
                  </a:txBody>
                  <a:tcPr marL="6178" marR="6178" marT="6178" marB="0" anchor="ctr">
                    <a:solidFill>
                      <a:schemeClr val="bg2">
                        <a:lumMod val="60000"/>
                        <a:lumOff val="40000"/>
                      </a:schemeClr>
                    </a:solidFill>
                  </a:tcPr>
                </a:tc>
                <a:tc>
                  <a:txBody>
                    <a:bodyPr/>
                    <a:lstStyle/>
                    <a:p>
                      <a:pPr algn="ctr" fontAlgn="ctr"/>
                      <a:r>
                        <a:rPr lang="en-US" sz="1000" u="none" strike="noStrike" cap="none" spc="0" dirty="0">
                          <a:ln>
                            <a:noFill/>
                          </a:ln>
                          <a:effectLst/>
                        </a:rPr>
                        <a:t>75</a:t>
                      </a:r>
                      <a:endParaRPr lang="en-US" sz="1000" b="0" i="0" u="none" strike="noStrike" cap="none" spc="0" dirty="0">
                        <a:ln>
                          <a:noFill/>
                        </a:ln>
                        <a:solidFill>
                          <a:schemeClr val="tx1"/>
                        </a:solidFill>
                        <a:effectLst/>
                        <a:latin typeface="Calibri" panose="020F0502020204030204" pitchFamily="34" charset="0"/>
                      </a:endParaRPr>
                    </a:p>
                  </a:txBody>
                  <a:tcPr marL="6178" marR="6178" marT="6178" marB="0" anchor="ctr">
                    <a:solidFill>
                      <a:schemeClr val="bg2">
                        <a:lumMod val="60000"/>
                        <a:lumOff val="40000"/>
                      </a:schemeClr>
                    </a:solidFill>
                  </a:tcPr>
                </a:tc>
                <a:tc>
                  <a:txBody>
                    <a:bodyPr/>
                    <a:lstStyle/>
                    <a:p>
                      <a:pPr algn="ctr" fontAlgn="ctr"/>
                      <a:r>
                        <a:rPr lang="en-US" sz="1000" u="none" strike="noStrike" cap="none" spc="0" dirty="0">
                          <a:ln>
                            <a:noFill/>
                          </a:ln>
                          <a:effectLst/>
                        </a:rPr>
                        <a:t>90</a:t>
                      </a:r>
                      <a:endParaRPr lang="en-US" sz="1000" b="0" i="0" u="none" strike="noStrike" cap="none" spc="0" dirty="0">
                        <a:ln>
                          <a:noFill/>
                        </a:ln>
                        <a:solidFill>
                          <a:schemeClr val="tx1"/>
                        </a:solidFill>
                        <a:effectLst/>
                        <a:latin typeface="Calibri" panose="020F0502020204030204" pitchFamily="34" charset="0"/>
                      </a:endParaRPr>
                    </a:p>
                  </a:txBody>
                  <a:tcPr marL="6178" marR="6178" marT="6178" marB="0" anchor="ctr">
                    <a:solidFill>
                      <a:schemeClr val="bg2">
                        <a:lumMod val="60000"/>
                        <a:lumOff val="40000"/>
                      </a:schemeClr>
                    </a:solidFill>
                  </a:tcPr>
                </a:tc>
              </a:tr>
              <a:tr h="148281">
                <a:tc>
                  <a:txBody>
                    <a:bodyPr/>
                    <a:lstStyle/>
                    <a:p>
                      <a:pPr algn="r" fontAlgn="b"/>
                      <a:r>
                        <a:rPr lang="en-US" sz="1000" u="none" strike="noStrike" dirty="0" smtClean="0">
                          <a:effectLst/>
                        </a:rPr>
                        <a:t>2.87</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dirty="0" smtClean="0">
                          <a:effectLst/>
                        </a:rPr>
                        <a:t>2.5</a:t>
                      </a:r>
                      <a:r>
                        <a:rPr lang="el-GR" sz="1000" u="none" strike="noStrike" dirty="0" smtClean="0">
                          <a:effectLst/>
                        </a:rPr>
                        <a:t>2</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dirty="0" smtClean="0">
                          <a:effectLst/>
                        </a:rPr>
                        <a:t>2.1</a:t>
                      </a:r>
                      <a:r>
                        <a:rPr lang="el-GR" sz="1000" u="none" strike="noStrike" dirty="0" smtClean="0">
                          <a:effectLst/>
                        </a:rPr>
                        <a:t>6</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dirty="0" smtClean="0">
                          <a:effectLst/>
                        </a:rPr>
                        <a:t>1.8</a:t>
                      </a:r>
                      <a:r>
                        <a:rPr lang="el-GR" sz="1000" u="none" strike="noStrike" dirty="0" smtClean="0">
                          <a:effectLst/>
                        </a:rPr>
                        <a:t>8</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dirty="0" smtClean="0">
                          <a:effectLst/>
                        </a:rPr>
                        <a:t>1.3</a:t>
                      </a:r>
                      <a:r>
                        <a:rPr lang="el-GR" sz="1000" u="none" strike="noStrike" dirty="0" smtClean="0">
                          <a:effectLst/>
                        </a:rPr>
                        <a:t>6</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dirty="0" smtClean="0">
                          <a:effectLst/>
                        </a:rPr>
                        <a:t>0.54</a:t>
                      </a:r>
                      <a:endParaRPr lang="en-US" sz="1000" b="0" i="0" u="none" strike="noStrike" dirty="0">
                        <a:solidFill>
                          <a:srgbClr val="9C0006"/>
                        </a:solidFill>
                        <a:effectLst/>
                        <a:latin typeface="Calibri" panose="020F0502020204030204" pitchFamily="34" charset="0"/>
                      </a:endParaRPr>
                    </a:p>
                  </a:txBody>
                  <a:tcPr marL="6178" marR="6178" marT="6178" marB="0" anchor="b"/>
                </a:tc>
              </a:tr>
              <a:tr h="148281">
                <a:tc>
                  <a:txBody>
                    <a:bodyPr/>
                    <a:lstStyle/>
                    <a:p>
                      <a:pPr algn="r" fontAlgn="b"/>
                      <a:r>
                        <a:rPr lang="en-US" sz="1000" u="none" strike="noStrike" dirty="0" smtClean="0">
                          <a:effectLst/>
                        </a:rPr>
                        <a:t>2.10</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dirty="0" smtClean="0">
                          <a:effectLst/>
                        </a:rPr>
                        <a:t>1.6</a:t>
                      </a:r>
                      <a:r>
                        <a:rPr lang="el-GR" sz="1000" u="none" strike="noStrike" dirty="0" smtClean="0">
                          <a:effectLst/>
                        </a:rPr>
                        <a:t>7</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a:effectLst/>
                        </a:rPr>
                        <a:t>1.36</a:t>
                      </a:r>
                      <a:endParaRPr lang="en-US" sz="1000" b="0" i="0" u="none" strike="noStrike">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dirty="0" smtClean="0">
                          <a:effectLst/>
                        </a:rPr>
                        <a:t>1.1</a:t>
                      </a:r>
                      <a:r>
                        <a:rPr lang="el-GR" sz="1000" u="none" strike="noStrike" dirty="0" smtClean="0">
                          <a:effectLst/>
                        </a:rPr>
                        <a:t>3</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dirty="0" smtClean="0">
                          <a:effectLst/>
                        </a:rPr>
                        <a:t>0.3</a:t>
                      </a:r>
                      <a:r>
                        <a:rPr lang="el-GR" sz="1000" u="none" strike="noStrike" dirty="0" smtClean="0">
                          <a:effectLst/>
                        </a:rPr>
                        <a:t>2</a:t>
                      </a:r>
                      <a:endParaRPr lang="en-US" sz="1000" b="0" i="0" u="none" strike="noStrike" dirty="0">
                        <a:solidFill>
                          <a:srgbClr val="9C0006"/>
                        </a:solidFill>
                        <a:effectLst/>
                        <a:latin typeface="Calibri" panose="020F0502020204030204" pitchFamily="34" charset="0"/>
                      </a:endParaRPr>
                    </a:p>
                  </a:txBody>
                  <a:tcPr marL="6178" marR="6178" marT="6178"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178" marR="6178" marT="6178" marB="0" anchor="b"/>
                </a:tc>
              </a:tr>
              <a:tr h="148281">
                <a:tc>
                  <a:txBody>
                    <a:bodyPr/>
                    <a:lstStyle/>
                    <a:p>
                      <a:pPr algn="r" fontAlgn="b"/>
                      <a:r>
                        <a:rPr lang="en-US" sz="1000" u="none" strike="noStrike" dirty="0" smtClean="0">
                          <a:effectLst/>
                        </a:rPr>
                        <a:t>1.61</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dirty="0" smtClean="0">
                          <a:effectLst/>
                        </a:rPr>
                        <a:t>1.1</a:t>
                      </a:r>
                      <a:r>
                        <a:rPr lang="el-GR" sz="1000" u="none" strike="noStrike" dirty="0" smtClean="0">
                          <a:effectLst/>
                        </a:rPr>
                        <a:t>6</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dirty="0" smtClean="0">
                          <a:effectLst/>
                        </a:rPr>
                        <a:t>0.66</a:t>
                      </a:r>
                      <a:endParaRPr lang="en-US" sz="1000" b="0" i="0" u="none" strike="noStrike" dirty="0">
                        <a:solidFill>
                          <a:srgbClr val="9C0006"/>
                        </a:solidFill>
                        <a:effectLst/>
                        <a:latin typeface="Calibri" panose="020F0502020204030204" pitchFamily="34" charset="0"/>
                      </a:endParaRPr>
                    </a:p>
                  </a:txBody>
                  <a:tcPr marL="6178" marR="6178" marT="6178"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78" marR="6178" marT="6178"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78" marR="6178" marT="6178"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178" marR="6178" marT="6178" marB="0" anchor="b"/>
                </a:tc>
              </a:tr>
              <a:tr h="148281">
                <a:tc>
                  <a:txBody>
                    <a:bodyPr/>
                    <a:lstStyle/>
                    <a:p>
                      <a:pPr algn="r" fontAlgn="b"/>
                      <a:r>
                        <a:rPr lang="en-US" sz="1000" u="none" strike="noStrike" dirty="0" smtClean="0">
                          <a:effectLst/>
                        </a:rPr>
                        <a:t>1.33</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dirty="0" smtClean="0">
                          <a:effectLst/>
                        </a:rPr>
                        <a:t>0.</a:t>
                      </a:r>
                      <a:r>
                        <a:rPr lang="el-GR" sz="1000" u="none" strike="noStrike" dirty="0" smtClean="0">
                          <a:effectLst/>
                        </a:rPr>
                        <a:t>60</a:t>
                      </a:r>
                      <a:endParaRPr lang="en-US" sz="1000" b="0" i="0" u="none" strike="noStrike" dirty="0">
                        <a:solidFill>
                          <a:srgbClr val="9C0006"/>
                        </a:solidFill>
                        <a:effectLst/>
                        <a:latin typeface="Calibri" panose="020F0502020204030204" pitchFamily="34" charset="0"/>
                      </a:endParaRPr>
                    </a:p>
                  </a:txBody>
                  <a:tcPr marL="6178" marR="6178" marT="6178"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78" marR="6178" marT="6178"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78" marR="6178" marT="6178"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78" marR="6178" marT="6178"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178" marR="6178" marT="6178" marB="0" anchor="b"/>
                </a:tc>
              </a:tr>
              <a:tr h="148281">
                <a:tc>
                  <a:txBody>
                    <a:bodyPr/>
                    <a:lstStyle/>
                    <a:p>
                      <a:pPr algn="ctr" fontAlgn="ctr"/>
                      <a:r>
                        <a:rPr lang="en-US" sz="1000" u="none" strike="noStrike" dirty="0">
                          <a:effectLst/>
                        </a:rPr>
                        <a:t>15</a:t>
                      </a:r>
                      <a:endParaRPr lang="en-US" sz="1000" b="0" i="0" u="none" strike="noStrike" dirty="0">
                        <a:solidFill>
                          <a:srgbClr val="000000"/>
                        </a:solidFill>
                        <a:effectLst/>
                        <a:latin typeface="Calibri" panose="020F0502020204030204" pitchFamily="34" charset="0"/>
                      </a:endParaRPr>
                    </a:p>
                  </a:txBody>
                  <a:tcPr marL="6178" marR="6178" marT="6178" marB="0" anchor="ctr">
                    <a:solidFill>
                      <a:schemeClr val="bg2">
                        <a:lumMod val="60000"/>
                        <a:lumOff val="40000"/>
                      </a:schemeClr>
                    </a:solidFill>
                  </a:tcPr>
                </a:tc>
                <a:tc>
                  <a:txBody>
                    <a:bodyPr/>
                    <a:lstStyle/>
                    <a:p>
                      <a:pPr algn="ctr" fontAlgn="ctr"/>
                      <a:r>
                        <a:rPr lang="en-US" sz="1000" u="none" strike="noStrike" dirty="0">
                          <a:effectLst/>
                        </a:rPr>
                        <a:t>30</a:t>
                      </a:r>
                      <a:endParaRPr lang="en-US" sz="1000" b="0" i="0" u="none" strike="noStrike" dirty="0">
                        <a:solidFill>
                          <a:srgbClr val="000000"/>
                        </a:solidFill>
                        <a:effectLst/>
                        <a:latin typeface="Calibri" panose="020F0502020204030204" pitchFamily="34" charset="0"/>
                      </a:endParaRPr>
                    </a:p>
                  </a:txBody>
                  <a:tcPr marL="6178" marR="6178" marT="6178" marB="0" anchor="ctr">
                    <a:solidFill>
                      <a:schemeClr val="bg2">
                        <a:lumMod val="60000"/>
                        <a:lumOff val="40000"/>
                      </a:schemeClr>
                    </a:solidFill>
                  </a:tcPr>
                </a:tc>
                <a:tc>
                  <a:txBody>
                    <a:bodyPr/>
                    <a:lstStyle/>
                    <a:p>
                      <a:pPr algn="ctr" fontAlgn="ctr"/>
                      <a:r>
                        <a:rPr lang="en-US" sz="1000" u="none" strike="noStrike" dirty="0">
                          <a:effectLst/>
                        </a:rPr>
                        <a:t>45</a:t>
                      </a:r>
                      <a:endParaRPr lang="en-US" sz="1000" b="0" i="0" u="none" strike="noStrike" dirty="0">
                        <a:solidFill>
                          <a:srgbClr val="000000"/>
                        </a:solidFill>
                        <a:effectLst/>
                        <a:latin typeface="Calibri" panose="020F0502020204030204" pitchFamily="34" charset="0"/>
                      </a:endParaRPr>
                    </a:p>
                  </a:txBody>
                  <a:tcPr marL="6178" marR="6178" marT="6178" marB="0" anchor="ctr">
                    <a:solidFill>
                      <a:schemeClr val="bg2">
                        <a:lumMod val="60000"/>
                        <a:lumOff val="40000"/>
                      </a:schemeClr>
                    </a:solidFill>
                  </a:tcPr>
                </a:tc>
                <a:tc>
                  <a:txBody>
                    <a:bodyPr/>
                    <a:lstStyle/>
                    <a:p>
                      <a:pPr algn="ctr" fontAlgn="ctr"/>
                      <a:r>
                        <a:rPr lang="en-US" sz="1000" u="none" strike="noStrike" dirty="0">
                          <a:effectLst/>
                        </a:rPr>
                        <a:t>60</a:t>
                      </a:r>
                      <a:endParaRPr lang="en-US" sz="1000" b="0" i="0" u="none" strike="noStrike" dirty="0">
                        <a:solidFill>
                          <a:srgbClr val="000000"/>
                        </a:solidFill>
                        <a:effectLst/>
                        <a:latin typeface="Calibri" panose="020F0502020204030204" pitchFamily="34" charset="0"/>
                      </a:endParaRPr>
                    </a:p>
                  </a:txBody>
                  <a:tcPr marL="6178" marR="6178" marT="6178" marB="0" anchor="ctr">
                    <a:solidFill>
                      <a:schemeClr val="bg2">
                        <a:lumMod val="60000"/>
                        <a:lumOff val="40000"/>
                      </a:schemeClr>
                    </a:solidFill>
                  </a:tcPr>
                </a:tc>
                <a:tc>
                  <a:txBody>
                    <a:bodyPr/>
                    <a:lstStyle/>
                    <a:p>
                      <a:pPr algn="ctr" fontAlgn="ctr"/>
                      <a:r>
                        <a:rPr lang="en-US" sz="1000" u="none" strike="noStrike" dirty="0">
                          <a:effectLst/>
                        </a:rPr>
                        <a:t>75</a:t>
                      </a:r>
                      <a:endParaRPr lang="en-US" sz="1000" b="0" i="0" u="none" strike="noStrike" dirty="0">
                        <a:solidFill>
                          <a:srgbClr val="000000"/>
                        </a:solidFill>
                        <a:effectLst/>
                        <a:latin typeface="Calibri" panose="020F0502020204030204" pitchFamily="34" charset="0"/>
                      </a:endParaRPr>
                    </a:p>
                  </a:txBody>
                  <a:tcPr marL="6178" marR="6178" marT="6178" marB="0" anchor="ctr">
                    <a:solidFill>
                      <a:schemeClr val="bg2">
                        <a:lumMod val="60000"/>
                        <a:lumOff val="40000"/>
                      </a:schemeClr>
                    </a:solidFill>
                  </a:tcPr>
                </a:tc>
                <a:tc>
                  <a:txBody>
                    <a:bodyPr/>
                    <a:lstStyle/>
                    <a:p>
                      <a:pPr algn="ctr" fontAlgn="ctr"/>
                      <a:r>
                        <a:rPr lang="en-US" sz="1000" u="none" strike="noStrike" dirty="0">
                          <a:effectLst/>
                        </a:rPr>
                        <a:t>90</a:t>
                      </a:r>
                      <a:endParaRPr lang="en-US" sz="1000" b="0" i="0" u="none" strike="noStrike" dirty="0">
                        <a:solidFill>
                          <a:srgbClr val="000000"/>
                        </a:solidFill>
                        <a:effectLst/>
                        <a:latin typeface="Calibri" panose="020F0502020204030204" pitchFamily="34" charset="0"/>
                      </a:endParaRPr>
                    </a:p>
                  </a:txBody>
                  <a:tcPr marL="6178" marR="6178" marT="6178" marB="0" anchor="ctr">
                    <a:solidFill>
                      <a:schemeClr val="bg2">
                        <a:lumMod val="60000"/>
                        <a:lumOff val="40000"/>
                      </a:schemeClr>
                    </a:solidFill>
                  </a:tcPr>
                </a:tc>
              </a:tr>
              <a:tr h="148281">
                <a:tc>
                  <a:txBody>
                    <a:bodyPr/>
                    <a:lstStyle/>
                    <a:p>
                      <a:pPr algn="r" fontAlgn="b"/>
                      <a:r>
                        <a:rPr lang="en-US" sz="1000" u="none" strike="noStrike" dirty="0" smtClean="0">
                          <a:effectLst/>
                        </a:rPr>
                        <a:t>3.6</a:t>
                      </a:r>
                      <a:r>
                        <a:rPr lang="el-GR" sz="1000" u="none" strike="noStrike" dirty="0" smtClean="0">
                          <a:effectLst/>
                        </a:rPr>
                        <a:t>8</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dirty="0" smtClean="0">
                          <a:effectLst/>
                        </a:rPr>
                        <a:t>3.02</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dirty="0" smtClean="0">
                          <a:effectLst/>
                        </a:rPr>
                        <a:t>2.5</a:t>
                      </a:r>
                      <a:r>
                        <a:rPr lang="el-GR" sz="1000" u="none" strike="noStrike" dirty="0" smtClean="0">
                          <a:effectLst/>
                        </a:rPr>
                        <a:t>3</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dirty="0" smtClean="0">
                          <a:effectLst/>
                        </a:rPr>
                        <a:t>2.1</a:t>
                      </a:r>
                      <a:r>
                        <a:rPr lang="el-GR" sz="1000" u="none" strike="noStrike" dirty="0" smtClean="0">
                          <a:effectLst/>
                        </a:rPr>
                        <a:t>6</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dirty="0" smtClean="0">
                          <a:effectLst/>
                        </a:rPr>
                        <a:t>1.5</a:t>
                      </a:r>
                      <a:r>
                        <a:rPr lang="el-GR" sz="1000" u="none" strike="noStrike" dirty="0" smtClean="0">
                          <a:effectLst/>
                        </a:rPr>
                        <a:t>4</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dirty="0" smtClean="0">
                          <a:effectLst/>
                        </a:rPr>
                        <a:t>0.64</a:t>
                      </a:r>
                      <a:endParaRPr lang="en-US" sz="1000" b="0" i="0" u="none" strike="noStrike" dirty="0">
                        <a:solidFill>
                          <a:srgbClr val="9C0006"/>
                        </a:solidFill>
                        <a:effectLst/>
                        <a:latin typeface="Calibri" panose="020F0502020204030204" pitchFamily="34" charset="0"/>
                      </a:endParaRPr>
                    </a:p>
                  </a:txBody>
                  <a:tcPr marL="6178" marR="6178" marT="6178" marB="0" anchor="b"/>
                </a:tc>
              </a:tr>
              <a:tr h="148281">
                <a:tc>
                  <a:txBody>
                    <a:bodyPr/>
                    <a:lstStyle/>
                    <a:p>
                      <a:pPr algn="r" fontAlgn="b"/>
                      <a:r>
                        <a:rPr lang="en-US" sz="1000" u="none" strike="noStrike" dirty="0" smtClean="0">
                          <a:effectLst/>
                        </a:rPr>
                        <a:t>2.7</a:t>
                      </a:r>
                      <a:r>
                        <a:rPr lang="el-GR" sz="1000" u="none" strike="noStrike" dirty="0" smtClean="0">
                          <a:effectLst/>
                        </a:rPr>
                        <a:t>9</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dirty="0" smtClean="0">
                          <a:effectLst/>
                        </a:rPr>
                        <a:t>2.1</a:t>
                      </a:r>
                      <a:r>
                        <a:rPr lang="el-GR" sz="1000" u="none" strike="noStrike" dirty="0" smtClean="0">
                          <a:effectLst/>
                        </a:rPr>
                        <a:t>1</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dirty="0" smtClean="0">
                          <a:effectLst/>
                        </a:rPr>
                        <a:t>1.6</a:t>
                      </a:r>
                      <a:r>
                        <a:rPr lang="el-GR" sz="1000" u="none" strike="noStrike" dirty="0" smtClean="0">
                          <a:effectLst/>
                        </a:rPr>
                        <a:t>5</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dirty="0" smtClean="0">
                          <a:effectLst/>
                        </a:rPr>
                        <a:t>1.3</a:t>
                      </a:r>
                      <a:r>
                        <a:rPr lang="el-GR" sz="1000" u="none" strike="noStrike" dirty="0" smtClean="0">
                          <a:effectLst/>
                        </a:rPr>
                        <a:t>2</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dirty="0" smtClean="0">
                          <a:effectLst/>
                        </a:rPr>
                        <a:t>1.0</a:t>
                      </a:r>
                      <a:r>
                        <a:rPr lang="el-GR" sz="1000" u="none" strike="noStrike" dirty="0" smtClean="0">
                          <a:effectLst/>
                        </a:rPr>
                        <a:t>3</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178" marR="6178" marT="6178" marB="0" anchor="b"/>
                </a:tc>
              </a:tr>
              <a:tr h="148281">
                <a:tc>
                  <a:txBody>
                    <a:bodyPr/>
                    <a:lstStyle/>
                    <a:p>
                      <a:pPr algn="r" fontAlgn="b"/>
                      <a:r>
                        <a:rPr lang="en-US" sz="1000" u="none" strike="noStrike" dirty="0" smtClean="0">
                          <a:effectLst/>
                        </a:rPr>
                        <a:t>2.2</a:t>
                      </a:r>
                      <a:r>
                        <a:rPr lang="el-GR" sz="1000" u="none" strike="noStrike" dirty="0" smtClean="0">
                          <a:effectLst/>
                        </a:rPr>
                        <a:t>4</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dirty="0" smtClean="0">
                          <a:effectLst/>
                        </a:rPr>
                        <a:t>1.5</a:t>
                      </a:r>
                      <a:r>
                        <a:rPr lang="el-GR" sz="1000" u="none" strike="noStrike" dirty="0" smtClean="0">
                          <a:effectLst/>
                        </a:rPr>
                        <a:t>3</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dirty="0" smtClean="0">
                          <a:effectLst/>
                        </a:rPr>
                        <a:t>1.1</a:t>
                      </a:r>
                      <a:r>
                        <a:rPr lang="el-GR" sz="1000" u="none" strike="noStrike" dirty="0" smtClean="0">
                          <a:effectLst/>
                        </a:rPr>
                        <a:t>7</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78" marR="6178" marT="6178"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78" marR="6178" marT="6178"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178" marR="6178" marT="6178" marB="0" anchor="b"/>
                </a:tc>
              </a:tr>
              <a:tr h="148281">
                <a:tc>
                  <a:txBody>
                    <a:bodyPr/>
                    <a:lstStyle/>
                    <a:p>
                      <a:pPr algn="r" fontAlgn="b"/>
                      <a:r>
                        <a:rPr lang="en-US" sz="1000" u="none" strike="noStrike" dirty="0" smtClean="0">
                          <a:effectLst/>
                        </a:rPr>
                        <a:t>1.9</a:t>
                      </a:r>
                      <a:r>
                        <a:rPr lang="el-GR" sz="1000" u="none" strike="noStrike" dirty="0" smtClean="0">
                          <a:effectLst/>
                        </a:rPr>
                        <a:t>3</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a:effectLst/>
                        </a:rPr>
                        <a:t>1.226</a:t>
                      </a:r>
                      <a:endParaRPr lang="en-US" sz="1000" b="0" i="0" u="none" strike="noStrike">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dirty="0" smtClean="0">
                          <a:effectLst/>
                        </a:rPr>
                        <a:t>0.6</a:t>
                      </a:r>
                      <a:r>
                        <a:rPr lang="el-GR" sz="1000" u="none" strike="noStrike" dirty="0" smtClean="0">
                          <a:effectLst/>
                        </a:rPr>
                        <a:t>6</a:t>
                      </a:r>
                      <a:endParaRPr lang="en-US" sz="1000" b="0" i="0" u="none" strike="noStrike" dirty="0">
                        <a:solidFill>
                          <a:srgbClr val="9C0006"/>
                        </a:solidFill>
                        <a:effectLst/>
                        <a:latin typeface="Calibri" panose="020F0502020204030204" pitchFamily="34" charset="0"/>
                      </a:endParaRPr>
                    </a:p>
                  </a:txBody>
                  <a:tcPr marL="6178" marR="6178" marT="6178"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78" marR="6178" marT="6178"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78" marR="6178" marT="6178"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178" marR="6178" marT="6178" marB="0" anchor="b"/>
                </a:tc>
              </a:tr>
              <a:tr h="154459">
                <a:tc>
                  <a:txBody>
                    <a:bodyPr/>
                    <a:lstStyle/>
                    <a:p>
                      <a:pPr algn="ctr" fontAlgn="ctr"/>
                      <a:r>
                        <a:rPr lang="en-US" sz="1000" u="none" strike="noStrike" dirty="0">
                          <a:effectLst/>
                        </a:rPr>
                        <a:t>15</a:t>
                      </a:r>
                      <a:endParaRPr lang="en-US" sz="1000" b="0" i="0" u="none" strike="noStrike" dirty="0">
                        <a:solidFill>
                          <a:srgbClr val="000000"/>
                        </a:solidFill>
                        <a:effectLst/>
                        <a:latin typeface="Calibri" panose="020F0502020204030204" pitchFamily="34" charset="0"/>
                      </a:endParaRPr>
                    </a:p>
                  </a:txBody>
                  <a:tcPr marL="6178" marR="6178" marT="6178" marB="0" anchor="ctr">
                    <a:solidFill>
                      <a:schemeClr val="bg2">
                        <a:lumMod val="60000"/>
                        <a:lumOff val="40000"/>
                      </a:schemeClr>
                    </a:solidFill>
                  </a:tcPr>
                </a:tc>
                <a:tc>
                  <a:txBody>
                    <a:bodyPr/>
                    <a:lstStyle/>
                    <a:p>
                      <a:pPr algn="ctr" fontAlgn="ctr"/>
                      <a:r>
                        <a:rPr lang="en-US" sz="1000" u="none" strike="noStrike" dirty="0">
                          <a:effectLst/>
                        </a:rPr>
                        <a:t>30</a:t>
                      </a:r>
                      <a:endParaRPr lang="en-US" sz="1000" b="0" i="0" u="none" strike="noStrike" dirty="0">
                        <a:solidFill>
                          <a:srgbClr val="000000"/>
                        </a:solidFill>
                        <a:effectLst/>
                        <a:latin typeface="Calibri" panose="020F0502020204030204" pitchFamily="34" charset="0"/>
                      </a:endParaRPr>
                    </a:p>
                  </a:txBody>
                  <a:tcPr marL="6178" marR="6178" marT="6178" marB="0" anchor="ctr">
                    <a:solidFill>
                      <a:schemeClr val="bg2">
                        <a:lumMod val="60000"/>
                        <a:lumOff val="40000"/>
                      </a:schemeClr>
                    </a:solidFill>
                  </a:tcPr>
                </a:tc>
                <a:tc>
                  <a:txBody>
                    <a:bodyPr/>
                    <a:lstStyle/>
                    <a:p>
                      <a:pPr algn="ctr" fontAlgn="ctr"/>
                      <a:r>
                        <a:rPr lang="en-US" sz="1000" u="none" strike="noStrike" dirty="0">
                          <a:effectLst/>
                        </a:rPr>
                        <a:t>45</a:t>
                      </a:r>
                      <a:endParaRPr lang="en-US" sz="1000" b="0" i="0" u="none" strike="noStrike" dirty="0">
                        <a:solidFill>
                          <a:srgbClr val="000000"/>
                        </a:solidFill>
                        <a:effectLst/>
                        <a:latin typeface="Calibri" panose="020F0502020204030204" pitchFamily="34" charset="0"/>
                      </a:endParaRPr>
                    </a:p>
                  </a:txBody>
                  <a:tcPr marL="6178" marR="6178" marT="6178" marB="0" anchor="ctr">
                    <a:solidFill>
                      <a:schemeClr val="bg2">
                        <a:lumMod val="60000"/>
                        <a:lumOff val="40000"/>
                      </a:schemeClr>
                    </a:solidFill>
                  </a:tcPr>
                </a:tc>
                <a:tc>
                  <a:txBody>
                    <a:bodyPr/>
                    <a:lstStyle/>
                    <a:p>
                      <a:pPr algn="ctr" fontAlgn="ctr"/>
                      <a:r>
                        <a:rPr lang="en-US" sz="1000" u="none" strike="noStrike" dirty="0">
                          <a:effectLst/>
                        </a:rPr>
                        <a:t>60</a:t>
                      </a:r>
                      <a:endParaRPr lang="en-US" sz="1000" b="0" i="0" u="none" strike="noStrike" dirty="0">
                        <a:solidFill>
                          <a:srgbClr val="000000"/>
                        </a:solidFill>
                        <a:effectLst/>
                        <a:latin typeface="Calibri" panose="020F0502020204030204" pitchFamily="34" charset="0"/>
                      </a:endParaRPr>
                    </a:p>
                  </a:txBody>
                  <a:tcPr marL="6178" marR="6178" marT="6178" marB="0" anchor="ctr">
                    <a:solidFill>
                      <a:schemeClr val="bg2">
                        <a:lumMod val="60000"/>
                        <a:lumOff val="40000"/>
                      </a:schemeClr>
                    </a:solidFill>
                  </a:tcPr>
                </a:tc>
                <a:tc>
                  <a:txBody>
                    <a:bodyPr/>
                    <a:lstStyle/>
                    <a:p>
                      <a:pPr algn="ctr" fontAlgn="ctr"/>
                      <a:r>
                        <a:rPr lang="en-US" sz="1000" u="none" strike="noStrike" dirty="0">
                          <a:effectLst/>
                        </a:rPr>
                        <a:t>75</a:t>
                      </a:r>
                      <a:endParaRPr lang="en-US" sz="1000" b="0" i="0" u="none" strike="noStrike" dirty="0">
                        <a:solidFill>
                          <a:srgbClr val="000000"/>
                        </a:solidFill>
                        <a:effectLst/>
                        <a:latin typeface="Calibri" panose="020F0502020204030204" pitchFamily="34" charset="0"/>
                      </a:endParaRPr>
                    </a:p>
                  </a:txBody>
                  <a:tcPr marL="6178" marR="6178" marT="6178" marB="0" anchor="ctr">
                    <a:solidFill>
                      <a:schemeClr val="bg2">
                        <a:lumMod val="60000"/>
                        <a:lumOff val="40000"/>
                      </a:schemeClr>
                    </a:solidFill>
                  </a:tcPr>
                </a:tc>
                <a:tc>
                  <a:txBody>
                    <a:bodyPr/>
                    <a:lstStyle/>
                    <a:p>
                      <a:pPr algn="ctr" fontAlgn="ctr"/>
                      <a:r>
                        <a:rPr lang="en-US" sz="1000" u="none" strike="noStrike" dirty="0">
                          <a:effectLst/>
                        </a:rPr>
                        <a:t>90</a:t>
                      </a:r>
                      <a:endParaRPr lang="en-US" sz="1000" b="0" i="0" u="none" strike="noStrike" dirty="0">
                        <a:solidFill>
                          <a:srgbClr val="000000"/>
                        </a:solidFill>
                        <a:effectLst/>
                        <a:latin typeface="Calibri" panose="020F0502020204030204" pitchFamily="34" charset="0"/>
                      </a:endParaRPr>
                    </a:p>
                  </a:txBody>
                  <a:tcPr marL="6178" marR="6178" marT="6178" marB="0" anchor="ctr">
                    <a:solidFill>
                      <a:schemeClr val="bg2">
                        <a:lumMod val="60000"/>
                        <a:lumOff val="40000"/>
                      </a:schemeClr>
                    </a:solidFill>
                  </a:tcPr>
                </a:tc>
              </a:tr>
              <a:tr h="148281">
                <a:tc>
                  <a:txBody>
                    <a:bodyPr/>
                    <a:lstStyle/>
                    <a:p>
                      <a:pPr algn="r" fontAlgn="b"/>
                      <a:r>
                        <a:rPr lang="en-US" sz="1000" u="none" strike="noStrike" dirty="0" smtClean="0">
                          <a:effectLst/>
                        </a:rPr>
                        <a:t>4.5</a:t>
                      </a:r>
                      <a:r>
                        <a:rPr lang="el-GR" sz="1000" u="none" strike="noStrike" dirty="0" smtClean="0">
                          <a:effectLst/>
                        </a:rPr>
                        <a:t>8</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dirty="0" smtClean="0">
                          <a:effectLst/>
                        </a:rPr>
                        <a:t>3.57</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dirty="0" smtClean="0">
                          <a:effectLst/>
                        </a:rPr>
                        <a:t>2.</a:t>
                      </a:r>
                      <a:r>
                        <a:rPr lang="el-GR" sz="1000" u="none" strike="noStrike" dirty="0" smtClean="0">
                          <a:effectLst/>
                        </a:rPr>
                        <a:t>90</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dirty="0" smtClean="0">
                          <a:effectLst/>
                        </a:rPr>
                        <a:t>2.46</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dirty="0">
                          <a:effectLst/>
                        </a:rPr>
                        <a:t>1.76</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dirty="0" smtClean="0">
                          <a:effectLst/>
                        </a:rPr>
                        <a:t>0.55</a:t>
                      </a:r>
                      <a:endParaRPr lang="en-US" sz="1000" b="0" i="0" u="none" strike="noStrike" dirty="0">
                        <a:solidFill>
                          <a:srgbClr val="9C0006"/>
                        </a:solidFill>
                        <a:effectLst/>
                        <a:latin typeface="Calibri" panose="020F0502020204030204" pitchFamily="34" charset="0"/>
                      </a:endParaRPr>
                    </a:p>
                  </a:txBody>
                  <a:tcPr marL="6178" marR="6178" marT="6178" marB="0" anchor="b"/>
                </a:tc>
              </a:tr>
              <a:tr h="154459">
                <a:tc>
                  <a:txBody>
                    <a:bodyPr/>
                    <a:lstStyle/>
                    <a:p>
                      <a:pPr algn="r" fontAlgn="b"/>
                      <a:r>
                        <a:rPr lang="en-US" sz="1000" u="none" strike="noStrike" dirty="0" smtClean="0">
                          <a:effectLst/>
                        </a:rPr>
                        <a:t>3.57</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dirty="0" smtClean="0">
                          <a:effectLst/>
                        </a:rPr>
                        <a:t>2.5</a:t>
                      </a:r>
                      <a:r>
                        <a:rPr lang="el-GR" sz="1000" u="none" strike="noStrike" dirty="0" smtClean="0">
                          <a:effectLst/>
                        </a:rPr>
                        <a:t>8</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dirty="0" smtClean="0">
                          <a:effectLst/>
                        </a:rPr>
                        <a:t>1.97</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dirty="0" smtClean="0">
                          <a:effectLst/>
                        </a:rPr>
                        <a:t>1.5</a:t>
                      </a:r>
                      <a:r>
                        <a:rPr lang="el-GR" sz="1000" u="none" strike="noStrike" dirty="0" smtClean="0">
                          <a:effectLst/>
                        </a:rPr>
                        <a:t>3</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dirty="0" smtClean="0">
                          <a:effectLst/>
                        </a:rPr>
                        <a:t>1.22</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178" marR="6178" marT="6178" marB="0" anchor="b"/>
                </a:tc>
              </a:tr>
              <a:tr h="154459">
                <a:tc>
                  <a:txBody>
                    <a:bodyPr/>
                    <a:lstStyle/>
                    <a:p>
                      <a:pPr algn="r" fontAlgn="b"/>
                      <a:r>
                        <a:rPr lang="en-US" sz="1000" u="none" strike="noStrike" dirty="0" smtClean="0">
                          <a:effectLst/>
                        </a:rPr>
                        <a:t>2.9</a:t>
                      </a:r>
                      <a:r>
                        <a:rPr lang="el-GR" sz="1000" u="none" strike="noStrike" dirty="0" smtClean="0">
                          <a:effectLst/>
                        </a:rPr>
                        <a:t>8</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a:effectLst/>
                        </a:rPr>
                        <a:t>1.9</a:t>
                      </a:r>
                      <a:endParaRPr lang="en-US" sz="1000" b="0" i="0" u="none" strike="noStrike">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dirty="0" smtClean="0">
                          <a:effectLst/>
                        </a:rPr>
                        <a:t>1.4</a:t>
                      </a:r>
                      <a:r>
                        <a:rPr lang="el-GR" sz="1000" u="none" strike="noStrike" dirty="0" smtClean="0">
                          <a:effectLst/>
                        </a:rPr>
                        <a:t>4</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dirty="0" smtClean="0">
                          <a:effectLst/>
                        </a:rPr>
                        <a:t>1.04</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78" marR="6178" marT="6178"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178" marR="6178" marT="6178" marB="0" anchor="b"/>
                </a:tc>
              </a:tr>
              <a:tr h="154459">
                <a:tc>
                  <a:txBody>
                    <a:bodyPr/>
                    <a:lstStyle/>
                    <a:p>
                      <a:pPr algn="r" fontAlgn="b"/>
                      <a:r>
                        <a:rPr lang="en-US" sz="1000" u="none" strike="noStrike" dirty="0" smtClean="0">
                          <a:effectLst/>
                        </a:rPr>
                        <a:t>2.61</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a:effectLst/>
                        </a:rPr>
                        <a:t>1.62</a:t>
                      </a:r>
                      <a:endParaRPr lang="en-US" sz="1000" b="0" i="0" u="none" strike="noStrike">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dirty="0" smtClean="0">
                          <a:effectLst/>
                        </a:rPr>
                        <a:t>1.1</a:t>
                      </a:r>
                      <a:r>
                        <a:rPr lang="el-GR" sz="1000" u="none" strike="noStrike" dirty="0" smtClean="0">
                          <a:effectLst/>
                        </a:rPr>
                        <a:t>8</a:t>
                      </a:r>
                      <a:endParaRPr lang="en-US" sz="1000" b="0" i="0" u="none" strike="noStrike" dirty="0">
                        <a:solidFill>
                          <a:srgbClr val="000000"/>
                        </a:solidFill>
                        <a:effectLst/>
                        <a:latin typeface="Calibri" panose="020F0502020204030204" pitchFamily="34" charset="0"/>
                      </a:endParaRPr>
                    </a:p>
                  </a:txBody>
                  <a:tcPr marL="6178" marR="6178" marT="6178" marB="0" anchor="b"/>
                </a:tc>
                <a:tc>
                  <a:txBody>
                    <a:bodyPr/>
                    <a:lstStyle/>
                    <a:p>
                      <a:pPr algn="r" fontAlgn="b"/>
                      <a:r>
                        <a:rPr lang="en-US" sz="1000" u="none" strike="noStrike" dirty="0" smtClean="0">
                          <a:effectLst/>
                        </a:rPr>
                        <a:t>0.12</a:t>
                      </a:r>
                      <a:endParaRPr lang="en-US" sz="1000" b="0" i="0" u="none" strike="noStrike" dirty="0">
                        <a:solidFill>
                          <a:srgbClr val="9C0006"/>
                        </a:solidFill>
                        <a:effectLst/>
                        <a:latin typeface="Calibri" panose="020F0502020204030204" pitchFamily="34" charset="0"/>
                      </a:endParaRPr>
                    </a:p>
                  </a:txBody>
                  <a:tcPr marL="6178" marR="6178" marT="6178"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78" marR="6178" marT="6178"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178" marR="6178" marT="6178" marB="0" anchor="b"/>
                </a:tc>
              </a:tr>
            </a:tbl>
          </a:graphicData>
        </a:graphic>
      </p:graphicFrame>
      <p:graphicFrame>
        <p:nvGraphicFramePr>
          <p:cNvPr id="6" name="Table 5"/>
          <p:cNvGraphicFramePr>
            <a:graphicFrameLocks noGrp="1"/>
          </p:cNvGraphicFramePr>
          <p:nvPr>
            <p:extLst>
              <p:ext uri="{D42A27DB-BD31-4B8C-83A1-F6EECF244321}">
                <p14:modId xmlns:p14="http://schemas.microsoft.com/office/powerpoint/2010/main" val="143523763"/>
              </p:ext>
            </p:extLst>
          </p:nvPr>
        </p:nvGraphicFramePr>
        <p:xfrm>
          <a:off x="9087857" y="2185484"/>
          <a:ext cx="2883114" cy="4104306"/>
        </p:xfrm>
        <a:graphic>
          <a:graphicData uri="http://schemas.openxmlformats.org/drawingml/2006/table">
            <a:tbl>
              <a:tblPr firstRow="1" bandRow="1">
                <a:tableStyleId>{00A15C55-8517-42AA-B614-E9B94910E393}</a:tableStyleId>
              </a:tblPr>
              <a:tblGrid>
                <a:gridCol w="480519"/>
                <a:gridCol w="480519"/>
                <a:gridCol w="480519"/>
                <a:gridCol w="480519"/>
                <a:gridCol w="480519"/>
                <a:gridCol w="480519"/>
              </a:tblGrid>
              <a:tr h="144156">
                <a:tc gridSpan="6">
                  <a:txBody>
                    <a:bodyPr/>
                    <a:lstStyle/>
                    <a:p>
                      <a:pPr algn="ctr" fontAlgn="b"/>
                      <a:r>
                        <a:rPr lang="en-US" sz="900" u="none" strike="noStrike" cap="none" spc="0" dirty="0" smtClean="0">
                          <a:ln w="0"/>
                          <a:effectLst>
                            <a:outerShdw blurRad="38100" dist="19050" dir="2700000" algn="tl" rotWithShape="0">
                              <a:schemeClr val="dk1">
                                <a:alpha val="40000"/>
                              </a:schemeClr>
                            </a:outerShdw>
                          </a:effectLst>
                        </a:rPr>
                        <a:t>FS </a:t>
                      </a:r>
                      <a:r>
                        <a:rPr lang="en-US" sz="900" u="none" strike="noStrike" cap="none" spc="0" dirty="0">
                          <a:ln w="0"/>
                          <a:effectLst>
                            <a:outerShdw blurRad="38100" dist="19050" dir="2700000" algn="tl" rotWithShape="0">
                              <a:schemeClr val="dk1">
                                <a:alpha val="40000"/>
                              </a:schemeClr>
                            </a:outerShdw>
                          </a:effectLst>
                        </a:rPr>
                        <a:t>(</a:t>
                      </a:r>
                      <a:r>
                        <a:rPr lang="en-US" sz="900" u="none" strike="noStrike" cap="none" spc="0" dirty="0" err="1">
                          <a:ln w="0"/>
                          <a:effectLst>
                            <a:outerShdw blurRad="38100" dist="19050" dir="2700000" algn="tl" rotWithShape="0">
                              <a:schemeClr val="dk1">
                                <a:alpha val="40000"/>
                              </a:schemeClr>
                            </a:outerShdw>
                          </a:effectLst>
                        </a:rPr>
                        <a:t>plaxis</a:t>
                      </a:r>
                      <a:r>
                        <a:rPr lang="en-US" sz="900" u="none" strike="noStrike" cap="none" spc="0" dirty="0">
                          <a:ln w="0"/>
                          <a:effectLst>
                            <a:outerShdw blurRad="38100" dist="19050" dir="2700000" algn="tl" rotWithShape="0">
                              <a:schemeClr val="dk1">
                                <a:alpha val="40000"/>
                              </a:schemeClr>
                            </a:outerShdw>
                          </a:effectLst>
                        </a:rPr>
                        <a:t>) a=0.18g</a:t>
                      </a:r>
                      <a:endParaRPr lang="en-US" sz="900" b="0" i="1" u="none" strike="noStrike"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ndParaRPr>
                    </a:p>
                  </a:txBody>
                  <a:tcPr marL="6006" marR="6006" marT="6006"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0162">
                <a:tc>
                  <a:txBody>
                    <a:bodyPr/>
                    <a:lstStyle/>
                    <a:p>
                      <a:pPr algn="ctr" fontAlgn="ctr"/>
                      <a:r>
                        <a:rPr lang="en-US" sz="1000" u="none" strike="noStrike" dirty="0">
                          <a:effectLst/>
                        </a:rPr>
                        <a:t>15</a:t>
                      </a:r>
                      <a:endParaRPr lang="en-US" sz="1000" b="0" i="0" u="none" strike="noStrike" dirty="0">
                        <a:solidFill>
                          <a:srgbClr val="000000"/>
                        </a:solidFill>
                        <a:effectLst/>
                        <a:latin typeface="Calibri" panose="020F0502020204030204" pitchFamily="34" charset="0"/>
                      </a:endParaRPr>
                    </a:p>
                  </a:txBody>
                  <a:tcPr marL="6006" marR="6006" marT="6006" marB="0" anchor="ctr">
                    <a:solidFill>
                      <a:schemeClr val="bg2">
                        <a:lumMod val="60000"/>
                        <a:lumOff val="40000"/>
                      </a:schemeClr>
                    </a:solidFill>
                  </a:tcPr>
                </a:tc>
                <a:tc>
                  <a:txBody>
                    <a:bodyPr/>
                    <a:lstStyle/>
                    <a:p>
                      <a:pPr algn="ctr" fontAlgn="ctr"/>
                      <a:r>
                        <a:rPr lang="en-US" sz="1000" u="none" strike="noStrike" dirty="0">
                          <a:effectLst/>
                        </a:rPr>
                        <a:t>30</a:t>
                      </a:r>
                      <a:endParaRPr lang="en-US" sz="1000" b="0" i="0" u="none" strike="noStrike" dirty="0">
                        <a:solidFill>
                          <a:srgbClr val="000000"/>
                        </a:solidFill>
                        <a:effectLst/>
                        <a:latin typeface="Calibri" panose="020F0502020204030204" pitchFamily="34" charset="0"/>
                      </a:endParaRPr>
                    </a:p>
                  </a:txBody>
                  <a:tcPr marL="6006" marR="6006" marT="6006" marB="0" anchor="ctr">
                    <a:solidFill>
                      <a:schemeClr val="bg2">
                        <a:lumMod val="60000"/>
                        <a:lumOff val="40000"/>
                      </a:schemeClr>
                    </a:solidFill>
                  </a:tcPr>
                </a:tc>
                <a:tc>
                  <a:txBody>
                    <a:bodyPr/>
                    <a:lstStyle/>
                    <a:p>
                      <a:pPr algn="ctr" fontAlgn="ctr"/>
                      <a:r>
                        <a:rPr lang="en-US" sz="1000" u="none" strike="noStrike" dirty="0">
                          <a:effectLst/>
                        </a:rPr>
                        <a:t>45</a:t>
                      </a:r>
                      <a:endParaRPr lang="en-US" sz="1000" b="0" i="0" u="none" strike="noStrike" dirty="0">
                        <a:solidFill>
                          <a:srgbClr val="000000"/>
                        </a:solidFill>
                        <a:effectLst/>
                        <a:latin typeface="Calibri" panose="020F0502020204030204" pitchFamily="34" charset="0"/>
                      </a:endParaRPr>
                    </a:p>
                  </a:txBody>
                  <a:tcPr marL="6006" marR="6006" marT="6006" marB="0" anchor="ctr">
                    <a:solidFill>
                      <a:schemeClr val="bg2">
                        <a:lumMod val="60000"/>
                        <a:lumOff val="40000"/>
                      </a:schemeClr>
                    </a:solidFill>
                  </a:tcPr>
                </a:tc>
                <a:tc>
                  <a:txBody>
                    <a:bodyPr/>
                    <a:lstStyle/>
                    <a:p>
                      <a:pPr algn="ctr" fontAlgn="ctr"/>
                      <a:r>
                        <a:rPr lang="en-US" sz="1000" u="none" strike="noStrike" dirty="0">
                          <a:effectLst/>
                        </a:rPr>
                        <a:t>60</a:t>
                      </a:r>
                      <a:endParaRPr lang="en-US" sz="1000" b="0" i="0" u="none" strike="noStrike" dirty="0">
                        <a:solidFill>
                          <a:srgbClr val="000000"/>
                        </a:solidFill>
                        <a:effectLst/>
                        <a:latin typeface="Calibri" panose="020F0502020204030204" pitchFamily="34" charset="0"/>
                      </a:endParaRPr>
                    </a:p>
                  </a:txBody>
                  <a:tcPr marL="6006" marR="6006" marT="6006" marB="0" anchor="ctr">
                    <a:solidFill>
                      <a:schemeClr val="bg2">
                        <a:lumMod val="60000"/>
                        <a:lumOff val="40000"/>
                      </a:schemeClr>
                    </a:solidFill>
                  </a:tcPr>
                </a:tc>
                <a:tc>
                  <a:txBody>
                    <a:bodyPr/>
                    <a:lstStyle/>
                    <a:p>
                      <a:pPr algn="ctr" fontAlgn="ctr"/>
                      <a:r>
                        <a:rPr lang="en-US" sz="1000" u="none" strike="noStrike" dirty="0">
                          <a:effectLst/>
                        </a:rPr>
                        <a:t>75</a:t>
                      </a:r>
                      <a:endParaRPr lang="en-US" sz="1000" b="0" i="0" u="none" strike="noStrike" dirty="0">
                        <a:solidFill>
                          <a:srgbClr val="000000"/>
                        </a:solidFill>
                        <a:effectLst/>
                        <a:latin typeface="Calibri" panose="020F0502020204030204" pitchFamily="34" charset="0"/>
                      </a:endParaRPr>
                    </a:p>
                  </a:txBody>
                  <a:tcPr marL="6006" marR="6006" marT="6006" marB="0" anchor="ctr">
                    <a:solidFill>
                      <a:schemeClr val="bg2">
                        <a:lumMod val="60000"/>
                        <a:lumOff val="40000"/>
                      </a:schemeClr>
                    </a:solidFill>
                  </a:tcPr>
                </a:tc>
                <a:tc>
                  <a:txBody>
                    <a:bodyPr/>
                    <a:lstStyle/>
                    <a:p>
                      <a:pPr algn="ctr" fontAlgn="ctr"/>
                      <a:r>
                        <a:rPr lang="en-US" sz="1000" u="none" strike="noStrike" dirty="0">
                          <a:effectLst/>
                        </a:rPr>
                        <a:t>90</a:t>
                      </a:r>
                      <a:endParaRPr lang="en-US" sz="1000" b="0" i="0" u="none" strike="noStrike" dirty="0">
                        <a:solidFill>
                          <a:srgbClr val="000000"/>
                        </a:solidFill>
                        <a:effectLst/>
                        <a:latin typeface="Calibri" panose="020F0502020204030204" pitchFamily="34" charset="0"/>
                      </a:endParaRPr>
                    </a:p>
                  </a:txBody>
                  <a:tcPr marL="6006" marR="6006" marT="6006" marB="0" anchor="ctr">
                    <a:solidFill>
                      <a:schemeClr val="bg2">
                        <a:lumMod val="60000"/>
                        <a:lumOff val="40000"/>
                      </a:schemeClr>
                    </a:solidFill>
                  </a:tcPr>
                </a:tc>
              </a:tr>
              <a:tr h="150162">
                <a:tc>
                  <a:txBody>
                    <a:bodyPr/>
                    <a:lstStyle/>
                    <a:p>
                      <a:pPr algn="r" fontAlgn="b"/>
                      <a:r>
                        <a:rPr lang="en-US" sz="1000" u="none" strike="noStrike" dirty="0" smtClean="0">
                          <a:effectLst/>
                        </a:rPr>
                        <a:t>1.</a:t>
                      </a:r>
                      <a:r>
                        <a:rPr lang="el-GR" sz="1000" u="none" strike="noStrike" dirty="0" smtClean="0">
                          <a:effectLst/>
                        </a:rPr>
                        <a:t>30</a:t>
                      </a:r>
                      <a:endParaRPr lang="en-US" sz="1000" b="0" i="0" u="none" strike="noStrike" dirty="0">
                        <a:solidFill>
                          <a:srgbClr val="000000"/>
                        </a:solidFill>
                        <a:effectLst/>
                        <a:latin typeface="Calibri" panose="020F0502020204030204" pitchFamily="34" charset="0"/>
                      </a:endParaRPr>
                    </a:p>
                  </a:txBody>
                  <a:tcPr marL="6006" marR="6006" marT="6006" marB="0" anchor="b"/>
                </a:tc>
                <a:tc>
                  <a:txBody>
                    <a:bodyPr/>
                    <a:lstStyle/>
                    <a:p>
                      <a:pPr algn="r" fontAlgn="b"/>
                      <a:r>
                        <a:rPr lang="en-US" sz="1000" u="none" strike="noStrike" dirty="0" smtClean="0">
                          <a:effectLst/>
                        </a:rPr>
                        <a:t>1.23</a:t>
                      </a:r>
                      <a:endParaRPr lang="en-US" sz="1000" b="0" i="0" u="none" strike="noStrike" dirty="0">
                        <a:solidFill>
                          <a:srgbClr val="000000"/>
                        </a:solidFill>
                        <a:effectLst/>
                        <a:latin typeface="Calibri" panose="020F0502020204030204" pitchFamily="34" charset="0"/>
                      </a:endParaRPr>
                    </a:p>
                  </a:txBody>
                  <a:tcPr marL="6006" marR="6006" marT="6006" marB="0" anchor="b"/>
                </a:tc>
                <a:tc>
                  <a:txBody>
                    <a:bodyPr/>
                    <a:lstStyle/>
                    <a:p>
                      <a:pPr algn="r" fontAlgn="b"/>
                      <a:r>
                        <a:rPr lang="en-US" sz="1000" u="none" strike="noStrike" dirty="0" smtClean="0">
                          <a:effectLst/>
                        </a:rPr>
                        <a:t>1.24</a:t>
                      </a:r>
                      <a:endParaRPr lang="en-US" sz="1000" b="0" i="0" u="none" strike="noStrike" dirty="0">
                        <a:solidFill>
                          <a:srgbClr val="000000"/>
                        </a:solidFill>
                        <a:effectLst/>
                        <a:latin typeface="Calibri" panose="020F0502020204030204" pitchFamily="34" charset="0"/>
                      </a:endParaRPr>
                    </a:p>
                  </a:txBody>
                  <a:tcPr marL="6006" marR="6006" marT="6006" marB="0" anchor="b"/>
                </a:tc>
                <a:tc>
                  <a:txBody>
                    <a:bodyPr/>
                    <a:lstStyle/>
                    <a:p>
                      <a:pPr algn="r" fontAlgn="b"/>
                      <a:r>
                        <a:rPr lang="en-US" sz="1000" u="none" strike="noStrike" dirty="0" smtClean="0">
                          <a:effectLst/>
                        </a:rPr>
                        <a:t>1.2</a:t>
                      </a:r>
                      <a:r>
                        <a:rPr lang="el-GR" sz="1000" u="none" strike="noStrike" dirty="0" smtClean="0">
                          <a:effectLst/>
                        </a:rPr>
                        <a:t>2</a:t>
                      </a:r>
                      <a:endParaRPr lang="en-US" sz="1000" b="0" i="0" u="none" strike="noStrike" dirty="0">
                        <a:solidFill>
                          <a:srgbClr val="000000"/>
                        </a:solidFill>
                        <a:effectLst/>
                        <a:latin typeface="Calibri" panose="020F0502020204030204" pitchFamily="34" charset="0"/>
                      </a:endParaRPr>
                    </a:p>
                  </a:txBody>
                  <a:tcPr marL="6006" marR="6006" marT="6006" marB="0" anchor="b"/>
                </a:tc>
                <a:tc>
                  <a:txBody>
                    <a:bodyPr/>
                    <a:lstStyle/>
                    <a:p>
                      <a:pPr algn="r" fontAlgn="b"/>
                      <a:r>
                        <a:rPr lang="en-US" sz="1000" u="none" strike="noStrike" dirty="0" smtClean="0">
                          <a:effectLst/>
                        </a:rPr>
                        <a:t>0.8</a:t>
                      </a:r>
                      <a:r>
                        <a:rPr lang="el-GR" sz="1000" u="none" strike="noStrike" dirty="0" smtClean="0">
                          <a:effectLst/>
                        </a:rPr>
                        <a:t>3</a:t>
                      </a:r>
                      <a:endParaRPr lang="en-US" sz="1000" b="0" i="0" u="none" strike="noStrike" dirty="0">
                        <a:solidFill>
                          <a:srgbClr val="9C0006"/>
                        </a:solidFill>
                        <a:effectLst/>
                        <a:latin typeface="Calibri" panose="020F0502020204030204" pitchFamily="34" charset="0"/>
                      </a:endParaRPr>
                    </a:p>
                  </a:txBody>
                  <a:tcPr marL="6006" marR="6006" marT="6006"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006" marR="6006" marT="6006" marB="0" anchor="b"/>
                </a:tc>
              </a:tr>
              <a:tr h="150162">
                <a:tc>
                  <a:txBody>
                    <a:bodyPr/>
                    <a:lstStyle/>
                    <a:p>
                      <a:pPr algn="r" fontAlgn="b"/>
                      <a:r>
                        <a:rPr lang="en-US" sz="1000" u="none" strike="noStrike" dirty="0" smtClean="0">
                          <a:effectLst/>
                        </a:rPr>
                        <a:t>0.86</a:t>
                      </a:r>
                      <a:endParaRPr lang="en-US" sz="1000" b="0" i="0" u="none" strike="noStrike" dirty="0">
                        <a:solidFill>
                          <a:srgbClr val="9C0006"/>
                        </a:solidFill>
                        <a:effectLst/>
                        <a:latin typeface="Calibri" panose="020F0502020204030204" pitchFamily="34" charset="0"/>
                      </a:endParaRPr>
                    </a:p>
                  </a:txBody>
                  <a:tcPr marL="6006" marR="6006" marT="6006" marB="0" anchor="b"/>
                </a:tc>
                <a:tc>
                  <a:txBody>
                    <a:bodyPr/>
                    <a:lstStyle/>
                    <a:p>
                      <a:pPr algn="r" fontAlgn="b"/>
                      <a:r>
                        <a:rPr lang="en-US" sz="1000" u="none" strike="noStrike">
                          <a:effectLst/>
                        </a:rPr>
                        <a:t>0.64</a:t>
                      </a:r>
                      <a:endParaRPr lang="en-US" sz="1000" b="0" i="0" u="none" strike="noStrike">
                        <a:solidFill>
                          <a:srgbClr val="9C0006"/>
                        </a:solidFill>
                        <a:effectLst/>
                        <a:latin typeface="Calibri" panose="020F0502020204030204" pitchFamily="34" charset="0"/>
                      </a:endParaRPr>
                    </a:p>
                  </a:txBody>
                  <a:tcPr marL="6006" marR="6006" marT="6006" marB="0" anchor="b"/>
                </a:tc>
                <a:tc>
                  <a:txBody>
                    <a:bodyPr/>
                    <a:lstStyle/>
                    <a:p>
                      <a:pPr algn="r" fontAlgn="b"/>
                      <a:r>
                        <a:rPr lang="en-US" sz="1000" u="none" strike="noStrike" dirty="0" smtClean="0">
                          <a:effectLst/>
                        </a:rPr>
                        <a:t>0.3</a:t>
                      </a:r>
                      <a:r>
                        <a:rPr lang="el-GR" sz="1000" u="none" strike="noStrike" dirty="0" smtClean="0">
                          <a:effectLst/>
                        </a:rPr>
                        <a:t>5</a:t>
                      </a:r>
                      <a:endParaRPr lang="en-US" sz="1000" b="0" i="0" u="none" strike="noStrike" dirty="0">
                        <a:solidFill>
                          <a:srgbClr val="9C0006"/>
                        </a:solidFill>
                        <a:effectLst/>
                        <a:latin typeface="Calibri" panose="020F0502020204030204" pitchFamily="34" charset="0"/>
                      </a:endParaRPr>
                    </a:p>
                  </a:txBody>
                  <a:tcPr marL="6006" marR="6006" marT="6006"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006" marR="6006" marT="6006"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006" marR="6006" marT="6006"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006" marR="6006" marT="6006" marB="0" anchor="b"/>
                </a:tc>
              </a:tr>
              <a:tr h="150162">
                <a:tc>
                  <a:txBody>
                    <a:bodyPr/>
                    <a:lstStyle/>
                    <a:p>
                      <a:pPr algn="r" fontAlgn="b"/>
                      <a:r>
                        <a:rPr lang="en-US" sz="1000" u="none" strike="noStrike" dirty="0" smtClean="0">
                          <a:effectLst/>
                        </a:rPr>
                        <a:t>0.1</a:t>
                      </a:r>
                      <a:r>
                        <a:rPr lang="el-GR" sz="1000" u="none" strike="noStrike" dirty="0" smtClean="0">
                          <a:effectLst/>
                        </a:rPr>
                        <a:t>2</a:t>
                      </a:r>
                      <a:endParaRPr lang="en-US" sz="1000" b="0" i="0" u="none" strike="noStrike" dirty="0">
                        <a:solidFill>
                          <a:srgbClr val="9C0006"/>
                        </a:solidFill>
                        <a:effectLst/>
                        <a:latin typeface="Calibri" panose="020F0502020204030204" pitchFamily="34" charset="0"/>
                      </a:endParaRPr>
                    </a:p>
                  </a:txBody>
                  <a:tcPr marL="6006" marR="6006" marT="6006"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006" marR="6006" marT="6006"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006" marR="6006" marT="6006"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006" marR="6006" marT="6006"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006" marR="6006" marT="6006"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006" marR="6006" marT="6006" marB="0" anchor="b"/>
                </a:tc>
              </a:tr>
              <a:tr h="150162">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006" marR="6006" marT="6006"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006" marR="6006" marT="6006"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006" marR="6006" marT="6006"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006" marR="6006" marT="6006"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006" marR="6006" marT="6006"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006" marR="6006" marT="6006" marB="0" anchor="b"/>
                </a:tc>
              </a:tr>
              <a:tr h="150162">
                <a:tc>
                  <a:txBody>
                    <a:bodyPr/>
                    <a:lstStyle/>
                    <a:p>
                      <a:pPr algn="ctr" fontAlgn="ctr"/>
                      <a:r>
                        <a:rPr lang="en-US" sz="1000" u="none" strike="noStrike" dirty="0">
                          <a:effectLst/>
                        </a:rPr>
                        <a:t>15</a:t>
                      </a:r>
                      <a:endParaRPr lang="en-US" sz="1000" b="0" i="0" u="none" strike="noStrike" dirty="0">
                        <a:solidFill>
                          <a:srgbClr val="000000"/>
                        </a:solidFill>
                        <a:effectLst/>
                        <a:latin typeface="Calibri" panose="020F0502020204030204" pitchFamily="34" charset="0"/>
                      </a:endParaRPr>
                    </a:p>
                  </a:txBody>
                  <a:tcPr marL="6006" marR="6006" marT="6006" marB="0" anchor="ctr">
                    <a:solidFill>
                      <a:schemeClr val="bg2">
                        <a:lumMod val="60000"/>
                        <a:lumOff val="40000"/>
                      </a:schemeClr>
                    </a:solidFill>
                  </a:tcPr>
                </a:tc>
                <a:tc>
                  <a:txBody>
                    <a:bodyPr/>
                    <a:lstStyle/>
                    <a:p>
                      <a:pPr algn="ctr" fontAlgn="ctr"/>
                      <a:r>
                        <a:rPr lang="en-US" sz="1000" u="none" strike="noStrike" dirty="0">
                          <a:effectLst/>
                        </a:rPr>
                        <a:t>30</a:t>
                      </a:r>
                      <a:endParaRPr lang="en-US" sz="1000" b="0" i="0" u="none" strike="noStrike" dirty="0">
                        <a:solidFill>
                          <a:srgbClr val="000000"/>
                        </a:solidFill>
                        <a:effectLst/>
                        <a:latin typeface="Calibri" panose="020F0502020204030204" pitchFamily="34" charset="0"/>
                      </a:endParaRPr>
                    </a:p>
                  </a:txBody>
                  <a:tcPr marL="6006" marR="6006" marT="6006" marB="0" anchor="ctr">
                    <a:solidFill>
                      <a:schemeClr val="bg2">
                        <a:lumMod val="60000"/>
                        <a:lumOff val="40000"/>
                      </a:schemeClr>
                    </a:solidFill>
                  </a:tcPr>
                </a:tc>
                <a:tc>
                  <a:txBody>
                    <a:bodyPr/>
                    <a:lstStyle/>
                    <a:p>
                      <a:pPr algn="ctr" fontAlgn="ctr"/>
                      <a:r>
                        <a:rPr lang="en-US" sz="1000" u="none" strike="noStrike" dirty="0">
                          <a:effectLst/>
                        </a:rPr>
                        <a:t>45</a:t>
                      </a:r>
                      <a:endParaRPr lang="en-US" sz="1000" b="0" i="0" u="none" strike="noStrike" dirty="0">
                        <a:solidFill>
                          <a:srgbClr val="000000"/>
                        </a:solidFill>
                        <a:effectLst/>
                        <a:latin typeface="Calibri" panose="020F0502020204030204" pitchFamily="34" charset="0"/>
                      </a:endParaRPr>
                    </a:p>
                  </a:txBody>
                  <a:tcPr marL="6006" marR="6006" marT="6006" marB="0" anchor="ctr">
                    <a:solidFill>
                      <a:schemeClr val="bg2">
                        <a:lumMod val="60000"/>
                        <a:lumOff val="40000"/>
                      </a:schemeClr>
                    </a:solidFill>
                  </a:tcPr>
                </a:tc>
                <a:tc>
                  <a:txBody>
                    <a:bodyPr/>
                    <a:lstStyle/>
                    <a:p>
                      <a:pPr algn="ctr" fontAlgn="ctr"/>
                      <a:r>
                        <a:rPr lang="en-US" sz="1000" u="none" strike="noStrike" dirty="0">
                          <a:effectLst/>
                        </a:rPr>
                        <a:t>60</a:t>
                      </a:r>
                      <a:endParaRPr lang="en-US" sz="1000" b="0" i="0" u="none" strike="noStrike" dirty="0">
                        <a:solidFill>
                          <a:srgbClr val="000000"/>
                        </a:solidFill>
                        <a:effectLst/>
                        <a:latin typeface="Calibri" panose="020F0502020204030204" pitchFamily="34" charset="0"/>
                      </a:endParaRPr>
                    </a:p>
                  </a:txBody>
                  <a:tcPr marL="6006" marR="6006" marT="6006" marB="0" anchor="ctr">
                    <a:solidFill>
                      <a:schemeClr val="bg2">
                        <a:lumMod val="60000"/>
                        <a:lumOff val="40000"/>
                      </a:schemeClr>
                    </a:solidFill>
                  </a:tcPr>
                </a:tc>
                <a:tc>
                  <a:txBody>
                    <a:bodyPr/>
                    <a:lstStyle/>
                    <a:p>
                      <a:pPr algn="ctr" fontAlgn="ctr"/>
                      <a:r>
                        <a:rPr lang="en-US" sz="1000" u="none" strike="noStrike" dirty="0">
                          <a:effectLst/>
                        </a:rPr>
                        <a:t>75</a:t>
                      </a:r>
                      <a:endParaRPr lang="en-US" sz="1000" b="0" i="0" u="none" strike="noStrike" dirty="0">
                        <a:solidFill>
                          <a:srgbClr val="000000"/>
                        </a:solidFill>
                        <a:effectLst/>
                        <a:latin typeface="Calibri" panose="020F0502020204030204" pitchFamily="34" charset="0"/>
                      </a:endParaRPr>
                    </a:p>
                  </a:txBody>
                  <a:tcPr marL="6006" marR="6006" marT="6006" marB="0" anchor="ctr">
                    <a:solidFill>
                      <a:schemeClr val="bg2">
                        <a:lumMod val="60000"/>
                        <a:lumOff val="40000"/>
                      </a:schemeClr>
                    </a:solidFill>
                  </a:tcPr>
                </a:tc>
                <a:tc>
                  <a:txBody>
                    <a:bodyPr/>
                    <a:lstStyle/>
                    <a:p>
                      <a:pPr algn="ctr" fontAlgn="ctr"/>
                      <a:r>
                        <a:rPr lang="en-US" sz="1000" u="none" strike="noStrike" dirty="0">
                          <a:effectLst/>
                        </a:rPr>
                        <a:t>90</a:t>
                      </a:r>
                      <a:endParaRPr lang="en-US" sz="1000" b="0" i="0" u="none" strike="noStrike" dirty="0">
                        <a:solidFill>
                          <a:srgbClr val="000000"/>
                        </a:solidFill>
                        <a:effectLst/>
                        <a:latin typeface="Calibri" panose="020F0502020204030204" pitchFamily="34" charset="0"/>
                      </a:endParaRPr>
                    </a:p>
                  </a:txBody>
                  <a:tcPr marL="6006" marR="6006" marT="6006" marB="0" anchor="ctr">
                    <a:solidFill>
                      <a:schemeClr val="bg2">
                        <a:lumMod val="60000"/>
                        <a:lumOff val="40000"/>
                      </a:schemeClr>
                    </a:solidFill>
                  </a:tcPr>
                </a:tc>
              </a:tr>
              <a:tr h="150162">
                <a:tc>
                  <a:txBody>
                    <a:bodyPr/>
                    <a:lstStyle/>
                    <a:p>
                      <a:pPr algn="r" fontAlgn="b"/>
                      <a:r>
                        <a:rPr lang="en-US" sz="1000" u="none" strike="noStrike">
                          <a:effectLst/>
                        </a:rPr>
                        <a:t>1.68</a:t>
                      </a:r>
                      <a:endParaRPr lang="en-US" sz="1000" b="0" i="0" u="none" strike="noStrike">
                        <a:solidFill>
                          <a:srgbClr val="000000"/>
                        </a:solidFill>
                        <a:effectLst/>
                        <a:latin typeface="Calibri" panose="020F0502020204030204" pitchFamily="34" charset="0"/>
                      </a:endParaRPr>
                    </a:p>
                  </a:txBody>
                  <a:tcPr marL="6006" marR="6006" marT="6006" marB="0" anchor="b"/>
                </a:tc>
                <a:tc>
                  <a:txBody>
                    <a:bodyPr/>
                    <a:lstStyle/>
                    <a:p>
                      <a:pPr algn="r" fontAlgn="b"/>
                      <a:r>
                        <a:rPr lang="en-US" sz="1000" u="none" strike="noStrike" dirty="0" smtClean="0">
                          <a:effectLst/>
                        </a:rPr>
                        <a:t>1.61</a:t>
                      </a:r>
                      <a:endParaRPr lang="en-US" sz="1000" b="0" i="0" u="none" strike="noStrike" dirty="0">
                        <a:solidFill>
                          <a:srgbClr val="000000"/>
                        </a:solidFill>
                        <a:effectLst/>
                        <a:latin typeface="Calibri" panose="020F0502020204030204" pitchFamily="34" charset="0"/>
                      </a:endParaRPr>
                    </a:p>
                  </a:txBody>
                  <a:tcPr marL="6006" marR="6006" marT="6006" marB="0" anchor="b"/>
                </a:tc>
                <a:tc>
                  <a:txBody>
                    <a:bodyPr/>
                    <a:lstStyle/>
                    <a:p>
                      <a:pPr algn="r" fontAlgn="b"/>
                      <a:r>
                        <a:rPr lang="en-US" sz="1000" u="none" strike="noStrike" dirty="0">
                          <a:effectLst/>
                        </a:rPr>
                        <a:t>1.61</a:t>
                      </a:r>
                      <a:endParaRPr lang="en-US" sz="1000" b="0" i="0" u="none" strike="noStrike" dirty="0">
                        <a:solidFill>
                          <a:srgbClr val="000000"/>
                        </a:solidFill>
                        <a:effectLst/>
                        <a:latin typeface="Calibri" panose="020F0502020204030204" pitchFamily="34" charset="0"/>
                      </a:endParaRPr>
                    </a:p>
                  </a:txBody>
                  <a:tcPr marL="6006" marR="6006" marT="6006" marB="0" anchor="b"/>
                </a:tc>
                <a:tc>
                  <a:txBody>
                    <a:bodyPr/>
                    <a:lstStyle/>
                    <a:p>
                      <a:pPr algn="r" fontAlgn="b"/>
                      <a:r>
                        <a:rPr lang="en-US" sz="1000" u="none" strike="noStrike" dirty="0" smtClean="0">
                          <a:effectLst/>
                        </a:rPr>
                        <a:t>1.44</a:t>
                      </a:r>
                      <a:endParaRPr lang="en-US" sz="1000" b="0" i="0" u="none" strike="noStrike" dirty="0">
                        <a:solidFill>
                          <a:srgbClr val="000000"/>
                        </a:solidFill>
                        <a:effectLst/>
                        <a:latin typeface="Calibri" panose="020F0502020204030204" pitchFamily="34" charset="0"/>
                      </a:endParaRPr>
                    </a:p>
                  </a:txBody>
                  <a:tcPr marL="6006" marR="6006" marT="6006" marB="0" anchor="b"/>
                </a:tc>
                <a:tc>
                  <a:txBody>
                    <a:bodyPr/>
                    <a:lstStyle/>
                    <a:p>
                      <a:pPr algn="r" fontAlgn="b"/>
                      <a:r>
                        <a:rPr lang="en-US" sz="1000" u="none" strike="noStrike" dirty="0" smtClean="0">
                          <a:effectLst/>
                        </a:rPr>
                        <a:t>1.01</a:t>
                      </a:r>
                      <a:endParaRPr lang="en-US" sz="1000" b="0" i="0" u="none" strike="noStrike" dirty="0">
                        <a:solidFill>
                          <a:srgbClr val="000000"/>
                        </a:solidFill>
                        <a:effectLst/>
                        <a:latin typeface="Calibri" panose="020F0502020204030204" pitchFamily="34" charset="0"/>
                      </a:endParaRPr>
                    </a:p>
                  </a:txBody>
                  <a:tcPr marL="6006" marR="6006" marT="6006"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006" marR="6006" marT="6006" marB="0" anchor="b"/>
                </a:tc>
              </a:tr>
              <a:tr h="150162">
                <a:tc>
                  <a:txBody>
                    <a:bodyPr/>
                    <a:lstStyle/>
                    <a:p>
                      <a:pPr algn="r" fontAlgn="b"/>
                      <a:r>
                        <a:rPr lang="en-US" sz="1000" u="none" strike="noStrike" dirty="0" smtClean="0">
                          <a:effectLst/>
                        </a:rPr>
                        <a:t>1.2</a:t>
                      </a:r>
                      <a:r>
                        <a:rPr lang="el-GR" sz="1000" u="none" strike="noStrike" dirty="0" smtClean="0">
                          <a:effectLst/>
                        </a:rPr>
                        <a:t>4</a:t>
                      </a:r>
                      <a:endParaRPr lang="en-US" sz="1000" b="0" i="0" u="none" strike="noStrike" dirty="0">
                        <a:solidFill>
                          <a:srgbClr val="000000"/>
                        </a:solidFill>
                        <a:effectLst/>
                        <a:latin typeface="Calibri" panose="020F0502020204030204" pitchFamily="34" charset="0"/>
                      </a:endParaRPr>
                    </a:p>
                  </a:txBody>
                  <a:tcPr marL="6006" marR="6006" marT="6006" marB="0" anchor="b"/>
                </a:tc>
                <a:tc>
                  <a:txBody>
                    <a:bodyPr/>
                    <a:lstStyle/>
                    <a:p>
                      <a:pPr algn="r" fontAlgn="b"/>
                      <a:r>
                        <a:rPr lang="en-US" sz="1000" u="none" strike="noStrike" dirty="0" smtClean="0">
                          <a:effectLst/>
                        </a:rPr>
                        <a:t>1.1</a:t>
                      </a:r>
                      <a:r>
                        <a:rPr lang="el-GR" sz="1000" u="none" strike="noStrike" dirty="0" smtClean="0">
                          <a:effectLst/>
                        </a:rPr>
                        <a:t>1</a:t>
                      </a:r>
                      <a:endParaRPr lang="en-US" sz="1000" b="0" i="0" u="none" strike="noStrike" dirty="0">
                        <a:solidFill>
                          <a:srgbClr val="000000"/>
                        </a:solidFill>
                        <a:effectLst/>
                        <a:latin typeface="Calibri" panose="020F0502020204030204" pitchFamily="34" charset="0"/>
                      </a:endParaRPr>
                    </a:p>
                  </a:txBody>
                  <a:tcPr marL="6006" marR="6006" marT="6006" marB="0" anchor="b"/>
                </a:tc>
                <a:tc>
                  <a:txBody>
                    <a:bodyPr/>
                    <a:lstStyle/>
                    <a:p>
                      <a:pPr algn="r" fontAlgn="b"/>
                      <a:r>
                        <a:rPr lang="en-US" sz="1000" u="none" strike="noStrike" dirty="0" smtClean="0">
                          <a:effectLst/>
                        </a:rPr>
                        <a:t>0.8</a:t>
                      </a:r>
                      <a:r>
                        <a:rPr lang="el-GR" sz="1000" u="none" strike="noStrike" dirty="0" smtClean="0">
                          <a:effectLst/>
                        </a:rPr>
                        <a:t>5</a:t>
                      </a:r>
                      <a:endParaRPr lang="en-US" sz="1000" b="0" i="0" u="none" strike="noStrike" dirty="0">
                        <a:solidFill>
                          <a:srgbClr val="9C0006"/>
                        </a:solidFill>
                        <a:effectLst/>
                        <a:latin typeface="Calibri" panose="020F0502020204030204" pitchFamily="34" charset="0"/>
                      </a:endParaRPr>
                    </a:p>
                  </a:txBody>
                  <a:tcPr marL="6006" marR="6006" marT="6006" marB="0" anchor="b"/>
                </a:tc>
                <a:tc>
                  <a:txBody>
                    <a:bodyPr/>
                    <a:lstStyle/>
                    <a:p>
                      <a:pPr algn="r" fontAlgn="b"/>
                      <a:r>
                        <a:rPr lang="en-US" sz="1000" u="none" strike="noStrike">
                          <a:effectLst/>
                        </a:rPr>
                        <a:t>0.326</a:t>
                      </a:r>
                      <a:endParaRPr lang="en-US" sz="1000" b="0" i="0" u="none" strike="noStrike">
                        <a:solidFill>
                          <a:srgbClr val="9C0006"/>
                        </a:solidFill>
                        <a:effectLst/>
                        <a:latin typeface="Calibri" panose="020F0502020204030204" pitchFamily="34" charset="0"/>
                      </a:endParaRPr>
                    </a:p>
                  </a:txBody>
                  <a:tcPr marL="6006" marR="6006" marT="6006"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006" marR="6006" marT="6006"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006" marR="6006" marT="6006" marB="0" anchor="b"/>
                </a:tc>
              </a:tr>
              <a:tr h="150162">
                <a:tc>
                  <a:txBody>
                    <a:bodyPr/>
                    <a:lstStyle/>
                    <a:p>
                      <a:pPr algn="r" fontAlgn="b"/>
                      <a:r>
                        <a:rPr lang="en-US" sz="1000" u="none" strike="noStrike" dirty="0" smtClean="0">
                          <a:effectLst/>
                        </a:rPr>
                        <a:t>0.72</a:t>
                      </a:r>
                      <a:endParaRPr lang="en-US" sz="1000" b="0" i="0" u="none" strike="noStrike" dirty="0">
                        <a:solidFill>
                          <a:srgbClr val="9C0006"/>
                        </a:solidFill>
                        <a:effectLst/>
                        <a:latin typeface="Calibri" panose="020F0502020204030204" pitchFamily="34" charset="0"/>
                      </a:endParaRPr>
                    </a:p>
                  </a:txBody>
                  <a:tcPr marL="6006" marR="6006" marT="6006" marB="0" anchor="b"/>
                </a:tc>
                <a:tc>
                  <a:txBody>
                    <a:bodyPr/>
                    <a:lstStyle/>
                    <a:p>
                      <a:pPr algn="r" fontAlgn="b"/>
                      <a:r>
                        <a:rPr lang="en-US" sz="1000" u="none" strike="noStrike" dirty="0" smtClean="0">
                          <a:effectLst/>
                        </a:rPr>
                        <a:t>0.0</a:t>
                      </a:r>
                      <a:r>
                        <a:rPr lang="el-GR" sz="1000" u="none" strike="noStrike" dirty="0" smtClean="0">
                          <a:effectLst/>
                        </a:rPr>
                        <a:t>8</a:t>
                      </a:r>
                      <a:endParaRPr lang="en-US" sz="1000" b="0" i="0" u="none" strike="noStrike" dirty="0">
                        <a:solidFill>
                          <a:srgbClr val="9C0006"/>
                        </a:solidFill>
                        <a:effectLst/>
                        <a:latin typeface="Calibri" panose="020F0502020204030204" pitchFamily="34" charset="0"/>
                      </a:endParaRPr>
                    </a:p>
                  </a:txBody>
                  <a:tcPr marL="6006" marR="6006" marT="6006"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006" marR="6006" marT="6006"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006" marR="6006" marT="6006"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006" marR="6006" marT="6006"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006" marR="6006" marT="6006" marB="0" anchor="b"/>
                </a:tc>
              </a:tr>
              <a:tr h="150162">
                <a:tc>
                  <a:txBody>
                    <a:bodyPr/>
                    <a:lstStyle/>
                    <a:p>
                      <a:pPr algn="r" fontAlgn="b"/>
                      <a:r>
                        <a:rPr lang="en-US" sz="1000" u="none" strike="noStrike" dirty="0" smtClean="0">
                          <a:effectLst/>
                        </a:rPr>
                        <a:t>0.27</a:t>
                      </a:r>
                      <a:endParaRPr lang="en-US" sz="1000" b="0" i="0" u="none" strike="noStrike" dirty="0">
                        <a:solidFill>
                          <a:srgbClr val="9C0006"/>
                        </a:solidFill>
                        <a:effectLst/>
                        <a:latin typeface="Calibri" panose="020F0502020204030204" pitchFamily="34" charset="0"/>
                      </a:endParaRPr>
                    </a:p>
                  </a:txBody>
                  <a:tcPr marL="6006" marR="6006" marT="6006"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006" marR="6006" marT="6006"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006" marR="6006" marT="6006"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006" marR="6006" marT="6006"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006" marR="6006" marT="6006"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006" marR="6006" marT="6006" marB="0" anchor="b"/>
                </a:tc>
              </a:tr>
              <a:tr h="150162">
                <a:tc>
                  <a:txBody>
                    <a:bodyPr/>
                    <a:lstStyle/>
                    <a:p>
                      <a:pPr algn="ctr" fontAlgn="ctr"/>
                      <a:r>
                        <a:rPr lang="en-US" sz="1000" u="none" strike="noStrike" dirty="0">
                          <a:effectLst/>
                        </a:rPr>
                        <a:t>15</a:t>
                      </a:r>
                      <a:endParaRPr lang="en-US" sz="1000" b="0" i="0" u="none" strike="noStrike" dirty="0">
                        <a:solidFill>
                          <a:srgbClr val="000000"/>
                        </a:solidFill>
                        <a:effectLst/>
                        <a:latin typeface="Calibri" panose="020F0502020204030204" pitchFamily="34" charset="0"/>
                      </a:endParaRPr>
                    </a:p>
                  </a:txBody>
                  <a:tcPr marL="6006" marR="6006" marT="6006" marB="0" anchor="ctr">
                    <a:solidFill>
                      <a:schemeClr val="bg2">
                        <a:lumMod val="60000"/>
                        <a:lumOff val="40000"/>
                      </a:schemeClr>
                    </a:solidFill>
                  </a:tcPr>
                </a:tc>
                <a:tc>
                  <a:txBody>
                    <a:bodyPr/>
                    <a:lstStyle/>
                    <a:p>
                      <a:pPr algn="ctr" fontAlgn="ctr"/>
                      <a:r>
                        <a:rPr lang="en-US" sz="1000" u="none" strike="noStrike" dirty="0">
                          <a:effectLst/>
                        </a:rPr>
                        <a:t>30</a:t>
                      </a:r>
                      <a:endParaRPr lang="en-US" sz="1000" b="0" i="0" u="none" strike="noStrike" dirty="0">
                        <a:solidFill>
                          <a:srgbClr val="000000"/>
                        </a:solidFill>
                        <a:effectLst/>
                        <a:latin typeface="Calibri" panose="020F0502020204030204" pitchFamily="34" charset="0"/>
                      </a:endParaRPr>
                    </a:p>
                  </a:txBody>
                  <a:tcPr marL="6006" marR="6006" marT="6006" marB="0" anchor="ctr">
                    <a:solidFill>
                      <a:schemeClr val="bg2">
                        <a:lumMod val="60000"/>
                        <a:lumOff val="40000"/>
                      </a:schemeClr>
                    </a:solidFill>
                  </a:tcPr>
                </a:tc>
                <a:tc>
                  <a:txBody>
                    <a:bodyPr/>
                    <a:lstStyle/>
                    <a:p>
                      <a:pPr algn="ctr" fontAlgn="ctr"/>
                      <a:r>
                        <a:rPr lang="en-US" sz="1000" u="none" strike="noStrike" dirty="0">
                          <a:effectLst/>
                        </a:rPr>
                        <a:t>45</a:t>
                      </a:r>
                      <a:endParaRPr lang="en-US" sz="1000" b="0" i="0" u="none" strike="noStrike" dirty="0">
                        <a:solidFill>
                          <a:srgbClr val="000000"/>
                        </a:solidFill>
                        <a:effectLst/>
                        <a:latin typeface="Calibri" panose="020F0502020204030204" pitchFamily="34" charset="0"/>
                      </a:endParaRPr>
                    </a:p>
                  </a:txBody>
                  <a:tcPr marL="6006" marR="6006" marT="6006" marB="0" anchor="ctr">
                    <a:solidFill>
                      <a:schemeClr val="bg2">
                        <a:lumMod val="60000"/>
                        <a:lumOff val="40000"/>
                      </a:schemeClr>
                    </a:solidFill>
                  </a:tcPr>
                </a:tc>
                <a:tc>
                  <a:txBody>
                    <a:bodyPr/>
                    <a:lstStyle/>
                    <a:p>
                      <a:pPr algn="ctr" fontAlgn="ctr"/>
                      <a:r>
                        <a:rPr lang="en-US" sz="1000" u="none" strike="noStrike" dirty="0">
                          <a:effectLst/>
                        </a:rPr>
                        <a:t>60</a:t>
                      </a:r>
                      <a:endParaRPr lang="en-US" sz="1000" b="0" i="0" u="none" strike="noStrike" dirty="0">
                        <a:solidFill>
                          <a:srgbClr val="000000"/>
                        </a:solidFill>
                        <a:effectLst/>
                        <a:latin typeface="Calibri" panose="020F0502020204030204" pitchFamily="34" charset="0"/>
                      </a:endParaRPr>
                    </a:p>
                  </a:txBody>
                  <a:tcPr marL="6006" marR="6006" marT="6006" marB="0" anchor="ctr">
                    <a:solidFill>
                      <a:schemeClr val="bg2">
                        <a:lumMod val="60000"/>
                        <a:lumOff val="40000"/>
                      </a:schemeClr>
                    </a:solidFill>
                  </a:tcPr>
                </a:tc>
                <a:tc>
                  <a:txBody>
                    <a:bodyPr/>
                    <a:lstStyle/>
                    <a:p>
                      <a:pPr algn="ctr" fontAlgn="ctr"/>
                      <a:r>
                        <a:rPr lang="en-US" sz="1000" u="none" strike="noStrike" dirty="0">
                          <a:effectLst/>
                        </a:rPr>
                        <a:t>75</a:t>
                      </a:r>
                      <a:endParaRPr lang="en-US" sz="1000" b="0" i="0" u="none" strike="noStrike" dirty="0">
                        <a:solidFill>
                          <a:srgbClr val="000000"/>
                        </a:solidFill>
                        <a:effectLst/>
                        <a:latin typeface="Calibri" panose="020F0502020204030204" pitchFamily="34" charset="0"/>
                      </a:endParaRPr>
                    </a:p>
                  </a:txBody>
                  <a:tcPr marL="6006" marR="6006" marT="6006" marB="0" anchor="ctr">
                    <a:solidFill>
                      <a:schemeClr val="bg2">
                        <a:lumMod val="60000"/>
                        <a:lumOff val="40000"/>
                      </a:schemeClr>
                    </a:solidFill>
                  </a:tcPr>
                </a:tc>
                <a:tc>
                  <a:txBody>
                    <a:bodyPr/>
                    <a:lstStyle/>
                    <a:p>
                      <a:pPr algn="ctr" fontAlgn="ctr"/>
                      <a:r>
                        <a:rPr lang="en-US" sz="1000" u="none" strike="noStrike" dirty="0">
                          <a:effectLst/>
                        </a:rPr>
                        <a:t>90</a:t>
                      </a:r>
                      <a:endParaRPr lang="en-US" sz="1000" b="0" i="0" u="none" strike="noStrike" dirty="0">
                        <a:solidFill>
                          <a:srgbClr val="000000"/>
                        </a:solidFill>
                        <a:effectLst/>
                        <a:latin typeface="Calibri" panose="020F0502020204030204" pitchFamily="34" charset="0"/>
                      </a:endParaRPr>
                    </a:p>
                  </a:txBody>
                  <a:tcPr marL="6006" marR="6006" marT="6006" marB="0" anchor="ctr">
                    <a:solidFill>
                      <a:schemeClr val="bg2">
                        <a:lumMod val="60000"/>
                        <a:lumOff val="40000"/>
                      </a:schemeClr>
                    </a:solidFill>
                  </a:tcPr>
                </a:tc>
              </a:tr>
              <a:tr h="150162">
                <a:tc>
                  <a:txBody>
                    <a:bodyPr/>
                    <a:lstStyle/>
                    <a:p>
                      <a:pPr algn="r" fontAlgn="b"/>
                      <a:r>
                        <a:rPr lang="en-US" sz="1000" u="none" strike="noStrike" dirty="0" smtClean="0">
                          <a:effectLst/>
                        </a:rPr>
                        <a:t>2.87</a:t>
                      </a:r>
                      <a:endParaRPr lang="en-US" sz="1000" b="0" i="0" u="none" strike="noStrike" dirty="0">
                        <a:solidFill>
                          <a:srgbClr val="000000"/>
                        </a:solidFill>
                        <a:effectLst/>
                        <a:latin typeface="Calibri" panose="020F0502020204030204" pitchFamily="34" charset="0"/>
                      </a:endParaRPr>
                    </a:p>
                  </a:txBody>
                  <a:tcPr marL="6006" marR="6006" marT="6006" marB="0" anchor="b"/>
                </a:tc>
                <a:tc>
                  <a:txBody>
                    <a:bodyPr/>
                    <a:lstStyle/>
                    <a:p>
                      <a:pPr algn="r" fontAlgn="b"/>
                      <a:r>
                        <a:rPr lang="en-US" sz="1000" u="none" strike="noStrike" dirty="0" smtClean="0">
                          <a:effectLst/>
                        </a:rPr>
                        <a:t>2.2</a:t>
                      </a:r>
                      <a:r>
                        <a:rPr lang="el-GR" sz="1000" u="none" strike="noStrike" dirty="0" smtClean="0">
                          <a:effectLst/>
                        </a:rPr>
                        <a:t>3</a:t>
                      </a:r>
                      <a:endParaRPr lang="en-US" sz="1000" b="0" i="0" u="none" strike="noStrike" dirty="0">
                        <a:solidFill>
                          <a:srgbClr val="000000"/>
                        </a:solidFill>
                        <a:effectLst/>
                        <a:latin typeface="Calibri" panose="020F0502020204030204" pitchFamily="34" charset="0"/>
                      </a:endParaRPr>
                    </a:p>
                  </a:txBody>
                  <a:tcPr marL="6006" marR="6006" marT="6006" marB="0" anchor="b"/>
                </a:tc>
                <a:tc>
                  <a:txBody>
                    <a:bodyPr/>
                    <a:lstStyle/>
                    <a:p>
                      <a:pPr algn="r" fontAlgn="b"/>
                      <a:r>
                        <a:rPr lang="en-US" sz="1000" u="none" strike="noStrike" dirty="0" smtClean="0">
                          <a:effectLst/>
                        </a:rPr>
                        <a:t>1.96</a:t>
                      </a:r>
                      <a:endParaRPr lang="en-US" sz="1000" b="0" i="0" u="none" strike="noStrike" dirty="0">
                        <a:solidFill>
                          <a:srgbClr val="000000"/>
                        </a:solidFill>
                        <a:effectLst/>
                        <a:latin typeface="Calibri" panose="020F0502020204030204" pitchFamily="34" charset="0"/>
                      </a:endParaRPr>
                    </a:p>
                  </a:txBody>
                  <a:tcPr marL="6006" marR="6006" marT="6006" marB="0" anchor="b"/>
                </a:tc>
                <a:tc>
                  <a:txBody>
                    <a:bodyPr/>
                    <a:lstStyle/>
                    <a:p>
                      <a:pPr algn="r" fontAlgn="b"/>
                      <a:r>
                        <a:rPr lang="en-US" sz="1000" u="none" strike="noStrike" dirty="0" smtClean="0">
                          <a:effectLst/>
                        </a:rPr>
                        <a:t>1.7</a:t>
                      </a:r>
                      <a:r>
                        <a:rPr lang="el-GR" sz="1000" u="none" strike="noStrike" dirty="0" smtClean="0">
                          <a:effectLst/>
                        </a:rPr>
                        <a:t>2</a:t>
                      </a:r>
                      <a:endParaRPr lang="en-US" sz="1000" b="0" i="0" u="none" strike="noStrike" dirty="0">
                        <a:solidFill>
                          <a:srgbClr val="000000"/>
                        </a:solidFill>
                        <a:effectLst/>
                        <a:latin typeface="Calibri" panose="020F0502020204030204" pitchFamily="34" charset="0"/>
                      </a:endParaRPr>
                    </a:p>
                  </a:txBody>
                  <a:tcPr marL="6006" marR="6006" marT="6006" marB="0" anchor="b"/>
                </a:tc>
                <a:tc>
                  <a:txBody>
                    <a:bodyPr/>
                    <a:lstStyle/>
                    <a:p>
                      <a:pPr algn="r" fontAlgn="b"/>
                      <a:r>
                        <a:rPr lang="en-US" sz="1000" u="none" strike="noStrike" dirty="0" smtClean="0">
                          <a:effectLst/>
                        </a:rPr>
                        <a:t>1.18</a:t>
                      </a:r>
                      <a:endParaRPr lang="en-US" sz="1000" b="0" i="0" u="none" strike="noStrike" dirty="0">
                        <a:solidFill>
                          <a:srgbClr val="000000"/>
                        </a:solidFill>
                        <a:effectLst/>
                        <a:latin typeface="Calibri" panose="020F0502020204030204" pitchFamily="34" charset="0"/>
                      </a:endParaRPr>
                    </a:p>
                  </a:txBody>
                  <a:tcPr marL="6006" marR="6006" marT="6006"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006" marR="6006" marT="6006" marB="0" anchor="b"/>
                </a:tc>
              </a:tr>
              <a:tr h="150162">
                <a:tc>
                  <a:txBody>
                    <a:bodyPr/>
                    <a:lstStyle/>
                    <a:p>
                      <a:pPr algn="r" fontAlgn="b"/>
                      <a:r>
                        <a:rPr lang="en-US" sz="1000" u="none" strike="noStrike" dirty="0" smtClean="0">
                          <a:effectLst/>
                        </a:rPr>
                        <a:t>1.7</a:t>
                      </a:r>
                      <a:r>
                        <a:rPr lang="el-GR" sz="1000" u="none" strike="noStrike" dirty="0" smtClean="0">
                          <a:effectLst/>
                        </a:rPr>
                        <a:t>9</a:t>
                      </a:r>
                      <a:endParaRPr lang="en-US" sz="1000" b="0" i="0" u="none" strike="noStrike" dirty="0">
                        <a:solidFill>
                          <a:srgbClr val="000000"/>
                        </a:solidFill>
                        <a:effectLst/>
                        <a:latin typeface="Calibri" panose="020F0502020204030204" pitchFamily="34" charset="0"/>
                      </a:endParaRPr>
                    </a:p>
                  </a:txBody>
                  <a:tcPr marL="6006" marR="6006" marT="6006" marB="0" anchor="b"/>
                </a:tc>
                <a:tc>
                  <a:txBody>
                    <a:bodyPr/>
                    <a:lstStyle/>
                    <a:p>
                      <a:pPr algn="r" fontAlgn="b"/>
                      <a:r>
                        <a:rPr lang="en-US" sz="1000" u="none" strike="noStrike" dirty="0" smtClean="0">
                          <a:effectLst/>
                        </a:rPr>
                        <a:t>1.48</a:t>
                      </a:r>
                      <a:endParaRPr lang="en-US" sz="1000" b="0" i="0" u="none" strike="noStrike" dirty="0">
                        <a:solidFill>
                          <a:srgbClr val="000000"/>
                        </a:solidFill>
                        <a:effectLst/>
                        <a:latin typeface="Calibri" panose="020F0502020204030204" pitchFamily="34" charset="0"/>
                      </a:endParaRPr>
                    </a:p>
                  </a:txBody>
                  <a:tcPr marL="6006" marR="6006" marT="6006" marB="0" anchor="b"/>
                </a:tc>
                <a:tc>
                  <a:txBody>
                    <a:bodyPr/>
                    <a:lstStyle/>
                    <a:p>
                      <a:pPr algn="r" fontAlgn="b"/>
                      <a:r>
                        <a:rPr lang="en-US" sz="1000" u="none" strike="noStrike" dirty="0" smtClean="0">
                          <a:effectLst/>
                        </a:rPr>
                        <a:t>1.23</a:t>
                      </a:r>
                      <a:endParaRPr lang="en-US" sz="1000" b="0" i="0" u="none" strike="noStrike" dirty="0">
                        <a:solidFill>
                          <a:srgbClr val="000000"/>
                        </a:solidFill>
                        <a:effectLst/>
                        <a:latin typeface="Calibri" panose="020F0502020204030204" pitchFamily="34" charset="0"/>
                      </a:endParaRPr>
                    </a:p>
                  </a:txBody>
                  <a:tcPr marL="6006" marR="6006" marT="6006" marB="0" anchor="b"/>
                </a:tc>
                <a:tc>
                  <a:txBody>
                    <a:bodyPr/>
                    <a:lstStyle/>
                    <a:p>
                      <a:pPr algn="r" fontAlgn="b"/>
                      <a:r>
                        <a:rPr lang="en-US" sz="1000" u="none" strike="noStrike" dirty="0" smtClean="0">
                          <a:effectLst/>
                        </a:rPr>
                        <a:t>1.0</a:t>
                      </a:r>
                      <a:r>
                        <a:rPr lang="el-GR" sz="1000" u="none" strike="noStrike" dirty="0" smtClean="0">
                          <a:effectLst/>
                        </a:rPr>
                        <a:t>4</a:t>
                      </a:r>
                      <a:endParaRPr lang="en-US" sz="1000" b="0" i="0" u="none" strike="noStrike" dirty="0">
                        <a:solidFill>
                          <a:srgbClr val="000000"/>
                        </a:solidFill>
                        <a:effectLst/>
                        <a:latin typeface="Calibri" panose="020F0502020204030204" pitchFamily="34" charset="0"/>
                      </a:endParaRPr>
                    </a:p>
                  </a:txBody>
                  <a:tcPr marL="6006" marR="6006" marT="6006" marB="0" anchor="b"/>
                </a:tc>
                <a:tc>
                  <a:txBody>
                    <a:bodyPr/>
                    <a:lstStyle/>
                    <a:p>
                      <a:pPr algn="r" fontAlgn="b"/>
                      <a:r>
                        <a:rPr lang="en-US" sz="1000" u="none" strike="noStrike" dirty="0" smtClean="0">
                          <a:effectLst/>
                        </a:rPr>
                        <a:t>0.1</a:t>
                      </a:r>
                      <a:r>
                        <a:rPr lang="el-GR" sz="1000" u="none" strike="noStrike" dirty="0" smtClean="0">
                          <a:effectLst/>
                        </a:rPr>
                        <a:t>8</a:t>
                      </a:r>
                      <a:endParaRPr lang="en-US" sz="1000" b="0" i="0" u="none" strike="noStrike" dirty="0">
                        <a:solidFill>
                          <a:srgbClr val="9C0006"/>
                        </a:solidFill>
                        <a:effectLst/>
                        <a:latin typeface="Calibri" panose="020F0502020204030204" pitchFamily="34" charset="0"/>
                      </a:endParaRPr>
                    </a:p>
                  </a:txBody>
                  <a:tcPr marL="6006" marR="6006" marT="6006"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006" marR="6006" marT="6006" marB="0" anchor="b"/>
                </a:tc>
              </a:tr>
              <a:tr h="150162">
                <a:tc>
                  <a:txBody>
                    <a:bodyPr/>
                    <a:lstStyle/>
                    <a:p>
                      <a:pPr algn="r" fontAlgn="b"/>
                      <a:r>
                        <a:rPr lang="en-US" sz="1000" u="none" strike="noStrike">
                          <a:effectLst/>
                        </a:rPr>
                        <a:t>1.37</a:t>
                      </a:r>
                      <a:endParaRPr lang="en-US" sz="1000" b="0" i="0" u="none" strike="noStrike">
                        <a:solidFill>
                          <a:srgbClr val="000000"/>
                        </a:solidFill>
                        <a:effectLst/>
                        <a:latin typeface="Calibri" panose="020F0502020204030204" pitchFamily="34" charset="0"/>
                      </a:endParaRPr>
                    </a:p>
                  </a:txBody>
                  <a:tcPr marL="6006" marR="6006" marT="6006" marB="0" anchor="b"/>
                </a:tc>
                <a:tc>
                  <a:txBody>
                    <a:bodyPr/>
                    <a:lstStyle/>
                    <a:p>
                      <a:pPr algn="r" fontAlgn="b"/>
                      <a:r>
                        <a:rPr lang="en-US" sz="1000" u="none" strike="noStrike" dirty="0" smtClean="0">
                          <a:effectLst/>
                        </a:rPr>
                        <a:t>1.0</a:t>
                      </a:r>
                      <a:r>
                        <a:rPr lang="el-GR" sz="1000" u="none" strike="noStrike" dirty="0" smtClean="0">
                          <a:effectLst/>
                        </a:rPr>
                        <a:t>4</a:t>
                      </a:r>
                      <a:endParaRPr lang="en-US" sz="1000" b="0" i="0" u="none" strike="noStrike" dirty="0">
                        <a:solidFill>
                          <a:srgbClr val="000000"/>
                        </a:solidFill>
                        <a:effectLst/>
                        <a:latin typeface="Calibri" panose="020F0502020204030204" pitchFamily="34" charset="0"/>
                      </a:endParaRPr>
                    </a:p>
                  </a:txBody>
                  <a:tcPr marL="6006" marR="6006" marT="6006" marB="0" anchor="b"/>
                </a:tc>
                <a:tc>
                  <a:txBody>
                    <a:bodyPr/>
                    <a:lstStyle/>
                    <a:p>
                      <a:pPr algn="r" fontAlgn="b"/>
                      <a:r>
                        <a:rPr lang="en-US" sz="1000" u="none" strike="noStrike" dirty="0" smtClean="0">
                          <a:effectLst/>
                        </a:rPr>
                        <a:t>0.44</a:t>
                      </a:r>
                      <a:endParaRPr lang="en-US" sz="1000" b="0" i="0" u="none" strike="noStrike" dirty="0">
                        <a:solidFill>
                          <a:srgbClr val="9C0006"/>
                        </a:solidFill>
                        <a:effectLst/>
                        <a:latin typeface="Calibri" panose="020F0502020204030204" pitchFamily="34" charset="0"/>
                      </a:endParaRPr>
                    </a:p>
                  </a:txBody>
                  <a:tcPr marL="6006" marR="6006" marT="6006"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006" marR="6006" marT="6006"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006" marR="6006" marT="6006"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006" marR="6006" marT="6006" marB="0" anchor="b"/>
                </a:tc>
              </a:tr>
              <a:tr h="150162">
                <a:tc>
                  <a:txBody>
                    <a:bodyPr/>
                    <a:lstStyle/>
                    <a:p>
                      <a:pPr algn="r" fontAlgn="b"/>
                      <a:r>
                        <a:rPr lang="en-US" sz="1000" u="none" strike="noStrike" dirty="0" smtClean="0">
                          <a:effectLst/>
                        </a:rPr>
                        <a:t>0.97</a:t>
                      </a:r>
                      <a:endParaRPr lang="en-US" sz="1000" b="0" i="0" u="none" strike="noStrike" dirty="0">
                        <a:solidFill>
                          <a:srgbClr val="9C0006"/>
                        </a:solidFill>
                        <a:effectLst/>
                        <a:latin typeface="Calibri" panose="020F0502020204030204" pitchFamily="34" charset="0"/>
                      </a:endParaRPr>
                    </a:p>
                  </a:txBody>
                  <a:tcPr marL="6006" marR="6006" marT="6006" marB="0" anchor="b"/>
                </a:tc>
                <a:tc>
                  <a:txBody>
                    <a:bodyPr/>
                    <a:lstStyle/>
                    <a:p>
                      <a:pPr algn="r" fontAlgn="b"/>
                      <a:r>
                        <a:rPr lang="en-US" sz="1000" u="none" strike="noStrike" dirty="0" smtClean="0">
                          <a:effectLst/>
                        </a:rPr>
                        <a:t>0.40</a:t>
                      </a:r>
                      <a:endParaRPr lang="en-US" sz="1000" b="0" i="0" u="none" strike="noStrike" dirty="0">
                        <a:solidFill>
                          <a:srgbClr val="9C0006"/>
                        </a:solidFill>
                        <a:effectLst/>
                        <a:latin typeface="Calibri" panose="020F0502020204030204" pitchFamily="34" charset="0"/>
                      </a:endParaRPr>
                    </a:p>
                  </a:txBody>
                  <a:tcPr marL="6006" marR="6006" marT="6006"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006" marR="6006" marT="6006"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006" marR="6006" marT="6006"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006" marR="6006" marT="6006"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006" marR="6006" marT="6006" marB="0" anchor="b"/>
                </a:tc>
              </a:tr>
              <a:tr h="150162">
                <a:tc>
                  <a:txBody>
                    <a:bodyPr/>
                    <a:lstStyle/>
                    <a:p>
                      <a:pPr algn="ctr" fontAlgn="ctr"/>
                      <a:r>
                        <a:rPr lang="en-US" sz="1000" u="none" strike="noStrike" dirty="0">
                          <a:effectLst/>
                        </a:rPr>
                        <a:t>15</a:t>
                      </a:r>
                      <a:endParaRPr lang="en-US" sz="1000" b="0" i="0" u="none" strike="noStrike" dirty="0">
                        <a:solidFill>
                          <a:srgbClr val="000000"/>
                        </a:solidFill>
                        <a:effectLst/>
                        <a:latin typeface="Calibri" panose="020F0502020204030204" pitchFamily="34" charset="0"/>
                      </a:endParaRPr>
                    </a:p>
                  </a:txBody>
                  <a:tcPr marL="6006" marR="6006" marT="6006" marB="0" anchor="ctr">
                    <a:solidFill>
                      <a:schemeClr val="bg2">
                        <a:lumMod val="60000"/>
                        <a:lumOff val="40000"/>
                      </a:schemeClr>
                    </a:solidFill>
                  </a:tcPr>
                </a:tc>
                <a:tc>
                  <a:txBody>
                    <a:bodyPr/>
                    <a:lstStyle/>
                    <a:p>
                      <a:pPr algn="ctr" fontAlgn="ctr"/>
                      <a:r>
                        <a:rPr lang="en-US" sz="1000" u="none" strike="noStrike" dirty="0">
                          <a:effectLst/>
                        </a:rPr>
                        <a:t>30</a:t>
                      </a:r>
                      <a:endParaRPr lang="en-US" sz="1000" b="0" i="0" u="none" strike="noStrike" dirty="0">
                        <a:solidFill>
                          <a:srgbClr val="000000"/>
                        </a:solidFill>
                        <a:effectLst/>
                        <a:latin typeface="Calibri" panose="020F0502020204030204" pitchFamily="34" charset="0"/>
                      </a:endParaRPr>
                    </a:p>
                  </a:txBody>
                  <a:tcPr marL="6006" marR="6006" marT="6006" marB="0" anchor="ctr">
                    <a:solidFill>
                      <a:schemeClr val="bg2">
                        <a:lumMod val="60000"/>
                        <a:lumOff val="40000"/>
                      </a:schemeClr>
                    </a:solidFill>
                  </a:tcPr>
                </a:tc>
                <a:tc>
                  <a:txBody>
                    <a:bodyPr/>
                    <a:lstStyle/>
                    <a:p>
                      <a:pPr algn="ctr" fontAlgn="ctr"/>
                      <a:r>
                        <a:rPr lang="en-US" sz="1000" u="none" strike="noStrike" dirty="0">
                          <a:effectLst/>
                        </a:rPr>
                        <a:t>45</a:t>
                      </a:r>
                      <a:endParaRPr lang="en-US" sz="1000" b="0" i="0" u="none" strike="noStrike" dirty="0">
                        <a:solidFill>
                          <a:srgbClr val="000000"/>
                        </a:solidFill>
                        <a:effectLst/>
                        <a:latin typeface="Calibri" panose="020F0502020204030204" pitchFamily="34" charset="0"/>
                      </a:endParaRPr>
                    </a:p>
                  </a:txBody>
                  <a:tcPr marL="6006" marR="6006" marT="6006" marB="0" anchor="ctr">
                    <a:solidFill>
                      <a:schemeClr val="bg2">
                        <a:lumMod val="60000"/>
                        <a:lumOff val="40000"/>
                      </a:schemeClr>
                    </a:solidFill>
                  </a:tcPr>
                </a:tc>
                <a:tc>
                  <a:txBody>
                    <a:bodyPr/>
                    <a:lstStyle/>
                    <a:p>
                      <a:pPr algn="ctr" fontAlgn="ctr"/>
                      <a:r>
                        <a:rPr lang="en-US" sz="1000" u="none" strike="noStrike" dirty="0">
                          <a:effectLst/>
                        </a:rPr>
                        <a:t>60</a:t>
                      </a:r>
                      <a:endParaRPr lang="en-US" sz="1000" b="0" i="0" u="none" strike="noStrike" dirty="0">
                        <a:solidFill>
                          <a:srgbClr val="000000"/>
                        </a:solidFill>
                        <a:effectLst/>
                        <a:latin typeface="Calibri" panose="020F0502020204030204" pitchFamily="34" charset="0"/>
                      </a:endParaRPr>
                    </a:p>
                  </a:txBody>
                  <a:tcPr marL="6006" marR="6006" marT="6006" marB="0" anchor="ctr">
                    <a:solidFill>
                      <a:schemeClr val="bg2">
                        <a:lumMod val="60000"/>
                        <a:lumOff val="40000"/>
                      </a:schemeClr>
                    </a:solidFill>
                  </a:tcPr>
                </a:tc>
                <a:tc>
                  <a:txBody>
                    <a:bodyPr/>
                    <a:lstStyle/>
                    <a:p>
                      <a:pPr algn="ctr" fontAlgn="ctr"/>
                      <a:r>
                        <a:rPr lang="en-US" sz="1000" u="none" strike="noStrike" dirty="0">
                          <a:effectLst/>
                        </a:rPr>
                        <a:t>75</a:t>
                      </a:r>
                      <a:endParaRPr lang="en-US" sz="1000" b="0" i="0" u="none" strike="noStrike" dirty="0">
                        <a:solidFill>
                          <a:srgbClr val="000000"/>
                        </a:solidFill>
                        <a:effectLst/>
                        <a:latin typeface="Calibri" panose="020F0502020204030204" pitchFamily="34" charset="0"/>
                      </a:endParaRPr>
                    </a:p>
                  </a:txBody>
                  <a:tcPr marL="6006" marR="6006" marT="6006" marB="0" anchor="ctr">
                    <a:solidFill>
                      <a:schemeClr val="bg2">
                        <a:lumMod val="60000"/>
                        <a:lumOff val="40000"/>
                      </a:schemeClr>
                    </a:solidFill>
                  </a:tcPr>
                </a:tc>
                <a:tc>
                  <a:txBody>
                    <a:bodyPr/>
                    <a:lstStyle/>
                    <a:p>
                      <a:pPr algn="ctr" fontAlgn="ctr"/>
                      <a:r>
                        <a:rPr lang="en-US" sz="1000" u="none" strike="noStrike" dirty="0">
                          <a:effectLst/>
                        </a:rPr>
                        <a:t>90</a:t>
                      </a:r>
                      <a:endParaRPr lang="en-US" sz="1000" b="0" i="0" u="none" strike="noStrike" dirty="0">
                        <a:solidFill>
                          <a:srgbClr val="000000"/>
                        </a:solidFill>
                        <a:effectLst/>
                        <a:latin typeface="Calibri" panose="020F0502020204030204" pitchFamily="34" charset="0"/>
                      </a:endParaRPr>
                    </a:p>
                  </a:txBody>
                  <a:tcPr marL="6006" marR="6006" marT="6006" marB="0" anchor="ctr">
                    <a:solidFill>
                      <a:schemeClr val="bg2">
                        <a:lumMod val="60000"/>
                        <a:lumOff val="40000"/>
                      </a:schemeClr>
                    </a:solidFill>
                  </a:tcPr>
                </a:tc>
              </a:tr>
              <a:tr h="150162">
                <a:tc>
                  <a:txBody>
                    <a:bodyPr/>
                    <a:lstStyle/>
                    <a:p>
                      <a:pPr algn="r" fontAlgn="b"/>
                      <a:r>
                        <a:rPr lang="en-US" sz="1000" u="none" strike="noStrike" dirty="0" smtClean="0">
                          <a:effectLst/>
                        </a:rPr>
                        <a:t>3.08</a:t>
                      </a:r>
                      <a:endParaRPr lang="en-US" sz="1000" b="0" i="0" u="none" strike="noStrike" dirty="0">
                        <a:solidFill>
                          <a:srgbClr val="000000"/>
                        </a:solidFill>
                        <a:effectLst/>
                        <a:latin typeface="Calibri" panose="020F0502020204030204" pitchFamily="34" charset="0"/>
                      </a:endParaRPr>
                    </a:p>
                  </a:txBody>
                  <a:tcPr marL="6006" marR="6006" marT="6006" marB="0" anchor="b"/>
                </a:tc>
                <a:tc>
                  <a:txBody>
                    <a:bodyPr/>
                    <a:lstStyle/>
                    <a:p>
                      <a:pPr algn="r" fontAlgn="b"/>
                      <a:r>
                        <a:rPr lang="en-US" sz="1000" u="none" strike="noStrike" dirty="0">
                          <a:effectLst/>
                        </a:rPr>
                        <a:t>2.69</a:t>
                      </a:r>
                      <a:endParaRPr lang="en-US" sz="1000" b="0" i="0" u="none" strike="noStrike" dirty="0">
                        <a:solidFill>
                          <a:srgbClr val="000000"/>
                        </a:solidFill>
                        <a:effectLst/>
                        <a:latin typeface="Calibri" panose="020F0502020204030204" pitchFamily="34" charset="0"/>
                      </a:endParaRPr>
                    </a:p>
                  </a:txBody>
                  <a:tcPr marL="6006" marR="6006" marT="6006" marB="0" anchor="b"/>
                </a:tc>
                <a:tc>
                  <a:txBody>
                    <a:bodyPr/>
                    <a:lstStyle/>
                    <a:p>
                      <a:pPr algn="r" fontAlgn="b"/>
                      <a:r>
                        <a:rPr lang="en-US" sz="1000" u="none" strike="noStrike" dirty="0" smtClean="0">
                          <a:effectLst/>
                        </a:rPr>
                        <a:t>2.30</a:t>
                      </a:r>
                      <a:endParaRPr lang="en-US" sz="1000" b="0" i="0" u="none" strike="noStrike" dirty="0">
                        <a:solidFill>
                          <a:srgbClr val="000000"/>
                        </a:solidFill>
                        <a:effectLst/>
                        <a:latin typeface="Calibri" panose="020F0502020204030204" pitchFamily="34" charset="0"/>
                      </a:endParaRPr>
                    </a:p>
                  </a:txBody>
                  <a:tcPr marL="6006" marR="6006" marT="6006" marB="0" anchor="b"/>
                </a:tc>
                <a:tc>
                  <a:txBody>
                    <a:bodyPr/>
                    <a:lstStyle/>
                    <a:p>
                      <a:pPr algn="r" fontAlgn="b"/>
                      <a:r>
                        <a:rPr lang="en-US" sz="1000" u="none" strike="noStrike" dirty="0" smtClean="0">
                          <a:effectLst/>
                        </a:rPr>
                        <a:t>1.9</a:t>
                      </a:r>
                      <a:r>
                        <a:rPr lang="el-GR" sz="1000" u="none" strike="noStrike" dirty="0" smtClean="0">
                          <a:effectLst/>
                        </a:rPr>
                        <a:t>9</a:t>
                      </a:r>
                      <a:endParaRPr lang="en-US" sz="1000" b="0" i="0" u="none" strike="noStrike" dirty="0">
                        <a:solidFill>
                          <a:srgbClr val="000000"/>
                        </a:solidFill>
                        <a:effectLst/>
                        <a:latin typeface="Calibri" panose="020F0502020204030204" pitchFamily="34" charset="0"/>
                      </a:endParaRPr>
                    </a:p>
                  </a:txBody>
                  <a:tcPr marL="6006" marR="6006" marT="6006" marB="0" anchor="b"/>
                </a:tc>
                <a:tc>
                  <a:txBody>
                    <a:bodyPr/>
                    <a:lstStyle/>
                    <a:p>
                      <a:pPr algn="r" fontAlgn="b"/>
                      <a:r>
                        <a:rPr lang="en-US" sz="1000" u="none" strike="noStrike" dirty="0" smtClean="0">
                          <a:effectLst/>
                        </a:rPr>
                        <a:t>1.37</a:t>
                      </a:r>
                      <a:endParaRPr lang="en-US" sz="1000" b="0" i="0" u="none" strike="noStrike" dirty="0">
                        <a:solidFill>
                          <a:srgbClr val="000000"/>
                        </a:solidFill>
                        <a:effectLst/>
                        <a:latin typeface="Calibri" panose="020F0502020204030204" pitchFamily="34" charset="0"/>
                      </a:endParaRPr>
                    </a:p>
                  </a:txBody>
                  <a:tcPr marL="6006" marR="6006" marT="6006"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006" marR="6006" marT="6006" marB="0" anchor="b"/>
                </a:tc>
              </a:tr>
              <a:tr h="150162">
                <a:tc>
                  <a:txBody>
                    <a:bodyPr/>
                    <a:lstStyle/>
                    <a:p>
                      <a:pPr algn="r" fontAlgn="b"/>
                      <a:r>
                        <a:rPr lang="en-US" sz="1000" u="none" strike="noStrike" dirty="0" smtClean="0">
                          <a:effectLst/>
                        </a:rPr>
                        <a:t>2.3</a:t>
                      </a:r>
                      <a:r>
                        <a:rPr lang="el-GR" sz="1000" u="none" strike="noStrike" dirty="0" smtClean="0">
                          <a:effectLst/>
                        </a:rPr>
                        <a:t>7</a:t>
                      </a:r>
                      <a:endParaRPr lang="en-US" sz="1000" b="0" i="0" u="none" strike="noStrike" dirty="0">
                        <a:solidFill>
                          <a:srgbClr val="000000"/>
                        </a:solidFill>
                        <a:effectLst/>
                        <a:latin typeface="Calibri" panose="020F0502020204030204" pitchFamily="34" charset="0"/>
                      </a:endParaRPr>
                    </a:p>
                  </a:txBody>
                  <a:tcPr marL="6006" marR="6006" marT="6006" marB="0" anchor="b"/>
                </a:tc>
                <a:tc>
                  <a:txBody>
                    <a:bodyPr/>
                    <a:lstStyle/>
                    <a:p>
                      <a:pPr algn="r" fontAlgn="b"/>
                      <a:r>
                        <a:rPr lang="en-US" sz="1000" u="none" strike="noStrike" dirty="0" smtClean="0">
                          <a:effectLst/>
                        </a:rPr>
                        <a:t>1.87</a:t>
                      </a:r>
                      <a:endParaRPr lang="en-US" sz="1000" b="0" i="0" u="none" strike="noStrike" dirty="0">
                        <a:solidFill>
                          <a:srgbClr val="000000"/>
                        </a:solidFill>
                        <a:effectLst/>
                        <a:latin typeface="Calibri" panose="020F0502020204030204" pitchFamily="34" charset="0"/>
                      </a:endParaRPr>
                    </a:p>
                  </a:txBody>
                  <a:tcPr marL="6006" marR="6006" marT="6006" marB="0" anchor="b"/>
                </a:tc>
                <a:tc>
                  <a:txBody>
                    <a:bodyPr/>
                    <a:lstStyle/>
                    <a:p>
                      <a:pPr algn="r" fontAlgn="b"/>
                      <a:r>
                        <a:rPr lang="en-US" sz="1000" u="none" strike="noStrike" dirty="0" smtClean="0">
                          <a:effectLst/>
                        </a:rPr>
                        <a:t>1.</a:t>
                      </a:r>
                      <a:r>
                        <a:rPr lang="el-GR" sz="1000" u="none" strike="noStrike" dirty="0" smtClean="0">
                          <a:effectLst/>
                        </a:rPr>
                        <a:t>50</a:t>
                      </a:r>
                      <a:endParaRPr lang="en-US" sz="1000" b="0" i="0" u="none" strike="noStrike" dirty="0">
                        <a:solidFill>
                          <a:srgbClr val="000000"/>
                        </a:solidFill>
                        <a:effectLst/>
                        <a:latin typeface="Calibri" panose="020F0502020204030204" pitchFamily="34" charset="0"/>
                      </a:endParaRPr>
                    </a:p>
                  </a:txBody>
                  <a:tcPr marL="6006" marR="6006" marT="6006" marB="0" anchor="b"/>
                </a:tc>
                <a:tc>
                  <a:txBody>
                    <a:bodyPr/>
                    <a:lstStyle/>
                    <a:p>
                      <a:pPr algn="r" fontAlgn="b"/>
                      <a:r>
                        <a:rPr lang="en-US" sz="1000" u="none" strike="noStrike" dirty="0" smtClean="0">
                          <a:effectLst/>
                        </a:rPr>
                        <a:t>1.2</a:t>
                      </a:r>
                      <a:r>
                        <a:rPr lang="el-GR" sz="1000" u="none" strike="noStrike" dirty="0" smtClean="0">
                          <a:effectLst/>
                        </a:rPr>
                        <a:t>1</a:t>
                      </a:r>
                      <a:endParaRPr lang="en-US" sz="1000" b="0" i="0" u="none" strike="noStrike" dirty="0">
                        <a:solidFill>
                          <a:srgbClr val="000000"/>
                        </a:solidFill>
                        <a:effectLst/>
                        <a:latin typeface="Calibri" panose="020F0502020204030204" pitchFamily="34" charset="0"/>
                      </a:endParaRPr>
                    </a:p>
                  </a:txBody>
                  <a:tcPr marL="6006" marR="6006" marT="6006" marB="0" anchor="b"/>
                </a:tc>
                <a:tc>
                  <a:txBody>
                    <a:bodyPr/>
                    <a:lstStyle/>
                    <a:p>
                      <a:pPr algn="r" fontAlgn="b"/>
                      <a:r>
                        <a:rPr lang="en-US" sz="1000" u="none" strike="noStrike" dirty="0" smtClean="0">
                          <a:effectLst/>
                        </a:rPr>
                        <a:t>0.</a:t>
                      </a:r>
                      <a:r>
                        <a:rPr lang="el-GR" sz="1000" u="none" strike="noStrike" dirty="0" smtClean="0">
                          <a:effectLst/>
                        </a:rPr>
                        <a:t>8</a:t>
                      </a:r>
                      <a:endParaRPr lang="en-US" sz="1000" b="0" i="0" u="none" strike="noStrike" dirty="0">
                        <a:solidFill>
                          <a:srgbClr val="9C0006"/>
                        </a:solidFill>
                        <a:effectLst/>
                        <a:latin typeface="Calibri" panose="020F0502020204030204" pitchFamily="34" charset="0"/>
                      </a:endParaRPr>
                    </a:p>
                  </a:txBody>
                  <a:tcPr marL="6006" marR="6006" marT="6006"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006" marR="6006" marT="6006" marB="0" anchor="b"/>
                </a:tc>
              </a:tr>
              <a:tr h="150162">
                <a:tc>
                  <a:txBody>
                    <a:bodyPr/>
                    <a:lstStyle/>
                    <a:p>
                      <a:pPr algn="r" fontAlgn="b"/>
                      <a:r>
                        <a:rPr lang="en-US" sz="1000" u="none" strike="noStrike" dirty="0" smtClean="0">
                          <a:effectLst/>
                        </a:rPr>
                        <a:t>1.</a:t>
                      </a:r>
                      <a:r>
                        <a:rPr lang="el-GR" sz="1000" u="none" strike="noStrike" dirty="0" smtClean="0">
                          <a:effectLst/>
                        </a:rPr>
                        <a:t>90</a:t>
                      </a:r>
                      <a:endParaRPr lang="en-US" sz="1000" b="0" i="0" u="none" strike="noStrike" dirty="0">
                        <a:solidFill>
                          <a:srgbClr val="000000"/>
                        </a:solidFill>
                        <a:effectLst/>
                        <a:latin typeface="Calibri" panose="020F0502020204030204" pitchFamily="34" charset="0"/>
                      </a:endParaRPr>
                    </a:p>
                  </a:txBody>
                  <a:tcPr marL="6006" marR="6006" marT="6006" marB="0" anchor="b"/>
                </a:tc>
                <a:tc>
                  <a:txBody>
                    <a:bodyPr/>
                    <a:lstStyle/>
                    <a:p>
                      <a:pPr algn="r" fontAlgn="b"/>
                      <a:r>
                        <a:rPr lang="en-US" sz="1000" u="none" strike="noStrike" dirty="0" smtClean="0">
                          <a:effectLst/>
                        </a:rPr>
                        <a:t>1.3</a:t>
                      </a:r>
                      <a:r>
                        <a:rPr lang="el-GR" sz="1000" u="none" strike="noStrike" dirty="0" smtClean="0">
                          <a:effectLst/>
                        </a:rPr>
                        <a:t>5</a:t>
                      </a:r>
                      <a:endParaRPr lang="en-US" sz="1000" b="0" i="0" u="none" strike="noStrike" dirty="0">
                        <a:solidFill>
                          <a:srgbClr val="000000"/>
                        </a:solidFill>
                        <a:effectLst/>
                        <a:latin typeface="Calibri" panose="020F0502020204030204" pitchFamily="34" charset="0"/>
                      </a:endParaRPr>
                    </a:p>
                  </a:txBody>
                  <a:tcPr marL="6006" marR="6006" marT="6006" marB="0" anchor="b"/>
                </a:tc>
                <a:tc>
                  <a:txBody>
                    <a:bodyPr/>
                    <a:lstStyle/>
                    <a:p>
                      <a:pPr algn="r" fontAlgn="b"/>
                      <a:r>
                        <a:rPr lang="en-US" sz="1000" u="none" strike="noStrike" dirty="0" smtClean="0">
                          <a:effectLst/>
                        </a:rPr>
                        <a:t>1.0</a:t>
                      </a:r>
                      <a:r>
                        <a:rPr lang="el-GR" sz="1000" u="none" strike="noStrike" dirty="0" smtClean="0">
                          <a:effectLst/>
                        </a:rPr>
                        <a:t>7</a:t>
                      </a:r>
                      <a:endParaRPr lang="en-US" sz="1000" b="0" i="0" u="none" strike="noStrike" dirty="0">
                        <a:solidFill>
                          <a:srgbClr val="000000"/>
                        </a:solidFill>
                        <a:effectLst/>
                        <a:latin typeface="Calibri" panose="020F0502020204030204" pitchFamily="34" charset="0"/>
                      </a:endParaRPr>
                    </a:p>
                  </a:txBody>
                  <a:tcPr marL="6006" marR="6006" marT="6006"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006" marR="6006" marT="6006"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006" marR="6006" marT="6006"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006" marR="6006" marT="6006" marB="0" anchor="b"/>
                </a:tc>
              </a:tr>
              <a:tr h="150162">
                <a:tc>
                  <a:txBody>
                    <a:bodyPr/>
                    <a:lstStyle/>
                    <a:p>
                      <a:pPr algn="r" fontAlgn="b"/>
                      <a:r>
                        <a:rPr lang="en-US" sz="1000" u="none" strike="noStrike" dirty="0" smtClean="0">
                          <a:effectLst/>
                        </a:rPr>
                        <a:t>1.6</a:t>
                      </a:r>
                      <a:r>
                        <a:rPr lang="el-GR" sz="1000" u="none" strike="noStrike" dirty="0" smtClean="0">
                          <a:effectLst/>
                        </a:rPr>
                        <a:t>1</a:t>
                      </a:r>
                      <a:endParaRPr lang="en-US" sz="1000" b="0" i="0" u="none" strike="noStrike" dirty="0">
                        <a:solidFill>
                          <a:srgbClr val="000000"/>
                        </a:solidFill>
                        <a:effectLst/>
                        <a:latin typeface="Calibri" panose="020F0502020204030204" pitchFamily="34" charset="0"/>
                      </a:endParaRPr>
                    </a:p>
                  </a:txBody>
                  <a:tcPr marL="6006" marR="6006" marT="6006" marB="0" anchor="b"/>
                </a:tc>
                <a:tc>
                  <a:txBody>
                    <a:bodyPr/>
                    <a:lstStyle/>
                    <a:p>
                      <a:pPr algn="r" fontAlgn="b"/>
                      <a:r>
                        <a:rPr lang="en-US" sz="1000" u="none" strike="noStrike">
                          <a:effectLst/>
                        </a:rPr>
                        <a:t>1.09</a:t>
                      </a:r>
                      <a:endParaRPr lang="en-US" sz="1000" b="0" i="0" u="none" strike="noStrike">
                        <a:solidFill>
                          <a:srgbClr val="000000"/>
                        </a:solidFill>
                        <a:effectLst/>
                        <a:latin typeface="Calibri" panose="020F0502020204030204" pitchFamily="34" charset="0"/>
                      </a:endParaRPr>
                    </a:p>
                  </a:txBody>
                  <a:tcPr marL="6006" marR="6006" marT="6006" marB="0" anchor="b"/>
                </a:tc>
                <a:tc>
                  <a:txBody>
                    <a:bodyPr/>
                    <a:lstStyle/>
                    <a:p>
                      <a:pPr algn="r" fontAlgn="b"/>
                      <a:r>
                        <a:rPr lang="en-US" sz="1000" u="none" strike="noStrike" dirty="0" smtClean="0">
                          <a:effectLst/>
                        </a:rPr>
                        <a:t>0.43</a:t>
                      </a:r>
                      <a:endParaRPr lang="en-US" sz="1000" b="0" i="0" u="none" strike="noStrike" dirty="0">
                        <a:solidFill>
                          <a:srgbClr val="9C0006"/>
                        </a:solidFill>
                        <a:effectLst/>
                        <a:latin typeface="Calibri" panose="020F0502020204030204" pitchFamily="34" charset="0"/>
                      </a:endParaRPr>
                    </a:p>
                  </a:txBody>
                  <a:tcPr marL="6006" marR="6006" marT="6006"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006" marR="6006" marT="6006"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006" marR="6006" marT="6006"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006" marR="6006" marT="6006" marB="0" anchor="b"/>
                </a:tc>
              </a:tr>
              <a:tr h="144156">
                <a:tc>
                  <a:txBody>
                    <a:bodyPr/>
                    <a:lstStyle/>
                    <a:p>
                      <a:pPr algn="ctr" fontAlgn="ctr"/>
                      <a:r>
                        <a:rPr lang="en-US" sz="1000" u="none" strike="noStrike" dirty="0">
                          <a:effectLst/>
                        </a:rPr>
                        <a:t>15</a:t>
                      </a:r>
                      <a:endParaRPr lang="en-US" sz="1000" b="0" i="0" u="none" strike="noStrike" dirty="0">
                        <a:solidFill>
                          <a:srgbClr val="000000"/>
                        </a:solidFill>
                        <a:effectLst/>
                        <a:latin typeface="Calibri" panose="020F0502020204030204" pitchFamily="34" charset="0"/>
                      </a:endParaRPr>
                    </a:p>
                  </a:txBody>
                  <a:tcPr marL="6006" marR="6006" marT="6006" marB="0" anchor="ctr">
                    <a:solidFill>
                      <a:schemeClr val="bg2">
                        <a:lumMod val="60000"/>
                        <a:lumOff val="40000"/>
                      </a:schemeClr>
                    </a:solidFill>
                  </a:tcPr>
                </a:tc>
                <a:tc>
                  <a:txBody>
                    <a:bodyPr/>
                    <a:lstStyle/>
                    <a:p>
                      <a:pPr algn="ctr" fontAlgn="ctr"/>
                      <a:r>
                        <a:rPr lang="en-US" sz="1000" u="none" strike="noStrike" dirty="0">
                          <a:effectLst/>
                        </a:rPr>
                        <a:t>30</a:t>
                      </a:r>
                      <a:endParaRPr lang="en-US" sz="1000" b="0" i="0" u="none" strike="noStrike" dirty="0">
                        <a:solidFill>
                          <a:srgbClr val="000000"/>
                        </a:solidFill>
                        <a:effectLst/>
                        <a:latin typeface="Calibri" panose="020F0502020204030204" pitchFamily="34" charset="0"/>
                      </a:endParaRPr>
                    </a:p>
                  </a:txBody>
                  <a:tcPr marL="6006" marR="6006" marT="6006" marB="0" anchor="ctr">
                    <a:solidFill>
                      <a:schemeClr val="bg2">
                        <a:lumMod val="60000"/>
                        <a:lumOff val="40000"/>
                      </a:schemeClr>
                    </a:solidFill>
                  </a:tcPr>
                </a:tc>
                <a:tc>
                  <a:txBody>
                    <a:bodyPr/>
                    <a:lstStyle/>
                    <a:p>
                      <a:pPr algn="ctr" fontAlgn="ctr"/>
                      <a:r>
                        <a:rPr lang="en-US" sz="1000" u="none" strike="noStrike" dirty="0">
                          <a:effectLst/>
                        </a:rPr>
                        <a:t>45</a:t>
                      </a:r>
                      <a:endParaRPr lang="en-US" sz="1000" b="0" i="0" u="none" strike="noStrike" dirty="0">
                        <a:solidFill>
                          <a:srgbClr val="000000"/>
                        </a:solidFill>
                        <a:effectLst/>
                        <a:latin typeface="Calibri" panose="020F0502020204030204" pitchFamily="34" charset="0"/>
                      </a:endParaRPr>
                    </a:p>
                  </a:txBody>
                  <a:tcPr marL="6006" marR="6006" marT="6006" marB="0" anchor="ctr">
                    <a:solidFill>
                      <a:schemeClr val="bg2">
                        <a:lumMod val="60000"/>
                        <a:lumOff val="40000"/>
                      </a:schemeClr>
                    </a:solidFill>
                  </a:tcPr>
                </a:tc>
                <a:tc>
                  <a:txBody>
                    <a:bodyPr/>
                    <a:lstStyle/>
                    <a:p>
                      <a:pPr algn="ctr" fontAlgn="ctr"/>
                      <a:r>
                        <a:rPr lang="en-US" sz="1000" u="none" strike="noStrike" dirty="0">
                          <a:effectLst/>
                        </a:rPr>
                        <a:t>60</a:t>
                      </a:r>
                      <a:endParaRPr lang="en-US" sz="1000" b="0" i="0" u="none" strike="noStrike" dirty="0">
                        <a:solidFill>
                          <a:srgbClr val="000000"/>
                        </a:solidFill>
                        <a:effectLst/>
                        <a:latin typeface="Calibri" panose="020F0502020204030204" pitchFamily="34" charset="0"/>
                      </a:endParaRPr>
                    </a:p>
                  </a:txBody>
                  <a:tcPr marL="6006" marR="6006" marT="6006" marB="0" anchor="ctr">
                    <a:solidFill>
                      <a:schemeClr val="bg2">
                        <a:lumMod val="60000"/>
                        <a:lumOff val="40000"/>
                      </a:schemeClr>
                    </a:solidFill>
                  </a:tcPr>
                </a:tc>
                <a:tc>
                  <a:txBody>
                    <a:bodyPr/>
                    <a:lstStyle/>
                    <a:p>
                      <a:pPr algn="ctr" fontAlgn="ctr"/>
                      <a:r>
                        <a:rPr lang="en-US" sz="1000" u="none" strike="noStrike" dirty="0">
                          <a:effectLst/>
                        </a:rPr>
                        <a:t>75</a:t>
                      </a:r>
                      <a:endParaRPr lang="en-US" sz="1000" b="0" i="0" u="none" strike="noStrike" dirty="0">
                        <a:solidFill>
                          <a:srgbClr val="000000"/>
                        </a:solidFill>
                        <a:effectLst/>
                        <a:latin typeface="Calibri" panose="020F0502020204030204" pitchFamily="34" charset="0"/>
                      </a:endParaRPr>
                    </a:p>
                  </a:txBody>
                  <a:tcPr marL="6006" marR="6006" marT="6006" marB="0" anchor="ctr">
                    <a:solidFill>
                      <a:schemeClr val="bg2">
                        <a:lumMod val="60000"/>
                        <a:lumOff val="40000"/>
                      </a:schemeClr>
                    </a:solidFill>
                  </a:tcPr>
                </a:tc>
                <a:tc>
                  <a:txBody>
                    <a:bodyPr/>
                    <a:lstStyle/>
                    <a:p>
                      <a:pPr algn="ctr" fontAlgn="ctr"/>
                      <a:r>
                        <a:rPr lang="en-US" sz="1000" u="none" strike="noStrike" dirty="0">
                          <a:effectLst/>
                        </a:rPr>
                        <a:t>90</a:t>
                      </a:r>
                      <a:endParaRPr lang="en-US" sz="1000" b="0" i="0" u="none" strike="noStrike" dirty="0">
                        <a:solidFill>
                          <a:srgbClr val="000000"/>
                        </a:solidFill>
                        <a:effectLst/>
                        <a:latin typeface="Calibri" panose="020F0502020204030204" pitchFamily="34" charset="0"/>
                      </a:endParaRPr>
                    </a:p>
                  </a:txBody>
                  <a:tcPr marL="6006" marR="6006" marT="6006" marB="0" anchor="ctr">
                    <a:solidFill>
                      <a:schemeClr val="bg2">
                        <a:lumMod val="60000"/>
                        <a:lumOff val="40000"/>
                      </a:schemeClr>
                    </a:solidFill>
                  </a:tcPr>
                </a:tc>
              </a:tr>
              <a:tr h="144156">
                <a:tc>
                  <a:txBody>
                    <a:bodyPr/>
                    <a:lstStyle/>
                    <a:p>
                      <a:pPr algn="r" fontAlgn="b"/>
                      <a:r>
                        <a:rPr lang="en-US" sz="1000" u="none" strike="noStrike" dirty="0" smtClean="0">
                          <a:effectLst/>
                        </a:rPr>
                        <a:t>3.86</a:t>
                      </a:r>
                      <a:endParaRPr lang="en-US" sz="1000" b="0" i="0" u="none" strike="noStrike" dirty="0">
                        <a:solidFill>
                          <a:srgbClr val="000000"/>
                        </a:solidFill>
                        <a:effectLst/>
                        <a:latin typeface="Calibri" panose="020F0502020204030204" pitchFamily="34" charset="0"/>
                      </a:endParaRPr>
                    </a:p>
                  </a:txBody>
                  <a:tcPr marL="6006" marR="6006" marT="6006" marB="0" anchor="b"/>
                </a:tc>
                <a:tc>
                  <a:txBody>
                    <a:bodyPr/>
                    <a:lstStyle/>
                    <a:p>
                      <a:pPr algn="r" fontAlgn="b"/>
                      <a:r>
                        <a:rPr lang="en-US" sz="1000" u="none" strike="noStrike" dirty="0" smtClean="0">
                          <a:effectLst/>
                        </a:rPr>
                        <a:t>3.20</a:t>
                      </a:r>
                      <a:endParaRPr lang="en-US" sz="1000" b="0" i="0" u="none" strike="noStrike" dirty="0">
                        <a:solidFill>
                          <a:srgbClr val="000000"/>
                        </a:solidFill>
                        <a:effectLst/>
                        <a:latin typeface="Calibri" panose="020F0502020204030204" pitchFamily="34" charset="0"/>
                      </a:endParaRPr>
                    </a:p>
                  </a:txBody>
                  <a:tcPr marL="6006" marR="6006" marT="6006" marB="0" anchor="b"/>
                </a:tc>
                <a:tc>
                  <a:txBody>
                    <a:bodyPr/>
                    <a:lstStyle/>
                    <a:p>
                      <a:pPr algn="r" fontAlgn="b"/>
                      <a:r>
                        <a:rPr lang="en-US" sz="1000" u="none" strike="noStrike" dirty="0" smtClean="0">
                          <a:effectLst/>
                        </a:rPr>
                        <a:t>2.6</a:t>
                      </a:r>
                      <a:r>
                        <a:rPr lang="el-GR" sz="1000" u="none" strike="noStrike" dirty="0" smtClean="0">
                          <a:effectLst/>
                        </a:rPr>
                        <a:t>5</a:t>
                      </a:r>
                      <a:endParaRPr lang="en-US" sz="1000" b="0" i="0" u="none" strike="noStrike" dirty="0">
                        <a:solidFill>
                          <a:srgbClr val="000000"/>
                        </a:solidFill>
                        <a:effectLst/>
                        <a:latin typeface="Calibri" panose="020F0502020204030204" pitchFamily="34" charset="0"/>
                      </a:endParaRPr>
                    </a:p>
                  </a:txBody>
                  <a:tcPr marL="6006" marR="6006" marT="6006" marB="0" anchor="b"/>
                </a:tc>
                <a:tc>
                  <a:txBody>
                    <a:bodyPr/>
                    <a:lstStyle/>
                    <a:p>
                      <a:pPr algn="r" fontAlgn="b"/>
                      <a:r>
                        <a:rPr lang="en-US" sz="1000" u="none" strike="noStrike" dirty="0" smtClean="0">
                          <a:effectLst/>
                        </a:rPr>
                        <a:t>2.26</a:t>
                      </a:r>
                      <a:endParaRPr lang="en-US" sz="1000" b="0" i="0" u="none" strike="noStrike" dirty="0">
                        <a:solidFill>
                          <a:srgbClr val="000000"/>
                        </a:solidFill>
                        <a:effectLst/>
                        <a:latin typeface="Calibri" panose="020F0502020204030204" pitchFamily="34" charset="0"/>
                      </a:endParaRPr>
                    </a:p>
                  </a:txBody>
                  <a:tcPr marL="6006" marR="6006" marT="6006" marB="0" anchor="b"/>
                </a:tc>
                <a:tc>
                  <a:txBody>
                    <a:bodyPr/>
                    <a:lstStyle/>
                    <a:p>
                      <a:pPr algn="r" fontAlgn="b"/>
                      <a:r>
                        <a:rPr lang="en-US" sz="1000" u="none" strike="noStrike" dirty="0" smtClean="0">
                          <a:effectLst/>
                        </a:rPr>
                        <a:t>1.5</a:t>
                      </a:r>
                      <a:r>
                        <a:rPr lang="el-GR" sz="1000" u="none" strike="noStrike" dirty="0" smtClean="0">
                          <a:effectLst/>
                        </a:rPr>
                        <a:t>2</a:t>
                      </a:r>
                      <a:endParaRPr lang="en-US" sz="1000" b="0" i="0" u="none" strike="noStrike" dirty="0">
                        <a:solidFill>
                          <a:srgbClr val="000000"/>
                        </a:solidFill>
                        <a:effectLst/>
                        <a:latin typeface="Calibri" panose="020F0502020204030204" pitchFamily="34" charset="0"/>
                      </a:endParaRPr>
                    </a:p>
                  </a:txBody>
                  <a:tcPr marL="6006" marR="6006" marT="6006"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006" marR="6006" marT="6006" marB="0" anchor="b"/>
                </a:tc>
              </a:tr>
              <a:tr h="150162">
                <a:tc>
                  <a:txBody>
                    <a:bodyPr/>
                    <a:lstStyle/>
                    <a:p>
                      <a:pPr algn="r" fontAlgn="b"/>
                      <a:r>
                        <a:rPr lang="en-US" sz="1000" u="none" strike="noStrike" dirty="0" smtClean="0">
                          <a:effectLst/>
                        </a:rPr>
                        <a:t>3.0</a:t>
                      </a:r>
                      <a:r>
                        <a:rPr lang="el-GR" sz="1000" u="none" strike="noStrike" dirty="0" smtClean="0">
                          <a:effectLst/>
                        </a:rPr>
                        <a:t>3</a:t>
                      </a:r>
                      <a:endParaRPr lang="en-US" sz="1000" b="0" i="0" u="none" strike="noStrike" dirty="0">
                        <a:solidFill>
                          <a:srgbClr val="000000"/>
                        </a:solidFill>
                        <a:effectLst/>
                        <a:latin typeface="Calibri" panose="020F0502020204030204" pitchFamily="34" charset="0"/>
                      </a:endParaRPr>
                    </a:p>
                  </a:txBody>
                  <a:tcPr marL="6006" marR="6006" marT="6006" marB="0" anchor="b"/>
                </a:tc>
                <a:tc>
                  <a:txBody>
                    <a:bodyPr/>
                    <a:lstStyle/>
                    <a:p>
                      <a:pPr algn="r" fontAlgn="b"/>
                      <a:r>
                        <a:rPr lang="en-US" sz="1000" u="none" strike="noStrike" dirty="0" smtClean="0">
                          <a:effectLst/>
                        </a:rPr>
                        <a:t>2.28</a:t>
                      </a:r>
                      <a:endParaRPr lang="en-US" sz="1000" b="0" i="0" u="none" strike="noStrike" dirty="0">
                        <a:solidFill>
                          <a:srgbClr val="000000"/>
                        </a:solidFill>
                        <a:effectLst/>
                        <a:latin typeface="Calibri" panose="020F0502020204030204" pitchFamily="34" charset="0"/>
                      </a:endParaRPr>
                    </a:p>
                  </a:txBody>
                  <a:tcPr marL="6006" marR="6006" marT="6006" marB="0" anchor="b"/>
                </a:tc>
                <a:tc>
                  <a:txBody>
                    <a:bodyPr/>
                    <a:lstStyle/>
                    <a:p>
                      <a:pPr algn="r" fontAlgn="b"/>
                      <a:r>
                        <a:rPr lang="en-US" sz="1000" u="none" strike="noStrike" dirty="0" smtClean="0">
                          <a:effectLst/>
                        </a:rPr>
                        <a:t>1.7</a:t>
                      </a:r>
                      <a:r>
                        <a:rPr lang="el-GR" sz="1000" u="none" strike="noStrike" dirty="0" smtClean="0">
                          <a:effectLst/>
                        </a:rPr>
                        <a:t>9</a:t>
                      </a:r>
                      <a:endParaRPr lang="en-US" sz="1000" b="0" i="0" u="none" strike="noStrike" dirty="0">
                        <a:solidFill>
                          <a:srgbClr val="000000"/>
                        </a:solidFill>
                        <a:effectLst/>
                        <a:latin typeface="Calibri" panose="020F0502020204030204" pitchFamily="34" charset="0"/>
                      </a:endParaRPr>
                    </a:p>
                  </a:txBody>
                  <a:tcPr marL="6006" marR="6006" marT="6006" marB="0" anchor="b"/>
                </a:tc>
                <a:tc>
                  <a:txBody>
                    <a:bodyPr/>
                    <a:lstStyle/>
                    <a:p>
                      <a:pPr algn="r" fontAlgn="b"/>
                      <a:r>
                        <a:rPr lang="en-US" sz="1000" u="none" strike="noStrike" dirty="0" smtClean="0">
                          <a:effectLst/>
                        </a:rPr>
                        <a:t>1.</a:t>
                      </a:r>
                      <a:r>
                        <a:rPr lang="el-GR" sz="1000" u="none" strike="noStrike" dirty="0" smtClean="0">
                          <a:effectLst/>
                        </a:rPr>
                        <a:t>40</a:t>
                      </a:r>
                      <a:endParaRPr lang="en-US" sz="1000" b="0" i="0" u="none" strike="noStrike" dirty="0">
                        <a:solidFill>
                          <a:srgbClr val="000000"/>
                        </a:solidFill>
                        <a:effectLst/>
                        <a:latin typeface="Calibri" panose="020F0502020204030204" pitchFamily="34" charset="0"/>
                      </a:endParaRPr>
                    </a:p>
                  </a:txBody>
                  <a:tcPr marL="6006" marR="6006" marT="6006" marB="0" anchor="b"/>
                </a:tc>
                <a:tc>
                  <a:txBody>
                    <a:bodyPr/>
                    <a:lstStyle/>
                    <a:p>
                      <a:pPr algn="r" fontAlgn="b"/>
                      <a:r>
                        <a:rPr lang="en-US" sz="1000" u="none" strike="noStrike" dirty="0" smtClean="0">
                          <a:effectLst/>
                        </a:rPr>
                        <a:t>1.0</a:t>
                      </a:r>
                      <a:r>
                        <a:rPr lang="el-GR" sz="1000" u="none" strike="noStrike" dirty="0" smtClean="0">
                          <a:effectLst/>
                        </a:rPr>
                        <a:t>9</a:t>
                      </a:r>
                      <a:endParaRPr lang="en-US" sz="1000" b="0" i="0" u="none" strike="noStrike" dirty="0">
                        <a:solidFill>
                          <a:srgbClr val="000000"/>
                        </a:solidFill>
                        <a:effectLst/>
                        <a:latin typeface="Calibri" panose="020F0502020204030204" pitchFamily="34" charset="0"/>
                      </a:endParaRPr>
                    </a:p>
                  </a:txBody>
                  <a:tcPr marL="6006" marR="6006" marT="6006"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006" marR="6006" marT="6006" marB="0" anchor="b"/>
                </a:tc>
              </a:tr>
              <a:tr h="150162">
                <a:tc>
                  <a:txBody>
                    <a:bodyPr/>
                    <a:lstStyle/>
                    <a:p>
                      <a:pPr algn="r" fontAlgn="b"/>
                      <a:r>
                        <a:rPr lang="en-US" sz="1000" u="none" strike="noStrike" dirty="0" smtClean="0">
                          <a:effectLst/>
                        </a:rPr>
                        <a:t>2.5</a:t>
                      </a:r>
                      <a:r>
                        <a:rPr lang="el-GR" sz="1000" u="none" strike="noStrike" dirty="0" smtClean="0">
                          <a:effectLst/>
                        </a:rPr>
                        <a:t>1</a:t>
                      </a:r>
                      <a:endParaRPr lang="en-US" sz="1000" b="0" i="0" u="none" strike="noStrike" dirty="0">
                        <a:solidFill>
                          <a:srgbClr val="000000"/>
                        </a:solidFill>
                        <a:effectLst/>
                        <a:latin typeface="Calibri" panose="020F0502020204030204" pitchFamily="34" charset="0"/>
                      </a:endParaRPr>
                    </a:p>
                  </a:txBody>
                  <a:tcPr marL="6006" marR="6006" marT="6006" marB="0" anchor="b"/>
                </a:tc>
                <a:tc>
                  <a:txBody>
                    <a:bodyPr/>
                    <a:lstStyle/>
                    <a:p>
                      <a:pPr algn="r" fontAlgn="b"/>
                      <a:r>
                        <a:rPr lang="en-US" sz="1000" u="none" strike="noStrike" dirty="0" smtClean="0">
                          <a:effectLst/>
                        </a:rPr>
                        <a:t>1.69</a:t>
                      </a:r>
                      <a:endParaRPr lang="en-US" sz="1000" b="0" i="0" u="none" strike="noStrike" dirty="0">
                        <a:solidFill>
                          <a:srgbClr val="000000"/>
                        </a:solidFill>
                        <a:effectLst/>
                        <a:latin typeface="Calibri" panose="020F0502020204030204" pitchFamily="34" charset="0"/>
                      </a:endParaRPr>
                    </a:p>
                  </a:txBody>
                  <a:tcPr marL="6006" marR="6006" marT="6006" marB="0" anchor="b"/>
                </a:tc>
                <a:tc>
                  <a:txBody>
                    <a:bodyPr/>
                    <a:lstStyle/>
                    <a:p>
                      <a:pPr algn="r" fontAlgn="b"/>
                      <a:r>
                        <a:rPr lang="en-US" sz="1000" u="none" strike="noStrike" dirty="0" smtClean="0">
                          <a:effectLst/>
                        </a:rPr>
                        <a:t>1.31</a:t>
                      </a:r>
                      <a:endParaRPr lang="en-US" sz="1000" b="0" i="0" u="none" strike="noStrike" dirty="0">
                        <a:solidFill>
                          <a:srgbClr val="000000"/>
                        </a:solidFill>
                        <a:effectLst/>
                        <a:latin typeface="Calibri" panose="020F0502020204030204" pitchFamily="34" charset="0"/>
                      </a:endParaRPr>
                    </a:p>
                  </a:txBody>
                  <a:tcPr marL="6006" marR="6006" marT="6006" marB="0" anchor="b"/>
                </a:tc>
                <a:tc>
                  <a:txBody>
                    <a:bodyPr/>
                    <a:lstStyle/>
                    <a:p>
                      <a:pPr algn="r" fontAlgn="b"/>
                      <a:r>
                        <a:rPr lang="en-US" sz="1000" u="none" strike="noStrike" dirty="0" smtClean="0">
                          <a:effectLst/>
                        </a:rPr>
                        <a:t>0.94</a:t>
                      </a:r>
                      <a:endParaRPr lang="en-US" sz="1000" b="0" i="0" u="none" strike="noStrike" dirty="0">
                        <a:solidFill>
                          <a:srgbClr val="9C0006"/>
                        </a:solidFill>
                        <a:effectLst/>
                        <a:latin typeface="Calibri" panose="020F0502020204030204" pitchFamily="34" charset="0"/>
                      </a:endParaRPr>
                    </a:p>
                  </a:txBody>
                  <a:tcPr marL="6006" marR="6006" marT="6006"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006" marR="6006" marT="6006"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006" marR="6006" marT="6006" marB="0" anchor="b"/>
                </a:tc>
              </a:tr>
              <a:tr h="150162">
                <a:tc>
                  <a:txBody>
                    <a:bodyPr/>
                    <a:lstStyle/>
                    <a:p>
                      <a:pPr algn="r" fontAlgn="b"/>
                      <a:r>
                        <a:rPr lang="en-US" sz="1000" u="none" strike="noStrike" dirty="0" smtClean="0">
                          <a:effectLst/>
                        </a:rPr>
                        <a:t>2.</a:t>
                      </a:r>
                      <a:r>
                        <a:rPr lang="el-GR" sz="1000" u="none" strike="noStrike" dirty="0" smtClean="0">
                          <a:effectLst/>
                        </a:rPr>
                        <a:t>20</a:t>
                      </a:r>
                      <a:endParaRPr lang="en-US" sz="1000" b="0" i="0" u="none" strike="noStrike" dirty="0">
                        <a:solidFill>
                          <a:srgbClr val="000000"/>
                        </a:solidFill>
                        <a:effectLst/>
                        <a:latin typeface="Calibri" panose="020F0502020204030204" pitchFamily="34" charset="0"/>
                      </a:endParaRPr>
                    </a:p>
                  </a:txBody>
                  <a:tcPr marL="6006" marR="6006" marT="6006" marB="0" anchor="b"/>
                </a:tc>
                <a:tc>
                  <a:txBody>
                    <a:bodyPr/>
                    <a:lstStyle/>
                    <a:p>
                      <a:pPr algn="r" fontAlgn="b"/>
                      <a:r>
                        <a:rPr lang="en-US" sz="1000" u="none" strike="noStrike" dirty="0" smtClean="0">
                          <a:effectLst/>
                        </a:rPr>
                        <a:t>1.4</a:t>
                      </a:r>
                      <a:r>
                        <a:rPr lang="el-GR" sz="1000" u="none" strike="noStrike" dirty="0" smtClean="0">
                          <a:effectLst/>
                        </a:rPr>
                        <a:t>6</a:t>
                      </a:r>
                      <a:endParaRPr lang="en-US" sz="1000" b="0" i="0" u="none" strike="noStrike" dirty="0">
                        <a:solidFill>
                          <a:srgbClr val="000000"/>
                        </a:solidFill>
                        <a:effectLst/>
                        <a:latin typeface="Calibri" panose="020F0502020204030204" pitchFamily="34" charset="0"/>
                      </a:endParaRPr>
                    </a:p>
                  </a:txBody>
                  <a:tcPr marL="6006" marR="6006" marT="6006" marB="0" anchor="b"/>
                </a:tc>
                <a:tc>
                  <a:txBody>
                    <a:bodyPr/>
                    <a:lstStyle/>
                    <a:p>
                      <a:pPr algn="r" fontAlgn="b"/>
                      <a:r>
                        <a:rPr lang="en-US" sz="1000" u="none" strike="noStrike" dirty="0" smtClean="0">
                          <a:effectLst/>
                        </a:rPr>
                        <a:t>1.0</a:t>
                      </a:r>
                      <a:r>
                        <a:rPr lang="el-GR" sz="1000" u="none" strike="noStrike" dirty="0" smtClean="0">
                          <a:effectLst/>
                        </a:rPr>
                        <a:t>4</a:t>
                      </a:r>
                      <a:endParaRPr lang="en-US" sz="1000" b="0" i="0" u="none" strike="noStrike" dirty="0">
                        <a:solidFill>
                          <a:srgbClr val="000000"/>
                        </a:solidFill>
                        <a:effectLst/>
                        <a:latin typeface="Calibri" panose="020F0502020204030204" pitchFamily="34" charset="0"/>
                      </a:endParaRPr>
                    </a:p>
                  </a:txBody>
                  <a:tcPr marL="6006" marR="6006" marT="6006" marB="0" anchor="b"/>
                </a:tc>
                <a:tc>
                  <a:txBody>
                    <a:bodyPr/>
                    <a:lstStyle/>
                    <a:p>
                      <a:pPr algn="r" fontAlgn="b"/>
                      <a:r>
                        <a:rPr lang="en-US" sz="1000" u="none" strike="noStrike" dirty="0" smtClean="0">
                          <a:effectLst/>
                        </a:rPr>
                        <a:t>0.08</a:t>
                      </a:r>
                      <a:endParaRPr lang="en-US" sz="1000" b="0" i="0" u="none" strike="noStrike" dirty="0">
                        <a:solidFill>
                          <a:srgbClr val="9C0006"/>
                        </a:solidFill>
                        <a:effectLst/>
                        <a:latin typeface="Calibri" panose="020F0502020204030204" pitchFamily="34" charset="0"/>
                      </a:endParaRPr>
                    </a:p>
                  </a:txBody>
                  <a:tcPr marL="6006" marR="6006" marT="6006"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006" marR="6006" marT="6006"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006" marR="6006" marT="6006" marB="0" anchor="b"/>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2983822408"/>
              </p:ext>
            </p:extLst>
          </p:nvPr>
        </p:nvGraphicFramePr>
        <p:xfrm>
          <a:off x="2812057" y="2185484"/>
          <a:ext cx="2970342" cy="4113217"/>
        </p:xfrm>
        <a:graphic>
          <a:graphicData uri="http://schemas.openxmlformats.org/drawingml/2006/table">
            <a:tbl>
              <a:tblPr firstRow="1" bandRow="1">
                <a:tableStyleId>{00A15C55-8517-42AA-B614-E9B94910E393}</a:tableStyleId>
              </a:tblPr>
              <a:tblGrid>
                <a:gridCol w="495057"/>
                <a:gridCol w="495057"/>
                <a:gridCol w="495057"/>
                <a:gridCol w="495057"/>
                <a:gridCol w="495057"/>
                <a:gridCol w="495057"/>
              </a:tblGrid>
              <a:tr h="148517">
                <a:tc gridSpan="6">
                  <a:txBody>
                    <a:bodyPr/>
                    <a:lstStyle/>
                    <a:p>
                      <a:pPr algn="ctr" fontAlgn="b"/>
                      <a:r>
                        <a:rPr lang="en-US" sz="900" u="none" strike="noStrike" cap="none" spc="0" dirty="0" smtClean="0">
                          <a:ln w="0"/>
                          <a:effectLst>
                            <a:outerShdw blurRad="38100" dist="19050" dir="2700000" algn="tl" rotWithShape="0">
                              <a:schemeClr val="dk1">
                                <a:alpha val="40000"/>
                              </a:schemeClr>
                            </a:outerShdw>
                          </a:effectLst>
                        </a:rPr>
                        <a:t>FS </a:t>
                      </a:r>
                      <a:r>
                        <a:rPr lang="en-US" sz="900" u="none" strike="noStrike" cap="none" spc="0" dirty="0">
                          <a:ln w="0"/>
                          <a:effectLst>
                            <a:outerShdw blurRad="38100" dist="19050" dir="2700000" algn="tl" rotWithShape="0">
                              <a:schemeClr val="dk1">
                                <a:alpha val="40000"/>
                              </a:schemeClr>
                            </a:outerShdw>
                          </a:effectLst>
                        </a:rPr>
                        <a:t>(</a:t>
                      </a:r>
                      <a:r>
                        <a:rPr lang="en-US" sz="900" u="none" strike="noStrike" cap="none" spc="0" dirty="0" err="1">
                          <a:ln w="0"/>
                          <a:effectLst>
                            <a:outerShdw blurRad="38100" dist="19050" dir="2700000" algn="tl" rotWithShape="0">
                              <a:schemeClr val="dk1">
                                <a:alpha val="40000"/>
                              </a:schemeClr>
                            </a:outerShdw>
                          </a:effectLst>
                        </a:rPr>
                        <a:t>plaxis</a:t>
                      </a:r>
                      <a:r>
                        <a:rPr lang="en-US" sz="900" u="none" strike="noStrike" cap="none" spc="0" dirty="0">
                          <a:ln w="0"/>
                          <a:effectLst>
                            <a:outerShdw blurRad="38100" dist="19050" dir="2700000" algn="tl" rotWithShape="0">
                              <a:schemeClr val="dk1">
                                <a:alpha val="40000"/>
                              </a:schemeClr>
                            </a:outerShdw>
                          </a:effectLst>
                        </a:rPr>
                        <a:t>) a=0.08g</a:t>
                      </a:r>
                      <a:endParaRPr lang="en-US" sz="900" b="0" i="1" u="none" strike="noStrike" cap="none" spc="0" dirty="0">
                        <a:ln w="0"/>
                        <a:solidFill>
                          <a:schemeClr val="tx1"/>
                        </a:solidFill>
                        <a:effectLst>
                          <a:outerShdw blurRad="38100" dist="19050" dir="2700000" algn="tl" rotWithShape="0">
                            <a:schemeClr val="dk1">
                              <a:alpha val="40000"/>
                            </a:schemeClr>
                          </a:outerShdw>
                        </a:effectLst>
                        <a:latin typeface="Calibri" panose="020F0502020204030204" pitchFamily="34" charset="0"/>
                      </a:endParaRPr>
                    </a:p>
                  </a:txBody>
                  <a:tcPr marL="6188" marR="6188" marT="6188" marB="0" anchor="b"/>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54705">
                <a:tc>
                  <a:txBody>
                    <a:bodyPr/>
                    <a:lstStyle/>
                    <a:p>
                      <a:pPr algn="ctr" fontAlgn="ctr"/>
                      <a:r>
                        <a:rPr lang="en-US" sz="1000" u="none" strike="noStrike" dirty="0">
                          <a:effectLst/>
                        </a:rPr>
                        <a:t>15</a:t>
                      </a:r>
                      <a:endParaRPr lang="en-US" sz="1000" b="0" i="0" u="none" strike="noStrike" dirty="0">
                        <a:solidFill>
                          <a:srgbClr val="000000"/>
                        </a:solidFill>
                        <a:effectLst/>
                        <a:latin typeface="Calibri" panose="020F0502020204030204" pitchFamily="34" charset="0"/>
                      </a:endParaRPr>
                    </a:p>
                  </a:txBody>
                  <a:tcPr marL="6188" marR="6188" marT="6188" marB="0" anchor="ctr">
                    <a:solidFill>
                      <a:schemeClr val="bg2">
                        <a:lumMod val="60000"/>
                        <a:lumOff val="40000"/>
                      </a:schemeClr>
                    </a:solidFill>
                  </a:tcPr>
                </a:tc>
                <a:tc>
                  <a:txBody>
                    <a:bodyPr/>
                    <a:lstStyle/>
                    <a:p>
                      <a:pPr algn="ctr" fontAlgn="ctr"/>
                      <a:r>
                        <a:rPr lang="en-US" sz="1000" u="none" strike="noStrike" dirty="0">
                          <a:effectLst/>
                        </a:rPr>
                        <a:t>30</a:t>
                      </a:r>
                      <a:endParaRPr lang="en-US" sz="1000" b="0" i="0" u="none" strike="noStrike" dirty="0">
                        <a:solidFill>
                          <a:srgbClr val="000000"/>
                        </a:solidFill>
                        <a:effectLst/>
                        <a:latin typeface="Calibri" panose="020F0502020204030204" pitchFamily="34" charset="0"/>
                      </a:endParaRPr>
                    </a:p>
                  </a:txBody>
                  <a:tcPr marL="6188" marR="6188" marT="6188" marB="0" anchor="ctr">
                    <a:solidFill>
                      <a:schemeClr val="bg2">
                        <a:lumMod val="60000"/>
                        <a:lumOff val="40000"/>
                      </a:schemeClr>
                    </a:solidFill>
                  </a:tcPr>
                </a:tc>
                <a:tc>
                  <a:txBody>
                    <a:bodyPr/>
                    <a:lstStyle/>
                    <a:p>
                      <a:pPr algn="ctr" fontAlgn="ctr"/>
                      <a:r>
                        <a:rPr lang="en-US" sz="1000" u="none" strike="noStrike" dirty="0">
                          <a:effectLst/>
                        </a:rPr>
                        <a:t>45</a:t>
                      </a:r>
                      <a:endParaRPr lang="en-US" sz="1000" b="0" i="0" u="none" strike="noStrike" dirty="0">
                        <a:solidFill>
                          <a:srgbClr val="000000"/>
                        </a:solidFill>
                        <a:effectLst/>
                        <a:latin typeface="Calibri" panose="020F0502020204030204" pitchFamily="34" charset="0"/>
                      </a:endParaRPr>
                    </a:p>
                  </a:txBody>
                  <a:tcPr marL="6188" marR="6188" marT="6188" marB="0" anchor="ctr">
                    <a:solidFill>
                      <a:schemeClr val="bg2">
                        <a:lumMod val="60000"/>
                        <a:lumOff val="40000"/>
                      </a:schemeClr>
                    </a:solidFill>
                  </a:tcPr>
                </a:tc>
                <a:tc>
                  <a:txBody>
                    <a:bodyPr/>
                    <a:lstStyle/>
                    <a:p>
                      <a:pPr algn="ctr" fontAlgn="ctr"/>
                      <a:r>
                        <a:rPr lang="en-US" sz="1000" u="none" strike="noStrike" dirty="0">
                          <a:effectLst/>
                        </a:rPr>
                        <a:t>60</a:t>
                      </a:r>
                      <a:endParaRPr lang="en-US" sz="1000" b="0" i="0" u="none" strike="noStrike" dirty="0">
                        <a:solidFill>
                          <a:srgbClr val="000000"/>
                        </a:solidFill>
                        <a:effectLst/>
                        <a:latin typeface="Calibri" panose="020F0502020204030204" pitchFamily="34" charset="0"/>
                      </a:endParaRPr>
                    </a:p>
                  </a:txBody>
                  <a:tcPr marL="6188" marR="6188" marT="6188" marB="0" anchor="ctr">
                    <a:solidFill>
                      <a:schemeClr val="bg2">
                        <a:lumMod val="60000"/>
                        <a:lumOff val="40000"/>
                      </a:schemeClr>
                    </a:solidFill>
                  </a:tcPr>
                </a:tc>
                <a:tc>
                  <a:txBody>
                    <a:bodyPr/>
                    <a:lstStyle/>
                    <a:p>
                      <a:pPr algn="ctr" fontAlgn="ctr"/>
                      <a:r>
                        <a:rPr lang="en-US" sz="1000" u="none" strike="noStrike" dirty="0">
                          <a:effectLst/>
                        </a:rPr>
                        <a:t>75</a:t>
                      </a:r>
                      <a:endParaRPr lang="en-US" sz="1000" b="0" i="0" u="none" strike="noStrike" dirty="0">
                        <a:solidFill>
                          <a:srgbClr val="000000"/>
                        </a:solidFill>
                        <a:effectLst/>
                        <a:latin typeface="Calibri" panose="020F0502020204030204" pitchFamily="34" charset="0"/>
                      </a:endParaRPr>
                    </a:p>
                  </a:txBody>
                  <a:tcPr marL="6188" marR="6188" marT="6188" marB="0" anchor="ctr">
                    <a:solidFill>
                      <a:schemeClr val="bg2">
                        <a:lumMod val="60000"/>
                        <a:lumOff val="40000"/>
                      </a:schemeClr>
                    </a:solidFill>
                  </a:tcPr>
                </a:tc>
                <a:tc>
                  <a:txBody>
                    <a:bodyPr/>
                    <a:lstStyle/>
                    <a:p>
                      <a:pPr algn="ctr" fontAlgn="ctr"/>
                      <a:r>
                        <a:rPr lang="en-US" sz="1000" u="none" strike="noStrike" dirty="0">
                          <a:effectLst/>
                        </a:rPr>
                        <a:t>90</a:t>
                      </a:r>
                      <a:endParaRPr lang="en-US" sz="1000" b="0" i="0" u="none" strike="noStrike" dirty="0">
                        <a:solidFill>
                          <a:srgbClr val="000000"/>
                        </a:solidFill>
                        <a:effectLst/>
                        <a:latin typeface="Calibri" panose="020F0502020204030204" pitchFamily="34" charset="0"/>
                      </a:endParaRPr>
                    </a:p>
                  </a:txBody>
                  <a:tcPr marL="6188" marR="6188" marT="6188" marB="0" anchor="ctr">
                    <a:solidFill>
                      <a:schemeClr val="bg2">
                        <a:lumMod val="60000"/>
                        <a:lumOff val="40000"/>
                      </a:schemeClr>
                    </a:solidFill>
                  </a:tcPr>
                </a:tc>
              </a:tr>
              <a:tr h="148517">
                <a:tc>
                  <a:txBody>
                    <a:bodyPr/>
                    <a:lstStyle/>
                    <a:p>
                      <a:pPr algn="r" fontAlgn="b"/>
                      <a:r>
                        <a:rPr lang="en-US" sz="1000" u="none" strike="noStrike" dirty="0" smtClean="0">
                          <a:effectLst/>
                        </a:rPr>
                        <a:t>1.87</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dirty="0" smtClean="0">
                          <a:effectLst/>
                        </a:rPr>
                        <a:t>1.78</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dirty="0">
                          <a:effectLst/>
                        </a:rPr>
                        <a:t>1.742</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dirty="0" smtClean="0">
                          <a:effectLst/>
                        </a:rPr>
                        <a:t>1.55</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dirty="0" smtClean="0">
                          <a:effectLst/>
                        </a:rPr>
                        <a:t>1.15</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88" marR="6188" marT="6188" marB="0" anchor="b"/>
                </a:tc>
              </a:tr>
              <a:tr h="148517">
                <a:tc>
                  <a:txBody>
                    <a:bodyPr/>
                    <a:lstStyle/>
                    <a:p>
                      <a:pPr algn="r" fontAlgn="b"/>
                      <a:r>
                        <a:rPr lang="en-US" sz="1000" u="none" strike="noStrike" dirty="0" smtClean="0">
                          <a:effectLst/>
                        </a:rPr>
                        <a:t>1.25</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dirty="0" smtClean="0">
                          <a:effectLst/>
                        </a:rPr>
                        <a:t>1.09</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dirty="0" smtClean="0">
                          <a:effectLst/>
                        </a:rPr>
                        <a:t>0.78</a:t>
                      </a:r>
                      <a:endParaRPr lang="en-US" sz="1000" b="0" i="0" u="none" strike="noStrike" dirty="0">
                        <a:solidFill>
                          <a:srgbClr val="9C0006"/>
                        </a:solidFill>
                        <a:effectLst/>
                        <a:latin typeface="Calibri" panose="020F0502020204030204" pitchFamily="34" charset="0"/>
                      </a:endParaRPr>
                    </a:p>
                  </a:txBody>
                  <a:tcPr marL="6188" marR="6188" marT="6188"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188" marR="6188" marT="6188"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88" marR="6188" marT="6188"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88" marR="6188" marT="6188" marB="0" anchor="b"/>
                </a:tc>
              </a:tr>
              <a:tr h="148517">
                <a:tc>
                  <a:txBody>
                    <a:bodyPr/>
                    <a:lstStyle/>
                    <a:p>
                      <a:pPr algn="r" fontAlgn="b"/>
                      <a:r>
                        <a:rPr lang="en-US" sz="1000" u="none" strike="noStrike" dirty="0">
                          <a:effectLst/>
                        </a:rPr>
                        <a:t>0.26</a:t>
                      </a:r>
                      <a:endParaRPr lang="en-US" sz="1000" b="0" i="0" u="none" strike="noStrike" dirty="0">
                        <a:solidFill>
                          <a:srgbClr val="9C0006"/>
                        </a:solidFill>
                        <a:effectLst/>
                        <a:latin typeface="Calibri" panose="020F0502020204030204" pitchFamily="34" charset="0"/>
                      </a:endParaRPr>
                    </a:p>
                  </a:txBody>
                  <a:tcPr marL="6188" marR="6188" marT="6188"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88" marR="6188" marT="6188"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188" marR="6188" marT="6188"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188" marR="6188" marT="6188"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88" marR="6188" marT="6188"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88" marR="6188" marT="6188" marB="0" anchor="b"/>
                </a:tc>
              </a:tr>
              <a:tr h="148517">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88" marR="6188" marT="6188"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88" marR="6188" marT="6188"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88" marR="6188" marT="6188"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188" marR="6188" marT="6188"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188" marR="6188" marT="6188"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188" marR="6188" marT="6188" marB="0" anchor="b"/>
                </a:tc>
              </a:tr>
              <a:tr h="148517">
                <a:tc>
                  <a:txBody>
                    <a:bodyPr/>
                    <a:lstStyle/>
                    <a:p>
                      <a:pPr algn="ctr" fontAlgn="ctr"/>
                      <a:r>
                        <a:rPr lang="en-US" sz="1000" u="none" strike="noStrike" dirty="0">
                          <a:effectLst/>
                        </a:rPr>
                        <a:t>15</a:t>
                      </a:r>
                      <a:endParaRPr lang="en-US" sz="1000" b="0" i="0" u="none" strike="noStrike" dirty="0">
                        <a:solidFill>
                          <a:srgbClr val="000000"/>
                        </a:solidFill>
                        <a:effectLst/>
                        <a:latin typeface="Calibri" panose="020F0502020204030204" pitchFamily="34" charset="0"/>
                      </a:endParaRPr>
                    </a:p>
                  </a:txBody>
                  <a:tcPr marL="6188" marR="6188" marT="6188" marB="0" anchor="ctr">
                    <a:solidFill>
                      <a:schemeClr val="bg2">
                        <a:lumMod val="60000"/>
                        <a:lumOff val="40000"/>
                      </a:schemeClr>
                    </a:solidFill>
                  </a:tcPr>
                </a:tc>
                <a:tc>
                  <a:txBody>
                    <a:bodyPr/>
                    <a:lstStyle/>
                    <a:p>
                      <a:pPr algn="ctr" fontAlgn="ctr"/>
                      <a:r>
                        <a:rPr lang="en-US" sz="1000" u="none" strike="noStrike" dirty="0">
                          <a:effectLst/>
                        </a:rPr>
                        <a:t>30</a:t>
                      </a:r>
                      <a:endParaRPr lang="en-US" sz="1000" b="0" i="0" u="none" strike="noStrike" dirty="0">
                        <a:solidFill>
                          <a:srgbClr val="000000"/>
                        </a:solidFill>
                        <a:effectLst/>
                        <a:latin typeface="Calibri" panose="020F0502020204030204" pitchFamily="34" charset="0"/>
                      </a:endParaRPr>
                    </a:p>
                  </a:txBody>
                  <a:tcPr marL="6188" marR="6188" marT="6188" marB="0" anchor="ctr">
                    <a:solidFill>
                      <a:schemeClr val="bg2">
                        <a:lumMod val="60000"/>
                        <a:lumOff val="40000"/>
                      </a:schemeClr>
                    </a:solidFill>
                  </a:tcPr>
                </a:tc>
                <a:tc>
                  <a:txBody>
                    <a:bodyPr/>
                    <a:lstStyle/>
                    <a:p>
                      <a:pPr algn="ctr" fontAlgn="ctr"/>
                      <a:r>
                        <a:rPr lang="en-US" sz="1000" u="none" strike="noStrike" dirty="0">
                          <a:effectLst/>
                        </a:rPr>
                        <a:t>45</a:t>
                      </a:r>
                      <a:endParaRPr lang="en-US" sz="1000" b="0" i="0" u="none" strike="noStrike" dirty="0">
                        <a:solidFill>
                          <a:srgbClr val="000000"/>
                        </a:solidFill>
                        <a:effectLst/>
                        <a:latin typeface="Calibri" panose="020F0502020204030204" pitchFamily="34" charset="0"/>
                      </a:endParaRPr>
                    </a:p>
                  </a:txBody>
                  <a:tcPr marL="6188" marR="6188" marT="6188" marB="0" anchor="ctr">
                    <a:solidFill>
                      <a:schemeClr val="bg2">
                        <a:lumMod val="60000"/>
                        <a:lumOff val="40000"/>
                      </a:schemeClr>
                    </a:solidFill>
                  </a:tcPr>
                </a:tc>
                <a:tc>
                  <a:txBody>
                    <a:bodyPr/>
                    <a:lstStyle/>
                    <a:p>
                      <a:pPr algn="ctr" fontAlgn="ctr"/>
                      <a:r>
                        <a:rPr lang="en-US" sz="1000" u="none" strike="noStrike" dirty="0">
                          <a:effectLst/>
                        </a:rPr>
                        <a:t>60</a:t>
                      </a:r>
                      <a:endParaRPr lang="en-US" sz="1000" b="0" i="0" u="none" strike="noStrike" dirty="0">
                        <a:solidFill>
                          <a:srgbClr val="000000"/>
                        </a:solidFill>
                        <a:effectLst/>
                        <a:latin typeface="Calibri" panose="020F0502020204030204" pitchFamily="34" charset="0"/>
                      </a:endParaRPr>
                    </a:p>
                  </a:txBody>
                  <a:tcPr marL="6188" marR="6188" marT="6188" marB="0" anchor="ctr">
                    <a:solidFill>
                      <a:schemeClr val="bg2">
                        <a:lumMod val="60000"/>
                        <a:lumOff val="40000"/>
                      </a:schemeClr>
                    </a:solidFill>
                  </a:tcPr>
                </a:tc>
                <a:tc>
                  <a:txBody>
                    <a:bodyPr/>
                    <a:lstStyle/>
                    <a:p>
                      <a:pPr algn="ctr" fontAlgn="ctr"/>
                      <a:r>
                        <a:rPr lang="en-US" sz="1000" u="none" strike="noStrike" dirty="0">
                          <a:effectLst/>
                        </a:rPr>
                        <a:t>75</a:t>
                      </a:r>
                      <a:endParaRPr lang="en-US" sz="1000" b="0" i="0" u="none" strike="noStrike" dirty="0">
                        <a:solidFill>
                          <a:srgbClr val="000000"/>
                        </a:solidFill>
                        <a:effectLst/>
                        <a:latin typeface="Calibri" panose="020F0502020204030204" pitchFamily="34" charset="0"/>
                      </a:endParaRPr>
                    </a:p>
                  </a:txBody>
                  <a:tcPr marL="6188" marR="6188" marT="6188" marB="0" anchor="ctr">
                    <a:solidFill>
                      <a:schemeClr val="bg2">
                        <a:lumMod val="60000"/>
                        <a:lumOff val="40000"/>
                      </a:schemeClr>
                    </a:solidFill>
                  </a:tcPr>
                </a:tc>
                <a:tc>
                  <a:txBody>
                    <a:bodyPr/>
                    <a:lstStyle/>
                    <a:p>
                      <a:pPr algn="ctr" fontAlgn="ctr"/>
                      <a:r>
                        <a:rPr lang="en-US" sz="1000" u="none" strike="noStrike" dirty="0">
                          <a:effectLst/>
                        </a:rPr>
                        <a:t>90</a:t>
                      </a:r>
                      <a:endParaRPr lang="en-US" sz="1000" b="0" i="0" u="none" strike="noStrike" dirty="0">
                        <a:solidFill>
                          <a:srgbClr val="000000"/>
                        </a:solidFill>
                        <a:effectLst/>
                        <a:latin typeface="Calibri" panose="020F0502020204030204" pitchFamily="34" charset="0"/>
                      </a:endParaRPr>
                    </a:p>
                  </a:txBody>
                  <a:tcPr marL="6188" marR="6188" marT="6188" marB="0" anchor="ctr">
                    <a:solidFill>
                      <a:schemeClr val="bg2">
                        <a:lumMod val="60000"/>
                        <a:lumOff val="40000"/>
                      </a:schemeClr>
                    </a:solidFill>
                  </a:tcPr>
                </a:tc>
              </a:tr>
              <a:tr h="148517">
                <a:tc>
                  <a:txBody>
                    <a:bodyPr/>
                    <a:lstStyle/>
                    <a:p>
                      <a:pPr algn="r" fontAlgn="b"/>
                      <a:r>
                        <a:rPr lang="en-US" sz="1000" u="none" strike="noStrike" dirty="0" smtClean="0">
                          <a:effectLst/>
                        </a:rPr>
                        <a:t>2.40</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dirty="0" smtClean="0">
                          <a:effectLst/>
                        </a:rPr>
                        <a:t>2.18</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dirty="0" smtClean="0">
                          <a:effectLst/>
                        </a:rPr>
                        <a:t>1.96</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dirty="0" smtClean="0">
                          <a:effectLst/>
                        </a:rPr>
                        <a:t>1.68</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dirty="0" smtClean="0">
                          <a:effectLst/>
                        </a:rPr>
                        <a:t>1.25</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188" marR="6188" marT="6188" marB="0" anchor="b"/>
                </a:tc>
              </a:tr>
              <a:tr h="148517">
                <a:tc>
                  <a:txBody>
                    <a:bodyPr/>
                    <a:lstStyle/>
                    <a:p>
                      <a:pPr algn="r" fontAlgn="b"/>
                      <a:r>
                        <a:rPr lang="en-US" sz="1000" u="none" strike="noStrike" dirty="0" smtClean="0">
                          <a:effectLst/>
                        </a:rPr>
                        <a:t>1.6</a:t>
                      </a:r>
                      <a:r>
                        <a:rPr lang="el-GR" sz="1000" u="none" strike="noStrike" dirty="0" smtClean="0">
                          <a:effectLst/>
                        </a:rPr>
                        <a:t>5</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dirty="0" smtClean="0">
                          <a:effectLst/>
                        </a:rPr>
                        <a:t>1.35</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a:effectLst/>
                        </a:rPr>
                        <a:t>1.139</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dirty="0" smtClean="0">
                          <a:effectLst/>
                        </a:rPr>
                        <a:t>0.48</a:t>
                      </a:r>
                      <a:endParaRPr lang="en-US" sz="1000" b="0" i="0" u="none" strike="noStrike" dirty="0">
                        <a:solidFill>
                          <a:srgbClr val="9C0006"/>
                        </a:solidFill>
                        <a:effectLst/>
                        <a:latin typeface="Calibri" panose="020F0502020204030204" pitchFamily="34" charset="0"/>
                      </a:endParaRPr>
                    </a:p>
                  </a:txBody>
                  <a:tcPr marL="6188" marR="6188" marT="6188"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88" marR="6188" marT="6188"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188" marR="6188" marT="6188" marB="0" anchor="b"/>
                </a:tc>
              </a:tr>
              <a:tr h="148517">
                <a:tc>
                  <a:txBody>
                    <a:bodyPr/>
                    <a:lstStyle/>
                    <a:p>
                      <a:pPr algn="r" fontAlgn="b"/>
                      <a:r>
                        <a:rPr lang="en-US" sz="1000" u="none" strike="noStrike" dirty="0" smtClean="0">
                          <a:effectLst/>
                        </a:rPr>
                        <a:t>1.16</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dirty="0" smtClean="0">
                          <a:effectLst/>
                        </a:rPr>
                        <a:t>0.17</a:t>
                      </a:r>
                      <a:endParaRPr lang="en-US" sz="1000" b="0" i="0" u="none" strike="noStrike" dirty="0">
                        <a:solidFill>
                          <a:srgbClr val="9C0006"/>
                        </a:solidFill>
                        <a:effectLst/>
                        <a:latin typeface="Calibri" panose="020F0502020204030204" pitchFamily="34" charset="0"/>
                      </a:endParaRPr>
                    </a:p>
                  </a:txBody>
                  <a:tcPr marL="6188" marR="6188" marT="6188"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88" marR="6188" marT="6188"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88" marR="6188" marT="6188"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88" marR="6188" marT="6188"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188" marR="6188" marT="6188" marB="0" anchor="b"/>
                </a:tc>
              </a:tr>
              <a:tr h="148517">
                <a:tc>
                  <a:txBody>
                    <a:bodyPr/>
                    <a:lstStyle/>
                    <a:p>
                      <a:pPr algn="r" fontAlgn="b"/>
                      <a:r>
                        <a:rPr lang="en-US" sz="1000" u="none" strike="noStrike" dirty="0" smtClean="0">
                          <a:effectLst/>
                        </a:rPr>
                        <a:t>0.6</a:t>
                      </a:r>
                      <a:r>
                        <a:rPr lang="el-GR" sz="1000" u="none" strike="noStrike" dirty="0" smtClean="0">
                          <a:effectLst/>
                        </a:rPr>
                        <a:t>1</a:t>
                      </a:r>
                      <a:endParaRPr lang="en-US" sz="1000" b="0" i="0" u="none" strike="noStrike" dirty="0">
                        <a:solidFill>
                          <a:srgbClr val="9C0006"/>
                        </a:solidFill>
                        <a:effectLst/>
                        <a:latin typeface="Calibri" panose="020F0502020204030204" pitchFamily="34" charset="0"/>
                      </a:endParaRPr>
                    </a:p>
                  </a:txBody>
                  <a:tcPr marL="6188" marR="6188" marT="6188"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88" marR="6188" marT="6188"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88" marR="6188" marT="6188"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88" marR="6188" marT="6188"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88" marR="6188" marT="6188"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188" marR="6188" marT="6188" marB="0" anchor="b"/>
                </a:tc>
              </a:tr>
              <a:tr h="148517">
                <a:tc>
                  <a:txBody>
                    <a:bodyPr/>
                    <a:lstStyle/>
                    <a:p>
                      <a:pPr marL="0" algn="ctr" defTabSz="457200" rtl="0" eaLnBrk="1" fontAlgn="ctr" latinLnBrk="0" hangingPunct="1"/>
                      <a:r>
                        <a:rPr lang="en-US" sz="1000" u="none" strike="noStrike" kern="1200" dirty="0">
                          <a:effectLst/>
                        </a:rPr>
                        <a:t>15</a:t>
                      </a:r>
                      <a:endParaRPr lang="en-US" sz="1000" u="none" strike="noStrike" kern="1200" dirty="0">
                        <a:solidFill>
                          <a:schemeClr val="dk1"/>
                        </a:solidFill>
                        <a:effectLst/>
                        <a:latin typeface="+mn-lt"/>
                        <a:ea typeface="+mn-ea"/>
                        <a:cs typeface="+mn-cs"/>
                      </a:endParaRPr>
                    </a:p>
                  </a:txBody>
                  <a:tcPr marL="6188" marR="6188" marT="6188" marB="0" anchor="ctr">
                    <a:solidFill>
                      <a:schemeClr val="bg2">
                        <a:lumMod val="60000"/>
                        <a:lumOff val="40000"/>
                      </a:schemeClr>
                    </a:solidFill>
                  </a:tcPr>
                </a:tc>
                <a:tc>
                  <a:txBody>
                    <a:bodyPr/>
                    <a:lstStyle/>
                    <a:p>
                      <a:pPr marL="0" algn="ctr" defTabSz="457200" rtl="0" eaLnBrk="1" fontAlgn="ctr" latinLnBrk="0" hangingPunct="1"/>
                      <a:r>
                        <a:rPr lang="en-US" sz="1000" u="none" strike="noStrike" kern="1200" dirty="0">
                          <a:effectLst/>
                        </a:rPr>
                        <a:t>30</a:t>
                      </a:r>
                      <a:endParaRPr lang="en-US" sz="1000" u="none" strike="noStrike" kern="1200" dirty="0">
                        <a:solidFill>
                          <a:schemeClr val="dk1"/>
                        </a:solidFill>
                        <a:effectLst/>
                        <a:latin typeface="+mn-lt"/>
                        <a:ea typeface="+mn-ea"/>
                        <a:cs typeface="+mn-cs"/>
                      </a:endParaRPr>
                    </a:p>
                  </a:txBody>
                  <a:tcPr marL="6188" marR="6188" marT="6188" marB="0" anchor="ctr">
                    <a:solidFill>
                      <a:schemeClr val="bg2">
                        <a:lumMod val="60000"/>
                        <a:lumOff val="40000"/>
                      </a:schemeClr>
                    </a:solidFill>
                  </a:tcPr>
                </a:tc>
                <a:tc>
                  <a:txBody>
                    <a:bodyPr/>
                    <a:lstStyle/>
                    <a:p>
                      <a:pPr marL="0" algn="ctr" defTabSz="457200" rtl="0" eaLnBrk="1" fontAlgn="ctr" latinLnBrk="0" hangingPunct="1"/>
                      <a:r>
                        <a:rPr lang="en-US" sz="1000" u="none" strike="noStrike" kern="1200" dirty="0">
                          <a:effectLst/>
                        </a:rPr>
                        <a:t>45</a:t>
                      </a:r>
                      <a:endParaRPr lang="en-US" sz="1000" u="none" strike="noStrike" kern="1200" dirty="0">
                        <a:solidFill>
                          <a:schemeClr val="dk1"/>
                        </a:solidFill>
                        <a:effectLst/>
                        <a:latin typeface="+mn-lt"/>
                        <a:ea typeface="+mn-ea"/>
                        <a:cs typeface="+mn-cs"/>
                      </a:endParaRPr>
                    </a:p>
                  </a:txBody>
                  <a:tcPr marL="6188" marR="6188" marT="6188" marB="0" anchor="ctr">
                    <a:solidFill>
                      <a:schemeClr val="bg2">
                        <a:lumMod val="60000"/>
                        <a:lumOff val="40000"/>
                      </a:schemeClr>
                    </a:solidFill>
                  </a:tcPr>
                </a:tc>
                <a:tc>
                  <a:txBody>
                    <a:bodyPr/>
                    <a:lstStyle/>
                    <a:p>
                      <a:pPr marL="0" algn="ctr" defTabSz="457200" rtl="0" eaLnBrk="1" fontAlgn="ctr" latinLnBrk="0" hangingPunct="1"/>
                      <a:r>
                        <a:rPr lang="en-US" sz="1000" u="none" strike="noStrike" kern="1200" dirty="0">
                          <a:effectLst/>
                        </a:rPr>
                        <a:t>60</a:t>
                      </a:r>
                      <a:endParaRPr lang="en-US" sz="1000" u="none" strike="noStrike" kern="1200" dirty="0">
                        <a:solidFill>
                          <a:schemeClr val="dk1"/>
                        </a:solidFill>
                        <a:effectLst/>
                        <a:latin typeface="+mn-lt"/>
                        <a:ea typeface="+mn-ea"/>
                        <a:cs typeface="+mn-cs"/>
                      </a:endParaRPr>
                    </a:p>
                  </a:txBody>
                  <a:tcPr marL="6188" marR="6188" marT="6188" marB="0" anchor="ctr">
                    <a:solidFill>
                      <a:schemeClr val="bg2">
                        <a:lumMod val="60000"/>
                        <a:lumOff val="40000"/>
                      </a:schemeClr>
                    </a:solidFill>
                  </a:tcPr>
                </a:tc>
                <a:tc>
                  <a:txBody>
                    <a:bodyPr/>
                    <a:lstStyle/>
                    <a:p>
                      <a:pPr marL="0" algn="ctr" defTabSz="457200" rtl="0" eaLnBrk="1" fontAlgn="ctr" latinLnBrk="0" hangingPunct="1"/>
                      <a:r>
                        <a:rPr lang="en-US" sz="1000" u="none" strike="noStrike" kern="1200" dirty="0">
                          <a:effectLst/>
                        </a:rPr>
                        <a:t>75</a:t>
                      </a:r>
                      <a:endParaRPr lang="en-US" sz="1000" u="none" strike="noStrike" kern="1200" dirty="0">
                        <a:solidFill>
                          <a:schemeClr val="dk1"/>
                        </a:solidFill>
                        <a:effectLst/>
                        <a:latin typeface="+mn-lt"/>
                        <a:ea typeface="+mn-ea"/>
                        <a:cs typeface="+mn-cs"/>
                      </a:endParaRPr>
                    </a:p>
                  </a:txBody>
                  <a:tcPr marL="6188" marR="6188" marT="6188" marB="0" anchor="ctr">
                    <a:solidFill>
                      <a:schemeClr val="bg2">
                        <a:lumMod val="60000"/>
                        <a:lumOff val="40000"/>
                      </a:schemeClr>
                    </a:solidFill>
                  </a:tcPr>
                </a:tc>
                <a:tc>
                  <a:txBody>
                    <a:bodyPr/>
                    <a:lstStyle/>
                    <a:p>
                      <a:pPr marL="0" algn="ctr" defTabSz="457200" rtl="0" eaLnBrk="1" fontAlgn="ctr" latinLnBrk="0" hangingPunct="1"/>
                      <a:r>
                        <a:rPr lang="en-US" sz="1000" u="none" strike="noStrike" kern="1200" dirty="0">
                          <a:effectLst/>
                        </a:rPr>
                        <a:t>90</a:t>
                      </a:r>
                      <a:endParaRPr lang="en-US" sz="1000" u="none" strike="noStrike" kern="1200" dirty="0">
                        <a:solidFill>
                          <a:schemeClr val="dk1"/>
                        </a:solidFill>
                        <a:effectLst/>
                        <a:latin typeface="+mn-lt"/>
                        <a:ea typeface="+mn-ea"/>
                        <a:cs typeface="+mn-cs"/>
                      </a:endParaRPr>
                    </a:p>
                  </a:txBody>
                  <a:tcPr marL="6188" marR="6188" marT="6188" marB="0" anchor="ctr">
                    <a:solidFill>
                      <a:schemeClr val="bg2">
                        <a:lumMod val="60000"/>
                        <a:lumOff val="40000"/>
                      </a:schemeClr>
                    </a:solidFill>
                  </a:tcPr>
                </a:tc>
              </a:tr>
              <a:tr h="148517">
                <a:tc>
                  <a:txBody>
                    <a:bodyPr/>
                    <a:lstStyle/>
                    <a:p>
                      <a:pPr algn="r" fontAlgn="b"/>
                      <a:r>
                        <a:rPr lang="en-US" sz="1000" u="none" strike="noStrike" dirty="0" smtClean="0">
                          <a:effectLst/>
                        </a:rPr>
                        <a:t>3.</a:t>
                      </a:r>
                      <a:r>
                        <a:rPr lang="el-GR" sz="1000" u="none" strike="noStrike" dirty="0" smtClean="0">
                          <a:effectLst/>
                        </a:rPr>
                        <a:t>30</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dirty="0" smtClean="0">
                          <a:effectLst/>
                        </a:rPr>
                        <a:t>2.74</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dirty="0" smtClean="0">
                          <a:effectLst/>
                        </a:rPr>
                        <a:t>2.3</a:t>
                      </a:r>
                      <a:r>
                        <a:rPr lang="el-GR" sz="1000" u="none" strike="noStrike" dirty="0" smtClean="0">
                          <a:effectLst/>
                        </a:rPr>
                        <a:t>1</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a:effectLst/>
                        </a:rPr>
                        <a:t>1.98</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a:effectLst/>
                        </a:rPr>
                        <a:t>1.44</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dirty="0">
                          <a:effectLst/>
                        </a:rPr>
                        <a:t>0.75</a:t>
                      </a:r>
                      <a:endParaRPr lang="en-US" sz="1000" b="0" i="0" u="none" strike="noStrike" dirty="0">
                        <a:solidFill>
                          <a:srgbClr val="9C0006"/>
                        </a:solidFill>
                        <a:effectLst/>
                        <a:latin typeface="Calibri" panose="020F0502020204030204" pitchFamily="34" charset="0"/>
                      </a:endParaRPr>
                    </a:p>
                  </a:txBody>
                  <a:tcPr marL="6188" marR="6188" marT="6188" marB="0" anchor="b"/>
                </a:tc>
              </a:tr>
              <a:tr h="148517">
                <a:tc>
                  <a:txBody>
                    <a:bodyPr/>
                    <a:lstStyle/>
                    <a:p>
                      <a:pPr algn="r" fontAlgn="b"/>
                      <a:r>
                        <a:rPr lang="en-US" sz="1000" u="none" strike="noStrike" dirty="0" smtClean="0">
                          <a:effectLst/>
                        </a:rPr>
                        <a:t>2.3</a:t>
                      </a:r>
                      <a:r>
                        <a:rPr lang="el-GR" sz="1000" u="none" strike="noStrike" dirty="0" smtClean="0">
                          <a:effectLst/>
                        </a:rPr>
                        <a:t>8</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dirty="0" smtClean="0">
                          <a:effectLst/>
                        </a:rPr>
                        <a:t>1.81</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dirty="0" smtClean="0">
                          <a:effectLst/>
                        </a:rPr>
                        <a:t>1.44</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dirty="0" smtClean="0">
                          <a:effectLst/>
                        </a:rPr>
                        <a:t>1.19</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dirty="0" smtClean="0">
                          <a:effectLst/>
                        </a:rPr>
                        <a:t>0.4</a:t>
                      </a:r>
                      <a:r>
                        <a:rPr lang="el-GR" sz="1000" u="none" strike="noStrike" dirty="0" smtClean="0">
                          <a:effectLst/>
                        </a:rPr>
                        <a:t>8</a:t>
                      </a:r>
                      <a:endParaRPr lang="en-US" sz="1000" b="0" i="0" u="none" strike="noStrike" dirty="0">
                        <a:solidFill>
                          <a:srgbClr val="9C0006"/>
                        </a:solidFill>
                        <a:effectLst/>
                        <a:latin typeface="Calibri" panose="020F0502020204030204" pitchFamily="34" charset="0"/>
                      </a:endParaRPr>
                    </a:p>
                  </a:txBody>
                  <a:tcPr marL="6188" marR="6188" marT="6188"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188" marR="6188" marT="6188" marB="0" anchor="b"/>
                </a:tc>
              </a:tr>
              <a:tr h="148517">
                <a:tc>
                  <a:txBody>
                    <a:bodyPr/>
                    <a:lstStyle/>
                    <a:p>
                      <a:pPr algn="r" fontAlgn="b"/>
                      <a:r>
                        <a:rPr lang="en-US" sz="1000" u="none" strike="noStrike" dirty="0" smtClean="0">
                          <a:effectLst/>
                        </a:rPr>
                        <a:t>1.8</a:t>
                      </a:r>
                      <a:r>
                        <a:rPr lang="el-GR" sz="1000" u="none" strike="noStrike" dirty="0" smtClean="0">
                          <a:effectLst/>
                        </a:rPr>
                        <a:t>3</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dirty="0" smtClean="0">
                          <a:effectLst/>
                        </a:rPr>
                        <a:t>1.2</a:t>
                      </a:r>
                      <a:r>
                        <a:rPr lang="el-GR" sz="1000" u="none" strike="noStrike" dirty="0" smtClean="0">
                          <a:effectLst/>
                        </a:rPr>
                        <a:t>4</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dirty="0" smtClean="0">
                          <a:effectLst/>
                        </a:rPr>
                        <a:t>0.87</a:t>
                      </a:r>
                      <a:endParaRPr lang="en-US" sz="1000" b="0" i="0" u="none" strike="noStrike" dirty="0">
                        <a:solidFill>
                          <a:srgbClr val="9C0006"/>
                        </a:solidFill>
                        <a:effectLst/>
                        <a:latin typeface="Calibri" panose="020F0502020204030204" pitchFamily="34" charset="0"/>
                      </a:endParaRPr>
                    </a:p>
                  </a:txBody>
                  <a:tcPr marL="6188" marR="6188" marT="6188"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88" marR="6188" marT="6188"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88" marR="6188" marT="6188"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188" marR="6188" marT="6188" marB="0" anchor="b"/>
                </a:tc>
              </a:tr>
              <a:tr h="148517">
                <a:tc>
                  <a:txBody>
                    <a:bodyPr/>
                    <a:lstStyle/>
                    <a:p>
                      <a:pPr algn="r" fontAlgn="b"/>
                      <a:r>
                        <a:rPr lang="en-US" sz="1000" u="none" strike="noStrike" dirty="0" smtClean="0">
                          <a:effectLst/>
                        </a:rPr>
                        <a:t>1.50</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dirty="0" smtClean="0">
                          <a:effectLst/>
                        </a:rPr>
                        <a:t>0.9</a:t>
                      </a:r>
                      <a:r>
                        <a:rPr lang="el-GR" sz="1000" u="none" strike="noStrike" dirty="0" smtClean="0">
                          <a:effectLst/>
                        </a:rPr>
                        <a:t>6</a:t>
                      </a:r>
                      <a:endParaRPr lang="en-US" sz="1000" b="0" i="0" u="none" strike="noStrike" dirty="0">
                        <a:solidFill>
                          <a:srgbClr val="9C0006"/>
                        </a:solidFill>
                        <a:effectLst/>
                        <a:latin typeface="Calibri" panose="020F0502020204030204" pitchFamily="34" charset="0"/>
                      </a:endParaRPr>
                    </a:p>
                  </a:txBody>
                  <a:tcPr marL="6188" marR="6188" marT="6188"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88" marR="6188" marT="6188"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88" marR="6188" marT="6188"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88" marR="6188" marT="6188"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188" marR="6188" marT="6188" marB="0" anchor="b"/>
                </a:tc>
              </a:tr>
              <a:tr h="148517">
                <a:tc>
                  <a:txBody>
                    <a:bodyPr/>
                    <a:lstStyle/>
                    <a:p>
                      <a:pPr marL="0" algn="ctr" defTabSz="457200" rtl="0" eaLnBrk="1" fontAlgn="ctr" latinLnBrk="0" hangingPunct="1"/>
                      <a:r>
                        <a:rPr lang="en-US" sz="1000" u="none" strike="noStrike" kern="1200" dirty="0">
                          <a:effectLst/>
                        </a:rPr>
                        <a:t>15</a:t>
                      </a:r>
                      <a:endParaRPr lang="en-US" sz="1000" u="none" strike="noStrike" kern="1200" dirty="0">
                        <a:solidFill>
                          <a:schemeClr val="dk1"/>
                        </a:solidFill>
                        <a:effectLst/>
                        <a:latin typeface="+mn-lt"/>
                        <a:ea typeface="+mn-ea"/>
                        <a:cs typeface="+mn-cs"/>
                      </a:endParaRPr>
                    </a:p>
                  </a:txBody>
                  <a:tcPr marL="6188" marR="6188" marT="6188" marB="0" anchor="ctr">
                    <a:solidFill>
                      <a:schemeClr val="bg2">
                        <a:lumMod val="60000"/>
                        <a:lumOff val="40000"/>
                      </a:schemeClr>
                    </a:solidFill>
                  </a:tcPr>
                </a:tc>
                <a:tc>
                  <a:txBody>
                    <a:bodyPr/>
                    <a:lstStyle/>
                    <a:p>
                      <a:pPr marL="0" algn="ctr" defTabSz="457200" rtl="0" eaLnBrk="1" fontAlgn="ctr" latinLnBrk="0" hangingPunct="1"/>
                      <a:r>
                        <a:rPr lang="en-US" sz="1000" u="none" strike="noStrike" kern="1200" dirty="0">
                          <a:effectLst/>
                        </a:rPr>
                        <a:t>30</a:t>
                      </a:r>
                      <a:endParaRPr lang="en-US" sz="1000" u="none" strike="noStrike" kern="1200" dirty="0">
                        <a:solidFill>
                          <a:schemeClr val="dk1"/>
                        </a:solidFill>
                        <a:effectLst/>
                        <a:latin typeface="+mn-lt"/>
                        <a:ea typeface="+mn-ea"/>
                        <a:cs typeface="+mn-cs"/>
                      </a:endParaRPr>
                    </a:p>
                  </a:txBody>
                  <a:tcPr marL="6188" marR="6188" marT="6188" marB="0" anchor="ctr">
                    <a:solidFill>
                      <a:schemeClr val="bg2">
                        <a:lumMod val="60000"/>
                        <a:lumOff val="40000"/>
                      </a:schemeClr>
                    </a:solidFill>
                  </a:tcPr>
                </a:tc>
                <a:tc>
                  <a:txBody>
                    <a:bodyPr/>
                    <a:lstStyle/>
                    <a:p>
                      <a:pPr marL="0" algn="ctr" defTabSz="457200" rtl="0" eaLnBrk="1" fontAlgn="ctr" latinLnBrk="0" hangingPunct="1"/>
                      <a:r>
                        <a:rPr lang="en-US" sz="1000" u="none" strike="noStrike" kern="1200" dirty="0">
                          <a:effectLst/>
                        </a:rPr>
                        <a:t>45</a:t>
                      </a:r>
                      <a:endParaRPr lang="en-US" sz="1000" u="none" strike="noStrike" kern="1200" dirty="0">
                        <a:solidFill>
                          <a:schemeClr val="dk1"/>
                        </a:solidFill>
                        <a:effectLst/>
                        <a:latin typeface="+mn-lt"/>
                        <a:ea typeface="+mn-ea"/>
                        <a:cs typeface="+mn-cs"/>
                      </a:endParaRPr>
                    </a:p>
                  </a:txBody>
                  <a:tcPr marL="6188" marR="6188" marT="6188" marB="0" anchor="ctr">
                    <a:solidFill>
                      <a:schemeClr val="bg2">
                        <a:lumMod val="60000"/>
                        <a:lumOff val="40000"/>
                      </a:schemeClr>
                    </a:solidFill>
                  </a:tcPr>
                </a:tc>
                <a:tc>
                  <a:txBody>
                    <a:bodyPr/>
                    <a:lstStyle/>
                    <a:p>
                      <a:pPr marL="0" algn="ctr" defTabSz="457200" rtl="0" eaLnBrk="1" fontAlgn="ctr" latinLnBrk="0" hangingPunct="1"/>
                      <a:r>
                        <a:rPr lang="en-US" sz="1000" u="none" strike="noStrike" kern="1200" dirty="0">
                          <a:effectLst/>
                        </a:rPr>
                        <a:t>60</a:t>
                      </a:r>
                      <a:endParaRPr lang="en-US" sz="1000" u="none" strike="noStrike" kern="1200" dirty="0">
                        <a:solidFill>
                          <a:schemeClr val="dk1"/>
                        </a:solidFill>
                        <a:effectLst/>
                        <a:latin typeface="+mn-lt"/>
                        <a:ea typeface="+mn-ea"/>
                        <a:cs typeface="+mn-cs"/>
                      </a:endParaRPr>
                    </a:p>
                  </a:txBody>
                  <a:tcPr marL="6188" marR="6188" marT="6188" marB="0" anchor="ctr">
                    <a:solidFill>
                      <a:schemeClr val="bg2">
                        <a:lumMod val="60000"/>
                        <a:lumOff val="40000"/>
                      </a:schemeClr>
                    </a:solidFill>
                  </a:tcPr>
                </a:tc>
                <a:tc>
                  <a:txBody>
                    <a:bodyPr/>
                    <a:lstStyle/>
                    <a:p>
                      <a:pPr marL="0" algn="ctr" defTabSz="457200" rtl="0" eaLnBrk="1" fontAlgn="ctr" latinLnBrk="0" hangingPunct="1"/>
                      <a:r>
                        <a:rPr lang="en-US" sz="1000" u="none" strike="noStrike" kern="1200" dirty="0">
                          <a:effectLst/>
                        </a:rPr>
                        <a:t>75</a:t>
                      </a:r>
                      <a:endParaRPr lang="en-US" sz="1000" u="none" strike="noStrike" kern="1200" dirty="0">
                        <a:solidFill>
                          <a:schemeClr val="dk1"/>
                        </a:solidFill>
                        <a:effectLst/>
                        <a:latin typeface="+mn-lt"/>
                        <a:ea typeface="+mn-ea"/>
                        <a:cs typeface="+mn-cs"/>
                      </a:endParaRPr>
                    </a:p>
                  </a:txBody>
                  <a:tcPr marL="6188" marR="6188" marT="6188" marB="0" anchor="ctr">
                    <a:solidFill>
                      <a:schemeClr val="bg2">
                        <a:lumMod val="60000"/>
                        <a:lumOff val="40000"/>
                      </a:schemeClr>
                    </a:solidFill>
                  </a:tcPr>
                </a:tc>
                <a:tc>
                  <a:txBody>
                    <a:bodyPr/>
                    <a:lstStyle/>
                    <a:p>
                      <a:pPr marL="0" algn="ctr" defTabSz="457200" rtl="0" eaLnBrk="1" fontAlgn="ctr" latinLnBrk="0" hangingPunct="1"/>
                      <a:r>
                        <a:rPr lang="en-US" sz="1000" u="none" strike="noStrike" kern="1200" dirty="0">
                          <a:effectLst/>
                        </a:rPr>
                        <a:t>90</a:t>
                      </a:r>
                      <a:endParaRPr lang="en-US" sz="1000" u="none" strike="noStrike" kern="1200" dirty="0">
                        <a:solidFill>
                          <a:schemeClr val="dk1"/>
                        </a:solidFill>
                        <a:effectLst/>
                        <a:latin typeface="+mn-lt"/>
                        <a:ea typeface="+mn-ea"/>
                        <a:cs typeface="+mn-cs"/>
                      </a:endParaRPr>
                    </a:p>
                  </a:txBody>
                  <a:tcPr marL="6188" marR="6188" marT="6188" marB="0" anchor="ctr">
                    <a:solidFill>
                      <a:schemeClr val="bg2">
                        <a:lumMod val="60000"/>
                        <a:lumOff val="40000"/>
                      </a:schemeClr>
                    </a:solidFill>
                  </a:tcPr>
                </a:tc>
              </a:tr>
              <a:tr h="148517">
                <a:tc>
                  <a:txBody>
                    <a:bodyPr/>
                    <a:lstStyle/>
                    <a:p>
                      <a:pPr algn="r" fontAlgn="b"/>
                      <a:r>
                        <a:rPr lang="en-US" sz="1000" u="none" strike="noStrike" dirty="0" smtClean="0">
                          <a:effectLst/>
                        </a:rPr>
                        <a:t>4.18</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dirty="0" smtClean="0">
                          <a:effectLst/>
                        </a:rPr>
                        <a:t>3.26</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dirty="0" smtClean="0">
                          <a:effectLst/>
                        </a:rPr>
                        <a:t>2.69</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a:effectLst/>
                        </a:rPr>
                        <a:t>2.29</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a:effectLst/>
                        </a:rPr>
                        <a:t>1.643</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dirty="0">
                          <a:effectLst/>
                        </a:rPr>
                        <a:t>0.663</a:t>
                      </a:r>
                      <a:endParaRPr lang="en-US" sz="1000" b="0" i="0" u="none" strike="noStrike" dirty="0">
                        <a:solidFill>
                          <a:srgbClr val="9C0006"/>
                        </a:solidFill>
                        <a:effectLst/>
                        <a:latin typeface="Calibri" panose="020F0502020204030204" pitchFamily="34" charset="0"/>
                      </a:endParaRPr>
                    </a:p>
                  </a:txBody>
                  <a:tcPr marL="6188" marR="6188" marT="6188" marB="0" anchor="b"/>
                </a:tc>
              </a:tr>
              <a:tr h="148517">
                <a:tc>
                  <a:txBody>
                    <a:bodyPr/>
                    <a:lstStyle/>
                    <a:p>
                      <a:pPr algn="r" fontAlgn="b"/>
                      <a:r>
                        <a:rPr lang="en-US" sz="1000" u="none" strike="noStrike" dirty="0" smtClean="0">
                          <a:effectLst/>
                        </a:rPr>
                        <a:t>3.15</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dirty="0" smtClean="0">
                          <a:effectLst/>
                        </a:rPr>
                        <a:t>2.2</a:t>
                      </a:r>
                      <a:r>
                        <a:rPr lang="el-GR" sz="1000" u="none" strike="noStrike" dirty="0" smtClean="0">
                          <a:effectLst/>
                        </a:rPr>
                        <a:t>7</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dirty="0" smtClean="0">
                          <a:effectLst/>
                        </a:rPr>
                        <a:t>1.7</a:t>
                      </a:r>
                      <a:r>
                        <a:rPr lang="el-GR" sz="1000" u="none" strike="noStrike" dirty="0" smtClean="0">
                          <a:effectLst/>
                        </a:rPr>
                        <a:t>6</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dirty="0" smtClean="0">
                          <a:effectLst/>
                        </a:rPr>
                        <a:t>1.</a:t>
                      </a:r>
                      <a:r>
                        <a:rPr lang="el-GR" sz="1000" u="none" strike="noStrike" dirty="0" smtClean="0">
                          <a:effectLst/>
                        </a:rPr>
                        <a:t>40</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a:effectLst/>
                        </a:rPr>
                        <a:t>1.087</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188" marR="6188" marT="6188" marB="0" anchor="b"/>
                </a:tc>
              </a:tr>
              <a:tr h="148517">
                <a:tc>
                  <a:txBody>
                    <a:bodyPr/>
                    <a:lstStyle/>
                    <a:p>
                      <a:pPr algn="r" fontAlgn="b"/>
                      <a:r>
                        <a:rPr lang="en-US" sz="1000" u="none" strike="noStrike" dirty="0" smtClean="0">
                          <a:effectLst/>
                        </a:rPr>
                        <a:t>2.5</a:t>
                      </a:r>
                      <a:r>
                        <a:rPr lang="el-GR" sz="1000" u="none" strike="noStrike" dirty="0" smtClean="0">
                          <a:effectLst/>
                        </a:rPr>
                        <a:t>3</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dirty="0" smtClean="0">
                          <a:effectLst/>
                        </a:rPr>
                        <a:t>1.6</a:t>
                      </a:r>
                      <a:r>
                        <a:rPr lang="el-GR" sz="1000" u="none" strike="noStrike" dirty="0" smtClean="0">
                          <a:effectLst/>
                        </a:rPr>
                        <a:t>4</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dirty="0" smtClean="0">
                          <a:effectLst/>
                        </a:rPr>
                        <a:t>1.2</a:t>
                      </a:r>
                      <a:r>
                        <a:rPr lang="el-GR" sz="1000" u="none" strike="noStrike" dirty="0" smtClean="0">
                          <a:effectLst/>
                        </a:rPr>
                        <a:t>4</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88" marR="6188" marT="6188"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188" marR="6188" marT="6188"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188" marR="6188" marT="6188" marB="0" anchor="b"/>
                </a:tc>
              </a:tr>
              <a:tr h="148517">
                <a:tc>
                  <a:txBody>
                    <a:bodyPr/>
                    <a:lstStyle/>
                    <a:p>
                      <a:pPr algn="r" fontAlgn="b"/>
                      <a:r>
                        <a:rPr lang="en-US" sz="1000" u="none" strike="noStrike" dirty="0" smtClean="0">
                          <a:effectLst/>
                        </a:rPr>
                        <a:t>2.15</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dirty="0" smtClean="0">
                          <a:effectLst/>
                        </a:rPr>
                        <a:t>1.3</a:t>
                      </a:r>
                      <a:r>
                        <a:rPr lang="el-GR" sz="1000" u="none" strike="noStrike" dirty="0" smtClean="0">
                          <a:effectLst/>
                        </a:rPr>
                        <a:t>2</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dirty="0" smtClean="0">
                          <a:effectLst/>
                        </a:rPr>
                        <a:t>0.9</a:t>
                      </a:r>
                      <a:r>
                        <a:rPr lang="el-GR" sz="1000" u="none" strike="noStrike" dirty="0" smtClean="0">
                          <a:effectLst/>
                        </a:rPr>
                        <a:t>6</a:t>
                      </a:r>
                      <a:endParaRPr lang="en-US" sz="1000" b="0" i="0" u="none" strike="noStrike" dirty="0">
                        <a:solidFill>
                          <a:srgbClr val="9C0006"/>
                        </a:solidFill>
                        <a:effectLst/>
                        <a:latin typeface="Calibri" panose="020F0502020204030204" pitchFamily="34" charset="0"/>
                      </a:endParaRPr>
                    </a:p>
                  </a:txBody>
                  <a:tcPr marL="6188" marR="6188" marT="6188"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88" marR="6188" marT="6188"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188" marR="6188" marT="6188"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188" marR="6188" marT="6188" marB="0" anchor="b"/>
                </a:tc>
              </a:tr>
              <a:tr h="154705">
                <a:tc>
                  <a:txBody>
                    <a:bodyPr/>
                    <a:lstStyle/>
                    <a:p>
                      <a:pPr algn="ctr" fontAlgn="ctr"/>
                      <a:r>
                        <a:rPr lang="en-US" sz="1000" u="none" strike="noStrike" dirty="0">
                          <a:effectLst/>
                        </a:rPr>
                        <a:t>15</a:t>
                      </a:r>
                      <a:endParaRPr lang="en-US" sz="1000" b="0" i="0" u="none" strike="noStrike" dirty="0">
                        <a:solidFill>
                          <a:srgbClr val="000000"/>
                        </a:solidFill>
                        <a:effectLst/>
                        <a:latin typeface="Calibri" panose="020F0502020204030204" pitchFamily="34" charset="0"/>
                      </a:endParaRPr>
                    </a:p>
                  </a:txBody>
                  <a:tcPr marL="6188" marR="6188" marT="6188" marB="0" anchor="ctr">
                    <a:solidFill>
                      <a:schemeClr val="bg2">
                        <a:lumMod val="60000"/>
                        <a:lumOff val="40000"/>
                      </a:schemeClr>
                    </a:solidFill>
                  </a:tcPr>
                </a:tc>
                <a:tc>
                  <a:txBody>
                    <a:bodyPr/>
                    <a:lstStyle/>
                    <a:p>
                      <a:pPr algn="ctr" fontAlgn="ctr"/>
                      <a:r>
                        <a:rPr lang="en-US" sz="1000" u="none" strike="noStrike" dirty="0">
                          <a:effectLst/>
                        </a:rPr>
                        <a:t>30</a:t>
                      </a:r>
                      <a:endParaRPr lang="en-US" sz="1000" b="0" i="0" u="none" strike="noStrike" dirty="0">
                        <a:solidFill>
                          <a:srgbClr val="000000"/>
                        </a:solidFill>
                        <a:effectLst/>
                        <a:latin typeface="Calibri" panose="020F0502020204030204" pitchFamily="34" charset="0"/>
                      </a:endParaRPr>
                    </a:p>
                  </a:txBody>
                  <a:tcPr marL="6188" marR="6188" marT="6188" marB="0" anchor="ctr">
                    <a:solidFill>
                      <a:schemeClr val="bg2">
                        <a:lumMod val="60000"/>
                        <a:lumOff val="40000"/>
                      </a:schemeClr>
                    </a:solidFill>
                  </a:tcPr>
                </a:tc>
                <a:tc>
                  <a:txBody>
                    <a:bodyPr/>
                    <a:lstStyle/>
                    <a:p>
                      <a:pPr algn="ctr" fontAlgn="ctr"/>
                      <a:r>
                        <a:rPr lang="en-US" sz="1000" u="none" strike="noStrike" dirty="0">
                          <a:effectLst/>
                        </a:rPr>
                        <a:t>45</a:t>
                      </a:r>
                      <a:endParaRPr lang="en-US" sz="1000" b="0" i="0" u="none" strike="noStrike" dirty="0">
                        <a:solidFill>
                          <a:srgbClr val="000000"/>
                        </a:solidFill>
                        <a:effectLst/>
                        <a:latin typeface="Calibri" panose="020F0502020204030204" pitchFamily="34" charset="0"/>
                      </a:endParaRPr>
                    </a:p>
                  </a:txBody>
                  <a:tcPr marL="6188" marR="6188" marT="6188" marB="0" anchor="ctr">
                    <a:solidFill>
                      <a:schemeClr val="bg2">
                        <a:lumMod val="60000"/>
                        <a:lumOff val="40000"/>
                      </a:schemeClr>
                    </a:solidFill>
                  </a:tcPr>
                </a:tc>
                <a:tc>
                  <a:txBody>
                    <a:bodyPr/>
                    <a:lstStyle/>
                    <a:p>
                      <a:pPr algn="ctr" fontAlgn="ctr"/>
                      <a:r>
                        <a:rPr lang="en-US" sz="1000" u="none" strike="noStrike" dirty="0">
                          <a:effectLst/>
                        </a:rPr>
                        <a:t>60</a:t>
                      </a:r>
                      <a:endParaRPr lang="en-US" sz="1000" b="0" i="0" u="none" strike="noStrike" dirty="0">
                        <a:solidFill>
                          <a:srgbClr val="000000"/>
                        </a:solidFill>
                        <a:effectLst/>
                        <a:latin typeface="Calibri" panose="020F0502020204030204" pitchFamily="34" charset="0"/>
                      </a:endParaRPr>
                    </a:p>
                  </a:txBody>
                  <a:tcPr marL="6188" marR="6188" marT="6188" marB="0" anchor="ctr">
                    <a:solidFill>
                      <a:schemeClr val="bg2">
                        <a:lumMod val="60000"/>
                        <a:lumOff val="40000"/>
                      </a:schemeClr>
                    </a:solidFill>
                  </a:tcPr>
                </a:tc>
                <a:tc>
                  <a:txBody>
                    <a:bodyPr/>
                    <a:lstStyle/>
                    <a:p>
                      <a:pPr algn="ctr" fontAlgn="ctr"/>
                      <a:r>
                        <a:rPr lang="en-US" sz="1000" u="none" strike="noStrike" dirty="0">
                          <a:effectLst/>
                        </a:rPr>
                        <a:t>75</a:t>
                      </a:r>
                      <a:endParaRPr lang="en-US" sz="1000" b="0" i="0" u="none" strike="noStrike" dirty="0">
                        <a:solidFill>
                          <a:srgbClr val="000000"/>
                        </a:solidFill>
                        <a:effectLst/>
                        <a:latin typeface="Calibri" panose="020F0502020204030204" pitchFamily="34" charset="0"/>
                      </a:endParaRPr>
                    </a:p>
                  </a:txBody>
                  <a:tcPr marL="6188" marR="6188" marT="6188" marB="0" anchor="ctr">
                    <a:solidFill>
                      <a:schemeClr val="bg2">
                        <a:lumMod val="60000"/>
                        <a:lumOff val="40000"/>
                      </a:schemeClr>
                    </a:solidFill>
                  </a:tcPr>
                </a:tc>
                <a:tc>
                  <a:txBody>
                    <a:bodyPr/>
                    <a:lstStyle/>
                    <a:p>
                      <a:pPr algn="ctr" fontAlgn="ctr"/>
                      <a:r>
                        <a:rPr lang="en-US" sz="1000" u="none" strike="noStrike" dirty="0">
                          <a:effectLst/>
                        </a:rPr>
                        <a:t>90</a:t>
                      </a:r>
                      <a:endParaRPr lang="en-US" sz="1000" b="0" i="0" u="none" strike="noStrike" dirty="0">
                        <a:solidFill>
                          <a:srgbClr val="000000"/>
                        </a:solidFill>
                        <a:effectLst/>
                        <a:latin typeface="Calibri" panose="020F0502020204030204" pitchFamily="34" charset="0"/>
                      </a:endParaRPr>
                    </a:p>
                  </a:txBody>
                  <a:tcPr marL="6188" marR="6188" marT="6188" marB="0" anchor="ctr">
                    <a:solidFill>
                      <a:schemeClr val="bg2">
                        <a:lumMod val="60000"/>
                        <a:lumOff val="40000"/>
                      </a:schemeClr>
                    </a:solidFill>
                  </a:tcPr>
                </a:tc>
              </a:tr>
              <a:tr h="148517">
                <a:tc>
                  <a:txBody>
                    <a:bodyPr/>
                    <a:lstStyle/>
                    <a:p>
                      <a:pPr algn="r" fontAlgn="b"/>
                      <a:r>
                        <a:rPr lang="en-US" sz="1000" u="none" strike="noStrike" dirty="0" smtClean="0">
                          <a:effectLst/>
                        </a:rPr>
                        <a:t>5.1</a:t>
                      </a:r>
                      <a:r>
                        <a:rPr lang="el-GR" sz="1000" u="none" strike="noStrike" dirty="0" smtClean="0">
                          <a:effectLst/>
                        </a:rPr>
                        <a:t>9</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dirty="0" smtClean="0">
                          <a:effectLst/>
                        </a:rPr>
                        <a:t>3.86</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dirty="0" smtClean="0">
                          <a:effectLst/>
                        </a:rPr>
                        <a:t>3.0</a:t>
                      </a:r>
                      <a:r>
                        <a:rPr lang="el-GR" sz="1000" u="none" strike="noStrike" dirty="0" smtClean="0">
                          <a:effectLst/>
                        </a:rPr>
                        <a:t>9</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a:effectLst/>
                        </a:rPr>
                        <a:t>2.6</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dirty="0" smtClean="0">
                          <a:effectLst/>
                        </a:rPr>
                        <a:t>1.88</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dirty="0" smtClean="0">
                          <a:effectLst/>
                        </a:rPr>
                        <a:t>0.7</a:t>
                      </a:r>
                      <a:r>
                        <a:rPr lang="el-GR" sz="1000" u="none" strike="noStrike" dirty="0" smtClean="0">
                          <a:effectLst/>
                        </a:rPr>
                        <a:t>8</a:t>
                      </a:r>
                      <a:endParaRPr lang="en-US" sz="1000" b="0" i="0" u="none" strike="noStrike" dirty="0">
                        <a:solidFill>
                          <a:srgbClr val="9C0006"/>
                        </a:solidFill>
                        <a:effectLst/>
                        <a:latin typeface="Calibri" panose="020F0502020204030204" pitchFamily="34" charset="0"/>
                      </a:endParaRPr>
                    </a:p>
                  </a:txBody>
                  <a:tcPr marL="6188" marR="6188" marT="6188" marB="0" anchor="b"/>
                </a:tc>
              </a:tr>
              <a:tr h="148517">
                <a:tc>
                  <a:txBody>
                    <a:bodyPr/>
                    <a:lstStyle/>
                    <a:p>
                      <a:pPr algn="r" fontAlgn="b"/>
                      <a:r>
                        <a:rPr lang="en-US" sz="1000" u="none" strike="noStrike" dirty="0" smtClean="0">
                          <a:effectLst/>
                        </a:rPr>
                        <a:t>4.0</a:t>
                      </a:r>
                      <a:r>
                        <a:rPr lang="el-GR" sz="1000" u="none" strike="noStrike" dirty="0" smtClean="0">
                          <a:effectLst/>
                        </a:rPr>
                        <a:t>4</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dirty="0" smtClean="0">
                          <a:effectLst/>
                        </a:rPr>
                        <a:t>2.</a:t>
                      </a:r>
                      <a:r>
                        <a:rPr lang="el-GR" sz="1000" u="none" strike="noStrike" dirty="0" smtClean="0">
                          <a:effectLst/>
                        </a:rPr>
                        <a:t>80</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dirty="0" smtClean="0">
                          <a:effectLst/>
                        </a:rPr>
                        <a:t>2.08</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dirty="0" smtClean="0">
                          <a:effectLst/>
                        </a:rPr>
                        <a:t>1.6</a:t>
                      </a:r>
                      <a:r>
                        <a:rPr lang="el-GR" sz="1000" u="none" strike="noStrike" dirty="0" smtClean="0">
                          <a:effectLst/>
                        </a:rPr>
                        <a:t>4</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dirty="0" smtClean="0">
                          <a:effectLst/>
                        </a:rPr>
                        <a:t>1.4</a:t>
                      </a:r>
                      <a:r>
                        <a:rPr lang="el-GR" sz="1000" u="none" strike="noStrike" dirty="0" smtClean="0">
                          <a:effectLst/>
                        </a:rPr>
                        <a:t>8</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188" marR="6188" marT="6188" marB="0" anchor="b"/>
                </a:tc>
              </a:tr>
              <a:tr h="154705">
                <a:tc>
                  <a:txBody>
                    <a:bodyPr/>
                    <a:lstStyle/>
                    <a:p>
                      <a:pPr algn="r" fontAlgn="b"/>
                      <a:r>
                        <a:rPr lang="en-US" sz="1000" u="none" strike="noStrike" dirty="0" smtClean="0">
                          <a:effectLst/>
                        </a:rPr>
                        <a:t>3.35</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dirty="0" smtClean="0">
                          <a:effectLst/>
                        </a:rPr>
                        <a:t>2.0</a:t>
                      </a:r>
                      <a:r>
                        <a:rPr lang="el-GR" sz="1000" u="none" strike="noStrike" dirty="0" smtClean="0">
                          <a:effectLst/>
                        </a:rPr>
                        <a:t>7</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dirty="0" smtClean="0">
                          <a:effectLst/>
                        </a:rPr>
                        <a:t>1.5</a:t>
                      </a:r>
                      <a:r>
                        <a:rPr lang="el-GR" sz="1000" u="none" strike="noStrike" dirty="0" smtClean="0">
                          <a:effectLst/>
                        </a:rPr>
                        <a:t>3</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dirty="0" smtClean="0">
                          <a:effectLst/>
                        </a:rPr>
                        <a:t>1.15</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188" marR="6188" marT="6188"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188" marR="6188" marT="6188" marB="0" anchor="b"/>
                </a:tc>
              </a:tr>
              <a:tr h="154705">
                <a:tc>
                  <a:txBody>
                    <a:bodyPr/>
                    <a:lstStyle/>
                    <a:p>
                      <a:pPr algn="r" fontAlgn="b"/>
                      <a:r>
                        <a:rPr lang="en-US" sz="1000" u="none" strike="noStrike" dirty="0" smtClean="0">
                          <a:effectLst/>
                        </a:rPr>
                        <a:t>2.94</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dirty="0" smtClean="0">
                          <a:effectLst/>
                        </a:rPr>
                        <a:t>1.7</a:t>
                      </a:r>
                      <a:r>
                        <a:rPr lang="el-GR" sz="1000" u="none" strike="noStrike" dirty="0" smtClean="0">
                          <a:effectLst/>
                        </a:rPr>
                        <a:t>6</a:t>
                      </a:r>
                      <a:endParaRPr lang="en-US" sz="1000" b="0" i="0" u="none" strike="noStrike" dirty="0">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a:effectLst/>
                        </a:rPr>
                        <a:t>1.24</a:t>
                      </a:r>
                      <a:endParaRPr lang="en-US" sz="1000" b="0" i="0" u="none" strike="noStrike">
                        <a:solidFill>
                          <a:srgbClr val="000000"/>
                        </a:solidFill>
                        <a:effectLst/>
                        <a:latin typeface="Calibri" panose="020F0502020204030204" pitchFamily="34" charset="0"/>
                      </a:endParaRPr>
                    </a:p>
                  </a:txBody>
                  <a:tcPr marL="6188" marR="6188" marT="6188" marB="0" anchor="b"/>
                </a:tc>
                <a:tc>
                  <a:txBody>
                    <a:bodyPr/>
                    <a:lstStyle/>
                    <a:p>
                      <a:pPr algn="r" fontAlgn="b"/>
                      <a:r>
                        <a:rPr lang="en-US" sz="1000" u="none" strike="noStrike" dirty="0" smtClean="0">
                          <a:effectLst/>
                        </a:rPr>
                        <a:t>0.18</a:t>
                      </a:r>
                      <a:endParaRPr lang="en-US" sz="1000" b="0" i="0" u="none" strike="noStrike" dirty="0">
                        <a:solidFill>
                          <a:srgbClr val="9C0006"/>
                        </a:solidFill>
                        <a:effectLst/>
                        <a:latin typeface="Calibri" panose="020F0502020204030204" pitchFamily="34" charset="0"/>
                      </a:endParaRPr>
                    </a:p>
                  </a:txBody>
                  <a:tcPr marL="6188" marR="6188" marT="6188" marB="0" anchor="b"/>
                </a:tc>
                <a:tc>
                  <a:txBody>
                    <a:bodyPr/>
                    <a:lstStyle/>
                    <a:p>
                      <a:pPr algn="r" fontAlgn="b"/>
                      <a:r>
                        <a:rPr lang="en-US" sz="1000" u="none" strike="noStrike">
                          <a:effectLst/>
                        </a:rPr>
                        <a:t>0</a:t>
                      </a:r>
                      <a:endParaRPr lang="en-US" sz="1000" b="0" i="0" u="none" strike="noStrike">
                        <a:solidFill>
                          <a:srgbClr val="9C0006"/>
                        </a:solidFill>
                        <a:effectLst/>
                        <a:latin typeface="Calibri" panose="020F0502020204030204" pitchFamily="34" charset="0"/>
                      </a:endParaRPr>
                    </a:p>
                  </a:txBody>
                  <a:tcPr marL="6188" marR="6188" marT="6188" marB="0" anchor="b"/>
                </a:tc>
                <a:tc>
                  <a:txBody>
                    <a:bodyPr/>
                    <a:lstStyle/>
                    <a:p>
                      <a:pPr algn="r" fontAlgn="b"/>
                      <a:r>
                        <a:rPr lang="en-US" sz="1000" u="none" strike="noStrike" dirty="0">
                          <a:effectLst/>
                        </a:rPr>
                        <a:t>0</a:t>
                      </a:r>
                      <a:endParaRPr lang="en-US" sz="1000" b="0" i="0" u="none" strike="noStrike" dirty="0">
                        <a:solidFill>
                          <a:srgbClr val="9C0006"/>
                        </a:solidFill>
                        <a:effectLst/>
                        <a:latin typeface="Calibri" panose="020F0502020204030204" pitchFamily="34" charset="0"/>
                      </a:endParaRPr>
                    </a:p>
                  </a:txBody>
                  <a:tcPr marL="6188" marR="6188" marT="6188" marB="0" anchor="b"/>
                </a:tc>
              </a:tr>
            </a:tbl>
          </a:graphicData>
        </a:graphic>
      </p:graphicFrame>
      <p:sp>
        <p:nvSpPr>
          <p:cNvPr id="8" name="Slide Number Placeholder 7"/>
          <p:cNvSpPr>
            <a:spLocks noGrp="1"/>
          </p:cNvSpPr>
          <p:nvPr>
            <p:ph type="sldNum" sz="quarter" idx="12"/>
          </p:nvPr>
        </p:nvSpPr>
        <p:spPr>
          <a:xfrm>
            <a:off x="496125" y="720247"/>
            <a:ext cx="779767" cy="482252"/>
          </a:xfrm>
        </p:spPr>
        <p:txBody>
          <a:bodyPr/>
          <a:lstStyle/>
          <a:p>
            <a:fld id="{D57F1E4F-1CFF-5643-939E-217C01CDF565}" type="slidenum">
              <a:rPr lang="en-US" smtClean="0"/>
              <a:pPr/>
              <a:t>29</a:t>
            </a:fld>
            <a:endParaRPr lang="en-US" dirty="0"/>
          </a:p>
        </p:txBody>
      </p:sp>
    </p:spTree>
    <p:extLst>
      <p:ext uri="{BB962C8B-B14F-4D97-AF65-F5344CB8AC3E}">
        <p14:creationId xmlns:p14="http://schemas.microsoft.com/office/powerpoint/2010/main" val="3830729153"/>
      </p:ext>
    </p:extLst>
  </p:cSld>
  <p:clrMapOvr>
    <a:masterClrMapping/>
  </p:clrMapOvr>
  <mc:AlternateContent xmlns:mc="http://schemas.openxmlformats.org/markup-compatibility/2006" xmlns:p14="http://schemas.microsoft.com/office/powerpoint/2010/main">
    <mc:Choice Requires="p14">
      <p:transition spd="slow" p14:dur="1300">
        <p14:pan dir="u"/>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45511" y="698691"/>
            <a:ext cx="9294811" cy="781050"/>
          </a:xfrm>
        </p:spPr>
        <p:txBody>
          <a:bodyPr>
            <a:normAutofit/>
          </a:bodyPr>
          <a:lstStyle/>
          <a:p>
            <a:r>
              <a:rPr lang="el-GR" b="1" dirty="0" smtClean="0">
                <a:ln w="9525" cap="sq" cmpd="sng">
                  <a:solidFill>
                    <a:schemeClr val="bg1">
                      <a:lumMod val="85000"/>
                    </a:schemeClr>
                  </a:solidFill>
                  <a:prstDash val="solid"/>
                  <a:bevel/>
                </a:ln>
                <a:solidFill>
                  <a:schemeClr val="tx1">
                    <a:alpha val="95000"/>
                  </a:schemeClr>
                </a:solidFill>
              </a:rPr>
              <a:t>Γεωκίνδυνοι</a:t>
            </a:r>
            <a:r>
              <a:rPr lang="en-US" b="1" dirty="0" smtClean="0">
                <a:ln w="9525" cap="sq" cmpd="sng">
                  <a:solidFill>
                    <a:schemeClr val="bg1">
                      <a:lumMod val="85000"/>
                    </a:schemeClr>
                  </a:solidFill>
                  <a:prstDash val="solid"/>
                  <a:bevel/>
                </a:ln>
                <a:solidFill>
                  <a:schemeClr val="tx1">
                    <a:alpha val="95000"/>
                  </a:schemeClr>
                </a:solidFill>
              </a:rPr>
              <a:t>  </a:t>
            </a:r>
            <a:r>
              <a:rPr lang="el-GR" b="1" dirty="0">
                <a:ln w="9525" cap="sq" cmpd="sng">
                  <a:solidFill>
                    <a:schemeClr val="bg1">
                      <a:lumMod val="85000"/>
                    </a:schemeClr>
                  </a:solidFill>
                  <a:prstDash val="solid"/>
                  <a:bevel/>
                </a:ln>
                <a:solidFill>
                  <a:schemeClr val="tx1">
                    <a:alpha val="95000"/>
                  </a:schemeClr>
                </a:solidFill>
              </a:rPr>
              <a:t>					Γ</a:t>
            </a:r>
            <a:r>
              <a:rPr lang="el-GR" b="1" dirty="0" smtClean="0">
                <a:ln w="9525" cap="sq" cmpd="sng">
                  <a:solidFill>
                    <a:schemeClr val="bg1">
                      <a:lumMod val="85000"/>
                    </a:schemeClr>
                  </a:solidFill>
                  <a:prstDash val="solid"/>
                  <a:bevel/>
                </a:ln>
                <a:solidFill>
                  <a:schemeClr val="tx1">
                    <a:alpha val="95000"/>
                  </a:schemeClr>
                </a:solidFill>
              </a:rPr>
              <a:t>η </a:t>
            </a:r>
            <a:r>
              <a:rPr lang="el-GR" b="1" dirty="0">
                <a:ln w="9525" cap="sq" cmpd="sng">
                  <a:solidFill>
                    <a:schemeClr val="bg1">
                      <a:lumMod val="85000"/>
                    </a:schemeClr>
                  </a:solidFill>
                  <a:prstDash val="solid"/>
                  <a:bevel/>
                </a:ln>
                <a:solidFill>
                  <a:schemeClr val="tx1">
                    <a:alpha val="95000"/>
                  </a:schemeClr>
                </a:solidFill>
              </a:rPr>
              <a:t>και </a:t>
            </a:r>
            <a:r>
              <a:rPr lang="el-GR" b="1" dirty="0" smtClean="0">
                <a:ln w="9525" cap="sq" cmpd="sng">
                  <a:solidFill>
                    <a:schemeClr val="bg1">
                      <a:lumMod val="85000"/>
                    </a:schemeClr>
                  </a:solidFill>
                  <a:prstDash val="solid"/>
                  <a:bevel/>
                </a:ln>
                <a:solidFill>
                  <a:schemeClr val="tx1">
                    <a:alpha val="95000"/>
                  </a:schemeClr>
                </a:solidFill>
              </a:rPr>
              <a:t>κίνδυνοι</a:t>
            </a:r>
            <a:endParaRPr lang="en-US" b="1" dirty="0">
              <a:ln w="9525" cap="sq" cmpd="sng">
                <a:solidFill>
                  <a:schemeClr val="bg1">
                    <a:lumMod val="85000"/>
                  </a:schemeClr>
                </a:solidFill>
                <a:prstDash val="solid"/>
                <a:bevel/>
              </a:ln>
              <a:solidFill>
                <a:schemeClr val="tx1">
                  <a:alpha val="95000"/>
                </a:schemeClr>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887006947"/>
              </p:ext>
            </p:extLst>
          </p:nvPr>
        </p:nvGraphicFramePr>
        <p:xfrm>
          <a:off x="1969768" y="3223098"/>
          <a:ext cx="8860471" cy="299425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Right Arrow 3"/>
          <p:cNvSpPr/>
          <p:nvPr/>
        </p:nvSpPr>
        <p:spPr>
          <a:xfrm>
            <a:off x="5315575" y="787782"/>
            <a:ext cx="978408" cy="484632"/>
          </a:xfrm>
          <a:prstGeom prst="rightArrow">
            <a:avLst/>
          </a:prstGeom>
        </p:spPr>
        <p:style>
          <a:lnRef idx="0">
            <a:schemeClr val="dk1"/>
          </a:lnRef>
          <a:fillRef idx="3">
            <a:schemeClr val="dk1"/>
          </a:fillRef>
          <a:effectRef idx="3">
            <a:schemeClr val="dk1"/>
          </a:effectRef>
          <a:fontRef idx="minor">
            <a:schemeClr val="lt1"/>
          </a:fontRef>
        </p:style>
        <p:txBody>
          <a:bodyPr rtlCol="0" anchor="ctr"/>
          <a:lstStyle/>
          <a:p>
            <a:pPr algn="ctr"/>
            <a:endParaRPr lang="en-US"/>
          </a:p>
        </p:txBody>
      </p:sp>
      <p:sp>
        <p:nvSpPr>
          <p:cNvPr id="6" name="TextBox 5"/>
          <p:cNvSpPr txBox="1"/>
          <p:nvPr/>
        </p:nvSpPr>
        <p:spPr>
          <a:xfrm>
            <a:off x="1399158" y="1782708"/>
            <a:ext cx="9987516" cy="1107996"/>
          </a:xfrm>
          <a:prstGeom prst="rect">
            <a:avLst/>
          </a:prstGeom>
          <a:noFill/>
        </p:spPr>
        <p:txBody>
          <a:bodyPr wrap="square" rtlCol="0">
            <a:spAutoFit/>
          </a:bodyPr>
          <a:lstStyle/>
          <a:p>
            <a:pPr lvl="0" algn="just"/>
            <a:r>
              <a:rPr lang="el-GR" sz="2200" b="1" dirty="0"/>
              <a:t>Αφορούν οιοδήποτε γεωλογικό, υδρογεωλογικό, ή γεωμορφολογικό συμβάν ή διαδικασία που μπορεί να προκαλέσει άμεσο ή δυνητικό κίνδυνο και να οδηγήσει σε καταστροφές και ανεξέλεγκτες καταστάσεις. </a:t>
            </a:r>
            <a:endParaRPr lang="en-US" sz="2200" dirty="0"/>
          </a:p>
        </p:txBody>
      </p:sp>
      <p:sp>
        <p:nvSpPr>
          <p:cNvPr id="3" name="Slide Number Placeholder 2"/>
          <p:cNvSpPr>
            <a:spLocks noGrp="1"/>
          </p:cNvSpPr>
          <p:nvPr>
            <p:ph type="sldNum" sz="quarter" idx="12"/>
          </p:nvPr>
        </p:nvSpPr>
        <p:spPr/>
        <p:txBody>
          <a:bodyPr/>
          <a:lstStyle/>
          <a:p>
            <a:r>
              <a:rPr lang="en-US" dirty="0"/>
              <a:t>3</a:t>
            </a:r>
          </a:p>
        </p:txBody>
      </p:sp>
    </p:spTree>
    <p:extLst>
      <p:ext uri="{BB962C8B-B14F-4D97-AF65-F5344CB8AC3E}">
        <p14:creationId xmlns:p14="http://schemas.microsoft.com/office/powerpoint/2010/main" val="2566697763"/>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6090" y="674949"/>
            <a:ext cx="9905998" cy="828534"/>
          </a:xfrm>
        </p:spPr>
        <p:txBody>
          <a:bodyPr>
            <a:normAutofit/>
          </a:bodyPr>
          <a:lstStyle/>
          <a:p>
            <a:r>
              <a:rPr lang="en-US" sz="3200" dirty="0" smtClean="0">
                <a:effectLst>
                  <a:outerShdw blurRad="38100" dist="38100" dir="2700000" algn="tl">
                    <a:srgbClr val="000000">
                      <a:alpha val="43137"/>
                    </a:srgbClr>
                  </a:outerShdw>
                </a:effectLst>
              </a:rPr>
              <a:t>E</a:t>
            </a:r>
            <a:r>
              <a:rPr lang="el-GR" sz="3200" dirty="0" smtClean="0">
                <a:effectLst>
                  <a:outerShdw blurRad="38100" dist="38100" dir="2700000" algn="tl">
                    <a:srgbClr val="000000">
                      <a:alpha val="43137"/>
                    </a:srgbClr>
                  </a:outerShdw>
                </a:effectLst>
              </a:rPr>
              <a:t>πιτάχυνση </a:t>
            </a:r>
            <a:r>
              <a:rPr lang="el-GR" sz="3200" dirty="0" smtClean="0">
                <a:effectLst>
                  <a:outerShdw blurRad="38100" dist="38100" dir="2700000" algn="tl">
                    <a:srgbClr val="000000">
                      <a:alpha val="43137"/>
                    </a:srgbClr>
                  </a:outerShdw>
                </a:effectLst>
              </a:rPr>
              <a:t>0.08</a:t>
            </a:r>
            <a:r>
              <a:rPr lang="en-US" sz="3200" dirty="0" smtClean="0">
                <a:effectLst>
                  <a:outerShdw blurRad="38100" dist="38100" dir="2700000" algn="tl">
                    <a:srgbClr val="000000">
                      <a:alpha val="43137"/>
                    </a:srgbClr>
                  </a:outerShdw>
                </a:effectLst>
              </a:rPr>
              <a:t>g</a:t>
            </a:r>
            <a:endParaRPr lang="en-US" sz="3200" dirty="0">
              <a:effectLst>
                <a:outerShdw blurRad="38100" dist="38100" dir="2700000" algn="tl">
                  <a:srgbClr val="000000">
                    <a:alpha val="43137"/>
                  </a:srgbClr>
                </a:outerShdw>
              </a:effectLst>
            </a:endParaRPr>
          </a:p>
        </p:txBody>
      </p:sp>
      <p:pic>
        <p:nvPicPr>
          <p:cNvPr id="5" name="Picture 4"/>
          <p:cNvPicPr>
            <a:picLocks noChangeAspect="1"/>
          </p:cNvPicPr>
          <p:nvPr/>
        </p:nvPicPr>
        <p:blipFill>
          <a:blip r:embed="rId2"/>
          <a:stretch>
            <a:fillRect/>
          </a:stretch>
        </p:blipFill>
        <p:spPr>
          <a:xfrm>
            <a:off x="1750023" y="1657756"/>
            <a:ext cx="8727477" cy="482810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3" name="Slide Number Placeholder 2"/>
          <p:cNvSpPr>
            <a:spLocks noGrp="1"/>
          </p:cNvSpPr>
          <p:nvPr>
            <p:ph type="sldNum" sz="quarter" idx="12"/>
          </p:nvPr>
        </p:nvSpPr>
        <p:spPr/>
        <p:txBody>
          <a:bodyPr/>
          <a:lstStyle/>
          <a:p>
            <a:r>
              <a:rPr lang="el-GR" dirty="0" smtClean="0"/>
              <a:t>3</a:t>
            </a:r>
            <a:r>
              <a:rPr lang="el-GR" dirty="0"/>
              <a:t>0</a:t>
            </a:r>
            <a:endParaRPr lang="en-US" dirty="0"/>
          </a:p>
        </p:txBody>
      </p:sp>
      <mc:AlternateContent xmlns:mc="http://schemas.openxmlformats.org/markup-compatibility/2006">
        <mc:Choice xmlns:a14="http://schemas.microsoft.com/office/drawing/2010/main" Requires="a14">
          <p:sp>
            <p:nvSpPr>
              <p:cNvPr id="7" name="TextBox 6"/>
              <p:cNvSpPr txBox="1"/>
              <p:nvPr/>
            </p:nvSpPr>
            <p:spPr>
              <a:xfrm>
                <a:off x="724208" y="3582754"/>
                <a:ext cx="1286261" cy="75706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n-US" sz="2400" i="1" smtClean="0">
                              <a:latin typeface="Cambria Math" panose="02040503050406030204" pitchFamily="18" charset="0"/>
                            </a:rPr>
                          </m:ctrlPr>
                        </m:fPr>
                        <m:num>
                          <m:r>
                            <a:rPr lang="en-US" sz="2400" b="0" i="1" smtClean="0">
                              <a:latin typeface="Cambria Math" panose="02040503050406030204" pitchFamily="18" charset="0"/>
                            </a:rPr>
                            <m:t>𝑡𝑎𝑛</m:t>
                          </m:r>
                          <m:r>
                            <a:rPr lang="el-GR" sz="2400" b="0" i="1" smtClean="0">
                              <a:latin typeface="Cambria Math" panose="02040503050406030204" pitchFamily="18" charset="0"/>
                            </a:rPr>
                            <m:t>𝜑</m:t>
                          </m:r>
                        </m:num>
                        <m:den>
                          <m:r>
                            <a:rPr lang="en-US" sz="2400" b="0" i="1" smtClean="0">
                              <a:latin typeface="Cambria Math" panose="02040503050406030204" pitchFamily="18" charset="0"/>
                            </a:rPr>
                            <m:t>𝐹</m:t>
                          </m:r>
                        </m:den>
                      </m:f>
                    </m:oMath>
                  </m:oMathPara>
                </a14:m>
                <a:endParaRPr lang="en-US" sz="2400" dirty="0"/>
              </a:p>
            </p:txBody>
          </p:sp>
        </mc:Choice>
        <mc:Fallback>
          <p:sp>
            <p:nvSpPr>
              <p:cNvPr id="7" name="TextBox 6"/>
              <p:cNvSpPr txBox="1">
                <a:spLocks noRot="1" noChangeAspect="1" noMove="1" noResize="1" noEditPoints="1" noAdjustHandles="1" noChangeArrowheads="1" noChangeShapeType="1" noTextEdit="1"/>
              </p:cNvSpPr>
              <p:nvPr/>
            </p:nvSpPr>
            <p:spPr>
              <a:xfrm>
                <a:off x="724208" y="3582754"/>
                <a:ext cx="1286261" cy="757067"/>
              </a:xfrm>
              <a:prstGeom prst="rect">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6113761" y="6092226"/>
                <a:ext cx="1929759" cy="787267"/>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sz="2400" i="1" smtClean="0">
                              <a:latin typeface="Cambria Math" panose="02040503050406030204" pitchFamily="18" charset="0"/>
                            </a:rPr>
                          </m:ctrlPr>
                        </m:fPr>
                        <m:num>
                          <m:r>
                            <a:rPr lang="en-US" sz="2400" b="0" i="1" smtClean="0">
                              <a:latin typeface="Cambria Math" panose="02040503050406030204" pitchFamily="18" charset="0"/>
                            </a:rPr>
                            <m:t>𝑐</m:t>
                          </m:r>
                        </m:num>
                        <m:den>
                          <m:r>
                            <a:rPr lang="el-GR" sz="2400" b="0" i="1" smtClean="0">
                              <a:latin typeface="Cambria Math" panose="02040503050406030204" pitchFamily="18" charset="0"/>
                            </a:rPr>
                            <m:t>𝛾</m:t>
                          </m:r>
                          <m:r>
                            <a:rPr lang="en-US" sz="2400" b="0" i="1" smtClean="0">
                              <a:latin typeface="Cambria Math" panose="02040503050406030204" pitchFamily="18" charset="0"/>
                            </a:rPr>
                            <m:t>∗</m:t>
                          </m:r>
                          <m:r>
                            <a:rPr lang="en-US" sz="2400" b="0" i="1" smtClean="0">
                              <a:latin typeface="Cambria Math" panose="02040503050406030204" pitchFamily="18" charset="0"/>
                            </a:rPr>
                            <m:t>𝐻</m:t>
                          </m:r>
                          <m:r>
                            <a:rPr lang="en-US" sz="2400" b="0" i="1" smtClean="0">
                              <a:latin typeface="Cambria Math" panose="02040503050406030204" pitchFamily="18" charset="0"/>
                            </a:rPr>
                            <m:t>∗</m:t>
                          </m:r>
                          <m:r>
                            <a:rPr lang="en-US" sz="2400" b="0" i="1" smtClean="0">
                              <a:latin typeface="Cambria Math" panose="02040503050406030204" pitchFamily="18" charset="0"/>
                            </a:rPr>
                            <m:t>𝑡𝑎𝑛</m:t>
                          </m:r>
                          <m:r>
                            <a:rPr lang="el-GR" sz="2400" b="0" i="1" smtClean="0">
                              <a:latin typeface="Cambria Math" panose="02040503050406030204" pitchFamily="18" charset="0"/>
                            </a:rPr>
                            <m:t>𝜑</m:t>
                          </m:r>
                        </m:den>
                      </m:f>
                    </m:oMath>
                  </m:oMathPara>
                </a14:m>
                <a:endParaRPr lang="en-US" sz="2000" dirty="0"/>
              </a:p>
            </p:txBody>
          </p:sp>
        </mc:Choice>
        <mc:Fallback xmlns="">
          <p:sp>
            <p:nvSpPr>
              <p:cNvPr id="8" name="TextBox 7"/>
              <p:cNvSpPr txBox="1">
                <a:spLocks noRot="1" noChangeAspect="1" noMove="1" noResize="1" noEditPoints="1" noAdjustHandles="1" noChangeArrowheads="1" noChangeShapeType="1" noTextEdit="1"/>
              </p:cNvSpPr>
              <p:nvPr/>
            </p:nvSpPr>
            <p:spPr>
              <a:xfrm>
                <a:off x="6113761" y="6092226"/>
                <a:ext cx="1929759" cy="787267"/>
              </a:xfrm>
              <a:prstGeom prst="rect">
                <a:avLst/>
              </a:prstGeom>
              <a:blipFill rotWithShape="0">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56960910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71222" y="645196"/>
            <a:ext cx="9905998" cy="888040"/>
          </a:xfrm>
        </p:spPr>
        <p:txBody>
          <a:bodyPr/>
          <a:lstStyle/>
          <a:p>
            <a:r>
              <a:rPr lang="en-US" dirty="0" smtClean="0">
                <a:effectLst>
                  <a:outerShdw blurRad="38100" dist="38100" dir="2700000" algn="tl">
                    <a:srgbClr val="000000">
                      <a:alpha val="43137"/>
                    </a:srgbClr>
                  </a:outerShdw>
                </a:effectLst>
              </a:rPr>
              <a:t>E</a:t>
            </a:r>
            <a:r>
              <a:rPr lang="el-GR" dirty="0" smtClean="0">
                <a:effectLst>
                  <a:outerShdw blurRad="38100" dist="38100" dir="2700000" algn="tl">
                    <a:srgbClr val="000000">
                      <a:alpha val="43137"/>
                    </a:srgbClr>
                  </a:outerShdw>
                </a:effectLst>
              </a:rPr>
              <a:t>πιτάχυνση 0.12</a:t>
            </a:r>
            <a:r>
              <a:rPr lang="en-US" dirty="0" smtClean="0">
                <a:effectLst>
                  <a:outerShdw blurRad="38100" dist="38100" dir="2700000" algn="tl">
                    <a:srgbClr val="000000">
                      <a:alpha val="43137"/>
                    </a:srgbClr>
                  </a:outerShdw>
                </a:effectLst>
              </a:rPr>
              <a:t>g</a:t>
            </a:r>
            <a:endParaRPr lang="en-US" dirty="0">
              <a:effectLst>
                <a:outerShdw blurRad="38100" dist="38100" dir="2700000" algn="tl">
                  <a:srgbClr val="000000">
                    <a:alpha val="43137"/>
                  </a:srgbClr>
                </a:outerShdw>
              </a:effectLst>
            </a:endParaRPr>
          </a:p>
        </p:txBody>
      </p:sp>
      <p:sp>
        <p:nvSpPr>
          <p:cNvPr id="3" name="Slide Number Placeholder 2"/>
          <p:cNvSpPr>
            <a:spLocks noGrp="1"/>
          </p:cNvSpPr>
          <p:nvPr>
            <p:ph type="sldNum" sz="quarter" idx="12"/>
          </p:nvPr>
        </p:nvSpPr>
        <p:spPr/>
        <p:txBody>
          <a:bodyPr/>
          <a:lstStyle/>
          <a:p>
            <a:r>
              <a:rPr lang="el-GR" dirty="0" smtClean="0"/>
              <a:t>3</a:t>
            </a:r>
            <a:r>
              <a:rPr lang="el-GR" dirty="0"/>
              <a:t>1</a:t>
            </a:r>
            <a:endParaRPr lang="en-US" dirty="0"/>
          </a:p>
        </p:txBody>
      </p:sp>
      <p:pic>
        <p:nvPicPr>
          <p:cNvPr id="8" name="Picture 7"/>
          <p:cNvPicPr>
            <a:picLocks noChangeAspect="1"/>
          </p:cNvPicPr>
          <p:nvPr/>
        </p:nvPicPr>
        <p:blipFill>
          <a:blip r:embed="rId2"/>
          <a:stretch>
            <a:fillRect/>
          </a:stretch>
        </p:blipFill>
        <p:spPr>
          <a:xfrm>
            <a:off x="1638300" y="1569845"/>
            <a:ext cx="8844524" cy="490161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mc:AlternateContent xmlns:mc="http://schemas.openxmlformats.org/markup-compatibility/2006">
        <mc:Choice xmlns:a14="http://schemas.microsoft.com/office/drawing/2010/main" Requires="a14">
          <p:sp>
            <p:nvSpPr>
              <p:cNvPr id="7" name="TextBox 6"/>
              <p:cNvSpPr txBox="1"/>
              <p:nvPr/>
            </p:nvSpPr>
            <p:spPr>
              <a:xfrm>
                <a:off x="794263" y="3442265"/>
                <a:ext cx="1020555" cy="75706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n-US" sz="2400" i="1" smtClean="0">
                              <a:latin typeface="Cambria Math" panose="02040503050406030204" pitchFamily="18" charset="0"/>
                            </a:rPr>
                          </m:ctrlPr>
                        </m:fPr>
                        <m:num>
                          <m:r>
                            <a:rPr lang="en-US" sz="2400" b="0" i="1" smtClean="0">
                              <a:latin typeface="Cambria Math" panose="02040503050406030204" pitchFamily="18" charset="0"/>
                            </a:rPr>
                            <m:t>𝑡𝑎𝑛</m:t>
                          </m:r>
                          <m:r>
                            <a:rPr lang="el-GR" sz="2400" b="0" i="1" smtClean="0">
                              <a:latin typeface="Cambria Math" panose="02040503050406030204" pitchFamily="18" charset="0"/>
                            </a:rPr>
                            <m:t>𝜑</m:t>
                          </m:r>
                        </m:num>
                        <m:den>
                          <m:r>
                            <a:rPr lang="en-US" sz="2400" b="0" i="1" smtClean="0">
                              <a:latin typeface="Cambria Math" panose="02040503050406030204" pitchFamily="18" charset="0"/>
                            </a:rPr>
                            <m:t>𝐹</m:t>
                          </m:r>
                        </m:den>
                      </m:f>
                    </m:oMath>
                  </m:oMathPara>
                </a14:m>
                <a:endParaRPr lang="en-US" sz="2400" dirty="0"/>
              </a:p>
            </p:txBody>
          </p:sp>
        </mc:Choice>
        <mc:Fallback>
          <p:sp>
            <p:nvSpPr>
              <p:cNvPr id="7" name="TextBox 6"/>
              <p:cNvSpPr txBox="1">
                <a:spLocks noRot="1" noChangeAspect="1" noMove="1" noResize="1" noEditPoints="1" noAdjustHandles="1" noChangeArrowheads="1" noChangeShapeType="1" noTextEdit="1"/>
              </p:cNvSpPr>
              <p:nvPr/>
            </p:nvSpPr>
            <p:spPr>
              <a:xfrm>
                <a:off x="794263" y="3442265"/>
                <a:ext cx="1020555" cy="757067"/>
              </a:xfrm>
              <a:prstGeom prst="rect">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6103088" y="6070733"/>
                <a:ext cx="1772093" cy="78726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n-US" sz="2400" i="1" smtClean="0">
                              <a:latin typeface="Cambria Math" panose="02040503050406030204" pitchFamily="18" charset="0"/>
                            </a:rPr>
                          </m:ctrlPr>
                        </m:fPr>
                        <m:num>
                          <m:r>
                            <a:rPr lang="en-US" sz="2400" b="0" i="1" smtClean="0">
                              <a:latin typeface="Cambria Math" panose="02040503050406030204" pitchFamily="18" charset="0"/>
                            </a:rPr>
                            <m:t>𝑐</m:t>
                          </m:r>
                        </m:num>
                        <m:den>
                          <m:r>
                            <a:rPr lang="el-GR" sz="2400" b="0" i="1" smtClean="0">
                              <a:latin typeface="Cambria Math" panose="02040503050406030204" pitchFamily="18" charset="0"/>
                            </a:rPr>
                            <m:t>𝛾</m:t>
                          </m:r>
                          <m:r>
                            <a:rPr lang="en-US" sz="2400" b="0" i="1" smtClean="0">
                              <a:latin typeface="Cambria Math" panose="02040503050406030204" pitchFamily="18" charset="0"/>
                            </a:rPr>
                            <m:t>∗</m:t>
                          </m:r>
                          <m:r>
                            <a:rPr lang="en-US" sz="2400" b="0" i="1" smtClean="0">
                              <a:latin typeface="Cambria Math" panose="02040503050406030204" pitchFamily="18" charset="0"/>
                            </a:rPr>
                            <m:t>𝐻</m:t>
                          </m:r>
                          <m:r>
                            <a:rPr lang="en-US" sz="2400" b="0" i="1" smtClean="0">
                              <a:latin typeface="Cambria Math" panose="02040503050406030204" pitchFamily="18" charset="0"/>
                            </a:rPr>
                            <m:t>∗</m:t>
                          </m:r>
                          <m:r>
                            <a:rPr lang="en-US" sz="2400" b="0" i="1" smtClean="0">
                              <a:latin typeface="Cambria Math" panose="02040503050406030204" pitchFamily="18" charset="0"/>
                            </a:rPr>
                            <m:t>𝑡𝑎𝑛</m:t>
                          </m:r>
                          <m:r>
                            <a:rPr lang="el-GR" sz="2400" b="0" i="1" smtClean="0">
                              <a:latin typeface="Cambria Math" panose="02040503050406030204" pitchFamily="18" charset="0"/>
                            </a:rPr>
                            <m:t>𝜑</m:t>
                          </m:r>
                        </m:den>
                      </m:f>
                    </m:oMath>
                  </m:oMathPara>
                </a14:m>
                <a:endParaRPr lang="en-US" sz="2000" dirty="0"/>
              </a:p>
            </p:txBody>
          </p:sp>
        </mc:Choice>
        <mc:Fallback xmlns="">
          <p:sp>
            <p:nvSpPr>
              <p:cNvPr id="9" name="TextBox 8"/>
              <p:cNvSpPr txBox="1">
                <a:spLocks noRot="1" noChangeAspect="1" noMove="1" noResize="1" noEditPoints="1" noAdjustHandles="1" noChangeArrowheads="1" noChangeShapeType="1" noTextEdit="1"/>
              </p:cNvSpPr>
              <p:nvPr/>
            </p:nvSpPr>
            <p:spPr>
              <a:xfrm>
                <a:off x="6103088" y="6070733"/>
                <a:ext cx="1772093" cy="787267"/>
              </a:xfrm>
              <a:prstGeom prst="rect">
                <a:avLst/>
              </a:prstGeom>
              <a:blipFill rotWithShape="0">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411014989"/>
      </p:ext>
    </p:extLst>
  </p:cSld>
  <p:clrMapOvr>
    <a:masterClrMapping/>
  </p:clrMapOvr>
  <p:transition spd="slow">
    <p:wip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46881" y="662611"/>
            <a:ext cx="9905998" cy="853209"/>
          </a:xfrm>
        </p:spPr>
        <p:txBody>
          <a:bodyPr/>
          <a:lstStyle/>
          <a:p>
            <a:r>
              <a:rPr lang="el-GR" dirty="0">
                <a:effectLst>
                  <a:outerShdw blurRad="38100" dist="38100" dir="2700000" algn="tl">
                    <a:srgbClr val="000000">
                      <a:alpha val="43137"/>
                    </a:srgbClr>
                  </a:outerShdw>
                </a:effectLst>
              </a:rPr>
              <a:t>Ε</a:t>
            </a:r>
            <a:r>
              <a:rPr lang="el-GR" dirty="0" smtClean="0">
                <a:effectLst>
                  <a:outerShdw blurRad="38100" dist="38100" dir="2700000" algn="tl">
                    <a:srgbClr val="000000">
                      <a:alpha val="43137"/>
                    </a:srgbClr>
                  </a:outerShdw>
                </a:effectLst>
              </a:rPr>
              <a:t>πιτάχυνση 0.18</a:t>
            </a:r>
            <a:r>
              <a:rPr lang="en-US" dirty="0" smtClean="0">
                <a:effectLst>
                  <a:outerShdw blurRad="38100" dist="38100" dir="2700000" algn="tl">
                    <a:srgbClr val="000000">
                      <a:alpha val="43137"/>
                    </a:srgbClr>
                  </a:outerShdw>
                </a:effectLst>
              </a:rPr>
              <a:t>g</a:t>
            </a:r>
            <a:endParaRPr lang="en-US" dirty="0">
              <a:effectLst>
                <a:outerShdw blurRad="38100" dist="38100" dir="2700000" algn="tl">
                  <a:srgbClr val="000000">
                    <a:alpha val="43137"/>
                  </a:srgbClr>
                </a:outerShdw>
              </a:effectLst>
            </a:endParaRPr>
          </a:p>
        </p:txBody>
      </p:sp>
      <p:pic>
        <p:nvPicPr>
          <p:cNvPr id="7" name="Picture 6"/>
          <p:cNvPicPr>
            <a:picLocks noChangeAspect="1"/>
          </p:cNvPicPr>
          <p:nvPr/>
        </p:nvPicPr>
        <p:blipFill>
          <a:blip r:embed="rId2"/>
          <a:stretch>
            <a:fillRect/>
          </a:stretch>
        </p:blipFill>
        <p:spPr>
          <a:xfrm>
            <a:off x="1687347" y="1668726"/>
            <a:ext cx="8733446" cy="4824223"/>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3" name="Slide Number Placeholder 2"/>
          <p:cNvSpPr>
            <a:spLocks noGrp="1"/>
          </p:cNvSpPr>
          <p:nvPr>
            <p:ph type="sldNum" sz="quarter" idx="12"/>
          </p:nvPr>
        </p:nvSpPr>
        <p:spPr/>
        <p:txBody>
          <a:bodyPr/>
          <a:lstStyle/>
          <a:p>
            <a:r>
              <a:rPr lang="el-GR" dirty="0" smtClean="0"/>
              <a:t>3</a:t>
            </a:r>
            <a:r>
              <a:rPr lang="el-GR" dirty="0"/>
              <a:t>2</a:t>
            </a:r>
            <a:endParaRPr lang="en-US" dirty="0"/>
          </a:p>
        </p:txBody>
      </p:sp>
      <mc:AlternateContent xmlns:mc="http://schemas.openxmlformats.org/markup-compatibility/2006">
        <mc:Choice xmlns:a14="http://schemas.microsoft.com/office/drawing/2010/main" Requires="a14">
          <p:sp>
            <p:nvSpPr>
              <p:cNvPr id="5" name="TextBox 4"/>
              <p:cNvSpPr txBox="1"/>
              <p:nvPr/>
            </p:nvSpPr>
            <p:spPr>
              <a:xfrm>
                <a:off x="987068" y="3531175"/>
                <a:ext cx="883030" cy="75706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14:m>
                  <m:oMathPara xmlns:m="http://schemas.openxmlformats.org/officeDocument/2006/math">
                    <m:oMathParaPr>
                      <m:jc m:val="centerGroup"/>
                    </m:oMathParaPr>
                    <m:oMath xmlns:m="http://schemas.openxmlformats.org/officeDocument/2006/math">
                      <m:f>
                        <m:fPr>
                          <m:ctrlPr>
                            <a:rPr lang="en-US" sz="2400" i="1" smtClean="0">
                              <a:latin typeface="Cambria Math" panose="02040503050406030204" pitchFamily="18" charset="0"/>
                            </a:rPr>
                          </m:ctrlPr>
                        </m:fPr>
                        <m:num>
                          <m:r>
                            <a:rPr lang="en-US" sz="2400" b="0" i="1" smtClean="0">
                              <a:latin typeface="Cambria Math" panose="02040503050406030204" pitchFamily="18" charset="0"/>
                            </a:rPr>
                            <m:t>𝑡𝑎𝑛</m:t>
                          </m:r>
                          <m:r>
                            <a:rPr lang="el-GR" sz="2400" b="0" i="1" smtClean="0">
                              <a:latin typeface="Cambria Math" panose="02040503050406030204" pitchFamily="18" charset="0"/>
                            </a:rPr>
                            <m:t>𝜑</m:t>
                          </m:r>
                        </m:num>
                        <m:den>
                          <m:r>
                            <a:rPr lang="en-US" sz="2400" b="0" i="1" smtClean="0">
                              <a:latin typeface="Cambria Math" panose="02040503050406030204" pitchFamily="18" charset="0"/>
                            </a:rPr>
                            <m:t>𝐹</m:t>
                          </m:r>
                        </m:den>
                      </m:f>
                    </m:oMath>
                  </m:oMathPara>
                </a14:m>
                <a:endParaRPr lang="en-US" sz="2400" dirty="0"/>
              </a:p>
            </p:txBody>
          </p:sp>
        </mc:Choice>
        <mc:Fallback>
          <p:sp>
            <p:nvSpPr>
              <p:cNvPr id="5" name="TextBox 4"/>
              <p:cNvSpPr txBox="1">
                <a:spLocks noRot="1" noChangeAspect="1" noMove="1" noResize="1" noEditPoints="1" noAdjustHandles="1" noChangeArrowheads="1" noChangeShapeType="1" noTextEdit="1"/>
              </p:cNvSpPr>
              <p:nvPr/>
            </p:nvSpPr>
            <p:spPr>
              <a:xfrm>
                <a:off x="987068" y="3531175"/>
                <a:ext cx="883030" cy="757067"/>
              </a:xfrm>
              <a:prstGeom prst="rect">
                <a:avLst/>
              </a:prstGeom>
              <a:blipFill rotWithShape="0">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6054070" y="6070733"/>
                <a:ext cx="1929759" cy="787267"/>
              </a:xfrm>
              <a:prstGeom prst="rect">
                <a:avLst/>
              </a:prstGeom>
            </p:spPr>
            <p:style>
              <a:lnRef idx="2">
                <a:schemeClr val="dk1"/>
              </a:lnRef>
              <a:fillRef idx="1">
                <a:schemeClr val="lt1"/>
              </a:fillRef>
              <a:effectRef idx="0">
                <a:schemeClr val="dk1"/>
              </a:effectRef>
              <a:fontRef idx="minor">
                <a:schemeClr val="dk1"/>
              </a:fontRef>
            </p:style>
            <p:txBody>
              <a:bodyPr wrap="none" rtlCol="0">
                <a:spAutoFit/>
              </a:bodyPr>
              <a:lstStyle/>
              <a:p>
                <a:pPr/>
                <a14:m>
                  <m:oMathPara xmlns:m="http://schemas.openxmlformats.org/officeDocument/2006/math">
                    <m:oMathParaPr>
                      <m:jc m:val="centerGroup"/>
                    </m:oMathParaPr>
                    <m:oMath xmlns:m="http://schemas.openxmlformats.org/officeDocument/2006/math">
                      <m:f>
                        <m:fPr>
                          <m:ctrlPr>
                            <a:rPr lang="en-US" sz="2400" i="1" smtClean="0">
                              <a:latin typeface="Cambria Math" panose="02040503050406030204" pitchFamily="18" charset="0"/>
                            </a:rPr>
                          </m:ctrlPr>
                        </m:fPr>
                        <m:num>
                          <m:r>
                            <a:rPr lang="en-US" sz="2400" b="0" i="1" smtClean="0">
                              <a:latin typeface="Cambria Math" panose="02040503050406030204" pitchFamily="18" charset="0"/>
                            </a:rPr>
                            <m:t>𝑐</m:t>
                          </m:r>
                        </m:num>
                        <m:den>
                          <m:r>
                            <a:rPr lang="el-GR" sz="2400" b="0" i="1" smtClean="0">
                              <a:latin typeface="Cambria Math" panose="02040503050406030204" pitchFamily="18" charset="0"/>
                            </a:rPr>
                            <m:t>𝛾</m:t>
                          </m:r>
                          <m:r>
                            <a:rPr lang="en-US" sz="2400" b="0" i="1" smtClean="0">
                              <a:latin typeface="Cambria Math" panose="02040503050406030204" pitchFamily="18" charset="0"/>
                            </a:rPr>
                            <m:t>∗</m:t>
                          </m:r>
                          <m:r>
                            <a:rPr lang="en-US" sz="2400" b="0" i="1" smtClean="0">
                              <a:latin typeface="Cambria Math" panose="02040503050406030204" pitchFamily="18" charset="0"/>
                            </a:rPr>
                            <m:t>𝐻</m:t>
                          </m:r>
                          <m:r>
                            <a:rPr lang="en-US" sz="2400" b="0" i="1" smtClean="0">
                              <a:latin typeface="Cambria Math" panose="02040503050406030204" pitchFamily="18" charset="0"/>
                            </a:rPr>
                            <m:t>∗</m:t>
                          </m:r>
                          <m:r>
                            <a:rPr lang="en-US" sz="2400" b="0" i="1" smtClean="0">
                              <a:latin typeface="Cambria Math" panose="02040503050406030204" pitchFamily="18" charset="0"/>
                            </a:rPr>
                            <m:t>𝑡𝑎𝑛</m:t>
                          </m:r>
                          <m:r>
                            <a:rPr lang="el-GR" sz="2400" b="0" i="1" smtClean="0">
                              <a:latin typeface="Cambria Math" panose="02040503050406030204" pitchFamily="18" charset="0"/>
                            </a:rPr>
                            <m:t>𝜑</m:t>
                          </m:r>
                        </m:den>
                      </m:f>
                    </m:oMath>
                  </m:oMathPara>
                </a14:m>
                <a:endParaRPr lang="en-US" sz="2000" dirty="0"/>
              </a:p>
            </p:txBody>
          </p:sp>
        </mc:Choice>
        <mc:Fallback xmlns="">
          <p:sp>
            <p:nvSpPr>
              <p:cNvPr id="8" name="TextBox 7"/>
              <p:cNvSpPr txBox="1">
                <a:spLocks noRot="1" noChangeAspect="1" noMove="1" noResize="1" noEditPoints="1" noAdjustHandles="1" noChangeArrowheads="1" noChangeShapeType="1" noTextEdit="1"/>
              </p:cNvSpPr>
              <p:nvPr/>
            </p:nvSpPr>
            <p:spPr>
              <a:xfrm>
                <a:off x="6054070" y="6070733"/>
                <a:ext cx="1929759" cy="787267"/>
              </a:xfrm>
              <a:prstGeom prst="rect">
                <a:avLst/>
              </a:prstGeom>
              <a:blipFill rotWithShape="0">
                <a:blip r:embed="rId4"/>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02187978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3877" y="661599"/>
            <a:ext cx="8911687" cy="729051"/>
          </a:xfrm>
        </p:spPr>
        <p:txBody>
          <a:bodyPr/>
          <a:lstStyle/>
          <a:p>
            <a:r>
              <a:rPr lang="el-GR" dirty="0" smtClean="0">
                <a:effectLst>
                  <a:outerShdw blurRad="38100" dist="38100" dir="2700000" algn="tl">
                    <a:srgbClr val="000000">
                      <a:alpha val="43137"/>
                    </a:srgbClr>
                  </a:outerShdw>
                </a:effectLst>
              </a:rPr>
              <a:t>Συμμετρικά επιχώματα</a:t>
            </a:r>
            <a:endParaRPr lang="en-US" dirty="0">
              <a:effectLst>
                <a:outerShdw blurRad="38100" dist="38100" dir="2700000" algn="tl">
                  <a:srgbClr val="000000">
                    <a:alpha val="43137"/>
                  </a:srgbClr>
                </a:outerShdw>
              </a:effectLst>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109599" y="1691373"/>
            <a:ext cx="8004503" cy="3699954"/>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3" name="Slide Number Placeholder 2"/>
          <p:cNvSpPr>
            <a:spLocks noGrp="1"/>
          </p:cNvSpPr>
          <p:nvPr>
            <p:ph type="sldNum" sz="quarter" idx="12"/>
          </p:nvPr>
        </p:nvSpPr>
        <p:spPr/>
        <p:txBody>
          <a:bodyPr/>
          <a:lstStyle/>
          <a:p>
            <a:r>
              <a:rPr lang="en-US" dirty="0" smtClean="0"/>
              <a:t>3</a:t>
            </a:r>
            <a:r>
              <a:rPr lang="el-GR" dirty="0" smtClean="0"/>
              <a:t>3</a:t>
            </a:r>
            <a:endParaRPr lang="en-US" dirty="0"/>
          </a:p>
        </p:txBody>
      </p:sp>
      <p:cxnSp>
        <p:nvCxnSpPr>
          <p:cNvPr id="6" name="Straight Arrow Connector 5"/>
          <p:cNvCxnSpPr/>
          <p:nvPr/>
        </p:nvCxnSpPr>
        <p:spPr>
          <a:xfrm flipH="1">
            <a:off x="4742329" y="2814918"/>
            <a:ext cx="17930" cy="823893"/>
          </a:xfrm>
          <a:prstGeom prst="straightConnector1">
            <a:avLst/>
          </a:prstGeom>
          <a:ln w="22225">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p:cNvCxnSpPr/>
          <p:nvPr/>
        </p:nvCxnSpPr>
        <p:spPr>
          <a:xfrm flipV="1">
            <a:off x="4742329" y="2805953"/>
            <a:ext cx="2707341" cy="8965"/>
          </a:xfrm>
          <a:prstGeom prst="straightConnector1">
            <a:avLst/>
          </a:prstGeom>
          <a:ln w="22225">
            <a:headEnd type="triangle"/>
            <a:tailEnd type="triangle"/>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5963412" y="2915586"/>
            <a:ext cx="296876" cy="400110"/>
          </a:xfrm>
          <a:prstGeom prst="rect">
            <a:avLst/>
          </a:prstGeom>
          <a:noFill/>
        </p:spPr>
        <p:txBody>
          <a:bodyPr wrap="none" rtlCol="0">
            <a:spAutoFit/>
          </a:bodyPr>
          <a:lstStyle/>
          <a:p>
            <a:r>
              <a:rPr lang="en-US" sz="2000" b="1" dirty="0" smtClean="0"/>
              <a:t>L</a:t>
            </a:r>
            <a:endParaRPr lang="en-US" sz="2000" b="1" dirty="0"/>
          </a:p>
        </p:txBody>
      </p:sp>
      <p:sp>
        <p:nvSpPr>
          <p:cNvPr id="13" name="TextBox 12"/>
          <p:cNvSpPr txBox="1"/>
          <p:nvPr/>
        </p:nvSpPr>
        <p:spPr>
          <a:xfrm>
            <a:off x="4849196" y="3141240"/>
            <a:ext cx="359394" cy="400110"/>
          </a:xfrm>
          <a:prstGeom prst="rect">
            <a:avLst/>
          </a:prstGeom>
          <a:noFill/>
        </p:spPr>
        <p:txBody>
          <a:bodyPr wrap="none" rtlCol="0">
            <a:spAutoFit/>
          </a:bodyPr>
          <a:lstStyle/>
          <a:p>
            <a:r>
              <a:rPr lang="en-US" sz="2000" b="1" dirty="0" smtClean="0"/>
              <a:t>H</a:t>
            </a:r>
            <a:endParaRPr lang="en-US" b="1" dirty="0"/>
          </a:p>
        </p:txBody>
      </p:sp>
      <p:sp>
        <p:nvSpPr>
          <p:cNvPr id="14" name="TextBox 13"/>
          <p:cNvSpPr txBox="1"/>
          <p:nvPr/>
        </p:nvSpPr>
        <p:spPr>
          <a:xfrm>
            <a:off x="2109599" y="5717649"/>
            <a:ext cx="6061276" cy="430887"/>
          </a:xfrm>
          <a:prstGeom prst="rect">
            <a:avLst/>
          </a:prstGeom>
          <a:noFill/>
        </p:spPr>
        <p:txBody>
          <a:bodyPr wrap="none" rtlCol="0">
            <a:spAutoFit/>
          </a:bodyPr>
          <a:lstStyle/>
          <a:p>
            <a:pPr algn="ctr"/>
            <a:r>
              <a:rPr lang="el-GR" sz="2200" dirty="0" smtClean="0">
                <a:ln w="0"/>
                <a:effectLst>
                  <a:outerShdw blurRad="38100" dist="19050" dir="2700000" algn="tl" rotWithShape="0">
                    <a:schemeClr val="dk1">
                      <a:alpha val="40000"/>
                    </a:schemeClr>
                  </a:outerShdw>
                </a:effectLst>
              </a:rPr>
              <a:t>Εξετάστηκαν οι περιπτώσεις για </a:t>
            </a:r>
            <a:r>
              <a:rPr lang="en-US" sz="2200" dirty="0" smtClean="0">
                <a:ln w="0"/>
                <a:effectLst>
                  <a:outerShdw blurRad="38100" dist="19050" dir="2700000" algn="tl" rotWithShape="0">
                    <a:schemeClr val="dk1">
                      <a:alpha val="40000"/>
                    </a:schemeClr>
                  </a:outerShdw>
                </a:effectLst>
              </a:rPr>
              <a:t>L=H &amp; L=5H</a:t>
            </a:r>
            <a:r>
              <a:rPr lang="el-GR" sz="2200" dirty="0" smtClean="0">
                <a:ln w="0"/>
                <a:effectLst>
                  <a:outerShdw blurRad="38100" dist="19050" dir="2700000" algn="tl" rotWithShape="0">
                    <a:schemeClr val="dk1">
                      <a:alpha val="40000"/>
                    </a:schemeClr>
                  </a:outerShdw>
                </a:effectLst>
              </a:rPr>
              <a:t>.</a:t>
            </a:r>
            <a:endParaRPr lang="en-US" sz="2200" dirty="0">
              <a:ln w="0"/>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402423367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25706" y="706580"/>
            <a:ext cx="7948266" cy="900545"/>
          </a:xfrm>
        </p:spPr>
        <p:txBody>
          <a:bodyPr/>
          <a:lstStyle/>
          <a:p>
            <a:r>
              <a:rPr lang="el-GR" dirty="0" smtClean="0">
                <a:effectLst>
                  <a:outerShdw blurRad="38100" dist="38100" dir="2700000" algn="tl">
                    <a:srgbClr val="000000">
                      <a:alpha val="43137"/>
                    </a:srgbClr>
                  </a:outerShdw>
                </a:effectLst>
              </a:rPr>
              <a:t>Γεωμετρία Συμμετρικών επιχωμάτων</a:t>
            </a:r>
            <a:endParaRPr lang="en-US" dirty="0">
              <a:effectLst>
                <a:outerShdw blurRad="38100" dist="38100" dir="2700000" algn="tl">
                  <a:srgbClr val="000000">
                    <a:alpha val="43137"/>
                  </a:srgbClr>
                </a:outerShdw>
              </a:effectLst>
            </a:endParaRPr>
          </a:p>
        </p:txBody>
      </p:sp>
      <p:grpSp>
        <p:nvGrpSpPr>
          <p:cNvPr id="5" name="Group 4"/>
          <p:cNvGrpSpPr/>
          <p:nvPr/>
        </p:nvGrpSpPr>
        <p:grpSpPr>
          <a:xfrm>
            <a:off x="1531621" y="2057400"/>
            <a:ext cx="9259685" cy="3838402"/>
            <a:chOff x="928255" y="2064324"/>
            <a:chExt cx="10501745" cy="4281058"/>
          </a:xfrm>
          <a:solidFill>
            <a:srgbClr val="FFC000"/>
          </a:solidFill>
        </p:grpSpPr>
        <p:sp>
          <p:nvSpPr>
            <p:cNvPr id="4" name="Rectangle 3"/>
            <p:cNvSpPr/>
            <p:nvPr/>
          </p:nvSpPr>
          <p:spPr>
            <a:xfrm>
              <a:off x="928255" y="5001491"/>
              <a:ext cx="10501745" cy="1343891"/>
            </a:xfrm>
            <a:prstGeom prst="rect">
              <a:avLst/>
            </a:prstGeom>
            <a:gr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6" name="Right Triangle 5"/>
            <p:cNvSpPr/>
            <p:nvPr/>
          </p:nvSpPr>
          <p:spPr>
            <a:xfrm>
              <a:off x="7324030" y="2078179"/>
              <a:ext cx="2487688" cy="2923313"/>
            </a:xfrm>
            <a:prstGeom prst="rtTriangle">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7" name="Rectangle 6"/>
            <p:cNvSpPr/>
            <p:nvPr/>
          </p:nvSpPr>
          <p:spPr>
            <a:xfrm>
              <a:off x="4973780" y="2078179"/>
              <a:ext cx="2350249" cy="2937166"/>
            </a:xfrm>
            <a:prstGeom prst="rect">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sp>
          <p:nvSpPr>
            <p:cNvPr id="8" name="Right Triangle 7"/>
            <p:cNvSpPr/>
            <p:nvPr/>
          </p:nvSpPr>
          <p:spPr>
            <a:xfrm rot="16200000">
              <a:off x="2195944" y="2223652"/>
              <a:ext cx="2937166" cy="2618509"/>
            </a:xfrm>
            <a:prstGeom prst="rtTriangle">
              <a:avLst/>
            </a:prstGeom>
            <a:grp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a:p>
          </p:txBody>
        </p:sp>
        <p:cxnSp>
          <p:nvCxnSpPr>
            <p:cNvPr id="10" name="Straight Arrow Connector 9"/>
            <p:cNvCxnSpPr/>
            <p:nvPr/>
          </p:nvCxnSpPr>
          <p:spPr>
            <a:xfrm flipV="1">
              <a:off x="4779819" y="5140036"/>
              <a:ext cx="2701636" cy="2"/>
            </a:xfrm>
            <a:prstGeom prst="straightConnector1">
              <a:avLst/>
            </a:prstGeom>
            <a:grpFill/>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a:off x="5223164" y="2078178"/>
              <a:ext cx="41563" cy="3006441"/>
            </a:xfrm>
            <a:prstGeom prst="straightConnector1">
              <a:avLst/>
            </a:prstGeom>
            <a:grpFill/>
            <a:ln>
              <a:headEnd type="arrow"/>
              <a:tailEnd type="arrow"/>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5167745" y="2673927"/>
              <a:ext cx="2327564" cy="1029811"/>
            </a:xfrm>
            <a:prstGeom prst="rect">
              <a:avLst/>
            </a:prstGeom>
            <a:grpFill/>
          </p:spPr>
          <p:txBody>
            <a:bodyPr wrap="square" rtlCol="0">
              <a:spAutoFit/>
            </a:bodyPr>
            <a:lstStyle/>
            <a:p>
              <a:pPr algn="ctr"/>
              <a:r>
                <a:rPr lang="el-GR" dirty="0" smtClean="0"/>
                <a:t>Ύψη πρανών </a:t>
              </a:r>
              <a:r>
                <a:rPr lang="en-US" dirty="0" smtClean="0"/>
                <a:t>H=5m, 10m,  20m &amp; 40m</a:t>
              </a:r>
              <a:endParaRPr lang="el-GR" dirty="0"/>
            </a:p>
          </p:txBody>
        </p:sp>
        <p:sp>
          <p:nvSpPr>
            <p:cNvPr id="20" name="Arc 19"/>
            <p:cNvSpPr/>
            <p:nvPr/>
          </p:nvSpPr>
          <p:spPr>
            <a:xfrm>
              <a:off x="2618509" y="4308764"/>
              <a:ext cx="720000" cy="1512000"/>
            </a:xfrm>
            <a:prstGeom prst="arc">
              <a:avLst/>
            </a:prstGeom>
            <a:grpFill/>
          </p:spPr>
          <p:style>
            <a:lnRef idx="1">
              <a:schemeClr val="accent1"/>
            </a:lnRef>
            <a:fillRef idx="0">
              <a:schemeClr val="accent1"/>
            </a:fillRef>
            <a:effectRef idx="0">
              <a:schemeClr val="accent1"/>
            </a:effectRef>
            <a:fontRef idx="minor">
              <a:schemeClr val="tx1"/>
            </a:fontRef>
          </p:style>
          <p:txBody>
            <a:bodyPr rtlCol="0" anchor="ctr"/>
            <a:lstStyle/>
            <a:p>
              <a:pPr algn="ctr"/>
              <a:endParaRPr lang="el-GR"/>
            </a:p>
          </p:txBody>
        </p:sp>
        <p:sp>
          <p:nvSpPr>
            <p:cNvPr id="21" name="TextBox 20"/>
            <p:cNvSpPr txBox="1"/>
            <p:nvPr/>
          </p:nvSpPr>
          <p:spPr>
            <a:xfrm>
              <a:off x="3664527" y="3507115"/>
              <a:ext cx="1593709" cy="1956640"/>
            </a:xfrm>
            <a:prstGeom prst="rect">
              <a:avLst/>
            </a:prstGeom>
            <a:grpFill/>
          </p:spPr>
          <p:txBody>
            <a:bodyPr wrap="square" rtlCol="0">
              <a:spAutoFit/>
            </a:bodyPr>
            <a:lstStyle/>
            <a:p>
              <a:pPr algn="ctr"/>
              <a:r>
                <a:rPr lang="el-GR" dirty="0" smtClean="0"/>
                <a:t>Γωνία κλίσης πρανών 15, 30</a:t>
              </a:r>
              <a:r>
                <a:rPr lang="el-GR" dirty="0" smtClean="0">
                  <a:latin typeface="Century Gothic" panose="020B0502020202020204" pitchFamily="34" charset="0"/>
                  <a:cs typeface="Calibri"/>
                </a:rPr>
                <a:t>°</a:t>
              </a:r>
              <a:r>
                <a:rPr lang="el-GR" dirty="0" smtClean="0"/>
                <a:t>, 45</a:t>
              </a:r>
              <a:r>
                <a:rPr lang="el-GR" dirty="0" smtClean="0">
                  <a:latin typeface="Century Gothic" panose="020B0502020202020204" pitchFamily="34" charset="0"/>
                  <a:cs typeface="Calibri"/>
                </a:rPr>
                <a:t>°</a:t>
              </a:r>
              <a:r>
                <a:rPr lang="el-GR" dirty="0" smtClean="0"/>
                <a:t>, 60</a:t>
              </a:r>
              <a:r>
                <a:rPr lang="el-GR" dirty="0" smtClean="0">
                  <a:latin typeface="Century Gothic" panose="020B0502020202020204" pitchFamily="34" charset="0"/>
                  <a:cs typeface="Calibri"/>
                </a:rPr>
                <a:t>°</a:t>
              </a:r>
              <a:r>
                <a:rPr lang="el-GR" dirty="0" smtClean="0"/>
                <a:t>, 75</a:t>
              </a:r>
              <a:r>
                <a:rPr lang="el-GR" dirty="0" smtClean="0">
                  <a:latin typeface="Century Gothic" panose="020B0502020202020204" pitchFamily="34" charset="0"/>
                  <a:cs typeface="Calibri"/>
                </a:rPr>
                <a:t>°</a:t>
              </a:r>
              <a:r>
                <a:rPr lang="el-GR" dirty="0" smtClean="0"/>
                <a:t> &amp; 90</a:t>
              </a:r>
              <a:r>
                <a:rPr lang="el-GR" dirty="0" smtClean="0">
                  <a:latin typeface="Century Gothic" panose="020B0502020202020204" pitchFamily="34" charset="0"/>
                  <a:cs typeface="Calibri"/>
                </a:rPr>
                <a:t>°</a:t>
              </a:r>
              <a:endParaRPr lang="el-GR" dirty="0"/>
            </a:p>
          </p:txBody>
        </p:sp>
        <p:sp>
          <p:nvSpPr>
            <p:cNvPr id="16" name="TextBox 15"/>
            <p:cNvSpPr txBox="1"/>
            <p:nvPr/>
          </p:nvSpPr>
          <p:spPr>
            <a:xfrm>
              <a:off x="5028763" y="5517548"/>
              <a:ext cx="2736567" cy="720868"/>
            </a:xfrm>
            <a:prstGeom prst="rect">
              <a:avLst/>
            </a:prstGeom>
            <a:grpFill/>
          </p:spPr>
          <p:txBody>
            <a:bodyPr wrap="square" rtlCol="0">
              <a:spAutoFit/>
            </a:bodyPr>
            <a:lstStyle/>
            <a:p>
              <a:r>
                <a:rPr lang="el-GR" dirty="0" smtClean="0"/>
                <a:t>Απόσταση πρανών </a:t>
              </a:r>
              <a:r>
                <a:rPr lang="en-US" dirty="0" smtClean="0"/>
                <a:t>L=5H, &amp; L=H</a:t>
              </a:r>
              <a:endParaRPr lang="el-GR" dirty="0"/>
            </a:p>
          </p:txBody>
        </p:sp>
      </p:grpSp>
      <p:sp>
        <p:nvSpPr>
          <p:cNvPr id="3" name="Slide Number Placeholder 2"/>
          <p:cNvSpPr>
            <a:spLocks noGrp="1"/>
          </p:cNvSpPr>
          <p:nvPr>
            <p:ph type="sldNum" sz="quarter" idx="12"/>
          </p:nvPr>
        </p:nvSpPr>
        <p:spPr/>
        <p:txBody>
          <a:bodyPr/>
          <a:lstStyle/>
          <a:p>
            <a:r>
              <a:rPr lang="en-US" dirty="0" smtClean="0"/>
              <a:t>3</a:t>
            </a:r>
            <a:r>
              <a:rPr lang="el-GR" dirty="0" smtClean="0"/>
              <a:t>4</a:t>
            </a:r>
            <a:endParaRPr lang="en-US" dirty="0"/>
          </a:p>
        </p:txBody>
      </p:sp>
    </p:spTree>
    <p:extLst>
      <p:ext uri="{BB962C8B-B14F-4D97-AF65-F5344CB8AC3E}">
        <p14:creationId xmlns:p14="http://schemas.microsoft.com/office/powerpoint/2010/main" val="100468532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idx="1"/>
          </p:nvPr>
        </p:nvSpPr>
        <p:spPr>
          <a:xfrm>
            <a:off x="1711822" y="787782"/>
            <a:ext cx="3992732" cy="1104699"/>
          </a:xfrm>
        </p:spPr>
        <p:txBody>
          <a:bodyPr/>
          <a:lstStyle/>
          <a:p>
            <a:r>
              <a:rPr lang="el-GR" dirty="0">
                <a:ln w="0"/>
                <a:solidFill>
                  <a:schemeClr val="tx1"/>
                </a:solidFill>
                <a:effectLst>
                  <a:outerShdw blurRad="38100" dist="19050" dir="2700000" algn="tl" rotWithShape="0">
                    <a:schemeClr val="dk1">
                      <a:alpha val="40000"/>
                    </a:schemeClr>
                  </a:outerShdw>
                </a:effectLst>
              </a:rPr>
              <a:t>Αποτελέσματα</a:t>
            </a:r>
            <a:r>
              <a:rPr lang="en-US" dirty="0">
                <a:ln w="0"/>
                <a:solidFill>
                  <a:schemeClr val="tx1"/>
                </a:solidFill>
                <a:effectLst>
                  <a:outerShdw blurRad="38100" dist="19050" dir="2700000" algn="tl" rotWithShape="0">
                    <a:schemeClr val="dk1">
                      <a:alpha val="40000"/>
                    </a:schemeClr>
                  </a:outerShdw>
                </a:effectLst>
              </a:rPr>
              <a:t> </a:t>
            </a:r>
            <a:r>
              <a:rPr lang="el-GR" dirty="0">
                <a:ln w="0"/>
                <a:solidFill>
                  <a:schemeClr val="tx1"/>
                </a:solidFill>
                <a:effectLst>
                  <a:outerShdw blurRad="38100" dist="19050" dir="2700000" algn="tl" rotWithShape="0">
                    <a:schemeClr val="dk1">
                      <a:alpha val="40000"/>
                    </a:schemeClr>
                  </a:outerShdw>
                </a:effectLst>
              </a:rPr>
              <a:t>ενδεικτικής περίπτωσης για </a:t>
            </a:r>
            <a:br>
              <a:rPr lang="el-GR" dirty="0">
                <a:ln w="0"/>
                <a:solidFill>
                  <a:schemeClr val="tx1"/>
                </a:solidFill>
                <a:effectLst>
                  <a:outerShdw blurRad="38100" dist="19050" dir="2700000" algn="tl" rotWithShape="0">
                    <a:schemeClr val="dk1">
                      <a:alpha val="40000"/>
                    </a:schemeClr>
                  </a:outerShdw>
                </a:effectLst>
              </a:rPr>
            </a:br>
            <a:r>
              <a:rPr lang="el-GR" dirty="0">
                <a:ln w="0"/>
                <a:solidFill>
                  <a:schemeClr val="tx1"/>
                </a:solidFill>
                <a:effectLst>
                  <a:outerShdw blurRad="38100" dist="19050" dir="2700000" algn="tl" rotWithShape="0">
                    <a:schemeClr val="dk1">
                      <a:alpha val="40000"/>
                    </a:schemeClr>
                  </a:outerShdw>
                </a:effectLst>
              </a:rPr>
              <a:t>φ=20</a:t>
            </a:r>
            <a:r>
              <a:rPr lang="en-US" dirty="0">
                <a:ln w="0"/>
                <a:solidFill>
                  <a:schemeClr val="tx1"/>
                </a:solidFill>
                <a:effectLst>
                  <a:outerShdw blurRad="38100" dist="19050" dir="2700000" algn="tl" rotWithShape="0">
                    <a:schemeClr val="dk1">
                      <a:alpha val="40000"/>
                    </a:schemeClr>
                  </a:outerShdw>
                </a:effectLst>
              </a:rPr>
              <a:t>º</a:t>
            </a:r>
            <a:r>
              <a:rPr lang="el-GR" dirty="0">
                <a:ln w="0"/>
                <a:solidFill>
                  <a:schemeClr val="tx1"/>
                </a:solidFill>
                <a:effectLst>
                  <a:outerShdw blurRad="38100" dist="19050" dir="2700000" algn="tl" rotWithShape="0">
                    <a:schemeClr val="dk1">
                      <a:alpha val="40000"/>
                    </a:schemeClr>
                  </a:outerShdw>
                </a:effectLst>
              </a:rPr>
              <a:t>, β=30</a:t>
            </a:r>
            <a:r>
              <a:rPr lang="en-US" dirty="0">
                <a:ln w="0"/>
                <a:solidFill>
                  <a:schemeClr val="tx1"/>
                </a:solidFill>
                <a:effectLst>
                  <a:outerShdw blurRad="38100" dist="19050" dir="2700000" algn="tl" rotWithShape="0">
                    <a:schemeClr val="dk1">
                      <a:alpha val="40000"/>
                    </a:schemeClr>
                  </a:outerShdw>
                </a:effectLst>
              </a:rPr>
              <a:t>º</a:t>
            </a:r>
            <a:r>
              <a:rPr lang="el-GR" dirty="0">
                <a:ln w="0"/>
                <a:solidFill>
                  <a:schemeClr val="tx1"/>
                </a:solidFill>
                <a:effectLst>
                  <a:outerShdw blurRad="38100" dist="19050" dir="2700000" algn="tl" rotWithShape="0">
                    <a:schemeClr val="dk1">
                      <a:alpha val="40000"/>
                    </a:schemeClr>
                  </a:outerShdw>
                </a:effectLst>
              </a:rPr>
              <a:t>, Η=10</a:t>
            </a:r>
            <a:r>
              <a:rPr lang="en-US" dirty="0">
                <a:ln w="0"/>
                <a:solidFill>
                  <a:schemeClr val="tx1"/>
                </a:solidFill>
                <a:effectLst>
                  <a:outerShdw blurRad="38100" dist="19050" dir="2700000" algn="tl" rotWithShape="0">
                    <a:schemeClr val="dk1">
                      <a:alpha val="40000"/>
                    </a:schemeClr>
                  </a:outerShdw>
                </a:effectLst>
              </a:rPr>
              <a:t>m</a:t>
            </a:r>
          </a:p>
        </p:txBody>
      </p:sp>
      <p:sp>
        <p:nvSpPr>
          <p:cNvPr id="7" name="Text Placeholder 6"/>
          <p:cNvSpPr>
            <a:spLocks noGrp="1"/>
          </p:cNvSpPr>
          <p:nvPr>
            <p:ph type="body" sz="quarter" idx="3"/>
          </p:nvPr>
        </p:nvSpPr>
        <p:spPr>
          <a:xfrm>
            <a:off x="7070942" y="787782"/>
            <a:ext cx="4127801" cy="1610952"/>
          </a:xfrm>
        </p:spPr>
        <p:txBody>
          <a:bodyPr/>
          <a:lstStyle/>
          <a:p>
            <a:r>
              <a:rPr lang="el-GR" dirty="0">
                <a:ln w="0"/>
                <a:solidFill>
                  <a:schemeClr val="tx1"/>
                </a:solidFill>
                <a:effectLst>
                  <a:outerShdw blurRad="38100" dist="19050" dir="2700000" algn="tl" rotWithShape="0">
                    <a:schemeClr val="dk1">
                      <a:alpha val="40000"/>
                    </a:schemeClr>
                  </a:outerShdw>
                </a:effectLst>
              </a:rPr>
              <a:t>Αποτελέσματα</a:t>
            </a:r>
            <a:r>
              <a:rPr lang="en-US" dirty="0">
                <a:ln w="0"/>
                <a:solidFill>
                  <a:schemeClr val="tx1"/>
                </a:solidFill>
                <a:effectLst>
                  <a:outerShdw blurRad="38100" dist="19050" dir="2700000" algn="tl" rotWithShape="0">
                    <a:schemeClr val="dk1">
                      <a:alpha val="40000"/>
                    </a:schemeClr>
                  </a:outerShdw>
                </a:effectLst>
              </a:rPr>
              <a:t> </a:t>
            </a:r>
            <a:r>
              <a:rPr lang="el-GR" dirty="0">
                <a:ln w="0"/>
                <a:solidFill>
                  <a:schemeClr val="tx1"/>
                </a:solidFill>
                <a:effectLst>
                  <a:outerShdw blurRad="38100" dist="19050" dir="2700000" algn="tl" rotWithShape="0">
                    <a:schemeClr val="dk1">
                      <a:alpha val="40000"/>
                    </a:schemeClr>
                  </a:outerShdw>
                </a:effectLst>
              </a:rPr>
              <a:t>ενδεικτικής περίπτωσης για </a:t>
            </a:r>
            <a:br>
              <a:rPr lang="el-GR" dirty="0">
                <a:ln w="0"/>
                <a:solidFill>
                  <a:schemeClr val="tx1"/>
                </a:solidFill>
                <a:effectLst>
                  <a:outerShdw blurRad="38100" dist="19050" dir="2700000" algn="tl" rotWithShape="0">
                    <a:schemeClr val="dk1">
                      <a:alpha val="40000"/>
                    </a:schemeClr>
                  </a:outerShdw>
                </a:effectLst>
              </a:rPr>
            </a:br>
            <a:r>
              <a:rPr lang="el-GR" dirty="0" smtClean="0">
                <a:ln w="0"/>
                <a:solidFill>
                  <a:schemeClr val="tx1"/>
                </a:solidFill>
                <a:effectLst>
                  <a:outerShdw blurRad="38100" dist="19050" dir="2700000" algn="tl" rotWithShape="0">
                    <a:schemeClr val="dk1">
                      <a:alpha val="40000"/>
                    </a:schemeClr>
                  </a:outerShdw>
                </a:effectLst>
              </a:rPr>
              <a:t>φ=30</a:t>
            </a:r>
            <a:r>
              <a:rPr lang="en-US" dirty="0">
                <a:ln w="0"/>
                <a:solidFill>
                  <a:schemeClr val="tx1"/>
                </a:solidFill>
                <a:effectLst>
                  <a:outerShdw blurRad="38100" dist="19050" dir="2700000" algn="tl" rotWithShape="0">
                    <a:schemeClr val="dk1">
                      <a:alpha val="40000"/>
                    </a:schemeClr>
                  </a:outerShdw>
                </a:effectLst>
              </a:rPr>
              <a:t>º</a:t>
            </a:r>
            <a:r>
              <a:rPr lang="el-GR" dirty="0">
                <a:ln w="0"/>
                <a:solidFill>
                  <a:schemeClr val="tx1"/>
                </a:solidFill>
                <a:effectLst>
                  <a:outerShdw blurRad="38100" dist="19050" dir="2700000" algn="tl" rotWithShape="0">
                    <a:schemeClr val="dk1">
                      <a:alpha val="40000"/>
                    </a:schemeClr>
                  </a:outerShdw>
                </a:effectLst>
              </a:rPr>
              <a:t>, </a:t>
            </a:r>
            <a:r>
              <a:rPr lang="el-GR" dirty="0" smtClean="0">
                <a:ln w="0"/>
                <a:solidFill>
                  <a:schemeClr val="tx1"/>
                </a:solidFill>
                <a:effectLst>
                  <a:outerShdw blurRad="38100" dist="19050" dir="2700000" algn="tl" rotWithShape="0">
                    <a:schemeClr val="dk1">
                      <a:alpha val="40000"/>
                    </a:schemeClr>
                  </a:outerShdw>
                </a:effectLst>
              </a:rPr>
              <a:t>β=45</a:t>
            </a:r>
            <a:r>
              <a:rPr lang="en-US" dirty="0" smtClean="0">
                <a:ln w="0"/>
                <a:solidFill>
                  <a:schemeClr val="tx1"/>
                </a:solidFill>
                <a:effectLst>
                  <a:outerShdw blurRad="38100" dist="19050" dir="2700000" algn="tl" rotWithShape="0">
                    <a:schemeClr val="dk1">
                      <a:alpha val="40000"/>
                    </a:schemeClr>
                  </a:outerShdw>
                </a:effectLst>
              </a:rPr>
              <a:t>º</a:t>
            </a:r>
            <a:r>
              <a:rPr lang="el-GR" dirty="0">
                <a:ln w="0"/>
                <a:solidFill>
                  <a:schemeClr val="tx1"/>
                </a:solidFill>
                <a:effectLst>
                  <a:outerShdw blurRad="38100" dist="19050" dir="2700000" algn="tl" rotWithShape="0">
                    <a:schemeClr val="dk1">
                      <a:alpha val="40000"/>
                    </a:schemeClr>
                  </a:outerShdw>
                </a:effectLst>
              </a:rPr>
              <a:t>, </a:t>
            </a:r>
            <a:r>
              <a:rPr lang="el-GR" dirty="0" smtClean="0">
                <a:ln w="0"/>
                <a:solidFill>
                  <a:schemeClr val="tx1"/>
                </a:solidFill>
                <a:effectLst>
                  <a:outerShdw blurRad="38100" dist="19050" dir="2700000" algn="tl" rotWithShape="0">
                    <a:schemeClr val="dk1">
                      <a:alpha val="40000"/>
                    </a:schemeClr>
                  </a:outerShdw>
                </a:effectLst>
              </a:rPr>
              <a:t>Η=5</a:t>
            </a:r>
            <a:r>
              <a:rPr lang="en-US" dirty="0" smtClean="0">
                <a:ln w="0"/>
                <a:solidFill>
                  <a:schemeClr val="tx1"/>
                </a:solidFill>
                <a:effectLst>
                  <a:outerShdw blurRad="38100" dist="19050" dir="2700000" algn="tl" rotWithShape="0">
                    <a:schemeClr val="dk1">
                      <a:alpha val="40000"/>
                    </a:schemeClr>
                  </a:outerShdw>
                </a:effectLst>
              </a:rPr>
              <a:t>m</a:t>
            </a:r>
            <a:endParaRPr lang="en-US" dirty="0">
              <a:ln w="0"/>
              <a:solidFill>
                <a:schemeClr val="tx1"/>
              </a:solidFill>
              <a:effectLst>
                <a:outerShdw blurRad="38100" dist="19050" dir="2700000" algn="tl" rotWithShape="0">
                  <a:schemeClr val="dk1">
                    <a:alpha val="40000"/>
                  </a:schemeClr>
                </a:outerShdw>
              </a:effectLst>
            </a:endParaRPr>
          </a:p>
          <a:p>
            <a:endParaRPr lang="en-US" dirty="0">
              <a:ln w="0"/>
              <a:solidFill>
                <a:schemeClr val="tx1"/>
              </a:solidFill>
              <a:effectLst>
                <a:outerShdw blurRad="38100" dist="19050" dir="2700000" algn="tl" rotWithShape="0">
                  <a:schemeClr val="dk1">
                    <a:alpha val="40000"/>
                  </a:schemeClr>
                </a:outerShdw>
              </a:effectLst>
            </a:endParaRPr>
          </a:p>
        </p:txBody>
      </p:sp>
      <p:sp>
        <p:nvSpPr>
          <p:cNvPr id="3" name="Slide Number Placeholder 2"/>
          <p:cNvSpPr>
            <a:spLocks noGrp="1"/>
          </p:cNvSpPr>
          <p:nvPr>
            <p:ph type="sldNum" sz="quarter" idx="12"/>
          </p:nvPr>
        </p:nvSpPr>
        <p:spPr/>
        <p:txBody>
          <a:bodyPr/>
          <a:lstStyle/>
          <a:p>
            <a:fld id="{D57F1E4F-1CFF-5643-939E-217C01CDF565}" type="slidenum">
              <a:rPr lang="en-US" smtClean="0"/>
              <a:pPr/>
              <a:t>35</a:t>
            </a:fld>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177505094"/>
              </p:ext>
            </p:extLst>
          </p:nvPr>
        </p:nvGraphicFramePr>
        <p:xfrm>
          <a:off x="766427" y="2398734"/>
          <a:ext cx="5429229" cy="2516654"/>
        </p:xfrm>
        <a:graphic>
          <a:graphicData uri="http://schemas.openxmlformats.org/drawingml/2006/table">
            <a:tbl>
              <a:tblPr firstRow="1" firstCol="1" bandRow="1">
                <a:tableStyleId>{5C22544A-7EE6-4342-B048-85BDC9FD1C3A}</a:tableStyleId>
              </a:tblPr>
              <a:tblGrid>
                <a:gridCol w="1356795"/>
                <a:gridCol w="1357478"/>
                <a:gridCol w="1357478"/>
                <a:gridCol w="1357478"/>
              </a:tblGrid>
              <a:tr h="469186">
                <a:tc>
                  <a:txBody>
                    <a:bodyPr/>
                    <a:lstStyle/>
                    <a:p>
                      <a:pPr marL="0" marR="0" algn="ctr">
                        <a:lnSpc>
                          <a:spcPct val="107000"/>
                        </a:lnSpc>
                        <a:spcBef>
                          <a:spcPts val="0"/>
                        </a:spcBef>
                        <a:spcAft>
                          <a:spcPts val="0"/>
                        </a:spcAft>
                      </a:pPr>
                      <a:endParaRPr lang="en-US" sz="1800" dirty="0">
                        <a:solidFill>
                          <a:srgbClr val="2A2A2A"/>
                        </a:solidFill>
                        <a:effectLst/>
                        <a:latin typeface="Tahoma" panose="020B0604030504040204" pitchFamily="34" charset="0"/>
                        <a:ea typeface="Tahoma" panose="020B060403050404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i="1" dirty="0" smtClean="0">
                          <a:effectLst/>
                          <a:latin typeface="Tahoma" panose="020B0604030504040204" pitchFamily="34" charset="0"/>
                          <a:ea typeface="Tahoma" panose="020B0604030504040204" pitchFamily="34" charset="0"/>
                          <a:cs typeface="Times New Roman" panose="02020603050405020304" pitchFamily="18" charset="0"/>
                        </a:rPr>
                        <a:t>L</a:t>
                      </a:r>
                      <a:r>
                        <a:rPr lang="el-GR" sz="1800" i="1" dirty="0" smtClean="0">
                          <a:effectLst/>
                          <a:latin typeface="Tahoma" panose="020B0604030504040204" pitchFamily="34" charset="0"/>
                          <a:ea typeface="Tahoma" panose="020B0604030504040204" pitchFamily="34" charset="0"/>
                          <a:cs typeface="Times New Roman" panose="02020603050405020304" pitchFamily="18" charset="0"/>
                        </a:rPr>
                        <a:t>=</a:t>
                      </a:r>
                      <a:r>
                        <a:rPr lang="en-US" sz="1800" i="1" dirty="0" smtClean="0">
                          <a:effectLst/>
                          <a:latin typeface="Tahoma" panose="020B0604030504040204" pitchFamily="34" charset="0"/>
                          <a:ea typeface="Tahoma" panose="020B0604030504040204" pitchFamily="34" charset="0"/>
                          <a:cs typeface="Times New Roman" panose="02020603050405020304" pitchFamily="18" charset="0"/>
                        </a:rPr>
                        <a:t>H</a:t>
                      </a:r>
                      <a:endParaRPr lang="en-US" sz="1800" dirty="0">
                        <a:solidFill>
                          <a:srgbClr val="2A2A2A"/>
                        </a:solidFill>
                        <a:effectLst/>
                        <a:latin typeface="Tahoma" panose="020B0604030504040204" pitchFamily="34" charset="0"/>
                        <a:ea typeface="Tahoma" panose="020B060403050404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i="1" dirty="0" smtClean="0">
                          <a:effectLst/>
                          <a:latin typeface="Tahoma" panose="020B0604030504040204" pitchFamily="34" charset="0"/>
                          <a:ea typeface="Tahoma" panose="020B0604030504040204" pitchFamily="34" charset="0"/>
                          <a:cs typeface="Times New Roman" panose="02020603050405020304" pitchFamily="18" charset="0"/>
                        </a:rPr>
                        <a:t>L</a:t>
                      </a:r>
                      <a:r>
                        <a:rPr lang="el-GR" sz="1800" i="1" dirty="0" smtClean="0">
                          <a:effectLst/>
                          <a:latin typeface="Tahoma" panose="020B0604030504040204" pitchFamily="34" charset="0"/>
                          <a:ea typeface="Tahoma" panose="020B0604030504040204" pitchFamily="34" charset="0"/>
                          <a:cs typeface="Times New Roman" panose="02020603050405020304" pitchFamily="18" charset="0"/>
                        </a:rPr>
                        <a:t>=5</a:t>
                      </a:r>
                      <a:r>
                        <a:rPr lang="en-US" sz="1800" i="1" dirty="0" smtClean="0">
                          <a:effectLst/>
                          <a:latin typeface="Tahoma" panose="020B0604030504040204" pitchFamily="34" charset="0"/>
                          <a:ea typeface="Tahoma" panose="020B0604030504040204" pitchFamily="34" charset="0"/>
                          <a:cs typeface="Times New Roman" panose="02020603050405020304" pitchFamily="18" charset="0"/>
                        </a:rPr>
                        <a:t>H</a:t>
                      </a:r>
                      <a:endParaRPr lang="en-US" sz="1800" dirty="0">
                        <a:solidFill>
                          <a:srgbClr val="2A2A2A"/>
                        </a:solidFill>
                        <a:effectLst/>
                        <a:latin typeface="Tahoma" panose="020B0604030504040204" pitchFamily="34" charset="0"/>
                        <a:ea typeface="Tahoma" panose="020B060403050404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l-GR" sz="1800" dirty="0" smtClean="0">
                          <a:solidFill>
                            <a:schemeClr val="bg1"/>
                          </a:solidFill>
                          <a:effectLst/>
                          <a:latin typeface="Tahoma" panose="020B0604030504040204" pitchFamily="34" charset="0"/>
                          <a:ea typeface="Tahoma" panose="020B0604030504040204" pitchFamily="34" charset="0"/>
                          <a:cs typeface="Times New Roman" panose="02020603050405020304" pitchFamily="18" charset="0"/>
                        </a:rPr>
                        <a:t>Πρανές</a:t>
                      </a:r>
                      <a:endParaRPr lang="en-US" sz="1800" dirty="0">
                        <a:solidFill>
                          <a:schemeClr val="bg1"/>
                        </a:solidFill>
                        <a:effectLst/>
                        <a:latin typeface="Tahoma" panose="020B0604030504040204" pitchFamily="34" charset="0"/>
                        <a:ea typeface="Tahoma" panose="020B0604030504040204" pitchFamily="34" charset="0"/>
                        <a:cs typeface="Times New Roman" panose="02020603050405020304" pitchFamily="18" charset="0"/>
                      </a:endParaRPr>
                    </a:p>
                  </a:txBody>
                  <a:tcPr marL="68580" marR="68580" marT="0" marB="0" anchor="ctr"/>
                </a:tc>
              </a:tr>
              <a:tr h="511867">
                <a:tc>
                  <a:txBody>
                    <a:bodyPr/>
                    <a:lstStyle/>
                    <a:p>
                      <a:pPr marL="0" marR="0" algn="ctr">
                        <a:lnSpc>
                          <a:spcPct val="107000"/>
                        </a:lnSpc>
                        <a:spcBef>
                          <a:spcPts val="0"/>
                        </a:spcBef>
                        <a:spcAft>
                          <a:spcPts val="0"/>
                        </a:spcAft>
                      </a:pPr>
                      <a:r>
                        <a:rPr lang="en-US" sz="1800" dirty="0" smtClean="0">
                          <a:effectLst/>
                        </a:rPr>
                        <a:t>FS</a:t>
                      </a:r>
                      <a:endParaRPr lang="en-US" sz="1800" dirty="0">
                        <a:solidFill>
                          <a:srgbClr val="2A2A2A"/>
                        </a:solidFill>
                        <a:effectLst/>
                        <a:latin typeface="Tahoma" panose="020B0604030504040204" pitchFamily="34" charset="0"/>
                        <a:ea typeface="Tahoma" panose="020B060403050404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l-GR" sz="1800" kern="1200" dirty="0" smtClean="0">
                          <a:solidFill>
                            <a:srgbClr val="2A2A2A"/>
                          </a:solidFill>
                          <a:effectLst/>
                          <a:latin typeface="Tahoma" panose="020B0604030504040204" pitchFamily="34" charset="0"/>
                          <a:ea typeface="Tahoma" panose="020B0604030504040204" pitchFamily="34" charset="0"/>
                          <a:cs typeface="Times New Roman" panose="02020603050405020304" pitchFamily="18" charset="0"/>
                        </a:rPr>
                        <a:t>2.09</a:t>
                      </a:r>
                      <a:endParaRPr lang="en-US" sz="1800" kern="1200" dirty="0">
                        <a:solidFill>
                          <a:srgbClr val="2A2A2A"/>
                        </a:solidFill>
                        <a:effectLst/>
                        <a:latin typeface="Tahoma" panose="020B0604030504040204" pitchFamily="34" charset="0"/>
                        <a:ea typeface="Tahoma" panose="020B060403050404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dirty="0" smtClean="0">
                          <a:solidFill>
                            <a:srgbClr val="2A2A2A"/>
                          </a:solidFill>
                          <a:effectLst/>
                          <a:latin typeface="Tahoma" panose="020B0604030504040204" pitchFamily="34" charset="0"/>
                          <a:ea typeface="Tahoma" panose="020B0604030504040204" pitchFamily="34" charset="0"/>
                          <a:cs typeface="Times New Roman" panose="02020603050405020304" pitchFamily="18" charset="0"/>
                        </a:rPr>
                        <a:t>2.12</a:t>
                      </a:r>
                      <a:endParaRPr lang="en-US" sz="1800" dirty="0">
                        <a:solidFill>
                          <a:srgbClr val="2A2A2A"/>
                        </a:solidFill>
                        <a:effectLst/>
                        <a:latin typeface="Tahoma" panose="020B0604030504040204" pitchFamily="34" charset="0"/>
                        <a:ea typeface="Tahoma" panose="020B060403050404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l-GR" sz="1800" dirty="0" smtClean="0">
                          <a:solidFill>
                            <a:srgbClr val="2A2A2A"/>
                          </a:solidFill>
                          <a:effectLst/>
                          <a:latin typeface="Tahoma" panose="020B0604030504040204" pitchFamily="34" charset="0"/>
                          <a:ea typeface="Tahoma" panose="020B0604030504040204" pitchFamily="34" charset="0"/>
                          <a:cs typeface="Times New Roman" panose="02020603050405020304" pitchFamily="18" charset="0"/>
                        </a:rPr>
                        <a:t>2.15</a:t>
                      </a:r>
                      <a:endParaRPr lang="en-US" sz="1800" dirty="0">
                        <a:solidFill>
                          <a:srgbClr val="2A2A2A"/>
                        </a:solidFill>
                        <a:effectLst/>
                        <a:latin typeface="Tahoma" panose="020B0604030504040204" pitchFamily="34" charset="0"/>
                        <a:ea typeface="Tahoma" panose="020B0604030504040204" pitchFamily="34" charset="0"/>
                        <a:cs typeface="Times New Roman" panose="02020603050405020304" pitchFamily="18" charset="0"/>
                      </a:endParaRPr>
                    </a:p>
                  </a:txBody>
                  <a:tcPr marL="68580" marR="68580" marT="0" marB="0" anchor="ctr"/>
                </a:tc>
              </a:tr>
              <a:tr h="511867">
                <a:tc>
                  <a:txBody>
                    <a:bodyPr/>
                    <a:lstStyle/>
                    <a:p>
                      <a:pPr marL="0" marR="0" algn="ctr">
                        <a:lnSpc>
                          <a:spcPct val="107000"/>
                        </a:lnSpc>
                        <a:spcBef>
                          <a:spcPts val="0"/>
                        </a:spcBef>
                        <a:spcAft>
                          <a:spcPts val="0"/>
                        </a:spcAft>
                      </a:pPr>
                      <a:r>
                        <a:rPr lang="el-GR" sz="1800">
                          <a:effectLst/>
                        </a:rPr>
                        <a:t>α=0.08</a:t>
                      </a:r>
                      <a:r>
                        <a:rPr lang="en-US" sz="1800">
                          <a:effectLst/>
                        </a:rPr>
                        <a:t>g</a:t>
                      </a:r>
                      <a:endParaRPr lang="en-US" sz="1800">
                        <a:solidFill>
                          <a:srgbClr val="2A2A2A"/>
                        </a:solidFill>
                        <a:effectLst/>
                        <a:latin typeface="Tahoma" panose="020B0604030504040204" pitchFamily="34" charset="0"/>
                        <a:ea typeface="Tahoma" panose="020B060403050404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l-GR" sz="1800" kern="1200" dirty="0" smtClean="0">
                          <a:solidFill>
                            <a:srgbClr val="2A2A2A"/>
                          </a:solidFill>
                          <a:effectLst/>
                          <a:latin typeface="Tahoma" panose="020B0604030504040204" pitchFamily="34" charset="0"/>
                          <a:ea typeface="Tahoma" panose="020B0604030504040204" pitchFamily="34" charset="0"/>
                          <a:cs typeface="Times New Roman" panose="02020603050405020304" pitchFamily="18" charset="0"/>
                        </a:rPr>
                        <a:t>1.7</a:t>
                      </a:r>
                      <a:r>
                        <a:rPr lang="en-US" sz="1800" kern="1200" dirty="0" smtClean="0">
                          <a:solidFill>
                            <a:srgbClr val="2A2A2A"/>
                          </a:solidFill>
                          <a:effectLst/>
                          <a:latin typeface="Tahoma" panose="020B0604030504040204" pitchFamily="34" charset="0"/>
                          <a:ea typeface="Tahoma" panose="020B0604030504040204" pitchFamily="34" charset="0"/>
                          <a:cs typeface="Times New Roman" panose="02020603050405020304" pitchFamily="18" charset="0"/>
                        </a:rPr>
                        <a:t>7</a:t>
                      </a:r>
                      <a:endParaRPr lang="en-US" sz="1800" kern="1200" dirty="0">
                        <a:solidFill>
                          <a:srgbClr val="2A2A2A"/>
                        </a:solidFill>
                        <a:effectLst/>
                        <a:latin typeface="Tahoma" panose="020B0604030504040204" pitchFamily="34" charset="0"/>
                        <a:ea typeface="Tahoma" panose="020B060403050404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dirty="0" smtClean="0">
                          <a:solidFill>
                            <a:srgbClr val="2A2A2A"/>
                          </a:solidFill>
                          <a:effectLst/>
                          <a:latin typeface="Tahoma" panose="020B0604030504040204" pitchFamily="34" charset="0"/>
                          <a:ea typeface="Tahoma" panose="020B0604030504040204" pitchFamily="34" charset="0"/>
                          <a:cs typeface="Times New Roman" panose="02020603050405020304" pitchFamily="18" charset="0"/>
                        </a:rPr>
                        <a:t>1.78</a:t>
                      </a:r>
                      <a:endParaRPr lang="en-US" sz="1800" dirty="0">
                        <a:solidFill>
                          <a:srgbClr val="2A2A2A"/>
                        </a:solidFill>
                        <a:effectLst/>
                        <a:latin typeface="Tahoma" panose="020B0604030504040204" pitchFamily="34" charset="0"/>
                        <a:ea typeface="Tahoma" panose="020B060403050404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l-GR" sz="1800" dirty="0" smtClean="0">
                          <a:solidFill>
                            <a:srgbClr val="2A2A2A"/>
                          </a:solidFill>
                          <a:effectLst/>
                          <a:latin typeface="Tahoma" panose="020B0604030504040204" pitchFamily="34" charset="0"/>
                          <a:ea typeface="Tahoma" panose="020B0604030504040204" pitchFamily="34" charset="0"/>
                          <a:cs typeface="Times New Roman" panose="02020603050405020304" pitchFamily="18" charset="0"/>
                        </a:rPr>
                        <a:t>1.81</a:t>
                      </a:r>
                      <a:endParaRPr lang="en-US" sz="1800" dirty="0">
                        <a:solidFill>
                          <a:srgbClr val="2A2A2A"/>
                        </a:solidFill>
                        <a:effectLst/>
                        <a:latin typeface="Tahoma" panose="020B0604030504040204" pitchFamily="34" charset="0"/>
                        <a:ea typeface="Tahoma" panose="020B0604030504040204" pitchFamily="34" charset="0"/>
                        <a:cs typeface="Times New Roman" panose="02020603050405020304" pitchFamily="18" charset="0"/>
                      </a:endParaRPr>
                    </a:p>
                  </a:txBody>
                  <a:tcPr marL="68580" marR="68580" marT="0" marB="0" anchor="ctr"/>
                </a:tc>
              </a:tr>
              <a:tr h="511867">
                <a:tc>
                  <a:txBody>
                    <a:bodyPr/>
                    <a:lstStyle/>
                    <a:p>
                      <a:pPr marL="0" marR="0" algn="ctr">
                        <a:lnSpc>
                          <a:spcPct val="107000"/>
                        </a:lnSpc>
                        <a:spcBef>
                          <a:spcPts val="0"/>
                        </a:spcBef>
                        <a:spcAft>
                          <a:spcPts val="0"/>
                        </a:spcAft>
                      </a:pPr>
                      <a:r>
                        <a:rPr lang="el-GR" sz="1800">
                          <a:effectLst/>
                        </a:rPr>
                        <a:t>α=0.12</a:t>
                      </a:r>
                      <a:r>
                        <a:rPr lang="en-US" sz="1800">
                          <a:effectLst/>
                        </a:rPr>
                        <a:t>g</a:t>
                      </a:r>
                      <a:endParaRPr lang="en-US" sz="1800">
                        <a:solidFill>
                          <a:srgbClr val="2A2A2A"/>
                        </a:solidFill>
                        <a:effectLst/>
                        <a:latin typeface="Tahoma" panose="020B0604030504040204" pitchFamily="34" charset="0"/>
                        <a:ea typeface="Tahoma" panose="020B060403050404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l-GR" sz="1800" kern="1200" dirty="0" smtClean="0">
                          <a:solidFill>
                            <a:srgbClr val="2A2A2A"/>
                          </a:solidFill>
                          <a:effectLst/>
                          <a:latin typeface="Tahoma" panose="020B0604030504040204" pitchFamily="34" charset="0"/>
                          <a:ea typeface="Tahoma" panose="020B0604030504040204" pitchFamily="34" charset="0"/>
                          <a:cs typeface="Times New Roman" panose="02020603050405020304" pitchFamily="18" charset="0"/>
                        </a:rPr>
                        <a:t>1.63</a:t>
                      </a:r>
                      <a:endParaRPr lang="en-US" sz="1800" kern="1200" dirty="0">
                        <a:solidFill>
                          <a:srgbClr val="2A2A2A"/>
                        </a:solidFill>
                        <a:effectLst/>
                        <a:latin typeface="Tahoma" panose="020B0604030504040204" pitchFamily="34" charset="0"/>
                        <a:ea typeface="Tahoma" panose="020B060403050404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dirty="0" smtClean="0">
                          <a:solidFill>
                            <a:srgbClr val="2A2A2A"/>
                          </a:solidFill>
                          <a:effectLst/>
                          <a:latin typeface="Tahoma" panose="020B0604030504040204" pitchFamily="34" charset="0"/>
                          <a:ea typeface="Tahoma" panose="020B0604030504040204" pitchFamily="34" charset="0"/>
                          <a:cs typeface="Times New Roman" panose="02020603050405020304" pitchFamily="18" charset="0"/>
                        </a:rPr>
                        <a:t>1.64</a:t>
                      </a:r>
                      <a:endParaRPr lang="en-US" sz="1800" dirty="0">
                        <a:solidFill>
                          <a:srgbClr val="2A2A2A"/>
                        </a:solidFill>
                        <a:effectLst/>
                        <a:latin typeface="Tahoma" panose="020B0604030504040204" pitchFamily="34" charset="0"/>
                        <a:ea typeface="Tahoma" panose="020B060403050404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l-GR" sz="1800" dirty="0" smtClean="0">
                          <a:solidFill>
                            <a:srgbClr val="2A2A2A"/>
                          </a:solidFill>
                          <a:effectLst/>
                          <a:latin typeface="Tahoma" panose="020B0604030504040204" pitchFamily="34" charset="0"/>
                          <a:ea typeface="Tahoma" panose="020B0604030504040204" pitchFamily="34" charset="0"/>
                          <a:cs typeface="Times New Roman" panose="02020603050405020304" pitchFamily="18" charset="0"/>
                        </a:rPr>
                        <a:t>1.6</a:t>
                      </a:r>
                      <a:r>
                        <a:rPr lang="en-US" sz="1800" dirty="0" smtClean="0">
                          <a:solidFill>
                            <a:srgbClr val="2A2A2A"/>
                          </a:solidFill>
                          <a:effectLst/>
                          <a:latin typeface="Tahoma" panose="020B0604030504040204" pitchFamily="34" charset="0"/>
                          <a:ea typeface="Tahoma" panose="020B0604030504040204" pitchFamily="34" charset="0"/>
                          <a:cs typeface="Times New Roman" panose="02020603050405020304" pitchFamily="18" charset="0"/>
                        </a:rPr>
                        <a:t>7</a:t>
                      </a:r>
                      <a:endParaRPr lang="en-US" sz="1800" dirty="0">
                        <a:solidFill>
                          <a:srgbClr val="2A2A2A"/>
                        </a:solidFill>
                        <a:effectLst/>
                        <a:latin typeface="Tahoma" panose="020B0604030504040204" pitchFamily="34" charset="0"/>
                        <a:ea typeface="Tahoma" panose="020B0604030504040204" pitchFamily="34" charset="0"/>
                        <a:cs typeface="Times New Roman" panose="02020603050405020304" pitchFamily="18" charset="0"/>
                      </a:endParaRPr>
                    </a:p>
                  </a:txBody>
                  <a:tcPr marL="68580" marR="68580" marT="0" marB="0" anchor="ctr"/>
                </a:tc>
              </a:tr>
              <a:tr h="511867">
                <a:tc>
                  <a:txBody>
                    <a:bodyPr/>
                    <a:lstStyle/>
                    <a:p>
                      <a:pPr marL="0" marR="0" algn="ctr">
                        <a:lnSpc>
                          <a:spcPct val="107000"/>
                        </a:lnSpc>
                        <a:spcBef>
                          <a:spcPts val="0"/>
                        </a:spcBef>
                        <a:spcAft>
                          <a:spcPts val="0"/>
                        </a:spcAft>
                      </a:pPr>
                      <a:r>
                        <a:rPr lang="el-GR" sz="1800">
                          <a:effectLst/>
                        </a:rPr>
                        <a:t>α=0.18</a:t>
                      </a:r>
                      <a:r>
                        <a:rPr lang="en-US" sz="1800">
                          <a:effectLst/>
                        </a:rPr>
                        <a:t>g</a:t>
                      </a:r>
                      <a:endParaRPr lang="en-US" sz="1800">
                        <a:solidFill>
                          <a:srgbClr val="2A2A2A"/>
                        </a:solidFill>
                        <a:effectLst/>
                        <a:latin typeface="Tahoma" panose="020B0604030504040204" pitchFamily="34" charset="0"/>
                        <a:ea typeface="Tahoma" panose="020B060403050404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l-GR" sz="1800" kern="1200" dirty="0" smtClean="0">
                          <a:solidFill>
                            <a:srgbClr val="2A2A2A"/>
                          </a:solidFill>
                          <a:effectLst/>
                          <a:latin typeface="Tahoma" panose="020B0604030504040204" pitchFamily="34" charset="0"/>
                          <a:ea typeface="Tahoma" panose="020B0604030504040204" pitchFamily="34" charset="0"/>
                          <a:cs typeface="Times New Roman" panose="02020603050405020304" pitchFamily="18" charset="0"/>
                        </a:rPr>
                        <a:t>1.46</a:t>
                      </a:r>
                      <a:endParaRPr lang="en-US" sz="1800" kern="1200" dirty="0">
                        <a:solidFill>
                          <a:srgbClr val="2A2A2A"/>
                        </a:solidFill>
                        <a:effectLst/>
                        <a:latin typeface="Tahoma" panose="020B0604030504040204" pitchFamily="34" charset="0"/>
                        <a:ea typeface="Tahoma" panose="020B060403050404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dirty="0" smtClean="0">
                          <a:solidFill>
                            <a:srgbClr val="2A2A2A"/>
                          </a:solidFill>
                          <a:effectLst/>
                          <a:latin typeface="Tahoma" panose="020B0604030504040204" pitchFamily="34" charset="0"/>
                          <a:ea typeface="Tahoma" panose="020B0604030504040204" pitchFamily="34" charset="0"/>
                          <a:cs typeface="Times New Roman" panose="02020603050405020304" pitchFamily="18" charset="0"/>
                        </a:rPr>
                        <a:t>1.48</a:t>
                      </a:r>
                      <a:endParaRPr lang="en-US" sz="1800" dirty="0">
                        <a:solidFill>
                          <a:srgbClr val="2A2A2A"/>
                        </a:solidFill>
                        <a:effectLst/>
                        <a:latin typeface="Tahoma" panose="020B0604030504040204" pitchFamily="34" charset="0"/>
                        <a:ea typeface="Tahoma" panose="020B060403050404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l-GR" sz="1800" dirty="0" smtClean="0">
                          <a:solidFill>
                            <a:srgbClr val="2A2A2A"/>
                          </a:solidFill>
                          <a:effectLst/>
                          <a:latin typeface="Tahoma" panose="020B0604030504040204" pitchFamily="34" charset="0"/>
                          <a:ea typeface="Tahoma" panose="020B0604030504040204" pitchFamily="34" charset="0"/>
                          <a:cs typeface="Times New Roman" panose="02020603050405020304" pitchFamily="18" charset="0"/>
                        </a:rPr>
                        <a:t>1.48</a:t>
                      </a:r>
                      <a:endParaRPr lang="en-US" sz="1800" dirty="0">
                        <a:solidFill>
                          <a:srgbClr val="2A2A2A"/>
                        </a:solidFill>
                        <a:effectLst/>
                        <a:latin typeface="Tahoma" panose="020B0604030504040204" pitchFamily="34" charset="0"/>
                        <a:ea typeface="Tahoma" panose="020B0604030504040204" pitchFamily="34" charset="0"/>
                        <a:cs typeface="Times New Roman" panose="02020603050405020304" pitchFamily="18" charset="0"/>
                      </a:endParaRPr>
                    </a:p>
                  </a:txBody>
                  <a:tcPr marL="68580" marR="68580" marT="0" marB="0" anchor="ctr"/>
                </a:tc>
              </a:tr>
            </a:tbl>
          </a:graphicData>
        </a:graphic>
      </p:graphicFrame>
      <p:graphicFrame>
        <p:nvGraphicFramePr>
          <p:cNvPr id="9" name="Table 8"/>
          <p:cNvGraphicFramePr>
            <a:graphicFrameLocks noGrp="1"/>
          </p:cNvGraphicFramePr>
          <p:nvPr>
            <p:extLst>
              <p:ext uri="{D42A27DB-BD31-4B8C-83A1-F6EECF244321}">
                <p14:modId xmlns:p14="http://schemas.microsoft.com/office/powerpoint/2010/main" val="4214408910"/>
              </p:ext>
            </p:extLst>
          </p:nvPr>
        </p:nvGraphicFramePr>
        <p:xfrm>
          <a:off x="6524225" y="2398734"/>
          <a:ext cx="5429229" cy="2516654"/>
        </p:xfrm>
        <a:graphic>
          <a:graphicData uri="http://schemas.openxmlformats.org/drawingml/2006/table">
            <a:tbl>
              <a:tblPr firstRow="1" firstCol="1" bandRow="1">
                <a:tableStyleId>{5C22544A-7EE6-4342-B048-85BDC9FD1C3A}</a:tableStyleId>
              </a:tblPr>
              <a:tblGrid>
                <a:gridCol w="1356795"/>
                <a:gridCol w="1357478"/>
                <a:gridCol w="1357478"/>
                <a:gridCol w="1357478"/>
              </a:tblGrid>
              <a:tr h="469186">
                <a:tc>
                  <a:txBody>
                    <a:bodyPr/>
                    <a:lstStyle/>
                    <a:p>
                      <a:pPr marL="0" marR="0" algn="ctr">
                        <a:lnSpc>
                          <a:spcPct val="107000"/>
                        </a:lnSpc>
                        <a:spcBef>
                          <a:spcPts val="0"/>
                        </a:spcBef>
                        <a:spcAft>
                          <a:spcPts val="0"/>
                        </a:spcAft>
                      </a:pPr>
                      <a:endParaRPr lang="en-US" sz="1800" dirty="0">
                        <a:solidFill>
                          <a:srgbClr val="2A2A2A"/>
                        </a:solidFill>
                        <a:effectLst/>
                        <a:latin typeface="Tahoma" panose="020B0604030504040204" pitchFamily="34" charset="0"/>
                        <a:ea typeface="Tahoma" panose="020B060403050404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i="1" dirty="0" smtClean="0">
                          <a:effectLst/>
                          <a:latin typeface="Tahoma" panose="020B0604030504040204" pitchFamily="34" charset="0"/>
                          <a:ea typeface="Tahoma" panose="020B0604030504040204" pitchFamily="34" charset="0"/>
                          <a:cs typeface="Times New Roman" panose="02020603050405020304" pitchFamily="18" charset="0"/>
                        </a:rPr>
                        <a:t>L</a:t>
                      </a:r>
                      <a:r>
                        <a:rPr lang="el-GR" sz="1800" i="1" dirty="0" smtClean="0">
                          <a:effectLst/>
                          <a:latin typeface="Tahoma" panose="020B0604030504040204" pitchFamily="34" charset="0"/>
                          <a:ea typeface="Tahoma" panose="020B0604030504040204" pitchFamily="34" charset="0"/>
                          <a:cs typeface="Times New Roman" panose="02020603050405020304" pitchFamily="18" charset="0"/>
                        </a:rPr>
                        <a:t>=</a:t>
                      </a:r>
                      <a:r>
                        <a:rPr lang="en-US" sz="1800" i="1" dirty="0" smtClean="0">
                          <a:effectLst/>
                          <a:latin typeface="Tahoma" panose="020B0604030504040204" pitchFamily="34" charset="0"/>
                          <a:ea typeface="Tahoma" panose="020B0604030504040204" pitchFamily="34" charset="0"/>
                          <a:cs typeface="Times New Roman" panose="02020603050405020304" pitchFamily="18" charset="0"/>
                        </a:rPr>
                        <a:t>H</a:t>
                      </a:r>
                      <a:endParaRPr lang="en-US" sz="1800" dirty="0">
                        <a:solidFill>
                          <a:srgbClr val="2A2A2A"/>
                        </a:solidFill>
                        <a:effectLst/>
                        <a:latin typeface="Tahoma" panose="020B0604030504040204" pitchFamily="34" charset="0"/>
                        <a:ea typeface="Tahoma" panose="020B060403050404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i="1" dirty="0" smtClean="0">
                          <a:effectLst/>
                          <a:latin typeface="Tahoma" panose="020B0604030504040204" pitchFamily="34" charset="0"/>
                          <a:ea typeface="Tahoma" panose="020B0604030504040204" pitchFamily="34" charset="0"/>
                          <a:cs typeface="Times New Roman" panose="02020603050405020304" pitchFamily="18" charset="0"/>
                        </a:rPr>
                        <a:t>L</a:t>
                      </a:r>
                      <a:r>
                        <a:rPr lang="el-GR" sz="1800" i="1" dirty="0" smtClean="0">
                          <a:effectLst/>
                          <a:latin typeface="Tahoma" panose="020B0604030504040204" pitchFamily="34" charset="0"/>
                          <a:ea typeface="Tahoma" panose="020B0604030504040204" pitchFamily="34" charset="0"/>
                          <a:cs typeface="Times New Roman" panose="02020603050405020304" pitchFamily="18" charset="0"/>
                        </a:rPr>
                        <a:t>=5</a:t>
                      </a:r>
                      <a:r>
                        <a:rPr lang="en-US" sz="1800" i="1" dirty="0" smtClean="0">
                          <a:effectLst/>
                          <a:latin typeface="Tahoma" panose="020B0604030504040204" pitchFamily="34" charset="0"/>
                          <a:ea typeface="Tahoma" panose="020B0604030504040204" pitchFamily="34" charset="0"/>
                          <a:cs typeface="Times New Roman" panose="02020603050405020304" pitchFamily="18" charset="0"/>
                        </a:rPr>
                        <a:t>H</a:t>
                      </a:r>
                      <a:endParaRPr lang="en-US" sz="1800" dirty="0">
                        <a:solidFill>
                          <a:srgbClr val="2A2A2A"/>
                        </a:solidFill>
                        <a:effectLst/>
                        <a:latin typeface="Tahoma" panose="020B0604030504040204" pitchFamily="34" charset="0"/>
                        <a:ea typeface="Tahoma" panose="020B060403050404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l-GR" sz="1800" smtClean="0">
                          <a:solidFill>
                            <a:schemeClr val="bg1"/>
                          </a:solidFill>
                          <a:effectLst/>
                          <a:latin typeface="Tahoma" panose="020B0604030504040204" pitchFamily="34" charset="0"/>
                          <a:ea typeface="Tahoma" panose="020B0604030504040204" pitchFamily="34" charset="0"/>
                          <a:cs typeface="Times New Roman" panose="02020603050405020304" pitchFamily="18" charset="0"/>
                        </a:rPr>
                        <a:t>Πρανές</a:t>
                      </a:r>
                      <a:endParaRPr lang="en-US" sz="1800" dirty="0">
                        <a:solidFill>
                          <a:schemeClr val="bg1"/>
                        </a:solidFill>
                        <a:effectLst/>
                        <a:latin typeface="Tahoma" panose="020B0604030504040204" pitchFamily="34" charset="0"/>
                        <a:ea typeface="Tahoma" panose="020B0604030504040204" pitchFamily="34" charset="0"/>
                        <a:cs typeface="Times New Roman" panose="02020603050405020304" pitchFamily="18" charset="0"/>
                      </a:endParaRPr>
                    </a:p>
                  </a:txBody>
                  <a:tcPr marL="68580" marR="68580" marT="0" marB="0" anchor="ctr"/>
                </a:tc>
              </a:tr>
              <a:tr h="511867">
                <a:tc>
                  <a:txBody>
                    <a:bodyPr/>
                    <a:lstStyle/>
                    <a:p>
                      <a:pPr marL="0" marR="0" algn="ctr">
                        <a:lnSpc>
                          <a:spcPct val="107000"/>
                        </a:lnSpc>
                        <a:spcBef>
                          <a:spcPts val="0"/>
                        </a:spcBef>
                        <a:spcAft>
                          <a:spcPts val="0"/>
                        </a:spcAft>
                      </a:pPr>
                      <a:r>
                        <a:rPr lang="en-US" sz="1800" dirty="0" smtClean="0">
                          <a:effectLst/>
                        </a:rPr>
                        <a:t>FS</a:t>
                      </a:r>
                      <a:endParaRPr lang="en-US" sz="1800" dirty="0">
                        <a:solidFill>
                          <a:srgbClr val="2A2A2A"/>
                        </a:solidFill>
                        <a:effectLst/>
                        <a:latin typeface="Tahoma" panose="020B0604030504040204" pitchFamily="34" charset="0"/>
                        <a:ea typeface="Tahoma" panose="020B060403050404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l-GR" sz="1800" dirty="0" smtClean="0">
                          <a:solidFill>
                            <a:srgbClr val="2A2A2A"/>
                          </a:solidFill>
                          <a:effectLst/>
                          <a:latin typeface="Tahoma" panose="020B0604030504040204" pitchFamily="34" charset="0"/>
                          <a:ea typeface="Tahoma" panose="020B0604030504040204" pitchFamily="34" charset="0"/>
                          <a:cs typeface="Times New Roman" panose="02020603050405020304" pitchFamily="18" charset="0"/>
                        </a:rPr>
                        <a:t>3.0</a:t>
                      </a:r>
                      <a:r>
                        <a:rPr lang="en-US" sz="1800" dirty="0" smtClean="0">
                          <a:solidFill>
                            <a:srgbClr val="2A2A2A"/>
                          </a:solidFill>
                          <a:effectLst/>
                          <a:latin typeface="Tahoma" panose="020B0604030504040204" pitchFamily="34" charset="0"/>
                          <a:ea typeface="Tahoma" panose="020B0604030504040204" pitchFamily="34" charset="0"/>
                          <a:cs typeface="Times New Roman" panose="02020603050405020304" pitchFamily="18" charset="0"/>
                        </a:rPr>
                        <a:t>9</a:t>
                      </a:r>
                      <a:endParaRPr lang="en-US" sz="1800" dirty="0">
                        <a:solidFill>
                          <a:srgbClr val="2A2A2A"/>
                        </a:solidFill>
                        <a:effectLst/>
                        <a:latin typeface="Tahoma" panose="020B0604030504040204" pitchFamily="34" charset="0"/>
                        <a:ea typeface="Tahoma" panose="020B060403050404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dirty="0" smtClean="0">
                          <a:solidFill>
                            <a:srgbClr val="2A2A2A"/>
                          </a:solidFill>
                          <a:effectLst/>
                          <a:latin typeface="Tahoma" panose="020B0604030504040204" pitchFamily="34" charset="0"/>
                          <a:ea typeface="Tahoma" panose="020B0604030504040204" pitchFamily="34" charset="0"/>
                          <a:cs typeface="Times New Roman" panose="02020603050405020304" pitchFamily="18" charset="0"/>
                        </a:rPr>
                        <a:t>3.10</a:t>
                      </a:r>
                      <a:endParaRPr lang="en-US" sz="1800" dirty="0">
                        <a:solidFill>
                          <a:srgbClr val="2A2A2A"/>
                        </a:solidFill>
                        <a:effectLst/>
                        <a:latin typeface="Tahoma" panose="020B0604030504040204" pitchFamily="34" charset="0"/>
                        <a:ea typeface="Tahoma" panose="020B060403050404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l-GR" sz="1800" dirty="0" smtClean="0">
                          <a:solidFill>
                            <a:srgbClr val="2A2A2A"/>
                          </a:solidFill>
                          <a:effectLst/>
                          <a:latin typeface="Tahoma" panose="020B0604030504040204" pitchFamily="34" charset="0"/>
                          <a:ea typeface="Tahoma" panose="020B0604030504040204" pitchFamily="34" charset="0"/>
                          <a:cs typeface="Times New Roman" panose="02020603050405020304" pitchFamily="18" charset="0"/>
                        </a:rPr>
                        <a:t>3.06</a:t>
                      </a:r>
                      <a:endParaRPr lang="en-US" sz="1800" dirty="0">
                        <a:solidFill>
                          <a:srgbClr val="2A2A2A"/>
                        </a:solidFill>
                        <a:effectLst/>
                        <a:latin typeface="Tahoma" panose="020B0604030504040204" pitchFamily="34" charset="0"/>
                        <a:ea typeface="Tahoma" panose="020B0604030504040204" pitchFamily="34" charset="0"/>
                        <a:cs typeface="Times New Roman" panose="02020603050405020304" pitchFamily="18" charset="0"/>
                      </a:endParaRPr>
                    </a:p>
                  </a:txBody>
                  <a:tcPr marL="68580" marR="68580" marT="0" marB="0" anchor="ctr"/>
                </a:tc>
              </a:tr>
              <a:tr h="511867">
                <a:tc>
                  <a:txBody>
                    <a:bodyPr/>
                    <a:lstStyle/>
                    <a:p>
                      <a:pPr marL="0" marR="0" algn="ctr">
                        <a:lnSpc>
                          <a:spcPct val="107000"/>
                        </a:lnSpc>
                        <a:spcBef>
                          <a:spcPts val="0"/>
                        </a:spcBef>
                        <a:spcAft>
                          <a:spcPts val="0"/>
                        </a:spcAft>
                      </a:pPr>
                      <a:r>
                        <a:rPr lang="el-GR" sz="1800">
                          <a:effectLst/>
                        </a:rPr>
                        <a:t>α=0.08</a:t>
                      </a:r>
                      <a:r>
                        <a:rPr lang="en-US" sz="1800">
                          <a:effectLst/>
                        </a:rPr>
                        <a:t>g</a:t>
                      </a:r>
                      <a:endParaRPr lang="en-US" sz="1800">
                        <a:solidFill>
                          <a:srgbClr val="2A2A2A"/>
                        </a:solidFill>
                        <a:effectLst/>
                        <a:latin typeface="Tahoma" panose="020B0604030504040204" pitchFamily="34" charset="0"/>
                        <a:ea typeface="Tahoma" panose="020B060403050404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l-GR" sz="1800" dirty="0" smtClean="0">
                          <a:solidFill>
                            <a:srgbClr val="2A2A2A"/>
                          </a:solidFill>
                          <a:effectLst/>
                          <a:latin typeface="Tahoma" panose="020B0604030504040204" pitchFamily="34" charset="0"/>
                          <a:ea typeface="Tahoma" panose="020B0604030504040204" pitchFamily="34" charset="0"/>
                          <a:cs typeface="Times New Roman" panose="02020603050405020304" pitchFamily="18" charset="0"/>
                        </a:rPr>
                        <a:t>2.72</a:t>
                      </a:r>
                      <a:endParaRPr lang="en-US" sz="1800" dirty="0">
                        <a:solidFill>
                          <a:srgbClr val="2A2A2A"/>
                        </a:solidFill>
                        <a:effectLst/>
                        <a:latin typeface="Tahoma" panose="020B0604030504040204" pitchFamily="34" charset="0"/>
                        <a:ea typeface="Tahoma" panose="020B060403050404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smtClean="0">
                          <a:solidFill>
                            <a:srgbClr val="2A2A2A"/>
                          </a:solidFill>
                          <a:effectLst/>
                          <a:latin typeface="Tahoma" panose="020B0604030504040204" pitchFamily="34" charset="0"/>
                          <a:ea typeface="Tahoma" panose="020B0604030504040204" pitchFamily="34" charset="0"/>
                          <a:cs typeface="Times New Roman" panose="02020603050405020304" pitchFamily="18" charset="0"/>
                        </a:rPr>
                        <a:t>2.73</a:t>
                      </a:r>
                      <a:endParaRPr lang="en-US" sz="1800" dirty="0">
                        <a:solidFill>
                          <a:srgbClr val="2A2A2A"/>
                        </a:solidFill>
                        <a:effectLst/>
                        <a:latin typeface="Tahoma" panose="020B0604030504040204" pitchFamily="34" charset="0"/>
                        <a:ea typeface="Tahoma" panose="020B060403050404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l-GR" sz="1800" dirty="0" smtClean="0">
                          <a:solidFill>
                            <a:srgbClr val="2A2A2A"/>
                          </a:solidFill>
                          <a:effectLst/>
                          <a:latin typeface="Tahoma" panose="020B0604030504040204" pitchFamily="34" charset="0"/>
                          <a:ea typeface="Tahoma" panose="020B0604030504040204" pitchFamily="34" charset="0"/>
                          <a:cs typeface="Times New Roman" panose="02020603050405020304" pitchFamily="18" charset="0"/>
                        </a:rPr>
                        <a:t>2.69</a:t>
                      </a:r>
                      <a:endParaRPr lang="en-US" sz="1800" dirty="0">
                        <a:solidFill>
                          <a:srgbClr val="2A2A2A"/>
                        </a:solidFill>
                        <a:effectLst/>
                        <a:latin typeface="Tahoma" panose="020B0604030504040204" pitchFamily="34" charset="0"/>
                        <a:ea typeface="Tahoma" panose="020B0604030504040204" pitchFamily="34" charset="0"/>
                        <a:cs typeface="Times New Roman" panose="02020603050405020304" pitchFamily="18" charset="0"/>
                      </a:endParaRPr>
                    </a:p>
                  </a:txBody>
                  <a:tcPr marL="68580" marR="68580" marT="0" marB="0" anchor="ctr"/>
                </a:tc>
              </a:tr>
              <a:tr h="511867">
                <a:tc>
                  <a:txBody>
                    <a:bodyPr/>
                    <a:lstStyle/>
                    <a:p>
                      <a:pPr marL="0" marR="0" algn="ctr">
                        <a:lnSpc>
                          <a:spcPct val="107000"/>
                        </a:lnSpc>
                        <a:spcBef>
                          <a:spcPts val="0"/>
                        </a:spcBef>
                        <a:spcAft>
                          <a:spcPts val="0"/>
                        </a:spcAft>
                      </a:pPr>
                      <a:r>
                        <a:rPr lang="el-GR" sz="1800">
                          <a:effectLst/>
                        </a:rPr>
                        <a:t>α=0.12</a:t>
                      </a:r>
                      <a:r>
                        <a:rPr lang="en-US" sz="1800">
                          <a:effectLst/>
                        </a:rPr>
                        <a:t>g</a:t>
                      </a:r>
                      <a:endParaRPr lang="en-US" sz="1800">
                        <a:solidFill>
                          <a:srgbClr val="2A2A2A"/>
                        </a:solidFill>
                        <a:effectLst/>
                        <a:latin typeface="Tahoma" panose="020B0604030504040204" pitchFamily="34" charset="0"/>
                        <a:ea typeface="Tahoma" panose="020B060403050404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l-GR" sz="1800" dirty="0" smtClean="0">
                          <a:solidFill>
                            <a:srgbClr val="2A2A2A"/>
                          </a:solidFill>
                          <a:effectLst/>
                          <a:latin typeface="Tahoma" panose="020B0604030504040204" pitchFamily="34" charset="0"/>
                          <a:ea typeface="Tahoma" panose="020B0604030504040204" pitchFamily="34" charset="0"/>
                          <a:cs typeface="Times New Roman" panose="02020603050405020304" pitchFamily="18" charset="0"/>
                        </a:rPr>
                        <a:t>2.55</a:t>
                      </a:r>
                      <a:endParaRPr lang="en-US" sz="1800" dirty="0">
                        <a:solidFill>
                          <a:srgbClr val="2A2A2A"/>
                        </a:solidFill>
                        <a:effectLst/>
                        <a:latin typeface="Tahoma" panose="020B0604030504040204" pitchFamily="34" charset="0"/>
                        <a:ea typeface="Tahoma" panose="020B060403050404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dirty="0" smtClean="0">
                          <a:solidFill>
                            <a:srgbClr val="2A2A2A"/>
                          </a:solidFill>
                          <a:effectLst/>
                          <a:latin typeface="Tahoma" panose="020B0604030504040204" pitchFamily="34" charset="0"/>
                          <a:ea typeface="Tahoma" panose="020B0604030504040204" pitchFamily="34" charset="0"/>
                          <a:cs typeface="Times New Roman" panose="02020603050405020304" pitchFamily="18" charset="0"/>
                        </a:rPr>
                        <a:t>2.57</a:t>
                      </a:r>
                      <a:endParaRPr lang="en-US" sz="1800" dirty="0">
                        <a:solidFill>
                          <a:srgbClr val="2A2A2A"/>
                        </a:solidFill>
                        <a:effectLst/>
                        <a:latin typeface="Tahoma" panose="020B0604030504040204" pitchFamily="34" charset="0"/>
                        <a:ea typeface="Tahoma" panose="020B060403050404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l-GR" sz="1800" dirty="0" smtClean="0">
                          <a:solidFill>
                            <a:srgbClr val="2A2A2A"/>
                          </a:solidFill>
                          <a:effectLst/>
                          <a:latin typeface="Tahoma" panose="020B0604030504040204" pitchFamily="34" charset="0"/>
                          <a:ea typeface="Tahoma" panose="020B0604030504040204" pitchFamily="34" charset="0"/>
                          <a:cs typeface="Times New Roman" panose="02020603050405020304" pitchFamily="18" charset="0"/>
                        </a:rPr>
                        <a:t>2.5</a:t>
                      </a:r>
                      <a:r>
                        <a:rPr lang="en-US" sz="1800" dirty="0" smtClean="0">
                          <a:solidFill>
                            <a:srgbClr val="2A2A2A"/>
                          </a:solidFill>
                          <a:effectLst/>
                          <a:latin typeface="Tahoma" panose="020B0604030504040204" pitchFamily="34" charset="0"/>
                          <a:ea typeface="Tahoma" panose="020B0604030504040204" pitchFamily="34" charset="0"/>
                          <a:cs typeface="Times New Roman" panose="02020603050405020304" pitchFamily="18" charset="0"/>
                        </a:rPr>
                        <a:t>3</a:t>
                      </a:r>
                      <a:endParaRPr lang="en-US" sz="1800" dirty="0">
                        <a:solidFill>
                          <a:srgbClr val="2A2A2A"/>
                        </a:solidFill>
                        <a:effectLst/>
                        <a:latin typeface="Tahoma" panose="020B0604030504040204" pitchFamily="34" charset="0"/>
                        <a:ea typeface="Tahoma" panose="020B0604030504040204" pitchFamily="34" charset="0"/>
                        <a:cs typeface="Times New Roman" panose="02020603050405020304" pitchFamily="18" charset="0"/>
                      </a:endParaRPr>
                    </a:p>
                  </a:txBody>
                  <a:tcPr marL="68580" marR="68580" marT="0" marB="0" anchor="ctr"/>
                </a:tc>
              </a:tr>
              <a:tr h="511867">
                <a:tc>
                  <a:txBody>
                    <a:bodyPr/>
                    <a:lstStyle/>
                    <a:p>
                      <a:pPr marL="0" marR="0" algn="ctr">
                        <a:lnSpc>
                          <a:spcPct val="107000"/>
                        </a:lnSpc>
                        <a:spcBef>
                          <a:spcPts val="0"/>
                        </a:spcBef>
                        <a:spcAft>
                          <a:spcPts val="0"/>
                        </a:spcAft>
                      </a:pPr>
                      <a:r>
                        <a:rPr lang="el-GR" sz="1800">
                          <a:effectLst/>
                        </a:rPr>
                        <a:t>α=0.18</a:t>
                      </a:r>
                      <a:r>
                        <a:rPr lang="en-US" sz="1800">
                          <a:effectLst/>
                        </a:rPr>
                        <a:t>g</a:t>
                      </a:r>
                      <a:endParaRPr lang="en-US" sz="1800">
                        <a:solidFill>
                          <a:srgbClr val="2A2A2A"/>
                        </a:solidFill>
                        <a:effectLst/>
                        <a:latin typeface="Tahoma" panose="020B0604030504040204" pitchFamily="34" charset="0"/>
                        <a:ea typeface="Tahoma" panose="020B060403050404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l-GR" sz="1800" dirty="0" smtClean="0">
                          <a:solidFill>
                            <a:srgbClr val="2A2A2A"/>
                          </a:solidFill>
                          <a:effectLst/>
                          <a:latin typeface="Tahoma" panose="020B0604030504040204" pitchFamily="34" charset="0"/>
                          <a:ea typeface="Tahoma" panose="020B0604030504040204" pitchFamily="34" charset="0"/>
                          <a:cs typeface="Times New Roman" panose="02020603050405020304" pitchFamily="18" charset="0"/>
                        </a:rPr>
                        <a:t>2.32</a:t>
                      </a:r>
                      <a:endParaRPr lang="en-US" sz="1800" dirty="0">
                        <a:solidFill>
                          <a:srgbClr val="2A2A2A"/>
                        </a:solidFill>
                        <a:effectLst/>
                        <a:latin typeface="Tahoma" panose="020B0604030504040204" pitchFamily="34" charset="0"/>
                        <a:ea typeface="Tahoma" panose="020B060403050404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n-US" sz="1800" dirty="0" smtClean="0">
                          <a:solidFill>
                            <a:srgbClr val="2A2A2A"/>
                          </a:solidFill>
                          <a:effectLst/>
                          <a:latin typeface="Tahoma" panose="020B0604030504040204" pitchFamily="34" charset="0"/>
                          <a:ea typeface="Tahoma" panose="020B0604030504040204" pitchFamily="34" charset="0"/>
                          <a:cs typeface="Times New Roman" panose="02020603050405020304" pitchFamily="18" charset="0"/>
                        </a:rPr>
                        <a:t>2.34</a:t>
                      </a:r>
                      <a:endParaRPr lang="en-US" sz="1800" dirty="0">
                        <a:solidFill>
                          <a:srgbClr val="2A2A2A"/>
                        </a:solidFill>
                        <a:effectLst/>
                        <a:latin typeface="Tahoma" panose="020B0604030504040204" pitchFamily="34" charset="0"/>
                        <a:ea typeface="Tahoma" panose="020B0604030504040204" pitchFamily="34" charset="0"/>
                        <a:cs typeface="Times New Roman" panose="02020603050405020304" pitchFamily="18" charset="0"/>
                      </a:endParaRPr>
                    </a:p>
                  </a:txBody>
                  <a:tcPr marL="68580" marR="68580" marT="0" marB="0" anchor="ctr"/>
                </a:tc>
                <a:tc>
                  <a:txBody>
                    <a:bodyPr/>
                    <a:lstStyle/>
                    <a:p>
                      <a:pPr marL="0" marR="0" algn="ctr">
                        <a:lnSpc>
                          <a:spcPct val="107000"/>
                        </a:lnSpc>
                        <a:spcBef>
                          <a:spcPts val="0"/>
                        </a:spcBef>
                        <a:spcAft>
                          <a:spcPts val="0"/>
                        </a:spcAft>
                      </a:pPr>
                      <a:r>
                        <a:rPr lang="el-GR" sz="1800" dirty="0" smtClean="0">
                          <a:solidFill>
                            <a:srgbClr val="2A2A2A"/>
                          </a:solidFill>
                          <a:effectLst/>
                          <a:latin typeface="Tahoma" panose="020B0604030504040204" pitchFamily="34" charset="0"/>
                          <a:ea typeface="Tahoma" panose="020B0604030504040204" pitchFamily="34" charset="0"/>
                          <a:cs typeface="Times New Roman" panose="02020603050405020304" pitchFamily="18" charset="0"/>
                        </a:rPr>
                        <a:t>2.30</a:t>
                      </a:r>
                      <a:endParaRPr lang="en-US" sz="1800" dirty="0">
                        <a:solidFill>
                          <a:srgbClr val="2A2A2A"/>
                        </a:solidFill>
                        <a:effectLst/>
                        <a:latin typeface="Tahoma" panose="020B0604030504040204" pitchFamily="34" charset="0"/>
                        <a:ea typeface="Tahoma" panose="020B0604030504040204" pitchFamily="34" charset="0"/>
                        <a:cs typeface="Times New Roman" panose="02020603050405020304" pitchFamily="18" charset="0"/>
                      </a:endParaRPr>
                    </a:p>
                  </a:txBody>
                  <a:tcPr marL="68580" marR="68580" marT="0" marB="0" anchor="ctr"/>
                </a:tc>
              </a:tr>
            </a:tbl>
          </a:graphicData>
        </a:graphic>
      </p:graphicFrame>
      <p:sp>
        <p:nvSpPr>
          <p:cNvPr id="10" name="TextBox 9"/>
          <p:cNvSpPr txBox="1"/>
          <p:nvPr/>
        </p:nvSpPr>
        <p:spPr>
          <a:xfrm>
            <a:off x="3629453" y="5339946"/>
            <a:ext cx="5785558" cy="400110"/>
          </a:xfrm>
          <a:prstGeom prst="rect">
            <a:avLst/>
          </a:prstGeom>
          <a:noFill/>
        </p:spPr>
        <p:txBody>
          <a:bodyPr wrap="none" rtlCol="0">
            <a:spAutoFit/>
          </a:bodyPr>
          <a:lstStyle/>
          <a:p>
            <a:r>
              <a:rPr lang="el-GR" sz="2000" dirty="0" smtClean="0">
                <a:effectLst>
                  <a:outerShdw blurRad="38100" dist="38100" dir="2700000" algn="tl">
                    <a:srgbClr val="000000">
                      <a:alpha val="43137"/>
                    </a:srgbClr>
                  </a:outerShdw>
                </a:effectLst>
              </a:rPr>
              <a:t>Δεν παρατηρείται καμία ουσιαστική διαφορά. </a:t>
            </a:r>
            <a:endParaRPr lang="en-US" sz="20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84185941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4383" y="624110"/>
            <a:ext cx="9655366" cy="756455"/>
          </a:xfrm>
        </p:spPr>
        <p:txBody>
          <a:bodyPr>
            <a:noAutofit/>
          </a:bodyPr>
          <a:lstStyle/>
          <a:p>
            <a:r>
              <a:rPr lang="el-GR" dirty="0" smtClean="0">
                <a:ln w="0"/>
                <a:solidFill>
                  <a:schemeClr val="tx1"/>
                </a:solidFill>
                <a:effectLst>
                  <a:outerShdw blurRad="38100" dist="19050" dir="2700000" algn="tl" rotWithShape="0">
                    <a:schemeClr val="dk1">
                      <a:alpha val="40000"/>
                    </a:schemeClr>
                  </a:outerShdw>
                </a:effectLst>
              </a:rPr>
              <a:t>Συμπεράσματα </a:t>
            </a:r>
            <a:r>
              <a:rPr lang="el-GR" dirty="0" smtClean="0">
                <a:effectLst>
                  <a:outerShdw blurRad="38100" dist="38100" dir="2700000" algn="tl">
                    <a:srgbClr val="000000">
                      <a:alpha val="43137"/>
                    </a:srgbClr>
                  </a:outerShdw>
                </a:effectLst>
              </a:rPr>
              <a:t>Συμμετρικών </a:t>
            </a:r>
            <a:r>
              <a:rPr lang="el-GR" dirty="0">
                <a:effectLst>
                  <a:outerShdw blurRad="38100" dist="38100" dir="2700000" algn="tl">
                    <a:srgbClr val="000000">
                      <a:alpha val="43137"/>
                    </a:srgbClr>
                  </a:outerShdw>
                </a:effectLst>
              </a:rPr>
              <a:t>επιχωμάτων</a:t>
            </a:r>
            <a:endParaRPr lang="en-US" dirty="0">
              <a:ln w="0"/>
              <a:solidFill>
                <a:schemeClr val="tx1"/>
              </a:solidFill>
              <a:effectLst>
                <a:outerShdw blurRad="38100" dist="19050" dir="2700000" algn="tl" rotWithShape="0">
                  <a:schemeClr val="dk1">
                    <a:alpha val="40000"/>
                  </a:schemeClr>
                </a:outerShdw>
              </a:effectLst>
            </a:endParaRPr>
          </a:p>
        </p:txBody>
      </p:sp>
      <p:sp>
        <p:nvSpPr>
          <p:cNvPr id="3" name="Slide Number Placeholder 2"/>
          <p:cNvSpPr>
            <a:spLocks noGrp="1"/>
          </p:cNvSpPr>
          <p:nvPr>
            <p:ph type="sldNum" sz="quarter" idx="12"/>
          </p:nvPr>
        </p:nvSpPr>
        <p:spPr>
          <a:xfrm>
            <a:off x="502388" y="726510"/>
            <a:ext cx="779767" cy="488515"/>
          </a:xfrm>
        </p:spPr>
        <p:txBody>
          <a:bodyPr/>
          <a:lstStyle/>
          <a:p>
            <a:fld id="{C1E00FD9-3625-4B98-A083-B7668507364C}" type="slidenum">
              <a:rPr lang="en-US" smtClean="0"/>
              <a:pPr/>
              <a:t>36</a:t>
            </a:fld>
            <a:endParaRPr lang="en-US" dirty="0"/>
          </a:p>
        </p:txBody>
      </p:sp>
      <p:sp>
        <p:nvSpPr>
          <p:cNvPr id="4" name="TextBox 3"/>
          <p:cNvSpPr txBox="1"/>
          <p:nvPr/>
        </p:nvSpPr>
        <p:spPr>
          <a:xfrm>
            <a:off x="1282155" y="2081637"/>
            <a:ext cx="9407095" cy="3785652"/>
          </a:xfrm>
          <a:prstGeom prst="rect">
            <a:avLst/>
          </a:prstGeom>
          <a:noFill/>
        </p:spPr>
        <p:txBody>
          <a:bodyPr wrap="square" rtlCol="0">
            <a:spAutoFit/>
          </a:bodyPr>
          <a:lstStyle/>
          <a:p>
            <a:pPr marL="342900" indent="-342900" algn="just">
              <a:buFont typeface="Wingdings" panose="05000000000000000000" pitchFamily="2" charset="2"/>
              <a:buChar char="Ø"/>
            </a:pPr>
            <a:r>
              <a:rPr lang="el-GR" sz="2200" dirty="0" smtClean="0">
                <a:effectLst>
                  <a:outerShdw blurRad="38100" dist="38100" dir="2700000" algn="tl">
                    <a:srgbClr val="000000">
                      <a:alpha val="43137"/>
                    </a:srgbClr>
                  </a:outerShdw>
                </a:effectLst>
              </a:rPr>
              <a:t>Με βάση τα αποτελέσματα των αναλύσεων που προέκυψαν από τα συμμετρικά επιχώματα παρατηρήθηκε ότι ο </a:t>
            </a:r>
            <a:r>
              <a:rPr lang="el-GR" sz="2200" dirty="0">
                <a:effectLst>
                  <a:outerShdw blurRad="38100" dist="38100" dir="2700000" algn="tl">
                    <a:srgbClr val="000000">
                      <a:alpha val="43137"/>
                    </a:srgbClr>
                  </a:outerShdw>
                </a:effectLst>
              </a:rPr>
              <a:t>Σ</a:t>
            </a:r>
            <a:r>
              <a:rPr lang="el-GR" sz="2200" dirty="0" smtClean="0">
                <a:effectLst>
                  <a:outerShdw blurRad="38100" dist="38100" dir="2700000" algn="tl">
                    <a:srgbClr val="000000">
                      <a:alpha val="43137"/>
                    </a:srgbClr>
                  </a:outerShdw>
                </a:effectLst>
              </a:rPr>
              <a:t>υντελεστής </a:t>
            </a:r>
            <a:r>
              <a:rPr lang="el-GR" sz="2200" dirty="0">
                <a:effectLst>
                  <a:outerShdw blurRad="38100" dist="38100" dir="2700000" algn="tl">
                    <a:srgbClr val="000000">
                      <a:alpha val="43137"/>
                    </a:srgbClr>
                  </a:outerShdw>
                </a:effectLst>
              </a:rPr>
              <a:t>Α</a:t>
            </a:r>
            <a:r>
              <a:rPr lang="el-GR" sz="2200" dirty="0" smtClean="0">
                <a:effectLst>
                  <a:outerShdw blurRad="38100" dist="38100" dir="2700000" algn="tl">
                    <a:srgbClr val="000000">
                      <a:alpha val="43137"/>
                    </a:srgbClr>
                  </a:outerShdw>
                </a:effectLst>
              </a:rPr>
              <a:t>σφαλείας (</a:t>
            </a:r>
            <a:r>
              <a:rPr lang="en-US" sz="2200" dirty="0" smtClean="0">
                <a:effectLst>
                  <a:outerShdw blurRad="38100" dist="38100" dir="2700000" algn="tl">
                    <a:srgbClr val="000000">
                      <a:alpha val="43137"/>
                    </a:srgbClr>
                  </a:outerShdw>
                </a:effectLst>
              </a:rPr>
              <a:t>FS)</a:t>
            </a:r>
            <a:r>
              <a:rPr lang="el-GR" sz="2200" dirty="0" smtClean="0">
                <a:effectLst>
                  <a:outerShdw blurRad="38100" dist="38100" dir="2700000" algn="tl">
                    <a:srgbClr val="000000">
                      <a:alpha val="43137"/>
                    </a:srgbClr>
                  </a:outerShdw>
                </a:effectLst>
              </a:rPr>
              <a:t> δεν επηρεάζεται σημαντικά από την απόσταση των συμμετρικών πρανών. Γεγονός που αποδίδεται στη ψευδοστατική μέθοδο</a:t>
            </a:r>
            <a:r>
              <a:rPr lang="el-GR" sz="2200" dirty="0" smtClean="0">
                <a:effectLst>
                  <a:outerShdw blurRad="38100" dist="38100" dir="2700000" algn="tl">
                    <a:srgbClr val="000000">
                      <a:alpha val="43137"/>
                    </a:srgbClr>
                  </a:outerShdw>
                </a:effectLst>
              </a:rPr>
              <a:t>.</a:t>
            </a:r>
          </a:p>
          <a:p>
            <a:pPr marL="342900" indent="-342900" algn="just">
              <a:buFont typeface="Wingdings" panose="05000000000000000000" pitchFamily="2" charset="2"/>
              <a:buChar char="Ø"/>
            </a:pPr>
            <a:r>
              <a:rPr lang="el-GR" sz="2200" dirty="0">
                <a:effectLst>
                  <a:outerShdw blurRad="38100" dist="38100" dir="2700000" algn="tl">
                    <a:srgbClr val="000000">
                      <a:alpha val="43137"/>
                    </a:srgbClr>
                  </a:outerShdw>
                </a:effectLst>
              </a:rPr>
              <a:t>Επειδή χρησιμοποιήσαμε την ψευδοστατική μέθοδο δεν διακρίθηκε η επίδραση της συχνότητας του σεισμού στα συμμετρικά πρανή</a:t>
            </a:r>
            <a:r>
              <a:rPr lang="el-GR" sz="2200" dirty="0" smtClean="0">
                <a:effectLst>
                  <a:outerShdw blurRad="38100" dist="38100" dir="2700000" algn="tl">
                    <a:srgbClr val="000000">
                      <a:alpha val="43137"/>
                    </a:srgbClr>
                  </a:outerShdw>
                </a:effectLst>
              </a:rPr>
              <a:t>.</a:t>
            </a:r>
            <a:endParaRPr lang="el-GR" sz="2200" dirty="0" smtClean="0">
              <a:effectLst>
                <a:outerShdw blurRad="38100" dist="38100" dir="2700000" algn="tl">
                  <a:srgbClr val="000000">
                    <a:alpha val="43137"/>
                  </a:srgbClr>
                </a:outerShdw>
              </a:effectLst>
            </a:endParaRPr>
          </a:p>
          <a:p>
            <a:pPr marL="342900" indent="-342900" algn="just">
              <a:buFont typeface="Wingdings" panose="05000000000000000000" pitchFamily="2" charset="2"/>
              <a:buChar char="Ø"/>
            </a:pPr>
            <a:r>
              <a:rPr lang="el-GR" sz="2200" dirty="0" smtClean="0">
                <a:effectLst>
                  <a:outerShdw blurRad="38100" dist="38100" dir="2700000" algn="tl">
                    <a:srgbClr val="000000">
                      <a:alpha val="43137"/>
                    </a:srgbClr>
                  </a:outerShdw>
                </a:effectLst>
              </a:rPr>
              <a:t>Το </a:t>
            </a:r>
            <a:r>
              <a:rPr lang="en-US" sz="2200" dirty="0">
                <a:effectLst>
                  <a:outerShdw blurRad="38100" dist="38100" dir="2700000" algn="tl">
                    <a:srgbClr val="000000">
                      <a:alpha val="43137"/>
                    </a:srgbClr>
                  </a:outerShdw>
                </a:effectLst>
              </a:rPr>
              <a:t>P</a:t>
            </a:r>
            <a:r>
              <a:rPr lang="en-US" sz="2200" dirty="0" smtClean="0">
                <a:effectLst>
                  <a:outerShdw blurRad="38100" dist="38100" dir="2700000" algn="tl">
                    <a:srgbClr val="000000">
                      <a:alpha val="43137"/>
                    </a:srgbClr>
                  </a:outerShdw>
                </a:effectLst>
              </a:rPr>
              <a:t>laxis </a:t>
            </a:r>
            <a:r>
              <a:rPr lang="el-GR" sz="2200" dirty="0" smtClean="0">
                <a:effectLst>
                  <a:outerShdw blurRad="38100" dist="38100" dir="2700000" algn="tl">
                    <a:srgbClr val="000000">
                      <a:alpha val="43137"/>
                    </a:srgbClr>
                  </a:outerShdw>
                </a:effectLst>
              </a:rPr>
              <a:t>είναι σαν να εξετάζει </a:t>
            </a:r>
            <a:r>
              <a:rPr lang="el-GR" sz="2200" dirty="0">
                <a:effectLst>
                  <a:outerShdw blurRad="38100" dist="38100" dir="2700000" algn="tl">
                    <a:srgbClr val="000000">
                      <a:alpha val="43137"/>
                    </a:srgbClr>
                  </a:outerShdw>
                </a:effectLst>
              </a:rPr>
              <a:t>ξεχωριστά το κάθε </a:t>
            </a:r>
            <a:r>
              <a:rPr lang="el-GR" sz="2200" dirty="0" smtClean="0">
                <a:effectLst>
                  <a:outerShdw blurRad="38100" dist="38100" dir="2700000" algn="tl">
                    <a:srgbClr val="000000">
                      <a:alpha val="43137"/>
                    </a:srgbClr>
                  </a:outerShdw>
                </a:effectLst>
              </a:rPr>
              <a:t>πρανές </a:t>
            </a:r>
            <a:r>
              <a:rPr lang="el-GR" sz="2200" dirty="0">
                <a:effectLst>
                  <a:outerShdw blurRad="38100" dist="38100" dir="2700000" algn="tl">
                    <a:srgbClr val="000000">
                      <a:alpha val="43137"/>
                    </a:srgbClr>
                  </a:outerShdw>
                </a:effectLst>
              </a:rPr>
              <a:t>άρα  η παρουσία του ενός δεν επηρεάζει το άλλο και ο συντελεστής ασφαλείας που προκύπτει είναι </a:t>
            </a:r>
            <a:r>
              <a:rPr lang="el-GR" sz="2200" dirty="0" smtClean="0">
                <a:effectLst>
                  <a:outerShdw blurRad="38100" dist="38100" dir="2700000" algn="tl">
                    <a:srgbClr val="000000">
                      <a:alpha val="43137"/>
                    </a:srgbClr>
                  </a:outerShdw>
                </a:effectLst>
              </a:rPr>
              <a:t>παρόμοιος </a:t>
            </a:r>
            <a:r>
              <a:rPr lang="el-GR" sz="2200" dirty="0">
                <a:effectLst>
                  <a:outerShdw blurRad="38100" dist="38100" dir="2700000" algn="tl">
                    <a:srgbClr val="000000">
                      <a:alpha val="43137"/>
                    </a:srgbClr>
                  </a:outerShdw>
                </a:effectLst>
              </a:rPr>
              <a:t>και για τα δύο </a:t>
            </a:r>
            <a:r>
              <a:rPr lang="el-GR" sz="2200" dirty="0" smtClean="0">
                <a:effectLst>
                  <a:outerShdw blurRad="38100" dist="38100" dir="2700000" algn="tl">
                    <a:srgbClr val="000000">
                      <a:alpha val="43137"/>
                    </a:srgbClr>
                  </a:outerShdw>
                </a:effectLst>
              </a:rPr>
              <a:t>πρανή.</a:t>
            </a:r>
          </a:p>
          <a:p>
            <a:pPr algn="just"/>
            <a:endParaRPr lang="en-US" sz="2000"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33601098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419100"/>
            <a:ext cx="8911687" cy="1280890"/>
          </a:xfrm>
        </p:spPr>
        <p:txBody>
          <a:bodyPr>
            <a:normAutofit/>
          </a:bodyPr>
          <a:lstStyle/>
          <a:p>
            <a:r>
              <a:rPr lang="el-GR" dirty="0" smtClean="0">
                <a:effectLst>
                  <a:outerShdw blurRad="38100" dist="38100" dir="2700000" algn="tl">
                    <a:srgbClr val="000000">
                      <a:alpha val="43137"/>
                    </a:srgbClr>
                  </a:outerShdw>
                </a:effectLst>
              </a:rPr>
              <a:t>Εφαρμογή νέων διαγραμμάτων σε πρανές της Ικαρίας</a:t>
            </a:r>
            <a:endParaRPr lang="en-US" dirty="0">
              <a:effectLst>
                <a:outerShdw blurRad="38100" dist="38100" dir="2700000" algn="tl">
                  <a:srgbClr val="000000">
                    <a:alpha val="43137"/>
                  </a:srgbClr>
                </a:outerShdw>
              </a:effectLst>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2313876570"/>
              </p:ext>
            </p:extLst>
          </p:nvPr>
        </p:nvGraphicFramePr>
        <p:xfrm>
          <a:off x="1232939" y="4522382"/>
          <a:ext cx="10158076" cy="223283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Slide Number Placeholder 3"/>
          <p:cNvSpPr>
            <a:spLocks noGrp="1"/>
          </p:cNvSpPr>
          <p:nvPr>
            <p:ph type="sldNum" sz="quarter" idx="12"/>
          </p:nvPr>
        </p:nvSpPr>
        <p:spPr>
          <a:xfrm>
            <a:off x="794263" y="787782"/>
            <a:ext cx="682112" cy="514925"/>
          </a:xfrm>
        </p:spPr>
        <p:txBody>
          <a:bodyPr/>
          <a:lstStyle/>
          <a:p>
            <a:r>
              <a:rPr lang="en-US" dirty="0" smtClean="0"/>
              <a:t>3</a:t>
            </a:r>
            <a:r>
              <a:rPr lang="el-GR" dirty="0"/>
              <a:t>7</a:t>
            </a:r>
            <a:endParaRPr lang="en-US" dirty="0"/>
          </a:p>
        </p:txBody>
      </p:sp>
      <p:pic>
        <p:nvPicPr>
          <p:cNvPr id="8" name="Picture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24142" y="1699990"/>
            <a:ext cx="5034726" cy="304449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 name="image8.jpeg"/>
          <p:cNvPicPr/>
          <p:nvPr/>
        </p:nvPicPr>
        <p:blipFill>
          <a:blip r:embed="rId8" cstate="print"/>
          <a:stretch>
            <a:fillRect/>
          </a:stretch>
        </p:blipFill>
        <p:spPr>
          <a:xfrm>
            <a:off x="6998217" y="1699990"/>
            <a:ext cx="4669243" cy="304449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TextBox 9"/>
          <p:cNvSpPr txBox="1"/>
          <p:nvPr/>
        </p:nvSpPr>
        <p:spPr>
          <a:xfrm>
            <a:off x="8101571" y="4744486"/>
            <a:ext cx="2967479" cy="430887"/>
          </a:xfrm>
          <a:prstGeom prst="rect">
            <a:avLst/>
          </a:prstGeom>
          <a:noFill/>
        </p:spPr>
        <p:txBody>
          <a:bodyPr wrap="none" rtlCol="0">
            <a:spAutoFit/>
          </a:bodyPr>
          <a:lstStyle/>
          <a:p>
            <a:r>
              <a:rPr lang="el-GR" sz="2200" dirty="0">
                <a:ln w="0"/>
                <a:effectLst>
                  <a:outerShdw blurRad="38100" dist="19050" dir="2700000" algn="tl" rotWithShape="0">
                    <a:schemeClr val="dk1">
                      <a:alpha val="40000"/>
                    </a:schemeClr>
                  </a:outerShdw>
                </a:effectLst>
              </a:rPr>
              <a:t>Ταξινόμηση κλίσεων </a:t>
            </a:r>
            <a:endParaRPr lang="en-US" sz="2200" dirty="0">
              <a:ln w="0"/>
              <a:effectLst>
                <a:outerShdw blurRad="38100" dist="19050" dir="2700000" algn="tl" rotWithShape="0">
                  <a:schemeClr val="dk1">
                    <a:alpha val="40000"/>
                  </a:schemeClr>
                </a:outerShdw>
              </a:effectLst>
            </a:endParaRPr>
          </a:p>
        </p:txBody>
      </p:sp>
      <p:cxnSp>
        <p:nvCxnSpPr>
          <p:cNvPr id="14" name="Curved Connector 13"/>
          <p:cNvCxnSpPr/>
          <p:nvPr/>
        </p:nvCxnSpPr>
        <p:spPr>
          <a:xfrm rot="16200000" flipH="1">
            <a:off x="8864009" y="3696586"/>
            <a:ext cx="375684" cy="113414"/>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8435020" y="3870251"/>
            <a:ext cx="1933543" cy="369332"/>
          </a:xfrm>
          <a:prstGeom prst="rect">
            <a:avLst/>
          </a:prstGeom>
          <a:noFill/>
        </p:spPr>
        <p:txBody>
          <a:bodyPr wrap="none" rtlCol="0">
            <a:spAutoFit/>
          </a:bodyPr>
          <a:lstStyle/>
          <a:p>
            <a:r>
              <a:rPr lang="el-GR" dirty="0" smtClean="0"/>
              <a:t>Περιοχή μελέτης</a:t>
            </a:r>
            <a:endParaRPr lang="en-US" dirty="0"/>
          </a:p>
        </p:txBody>
      </p:sp>
      <p:sp>
        <p:nvSpPr>
          <p:cNvPr id="17" name="TextBox 16"/>
          <p:cNvSpPr txBox="1"/>
          <p:nvPr/>
        </p:nvSpPr>
        <p:spPr>
          <a:xfrm>
            <a:off x="1041602" y="4744486"/>
            <a:ext cx="3892412" cy="430887"/>
          </a:xfrm>
          <a:prstGeom prst="rect">
            <a:avLst/>
          </a:prstGeom>
          <a:noFill/>
        </p:spPr>
        <p:txBody>
          <a:bodyPr wrap="none" rtlCol="0">
            <a:spAutoFit/>
          </a:bodyPr>
          <a:lstStyle/>
          <a:p>
            <a:r>
              <a:rPr lang="el-GR" sz="2200" dirty="0">
                <a:ln w="0"/>
                <a:effectLst>
                  <a:outerShdw blurRad="38100" dist="19050" dir="2700000" algn="tl" rotWithShape="0">
                    <a:schemeClr val="dk1">
                      <a:alpha val="40000"/>
                    </a:schemeClr>
                  </a:outerShdw>
                </a:effectLst>
              </a:rPr>
              <a:t>Χάρτης Ικαρίας στο </a:t>
            </a:r>
            <a:r>
              <a:rPr lang="en-US" sz="2200" dirty="0">
                <a:ln w="0"/>
                <a:effectLst>
                  <a:outerShdw blurRad="38100" dist="19050" dir="2700000" algn="tl" rotWithShape="0">
                    <a:schemeClr val="dk1">
                      <a:alpha val="40000"/>
                    </a:schemeClr>
                  </a:outerShdw>
                </a:effectLst>
              </a:rPr>
              <a:t>WGS84</a:t>
            </a:r>
          </a:p>
        </p:txBody>
      </p:sp>
    </p:spTree>
    <p:extLst>
      <p:ext uri="{BB962C8B-B14F-4D97-AF65-F5344CB8AC3E}">
        <p14:creationId xmlns:p14="http://schemas.microsoft.com/office/powerpoint/2010/main" val="59373740"/>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88527" y="448771"/>
            <a:ext cx="9916085" cy="1280890"/>
          </a:xfrm>
        </p:spPr>
        <p:txBody>
          <a:bodyPr/>
          <a:lstStyle/>
          <a:p>
            <a:r>
              <a:rPr lang="el-GR" dirty="0">
                <a:effectLst>
                  <a:outerShdw blurRad="38100" dist="38100" dir="2700000" algn="tl">
                    <a:srgbClr val="000000">
                      <a:alpha val="43137"/>
                    </a:srgbClr>
                  </a:outerShdw>
                </a:effectLst>
              </a:rPr>
              <a:t>Γεωλογικές και γεωτεχνικές συνθήκες περιοχής</a:t>
            </a:r>
            <a:endParaRPr lang="en-US" dirty="0"/>
          </a:p>
        </p:txBody>
      </p:sp>
      <p:sp>
        <p:nvSpPr>
          <p:cNvPr id="4" name="Slide Number Placeholder 3"/>
          <p:cNvSpPr>
            <a:spLocks noGrp="1"/>
          </p:cNvSpPr>
          <p:nvPr>
            <p:ph type="sldNum" sz="quarter" idx="12"/>
          </p:nvPr>
        </p:nvSpPr>
        <p:spPr/>
        <p:txBody>
          <a:bodyPr/>
          <a:lstStyle/>
          <a:p>
            <a:fld id="{09E89E51-8C15-4A44-8949-9383991409F4}" type="slidenum">
              <a:rPr lang="en-US" smtClean="0"/>
              <a:pPr/>
              <a:t>38</a:t>
            </a:fld>
            <a:endParaRPr lang="en-US" smtClean="0"/>
          </a:p>
          <a:p>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2057" y="1854533"/>
            <a:ext cx="5157238" cy="3044496"/>
          </a:xfrm>
          <a:prstGeom prst="rect">
            <a:avLst/>
          </a:prstGeom>
          <a:ln>
            <a:noFill/>
          </a:ln>
          <a:effectLst>
            <a:outerShdw blurRad="292100" dist="139700" dir="2700000" algn="tl" rotWithShape="0">
              <a:srgbClr val="333333">
                <a:alpha val="65000"/>
              </a:srgbClr>
            </a:outerShdw>
          </a:effectLst>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46569" y="1859715"/>
            <a:ext cx="5160227" cy="3039314"/>
          </a:xfrm>
          <a:prstGeom prst="rect">
            <a:avLst/>
          </a:prstGeom>
          <a:ln>
            <a:noFill/>
          </a:ln>
          <a:effectLst>
            <a:outerShdw blurRad="292100" dist="139700" dir="2700000" algn="tl" rotWithShape="0">
              <a:srgbClr val="333333">
                <a:alpha val="65000"/>
              </a:srgbClr>
            </a:outerShdw>
          </a:effectLst>
        </p:spPr>
      </p:pic>
      <p:cxnSp>
        <p:nvCxnSpPr>
          <p:cNvPr id="10" name="Straight Connector 9"/>
          <p:cNvCxnSpPr/>
          <p:nvPr/>
        </p:nvCxnSpPr>
        <p:spPr>
          <a:xfrm>
            <a:off x="2218660" y="3203944"/>
            <a:ext cx="2211573" cy="140349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flipV="1">
            <a:off x="2218660" y="2193544"/>
            <a:ext cx="226828" cy="1010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2445488" y="2193544"/>
            <a:ext cx="1757917" cy="1322289"/>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4203405" y="3522921"/>
            <a:ext cx="226828" cy="1084521"/>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7534940" y="2247014"/>
            <a:ext cx="552893" cy="2360428"/>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flipV="1">
            <a:off x="7542028" y="2116960"/>
            <a:ext cx="758456" cy="130054"/>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8307572" y="2119423"/>
            <a:ext cx="609600" cy="1516912"/>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flipV="1">
            <a:off x="8087833" y="3636335"/>
            <a:ext cx="829339" cy="971107"/>
          </a:xfrm>
          <a:prstGeom prst="line">
            <a:avLst/>
          </a:prstGeom>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1435121" y="5192215"/>
            <a:ext cx="4051109" cy="430887"/>
          </a:xfrm>
          <a:prstGeom prst="rect">
            <a:avLst/>
          </a:prstGeom>
          <a:noFill/>
        </p:spPr>
        <p:txBody>
          <a:bodyPr wrap="none" rtlCol="0">
            <a:spAutoFit/>
          </a:bodyPr>
          <a:lstStyle/>
          <a:p>
            <a:r>
              <a:rPr lang="el-GR" sz="2200" dirty="0" err="1" smtClean="0">
                <a:ln w="0"/>
                <a:effectLst>
                  <a:outerShdw blurRad="38100" dist="19050" dir="2700000" algn="tl" rotWithShape="0">
                    <a:schemeClr val="dk1">
                      <a:alpha val="40000"/>
                    </a:schemeClr>
                  </a:outerShdw>
                </a:effectLst>
              </a:rPr>
              <a:t>Ορθοφωτοχάρτης</a:t>
            </a:r>
            <a:r>
              <a:rPr lang="el-GR" sz="2000" dirty="0" smtClean="0">
                <a:ln w="0"/>
                <a:effectLst>
                  <a:outerShdw blurRad="38100" dist="19050" dir="2700000" algn="tl" rotWithShape="0">
                    <a:schemeClr val="dk1">
                      <a:alpha val="40000"/>
                    </a:schemeClr>
                  </a:outerShdw>
                </a:effectLst>
              </a:rPr>
              <a:t> </a:t>
            </a:r>
            <a:r>
              <a:rPr lang="el-GR" sz="2200" dirty="0" smtClean="0">
                <a:ln w="0"/>
                <a:effectLst>
                  <a:outerShdw blurRad="38100" dist="19050" dir="2700000" algn="tl" rotWithShape="0">
                    <a:schemeClr val="dk1">
                      <a:alpha val="40000"/>
                    </a:schemeClr>
                  </a:outerShdw>
                </a:effectLst>
              </a:rPr>
              <a:t>περιοχής</a:t>
            </a:r>
            <a:r>
              <a:rPr lang="el-GR" dirty="0" smtClean="0"/>
              <a:t>.</a:t>
            </a:r>
            <a:endParaRPr lang="en-US" dirty="0"/>
          </a:p>
        </p:txBody>
      </p:sp>
      <p:sp>
        <p:nvSpPr>
          <p:cNvPr id="35" name="TextBox 34"/>
          <p:cNvSpPr txBox="1"/>
          <p:nvPr/>
        </p:nvSpPr>
        <p:spPr>
          <a:xfrm>
            <a:off x="7584432" y="5245394"/>
            <a:ext cx="3084499" cy="430887"/>
          </a:xfrm>
          <a:prstGeom prst="rect">
            <a:avLst/>
          </a:prstGeom>
          <a:noFill/>
        </p:spPr>
        <p:txBody>
          <a:bodyPr wrap="none" rtlCol="0">
            <a:spAutoFit/>
          </a:bodyPr>
          <a:lstStyle/>
          <a:p>
            <a:r>
              <a:rPr lang="el-GR" sz="2200" dirty="0" smtClean="0">
                <a:ln w="0"/>
                <a:effectLst>
                  <a:outerShdw blurRad="38100" dist="19050" dir="2700000" algn="tl" rotWithShape="0">
                    <a:schemeClr val="dk1">
                      <a:alpha val="40000"/>
                    </a:schemeClr>
                  </a:outerShdw>
                </a:effectLst>
              </a:rPr>
              <a:t>Τρισδιάστατη </a:t>
            </a:r>
            <a:r>
              <a:rPr lang="el-GR" sz="2200" dirty="0">
                <a:ln w="0"/>
                <a:effectLst>
                  <a:outerShdw blurRad="38100" dist="19050" dir="2700000" algn="tl" rotWithShape="0">
                    <a:schemeClr val="dk1">
                      <a:alpha val="40000"/>
                    </a:schemeClr>
                  </a:outerShdw>
                </a:effectLst>
              </a:rPr>
              <a:t>άποψη</a:t>
            </a:r>
            <a:endParaRPr lang="en-US" sz="2200" dirty="0">
              <a:ln w="0"/>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55010732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1755" y="419100"/>
            <a:ext cx="8911687" cy="1280890"/>
          </a:xfrm>
        </p:spPr>
        <p:txBody>
          <a:bodyPr/>
          <a:lstStyle/>
          <a:p>
            <a:r>
              <a:rPr lang="el-GR" dirty="0" smtClean="0">
                <a:effectLst>
                  <a:outerShdw blurRad="38100" dist="38100" dir="2700000" algn="tl">
                    <a:srgbClr val="000000">
                      <a:alpha val="43137"/>
                    </a:srgbClr>
                  </a:outerShdw>
                </a:effectLst>
              </a:rPr>
              <a:t>Γεωλογικές και γεωτεχνικές συνθήκες περιοχής</a:t>
            </a:r>
            <a:endParaRPr lang="en-US" dirty="0">
              <a:effectLst>
                <a:outerShdw blurRad="38100" dist="38100" dir="2700000" algn="tl">
                  <a:srgbClr val="000000">
                    <a:alpha val="43137"/>
                  </a:srgbClr>
                </a:outerShdw>
              </a:effectLst>
            </a:endParaRPr>
          </a:p>
        </p:txBody>
      </p:sp>
      <p:pic>
        <p:nvPicPr>
          <p:cNvPr id="5" name="Content Placeholder 4"/>
          <p:cNvPicPr>
            <a:picLocks noGrp="1" noChangeAspect="1"/>
          </p:cNvPicPr>
          <p:nvPr>
            <p:ph idx="1"/>
          </p:nvPr>
        </p:nvPicPr>
        <p:blipFill>
          <a:blip r:embed="rId2"/>
          <a:stretch>
            <a:fillRect/>
          </a:stretch>
        </p:blipFill>
        <p:spPr>
          <a:xfrm>
            <a:off x="1728018" y="2009671"/>
            <a:ext cx="5982770" cy="358140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 name="Picture 3"/>
          <p:cNvPicPr/>
          <p:nvPr/>
        </p:nvPicPr>
        <p:blipFill>
          <a:blip r:embed="rId3">
            <a:extLst>
              <a:ext uri="{28A0092B-C50C-407E-A947-70E740481C1C}">
                <a14:useLocalDpi xmlns:a14="http://schemas.microsoft.com/office/drawing/2010/main" val="0"/>
              </a:ext>
            </a:extLst>
          </a:blip>
          <a:stretch>
            <a:fillRect/>
          </a:stretch>
        </p:blipFill>
        <p:spPr>
          <a:xfrm>
            <a:off x="8315095" y="1152217"/>
            <a:ext cx="2703727" cy="44388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3" name="Slide Number Placeholder 2"/>
          <p:cNvSpPr>
            <a:spLocks noGrp="1"/>
          </p:cNvSpPr>
          <p:nvPr>
            <p:ph type="sldNum" sz="quarter" idx="12"/>
          </p:nvPr>
        </p:nvSpPr>
        <p:spPr/>
        <p:txBody>
          <a:bodyPr/>
          <a:lstStyle/>
          <a:p>
            <a:r>
              <a:rPr lang="el-GR" dirty="0" smtClean="0"/>
              <a:t>39</a:t>
            </a:r>
            <a:endParaRPr lang="en-US" dirty="0"/>
          </a:p>
        </p:txBody>
      </p:sp>
      <p:sp>
        <p:nvSpPr>
          <p:cNvPr id="6" name="TextBox 5"/>
          <p:cNvSpPr txBox="1"/>
          <p:nvPr/>
        </p:nvSpPr>
        <p:spPr>
          <a:xfrm>
            <a:off x="1728018" y="5952359"/>
            <a:ext cx="9879628" cy="369332"/>
          </a:xfrm>
          <a:prstGeom prst="rect">
            <a:avLst/>
          </a:prstGeom>
          <a:noFill/>
        </p:spPr>
        <p:txBody>
          <a:bodyPr wrap="none" rtlCol="0">
            <a:spAutoFit/>
          </a:bodyPr>
          <a:lstStyle/>
          <a:p>
            <a:r>
              <a:rPr lang="el-GR" dirty="0" smtClean="0"/>
              <a:t>Μέγιστο υψόμετρο 200</a:t>
            </a:r>
            <a:r>
              <a:rPr lang="en-US" dirty="0" smtClean="0"/>
              <a:t>m </a:t>
            </a:r>
            <a:r>
              <a:rPr lang="el-GR" dirty="0" smtClean="0"/>
              <a:t>από την </a:t>
            </a:r>
            <a:r>
              <a:rPr lang="el-GR" dirty="0" err="1" smtClean="0"/>
              <a:t>μ.σ.θ</a:t>
            </a:r>
            <a:r>
              <a:rPr lang="el-GR" dirty="0" smtClean="0"/>
              <a:t>. και σε οριζόντια απόσταση 400</a:t>
            </a:r>
            <a:r>
              <a:rPr lang="en-US" dirty="0" smtClean="0"/>
              <a:t>m</a:t>
            </a:r>
            <a:r>
              <a:rPr lang="el-GR" dirty="0" smtClean="0"/>
              <a:t> από την ακτή.</a:t>
            </a:r>
            <a:r>
              <a:rPr lang="en-US" dirty="0" smtClean="0"/>
              <a:t> </a:t>
            </a:r>
            <a:endParaRPr lang="en-US" dirty="0"/>
          </a:p>
        </p:txBody>
      </p:sp>
      <p:sp>
        <p:nvSpPr>
          <p:cNvPr id="7" name="Right Triangle 6"/>
          <p:cNvSpPr/>
          <p:nvPr/>
        </p:nvSpPr>
        <p:spPr>
          <a:xfrm>
            <a:off x="2545975" y="2725270"/>
            <a:ext cx="4733365" cy="2716305"/>
          </a:xfrm>
          <a:prstGeom prst="rtTriangle">
            <a:avLst/>
          </a:prstGeom>
          <a:noFill/>
          <a:ln w="317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p:cNvSpPr txBox="1"/>
          <p:nvPr/>
        </p:nvSpPr>
        <p:spPr>
          <a:xfrm>
            <a:off x="1791755" y="3883367"/>
            <a:ext cx="1183337" cy="400110"/>
          </a:xfrm>
          <a:prstGeom prst="rect">
            <a:avLst/>
          </a:prstGeom>
          <a:noFill/>
        </p:spPr>
        <p:txBody>
          <a:bodyPr wrap="none" rtlCol="0">
            <a:spAutoFit/>
          </a:bodyPr>
          <a:lstStyle/>
          <a:p>
            <a:r>
              <a:rPr lang="el-GR" sz="2000" dirty="0" smtClean="0">
                <a:solidFill>
                  <a:schemeClr val="bg1"/>
                </a:solidFill>
              </a:rPr>
              <a:t>Η=200</a:t>
            </a:r>
            <a:r>
              <a:rPr lang="en-US" sz="2000" dirty="0" smtClean="0">
                <a:solidFill>
                  <a:schemeClr val="bg1"/>
                </a:solidFill>
              </a:rPr>
              <a:t>m</a:t>
            </a:r>
            <a:endParaRPr lang="en-US" sz="2000" dirty="0">
              <a:solidFill>
                <a:schemeClr val="bg1"/>
              </a:solidFill>
            </a:endParaRPr>
          </a:p>
        </p:txBody>
      </p:sp>
      <p:sp>
        <p:nvSpPr>
          <p:cNvPr id="9" name="TextBox 8"/>
          <p:cNvSpPr txBox="1"/>
          <p:nvPr/>
        </p:nvSpPr>
        <p:spPr>
          <a:xfrm>
            <a:off x="3617406" y="5065657"/>
            <a:ext cx="853119" cy="400110"/>
          </a:xfrm>
          <a:prstGeom prst="rect">
            <a:avLst/>
          </a:prstGeom>
          <a:noFill/>
        </p:spPr>
        <p:txBody>
          <a:bodyPr wrap="none" rtlCol="0">
            <a:spAutoFit/>
          </a:bodyPr>
          <a:lstStyle/>
          <a:p>
            <a:r>
              <a:rPr lang="en-US" sz="2000" dirty="0" smtClean="0">
                <a:solidFill>
                  <a:schemeClr val="bg1"/>
                </a:solidFill>
              </a:rPr>
              <a:t>400m</a:t>
            </a:r>
            <a:endParaRPr lang="en-US" sz="2000" dirty="0">
              <a:solidFill>
                <a:schemeClr val="bg1"/>
              </a:solidFill>
            </a:endParaRPr>
          </a:p>
        </p:txBody>
      </p:sp>
      <p:sp>
        <p:nvSpPr>
          <p:cNvPr id="10" name="Arc 9"/>
          <p:cNvSpPr/>
          <p:nvPr/>
        </p:nvSpPr>
        <p:spPr>
          <a:xfrm rot="6486194">
            <a:off x="6002331" y="4882918"/>
            <a:ext cx="914400" cy="914400"/>
          </a:xfrm>
          <a:prstGeom prst="arc">
            <a:avLst>
              <a:gd name="adj1" fmla="val 3274243"/>
              <a:gd name="adj2" fmla="val 8775972"/>
            </a:avLst>
          </a:prstGeom>
          <a:ln w="31750">
            <a:solidFill>
              <a:schemeClr val="accent1">
                <a:lumMod val="20000"/>
                <a:lumOff val="8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1" name="TextBox 10"/>
          <p:cNvSpPr txBox="1"/>
          <p:nvPr/>
        </p:nvSpPr>
        <p:spPr>
          <a:xfrm>
            <a:off x="5298122" y="4825402"/>
            <a:ext cx="683200" cy="400110"/>
          </a:xfrm>
          <a:prstGeom prst="rect">
            <a:avLst/>
          </a:prstGeom>
          <a:noFill/>
        </p:spPr>
        <p:txBody>
          <a:bodyPr wrap="none" rtlCol="0">
            <a:spAutoFit/>
          </a:bodyPr>
          <a:lstStyle/>
          <a:p>
            <a:r>
              <a:rPr lang="en-US" sz="2000" dirty="0" smtClean="0">
                <a:solidFill>
                  <a:schemeClr val="bg1"/>
                </a:solidFill>
              </a:rPr>
              <a:t>26.6</a:t>
            </a:r>
            <a:endParaRPr lang="en-US" dirty="0">
              <a:solidFill>
                <a:schemeClr val="bg1"/>
              </a:solidFill>
            </a:endParaRPr>
          </a:p>
        </p:txBody>
      </p:sp>
    </p:spTree>
    <p:extLst>
      <p:ext uri="{BB962C8B-B14F-4D97-AF65-F5344CB8AC3E}">
        <p14:creationId xmlns:p14="http://schemas.microsoft.com/office/powerpoint/2010/main" val="87893756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1000"/>
            <a:lum/>
          </a:blip>
          <a:srcRect/>
          <a:stretch>
            <a:fillRect t="-9000" b="-9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752601" y="679885"/>
            <a:ext cx="2501630" cy="751190"/>
          </a:xfrm>
        </p:spPr>
        <p:txBody>
          <a:bodyPr>
            <a:normAutofit/>
          </a:bodyPr>
          <a:lstStyle/>
          <a:p>
            <a:r>
              <a:rPr lang="el-GR" b="1" dirty="0" smtClean="0">
                <a:ln w="9525" cap="sq" cmpd="sng">
                  <a:solidFill>
                    <a:schemeClr val="bg1">
                      <a:lumMod val="85000"/>
                    </a:schemeClr>
                  </a:solidFill>
                  <a:prstDash val="solid"/>
                  <a:bevel/>
                </a:ln>
                <a:solidFill>
                  <a:schemeClr val="tx1">
                    <a:alpha val="95000"/>
                  </a:schemeClr>
                </a:solidFill>
              </a:rPr>
              <a:t>Σεισμοί</a:t>
            </a:r>
            <a:endParaRPr lang="en-US" b="1" dirty="0">
              <a:ln w="9525" cap="sq" cmpd="sng">
                <a:solidFill>
                  <a:schemeClr val="bg1">
                    <a:lumMod val="85000"/>
                  </a:schemeClr>
                </a:solidFill>
                <a:prstDash val="solid"/>
                <a:bevel/>
              </a:ln>
              <a:solidFill>
                <a:schemeClr val="tx1">
                  <a:alpha val="95000"/>
                </a:schemeClr>
              </a:solidFill>
            </a:endParaRPr>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331423" y="2915011"/>
            <a:ext cx="4115173" cy="231538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TextBox 5"/>
          <p:cNvSpPr txBox="1"/>
          <p:nvPr/>
        </p:nvSpPr>
        <p:spPr>
          <a:xfrm>
            <a:off x="1431176" y="5380856"/>
            <a:ext cx="3915665" cy="1077218"/>
          </a:xfrm>
          <a:prstGeom prst="rect">
            <a:avLst/>
          </a:prstGeom>
          <a:noFill/>
        </p:spPr>
        <p:txBody>
          <a:bodyPr wrap="square" rtlCol="0">
            <a:spAutoFit/>
          </a:bodyPr>
          <a:lstStyle/>
          <a:p>
            <a:r>
              <a:rPr lang="el-GR" sz="1600" b="1" i="1" dirty="0" smtClean="0">
                <a:ln w="0"/>
                <a:effectLst>
                  <a:outerShdw blurRad="38100" dist="19050" dir="2700000" algn="tl" rotWithShape="0">
                    <a:schemeClr val="dk1">
                      <a:alpha val="40000"/>
                    </a:schemeClr>
                  </a:outerShdw>
                </a:effectLst>
              </a:rPr>
              <a:t>Μια γειτονιά της πρωτεύουσας της Αϊτής μετά από σεισμό μεγέθους </a:t>
            </a:r>
            <a:r>
              <a:rPr lang="el-GR" sz="1600" b="1" i="1" dirty="0" smtClean="0">
                <a:ln w="0"/>
                <a:effectLst>
                  <a:outerShdw blurRad="38100" dist="19050" dir="2700000" algn="tl" rotWithShape="0">
                    <a:schemeClr val="dk1">
                      <a:alpha val="40000"/>
                    </a:schemeClr>
                  </a:outerShdw>
                </a:effectLst>
              </a:rPr>
              <a:t>7 </a:t>
            </a:r>
            <a:r>
              <a:rPr lang="el-GR" sz="1600" b="1" i="1" dirty="0" smtClean="0">
                <a:ln w="0"/>
                <a:effectLst>
                  <a:outerShdw blurRad="38100" dist="19050" dir="2700000" algn="tl" rotWithShape="0">
                    <a:schemeClr val="dk1">
                      <a:alpha val="40000"/>
                    </a:schemeClr>
                  </a:outerShdw>
                </a:effectLst>
              </a:rPr>
              <a:t>το 2010. (Πηγή</a:t>
            </a:r>
            <a:r>
              <a:rPr lang="en-US" sz="1600" b="1" i="1" dirty="0" smtClean="0">
                <a:ln w="0"/>
                <a:effectLst>
                  <a:outerShdw blurRad="38100" dist="19050" dir="2700000" algn="tl" rotWithShape="0">
                    <a:schemeClr val="dk1">
                      <a:alpha val="40000"/>
                    </a:schemeClr>
                  </a:outerShdw>
                </a:effectLst>
              </a:rPr>
              <a:t>: </a:t>
            </a:r>
            <a:r>
              <a:rPr lang="en-US" sz="1600" b="1" i="1" dirty="0">
                <a:ln w="0"/>
                <a:effectLst>
                  <a:outerShdw blurRad="38100" dist="19050" dir="2700000" algn="tl" rotWithShape="0">
                    <a:schemeClr val="dk1">
                      <a:alpha val="40000"/>
                    </a:schemeClr>
                  </a:outerShdw>
                </a:effectLst>
              </a:rPr>
              <a:t>UN Development </a:t>
            </a:r>
            <a:r>
              <a:rPr lang="en-US" sz="1600" b="1" i="1" dirty="0" err="1">
                <a:ln w="0"/>
                <a:effectLst>
                  <a:outerShdw blurRad="38100" dist="19050" dir="2700000" algn="tl" rotWithShape="0">
                    <a:schemeClr val="dk1">
                      <a:alpha val="40000"/>
                    </a:schemeClr>
                  </a:outerShdw>
                </a:effectLst>
              </a:rPr>
              <a:t>Programme</a:t>
            </a:r>
            <a:r>
              <a:rPr lang="en-US" sz="1600" b="1" i="1" dirty="0">
                <a:ln w="0"/>
                <a:effectLst>
                  <a:outerShdw blurRad="38100" dist="19050" dir="2700000" algn="tl" rotWithShape="0">
                    <a:schemeClr val="dk1">
                      <a:alpha val="40000"/>
                    </a:schemeClr>
                  </a:outerShdw>
                </a:effectLst>
              </a:rPr>
              <a:t>)</a:t>
            </a:r>
          </a:p>
        </p:txBody>
      </p:sp>
      <p:sp>
        <p:nvSpPr>
          <p:cNvPr id="7" name="TextBox 6"/>
          <p:cNvSpPr txBox="1"/>
          <p:nvPr/>
        </p:nvSpPr>
        <p:spPr>
          <a:xfrm>
            <a:off x="7051491" y="6211669"/>
            <a:ext cx="5764285" cy="707886"/>
          </a:xfrm>
          <a:prstGeom prst="rect">
            <a:avLst/>
          </a:prstGeom>
          <a:noFill/>
        </p:spPr>
        <p:txBody>
          <a:bodyPr wrap="square" rtlCol="0">
            <a:spAutoFit/>
          </a:bodyPr>
          <a:lstStyle/>
          <a:p>
            <a:r>
              <a:rPr lang="el-GR" sz="2000" b="1" i="1" dirty="0" smtClean="0">
                <a:ln w="0"/>
                <a:effectLst>
                  <a:outerShdw blurRad="38100" dist="19050" dir="2700000" algn="tl" rotWithShape="0">
                    <a:schemeClr val="dk1">
                      <a:alpha val="40000"/>
                    </a:schemeClr>
                  </a:outerShdw>
                </a:effectLst>
              </a:rPr>
              <a:t>Οι τεκτονικές </a:t>
            </a:r>
            <a:r>
              <a:rPr lang="el-GR" sz="2000" b="1" i="1" dirty="0" smtClean="0">
                <a:ln w="0"/>
                <a:effectLst>
                  <a:outerShdw blurRad="38100" dist="19050" dir="2700000" algn="tl" rotWithShape="0">
                    <a:schemeClr val="dk1">
                      <a:alpha val="40000"/>
                    </a:schemeClr>
                  </a:outerShdw>
                </a:effectLst>
              </a:rPr>
              <a:t>πλάκες</a:t>
            </a:r>
            <a:r>
              <a:rPr lang="en-US" sz="2000" b="1" i="1" dirty="0" smtClean="0">
                <a:ln w="0"/>
                <a:effectLst>
                  <a:outerShdw blurRad="38100" dist="19050" dir="2700000" algn="tl" rotWithShape="0">
                    <a:schemeClr val="dk1">
                      <a:alpha val="40000"/>
                    </a:schemeClr>
                  </a:outerShdw>
                </a:effectLst>
              </a:rPr>
              <a:t>.</a:t>
            </a:r>
            <a:r>
              <a:rPr lang="el-GR" sz="2000" b="1" i="1" dirty="0" smtClean="0">
                <a:ln w="0"/>
                <a:effectLst>
                  <a:outerShdw blurRad="38100" dist="19050" dir="2700000" algn="tl" rotWithShape="0">
                    <a:schemeClr val="dk1">
                      <a:alpha val="40000"/>
                    </a:schemeClr>
                  </a:outerShdw>
                </a:effectLst>
              </a:rPr>
              <a:t> </a:t>
            </a:r>
            <a:r>
              <a:rPr lang="en-US" sz="2000" b="1" i="1" dirty="0" smtClean="0">
                <a:ln w="0"/>
                <a:effectLst>
                  <a:outerShdw blurRad="38100" dist="19050" dir="2700000" algn="tl" rotWithShape="0">
                    <a:schemeClr val="dk1">
                      <a:alpha val="40000"/>
                    </a:schemeClr>
                  </a:outerShdw>
                </a:effectLst>
              </a:rPr>
              <a:t>(</a:t>
            </a:r>
            <a:r>
              <a:rPr lang="el-GR" sz="2000" b="1" i="1" dirty="0" smtClean="0">
                <a:ln w="0"/>
                <a:effectLst>
                  <a:outerShdw blurRad="38100" dist="19050" dir="2700000" algn="tl" rotWithShape="0">
                    <a:schemeClr val="dk1">
                      <a:alpha val="40000"/>
                    </a:schemeClr>
                  </a:outerShdw>
                </a:effectLst>
              </a:rPr>
              <a:t>Πηγή</a:t>
            </a:r>
            <a:r>
              <a:rPr lang="en-US" sz="2000" b="1" i="1" dirty="0" smtClean="0">
                <a:ln w="0"/>
                <a:effectLst>
                  <a:outerShdw blurRad="38100" dist="19050" dir="2700000" algn="tl" rotWithShape="0">
                    <a:schemeClr val="dk1">
                      <a:alpha val="40000"/>
                    </a:schemeClr>
                  </a:outerShdw>
                </a:effectLst>
              </a:rPr>
              <a:t>: </a:t>
            </a:r>
            <a:r>
              <a:rPr lang="en-US" sz="2000" b="1" i="1" dirty="0">
                <a:ln w="0"/>
                <a:effectLst>
                  <a:outerShdw blurRad="38100" dist="19050" dir="2700000" algn="tl" rotWithShape="0">
                    <a:schemeClr val="dk1">
                      <a:alpha val="40000"/>
                    </a:schemeClr>
                  </a:outerShdw>
                </a:effectLst>
              </a:rPr>
              <a:t>United States Geological Survey)</a:t>
            </a: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45673" y="190610"/>
            <a:ext cx="2863808" cy="172974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TextBox 7"/>
          <p:cNvSpPr txBox="1"/>
          <p:nvPr/>
        </p:nvSpPr>
        <p:spPr>
          <a:xfrm>
            <a:off x="5016041" y="2003766"/>
            <a:ext cx="2323072" cy="338554"/>
          </a:xfrm>
          <a:prstGeom prst="rect">
            <a:avLst/>
          </a:prstGeom>
          <a:noFill/>
        </p:spPr>
        <p:txBody>
          <a:bodyPr wrap="none" rtlCol="0">
            <a:spAutoFit/>
          </a:bodyPr>
          <a:lstStyle/>
          <a:p>
            <a:r>
              <a:rPr lang="el-GR" sz="1600" b="1" i="1" dirty="0">
                <a:ln w="0"/>
                <a:effectLst>
                  <a:outerShdw blurRad="38100" dist="19050" dir="2700000" algn="tl" rotWithShape="0">
                    <a:schemeClr val="dk1">
                      <a:alpha val="40000"/>
                    </a:schemeClr>
                  </a:outerShdw>
                </a:effectLst>
              </a:rPr>
              <a:t>Πηγή</a:t>
            </a:r>
            <a:r>
              <a:rPr lang="en-US" sz="1600" b="1" i="1" dirty="0">
                <a:ln w="0"/>
                <a:effectLst>
                  <a:outerShdw blurRad="38100" dist="19050" dir="2700000" algn="tl" rotWithShape="0">
                    <a:schemeClr val="dk1">
                      <a:alpha val="40000"/>
                    </a:schemeClr>
                  </a:outerShdw>
                </a:effectLst>
              </a:rPr>
              <a:t>: science20.com</a:t>
            </a:r>
          </a:p>
        </p:txBody>
      </p:sp>
      <p:pic>
        <p:nvPicPr>
          <p:cNvPr id="9" name="Picture 8"/>
          <p:cNvPicPr/>
          <p:nvPr/>
        </p:nvPicPr>
        <p:blipFill>
          <a:blip r:embed="rId5" cstate="print">
            <a:extLst>
              <a:ext uri="{28A0092B-C50C-407E-A947-70E740481C1C}">
                <a14:useLocalDpi xmlns:a14="http://schemas.microsoft.com/office/drawing/2010/main" val="0"/>
              </a:ext>
            </a:extLst>
          </a:blip>
          <a:stretch>
            <a:fillRect/>
          </a:stretch>
        </p:blipFill>
        <p:spPr>
          <a:xfrm>
            <a:off x="8454037" y="3010953"/>
            <a:ext cx="3563416" cy="212349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TextBox 9"/>
          <p:cNvSpPr txBox="1"/>
          <p:nvPr/>
        </p:nvSpPr>
        <p:spPr>
          <a:xfrm>
            <a:off x="9011676" y="5230393"/>
            <a:ext cx="3386208" cy="584775"/>
          </a:xfrm>
          <a:prstGeom prst="rect">
            <a:avLst/>
          </a:prstGeom>
          <a:noFill/>
        </p:spPr>
        <p:txBody>
          <a:bodyPr wrap="square" rtlCol="0">
            <a:spAutoFit/>
          </a:bodyPr>
          <a:lstStyle/>
          <a:p>
            <a:r>
              <a:rPr lang="el-GR" sz="1600" b="1" i="1" dirty="0">
                <a:ln w="0"/>
                <a:effectLst>
                  <a:outerShdw blurRad="38100" dist="19050" dir="2700000" algn="tl" rotWithShape="0">
                    <a:schemeClr val="dk1">
                      <a:alpha val="40000"/>
                    </a:schemeClr>
                  </a:outerShdw>
                </a:effectLst>
              </a:rPr>
              <a:t>Χάρτης πηγής: </a:t>
            </a:r>
            <a:r>
              <a:rPr lang="en-US" sz="1600" b="1" i="1" dirty="0">
                <a:ln w="0"/>
                <a:effectLst>
                  <a:outerShdw blurRad="38100" dist="19050" dir="2700000" algn="tl" rotWithShape="0">
                    <a:schemeClr val="dk1">
                      <a:alpha val="40000"/>
                    </a:schemeClr>
                  </a:outerShdw>
                </a:effectLst>
              </a:rPr>
              <a:t>Global Earthquake Model</a:t>
            </a:r>
            <a:r>
              <a:rPr lang="el-GR" sz="1600" b="1" i="1" dirty="0">
                <a:ln w="0"/>
                <a:effectLst>
                  <a:outerShdw blurRad="38100" dist="19050" dir="2700000" algn="tl" rotWithShape="0">
                    <a:schemeClr val="dk1">
                      <a:alpha val="40000"/>
                    </a:schemeClr>
                  </a:outerShdw>
                </a:effectLst>
              </a:rPr>
              <a:t> (2013)</a:t>
            </a:r>
            <a:endParaRPr lang="en-US" sz="1600" b="1" i="1" dirty="0">
              <a:ln w="0"/>
              <a:effectLst>
                <a:outerShdw blurRad="38100" dist="19050" dir="2700000" algn="tl" rotWithShape="0">
                  <a:schemeClr val="dk1">
                    <a:alpha val="40000"/>
                  </a:schemeClr>
                </a:outerShdw>
              </a:effectLst>
            </a:endParaRPr>
          </a:p>
        </p:txBody>
      </p:sp>
      <p:sp>
        <p:nvSpPr>
          <p:cNvPr id="5" name="Slide Number Placeholder 4"/>
          <p:cNvSpPr>
            <a:spLocks noGrp="1"/>
          </p:cNvSpPr>
          <p:nvPr>
            <p:ph type="sldNum" sz="quarter" idx="12"/>
          </p:nvPr>
        </p:nvSpPr>
        <p:spPr/>
        <p:txBody>
          <a:bodyPr/>
          <a:lstStyle/>
          <a:p>
            <a:r>
              <a:rPr lang="en-US" dirty="0"/>
              <a:t>4</a:t>
            </a:r>
            <a:endParaRPr lang="en-US" dirty="0"/>
          </a:p>
        </p:txBody>
      </p:sp>
    </p:spTree>
    <p:extLst>
      <p:ext uri="{BB962C8B-B14F-4D97-AF65-F5344CB8AC3E}">
        <p14:creationId xmlns:p14="http://schemas.microsoft.com/office/powerpoint/2010/main" val="392023883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419100"/>
            <a:ext cx="8458199" cy="1025236"/>
          </a:xfrm>
        </p:spPr>
        <p:txBody>
          <a:bodyPr>
            <a:noAutofit/>
          </a:bodyPr>
          <a:lstStyle/>
          <a:p>
            <a:pPr algn="ctr"/>
            <a:r>
              <a:rPr lang="el-GR" dirty="0" smtClean="0">
                <a:ln w="0"/>
                <a:solidFill>
                  <a:schemeClr val="tx1"/>
                </a:solidFill>
                <a:effectLst>
                  <a:outerShdw blurRad="38100" dist="19050" dir="2700000" algn="tl" rotWithShape="0">
                    <a:schemeClr val="dk1">
                      <a:alpha val="40000"/>
                    </a:schemeClr>
                  </a:outerShdw>
                </a:effectLst>
              </a:rPr>
              <a:t>Ιδιότητες που εξετάστηκαν για στατικές και ψευδοστατικές συνθήκες</a:t>
            </a:r>
            <a:endParaRPr lang="el-GR" dirty="0">
              <a:ln w="0"/>
              <a:solidFill>
                <a:schemeClr val="tx1"/>
              </a:solidFill>
              <a:effectLst>
                <a:outerShdw blurRad="38100" dist="19050" dir="2700000" algn="tl" rotWithShape="0">
                  <a:schemeClr val="dk1">
                    <a:alpha val="40000"/>
                  </a:schemeClr>
                </a:outerShdw>
              </a:effectLst>
            </a:endParaRPr>
          </a:p>
        </p:txBody>
      </p:sp>
      <p:sp>
        <p:nvSpPr>
          <p:cNvPr id="3" name="Content Placeholder 2"/>
          <p:cNvSpPr>
            <a:spLocks noGrp="1"/>
          </p:cNvSpPr>
          <p:nvPr>
            <p:ph idx="1"/>
          </p:nvPr>
        </p:nvSpPr>
        <p:spPr>
          <a:xfrm>
            <a:off x="1752599" y="2062264"/>
            <a:ext cx="9508299" cy="3777622"/>
          </a:xfrm>
        </p:spPr>
        <p:txBody>
          <a:bodyPr>
            <a:normAutofit/>
          </a:bodyPr>
          <a:lstStyle/>
          <a:p>
            <a:r>
              <a:rPr lang="el-GR" sz="2200" dirty="0" smtClean="0">
                <a:ln w="0"/>
                <a:solidFill>
                  <a:schemeClr val="tx1"/>
                </a:solidFill>
                <a:effectLst>
                  <a:outerShdw blurRad="38100" dist="19050" dir="2700000" algn="tl" rotWithShape="0">
                    <a:schemeClr val="dk1">
                      <a:alpha val="40000"/>
                    </a:schemeClr>
                  </a:outerShdw>
                </a:effectLst>
              </a:rPr>
              <a:t>Ειδικό βάρος του υλικού: 20 </a:t>
            </a:r>
            <a:r>
              <a:rPr lang="en-US" sz="2200" dirty="0" smtClean="0">
                <a:ln w="0"/>
                <a:solidFill>
                  <a:schemeClr val="tx1"/>
                </a:solidFill>
                <a:effectLst>
                  <a:outerShdw blurRad="38100" dist="19050" dir="2700000" algn="tl" rotWithShape="0">
                    <a:schemeClr val="dk1">
                      <a:alpha val="40000"/>
                    </a:schemeClr>
                  </a:outerShdw>
                </a:effectLst>
              </a:rPr>
              <a:t>kN/m</a:t>
            </a:r>
            <a:r>
              <a:rPr lang="el-GR" sz="2200" baseline="30000" dirty="0">
                <a:ln w="0"/>
                <a:solidFill>
                  <a:schemeClr val="tx1"/>
                </a:solidFill>
                <a:effectLst>
                  <a:outerShdw blurRad="38100" dist="19050" dir="2700000" algn="tl" rotWithShape="0">
                    <a:schemeClr val="dk1">
                      <a:alpha val="40000"/>
                    </a:schemeClr>
                  </a:outerShdw>
                </a:effectLst>
              </a:rPr>
              <a:t>3</a:t>
            </a:r>
            <a:endParaRPr lang="en-US" sz="2200" dirty="0" smtClean="0">
              <a:ln w="0"/>
              <a:solidFill>
                <a:schemeClr val="tx1"/>
              </a:solidFill>
              <a:effectLst>
                <a:outerShdw blurRad="38100" dist="19050" dir="2700000" algn="tl" rotWithShape="0">
                  <a:schemeClr val="dk1">
                    <a:alpha val="40000"/>
                  </a:schemeClr>
                </a:outerShdw>
              </a:effectLst>
            </a:endParaRPr>
          </a:p>
          <a:p>
            <a:r>
              <a:rPr lang="el-GR" sz="2200" dirty="0">
                <a:ln w="0"/>
                <a:solidFill>
                  <a:schemeClr val="tx1"/>
                </a:solidFill>
                <a:effectLst>
                  <a:outerShdw blurRad="38100" dist="19050" dir="2700000" algn="tl" rotWithShape="0">
                    <a:schemeClr val="dk1">
                      <a:alpha val="40000"/>
                    </a:schemeClr>
                  </a:outerShdw>
                </a:effectLst>
              </a:rPr>
              <a:t>Σ</a:t>
            </a:r>
            <a:r>
              <a:rPr lang="el-GR" sz="2200" dirty="0" smtClean="0">
                <a:ln w="0"/>
                <a:solidFill>
                  <a:schemeClr val="tx1"/>
                </a:solidFill>
                <a:effectLst>
                  <a:outerShdw blurRad="38100" dist="19050" dir="2700000" algn="tl" rotWithShape="0">
                    <a:schemeClr val="dk1">
                      <a:alpha val="40000"/>
                    </a:schemeClr>
                  </a:outerShdw>
                </a:effectLst>
              </a:rPr>
              <a:t>υνοχής πρανούς: 30, 60, 100 </a:t>
            </a:r>
            <a:r>
              <a:rPr lang="en-US" sz="2200" dirty="0" err="1">
                <a:ln w="0"/>
                <a:solidFill>
                  <a:schemeClr val="tx1"/>
                </a:solidFill>
                <a:effectLst>
                  <a:outerShdw blurRad="38100" dist="19050" dir="2700000" algn="tl" rotWithShape="0">
                    <a:schemeClr val="dk1">
                      <a:alpha val="40000"/>
                    </a:schemeClr>
                  </a:outerShdw>
                </a:effectLst>
              </a:rPr>
              <a:t>k</a:t>
            </a:r>
            <a:r>
              <a:rPr lang="el-GR" sz="2200" dirty="0" smtClean="0">
                <a:ln w="0"/>
                <a:solidFill>
                  <a:schemeClr val="tx1"/>
                </a:solidFill>
                <a:effectLst>
                  <a:outerShdw blurRad="38100" dist="19050" dir="2700000" algn="tl" rotWithShape="0">
                    <a:schemeClr val="dk1">
                      <a:alpha val="40000"/>
                    </a:schemeClr>
                  </a:outerShdw>
                </a:effectLst>
              </a:rPr>
              <a:t>Ν/</a:t>
            </a:r>
            <a:r>
              <a:rPr lang="en-US" sz="2200" dirty="0" smtClean="0">
                <a:ln w="0"/>
                <a:solidFill>
                  <a:schemeClr val="tx1"/>
                </a:solidFill>
                <a:effectLst>
                  <a:outerShdw blurRad="38100" dist="19050" dir="2700000" algn="tl" rotWithShape="0">
                    <a:schemeClr val="dk1">
                      <a:alpha val="40000"/>
                    </a:schemeClr>
                  </a:outerShdw>
                </a:effectLst>
              </a:rPr>
              <a:t>m</a:t>
            </a:r>
            <a:r>
              <a:rPr lang="el-GR" sz="2200" baseline="30000" dirty="0" smtClean="0">
                <a:ln w="0"/>
                <a:solidFill>
                  <a:schemeClr val="tx1"/>
                </a:solidFill>
                <a:effectLst>
                  <a:outerShdw blurRad="38100" dist="19050" dir="2700000" algn="tl" rotWithShape="0">
                    <a:schemeClr val="dk1">
                      <a:alpha val="40000"/>
                    </a:schemeClr>
                  </a:outerShdw>
                </a:effectLst>
              </a:rPr>
              <a:t>2</a:t>
            </a:r>
            <a:endParaRPr lang="el-GR" sz="2200" dirty="0" smtClean="0">
              <a:ln w="0"/>
              <a:solidFill>
                <a:schemeClr val="tx1"/>
              </a:solidFill>
              <a:effectLst>
                <a:outerShdw blurRad="38100" dist="19050" dir="2700000" algn="tl" rotWithShape="0">
                  <a:schemeClr val="dk1">
                    <a:alpha val="40000"/>
                  </a:schemeClr>
                </a:outerShdw>
              </a:effectLst>
            </a:endParaRPr>
          </a:p>
          <a:p>
            <a:r>
              <a:rPr lang="el-GR" sz="2200" dirty="0" smtClean="0">
                <a:ln w="0"/>
                <a:solidFill>
                  <a:schemeClr val="tx1"/>
                </a:solidFill>
                <a:effectLst>
                  <a:outerShdw blurRad="38100" dist="19050" dir="2700000" algn="tl" rotWithShape="0">
                    <a:schemeClr val="dk1">
                      <a:alpha val="40000"/>
                    </a:schemeClr>
                  </a:outerShdw>
                </a:effectLst>
              </a:rPr>
              <a:t>Ύψους πρανούς: </a:t>
            </a:r>
            <a:r>
              <a:rPr lang="en-US" sz="2200" dirty="0" smtClean="0">
                <a:ln w="0"/>
                <a:solidFill>
                  <a:schemeClr val="tx1"/>
                </a:solidFill>
                <a:effectLst>
                  <a:outerShdw blurRad="38100" dist="19050" dir="2700000" algn="tl" rotWithShape="0">
                    <a:schemeClr val="dk1">
                      <a:alpha val="40000"/>
                    </a:schemeClr>
                  </a:outerShdw>
                </a:effectLst>
              </a:rPr>
              <a:t>5</a:t>
            </a:r>
            <a:r>
              <a:rPr lang="en-US" sz="2200" dirty="0">
                <a:ln w="0"/>
                <a:solidFill>
                  <a:schemeClr val="tx1"/>
                </a:solidFill>
                <a:effectLst>
                  <a:outerShdw blurRad="38100" dist="19050" dir="2700000" algn="tl" rotWithShape="0">
                    <a:schemeClr val="dk1">
                      <a:alpha val="40000"/>
                    </a:schemeClr>
                  </a:outerShdw>
                </a:effectLst>
              </a:rPr>
              <a:t>m</a:t>
            </a:r>
            <a:r>
              <a:rPr lang="el-GR" sz="2200" dirty="0" smtClean="0">
                <a:ln w="0"/>
                <a:solidFill>
                  <a:schemeClr val="tx1"/>
                </a:solidFill>
                <a:effectLst>
                  <a:outerShdw blurRad="38100" dist="19050" dir="2700000" algn="tl" rotWithShape="0">
                    <a:schemeClr val="dk1">
                      <a:alpha val="40000"/>
                    </a:schemeClr>
                  </a:outerShdw>
                </a:effectLst>
              </a:rPr>
              <a:t>, 10</a:t>
            </a:r>
            <a:r>
              <a:rPr lang="en-US" sz="2200" dirty="0" smtClean="0">
                <a:ln w="0"/>
                <a:solidFill>
                  <a:schemeClr val="tx1"/>
                </a:solidFill>
                <a:effectLst>
                  <a:outerShdw blurRad="38100" dist="19050" dir="2700000" algn="tl" rotWithShape="0">
                    <a:schemeClr val="dk1">
                      <a:alpha val="40000"/>
                    </a:schemeClr>
                  </a:outerShdw>
                </a:effectLst>
              </a:rPr>
              <a:t>m</a:t>
            </a:r>
            <a:r>
              <a:rPr lang="el-GR" sz="2200" dirty="0" smtClean="0">
                <a:ln w="0"/>
                <a:solidFill>
                  <a:schemeClr val="tx1"/>
                </a:solidFill>
                <a:effectLst>
                  <a:outerShdw blurRad="38100" dist="19050" dir="2700000" algn="tl" rotWithShape="0">
                    <a:schemeClr val="dk1">
                      <a:alpha val="40000"/>
                    </a:schemeClr>
                  </a:outerShdw>
                </a:effectLst>
              </a:rPr>
              <a:t>, 20</a:t>
            </a:r>
            <a:r>
              <a:rPr lang="en-US" sz="2200" dirty="0" smtClean="0">
                <a:ln w="0"/>
                <a:solidFill>
                  <a:schemeClr val="tx1"/>
                </a:solidFill>
                <a:effectLst>
                  <a:outerShdw blurRad="38100" dist="19050" dir="2700000" algn="tl" rotWithShape="0">
                    <a:schemeClr val="dk1">
                      <a:alpha val="40000"/>
                    </a:schemeClr>
                  </a:outerShdw>
                </a:effectLst>
              </a:rPr>
              <a:t>m</a:t>
            </a:r>
            <a:r>
              <a:rPr lang="el-GR" sz="2200" dirty="0" smtClean="0">
                <a:ln w="0"/>
                <a:solidFill>
                  <a:schemeClr val="tx1"/>
                </a:solidFill>
                <a:effectLst>
                  <a:outerShdw blurRad="38100" dist="19050" dir="2700000" algn="tl" rotWithShape="0">
                    <a:schemeClr val="dk1">
                      <a:alpha val="40000"/>
                    </a:schemeClr>
                  </a:outerShdw>
                </a:effectLst>
              </a:rPr>
              <a:t>, 40</a:t>
            </a:r>
            <a:r>
              <a:rPr lang="en-US" sz="2200" dirty="0" smtClean="0">
                <a:ln w="0"/>
                <a:solidFill>
                  <a:schemeClr val="tx1"/>
                </a:solidFill>
                <a:effectLst>
                  <a:outerShdw blurRad="38100" dist="19050" dir="2700000" algn="tl" rotWithShape="0">
                    <a:schemeClr val="dk1">
                      <a:alpha val="40000"/>
                    </a:schemeClr>
                  </a:outerShdw>
                </a:effectLst>
              </a:rPr>
              <a:t>m</a:t>
            </a:r>
            <a:r>
              <a:rPr lang="el-GR" sz="2200" dirty="0" smtClean="0">
                <a:ln w="0"/>
                <a:solidFill>
                  <a:schemeClr val="tx1"/>
                </a:solidFill>
                <a:effectLst>
                  <a:outerShdw blurRad="38100" dist="19050" dir="2700000" algn="tl" rotWithShape="0">
                    <a:schemeClr val="dk1">
                      <a:alpha val="40000"/>
                    </a:schemeClr>
                  </a:outerShdw>
                </a:effectLst>
              </a:rPr>
              <a:t> και 200</a:t>
            </a:r>
            <a:r>
              <a:rPr lang="en-US" sz="2200" dirty="0" smtClean="0">
                <a:ln w="0"/>
                <a:solidFill>
                  <a:schemeClr val="tx1"/>
                </a:solidFill>
                <a:effectLst>
                  <a:outerShdw blurRad="38100" dist="19050" dir="2700000" algn="tl" rotWithShape="0">
                    <a:schemeClr val="dk1">
                      <a:alpha val="40000"/>
                    </a:schemeClr>
                  </a:outerShdw>
                </a:effectLst>
              </a:rPr>
              <a:t>m</a:t>
            </a:r>
            <a:endParaRPr lang="el-GR" sz="2200" dirty="0" smtClean="0">
              <a:ln w="0"/>
              <a:solidFill>
                <a:schemeClr val="tx1"/>
              </a:solidFill>
              <a:effectLst>
                <a:outerShdw blurRad="38100" dist="19050" dir="2700000" algn="tl" rotWithShape="0">
                  <a:schemeClr val="dk1">
                    <a:alpha val="40000"/>
                  </a:schemeClr>
                </a:outerShdw>
              </a:effectLst>
            </a:endParaRPr>
          </a:p>
          <a:p>
            <a:r>
              <a:rPr lang="el-GR" sz="2200" dirty="0" smtClean="0">
                <a:ln w="0"/>
                <a:solidFill>
                  <a:schemeClr val="tx1"/>
                </a:solidFill>
                <a:effectLst>
                  <a:outerShdw blurRad="38100" dist="19050" dir="2700000" algn="tl" rotWithShape="0">
                    <a:schemeClr val="dk1">
                      <a:alpha val="40000"/>
                    </a:schemeClr>
                  </a:outerShdw>
                </a:effectLst>
              </a:rPr>
              <a:t>Γωνία εσωτερικής τριβής: φ=30</a:t>
            </a:r>
            <a:r>
              <a:rPr lang="en-US" sz="2200" dirty="0" smtClean="0">
                <a:ln w="0"/>
                <a:solidFill>
                  <a:schemeClr val="tx1"/>
                </a:solidFill>
                <a:effectLst>
                  <a:outerShdw blurRad="38100" dist="19050" dir="2700000" algn="tl" rotWithShape="0">
                    <a:schemeClr val="dk1">
                      <a:alpha val="40000"/>
                    </a:schemeClr>
                  </a:outerShdw>
                </a:effectLst>
              </a:rPr>
              <a:t>º</a:t>
            </a:r>
            <a:r>
              <a:rPr lang="el-GR" sz="2200" dirty="0" smtClean="0">
                <a:ln w="0"/>
                <a:solidFill>
                  <a:schemeClr val="tx1"/>
                </a:solidFill>
                <a:effectLst>
                  <a:outerShdw blurRad="38100" dist="19050" dir="2700000" algn="tl" rotWithShape="0">
                    <a:schemeClr val="dk1">
                      <a:alpha val="40000"/>
                    </a:schemeClr>
                  </a:outerShdw>
                </a:effectLst>
              </a:rPr>
              <a:t> </a:t>
            </a:r>
          </a:p>
          <a:p>
            <a:r>
              <a:rPr lang="el-GR" sz="2200" dirty="0" smtClean="0">
                <a:ln w="0"/>
                <a:solidFill>
                  <a:schemeClr val="tx1"/>
                </a:solidFill>
                <a:effectLst>
                  <a:outerShdw blurRad="38100" dist="19050" dir="2700000" algn="tl" rotWithShape="0">
                    <a:schemeClr val="dk1">
                      <a:alpha val="40000"/>
                    </a:schemeClr>
                  </a:outerShdw>
                </a:effectLst>
              </a:rPr>
              <a:t>Γωνίες κλίσης πρανούς που χρησιμοποιήθηκαν για στατικές συνθήκες: 26.6</a:t>
            </a:r>
            <a:r>
              <a:rPr lang="en-US" sz="2200" dirty="0" smtClean="0">
                <a:ln w="0"/>
                <a:solidFill>
                  <a:schemeClr val="tx1"/>
                </a:solidFill>
                <a:effectLst>
                  <a:outerShdw blurRad="38100" dist="19050" dir="2700000" algn="tl" rotWithShape="0">
                    <a:schemeClr val="dk1">
                      <a:alpha val="40000"/>
                    </a:schemeClr>
                  </a:outerShdw>
                </a:effectLst>
              </a:rPr>
              <a:t>º</a:t>
            </a:r>
            <a:r>
              <a:rPr lang="el-GR" sz="2200" dirty="0" smtClean="0">
                <a:ln w="0"/>
                <a:solidFill>
                  <a:schemeClr val="tx1"/>
                </a:solidFill>
                <a:effectLst>
                  <a:outerShdw blurRad="38100" dist="19050" dir="2700000" algn="tl" rotWithShape="0">
                    <a:schemeClr val="dk1">
                      <a:alpha val="40000"/>
                    </a:schemeClr>
                  </a:outerShdw>
                </a:effectLst>
              </a:rPr>
              <a:t>, 30</a:t>
            </a:r>
            <a:r>
              <a:rPr lang="en-US" sz="2200" dirty="0" smtClean="0">
                <a:ln w="0"/>
                <a:solidFill>
                  <a:schemeClr val="tx1"/>
                </a:solidFill>
                <a:effectLst>
                  <a:outerShdw blurRad="38100" dist="19050" dir="2700000" algn="tl" rotWithShape="0">
                    <a:schemeClr val="dk1">
                      <a:alpha val="40000"/>
                    </a:schemeClr>
                  </a:outerShdw>
                </a:effectLst>
              </a:rPr>
              <a:t>º</a:t>
            </a:r>
            <a:r>
              <a:rPr lang="el-GR" sz="2200" dirty="0" smtClean="0">
                <a:ln w="0"/>
                <a:solidFill>
                  <a:schemeClr val="tx1"/>
                </a:solidFill>
                <a:effectLst>
                  <a:outerShdw blurRad="38100" dist="19050" dir="2700000" algn="tl" rotWithShape="0">
                    <a:schemeClr val="dk1">
                      <a:alpha val="40000"/>
                    </a:schemeClr>
                  </a:outerShdw>
                </a:effectLst>
              </a:rPr>
              <a:t>, 35</a:t>
            </a:r>
            <a:r>
              <a:rPr lang="en-US" sz="2200" dirty="0" smtClean="0">
                <a:ln w="0"/>
                <a:solidFill>
                  <a:schemeClr val="tx1"/>
                </a:solidFill>
                <a:effectLst>
                  <a:outerShdw blurRad="38100" dist="19050" dir="2700000" algn="tl" rotWithShape="0">
                    <a:schemeClr val="dk1">
                      <a:alpha val="40000"/>
                    </a:schemeClr>
                  </a:outerShdw>
                </a:effectLst>
              </a:rPr>
              <a:t>º</a:t>
            </a:r>
            <a:r>
              <a:rPr lang="el-GR" sz="2200" dirty="0" smtClean="0">
                <a:ln w="0"/>
                <a:solidFill>
                  <a:schemeClr val="tx1"/>
                </a:solidFill>
                <a:effectLst>
                  <a:outerShdw blurRad="38100" dist="19050" dir="2700000" algn="tl" rotWithShape="0">
                    <a:schemeClr val="dk1">
                      <a:alpha val="40000"/>
                    </a:schemeClr>
                  </a:outerShdw>
                </a:effectLst>
              </a:rPr>
              <a:t>, 45</a:t>
            </a:r>
            <a:r>
              <a:rPr lang="en-US" sz="2200" dirty="0" smtClean="0">
                <a:ln w="0"/>
                <a:solidFill>
                  <a:schemeClr val="tx1"/>
                </a:solidFill>
                <a:effectLst>
                  <a:outerShdw blurRad="38100" dist="19050" dir="2700000" algn="tl" rotWithShape="0">
                    <a:schemeClr val="dk1">
                      <a:alpha val="40000"/>
                    </a:schemeClr>
                  </a:outerShdw>
                </a:effectLst>
              </a:rPr>
              <a:t>º</a:t>
            </a:r>
            <a:r>
              <a:rPr lang="el-GR" sz="2200" dirty="0" smtClean="0">
                <a:ln w="0"/>
                <a:solidFill>
                  <a:schemeClr val="tx1"/>
                </a:solidFill>
                <a:effectLst>
                  <a:outerShdw blurRad="38100" dist="19050" dir="2700000" algn="tl" rotWithShape="0">
                    <a:schemeClr val="dk1">
                      <a:alpha val="40000"/>
                    </a:schemeClr>
                  </a:outerShdw>
                </a:effectLst>
              </a:rPr>
              <a:t> και 60 μοίρες</a:t>
            </a:r>
          </a:p>
          <a:p>
            <a:r>
              <a:rPr lang="el-GR" sz="2200" dirty="0" smtClean="0">
                <a:ln w="0"/>
                <a:solidFill>
                  <a:schemeClr val="tx1"/>
                </a:solidFill>
                <a:effectLst>
                  <a:outerShdw blurRad="38100" dist="19050" dir="2700000" algn="tl" rotWithShape="0">
                    <a:schemeClr val="dk1">
                      <a:alpha val="40000"/>
                    </a:schemeClr>
                  </a:outerShdw>
                </a:effectLst>
              </a:rPr>
              <a:t>Γωνία κλίσης πρανούς  που χρησιμοποιήθηκε για ψευδοστατικές συνθήκες: 26.6</a:t>
            </a:r>
            <a:r>
              <a:rPr lang="en-US" sz="2200" dirty="0" smtClean="0">
                <a:ln w="0"/>
                <a:solidFill>
                  <a:schemeClr val="tx1"/>
                </a:solidFill>
                <a:effectLst>
                  <a:outerShdw blurRad="38100" dist="19050" dir="2700000" algn="tl" rotWithShape="0">
                    <a:schemeClr val="dk1">
                      <a:alpha val="40000"/>
                    </a:schemeClr>
                  </a:outerShdw>
                </a:effectLst>
              </a:rPr>
              <a:t>º</a:t>
            </a:r>
            <a:endParaRPr lang="el-GR" sz="2200" dirty="0">
              <a:ln w="0"/>
              <a:solidFill>
                <a:schemeClr val="tx1"/>
              </a:solidFill>
              <a:effectLst>
                <a:outerShdw blurRad="38100" dist="19050" dir="2700000" algn="tl" rotWithShape="0">
                  <a:schemeClr val="dk1">
                    <a:alpha val="40000"/>
                  </a:schemeClr>
                </a:outerShdw>
              </a:effectLst>
            </a:endParaRPr>
          </a:p>
        </p:txBody>
      </p:sp>
      <p:sp>
        <p:nvSpPr>
          <p:cNvPr id="4" name="Slide Number Placeholder 3"/>
          <p:cNvSpPr>
            <a:spLocks noGrp="1"/>
          </p:cNvSpPr>
          <p:nvPr>
            <p:ph type="sldNum" sz="quarter" idx="12"/>
          </p:nvPr>
        </p:nvSpPr>
        <p:spPr/>
        <p:txBody>
          <a:bodyPr/>
          <a:lstStyle/>
          <a:p>
            <a:r>
              <a:rPr lang="el-GR" dirty="0" smtClean="0"/>
              <a:t>4</a:t>
            </a:r>
            <a:r>
              <a:rPr lang="el-GR" dirty="0"/>
              <a:t>0</a:t>
            </a:r>
            <a:endParaRPr lang="en-US"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5428" y="638566"/>
            <a:ext cx="9905998" cy="752084"/>
          </a:xfrm>
        </p:spPr>
        <p:txBody>
          <a:bodyPr/>
          <a:lstStyle/>
          <a:p>
            <a:r>
              <a:rPr lang="el-GR" dirty="0" smtClean="0">
                <a:effectLst>
                  <a:outerShdw blurRad="38100" dist="38100" dir="2700000" algn="tl">
                    <a:srgbClr val="000000">
                      <a:alpha val="43137"/>
                    </a:srgbClr>
                  </a:outerShdw>
                </a:effectLst>
              </a:rPr>
              <a:t>Αριθμητική ανάλυσης ευστάθειας</a:t>
            </a:r>
            <a:endParaRPr lang="en-US" dirty="0">
              <a:effectLst>
                <a:outerShdw blurRad="38100" dist="38100" dir="2700000" algn="tl">
                  <a:srgbClr val="000000">
                    <a:alpha val="43137"/>
                  </a:srgbClr>
                </a:outerShdw>
              </a:effectLst>
            </a:endParaRPr>
          </a:p>
        </p:txBody>
      </p:sp>
      <p:sp>
        <p:nvSpPr>
          <p:cNvPr id="3" name="Slide Number Placeholder 2"/>
          <p:cNvSpPr>
            <a:spLocks noGrp="1"/>
          </p:cNvSpPr>
          <p:nvPr>
            <p:ph type="sldNum" sz="quarter" idx="12"/>
          </p:nvPr>
        </p:nvSpPr>
        <p:spPr/>
        <p:txBody>
          <a:bodyPr/>
          <a:lstStyle/>
          <a:p>
            <a:r>
              <a:rPr lang="en-US" dirty="0" smtClean="0"/>
              <a:t>4</a:t>
            </a:r>
            <a:r>
              <a:rPr lang="el-GR" dirty="0" smtClean="0"/>
              <a:t>1</a:t>
            </a:r>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1373720757"/>
              </p:ext>
            </p:extLst>
          </p:nvPr>
        </p:nvGraphicFramePr>
        <p:xfrm>
          <a:off x="1970358" y="1649713"/>
          <a:ext cx="2743856" cy="4867845"/>
        </p:xfrm>
        <a:graphic>
          <a:graphicData uri="http://schemas.openxmlformats.org/drawingml/2006/table">
            <a:tbl>
              <a:tblPr firstRow="1" bandRow="1">
                <a:tableStyleId>{93296810-A885-4BE3-A3E7-6D5BEEA58F35}</a:tableStyleId>
              </a:tblPr>
              <a:tblGrid>
                <a:gridCol w="685964"/>
                <a:gridCol w="685964"/>
                <a:gridCol w="685964"/>
                <a:gridCol w="685964"/>
              </a:tblGrid>
              <a:tr h="222585">
                <a:tc gridSpan="4">
                  <a:txBody>
                    <a:bodyPr/>
                    <a:lstStyle/>
                    <a:p>
                      <a:pPr algn="ctr" fontAlgn="t"/>
                      <a:r>
                        <a:rPr lang="en-US" sz="1100" u="none" strike="noStrike" dirty="0">
                          <a:effectLst/>
                        </a:rPr>
                        <a:t>Parameters</a:t>
                      </a:r>
                      <a:endParaRPr lang="en-US" sz="1100" b="1" i="1" u="none" strike="noStrike" dirty="0">
                        <a:solidFill>
                          <a:srgbClr val="FF0000"/>
                        </a:solidFill>
                        <a:effectLst/>
                        <a:latin typeface="Calibri" panose="020F0502020204030204" pitchFamily="34" charset="0"/>
                      </a:endParaRPr>
                    </a:p>
                  </a:txBody>
                  <a:tcPr marL="7620" marR="7620" marT="7620" marB="0"/>
                </a:tc>
                <a:tc hMerge="1">
                  <a:txBody>
                    <a:bodyPr/>
                    <a:lstStyle/>
                    <a:p>
                      <a:endParaRPr lang="en-US"/>
                    </a:p>
                  </a:txBody>
                  <a:tcPr/>
                </a:tc>
                <a:tc hMerge="1">
                  <a:txBody>
                    <a:bodyPr/>
                    <a:lstStyle/>
                    <a:p>
                      <a:endParaRPr lang="en-US"/>
                    </a:p>
                  </a:txBody>
                  <a:tcPr/>
                </a:tc>
                <a:tc hMerge="1">
                  <a:txBody>
                    <a:bodyPr/>
                    <a:lstStyle/>
                    <a:p>
                      <a:endParaRPr lang="en-US"/>
                    </a:p>
                  </a:txBody>
                  <a:tcPr/>
                </a:tc>
              </a:tr>
              <a:tr h="232263">
                <a:tc>
                  <a:txBody>
                    <a:bodyPr/>
                    <a:lstStyle/>
                    <a:p>
                      <a:pPr algn="ctr" fontAlgn="ctr"/>
                      <a:r>
                        <a:rPr lang="el-GR" sz="1100" u="none" strike="noStrike">
                          <a:effectLst/>
                        </a:rPr>
                        <a:t>γ</a:t>
                      </a:r>
                      <a:endParaRPr lang="el-GR" sz="1100" b="0" i="0" u="none" strike="noStrike">
                        <a:solidFill>
                          <a:srgbClr val="FFFFFF"/>
                        </a:solidFill>
                        <a:effectLst/>
                        <a:latin typeface="Calibri" panose="020F0502020204030204" pitchFamily="34" charset="0"/>
                      </a:endParaRPr>
                    </a:p>
                  </a:txBody>
                  <a:tcPr marL="7620" marR="7620" marT="7620" marB="0" anchor="ctr"/>
                </a:tc>
                <a:tc>
                  <a:txBody>
                    <a:bodyPr/>
                    <a:lstStyle/>
                    <a:p>
                      <a:pPr algn="ctr" fontAlgn="ctr"/>
                      <a:r>
                        <a:rPr lang="en-US" sz="1100" u="none" strike="noStrike">
                          <a:effectLst/>
                        </a:rPr>
                        <a:t>c</a:t>
                      </a:r>
                      <a:endParaRPr lang="en-US" sz="1100" b="0" i="0" u="none" strike="noStrike">
                        <a:solidFill>
                          <a:srgbClr val="FFFFFF"/>
                        </a:solidFill>
                        <a:effectLst/>
                        <a:latin typeface="Calibri" panose="020F0502020204030204" pitchFamily="34" charset="0"/>
                      </a:endParaRPr>
                    </a:p>
                  </a:txBody>
                  <a:tcPr marL="7620" marR="7620" marT="7620" marB="0" anchor="ctr"/>
                </a:tc>
                <a:tc>
                  <a:txBody>
                    <a:bodyPr/>
                    <a:lstStyle/>
                    <a:p>
                      <a:pPr algn="ctr" fontAlgn="ctr"/>
                      <a:r>
                        <a:rPr lang="en-US" sz="1100" u="none" strike="noStrike">
                          <a:effectLst/>
                        </a:rPr>
                        <a:t>H</a:t>
                      </a:r>
                      <a:endParaRPr lang="en-US" sz="1100" b="0" i="0" u="none" strike="noStrike">
                        <a:solidFill>
                          <a:srgbClr val="FFFFFF"/>
                        </a:solidFill>
                        <a:effectLst/>
                        <a:latin typeface="Calibri" panose="020F0502020204030204" pitchFamily="34" charset="0"/>
                      </a:endParaRPr>
                    </a:p>
                  </a:txBody>
                  <a:tcPr marL="7620" marR="7620" marT="7620" marB="0" anchor="ctr"/>
                </a:tc>
                <a:tc>
                  <a:txBody>
                    <a:bodyPr/>
                    <a:lstStyle/>
                    <a:p>
                      <a:pPr algn="ctr" fontAlgn="ctr"/>
                      <a:r>
                        <a:rPr lang="en-US" sz="1100" u="none" strike="noStrike">
                          <a:effectLst/>
                        </a:rPr>
                        <a:t>phi</a:t>
                      </a:r>
                      <a:endParaRPr lang="en-US" sz="1100" b="0" i="0" u="none" strike="noStrike">
                        <a:solidFill>
                          <a:srgbClr val="FFFFFF"/>
                        </a:solidFill>
                        <a:effectLst/>
                        <a:latin typeface="Calibri" panose="020F0502020204030204" pitchFamily="34" charset="0"/>
                      </a:endParaRPr>
                    </a:p>
                  </a:txBody>
                  <a:tcPr marL="7620" marR="7620" marT="7620" marB="0" anchor="ctr"/>
                </a:tc>
              </a:tr>
              <a:tr h="232263">
                <a:tc>
                  <a:txBody>
                    <a:bodyPr/>
                    <a:lstStyle/>
                    <a:p>
                      <a:pPr algn="r" fontAlgn="b"/>
                      <a:r>
                        <a:rPr lang="en-US" sz="1100" u="none" strike="noStrike">
                          <a:effectLst/>
                        </a:rPr>
                        <a:t>20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dirty="0">
                          <a:effectLst/>
                        </a:rPr>
                        <a:t>30</a:t>
                      </a:r>
                      <a:endParaRPr lang="en-US"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5</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30</a:t>
                      </a:r>
                      <a:endParaRPr lang="en-US" sz="1100" b="0" i="0" u="none" strike="noStrike">
                        <a:solidFill>
                          <a:srgbClr val="000000"/>
                        </a:solidFill>
                        <a:effectLst/>
                        <a:latin typeface="Calibri" panose="020F0502020204030204" pitchFamily="34" charset="0"/>
                      </a:endParaRPr>
                    </a:p>
                  </a:txBody>
                  <a:tcPr marL="7620" marR="7620" marT="7620" marB="0" anchor="b"/>
                </a:tc>
              </a:tr>
              <a:tr h="232263">
                <a:tc>
                  <a:txBody>
                    <a:bodyPr/>
                    <a:lstStyle/>
                    <a:p>
                      <a:pPr algn="r" fontAlgn="b"/>
                      <a:r>
                        <a:rPr lang="en-US" sz="1100" u="none" strike="noStrike">
                          <a:effectLst/>
                        </a:rPr>
                        <a:t>20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dirty="0">
                          <a:effectLst/>
                        </a:rPr>
                        <a:t>30</a:t>
                      </a:r>
                      <a:endParaRPr lang="en-US"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dirty="0">
                          <a:effectLst/>
                        </a:rPr>
                        <a:t>10</a:t>
                      </a:r>
                      <a:endParaRPr lang="en-US"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dirty="0">
                          <a:effectLst/>
                        </a:rPr>
                        <a:t>30</a:t>
                      </a:r>
                      <a:endParaRPr lang="en-US" sz="1100" b="0" i="0" u="none" strike="noStrike" dirty="0">
                        <a:solidFill>
                          <a:srgbClr val="000000"/>
                        </a:solidFill>
                        <a:effectLst/>
                        <a:latin typeface="Calibri" panose="020F0502020204030204" pitchFamily="34" charset="0"/>
                      </a:endParaRPr>
                    </a:p>
                  </a:txBody>
                  <a:tcPr marL="7620" marR="7620" marT="7620" marB="0" anchor="b"/>
                </a:tc>
              </a:tr>
              <a:tr h="232263">
                <a:tc>
                  <a:txBody>
                    <a:bodyPr/>
                    <a:lstStyle/>
                    <a:p>
                      <a:pPr algn="r" fontAlgn="b"/>
                      <a:r>
                        <a:rPr lang="en-US" sz="1100" u="none" strike="noStrike">
                          <a:effectLst/>
                        </a:rPr>
                        <a:t>20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dirty="0">
                          <a:effectLst/>
                        </a:rPr>
                        <a:t>30</a:t>
                      </a:r>
                      <a:endParaRPr lang="en-US"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30</a:t>
                      </a:r>
                      <a:endParaRPr lang="en-US" sz="1100" b="0" i="0" u="none" strike="noStrike">
                        <a:solidFill>
                          <a:srgbClr val="000000"/>
                        </a:solidFill>
                        <a:effectLst/>
                        <a:latin typeface="Calibri" panose="020F0502020204030204" pitchFamily="34" charset="0"/>
                      </a:endParaRPr>
                    </a:p>
                  </a:txBody>
                  <a:tcPr marL="7620" marR="7620" marT="7620" marB="0" anchor="b"/>
                </a:tc>
              </a:tr>
              <a:tr h="232263">
                <a:tc>
                  <a:txBody>
                    <a:bodyPr/>
                    <a:lstStyle/>
                    <a:p>
                      <a:pPr algn="r" fontAlgn="b"/>
                      <a:r>
                        <a:rPr lang="en-US" sz="1100" u="none" strike="noStrike">
                          <a:effectLst/>
                        </a:rPr>
                        <a:t>20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dirty="0">
                          <a:effectLst/>
                        </a:rPr>
                        <a:t>30</a:t>
                      </a:r>
                      <a:endParaRPr lang="en-US"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40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dirty="0">
                          <a:effectLst/>
                        </a:rPr>
                        <a:t>30</a:t>
                      </a:r>
                      <a:endParaRPr lang="en-US" sz="1100" b="0" i="0" u="none" strike="noStrike" dirty="0">
                        <a:solidFill>
                          <a:srgbClr val="000000"/>
                        </a:solidFill>
                        <a:effectLst/>
                        <a:latin typeface="Calibri" panose="020F0502020204030204" pitchFamily="34" charset="0"/>
                      </a:endParaRPr>
                    </a:p>
                  </a:txBody>
                  <a:tcPr marL="7620" marR="7620" marT="7620" marB="0" anchor="b"/>
                </a:tc>
              </a:tr>
              <a:tr h="232263">
                <a:tc>
                  <a:txBody>
                    <a:bodyPr/>
                    <a:lstStyle/>
                    <a:p>
                      <a:pPr algn="r" fontAlgn="b"/>
                      <a:r>
                        <a:rPr lang="en-US" sz="1100" u="none" strike="noStrike">
                          <a:effectLst/>
                        </a:rPr>
                        <a:t>20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dirty="0">
                          <a:effectLst/>
                        </a:rPr>
                        <a:t>30</a:t>
                      </a:r>
                      <a:endParaRPr lang="en-US"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200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30</a:t>
                      </a:r>
                      <a:endParaRPr lang="en-US" sz="1100" b="0" i="0" u="none" strike="noStrike">
                        <a:solidFill>
                          <a:srgbClr val="000000"/>
                        </a:solidFill>
                        <a:effectLst/>
                        <a:latin typeface="Calibri" panose="020F0502020204030204" pitchFamily="34" charset="0"/>
                      </a:endParaRPr>
                    </a:p>
                  </a:txBody>
                  <a:tcPr marL="7620" marR="7620" marT="7620" marB="0" anchor="b"/>
                </a:tc>
              </a:tr>
              <a:tr h="232263">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r>
              <a:tr h="232263">
                <a:tc>
                  <a:txBody>
                    <a:bodyPr/>
                    <a:lstStyle/>
                    <a:p>
                      <a:pPr algn="ctr" fontAlgn="ctr"/>
                      <a:r>
                        <a:rPr lang="el-GR" sz="1100" u="none" strike="noStrike">
                          <a:effectLst/>
                        </a:rPr>
                        <a:t>γ</a:t>
                      </a:r>
                      <a:endParaRPr lang="el-GR" sz="1100" b="0" i="0" u="none" strike="noStrike">
                        <a:solidFill>
                          <a:srgbClr val="FFFFFF"/>
                        </a:solidFill>
                        <a:effectLst/>
                        <a:latin typeface="Calibri" panose="020F0502020204030204" pitchFamily="34" charset="0"/>
                      </a:endParaRPr>
                    </a:p>
                  </a:txBody>
                  <a:tcPr marL="7620" marR="7620" marT="7620" marB="0" anchor="ctr"/>
                </a:tc>
                <a:tc>
                  <a:txBody>
                    <a:bodyPr/>
                    <a:lstStyle/>
                    <a:p>
                      <a:pPr algn="ctr" fontAlgn="ctr"/>
                      <a:r>
                        <a:rPr lang="en-US" sz="1100" u="none" strike="noStrike">
                          <a:effectLst/>
                        </a:rPr>
                        <a:t>c</a:t>
                      </a:r>
                      <a:endParaRPr lang="en-US" sz="1100" b="0" i="0" u="none" strike="noStrike">
                        <a:solidFill>
                          <a:srgbClr val="FFFFFF"/>
                        </a:solidFill>
                        <a:effectLst/>
                        <a:latin typeface="Calibri" panose="020F0502020204030204" pitchFamily="34" charset="0"/>
                      </a:endParaRPr>
                    </a:p>
                  </a:txBody>
                  <a:tcPr marL="7620" marR="7620" marT="7620" marB="0" anchor="ctr"/>
                </a:tc>
                <a:tc>
                  <a:txBody>
                    <a:bodyPr/>
                    <a:lstStyle/>
                    <a:p>
                      <a:pPr algn="ctr" fontAlgn="ctr"/>
                      <a:r>
                        <a:rPr lang="en-US" sz="1100" u="none" strike="noStrike">
                          <a:effectLst/>
                        </a:rPr>
                        <a:t>H</a:t>
                      </a:r>
                      <a:endParaRPr lang="en-US" sz="1100" b="0" i="0" u="none" strike="noStrike">
                        <a:solidFill>
                          <a:srgbClr val="FFFFFF"/>
                        </a:solidFill>
                        <a:effectLst/>
                        <a:latin typeface="Calibri" panose="020F0502020204030204" pitchFamily="34" charset="0"/>
                      </a:endParaRPr>
                    </a:p>
                  </a:txBody>
                  <a:tcPr marL="7620" marR="7620" marT="7620" marB="0" anchor="ctr"/>
                </a:tc>
                <a:tc>
                  <a:txBody>
                    <a:bodyPr/>
                    <a:lstStyle/>
                    <a:p>
                      <a:pPr algn="ctr" fontAlgn="ctr"/>
                      <a:r>
                        <a:rPr lang="en-US" sz="1100" u="none" strike="noStrike">
                          <a:effectLst/>
                        </a:rPr>
                        <a:t>phi</a:t>
                      </a:r>
                      <a:endParaRPr lang="en-US" sz="1100" b="0" i="0" u="none" strike="noStrike">
                        <a:solidFill>
                          <a:srgbClr val="FFFFFF"/>
                        </a:solidFill>
                        <a:effectLst/>
                        <a:latin typeface="Calibri" panose="020F0502020204030204" pitchFamily="34" charset="0"/>
                      </a:endParaRPr>
                    </a:p>
                  </a:txBody>
                  <a:tcPr marL="7620" marR="7620" marT="7620" marB="0" anchor="ctr"/>
                </a:tc>
              </a:tr>
              <a:tr h="232263">
                <a:tc>
                  <a:txBody>
                    <a:bodyPr/>
                    <a:lstStyle/>
                    <a:p>
                      <a:pPr algn="r" fontAlgn="b"/>
                      <a:r>
                        <a:rPr lang="en-US" sz="1100" u="none" strike="noStrike">
                          <a:effectLst/>
                        </a:rPr>
                        <a:t>20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60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5</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30</a:t>
                      </a:r>
                      <a:endParaRPr lang="en-US" sz="1100" b="0" i="0" u="none" strike="noStrike">
                        <a:solidFill>
                          <a:srgbClr val="000000"/>
                        </a:solidFill>
                        <a:effectLst/>
                        <a:latin typeface="Calibri" panose="020F0502020204030204" pitchFamily="34" charset="0"/>
                      </a:endParaRPr>
                    </a:p>
                  </a:txBody>
                  <a:tcPr marL="7620" marR="7620" marT="7620" marB="0" anchor="b"/>
                </a:tc>
              </a:tr>
              <a:tr h="232263">
                <a:tc>
                  <a:txBody>
                    <a:bodyPr/>
                    <a:lstStyle/>
                    <a:p>
                      <a:pPr algn="r" fontAlgn="b"/>
                      <a:r>
                        <a:rPr lang="en-US" sz="1100" u="none" strike="noStrike">
                          <a:effectLst/>
                        </a:rPr>
                        <a:t>20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60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10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30</a:t>
                      </a:r>
                      <a:endParaRPr lang="en-US" sz="1100" b="0" i="0" u="none" strike="noStrike">
                        <a:solidFill>
                          <a:srgbClr val="000000"/>
                        </a:solidFill>
                        <a:effectLst/>
                        <a:latin typeface="Calibri" panose="020F0502020204030204" pitchFamily="34" charset="0"/>
                      </a:endParaRPr>
                    </a:p>
                  </a:txBody>
                  <a:tcPr marL="7620" marR="7620" marT="7620" marB="0" anchor="b"/>
                </a:tc>
              </a:tr>
              <a:tr h="232263">
                <a:tc>
                  <a:txBody>
                    <a:bodyPr/>
                    <a:lstStyle/>
                    <a:p>
                      <a:pPr algn="r" fontAlgn="b"/>
                      <a:r>
                        <a:rPr lang="en-US" sz="1100" u="none" strike="noStrike">
                          <a:effectLst/>
                        </a:rPr>
                        <a:t>20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60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30</a:t>
                      </a:r>
                      <a:endParaRPr lang="en-US" sz="1100" b="0" i="0" u="none" strike="noStrike">
                        <a:solidFill>
                          <a:srgbClr val="000000"/>
                        </a:solidFill>
                        <a:effectLst/>
                        <a:latin typeface="Calibri" panose="020F0502020204030204" pitchFamily="34" charset="0"/>
                      </a:endParaRPr>
                    </a:p>
                  </a:txBody>
                  <a:tcPr marL="7620" marR="7620" marT="7620" marB="0" anchor="b"/>
                </a:tc>
              </a:tr>
              <a:tr h="232263">
                <a:tc>
                  <a:txBody>
                    <a:bodyPr/>
                    <a:lstStyle/>
                    <a:p>
                      <a:pPr algn="r" fontAlgn="b"/>
                      <a:r>
                        <a:rPr lang="en-US" sz="1100" u="none" strike="noStrike">
                          <a:effectLst/>
                        </a:rPr>
                        <a:t>20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60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40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30</a:t>
                      </a:r>
                      <a:endParaRPr lang="en-US" sz="1100" b="0" i="0" u="none" strike="noStrike">
                        <a:solidFill>
                          <a:srgbClr val="000000"/>
                        </a:solidFill>
                        <a:effectLst/>
                        <a:latin typeface="Calibri" panose="020F0502020204030204" pitchFamily="34" charset="0"/>
                      </a:endParaRPr>
                    </a:p>
                  </a:txBody>
                  <a:tcPr marL="7620" marR="7620" marT="7620" marB="0" anchor="b"/>
                </a:tc>
              </a:tr>
              <a:tr h="232263">
                <a:tc>
                  <a:txBody>
                    <a:bodyPr/>
                    <a:lstStyle/>
                    <a:p>
                      <a:pPr algn="r" fontAlgn="b"/>
                      <a:r>
                        <a:rPr lang="en-US" sz="1100" u="none" strike="noStrike">
                          <a:effectLst/>
                        </a:rPr>
                        <a:t>20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60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200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30</a:t>
                      </a:r>
                      <a:endParaRPr lang="en-US" sz="1100" b="0" i="0" u="none" strike="noStrike">
                        <a:solidFill>
                          <a:srgbClr val="000000"/>
                        </a:solidFill>
                        <a:effectLst/>
                        <a:latin typeface="Calibri" panose="020F0502020204030204" pitchFamily="34" charset="0"/>
                      </a:endParaRPr>
                    </a:p>
                  </a:txBody>
                  <a:tcPr marL="7620" marR="7620" marT="7620" marB="0" anchor="b"/>
                </a:tc>
              </a:tr>
              <a:tr h="232263">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l" fontAlgn="b"/>
                      <a:endParaRPr lang="en-US" sz="1100" b="0" i="0" u="none" strike="noStrike">
                        <a:solidFill>
                          <a:srgbClr val="000000"/>
                        </a:solidFill>
                        <a:effectLst/>
                        <a:latin typeface="Calibri" panose="020F0502020204030204" pitchFamily="34" charset="0"/>
                      </a:endParaRPr>
                    </a:p>
                  </a:txBody>
                  <a:tcPr marL="7620" marR="7620" marT="7620" marB="0" anchor="b"/>
                </a:tc>
              </a:tr>
              <a:tr h="232263">
                <a:tc>
                  <a:txBody>
                    <a:bodyPr/>
                    <a:lstStyle/>
                    <a:p>
                      <a:pPr algn="ctr" fontAlgn="ctr"/>
                      <a:r>
                        <a:rPr lang="el-GR" sz="1100" u="none" strike="noStrike">
                          <a:effectLst/>
                        </a:rPr>
                        <a:t>γ</a:t>
                      </a:r>
                      <a:endParaRPr lang="el-GR" sz="1100" b="0" i="0" u="none" strike="noStrike">
                        <a:solidFill>
                          <a:srgbClr val="FFFFFF"/>
                        </a:solidFill>
                        <a:effectLst/>
                        <a:latin typeface="Calibri" panose="020F0502020204030204" pitchFamily="34" charset="0"/>
                      </a:endParaRPr>
                    </a:p>
                  </a:txBody>
                  <a:tcPr marL="7620" marR="7620" marT="7620" marB="0" anchor="ctr"/>
                </a:tc>
                <a:tc>
                  <a:txBody>
                    <a:bodyPr/>
                    <a:lstStyle/>
                    <a:p>
                      <a:pPr algn="ctr" fontAlgn="ctr"/>
                      <a:r>
                        <a:rPr lang="en-US" sz="1100" u="none" strike="noStrike">
                          <a:effectLst/>
                        </a:rPr>
                        <a:t>c</a:t>
                      </a:r>
                      <a:endParaRPr lang="en-US" sz="1100" b="0" i="0" u="none" strike="noStrike">
                        <a:solidFill>
                          <a:srgbClr val="FFFFFF"/>
                        </a:solidFill>
                        <a:effectLst/>
                        <a:latin typeface="Calibri" panose="020F0502020204030204" pitchFamily="34" charset="0"/>
                      </a:endParaRPr>
                    </a:p>
                  </a:txBody>
                  <a:tcPr marL="7620" marR="7620" marT="7620" marB="0" anchor="ctr"/>
                </a:tc>
                <a:tc>
                  <a:txBody>
                    <a:bodyPr/>
                    <a:lstStyle/>
                    <a:p>
                      <a:pPr algn="ctr" fontAlgn="ctr"/>
                      <a:r>
                        <a:rPr lang="en-US" sz="1100" u="none" strike="noStrike">
                          <a:effectLst/>
                        </a:rPr>
                        <a:t>H</a:t>
                      </a:r>
                      <a:endParaRPr lang="en-US" sz="1100" b="0" i="0" u="none" strike="noStrike">
                        <a:solidFill>
                          <a:srgbClr val="FFFFFF"/>
                        </a:solidFill>
                        <a:effectLst/>
                        <a:latin typeface="Calibri" panose="020F0502020204030204" pitchFamily="34" charset="0"/>
                      </a:endParaRPr>
                    </a:p>
                  </a:txBody>
                  <a:tcPr marL="7620" marR="7620" marT="7620" marB="0" anchor="ctr"/>
                </a:tc>
                <a:tc>
                  <a:txBody>
                    <a:bodyPr/>
                    <a:lstStyle/>
                    <a:p>
                      <a:pPr algn="ctr" fontAlgn="ctr"/>
                      <a:r>
                        <a:rPr lang="en-US" sz="1100" u="none" strike="noStrike">
                          <a:effectLst/>
                        </a:rPr>
                        <a:t>phi</a:t>
                      </a:r>
                      <a:endParaRPr lang="en-US" sz="1100" b="0" i="0" u="none" strike="noStrike">
                        <a:solidFill>
                          <a:srgbClr val="FFFFFF"/>
                        </a:solidFill>
                        <a:effectLst/>
                        <a:latin typeface="Calibri" panose="020F0502020204030204" pitchFamily="34" charset="0"/>
                      </a:endParaRPr>
                    </a:p>
                  </a:txBody>
                  <a:tcPr marL="7620" marR="7620" marT="7620" marB="0" anchor="ctr"/>
                </a:tc>
              </a:tr>
              <a:tr h="232263">
                <a:tc>
                  <a:txBody>
                    <a:bodyPr/>
                    <a:lstStyle/>
                    <a:p>
                      <a:pPr algn="r" fontAlgn="b"/>
                      <a:r>
                        <a:rPr lang="en-US" sz="1100" u="none" strike="noStrike">
                          <a:effectLst/>
                        </a:rPr>
                        <a:t>20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100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5</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30</a:t>
                      </a:r>
                      <a:endParaRPr lang="en-US" sz="1100" b="0" i="0" u="none" strike="noStrike">
                        <a:solidFill>
                          <a:srgbClr val="000000"/>
                        </a:solidFill>
                        <a:effectLst/>
                        <a:latin typeface="Calibri" panose="020F0502020204030204" pitchFamily="34" charset="0"/>
                      </a:endParaRPr>
                    </a:p>
                  </a:txBody>
                  <a:tcPr marL="7620" marR="7620" marT="7620" marB="0" anchor="b"/>
                </a:tc>
              </a:tr>
              <a:tr h="232263">
                <a:tc>
                  <a:txBody>
                    <a:bodyPr/>
                    <a:lstStyle/>
                    <a:p>
                      <a:pPr algn="r" fontAlgn="b"/>
                      <a:r>
                        <a:rPr lang="en-US" sz="1100" u="none" strike="noStrike">
                          <a:effectLst/>
                        </a:rPr>
                        <a:t>20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100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10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30</a:t>
                      </a:r>
                      <a:endParaRPr lang="en-US" sz="1100" b="0" i="0" u="none" strike="noStrike">
                        <a:solidFill>
                          <a:srgbClr val="000000"/>
                        </a:solidFill>
                        <a:effectLst/>
                        <a:latin typeface="Calibri" panose="020F0502020204030204" pitchFamily="34" charset="0"/>
                      </a:endParaRPr>
                    </a:p>
                  </a:txBody>
                  <a:tcPr marL="7620" marR="7620" marT="7620" marB="0" anchor="b"/>
                </a:tc>
              </a:tr>
              <a:tr h="232263">
                <a:tc>
                  <a:txBody>
                    <a:bodyPr/>
                    <a:lstStyle/>
                    <a:p>
                      <a:pPr algn="r" fontAlgn="b"/>
                      <a:r>
                        <a:rPr lang="en-US" sz="1100" u="none" strike="noStrike">
                          <a:effectLst/>
                        </a:rPr>
                        <a:t>20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100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30</a:t>
                      </a:r>
                      <a:endParaRPr lang="en-US" sz="1100" b="0" i="0" u="none" strike="noStrike">
                        <a:solidFill>
                          <a:srgbClr val="000000"/>
                        </a:solidFill>
                        <a:effectLst/>
                        <a:latin typeface="Calibri" panose="020F0502020204030204" pitchFamily="34" charset="0"/>
                      </a:endParaRPr>
                    </a:p>
                  </a:txBody>
                  <a:tcPr marL="7620" marR="7620" marT="7620" marB="0" anchor="b"/>
                </a:tc>
              </a:tr>
              <a:tr h="232263">
                <a:tc>
                  <a:txBody>
                    <a:bodyPr/>
                    <a:lstStyle/>
                    <a:p>
                      <a:pPr algn="r" fontAlgn="b"/>
                      <a:r>
                        <a:rPr lang="en-US" sz="1100" u="none" strike="noStrike">
                          <a:effectLst/>
                        </a:rPr>
                        <a:t>20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100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40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30</a:t>
                      </a:r>
                      <a:endParaRPr lang="en-US" sz="1100" b="0" i="0" u="none" strike="noStrike">
                        <a:solidFill>
                          <a:srgbClr val="000000"/>
                        </a:solidFill>
                        <a:effectLst/>
                        <a:latin typeface="Calibri" panose="020F0502020204030204" pitchFamily="34" charset="0"/>
                      </a:endParaRPr>
                    </a:p>
                  </a:txBody>
                  <a:tcPr marL="7620" marR="7620" marT="7620" marB="0" anchor="b"/>
                </a:tc>
              </a:tr>
              <a:tr h="232263">
                <a:tc>
                  <a:txBody>
                    <a:bodyPr/>
                    <a:lstStyle/>
                    <a:p>
                      <a:pPr algn="r" fontAlgn="b"/>
                      <a:r>
                        <a:rPr lang="en-US" sz="1100" u="none" strike="noStrike" dirty="0">
                          <a:effectLst/>
                        </a:rPr>
                        <a:t>20</a:t>
                      </a:r>
                      <a:endParaRPr lang="en-US" sz="11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100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a:effectLst/>
                        </a:rPr>
                        <a:t>200</a:t>
                      </a:r>
                      <a:endParaRPr lang="en-US" sz="11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en-US" sz="1100" u="none" strike="noStrike" dirty="0">
                          <a:effectLst/>
                        </a:rPr>
                        <a:t>30</a:t>
                      </a:r>
                      <a:endParaRPr lang="en-US" sz="1100" b="0" i="0" u="none" strike="noStrike" dirty="0">
                        <a:solidFill>
                          <a:srgbClr val="000000"/>
                        </a:solidFill>
                        <a:effectLst/>
                        <a:latin typeface="Calibri" panose="020F0502020204030204" pitchFamily="34" charset="0"/>
                      </a:endParaRPr>
                    </a:p>
                  </a:txBody>
                  <a:tcPr marL="7620" marR="7620" marT="7620" marB="0" anchor="b"/>
                </a:tc>
              </a:tr>
            </a:tbl>
          </a:graphicData>
        </a:graphic>
      </p:graphicFrame>
      <p:graphicFrame>
        <p:nvGraphicFramePr>
          <p:cNvPr id="7" name="Table 6"/>
          <p:cNvGraphicFramePr>
            <a:graphicFrameLocks noGrp="1"/>
          </p:cNvGraphicFramePr>
          <p:nvPr>
            <p:extLst>
              <p:ext uri="{D42A27DB-BD31-4B8C-83A1-F6EECF244321}">
                <p14:modId xmlns:p14="http://schemas.microsoft.com/office/powerpoint/2010/main" val="1434077220"/>
              </p:ext>
            </p:extLst>
          </p:nvPr>
        </p:nvGraphicFramePr>
        <p:xfrm>
          <a:off x="5904026" y="1618863"/>
          <a:ext cx="3819344" cy="4957479"/>
        </p:xfrm>
        <a:graphic>
          <a:graphicData uri="http://schemas.openxmlformats.org/drawingml/2006/table">
            <a:tbl>
              <a:tblPr firstRow="1" bandRow="1">
                <a:tableStyleId>{93296810-A885-4BE3-A3E7-6D5BEEA58F35}</a:tableStyleId>
              </a:tblPr>
              <a:tblGrid>
                <a:gridCol w="954836"/>
                <a:gridCol w="954836"/>
                <a:gridCol w="954836"/>
                <a:gridCol w="954836"/>
              </a:tblGrid>
              <a:tr h="224914">
                <a:tc gridSpan="4">
                  <a:txBody>
                    <a:bodyPr/>
                    <a:lstStyle/>
                    <a:p>
                      <a:pPr algn="ctr" fontAlgn="b"/>
                      <a:r>
                        <a:rPr lang="en-US" sz="1100" u="none" strike="noStrike" dirty="0" smtClean="0">
                          <a:effectLst/>
                        </a:rPr>
                        <a:t>FS </a:t>
                      </a:r>
                      <a:r>
                        <a:rPr lang="en-US" sz="1100" u="none" strike="noStrike" dirty="0">
                          <a:effectLst/>
                        </a:rPr>
                        <a:t>with accelerations</a:t>
                      </a:r>
                      <a:endParaRPr lang="en-US" sz="1100" b="1" i="0" u="none" strike="noStrike" dirty="0">
                        <a:solidFill>
                          <a:srgbClr val="FF0000"/>
                        </a:solidFill>
                        <a:effectLst/>
                        <a:latin typeface="Calibri" panose="020F0502020204030204" pitchFamily="34" charset="0"/>
                      </a:endParaRPr>
                    </a:p>
                  </a:txBody>
                  <a:tcPr marL="7346" marR="7346" marT="7346" marB="0" anchor="b"/>
                </a:tc>
                <a:tc hMerge="1">
                  <a:txBody>
                    <a:bodyPr/>
                    <a:lstStyle/>
                    <a:p>
                      <a:endParaRPr lang="en-US"/>
                    </a:p>
                  </a:txBody>
                  <a:tcPr/>
                </a:tc>
                <a:tc hMerge="1">
                  <a:txBody>
                    <a:bodyPr/>
                    <a:lstStyle/>
                    <a:p>
                      <a:endParaRPr lang="en-US"/>
                    </a:p>
                  </a:txBody>
                  <a:tcPr/>
                </a:tc>
                <a:tc hMerge="1">
                  <a:txBody>
                    <a:bodyPr/>
                    <a:lstStyle/>
                    <a:p>
                      <a:endParaRPr lang="en-US"/>
                    </a:p>
                  </a:txBody>
                  <a:tcPr/>
                </a:tc>
              </a:tr>
              <a:tr h="234285">
                <a:tc>
                  <a:txBody>
                    <a:bodyPr/>
                    <a:lstStyle/>
                    <a:p>
                      <a:pPr algn="r" fontAlgn="b"/>
                      <a:r>
                        <a:rPr lang="en-US" sz="1400" u="none" strike="noStrike" dirty="0">
                          <a:effectLst/>
                        </a:rPr>
                        <a:t>0</a:t>
                      </a:r>
                      <a:endParaRPr lang="en-US" sz="1400" b="0" i="0" u="none" strike="noStrike" dirty="0">
                        <a:solidFill>
                          <a:srgbClr val="000000"/>
                        </a:solidFill>
                        <a:effectLst/>
                        <a:latin typeface="Calibri" panose="020F0502020204030204" pitchFamily="34" charset="0"/>
                      </a:endParaRPr>
                    </a:p>
                  </a:txBody>
                  <a:tcPr marL="7346" marR="7346" marT="7346" marB="0" anchor="b">
                    <a:solidFill>
                      <a:srgbClr val="C00000"/>
                    </a:solidFill>
                  </a:tcPr>
                </a:tc>
                <a:tc>
                  <a:txBody>
                    <a:bodyPr/>
                    <a:lstStyle/>
                    <a:p>
                      <a:pPr algn="r" fontAlgn="b"/>
                      <a:r>
                        <a:rPr lang="en-US" sz="1400" u="none" strike="noStrike" dirty="0">
                          <a:effectLst/>
                        </a:rPr>
                        <a:t>0.08</a:t>
                      </a:r>
                      <a:endParaRPr lang="en-US" sz="1400" b="0" i="0" u="none" strike="noStrike" dirty="0">
                        <a:solidFill>
                          <a:srgbClr val="000000"/>
                        </a:solidFill>
                        <a:effectLst/>
                        <a:latin typeface="Calibri" panose="020F0502020204030204" pitchFamily="34" charset="0"/>
                      </a:endParaRPr>
                    </a:p>
                  </a:txBody>
                  <a:tcPr marL="7346" marR="7346" marT="7346" marB="0" anchor="b">
                    <a:solidFill>
                      <a:srgbClr val="C00000"/>
                    </a:solidFill>
                  </a:tcPr>
                </a:tc>
                <a:tc>
                  <a:txBody>
                    <a:bodyPr/>
                    <a:lstStyle/>
                    <a:p>
                      <a:pPr algn="r" fontAlgn="b"/>
                      <a:r>
                        <a:rPr lang="en-US" sz="1400" u="none" strike="noStrike" dirty="0">
                          <a:effectLst/>
                        </a:rPr>
                        <a:t>0.12</a:t>
                      </a:r>
                      <a:endParaRPr lang="en-US" sz="1400" b="0" i="0" u="none" strike="noStrike" dirty="0">
                        <a:solidFill>
                          <a:srgbClr val="000000"/>
                        </a:solidFill>
                        <a:effectLst/>
                        <a:latin typeface="Calibri" panose="020F0502020204030204" pitchFamily="34" charset="0"/>
                      </a:endParaRPr>
                    </a:p>
                  </a:txBody>
                  <a:tcPr marL="7346" marR="7346" marT="7346" marB="0" anchor="b">
                    <a:solidFill>
                      <a:srgbClr val="C00000"/>
                    </a:solidFill>
                  </a:tcPr>
                </a:tc>
                <a:tc>
                  <a:txBody>
                    <a:bodyPr/>
                    <a:lstStyle/>
                    <a:p>
                      <a:pPr algn="r" fontAlgn="b"/>
                      <a:r>
                        <a:rPr lang="en-US" sz="1400" u="none" strike="noStrike" dirty="0">
                          <a:effectLst/>
                        </a:rPr>
                        <a:t>0.18</a:t>
                      </a:r>
                      <a:endParaRPr lang="en-US" sz="1400" b="0" i="0" u="none" strike="noStrike" dirty="0">
                        <a:solidFill>
                          <a:srgbClr val="000000"/>
                        </a:solidFill>
                        <a:effectLst/>
                        <a:latin typeface="Calibri" panose="020F0502020204030204" pitchFamily="34" charset="0"/>
                      </a:endParaRPr>
                    </a:p>
                  </a:txBody>
                  <a:tcPr marL="7346" marR="7346" marT="7346" marB="0" anchor="b">
                    <a:solidFill>
                      <a:srgbClr val="C00000"/>
                    </a:solidFill>
                  </a:tcPr>
                </a:tc>
              </a:tr>
              <a:tr h="224914">
                <a:tc>
                  <a:txBody>
                    <a:bodyPr/>
                    <a:lstStyle/>
                    <a:p>
                      <a:pPr algn="ctr" fontAlgn="b"/>
                      <a:r>
                        <a:rPr lang="en-US" sz="1100" u="none" strike="noStrike" dirty="0">
                          <a:effectLst/>
                        </a:rPr>
                        <a:t>26.6</a:t>
                      </a:r>
                      <a:endParaRPr lang="en-US" sz="1100" b="0" i="0" u="none" strike="noStrike" dirty="0">
                        <a:solidFill>
                          <a:srgbClr val="000000"/>
                        </a:solidFill>
                        <a:effectLst/>
                        <a:latin typeface="Calibri" panose="020F0502020204030204" pitchFamily="34" charset="0"/>
                      </a:endParaRPr>
                    </a:p>
                  </a:txBody>
                  <a:tcPr marL="7346" marR="7346" marT="7346" marB="0" anchor="b">
                    <a:solidFill>
                      <a:schemeClr val="accent2">
                        <a:lumMod val="60000"/>
                        <a:lumOff val="40000"/>
                      </a:schemeClr>
                    </a:solidFill>
                  </a:tcPr>
                </a:tc>
                <a:tc>
                  <a:txBody>
                    <a:bodyPr/>
                    <a:lstStyle/>
                    <a:p>
                      <a:pPr algn="ctr" fontAlgn="b"/>
                      <a:r>
                        <a:rPr lang="en-US" sz="1100" u="none" strike="noStrike" dirty="0">
                          <a:effectLst/>
                        </a:rPr>
                        <a:t>26.6</a:t>
                      </a:r>
                      <a:endParaRPr lang="en-US" sz="1100" b="0" i="0" u="none" strike="noStrike" dirty="0">
                        <a:solidFill>
                          <a:srgbClr val="000000"/>
                        </a:solidFill>
                        <a:effectLst/>
                        <a:latin typeface="Calibri" panose="020F0502020204030204" pitchFamily="34" charset="0"/>
                      </a:endParaRPr>
                    </a:p>
                  </a:txBody>
                  <a:tcPr marL="7346" marR="7346" marT="7346" marB="0" anchor="b">
                    <a:solidFill>
                      <a:schemeClr val="accent2">
                        <a:lumMod val="60000"/>
                        <a:lumOff val="40000"/>
                      </a:schemeClr>
                    </a:solidFill>
                  </a:tcPr>
                </a:tc>
                <a:tc>
                  <a:txBody>
                    <a:bodyPr/>
                    <a:lstStyle/>
                    <a:p>
                      <a:pPr algn="ctr" fontAlgn="b"/>
                      <a:r>
                        <a:rPr lang="en-US" sz="1100" u="none" strike="noStrike" dirty="0">
                          <a:effectLst/>
                        </a:rPr>
                        <a:t>26.6</a:t>
                      </a:r>
                      <a:endParaRPr lang="en-US" sz="1100" b="0" i="0" u="none" strike="noStrike" dirty="0">
                        <a:solidFill>
                          <a:srgbClr val="000000"/>
                        </a:solidFill>
                        <a:effectLst/>
                        <a:latin typeface="Calibri" panose="020F0502020204030204" pitchFamily="34" charset="0"/>
                      </a:endParaRPr>
                    </a:p>
                  </a:txBody>
                  <a:tcPr marL="7346" marR="7346" marT="7346" marB="0" anchor="b">
                    <a:solidFill>
                      <a:schemeClr val="accent2">
                        <a:lumMod val="60000"/>
                        <a:lumOff val="40000"/>
                      </a:schemeClr>
                    </a:solidFill>
                  </a:tcPr>
                </a:tc>
                <a:tc>
                  <a:txBody>
                    <a:bodyPr/>
                    <a:lstStyle/>
                    <a:p>
                      <a:pPr algn="ctr" fontAlgn="b"/>
                      <a:r>
                        <a:rPr lang="en-US" sz="1100" u="none" strike="noStrike" dirty="0">
                          <a:effectLst/>
                        </a:rPr>
                        <a:t>26.6</a:t>
                      </a:r>
                      <a:endParaRPr lang="en-US" sz="1100" b="0" i="0" u="none" strike="noStrike" dirty="0">
                        <a:solidFill>
                          <a:srgbClr val="000000"/>
                        </a:solidFill>
                        <a:effectLst/>
                        <a:latin typeface="Calibri" panose="020F0502020204030204" pitchFamily="34" charset="0"/>
                      </a:endParaRPr>
                    </a:p>
                  </a:txBody>
                  <a:tcPr marL="7346" marR="7346" marT="7346" marB="0" anchor="b">
                    <a:solidFill>
                      <a:schemeClr val="accent2">
                        <a:lumMod val="60000"/>
                        <a:lumOff val="40000"/>
                      </a:schemeClr>
                    </a:solidFill>
                  </a:tcPr>
                </a:tc>
              </a:tr>
              <a:tr h="224914">
                <a:tc>
                  <a:txBody>
                    <a:bodyPr/>
                    <a:lstStyle/>
                    <a:p>
                      <a:pPr algn="r" fontAlgn="b"/>
                      <a:r>
                        <a:rPr lang="en-US" sz="1400" u="none" strike="noStrike" dirty="0">
                          <a:effectLst/>
                        </a:rPr>
                        <a:t>3.86</a:t>
                      </a:r>
                      <a:endParaRPr lang="en-US" sz="1400" b="0" i="0" u="none" strike="noStrike" dirty="0">
                        <a:solidFill>
                          <a:srgbClr val="000000"/>
                        </a:solidFill>
                        <a:effectLst/>
                        <a:latin typeface="Calibri" panose="020F0502020204030204" pitchFamily="34" charset="0"/>
                      </a:endParaRPr>
                    </a:p>
                  </a:txBody>
                  <a:tcPr marL="7346" marR="7346" marT="7346" marB="0" anchor="b"/>
                </a:tc>
                <a:tc>
                  <a:txBody>
                    <a:bodyPr/>
                    <a:lstStyle/>
                    <a:p>
                      <a:pPr algn="r" fontAlgn="b"/>
                      <a:r>
                        <a:rPr lang="en-US" sz="1400" u="none" strike="noStrike" dirty="0">
                          <a:effectLst/>
                        </a:rPr>
                        <a:t>3.21</a:t>
                      </a:r>
                      <a:endParaRPr lang="en-US" sz="1400" b="0" i="0" u="none" strike="noStrike" dirty="0">
                        <a:solidFill>
                          <a:srgbClr val="000000"/>
                        </a:solidFill>
                        <a:effectLst/>
                        <a:latin typeface="Calibri" panose="020F0502020204030204" pitchFamily="34" charset="0"/>
                      </a:endParaRPr>
                    </a:p>
                  </a:txBody>
                  <a:tcPr marL="7346" marR="7346" marT="7346" marB="0" anchor="b"/>
                </a:tc>
                <a:tc>
                  <a:txBody>
                    <a:bodyPr/>
                    <a:lstStyle/>
                    <a:p>
                      <a:pPr algn="r" fontAlgn="b"/>
                      <a:r>
                        <a:rPr lang="en-US" sz="1400" u="none" strike="noStrike" dirty="0">
                          <a:effectLst/>
                        </a:rPr>
                        <a:t>2.93</a:t>
                      </a:r>
                      <a:endParaRPr lang="en-US" sz="1400" b="0" i="0" u="none" strike="noStrike" dirty="0">
                        <a:solidFill>
                          <a:srgbClr val="000000"/>
                        </a:solidFill>
                        <a:effectLst/>
                        <a:latin typeface="Calibri" panose="020F0502020204030204" pitchFamily="34" charset="0"/>
                      </a:endParaRPr>
                    </a:p>
                  </a:txBody>
                  <a:tcPr marL="7346" marR="7346" marT="7346" marB="0" anchor="b"/>
                </a:tc>
                <a:tc>
                  <a:txBody>
                    <a:bodyPr/>
                    <a:lstStyle/>
                    <a:p>
                      <a:pPr algn="r" fontAlgn="b"/>
                      <a:r>
                        <a:rPr lang="en-US" sz="1400" u="none" strike="noStrike">
                          <a:effectLst/>
                        </a:rPr>
                        <a:t>2.57</a:t>
                      </a:r>
                      <a:endParaRPr lang="en-US" sz="1400" b="0" i="0" u="none" strike="noStrike">
                        <a:solidFill>
                          <a:srgbClr val="000000"/>
                        </a:solidFill>
                        <a:effectLst/>
                        <a:latin typeface="Calibri" panose="020F0502020204030204" pitchFamily="34" charset="0"/>
                      </a:endParaRPr>
                    </a:p>
                  </a:txBody>
                  <a:tcPr marL="7346" marR="7346" marT="7346" marB="0" anchor="b"/>
                </a:tc>
              </a:tr>
              <a:tr h="224914">
                <a:tc>
                  <a:txBody>
                    <a:bodyPr/>
                    <a:lstStyle/>
                    <a:p>
                      <a:pPr algn="r" fontAlgn="b"/>
                      <a:r>
                        <a:rPr lang="en-US" sz="1400" u="none" strike="noStrike">
                          <a:effectLst/>
                        </a:rPr>
                        <a:t>2.72</a:t>
                      </a:r>
                      <a:endParaRPr lang="en-US" sz="1400" b="0" i="0" u="none" strike="noStrike">
                        <a:solidFill>
                          <a:srgbClr val="000000"/>
                        </a:solidFill>
                        <a:effectLst/>
                        <a:latin typeface="Calibri" panose="020F0502020204030204" pitchFamily="34" charset="0"/>
                      </a:endParaRPr>
                    </a:p>
                  </a:txBody>
                  <a:tcPr marL="7346" marR="7346" marT="7346" marB="0" anchor="b"/>
                </a:tc>
                <a:tc>
                  <a:txBody>
                    <a:bodyPr/>
                    <a:lstStyle/>
                    <a:p>
                      <a:pPr algn="r" fontAlgn="b"/>
                      <a:r>
                        <a:rPr lang="en-US" sz="1400" u="none" strike="noStrike" dirty="0">
                          <a:effectLst/>
                        </a:rPr>
                        <a:t>2.27</a:t>
                      </a:r>
                      <a:endParaRPr lang="en-US" sz="1400" b="0" i="0" u="none" strike="noStrike" dirty="0">
                        <a:solidFill>
                          <a:srgbClr val="000000"/>
                        </a:solidFill>
                        <a:effectLst/>
                        <a:latin typeface="Calibri" panose="020F0502020204030204" pitchFamily="34" charset="0"/>
                      </a:endParaRPr>
                    </a:p>
                  </a:txBody>
                  <a:tcPr marL="7346" marR="7346" marT="7346" marB="0" anchor="b"/>
                </a:tc>
                <a:tc>
                  <a:txBody>
                    <a:bodyPr/>
                    <a:lstStyle/>
                    <a:p>
                      <a:pPr algn="r" fontAlgn="b"/>
                      <a:r>
                        <a:rPr lang="en-US" sz="1400" u="none" strike="noStrike" dirty="0">
                          <a:effectLst/>
                        </a:rPr>
                        <a:t>2.09</a:t>
                      </a:r>
                      <a:endParaRPr lang="en-US" sz="1400" b="0" i="0" u="none" strike="noStrike" dirty="0">
                        <a:solidFill>
                          <a:srgbClr val="000000"/>
                        </a:solidFill>
                        <a:effectLst/>
                        <a:latin typeface="Calibri" panose="020F0502020204030204" pitchFamily="34" charset="0"/>
                      </a:endParaRPr>
                    </a:p>
                  </a:txBody>
                  <a:tcPr marL="7346" marR="7346" marT="7346" marB="0" anchor="b"/>
                </a:tc>
                <a:tc>
                  <a:txBody>
                    <a:bodyPr/>
                    <a:lstStyle/>
                    <a:p>
                      <a:pPr algn="r" fontAlgn="b"/>
                      <a:r>
                        <a:rPr lang="en-US" sz="1400" u="none" strike="noStrike" dirty="0">
                          <a:effectLst/>
                        </a:rPr>
                        <a:t>1.86</a:t>
                      </a:r>
                      <a:endParaRPr lang="en-US" sz="1400" b="0" i="0" u="none" strike="noStrike" dirty="0">
                        <a:solidFill>
                          <a:srgbClr val="000000"/>
                        </a:solidFill>
                        <a:effectLst/>
                        <a:latin typeface="Calibri" panose="020F0502020204030204" pitchFamily="34" charset="0"/>
                      </a:endParaRPr>
                    </a:p>
                  </a:txBody>
                  <a:tcPr marL="7346" marR="7346" marT="7346" marB="0" anchor="b"/>
                </a:tc>
              </a:tr>
              <a:tr h="224914">
                <a:tc>
                  <a:txBody>
                    <a:bodyPr/>
                    <a:lstStyle/>
                    <a:p>
                      <a:pPr algn="r" fontAlgn="b"/>
                      <a:r>
                        <a:rPr lang="en-US" sz="1400" u="none" strike="noStrike">
                          <a:effectLst/>
                        </a:rPr>
                        <a:t>2.08</a:t>
                      </a:r>
                      <a:endParaRPr lang="en-US" sz="1400" b="0" i="0" u="none" strike="noStrike">
                        <a:solidFill>
                          <a:srgbClr val="000000"/>
                        </a:solidFill>
                        <a:effectLst/>
                        <a:latin typeface="Calibri" panose="020F0502020204030204" pitchFamily="34" charset="0"/>
                      </a:endParaRPr>
                    </a:p>
                  </a:txBody>
                  <a:tcPr marL="7346" marR="7346" marT="7346" marB="0" anchor="b"/>
                </a:tc>
                <a:tc>
                  <a:txBody>
                    <a:bodyPr/>
                    <a:lstStyle/>
                    <a:p>
                      <a:pPr algn="r" fontAlgn="b"/>
                      <a:r>
                        <a:rPr lang="en-US" sz="1400" u="none" strike="noStrike">
                          <a:effectLst/>
                        </a:rPr>
                        <a:t>1.73</a:t>
                      </a:r>
                      <a:endParaRPr lang="en-US" sz="1400" b="0" i="0" u="none" strike="noStrike">
                        <a:solidFill>
                          <a:srgbClr val="000000"/>
                        </a:solidFill>
                        <a:effectLst/>
                        <a:latin typeface="Calibri" panose="020F0502020204030204" pitchFamily="34" charset="0"/>
                      </a:endParaRPr>
                    </a:p>
                  </a:txBody>
                  <a:tcPr marL="7346" marR="7346" marT="7346" marB="0" anchor="b"/>
                </a:tc>
                <a:tc>
                  <a:txBody>
                    <a:bodyPr/>
                    <a:lstStyle/>
                    <a:p>
                      <a:pPr algn="r" fontAlgn="b"/>
                      <a:r>
                        <a:rPr lang="en-US" sz="1400" u="none" strike="noStrike" dirty="0">
                          <a:effectLst/>
                        </a:rPr>
                        <a:t>1.59</a:t>
                      </a:r>
                      <a:endParaRPr lang="en-US" sz="1400" b="0" i="0" u="none" strike="noStrike" dirty="0">
                        <a:solidFill>
                          <a:srgbClr val="000000"/>
                        </a:solidFill>
                        <a:effectLst/>
                        <a:latin typeface="Calibri" panose="020F0502020204030204" pitchFamily="34" charset="0"/>
                      </a:endParaRPr>
                    </a:p>
                  </a:txBody>
                  <a:tcPr marL="7346" marR="7346" marT="7346" marB="0" anchor="b"/>
                </a:tc>
                <a:tc>
                  <a:txBody>
                    <a:bodyPr/>
                    <a:lstStyle/>
                    <a:p>
                      <a:pPr algn="r" fontAlgn="b"/>
                      <a:r>
                        <a:rPr lang="en-US" sz="1400" u="none" strike="noStrike" dirty="0">
                          <a:effectLst/>
                        </a:rPr>
                        <a:t>1.40</a:t>
                      </a:r>
                      <a:endParaRPr lang="en-US" sz="1400" b="0" i="0" u="none" strike="noStrike" dirty="0">
                        <a:solidFill>
                          <a:srgbClr val="000000"/>
                        </a:solidFill>
                        <a:effectLst/>
                        <a:latin typeface="Calibri" panose="020F0502020204030204" pitchFamily="34" charset="0"/>
                      </a:endParaRPr>
                    </a:p>
                  </a:txBody>
                  <a:tcPr marL="7346" marR="7346" marT="7346" marB="0" anchor="b"/>
                </a:tc>
              </a:tr>
              <a:tr h="224914">
                <a:tc>
                  <a:txBody>
                    <a:bodyPr/>
                    <a:lstStyle/>
                    <a:p>
                      <a:pPr algn="r" fontAlgn="b"/>
                      <a:r>
                        <a:rPr lang="en-US" sz="1400" u="none" strike="noStrike">
                          <a:effectLst/>
                        </a:rPr>
                        <a:t>1.70</a:t>
                      </a:r>
                      <a:endParaRPr lang="en-US" sz="1400" b="0" i="0" u="none" strike="noStrike">
                        <a:solidFill>
                          <a:srgbClr val="000000"/>
                        </a:solidFill>
                        <a:effectLst/>
                        <a:latin typeface="Calibri" panose="020F0502020204030204" pitchFamily="34" charset="0"/>
                      </a:endParaRPr>
                    </a:p>
                  </a:txBody>
                  <a:tcPr marL="7346" marR="7346" marT="7346" marB="0" anchor="b"/>
                </a:tc>
                <a:tc>
                  <a:txBody>
                    <a:bodyPr/>
                    <a:lstStyle/>
                    <a:p>
                      <a:pPr algn="r" fontAlgn="b"/>
                      <a:r>
                        <a:rPr lang="en-US" sz="1400" u="none" strike="noStrike">
                          <a:effectLst/>
                        </a:rPr>
                        <a:t>1.41</a:t>
                      </a:r>
                      <a:endParaRPr lang="en-US" sz="1400" b="0" i="0" u="none" strike="noStrike">
                        <a:solidFill>
                          <a:srgbClr val="000000"/>
                        </a:solidFill>
                        <a:effectLst/>
                        <a:latin typeface="Calibri" panose="020F0502020204030204" pitchFamily="34" charset="0"/>
                      </a:endParaRPr>
                    </a:p>
                  </a:txBody>
                  <a:tcPr marL="7346" marR="7346" marT="7346" marB="0" anchor="b"/>
                </a:tc>
                <a:tc>
                  <a:txBody>
                    <a:bodyPr/>
                    <a:lstStyle/>
                    <a:p>
                      <a:pPr algn="r" fontAlgn="b"/>
                      <a:r>
                        <a:rPr lang="en-US" sz="1400" u="none" strike="noStrike">
                          <a:effectLst/>
                        </a:rPr>
                        <a:t>1.30</a:t>
                      </a:r>
                      <a:endParaRPr lang="en-US" sz="1400" b="0" i="0" u="none" strike="noStrike">
                        <a:solidFill>
                          <a:srgbClr val="000000"/>
                        </a:solidFill>
                        <a:effectLst/>
                        <a:latin typeface="Calibri" panose="020F0502020204030204" pitchFamily="34" charset="0"/>
                      </a:endParaRPr>
                    </a:p>
                  </a:txBody>
                  <a:tcPr marL="7346" marR="7346" marT="7346" marB="0" anchor="b"/>
                </a:tc>
                <a:tc>
                  <a:txBody>
                    <a:bodyPr/>
                    <a:lstStyle/>
                    <a:p>
                      <a:pPr algn="r" fontAlgn="b"/>
                      <a:r>
                        <a:rPr lang="en-US" sz="1400" u="none" strike="noStrike" dirty="0">
                          <a:effectLst/>
                        </a:rPr>
                        <a:t>1.14</a:t>
                      </a:r>
                      <a:endParaRPr lang="en-US" sz="1400" b="0" i="0" u="none" strike="noStrike" dirty="0">
                        <a:solidFill>
                          <a:srgbClr val="000000"/>
                        </a:solidFill>
                        <a:effectLst/>
                        <a:latin typeface="Calibri" panose="020F0502020204030204" pitchFamily="34" charset="0"/>
                      </a:endParaRPr>
                    </a:p>
                  </a:txBody>
                  <a:tcPr marL="7346" marR="7346" marT="7346" marB="0" anchor="b"/>
                </a:tc>
              </a:tr>
              <a:tr h="224914">
                <a:tc>
                  <a:txBody>
                    <a:bodyPr/>
                    <a:lstStyle/>
                    <a:p>
                      <a:pPr algn="r" fontAlgn="b"/>
                      <a:r>
                        <a:rPr lang="en-US" sz="1400" u="none" strike="noStrike">
                          <a:effectLst/>
                        </a:rPr>
                        <a:t>1.33</a:t>
                      </a:r>
                      <a:endParaRPr lang="en-US" sz="1400" b="0" i="0" u="none" strike="noStrike">
                        <a:solidFill>
                          <a:srgbClr val="000000"/>
                        </a:solidFill>
                        <a:effectLst/>
                        <a:latin typeface="Calibri" panose="020F0502020204030204" pitchFamily="34" charset="0"/>
                      </a:endParaRPr>
                    </a:p>
                  </a:txBody>
                  <a:tcPr marL="7346" marR="7346" marT="7346" marB="0" anchor="b"/>
                </a:tc>
                <a:tc>
                  <a:txBody>
                    <a:bodyPr/>
                    <a:lstStyle/>
                    <a:p>
                      <a:pPr algn="r" fontAlgn="b"/>
                      <a:r>
                        <a:rPr lang="en-US" sz="1400" u="none" strike="noStrike">
                          <a:effectLst/>
                        </a:rPr>
                        <a:t>1.09</a:t>
                      </a:r>
                      <a:endParaRPr lang="en-US" sz="1400" b="0" i="0" u="none" strike="noStrike">
                        <a:solidFill>
                          <a:srgbClr val="000000"/>
                        </a:solidFill>
                        <a:effectLst/>
                        <a:latin typeface="Calibri" panose="020F0502020204030204" pitchFamily="34" charset="0"/>
                      </a:endParaRPr>
                    </a:p>
                  </a:txBody>
                  <a:tcPr marL="7346" marR="7346" marT="7346" marB="0" anchor="b"/>
                </a:tc>
                <a:tc>
                  <a:txBody>
                    <a:bodyPr/>
                    <a:lstStyle/>
                    <a:p>
                      <a:pPr algn="r" fontAlgn="b"/>
                      <a:r>
                        <a:rPr lang="en-US" sz="1400" u="none" strike="noStrike">
                          <a:effectLst/>
                        </a:rPr>
                        <a:t>1.00</a:t>
                      </a:r>
                      <a:endParaRPr lang="en-US" sz="1400" b="0" i="0" u="none" strike="noStrike">
                        <a:solidFill>
                          <a:srgbClr val="000000"/>
                        </a:solidFill>
                        <a:effectLst/>
                        <a:latin typeface="Calibri" panose="020F0502020204030204" pitchFamily="34" charset="0"/>
                      </a:endParaRPr>
                    </a:p>
                  </a:txBody>
                  <a:tcPr marL="7346" marR="7346" marT="7346" marB="0" anchor="b"/>
                </a:tc>
                <a:tc>
                  <a:txBody>
                    <a:bodyPr/>
                    <a:lstStyle/>
                    <a:p>
                      <a:pPr algn="r" fontAlgn="b"/>
                      <a:r>
                        <a:rPr lang="en-US" sz="1400" u="none" strike="noStrike" dirty="0">
                          <a:effectLst/>
                        </a:rPr>
                        <a:t>0.753</a:t>
                      </a:r>
                      <a:endParaRPr lang="en-US" sz="1400" b="0" i="0" u="none" strike="noStrike" dirty="0">
                        <a:solidFill>
                          <a:srgbClr val="000000"/>
                        </a:solidFill>
                        <a:effectLst/>
                        <a:latin typeface="Calibri" panose="020F0502020204030204" pitchFamily="34" charset="0"/>
                      </a:endParaRPr>
                    </a:p>
                  </a:txBody>
                  <a:tcPr marL="7346" marR="7346" marT="7346" marB="0" anchor="b"/>
                </a:tc>
              </a:tr>
              <a:tr h="224914">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346" marR="7346" marT="7346"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346" marR="7346" marT="7346"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346" marR="7346" marT="7346"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346" marR="7346" marT="7346" marB="0" anchor="b"/>
                </a:tc>
              </a:tr>
              <a:tr h="224914">
                <a:tc>
                  <a:txBody>
                    <a:bodyPr/>
                    <a:lstStyle/>
                    <a:p>
                      <a:pPr algn="ctr" fontAlgn="b"/>
                      <a:r>
                        <a:rPr lang="en-US" sz="1100" u="none" strike="noStrike" dirty="0">
                          <a:effectLst/>
                        </a:rPr>
                        <a:t>26.6</a:t>
                      </a:r>
                      <a:endParaRPr lang="en-US" sz="1100" b="0" i="0" u="none" strike="noStrike" dirty="0">
                        <a:solidFill>
                          <a:srgbClr val="000000"/>
                        </a:solidFill>
                        <a:effectLst/>
                        <a:latin typeface="Calibri" panose="020F0502020204030204" pitchFamily="34" charset="0"/>
                      </a:endParaRPr>
                    </a:p>
                  </a:txBody>
                  <a:tcPr marL="7346" marR="7346" marT="7346" marB="0" anchor="b">
                    <a:solidFill>
                      <a:schemeClr val="accent2">
                        <a:lumMod val="60000"/>
                        <a:lumOff val="40000"/>
                      </a:schemeClr>
                    </a:solidFill>
                  </a:tcPr>
                </a:tc>
                <a:tc>
                  <a:txBody>
                    <a:bodyPr/>
                    <a:lstStyle/>
                    <a:p>
                      <a:pPr algn="ctr" fontAlgn="b"/>
                      <a:r>
                        <a:rPr lang="en-US" sz="1100" u="none" strike="noStrike" dirty="0">
                          <a:effectLst/>
                        </a:rPr>
                        <a:t>26.6</a:t>
                      </a:r>
                      <a:endParaRPr lang="en-US" sz="1100" b="0" i="0" u="none" strike="noStrike" dirty="0">
                        <a:solidFill>
                          <a:srgbClr val="000000"/>
                        </a:solidFill>
                        <a:effectLst/>
                        <a:latin typeface="Calibri" panose="020F0502020204030204" pitchFamily="34" charset="0"/>
                      </a:endParaRPr>
                    </a:p>
                  </a:txBody>
                  <a:tcPr marL="7346" marR="7346" marT="7346" marB="0" anchor="b">
                    <a:solidFill>
                      <a:schemeClr val="accent2">
                        <a:lumMod val="60000"/>
                        <a:lumOff val="40000"/>
                      </a:schemeClr>
                    </a:solidFill>
                  </a:tcPr>
                </a:tc>
                <a:tc>
                  <a:txBody>
                    <a:bodyPr/>
                    <a:lstStyle/>
                    <a:p>
                      <a:pPr algn="ctr" fontAlgn="b"/>
                      <a:r>
                        <a:rPr lang="en-US" sz="1100" u="none" strike="noStrike" dirty="0">
                          <a:effectLst/>
                        </a:rPr>
                        <a:t>26.6</a:t>
                      </a:r>
                      <a:endParaRPr lang="en-US" sz="1100" b="0" i="0" u="none" strike="noStrike" dirty="0">
                        <a:solidFill>
                          <a:srgbClr val="000000"/>
                        </a:solidFill>
                        <a:effectLst/>
                        <a:latin typeface="Calibri" panose="020F0502020204030204" pitchFamily="34" charset="0"/>
                      </a:endParaRPr>
                    </a:p>
                  </a:txBody>
                  <a:tcPr marL="7346" marR="7346" marT="7346" marB="0" anchor="b">
                    <a:solidFill>
                      <a:schemeClr val="accent2">
                        <a:lumMod val="60000"/>
                        <a:lumOff val="40000"/>
                      </a:schemeClr>
                    </a:solidFill>
                  </a:tcPr>
                </a:tc>
                <a:tc>
                  <a:txBody>
                    <a:bodyPr/>
                    <a:lstStyle/>
                    <a:p>
                      <a:pPr algn="ctr" fontAlgn="b"/>
                      <a:r>
                        <a:rPr lang="en-US" sz="1100" u="none" strike="noStrike" dirty="0">
                          <a:effectLst/>
                        </a:rPr>
                        <a:t>26.6</a:t>
                      </a:r>
                      <a:endParaRPr lang="en-US" sz="1100" b="0" i="0" u="none" strike="noStrike" dirty="0">
                        <a:solidFill>
                          <a:srgbClr val="000000"/>
                        </a:solidFill>
                        <a:effectLst/>
                        <a:latin typeface="Calibri" panose="020F0502020204030204" pitchFamily="34" charset="0"/>
                      </a:endParaRPr>
                    </a:p>
                  </a:txBody>
                  <a:tcPr marL="7346" marR="7346" marT="7346" marB="0" anchor="b">
                    <a:solidFill>
                      <a:schemeClr val="accent2">
                        <a:lumMod val="60000"/>
                        <a:lumOff val="40000"/>
                      </a:schemeClr>
                    </a:solidFill>
                  </a:tcPr>
                </a:tc>
              </a:tr>
              <a:tr h="224914">
                <a:tc>
                  <a:txBody>
                    <a:bodyPr/>
                    <a:lstStyle/>
                    <a:p>
                      <a:pPr algn="r" fontAlgn="b"/>
                      <a:r>
                        <a:rPr lang="en-US" sz="1400" u="none" strike="noStrike" dirty="0">
                          <a:effectLst/>
                        </a:rPr>
                        <a:t>5.90</a:t>
                      </a:r>
                      <a:endParaRPr lang="en-US" sz="1400" b="0" i="0" u="none" strike="noStrike" dirty="0">
                        <a:solidFill>
                          <a:srgbClr val="000000"/>
                        </a:solidFill>
                        <a:effectLst/>
                        <a:latin typeface="Calibri" panose="020F0502020204030204" pitchFamily="34" charset="0"/>
                      </a:endParaRPr>
                    </a:p>
                  </a:txBody>
                  <a:tcPr marL="7346" marR="7346" marT="7346" marB="0" anchor="b"/>
                </a:tc>
                <a:tc>
                  <a:txBody>
                    <a:bodyPr/>
                    <a:lstStyle/>
                    <a:p>
                      <a:pPr algn="r" fontAlgn="b"/>
                      <a:r>
                        <a:rPr lang="en-US" sz="1400" u="none" strike="noStrike" dirty="0">
                          <a:effectLst/>
                        </a:rPr>
                        <a:t>4.86</a:t>
                      </a:r>
                      <a:endParaRPr lang="en-US" sz="1400" b="0" i="0" u="none" strike="noStrike" dirty="0">
                        <a:solidFill>
                          <a:srgbClr val="000000"/>
                        </a:solidFill>
                        <a:effectLst/>
                        <a:latin typeface="Calibri" panose="020F0502020204030204" pitchFamily="34" charset="0"/>
                      </a:endParaRPr>
                    </a:p>
                  </a:txBody>
                  <a:tcPr marL="7346" marR="7346" marT="7346" marB="0" anchor="b"/>
                </a:tc>
                <a:tc>
                  <a:txBody>
                    <a:bodyPr/>
                    <a:lstStyle/>
                    <a:p>
                      <a:pPr algn="r" fontAlgn="b"/>
                      <a:r>
                        <a:rPr lang="en-US" sz="1400" u="none" strike="noStrike" dirty="0">
                          <a:effectLst/>
                        </a:rPr>
                        <a:t>4.45</a:t>
                      </a:r>
                      <a:endParaRPr lang="en-US" sz="1400" b="0" i="0" u="none" strike="noStrike" dirty="0">
                        <a:solidFill>
                          <a:srgbClr val="000000"/>
                        </a:solidFill>
                        <a:effectLst/>
                        <a:latin typeface="Calibri" panose="020F0502020204030204" pitchFamily="34" charset="0"/>
                      </a:endParaRPr>
                    </a:p>
                  </a:txBody>
                  <a:tcPr marL="7346" marR="7346" marT="7346" marB="0" anchor="b"/>
                </a:tc>
                <a:tc>
                  <a:txBody>
                    <a:bodyPr/>
                    <a:lstStyle/>
                    <a:p>
                      <a:pPr algn="r" fontAlgn="b"/>
                      <a:r>
                        <a:rPr lang="en-US" sz="1400" u="none" strike="noStrike" dirty="0">
                          <a:effectLst/>
                        </a:rPr>
                        <a:t>3.86</a:t>
                      </a:r>
                      <a:endParaRPr lang="en-US" sz="1400" b="0" i="0" u="none" strike="noStrike" dirty="0">
                        <a:solidFill>
                          <a:srgbClr val="000000"/>
                        </a:solidFill>
                        <a:effectLst/>
                        <a:latin typeface="Calibri" panose="020F0502020204030204" pitchFamily="34" charset="0"/>
                      </a:endParaRPr>
                    </a:p>
                  </a:txBody>
                  <a:tcPr marL="7346" marR="7346" marT="7346" marB="0" anchor="b"/>
                </a:tc>
              </a:tr>
              <a:tr h="224914">
                <a:tc>
                  <a:txBody>
                    <a:bodyPr/>
                    <a:lstStyle/>
                    <a:p>
                      <a:pPr algn="r" fontAlgn="b"/>
                      <a:r>
                        <a:rPr lang="en-US" sz="1400" u="none" strike="noStrike">
                          <a:effectLst/>
                        </a:rPr>
                        <a:t>3.87</a:t>
                      </a:r>
                      <a:endParaRPr lang="en-US" sz="1400" b="0" i="0" u="none" strike="noStrike">
                        <a:solidFill>
                          <a:srgbClr val="000000"/>
                        </a:solidFill>
                        <a:effectLst/>
                        <a:latin typeface="Calibri" panose="020F0502020204030204" pitchFamily="34" charset="0"/>
                      </a:endParaRPr>
                    </a:p>
                  </a:txBody>
                  <a:tcPr marL="7346" marR="7346" marT="7346" marB="0" anchor="b"/>
                </a:tc>
                <a:tc>
                  <a:txBody>
                    <a:bodyPr/>
                    <a:lstStyle/>
                    <a:p>
                      <a:pPr algn="r" fontAlgn="b"/>
                      <a:r>
                        <a:rPr lang="en-US" sz="1400" u="none" strike="noStrike">
                          <a:effectLst/>
                        </a:rPr>
                        <a:t>3.20</a:t>
                      </a:r>
                      <a:endParaRPr lang="en-US" sz="1400" b="0" i="0" u="none" strike="noStrike">
                        <a:solidFill>
                          <a:srgbClr val="000000"/>
                        </a:solidFill>
                        <a:effectLst/>
                        <a:latin typeface="Calibri" panose="020F0502020204030204" pitchFamily="34" charset="0"/>
                      </a:endParaRPr>
                    </a:p>
                  </a:txBody>
                  <a:tcPr marL="7346" marR="7346" marT="7346" marB="0" anchor="b"/>
                </a:tc>
                <a:tc>
                  <a:txBody>
                    <a:bodyPr/>
                    <a:lstStyle/>
                    <a:p>
                      <a:pPr algn="r" fontAlgn="b"/>
                      <a:r>
                        <a:rPr lang="en-US" sz="1400" u="none" strike="noStrike">
                          <a:effectLst/>
                        </a:rPr>
                        <a:t>2.94</a:t>
                      </a:r>
                      <a:endParaRPr lang="en-US" sz="1400" b="0" i="0" u="none" strike="noStrike">
                        <a:solidFill>
                          <a:srgbClr val="000000"/>
                        </a:solidFill>
                        <a:effectLst/>
                        <a:latin typeface="Calibri" panose="020F0502020204030204" pitchFamily="34" charset="0"/>
                      </a:endParaRPr>
                    </a:p>
                  </a:txBody>
                  <a:tcPr marL="7346" marR="7346" marT="7346" marB="0" anchor="b"/>
                </a:tc>
                <a:tc>
                  <a:txBody>
                    <a:bodyPr/>
                    <a:lstStyle/>
                    <a:p>
                      <a:pPr algn="r" fontAlgn="b"/>
                      <a:r>
                        <a:rPr lang="en-US" sz="1400" u="none" strike="noStrike" dirty="0">
                          <a:effectLst/>
                        </a:rPr>
                        <a:t>2.59</a:t>
                      </a:r>
                      <a:endParaRPr lang="en-US" sz="1400" b="0" i="0" u="none" strike="noStrike" dirty="0">
                        <a:solidFill>
                          <a:srgbClr val="000000"/>
                        </a:solidFill>
                        <a:effectLst/>
                        <a:latin typeface="Calibri" panose="020F0502020204030204" pitchFamily="34" charset="0"/>
                      </a:endParaRPr>
                    </a:p>
                  </a:txBody>
                  <a:tcPr marL="7346" marR="7346" marT="7346" marB="0" anchor="b"/>
                </a:tc>
              </a:tr>
              <a:tr h="224914">
                <a:tc>
                  <a:txBody>
                    <a:bodyPr/>
                    <a:lstStyle/>
                    <a:p>
                      <a:pPr algn="r" fontAlgn="b"/>
                      <a:r>
                        <a:rPr lang="en-US" sz="1400" u="none" strike="noStrike">
                          <a:effectLst/>
                        </a:rPr>
                        <a:t>2.72</a:t>
                      </a:r>
                      <a:endParaRPr lang="en-US" sz="1400" b="0" i="0" u="none" strike="noStrike">
                        <a:solidFill>
                          <a:srgbClr val="000000"/>
                        </a:solidFill>
                        <a:effectLst/>
                        <a:latin typeface="Calibri" panose="020F0502020204030204" pitchFamily="34" charset="0"/>
                      </a:endParaRPr>
                    </a:p>
                  </a:txBody>
                  <a:tcPr marL="7346" marR="7346" marT="7346" marB="0" anchor="b"/>
                </a:tc>
                <a:tc>
                  <a:txBody>
                    <a:bodyPr/>
                    <a:lstStyle/>
                    <a:p>
                      <a:pPr algn="r" fontAlgn="b"/>
                      <a:r>
                        <a:rPr lang="en-US" sz="1400" u="none" strike="noStrike">
                          <a:effectLst/>
                        </a:rPr>
                        <a:t>1.85</a:t>
                      </a:r>
                      <a:endParaRPr lang="en-US" sz="1400" b="0" i="0" u="none" strike="noStrike">
                        <a:solidFill>
                          <a:srgbClr val="000000"/>
                        </a:solidFill>
                        <a:effectLst/>
                        <a:latin typeface="Calibri" panose="020F0502020204030204" pitchFamily="34" charset="0"/>
                      </a:endParaRPr>
                    </a:p>
                  </a:txBody>
                  <a:tcPr marL="7346" marR="7346" marT="7346" marB="0" anchor="b"/>
                </a:tc>
                <a:tc>
                  <a:txBody>
                    <a:bodyPr/>
                    <a:lstStyle/>
                    <a:p>
                      <a:pPr algn="r" fontAlgn="b"/>
                      <a:r>
                        <a:rPr lang="en-US" sz="1400" u="none" strike="noStrike">
                          <a:effectLst/>
                        </a:rPr>
                        <a:t>2.09</a:t>
                      </a:r>
                      <a:endParaRPr lang="en-US" sz="1400" b="0" i="0" u="none" strike="noStrike">
                        <a:solidFill>
                          <a:srgbClr val="000000"/>
                        </a:solidFill>
                        <a:effectLst/>
                        <a:latin typeface="Calibri" panose="020F0502020204030204" pitchFamily="34" charset="0"/>
                      </a:endParaRPr>
                    </a:p>
                  </a:txBody>
                  <a:tcPr marL="7346" marR="7346" marT="7346" marB="0" anchor="b"/>
                </a:tc>
                <a:tc>
                  <a:txBody>
                    <a:bodyPr/>
                    <a:lstStyle/>
                    <a:p>
                      <a:pPr algn="r" fontAlgn="b"/>
                      <a:r>
                        <a:rPr lang="en-US" sz="1400" u="none" strike="noStrike" dirty="0">
                          <a:effectLst/>
                        </a:rPr>
                        <a:t>1.85</a:t>
                      </a:r>
                      <a:endParaRPr lang="en-US" sz="1400" b="0" i="0" u="none" strike="noStrike" dirty="0">
                        <a:solidFill>
                          <a:srgbClr val="000000"/>
                        </a:solidFill>
                        <a:effectLst/>
                        <a:latin typeface="Calibri" panose="020F0502020204030204" pitchFamily="34" charset="0"/>
                      </a:endParaRPr>
                    </a:p>
                  </a:txBody>
                  <a:tcPr marL="7346" marR="7346" marT="7346" marB="0" anchor="b"/>
                </a:tc>
              </a:tr>
              <a:tr h="224914">
                <a:tc>
                  <a:txBody>
                    <a:bodyPr/>
                    <a:lstStyle/>
                    <a:p>
                      <a:pPr algn="r" fontAlgn="b"/>
                      <a:r>
                        <a:rPr lang="en-US" sz="1400" u="none" strike="noStrike">
                          <a:effectLst/>
                        </a:rPr>
                        <a:t>2.08</a:t>
                      </a:r>
                      <a:endParaRPr lang="en-US" sz="1400" b="0" i="0" u="none" strike="noStrike">
                        <a:solidFill>
                          <a:srgbClr val="000000"/>
                        </a:solidFill>
                        <a:effectLst/>
                        <a:latin typeface="Calibri" panose="020F0502020204030204" pitchFamily="34" charset="0"/>
                      </a:endParaRPr>
                    </a:p>
                  </a:txBody>
                  <a:tcPr marL="7346" marR="7346" marT="7346" marB="0" anchor="b"/>
                </a:tc>
                <a:tc>
                  <a:txBody>
                    <a:bodyPr/>
                    <a:lstStyle/>
                    <a:p>
                      <a:pPr algn="r" fontAlgn="b"/>
                      <a:r>
                        <a:rPr lang="en-US" sz="1400" u="none" strike="noStrike">
                          <a:effectLst/>
                        </a:rPr>
                        <a:t>1.73</a:t>
                      </a:r>
                      <a:endParaRPr lang="en-US" sz="1400" b="0" i="0" u="none" strike="noStrike">
                        <a:solidFill>
                          <a:srgbClr val="000000"/>
                        </a:solidFill>
                        <a:effectLst/>
                        <a:latin typeface="Calibri" panose="020F0502020204030204" pitchFamily="34" charset="0"/>
                      </a:endParaRPr>
                    </a:p>
                  </a:txBody>
                  <a:tcPr marL="7346" marR="7346" marT="7346" marB="0" anchor="b"/>
                </a:tc>
                <a:tc>
                  <a:txBody>
                    <a:bodyPr/>
                    <a:lstStyle/>
                    <a:p>
                      <a:pPr algn="r" fontAlgn="b"/>
                      <a:r>
                        <a:rPr lang="en-US" sz="1400" u="none" strike="noStrike">
                          <a:effectLst/>
                        </a:rPr>
                        <a:t>1.60</a:t>
                      </a:r>
                      <a:endParaRPr lang="en-US" sz="1400" b="0" i="0" u="none" strike="noStrike">
                        <a:solidFill>
                          <a:srgbClr val="000000"/>
                        </a:solidFill>
                        <a:effectLst/>
                        <a:latin typeface="Calibri" panose="020F0502020204030204" pitchFamily="34" charset="0"/>
                      </a:endParaRPr>
                    </a:p>
                  </a:txBody>
                  <a:tcPr marL="7346" marR="7346" marT="7346" marB="0" anchor="b"/>
                </a:tc>
                <a:tc>
                  <a:txBody>
                    <a:bodyPr/>
                    <a:lstStyle/>
                    <a:p>
                      <a:pPr algn="r" fontAlgn="b"/>
                      <a:r>
                        <a:rPr lang="en-US" sz="1400" u="none" strike="noStrike" dirty="0">
                          <a:effectLst/>
                        </a:rPr>
                        <a:t>1.40</a:t>
                      </a:r>
                      <a:endParaRPr lang="en-US" sz="1400" b="0" i="0" u="none" strike="noStrike" dirty="0">
                        <a:solidFill>
                          <a:srgbClr val="000000"/>
                        </a:solidFill>
                        <a:effectLst/>
                        <a:latin typeface="Calibri" panose="020F0502020204030204" pitchFamily="34" charset="0"/>
                      </a:endParaRPr>
                    </a:p>
                  </a:txBody>
                  <a:tcPr marL="7346" marR="7346" marT="7346" marB="0" anchor="b"/>
                </a:tc>
              </a:tr>
              <a:tr h="224914">
                <a:tc>
                  <a:txBody>
                    <a:bodyPr/>
                    <a:lstStyle/>
                    <a:p>
                      <a:pPr algn="r" fontAlgn="b"/>
                      <a:r>
                        <a:rPr lang="en-US" sz="1400" u="none" strike="noStrike">
                          <a:effectLst/>
                        </a:rPr>
                        <a:t>1.44</a:t>
                      </a:r>
                      <a:endParaRPr lang="en-US" sz="1400" b="0" i="0" u="none" strike="noStrike">
                        <a:solidFill>
                          <a:srgbClr val="000000"/>
                        </a:solidFill>
                        <a:effectLst/>
                        <a:latin typeface="Calibri" panose="020F0502020204030204" pitchFamily="34" charset="0"/>
                      </a:endParaRPr>
                    </a:p>
                  </a:txBody>
                  <a:tcPr marL="7346" marR="7346" marT="7346" marB="0" anchor="b"/>
                </a:tc>
                <a:tc>
                  <a:txBody>
                    <a:bodyPr/>
                    <a:lstStyle/>
                    <a:p>
                      <a:pPr algn="r" fontAlgn="b"/>
                      <a:r>
                        <a:rPr lang="en-US" sz="1400" u="none" strike="noStrike">
                          <a:effectLst/>
                        </a:rPr>
                        <a:t>1.18</a:t>
                      </a:r>
                      <a:endParaRPr lang="en-US" sz="1400" b="0" i="0" u="none" strike="noStrike">
                        <a:solidFill>
                          <a:srgbClr val="000000"/>
                        </a:solidFill>
                        <a:effectLst/>
                        <a:latin typeface="Calibri" panose="020F0502020204030204" pitchFamily="34" charset="0"/>
                      </a:endParaRPr>
                    </a:p>
                  </a:txBody>
                  <a:tcPr marL="7346" marR="7346" marT="7346" marB="0" anchor="b"/>
                </a:tc>
                <a:tc>
                  <a:txBody>
                    <a:bodyPr/>
                    <a:lstStyle/>
                    <a:p>
                      <a:pPr algn="r" fontAlgn="b"/>
                      <a:r>
                        <a:rPr lang="en-US" sz="1400" u="none" strike="noStrike">
                          <a:effectLst/>
                        </a:rPr>
                        <a:t>1.09</a:t>
                      </a:r>
                      <a:endParaRPr lang="en-US" sz="1400" b="0" i="0" u="none" strike="noStrike">
                        <a:solidFill>
                          <a:srgbClr val="000000"/>
                        </a:solidFill>
                        <a:effectLst/>
                        <a:latin typeface="Calibri" panose="020F0502020204030204" pitchFamily="34" charset="0"/>
                      </a:endParaRPr>
                    </a:p>
                  </a:txBody>
                  <a:tcPr marL="7346" marR="7346" marT="7346" marB="0" anchor="b"/>
                </a:tc>
                <a:tc>
                  <a:txBody>
                    <a:bodyPr/>
                    <a:lstStyle/>
                    <a:p>
                      <a:pPr algn="r" fontAlgn="b"/>
                      <a:r>
                        <a:rPr lang="en-US" sz="1400" u="none" strike="noStrike" dirty="0">
                          <a:effectLst/>
                        </a:rPr>
                        <a:t>0.91</a:t>
                      </a:r>
                      <a:endParaRPr lang="en-US" sz="1400" b="0" i="0" u="none" strike="noStrike" dirty="0">
                        <a:solidFill>
                          <a:srgbClr val="000000"/>
                        </a:solidFill>
                        <a:effectLst/>
                        <a:latin typeface="Calibri" panose="020F0502020204030204" pitchFamily="34" charset="0"/>
                      </a:endParaRPr>
                    </a:p>
                  </a:txBody>
                  <a:tcPr marL="7346" marR="7346" marT="7346" marB="0" anchor="b"/>
                </a:tc>
              </a:tr>
              <a:tr h="224914">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346" marR="7346" marT="7346"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346" marR="7346" marT="7346"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346" marR="7346" marT="7346" marB="0" anchor="b"/>
                </a:tc>
                <a:tc>
                  <a:txBody>
                    <a:bodyPr/>
                    <a:lstStyle/>
                    <a:p>
                      <a:pPr algn="l" fontAlgn="b"/>
                      <a:r>
                        <a:rPr lang="en-US" sz="1100" u="none" strike="noStrike">
                          <a:effectLst/>
                        </a:rPr>
                        <a:t> </a:t>
                      </a:r>
                      <a:endParaRPr lang="en-US" sz="1100" b="0" i="0" u="none" strike="noStrike">
                        <a:solidFill>
                          <a:srgbClr val="000000"/>
                        </a:solidFill>
                        <a:effectLst/>
                        <a:latin typeface="Calibri" panose="020F0502020204030204" pitchFamily="34" charset="0"/>
                      </a:endParaRPr>
                    </a:p>
                  </a:txBody>
                  <a:tcPr marL="7346" marR="7346" marT="7346" marB="0" anchor="b"/>
                </a:tc>
              </a:tr>
              <a:tr h="224914">
                <a:tc>
                  <a:txBody>
                    <a:bodyPr/>
                    <a:lstStyle/>
                    <a:p>
                      <a:pPr algn="ctr" fontAlgn="b"/>
                      <a:r>
                        <a:rPr lang="en-US" sz="1100" u="none" strike="noStrike" dirty="0">
                          <a:effectLst/>
                        </a:rPr>
                        <a:t>26.6</a:t>
                      </a:r>
                      <a:endParaRPr lang="en-US" sz="1100" b="0" i="0" u="none" strike="noStrike" dirty="0">
                        <a:solidFill>
                          <a:srgbClr val="000000"/>
                        </a:solidFill>
                        <a:effectLst/>
                        <a:latin typeface="Calibri" panose="020F0502020204030204" pitchFamily="34" charset="0"/>
                      </a:endParaRPr>
                    </a:p>
                  </a:txBody>
                  <a:tcPr marL="7346" marR="7346" marT="7346" marB="0" anchor="b">
                    <a:solidFill>
                      <a:schemeClr val="accent2">
                        <a:lumMod val="60000"/>
                        <a:lumOff val="40000"/>
                      </a:schemeClr>
                    </a:solidFill>
                  </a:tcPr>
                </a:tc>
                <a:tc>
                  <a:txBody>
                    <a:bodyPr/>
                    <a:lstStyle/>
                    <a:p>
                      <a:pPr algn="ctr" fontAlgn="b"/>
                      <a:r>
                        <a:rPr lang="en-US" sz="1100" u="none" strike="noStrike" dirty="0">
                          <a:effectLst/>
                        </a:rPr>
                        <a:t>26.6</a:t>
                      </a:r>
                      <a:endParaRPr lang="en-US" sz="1100" b="0" i="0" u="none" strike="noStrike" dirty="0">
                        <a:solidFill>
                          <a:srgbClr val="000000"/>
                        </a:solidFill>
                        <a:effectLst/>
                        <a:latin typeface="Calibri" panose="020F0502020204030204" pitchFamily="34" charset="0"/>
                      </a:endParaRPr>
                    </a:p>
                  </a:txBody>
                  <a:tcPr marL="7346" marR="7346" marT="7346" marB="0" anchor="b">
                    <a:solidFill>
                      <a:schemeClr val="accent2">
                        <a:lumMod val="60000"/>
                        <a:lumOff val="40000"/>
                      </a:schemeClr>
                    </a:solidFill>
                  </a:tcPr>
                </a:tc>
                <a:tc>
                  <a:txBody>
                    <a:bodyPr/>
                    <a:lstStyle/>
                    <a:p>
                      <a:pPr algn="ctr" fontAlgn="b"/>
                      <a:r>
                        <a:rPr lang="en-US" sz="1100" u="none" strike="noStrike" dirty="0">
                          <a:effectLst/>
                        </a:rPr>
                        <a:t>26.6</a:t>
                      </a:r>
                      <a:endParaRPr lang="en-US" sz="1100" b="0" i="0" u="none" strike="noStrike" dirty="0">
                        <a:solidFill>
                          <a:srgbClr val="000000"/>
                        </a:solidFill>
                        <a:effectLst/>
                        <a:latin typeface="Calibri" panose="020F0502020204030204" pitchFamily="34" charset="0"/>
                      </a:endParaRPr>
                    </a:p>
                  </a:txBody>
                  <a:tcPr marL="7346" marR="7346" marT="7346" marB="0" anchor="b">
                    <a:solidFill>
                      <a:schemeClr val="accent2">
                        <a:lumMod val="60000"/>
                        <a:lumOff val="40000"/>
                      </a:schemeClr>
                    </a:solidFill>
                  </a:tcPr>
                </a:tc>
                <a:tc>
                  <a:txBody>
                    <a:bodyPr/>
                    <a:lstStyle/>
                    <a:p>
                      <a:pPr algn="ctr" fontAlgn="b"/>
                      <a:r>
                        <a:rPr lang="en-US" sz="1100" u="none" strike="noStrike" dirty="0">
                          <a:effectLst/>
                        </a:rPr>
                        <a:t>26.6</a:t>
                      </a:r>
                      <a:endParaRPr lang="en-US" sz="1100" b="0" i="0" u="none" strike="noStrike" dirty="0">
                        <a:solidFill>
                          <a:srgbClr val="000000"/>
                        </a:solidFill>
                        <a:effectLst/>
                        <a:latin typeface="Calibri" panose="020F0502020204030204" pitchFamily="34" charset="0"/>
                      </a:endParaRPr>
                    </a:p>
                  </a:txBody>
                  <a:tcPr marL="7346" marR="7346" marT="7346" marB="0" anchor="b">
                    <a:solidFill>
                      <a:schemeClr val="accent2">
                        <a:lumMod val="60000"/>
                        <a:lumOff val="40000"/>
                      </a:schemeClr>
                    </a:solidFill>
                  </a:tcPr>
                </a:tc>
              </a:tr>
              <a:tr h="224914">
                <a:tc>
                  <a:txBody>
                    <a:bodyPr/>
                    <a:lstStyle/>
                    <a:p>
                      <a:pPr algn="r" fontAlgn="b"/>
                      <a:r>
                        <a:rPr lang="en-US" sz="1400" u="none" strike="noStrike" dirty="0">
                          <a:effectLst/>
                        </a:rPr>
                        <a:t>8.43</a:t>
                      </a:r>
                      <a:endParaRPr lang="en-US" sz="1400" b="0" i="0" u="none" strike="noStrike" dirty="0">
                        <a:solidFill>
                          <a:srgbClr val="000000"/>
                        </a:solidFill>
                        <a:effectLst/>
                        <a:latin typeface="Calibri" panose="020F0502020204030204" pitchFamily="34" charset="0"/>
                      </a:endParaRPr>
                    </a:p>
                  </a:txBody>
                  <a:tcPr marL="7346" marR="7346" marT="7346" marB="0" anchor="b"/>
                </a:tc>
                <a:tc>
                  <a:txBody>
                    <a:bodyPr/>
                    <a:lstStyle/>
                    <a:p>
                      <a:pPr algn="r" fontAlgn="b"/>
                      <a:r>
                        <a:rPr lang="en-US" sz="1400" u="none" strike="noStrike" dirty="0">
                          <a:effectLst/>
                        </a:rPr>
                        <a:t>6.84</a:t>
                      </a:r>
                      <a:endParaRPr lang="en-US" sz="1400" b="0" i="0" u="none" strike="noStrike" dirty="0">
                        <a:solidFill>
                          <a:srgbClr val="000000"/>
                        </a:solidFill>
                        <a:effectLst/>
                        <a:latin typeface="Calibri" panose="020F0502020204030204" pitchFamily="34" charset="0"/>
                      </a:endParaRPr>
                    </a:p>
                  </a:txBody>
                  <a:tcPr marL="7346" marR="7346" marT="7346" marB="0" anchor="b"/>
                </a:tc>
                <a:tc>
                  <a:txBody>
                    <a:bodyPr/>
                    <a:lstStyle/>
                    <a:p>
                      <a:pPr algn="r" fontAlgn="b"/>
                      <a:r>
                        <a:rPr lang="en-US" sz="1400" u="none" strike="noStrike" dirty="0">
                          <a:effectLst/>
                        </a:rPr>
                        <a:t>6.23</a:t>
                      </a:r>
                      <a:endParaRPr lang="en-US" sz="1400" b="0" i="0" u="none" strike="noStrike" dirty="0">
                        <a:solidFill>
                          <a:srgbClr val="000000"/>
                        </a:solidFill>
                        <a:effectLst/>
                        <a:latin typeface="Calibri" panose="020F0502020204030204" pitchFamily="34" charset="0"/>
                      </a:endParaRPr>
                    </a:p>
                  </a:txBody>
                  <a:tcPr marL="7346" marR="7346" marT="7346" marB="0" anchor="b"/>
                </a:tc>
                <a:tc>
                  <a:txBody>
                    <a:bodyPr/>
                    <a:lstStyle/>
                    <a:p>
                      <a:pPr algn="r" fontAlgn="b"/>
                      <a:r>
                        <a:rPr lang="en-US" sz="1400" u="none" strike="noStrike">
                          <a:effectLst/>
                        </a:rPr>
                        <a:t>5.15</a:t>
                      </a:r>
                      <a:endParaRPr lang="en-US" sz="1400" b="0" i="0" u="none" strike="noStrike">
                        <a:solidFill>
                          <a:srgbClr val="000000"/>
                        </a:solidFill>
                        <a:effectLst/>
                        <a:latin typeface="Calibri" panose="020F0502020204030204" pitchFamily="34" charset="0"/>
                      </a:endParaRPr>
                    </a:p>
                  </a:txBody>
                  <a:tcPr marL="7346" marR="7346" marT="7346" marB="0" anchor="b"/>
                </a:tc>
              </a:tr>
              <a:tr h="224914">
                <a:tc>
                  <a:txBody>
                    <a:bodyPr/>
                    <a:lstStyle/>
                    <a:p>
                      <a:pPr algn="r" fontAlgn="b"/>
                      <a:r>
                        <a:rPr lang="en-US" sz="1400" u="none" strike="noStrike">
                          <a:effectLst/>
                        </a:rPr>
                        <a:t>5.24</a:t>
                      </a:r>
                      <a:endParaRPr lang="en-US" sz="1400" b="0" i="0" u="none" strike="noStrike">
                        <a:solidFill>
                          <a:srgbClr val="000000"/>
                        </a:solidFill>
                        <a:effectLst/>
                        <a:latin typeface="Calibri" panose="020F0502020204030204" pitchFamily="34" charset="0"/>
                      </a:endParaRPr>
                    </a:p>
                  </a:txBody>
                  <a:tcPr marL="7346" marR="7346" marT="7346" marB="0" anchor="b"/>
                </a:tc>
                <a:tc>
                  <a:txBody>
                    <a:bodyPr/>
                    <a:lstStyle/>
                    <a:p>
                      <a:pPr algn="r" fontAlgn="b"/>
                      <a:r>
                        <a:rPr lang="en-US" sz="1400" u="none" strike="noStrike">
                          <a:effectLst/>
                        </a:rPr>
                        <a:t>4.32</a:t>
                      </a:r>
                      <a:endParaRPr lang="en-US" sz="1400" b="0" i="0" u="none" strike="noStrike">
                        <a:solidFill>
                          <a:srgbClr val="000000"/>
                        </a:solidFill>
                        <a:effectLst/>
                        <a:latin typeface="Calibri" panose="020F0502020204030204" pitchFamily="34" charset="0"/>
                      </a:endParaRPr>
                    </a:p>
                  </a:txBody>
                  <a:tcPr marL="7346" marR="7346" marT="7346" marB="0" anchor="b"/>
                </a:tc>
                <a:tc>
                  <a:txBody>
                    <a:bodyPr/>
                    <a:lstStyle/>
                    <a:p>
                      <a:pPr algn="r" fontAlgn="b"/>
                      <a:r>
                        <a:rPr lang="en-US" sz="1400" u="none" strike="noStrike" dirty="0">
                          <a:effectLst/>
                        </a:rPr>
                        <a:t>3.96</a:t>
                      </a:r>
                      <a:endParaRPr lang="en-US" sz="1400" b="0" i="0" u="none" strike="noStrike" dirty="0">
                        <a:solidFill>
                          <a:srgbClr val="000000"/>
                        </a:solidFill>
                        <a:effectLst/>
                        <a:latin typeface="Calibri" panose="020F0502020204030204" pitchFamily="34" charset="0"/>
                      </a:endParaRPr>
                    </a:p>
                  </a:txBody>
                  <a:tcPr marL="7346" marR="7346" marT="7346" marB="0" anchor="b"/>
                </a:tc>
                <a:tc>
                  <a:txBody>
                    <a:bodyPr/>
                    <a:lstStyle/>
                    <a:p>
                      <a:pPr algn="r" fontAlgn="b"/>
                      <a:r>
                        <a:rPr lang="en-US" sz="1400" u="none" strike="noStrike" dirty="0">
                          <a:effectLst/>
                        </a:rPr>
                        <a:t>3.51</a:t>
                      </a:r>
                      <a:endParaRPr lang="en-US" sz="1400" b="0" i="0" u="none" strike="noStrike" dirty="0">
                        <a:solidFill>
                          <a:srgbClr val="000000"/>
                        </a:solidFill>
                        <a:effectLst/>
                        <a:latin typeface="Calibri" panose="020F0502020204030204" pitchFamily="34" charset="0"/>
                      </a:endParaRPr>
                    </a:p>
                  </a:txBody>
                  <a:tcPr marL="7346" marR="7346" marT="7346" marB="0" anchor="b"/>
                </a:tc>
              </a:tr>
              <a:tr h="224914">
                <a:tc>
                  <a:txBody>
                    <a:bodyPr/>
                    <a:lstStyle/>
                    <a:p>
                      <a:pPr algn="r" fontAlgn="b"/>
                      <a:r>
                        <a:rPr lang="en-US" sz="1400" u="none" strike="noStrike">
                          <a:effectLst/>
                        </a:rPr>
                        <a:t>3.50</a:t>
                      </a:r>
                      <a:endParaRPr lang="en-US" sz="1400" b="0" i="0" u="none" strike="noStrike">
                        <a:solidFill>
                          <a:srgbClr val="000000"/>
                        </a:solidFill>
                        <a:effectLst/>
                        <a:latin typeface="Calibri" panose="020F0502020204030204" pitchFamily="34" charset="0"/>
                      </a:endParaRPr>
                    </a:p>
                  </a:txBody>
                  <a:tcPr marL="7346" marR="7346" marT="7346" marB="0" anchor="b"/>
                </a:tc>
                <a:tc>
                  <a:txBody>
                    <a:bodyPr/>
                    <a:lstStyle/>
                    <a:p>
                      <a:pPr algn="r" fontAlgn="b"/>
                      <a:r>
                        <a:rPr lang="en-US" sz="1400" u="none" strike="noStrike" dirty="0">
                          <a:effectLst/>
                        </a:rPr>
                        <a:t>2.91</a:t>
                      </a:r>
                      <a:endParaRPr lang="en-US" sz="1400" b="0" i="0" u="none" strike="noStrike" dirty="0">
                        <a:solidFill>
                          <a:srgbClr val="000000"/>
                        </a:solidFill>
                        <a:effectLst/>
                        <a:latin typeface="Calibri" panose="020F0502020204030204" pitchFamily="34" charset="0"/>
                      </a:endParaRPr>
                    </a:p>
                  </a:txBody>
                  <a:tcPr marL="7346" marR="7346" marT="7346" marB="0" anchor="b"/>
                </a:tc>
                <a:tc>
                  <a:txBody>
                    <a:bodyPr/>
                    <a:lstStyle/>
                    <a:p>
                      <a:pPr algn="r" fontAlgn="b"/>
                      <a:r>
                        <a:rPr lang="en-US" sz="1400" u="none" strike="noStrike">
                          <a:effectLst/>
                        </a:rPr>
                        <a:t>2.67</a:t>
                      </a:r>
                      <a:endParaRPr lang="en-US" sz="1400" b="0" i="0" u="none" strike="noStrike">
                        <a:solidFill>
                          <a:srgbClr val="000000"/>
                        </a:solidFill>
                        <a:effectLst/>
                        <a:latin typeface="Calibri" panose="020F0502020204030204" pitchFamily="34" charset="0"/>
                      </a:endParaRPr>
                    </a:p>
                  </a:txBody>
                  <a:tcPr marL="7346" marR="7346" marT="7346" marB="0" anchor="b"/>
                </a:tc>
                <a:tc>
                  <a:txBody>
                    <a:bodyPr/>
                    <a:lstStyle/>
                    <a:p>
                      <a:pPr algn="r" fontAlgn="b"/>
                      <a:r>
                        <a:rPr lang="en-US" sz="1400" u="none" strike="noStrike" dirty="0">
                          <a:effectLst/>
                        </a:rPr>
                        <a:t>2.36</a:t>
                      </a:r>
                      <a:endParaRPr lang="en-US" sz="1400" b="0" i="0" u="none" strike="noStrike" dirty="0">
                        <a:solidFill>
                          <a:srgbClr val="000000"/>
                        </a:solidFill>
                        <a:effectLst/>
                        <a:latin typeface="Calibri" panose="020F0502020204030204" pitchFamily="34" charset="0"/>
                      </a:endParaRPr>
                    </a:p>
                  </a:txBody>
                  <a:tcPr marL="7346" marR="7346" marT="7346" marB="0" anchor="b"/>
                </a:tc>
              </a:tr>
              <a:tr h="224914">
                <a:tc>
                  <a:txBody>
                    <a:bodyPr/>
                    <a:lstStyle/>
                    <a:p>
                      <a:pPr algn="r" fontAlgn="b"/>
                      <a:r>
                        <a:rPr lang="en-US" sz="1400" u="none" strike="noStrike">
                          <a:effectLst/>
                        </a:rPr>
                        <a:t>2.51</a:t>
                      </a:r>
                      <a:endParaRPr lang="en-US" sz="1400" b="0" i="0" u="none" strike="noStrike">
                        <a:solidFill>
                          <a:srgbClr val="000000"/>
                        </a:solidFill>
                        <a:effectLst/>
                        <a:latin typeface="Calibri" panose="020F0502020204030204" pitchFamily="34" charset="0"/>
                      </a:endParaRPr>
                    </a:p>
                  </a:txBody>
                  <a:tcPr marL="7346" marR="7346" marT="7346" marB="0" anchor="b"/>
                </a:tc>
                <a:tc>
                  <a:txBody>
                    <a:bodyPr/>
                    <a:lstStyle/>
                    <a:p>
                      <a:pPr algn="r" fontAlgn="b"/>
                      <a:r>
                        <a:rPr lang="en-US" sz="1400" u="none" strike="noStrike">
                          <a:effectLst/>
                        </a:rPr>
                        <a:t>2.10</a:t>
                      </a:r>
                      <a:endParaRPr lang="en-US" sz="1400" b="0" i="0" u="none" strike="noStrike">
                        <a:solidFill>
                          <a:srgbClr val="000000"/>
                        </a:solidFill>
                        <a:effectLst/>
                        <a:latin typeface="Calibri" panose="020F0502020204030204" pitchFamily="34" charset="0"/>
                      </a:endParaRPr>
                    </a:p>
                  </a:txBody>
                  <a:tcPr marL="7346" marR="7346" marT="7346" marB="0" anchor="b"/>
                </a:tc>
                <a:tc>
                  <a:txBody>
                    <a:bodyPr/>
                    <a:lstStyle/>
                    <a:p>
                      <a:pPr algn="r" fontAlgn="b"/>
                      <a:r>
                        <a:rPr lang="en-US" sz="1400" u="none" strike="noStrike">
                          <a:effectLst/>
                        </a:rPr>
                        <a:t>1.92</a:t>
                      </a:r>
                      <a:endParaRPr lang="en-US" sz="1400" b="0" i="0" u="none" strike="noStrike">
                        <a:solidFill>
                          <a:srgbClr val="000000"/>
                        </a:solidFill>
                        <a:effectLst/>
                        <a:latin typeface="Calibri" panose="020F0502020204030204" pitchFamily="34" charset="0"/>
                      </a:endParaRPr>
                    </a:p>
                  </a:txBody>
                  <a:tcPr marL="7346" marR="7346" marT="7346" marB="0" anchor="b"/>
                </a:tc>
                <a:tc>
                  <a:txBody>
                    <a:bodyPr/>
                    <a:lstStyle/>
                    <a:p>
                      <a:pPr algn="r" fontAlgn="b"/>
                      <a:r>
                        <a:rPr lang="en-US" sz="1400" u="none" strike="noStrike" dirty="0">
                          <a:effectLst/>
                        </a:rPr>
                        <a:t>1.70</a:t>
                      </a:r>
                      <a:endParaRPr lang="en-US" sz="1400" b="0" i="0" u="none" strike="noStrike" dirty="0">
                        <a:solidFill>
                          <a:srgbClr val="000000"/>
                        </a:solidFill>
                        <a:effectLst/>
                        <a:latin typeface="Calibri" panose="020F0502020204030204" pitchFamily="34" charset="0"/>
                      </a:endParaRPr>
                    </a:p>
                  </a:txBody>
                  <a:tcPr marL="7346" marR="7346" marT="7346" marB="0" anchor="b"/>
                </a:tc>
              </a:tr>
              <a:tr h="224914">
                <a:tc>
                  <a:txBody>
                    <a:bodyPr/>
                    <a:lstStyle/>
                    <a:p>
                      <a:pPr algn="r" fontAlgn="b"/>
                      <a:r>
                        <a:rPr lang="en-US" sz="1400" u="none" strike="noStrike">
                          <a:effectLst/>
                        </a:rPr>
                        <a:t>1.58</a:t>
                      </a:r>
                      <a:endParaRPr lang="en-US" sz="1400" b="0" i="0" u="none" strike="noStrike">
                        <a:solidFill>
                          <a:srgbClr val="000000"/>
                        </a:solidFill>
                        <a:effectLst/>
                        <a:latin typeface="Calibri" panose="020F0502020204030204" pitchFamily="34" charset="0"/>
                      </a:endParaRPr>
                    </a:p>
                  </a:txBody>
                  <a:tcPr marL="7346" marR="7346" marT="7346" marB="0" anchor="b"/>
                </a:tc>
                <a:tc>
                  <a:txBody>
                    <a:bodyPr/>
                    <a:lstStyle/>
                    <a:p>
                      <a:pPr algn="r" fontAlgn="b"/>
                      <a:r>
                        <a:rPr lang="en-US" sz="1400" u="none" strike="noStrike">
                          <a:effectLst/>
                        </a:rPr>
                        <a:t>1.30</a:t>
                      </a:r>
                      <a:endParaRPr lang="en-US" sz="1400" b="0" i="0" u="none" strike="noStrike">
                        <a:solidFill>
                          <a:srgbClr val="000000"/>
                        </a:solidFill>
                        <a:effectLst/>
                        <a:latin typeface="Calibri" panose="020F0502020204030204" pitchFamily="34" charset="0"/>
                      </a:endParaRPr>
                    </a:p>
                  </a:txBody>
                  <a:tcPr marL="7346" marR="7346" marT="7346" marB="0" anchor="b"/>
                </a:tc>
                <a:tc>
                  <a:txBody>
                    <a:bodyPr/>
                    <a:lstStyle/>
                    <a:p>
                      <a:pPr algn="r" fontAlgn="b"/>
                      <a:r>
                        <a:rPr lang="en-US" sz="1400" u="none" strike="noStrike">
                          <a:effectLst/>
                        </a:rPr>
                        <a:t>1.18</a:t>
                      </a:r>
                      <a:endParaRPr lang="en-US" sz="1400" b="0" i="0" u="none" strike="noStrike">
                        <a:solidFill>
                          <a:srgbClr val="000000"/>
                        </a:solidFill>
                        <a:effectLst/>
                        <a:latin typeface="Calibri" panose="020F0502020204030204" pitchFamily="34" charset="0"/>
                      </a:endParaRPr>
                    </a:p>
                  </a:txBody>
                  <a:tcPr marL="7346" marR="7346" marT="7346" marB="0" anchor="b"/>
                </a:tc>
                <a:tc>
                  <a:txBody>
                    <a:bodyPr/>
                    <a:lstStyle/>
                    <a:p>
                      <a:pPr algn="r" fontAlgn="b"/>
                      <a:r>
                        <a:rPr lang="en-US" sz="1400" u="none" strike="noStrike" dirty="0">
                          <a:effectLst/>
                        </a:rPr>
                        <a:t>1.03</a:t>
                      </a:r>
                      <a:endParaRPr lang="en-US" sz="1400" b="0" i="0" u="none" strike="noStrike" dirty="0">
                        <a:solidFill>
                          <a:srgbClr val="000000"/>
                        </a:solidFill>
                        <a:effectLst/>
                        <a:latin typeface="Calibri" panose="020F0502020204030204" pitchFamily="34" charset="0"/>
                      </a:endParaRPr>
                    </a:p>
                  </a:txBody>
                  <a:tcPr marL="7346" marR="7346" marT="7346" marB="0" anchor="b"/>
                </a:tc>
              </a:tr>
            </a:tbl>
          </a:graphicData>
        </a:graphic>
      </p:graphicFrame>
    </p:spTree>
    <p:extLst>
      <p:ext uri="{BB962C8B-B14F-4D97-AF65-F5344CB8AC3E}">
        <p14:creationId xmlns:p14="http://schemas.microsoft.com/office/powerpoint/2010/main" val="3354776491"/>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49494" y="456233"/>
            <a:ext cx="4074294" cy="2575112"/>
          </a:xfrm>
        </p:spPr>
        <p:txBody>
          <a:bodyPr>
            <a:noAutofit/>
          </a:bodyPr>
          <a:lstStyle/>
          <a:p>
            <a:pPr algn="ctr"/>
            <a:r>
              <a:rPr lang="el-GR" sz="3200" dirty="0" smtClean="0">
                <a:effectLst>
                  <a:outerShdw blurRad="38100" dist="38100" dir="2700000" algn="tl">
                    <a:srgbClr val="000000">
                      <a:alpha val="43137"/>
                    </a:srgbClr>
                  </a:outerShdw>
                </a:effectLst>
              </a:rPr>
              <a:t>1. Υπολογισμός συντελεστή ασφαλείας από νέα διαγράμματα για ύψος 10</a:t>
            </a:r>
            <a:r>
              <a:rPr lang="en-US" sz="3200" dirty="0" smtClean="0">
                <a:effectLst>
                  <a:outerShdw blurRad="38100" dist="38100" dir="2700000" algn="tl">
                    <a:srgbClr val="000000">
                      <a:alpha val="43137"/>
                    </a:srgbClr>
                  </a:outerShdw>
                </a:effectLst>
              </a:rPr>
              <a:t>m</a:t>
            </a:r>
            <a:endParaRPr lang="en-US" sz="3200" dirty="0">
              <a:effectLst>
                <a:outerShdw blurRad="38100" dist="38100" dir="2700000" algn="tl">
                  <a:srgbClr val="000000">
                    <a:alpha val="43137"/>
                  </a:srgbClr>
                </a:outerShdw>
              </a:effectLst>
            </a:endParaRPr>
          </a:p>
        </p:txBody>
      </p:sp>
      <p:sp>
        <p:nvSpPr>
          <p:cNvPr id="4" name="Slide Number Placeholder 3"/>
          <p:cNvSpPr>
            <a:spLocks noGrp="1"/>
          </p:cNvSpPr>
          <p:nvPr>
            <p:ph type="sldNum" sz="quarter" idx="12"/>
          </p:nvPr>
        </p:nvSpPr>
        <p:spPr>
          <a:xfrm>
            <a:off x="502388" y="707722"/>
            <a:ext cx="779767" cy="483286"/>
          </a:xfrm>
        </p:spPr>
        <p:txBody>
          <a:bodyPr/>
          <a:lstStyle/>
          <a:p>
            <a:fld id="{D57F1E4F-1CFF-5643-939E-217C01CDF565}" type="slidenum">
              <a:rPr lang="en-US" smtClean="0"/>
              <a:pPr/>
              <a:t>42</a:t>
            </a:fld>
            <a:endParaRPr lang="en-US" dirty="0"/>
          </a:p>
        </p:txBody>
      </p:sp>
      <p:sp>
        <p:nvSpPr>
          <p:cNvPr id="3" name="Subtitle 2"/>
          <p:cNvSpPr>
            <a:spLocks noGrp="1"/>
          </p:cNvSpPr>
          <p:nvPr>
            <p:ph type="subTitle" idx="4294967295"/>
          </p:nvPr>
        </p:nvSpPr>
        <p:spPr>
          <a:xfrm>
            <a:off x="6871497" y="3663156"/>
            <a:ext cx="3575050" cy="1258556"/>
          </a:xfrm>
        </p:spPr>
        <p:txBody>
          <a:bodyPr>
            <a:normAutofit/>
          </a:bodyPr>
          <a:lstStyle/>
          <a:p>
            <a:pPr marL="0" indent="0" algn="ctr">
              <a:buNone/>
            </a:pPr>
            <a:r>
              <a:rPr lang="el-GR" sz="2200" dirty="0">
                <a:effectLst>
                  <a:outerShdw blurRad="38100" dist="38100" dir="2700000" algn="tl">
                    <a:srgbClr val="000000">
                      <a:alpha val="43137"/>
                    </a:srgbClr>
                  </a:outerShdw>
                </a:effectLst>
              </a:rPr>
              <a:t>Περίπτωση κλίσης πρανούς β=30</a:t>
            </a:r>
            <a:r>
              <a:rPr lang="el-GR" sz="2200" dirty="0">
                <a:effectLst>
                  <a:outerShdw blurRad="38100" dist="38100" dir="2700000" algn="tl">
                    <a:srgbClr val="000000">
                      <a:alpha val="43137"/>
                    </a:srgbClr>
                  </a:outerShdw>
                </a:effectLst>
                <a:latin typeface="Calibri"/>
                <a:cs typeface="Calibri"/>
              </a:rPr>
              <a:t>°</a:t>
            </a:r>
            <a:r>
              <a:rPr lang="en-US" sz="2200" dirty="0">
                <a:effectLst>
                  <a:outerShdw blurRad="38100" dist="38100" dir="2700000" algn="tl">
                    <a:srgbClr val="000000">
                      <a:alpha val="43137"/>
                    </a:srgbClr>
                  </a:outerShdw>
                </a:effectLst>
                <a:latin typeface="Calibri"/>
                <a:cs typeface="Calibri"/>
              </a:rPr>
              <a:t> </a:t>
            </a:r>
            <a:r>
              <a:rPr lang="el-GR" sz="2200" dirty="0">
                <a:effectLst>
                  <a:outerShdw blurRad="38100" dist="38100" dir="2700000" algn="tl">
                    <a:srgbClr val="000000">
                      <a:alpha val="43137"/>
                    </a:srgbClr>
                  </a:outerShdw>
                </a:effectLst>
              </a:rPr>
              <a:t>και γωνία εσωτερικής τριβής φ=30</a:t>
            </a:r>
            <a:r>
              <a:rPr lang="en-US" sz="2200" dirty="0">
                <a:effectLst>
                  <a:outerShdw blurRad="38100" dist="38100" dir="2700000" algn="tl">
                    <a:srgbClr val="000000">
                      <a:alpha val="43137"/>
                    </a:srgbClr>
                  </a:outerShdw>
                </a:effectLst>
              </a:rPr>
              <a:t>º</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49574" y="3221182"/>
            <a:ext cx="5474135" cy="340106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98844" y="199160"/>
            <a:ext cx="6049812" cy="302202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Tree>
    <p:extLst>
      <p:ext uri="{BB962C8B-B14F-4D97-AF65-F5344CB8AC3E}">
        <p14:creationId xmlns:p14="http://schemas.microsoft.com/office/powerpoint/2010/main" val="3968450475"/>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3107" y="540981"/>
            <a:ext cx="4043401" cy="1675745"/>
          </a:xfrm>
        </p:spPr>
        <p:txBody>
          <a:bodyPr/>
          <a:lstStyle/>
          <a:p>
            <a:r>
              <a:rPr lang="el-GR" dirty="0" smtClean="0">
                <a:effectLst>
                  <a:outerShdw blurRad="38100" dist="38100" dir="2700000" algn="tl">
                    <a:srgbClr val="000000">
                      <a:alpha val="43137"/>
                    </a:srgbClr>
                  </a:outerShdw>
                </a:effectLst>
              </a:rPr>
              <a:t>Νομογράφημα </a:t>
            </a:r>
            <a:r>
              <a:rPr lang="en-US" dirty="0" smtClean="0">
                <a:effectLst>
                  <a:outerShdw blurRad="38100" dist="38100" dir="2700000" algn="tl">
                    <a:srgbClr val="000000">
                      <a:alpha val="43137"/>
                    </a:srgbClr>
                  </a:outerShdw>
                </a:effectLst>
              </a:rPr>
              <a:t>HOEK &amp; BRAY</a:t>
            </a:r>
            <a:endParaRPr lang="en-US" dirty="0">
              <a:effectLst>
                <a:outerShdw blurRad="38100" dist="38100" dir="2700000" algn="tl">
                  <a:srgbClr val="000000">
                    <a:alpha val="43137"/>
                  </a:srgbClr>
                </a:outerShdw>
              </a:effectLst>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6025139" y="523845"/>
            <a:ext cx="5526575" cy="5849246"/>
          </a:xfrm>
        </p:spPr>
      </p:pic>
      <p:sp>
        <p:nvSpPr>
          <p:cNvPr id="3" name="Slide Number Placeholder 2"/>
          <p:cNvSpPr>
            <a:spLocks noGrp="1"/>
          </p:cNvSpPr>
          <p:nvPr>
            <p:ph type="sldNum" sz="quarter" idx="12"/>
          </p:nvPr>
        </p:nvSpPr>
        <p:spPr/>
        <p:txBody>
          <a:bodyPr/>
          <a:lstStyle/>
          <a:p>
            <a:r>
              <a:rPr lang="el-GR" dirty="0" smtClean="0"/>
              <a:t>4</a:t>
            </a:r>
            <a:r>
              <a:rPr lang="el-GR" dirty="0"/>
              <a:t>3</a:t>
            </a:r>
            <a:endParaRPr lang="en-US" dirty="0"/>
          </a:p>
        </p:txBody>
      </p:sp>
      <mc:AlternateContent xmlns:mc="http://schemas.openxmlformats.org/markup-compatibility/2006" xmlns:a14="http://schemas.microsoft.com/office/drawing/2010/main">
        <mc:Choice Requires="a14">
          <p:sp>
            <p:nvSpPr>
              <p:cNvPr id="8" name="TextBox 7"/>
              <p:cNvSpPr txBox="1"/>
              <p:nvPr/>
            </p:nvSpPr>
            <p:spPr>
              <a:xfrm>
                <a:off x="1471541" y="2048005"/>
                <a:ext cx="4346532" cy="4097660"/>
              </a:xfrm>
              <a:prstGeom prst="rect">
                <a:avLst/>
              </a:prstGeom>
              <a:noFill/>
            </p:spPr>
            <p:txBody>
              <a:bodyPr wrap="square" rtlCol="0">
                <a:spAutoFit/>
              </a:bodyPr>
              <a:lstStyle/>
              <a:p>
                <a:pPr marL="342900" indent="-342900">
                  <a:buFont typeface="+mj-lt"/>
                  <a:buAutoNum type="arabicPeriod"/>
                </a:pPr>
                <a:r>
                  <a:rPr lang="el-GR" dirty="0" smtClean="0"/>
                  <a:t>Υπολογίζεται η τιμή </a:t>
                </a:r>
                <a14:m>
                  <m:oMath xmlns:m="http://schemas.openxmlformats.org/officeDocument/2006/math">
                    <m:f>
                      <m:fPr>
                        <m:ctrlPr>
                          <a:rPr lang="el-GR" i="1" smtClean="0">
                            <a:latin typeface="Cambria Math" panose="02040503050406030204" pitchFamily="18" charset="0"/>
                          </a:rPr>
                        </m:ctrlPr>
                      </m:fPr>
                      <m:num>
                        <m:r>
                          <a:rPr lang="en-US" b="0" i="1" smtClean="0">
                            <a:latin typeface="Cambria Math" panose="02040503050406030204" pitchFamily="18" charset="0"/>
                          </a:rPr>
                          <m:t>𝑐</m:t>
                        </m:r>
                      </m:num>
                      <m:den>
                        <m:r>
                          <a:rPr lang="el-GR" b="0" i="1" smtClean="0">
                            <a:latin typeface="Cambria Math" panose="02040503050406030204" pitchFamily="18" charset="0"/>
                          </a:rPr>
                          <m:t>𝛾</m:t>
                        </m:r>
                        <m:r>
                          <a:rPr lang="en-US" b="0" i="1" smtClean="0">
                            <a:latin typeface="Cambria Math" panose="02040503050406030204" pitchFamily="18" charset="0"/>
                          </a:rPr>
                          <m:t>𝐻𝑡𝑎𝑛</m:t>
                        </m:r>
                        <m:r>
                          <a:rPr lang="el-GR" b="0" i="1" smtClean="0">
                            <a:latin typeface="Cambria Math" panose="02040503050406030204" pitchFamily="18" charset="0"/>
                          </a:rPr>
                          <m:t>𝜑</m:t>
                        </m:r>
                      </m:den>
                    </m:f>
                  </m:oMath>
                </a14:m>
                <a:r>
                  <a:rPr lang="el-GR" dirty="0" smtClean="0"/>
                  <a:t>=0.26</a:t>
                </a:r>
              </a:p>
              <a:p>
                <a:pPr marL="342900" indent="-342900">
                  <a:buFont typeface="+mj-lt"/>
                  <a:buAutoNum type="arabicPeriod"/>
                </a:pPr>
                <a:r>
                  <a:rPr lang="el-GR" dirty="0" smtClean="0"/>
                  <a:t>Κινούμαστε πάνω στη (νοητή) ευθεία μέχρι να τέμνουμε τη καμπύλη της αντίστοιχης γωνίας κλίσης του πρανούς που εξετάζουμε.</a:t>
                </a:r>
              </a:p>
              <a:p>
                <a:pPr marL="342900" indent="-342900">
                  <a:buFont typeface="+mj-lt"/>
                  <a:buAutoNum type="arabicPeriod"/>
                </a:pPr>
                <a:r>
                  <a:rPr lang="el-GR" dirty="0" smtClean="0"/>
                  <a:t>Μετακινούμαστε παράλληλα προς τον ένα ή προς τον άλλο άξονα εωσότου βρούμε το αποτέλεσμα της αντίστοιχης εξίσωσης.</a:t>
                </a:r>
              </a:p>
              <a:p>
                <a:pPr marL="342900" indent="-342900">
                  <a:buFont typeface="+mj-lt"/>
                  <a:buAutoNum type="arabicPeriod"/>
                </a:pPr>
                <a:r>
                  <a:rPr lang="el-GR" dirty="0" smtClean="0"/>
                  <a:t>Επιλύουμε την εξίσωση με μόνο άγνωστο το </a:t>
                </a:r>
                <a:r>
                  <a:rPr lang="en-US" dirty="0" smtClean="0"/>
                  <a:t>F. </a:t>
                </a:r>
              </a:p>
              <a:p>
                <a:r>
                  <a:rPr lang="el-GR" dirty="0" smtClean="0"/>
                  <a:t>Και οι δύο σχέσης θεωρητικά πρέπει να μας δίνουν το ίδιο αποτέλεσμα.  </a:t>
                </a:r>
                <a:endParaRPr lang="en-US" dirty="0"/>
              </a:p>
            </p:txBody>
          </p:sp>
        </mc:Choice>
        <mc:Fallback xmlns="">
          <p:sp>
            <p:nvSpPr>
              <p:cNvPr id="8" name="TextBox 7"/>
              <p:cNvSpPr txBox="1">
                <a:spLocks noRot="1" noChangeAspect="1" noMove="1" noResize="1" noEditPoints="1" noAdjustHandles="1" noChangeArrowheads="1" noChangeShapeType="1" noTextEdit="1"/>
              </p:cNvSpPr>
              <p:nvPr/>
            </p:nvSpPr>
            <p:spPr>
              <a:xfrm>
                <a:off x="1471541" y="2048005"/>
                <a:ext cx="4346532" cy="4097660"/>
              </a:xfrm>
              <a:prstGeom prst="rect">
                <a:avLst/>
              </a:prstGeom>
              <a:blipFill rotWithShape="0">
                <a:blip r:embed="rId3"/>
                <a:stretch>
                  <a:fillRect l="-1122" t="-298" r="-1543" b="-1339"/>
                </a:stretch>
              </a:blipFill>
            </p:spPr>
            <p:txBody>
              <a:bodyPr/>
              <a:lstStyle/>
              <a:p>
                <a:r>
                  <a:rPr lang="en-US">
                    <a:noFill/>
                  </a:rPr>
                  <a:t> </a:t>
                </a:r>
              </a:p>
            </p:txBody>
          </p:sp>
        </mc:Fallback>
      </mc:AlternateContent>
    </p:spTree>
    <p:extLst>
      <p:ext uri="{BB962C8B-B14F-4D97-AF65-F5344CB8AC3E}">
        <p14:creationId xmlns:p14="http://schemas.microsoft.com/office/powerpoint/2010/main" val="2863662488"/>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84579" y="181600"/>
            <a:ext cx="9513481" cy="1071252"/>
          </a:xfrm>
        </p:spPr>
        <p:txBody>
          <a:bodyPr>
            <a:normAutofit fontScale="90000"/>
          </a:bodyPr>
          <a:lstStyle/>
          <a:p>
            <a:r>
              <a:rPr lang="el-GR" dirty="0" smtClean="0"/>
              <a:t>Αποτελέσματα σε περίπτωση σεισμού με χρήση των διαγραμμάτων και φ=30</a:t>
            </a:r>
            <a:r>
              <a:rPr lang="en-US" dirty="0" smtClean="0"/>
              <a:t>º</a:t>
            </a:r>
            <a:r>
              <a:rPr lang="el-GR" dirty="0" smtClean="0"/>
              <a:t>, β=30</a:t>
            </a:r>
            <a:r>
              <a:rPr lang="en-US" dirty="0" smtClean="0"/>
              <a:t>º</a:t>
            </a:r>
            <a:r>
              <a:rPr lang="el-GR" dirty="0" smtClean="0"/>
              <a:t>, Η=10</a:t>
            </a:r>
            <a:r>
              <a:rPr lang="en-US" dirty="0" smtClean="0"/>
              <a:t>m</a:t>
            </a:r>
            <a:endParaRPr lang="en-US" dirty="0"/>
          </a:p>
        </p:txBody>
      </p:sp>
      <p:sp>
        <p:nvSpPr>
          <p:cNvPr id="3" name="Slide Number Placeholder 2"/>
          <p:cNvSpPr>
            <a:spLocks noGrp="1"/>
          </p:cNvSpPr>
          <p:nvPr>
            <p:ph type="sldNum" sz="quarter" idx="12"/>
          </p:nvPr>
        </p:nvSpPr>
        <p:spPr>
          <a:xfrm>
            <a:off x="502388" y="745300"/>
            <a:ext cx="779767" cy="445708"/>
          </a:xfrm>
        </p:spPr>
        <p:txBody>
          <a:bodyPr/>
          <a:lstStyle/>
          <a:p>
            <a:fld id="{C1E00FD9-3625-4B98-A083-B7668507364C}" type="slidenum">
              <a:rPr lang="en-US" smtClean="0"/>
              <a:pPr/>
              <a:t>44</a:t>
            </a:fld>
            <a:endParaRPr lang="en-US" dirty="0"/>
          </a:p>
        </p:txBody>
      </p:sp>
      <p:pic>
        <p:nvPicPr>
          <p:cNvPr id="4" name="Picture 3"/>
          <p:cNvPicPr>
            <a:picLocks noChangeAspect="1"/>
          </p:cNvPicPr>
          <p:nvPr/>
        </p:nvPicPr>
        <p:blipFill>
          <a:blip r:embed="rId2"/>
          <a:stretch>
            <a:fillRect/>
          </a:stretch>
        </p:blipFill>
        <p:spPr>
          <a:xfrm>
            <a:off x="502388" y="1516758"/>
            <a:ext cx="3690969" cy="192898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5" name="Content Placeholder 5"/>
          <p:cNvPicPr>
            <a:picLocks noChangeAspect="1"/>
          </p:cNvPicPr>
          <p:nvPr/>
        </p:nvPicPr>
        <p:blipFill>
          <a:blip r:embed="rId3"/>
          <a:stretch>
            <a:fillRect/>
          </a:stretch>
        </p:blipFill>
        <p:spPr>
          <a:xfrm>
            <a:off x="4438605" y="1516758"/>
            <a:ext cx="3470467" cy="192898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6" name="Picture 5"/>
          <p:cNvPicPr>
            <a:picLocks noChangeAspect="1"/>
          </p:cNvPicPr>
          <p:nvPr/>
        </p:nvPicPr>
        <p:blipFill>
          <a:blip r:embed="rId4"/>
          <a:stretch>
            <a:fillRect/>
          </a:stretch>
        </p:blipFill>
        <p:spPr>
          <a:xfrm>
            <a:off x="8154320" y="1516758"/>
            <a:ext cx="3466319" cy="191537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7" name="TextBox 6"/>
          <p:cNvSpPr txBox="1"/>
          <p:nvPr/>
        </p:nvSpPr>
        <p:spPr>
          <a:xfrm>
            <a:off x="3559850" y="1561245"/>
            <a:ext cx="788999" cy="369332"/>
          </a:xfrm>
          <a:prstGeom prst="rect">
            <a:avLst/>
          </a:prstGeom>
          <a:noFill/>
        </p:spPr>
        <p:txBody>
          <a:bodyPr wrap="none" rtlCol="0">
            <a:spAutoFit/>
          </a:bodyPr>
          <a:lstStyle/>
          <a:p>
            <a:r>
              <a:rPr lang="el-GR" dirty="0" smtClean="0"/>
              <a:t>0.08</a:t>
            </a:r>
            <a:r>
              <a:rPr lang="en-US" dirty="0" smtClean="0"/>
              <a:t>g</a:t>
            </a:r>
            <a:endParaRPr lang="en-US" dirty="0"/>
          </a:p>
        </p:txBody>
      </p:sp>
      <p:sp>
        <p:nvSpPr>
          <p:cNvPr id="8" name="TextBox 7"/>
          <p:cNvSpPr txBox="1"/>
          <p:nvPr/>
        </p:nvSpPr>
        <p:spPr>
          <a:xfrm>
            <a:off x="7275565" y="1560922"/>
            <a:ext cx="788999" cy="369332"/>
          </a:xfrm>
          <a:prstGeom prst="rect">
            <a:avLst/>
          </a:prstGeom>
          <a:noFill/>
        </p:spPr>
        <p:txBody>
          <a:bodyPr wrap="none" rtlCol="0">
            <a:spAutoFit/>
          </a:bodyPr>
          <a:lstStyle/>
          <a:p>
            <a:r>
              <a:rPr lang="el-GR" dirty="0" smtClean="0"/>
              <a:t>0.12</a:t>
            </a:r>
            <a:r>
              <a:rPr lang="en-US" dirty="0" smtClean="0"/>
              <a:t>g</a:t>
            </a:r>
            <a:endParaRPr lang="en-US" dirty="0"/>
          </a:p>
        </p:txBody>
      </p:sp>
      <p:sp>
        <p:nvSpPr>
          <p:cNvPr id="9" name="TextBox 8"/>
          <p:cNvSpPr txBox="1"/>
          <p:nvPr/>
        </p:nvSpPr>
        <p:spPr>
          <a:xfrm>
            <a:off x="10987132" y="1560922"/>
            <a:ext cx="788999" cy="369332"/>
          </a:xfrm>
          <a:prstGeom prst="rect">
            <a:avLst/>
          </a:prstGeom>
          <a:noFill/>
        </p:spPr>
        <p:txBody>
          <a:bodyPr wrap="none" rtlCol="0">
            <a:spAutoFit/>
          </a:bodyPr>
          <a:lstStyle/>
          <a:p>
            <a:r>
              <a:rPr lang="el-GR" dirty="0" smtClean="0"/>
              <a:t>0.18</a:t>
            </a:r>
            <a:r>
              <a:rPr lang="en-US" dirty="0" smtClean="0"/>
              <a:t>g</a:t>
            </a:r>
            <a:endParaRPr lang="en-US" dirty="0"/>
          </a:p>
        </p:txBody>
      </p:sp>
      <mc:AlternateContent xmlns:mc="http://schemas.openxmlformats.org/markup-compatibility/2006" xmlns:a14="http://schemas.microsoft.com/office/drawing/2010/main">
        <mc:Choice Requires="a14">
          <p:sp>
            <p:nvSpPr>
              <p:cNvPr id="10" name="Rectangle 9"/>
              <p:cNvSpPr/>
              <p:nvPr/>
            </p:nvSpPr>
            <p:spPr>
              <a:xfrm>
                <a:off x="1491525" y="3771488"/>
                <a:ext cx="1417760" cy="496674"/>
              </a:xfrm>
              <a:prstGeom prst="rect">
                <a:avLst/>
              </a:prstGeom>
            </p:spPr>
            <p:txBody>
              <a:bodyPr wrap="none">
                <a:spAutoFit/>
              </a:bodyPr>
              <a:lstStyle/>
              <a:p>
                <a14:m>
                  <m:oMath xmlns:m="http://schemas.openxmlformats.org/officeDocument/2006/math">
                    <m:f>
                      <m:fPr>
                        <m:ctrlPr>
                          <a:rPr lang="el-GR" i="1">
                            <a:latin typeface="Cambria Math" panose="02040503050406030204" pitchFamily="18" charset="0"/>
                          </a:rPr>
                        </m:ctrlPr>
                      </m:fPr>
                      <m:num>
                        <m:r>
                          <a:rPr lang="en-US" i="1">
                            <a:latin typeface="Cambria Math" panose="02040503050406030204" pitchFamily="18" charset="0"/>
                          </a:rPr>
                          <m:t>𝑐</m:t>
                        </m:r>
                      </m:num>
                      <m:den>
                        <m:r>
                          <a:rPr lang="el-GR" i="1">
                            <a:latin typeface="Cambria Math" panose="02040503050406030204" pitchFamily="18" charset="0"/>
                          </a:rPr>
                          <m:t>𝛾</m:t>
                        </m:r>
                        <m:r>
                          <a:rPr lang="en-US" i="1">
                            <a:latin typeface="Cambria Math" panose="02040503050406030204" pitchFamily="18" charset="0"/>
                          </a:rPr>
                          <m:t>𝐻𝑡𝑎𝑛</m:t>
                        </m:r>
                        <m:r>
                          <a:rPr lang="el-GR" i="1">
                            <a:latin typeface="Cambria Math" panose="02040503050406030204" pitchFamily="18" charset="0"/>
                          </a:rPr>
                          <m:t>𝜑</m:t>
                        </m:r>
                      </m:den>
                    </m:f>
                  </m:oMath>
                </a14:m>
                <a:r>
                  <a:rPr lang="el-GR" dirty="0"/>
                  <a:t>=0.26</a:t>
                </a:r>
                <a:endParaRPr lang="en-US" dirty="0"/>
              </a:p>
            </p:txBody>
          </p:sp>
        </mc:Choice>
        <mc:Fallback xmlns="">
          <p:sp>
            <p:nvSpPr>
              <p:cNvPr id="10" name="Rectangle 9"/>
              <p:cNvSpPr>
                <a:spLocks noRot="1" noChangeAspect="1" noMove="1" noResize="1" noEditPoints="1" noAdjustHandles="1" noChangeArrowheads="1" noChangeShapeType="1" noTextEdit="1"/>
              </p:cNvSpPr>
              <p:nvPr/>
            </p:nvSpPr>
            <p:spPr>
              <a:xfrm>
                <a:off x="1491525" y="3771488"/>
                <a:ext cx="1417760" cy="496674"/>
              </a:xfrm>
              <a:prstGeom prst="rect">
                <a:avLst/>
              </a:prstGeom>
              <a:blipFill rotWithShape="0">
                <a:blip r:embed="rId5"/>
                <a:stretch>
                  <a:fillRect t="-2469" r="-3448" b="-370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Rectangle 10"/>
              <p:cNvSpPr/>
              <p:nvPr/>
            </p:nvSpPr>
            <p:spPr>
              <a:xfrm>
                <a:off x="5387120" y="3771488"/>
                <a:ext cx="1417760" cy="496674"/>
              </a:xfrm>
              <a:prstGeom prst="rect">
                <a:avLst/>
              </a:prstGeom>
            </p:spPr>
            <p:txBody>
              <a:bodyPr wrap="none">
                <a:spAutoFit/>
              </a:bodyPr>
              <a:lstStyle/>
              <a:p>
                <a14:m>
                  <m:oMath xmlns:m="http://schemas.openxmlformats.org/officeDocument/2006/math">
                    <m:f>
                      <m:fPr>
                        <m:ctrlPr>
                          <a:rPr lang="el-GR" i="1">
                            <a:latin typeface="Cambria Math" panose="02040503050406030204" pitchFamily="18" charset="0"/>
                          </a:rPr>
                        </m:ctrlPr>
                      </m:fPr>
                      <m:num>
                        <m:r>
                          <a:rPr lang="en-US" i="1">
                            <a:latin typeface="Cambria Math" panose="02040503050406030204" pitchFamily="18" charset="0"/>
                          </a:rPr>
                          <m:t>𝑐</m:t>
                        </m:r>
                      </m:num>
                      <m:den>
                        <m:r>
                          <a:rPr lang="el-GR" i="1">
                            <a:latin typeface="Cambria Math" panose="02040503050406030204" pitchFamily="18" charset="0"/>
                          </a:rPr>
                          <m:t>𝛾</m:t>
                        </m:r>
                        <m:r>
                          <a:rPr lang="en-US" i="1">
                            <a:latin typeface="Cambria Math" panose="02040503050406030204" pitchFamily="18" charset="0"/>
                          </a:rPr>
                          <m:t>𝐻𝑡𝑎𝑛</m:t>
                        </m:r>
                        <m:r>
                          <a:rPr lang="el-GR" i="1">
                            <a:latin typeface="Cambria Math" panose="02040503050406030204" pitchFamily="18" charset="0"/>
                          </a:rPr>
                          <m:t>𝜑</m:t>
                        </m:r>
                      </m:den>
                    </m:f>
                  </m:oMath>
                </a14:m>
                <a:r>
                  <a:rPr lang="el-GR" dirty="0"/>
                  <a:t>=0.26</a:t>
                </a:r>
                <a:endParaRPr lang="en-US" dirty="0"/>
              </a:p>
            </p:txBody>
          </p:sp>
        </mc:Choice>
        <mc:Fallback xmlns="">
          <p:sp>
            <p:nvSpPr>
              <p:cNvPr id="11" name="Rectangle 10"/>
              <p:cNvSpPr>
                <a:spLocks noRot="1" noChangeAspect="1" noMove="1" noResize="1" noEditPoints="1" noAdjustHandles="1" noChangeArrowheads="1" noChangeShapeType="1" noTextEdit="1"/>
              </p:cNvSpPr>
              <p:nvPr/>
            </p:nvSpPr>
            <p:spPr>
              <a:xfrm>
                <a:off x="5387120" y="3771488"/>
                <a:ext cx="1417760" cy="496674"/>
              </a:xfrm>
              <a:prstGeom prst="rect">
                <a:avLst/>
              </a:prstGeom>
              <a:blipFill rotWithShape="0">
                <a:blip r:embed="rId6"/>
                <a:stretch>
                  <a:fillRect t="-2469" r="-3448" b="-370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Rectangle 11"/>
              <p:cNvSpPr/>
              <p:nvPr/>
            </p:nvSpPr>
            <p:spPr>
              <a:xfrm>
                <a:off x="9282715" y="3784628"/>
                <a:ext cx="1417760" cy="496674"/>
              </a:xfrm>
              <a:prstGeom prst="rect">
                <a:avLst/>
              </a:prstGeom>
            </p:spPr>
            <p:txBody>
              <a:bodyPr wrap="none">
                <a:spAutoFit/>
              </a:bodyPr>
              <a:lstStyle/>
              <a:p>
                <a14:m>
                  <m:oMath xmlns:m="http://schemas.openxmlformats.org/officeDocument/2006/math">
                    <m:f>
                      <m:fPr>
                        <m:ctrlPr>
                          <a:rPr lang="el-GR" i="1">
                            <a:latin typeface="Cambria Math" panose="02040503050406030204" pitchFamily="18" charset="0"/>
                          </a:rPr>
                        </m:ctrlPr>
                      </m:fPr>
                      <m:num>
                        <m:r>
                          <a:rPr lang="en-US" i="1">
                            <a:latin typeface="Cambria Math" panose="02040503050406030204" pitchFamily="18" charset="0"/>
                          </a:rPr>
                          <m:t>𝑐</m:t>
                        </m:r>
                      </m:num>
                      <m:den>
                        <m:r>
                          <a:rPr lang="el-GR" i="1">
                            <a:latin typeface="Cambria Math" panose="02040503050406030204" pitchFamily="18" charset="0"/>
                          </a:rPr>
                          <m:t>𝛾</m:t>
                        </m:r>
                        <m:r>
                          <a:rPr lang="en-US" i="1">
                            <a:latin typeface="Cambria Math" panose="02040503050406030204" pitchFamily="18" charset="0"/>
                          </a:rPr>
                          <m:t>𝐻𝑡𝑎𝑛</m:t>
                        </m:r>
                        <m:r>
                          <a:rPr lang="el-GR" i="1">
                            <a:latin typeface="Cambria Math" panose="02040503050406030204" pitchFamily="18" charset="0"/>
                          </a:rPr>
                          <m:t>𝜑</m:t>
                        </m:r>
                      </m:den>
                    </m:f>
                  </m:oMath>
                </a14:m>
                <a:r>
                  <a:rPr lang="el-GR" dirty="0"/>
                  <a:t>=0.26</a:t>
                </a:r>
                <a:endParaRPr lang="en-US" dirty="0"/>
              </a:p>
            </p:txBody>
          </p:sp>
        </mc:Choice>
        <mc:Fallback xmlns="">
          <p:sp>
            <p:nvSpPr>
              <p:cNvPr id="12" name="Rectangle 11"/>
              <p:cNvSpPr>
                <a:spLocks noRot="1" noChangeAspect="1" noMove="1" noResize="1" noEditPoints="1" noAdjustHandles="1" noChangeArrowheads="1" noChangeShapeType="1" noTextEdit="1"/>
              </p:cNvSpPr>
              <p:nvPr/>
            </p:nvSpPr>
            <p:spPr>
              <a:xfrm>
                <a:off x="9282715" y="3784628"/>
                <a:ext cx="1417760" cy="496674"/>
              </a:xfrm>
              <a:prstGeom prst="rect">
                <a:avLst/>
              </a:prstGeom>
              <a:blipFill rotWithShape="0">
                <a:blip r:embed="rId7"/>
                <a:stretch>
                  <a:fillRect t="-2469" r="-3448" b="-370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Rectangle 12"/>
              <p:cNvSpPr/>
              <p:nvPr/>
            </p:nvSpPr>
            <p:spPr>
              <a:xfrm>
                <a:off x="1189349" y="4593912"/>
                <a:ext cx="2317045" cy="480644"/>
              </a:xfrm>
              <a:prstGeom prst="rect">
                <a:avLst/>
              </a:prstGeom>
            </p:spPr>
            <p:txBody>
              <a:bodyPr wrap="none">
                <a:spAutoFit/>
              </a:bodyPr>
              <a:lstStyle/>
              <a:p>
                <a14:m>
                  <m:oMath xmlns:m="http://schemas.openxmlformats.org/officeDocument/2006/math">
                    <m:f>
                      <m:fPr>
                        <m:ctrlPr>
                          <a:rPr lang="en-US" i="1" smtClean="0">
                            <a:ln w="0"/>
                            <a:effectLst>
                              <a:outerShdw blurRad="38100" dist="19050" dir="2700000" algn="tl" rotWithShape="0">
                                <a:schemeClr val="dk1">
                                  <a:alpha val="40000"/>
                                </a:schemeClr>
                              </a:outerShdw>
                            </a:effectLst>
                            <a:latin typeface="Cambria Math" panose="02040503050406030204" pitchFamily="18" charset="0"/>
                          </a:rPr>
                        </m:ctrlPr>
                      </m:fPr>
                      <m:num>
                        <m:r>
                          <a:rPr lang="en-US" i="1">
                            <a:ln w="0"/>
                            <a:effectLst>
                              <a:outerShdw blurRad="38100" dist="19050" dir="2700000" algn="tl" rotWithShape="0">
                                <a:schemeClr val="dk1">
                                  <a:alpha val="40000"/>
                                </a:schemeClr>
                              </a:outerShdw>
                            </a:effectLst>
                            <a:latin typeface="Cambria Math" panose="02040503050406030204" pitchFamily="18" charset="0"/>
                          </a:rPr>
                          <m:t>𝑡𝑎𝑛</m:t>
                        </m:r>
                        <m:r>
                          <a:rPr lang="el-GR" i="1">
                            <a:ln w="0"/>
                            <a:effectLst>
                              <a:outerShdw blurRad="38100" dist="19050" dir="2700000" algn="tl" rotWithShape="0">
                                <a:schemeClr val="dk1">
                                  <a:alpha val="40000"/>
                                </a:schemeClr>
                              </a:outerShdw>
                            </a:effectLst>
                            <a:latin typeface="Cambria Math" panose="02040503050406030204" pitchFamily="18" charset="0"/>
                          </a:rPr>
                          <m:t>𝜑</m:t>
                        </m:r>
                      </m:num>
                      <m:den>
                        <m:r>
                          <a:rPr lang="en-US" i="1">
                            <a:ln w="0"/>
                            <a:effectLst>
                              <a:outerShdw blurRad="38100" dist="19050" dir="2700000" algn="tl" rotWithShape="0">
                                <a:schemeClr val="dk1">
                                  <a:alpha val="40000"/>
                                </a:schemeClr>
                              </a:outerShdw>
                            </a:effectLst>
                            <a:latin typeface="Cambria Math" panose="02040503050406030204" pitchFamily="18" charset="0"/>
                          </a:rPr>
                          <m:t>𝐹</m:t>
                        </m:r>
                      </m:den>
                    </m:f>
                    <m:r>
                      <a:rPr lang="en-US" i="1">
                        <a:ln w="0"/>
                        <a:effectLst>
                          <a:outerShdw blurRad="38100" dist="19050" dir="2700000" algn="tl" rotWithShape="0">
                            <a:schemeClr val="dk1">
                              <a:alpha val="40000"/>
                            </a:schemeClr>
                          </a:outerShdw>
                        </a:effectLst>
                        <a:latin typeface="Cambria Math" panose="02040503050406030204" pitchFamily="18" charset="0"/>
                      </a:rPr>
                      <m:t>=0.</m:t>
                    </m:r>
                    <m:r>
                      <a:rPr lang="en-US" b="0" i="1" smtClean="0">
                        <a:ln w="0"/>
                        <a:effectLst>
                          <a:outerShdw blurRad="38100" dist="19050" dir="2700000" algn="tl" rotWithShape="0">
                            <a:schemeClr val="dk1">
                              <a:alpha val="40000"/>
                            </a:schemeClr>
                          </a:outerShdw>
                        </a:effectLst>
                        <a:latin typeface="Cambria Math" panose="02040503050406030204" pitchFamily="18" charset="0"/>
                      </a:rPr>
                      <m:t>27</m:t>
                    </m:r>
                  </m:oMath>
                </a14:m>
                <a:r>
                  <a:rPr lang="en-US" dirty="0">
                    <a:ln w="0"/>
                    <a:effectLst>
                      <a:outerShdw blurRad="38100" dist="19050" dir="2700000" algn="tl" rotWithShape="0">
                        <a:schemeClr val="dk1">
                          <a:alpha val="40000"/>
                        </a:schemeClr>
                      </a:outerShdw>
                    </a:effectLst>
                  </a:rPr>
                  <a:t>=&gt;</a:t>
                </a:r>
                <a:r>
                  <a:rPr lang="en-US" dirty="0" smtClean="0">
                    <a:ln w="0"/>
                    <a:effectLst>
                      <a:outerShdw blurRad="38100" dist="19050" dir="2700000" algn="tl" rotWithShape="0">
                        <a:schemeClr val="dk1">
                          <a:alpha val="40000"/>
                        </a:schemeClr>
                      </a:outerShdw>
                    </a:effectLst>
                  </a:rPr>
                  <a:t>F=2.14</a:t>
                </a:r>
                <a:endParaRPr lang="en-US" dirty="0">
                  <a:ln w="0"/>
                  <a:effectLst>
                    <a:outerShdw blurRad="38100" dist="19050" dir="2700000" algn="tl" rotWithShape="0">
                      <a:schemeClr val="dk1">
                        <a:alpha val="40000"/>
                      </a:schemeClr>
                    </a:outerShdw>
                  </a:effectLst>
                </a:endParaRPr>
              </a:p>
            </p:txBody>
          </p:sp>
        </mc:Choice>
        <mc:Fallback xmlns="">
          <p:sp>
            <p:nvSpPr>
              <p:cNvPr id="13" name="Rectangle 12"/>
              <p:cNvSpPr>
                <a:spLocks noRot="1" noChangeAspect="1" noMove="1" noResize="1" noEditPoints="1" noAdjustHandles="1" noChangeArrowheads="1" noChangeShapeType="1" noTextEdit="1"/>
              </p:cNvSpPr>
              <p:nvPr/>
            </p:nvSpPr>
            <p:spPr>
              <a:xfrm>
                <a:off x="1189349" y="4593912"/>
                <a:ext cx="2317045" cy="480644"/>
              </a:xfrm>
              <a:prstGeom prst="rect">
                <a:avLst/>
              </a:prstGeom>
              <a:blipFill rotWithShape="0">
                <a:blip r:embed="rId8"/>
                <a:stretch>
                  <a:fillRect t="-1282" r="-2895" b="-1153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Rectangle 13"/>
              <p:cNvSpPr/>
              <p:nvPr/>
            </p:nvSpPr>
            <p:spPr>
              <a:xfrm>
                <a:off x="5015315" y="4593912"/>
                <a:ext cx="2317045" cy="480644"/>
              </a:xfrm>
              <a:prstGeom prst="rect">
                <a:avLst/>
              </a:prstGeom>
            </p:spPr>
            <p:txBody>
              <a:bodyPr wrap="none">
                <a:spAutoFit/>
              </a:bodyPr>
              <a:lstStyle/>
              <a:p>
                <a14:m>
                  <m:oMath xmlns:m="http://schemas.openxmlformats.org/officeDocument/2006/math">
                    <m:f>
                      <m:fPr>
                        <m:ctrlPr>
                          <a:rPr lang="en-US" i="1" smtClean="0">
                            <a:ln w="0"/>
                            <a:effectLst>
                              <a:outerShdw blurRad="38100" dist="19050" dir="2700000" algn="tl" rotWithShape="0">
                                <a:schemeClr val="dk1">
                                  <a:alpha val="40000"/>
                                </a:schemeClr>
                              </a:outerShdw>
                            </a:effectLst>
                            <a:latin typeface="Cambria Math" panose="02040503050406030204" pitchFamily="18" charset="0"/>
                          </a:rPr>
                        </m:ctrlPr>
                      </m:fPr>
                      <m:num>
                        <m:r>
                          <a:rPr lang="en-US" i="1">
                            <a:ln w="0"/>
                            <a:effectLst>
                              <a:outerShdw blurRad="38100" dist="19050" dir="2700000" algn="tl" rotWithShape="0">
                                <a:schemeClr val="dk1">
                                  <a:alpha val="40000"/>
                                </a:schemeClr>
                              </a:outerShdw>
                            </a:effectLst>
                            <a:latin typeface="Cambria Math" panose="02040503050406030204" pitchFamily="18" charset="0"/>
                          </a:rPr>
                          <m:t>𝑡𝑎𝑛</m:t>
                        </m:r>
                        <m:r>
                          <a:rPr lang="el-GR" i="1">
                            <a:ln w="0"/>
                            <a:effectLst>
                              <a:outerShdw blurRad="38100" dist="19050" dir="2700000" algn="tl" rotWithShape="0">
                                <a:schemeClr val="dk1">
                                  <a:alpha val="40000"/>
                                </a:schemeClr>
                              </a:outerShdw>
                            </a:effectLst>
                            <a:latin typeface="Cambria Math" panose="02040503050406030204" pitchFamily="18" charset="0"/>
                          </a:rPr>
                          <m:t>𝜑</m:t>
                        </m:r>
                      </m:num>
                      <m:den>
                        <m:r>
                          <a:rPr lang="en-US" i="1">
                            <a:ln w="0"/>
                            <a:effectLst>
                              <a:outerShdw blurRad="38100" dist="19050" dir="2700000" algn="tl" rotWithShape="0">
                                <a:schemeClr val="dk1">
                                  <a:alpha val="40000"/>
                                </a:schemeClr>
                              </a:outerShdw>
                            </a:effectLst>
                            <a:latin typeface="Cambria Math" panose="02040503050406030204" pitchFamily="18" charset="0"/>
                          </a:rPr>
                          <m:t>𝐹</m:t>
                        </m:r>
                      </m:den>
                    </m:f>
                    <m:r>
                      <a:rPr lang="en-US" i="1">
                        <a:ln w="0"/>
                        <a:effectLst>
                          <a:outerShdw blurRad="38100" dist="19050" dir="2700000" algn="tl" rotWithShape="0">
                            <a:schemeClr val="dk1">
                              <a:alpha val="40000"/>
                            </a:schemeClr>
                          </a:outerShdw>
                        </a:effectLst>
                        <a:latin typeface="Cambria Math" panose="02040503050406030204" pitchFamily="18" charset="0"/>
                      </a:rPr>
                      <m:t>=0.</m:t>
                    </m:r>
                    <m:r>
                      <a:rPr lang="en-US" b="0" i="1" smtClean="0">
                        <a:ln w="0"/>
                        <a:effectLst>
                          <a:outerShdw blurRad="38100" dist="19050" dir="2700000" algn="tl" rotWithShape="0">
                            <a:schemeClr val="dk1">
                              <a:alpha val="40000"/>
                            </a:schemeClr>
                          </a:outerShdw>
                        </a:effectLst>
                        <a:latin typeface="Cambria Math" panose="02040503050406030204" pitchFamily="18" charset="0"/>
                      </a:rPr>
                      <m:t>31</m:t>
                    </m:r>
                  </m:oMath>
                </a14:m>
                <a:r>
                  <a:rPr lang="en-US" dirty="0">
                    <a:ln w="0"/>
                    <a:effectLst>
                      <a:outerShdw blurRad="38100" dist="19050" dir="2700000" algn="tl" rotWithShape="0">
                        <a:schemeClr val="dk1">
                          <a:alpha val="40000"/>
                        </a:schemeClr>
                      </a:outerShdw>
                    </a:effectLst>
                  </a:rPr>
                  <a:t>=&gt;</a:t>
                </a:r>
                <a:r>
                  <a:rPr lang="en-US" dirty="0" smtClean="0">
                    <a:ln w="0"/>
                    <a:effectLst>
                      <a:outerShdw blurRad="38100" dist="19050" dir="2700000" algn="tl" rotWithShape="0">
                        <a:schemeClr val="dk1">
                          <a:alpha val="40000"/>
                        </a:schemeClr>
                      </a:outerShdw>
                    </a:effectLst>
                  </a:rPr>
                  <a:t>F=1.86</a:t>
                </a:r>
                <a:endParaRPr lang="en-US" dirty="0">
                  <a:ln w="0"/>
                  <a:effectLst>
                    <a:outerShdw blurRad="38100" dist="19050" dir="2700000" algn="tl" rotWithShape="0">
                      <a:schemeClr val="dk1">
                        <a:alpha val="40000"/>
                      </a:schemeClr>
                    </a:outerShdw>
                  </a:effectLst>
                </a:endParaRPr>
              </a:p>
            </p:txBody>
          </p:sp>
        </mc:Choice>
        <mc:Fallback xmlns="">
          <p:sp>
            <p:nvSpPr>
              <p:cNvPr id="14" name="Rectangle 13"/>
              <p:cNvSpPr>
                <a:spLocks noRot="1" noChangeAspect="1" noMove="1" noResize="1" noEditPoints="1" noAdjustHandles="1" noChangeArrowheads="1" noChangeShapeType="1" noTextEdit="1"/>
              </p:cNvSpPr>
              <p:nvPr/>
            </p:nvSpPr>
            <p:spPr>
              <a:xfrm>
                <a:off x="5015315" y="4593912"/>
                <a:ext cx="2317045" cy="480644"/>
              </a:xfrm>
              <a:prstGeom prst="rect">
                <a:avLst/>
              </a:prstGeom>
              <a:blipFill rotWithShape="0">
                <a:blip r:embed="rId9"/>
                <a:stretch>
                  <a:fillRect t="-1282" r="-2632" b="-1153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Rectangle 14"/>
              <p:cNvSpPr/>
              <p:nvPr/>
            </p:nvSpPr>
            <p:spPr>
              <a:xfrm>
                <a:off x="8728956" y="4593912"/>
                <a:ext cx="2188804" cy="480644"/>
              </a:xfrm>
              <a:prstGeom prst="rect">
                <a:avLst/>
              </a:prstGeom>
            </p:spPr>
            <p:txBody>
              <a:bodyPr wrap="none">
                <a:spAutoFit/>
              </a:bodyPr>
              <a:lstStyle/>
              <a:p>
                <a14:m>
                  <m:oMath xmlns:m="http://schemas.openxmlformats.org/officeDocument/2006/math">
                    <m:f>
                      <m:fPr>
                        <m:ctrlPr>
                          <a:rPr lang="en-US" i="1" smtClean="0">
                            <a:ln w="0"/>
                            <a:effectLst>
                              <a:outerShdw blurRad="38100" dist="19050" dir="2700000" algn="tl" rotWithShape="0">
                                <a:schemeClr val="dk1">
                                  <a:alpha val="40000"/>
                                </a:schemeClr>
                              </a:outerShdw>
                            </a:effectLst>
                            <a:latin typeface="Cambria Math" panose="02040503050406030204" pitchFamily="18" charset="0"/>
                          </a:rPr>
                        </m:ctrlPr>
                      </m:fPr>
                      <m:num>
                        <m:r>
                          <a:rPr lang="en-US" i="1">
                            <a:ln w="0"/>
                            <a:effectLst>
                              <a:outerShdw blurRad="38100" dist="19050" dir="2700000" algn="tl" rotWithShape="0">
                                <a:schemeClr val="dk1">
                                  <a:alpha val="40000"/>
                                </a:schemeClr>
                              </a:outerShdw>
                            </a:effectLst>
                            <a:latin typeface="Cambria Math" panose="02040503050406030204" pitchFamily="18" charset="0"/>
                          </a:rPr>
                          <m:t>𝑡𝑎𝑛</m:t>
                        </m:r>
                        <m:r>
                          <a:rPr lang="el-GR" i="1">
                            <a:ln w="0"/>
                            <a:effectLst>
                              <a:outerShdw blurRad="38100" dist="19050" dir="2700000" algn="tl" rotWithShape="0">
                                <a:schemeClr val="dk1">
                                  <a:alpha val="40000"/>
                                </a:schemeClr>
                              </a:outerShdw>
                            </a:effectLst>
                            <a:latin typeface="Cambria Math" panose="02040503050406030204" pitchFamily="18" charset="0"/>
                          </a:rPr>
                          <m:t>𝜑</m:t>
                        </m:r>
                      </m:num>
                      <m:den>
                        <m:r>
                          <a:rPr lang="en-US" i="1">
                            <a:ln w="0"/>
                            <a:effectLst>
                              <a:outerShdw blurRad="38100" dist="19050" dir="2700000" algn="tl" rotWithShape="0">
                                <a:schemeClr val="dk1">
                                  <a:alpha val="40000"/>
                                </a:schemeClr>
                              </a:outerShdw>
                            </a:effectLst>
                            <a:latin typeface="Cambria Math" panose="02040503050406030204" pitchFamily="18" charset="0"/>
                          </a:rPr>
                          <m:t>𝐹</m:t>
                        </m:r>
                      </m:den>
                    </m:f>
                    <m:r>
                      <a:rPr lang="en-US" i="1">
                        <a:ln w="0"/>
                        <a:effectLst>
                          <a:outerShdw blurRad="38100" dist="19050" dir="2700000" algn="tl" rotWithShape="0">
                            <a:schemeClr val="dk1">
                              <a:alpha val="40000"/>
                            </a:schemeClr>
                          </a:outerShdw>
                        </a:effectLst>
                        <a:latin typeface="Cambria Math" panose="02040503050406030204" pitchFamily="18" charset="0"/>
                      </a:rPr>
                      <m:t>=0.3</m:t>
                    </m:r>
                    <m:r>
                      <a:rPr lang="en-US" b="0" i="1" smtClean="0">
                        <a:ln w="0"/>
                        <a:effectLst>
                          <a:outerShdw blurRad="38100" dist="19050" dir="2700000" algn="tl" rotWithShape="0">
                            <a:schemeClr val="dk1">
                              <a:alpha val="40000"/>
                            </a:schemeClr>
                          </a:outerShdw>
                        </a:effectLst>
                        <a:latin typeface="Cambria Math" panose="02040503050406030204" pitchFamily="18" charset="0"/>
                      </a:rPr>
                      <m:t>4</m:t>
                    </m:r>
                  </m:oMath>
                </a14:m>
                <a:r>
                  <a:rPr lang="en-US" dirty="0">
                    <a:ln w="0"/>
                    <a:effectLst>
                      <a:outerShdw blurRad="38100" dist="19050" dir="2700000" algn="tl" rotWithShape="0">
                        <a:schemeClr val="dk1">
                          <a:alpha val="40000"/>
                        </a:schemeClr>
                      </a:outerShdw>
                    </a:effectLst>
                  </a:rPr>
                  <a:t>=&gt;</a:t>
                </a:r>
                <a:r>
                  <a:rPr lang="en-US" dirty="0" smtClean="0">
                    <a:ln w="0"/>
                    <a:effectLst>
                      <a:outerShdw blurRad="38100" dist="19050" dir="2700000" algn="tl" rotWithShape="0">
                        <a:schemeClr val="dk1">
                          <a:alpha val="40000"/>
                        </a:schemeClr>
                      </a:outerShdw>
                    </a:effectLst>
                  </a:rPr>
                  <a:t>F=1.7</a:t>
                </a:r>
                <a:endParaRPr lang="en-US" dirty="0">
                  <a:ln w="0"/>
                  <a:effectLst>
                    <a:outerShdw blurRad="38100" dist="19050" dir="2700000" algn="tl" rotWithShape="0">
                      <a:schemeClr val="dk1">
                        <a:alpha val="40000"/>
                      </a:schemeClr>
                    </a:outerShdw>
                  </a:effectLst>
                </a:endParaRPr>
              </a:p>
            </p:txBody>
          </p:sp>
        </mc:Choice>
        <mc:Fallback xmlns="">
          <p:sp>
            <p:nvSpPr>
              <p:cNvPr id="15" name="Rectangle 14"/>
              <p:cNvSpPr>
                <a:spLocks noRot="1" noChangeAspect="1" noMove="1" noResize="1" noEditPoints="1" noAdjustHandles="1" noChangeArrowheads="1" noChangeShapeType="1" noTextEdit="1"/>
              </p:cNvSpPr>
              <p:nvPr/>
            </p:nvSpPr>
            <p:spPr>
              <a:xfrm>
                <a:off x="8728956" y="4593912"/>
                <a:ext cx="2188804" cy="480644"/>
              </a:xfrm>
              <a:prstGeom prst="rect">
                <a:avLst/>
              </a:prstGeom>
              <a:blipFill rotWithShape="0">
                <a:blip r:embed="rId10"/>
                <a:stretch>
                  <a:fillRect t="-1282" r="-2786" b="-11538"/>
                </a:stretch>
              </a:blipFill>
            </p:spPr>
            <p:txBody>
              <a:bodyPr/>
              <a:lstStyle/>
              <a:p>
                <a:r>
                  <a:rPr lang="en-US">
                    <a:noFill/>
                  </a:rPr>
                  <a:t> </a:t>
                </a:r>
              </a:p>
            </p:txBody>
          </p:sp>
        </mc:Fallback>
      </mc:AlternateContent>
      <p:sp>
        <p:nvSpPr>
          <p:cNvPr id="16" name="TextBox 15"/>
          <p:cNvSpPr txBox="1"/>
          <p:nvPr/>
        </p:nvSpPr>
        <p:spPr>
          <a:xfrm>
            <a:off x="1966997" y="5711868"/>
            <a:ext cx="633507" cy="369332"/>
          </a:xfrm>
          <a:prstGeom prst="rect">
            <a:avLst/>
          </a:prstGeom>
          <a:noFill/>
        </p:spPr>
        <p:txBody>
          <a:bodyPr wrap="none" rtlCol="0">
            <a:spAutoFit/>
          </a:bodyPr>
          <a:lstStyle/>
          <a:p>
            <a:r>
              <a:rPr lang="el-GR" dirty="0" smtClean="0"/>
              <a:t>2.27</a:t>
            </a:r>
            <a:endParaRPr lang="en-US" dirty="0"/>
          </a:p>
        </p:txBody>
      </p:sp>
      <p:sp>
        <p:nvSpPr>
          <p:cNvPr id="17" name="TextBox 16"/>
          <p:cNvSpPr txBox="1"/>
          <p:nvPr/>
        </p:nvSpPr>
        <p:spPr>
          <a:xfrm>
            <a:off x="5715126" y="5711868"/>
            <a:ext cx="633507" cy="369332"/>
          </a:xfrm>
          <a:prstGeom prst="rect">
            <a:avLst/>
          </a:prstGeom>
          <a:noFill/>
        </p:spPr>
        <p:txBody>
          <a:bodyPr wrap="none" rtlCol="0">
            <a:spAutoFit/>
          </a:bodyPr>
          <a:lstStyle/>
          <a:p>
            <a:r>
              <a:rPr lang="el-GR" dirty="0" smtClean="0"/>
              <a:t>2.11</a:t>
            </a:r>
            <a:endParaRPr lang="en-US" dirty="0"/>
          </a:p>
        </p:txBody>
      </p:sp>
      <p:sp>
        <p:nvSpPr>
          <p:cNvPr id="18" name="TextBox 17"/>
          <p:cNvSpPr txBox="1"/>
          <p:nvPr/>
        </p:nvSpPr>
        <p:spPr>
          <a:xfrm>
            <a:off x="9610721" y="5711868"/>
            <a:ext cx="633507" cy="369332"/>
          </a:xfrm>
          <a:prstGeom prst="rect">
            <a:avLst/>
          </a:prstGeom>
          <a:noFill/>
        </p:spPr>
        <p:txBody>
          <a:bodyPr wrap="none" rtlCol="0">
            <a:spAutoFit/>
          </a:bodyPr>
          <a:lstStyle/>
          <a:p>
            <a:r>
              <a:rPr lang="el-GR" dirty="0" smtClean="0"/>
              <a:t>1.87</a:t>
            </a:r>
            <a:endParaRPr lang="en-US" dirty="0"/>
          </a:p>
        </p:txBody>
      </p:sp>
      <p:sp>
        <p:nvSpPr>
          <p:cNvPr id="19" name="TextBox 18"/>
          <p:cNvSpPr txBox="1"/>
          <p:nvPr/>
        </p:nvSpPr>
        <p:spPr>
          <a:xfrm>
            <a:off x="1189349" y="5423573"/>
            <a:ext cx="10480754" cy="369332"/>
          </a:xfrm>
          <a:prstGeom prst="rect">
            <a:avLst/>
          </a:prstGeom>
          <a:noFill/>
        </p:spPr>
        <p:txBody>
          <a:bodyPr wrap="none" rtlCol="0">
            <a:spAutoFit/>
          </a:bodyPr>
          <a:lstStyle/>
          <a:p>
            <a:r>
              <a:rPr lang="el-GR" b="1" i="1" dirty="0" smtClean="0"/>
              <a:t>Παρακάτω παρατίθενται τα αντίστοιχα αποτελέσματα του </a:t>
            </a:r>
            <a:r>
              <a:rPr lang="en-US" b="1" i="1" dirty="0" smtClean="0"/>
              <a:t>FS </a:t>
            </a:r>
            <a:r>
              <a:rPr lang="el-GR" b="1" i="1" dirty="0" smtClean="0"/>
              <a:t>μέσω του προγράμματος </a:t>
            </a:r>
            <a:r>
              <a:rPr lang="en-US" b="1" i="1" dirty="0" err="1" smtClean="0"/>
              <a:t>Plaxis</a:t>
            </a:r>
            <a:endParaRPr lang="en-US" b="1" i="1" dirty="0"/>
          </a:p>
        </p:txBody>
      </p:sp>
    </p:spTree>
    <p:extLst>
      <p:ext uri="{BB962C8B-B14F-4D97-AF65-F5344CB8AC3E}">
        <p14:creationId xmlns:p14="http://schemas.microsoft.com/office/powerpoint/2010/main" val="3095850543"/>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76375" y="416859"/>
            <a:ext cx="3789218" cy="2736272"/>
          </a:xfrm>
        </p:spPr>
        <p:txBody>
          <a:bodyPr>
            <a:normAutofit fontScale="90000"/>
          </a:bodyPr>
          <a:lstStyle/>
          <a:p>
            <a:pPr algn="ctr"/>
            <a:r>
              <a:rPr lang="el-GR" dirty="0" smtClean="0">
                <a:effectLst>
                  <a:outerShdw blurRad="38100" dist="38100" dir="2700000" algn="tl">
                    <a:srgbClr val="000000">
                      <a:alpha val="43137"/>
                    </a:srgbClr>
                  </a:outerShdw>
                </a:effectLst>
              </a:rPr>
              <a:t>2. Υπολογισμός </a:t>
            </a:r>
            <a:r>
              <a:rPr lang="el-GR" dirty="0">
                <a:effectLst>
                  <a:outerShdw blurRad="38100" dist="38100" dir="2700000" algn="tl">
                    <a:srgbClr val="000000">
                      <a:alpha val="43137"/>
                    </a:srgbClr>
                  </a:outerShdw>
                </a:effectLst>
              </a:rPr>
              <a:t>συντελεστή ασφαλείας από νέα διαγράμματα για ύψος </a:t>
            </a:r>
            <a:r>
              <a:rPr lang="el-GR" dirty="0" smtClean="0">
                <a:effectLst>
                  <a:outerShdw blurRad="38100" dist="38100" dir="2700000" algn="tl">
                    <a:srgbClr val="000000">
                      <a:alpha val="43137"/>
                    </a:srgbClr>
                  </a:outerShdw>
                </a:effectLst>
              </a:rPr>
              <a:t>20</a:t>
            </a:r>
            <a:r>
              <a:rPr lang="en-US" dirty="0">
                <a:effectLst>
                  <a:outerShdw blurRad="38100" dist="38100" dir="2700000" algn="tl">
                    <a:srgbClr val="000000">
                      <a:alpha val="43137"/>
                    </a:srgbClr>
                  </a:outerShdw>
                </a:effectLst>
              </a:rPr>
              <a:t>m</a:t>
            </a:r>
          </a:p>
        </p:txBody>
      </p:sp>
      <p:sp>
        <p:nvSpPr>
          <p:cNvPr id="13" name="Content Placeholder 12"/>
          <p:cNvSpPr>
            <a:spLocks noGrp="1"/>
          </p:cNvSpPr>
          <p:nvPr>
            <p:ph idx="1"/>
          </p:nvPr>
        </p:nvSpPr>
        <p:spPr>
          <a:xfrm>
            <a:off x="7001707" y="3726358"/>
            <a:ext cx="3344791" cy="1340419"/>
          </a:xfrm>
        </p:spPr>
        <p:txBody>
          <a:bodyPr>
            <a:noAutofit/>
          </a:bodyPr>
          <a:lstStyle/>
          <a:p>
            <a:pPr marL="0" indent="0" algn="ctr">
              <a:buNone/>
            </a:pPr>
            <a:r>
              <a:rPr lang="el-GR" sz="2200" dirty="0" smtClean="0">
                <a:effectLst>
                  <a:outerShdw blurRad="38100" dist="38100" dir="2700000" algn="tl">
                    <a:srgbClr val="000000">
                      <a:alpha val="43137"/>
                    </a:srgbClr>
                  </a:outerShdw>
                </a:effectLst>
              </a:rPr>
              <a:t>Περίπτωση κλίσης πρανούς β=30</a:t>
            </a:r>
            <a:r>
              <a:rPr lang="el-GR" sz="2200" dirty="0" smtClean="0">
                <a:effectLst>
                  <a:outerShdw blurRad="38100" dist="38100" dir="2700000" algn="tl">
                    <a:srgbClr val="000000">
                      <a:alpha val="43137"/>
                    </a:srgbClr>
                  </a:outerShdw>
                </a:effectLst>
                <a:latin typeface="Calibri"/>
                <a:cs typeface="Calibri"/>
              </a:rPr>
              <a:t>°</a:t>
            </a:r>
            <a:r>
              <a:rPr lang="en-US" sz="2200" dirty="0" smtClean="0">
                <a:effectLst>
                  <a:outerShdw blurRad="38100" dist="38100" dir="2700000" algn="tl">
                    <a:srgbClr val="000000">
                      <a:alpha val="43137"/>
                    </a:srgbClr>
                  </a:outerShdw>
                </a:effectLst>
                <a:latin typeface="Calibri"/>
                <a:cs typeface="Calibri"/>
              </a:rPr>
              <a:t> </a:t>
            </a:r>
            <a:r>
              <a:rPr lang="el-GR" sz="2200" dirty="0" smtClean="0">
                <a:effectLst>
                  <a:outerShdw blurRad="38100" dist="38100" dir="2700000" algn="tl">
                    <a:srgbClr val="000000">
                      <a:alpha val="43137"/>
                    </a:srgbClr>
                  </a:outerShdw>
                </a:effectLst>
              </a:rPr>
              <a:t>και γωνία εσωτερικής τριβής φ=30</a:t>
            </a:r>
            <a:r>
              <a:rPr lang="en-US" sz="2200" dirty="0" smtClean="0">
                <a:effectLst>
                  <a:outerShdw blurRad="38100" dist="38100" dir="2700000" algn="tl">
                    <a:srgbClr val="000000">
                      <a:alpha val="43137"/>
                    </a:srgbClr>
                  </a:outerShdw>
                </a:effectLst>
              </a:rPr>
              <a:t>º</a:t>
            </a:r>
            <a:endParaRPr lang="en-US" sz="2200" dirty="0">
              <a:effectLst>
                <a:outerShdw blurRad="38100" dist="38100" dir="2700000" algn="tl">
                  <a:srgbClr val="000000">
                    <a:alpha val="43137"/>
                  </a:srgbClr>
                </a:outerShdw>
              </a:effectLst>
            </a:endParaRPr>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50632" y="3366656"/>
            <a:ext cx="5298334" cy="3296742"/>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64300" y="338256"/>
            <a:ext cx="6088958" cy="3028399"/>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3" name="Slide Number Placeholder 2"/>
          <p:cNvSpPr>
            <a:spLocks noGrp="1"/>
          </p:cNvSpPr>
          <p:nvPr>
            <p:ph type="sldNum" sz="quarter" idx="12"/>
          </p:nvPr>
        </p:nvSpPr>
        <p:spPr/>
        <p:txBody>
          <a:bodyPr/>
          <a:lstStyle/>
          <a:p>
            <a:r>
              <a:rPr lang="el-GR" dirty="0" smtClean="0"/>
              <a:t>4</a:t>
            </a:r>
            <a:r>
              <a:rPr lang="el-GR" dirty="0"/>
              <a:t>5</a:t>
            </a:r>
            <a:endParaRPr lang="en-US" dirty="0"/>
          </a:p>
        </p:txBody>
      </p:sp>
    </p:spTree>
    <p:extLst>
      <p:ext uri="{BB962C8B-B14F-4D97-AF65-F5344CB8AC3E}">
        <p14:creationId xmlns:p14="http://schemas.microsoft.com/office/powerpoint/2010/main" val="144987061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00730" y="419100"/>
            <a:ext cx="3627765" cy="1280890"/>
          </a:xfrm>
        </p:spPr>
        <p:txBody>
          <a:bodyPr/>
          <a:lstStyle/>
          <a:p>
            <a:r>
              <a:rPr lang="el-GR" dirty="0" smtClean="0">
                <a:effectLst>
                  <a:outerShdw blurRad="38100" dist="38100" dir="2700000" algn="tl">
                    <a:srgbClr val="000000">
                      <a:alpha val="43137"/>
                    </a:srgbClr>
                  </a:outerShdw>
                </a:effectLst>
              </a:rPr>
              <a:t>Νομογράφημα </a:t>
            </a:r>
            <a:r>
              <a:rPr lang="en-US" dirty="0" smtClean="0">
                <a:effectLst>
                  <a:outerShdw blurRad="38100" dist="38100" dir="2700000" algn="tl">
                    <a:srgbClr val="000000">
                      <a:alpha val="43137"/>
                    </a:srgbClr>
                  </a:outerShdw>
                </a:effectLst>
              </a:rPr>
              <a:t>HOEK &amp; BRAY</a:t>
            </a:r>
            <a:endParaRPr lang="en-US" dirty="0">
              <a:effectLst>
                <a:outerShdw blurRad="38100" dist="38100" dir="2700000" algn="tl">
                  <a:srgbClr val="000000">
                    <a:alpha val="43137"/>
                  </a:srgbClr>
                </a:outerShdw>
              </a:effectLst>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5931343" y="513173"/>
            <a:ext cx="5554075" cy="5914190"/>
          </a:xfrm>
        </p:spPr>
      </p:pic>
      <p:sp>
        <p:nvSpPr>
          <p:cNvPr id="3" name="Slide Number Placeholder 2"/>
          <p:cNvSpPr>
            <a:spLocks noGrp="1"/>
          </p:cNvSpPr>
          <p:nvPr>
            <p:ph type="sldNum" sz="quarter" idx="12"/>
          </p:nvPr>
        </p:nvSpPr>
        <p:spPr/>
        <p:txBody>
          <a:bodyPr/>
          <a:lstStyle/>
          <a:p>
            <a:r>
              <a:rPr lang="en-US" dirty="0" smtClean="0"/>
              <a:t>4</a:t>
            </a:r>
            <a:r>
              <a:rPr lang="el-GR" dirty="0" smtClean="0"/>
              <a:t>6</a:t>
            </a:r>
            <a:endParaRPr lang="en-US" dirty="0"/>
          </a:p>
        </p:txBody>
      </p:sp>
      <mc:AlternateContent xmlns:mc="http://schemas.openxmlformats.org/markup-compatibility/2006" xmlns:a14="http://schemas.microsoft.com/office/drawing/2010/main">
        <mc:Choice Requires="a14">
          <p:sp>
            <p:nvSpPr>
              <p:cNvPr id="5" name="Rectangle 4"/>
              <p:cNvSpPr/>
              <p:nvPr/>
            </p:nvSpPr>
            <p:spPr>
              <a:xfrm>
                <a:off x="1637265" y="1924833"/>
                <a:ext cx="4162286" cy="4374659"/>
              </a:xfrm>
              <a:prstGeom prst="rect">
                <a:avLst/>
              </a:prstGeom>
            </p:spPr>
            <p:txBody>
              <a:bodyPr wrap="square">
                <a:spAutoFit/>
              </a:bodyPr>
              <a:lstStyle/>
              <a:p>
                <a:pPr marL="342900" indent="-342900">
                  <a:buFont typeface="+mj-lt"/>
                  <a:buAutoNum type="arabicPeriod"/>
                </a:pPr>
                <a:r>
                  <a:rPr lang="el-GR" dirty="0"/>
                  <a:t>Υπολογίζεται η τιμή </a:t>
                </a:r>
                <a14:m>
                  <m:oMath xmlns:m="http://schemas.openxmlformats.org/officeDocument/2006/math">
                    <m:f>
                      <m:fPr>
                        <m:ctrlPr>
                          <a:rPr lang="el-GR" i="1">
                            <a:latin typeface="Cambria Math" panose="02040503050406030204" pitchFamily="18" charset="0"/>
                          </a:rPr>
                        </m:ctrlPr>
                      </m:fPr>
                      <m:num>
                        <m:r>
                          <a:rPr lang="en-US" i="1">
                            <a:latin typeface="Cambria Math" panose="02040503050406030204" pitchFamily="18" charset="0"/>
                          </a:rPr>
                          <m:t>𝑐</m:t>
                        </m:r>
                      </m:num>
                      <m:den>
                        <m:r>
                          <a:rPr lang="el-GR" i="1">
                            <a:latin typeface="Cambria Math" panose="02040503050406030204" pitchFamily="18" charset="0"/>
                          </a:rPr>
                          <m:t>𝛾</m:t>
                        </m:r>
                        <m:r>
                          <a:rPr lang="en-US" i="1">
                            <a:latin typeface="Cambria Math" panose="02040503050406030204" pitchFamily="18" charset="0"/>
                          </a:rPr>
                          <m:t>𝐻𝑡𝑎𝑛</m:t>
                        </m:r>
                        <m:r>
                          <a:rPr lang="el-GR" i="1">
                            <a:latin typeface="Cambria Math" panose="02040503050406030204" pitchFamily="18" charset="0"/>
                          </a:rPr>
                          <m:t>𝜑</m:t>
                        </m:r>
                      </m:den>
                    </m:f>
                  </m:oMath>
                </a14:m>
                <a:r>
                  <a:rPr lang="el-GR" dirty="0"/>
                  <a:t>=0.26</a:t>
                </a:r>
              </a:p>
              <a:p>
                <a:pPr marL="342900" indent="-342900">
                  <a:buFont typeface="+mj-lt"/>
                  <a:buAutoNum type="arabicPeriod"/>
                </a:pPr>
                <a:r>
                  <a:rPr lang="el-GR" dirty="0"/>
                  <a:t>Κινούμαστε πάνω στη (νοητή) ευθεία μέχρι να τέμνουμε τη καμπύλη της αντίστοιχης γωνίας κλίσης του πρανούς που εξετάζουμε.</a:t>
                </a:r>
              </a:p>
              <a:p>
                <a:pPr marL="342900" indent="-342900">
                  <a:buFont typeface="+mj-lt"/>
                  <a:buAutoNum type="arabicPeriod"/>
                </a:pPr>
                <a:r>
                  <a:rPr lang="el-GR" dirty="0"/>
                  <a:t>Μετακινούμαστε παράλληλα προς τον ένα ή προς τον άλλο άξονα εωσότου βρούμε το αποτέλεσμα της αντίστοιχης εξίσωσης.</a:t>
                </a:r>
              </a:p>
              <a:p>
                <a:pPr marL="342900" indent="-342900">
                  <a:buFont typeface="+mj-lt"/>
                  <a:buAutoNum type="arabicPeriod"/>
                </a:pPr>
                <a:r>
                  <a:rPr lang="el-GR" dirty="0"/>
                  <a:t>Επιλύουμε την εξίσωση με μόνο άγνωστο το </a:t>
                </a:r>
                <a:r>
                  <a:rPr lang="en-US" dirty="0"/>
                  <a:t>F. </a:t>
                </a:r>
              </a:p>
              <a:p>
                <a:r>
                  <a:rPr lang="el-GR" dirty="0"/>
                  <a:t>Και οι δύο σχέσης θεωρητικά πρέπει να μας δίνουν το ίδιο αποτέλεσμα.  </a:t>
                </a:r>
                <a:endParaRPr lang="en-US" dirty="0"/>
              </a:p>
            </p:txBody>
          </p:sp>
        </mc:Choice>
        <mc:Fallback xmlns="">
          <p:sp>
            <p:nvSpPr>
              <p:cNvPr id="5" name="Rectangle 4"/>
              <p:cNvSpPr>
                <a:spLocks noRot="1" noChangeAspect="1" noMove="1" noResize="1" noEditPoints="1" noAdjustHandles="1" noChangeArrowheads="1" noChangeShapeType="1" noTextEdit="1"/>
              </p:cNvSpPr>
              <p:nvPr/>
            </p:nvSpPr>
            <p:spPr>
              <a:xfrm>
                <a:off x="1637265" y="1924833"/>
                <a:ext cx="4162286" cy="4374659"/>
              </a:xfrm>
              <a:prstGeom prst="rect">
                <a:avLst/>
              </a:prstGeom>
              <a:blipFill rotWithShape="0">
                <a:blip r:embed="rId3"/>
                <a:stretch>
                  <a:fillRect l="-1320" t="-279" r="-1173" b="-1255"/>
                </a:stretch>
              </a:blipFill>
            </p:spPr>
            <p:txBody>
              <a:bodyPr/>
              <a:lstStyle/>
              <a:p>
                <a:r>
                  <a:rPr lang="en-US">
                    <a:noFill/>
                  </a:rPr>
                  <a:t> </a:t>
                </a:r>
              </a:p>
            </p:txBody>
          </p:sp>
        </mc:Fallback>
      </mc:AlternateContent>
    </p:spTree>
    <p:extLst>
      <p:ext uri="{BB962C8B-B14F-4D97-AF65-F5344CB8AC3E}">
        <p14:creationId xmlns:p14="http://schemas.microsoft.com/office/powerpoint/2010/main" val="331202200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84575" y="308604"/>
            <a:ext cx="9488429" cy="1071252"/>
          </a:xfrm>
        </p:spPr>
        <p:txBody>
          <a:bodyPr>
            <a:normAutofit fontScale="90000"/>
          </a:bodyPr>
          <a:lstStyle/>
          <a:p>
            <a:r>
              <a:rPr lang="el-GR" dirty="0" smtClean="0"/>
              <a:t>Αποτελέσματα σε περίπτωση σεισμού με χρήση των διαγραμμάτων </a:t>
            </a:r>
            <a:r>
              <a:rPr lang="el-GR" dirty="0"/>
              <a:t>και φ=30</a:t>
            </a:r>
            <a:r>
              <a:rPr lang="en-US" dirty="0"/>
              <a:t>º</a:t>
            </a:r>
            <a:r>
              <a:rPr lang="el-GR" dirty="0"/>
              <a:t>, β=30</a:t>
            </a:r>
            <a:r>
              <a:rPr lang="en-US" dirty="0"/>
              <a:t>º</a:t>
            </a:r>
            <a:r>
              <a:rPr lang="el-GR" dirty="0"/>
              <a:t>, </a:t>
            </a:r>
            <a:r>
              <a:rPr lang="el-GR" dirty="0" smtClean="0"/>
              <a:t>Η=20</a:t>
            </a:r>
            <a:r>
              <a:rPr lang="en-US" dirty="0"/>
              <a:t>m</a:t>
            </a:r>
          </a:p>
        </p:txBody>
      </p:sp>
      <p:sp>
        <p:nvSpPr>
          <p:cNvPr id="3" name="Slide Number Placeholder 2"/>
          <p:cNvSpPr>
            <a:spLocks noGrp="1"/>
          </p:cNvSpPr>
          <p:nvPr>
            <p:ph type="sldNum" sz="quarter" idx="12"/>
          </p:nvPr>
        </p:nvSpPr>
        <p:spPr>
          <a:xfrm>
            <a:off x="502388" y="745300"/>
            <a:ext cx="779767" cy="445708"/>
          </a:xfrm>
        </p:spPr>
        <p:txBody>
          <a:bodyPr/>
          <a:lstStyle/>
          <a:p>
            <a:r>
              <a:rPr lang="el-GR" dirty="0" smtClean="0"/>
              <a:t>47</a:t>
            </a:r>
            <a:endParaRPr lang="en-US" dirty="0"/>
          </a:p>
        </p:txBody>
      </p:sp>
      <p:pic>
        <p:nvPicPr>
          <p:cNvPr id="4" name="Picture 3"/>
          <p:cNvPicPr>
            <a:picLocks noChangeAspect="1"/>
          </p:cNvPicPr>
          <p:nvPr/>
        </p:nvPicPr>
        <p:blipFill>
          <a:blip r:embed="rId2"/>
          <a:stretch>
            <a:fillRect/>
          </a:stretch>
        </p:blipFill>
        <p:spPr>
          <a:xfrm>
            <a:off x="502388" y="1516758"/>
            <a:ext cx="3690969" cy="192898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5" name="Content Placeholder 5"/>
          <p:cNvPicPr>
            <a:picLocks noChangeAspect="1"/>
          </p:cNvPicPr>
          <p:nvPr/>
        </p:nvPicPr>
        <p:blipFill>
          <a:blip r:embed="rId3"/>
          <a:stretch>
            <a:fillRect/>
          </a:stretch>
        </p:blipFill>
        <p:spPr>
          <a:xfrm>
            <a:off x="4438605" y="1500020"/>
            <a:ext cx="3470467" cy="1928980"/>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pic>
        <p:nvPicPr>
          <p:cNvPr id="6" name="Picture 5"/>
          <p:cNvPicPr>
            <a:picLocks noChangeAspect="1"/>
          </p:cNvPicPr>
          <p:nvPr/>
        </p:nvPicPr>
        <p:blipFill>
          <a:blip r:embed="rId4"/>
          <a:stretch>
            <a:fillRect/>
          </a:stretch>
        </p:blipFill>
        <p:spPr>
          <a:xfrm>
            <a:off x="8154320" y="1516758"/>
            <a:ext cx="3466319" cy="1915374"/>
          </a:xfrm>
          <a:prstGeom prst="round2DiagRect">
            <a:avLst>
              <a:gd name="adj1" fmla="val 16667"/>
              <a:gd name="adj2" fmla="val 0"/>
            </a:avLst>
          </a:prstGeom>
          <a:ln w="88900" cap="sq">
            <a:solidFill>
              <a:srgbClr val="FFFFFF"/>
            </a:solidFill>
            <a:miter lim="800000"/>
          </a:ln>
          <a:effectLst>
            <a:outerShdw blurRad="254000" algn="tl" rotWithShape="0">
              <a:srgbClr val="000000">
                <a:alpha val="43000"/>
              </a:srgbClr>
            </a:outerShdw>
          </a:effectLst>
        </p:spPr>
      </p:pic>
      <p:sp>
        <p:nvSpPr>
          <p:cNvPr id="7" name="TextBox 6"/>
          <p:cNvSpPr txBox="1"/>
          <p:nvPr/>
        </p:nvSpPr>
        <p:spPr>
          <a:xfrm>
            <a:off x="3559850" y="1561245"/>
            <a:ext cx="788999" cy="369332"/>
          </a:xfrm>
          <a:prstGeom prst="rect">
            <a:avLst/>
          </a:prstGeom>
          <a:noFill/>
        </p:spPr>
        <p:txBody>
          <a:bodyPr wrap="none" rtlCol="0">
            <a:spAutoFit/>
          </a:bodyPr>
          <a:lstStyle/>
          <a:p>
            <a:r>
              <a:rPr lang="el-GR" dirty="0" smtClean="0"/>
              <a:t>0.08</a:t>
            </a:r>
            <a:r>
              <a:rPr lang="en-US" dirty="0" smtClean="0"/>
              <a:t>g</a:t>
            </a:r>
            <a:endParaRPr lang="en-US" dirty="0"/>
          </a:p>
        </p:txBody>
      </p:sp>
      <p:sp>
        <p:nvSpPr>
          <p:cNvPr id="8" name="TextBox 7"/>
          <p:cNvSpPr txBox="1"/>
          <p:nvPr/>
        </p:nvSpPr>
        <p:spPr>
          <a:xfrm>
            <a:off x="7275565" y="1560922"/>
            <a:ext cx="788999" cy="369332"/>
          </a:xfrm>
          <a:prstGeom prst="rect">
            <a:avLst/>
          </a:prstGeom>
          <a:noFill/>
        </p:spPr>
        <p:txBody>
          <a:bodyPr wrap="none" rtlCol="0">
            <a:spAutoFit/>
          </a:bodyPr>
          <a:lstStyle/>
          <a:p>
            <a:r>
              <a:rPr lang="el-GR" dirty="0" smtClean="0"/>
              <a:t>0.12</a:t>
            </a:r>
            <a:r>
              <a:rPr lang="en-US" dirty="0" smtClean="0"/>
              <a:t>g</a:t>
            </a:r>
            <a:endParaRPr lang="en-US" dirty="0"/>
          </a:p>
        </p:txBody>
      </p:sp>
      <p:sp>
        <p:nvSpPr>
          <p:cNvPr id="9" name="TextBox 8"/>
          <p:cNvSpPr txBox="1"/>
          <p:nvPr/>
        </p:nvSpPr>
        <p:spPr>
          <a:xfrm>
            <a:off x="10987132" y="1560922"/>
            <a:ext cx="788999" cy="369332"/>
          </a:xfrm>
          <a:prstGeom prst="rect">
            <a:avLst/>
          </a:prstGeom>
          <a:noFill/>
        </p:spPr>
        <p:txBody>
          <a:bodyPr wrap="none" rtlCol="0">
            <a:spAutoFit/>
          </a:bodyPr>
          <a:lstStyle/>
          <a:p>
            <a:r>
              <a:rPr lang="el-GR" dirty="0" smtClean="0"/>
              <a:t>0.18</a:t>
            </a:r>
            <a:r>
              <a:rPr lang="en-US" dirty="0" smtClean="0"/>
              <a:t>g</a:t>
            </a:r>
            <a:endParaRPr lang="en-US" dirty="0"/>
          </a:p>
        </p:txBody>
      </p:sp>
      <mc:AlternateContent xmlns:mc="http://schemas.openxmlformats.org/markup-compatibility/2006" xmlns:a14="http://schemas.microsoft.com/office/drawing/2010/main">
        <mc:Choice Requires="a14">
          <p:sp>
            <p:nvSpPr>
              <p:cNvPr id="10" name="Rectangle 9"/>
              <p:cNvSpPr/>
              <p:nvPr/>
            </p:nvSpPr>
            <p:spPr>
              <a:xfrm>
                <a:off x="1638992" y="3771488"/>
                <a:ext cx="1417760" cy="496674"/>
              </a:xfrm>
              <a:prstGeom prst="rect">
                <a:avLst/>
              </a:prstGeom>
            </p:spPr>
            <p:txBody>
              <a:bodyPr wrap="none">
                <a:spAutoFit/>
              </a:bodyPr>
              <a:lstStyle/>
              <a:p>
                <a14:m>
                  <m:oMath xmlns:m="http://schemas.openxmlformats.org/officeDocument/2006/math">
                    <m:f>
                      <m:fPr>
                        <m:ctrlPr>
                          <a:rPr lang="el-GR" i="1" smtClean="0">
                            <a:ln w="0"/>
                            <a:effectLst>
                              <a:outerShdw blurRad="38100" dist="19050" dir="2700000" algn="tl" rotWithShape="0">
                                <a:schemeClr val="dk1">
                                  <a:alpha val="40000"/>
                                </a:schemeClr>
                              </a:outerShdw>
                            </a:effectLst>
                            <a:latin typeface="Cambria Math" panose="02040503050406030204" pitchFamily="18" charset="0"/>
                          </a:rPr>
                        </m:ctrlPr>
                      </m:fPr>
                      <m:num>
                        <m:r>
                          <a:rPr lang="en-US" i="1">
                            <a:ln w="0"/>
                            <a:effectLst>
                              <a:outerShdw blurRad="38100" dist="19050" dir="2700000" algn="tl" rotWithShape="0">
                                <a:schemeClr val="dk1">
                                  <a:alpha val="40000"/>
                                </a:schemeClr>
                              </a:outerShdw>
                            </a:effectLst>
                            <a:latin typeface="Cambria Math" panose="02040503050406030204" pitchFamily="18" charset="0"/>
                          </a:rPr>
                          <m:t>𝑐</m:t>
                        </m:r>
                      </m:num>
                      <m:den>
                        <m:r>
                          <a:rPr lang="el-GR" i="1">
                            <a:ln w="0"/>
                            <a:effectLst>
                              <a:outerShdw blurRad="38100" dist="19050" dir="2700000" algn="tl" rotWithShape="0">
                                <a:schemeClr val="dk1">
                                  <a:alpha val="40000"/>
                                </a:schemeClr>
                              </a:outerShdw>
                            </a:effectLst>
                            <a:latin typeface="Cambria Math" panose="02040503050406030204" pitchFamily="18" charset="0"/>
                          </a:rPr>
                          <m:t>𝛾</m:t>
                        </m:r>
                        <m:r>
                          <a:rPr lang="en-US" i="1">
                            <a:ln w="0"/>
                            <a:effectLst>
                              <a:outerShdw blurRad="38100" dist="19050" dir="2700000" algn="tl" rotWithShape="0">
                                <a:schemeClr val="dk1">
                                  <a:alpha val="40000"/>
                                </a:schemeClr>
                              </a:outerShdw>
                            </a:effectLst>
                            <a:latin typeface="Cambria Math" panose="02040503050406030204" pitchFamily="18" charset="0"/>
                          </a:rPr>
                          <m:t>𝐻𝑡𝑎𝑛</m:t>
                        </m:r>
                        <m:r>
                          <a:rPr lang="el-GR" i="1">
                            <a:ln w="0"/>
                            <a:effectLst>
                              <a:outerShdw blurRad="38100" dist="19050" dir="2700000" algn="tl" rotWithShape="0">
                                <a:schemeClr val="dk1">
                                  <a:alpha val="40000"/>
                                </a:schemeClr>
                              </a:outerShdw>
                            </a:effectLst>
                            <a:latin typeface="Cambria Math" panose="02040503050406030204" pitchFamily="18" charset="0"/>
                          </a:rPr>
                          <m:t>𝜑</m:t>
                        </m:r>
                      </m:den>
                    </m:f>
                  </m:oMath>
                </a14:m>
                <a:r>
                  <a:rPr lang="el-GR" dirty="0">
                    <a:ln w="0"/>
                    <a:effectLst>
                      <a:outerShdw blurRad="38100" dist="19050" dir="2700000" algn="tl" rotWithShape="0">
                        <a:schemeClr val="dk1">
                          <a:alpha val="40000"/>
                        </a:schemeClr>
                      </a:outerShdw>
                    </a:effectLst>
                  </a:rPr>
                  <a:t>=</a:t>
                </a:r>
                <a:r>
                  <a:rPr lang="el-GR" dirty="0" smtClean="0">
                    <a:ln w="0"/>
                    <a:effectLst>
                      <a:outerShdw blurRad="38100" dist="19050" dir="2700000" algn="tl" rotWithShape="0">
                        <a:schemeClr val="dk1">
                          <a:alpha val="40000"/>
                        </a:schemeClr>
                      </a:outerShdw>
                    </a:effectLst>
                  </a:rPr>
                  <a:t>0.13</a:t>
                </a:r>
                <a:endParaRPr lang="en-US" dirty="0">
                  <a:ln w="0"/>
                  <a:effectLst>
                    <a:outerShdw blurRad="38100" dist="19050" dir="2700000" algn="tl" rotWithShape="0">
                      <a:schemeClr val="dk1">
                        <a:alpha val="40000"/>
                      </a:schemeClr>
                    </a:outerShdw>
                  </a:effectLst>
                </a:endParaRPr>
              </a:p>
            </p:txBody>
          </p:sp>
        </mc:Choice>
        <mc:Fallback xmlns="">
          <p:sp>
            <p:nvSpPr>
              <p:cNvPr id="10" name="Rectangle 9"/>
              <p:cNvSpPr>
                <a:spLocks noRot="1" noChangeAspect="1" noMove="1" noResize="1" noEditPoints="1" noAdjustHandles="1" noChangeArrowheads="1" noChangeShapeType="1" noTextEdit="1"/>
              </p:cNvSpPr>
              <p:nvPr/>
            </p:nvSpPr>
            <p:spPr>
              <a:xfrm>
                <a:off x="1638992" y="3771488"/>
                <a:ext cx="1417760" cy="496674"/>
              </a:xfrm>
              <a:prstGeom prst="rect">
                <a:avLst/>
              </a:prstGeom>
              <a:blipFill rotWithShape="0">
                <a:blip r:embed="rId5"/>
                <a:stretch>
                  <a:fillRect t="-4938" r="-5172" b="-740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Rectangle 10"/>
              <p:cNvSpPr/>
              <p:nvPr/>
            </p:nvSpPr>
            <p:spPr>
              <a:xfrm>
                <a:off x="5619912" y="3771488"/>
                <a:ext cx="1417760" cy="496674"/>
              </a:xfrm>
              <a:prstGeom prst="rect">
                <a:avLst/>
              </a:prstGeom>
            </p:spPr>
            <p:txBody>
              <a:bodyPr wrap="none">
                <a:spAutoFit/>
              </a:bodyPr>
              <a:lstStyle/>
              <a:p>
                <a14:m>
                  <m:oMath xmlns:m="http://schemas.openxmlformats.org/officeDocument/2006/math">
                    <m:f>
                      <m:fPr>
                        <m:ctrlPr>
                          <a:rPr lang="el-GR" i="1">
                            <a:ln w="0"/>
                            <a:effectLst>
                              <a:outerShdw blurRad="38100" dist="19050" dir="2700000" algn="tl" rotWithShape="0">
                                <a:schemeClr val="dk1">
                                  <a:alpha val="40000"/>
                                </a:schemeClr>
                              </a:outerShdw>
                            </a:effectLst>
                            <a:latin typeface="Cambria Math" panose="02040503050406030204" pitchFamily="18" charset="0"/>
                          </a:rPr>
                        </m:ctrlPr>
                      </m:fPr>
                      <m:num>
                        <m:r>
                          <a:rPr lang="en-US" i="1">
                            <a:ln w="0"/>
                            <a:effectLst>
                              <a:outerShdw blurRad="38100" dist="19050" dir="2700000" algn="tl" rotWithShape="0">
                                <a:schemeClr val="dk1">
                                  <a:alpha val="40000"/>
                                </a:schemeClr>
                              </a:outerShdw>
                            </a:effectLst>
                            <a:latin typeface="Cambria Math" panose="02040503050406030204" pitchFamily="18" charset="0"/>
                          </a:rPr>
                          <m:t>𝑐</m:t>
                        </m:r>
                      </m:num>
                      <m:den>
                        <m:r>
                          <a:rPr lang="el-GR" i="1">
                            <a:ln w="0"/>
                            <a:effectLst>
                              <a:outerShdw blurRad="38100" dist="19050" dir="2700000" algn="tl" rotWithShape="0">
                                <a:schemeClr val="dk1">
                                  <a:alpha val="40000"/>
                                </a:schemeClr>
                              </a:outerShdw>
                            </a:effectLst>
                            <a:latin typeface="Cambria Math" panose="02040503050406030204" pitchFamily="18" charset="0"/>
                          </a:rPr>
                          <m:t>𝛾</m:t>
                        </m:r>
                        <m:r>
                          <a:rPr lang="en-US" i="1">
                            <a:ln w="0"/>
                            <a:effectLst>
                              <a:outerShdw blurRad="38100" dist="19050" dir="2700000" algn="tl" rotWithShape="0">
                                <a:schemeClr val="dk1">
                                  <a:alpha val="40000"/>
                                </a:schemeClr>
                              </a:outerShdw>
                            </a:effectLst>
                            <a:latin typeface="Cambria Math" panose="02040503050406030204" pitchFamily="18" charset="0"/>
                          </a:rPr>
                          <m:t>𝐻𝑡𝑎𝑛</m:t>
                        </m:r>
                        <m:r>
                          <a:rPr lang="el-GR" i="1">
                            <a:ln w="0"/>
                            <a:effectLst>
                              <a:outerShdw blurRad="38100" dist="19050" dir="2700000" algn="tl" rotWithShape="0">
                                <a:schemeClr val="dk1">
                                  <a:alpha val="40000"/>
                                </a:schemeClr>
                              </a:outerShdw>
                            </a:effectLst>
                            <a:latin typeface="Cambria Math" panose="02040503050406030204" pitchFamily="18" charset="0"/>
                          </a:rPr>
                          <m:t>𝜑</m:t>
                        </m:r>
                      </m:den>
                    </m:f>
                  </m:oMath>
                </a14:m>
                <a:r>
                  <a:rPr lang="el-GR" dirty="0">
                    <a:ln w="0"/>
                    <a:effectLst>
                      <a:outerShdw blurRad="38100" dist="19050" dir="2700000" algn="tl" rotWithShape="0">
                        <a:schemeClr val="dk1">
                          <a:alpha val="40000"/>
                        </a:schemeClr>
                      </a:outerShdw>
                    </a:effectLst>
                  </a:rPr>
                  <a:t>=</a:t>
                </a:r>
                <a:r>
                  <a:rPr lang="el-GR" dirty="0" smtClean="0">
                    <a:ln w="0"/>
                    <a:effectLst>
                      <a:outerShdw blurRad="38100" dist="19050" dir="2700000" algn="tl" rotWithShape="0">
                        <a:schemeClr val="dk1">
                          <a:alpha val="40000"/>
                        </a:schemeClr>
                      </a:outerShdw>
                    </a:effectLst>
                  </a:rPr>
                  <a:t>0.13</a:t>
                </a:r>
                <a:endParaRPr lang="en-US" dirty="0">
                  <a:ln w="0"/>
                  <a:effectLst>
                    <a:outerShdw blurRad="38100" dist="19050" dir="2700000" algn="tl" rotWithShape="0">
                      <a:schemeClr val="dk1">
                        <a:alpha val="40000"/>
                      </a:schemeClr>
                    </a:outerShdw>
                  </a:effectLst>
                </a:endParaRPr>
              </a:p>
            </p:txBody>
          </p:sp>
        </mc:Choice>
        <mc:Fallback xmlns="">
          <p:sp>
            <p:nvSpPr>
              <p:cNvPr id="11" name="Rectangle 10"/>
              <p:cNvSpPr>
                <a:spLocks noRot="1" noChangeAspect="1" noMove="1" noResize="1" noEditPoints="1" noAdjustHandles="1" noChangeArrowheads="1" noChangeShapeType="1" noTextEdit="1"/>
              </p:cNvSpPr>
              <p:nvPr/>
            </p:nvSpPr>
            <p:spPr>
              <a:xfrm>
                <a:off x="5619912" y="3771488"/>
                <a:ext cx="1417760" cy="496674"/>
              </a:xfrm>
              <a:prstGeom prst="rect">
                <a:avLst/>
              </a:prstGeom>
              <a:blipFill rotWithShape="0">
                <a:blip r:embed="rId6"/>
                <a:stretch>
                  <a:fillRect t="-4938" r="-5172" b="-740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Rectangle 11"/>
              <p:cNvSpPr/>
              <p:nvPr/>
            </p:nvSpPr>
            <p:spPr>
              <a:xfrm>
                <a:off x="9178599" y="3771488"/>
                <a:ext cx="1417760" cy="496674"/>
              </a:xfrm>
              <a:prstGeom prst="rect">
                <a:avLst/>
              </a:prstGeom>
            </p:spPr>
            <p:txBody>
              <a:bodyPr wrap="none">
                <a:spAutoFit/>
              </a:bodyPr>
              <a:lstStyle/>
              <a:p>
                <a14:m>
                  <m:oMath xmlns:m="http://schemas.openxmlformats.org/officeDocument/2006/math">
                    <m:f>
                      <m:fPr>
                        <m:ctrlPr>
                          <a:rPr lang="el-GR" i="1">
                            <a:ln w="0"/>
                            <a:effectLst>
                              <a:outerShdw blurRad="38100" dist="19050" dir="2700000" algn="tl" rotWithShape="0">
                                <a:schemeClr val="dk1">
                                  <a:alpha val="40000"/>
                                </a:schemeClr>
                              </a:outerShdw>
                            </a:effectLst>
                            <a:latin typeface="Cambria Math" panose="02040503050406030204" pitchFamily="18" charset="0"/>
                          </a:rPr>
                        </m:ctrlPr>
                      </m:fPr>
                      <m:num>
                        <m:r>
                          <a:rPr lang="en-US" i="1">
                            <a:ln w="0"/>
                            <a:effectLst>
                              <a:outerShdw blurRad="38100" dist="19050" dir="2700000" algn="tl" rotWithShape="0">
                                <a:schemeClr val="dk1">
                                  <a:alpha val="40000"/>
                                </a:schemeClr>
                              </a:outerShdw>
                            </a:effectLst>
                            <a:latin typeface="Cambria Math" panose="02040503050406030204" pitchFamily="18" charset="0"/>
                          </a:rPr>
                          <m:t>𝑐</m:t>
                        </m:r>
                      </m:num>
                      <m:den>
                        <m:r>
                          <a:rPr lang="el-GR" i="1">
                            <a:ln w="0"/>
                            <a:effectLst>
                              <a:outerShdw blurRad="38100" dist="19050" dir="2700000" algn="tl" rotWithShape="0">
                                <a:schemeClr val="dk1">
                                  <a:alpha val="40000"/>
                                </a:schemeClr>
                              </a:outerShdw>
                            </a:effectLst>
                            <a:latin typeface="Cambria Math" panose="02040503050406030204" pitchFamily="18" charset="0"/>
                          </a:rPr>
                          <m:t>𝛾</m:t>
                        </m:r>
                        <m:r>
                          <a:rPr lang="en-US" i="1">
                            <a:ln w="0"/>
                            <a:effectLst>
                              <a:outerShdw blurRad="38100" dist="19050" dir="2700000" algn="tl" rotWithShape="0">
                                <a:schemeClr val="dk1">
                                  <a:alpha val="40000"/>
                                </a:schemeClr>
                              </a:outerShdw>
                            </a:effectLst>
                            <a:latin typeface="Cambria Math" panose="02040503050406030204" pitchFamily="18" charset="0"/>
                          </a:rPr>
                          <m:t>𝐻𝑡𝑎𝑛</m:t>
                        </m:r>
                        <m:r>
                          <a:rPr lang="el-GR" i="1">
                            <a:ln w="0"/>
                            <a:effectLst>
                              <a:outerShdw blurRad="38100" dist="19050" dir="2700000" algn="tl" rotWithShape="0">
                                <a:schemeClr val="dk1">
                                  <a:alpha val="40000"/>
                                </a:schemeClr>
                              </a:outerShdw>
                            </a:effectLst>
                            <a:latin typeface="Cambria Math" panose="02040503050406030204" pitchFamily="18" charset="0"/>
                          </a:rPr>
                          <m:t>𝜑</m:t>
                        </m:r>
                      </m:den>
                    </m:f>
                  </m:oMath>
                </a14:m>
                <a:r>
                  <a:rPr lang="el-GR" dirty="0">
                    <a:ln w="0"/>
                    <a:effectLst>
                      <a:outerShdw blurRad="38100" dist="19050" dir="2700000" algn="tl" rotWithShape="0">
                        <a:schemeClr val="dk1">
                          <a:alpha val="40000"/>
                        </a:schemeClr>
                      </a:outerShdw>
                    </a:effectLst>
                  </a:rPr>
                  <a:t>=</a:t>
                </a:r>
                <a:r>
                  <a:rPr lang="el-GR" dirty="0" smtClean="0">
                    <a:ln w="0"/>
                    <a:effectLst>
                      <a:outerShdw blurRad="38100" dist="19050" dir="2700000" algn="tl" rotWithShape="0">
                        <a:schemeClr val="dk1">
                          <a:alpha val="40000"/>
                        </a:schemeClr>
                      </a:outerShdw>
                    </a:effectLst>
                  </a:rPr>
                  <a:t>0.13</a:t>
                </a:r>
                <a:endParaRPr lang="en-US" dirty="0">
                  <a:ln w="0"/>
                  <a:effectLst>
                    <a:outerShdw blurRad="38100" dist="19050" dir="2700000" algn="tl" rotWithShape="0">
                      <a:schemeClr val="dk1">
                        <a:alpha val="40000"/>
                      </a:schemeClr>
                    </a:outerShdw>
                  </a:effectLst>
                </a:endParaRPr>
              </a:p>
            </p:txBody>
          </p:sp>
        </mc:Choice>
        <mc:Fallback xmlns="">
          <p:sp>
            <p:nvSpPr>
              <p:cNvPr id="12" name="Rectangle 11"/>
              <p:cNvSpPr>
                <a:spLocks noRot="1" noChangeAspect="1" noMove="1" noResize="1" noEditPoints="1" noAdjustHandles="1" noChangeArrowheads="1" noChangeShapeType="1" noTextEdit="1"/>
              </p:cNvSpPr>
              <p:nvPr/>
            </p:nvSpPr>
            <p:spPr>
              <a:xfrm>
                <a:off x="9178599" y="3771488"/>
                <a:ext cx="1417760" cy="496674"/>
              </a:xfrm>
              <a:prstGeom prst="rect">
                <a:avLst/>
              </a:prstGeom>
              <a:blipFill rotWithShape="0">
                <a:blip r:embed="rId7"/>
                <a:stretch>
                  <a:fillRect t="-4938" r="-5172" b="-740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1333500" y="4593912"/>
                <a:ext cx="2371483" cy="708527"/>
              </a:xfrm>
              <a:prstGeom prst="rect">
                <a:avLst/>
              </a:prstGeom>
              <a:noFill/>
            </p:spPr>
            <p:txBody>
              <a:bodyPr wrap="none" lIns="0" tIns="0" rIns="0" bIns="0" rtlCol="0">
                <a:spAutoFit/>
              </a:bodyPr>
              <a:lstStyle/>
              <a:p>
                <a14:m>
                  <m:oMath xmlns:m="http://schemas.openxmlformats.org/officeDocument/2006/math">
                    <m:f>
                      <m:fPr>
                        <m:ctrlPr>
                          <a:rPr lang="en-US" sz="2000" i="1" smtClean="0">
                            <a:ln w="0"/>
                            <a:effectLst>
                              <a:outerShdw blurRad="38100" dist="19050" dir="2700000" algn="tl" rotWithShape="0">
                                <a:schemeClr val="dk1">
                                  <a:alpha val="40000"/>
                                </a:schemeClr>
                              </a:outerShdw>
                            </a:effectLst>
                            <a:latin typeface="Cambria Math" panose="02040503050406030204" pitchFamily="18" charset="0"/>
                          </a:rPr>
                        </m:ctrlPr>
                      </m:fPr>
                      <m:num>
                        <m:r>
                          <a:rPr lang="en-US" sz="2000" i="1" smtClean="0">
                            <a:ln w="0"/>
                            <a:effectLst>
                              <a:outerShdw blurRad="38100" dist="19050" dir="2700000" algn="tl" rotWithShape="0">
                                <a:schemeClr val="dk1">
                                  <a:alpha val="40000"/>
                                </a:schemeClr>
                              </a:outerShdw>
                            </a:effectLst>
                            <a:latin typeface="Cambria Math" panose="02040503050406030204" pitchFamily="18" charset="0"/>
                          </a:rPr>
                          <m:t>𝑡𝑎𝑛</m:t>
                        </m:r>
                        <m:r>
                          <a:rPr lang="el-GR" sz="2000" i="1" smtClean="0">
                            <a:ln w="0"/>
                            <a:effectLst>
                              <a:outerShdw blurRad="38100" dist="19050" dir="2700000" algn="tl" rotWithShape="0">
                                <a:schemeClr val="dk1">
                                  <a:alpha val="40000"/>
                                </a:schemeClr>
                              </a:outerShdw>
                            </a:effectLst>
                            <a:latin typeface="Cambria Math" panose="02040503050406030204" pitchFamily="18" charset="0"/>
                          </a:rPr>
                          <m:t>𝜑</m:t>
                        </m:r>
                      </m:num>
                      <m:den>
                        <m:r>
                          <a:rPr lang="en-US" sz="2000" i="1" smtClean="0">
                            <a:ln w="0"/>
                            <a:effectLst>
                              <a:outerShdw blurRad="38100" dist="19050" dir="2700000" algn="tl" rotWithShape="0">
                                <a:schemeClr val="dk1">
                                  <a:alpha val="40000"/>
                                </a:schemeClr>
                              </a:outerShdw>
                            </a:effectLst>
                            <a:latin typeface="Cambria Math" panose="02040503050406030204" pitchFamily="18" charset="0"/>
                          </a:rPr>
                          <m:t>𝐹</m:t>
                        </m:r>
                      </m:den>
                    </m:f>
                    <m:r>
                      <a:rPr lang="en-US" sz="2000" i="1" smtClean="0">
                        <a:ln w="0"/>
                        <a:effectLst>
                          <a:outerShdw blurRad="38100" dist="19050" dir="2700000" algn="tl" rotWithShape="0">
                            <a:schemeClr val="dk1">
                              <a:alpha val="40000"/>
                            </a:schemeClr>
                          </a:outerShdw>
                        </a:effectLst>
                        <a:latin typeface="Cambria Math" panose="02040503050406030204" pitchFamily="18" charset="0"/>
                      </a:rPr>
                      <m:t>=0.38</m:t>
                    </m:r>
                  </m:oMath>
                </a14:m>
                <a:r>
                  <a:rPr lang="en-US" sz="2000" dirty="0" smtClean="0">
                    <a:ln w="0"/>
                    <a:effectLst>
                      <a:outerShdw blurRad="38100" dist="19050" dir="2700000" algn="tl" rotWithShape="0">
                        <a:schemeClr val="dk1">
                          <a:alpha val="40000"/>
                        </a:schemeClr>
                      </a:outerShdw>
                    </a:effectLst>
                  </a:rPr>
                  <a:t>=&gt;F=1.52</a:t>
                </a:r>
              </a:p>
              <a:p>
                <a:endParaRPr lang="en-US" dirty="0"/>
              </a:p>
            </p:txBody>
          </p:sp>
        </mc:Choice>
        <mc:Fallback xmlns="">
          <p:sp>
            <p:nvSpPr>
              <p:cNvPr id="13" name="TextBox 12"/>
              <p:cNvSpPr txBox="1">
                <a:spLocks noRot="1" noChangeAspect="1" noMove="1" noResize="1" noEditPoints="1" noAdjustHandles="1" noChangeArrowheads="1" noChangeShapeType="1" noTextEdit="1"/>
              </p:cNvSpPr>
              <p:nvPr/>
            </p:nvSpPr>
            <p:spPr>
              <a:xfrm>
                <a:off x="1333500" y="4593912"/>
                <a:ext cx="2371483" cy="708527"/>
              </a:xfrm>
              <a:prstGeom prst="rect">
                <a:avLst/>
              </a:prstGeom>
              <a:blipFill rotWithShape="0">
                <a:blip r:embed="rId8"/>
                <a:stretch>
                  <a:fillRect l="-3085" t="-6034" r="-591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Rectangle 13"/>
              <p:cNvSpPr/>
              <p:nvPr/>
            </p:nvSpPr>
            <p:spPr>
              <a:xfrm>
                <a:off x="5170269" y="4593912"/>
                <a:ext cx="2317045" cy="480644"/>
              </a:xfrm>
              <a:prstGeom prst="rect">
                <a:avLst/>
              </a:prstGeom>
            </p:spPr>
            <p:txBody>
              <a:bodyPr wrap="none">
                <a:spAutoFit/>
              </a:bodyPr>
              <a:lstStyle/>
              <a:p>
                <a14:m>
                  <m:oMath xmlns:m="http://schemas.openxmlformats.org/officeDocument/2006/math">
                    <m:f>
                      <m:fPr>
                        <m:ctrlPr>
                          <a:rPr lang="en-US" i="1" smtClean="0">
                            <a:ln w="0"/>
                            <a:effectLst>
                              <a:outerShdw blurRad="38100" dist="19050" dir="2700000" algn="tl" rotWithShape="0">
                                <a:schemeClr val="dk1">
                                  <a:alpha val="40000"/>
                                </a:schemeClr>
                              </a:outerShdw>
                            </a:effectLst>
                            <a:latin typeface="Cambria Math" panose="02040503050406030204" pitchFamily="18" charset="0"/>
                          </a:rPr>
                        </m:ctrlPr>
                      </m:fPr>
                      <m:num>
                        <m:r>
                          <a:rPr lang="en-US" i="1">
                            <a:ln w="0"/>
                            <a:effectLst>
                              <a:outerShdw blurRad="38100" dist="19050" dir="2700000" algn="tl" rotWithShape="0">
                                <a:schemeClr val="dk1">
                                  <a:alpha val="40000"/>
                                </a:schemeClr>
                              </a:outerShdw>
                            </a:effectLst>
                            <a:latin typeface="Cambria Math" panose="02040503050406030204" pitchFamily="18" charset="0"/>
                          </a:rPr>
                          <m:t>𝑡𝑎𝑛</m:t>
                        </m:r>
                        <m:r>
                          <a:rPr lang="el-GR" i="1">
                            <a:ln w="0"/>
                            <a:effectLst>
                              <a:outerShdw blurRad="38100" dist="19050" dir="2700000" algn="tl" rotWithShape="0">
                                <a:schemeClr val="dk1">
                                  <a:alpha val="40000"/>
                                </a:schemeClr>
                              </a:outerShdw>
                            </a:effectLst>
                            <a:latin typeface="Cambria Math" panose="02040503050406030204" pitchFamily="18" charset="0"/>
                          </a:rPr>
                          <m:t>𝜑</m:t>
                        </m:r>
                      </m:num>
                      <m:den>
                        <m:r>
                          <a:rPr lang="en-US" i="1">
                            <a:ln w="0"/>
                            <a:effectLst>
                              <a:outerShdw blurRad="38100" dist="19050" dir="2700000" algn="tl" rotWithShape="0">
                                <a:schemeClr val="dk1">
                                  <a:alpha val="40000"/>
                                </a:schemeClr>
                              </a:outerShdw>
                            </a:effectLst>
                            <a:latin typeface="Cambria Math" panose="02040503050406030204" pitchFamily="18" charset="0"/>
                          </a:rPr>
                          <m:t>𝐹</m:t>
                        </m:r>
                      </m:den>
                    </m:f>
                    <m:r>
                      <a:rPr lang="en-US" i="1">
                        <a:ln w="0"/>
                        <a:effectLst>
                          <a:outerShdw blurRad="38100" dist="19050" dir="2700000" algn="tl" rotWithShape="0">
                            <a:schemeClr val="dk1">
                              <a:alpha val="40000"/>
                            </a:schemeClr>
                          </a:outerShdw>
                        </a:effectLst>
                        <a:latin typeface="Cambria Math" panose="02040503050406030204" pitchFamily="18" charset="0"/>
                      </a:rPr>
                      <m:t>=0.</m:t>
                    </m:r>
                    <m:r>
                      <a:rPr lang="en-US" b="0" i="1" smtClean="0">
                        <a:ln w="0"/>
                        <a:effectLst>
                          <a:outerShdw blurRad="38100" dist="19050" dir="2700000" algn="tl" rotWithShape="0">
                            <a:schemeClr val="dk1">
                              <a:alpha val="40000"/>
                            </a:schemeClr>
                          </a:outerShdw>
                        </a:effectLst>
                        <a:latin typeface="Cambria Math" panose="02040503050406030204" pitchFamily="18" charset="0"/>
                      </a:rPr>
                      <m:t>43</m:t>
                    </m:r>
                  </m:oMath>
                </a14:m>
                <a:r>
                  <a:rPr lang="en-US" dirty="0">
                    <a:ln w="0"/>
                    <a:effectLst>
                      <a:outerShdw blurRad="38100" dist="19050" dir="2700000" algn="tl" rotWithShape="0">
                        <a:schemeClr val="dk1">
                          <a:alpha val="40000"/>
                        </a:schemeClr>
                      </a:outerShdw>
                    </a:effectLst>
                  </a:rPr>
                  <a:t>=&gt;</a:t>
                </a:r>
                <a:r>
                  <a:rPr lang="en-US" dirty="0" smtClean="0">
                    <a:ln w="0"/>
                    <a:effectLst>
                      <a:outerShdw blurRad="38100" dist="19050" dir="2700000" algn="tl" rotWithShape="0">
                        <a:schemeClr val="dk1">
                          <a:alpha val="40000"/>
                        </a:schemeClr>
                      </a:outerShdw>
                    </a:effectLst>
                  </a:rPr>
                  <a:t>F=1.34</a:t>
                </a:r>
                <a:endParaRPr lang="en-US" dirty="0">
                  <a:ln w="0"/>
                  <a:effectLst>
                    <a:outerShdw blurRad="38100" dist="19050" dir="2700000" algn="tl" rotWithShape="0">
                      <a:schemeClr val="dk1">
                        <a:alpha val="40000"/>
                      </a:schemeClr>
                    </a:outerShdw>
                  </a:effectLst>
                </a:endParaRPr>
              </a:p>
            </p:txBody>
          </p:sp>
        </mc:Choice>
        <mc:Fallback xmlns="">
          <p:sp>
            <p:nvSpPr>
              <p:cNvPr id="14" name="Rectangle 13"/>
              <p:cNvSpPr>
                <a:spLocks noRot="1" noChangeAspect="1" noMove="1" noResize="1" noEditPoints="1" noAdjustHandles="1" noChangeArrowheads="1" noChangeShapeType="1" noTextEdit="1"/>
              </p:cNvSpPr>
              <p:nvPr/>
            </p:nvSpPr>
            <p:spPr>
              <a:xfrm>
                <a:off x="5170269" y="4593912"/>
                <a:ext cx="2317045" cy="480644"/>
              </a:xfrm>
              <a:prstGeom prst="rect">
                <a:avLst/>
              </a:prstGeom>
              <a:blipFill rotWithShape="0">
                <a:blip r:embed="rId9"/>
                <a:stretch>
                  <a:fillRect t="-1282" r="-2895" b="-1153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Rectangle 14"/>
              <p:cNvSpPr/>
              <p:nvPr/>
            </p:nvSpPr>
            <p:spPr>
              <a:xfrm>
                <a:off x="8820545" y="4593912"/>
                <a:ext cx="2317045" cy="480644"/>
              </a:xfrm>
              <a:prstGeom prst="rect">
                <a:avLst/>
              </a:prstGeom>
            </p:spPr>
            <p:txBody>
              <a:bodyPr wrap="none">
                <a:spAutoFit/>
              </a:bodyPr>
              <a:lstStyle/>
              <a:p>
                <a14:m>
                  <m:oMath xmlns:m="http://schemas.openxmlformats.org/officeDocument/2006/math">
                    <m:f>
                      <m:fPr>
                        <m:ctrlPr>
                          <a:rPr lang="en-US" i="1" smtClean="0">
                            <a:ln w="0"/>
                            <a:effectLst>
                              <a:outerShdw blurRad="38100" dist="19050" dir="2700000" algn="tl" rotWithShape="0">
                                <a:schemeClr val="dk1">
                                  <a:alpha val="40000"/>
                                </a:schemeClr>
                              </a:outerShdw>
                            </a:effectLst>
                            <a:latin typeface="Cambria Math" panose="02040503050406030204" pitchFamily="18" charset="0"/>
                          </a:rPr>
                        </m:ctrlPr>
                      </m:fPr>
                      <m:num>
                        <m:r>
                          <a:rPr lang="en-US" i="1">
                            <a:ln w="0"/>
                            <a:effectLst>
                              <a:outerShdw blurRad="38100" dist="19050" dir="2700000" algn="tl" rotWithShape="0">
                                <a:schemeClr val="dk1">
                                  <a:alpha val="40000"/>
                                </a:schemeClr>
                              </a:outerShdw>
                            </a:effectLst>
                            <a:latin typeface="Cambria Math" panose="02040503050406030204" pitchFamily="18" charset="0"/>
                          </a:rPr>
                          <m:t>𝑡𝑎𝑛</m:t>
                        </m:r>
                        <m:r>
                          <a:rPr lang="el-GR" i="1">
                            <a:ln w="0"/>
                            <a:effectLst>
                              <a:outerShdw blurRad="38100" dist="19050" dir="2700000" algn="tl" rotWithShape="0">
                                <a:schemeClr val="dk1">
                                  <a:alpha val="40000"/>
                                </a:schemeClr>
                              </a:outerShdw>
                            </a:effectLst>
                            <a:latin typeface="Cambria Math" panose="02040503050406030204" pitchFamily="18" charset="0"/>
                          </a:rPr>
                          <m:t>𝜑</m:t>
                        </m:r>
                      </m:num>
                      <m:den>
                        <m:r>
                          <a:rPr lang="en-US" i="1">
                            <a:ln w="0"/>
                            <a:effectLst>
                              <a:outerShdw blurRad="38100" dist="19050" dir="2700000" algn="tl" rotWithShape="0">
                                <a:schemeClr val="dk1">
                                  <a:alpha val="40000"/>
                                </a:schemeClr>
                              </a:outerShdw>
                            </a:effectLst>
                            <a:latin typeface="Cambria Math" panose="02040503050406030204" pitchFamily="18" charset="0"/>
                          </a:rPr>
                          <m:t>𝐹</m:t>
                        </m:r>
                      </m:den>
                    </m:f>
                    <m:r>
                      <a:rPr lang="en-US" i="1">
                        <a:ln w="0"/>
                        <a:effectLst>
                          <a:outerShdw blurRad="38100" dist="19050" dir="2700000" algn="tl" rotWithShape="0">
                            <a:schemeClr val="dk1">
                              <a:alpha val="40000"/>
                            </a:schemeClr>
                          </a:outerShdw>
                        </a:effectLst>
                        <a:latin typeface="Cambria Math" panose="02040503050406030204" pitchFamily="18" charset="0"/>
                      </a:rPr>
                      <m:t>=0.</m:t>
                    </m:r>
                    <m:r>
                      <a:rPr lang="en-US" b="0" i="1" smtClean="0">
                        <a:ln w="0"/>
                        <a:effectLst>
                          <a:outerShdw blurRad="38100" dist="19050" dir="2700000" algn="tl" rotWithShape="0">
                            <a:schemeClr val="dk1">
                              <a:alpha val="40000"/>
                            </a:schemeClr>
                          </a:outerShdw>
                        </a:effectLst>
                        <a:latin typeface="Cambria Math" panose="02040503050406030204" pitchFamily="18" charset="0"/>
                      </a:rPr>
                      <m:t>47</m:t>
                    </m:r>
                  </m:oMath>
                </a14:m>
                <a:r>
                  <a:rPr lang="en-US" dirty="0">
                    <a:ln w="0"/>
                    <a:effectLst>
                      <a:outerShdw blurRad="38100" dist="19050" dir="2700000" algn="tl" rotWithShape="0">
                        <a:schemeClr val="dk1">
                          <a:alpha val="40000"/>
                        </a:schemeClr>
                      </a:outerShdw>
                    </a:effectLst>
                  </a:rPr>
                  <a:t>=&gt;</a:t>
                </a:r>
                <a:r>
                  <a:rPr lang="en-US" dirty="0" smtClean="0">
                    <a:ln w="0"/>
                    <a:effectLst>
                      <a:outerShdw blurRad="38100" dist="19050" dir="2700000" algn="tl" rotWithShape="0">
                        <a:schemeClr val="dk1">
                          <a:alpha val="40000"/>
                        </a:schemeClr>
                      </a:outerShdw>
                    </a:effectLst>
                  </a:rPr>
                  <a:t>F=1.23</a:t>
                </a:r>
                <a:endParaRPr lang="en-US" dirty="0">
                  <a:ln w="0"/>
                  <a:effectLst>
                    <a:outerShdw blurRad="38100" dist="19050" dir="2700000" algn="tl" rotWithShape="0">
                      <a:schemeClr val="dk1">
                        <a:alpha val="40000"/>
                      </a:schemeClr>
                    </a:outerShdw>
                  </a:effectLst>
                </a:endParaRPr>
              </a:p>
            </p:txBody>
          </p:sp>
        </mc:Choice>
        <mc:Fallback xmlns="">
          <p:sp>
            <p:nvSpPr>
              <p:cNvPr id="15" name="Rectangle 14"/>
              <p:cNvSpPr>
                <a:spLocks noRot="1" noChangeAspect="1" noMove="1" noResize="1" noEditPoints="1" noAdjustHandles="1" noChangeArrowheads="1" noChangeShapeType="1" noTextEdit="1"/>
              </p:cNvSpPr>
              <p:nvPr/>
            </p:nvSpPr>
            <p:spPr>
              <a:xfrm>
                <a:off x="8820545" y="4593912"/>
                <a:ext cx="2317045" cy="480644"/>
              </a:xfrm>
              <a:prstGeom prst="rect">
                <a:avLst/>
              </a:prstGeom>
              <a:blipFill rotWithShape="0">
                <a:blip r:embed="rId10"/>
                <a:stretch>
                  <a:fillRect t="-1282" r="-2632" b="-11538"/>
                </a:stretch>
              </a:blipFill>
            </p:spPr>
            <p:txBody>
              <a:bodyPr/>
              <a:lstStyle/>
              <a:p>
                <a:r>
                  <a:rPr lang="en-US">
                    <a:noFill/>
                  </a:rPr>
                  <a:t> </a:t>
                </a:r>
              </a:p>
            </p:txBody>
          </p:sp>
        </mc:Fallback>
      </mc:AlternateContent>
      <p:sp>
        <p:nvSpPr>
          <p:cNvPr id="16" name="TextBox 15"/>
          <p:cNvSpPr txBox="1"/>
          <p:nvPr/>
        </p:nvSpPr>
        <p:spPr>
          <a:xfrm>
            <a:off x="2138367" y="5542767"/>
            <a:ext cx="633507" cy="369332"/>
          </a:xfrm>
          <a:prstGeom prst="rect">
            <a:avLst/>
          </a:prstGeom>
          <a:noFill/>
        </p:spPr>
        <p:txBody>
          <a:bodyPr wrap="none" rtlCol="0">
            <a:spAutoFit/>
          </a:bodyPr>
          <a:lstStyle/>
          <a:p>
            <a:r>
              <a:rPr lang="en-US" dirty="0" smtClean="0"/>
              <a:t>1.6</a:t>
            </a:r>
            <a:r>
              <a:rPr lang="el-GR" dirty="0" smtClean="0"/>
              <a:t>4</a:t>
            </a:r>
            <a:endParaRPr lang="en-US" dirty="0"/>
          </a:p>
        </p:txBody>
      </p:sp>
      <p:sp>
        <p:nvSpPr>
          <p:cNvPr id="17" name="TextBox 16"/>
          <p:cNvSpPr txBox="1"/>
          <p:nvPr/>
        </p:nvSpPr>
        <p:spPr>
          <a:xfrm>
            <a:off x="5947917" y="5542767"/>
            <a:ext cx="633507" cy="369332"/>
          </a:xfrm>
          <a:prstGeom prst="rect">
            <a:avLst/>
          </a:prstGeom>
          <a:noFill/>
        </p:spPr>
        <p:txBody>
          <a:bodyPr wrap="none" rtlCol="0">
            <a:spAutoFit/>
          </a:bodyPr>
          <a:lstStyle/>
          <a:p>
            <a:r>
              <a:rPr lang="en-US" dirty="0" smtClean="0"/>
              <a:t>1.5</a:t>
            </a:r>
            <a:r>
              <a:rPr lang="el-GR" dirty="0" smtClean="0"/>
              <a:t>3</a:t>
            </a:r>
            <a:endParaRPr lang="en-US" dirty="0"/>
          </a:p>
        </p:txBody>
      </p:sp>
      <p:sp>
        <p:nvSpPr>
          <p:cNvPr id="18" name="TextBox 17"/>
          <p:cNvSpPr txBox="1"/>
          <p:nvPr/>
        </p:nvSpPr>
        <p:spPr>
          <a:xfrm>
            <a:off x="9598193" y="5542767"/>
            <a:ext cx="633507" cy="369332"/>
          </a:xfrm>
          <a:prstGeom prst="rect">
            <a:avLst/>
          </a:prstGeom>
          <a:noFill/>
        </p:spPr>
        <p:txBody>
          <a:bodyPr wrap="none" rtlCol="0">
            <a:spAutoFit/>
          </a:bodyPr>
          <a:lstStyle/>
          <a:p>
            <a:r>
              <a:rPr lang="en-US" dirty="0" smtClean="0"/>
              <a:t>1.3</a:t>
            </a:r>
            <a:r>
              <a:rPr lang="el-GR" dirty="0" smtClean="0"/>
              <a:t>5</a:t>
            </a:r>
            <a:endParaRPr lang="en-US" dirty="0"/>
          </a:p>
        </p:txBody>
      </p:sp>
      <p:sp>
        <p:nvSpPr>
          <p:cNvPr id="19" name="Rectangle 18"/>
          <p:cNvSpPr/>
          <p:nvPr/>
        </p:nvSpPr>
        <p:spPr>
          <a:xfrm>
            <a:off x="1333500" y="5173435"/>
            <a:ext cx="10475728" cy="369332"/>
          </a:xfrm>
          <a:prstGeom prst="rect">
            <a:avLst/>
          </a:prstGeom>
        </p:spPr>
        <p:txBody>
          <a:bodyPr wrap="square">
            <a:spAutoFit/>
          </a:bodyPr>
          <a:lstStyle/>
          <a:p>
            <a:r>
              <a:rPr lang="el-GR" b="1" i="1" dirty="0"/>
              <a:t>Παρακάτω παρατίθενται τα αντίστοιχα αποτελέσματα του </a:t>
            </a:r>
            <a:r>
              <a:rPr lang="en-US" b="1" i="1" dirty="0" smtClean="0"/>
              <a:t>FS </a:t>
            </a:r>
            <a:r>
              <a:rPr lang="el-GR" b="1" i="1" dirty="0"/>
              <a:t>μέσω του προγράμματος </a:t>
            </a:r>
            <a:r>
              <a:rPr lang="en-US" b="1" i="1" dirty="0" err="1"/>
              <a:t>Plaxis</a:t>
            </a:r>
            <a:endParaRPr lang="en-US" b="1" i="1" dirty="0"/>
          </a:p>
        </p:txBody>
      </p:sp>
    </p:spTree>
    <p:extLst>
      <p:ext uri="{BB962C8B-B14F-4D97-AF65-F5344CB8AC3E}">
        <p14:creationId xmlns:p14="http://schemas.microsoft.com/office/powerpoint/2010/main" val="253764585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44895" y="705946"/>
            <a:ext cx="9916085" cy="766540"/>
          </a:xfrm>
        </p:spPr>
        <p:txBody>
          <a:bodyPr/>
          <a:lstStyle/>
          <a:p>
            <a:r>
              <a:rPr lang="el-GR" dirty="0" smtClean="0">
                <a:effectLst>
                  <a:outerShdw blurRad="38100" dist="38100" dir="2700000" algn="tl">
                    <a:srgbClr val="000000">
                      <a:alpha val="43137"/>
                    </a:srgbClr>
                  </a:outerShdw>
                </a:effectLst>
              </a:rPr>
              <a:t>Γενικά Συμπεράσματα</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333610" y="1627762"/>
            <a:ext cx="9916085" cy="4533088"/>
          </a:xfrm>
        </p:spPr>
        <p:txBody>
          <a:bodyPr>
            <a:normAutofit/>
          </a:bodyPr>
          <a:lstStyle/>
          <a:p>
            <a:pPr algn="just"/>
            <a:r>
              <a:rPr lang="el-GR" sz="2200" dirty="0" smtClean="0">
                <a:ln w="0"/>
                <a:solidFill>
                  <a:schemeClr val="tx1"/>
                </a:solidFill>
                <a:effectLst>
                  <a:outerShdw blurRad="38100" dist="19050" dir="2700000" algn="tl" rotWithShape="0">
                    <a:schemeClr val="dk1">
                      <a:alpha val="40000"/>
                    </a:schemeClr>
                  </a:outerShdw>
                </a:effectLst>
              </a:rPr>
              <a:t>Όσο καλά και αν κατασκευαστεί ένα διάγραμμα δεν θα πάψει να είναι μια προσεγγιστική μέθοδος και θα πρέπει </a:t>
            </a:r>
            <a:r>
              <a:rPr lang="el-GR" sz="2200" dirty="0" smtClean="0">
                <a:ln w="0"/>
                <a:solidFill>
                  <a:schemeClr val="tx1"/>
                </a:solidFill>
                <a:effectLst>
                  <a:outerShdw blurRad="38100" dist="19050" dir="2700000" algn="tl" rotWithShape="0">
                    <a:schemeClr val="dk1">
                      <a:alpha val="40000"/>
                    </a:schemeClr>
                  </a:outerShdw>
                </a:effectLst>
              </a:rPr>
              <a:t>να αναγνωρίζονται </a:t>
            </a:r>
            <a:r>
              <a:rPr lang="el-GR" sz="2200" dirty="0" smtClean="0">
                <a:ln w="0"/>
                <a:solidFill>
                  <a:schemeClr val="tx1"/>
                </a:solidFill>
                <a:effectLst>
                  <a:outerShdw blurRad="38100" dist="19050" dir="2700000" algn="tl" rotWithShape="0">
                    <a:schemeClr val="dk1">
                      <a:alpha val="40000"/>
                    </a:schemeClr>
                  </a:outerShdw>
                </a:effectLst>
              </a:rPr>
              <a:t>τα σφάλματα χρήσης τους.</a:t>
            </a:r>
          </a:p>
          <a:p>
            <a:pPr algn="just"/>
            <a:r>
              <a:rPr lang="el-GR" sz="2200" dirty="0" smtClean="0">
                <a:ln w="0"/>
                <a:solidFill>
                  <a:schemeClr val="tx1"/>
                </a:solidFill>
                <a:effectLst>
                  <a:outerShdw blurRad="38100" dist="19050" dir="2700000" algn="tl" rotWithShape="0">
                    <a:schemeClr val="dk1">
                      <a:alpha val="40000"/>
                    </a:schemeClr>
                  </a:outerShdw>
                </a:effectLst>
              </a:rPr>
              <a:t>Τα διαγράμματα είναι μία γρήγορη, εύκολη μέθοδος επιτόπου επίλυσης και μπορούν να χρησιμοποιηθούν από οποιονδήποτε.</a:t>
            </a:r>
            <a:endParaRPr lang="en-US" sz="2200" dirty="0" smtClean="0">
              <a:ln w="0"/>
              <a:solidFill>
                <a:schemeClr val="tx1"/>
              </a:solidFill>
              <a:effectLst>
                <a:outerShdw blurRad="38100" dist="19050" dir="2700000" algn="tl" rotWithShape="0">
                  <a:schemeClr val="dk1">
                    <a:alpha val="40000"/>
                  </a:schemeClr>
                </a:outerShdw>
              </a:effectLst>
            </a:endParaRPr>
          </a:p>
          <a:p>
            <a:pPr algn="just"/>
            <a:r>
              <a:rPr lang="el-GR" sz="2200" dirty="0" smtClean="0">
                <a:ln w="0"/>
                <a:solidFill>
                  <a:schemeClr val="tx1"/>
                </a:solidFill>
                <a:effectLst>
                  <a:outerShdw blurRad="38100" dist="19050" dir="2700000" algn="tl" rotWithShape="0">
                    <a:schemeClr val="dk1">
                      <a:alpha val="40000"/>
                    </a:schemeClr>
                  </a:outerShdw>
                </a:effectLst>
              </a:rPr>
              <a:t>Όταν μελετάται η ευστάθεια ενός πρανούς πρέπει πάντα να </a:t>
            </a:r>
            <a:r>
              <a:rPr lang="el-GR" sz="2200" dirty="0" smtClean="0">
                <a:ln w="0"/>
                <a:solidFill>
                  <a:schemeClr val="tx1"/>
                </a:solidFill>
                <a:effectLst>
                  <a:outerShdw blurRad="38100" dist="19050" dir="2700000" algn="tl" rotWithShape="0">
                    <a:schemeClr val="dk1">
                      <a:alpha val="40000"/>
                    </a:schemeClr>
                  </a:outerShdw>
                </a:effectLst>
              </a:rPr>
              <a:t>λαμβάνονται </a:t>
            </a:r>
            <a:r>
              <a:rPr lang="el-GR" sz="2200" dirty="0" smtClean="0">
                <a:ln w="0"/>
                <a:solidFill>
                  <a:schemeClr val="tx1"/>
                </a:solidFill>
                <a:effectLst>
                  <a:outerShdw blurRad="38100" dist="19050" dir="2700000" algn="tl" rotWithShape="0">
                    <a:schemeClr val="dk1">
                      <a:alpha val="40000"/>
                    </a:schemeClr>
                  </a:outerShdw>
                </a:effectLst>
              </a:rPr>
              <a:t>υπ’ όψη και οι σεισμικές συνθήκες</a:t>
            </a:r>
            <a:r>
              <a:rPr lang="el-GR" sz="2200" dirty="0" smtClean="0">
                <a:ln w="0"/>
                <a:solidFill>
                  <a:schemeClr val="tx1"/>
                </a:solidFill>
                <a:effectLst>
                  <a:outerShdw blurRad="38100" dist="19050" dir="2700000" algn="tl" rotWithShape="0">
                    <a:schemeClr val="dk1">
                      <a:alpha val="40000"/>
                    </a:schemeClr>
                  </a:outerShdw>
                </a:effectLst>
              </a:rPr>
              <a:t>.</a:t>
            </a:r>
          </a:p>
          <a:p>
            <a:pPr algn="just"/>
            <a:r>
              <a:rPr lang="el-GR" sz="2200" dirty="0" smtClean="0">
                <a:ln w="0"/>
                <a:solidFill>
                  <a:schemeClr val="tx1"/>
                </a:solidFill>
                <a:effectLst>
                  <a:outerShdw blurRad="38100" dist="19050" dir="2700000" algn="tl" rotWithShape="0">
                    <a:schemeClr val="dk1">
                      <a:alpha val="40000"/>
                    </a:schemeClr>
                  </a:outerShdw>
                </a:effectLst>
              </a:rPr>
              <a:t>Δεν παρατηρήθηκε κάποια διαφορά στις αναλύσεις των συμμετρικών πρανών άρα θα μπορούν να μελετηθούν και μεμονωμένα. </a:t>
            </a:r>
          </a:p>
          <a:p>
            <a:pPr algn="just"/>
            <a:r>
              <a:rPr lang="el-GR" sz="2200" dirty="0" smtClean="0">
                <a:ln w="0"/>
                <a:solidFill>
                  <a:schemeClr val="tx1"/>
                </a:solidFill>
                <a:effectLst>
                  <a:outerShdw blurRad="38100" dist="19050" dir="2700000" algn="tl" rotWithShape="0">
                    <a:schemeClr val="dk1">
                      <a:alpha val="40000"/>
                    </a:schemeClr>
                  </a:outerShdw>
                </a:effectLst>
              </a:rPr>
              <a:t>Τα νέα διαγράμματα είναι ένα </a:t>
            </a:r>
            <a:r>
              <a:rPr lang="el-GR" sz="2200" dirty="0" smtClean="0">
                <a:ln w="0"/>
                <a:solidFill>
                  <a:schemeClr val="tx1"/>
                </a:solidFill>
                <a:effectLst>
                  <a:outerShdw blurRad="38100" dist="19050" dir="2700000" algn="tl" rotWithShape="0">
                    <a:schemeClr val="dk1">
                      <a:alpha val="40000"/>
                    </a:schemeClr>
                  </a:outerShdw>
                </a:effectLst>
              </a:rPr>
              <a:t>εύχρηστο </a:t>
            </a:r>
            <a:r>
              <a:rPr lang="el-GR" sz="2200" dirty="0" smtClean="0">
                <a:ln w="0"/>
                <a:solidFill>
                  <a:schemeClr val="tx1"/>
                </a:solidFill>
                <a:effectLst>
                  <a:outerShdw blurRad="38100" dist="19050" dir="2700000" algn="tl" rotWithShape="0">
                    <a:schemeClr val="dk1">
                      <a:alpha val="40000"/>
                    </a:schemeClr>
                  </a:outerShdw>
                </a:effectLst>
              </a:rPr>
              <a:t>εργαλείο που έχει πρακτική εφαρμογή και περιθώριο βελτίωσης με τις είδη υπάρχουσες τιμές. </a:t>
            </a:r>
            <a:endParaRPr lang="en-US" sz="2200" dirty="0">
              <a:ln w="0"/>
              <a:solidFill>
                <a:schemeClr val="tx1"/>
              </a:solidFill>
              <a:effectLst>
                <a:outerShdw blurRad="38100" dist="19050" dir="2700000" algn="tl" rotWithShape="0">
                  <a:schemeClr val="dk1">
                    <a:alpha val="40000"/>
                  </a:schemeClr>
                </a:outerShdw>
              </a:effectLst>
            </a:endParaRPr>
          </a:p>
        </p:txBody>
      </p:sp>
      <p:sp>
        <p:nvSpPr>
          <p:cNvPr id="4" name="Slide Number Placeholder 3"/>
          <p:cNvSpPr>
            <a:spLocks noGrp="1"/>
          </p:cNvSpPr>
          <p:nvPr>
            <p:ph type="sldNum" sz="quarter" idx="12"/>
          </p:nvPr>
        </p:nvSpPr>
        <p:spPr/>
        <p:txBody>
          <a:bodyPr/>
          <a:lstStyle/>
          <a:p>
            <a:fld id="{09E89E51-8C15-4A44-8949-9383991409F4}" type="slidenum">
              <a:rPr lang="en-US" smtClean="0"/>
              <a:pPr/>
              <a:t>48</a:t>
            </a:fld>
            <a:endParaRPr lang="en-US" smtClean="0"/>
          </a:p>
          <a:p>
            <a:endParaRPr lang="en-US" dirty="0"/>
          </a:p>
        </p:txBody>
      </p:sp>
    </p:spTree>
    <p:extLst>
      <p:ext uri="{BB962C8B-B14F-4D97-AF65-F5344CB8AC3E}">
        <p14:creationId xmlns:p14="http://schemas.microsoft.com/office/powerpoint/2010/main" val="312553656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33913" y="659725"/>
            <a:ext cx="7780915" cy="858982"/>
          </a:xfrm>
        </p:spPr>
        <p:txBody>
          <a:bodyPr/>
          <a:lstStyle/>
          <a:p>
            <a:r>
              <a:rPr lang="el-GR" dirty="0" smtClean="0">
                <a:effectLst>
                  <a:outerShdw blurRad="38100" dist="38100" dir="2700000" algn="tl">
                    <a:srgbClr val="000000">
                      <a:alpha val="43137"/>
                    </a:srgbClr>
                  </a:outerShdw>
                </a:effectLst>
              </a:rPr>
              <a:t>Μελλοντικές προεκτάσεις</a:t>
            </a:r>
            <a:endParaRPr lang="en-US"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1268852" y="1626858"/>
            <a:ext cx="10028988" cy="4368051"/>
          </a:xfrm>
        </p:spPr>
        <p:txBody>
          <a:bodyPr>
            <a:normAutofit/>
          </a:bodyPr>
          <a:lstStyle/>
          <a:p>
            <a:pPr marL="457200" indent="-457200" algn="just">
              <a:buFont typeface="+mj-lt"/>
              <a:buAutoNum type="arabicPeriod"/>
            </a:pPr>
            <a:r>
              <a:rPr lang="el-GR" sz="2000" dirty="0" smtClean="0">
                <a:ln w="0"/>
                <a:solidFill>
                  <a:schemeClr val="tx1"/>
                </a:solidFill>
                <a:effectLst>
                  <a:outerShdw blurRad="38100" dist="19050" dir="2700000" algn="tl" rotWithShape="0">
                    <a:schemeClr val="dk1">
                      <a:alpha val="40000"/>
                    </a:schemeClr>
                  </a:outerShdw>
                </a:effectLst>
              </a:rPr>
              <a:t>Να χρησιμοποιηθεί κατάλληλο λογισμικό το οποίο θα εκτελεί τρισδιάστατες προσομοιώσεις καθώς στην παρούσα εργασία δεν ελήφθη υπόψιν η τρίτη διάσταση των πρανών.</a:t>
            </a:r>
          </a:p>
          <a:p>
            <a:pPr marL="457200" indent="-457200" algn="just">
              <a:buFont typeface="+mj-lt"/>
              <a:buAutoNum type="arabicPeriod"/>
            </a:pPr>
            <a:r>
              <a:rPr lang="el-GR" sz="2000" dirty="0">
                <a:ln w="0"/>
                <a:solidFill>
                  <a:schemeClr val="tx1"/>
                </a:solidFill>
                <a:effectLst>
                  <a:outerShdw blurRad="38100" dist="19050" dir="2700000" algn="tl" rotWithShape="0">
                    <a:schemeClr val="dk1">
                      <a:alpha val="40000"/>
                    </a:schemeClr>
                  </a:outerShdw>
                </a:effectLst>
              </a:rPr>
              <a:t>Να εξεταστεί η επίδραση του νερού στη ευστάθεια του πρανούς υπό στατικές </a:t>
            </a:r>
            <a:r>
              <a:rPr lang="el-GR" sz="2000" dirty="0" smtClean="0">
                <a:ln w="0"/>
                <a:solidFill>
                  <a:schemeClr val="tx1"/>
                </a:solidFill>
                <a:effectLst>
                  <a:outerShdw blurRad="38100" dist="19050" dir="2700000" algn="tl" rotWithShape="0">
                    <a:schemeClr val="dk1">
                      <a:alpha val="40000"/>
                    </a:schemeClr>
                  </a:outerShdw>
                </a:effectLst>
              </a:rPr>
              <a:t>και σεισμικές συνθήκες</a:t>
            </a:r>
            <a:r>
              <a:rPr lang="en-US" sz="2000" dirty="0" smtClean="0">
                <a:ln w="0"/>
                <a:solidFill>
                  <a:schemeClr val="tx1"/>
                </a:solidFill>
                <a:effectLst>
                  <a:outerShdw blurRad="38100" dist="19050" dir="2700000" algn="tl" rotWithShape="0">
                    <a:schemeClr val="dk1">
                      <a:alpha val="40000"/>
                    </a:schemeClr>
                  </a:outerShdw>
                </a:effectLst>
              </a:rPr>
              <a:t>.</a:t>
            </a:r>
            <a:endParaRPr lang="el-GR" sz="2000" dirty="0" smtClean="0">
              <a:ln w="0"/>
              <a:solidFill>
                <a:schemeClr val="tx1"/>
              </a:solidFill>
              <a:effectLst>
                <a:outerShdw blurRad="38100" dist="19050" dir="2700000" algn="tl" rotWithShape="0">
                  <a:schemeClr val="dk1">
                    <a:alpha val="40000"/>
                  </a:schemeClr>
                </a:outerShdw>
              </a:effectLst>
            </a:endParaRPr>
          </a:p>
          <a:p>
            <a:pPr marL="457200" indent="-457200" algn="just">
              <a:buFont typeface="+mj-lt"/>
              <a:buAutoNum type="arabicPeriod"/>
            </a:pPr>
            <a:r>
              <a:rPr lang="el-GR" sz="2000" dirty="0" smtClean="0">
                <a:ln w="0"/>
                <a:solidFill>
                  <a:schemeClr val="tx1"/>
                </a:solidFill>
                <a:effectLst>
                  <a:outerShdw blurRad="38100" dist="19050" dir="2700000" algn="tl" rotWithShape="0">
                    <a:schemeClr val="dk1">
                      <a:alpha val="40000"/>
                    </a:schemeClr>
                  </a:outerShdw>
                </a:effectLst>
              </a:rPr>
              <a:t>Να εξεταστεί η επίδραση του </a:t>
            </a:r>
            <a:r>
              <a:rPr lang="el-GR" sz="2000" dirty="0" smtClean="0">
                <a:ln w="0"/>
                <a:solidFill>
                  <a:schemeClr val="tx1"/>
                </a:solidFill>
                <a:effectLst>
                  <a:outerShdw blurRad="38100" dist="19050" dir="2700000" algn="tl" rotWithShape="0">
                    <a:schemeClr val="dk1">
                      <a:alpha val="40000"/>
                    </a:schemeClr>
                  </a:outerShdw>
                </a:effectLst>
              </a:rPr>
              <a:t>Συντελεστή </a:t>
            </a:r>
            <a:r>
              <a:rPr lang="el-GR" sz="2000" dirty="0">
                <a:ln w="0"/>
                <a:solidFill>
                  <a:schemeClr val="tx1"/>
                </a:solidFill>
                <a:effectLst>
                  <a:outerShdw blurRad="38100" dist="19050" dir="2700000" algn="tl" rotWithShape="0">
                    <a:schemeClr val="dk1">
                      <a:alpha val="40000"/>
                    </a:schemeClr>
                  </a:outerShdw>
                </a:effectLst>
              </a:rPr>
              <a:t>Α</a:t>
            </a:r>
            <a:r>
              <a:rPr lang="el-GR" sz="2000" dirty="0" smtClean="0">
                <a:ln w="0"/>
                <a:solidFill>
                  <a:schemeClr val="tx1"/>
                </a:solidFill>
                <a:effectLst>
                  <a:outerShdw blurRad="38100" dist="19050" dir="2700000" algn="tl" rotWithShape="0">
                    <a:schemeClr val="dk1">
                      <a:alpha val="40000"/>
                    </a:schemeClr>
                  </a:outerShdw>
                </a:effectLst>
              </a:rPr>
              <a:t>σφαλείας </a:t>
            </a:r>
            <a:r>
              <a:rPr lang="el-GR" sz="2000" dirty="0" smtClean="0">
                <a:ln w="0"/>
                <a:solidFill>
                  <a:schemeClr val="tx1"/>
                </a:solidFill>
                <a:effectLst>
                  <a:outerShdw blurRad="38100" dist="19050" dir="2700000" algn="tl" rotWithShape="0">
                    <a:schemeClr val="dk1">
                      <a:alpha val="40000"/>
                    </a:schemeClr>
                  </a:outerShdw>
                </a:effectLst>
              </a:rPr>
              <a:t>των πρανών για διαφορετικές τιμές της συνοχής σε συνδυασμό με τα διάφορα </a:t>
            </a:r>
            <a:r>
              <a:rPr lang="el-GR" sz="2000" dirty="0">
                <a:ln w="0"/>
                <a:solidFill>
                  <a:schemeClr val="tx1"/>
                </a:solidFill>
                <a:effectLst>
                  <a:outerShdw blurRad="38100" dist="19050" dir="2700000" algn="tl" rotWithShape="0">
                    <a:schemeClr val="dk1">
                      <a:alpha val="40000"/>
                    </a:schemeClr>
                  </a:outerShdw>
                </a:effectLst>
              </a:rPr>
              <a:t>ύ</a:t>
            </a:r>
            <a:r>
              <a:rPr lang="el-GR" sz="2000" dirty="0" smtClean="0">
                <a:ln w="0"/>
                <a:solidFill>
                  <a:schemeClr val="tx1"/>
                </a:solidFill>
                <a:effectLst>
                  <a:outerShdw blurRad="38100" dist="19050" dir="2700000" algn="tl" rotWithShape="0">
                    <a:schemeClr val="dk1">
                      <a:alpha val="40000"/>
                    </a:schemeClr>
                  </a:outerShdw>
                </a:effectLst>
              </a:rPr>
              <a:t>ψη και τις διάφορες τιμές των γωνιών κλίσης και εσωτερικής τριβής.</a:t>
            </a:r>
          </a:p>
          <a:p>
            <a:pPr marL="457200" indent="-457200" algn="just">
              <a:buFont typeface="+mj-lt"/>
              <a:buAutoNum type="arabicPeriod"/>
            </a:pPr>
            <a:r>
              <a:rPr lang="el-GR" sz="2000" dirty="0" smtClean="0">
                <a:ln w="0"/>
                <a:solidFill>
                  <a:schemeClr val="tx1"/>
                </a:solidFill>
                <a:effectLst>
                  <a:outerShdw blurRad="38100" dist="19050" dir="2700000" algn="tl" rotWithShape="0">
                    <a:schemeClr val="dk1">
                      <a:alpha val="40000"/>
                    </a:schemeClr>
                  </a:outerShdw>
                </a:effectLst>
              </a:rPr>
              <a:t>Βάση των τιμών του συντελεστή ασφαλείας που υπολογίστηκαν για στατικές και σεισμικές συνθήκες να κατασκευαστούν σε κατάλληλο λογισμικό πιο σύνθετα και ακριβή νομογραφήματα.</a:t>
            </a:r>
          </a:p>
          <a:p>
            <a:pPr marL="457200" indent="-457200" algn="just">
              <a:buFont typeface="+mj-lt"/>
              <a:buAutoNum type="arabicPeriod"/>
            </a:pPr>
            <a:r>
              <a:rPr lang="el-GR" sz="2000" dirty="0" smtClean="0">
                <a:ln w="0"/>
                <a:solidFill>
                  <a:schemeClr val="tx1"/>
                </a:solidFill>
                <a:effectLst>
                  <a:outerShdw blurRad="38100" dist="19050" dir="2700000" algn="tl" rotWithShape="0">
                    <a:schemeClr val="dk1">
                      <a:alpha val="40000"/>
                    </a:schemeClr>
                  </a:outerShdw>
                </a:effectLst>
              </a:rPr>
              <a:t>Να γίνει ενδελεχής σύγκριση των αποτελεσμάτων με τη μέθοδο </a:t>
            </a:r>
            <a:r>
              <a:rPr lang="en-US" sz="2000" dirty="0" smtClean="0">
                <a:ln w="0"/>
                <a:solidFill>
                  <a:schemeClr val="tx1"/>
                </a:solidFill>
                <a:effectLst>
                  <a:outerShdw blurRad="38100" dist="19050" dir="2700000" algn="tl" rotWithShape="0">
                    <a:schemeClr val="dk1">
                      <a:alpha val="40000"/>
                    </a:schemeClr>
                  </a:outerShdw>
                </a:effectLst>
              </a:rPr>
              <a:t>Hoek &amp; Bray.</a:t>
            </a:r>
            <a:endParaRPr lang="el-GR" sz="2000" dirty="0" smtClean="0">
              <a:ln w="0"/>
              <a:solidFill>
                <a:schemeClr val="tx1"/>
              </a:solidFill>
              <a:effectLst>
                <a:outerShdw blurRad="38100" dist="19050" dir="2700000" algn="tl" rotWithShape="0">
                  <a:schemeClr val="dk1">
                    <a:alpha val="40000"/>
                  </a:schemeClr>
                </a:outerShdw>
              </a:effectLst>
            </a:endParaRPr>
          </a:p>
        </p:txBody>
      </p:sp>
      <p:sp>
        <p:nvSpPr>
          <p:cNvPr id="4" name="Slide Number Placeholder 3"/>
          <p:cNvSpPr>
            <a:spLocks noGrp="1"/>
          </p:cNvSpPr>
          <p:nvPr>
            <p:ph type="sldNum" sz="quarter" idx="12"/>
          </p:nvPr>
        </p:nvSpPr>
        <p:spPr/>
        <p:txBody>
          <a:bodyPr/>
          <a:lstStyle/>
          <a:p>
            <a:r>
              <a:rPr lang="el-GR" dirty="0" smtClean="0"/>
              <a:t>49</a:t>
            </a:r>
            <a:endParaRPr lang="en-US" dirty="0"/>
          </a:p>
        </p:txBody>
      </p:sp>
    </p:spTree>
    <p:extLst>
      <p:ext uri="{BB962C8B-B14F-4D97-AF65-F5344CB8AC3E}">
        <p14:creationId xmlns:p14="http://schemas.microsoft.com/office/powerpoint/2010/main" val="320808572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52600" y="607168"/>
            <a:ext cx="3740285" cy="845496"/>
          </a:xfrm>
        </p:spPr>
        <p:txBody>
          <a:bodyPr>
            <a:normAutofit/>
          </a:bodyPr>
          <a:lstStyle/>
          <a:p>
            <a:r>
              <a:rPr lang="el-GR" b="1" dirty="0" smtClean="0">
                <a:ln w="9525" cap="sq" cmpd="sng">
                  <a:solidFill>
                    <a:schemeClr val="bg1">
                      <a:lumMod val="85000"/>
                    </a:schemeClr>
                  </a:solidFill>
                  <a:prstDash val="solid"/>
                  <a:bevel/>
                </a:ln>
                <a:solidFill>
                  <a:schemeClr val="tx1">
                    <a:alpha val="95000"/>
                  </a:schemeClr>
                </a:solidFill>
              </a:rPr>
              <a:t>Κατολισθήσεις</a:t>
            </a:r>
            <a:endParaRPr lang="en-US" b="1" dirty="0">
              <a:ln w="9525" cap="sq" cmpd="sng">
                <a:solidFill>
                  <a:schemeClr val="bg1">
                    <a:lumMod val="85000"/>
                  </a:schemeClr>
                </a:solidFill>
                <a:prstDash val="solid"/>
                <a:bevel/>
              </a:ln>
              <a:solidFill>
                <a:schemeClr val="tx1">
                  <a:alpha val="95000"/>
                </a:schemeClr>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300357" y="1954908"/>
            <a:ext cx="4015036" cy="3124200"/>
          </a:xfrm>
          <a:prstGeom prst="rect">
            <a:avLst/>
          </a:prstGeom>
          <a:ln>
            <a:noFill/>
          </a:ln>
          <a:effectLst>
            <a:outerShdw blurRad="190500" algn="tl" rotWithShape="0">
              <a:srgbClr val="000000">
                <a:alpha val="70000"/>
              </a:srgbClr>
            </a:outerShdw>
          </a:effectLst>
        </p:spPr>
      </p:pic>
      <p:sp>
        <p:nvSpPr>
          <p:cNvPr id="5" name="TextBox 4"/>
          <p:cNvSpPr txBox="1"/>
          <p:nvPr/>
        </p:nvSpPr>
        <p:spPr>
          <a:xfrm>
            <a:off x="1299407" y="5223213"/>
            <a:ext cx="4015986" cy="584775"/>
          </a:xfrm>
          <a:prstGeom prst="rect">
            <a:avLst/>
          </a:prstGeom>
          <a:noFill/>
        </p:spPr>
        <p:txBody>
          <a:bodyPr wrap="square" rtlCol="0">
            <a:spAutoFit/>
          </a:bodyPr>
          <a:lstStyle/>
          <a:p>
            <a:r>
              <a:rPr lang="el-GR" sz="1600" dirty="0" smtClean="0">
                <a:ln w="0"/>
                <a:effectLst>
                  <a:outerShdw blurRad="38100" dist="19050" dir="2700000" algn="tl" rotWithShape="0">
                    <a:schemeClr val="dk1">
                      <a:alpha val="40000"/>
                    </a:schemeClr>
                  </a:outerShdw>
                </a:effectLst>
              </a:rPr>
              <a:t>Η θανατηφόρα κατολίσθηση στη </a:t>
            </a:r>
            <a:r>
              <a:rPr lang="en-US" sz="1600" dirty="0" err="1" smtClean="0">
                <a:ln w="0"/>
                <a:effectLst>
                  <a:outerShdw blurRad="38100" dist="19050" dir="2700000" algn="tl" rotWithShape="0">
                    <a:schemeClr val="dk1">
                      <a:alpha val="40000"/>
                    </a:schemeClr>
                  </a:outerShdw>
                </a:effectLst>
              </a:rPr>
              <a:t>Xuyong</a:t>
            </a:r>
            <a:r>
              <a:rPr lang="en-US" sz="1600" dirty="0">
                <a:ln w="0"/>
                <a:effectLst>
                  <a:outerShdw blurRad="38100" dist="19050" dir="2700000" algn="tl" rotWithShape="0">
                    <a:schemeClr val="dk1">
                      <a:alpha val="40000"/>
                    </a:schemeClr>
                  </a:outerShdw>
                </a:effectLst>
              </a:rPr>
              <a:t>, </a:t>
            </a:r>
            <a:r>
              <a:rPr lang="el-GR" sz="1600" dirty="0" smtClean="0">
                <a:ln w="0"/>
                <a:effectLst>
                  <a:outerShdw blurRad="38100" dist="19050" dir="2700000" algn="tl" rotWithShape="0">
                    <a:schemeClr val="dk1">
                      <a:alpha val="40000"/>
                    </a:schemeClr>
                  </a:outerShdw>
                </a:effectLst>
              </a:rPr>
              <a:t>Κίνα</a:t>
            </a:r>
            <a:r>
              <a:rPr lang="en-US" sz="1600" dirty="0" smtClean="0">
                <a:ln w="0"/>
                <a:effectLst>
                  <a:outerShdw blurRad="38100" dist="19050" dir="2700000" algn="tl" rotWithShape="0">
                    <a:schemeClr val="dk1">
                      <a:alpha val="40000"/>
                    </a:schemeClr>
                  </a:outerShdw>
                </a:effectLst>
              </a:rPr>
              <a:t> </a:t>
            </a:r>
            <a:r>
              <a:rPr lang="en-US" sz="1600" dirty="0" smtClean="0">
                <a:ln w="0"/>
                <a:effectLst>
                  <a:outerShdw blurRad="38100" dist="19050" dir="2700000" algn="tl" rotWithShape="0">
                    <a:schemeClr val="dk1">
                      <a:alpha val="40000"/>
                    </a:schemeClr>
                  </a:outerShdw>
                </a:effectLst>
              </a:rPr>
              <a:t>2018</a:t>
            </a:r>
            <a:r>
              <a:rPr lang="en-US" sz="1600" dirty="0">
                <a:ln w="0"/>
                <a:effectLst>
                  <a:outerShdw blurRad="38100" dist="19050" dir="2700000" algn="tl" rotWithShape="0">
                    <a:schemeClr val="dk1">
                      <a:alpha val="40000"/>
                    </a:schemeClr>
                  </a:outerShdw>
                </a:effectLst>
              </a:rPr>
              <a:t>. </a:t>
            </a:r>
            <a:r>
              <a:rPr lang="el-GR" sz="1600" dirty="0">
                <a:ln w="0"/>
                <a:effectLst>
                  <a:outerShdw blurRad="38100" dist="19050" dir="2700000" algn="tl" rotWithShape="0">
                    <a:schemeClr val="dk1">
                      <a:alpha val="40000"/>
                    </a:schemeClr>
                  </a:outerShdw>
                </a:effectLst>
              </a:rPr>
              <a:t>(</a:t>
            </a:r>
            <a:r>
              <a:rPr lang="el-GR" sz="1600" dirty="0" smtClean="0">
                <a:ln w="0"/>
                <a:effectLst>
                  <a:outerShdw blurRad="38100" dist="19050" dir="2700000" algn="tl" rotWithShape="0">
                    <a:schemeClr val="dk1">
                      <a:alpha val="40000"/>
                    </a:schemeClr>
                  </a:outerShdw>
                </a:effectLst>
              </a:rPr>
              <a:t>Πηγή: </a:t>
            </a:r>
            <a:r>
              <a:rPr lang="en-US" sz="1600" dirty="0" smtClean="0">
                <a:ln w="0"/>
                <a:effectLst>
                  <a:outerShdw blurRad="38100" dist="19050" dir="2700000" algn="tl" rotWithShape="0">
                    <a:schemeClr val="dk1">
                      <a:alpha val="40000"/>
                    </a:schemeClr>
                  </a:outerShdw>
                </a:effectLst>
              </a:rPr>
              <a:t>China daily</a:t>
            </a:r>
            <a:r>
              <a:rPr lang="el-GR" sz="1600" dirty="0" smtClean="0">
                <a:ln w="0"/>
                <a:effectLst>
                  <a:outerShdw blurRad="38100" dist="19050" dir="2700000" algn="tl" rotWithShape="0">
                    <a:schemeClr val="dk1">
                      <a:alpha val="40000"/>
                    </a:schemeClr>
                  </a:outerShdw>
                </a:effectLst>
              </a:rPr>
              <a:t>)</a:t>
            </a:r>
            <a:endParaRPr lang="en-US" sz="1600" dirty="0">
              <a:ln w="0"/>
              <a:effectLst>
                <a:outerShdw blurRad="38100" dist="19050" dir="2700000" algn="tl" rotWithShape="0">
                  <a:schemeClr val="dk1">
                    <a:alpha val="40000"/>
                  </a:schemeClr>
                </a:outerShdw>
              </a:effectLst>
            </a:endParaRPr>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51647" y="1452664"/>
            <a:ext cx="2703207" cy="2703207"/>
          </a:xfrm>
          <a:prstGeom prst="rect">
            <a:avLst/>
          </a:prstGeom>
          <a:ln>
            <a:noFill/>
          </a:ln>
          <a:effectLst>
            <a:outerShdw blurRad="190500" algn="tl" rotWithShape="0">
              <a:srgbClr val="000000">
                <a:alpha val="70000"/>
              </a:srgbClr>
            </a:outerShdw>
          </a:effectLst>
        </p:spPr>
      </p:pic>
      <p:sp>
        <p:nvSpPr>
          <p:cNvPr id="7" name="TextBox 6"/>
          <p:cNvSpPr txBox="1"/>
          <p:nvPr/>
        </p:nvSpPr>
        <p:spPr>
          <a:xfrm>
            <a:off x="9242651" y="4324764"/>
            <a:ext cx="2521198" cy="830997"/>
          </a:xfrm>
          <a:prstGeom prst="rect">
            <a:avLst/>
          </a:prstGeom>
          <a:noFill/>
        </p:spPr>
        <p:txBody>
          <a:bodyPr wrap="square" rtlCol="0">
            <a:spAutoFit/>
          </a:bodyPr>
          <a:lstStyle/>
          <a:p>
            <a:r>
              <a:rPr lang="el-GR" sz="1600" dirty="0" smtClean="0">
                <a:ln w="0"/>
                <a:effectLst>
                  <a:outerShdw blurRad="38100" dist="19050" dir="2700000" algn="tl" rotWithShape="0">
                    <a:schemeClr val="dk1">
                      <a:alpha val="40000"/>
                    </a:schemeClr>
                  </a:outerShdw>
                </a:effectLst>
              </a:rPr>
              <a:t>Κατολίσθηση στις Η.Π.Α.  Πηγή</a:t>
            </a:r>
            <a:r>
              <a:rPr lang="el-GR" sz="1600" dirty="0" smtClean="0">
                <a:ln w="0"/>
                <a:effectLst>
                  <a:outerShdw blurRad="38100" dist="19050" dir="2700000" algn="tl" rotWithShape="0">
                    <a:schemeClr val="dk1">
                      <a:alpha val="40000"/>
                    </a:schemeClr>
                  </a:outerShdw>
                </a:effectLst>
              </a:rPr>
              <a:t>:</a:t>
            </a:r>
            <a:r>
              <a:rPr lang="en-US" sz="1600" dirty="0">
                <a:ln w="0"/>
                <a:effectLst>
                  <a:outerShdw blurRad="38100" dist="19050" dir="2700000" algn="tl" rotWithShape="0">
                    <a:schemeClr val="dk1">
                      <a:alpha val="40000"/>
                    </a:schemeClr>
                  </a:outerShdw>
                </a:effectLst>
              </a:rPr>
              <a:t> </a:t>
            </a:r>
            <a:r>
              <a:rPr lang="en-US" sz="1600" i="1" dirty="0">
                <a:ln w="0"/>
                <a:effectLst>
                  <a:outerShdw blurRad="38100" dist="19050" dir="2700000" algn="tl" rotWithShape="0">
                    <a:schemeClr val="dk1">
                      <a:alpha val="40000"/>
                    </a:schemeClr>
                  </a:outerShdw>
                </a:effectLst>
              </a:rPr>
              <a:t>Victoria University</a:t>
            </a:r>
            <a:endParaRPr lang="en-US" sz="1600" dirty="0">
              <a:ln w="0"/>
              <a:effectLst>
                <a:outerShdw blurRad="38100" dist="19050" dir="2700000" algn="tl" rotWithShape="0">
                  <a:schemeClr val="dk1">
                    <a:alpha val="40000"/>
                  </a:schemeClr>
                </a:outerShdw>
              </a:effectLst>
            </a:endParaRPr>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30675" y="607168"/>
            <a:ext cx="3075266" cy="546370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0" name="Slide Number Placeholder 9"/>
          <p:cNvSpPr>
            <a:spLocks noGrp="1"/>
          </p:cNvSpPr>
          <p:nvPr>
            <p:ph type="sldNum" sz="quarter" idx="12"/>
          </p:nvPr>
        </p:nvSpPr>
        <p:spPr>
          <a:xfrm>
            <a:off x="779220" y="825882"/>
            <a:ext cx="520187" cy="507297"/>
          </a:xfrm>
        </p:spPr>
        <p:txBody>
          <a:bodyPr/>
          <a:lstStyle/>
          <a:p>
            <a:r>
              <a:rPr lang="en-US" dirty="0" smtClean="0"/>
              <a:t>5</a:t>
            </a:r>
            <a:endParaRPr lang="en-US" dirty="0"/>
          </a:p>
        </p:txBody>
      </p:sp>
      <p:sp>
        <p:nvSpPr>
          <p:cNvPr id="3" name="TextBox 2"/>
          <p:cNvSpPr txBox="1"/>
          <p:nvPr/>
        </p:nvSpPr>
        <p:spPr>
          <a:xfrm>
            <a:off x="5812814" y="6173821"/>
            <a:ext cx="2993127" cy="369332"/>
          </a:xfrm>
          <a:prstGeom prst="rect">
            <a:avLst/>
          </a:prstGeom>
          <a:noFill/>
        </p:spPr>
        <p:txBody>
          <a:bodyPr wrap="none" rtlCol="0">
            <a:spAutoFit/>
          </a:bodyPr>
          <a:lstStyle/>
          <a:p>
            <a:r>
              <a:rPr lang="el-GR" dirty="0" smtClean="0"/>
              <a:t>Κατολίσθηση στην Ικαρία</a:t>
            </a:r>
            <a:endParaRPr lang="en-US" dirty="0"/>
          </a:p>
        </p:txBody>
      </p:sp>
    </p:spTree>
    <p:extLst>
      <p:ext uri="{BB962C8B-B14F-4D97-AF65-F5344CB8AC3E}">
        <p14:creationId xmlns:p14="http://schemas.microsoft.com/office/powerpoint/2010/main" val="131856296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500">
        <p15:prstTrans prst="curtains"/>
      </p:transition>
    </mc:Choice>
    <mc:Fallback xmlns="">
      <p:transition spd="slow">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06770" y="1734882"/>
            <a:ext cx="5475862" cy="1423365"/>
          </a:xfrm>
        </p:spPr>
        <p:txBody>
          <a:bodyPr>
            <a:normAutofit/>
          </a:bodyPr>
          <a:lstStyle/>
          <a:p>
            <a:pPr algn="ctr"/>
            <a:r>
              <a:rPr lang="el-GR" b="1" i="1" dirty="0" smtClean="0">
                <a:effectLst>
                  <a:outerShdw blurRad="38100" dist="38100" dir="2700000" algn="tl">
                    <a:srgbClr val="000000">
                      <a:alpha val="43137"/>
                    </a:srgbClr>
                  </a:outerShdw>
                </a:effectLst>
              </a:rPr>
              <a:t>Σας ευχαριστώ πολύ για την προσοχή σας!!! </a:t>
            </a:r>
            <a:endParaRPr lang="en-US" b="1" i="1" dirty="0">
              <a:effectLst>
                <a:outerShdw blurRad="38100" dist="38100" dir="2700000" algn="tl">
                  <a:srgbClr val="000000">
                    <a:alpha val="43137"/>
                  </a:srgbClr>
                </a:outerShdw>
              </a:effectLst>
            </a:endParaRPr>
          </a:p>
        </p:txBody>
      </p:sp>
      <p:sp>
        <p:nvSpPr>
          <p:cNvPr id="3" name="Isosceles Triangle 2"/>
          <p:cNvSpPr/>
          <p:nvPr/>
        </p:nvSpPr>
        <p:spPr>
          <a:xfrm rot="10800000">
            <a:off x="6451598" y="0"/>
            <a:ext cx="3633505" cy="2287472"/>
          </a:xfrm>
          <a:prstGeom prst="triangle">
            <a:avLst/>
          </a:prstGeom>
          <a:blipFill dpi="0" rotWithShape="0">
            <a:blip r:embed="rId2">
              <a:alphaModFix amt="71000"/>
            </a:blip>
            <a:srcRect/>
            <a:stretch>
              <a:fillRect t="-1000" b="-1000"/>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Isosceles Triangle 3"/>
          <p:cNvSpPr/>
          <p:nvPr/>
        </p:nvSpPr>
        <p:spPr>
          <a:xfrm rot="10800000" flipH="1">
            <a:off x="6451597" y="4584494"/>
            <a:ext cx="3633505" cy="2287472"/>
          </a:xfrm>
          <a:prstGeom prst="triangle">
            <a:avLst/>
          </a:prstGeom>
          <a:blipFill dpi="0" rotWithShape="0">
            <a:blip r:embed="rId3">
              <a:alphaModFix amt="71000"/>
            </a:blip>
            <a:srcRect/>
            <a:stretch>
              <a:fillRect l="262" t="-1416" r="-262" b="-584"/>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Isosceles Triangle 4"/>
          <p:cNvSpPr/>
          <p:nvPr/>
        </p:nvSpPr>
        <p:spPr>
          <a:xfrm>
            <a:off x="6451598" y="2283057"/>
            <a:ext cx="3633505" cy="2287472"/>
          </a:xfrm>
          <a:prstGeom prst="triangle">
            <a:avLst/>
          </a:prstGeom>
          <a:blipFill>
            <a:blip r:embed="rId4">
              <a:alphaModFix amt="71000"/>
            </a:blip>
            <a:stretch>
              <a:fillRect t="-1000" b="-1000"/>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Isosceles Triangle 6"/>
          <p:cNvSpPr/>
          <p:nvPr/>
        </p:nvSpPr>
        <p:spPr>
          <a:xfrm rot="10800000">
            <a:off x="8558495" y="2273748"/>
            <a:ext cx="3633505" cy="2287472"/>
          </a:xfrm>
          <a:prstGeom prst="triangle">
            <a:avLst/>
          </a:prstGeom>
          <a:blipFill dpi="0" rotWithShape="0">
            <a:blip r:embed="rId5">
              <a:alphaModFix amt="71000"/>
            </a:blip>
            <a:srcRect/>
            <a:stretch>
              <a:fillRect t="-1000" b="-1000"/>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Isosceles Triangle 7"/>
          <p:cNvSpPr/>
          <p:nvPr/>
        </p:nvSpPr>
        <p:spPr>
          <a:xfrm>
            <a:off x="8558494" y="-18380"/>
            <a:ext cx="3633505" cy="2287472"/>
          </a:xfrm>
          <a:prstGeom prst="triangle">
            <a:avLst/>
          </a:prstGeom>
          <a:blipFill>
            <a:blip r:embed="rId6">
              <a:alphaModFix amt="71000"/>
            </a:blip>
            <a:stretch>
              <a:fillRect t="-1000" b="-1000"/>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Isosceles Triangle 9"/>
          <p:cNvSpPr/>
          <p:nvPr/>
        </p:nvSpPr>
        <p:spPr>
          <a:xfrm>
            <a:off x="8558495" y="4552149"/>
            <a:ext cx="3633505" cy="2287472"/>
          </a:xfrm>
          <a:prstGeom prst="triangle">
            <a:avLst/>
          </a:prstGeom>
          <a:blipFill>
            <a:blip r:embed="rId7">
              <a:alphaModFix amt="71000"/>
            </a:blip>
            <a:stretch>
              <a:fillRect l="262" t="-2250" r="-262" b="250"/>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Slide Number Placeholder 10"/>
          <p:cNvSpPr>
            <a:spLocks noGrp="1"/>
          </p:cNvSpPr>
          <p:nvPr>
            <p:ph type="sldNum" sz="quarter" idx="12"/>
          </p:nvPr>
        </p:nvSpPr>
        <p:spPr/>
        <p:txBody>
          <a:bodyPr/>
          <a:lstStyle/>
          <a:p>
            <a:r>
              <a:rPr lang="en-US" dirty="0" smtClean="0"/>
              <a:t>5</a:t>
            </a:r>
            <a:r>
              <a:rPr lang="el-GR" dirty="0" smtClean="0"/>
              <a:t>0</a:t>
            </a:r>
            <a:endParaRPr lang="en-US" dirty="0"/>
          </a:p>
        </p:txBody>
      </p:sp>
    </p:spTree>
    <p:extLst>
      <p:ext uri="{BB962C8B-B14F-4D97-AF65-F5344CB8AC3E}">
        <p14:creationId xmlns:p14="http://schemas.microsoft.com/office/powerpoint/2010/main" val="6529386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649618" y="652463"/>
            <a:ext cx="5516425" cy="963685"/>
          </a:xfrm>
        </p:spPr>
        <p:txBody>
          <a:bodyPr>
            <a:normAutofit fontScale="90000"/>
          </a:bodyPr>
          <a:lstStyle/>
          <a:p>
            <a:r>
              <a:rPr lang="el-GR" b="1" dirty="0">
                <a:ln w="9525">
                  <a:solidFill>
                    <a:schemeClr val="bg1"/>
                  </a:solidFill>
                  <a:prstDash val="solid"/>
                </a:ln>
                <a:solidFill>
                  <a:schemeClr val="tx1"/>
                </a:solidFill>
                <a:effectLst>
                  <a:outerShdw blurRad="12700" dist="38100" dir="2700000" algn="tl" rotWithShape="0">
                    <a:schemeClr val="bg1">
                      <a:lumMod val="50000"/>
                    </a:schemeClr>
                  </a:outerShdw>
                </a:effectLst>
              </a:rPr>
              <a:t>Είδη </a:t>
            </a:r>
            <a:r>
              <a:rPr lang="el-GR" b="1" dirty="0" smtClean="0">
                <a:ln w="9525">
                  <a:solidFill>
                    <a:schemeClr val="bg1"/>
                  </a:solidFill>
                  <a:prstDash val="solid"/>
                </a:ln>
                <a:solidFill>
                  <a:schemeClr val="tx1"/>
                </a:solidFill>
                <a:effectLst>
                  <a:outerShdw blurRad="12700" dist="38100" dir="2700000" algn="tl" rotWithShape="0">
                    <a:schemeClr val="bg1">
                      <a:lumMod val="50000"/>
                    </a:schemeClr>
                  </a:outerShdw>
                </a:effectLst>
              </a:rPr>
              <a:t>κατολισθήσεων</a:t>
            </a:r>
            <a:r>
              <a:rPr lang="el-GR" b="1" dirty="0">
                <a:ln w="9525">
                  <a:solidFill>
                    <a:schemeClr val="bg1"/>
                  </a:solidFill>
                  <a:prstDash val="solid"/>
                </a:ln>
                <a:solidFill>
                  <a:schemeClr val="tx1"/>
                </a:solidFill>
                <a:effectLst>
                  <a:outerShdw blurRad="12700" dist="38100" dir="2700000" algn="tl" rotWithShape="0">
                    <a:schemeClr val="bg1">
                      <a:lumMod val="50000"/>
                    </a:schemeClr>
                  </a:outerShdw>
                </a:effectLst>
              </a:rPr>
              <a:t/>
            </a:r>
            <a:br>
              <a:rPr lang="el-GR" b="1" dirty="0">
                <a:ln w="9525">
                  <a:solidFill>
                    <a:schemeClr val="bg1"/>
                  </a:solidFill>
                  <a:prstDash val="solid"/>
                </a:ln>
                <a:solidFill>
                  <a:schemeClr val="tx1"/>
                </a:solidFill>
                <a:effectLst>
                  <a:outerShdw blurRad="12700" dist="38100" dir="2700000" algn="tl" rotWithShape="0">
                    <a:schemeClr val="bg1">
                      <a:lumMod val="50000"/>
                    </a:schemeClr>
                  </a:outerShdw>
                </a:effectLst>
              </a:rPr>
            </a:br>
            <a:endParaRPr lang="en-US" b="1" dirty="0">
              <a:ln w="9525">
                <a:solidFill>
                  <a:schemeClr val="bg1"/>
                </a:solidFill>
                <a:prstDash val="solid"/>
              </a:ln>
              <a:solidFill>
                <a:schemeClr val="tx1"/>
              </a:solidFill>
              <a:effectLst>
                <a:outerShdw blurRad="12700" dist="38100" dir="2700000" algn="tl" rotWithShape="0">
                  <a:schemeClr val="bg1">
                    <a:lumMod val="50000"/>
                  </a:schemeClr>
                </a:outerShdw>
              </a:effectLst>
            </a:endParaRPr>
          </a:p>
        </p:txBody>
      </p:sp>
      <p:sp>
        <p:nvSpPr>
          <p:cNvPr id="2" name="Slide Number Placeholder 1"/>
          <p:cNvSpPr>
            <a:spLocks noGrp="1"/>
          </p:cNvSpPr>
          <p:nvPr>
            <p:ph type="sldNum" sz="quarter" idx="12"/>
          </p:nvPr>
        </p:nvSpPr>
        <p:spPr>
          <a:xfrm>
            <a:off x="502388" y="708838"/>
            <a:ext cx="779767" cy="482170"/>
          </a:xfrm>
        </p:spPr>
        <p:txBody>
          <a:bodyPr/>
          <a:lstStyle/>
          <a:p>
            <a:fld id="{7E9C1784-4F32-4B16-AABB-8008A57EEFF4}" type="slidenum">
              <a:rPr lang="en-US" smtClean="0"/>
              <a:pPr/>
              <a:t>6</a:t>
            </a:fld>
            <a:endParaRPr lang="en-US" dirty="0"/>
          </a:p>
        </p:txBody>
      </p:sp>
      <p:pic>
        <p:nvPicPr>
          <p:cNvPr id="3" name="Picture 2"/>
          <p:cNvPicPr/>
          <p:nvPr/>
        </p:nvPicPr>
        <p:blipFill>
          <a:blip r:embed="rId2">
            <a:extLst>
              <a:ext uri="{28A0092B-C50C-407E-A947-70E740481C1C}">
                <a14:useLocalDpi xmlns:a14="http://schemas.microsoft.com/office/drawing/2010/main" val="0"/>
              </a:ext>
            </a:extLst>
          </a:blip>
          <a:stretch>
            <a:fillRect/>
          </a:stretch>
        </p:blipFill>
        <p:spPr>
          <a:xfrm>
            <a:off x="1649618" y="1361632"/>
            <a:ext cx="5356722" cy="510573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graphicFrame>
        <p:nvGraphicFramePr>
          <p:cNvPr id="6" name="Diagram 5"/>
          <p:cNvGraphicFramePr/>
          <p:nvPr>
            <p:extLst>
              <p:ext uri="{D42A27DB-BD31-4B8C-83A1-F6EECF244321}">
                <p14:modId xmlns:p14="http://schemas.microsoft.com/office/powerpoint/2010/main" val="800533374"/>
              </p:ext>
            </p:extLst>
          </p:nvPr>
        </p:nvGraphicFramePr>
        <p:xfrm>
          <a:off x="6679358" y="1326184"/>
          <a:ext cx="4578056" cy="51170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9555572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92044" y="371775"/>
            <a:ext cx="8911687" cy="1281412"/>
          </a:xfrm>
        </p:spPr>
        <p:txBody>
          <a:bodyPr>
            <a:noAutofit/>
          </a:bodyPr>
          <a:lstStyle/>
          <a:p>
            <a:r>
              <a:rPr lang="el-GR" b="1" dirty="0">
                <a:ln w="9525" cap="sq" cmpd="sng">
                  <a:solidFill>
                    <a:schemeClr val="bg1">
                      <a:lumMod val="85000"/>
                    </a:schemeClr>
                  </a:solidFill>
                  <a:prstDash val="solid"/>
                  <a:bevel/>
                </a:ln>
                <a:solidFill>
                  <a:schemeClr val="tx1">
                    <a:alpha val="95000"/>
                  </a:schemeClr>
                </a:solidFill>
              </a:rPr>
              <a:t>Επικινδυνότητα </a:t>
            </a:r>
            <a:r>
              <a:rPr lang="el-GR" b="1" dirty="0" smtClean="0">
                <a:ln w="9525" cap="sq" cmpd="sng">
                  <a:solidFill>
                    <a:schemeClr val="bg1">
                      <a:lumMod val="85000"/>
                    </a:schemeClr>
                  </a:solidFill>
                  <a:prstDash val="solid"/>
                  <a:bevel/>
                </a:ln>
                <a:solidFill>
                  <a:schemeClr val="tx1">
                    <a:alpha val="95000"/>
                  </a:schemeClr>
                </a:solidFill>
              </a:rPr>
              <a:t>κατολισθήσεων </a:t>
            </a:r>
            <a:r>
              <a:rPr lang="el-GR" b="1" dirty="0">
                <a:ln w="9525" cap="sq" cmpd="sng">
                  <a:solidFill>
                    <a:schemeClr val="bg1">
                      <a:lumMod val="85000"/>
                    </a:schemeClr>
                  </a:solidFill>
                  <a:prstDash val="solid"/>
                  <a:bevel/>
                </a:ln>
                <a:solidFill>
                  <a:schemeClr val="tx1">
                    <a:alpha val="95000"/>
                  </a:schemeClr>
                </a:solidFill>
              </a:rPr>
              <a:t>στον ηπειρωτικό ελλαδικό χώρο</a:t>
            </a:r>
            <a:endParaRPr lang="en-US" b="1" dirty="0">
              <a:ln w="9525" cap="sq" cmpd="sng">
                <a:solidFill>
                  <a:schemeClr val="bg1">
                    <a:lumMod val="85000"/>
                  </a:schemeClr>
                </a:solidFill>
                <a:prstDash val="solid"/>
                <a:bevel/>
              </a:ln>
              <a:solidFill>
                <a:schemeClr val="tx1">
                  <a:alpha val="95000"/>
                </a:schemeClr>
              </a:solidFill>
            </a:endParaRPr>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497551" y="1653187"/>
            <a:ext cx="3321849" cy="4704210"/>
          </a:xfrm>
        </p:spPr>
        <p:style>
          <a:lnRef idx="2">
            <a:schemeClr val="accent1">
              <a:shade val="50000"/>
            </a:schemeClr>
          </a:lnRef>
          <a:fillRef idx="1">
            <a:schemeClr val="accent1"/>
          </a:fillRef>
          <a:effectRef idx="0">
            <a:schemeClr val="accent1"/>
          </a:effectRef>
          <a:fontRef idx="minor">
            <a:schemeClr val="lt1"/>
          </a:fontRef>
        </p:style>
      </p:pic>
      <p:graphicFrame>
        <p:nvGraphicFramePr>
          <p:cNvPr id="5" name="Diagram 4"/>
          <p:cNvGraphicFramePr/>
          <p:nvPr>
            <p:extLst>
              <p:ext uri="{D42A27DB-BD31-4B8C-83A1-F6EECF244321}">
                <p14:modId xmlns:p14="http://schemas.microsoft.com/office/powerpoint/2010/main" val="89802982"/>
              </p:ext>
            </p:extLst>
          </p:nvPr>
        </p:nvGraphicFramePr>
        <p:xfrm>
          <a:off x="1594857" y="1897344"/>
          <a:ext cx="6001870" cy="39800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Slide Number Placeholder 2"/>
          <p:cNvSpPr>
            <a:spLocks noGrp="1"/>
          </p:cNvSpPr>
          <p:nvPr>
            <p:ph type="sldNum" sz="quarter" idx="12"/>
          </p:nvPr>
        </p:nvSpPr>
        <p:spPr/>
        <p:txBody>
          <a:bodyPr/>
          <a:lstStyle/>
          <a:p>
            <a:r>
              <a:rPr lang="en-US" dirty="0"/>
              <a:t>7</a:t>
            </a:r>
            <a:endParaRPr lang="en-US" dirty="0"/>
          </a:p>
        </p:txBody>
      </p:sp>
    </p:spTree>
    <p:extLst>
      <p:ext uri="{BB962C8B-B14F-4D97-AF65-F5344CB8AC3E}">
        <p14:creationId xmlns:p14="http://schemas.microsoft.com/office/powerpoint/2010/main" val="2270680812"/>
      </p:ext>
    </p:extLst>
  </p:cSld>
  <p:clrMapOvr>
    <a:masterClrMapping/>
  </p:clrMapOvr>
  <mc:AlternateContent xmlns:mc="http://schemas.openxmlformats.org/markup-compatibility/2006" xmlns:p14="http://schemas.microsoft.com/office/powerpoint/2010/main">
    <mc:Choice Requires="p14">
      <p:transition spd="slow" p14:dur="3000">
        <p14:revea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88527" y="624110"/>
            <a:ext cx="9916085" cy="666071"/>
          </a:xfrm>
        </p:spPr>
        <p:txBody>
          <a:bodyPr>
            <a:normAutofit/>
          </a:bodyPr>
          <a:lstStyle/>
          <a:p>
            <a:r>
              <a:rPr lang="el-GR" b="1" dirty="0" smtClean="0">
                <a:ln w="9525" cap="sq" cmpd="sng">
                  <a:solidFill>
                    <a:schemeClr val="bg1">
                      <a:lumMod val="85000"/>
                    </a:schemeClr>
                  </a:solidFill>
                  <a:prstDash val="solid"/>
                  <a:bevel/>
                </a:ln>
                <a:solidFill>
                  <a:schemeClr val="tx1">
                    <a:alpha val="95000"/>
                  </a:schemeClr>
                </a:solidFill>
              </a:rPr>
              <a:t>Επιπτώσεις κατολισθήσεων </a:t>
            </a:r>
            <a:endParaRPr lang="en-US" b="1" dirty="0">
              <a:ln w="9525" cap="sq" cmpd="sng">
                <a:solidFill>
                  <a:schemeClr val="bg1">
                    <a:lumMod val="85000"/>
                  </a:schemeClr>
                </a:solidFill>
                <a:prstDash val="solid"/>
                <a:bevel/>
              </a:ln>
              <a:solidFill>
                <a:schemeClr val="tx1">
                  <a:alpha val="95000"/>
                </a:schemeClr>
              </a:solidFill>
            </a:endParaRPr>
          </a:p>
        </p:txBody>
      </p:sp>
      <p:sp>
        <p:nvSpPr>
          <p:cNvPr id="3" name="Content Placeholder 2"/>
          <p:cNvSpPr>
            <a:spLocks noGrp="1"/>
          </p:cNvSpPr>
          <p:nvPr>
            <p:ph idx="1"/>
          </p:nvPr>
        </p:nvSpPr>
        <p:spPr>
          <a:xfrm>
            <a:off x="1752600" y="1400528"/>
            <a:ext cx="8945880" cy="699293"/>
          </a:xfrm>
        </p:spPr>
        <p:style>
          <a:lnRef idx="0">
            <a:schemeClr val="accent2"/>
          </a:lnRef>
          <a:fillRef idx="3">
            <a:schemeClr val="accent2"/>
          </a:fillRef>
          <a:effectRef idx="3">
            <a:schemeClr val="accent2"/>
          </a:effectRef>
          <a:fontRef idx="minor">
            <a:schemeClr val="lt1"/>
          </a:fontRef>
        </p:style>
        <p:txBody>
          <a:bodyPr/>
          <a:lstStyle/>
          <a:p>
            <a:r>
              <a:rPr lang="el-GR" b="1" spc="50" dirty="0" smtClean="0">
                <a:ln w="9525" cmpd="sng">
                  <a:solidFill>
                    <a:schemeClr val="accent1"/>
                  </a:solidFill>
                  <a:prstDash val="solid"/>
                </a:ln>
                <a:solidFill>
                  <a:srgbClr val="70AD47">
                    <a:tint val="1000"/>
                  </a:srgbClr>
                </a:solidFill>
                <a:effectLst>
                  <a:glow rad="38100">
                    <a:schemeClr val="accent1">
                      <a:alpha val="40000"/>
                    </a:schemeClr>
                  </a:glow>
                </a:effectLst>
              </a:rPr>
              <a:t>Οι κατολισθήσεις έχουν σαν αποτέλεσμα την απώλεια </a:t>
            </a:r>
            <a:r>
              <a:rPr lang="el-GR" b="1" spc="50" dirty="0" smtClean="0">
                <a:ln w="9525" cmpd="sng">
                  <a:solidFill>
                    <a:schemeClr val="accent1"/>
                  </a:solidFill>
                  <a:prstDash val="solid"/>
                </a:ln>
                <a:solidFill>
                  <a:srgbClr val="70AD47">
                    <a:tint val="1000"/>
                  </a:srgbClr>
                </a:solidFill>
                <a:effectLst>
                  <a:glow rad="38100">
                    <a:schemeClr val="accent1">
                      <a:alpha val="40000"/>
                    </a:schemeClr>
                  </a:glow>
                </a:effectLst>
              </a:rPr>
              <a:t>ζωών και περιουσιών, καθώς και </a:t>
            </a:r>
            <a:r>
              <a:rPr lang="el-GR" b="1" spc="50" dirty="0" smtClean="0">
                <a:ln w="9525" cmpd="sng">
                  <a:solidFill>
                    <a:schemeClr val="accent1"/>
                  </a:solidFill>
                  <a:prstDash val="solid"/>
                </a:ln>
                <a:solidFill>
                  <a:srgbClr val="70AD47">
                    <a:tint val="1000"/>
                  </a:srgbClr>
                </a:solidFill>
                <a:effectLst>
                  <a:glow rad="38100">
                    <a:schemeClr val="accent1">
                      <a:alpha val="40000"/>
                    </a:schemeClr>
                  </a:glow>
                </a:effectLst>
              </a:rPr>
              <a:t>περιβαλλοντικών καταστροφών. </a:t>
            </a:r>
            <a:endParaRPr lang="en-US" b="1" spc="50" dirty="0">
              <a:ln w="9525" cmpd="sng">
                <a:solidFill>
                  <a:schemeClr val="accent1"/>
                </a:solidFill>
                <a:prstDash val="solid"/>
              </a:ln>
              <a:solidFill>
                <a:srgbClr val="70AD47">
                  <a:tint val="1000"/>
                </a:srgbClr>
              </a:solidFill>
              <a:effectLst>
                <a:glow rad="38100">
                  <a:schemeClr val="accent1">
                    <a:alpha val="40000"/>
                  </a:schemeClr>
                </a:glow>
              </a:effectLst>
            </a:endParaRPr>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70012" y="2470500"/>
            <a:ext cx="4340261" cy="3133924"/>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5" name="TextBox 4"/>
          <p:cNvSpPr txBox="1"/>
          <p:nvPr/>
        </p:nvSpPr>
        <p:spPr>
          <a:xfrm>
            <a:off x="1752600" y="5798266"/>
            <a:ext cx="4693939" cy="584775"/>
          </a:xfrm>
          <a:prstGeom prst="rect">
            <a:avLst/>
          </a:prstGeom>
          <a:noFill/>
        </p:spPr>
        <p:txBody>
          <a:bodyPr wrap="square" rtlCol="0">
            <a:spAutoFit/>
          </a:bodyPr>
          <a:lstStyle/>
          <a:p>
            <a:r>
              <a:rPr lang="el-GR" sz="1600" dirty="0" smtClean="0">
                <a:ln w="0"/>
                <a:effectLst>
                  <a:outerShdw blurRad="38100" dist="19050" dir="2700000" algn="tl" rotWithShape="0">
                    <a:schemeClr val="dk1">
                      <a:alpha val="40000"/>
                    </a:schemeClr>
                  </a:outerShdw>
                </a:effectLst>
              </a:rPr>
              <a:t>Καταβόθρα στη </a:t>
            </a:r>
            <a:r>
              <a:rPr lang="en-US" sz="1600" dirty="0" smtClean="0">
                <a:ln w="0"/>
                <a:effectLst>
                  <a:outerShdw blurRad="38100" dist="19050" dir="2700000" algn="tl" rotWithShape="0">
                    <a:schemeClr val="dk1">
                      <a:alpha val="40000"/>
                    </a:schemeClr>
                  </a:outerShdw>
                </a:effectLst>
              </a:rPr>
              <a:t>Uttarakhand </a:t>
            </a:r>
            <a:r>
              <a:rPr lang="el-GR" sz="1600" dirty="0" smtClean="0">
                <a:ln w="0"/>
                <a:effectLst>
                  <a:outerShdw blurRad="38100" dist="19050" dir="2700000" algn="tl" rotWithShape="0">
                    <a:schemeClr val="dk1">
                      <a:alpha val="40000"/>
                    </a:schemeClr>
                  </a:outerShdw>
                </a:effectLst>
              </a:rPr>
              <a:t>Ινδία</a:t>
            </a:r>
            <a:r>
              <a:rPr lang="en-US" sz="1600" dirty="0" smtClean="0">
                <a:ln w="0"/>
                <a:effectLst>
                  <a:outerShdw blurRad="38100" dist="19050" dir="2700000" algn="tl" rotWithShape="0">
                    <a:schemeClr val="dk1">
                      <a:alpha val="40000"/>
                    </a:schemeClr>
                  </a:outerShdw>
                </a:effectLst>
              </a:rPr>
              <a:t>. </a:t>
            </a:r>
            <a:r>
              <a:rPr lang="el-GR" sz="1600" dirty="0" smtClean="0">
                <a:ln w="0"/>
                <a:effectLst>
                  <a:outerShdw blurRad="38100" dist="19050" dir="2700000" algn="tl" rotWithShape="0">
                    <a:schemeClr val="dk1">
                      <a:alpha val="40000"/>
                    </a:schemeClr>
                  </a:outerShdw>
                </a:effectLst>
              </a:rPr>
              <a:t>Πηγή</a:t>
            </a:r>
            <a:r>
              <a:rPr lang="en-US" sz="1600" dirty="0" smtClean="0">
                <a:ln w="0"/>
                <a:effectLst>
                  <a:outerShdw blurRad="38100" dist="19050" dir="2700000" algn="tl" rotWithShape="0">
                    <a:schemeClr val="dk1">
                      <a:alpha val="40000"/>
                    </a:schemeClr>
                  </a:outerShdw>
                </a:effectLst>
              </a:rPr>
              <a:t>: </a:t>
            </a:r>
            <a:r>
              <a:rPr lang="en-US" sz="1600" dirty="0">
                <a:ln w="0"/>
                <a:effectLst>
                  <a:outerShdw blurRad="38100" dist="19050" dir="2700000" algn="tl" rotWithShape="0">
                    <a:schemeClr val="dk1">
                      <a:alpha val="40000"/>
                    </a:schemeClr>
                  </a:outerShdw>
                </a:effectLst>
              </a:rPr>
              <a:t>Uttarakhand District Authorities (India). </a:t>
            </a:r>
          </a:p>
        </p:txBody>
      </p:sp>
      <p:sp>
        <p:nvSpPr>
          <p:cNvPr id="6" name="Slide Number Placeholder 5"/>
          <p:cNvSpPr>
            <a:spLocks noGrp="1"/>
          </p:cNvSpPr>
          <p:nvPr>
            <p:ph type="sldNum" sz="quarter" idx="12"/>
          </p:nvPr>
        </p:nvSpPr>
        <p:spPr/>
        <p:txBody>
          <a:bodyPr/>
          <a:lstStyle/>
          <a:p>
            <a:r>
              <a:rPr lang="en-US" dirty="0"/>
              <a:t>8</a:t>
            </a:r>
            <a:endParaRPr lang="en-US" dirty="0"/>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46569" y="2418945"/>
            <a:ext cx="5266535" cy="2580602"/>
          </a:xfrm>
          <a:prstGeom prst="rect">
            <a:avLst/>
          </a:prstGeom>
        </p:spPr>
      </p:pic>
      <p:sp>
        <p:nvSpPr>
          <p:cNvPr id="9" name="TextBox 8"/>
          <p:cNvSpPr txBox="1"/>
          <p:nvPr/>
        </p:nvSpPr>
        <p:spPr>
          <a:xfrm>
            <a:off x="6546568" y="5122208"/>
            <a:ext cx="5266535" cy="830997"/>
          </a:xfrm>
          <a:prstGeom prst="rect">
            <a:avLst/>
          </a:prstGeom>
          <a:noFill/>
        </p:spPr>
        <p:txBody>
          <a:bodyPr wrap="square" rtlCol="0">
            <a:spAutoFit/>
          </a:bodyPr>
          <a:lstStyle/>
          <a:p>
            <a:r>
              <a:rPr lang="el-GR" sz="1600" dirty="0" smtClean="0">
                <a:ln w="0"/>
                <a:effectLst>
                  <a:outerShdw blurRad="38100" dist="19050" dir="2700000" algn="tl" rotWithShape="0">
                    <a:schemeClr val="dk1">
                      <a:alpha val="40000"/>
                    </a:schemeClr>
                  </a:outerShdw>
                </a:effectLst>
              </a:rPr>
              <a:t>Κατολίσθηση στην Καρδίτσα που πυροδοτήθηκε μετά τη φονική κακοκαιρία Ιανός τον Σεπτέμβριο 2020 </a:t>
            </a:r>
            <a:endParaRPr lang="en-US" sz="1600" dirty="0">
              <a:ln w="0"/>
              <a:effectLst>
                <a:outerShdw blurRad="38100" dist="19050" dir="2700000" algn="tl" rotWithShape="0">
                  <a:schemeClr val="dk1">
                    <a:alpha val="40000"/>
                  </a:schemeClr>
                </a:outerShdw>
              </a:effectLst>
            </a:endParaRPr>
          </a:p>
        </p:txBody>
      </p:sp>
    </p:spTree>
    <p:extLst>
      <p:ext uri="{BB962C8B-B14F-4D97-AF65-F5344CB8AC3E}">
        <p14:creationId xmlns:p14="http://schemas.microsoft.com/office/powerpoint/2010/main" val="1385674042"/>
      </p:ext>
    </p:extLst>
  </p:cSld>
  <p:clrMapOvr>
    <a:masterClrMapping/>
  </p:clrMapOvr>
  <p:transition spd="slow">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27975" y="703726"/>
            <a:ext cx="8911687" cy="662189"/>
          </a:xfrm>
        </p:spPr>
        <p:txBody>
          <a:bodyPr>
            <a:normAutofit/>
          </a:bodyPr>
          <a:lstStyle/>
          <a:p>
            <a:r>
              <a:rPr lang="el-GR" b="1" dirty="0">
                <a:ln w="9525" cap="sq" cmpd="sng">
                  <a:solidFill>
                    <a:schemeClr val="bg1">
                      <a:lumMod val="85000"/>
                    </a:schemeClr>
                  </a:solidFill>
                  <a:prstDash val="solid"/>
                  <a:bevel/>
                </a:ln>
                <a:solidFill>
                  <a:schemeClr val="tx1">
                    <a:alpha val="95000"/>
                  </a:schemeClr>
                </a:solidFill>
              </a:rPr>
              <a:t>Ευστάθεια πρανών</a:t>
            </a:r>
            <a:endParaRPr lang="en-US" b="1" dirty="0">
              <a:ln w="9525" cap="sq" cmpd="sng">
                <a:solidFill>
                  <a:schemeClr val="bg1">
                    <a:lumMod val="85000"/>
                  </a:schemeClr>
                </a:solidFill>
                <a:prstDash val="solid"/>
                <a:bevel/>
              </a:ln>
              <a:solidFill>
                <a:schemeClr val="tx1">
                  <a:alpha val="95000"/>
                </a:schemeClr>
              </a:solidFill>
            </a:endParaRPr>
          </a:p>
        </p:txBody>
      </p:sp>
      <p:sp>
        <p:nvSpPr>
          <p:cNvPr id="3" name="Content Placeholder 2"/>
          <p:cNvSpPr>
            <a:spLocks noGrp="1"/>
          </p:cNvSpPr>
          <p:nvPr>
            <p:ph idx="1"/>
          </p:nvPr>
        </p:nvSpPr>
        <p:spPr>
          <a:xfrm>
            <a:off x="1333499" y="1556424"/>
            <a:ext cx="9325535" cy="1132987"/>
          </a:xfrm>
        </p:spPr>
        <p:txBody>
          <a:bodyPr>
            <a:normAutofit/>
          </a:bodyPr>
          <a:lstStyle/>
          <a:p>
            <a:pPr algn="just"/>
            <a:r>
              <a:rPr lang="el-GR" sz="2000" dirty="0" smtClean="0">
                <a:ln w="0"/>
                <a:solidFill>
                  <a:schemeClr val="tx1"/>
                </a:solidFill>
                <a:effectLst>
                  <a:outerShdw blurRad="38100" dist="19050" dir="2700000" algn="tl" rotWithShape="0">
                    <a:schemeClr val="dk1">
                      <a:alpha val="40000"/>
                    </a:schemeClr>
                  </a:outerShdw>
                </a:effectLst>
              </a:rPr>
              <a:t>Η γενική συνθήκη ισορροπίας που ισχύει στις συμβατικές μεθόδους οριακής ισορροπίας είναι ότι οι δυνάμεις ή οι ροπές συγκράτησης θα πρέπει να είναι μεγαλύτερες από αυτές της ολίσθησης.</a:t>
            </a:r>
            <a:endParaRPr lang="en-US" sz="2000" dirty="0">
              <a:ln w="0"/>
              <a:solidFill>
                <a:schemeClr val="tx1"/>
              </a:solidFill>
              <a:effectLst>
                <a:outerShdw blurRad="38100" dist="19050" dir="2700000" algn="tl" rotWithShape="0">
                  <a:schemeClr val="dk1">
                    <a:alpha val="40000"/>
                  </a:schemeClr>
                </a:outerShdw>
              </a:effectLst>
            </a:endParaRPr>
          </a:p>
        </p:txBody>
      </p:sp>
      <p:sp>
        <p:nvSpPr>
          <p:cNvPr id="4" name="Rectangle 3"/>
          <p:cNvSpPr/>
          <p:nvPr/>
        </p:nvSpPr>
        <p:spPr>
          <a:xfrm>
            <a:off x="1858072" y="2879920"/>
            <a:ext cx="7866256" cy="523220"/>
          </a:xfrm>
          <a:prstGeom prst="rect">
            <a:avLst/>
          </a:prstGeom>
        </p:spPr>
        <p:txBody>
          <a:bodyPr wrap="none">
            <a:spAutoFit/>
          </a:bodyPr>
          <a:lstStyle/>
          <a:p>
            <a:r>
              <a:rPr lang="el-GR" sz="2800" b="1" dirty="0" smtClean="0">
                <a:ln w="9525" cap="sq" cmpd="sng">
                  <a:solidFill>
                    <a:prstClr val="white">
                      <a:lumMod val="85000"/>
                    </a:prstClr>
                  </a:solidFill>
                  <a:prstDash val="solid"/>
                  <a:bevel/>
                </a:ln>
                <a:solidFill>
                  <a:prstClr val="black">
                    <a:alpha val="95000"/>
                  </a:prstClr>
                </a:solidFill>
              </a:rPr>
              <a:t>Η </a:t>
            </a:r>
            <a:r>
              <a:rPr lang="el-GR" sz="2800" b="1" dirty="0">
                <a:ln w="9525" cap="sq" cmpd="sng">
                  <a:solidFill>
                    <a:prstClr val="white">
                      <a:lumMod val="85000"/>
                    </a:prstClr>
                  </a:solidFill>
                  <a:prstDash val="solid"/>
                  <a:bevel/>
                </a:ln>
                <a:solidFill>
                  <a:prstClr val="black">
                    <a:alpha val="95000"/>
                  </a:prstClr>
                </a:solidFill>
              </a:rPr>
              <a:t>α</a:t>
            </a:r>
            <a:r>
              <a:rPr lang="el-GR" sz="2800" b="1" dirty="0" smtClean="0">
                <a:ln w="9525" cap="sq" cmpd="sng">
                  <a:solidFill>
                    <a:prstClr val="white">
                      <a:lumMod val="85000"/>
                    </a:prstClr>
                  </a:solidFill>
                  <a:prstDash val="solid"/>
                  <a:bevel/>
                </a:ln>
                <a:solidFill>
                  <a:prstClr val="black">
                    <a:alpha val="95000"/>
                  </a:prstClr>
                </a:solidFill>
              </a:rPr>
              <a:t>νάλυση </a:t>
            </a:r>
            <a:r>
              <a:rPr lang="el-GR" sz="2800" b="1" dirty="0">
                <a:ln w="9525" cap="sq" cmpd="sng">
                  <a:solidFill>
                    <a:prstClr val="white">
                      <a:lumMod val="85000"/>
                    </a:prstClr>
                  </a:solidFill>
                  <a:prstDash val="solid"/>
                  <a:bevel/>
                </a:ln>
                <a:solidFill>
                  <a:prstClr val="black">
                    <a:alpha val="95000"/>
                  </a:prstClr>
                </a:solidFill>
              </a:rPr>
              <a:t>ευστάθειας </a:t>
            </a:r>
            <a:r>
              <a:rPr lang="el-GR" sz="2800" b="1" dirty="0" smtClean="0">
                <a:ln w="9525" cap="sq" cmpd="sng">
                  <a:solidFill>
                    <a:prstClr val="white">
                      <a:lumMod val="85000"/>
                    </a:prstClr>
                  </a:solidFill>
                  <a:prstDash val="solid"/>
                  <a:bevel/>
                </a:ln>
                <a:solidFill>
                  <a:prstClr val="black">
                    <a:alpha val="95000"/>
                  </a:prstClr>
                </a:solidFill>
              </a:rPr>
              <a:t>πραγματοποιείται με:</a:t>
            </a:r>
            <a:endParaRPr lang="en-US" sz="1400" dirty="0"/>
          </a:p>
        </p:txBody>
      </p:sp>
      <p:graphicFrame>
        <p:nvGraphicFramePr>
          <p:cNvPr id="5" name="Content Placeholder 3"/>
          <p:cNvGraphicFramePr>
            <a:graphicFrameLocks/>
          </p:cNvGraphicFramePr>
          <p:nvPr>
            <p:extLst>
              <p:ext uri="{D42A27DB-BD31-4B8C-83A1-F6EECF244321}">
                <p14:modId xmlns:p14="http://schemas.microsoft.com/office/powerpoint/2010/main" val="922160535"/>
              </p:ext>
            </p:extLst>
          </p:nvPr>
        </p:nvGraphicFramePr>
        <p:xfrm>
          <a:off x="4282937" y="3512330"/>
          <a:ext cx="3520407" cy="21698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Slide Number Placeholder 5"/>
          <p:cNvSpPr>
            <a:spLocks noGrp="1"/>
          </p:cNvSpPr>
          <p:nvPr>
            <p:ph type="sldNum" sz="quarter" idx="12"/>
          </p:nvPr>
        </p:nvSpPr>
        <p:spPr/>
        <p:txBody>
          <a:bodyPr/>
          <a:lstStyle/>
          <a:p>
            <a:r>
              <a:rPr lang="en-US" dirty="0"/>
              <a:t>9</a:t>
            </a:r>
            <a:endParaRPr lang="en-US" dirty="0"/>
          </a:p>
        </p:txBody>
      </p:sp>
    </p:spTree>
    <p:extLst>
      <p:ext uri="{BB962C8B-B14F-4D97-AF65-F5344CB8AC3E}">
        <p14:creationId xmlns:p14="http://schemas.microsoft.com/office/powerpoint/2010/main" val="383929455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250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250"/>
                                        <p:tgtEl>
                                          <p:spTgt spid="5"/>
                                        </p:tgtEl>
                                      </p:cBhvr>
                                    </p:animEffect>
                                    <p:anim calcmode="lin" valueType="num">
                                      <p:cBhvr>
                                        <p:cTn id="8" dur="1250" fill="hold"/>
                                        <p:tgtEl>
                                          <p:spTgt spid="5"/>
                                        </p:tgtEl>
                                        <p:attrNameLst>
                                          <p:attrName>ppt_x</p:attrName>
                                        </p:attrNameLst>
                                      </p:cBhvr>
                                      <p:tavLst>
                                        <p:tav tm="0">
                                          <p:val>
                                            <p:strVal val="#ppt_x"/>
                                          </p:val>
                                        </p:tav>
                                        <p:tav tm="100000">
                                          <p:val>
                                            <p:strVal val="#ppt_x"/>
                                          </p:val>
                                        </p:tav>
                                      </p:tavLst>
                                    </p:anim>
                                    <p:anim calcmode="lin" valueType="num">
                                      <p:cBhvr>
                                        <p:cTn id="9" dur="125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AsOne/>
      </p:bldGraphic>
    </p:bldLst>
  </p:timing>
</p:sld>
</file>

<file path=ppt/theme/theme1.xml><?xml version="1.0" encoding="utf-8"?>
<a:theme xmlns:a="http://schemas.openxmlformats.org/drawingml/2006/main" name="Wisp">
  <a:themeElements>
    <a:clrScheme name="Custom 6">
      <a:dk1>
        <a:sysClr val="windowText" lastClr="000000"/>
      </a:dk1>
      <a:lt1>
        <a:sysClr val="window" lastClr="FFFFFF"/>
      </a:lt1>
      <a:dk2>
        <a:srgbClr val="323232"/>
      </a:dk2>
      <a:lt2>
        <a:srgbClr val="9F4210"/>
      </a:lt2>
      <a:accent1>
        <a:srgbClr val="464646"/>
      </a:accent1>
      <a:accent2>
        <a:srgbClr val="D55816"/>
      </a:accent2>
      <a:accent3>
        <a:srgbClr val="E19825"/>
      </a:accent3>
      <a:accent4>
        <a:srgbClr val="B19C7D"/>
      </a:accent4>
      <a:accent5>
        <a:srgbClr val="7F5F52"/>
      </a:accent5>
      <a:accent6>
        <a:srgbClr val="B27D49"/>
      </a:accent6>
      <a:hlink>
        <a:srgbClr val="6B9F25"/>
      </a:hlink>
      <a:folHlink>
        <a:srgbClr val="B26B02"/>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Extreme Shadow">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threePt" dir="tl">
              <a:rot lat="0" lon="0" rev="19800000"/>
            </a:lightRig>
          </a:scene3d>
          <a:sp3d prstMaterial="plastic">
            <a:bevelT w="25400" h="1905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38100" h="31750"/>
          </a:sp3d>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Wisp</Template>
  <TotalTime>9481</TotalTime>
  <Words>2977</Words>
  <Application>Microsoft Office PowerPoint</Application>
  <PresentationFormat>Widescreen</PresentationFormat>
  <Paragraphs>1310</Paragraphs>
  <Slides>50</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50</vt:i4>
      </vt:variant>
    </vt:vector>
  </HeadingPairs>
  <TitlesOfParts>
    <vt:vector size="59" baseType="lpstr">
      <vt:lpstr>Arial</vt:lpstr>
      <vt:lpstr>Calibri</vt:lpstr>
      <vt:lpstr>Cambria Math</vt:lpstr>
      <vt:lpstr>Century Gothic</vt:lpstr>
      <vt:lpstr>Tahoma</vt:lpstr>
      <vt:lpstr>Times New Roman</vt:lpstr>
      <vt:lpstr>Wingdings</vt:lpstr>
      <vt:lpstr>Wingdings 3</vt:lpstr>
      <vt:lpstr>Wisp</vt:lpstr>
      <vt:lpstr>ΑΡΙΘΜΗΤΙΚΗ ΠΡΟΣΟΜΟΙΩΣΗ  ΤΗΣ ΕΥΣΤΑΘΕΙΑΣ ΕΔΑΦΙΚΩΝ ΠΡΑΝΩΝ ΥΠΟ ΣΤΑΤΙΚΕΣ ΚΑΙ ΣΕΙΣΜΙΚΕΣ ΣΥΝΘΗΚΕΣ </vt:lpstr>
      <vt:lpstr>Εισαγωγή</vt:lpstr>
      <vt:lpstr>Γεωκίνδυνοι       Γη και κίνδυνοι</vt:lpstr>
      <vt:lpstr>Σεισμοί</vt:lpstr>
      <vt:lpstr>Κατολισθήσεις</vt:lpstr>
      <vt:lpstr>Είδη κατολισθήσεων </vt:lpstr>
      <vt:lpstr>Επικινδυνότητα κατολισθήσεων στον ηπειρωτικό ελλαδικό χώρο</vt:lpstr>
      <vt:lpstr>Επιπτώσεις κατολισθήσεων </vt:lpstr>
      <vt:lpstr>Ευστάθεια πρανών</vt:lpstr>
      <vt:lpstr>Κριτήριο Mohr-Coulomb</vt:lpstr>
      <vt:lpstr>Συντελεστής Ασφαλείας </vt:lpstr>
      <vt:lpstr>Μέθοδος Taylor (1937)</vt:lpstr>
      <vt:lpstr>Μέθοδος Hoek &amp; Bray (1977) Πρώτο νομογράφημα για στραγγισμένες συνθήκες</vt:lpstr>
      <vt:lpstr>Αριθμητική ανάλυση ευστάθειας με πεπερασμένα στοιχεία υπό στατικές συνθήκες</vt:lpstr>
      <vt:lpstr>Ιδιότητες εδαφικών υλικών</vt:lpstr>
      <vt:lpstr>PowerPoint Presentation</vt:lpstr>
      <vt:lpstr>Γεωμετρία πρανών για Η=10m</vt:lpstr>
      <vt:lpstr>Αποτελέσματα υπό στατικές συνθήκες</vt:lpstr>
      <vt:lpstr>Δημιουργία Νέων διαγραμμάτων </vt:lpstr>
      <vt:lpstr>Δημιουργία Νέων διαγραμμάτων </vt:lpstr>
      <vt:lpstr>Σύγκριση με μέθοδο Taylor</vt:lpstr>
      <vt:lpstr>PowerPoint Presentation</vt:lpstr>
      <vt:lpstr>Σύγκριση με τη μέθοδο Taylor Η=5m και Η=10m</vt:lpstr>
      <vt:lpstr>Σύγκριση μεθόδων Taylor και Plaxis για Η=20m και Η=40m</vt:lpstr>
      <vt:lpstr>Σύγκριση με τη μέθοδο Hoek &amp; Bray (1977) και Plaxis</vt:lpstr>
      <vt:lpstr>Συμπεράσματα σύγκρισης</vt:lpstr>
      <vt:lpstr>Ανάλυση ευστάθειας υπό σεισμικές συνθήκες</vt:lpstr>
      <vt:lpstr>Ψευδοστατική Μέθοδος </vt:lpstr>
      <vt:lpstr>Παραμετρικές αναλύσεις συντελεστή ασφαλείας υπό ψευδοστατικές συνθήκες</vt:lpstr>
      <vt:lpstr>Eπιτάχυνση 0.08g</vt:lpstr>
      <vt:lpstr>Eπιτάχυνση 0.12g</vt:lpstr>
      <vt:lpstr>Επιτάχυνση 0.18g</vt:lpstr>
      <vt:lpstr>Συμμετρικά επιχώματα</vt:lpstr>
      <vt:lpstr>Γεωμετρία Συμμετρικών επιχωμάτων</vt:lpstr>
      <vt:lpstr>PowerPoint Presentation</vt:lpstr>
      <vt:lpstr>Συμπεράσματα Συμμετρικών επιχωμάτων</vt:lpstr>
      <vt:lpstr>Εφαρμογή νέων διαγραμμάτων σε πρανές της Ικαρίας</vt:lpstr>
      <vt:lpstr>Γεωλογικές και γεωτεχνικές συνθήκες περιοχής</vt:lpstr>
      <vt:lpstr>Γεωλογικές και γεωτεχνικές συνθήκες περιοχής</vt:lpstr>
      <vt:lpstr>Ιδιότητες που εξετάστηκαν για στατικές και ψευδοστατικές συνθήκες</vt:lpstr>
      <vt:lpstr>Αριθμητική ανάλυσης ευστάθειας</vt:lpstr>
      <vt:lpstr>1. Υπολογισμός συντελεστή ασφαλείας από νέα διαγράμματα για ύψος 10m</vt:lpstr>
      <vt:lpstr>Νομογράφημα HOEK &amp; BRAY</vt:lpstr>
      <vt:lpstr>Αποτελέσματα σε περίπτωση σεισμού με χρήση των διαγραμμάτων και φ=30º, β=30º, Η=10m</vt:lpstr>
      <vt:lpstr>2. Υπολογισμός συντελεστή ασφαλείας από νέα διαγράμματα για ύψος 20m</vt:lpstr>
      <vt:lpstr>Νομογράφημα HOEK &amp; BRAY</vt:lpstr>
      <vt:lpstr>Αποτελέσματα σε περίπτωση σεισμού με χρήση των διαγραμμάτων και φ=30º, β=30º, Η=20m</vt:lpstr>
      <vt:lpstr>Γενικά Συμπεράσματα</vt:lpstr>
      <vt:lpstr>Μελλοντικές προεκτάσεις</vt:lpstr>
      <vt:lpstr>Σας ευχαριστώ πολύ για την προσοχή σας!!!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ΑΡΙΘΜΗΤΙΚΗ ΠΡΟΣΟΜΟΙΩΣΗ ΤΗΣ ΕΥΣΤΑΣΘΕΙΑΣ ΕΔΑΦΙΚΩΝ ΠΡΑΝΩΝ ΥΠΟ ΣΤΑΤΙΚΕΣ ΚΑΙ ΣΕΙΣΜΙΚΕΣ ΣΥΝΘΗΚΕΣ</dc:title>
  <dc:creator>Alexandros Mavrodontis</dc:creator>
  <cp:lastModifiedBy>Alexandros Mavrodontis</cp:lastModifiedBy>
  <cp:revision>252</cp:revision>
  <dcterms:created xsi:type="dcterms:W3CDTF">2020-09-21T08:54:22Z</dcterms:created>
  <dcterms:modified xsi:type="dcterms:W3CDTF">2020-10-13T22:56:35Z</dcterms:modified>
</cp:coreProperties>
</file>