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70" r:id="rId4"/>
    <p:sldId id="267" r:id="rId5"/>
    <p:sldId id="260" r:id="rId6"/>
    <p:sldId id="272" r:id="rId7"/>
    <p:sldId id="273" r:id="rId8"/>
    <p:sldId id="268" r:id="rId9"/>
    <p:sldId id="258" r:id="rId10"/>
    <p:sldId id="259" r:id="rId11"/>
    <p:sldId id="266" r:id="rId12"/>
    <p:sldId id="263" r:id="rId13"/>
    <p:sldId id="271" r:id="rId14"/>
    <p:sldId id="269" r:id="rId15"/>
    <p:sldId id="275" r:id="rId16"/>
    <p:sldId id="276" r:id="rId17"/>
    <p:sldId id="277" r:id="rId18"/>
    <p:sldId id="274" r:id="rId19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Φίλιππος Ραΐσης" initials="ΦΡ" lastIdx="2" clrIdx="0">
    <p:extLst>
      <p:ext uri="{19B8F6BF-5375-455C-9EA6-DF929625EA0E}">
        <p15:presenceInfo xmlns:p15="http://schemas.microsoft.com/office/powerpoint/2012/main" userId="81fb6daa11c53c3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4561" autoAdjust="0"/>
  </p:normalViewPr>
  <p:slideViewPr>
    <p:cSldViewPr snapToGrid="0">
      <p:cViewPr varScale="1">
        <p:scale>
          <a:sx n="97" d="100"/>
          <a:sy n="97" d="100"/>
        </p:scale>
        <p:origin x="174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934;&#943;&#955;&#953;&#960;&#960;&#959;&#962;\Documents\Thesis\StationsIDF_F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934;&#943;&#955;&#953;&#960;&#960;&#959;&#962;\Documents\Thesis\StationsIDF_F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934;&#943;&#955;&#953;&#960;&#960;&#959;&#962;\Documents\Thesis\StationsIDF_F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934;&#943;&#955;&#953;&#960;&#960;&#959;&#962;\Documents\Thesis\StationsIDF_FD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934;&#943;&#955;&#953;&#960;&#960;&#959;&#962;\Documents\Thesis\StationsIDF_FD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934;&#943;&#955;&#953;&#960;&#960;&#959;&#962;\Documents\Thesis\StationsIDF_FD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934;&#943;&#955;&#953;&#960;&#960;&#959;&#962;\Documents\Thesis\StationsIDF_FD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934;&#943;&#955;&#953;&#960;&#960;&#959;&#962;\Documents\Thesis\Gavrilovic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934;&#943;&#955;&#953;&#960;&#960;&#959;&#962;\Documents\Thesis\Gavrilovic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Υετόγραμμα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'Διάρκεια 24h - Thiessen'!$BC$8</c:f>
              <c:strCache>
                <c:ptCount val="1"/>
                <c:pt idx="0">
                  <c:v>Αναδιατεταγμένο τμηματικό επιφανειακό ύψος βροχής, h*A,τμημ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'Διάρκεια 24h - Thiessen'!$AX$11:$AX$34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'Διάρκεια 24h - Thiessen'!$BC$11:$BC$34</c:f>
              <c:numCache>
                <c:formatCode>0.00</c:formatCode>
                <c:ptCount val="24"/>
                <c:pt idx="0">
                  <c:v>2.5920922737391265</c:v>
                </c:pt>
                <c:pt idx="1">
                  <c:v>2.7419450691328393</c:v>
                </c:pt>
                <c:pt idx="2">
                  <c:v>2.9166425157470997</c:v>
                </c:pt>
                <c:pt idx="3">
                  <c:v>3.1235964567402732</c:v>
                </c:pt>
                <c:pt idx="4">
                  <c:v>3.3736643577855432</c:v>
                </c:pt>
                <c:pt idx="5">
                  <c:v>3.6834941029558195</c:v>
                </c:pt>
                <c:pt idx="6">
                  <c:v>4.080144983064244</c:v>
                </c:pt>
                <c:pt idx="7">
                  <c:v>4.6111317700467254</c:v>
                </c:pt>
                <c:pt idx="8">
                  <c:v>5.369373144673915</c:v>
                </c:pt>
                <c:pt idx="9">
                  <c:v>6.56849924091064</c:v>
                </c:pt>
                <c:pt idx="10">
                  <c:v>8.8563252092128977</c:v>
                </c:pt>
                <c:pt idx="11">
                  <c:v>15.964796404867187</c:v>
                </c:pt>
                <c:pt idx="12">
                  <c:v>44.628799312021663</c:v>
                </c:pt>
                <c:pt idx="13">
                  <c:v>11.125196100868969</c:v>
                </c:pt>
                <c:pt idx="14">
                  <c:v>7.4939531495650726</c:v>
                </c:pt>
                <c:pt idx="15">
                  <c:v>5.8909990265617722</c:v>
                </c:pt>
                <c:pt idx="16">
                  <c:v>4.9529003900492228</c:v>
                </c:pt>
                <c:pt idx="17">
                  <c:v>4.3245810937915365</c:v>
                </c:pt>
                <c:pt idx="18">
                  <c:v>3.8686569596044365</c:v>
                </c:pt>
                <c:pt idx="19">
                  <c:v>3.5197407470511735</c:v>
                </c:pt>
                <c:pt idx="20">
                  <c:v>3.2423748967565871</c:v>
                </c:pt>
                <c:pt idx="21">
                  <c:v>3.0155100031831523</c:v>
                </c:pt>
                <c:pt idx="22">
                  <c:v>2.825787210679124</c:v>
                </c:pt>
                <c:pt idx="23">
                  <c:v>2.6642812741469299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6F-4AF0-88B5-55C76A084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0124160"/>
        <c:axId val="660125144"/>
      </c:barChart>
      <c:catAx>
        <c:axId val="6601241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Χρονικό</a:t>
                </a:r>
                <a:r>
                  <a:rPr lang="el-GR" baseline="0"/>
                  <a:t> βήμα</a:t>
                </a:r>
                <a:r>
                  <a:rPr lang="en-US" baseline="0"/>
                  <a:t> [h]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60125144"/>
        <c:crosses val="autoZero"/>
        <c:auto val="1"/>
        <c:lblAlgn val="ctr"/>
        <c:lblOffset val="100"/>
        <c:noMultiLvlLbl val="0"/>
      </c:catAx>
      <c:valAx>
        <c:axId val="660125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Τμηματική</a:t>
                </a:r>
                <a:r>
                  <a:rPr lang="el-GR" baseline="0"/>
                  <a:t> βροχόπτωσης [</a:t>
                </a:r>
                <a:r>
                  <a:rPr lang="en-US" baseline="0"/>
                  <a:t>mm]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60124160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solidFill>
        <a:schemeClr val="tx1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Ανάλυση_Ευαισθησίας!$C$30</c:f>
              <c:strCache>
                <c:ptCount val="1"/>
                <c:pt idx="0">
                  <c:v>-10%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Ανάλυση_Ευαισθησίας!$B$43:$B$46</c:f>
              <c:strCache>
                <c:ptCount val="4"/>
                <c:pt idx="0">
                  <c:v>Μέση ετήσια βροχόπτωση, P</c:v>
                </c:pt>
                <c:pt idx="1">
                  <c:v>Υψηλής διαβρωσιμότητας πετρώματα, p1</c:v>
                </c:pt>
                <c:pt idx="2">
                  <c:v>Μέτριας διαβρωσιμότητας πετρώματα, p2</c:v>
                </c:pt>
                <c:pt idx="3">
                  <c:v>Χαμηλής διαβρωσιμότητας πετρώματα, p3</c:v>
                </c:pt>
              </c:strCache>
            </c:strRef>
          </c:cat>
          <c:val>
            <c:numRef>
              <c:f>Ανάλυση_Ευαισθησίας!$C$43:$C$46</c:f>
              <c:numCache>
                <c:formatCode>0%</c:formatCode>
                <c:ptCount val="4"/>
                <c:pt idx="0">
                  <c:v>-0.32233350002447181</c:v>
                </c:pt>
                <c:pt idx="1">
                  <c:v>-8.4821793591132372E-2</c:v>
                </c:pt>
                <c:pt idx="2">
                  <c:v>-1.326931188300697E-2</c:v>
                </c:pt>
                <c:pt idx="3">
                  <c:v>-1.9088945258601325E-3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B3-4693-9CB3-CE5A75DCF967}"/>
            </c:ext>
          </c:extLst>
        </c:ser>
        <c:ser>
          <c:idx val="2"/>
          <c:order val="1"/>
          <c:tx>
            <c:strRef>
              <c:f>Ανάλυση_Ευαισθησίας!$D$30</c:f>
              <c:strCache>
                <c:ptCount val="1"/>
                <c:pt idx="0">
                  <c:v>0%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Ανάλυση_Ευαισθησίας!$B$43:$B$46</c:f>
              <c:strCache>
                <c:ptCount val="4"/>
                <c:pt idx="0">
                  <c:v>Μέση ετήσια βροχόπτωση, P</c:v>
                </c:pt>
                <c:pt idx="1">
                  <c:v>Υψηλής διαβρωσιμότητας πετρώματα, p1</c:v>
                </c:pt>
                <c:pt idx="2">
                  <c:v>Μέτριας διαβρωσιμότητας πετρώματα, p2</c:v>
                </c:pt>
                <c:pt idx="3">
                  <c:v>Χαμηλής διαβρωσιμότητας πετρώματα, p3</c:v>
                </c:pt>
              </c:strCache>
            </c:strRef>
          </c:cat>
          <c:val>
            <c:numRef>
              <c:f>Ανάλυση_Ευαισθησίας!$D$43:$D$46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B3-4693-9CB3-CE5A75DCF967}"/>
            </c:ext>
          </c:extLst>
        </c:ser>
        <c:ser>
          <c:idx val="4"/>
          <c:order val="2"/>
          <c:tx>
            <c:strRef>
              <c:f>Ανάλυση_Ευαισθησίας!$E$30</c:f>
              <c:strCache>
                <c:ptCount val="1"/>
                <c:pt idx="0">
                  <c:v>10%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Ανάλυση_Ευαισθησίας!$B$43:$B$46</c:f>
              <c:strCache>
                <c:ptCount val="4"/>
                <c:pt idx="0">
                  <c:v>Μέση ετήσια βροχόπτωση, P</c:v>
                </c:pt>
                <c:pt idx="1">
                  <c:v>Υψηλής διαβρωσιμότητας πετρώματα, p1</c:v>
                </c:pt>
                <c:pt idx="2">
                  <c:v>Μέτριας διαβρωσιμότητας πετρώματα, p2</c:v>
                </c:pt>
                <c:pt idx="3">
                  <c:v>Χαμηλής διαβρωσιμότητας πετρώματα, p3</c:v>
                </c:pt>
              </c:strCache>
            </c:strRef>
          </c:cat>
          <c:val>
            <c:numRef>
              <c:f>Ανάλυση_Ευαισθησίας!$E$43:$E$46</c:f>
              <c:numCache>
                <c:formatCode>0%</c:formatCode>
                <c:ptCount val="4"/>
                <c:pt idx="0">
                  <c:v>0.4756521091659569</c:v>
                </c:pt>
                <c:pt idx="1">
                  <c:v>8.4821793591132774E-2</c:v>
                </c:pt>
                <c:pt idx="2">
                  <c:v>1.3269311883007172E-2</c:v>
                </c:pt>
                <c:pt idx="3">
                  <c:v>1.9088945258603344E-3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B3-4693-9CB3-CE5A75DCF9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680813928"/>
        <c:axId val="680818848"/>
      </c:barChart>
      <c:catAx>
        <c:axId val="680813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80818848"/>
        <c:crosses val="autoZero"/>
        <c:auto val="1"/>
        <c:lblAlgn val="ctr"/>
        <c:lblOffset val="100"/>
        <c:noMultiLvlLbl val="0"/>
      </c:catAx>
      <c:valAx>
        <c:axId val="680818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80813928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ysClr val="window" lastClr="FFFFFF"/>
    </a:solidFill>
    <a:ln w="12700">
      <a:solidFill>
        <a:sysClr val="windowText" lastClr="000000"/>
      </a:solidFill>
    </a:ln>
    <a:effectLst/>
  </c:spPr>
  <c:txPr>
    <a:bodyPr/>
    <a:lstStyle/>
    <a:p>
      <a:pPr>
        <a:defRPr/>
      </a:pPr>
      <a:endParaRPr lang="el-G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Αθροιστικό Υετόγραμμα</a:t>
            </a:r>
            <a:r>
              <a:rPr lang="el-GR" baseline="0" dirty="0"/>
              <a:t> (Καμπύλη </a:t>
            </a:r>
            <a:r>
              <a:rPr lang="en-US" baseline="0" dirty="0"/>
              <a:t>S)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'Διάρκεια 24h - Thiessen'!$BD$8</c:f>
              <c:strCache>
                <c:ptCount val="1"/>
                <c:pt idx="0">
                  <c:v>Αναδιατεταγμένο αθροιστικό ύψος βροχής, h*A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'Διάρκεια 24h - Thiessen'!$AX$11:$AX$34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'Διάρκεια 24h - Thiessen'!$BD$11:$BD$34</c:f>
              <c:numCache>
                <c:formatCode>0.00</c:formatCode>
                <c:ptCount val="24"/>
                <c:pt idx="0">
                  <c:v>2.5920922737391265</c:v>
                </c:pt>
                <c:pt idx="1">
                  <c:v>5.3340373428719658</c:v>
                </c:pt>
                <c:pt idx="2">
                  <c:v>8.2506798586190655</c:v>
                </c:pt>
                <c:pt idx="3">
                  <c:v>11.374276315359339</c:v>
                </c:pt>
                <c:pt idx="4">
                  <c:v>14.747940673144882</c:v>
                </c:pt>
                <c:pt idx="5">
                  <c:v>18.431434776100701</c:v>
                </c:pt>
                <c:pt idx="6">
                  <c:v>22.511579759164945</c:v>
                </c:pt>
                <c:pt idx="7">
                  <c:v>27.122711529211671</c:v>
                </c:pt>
                <c:pt idx="8">
                  <c:v>32.492084673885586</c:v>
                </c:pt>
                <c:pt idx="9">
                  <c:v>39.060583914796226</c:v>
                </c:pt>
                <c:pt idx="10">
                  <c:v>47.916909124009123</c:v>
                </c:pt>
                <c:pt idx="11">
                  <c:v>63.88170552887631</c:v>
                </c:pt>
                <c:pt idx="12">
                  <c:v>108.51050484089797</c:v>
                </c:pt>
                <c:pt idx="13">
                  <c:v>119.63570094176694</c:v>
                </c:pt>
                <c:pt idx="14">
                  <c:v>127.12965409133201</c:v>
                </c:pt>
                <c:pt idx="15">
                  <c:v>133.0206531178938</c:v>
                </c:pt>
                <c:pt idx="16">
                  <c:v>137.97355350794302</c:v>
                </c:pt>
                <c:pt idx="17">
                  <c:v>142.29813460173455</c:v>
                </c:pt>
                <c:pt idx="18">
                  <c:v>146.16679156133898</c:v>
                </c:pt>
                <c:pt idx="19">
                  <c:v>149.68653230839016</c:v>
                </c:pt>
                <c:pt idx="20">
                  <c:v>152.92890720514674</c:v>
                </c:pt>
                <c:pt idx="21">
                  <c:v>155.9444172083299</c:v>
                </c:pt>
                <c:pt idx="22">
                  <c:v>158.77020441900902</c:v>
                </c:pt>
                <c:pt idx="23">
                  <c:v>161.43448569315595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05-4D6A-846F-A9B09D7BA8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2332248"/>
        <c:axId val="652332576"/>
      </c:barChart>
      <c:catAx>
        <c:axId val="6523322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Χρονικό</a:t>
                </a:r>
                <a:r>
                  <a:rPr lang="el-GR" baseline="0"/>
                  <a:t> βήμα </a:t>
                </a:r>
                <a:r>
                  <a:rPr lang="en-US" baseline="0"/>
                  <a:t>[h]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52332576"/>
        <c:crosses val="autoZero"/>
        <c:auto val="1"/>
        <c:lblAlgn val="ctr"/>
        <c:lblOffset val="100"/>
        <c:noMultiLvlLbl val="0"/>
      </c:catAx>
      <c:valAx>
        <c:axId val="652332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Αθροιστική</a:t>
                </a:r>
                <a:r>
                  <a:rPr lang="el-GR" baseline="0"/>
                  <a:t> βροχόπτωση [</a:t>
                </a:r>
                <a:r>
                  <a:rPr lang="en-US" baseline="0"/>
                  <a:t>mm]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52332248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solidFill>
        <a:schemeClr val="tx1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Όμβριες καμπύλες επιλεγμένων σταθμών (Τ = 100</a:t>
            </a:r>
            <a:r>
              <a:rPr lang="en-US" dirty="0"/>
              <a:t>years)</a:t>
            </a:r>
            <a:endParaRPr lang="el-G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'Όμβριες Καμπύλες'!$C$26:$D$26</c:f>
              <c:strCache>
                <c:ptCount val="1"/>
                <c:pt idx="0">
                  <c:v>ΑΘ. ΔΙΑΚΟΣ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Καμπύλες'!$H$30:$H$53</c:f>
              <c:numCache>
                <c:formatCode>0.00</c:formatCode>
                <c:ptCount val="24"/>
                <c:pt idx="0">
                  <c:v>58.672472443819949</c:v>
                </c:pt>
                <c:pt idx="1">
                  <c:v>41.315009865050648</c:v>
                </c:pt>
                <c:pt idx="2">
                  <c:v>33.037537297975057</c:v>
                </c:pt>
                <c:pt idx="3">
                  <c:v>28.027073350827251</c:v>
                </c:pt>
                <c:pt idx="4">
                  <c:v>24.606217396770987</c:v>
                </c:pt>
                <c:pt idx="5">
                  <c:v>22.093013187860457</c:v>
                </c:pt>
                <c:pt idx="6">
                  <c:v>20.152936987858617</c:v>
                </c:pt>
                <c:pt idx="7">
                  <c:v>18.60081411660806</c:v>
                </c:pt>
                <c:pt idx="8">
                  <c:v>17.325053579148772</c:v>
                </c:pt>
                <c:pt idx="9">
                  <c:v>16.254019339121498</c:v>
                </c:pt>
                <c:pt idx="10">
                  <c:v>15.339415917852605</c:v>
                </c:pt>
                <c:pt idx="11">
                  <c:v>14.547384637399308</c:v>
                </c:pt>
                <c:pt idx="12">
                  <c:v>13.853416524911696</c:v>
                </c:pt>
                <c:pt idx="13">
                  <c:v>13.239291208902985</c:v>
                </c:pt>
                <c:pt idx="14">
                  <c:v>12.691154234074187</c:v>
                </c:pt>
                <c:pt idx="15">
                  <c:v>12.19826503557535</c:v>
                </c:pt>
                <c:pt idx="16">
                  <c:v>11.75215611830059</c:v>
                </c:pt>
                <c:pt idx="17">
                  <c:v>11.346053145093334</c:v>
                </c:pt>
                <c:pt idx="18">
                  <c:v>10.974465560877887</c:v>
                </c:pt>
                <c:pt idx="19">
                  <c:v>10.632891619572167</c:v>
                </c:pt>
                <c:pt idx="20">
                  <c:v>10.317601940524655</c:v>
                </c:pt>
                <c:pt idx="21">
                  <c:v>10.025478083279868</c:v>
                </c:pt>
                <c:pt idx="22">
                  <c:v>9.7538903810171558</c:v>
                </c:pt>
                <c:pt idx="23">
                  <c:v>9.500604253454652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728-41D7-8905-DE2E6B4DE1BA}"/>
            </c:ext>
          </c:extLst>
        </c:ser>
        <c:ser>
          <c:idx val="1"/>
          <c:order val="1"/>
          <c:tx>
            <c:strRef>
              <c:f>'Όμβριες Καμπύλες'!$O$26:$P$26</c:f>
              <c:strCache>
                <c:ptCount val="1"/>
                <c:pt idx="0">
                  <c:v>ΓΡΑΜΜΕΝΗ ΟΞΥΑ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'Όμβριες Καμπύλες'!$N$30:$N$53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Καμπύλες'!$T$30:$T$53</c:f>
              <c:numCache>
                <c:formatCode>0.00</c:formatCode>
                <c:ptCount val="24"/>
                <c:pt idx="0">
                  <c:v>46.095257981043844</c:v>
                </c:pt>
                <c:pt idx="1">
                  <c:v>32.458595298543223</c:v>
                </c:pt>
                <c:pt idx="2">
                  <c:v>25.955507606513436</c:v>
                </c:pt>
                <c:pt idx="3">
                  <c:v>22.019102361794204</c:v>
                </c:pt>
                <c:pt idx="4">
                  <c:v>19.331551775457484</c:v>
                </c:pt>
                <c:pt idx="5">
                  <c:v>17.357085871030126</c:v>
                </c:pt>
                <c:pt idx="6">
                  <c:v>15.832890465295392</c:v>
                </c:pt>
                <c:pt idx="7">
                  <c:v>14.613485500947263</c:v>
                </c:pt>
                <c:pt idx="8">
                  <c:v>13.611200977271713</c:v>
                </c:pt>
                <c:pt idx="9">
                  <c:v>12.769756982426244</c:v>
                </c:pt>
                <c:pt idx="10">
                  <c:v>12.051210807401784</c:v>
                </c:pt>
                <c:pt idx="11">
                  <c:v>11.428961826220545</c:v>
                </c:pt>
                <c:pt idx="12">
                  <c:v>10.883754886009115</c:v>
                </c:pt>
                <c:pt idx="13">
                  <c:v>10.401275391025887</c:v>
                </c:pt>
                <c:pt idx="14">
                  <c:v>9.9706387702856318</c:v>
                </c:pt>
                <c:pt idx="15">
                  <c:v>9.5834068399689318</c:v>
                </c:pt>
                <c:pt idx="16">
                  <c:v>9.2329272236699218</c:v>
                </c:pt>
                <c:pt idx="17">
                  <c:v>8.9138777523052788</c:v>
                </c:pt>
                <c:pt idx="18">
                  <c:v>8.6219448433356636</c:v>
                </c:pt>
                <c:pt idx="19">
                  <c:v>8.3535917590308362</c:v>
                </c:pt>
                <c:pt idx="20">
                  <c:v>8.1058885604248534</c:v>
                </c:pt>
                <c:pt idx="21">
                  <c:v>7.8763852856990511</c:v>
                </c:pt>
                <c:pt idx="22">
                  <c:v>7.6630159716264981</c:v>
                </c:pt>
                <c:pt idx="23">
                  <c:v>7.4640250495344977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728-41D7-8905-DE2E6B4DE1BA}"/>
            </c:ext>
          </c:extLst>
        </c:ser>
        <c:ser>
          <c:idx val="2"/>
          <c:order val="2"/>
          <c:tx>
            <c:strRef>
              <c:f>'Όμβριες Καμπύλες'!$AA$26:$AB$26</c:f>
              <c:strCache>
                <c:ptCount val="1"/>
                <c:pt idx="0">
                  <c:v>ΚΡΙΚΕΛΛΟ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'Όμβριες Καμπύλες'!$Z$30:$Z$53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Καμπύλες'!$AF$30:$AF$53</c:f>
              <c:numCache>
                <c:formatCode>0.00</c:formatCode>
                <c:ptCount val="24"/>
                <c:pt idx="0">
                  <c:v>52.643586930133466</c:v>
                </c:pt>
                <c:pt idx="1">
                  <c:v>37.069689119249112</c:v>
                </c:pt>
                <c:pt idx="2">
                  <c:v>29.642767626143741</c:v>
                </c:pt>
                <c:pt idx="3">
                  <c:v>25.147153526796913</c:v>
                </c:pt>
                <c:pt idx="4">
                  <c:v>22.077807370211104</c:v>
                </c:pt>
                <c:pt idx="5">
                  <c:v>19.822847271646268</c:v>
                </c:pt>
                <c:pt idx="6">
                  <c:v>18.082123456339627</c:v>
                </c:pt>
                <c:pt idx="7">
                  <c:v>16.689488854530996</c:v>
                </c:pt>
                <c:pt idx="8">
                  <c:v>15.544818995593667</c:v>
                </c:pt>
                <c:pt idx="9">
                  <c:v>14.583838798721732</c:v>
                </c:pt>
                <c:pt idx="10">
                  <c:v>13.763215383537226</c:v>
                </c:pt>
                <c:pt idx="11">
                  <c:v>13.052569218014675</c:v>
                </c:pt>
                <c:pt idx="12">
                  <c:v>12.429909746974602</c:v>
                </c:pt>
                <c:pt idx="13">
                  <c:v>11.878888831838349</c:v>
                </c:pt>
                <c:pt idx="14">
                  <c:v>11.387075630824018</c:v>
                </c:pt>
                <c:pt idx="15">
                  <c:v>10.944833225018765</c:v>
                </c:pt>
                <c:pt idx="16">
                  <c:v>10.544564196142426</c:v>
                </c:pt>
                <c:pt idx="17">
                  <c:v>10.180190303545819</c:v>
                </c:pt>
                <c:pt idx="18">
                  <c:v>9.8467851737290228</c:v>
                </c:pt>
                <c:pt idx="19">
                  <c:v>9.5403096371916174</c:v>
                </c:pt>
                <c:pt idx="20">
                  <c:v>9.2574175255117392</c:v>
                </c:pt>
                <c:pt idx="21">
                  <c:v>8.9953108333494658</c:v>
                </c:pt>
                <c:pt idx="22">
                  <c:v>8.7516301051014391</c:v>
                </c:pt>
                <c:pt idx="23">
                  <c:v>8.5243703746153745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728-41D7-8905-DE2E6B4DE1BA}"/>
            </c:ext>
          </c:extLst>
        </c:ser>
        <c:ser>
          <c:idx val="3"/>
          <c:order val="3"/>
          <c:tx>
            <c:strRef>
              <c:f>'Όμβριες Καμπύλες'!$AM$26:$AN$26</c:f>
              <c:strCache>
                <c:ptCount val="1"/>
                <c:pt idx="0">
                  <c:v>ΠΥΡΑ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'Όμβριες Καμπύλες'!$AL$30:$AL$53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Καμπύλες'!$AR$30:$AR$53</c:f>
              <c:numCache>
                <c:formatCode>0.00</c:formatCode>
                <c:ptCount val="24"/>
                <c:pt idx="0">
                  <c:v>62.603470770030881</c:v>
                </c:pt>
                <c:pt idx="1">
                  <c:v>44.083075158061988</c:v>
                </c:pt>
                <c:pt idx="2">
                  <c:v>35.251020016720631</c:v>
                </c:pt>
                <c:pt idx="3">
                  <c:v>29.904859880723144</c:v>
                </c:pt>
                <c:pt idx="4">
                  <c:v>26.254809920184879</c:v>
                </c:pt>
                <c:pt idx="5">
                  <c:v>23.573223484871441</c:v>
                </c:pt>
                <c:pt idx="6">
                  <c:v>21.503164075073364</c:v>
                </c:pt>
                <c:pt idx="7">
                  <c:v>19.847050487992622</c:v>
                </c:pt>
                <c:pt idx="8">
                  <c:v>18.48581524103988</c:v>
                </c:pt>
                <c:pt idx="9">
                  <c:v>17.343022753413727</c:v>
                </c:pt>
                <c:pt idx="10">
                  <c:v>16.367141796557814</c:v>
                </c:pt>
                <c:pt idx="11">
                  <c:v>15.522045194189714</c:v>
                </c:pt>
                <c:pt idx="12">
                  <c:v>14.781581896225733</c:v>
                </c:pt>
                <c:pt idx="13">
                  <c:v>14.126310784092178</c:v>
                </c:pt>
                <c:pt idx="14">
                  <c:v>13.541449167521895</c:v>
                </c:pt>
                <c:pt idx="15">
                  <c:v>13.015536874314352</c:v>
                </c:pt>
                <c:pt idx="16">
                  <c:v>12.539539095464955</c:v>
                </c:pt>
                <c:pt idx="17">
                  <c:v>12.106227619846701</c:v>
                </c:pt>
                <c:pt idx="18">
                  <c:v>11.709744030558509</c:v>
                </c:pt>
                <c:pt idx="19">
                  <c:v>11.345284968929359</c:v>
                </c:pt>
                <c:pt idx="20">
                  <c:v>11.008871189447966</c:v>
                </c:pt>
                <c:pt idx="21">
                  <c:v>10.697175319195289</c:v>
                </c:pt>
                <c:pt idx="22">
                  <c:v>10.40739150624308</c:v>
                </c:pt>
                <c:pt idx="23">
                  <c:v>10.137135455613945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A728-41D7-8905-DE2E6B4DE1BA}"/>
            </c:ext>
          </c:extLst>
        </c:ser>
        <c:ser>
          <c:idx val="4"/>
          <c:order val="4"/>
          <c:tx>
            <c:strRef>
              <c:f>'Όμβριες Καμπύλες'!$AY$26:$AZ$26</c:f>
              <c:strCache>
                <c:ptCount val="1"/>
                <c:pt idx="0">
                  <c:v>ΝΕΟΧΩΡΙ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'Όμβριες Καμπύλες'!$AX$30:$AX$53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Καμπύλες'!$BD$30:$BD$53</c:f>
              <c:numCache>
                <c:formatCode>0.00</c:formatCode>
                <c:ptCount val="24"/>
                <c:pt idx="0">
                  <c:v>51.146542823098741</c:v>
                </c:pt>
                <c:pt idx="1">
                  <c:v>34.427288774719784</c:v>
                </c:pt>
                <c:pt idx="2">
                  <c:v>27.082120831672626</c:v>
                </c:pt>
                <c:pt idx="3">
                  <c:v>22.785823275050685</c:v>
                </c:pt>
                <c:pt idx="4">
                  <c:v>19.907469352796181</c:v>
                </c:pt>
                <c:pt idx="5">
                  <c:v>17.817921690957043</c:v>
                </c:pt>
                <c:pt idx="6">
                  <c:v>16.218050806519969</c:v>
                </c:pt>
                <c:pt idx="7">
                  <c:v>14.945692483783187</c:v>
                </c:pt>
                <c:pt idx="8">
                  <c:v>13.90457397819697</c:v>
                </c:pt>
                <c:pt idx="9">
                  <c:v>13.033585349156606</c:v>
                </c:pt>
                <c:pt idx="10">
                  <c:v>12.29188814141594</c:v>
                </c:pt>
                <c:pt idx="11">
                  <c:v>11.651052577353337</c:v>
                </c:pt>
                <c:pt idx="12">
                  <c:v>11.09061780322069</c:v>
                </c:pt>
                <c:pt idx="13">
                  <c:v>10.595445798877666</c:v>
                </c:pt>
                <c:pt idx="14">
                  <c:v>10.154072529289973</c:v>
                </c:pt>
                <c:pt idx="15">
                  <c:v>9.7576414137035314</c:v>
                </c:pt>
                <c:pt idx="16">
                  <c:v>9.3991911699668513</c:v>
                </c:pt>
                <c:pt idx="17">
                  <c:v>9.0731670688323849</c:v>
                </c:pt>
                <c:pt idx="18">
                  <c:v>8.7750774022505773</c:v>
                </c:pt>
                <c:pt idx="19">
                  <c:v>8.5012468930865452</c:v>
                </c:pt>
                <c:pt idx="20">
                  <c:v>8.2486363622788907</c:v>
                </c:pt>
                <c:pt idx="21">
                  <c:v>8.0147086389628761</c:v>
                </c:pt>
                <c:pt idx="22">
                  <c:v>7.7973273546772779</c:v>
                </c:pt>
                <c:pt idx="23">
                  <c:v>7.5946795192822414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A728-41D7-8905-DE2E6B4DE1BA}"/>
            </c:ext>
          </c:extLst>
        </c:ser>
        <c:ser>
          <c:idx val="5"/>
          <c:order val="5"/>
          <c:tx>
            <c:strRef>
              <c:f>'Όμβριες Καμπύλες'!$BK$26:$BL$26</c:f>
              <c:strCache>
                <c:ptCount val="1"/>
                <c:pt idx="0">
                  <c:v>ΠΙΤΣΙΩΤΑ</c:v>
                </c:pt>
              </c:strCache>
            </c:strRef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'Όμβριες Καμπύλες'!$BJ$30:$BJ$53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Καμπύλες'!$BP$30:$BP$53</c:f>
              <c:numCache>
                <c:formatCode>0.00</c:formatCode>
                <c:ptCount val="24"/>
                <c:pt idx="0">
                  <c:v>36.941668360632448</c:v>
                </c:pt>
                <c:pt idx="1">
                  <c:v>24.865834800804031</c:v>
                </c:pt>
                <c:pt idx="2">
                  <c:v>19.56063246985287</c:v>
                </c:pt>
                <c:pt idx="3">
                  <c:v>16.457541024077852</c:v>
                </c:pt>
                <c:pt idx="4">
                  <c:v>14.378589248427627</c:v>
                </c:pt>
                <c:pt idx="5">
                  <c:v>12.869369416808132</c:v>
                </c:pt>
                <c:pt idx="6">
                  <c:v>11.713828956583425</c:v>
                </c:pt>
                <c:pt idx="7">
                  <c:v>10.794841345690489</c:v>
                </c:pt>
                <c:pt idx="8">
                  <c:v>10.042871565631108</c:v>
                </c:pt>
                <c:pt idx="9">
                  <c:v>9.4137816740390647</c:v>
                </c:pt>
                <c:pt idx="10">
                  <c:v>8.8780752360276054</c:v>
                </c:pt>
                <c:pt idx="11">
                  <c:v>8.415218245611273</c:v>
                </c:pt>
                <c:pt idx="12">
                  <c:v>8.0104324200007078</c:v>
                </c:pt>
                <c:pt idx="13">
                  <c:v>7.6527840051473683</c:v>
                </c:pt>
                <c:pt idx="14">
                  <c:v>7.3339928601671289</c:v>
                </c:pt>
                <c:pt idx="15">
                  <c:v>7.0476621329763951</c:v>
                </c:pt>
                <c:pt idx="16">
                  <c:v>6.7887638908467602</c:v>
                </c:pt>
                <c:pt idx="17">
                  <c:v>6.5532861135248588</c:v>
                </c:pt>
                <c:pt idx="18">
                  <c:v>6.3379845702185253</c:v>
                </c:pt>
                <c:pt idx="19">
                  <c:v>6.1402047145682941</c:v>
                </c:pt>
                <c:pt idx="20">
                  <c:v>5.9577514354527175</c:v>
                </c:pt>
                <c:pt idx="21">
                  <c:v>5.7887922077491529</c:v>
                </c:pt>
                <c:pt idx="22">
                  <c:v>5.6317839943169794</c:v>
                </c:pt>
                <c:pt idx="23">
                  <c:v>5.4854173248227003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A728-41D7-8905-DE2E6B4DE1BA}"/>
            </c:ext>
          </c:extLst>
        </c:ser>
        <c:ser>
          <c:idx val="6"/>
          <c:order val="6"/>
          <c:tx>
            <c:strRef>
              <c:f>'Όμβριες Καμπύλες'!$C$76:$D$76</c:f>
              <c:strCache>
                <c:ptCount val="1"/>
                <c:pt idx="0">
                  <c:v>ΤΥΜΦΡΗΣΤΟΣ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'Όμβριες Καμπύλες'!$B$80:$B$103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Καμπύλες'!$H$80:$H$103</c:f>
              <c:numCache>
                <c:formatCode>0.00</c:formatCode>
                <c:ptCount val="24"/>
                <c:pt idx="0">
                  <c:v>41.551716929242446</c:v>
                </c:pt>
                <c:pt idx="1">
                  <c:v>27.968908138252424</c:v>
                </c:pt>
                <c:pt idx="2">
                  <c:v>22.001655567089283</c:v>
                </c:pt>
                <c:pt idx="3">
                  <c:v>18.51132112681254</c:v>
                </c:pt>
                <c:pt idx="4">
                  <c:v>16.172931456696265</c:v>
                </c:pt>
                <c:pt idx="5">
                  <c:v>14.475372087821604</c:v>
                </c:pt>
                <c:pt idx="6">
                  <c:v>13.175628675184853</c:v>
                </c:pt>
                <c:pt idx="7">
                  <c:v>12.141958168034799</c:v>
                </c:pt>
                <c:pt idx="8">
                  <c:v>11.296148088875798</c:v>
                </c:pt>
                <c:pt idx="9">
                  <c:v>10.588552404693415</c:v>
                </c:pt>
                <c:pt idx="10">
                  <c:v>9.9859937424228651</c:v>
                </c:pt>
                <c:pt idx="11">
                  <c:v>9.46537560312421</c:v>
                </c:pt>
                <c:pt idx="12">
                  <c:v>9.0100754829849699</c:v>
                </c:pt>
                <c:pt idx="13">
                  <c:v>8.607795175850411</c:v>
                </c:pt>
                <c:pt idx="14">
                  <c:v>8.2492212401403453</c:v>
                </c:pt>
                <c:pt idx="15">
                  <c:v>7.9271585436690524</c:v>
                </c:pt>
                <c:pt idx="16">
                  <c:v>7.6359517046754686</c:v>
                </c:pt>
                <c:pt idx="17">
                  <c:v>7.3710880322801557</c:v>
                </c:pt>
                <c:pt idx="18">
                  <c:v>7.128918439543857</c:v>
                </c:pt>
                <c:pt idx="19">
                  <c:v>6.9064571122410925</c:v>
                </c:pt>
                <c:pt idx="20">
                  <c:v>6.7012350055237455</c:v>
                </c:pt>
                <c:pt idx="21">
                  <c:v>6.5111909086089597</c:v>
                </c:pt>
                <c:pt idx="22">
                  <c:v>6.3345892246673614</c:v>
                </c:pt>
                <c:pt idx="23">
                  <c:v>6.1699570710967491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A728-41D7-8905-DE2E6B4DE1BA}"/>
            </c:ext>
          </c:extLst>
        </c:ser>
        <c:ser>
          <c:idx val="7"/>
          <c:order val="7"/>
          <c:tx>
            <c:strRef>
              <c:f>'Όμβριες Καμπύλες'!$O$76:$P$76</c:f>
              <c:strCache>
                <c:ptCount val="1"/>
                <c:pt idx="0">
                  <c:v>ΤΡΙΛΟΦΟ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'Όμβριες Καμπύλες'!$N$80:$N$103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Καμπύλες'!$T$80:$T$103</c:f>
              <c:numCache>
                <c:formatCode>0.00</c:formatCode>
                <c:ptCount val="24"/>
                <c:pt idx="0">
                  <c:v>41.206350360070843</c:v>
                </c:pt>
                <c:pt idx="1">
                  <c:v>27.736438181267662</c:v>
                </c:pt>
                <c:pt idx="2">
                  <c:v>21.81878379040096</c:v>
                </c:pt>
                <c:pt idx="3">
                  <c:v>18.357460060631141</c:v>
                </c:pt>
                <c:pt idx="4">
                  <c:v>16.038506449417788</c:v>
                </c:pt>
                <c:pt idx="5">
                  <c:v>14.35505673228608</c:v>
                </c:pt>
                <c:pt idx="6">
                  <c:v>13.066116433368796</c:v>
                </c:pt>
                <c:pt idx="7">
                  <c:v>12.041037514318848</c:v>
                </c:pt>
                <c:pt idx="8">
                  <c:v>11.202257578479974</c:v>
                </c:pt>
                <c:pt idx="9">
                  <c:v>10.500543237160578</c:v>
                </c:pt>
                <c:pt idx="10">
                  <c:v>9.9029928785966455</c:v>
                </c:pt>
                <c:pt idx="11">
                  <c:v>9.386701975665245</c:v>
                </c:pt>
                <c:pt idx="12">
                  <c:v>8.935186186284314</c:v>
                </c:pt>
                <c:pt idx="13">
                  <c:v>8.5362495236436029</c:v>
                </c:pt>
                <c:pt idx="14">
                  <c:v>8.180655956956107</c:v>
                </c:pt>
                <c:pt idx="15">
                  <c:v>7.8612701580177822</c:v>
                </c:pt>
                <c:pt idx="16">
                  <c:v>7.5724837510625136</c:v>
                </c:pt>
                <c:pt idx="17">
                  <c:v>7.3098215534700142</c:v>
                </c:pt>
                <c:pt idx="18">
                  <c:v>7.0696648085191249</c:v>
                </c:pt>
                <c:pt idx="19">
                  <c:v>6.8490525192600771</c:v>
                </c:pt>
                <c:pt idx="20">
                  <c:v>6.6455361628739587</c:v>
                </c:pt>
                <c:pt idx="21">
                  <c:v>6.4570716608012955</c:v>
                </c:pt>
                <c:pt idx="22">
                  <c:v>6.2819378420214838</c:v>
                </c:pt>
                <c:pt idx="23">
                  <c:v>6.1186740661318906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A728-41D7-8905-DE2E6B4DE1BA}"/>
            </c:ext>
          </c:extLst>
        </c:ser>
        <c:ser>
          <c:idx val="8"/>
          <c:order val="8"/>
          <c:tx>
            <c:strRef>
              <c:f>'Όμβριες Καμπύλες'!$AA$76:$AB$76</c:f>
              <c:strCache>
                <c:ptCount val="1"/>
                <c:pt idx="0">
                  <c:v>ΑΝΩ ΥΠΑΤΗ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'Όμβριες Καμπύλες'!$Z$80:$Z$103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Καμπύλες'!$AF$80:$AF$103</c:f>
              <c:numCache>
                <c:formatCode>0.00</c:formatCode>
                <c:ptCount val="24"/>
                <c:pt idx="0">
                  <c:v>47.257967479823513</c:v>
                </c:pt>
                <c:pt idx="1">
                  <c:v>31.809846834836961</c:v>
                </c:pt>
                <c:pt idx="2">
                  <c:v>25.023118179745929</c:v>
                </c:pt>
                <c:pt idx="3">
                  <c:v>21.053460036541171</c:v>
                </c:pt>
                <c:pt idx="4">
                  <c:v>18.393941943132631</c:v>
                </c:pt>
                <c:pt idx="5">
                  <c:v>16.463258655461058</c:v>
                </c:pt>
                <c:pt idx="6">
                  <c:v>14.985022941853872</c:v>
                </c:pt>
                <c:pt idx="7">
                  <c:v>13.809399626578255</c:v>
                </c:pt>
                <c:pt idx="8">
                  <c:v>12.847435400573605</c:v>
                </c:pt>
                <c:pt idx="9">
                  <c:v>12.042666396951011</c:v>
                </c:pt>
                <c:pt idx="10">
                  <c:v>11.357359031318966</c:v>
                </c:pt>
                <c:pt idx="11">
                  <c:v>10.765244988515905</c:v>
                </c:pt>
                <c:pt idx="12">
                  <c:v>10.247419014976954</c:v>
                </c:pt>
                <c:pt idx="13">
                  <c:v>9.7898940057285575</c:v>
                </c:pt>
                <c:pt idx="14">
                  <c:v>9.3820775147336182</c:v>
                </c:pt>
                <c:pt idx="15">
                  <c:v>9.0157863103960825</c:v>
                </c:pt>
                <c:pt idx="16">
                  <c:v>8.6845883637385288</c:v>
                </c:pt>
                <c:pt idx="17">
                  <c:v>8.3833512611186993</c:v>
                </c:pt>
                <c:pt idx="18">
                  <c:v>8.1079247905922802</c:v>
                </c:pt>
                <c:pt idx="19">
                  <c:v>7.8549130994245022</c:v>
                </c:pt>
                <c:pt idx="20">
                  <c:v>7.6215080716153167</c:v>
                </c:pt>
                <c:pt idx="21">
                  <c:v>7.4053654326234044</c:v>
                </c:pt>
                <c:pt idx="22">
                  <c:v>7.2045112380589282</c:v>
                </c:pt>
                <c:pt idx="23">
                  <c:v>7.0172703360085498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A728-41D7-8905-DE2E6B4DE1BA}"/>
            </c:ext>
          </c:extLst>
        </c:ser>
        <c:ser>
          <c:idx val="9"/>
          <c:order val="9"/>
          <c:tx>
            <c:strRef>
              <c:f>'Όμβριες Καμπύλες'!$AM$76:$AN$76</c:f>
              <c:strCache>
                <c:ptCount val="1"/>
                <c:pt idx="0">
                  <c:v>ΖΗΛΕΥΤΟ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'Όμβριες Καμπύλες'!$AL$80:$AL$103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Καμπύλες'!$AR$80:$AR$103</c:f>
              <c:numCache>
                <c:formatCode>0.00</c:formatCode>
                <c:ptCount val="24"/>
                <c:pt idx="0">
                  <c:v>36.028190192822343</c:v>
                </c:pt>
                <c:pt idx="1">
                  <c:v>24.250962808744433</c:v>
                </c:pt>
                <c:pt idx="2">
                  <c:v>19.076945308370753</c:v>
                </c:pt>
                <c:pt idx="3">
                  <c:v>16.050585813647913</c:v>
                </c:pt>
                <c:pt idx="4">
                  <c:v>14.023041490429108</c:v>
                </c:pt>
                <c:pt idx="5">
                  <c:v>12.551141017349456</c:v>
                </c:pt>
                <c:pt idx="6">
                  <c:v>11.424174279679235</c:v>
                </c:pt>
                <c:pt idx="7">
                  <c:v>10.527911011142566</c:v>
                </c:pt>
                <c:pt idx="8">
                  <c:v>9.794535626177403</c:v>
                </c:pt>
                <c:pt idx="9">
                  <c:v>9.1810016070475715</c:v>
                </c:pt>
                <c:pt idx="10">
                  <c:v>8.6585418944059995</c:v>
                </c:pt>
                <c:pt idx="11">
                  <c:v>8.2071302386030389</c:v>
                </c:pt>
                <c:pt idx="12">
                  <c:v>7.812353788062504</c:v>
                </c:pt>
                <c:pt idx="13">
                  <c:v>7.4635491540457819</c:v>
                </c:pt>
                <c:pt idx="14">
                  <c:v>7.1526409435390965</c:v>
                </c:pt>
                <c:pt idx="15">
                  <c:v>6.8733904831492163</c:v>
                </c:pt>
                <c:pt idx="16">
                  <c:v>6.6208941687712217</c:v>
                </c:pt>
                <c:pt idx="17">
                  <c:v>6.3912391877152634</c:v>
                </c:pt>
                <c:pt idx="18">
                  <c:v>6.1812615311751209</c:v>
                </c:pt>
                <c:pt idx="19">
                  <c:v>5.9883722933065613</c:v>
                </c:pt>
                <c:pt idx="20">
                  <c:v>5.8104306427804238</c:v>
                </c:pt>
                <c:pt idx="21">
                  <c:v>5.6456493683910027</c:v>
                </c:pt>
                <c:pt idx="22">
                  <c:v>5.4925235885765264</c:v>
                </c:pt>
                <c:pt idx="23">
                  <c:v>5.3497762130397604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A728-41D7-8905-DE2E6B4DE1BA}"/>
            </c:ext>
          </c:extLst>
        </c:ser>
        <c:ser>
          <c:idx val="10"/>
          <c:order val="10"/>
          <c:tx>
            <c:strRef>
              <c:f>'Όμβριες Καμπύλες'!$AY$76:$AZ$76</c:f>
              <c:strCache>
                <c:ptCount val="1"/>
                <c:pt idx="0">
                  <c:v>ΜΑΚΡΥΡΑΧΗ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'Όμβριες Καμπύλες'!$AX$80:$AX$103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Καμπύλες'!$BD$80:$BD$103</c:f>
              <c:numCache>
                <c:formatCode>0.00</c:formatCode>
                <c:ptCount val="24"/>
                <c:pt idx="0">
                  <c:v>43.854212395887927</c:v>
                </c:pt>
                <c:pt idx="1">
                  <c:v>28.53009196981024</c:v>
                </c:pt>
                <c:pt idx="2">
                  <c:v>22.115158334480778</c:v>
                </c:pt>
                <c:pt idx="3">
                  <c:v>18.442243272003022</c:v>
                </c:pt>
                <c:pt idx="4">
                  <c:v>16.012737066002398</c:v>
                </c:pt>
                <c:pt idx="5">
                  <c:v>14.264426231492747</c:v>
                </c:pt>
                <c:pt idx="6">
                  <c:v>12.934541269225694</c:v>
                </c:pt>
                <c:pt idx="7">
                  <c:v>11.88231737488403</c:v>
                </c:pt>
                <c:pt idx="8">
                  <c:v>11.024928226721523</c:v>
                </c:pt>
                <c:pt idx="9">
                  <c:v>10.310166276381231</c:v>
                </c:pt>
                <c:pt idx="10">
                  <c:v>9.703340699874996</c:v>
                </c:pt>
                <c:pt idx="11">
                  <c:v>9.1804161450088184</c:v>
                </c:pt>
                <c:pt idx="12">
                  <c:v>8.7241645204130371</c:v>
                </c:pt>
                <c:pt idx="13">
                  <c:v>8.3218843693618005</c:v>
                </c:pt>
                <c:pt idx="14">
                  <c:v>7.9639865827500387</c:v>
                </c:pt>
                <c:pt idx="15">
                  <c:v>7.6430834061510726</c:v>
                </c:pt>
                <c:pt idx="16">
                  <c:v>7.3533823715659494</c:v>
                </c:pt>
                <c:pt idx="17">
                  <c:v>7.0902717132373452</c:v>
                </c:pt>
                <c:pt idx="18">
                  <c:v>6.8500298139524602</c:v>
                </c:pt>
                <c:pt idx="19">
                  <c:v>6.6296171933931403</c:v>
                </c:pt>
                <c:pt idx="20">
                  <c:v>6.4265247535021546</c:v>
                </c:pt>
                <c:pt idx="21">
                  <c:v>6.2386611866821804</c:v>
                </c:pt>
                <c:pt idx="22">
                  <c:v>6.0642681679958237</c:v>
                </c:pt>
                <c:pt idx="23">
                  <c:v>5.9018555973488382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A728-41D7-8905-DE2E6B4DE1BA}"/>
            </c:ext>
          </c:extLst>
        </c:ser>
        <c:ser>
          <c:idx val="11"/>
          <c:order val="11"/>
          <c:tx>
            <c:strRef>
              <c:f>'Όμβριες Καμπύλες'!$BK$76:$BL$76</c:f>
              <c:strCache>
                <c:ptCount val="1"/>
                <c:pt idx="0">
                  <c:v>ΡΕΝΤΙΝΑ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'Όμβριες Καμπύλες'!$BJ$80:$BJ$103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Καμπύλες'!$BP$80:$BP$103</c:f>
              <c:numCache>
                <c:formatCode>0.00</c:formatCode>
                <c:ptCount val="24"/>
                <c:pt idx="0">
                  <c:v>47.265159521348643</c:v>
                </c:pt>
                <c:pt idx="1">
                  <c:v>30.749140719678543</c:v>
                </c:pt>
                <c:pt idx="2">
                  <c:v>23.835258448675944</c:v>
                </c:pt>
                <c:pt idx="3">
                  <c:v>19.876666859589434</c:v>
                </c:pt>
                <c:pt idx="4">
                  <c:v>17.258195517586874</c:v>
                </c:pt>
                <c:pt idx="5">
                  <c:v>15.37390240248012</c:v>
                </c:pt>
                <c:pt idx="6">
                  <c:v>13.940580004185515</c:v>
                </c:pt>
                <c:pt idx="7">
                  <c:v>12.806514939482705</c:v>
                </c:pt>
                <c:pt idx="8">
                  <c:v>11.882438718618365</c:v>
                </c:pt>
                <c:pt idx="9">
                  <c:v>11.112083130022917</c:v>
                </c:pt>
                <c:pt idx="10">
                  <c:v>10.458059123930152</c:v>
                </c:pt>
                <c:pt idx="11">
                  <c:v>9.8944618968209568</c:v>
                </c:pt>
                <c:pt idx="12">
                  <c:v>9.4027233695451571</c:v>
                </c:pt>
                <c:pt idx="13">
                  <c:v>8.9691541757795914</c:v>
                </c:pt>
                <c:pt idx="14">
                  <c:v>8.5834193728412842</c:v>
                </c:pt>
                <c:pt idx="15">
                  <c:v>8.2375565924101881</c:v>
                </c:pt>
                <c:pt idx="16">
                  <c:v>7.9253228327531682</c:v>
                </c:pt>
                <c:pt idx="17">
                  <c:v>7.641747628496744</c:v>
                </c:pt>
                <c:pt idx="18">
                  <c:v>7.3828198978854749</c:v>
                </c:pt>
                <c:pt idx="19">
                  <c:v>7.1452637521449214</c:v>
                </c:pt>
                <c:pt idx="20">
                  <c:v>6.9263749374884878</c:v>
                </c:pt>
                <c:pt idx="21">
                  <c:v>6.723899486012173</c:v>
                </c:pt>
                <c:pt idx="22">
                  <c:v>6.5359423116087152</c:v>
                </c:pt>
                <c:pt idx="23">
                  <c:v>6.360897415337317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A728-41D7-8905-DE2E6B4DE1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649344"/>
        <c:axId val="178485120"/>
      </c:scatterChart>
      <c:valAx>
        <c:axId val="178649344"/>
        <c:scaling>
          <c:logBase val="10"/>
          <c:orientation val="minMax"/>
          <c:max val="2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Χρονική κλίμακα [</a:t>
                </a:r>
                <a:r>
                  <a:rPr lang="en-US"/>
                  <a:t>h]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8485120"/>
        <c:crosses val="autoZero"/>
        <c:crossBetween val="midCat"/>
      </c:valAx>
      <c:valAx>
        <c:axId val="17848512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Ένταση</a:t>
                </a:r>
                <a:r>
                  <a:rPr lang="el-GR" baseline="0"/>
                  <a:t> βροχής [</a:t>
                </a:r>
                <a:r>
                  <a:rPr lang="en-US" baseline="0"/>
                  <a:t>mm/h]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8649344"/>
        <c:crosses val="autoZero"/>
        <c:crossBetween val="midCat"/>
      </c:valAx>
      <c:spPr>
        <a:solidFill>
          <a:schemeClr val="bg1">
            <a:lumMod val="95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13159877914671553"/>
          <c:y val="0.56030806632159291"/>
          <c:w val="0.36210581119013374"/>
          <c:h val="0.25291993861751394"/>
        </c:manualLayout>
      </c:layout>
      <c:overlay val="1"/>
      <c:spPr>
        <a:solidFill>
          <a:schemeClr val="accent4">
            <a:lumMod val="20000"/>
            <a:lumOff val="8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50000"/>
          <a:lumOff val="50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Όμβριες</a:t>
            </a:r>
            <a:r>
              <a:rPr lang="el-GR" baseline="0"/>
              <a:t> καμπύλες σταθμού "ΠΥΡΑ"</a:t>
            </a:r>
            <a:endParaRPr lang="el-G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T = 1 year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Καμπύλες'!$AM$30:$AM$53</c:f>
              <c:numCache>
                <c:formatCode>0.00</c:formatCode>
                <c:ptCount val="24"/>
                <c:pt idx="0">
                  <c:v>17.258003720937442</c:v>
                </c:pt>
                <c:pt idx="1">
                  <c:v>12.152455219342201</c:v>
                </c:pt>
                <c:pt idx="2">
                  <c:v>9.7177077745446034</c:v>
                </c:pt>
                <c:pt idx="3">
                  <c:v>8.2439228488062675</c:v>
                </c:pt>
                <c:pt idx="4">
                  <c:v>7.2377074580977325</c:v>
                </c:pt>
                <c:pt idx="5">
                  <c:v>6.4984700306928449</c:v>
                </c:pt>
                <c:pt idx="6">
                  <c:v>5.9278132834321351</c:v>
                </c:pt>
                <c:pt idx="7">
                  <c:v>5.4712696749615208</c:v>
                </c:pt>
                <c:pt idx="8">
                  <c:v>5.0960156727788233</c:v>
                </c:pt>
                <c:pt idx="9">
                  <c:v>4.7809801522058519</c:v>
                </c:pt>
                <c:pt idx="10">
                  <c:v>4.5119574130916211</c:v>
                </c:pt>
                <c:pt idx="11">
                  <c:v>4.2789882161952386</c:v>
                </c:pt>
                <c:pt idx="12">
                  <c:v>4.07486345770665</c:v>
                </c:pt>
                <c:pt idx="13">
                  <c:v>3.8942237718821171</c:v>
                </c:pt>
                <c:pt idx="14">
                  <c:v>3.7329939897174618</c:v>
                </c:pt>
                <c:pt idx="15">
                  <c:v>3.5880148663330211</c:v>
                </c:pt>
                <c:pt idx="16">
                  <c:v>3.4567957607866662</c:v>
                </c:pt>
                <c:pt idx="17">
                  <c:v>3.3373440600013384</c:v>
                </c:pt>
                <c:pt idx="18">
                  <c:v>3.2280447643702432</c:v>
                </c:pt>
                <c:pt idx="19">
                  <c:v>3.1275737239573167</c:v>
                </c:pt>
                <c:pt idx="20">
                  <c:v>3.03483397348259</c:v>
                </c:pt>
                <c:pt idx="21">
                  <c:v>2.9489082504762441</c:v>
                </c:pt>
                <c:pt idx="22">
                  <c:v>2.8690230610341478</c:v>
                </c:pt>
                <c:pt idx="23">
                  <c:v>2.7945211225634101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45E-4DC5-98F9-D3D337A89AFE}"/>
            </c:ext>
          </c:extLst>
        </c:ser>
        <c:ser>
          <c:idx val="1"/>
          <c:order val="1"/>
          <c:tx>
            <c:v>T = 2 years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Καμπύλες'!$AN$30:$AN$53</c:f>
              <c:numCache>
                <c:formatCode>0.00</c:formatCode>
                <c:ptCount val="24"/>
                <c:pt idx="0">
                  <c:v>22.554247934119687</c:v>
                </c:pt>
                <c:pt idx="1">
                  <c:v>15.881876748746146</c:v>
                </c:pt>
                <c:pt idx="2">
                  <c:v>12.699938767106488</c:v>
                </c:pt>
                <c:pt idx="3">
                  <c:v>10.773869497788644</c:v>
                </c:pt>
                <c:pt idx="4">
                  <c:v>9.4588604292928196</c:v>
                </c:pt>
                <c:pt idx="5">
                  <c:v>8.4927611927024973</c:v>
                </c:pt>
                <c:pt idx="6">
                  <c:v>7.7469777306569103</c:v>
                </c:pt>
                <c:pt idx="7">
                  <c:v>7.150327161756433</c:v>
                </c:pt>
                <c:pt idx="8">
                  <c:v>6.6599128623765314</c:v>
                </c:pt>
                <c:pt idx="9">
                  <c:v>6.2481972691971777</c:v>
                </c:pt>
                <c:pt idx="10">
                  <c:v>5.8966151478804969</c:v>
                </c:pt>
                <c:pt idx="11">
                  <c:v>5.5921509055047087</c:v>
                </c:pt>
                <c:pt idx="12">
                  <c:v>5.3253830633551269</c:v>
                </c:pt>
                <c:pt idx="13">
                  <c:v>5.0893075399801271</c:v>
                </c:pt>
                <c:pt idx="14">
                  <c:v>4.8785985530018685</c:v>
                </c:pt>
                <c:pt idx="15">
                  <c:v>4.6891273286958404</c:v>
                </c:pt>
                <c:pt idx="16">
                  <c:v>4.5176388826367297</c:v>
                </c:pt>
                <c:pt idx="17">
                  <c:v>4.3615290961730722</c:v>
                </c:pt>
                <c:pt idx="18">
                  <c:v>4.2186873485091967</c:v>
                </c:pt>
                <c:pt idx="19">
                  <c:v>4.0873831262877749</c:v>
                </c:pt>
                <c:pt idx="20">
                  <c:v>3.9661828206569583</c:v>
                </c:pt>
                <c:pt idx="21">
                  <c:v>3.8538876738983303</c:v>
                </c:pt>
                <c:pt idx="22">
                  <c:v>3.7494868174565585</c:v>
                </c:pt>
                <c:pt idx="23">
                  <c:v>3.6521212577422002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45E-4DC5-98F9-D3D337A89AFE}"/>
            </c:ext>
          </c:extLst>
        </c:ser>
        <c:ser>
          <c:idx val="2"/>
          <c:order val="2"/>
          <c:tx>
            <c:v>T = 5 years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Καμπύλες'!$AO$30:$AO$53</c:f>
              <c:numCache>
                <c:formatCode>0.00</c:formatCode>
                <c:ptCount val="24"/>
                <c:pt idx="0">
                  <c:v>30.28569513046385</c:v>
                </c:pt>
                <c:pt idx="1">
                  <c:v>21.326079181052592</c:v>
                </c:pt>
                <c:pt idx="2">
                  <c:v>17.053393879486869</c:v>
                </c:pt>
                <c:pt idx="3">
                  <c:v>14.467080788440668</c:v>
                </c:pt>
                <c:pt idx="4">
                  <c:v>12.701295298337419</c:v>
                </c:pt>
                <c:pt idx="5">
                  <c:v>11.404023625585879</c:v>
                </c:pt>
                <c:pt idx="6">
                  <c:v>10.402590519466392</c:v>
                </c:pt>
                <c:pt idx="7">
                  <c:v>9.6014120770763114</c:v>
                </c:pt>
                <c:pt idx="8">
                  <c:v>8.9428869955917261</c:v>
                </c:pt>
                <c:pt idx="9">
                  <c:v>8.3900380169022188</c:v>
                </c:pt>
                <c:pt idx="10">
                  <c:v>7.9179358669825683</c:v>
                </c:pt>
                <c:pt idx="11">
                  <c:v>7.5091032936396305</c:v>
                </c:pt>
                <c:pt idx="12">
                  <c:v>7.1508891974944966</c:v>
                </c:pt>
                <c:pt idx="13">
                  <c:v>6.8338885442435418</c:v>
                </c:pt>
                <c:pt idx="14">
                  <c:v>6.5509499084924192</c:v>
                </c:pt>
                <c:pt idx="15">
                  <c:v>6.2965292001589193</c:v>
                </c:pt>
                <c:pt idx="16">
                  <c:v>6.0662556476594656</c:v>
                </c:pt>
                <c:pt idx="17">
                  <c:v>5.8566324576719202</c:v>
                </c:pt>
                <c:pt idx="18">
                  <c:v>5.6648255025348186</c:v>
                </c:pt>
                <c:pt idx="19">
                  <c:v>5.4885110603438694</c:v>
                </c:pt>
                <c:pt idx="20">
                  <c:v>5.3257640906033679</c:v>
                </c:pt>
                <c:pt idx="21">
                  <c:v>5.174974909368129</c:v>
                </c:pt>
                <c:pt idx="22">
                  <c:v>5.0347861290199427</c:v>
                </c:pt>
                <c:pt idx="23">
                  <c:v>4.9040442986414998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45E-4DC5-98F9-D3D337A89AFE}"/>
            </c:ext>
          </c:extLst>
        </c:ser>
        <c:ser>
          <c:idx val="3"/>
          <c:order val="3"/>
          <c:tx>
            <c:v>T = 20 years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Καμπύλες'!$AP$30:$AP$53</c:f>
              <c:numCache>
                <c:formatCode>0.00</c:formatCode>
                <c:ptCount val="24"/>
                <c:pt idx="0">
                  <c:v>43.771570211175103</c:v>
                </c:pt>
                <c:pt idx="1">
                  <c:v>30.822339331533325</c:v>
                </c:pt>
                <c:pt idx="2">
                  <c:v>24.647075932027676</c:v>
                </c:pt>
                <c:pt idx="3">
                  <c:v>20.909107080226839</c:v>
                </c:pt>
                <c:pt idx="4">
                  <c:v>18.35703742407479</c:v>
                </c:pt>
                <c:pt idx="5">
                  <c:v>16.482105451663337</c:v>
                </c:pt>
                <c:pt idx="6">
                  <c:v>15.034745589937325</c:v>
                </c:pt>
                <c:pt idx="7">
                  <c:v>13.876811512753731</c:v>
                </c:pt>
                <c:pt idx="8">
                  <c:v>12.92505271323296</c:v>
                </c:pt>
                <c:pt idx="9">
                  <c:v>12.126026381407319</c:v>
                </c:pt>
                <c:pt idx="10">
                  <c:v>11.443702521478198</c:v>
                </c:pt>
                <c:pt idx="11">
                  <c:v>10.852821459920682</c:v>
                </c:pt>
                <c:pt idx="12">
                  <c:v>10.335098706901301</c:v>
                </c:pt>
                <c:pt idx="13">
                  <c:v>9.8769412734664872</c:v>
                </c:pt>
                <c:pt idx="14">
                  <c:v>9.4680132859501356</c:v>
                </c:pt>
                <c:pt idx="15">
                  <c:v>9.1003019341048628</c:v>
                </c:pt>
                <c:pt idx="16">
                  <c:v>8.7674901915449936</c:v>
                </c:pt>
                <c:pt idx="17">
                  <c:v>8.4645241827113118</c:v>
                </c:pt>
                <c:pt idx="18">
                  <c:v>8.1873077751760501</c:v>
                </c:pt>
                <c:pt idx="19">
                  <c:v>7.9324825201386533</c:v>
                </c:pt>
                <c:pt idx="20">
                  <c:v>7.6972661784973226</c:v>
                </c:pt>
                <c:pt idx="21">
                  <c:v>7.4793322923807457</c:v>
                </c:pt>
                <c:pt idx="22">
                  <c:v>7.276719044925275</c:v>
                </c:pt>
                <c:pt idx="23">
                  <c:v>7.0877593666581866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45E-4DC5-98F9-D3D337A89AFE}"/>
            </c:ext>
          </c:extLst>
        </c:ser>
        <c:ser>
          <c:idx val="4"/>
          <c:order val="4"/>
          <c:tx>
            <c:v>T = 50 years</c:v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Καμπύλες'!$AQ$30:$AQ$53</c:f>
              <c:numCache>
                <c:formatCode>0.00</c:formatCode>
                <c:ptCount val="24"/>
                <c:pt idx="0">
                  <c:v>54.034250369832485</c:v>
                </c:pt>
                <c:pt idx="1">
                  <c:v>38.048943466935668</c:v>
                </c:pt>
                <c:pt idx="2">
                  <c:v>30.425828120176597</c:v>
                </c:pt>
                <c:pt idx="3">
                  <c:v>25.811455278663235</c:v>
                </c:pt>
                <c:pt idx="4">
                  <c:v>22.661027498794244</c:v>
                </c:pt>
                <c:pt idx="5">
                  <c:v>20.346499070069534</c:v>
                </c:pt>
                <c:pt idx="6">
                  <c:v>18.559791287679246</c:v>
                </c:pt>
                <c:pt idx="7">
                  <c:v>17.130368044774308</c:v>
                </c:pt>
                <c:pt idx="8">
                  <c:v>15.955459924803165</c:v>
                </c:pt>
                <c:pt idx="9">
                  <c:v>14.969093919250712</c:v>
                </c:pt>
                <c:pt idx="10">
                  <c:v>14.126792441308577</c:v>
                </c:pt>
                <c:pt idx="11">
                  <c:v>13.397373435662765</c:v>
                </c:pt>
                <c:pt idx="12">
                  <c:v>12.758265431909543</c:v>
                </c:pt>
                <c:pt idx="13">
                  <c:v>12.192688429586328</c:v>
                </c:pt>
                <c:pt idx="14">
                  <c:v>11.687883206605109</c:v>
                </c:pt>
                <c:pt idx="15">
                  <c:v>11.233958269629364</c:v>
                </c:pt>
                <c:pt idx="16">
                  <c:v>10.823115502583532</c:v>
                </c:pt>
                <c:pt idx="17">
                  <c:v>10.449116098497987</c:v>
                </c:pt>
                <c:pt idx="18">
                  <c:v>10.106903545941176</c:v>
                </c:pt>
                <c:pt idx="19">
                  <c:v>9.792331974375033</c:v>
                </c:pt>
                <c:pt idx="20">
                  <c:v>9.5019668210573478</c:v>
                </c:pt>
                <c:pt idx="21">
                  <c:v>9.2329361669208581</c:v>
                </c:pt>
                <c:pt idx="22">
                  <c:v>8.9828182276183615</c:v>
                </c:pt>
                <c:pt idx="23">
                  <c:v>8.749555072652079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D45E-4DC5-98F9-D3D337A89AFE}"/>
            </c:ext>
          </c:extLst>
        </c:ser>
        <c:ser>
          <c:idx val="5"/>
          <c:order val="5"/>
          <c:tx>
            <c:v>T = 100 years</c:v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Καμπύλες'!$AR$30:$AR$53</c:f>
              <c:numCache>
                <c:formatCode>0.00</c:formatCode>
                <c:ptCount val="24"/>
                <c:pt idx="0">
                  <c:v>62.603470770030881</c:v>
                </c:pt>
                <c:pt idx="1">
                  <c:v>44.083075158061988</c:v>
                </c:pt>
                <c:pt idx="2">
                  <c:v>35.251020016720631</c:v>
                </c:pt>
                <c:pt idx="3">
                  <c:v>29.904859880723144</c:v>
                </c:pt>
                <c:pt idx="4">
                  <c:v>26.254809920184879</c:v>
                </c:pt>
                <c:pt idx="5">
                  <c:v>23.573223484871441</c:v>
                </c:pt>
                <c:pt idx="6">
                  <c:v>21.503164075073364</c:v>
                </c:pt>
                <c:pt idx="7">
                  <c:v>19.847050487992622</c:v>
                </c:pt>
                <c:pt idx="8">
                  <c:v>18.48581524103988</c:v>
                </c:pt>
                <c:pt idx="9">
                  <c:v>17.343022753413727</c:v>
                </c:pt>
                <c:pt idx="10">
                  <c:v>16.367141796557814</c:v>
                </c:pt>
                <c:pt idx="11">
                  <c:v>15.522045194189714</c:v>
                </c:pt>
                <c:pt idx="12">
                  <c:v>14.781581896225733</c:v>
                </c:pt>
                <c:pt idx="13">
                  <c:v>14.126310784092178</c:v>
                </c:pt>
                <c:pt idx="14">
                  <c:v>13.541449167521895</c:v>
                </c:pt>
                <c:pt idx="15">
                  <c:v>13.015536874314352</c:v>
                </c:pt>
                <c:pt idx="16">
                  <c:v>12.539539095464955</c:v>
                </c:pt>
                <c:pt idx="17">
                  <c:v>12.106227619846701</c:v>
                </c:pt>
                <c:pt idx="18">
                  <c:v>11.709744030558509</c:v>
                </c:pt>
                <c:pt idx="19">
                  <c:v>11.345284968929359</c:v>
                </c:pt>
                <c:pt idx="20">
                  <c:v>11.008871189447966</c:v>
                </c:pt>
                <c:pt idx="21">
                  <c:v>10.697175319195289</c:v>
                </c:pt>
                <c:pt idx="22">
                  <c:v>10.40739150624308</c:v>
                </c:pt>
                <c:pt idx="23">
                  <c:v>10.137135455613945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D45E-4DC5-98F9-D3D337A89AFE}"/>
            </c:ext>
          </c:extLst>
        </c:ser>
        <c:ser>
          <c:idx val="6"/>
          <c:order val="6"/>
          <c:tx>
            <c:v>T = 500 years</c:v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Καμπύλες'!$AS$30:$AS$53</c:f>
              <c:numCache>
                <c:formatCode>0.00</c:formatCode>
                <c:ptCount val="24"/>
                <c:pt idx="0">
                  <c:v>85.557950973658976</c:v>
                </c:pt>
                <c:pt idx="1">
                  <c:v>60.246780837383454</c:v>
                </c:pt>
                <c:pt idx="2">
                  <c:v>48.176323217623533</c:v>
                </c:pt>
                <c:pt idx="3">
                  <c:v>40.869915103395314</c:v>
                </c:pt>
                <c:pt idx="4">
                  <c:v>35.881520822153057</c:v>
                </c:pt>
                <c:pt idx="5">
                  <c:v>32.216691413461426</c:v>
                </c:pt>
                <c:pt idx="6">
                  <c:v>29.387614377993764</c:v>
                </c:pt>
                <c:pt idx="7">
                  <c:v>27.124262468787872</c:v>
                </c:pt>
                <c:pt idx="8">
                  <c:v>25.263910365464035</c:v>
                </c:pt>
                <c:pt idx="9">
                  <c:v>23.702096261122232</c:v>
                </c:pt>
                <c:pt idx="10">
                  <c:v>22.36839424690778</c:v>
                </c:pt>
                <c:pt idx="11">
                  <c:v>21.213430587799778</c:v>
                </c:pt>
                <c:pt idx="12">
                  <c:v>20.201465567877534</c:v>
                </c:pt>
                <c:pt idx="13">
                  <c:v>19.305929697473104</c:v>
                </c:pt>
                <c:pt idx="14">
                  <c:v>18.506619996247245</c:v>
                </c:pt>
                <c:pt idx="15">
                  <c:v>17.787874251878137</c:v>
                </c:pt>
                <c:pt idx="16">
                  <c:v>17.137344910206828</c:v>
                </c:pt>
                <c:pt idx="17">
                  <c:v>16.545153430545003</c:v>
                </c:pt>
                <c:pt idx="18">
                  <c:v>16.003293321561742</c:v>
                </c:pt>
                <c:pt idx="19">
                  <c:v>15.505200002721342</c:v>
                </c:pt>
                <c:pt idx="20">
                  <c:v>15.045435179817767</c:v>
                </c:pt>
                <c:pt idx="21">
                  <c:v>14.619451449878357</c:v>
                </c:pt>
                <c:pt idx="22">
                  <c:v>14.223414154237012</c:v>
                </c:pt>
                <c:pt idx="23">
                  <c:v>13.854064761213721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D45E-4DC5-98F9-D3D337A89AFE}"/>
            </c:ext>
          </c:extLst>
        </c:ser>
        <c:ser>
          <c:idx val="7"/>
          <c:order val="7"/>
          <c:tx>
            <c:v>T = 1000 years</c:v>
          </c:tx>
          <c:spPr>
            <a:ln w="1270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Καμπύλες'!$AT$30:$AT$53</c:f>
              <c:numCache>
                <c:formatCode>0.00</c:formatCode>
                <c:ptCount val="24"/>
                <c:pt idx="0">
                  <c:v>96.932686639946937</c:v>
                </c:pt>
                <c:pt idx="1">
                  <c:v>68.256453801395907</c:v>
                </c:pt>
                <c:pt idx="2">
                  <c:v>54.581256198578529</c:v>
                </c:pt>
                <c:pt idx="3">
                  <c:v>46.303477685415039</c:v>
                </c:pt>
                <c:pt idx="4">
                  <c:v>40.65188769059354</c:v>
                </c:pt>
                <c:pt idx="5">
                  <c:v>36.499827518290708</c:v>
                </c:pt>
                <c:pt idx="6">
                  <c:v>33.294631103013245</c:v>
                </c:pt>
                <c:pt idx="7">
                  <c:v>30.730371687327548</c:v>
                </c:pt>
                <c:pt idx="8">
                  <c:v>28.622689988323625</c:v>
                </c:pt>
                <c:pt idx="9">
                  <c:v>26.853236238635038</c:v>
                </c:pt>
                <c:pt idx="10">
                  <c:v>25.342221564444007</c:v>
                </c:pt>
                <c:pt idx="11">
                  <c:v>24.033708104563345</c:v>
                </c:pt>
                <c:pt idx="12">
                  <c:v>22.887204628844174</c:v>
                </c:pt>
                <c:pt idx="13">
                  <c:v>21.872609294186496</c:v>
                </c:pt>
                <c:pt idx="14">
                  <c:v>20.967033179804684</c:v>
                </c:pt>
                <c:pt idx="15">
                  <c:v>20.152731817746869</c:v>
                </c:pt>
                <c:pt idx="16">
                  <c:v>19.415716074514197</c:v>
                </c:pt>
                <c:pt idx="17">
                  <c:v>18.744794079823379</c:v>
                </c:pt>
                <c:pt idx="18">
                  <c:v>18.130894897467638</c:v>
                </c:pt>
                <c:pt idx="19">
                  <c:v>17.566581200807555</c:v>
                </c:pt>
                <c:pt idx="20">
                  <c:v>17.045691686748203</c:v>
                </c:pt>
                <c:pt idx="21">
                  <c:v>16.563074385398323</c:v>
                </c:pt>
                <c:pt idx="22">
                  <c:v>16.114384828913348</c:v>
                </c:pt>
                <c:pt idx="23">
                  <c:v>15.69593127121181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D45E-4DC5-98F9-D3D337A89AFE}"/>
            </c:ext>
          </c:extLst>
        </c:ser>
        <c:ser>
          <c:idx val="8"/>
          <c:order val="8"/>
          <c:tx>
            <c:v>T = 5000 years</c:v>
          </c:tx>
          <c:spPr>
            <a:ln w="1270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Καμπύλες'!$AU$30:$AU$53</c:f>
              <c:numCache>
                <c:formatCode>0.00</c:formatCode>
                <c:ptCount val="24"/>
                <c:pt idx="0">
                  <c:v>127.40233644230993</c:v>
                </c:pt>
                <c:pt idx="1">
                  <c:v>89.712067136501958</c:v>
                </c:pt>
                <c:pt idx="2">
                  <c:v>71.738232031933535</c:v>
                </c:pt>
                <c:pt idx="3">
                  <c:v>60.858431216690626</c:v>
                </c:pt>
                <c:pt idx="4">
                  <c:v>53.43033038803258</c:v>
                </c:pt>
                <c:pt idx="5">
                  <c:v>47.97311894226582</c:v>
                </c:pt>
                <c:pt idx="6">
                  <c:v>43.760406737355368</c:v>
                </c:pt>
                <c:pt idx="7">
                  <c:v>40.390102538359635</c:v>
                </c:pt>
                <c:pt idx="8">
                  <c:v>37.619895890449229</c:v>
                </c:pt>
                <c:pt idx="9">
                  <c:v>35.294235169063327</c:v>
                </c:pt>
                <c:pt idx="10">
                  <c:v>33.308250806475577</c:v>
                </c:pt>
                <c:pt idx="11">
                  <c:v>31.588421532845349</c:v>
                </c:pt>
                <c:pt idx="12">
                  <c:v>30.08152817613469</c:v>
                </c:pt>
                <c:pt idx="13">
                  <c:v>28.748006732960484</c:v>
                </c:pt>
                <c:pt idx="14">
                  <c:v>27.557773419536101</c:v>
                </c:pt>
                <c:pt idx="15">
                  <c:v>26.487506003141526</c:v>
                </c:pt>
                <c:pt idx="16">
                  <c:v>25.518818030720137</c:v>
                </c:pt>
                <c:pt idx="17">
                  <c:v>24.636999599217802</c:v>
                </c:pt>
                <c:pt idx="18">
                  <c:v>23.830128430334785</c:v>
                </c:pt>
                <c:pt idx="19">
                  <c:v>23.088429361289659</c:v>
                </c:pt>
                <c:pt idx="20">
                  <c:v>22.403804355836524</c:v>
                </c:pt>
                <c:pt idx="21">
                  <c:v>21.769481982952684</c:v>
                </c:pt>
                <c:pt idx="22">
                  <c:v>21.179752142431663</c:v>
                </c:pt>
                <c:pt idx="23">
                  <c:v>20.629762631238208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D45E-4DC5-98F9-D3D337A89AFE}"/>
            </c:ext>
          </c:extLst>
        </c:ser>
        <c:ser>
          <c:idx val="9"/>
          <c:order val="9"/>
          <c:tx>
            <c:v>T = 10000 years</c:v>
          </c:tx>
          <c:spPr>
            <a:ln w="1270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'Όμβριες Καμπύλες'!$B$30:$B$53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'Όμβριες Καμπύλες'!$AV$30:$AV$53</c:f>
              <c:numCache>
                <c:formatCode>0.00</c:formatCode>
                <c:ptCount val="24"/>
                <c:pt idx="0">
                  <c:v>142.50109752388133</c:v>
                </c:pt>
                <c:pt idx="1">
                  <c:v>100.34406263715982</c:v>
                </c:pt>
                <c:pt idx="2">
                  <c:v>80.240104572983597</c:v>
                </c:pt>
                <c:pt idx="3">
                  <c:v>68.070912073791291</c:v>
                </c:pt>
                <c:pt idx="4">
                  <c:v>59.762488930538048</c:v>
                </c:pt>
                <c:pt idx="5">
                  <c:v>53.658530069518349</c:v>
                </c:pt>
                <c:pt idx="6">
                  <c:v>48.946559084403617</c:v>
                </c:pt>
                <c:pt idx="7">
                  <c:v>45.176831929017318</c:v>
                </c:pt>
                <c:pt idx="8">
                  <c:v>42.078321346568629</c:v>
                </c:pt>
                <c:pt idx="9">
                  <c:v>39.477040910744435</c:v>
                </c:pt>
                <c:pt idx="10">
                  <c:v>37.255692706018458</c:v>
                </c:pt>
                <c:pt idx="11">
                  <c:v>35.332042277857099</c:v>
                </c:pt>
                <c:pt idx="12">
                  <c:v>33.646563320570081</c:v>
                </c:pt>
                <c:pt idx="13">
                  <c:v>32.155003004405842</c:v>
                </c:pt>
                <c:pt idx="14">
                  <c:v>30.823712243115423</c:v>
                </c:pt>
                <c:pt idx="15">
                  <c:v>29.626604829395916</c:v>
                </c:pt>
                <c:pt idx="16">
                  <c:v>28.543115286872982</c:v>
                </c:pt>
                <c:pt idx="17">
                  <c:v>27.556790406066963</c:v>
                </c:pt>
                <c:pt idx="18">
                  <c:v>26.654294970449325</c:v>
                </c:pt>
                <c:pt idx="19">
                  <c:v>25.824695338897584</c:v>
                </c:pt>
                <c:pt idx="20">
                  <c:v>25.058933757173833</c:v>
                </c:pt>
                <c:pt idx="21">
                  <c:v>24.349436295478291</c:v>
                </c:pt>
                <c:pt idx="22">
                  <c:v>23.689816135726495</c:v>
                </c:pt>
                <c:pt idx="23">
                  <c:v>23.074646028487688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D45E-4DC5-98F9-D3D337A89A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649344"/>
        <c:axId val="178485120"/>
      </c:scatterChart>
      <c:valAx>
        <c:axId val="178649344"/>
        <c:scaling>
          <c:logBase val="10"/>
          <c:orientation val="minMax"/>
          <c:max val="2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Χρονική κλίμακα [</a:t>
                </a:r>
                <a:r>
                  <a:rPr lang="en-US"/>
                  <a:t>h]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8485120"/>
        <c:crosses val="autoZero"/>
        <c:crossBetween val="midCat"/>
      </c:valAx>
      <c:valAx>
        <c:axId val="17848512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Ένταση</a:t>
                </a:r>
                <a:r>
                  <a:rPr lang="el-GR" baseline="0"/>
                  <a:t> βροχής [</a:t>
                </a:r>
                <a:r>
                  <a:rPr lang="en-US" baseline="0"/>
                  <a:t>mm/h]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8649344"/>
        <c:crosses val="autoZero"/>
        <c:crossBetween val="midCat"/>
      </c:valAx>
      <c:spPr>
        <a:solidFill>
          <a:schemeClr val="bg1">
            <a:lumMod val="95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8118436886156426"/>
          <c:y val="0.13588228273614752"/>
          <c:w val="0.16541728866995367"/>
          <c:h val="0.70309305057720017"/>
        </c:manualLayout>
      </c:layout>
      <c:overlay val="0"/>
      <c:spPr>
        <a:solidFill>
          <a:schemeClr val="accent4">
            <a:lumMod val="20000"/>
            <a:lumOff val="8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50000"/>
          <a:lumOff val="50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Πλημμυρογράφημα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Βροχόπτωση</c:v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'Διάρκεια 24h - Thiessen'!$DM$11:$DM$59</c:f>
              <c:numCache>
                <c:formatCode>h:mm</c:formatCode>
                <c:ptCount val="49"/>
                <c:pt idx="0">
                  <c:v>0</c:v>
                </c:pt>
                <c:pt idx="1">
                  <c:v>4.1666666666666664E-2</c:v>
                </c:pt>
                <c:pt idx="2">
                  <c:v>8.3333333333333329E-2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0.20833333333333334</c:v>
                </c:pt>
                <c:pt idx="6">
                  <c:v>0.25</c:v>
                </c:pt>
                <c:pt idx="7">
                  <c:v>0.29166666666666669</c:v>
                </c:pt>
                <c:pt idx="8">
                  <c:v>0.33333333333333331</c:v>
                </c:pt>
                <c:pt idx="9">
                  <c:v>0.375</c:v>
                </c:pt>
                <c:pt idx="10">
                  <c:v>0.41666666666666669</c:v>
                </c:pt>
                <c:pt idx="11">
                  <c:v>0.45833333333333331</c:v>
                </c:pt>
                <c:pt idx="12">
                  <c:v>0.5</c:v>
                </c:pt>
                <c:pt idx="13">
                  <c:v>0.54166666666666663</c:v>
                </c:pt>
                <c:pt idx="14">
                  <c:v>0.58333333333333337</c:v>
                </c:pt>
                <c:pt idx="15">
                  <c:v>0.625</c:v>
                </c:pt>
                <c:pt idx="16">
                  <c:v>0.66666666666666663</c:v>
                </c:pt>
                <c:pt idx="17">
                  <c:v>0.70833333333333337</c:v>
                </c:pt>
                <c:pt idx="18">
                  <c:v>0.75</c:v>
                </c:pt>
                <c:pt idx="19">
                  <c:v>0.79166666666666663</c:v>
                </c:pt>
                <c:pt idx="20">
                  <c:v>0.83333333333333337</c:v>
                </c:pt>
                <c:pt idx="21">
                  <c:v>0.875</c:v>
                </c:pt>
                <c:pt idx="22">
                  <c:v>0.91666666666666663</c:v>
                </c:pt>
                <c:pt idx="23">
                  <c:v>0.95833333333333337</c:v>
                </c:pt>
                <c:pt idx="24">
                  <c:v>0</c:v>
                </c:pt>
                <c:pt idx="25">
                  <c:v>4.1666666666666664E-2</c:v>
                </c:pt>
                <c:pt idx="26">
                  <c:v>8.3333333333333329E-2</c:v>
                </c:pt>
                <c:pt idx="27">
                  <c:v>0.125</c:v>
                </c:pt>
                <c:pt idx="28">
                  <c:v>0.16666666666666666</c:v>
                </c:pt>
                <c:pt idx="29">
                  <c:v>0.20833333333333334</c:v>
                </c:pt>
                <c:pt idx="30">
                  <c:v>0.25</c:v>
                </c:pt>
                <c:pt idx="31">
                  <c:v>0.29166666666666669</c:v>
                </c:pt>
                <c:pt idx="32">
                  <c:v>0.33333333333333331</c:v>
                </c:pt>
                <c:pt idx="33">
                  <c:v>0.375</c:v>
                </c:pt>
                <c:pt idx="34">
                  <c:v>0.41666666666666669</c:v>
                </c:pt>
                <c:pt idx="35">
                  <c:v>0.45833333333333331</c:v>
                </c:pt>
                <c:pt idx="36">
                  <c:v>0.5</c:v>
                </c:pt>
                <c:pt idx="37">
                  <c:v>0.54166666666666663</c:v>
                </c:pt>
                <c:pt idx="38">
                  <c:v>0.58333333333333337</c:v>
                </c:pt>
                <c:pt idx="39">
                  <c:v>0.625</c:v>
                </c:pt>
                <c:pt idx="40">
                  <c:v>0.66666666666666663</c:v>
                </c:pt>
                <c:pt idx="41">
                  <c:v>0.70833333333333337</c:v>
                </c:pt>
                <c:pt idx="42">
                  <c:v>0.75</c:v>
                </c:pt>
                <c:pt idx="43">
                  <c:v>0.79166666666666663</c:v>
                </c:pt>
                <c:pt idx="44">
                  <c:v>0.83333333333333337</c:v>
                </c:pt>
                <c:pt idx="45">
                  <c:v>0.875</c:v>
                </c:pt>
                <c:pt idx="46">
                  <c:v>0.91666666666666663</c:v>
                </c:pt>
                <c:pt idx="47">
                  <c:v>0.95833333333333337</c:v>
                </c:pt>
                <c:pt idx="48">
                  <c:v>0</c:v>
                </c:pt>
              </c:numCache>
            </c:numRef>
          </c:cat>
          <c:val>
            <c:numRef>
              <c:f>'Διάρκεια 24h - Thiessen'!$DN$11:$DN$59</c:f>
              <c:numCache>
                <c:formatCode>General</c:formatCode>
                <c:ptCount val="49"/>
                <c:pt idx="1">
                  <c:v>2.59</c:v>
                </c:pt>
                <c:pt idx="2">
                  <c:v>2.74</c:v>
                </c:pt>
                <c:pt idx="3">
                  <c:v>2.92</c:v>
                </c:pt>
                <c:pt idx="4">
                  <c:v>3.12</c:v>
                </c:pt>
                <c:pt idx="5">
                  <c:v>3.37</c:v>
                </c:pt>
                <c:pt idx="6">
                  <c:v>3.68</c:v>
                </c:pt>
                <c:pt idx="7">
                  <c:v>4.08</c:v>
                </c:pt>
                <c:pt idx="8">
                  <c:v>4.6100000000000003</c:v>
                </c:pt>
                <c:pt idx="9">
                  <c:v>5.37</c:v>
                </c:pt>
                <c:pt idx="10">
                  <c:v>6.57</c:v>
                </c:pt>
                <c:pt idx="11">
                  <c:v>8.86</c:v>
                </c:pt>
                <c:pt idx="12">
                  <c:v>15.96</c:v>
                </c:pt>
                <c:pt idx="13">
                  <c:v>44.63</c:v>
                </c:pt>
                <c:pt idx="14">
                  <c:v>11.13</c:v>
                </c:pt>
                <c:pt idx="15">
                  <c:v>7.49</c:v>
                </c:pt>
                <c:pt idx="16">
                  <c:v>5.89</c:v>
                </c:pt>
                <c:pt idx="17">
                  <c:v>4.95</c:v>
                </c:pt>
                <c:pt idx="18">
                  <c:v>4.32</c:v>
                </c:pt>
                <c:pt idx="19">
                  <c:v>3.87</c:v>
                </c:pt>
                <c:pt idx="20">
                  <c:v>3.52</c:v>
                </c:pt>
                <c:pt idx="21">
                  <c:v>3.24</c:v>
                </c:pt>
                <c:pt idx="22">
                  <c:v>3.02</c:v>
                </c:pt>
                <c:pt idx="23">
                  <c:v>2.83</c:v>
                </c:pt>
                <c:pt idx="24">
                  <c:v>2.66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93-4DCD-982A-F09B9F6E23B2}"/>
            </c:ext>
          </c:extLst>
        </c:ser>
        <c:ser>
          <c:idx val="1"/>
          <c:order val="1"/>
          <c:tx>
            <c:v>Απώλειες</c:v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'Διάρκεια 24h - Thiessen'!$DM$11:$DM$59</c:f>
              <c:numCache>
                <c:formatCode>h:mm</c:formatCode>
                <c:ptCount val="49"/>
                <c:pt idx="0">
                  <c:v>0</c:v>
                </c:pt>
                <c:pt idx="1">
                  <c:v>4.1666666666666664E-2</c:v>
                </c:pt>
                <c:pt idx="2">
                  <c:v>8.3333333333333329E-2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0.20833333333333334</c:v>
                </c:pt>
                <c:pt idx="6">
                  <c:v>0.25</c:v>
                </c:pt>
                <c:pt idx="7">
                  <c:v>0.29166666666666669</c:v>
                </c:pt>
                <c:pt idx="8">
                  <c:v>0.33333333333333331</c:v>
                </c:pt>
                <c:pt idx="9">
                  <c:v>0.375</c:v>
                </c:pt>
                <c:pt idx="10">
                  <c:v>0.41666666666666669</c:v>
                </c:pt>
                <c:pt idx="11">
                  <c:v>0.45833333333333331</c:v>
                </c:pt>
                <c:pt idx="12">
                  <c:v>0.5</c:v>
                </c:pt>
                <c:pt idx="13">
                  <c:v>0.54166666666666663</c:v>
                </c:pt>
                <c:pt idx="14">
                  <c:v>0.58333333333333337</c:v>
                </c:pt>
                <c:pt idx="15">
                  <c:v>0.625</c:v>
                </c:pt>
                <c:pt idx="16">
                  <c:v>0.66666666666666663</c:v>
                </c:pt>
                <c:pt idx="17">
                  <c:v>0.70833333333333337</c:v>
                </c:pt>
                <c:pt idx="18">
                  <c:v>0.75</c:v>
                </c:pt>
                <c:pt idx="19">
                  <c:v>0.79166666666666663</c:v>
                </c:pt>
                <c:pt idx="20">
                  <c:v>0.83333333333333337</c:v>
                </c:pt>
                <c:pt idx="21">
                  <c:v>0.875</c:v>
                </c:pt>
                <c:pt idx="22">
                  <c:v>0.91666666666666663</c:v>
                </c:pt>
                <c:pt idx="23">
                  <c:v>0.95833333333333337</c:v>
                </c:pt>
                <c:pt idx="24">
                  <c:v>0</c:v>
                </c:pt>
                <c:pt idx="25">
                  <c:v>4.1666666666666664E-2</c:v>
                </c:pt>
                <c:pt idx="26">
                  <c:v>8.3333333333333329E-2</c:v>
                </c:pt>
                <c:pt idx="27">
                  <c:v>0.125</c:v>
                </c:pt>
                <c:pt idx="28">
                  <c:v>0.16666666666666666</c:v>
                </c:pt>
                <c:pt idx="29">
                  <c:v>0.20833333333333334</c:v>
                </c:pt>
                <c:pt idx="30">
                  <c:v>0.25</c:v>
                </c:pt>
                <c:pt idx="31">
                  <c:v>0.29166666666666669</c:v>
                </c:pt>
                <c:pt idx="32">
                  <c:v>0.33333333333333331</c:v>
                </c:pt>
                <c:pt idx="33">
                  <c:v>0.375</c:v>
                </c:pt>
                <c:pt idx="34">
                  <c:v>0.41666666666666669</c:v>
                </c:pt>
                <c:pt idx="35">
                  <c:v>0.45833333333333331</c:v>
                </c:pt>
                <c:pt idx="36">
                  <c:v>0.5</c:v>
                </c:pt>
                <c:pt idx="37">
                  <c:v>0.54166666666666663</c:v>
                </c:pt>
                <c:pt idx="38">
                  <c:v>0.58333333333333337</c:v>
                </c:pt>
                <c:pt idx="39">
                  <c:v>0.625</c:v>
                </c:pt>
                <c:pt idx="40">
                  <c:v>0.66666666666666663</c:v>
                </c:pt>
                <c:pt idx="41">
                  <c:v>0.70833333333333337</c:v>
                </c:pt>
                <c:pt idx="42">
                  <c:v>0.75</c:v>
                </c:pt>
                <c:pt idx="43">
                  <c:v>0.79166666666666663</c:v>
                </c:pt>
                <c:pt idx="44">
                  <c:v>0.83333333333333337</c:v>
                </c:pt>
                <c:pt idx="45">
                  <c:v>0.875</c:v>
                </c:pt>
                <c:pt idx="46">
                  <c:v>0.91666666666666663</c:v>
                </c:pt>
                <c:pt idx="47">
                  <c:v>0.95833333333333337</c:v>
                </c:pt>
                <c:pt idx="48">
                  <c:v>0</c:v>
                </c:pt>
              </c:numCache>
            </c:numRef>
          </c:cat>
          <c:val>
            <c:numRef>
              <c:f>'Διάρκεια 24h - Thiessen'!$DO$11:$DO$59</c:f>
              <c:numCache>
                <c:formatCode>General</c:formatCode>
                <c:ptCount val="49"/>
                <c:pt idx="1">
                  <c:v>2.59</c:v>
                </c:pt>
                <c:pt idx="2">
                  <c:v>2.74</c:v>
                </c:pt>
                <c:pt idx="3">
                  <c:v>2.92</c:v>
                </c:pt>
                <c:pt idx="4">
                  <c:v>3.12</c:v>
                </c:pt>
                <c:pt idx="5">
                  <c:v>3.37</c:v>
                </c:pt>
                <c:pt idx="6">
                  <c:v>3.68</c:v>
                </c:pt>
                <c:pt idx="7">
                  <c:v>4.08</c:v>
                </c:pt>
                <c:pt idx="8">
                  <c:v>4.6100000000000003</c:v>
                </c:pt>
                <c:pt idx="9">
                  <c:v>5.37</c:v>
                </c:pt>
                <c:pt idx="10">
                  <c:v>6.57</c:v>
                </c:pt>
                <c:pt idx="11">
                  <c:v>8.81</c:v>
                </c:pt>
                <c:pt idx="12">
                  <c:v>14.46</c:v>
                </c:pt>
                <c:pt idx="13">
                  <c:v>31.88</c:v>
                </c:pt>
                <c:pt idx="14">
                  <c:v>6.46</c:v>
                </c:pt>
                <c:pt idx="15">
                  <c:v>4.08</c:v>
                </c:pt>
                <c:pt idx="16">
                  <c:v>3.07</c:v>
                </c:pt>
                <c:pt idx="17">
                  <c:v>2.4900000000000002</c:v>
                </c:pt>
                <c:pt idx="18">
                  <c:v>2.11</c:v>
                </c:pt>
                <c:pt idx="19">
                  <c:v>1.85</c:v>
                </c:pt>
                <c:pt idx="20">
                  <c:v>1.64</c:v>
                </c:pt>
                <c:pt idx="21">
                  <c:v>1.48</c:v>
                </c:pt>
                <c:pt idx="22">
                  <c:v>1.35</c:v>
                </c:pt>
                <c:pt idx="23">
                  <c:v>1.25</c:v>
                </c:pt>
                <c:pt idx="24">
                  <c:v>1.1499999999999999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93-4DCD-982A-F09B9F6E2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34633088"/>
        <c:axId val="534632432"/>
      </c:barChart>
      <c:lineChart>
        <c:grouping val="standard"/>
        <c:varyColors val="0"/>
        <c:ser>
          <c:idx val="2"/>
          <c:order val="2"/>
          <c:tx>
            <c:v>Απορροή</c:v>
          </c:tx>
          <c:spPr>
            <a:ln w="28575" cap="rnd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'Διάρκεια 24h - Thiessen'!$DM$11:$DM$59</c:f>
              <c:numCache>
                <c:formatCode>h:mm</c:formatCode>
                <c:ptCount val="49"/>
                <c:pt idx="0">
                  <c:v>0</c:v>
                </c:pt>
                <c:pt idx="1">
                  <c:v>4.1666666666666664E-2</c:v>
                </c:pt>
                <c:pt idx="2">
                  <c:v>8.3333333333333329E-2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0.20833333333333334</c:v>
                </c:pt>
                <c:pt idx="6">
                  <c:v>0.25</c:v>
                </c:pt>
                <c:pt idx="7">
                  <c:v>0.29166666666666669</c:v>
                </c:pt>
                <c:pt idx="8">
                  <c:v>0.33333333333333331</c:v>
                </c:pt>
                <c:pt idx="9">
                  <c:v>0.375</c:v>
                </c:pt>
                <c:pt idx="10">
                  <c:v>0.41666666666666669</c:v>
                </c:pt>
                <c:pt idx="11">
                  <c:v>0.45833333333333331</c:v>
                </c:pt>
                <c:pt idx="12">
                  <c:v>0.5</c:v>
                </c:pt>
                <c:pt idx="13">
                  <c:v>0.54166666666666663</c:v>
                </c:pt>
                <c:pt idx="14">
                  <c:v>0.58333333333333337</c:v>
                </c:pt>
                <c:pt idx="15">
                  <c:v>0.625</c:v>
                </c:pt>
                <c:pt idx="16">
                  <c:v>0.66666666666666663</c:v>
                </c:pt>
                <c:pt idx="17">
                  <c:v>0.70833333333333337</c:v>
                </c:pt>
                <c:pt idx="18">
                  <c:v>0.75</c:v>
                </c:pt>
                <c:pt idx="19">
                  <c:v>0.79166666666666663</c:v>
                </c:pt>
                <c:pt idx="20">
                  <c:v>0.83333333333333337</c:v>
                </c:pt>
                <c:pt idx="21">
                  <c:v>0.875</c:v>
                </c:pt>
                <c:pt idx="22">
                  <c:v>0.91666666666666663</c:v>
                </c:pt>
                <c:pt idx="23">
                  <c:v>0.95833333333333337</c:v>
                </c:pt>
                <c:pt idx="24">
                  <c:v>0</c:v>
                </c:pt>
                <c:pt idx="25">
                  <c:v>4.1666666666666664E-2</c:v>
                </c:pt>
                <c:pt idx="26">
                  <c:v>8.3333333333333329E-2</c:v>
                </c:pt>
                <c:pt idx="27">
                  <c:v>0.125</c:v>
                </c:pt>
                <c:pt idx="28">
                  <c:v>0.16666666666666666</c:v>
                </c:pt>
                <c:pt idx="29">
                  <c:v>0.20833333333333334</c:v>
                </c:pt>
                <c:pt idx="30">
                  <c:v>0.25</c:v>
                </c:pt>
                <c:pt idx="31">
                  <c:v>0.29166666666666669</c:v>
                </c:pt>
                <c:pt idx="32">
                  <c:v>0.33333333333333331</c:v>
                </c:pt>
                <c:pt idx="33">
                  <c:v>0.375</c:v>
                </c:pt>
                <c:pt idx="34">
                  <c:v>0.41666666666666669</c:v>
                </c:pt>
                <c:pt idx="35">
                  <c:v>0.45833333333333331</c:v>
                </c:pt>
                <c:pt idx="36">
                  <c:v>0.5</c:v>
                </c:pt>
                <c:pt idx="37">
                  <c:v>0.54166666666666663</c:v>
                </c:pt>
                <c:pt idx="38">
                  <c:v>0.58333333333333337</c:v>
                </c:pt>
                <c:pt idx="39">
                  <c:v>0.625</c:v>
                </c:pt>
                <c:pt idx="40">
                  <c:v>0.66666666666666663</c:v>
                </c:pt>
                <c:pt idx="41">
                  <c:v>0.70833333333333337</c:v>
                </c:pt>
                <c:pt idx="42">
                  <c:v>0.75</c:v>
                </c:pt>
                <c:pt idx="43">
                  <c:v>0.79166666666666663</c:v>
                </c:pt>
                <c:pt idx="44">
                  <c:v>0.83333333333333337</c:v>
                </c:pt>
                <c:pt idx="45">
                  <c:v>0.875</c:v>
                </c:pt>
                <c:pt idx="46">
                  <c:v>0.91666666666666663</c:v>
                </c:pt>
                <c:pt idx="47">
                  <c:v>0.95833333333333337</c:v>
                </c:pt>
                <c:pt idx="48">
                  <c:v>0</c:v>
                </c:pt>
              </c:numCache>
            </c:numRef>
          </c:cat>
          <c:val>
            <c:numRef>
              <c:f>'Διάρκεια 24h - Thiessen'!$DS$11:$DS$59</c:f>
              <c:numCache>
                <c:formatCode>General</c:formatCode>
                <c:ptCount val="49"/>
                <c:pt idx="0">
                  <c:v>8.4</c:v>
                </c:pt>
                <c:pt idx="1">
                  <c:v>8.4</c:v>
                </c:pt>
                <c:pt idx="2">
                  <c:v>8.4</c:v>
                </c:pt>
                <c:pt idx="3">
                  <c:v>8.4</c:v>
                </c:pt>
                <c:pt idx="4">
                  <c:v>8.4</c:v>
                </c:pt>
                <c:pt idx="5">
                  <c:v>8.4</c:v>
                </c:pt>
                <c:pt idx="6">
                  <c:v>8.4</c:v>
                </c:pt>
                <c:pt idx="7">
                  <c:v>8.4</c:v>
                </c:pt>
                <c:pt idx="8">
                  <c:v>8.4</c:v>
                </c:pt>
                <c:pt idx="9">
                  <c:v>8.4</c:v>
                </c:pt>
                <c:pt idx="10">
                  <c:v>8.4</c:v>
                </c:pt>
                <c:pt idx="11">
                  <c:v>8.4</c:v>
                </c:pt>
                <c:pt idx="12">
                  <c:v>9.6</c:v>
                </c:pt>
                <c:pt idx="13">
                  <c:v>21.3</c:v>
                </c:pt>
                <c:pt idx="14">
                  <c:v>49.2</c:v>
                </c:pt>
                <c:pt idx="15">
                  <c:v>91.3</c:v>
                </c:pt>
                <c:pt idx="16">
                  <c:v>152.30000000000001</c:v>
                </c:pt>
                <c:pt idx="17">
                  <c:v>236.2</c:v>
                </c:pt>
                <c:pt idx="18">
                  <c:v>336.2</c:v>
                </c:pt>
                <c:pt idx="19">
                  <c:v>433.6</c:v>
                </c:pt>
                <c:pt idx="20">
                  <c:v>519.5</c:v>
                </c:pt>
                <c:pt idx="21">
                  <c:v>588</c:v>
                </c:pt>
                <c:pt idx="22">
                  <c:v>640.6</c:v>
                </c:pt>
                <c:pt idx="23">
                  <c:v>674.7</c:v>
                </c:pt>
                <c:pt idx="24">
                  <c:v>691</c:v>
                </c:pt>
                <c:pt idx="25">
                  <c:v>694.4</c:v>
                </c:pt>
                <c:pt idx="26">
                  <c:v>681.4</c:v>
                </c:pt>
                <c:pt idx="27">
                  <c:v>649.9</c:v>
                </c:pt>
                <c:pt idx="28">
                  <c:v>608.9</c:v>
                </c:pt>
                <c:pt idx="29">
                  <c:v>565.6</c:v>
                </c:pt>
                <c:pt idx="30">
                  <c:v>517.79999999999995</c:v>
                </c:pt>
                <c:pt idx="31">
                  <c:v>467.4</c:v>
                </c:pt>
                <c:pt idx="32">
                  <c:v>417.1</c:v>
                </c:pt>
                <c:pt idx="33">
                  <c:v>367.8</c:v>
                </c:pt>
                <c:pt idx="34">
                  <c:v>319.8</c:v>
                </c:pt>
                <c:pt idx="35">
                  <c:v>274.89999999999998</c:v>
                </c:pt>
                <c:pt idx="36">
                  <c:v>234.9</c:v>
                </c:pt>
                <c:pt idx="37">
                  <c:v>199.3</c:v>
                </c:pt>
                <c:pt idx="38">
                  <c:v>168.2</c:v>
                </c:pt>
                <c:pt idx="39">
                  <c:v>142.30000000000001</c:v>
                </c:pt>
                <c:pt idx="40">
                  <c:v>121</c:v>
                </c:pt>
                <c:pt idx="41">
                  <c:v>103.3</c:v>
                </c:pt>
                <c:pt idx="42">
                  <c:v>88.5</c:v>
                </c:pt>
                <c:pt idx="43">
                  <c:v>76</c:v>
                </c:pt>
                <c:pt idx="44">
                  <c:v>65.400000000000006</c:v>
                </c:pt>
                <c:pt idx="45">
                  <c:v>56.4</c:v>
                </c:pt>
                <c:pt idx="46">
                  <c:v>48.8</c:v>
                </c:pt>
                <c:pt idx="47">
                  <c:v>42.5</c:v>
                </c:pt>
                <c:pt idx="48">
                  <c:v>37.1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B93-4DCD-982A-F09B9F6E2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5793248"/>
        <c:axId val="615788984"/>
      </c:lineChart>
      <c:catAx>
        <c:axId val="615793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Χρόνος</a:t>
                </a:r>
                <a:r>
                  <a:rPr lang="en-US"/>
                  <a:t> [h]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h:m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15788984"/>
        <c:crosses val="autoZero"/>
        <c:auto val="1"/>
        <c:lblAlgn val="ctr"/>
        <c:lblOffset val="100"/>
        <c:tickLblSkip val="6"/>
        <c:tickMarkSkip val="6"/>
        <c:noMultiLvlLbl val="0"/>
      </c:catAx>
      <c:valAx>
        <c:axId val="615788984"/>
        <c:scaling>
          <c:orientation val="minMax"/>
          <c:max val="1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Απορροή </a:t>
                </a:r>
                <a:r>
                  <a:rPr lang="en-US"/>
                  <a:t>[m</a:t>
                </a:r>
                <a:r>
                  <a:rPr lang="en-US" baseline="30000"/>
                  <a:t>3</a:t>
                </a:r>
                <a:r>
                  <a:rPr lang="en-US"/>
                  <a:t>/s]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15793248"/>
        <c:crosses val="autoZero"/>
        <c:crossBetween val="between"/>
        <c:majorUnit val="200"/>
      </c:valAx>
      <c:valAx>
        <c:axId val="534632432"/>
        <c:scaling>
          <c:orientation val="maxMin"/>
          <c:max val="16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Βροχόπτωση</a:t>
                </a:r>
                <a:r>
                  <a:rPr lang="en-US"/>
                  <a:t> [mm]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4633088"/>
        <c:crosses val="max"/>
        <c:crossBetween val="between"/>
      </c:valAx>
      <c:catAx>
        <c:axId val="534633088"/>
        <c:scaling>
          <c:orientation val="minMax"/>
        </c:scaling>
        <c:delete val="1"/>
        <c:axPos val="t"/>
        <c:numFmt formatCode="h:mm" sourceLinked="1"/>
        <c:majorTickMark val="out"/>
        <c:minorTickMark val="none"/>
        <c:tickLblPos val="nextTo"/>
        <c:crossAx val="534632432"/>
        <c:crosses val="autoZero"/>
        <c:auto val="1"/>
        <c:lblAlgn val="ctr"/>
        <c:lblOffset val="100"/>
        <c:noMultiLvlLbl val="0"/>
      </c:catAx>
      <c:spPr>
        <a:solidFill>
          <a:schemeClr val="bg1">
            <a:lumMod val="95000"/>
          </a:schemeClr>
        </a:solidFill>
        <a:ln>
          <a:solidFill>
            <a:schemeClr val="bg1">
              <a:lumMod val="50000"/>
            </a:schemeClr>
          </a:solidFill>
        </a:ln>
        <a:effectLst/>
      </c:spPr>
    </c:plotArea>
    <c:legend>
      <c:legendPos val="b"/>
      <c:overlay val="1"/>
      <c:spPr>
        <a:solidFill>
          <a:schemeClr val="accent4">
            <a:lumMod val="20000"/>
            <a:lumOff val="80000"/>
          </a:schemeClr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solidFill>
        <a:schemeClr val="tx1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Πλημμυρογράφημα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Βροχόπτωση</c:v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'Διάρκεια 24h - Thiessen'!$DU$11:$DU$59</c:f>
              <c:numCache>
                <c:formatCode>h:mm</c:formatCode>
                <c:ptCount val="49"/>
                <c:pt idx="0">
                  <c:v>0</c:v>
                </c:pt>
                <c:pt idx="1">
                  <c:v>4.1666666666666664E-2</c:v>
                </c:pt>
                <c:pt idx="2">
                  <c:v>8.3333333333333329E-2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0.20833333333333334</c:v>
                </c:pt>
                <c:pt idx="6">
                  <c:v>0.25</c:v>
                </c:pt>
                <c:pt idx="7">
                  <c:v>0.29166666666666669</c:v>
                </c:pt>
                <c:pt idx="8">
                  <c:v>0.33333333333333331</c:v>
                </c:pt>
                <c:pt idx="9">
                  <c:v>0.375</c:v>
                </c:pt>
                <c:pt idx="10">
                  <c:v>0.41666666666666669</c:v>
                </c:pt>
                <c:pt idx="11">
                  <c:v>0.45833333333333331</c:v>
                </c:pt>
                <c:pt idx="12">
                  <c:v>0.5</c:v>
                </c:pt>
                <c:pt idx="13">
                  <c:v>0.54166666666666663</c:v>
                </c:pt>
                <c:pt idx="14">
                  <c:v>0.58333333333333337</c:v>
                </c:pt>
                <c:pt idx="15">
                  <c:v>0.625</c:v>
                </c:pt>
                <c:pt idx="16">
                  <c:v>0.66666666666666663</c:v>
                </c:pt>
                <c:pt idx="17">
                  <c:v>0.70833333333333337</c:v>
                </c:pt>
                <c:pt idx="18">
                  <c:v>0.75</c:v>
                </c:pt>
                <c:pt idx="19">
                  <c:v>0.79166666666666663</c:v>
                </c:pt>
                <c:pt idx="20">
                  <c:v>0.83333333333333337</c:v>
                </c:pt>
                <c:pt idx="21">
                  <c:v>0.875</c:v>
                </c:pt>
                <c:pt idx="22">
                  <c:v>0.91666666666666663</c:v>
                </c:pt>
                <c:pt idx="23">
                  <c:v>0.95833333333333337</c:v>
                </c:pt>
                <c:pt idx="24">
                  <c:v>0</c:v>
                </c:pt>
                <c:pt idx="25">
                  <c:v>4.1666666666666664E-2</c:v>
                </c:pt>
                <c:pt idx="26">
                  <c:v>8.3333333333333329E-2</c:v>
                </c:pt>
                <c:pt idx="27">
                  <c:v>0.125</c:v>
                </c:pt>
                <c:pt idx="28">
                  <c:v>0.16666666666666666</c:v>
                </c:pt>
                <c:pt idx="29">
                  <c:v>0.20833333333333334</c:v>
                </c:pt>
                <c:pt idx="30">
                  <c:v>0.25</c:v>
                </c:pt>
                <c:pt idx="31">
                  <c:v>0.29166666666666669</c:v>
                </c:pt>
                <c:pt idx="32">
                  <c:v>0.33333333333333331</c:v>
                </c:pt>
                <c:pt idx="33">
                  <c:v>0.375</c:v>
                </c:pt>
                <c:pt idx="34">
                  <c:v>0.41666666666666669</c:v>
                </c:pt>
                <c:pt idx="35">
                  <c:v>0.45833333333333331</c:v>
                </c:pt>
                <c:pt idx="36">
                  <c:v>0.5</c:v>
                </c:pt>
                <c:pt idx="37">
                  <c:v>0.54166666666666663</c:v>
                </c:pt>
                <c:pt idx="38">
                  <c:v>0.58333333333333337</c:v>
                </c:pt>
                <c:pt idx="39">
                  <c:v>0.625</c:v>
                </c:pt>
                <c:pt idx="40">
                  <c:v>0.66666666666666663</c:v>
                </c:pt>
                <c:pt idx="41">
                  <c:v>0.70833333333333337</c:v>
                </c:pt>
                <c:pt idx="42">
                  <c:v>0.75</c:v>
                </c:pt>
                <c:pt idx="43">
                  <c:v>0.79166666666666663</c:v>
                </c:pt>
                <c:pt idx="44">
                  <c:v>0.83333333333333337</c:v>
                </c:pt>
                <c:pt idx="45">
                  <c:v>0.875</c:v>
                </c:pt>
                <c:pt idx="46">
                  <c:v>0.91666666666666663</c:v>
                </c:pt>
                <c:pt idx="47">
                  <c:v>0.95833333333333337</c:v>
                </c:pt>
                <c:pt idx="48">
                  <c:v>0</c:v>
                </c:pt>
              </c:numCache>
            </c:numRef>
          </c:cat>
          <c:val>
            <c:numRef>
              <c:f>'Διάρκεια 24h - Thiessen'!$DV$11:$DV$59</c:f>
              <c:numCache>
                <c:formatCode>General</c:formatCode>
                <c:ptCount val="49"/>
                <c:pt idx="1">
                  <c:v>2.59</c:v>
                </c:pt>
                <c:pt idx="2">
                  <c:v>2.74</c:v>
                </c:pt>
                <c:pt idx="3">
                  <c:v>2.92</c:v>
                </c:pt>
                <c:pt idx="4">
                  <c:v>3.12</c:v>
                </c:pt>
                <c:pt idx="5">
                  <c:v>3.37</c:v>
                </c:pt>
                <c:pt idx="6">
                  <c:v>3.68</c:v>
                </c:pt>
                <c:pt idx="7">
                  <c:v>4.08</c:v>
                </c:pt>
                <c:pt idx="8">
                  <c:v>4.6100000000000003</c:v>
                </c:pt>
                <c:pt idx="9">
                  <c:v>5.37</c:v>
                </c:pt>
                <c:pt idx="10">
                  <c:v>6.57</c:v>
                </c:pt>
                <c:pt idx="11">
                  <c:v>8.86</c:v>
                </c:pt>
                <c:pt idx="12">
                  <c:v>15.96</c:v>
                </c:pt>
                <c:pt idx="13">
                  <c:v>44.63</c:v>
                </c:pt>
                <c:pt idx="14">
                  <c:v>11.13</c:v>
                </c:pt>
                <c:pt idx="15">
                  <c:v>7.49</c:v>
                </c:pt>
                <c:pt idx="16">
                  <c:v>5.89</c:v>
                </c:pt>
                <c:pt idx="17">
                  <c:v>4.95</c:v>
                </c:pt>
                <c:pt idx="18">
                  <c:v>4.32</c:v>
                </c:pt>
                <c:pt idx="19">
                  <c:v>3.87</c:v>
                </c:pt>
                <c:pt idx="20">
                  <c:v>3.52</c:v>
                </c:pt>
                <c:pt idx="21">
                  <c:v>3.24</c:v>
                </c:pt>
                <c:pt idx="22">
                  <c:v>3.02</c:v>
                </c:pt>
                <c:pt idx="23">
                  <c:v>2.83</c:v>
                </c:pt>
                <c:pt idx="24">
                  <c:v>2.66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63-4BBF-AF6D-0AC731592030}"/>
            </c:ext>
          </c:extLst>
        </c:ser>
        <c:ser>
          <c:idx val="1"/>
          <c:order val="1"/>
          <c:tx>
            <c:v>Απώλειες</c:v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'Διάρκεια 24h - Thiessen'!$DU$11:$DU$59</c:f>
              <c:numCache>
                <c:formatCode>h:mm</c:formatCode>
                <c:ptCount val="49"/>
                <c:pt idx="0">
                  <c:v>0</c:v>
                </c:pt>
                <c:pt idx="1">
                  <c:v>4.1666666666666664E-2</c:v>
                </c:pt>
                <c:pt idx="2">
                  <c:v>8.3333333333333329E-2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0.20833333333333334</c:v>
                </c:pt>
                <c:pt idx="6">
                  <c:v>0.25</c:v>
                </c:pt>
                <c:pt idx="7">
                  <c:v>0.29166666666666669</c:v>
                </c:pt>
                <c:pt idx="8">
                  <c:v>0.33333333333333331</c:v>
                </c:pt>
                <c:pt idx="9">
                  <c:v>0.375</c:v>
                </c:pt>
                <c:pt idx="10">
                  <c:v>0.41666666666666669</c:v>
                </c:pt>
                <c:pt idx="11">
                  <c:v>0.45833333333333331</c:v>
                </c:pt>
                <c:pt idx="12">
                  <c:v>0.5</c:v>
                </c:pt>
                <c:pt idx="13">
                  <c:v>0.54166666666666663</c:v>
                </c:pt>
                <c:pt idx="14">
                  <c:v>0.58333333333333337</c:v>
                </c:pt>
                <c:pt idx="15">
                  <c:v>0.625</c:v>
                </c:pt>
                <c:pt idx="16">
                  <c:v>0.66666666666666663</c:v>
                </c:pt>
                <c:pt idx="17">
                  <c:v>0.70833333333333337</c:v>
                </c:pt>
                <c:pt idx="18">
                  <c:v>0.75</c:v>
                </c:pt>
                <c:pt idx="19">
                  <c:v>0.79166666666666663</c:v>
                </c:pt>
                <c:pt idx="20">
                  <c:v>0.83333333333333337</c:v>
                </c:pt>
                <c:pt idx="21">
                  <c:v>0.875</c:v>
                </c:pt>
                <c:pt idx="22">
                  <c:v>0.91666666666666663</c:v>
                </c:pt>
                <c:pt idx="23">
                  <c:v>0.95833333333333337</c:v>
                </c:pt>
                <c:pt idx="24">
                  <c:v>0</c:v>
                </c:pt>
                <c:pt idx="25">
                  <c:v>4.1666666666666664E-2</c:v>
                </c:pt>
                <c:pt idx="26">
                  <c:v>8.3333333333333329E-2</c:v>
                </c:pt>
                <c:pt idx="27">
                  <c:v>0.125</c:v>
                </c:pt>
                <c:pt idx="28">
                  <c:v>0.16666666666666666</c:v>
                </c:pt>
                <c:pt idx="29">
                  <c:v>0.20833333333333334</c:v>
                </c:pt>
                <c:pt idx="30">
                  <c:v>0.25</c:v>
                </c:pt>
                <c:pt idx="31">
                  <c:v>0.29166666666666669</c:v>
                </c:pt>
                <c:pt idx="32">
                  <c:v>0.33333333333333331</c:v>
                </c:pt>
                <c:pt idx="33">
                  <c:v>0.375</c:v>
                </c:pt>
                <c:pt idx="34">
                  <c:v>0.41666666666666669</c:v>
                </c:pt>
                <c:pt idx="35">
                  <c:v>0.45833333333333331</c:v>
                </c:pt>
                <c:pt idx="36">
                  <c:v>0.5</c:v>
                </c:pt>
                <c:pt idx="37">
                  <c:v>0.54166666666666663</c:v>
                </c:pt>
                <c:pt idx="38">
                  <c:v>0.58333333333333337</c:v>
                </c:pt>
                <c:pt idx="39">
                  <c:v>0.625</c:v>
                </c:pt>
                <c:pt idx="40">
                  <c:v>0.66666666666666663</c:v>
                </c:pt>
                <c:pt idx="41">
                  <c:v>0.70833333333333337</c:v>
                </c:pt>
                <c:pt idx="42">
                  <c:v>0.75</c:v>
                </c:pt>
                <c:pt idx="43">
                  <c:v>0.79166666666666663</c:v>
                </c:pt>
                <c:pt idx="44">
                  <c:v>0.83333333333333337</c:v>
                </c:pt>
                <c:pt idx="45">
                  <c:v>0.875</c:v>
                </c:pt>
                <c:pt idx="46">
                  <c:v>0.91666666666666663</c:v>
                </c:pt>
                <c:pt idx="47">
                  <c:v>0.95833333333333337</c:v>
                </c:pt>
                <c:pt idx="48">
                  <c:v>0</c:v>
                </c:pt>
              </c:numCache>
            </c:numRef>
          </c:cat>
          <c:val>
            <c:numRef>
              <c:f>'Διάρκεια 24h - Thiessen'!$DW$11:$DW$59</c:f>
              <c:numCache>
                <c:formatCode>General</c:formatCode>
                <c:ptCount val="49"/>
                <c:pt idx="1">
                  <c:v>2.59</c:v>
                </c:pt>
                <c:pt idx="2">
                  <c:v>2.74</c:v>
                </c:pt>
                <c:pt idx="3">
                  <c:v>2.92</c:v>
                </c:pt>
                <c:pt idx="4">
                  <c:v>3.12</c:v>
                </c:pt>
                <c:pt idx="5">
                  <c:v>3.37</c:v>
                </c:pt>
                <c:pt idx="6">
                  <c:v>3.68</c:v>
                </c:pt>
                <c:pt idx="7">
                  <c:v>3.93</c:v>
                </c:pt>
                <c:pt idx="8">
                  <c:v>4.0599999999999996</c:v>
                </c:pt>
                <c:pt idx="9">
                  <c:v>4.29</c:v>
                </c:pt>
                <c:pt idx="10">
                  <c:v>4.7</c:v>
                </c:pt>
                <c:pt idx="11">
                  <c:v>5.54</c:v>
                </c:pt>
                <c:pt idx="12">
                  <c:v>8.1999999999999993</c:v>
                </c:pt>
                <c:pt idx="13">
                  <c:v>15.34</c:v>
                </c:pt>
                <c:pt idx="14">
                  <c:v>2.73</c:v>
                </c:pt>
                <c:pt idx="15">
                  <c:v>1.67</c:v>
                </c:pt>
                <c:pt idx="16">
                  <c:v>1.23</c:v>
                </c:pt>
                <c:pt idx="17">
                  <c:v>0.98</c:v>
                </c:pt>
                <c:pt idx="18">
                  <c:v>0.82</c:v>
                </c:pt>
                <c:pt idx="19">
                  <c:v>0.7</c:v>
                </c:pt>
                <c:pt idx="20">
                  <c:v>0.62</c:v>
                </c:pt>
                <c:pt idx="21">
                  <c:v>0.55000000000000004</c:v>
                </c:pt>
                <c:pt idx="22">
                  <c:v>0.5</c:v>
                </c:pt>
                <c:pt idx="23">
                  <c:v>0.46</c:v>
                </c:pt>
                <c:pt idx="24">
                  <c:v>0.42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63-4BBF-AF6D-0AC7315920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34633088"/>
        <c:axId val="534632432"/>
      </c:barChart>
      <c:lineChart>
        <c:grouping val="standard"/>
        <c:varyColors val="0"/>
        <c:ser>
          <c:idx val="2"/>
          <c:order val="2"/>
          <c:tx>
            <c:v>Απορροή</c:v>
          </c:tx>
          <c:spPr>
            <a:ln w="28575" cap="rnd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'Διάρκεια 24h - Thiessen'!$DU$11:$DU$59</c:f>
              <c:numCache>
                <c:formatCode>h:mm</c:formatCode>
                <c:ptCount val="49"/>
                <c:pt idx="0">
                  <c:v>0</c:v>
                </c:pt>
                <c:pt idx="1">
                  <c:v>4.1666666666666664E-2</c:v>
                </c:pt>
                <c:pt idx="2">
                  <c:v>8.3333333333333329E-2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0.20833333333333334</c:v>
                </c:pt>
                <c:pt idx="6">
                  <c:v>0.25</c:v>
                </c:pt>
                <c:pt idx="7">
                  <c:v>0.29166666666666669</c:v>
                </c:pt>
                <c:pt idx="8">
                  <c:v>0.33333333333333331</c:v>
                </c:pt>
                <c:pt idx="9">
                  <c:v>0.375</c:v>
                </c:pt>
                <c:pt idx="10">
                  <c:v>0.41666666666666669</c:v>
                </c:pt>
                <c:pt idx="11">
                  <c:v>0.45833333333333331</c:v>
                </c:pt>
                <c:pt idx="12">
                  <c:v>0.5</c:v>
                </c:pt>
                <c:pt idx="13">
                  <c:v>0.54166666666666663</c:v>
                </c:pt>
                <c:pt idx="14">
                  <c:v>0.58333333333333337</c:v>
                </c:pt>
                <c:pt idx="15">
                  <c:v>0.625</c:v>
                </c:pt>
                <c:pt idx="16">
                  <c:v>0.66666666666666663</c:v>
                </c:pt>
                <c:pt idx="17">
                  <c:v>0.70833333333333337</c:v>
                </c:pt>
                <c:pt idx="18">
                  <c:v>0.75</c:v>
                </c:pt>
                <c:pt idx="19">
                  <c:v>0.79166666666666663</c:v>
                </c:pt>
                <c:pt idx="20">
                  <c:v>0.83333333333333337</c:v>
                </c:pt>
                <c:pt idx="21">
                  <c:v>0.875</c:v>
                </c:pt>
                <c:pt idx="22">
                  <c:v>0.91666666666666663</c:v>
                </c:pt>
                <c:pt idx="23">
                  <c:v>0.95833333333333337</c:v>
                </c:pt>
                <c:pt idx="24">
                  <c:v>0</c:v>
                </c:pt>
                <c:pt idx="25">
                  <c:v>4.1666666666666664E-2</c:v>
                </c:pt>
                <c:pt idx="26">
                  <c:v>8.3333333333333329E-2</c:v>
                </c:pt>
                <c:pt idx="27">
                  <c:v>0.125</c:v>
                </c:pt>
                <c:pt idx="28">
                  <c:v>0.16666666666666666</c:v>
                </c:pt>
                <c:pt idx="29">
                  <c:v>0.20833333333333334</c:v>
                </c:pt>
                <c:pt idx="30">
                  <c:v>0.25</c:v>
                </c:pt>
                <c:pt idx="31">
                  <c:v>0.29166666666666669</c:v>
                </c:pt>
                <c:pt idx="32">
                  <c:v>0.33333333333333331</c:v>
                </c:pt>
                <c:pt idx="33">
                  <c:v>0.375</c:v>
                </c:pt>
                <c:pt idx="34">
                  <c:v>0.41666666666666669</c:v>
                </c:pt>
                <c:pt idx="35">
                  <c:v>0.45833333333333331</c:v>
                </c:pt>
                <c:pt idx="36">
                  <c:v>0.5</c:v>
                </c:pt>
                <c:pt idx="37">
                  <c:v>0.54166666666666663</c:v>
                </c:pt>
                <c:pt idx="38">
                  <c:v>0.58333333333333337</c:v>
                </c:pt>
                <c:pt idx="39">
                  <c:v>0.625</c:v>
                </c:pt>
                <c:pt idx="40">
                  <c:v>0.66666666666666663</c:v>
                </c:pt>
                <c:pt idx="41">
                  <c:v>0.70833333333333337</c:v>
                </c:pt>
                <c:pt idx="42">
                  <c:v>0.75</c:v>
                </c:pt>
                <c:pt idx="43">
                  <c:v>0.79166666666666663</c:v>
                </c:pt>
                <c:pt idx="44">
                  <c:v>0.83333333333333337</c:v>
                </c:pt>
                <c:pt idx="45">
                  <c:v>0.875</c:v>
                </c:pt>
                <c:pt idx="46">
                  <c:v>0.91666666666666663</c:v>
                </c:pt>
                <c:pt idx="47">
                  <c:v>0.95833333333333337</c:v>
                </c:pt>
                <c:pt idx="48">
                  <c:v>0</c:v>
                </c:pt>
              </c:numCache>
            </c:numRef>
          </c:cat>
          <c:val>
            <c:numRef>
              <c:f>'Διάρκεια 24h - Thiessen'!$EA$11:$EA$59</c:f>
              <c:numCache>
                <c:formatCode>General</c:formatCode>
                <c:ptCount val="49"/>
                <c:pt idx="0">
                  <c:v>8.4</c:v>
                </c:pt>
                <c:pt idx="1">
                  <c:v>8.4</c:v>
                </c:pt>
                <c:pt idx="2">
                  <c:v>8.4</c:v>
                </c:pt>
                <c:pt idx="3">
                  <c:v>8.4</c:v>
                </c:pt>
                <c:pt idx="4">
                  <c:v>8.4</c:v>
                </c:pt>
                <c:pt idx="5">
                  <c:v>8.4</c:v>
                </c:pt>
                <c:pt idx="6">
                  <c:v>8.4</c:v>
                </c:pt>
                <c:pt idx="7">
                  <c:v>8.6999999999999993</c:v>
                </c:pt>
                <c:pt idx="8">
                  <c:v>10.6</c:v>
                </c:pt>
                <c:pt idx="9">
                  <c:v>16.399999999999999</c:v>
                </c:pt>
                <c:pt idx="10">
                  <c:v>30.5</c:v>
                </c:pt>
                <c:pt idx="11">
                  <c:v>59.8</c:v>
                </c:pt>
                <c:pt idx="12">
                  <c:v>118.9</c:v>
                </c:pt>
                <c:pt idx="13">
                  <c:v>266.7</c:v>
                </c:pt>
                <c:pt idx="14">
                  <c:v>517.70000000000005</c:v>
                </c:pt>
                <c:pt idx="15">
                  <c:v>871.4</c:v>
                </c:pt>
                <c:pt idx="16">
                  <c:v>1298.9000000000001</c:v>
                </c:pt>
                <c:pt idx="17">
                  <c:v>1653.9</c:v>
                </c:pt>
                <c:pt idx="18">
                  <c:v>1874.4</c:v>
                </c:pt>
                <c:pt idx="19">
                  <c:v>1968.5</c:v>
                </c:pt>
                <c:pt idx="20">
                  <c:v>1938.4</c:v>
                </c:pt>
                <c:pt idx="21">
                  <c:v>1836.5</c:v>
                </c:pt>
                <c:pt idx="22">
                  <c:v>1662.8</c:v>
                </c:pt>
                <c:pt idx="23">
                  <c:v>1479.2</c:v>
                </c:pt>
                <c:pt idx="24">
                  <c:v>1331.5</c:v>
                </c:pt>
                <c:pt idx="25">
                  <c:v>1199.9000000000001</c:v>
                </c:pt>
                <c:pt idx="26">
                  <c:v>1078.8</c:v>
                </c:pt>
                <c:pt idx="27">
                  <c:v>954</c:v>
                </c:pt>
                <c:pt idx="28">
                  <c:v>824.1</c:v>
                </c:pt>
                <c:pt idx="29">
                  <c:v>694.4</c:v>
                </c:pt>
                <c:pt idx="30">
                  <c:v>569.79999999999995</c:v>
                </c:pt>
                <c:pt idx="31">
                  <c:v>456.6</c:v>
                </c:pt>
                <c:pt idx="32">
                  <c:v>359.9</c:v>
                </c:pt>
                <c:pt idx="33">
                  <c:v>279.5</c:v>
                </c:pt>
                <c:pt idx="34">
                  <c:v>216.9</c:v>
                </c:pt>
                <c:pt idx="35">
                  <c:v>170.1</c:v>
                </c:pt>
                <c:pt idx="36">
                  <c:v>133.80000000000001</c:v>
                </c:pt>
                <c:pt idx="37">
                  <c:v>105.8</c:v>
                </c:pt>
                <c:pt idx="38">
                  <c:v>83.9</c:v>
                </c:pt>
                <c:pt idx="39">
                  <c:v>67</c:v>
                </c:pt>
                <c:pt idx="40">
                  <c:v>53.8</c:v>
                </c:pt>
                <c:pt idx="41">
                  <c:v>43.1</c:v>
                </c:pt>
                <c:pt idx="42">
                  <c:v>34.5</c:v>
                </c:pt>
                <c:pt idx="43">
                  <c:v>27.4</c:v>
                </c:pt>
                <c:pt idx="44">
                  <c:v>21.7</c:v>
                </c:pt>
                <c:pt idx="45">
                  <c:v>18.2</c:v>
                </c:pt>
                <c:pt idx="46">
                  <c:v>15.6</c:v>
                </c:pt>
                <c:pt idx="47">
                  <c:v>13.6</c:v>
                </c:pt>
                <c:pt idx="48">
                  <c:v>12.2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63-4BBF-AF6D-0AC7315920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5793248"/>
        <c:axId val="615788984"/>
      </c:lineChart>
      <c:catAx>
        <c:axId val="615793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Χρόνος</a:t>
                </a:r>
                <a:r>
                  <a:rPr lang="en-US"/>
                  <a:t> [h]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h:m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15788984"/>
        <c:crosses val="autoZero"/>
        <c:auto val="1"/>
        <c:lblAlgn val="ctr"/>
        <c:lblOffset val="100"/>
        <c:tickLblSkip val="6"/>
        <c:tickMarkSkip val="6"/>
        <c:noMultiLvlLbl val="0"/>
      </c:catAx>
      <c:valAx>
        <c:axId val="615788984"/>
        <c:scaling>
          <c:orientation val="minMax"/>
          <c:max val="3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Απορροή </a:t>
                </a:r>
                <a:r>
                  <a:rPr lang="en-US"/>
                  <a:t>[m</a:t>
                </a:r>
                <a:r>
                  <a:rPr lang="en-US" baseline="30000"/>
                  <a:t>3</a:t>
                </a:r>
                <a:r>
                  <a:rPr lang="en-US"/>
                  <a:t>/s]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15793248"/>
        <c:crosses val="autoZero"/>
        <c:crossBetween val="between"/>
      </c:valAx>
      <c:valAx>
        <c:axId val="534632432"/>
        <c:scaling>
          <c:orientation val="maxMin"/>
          <c:max val="16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Βροχόπτωση</a:t>
                </a:r>
                <a:r>
                  <a:rPr lang="en-US"/>
                  <a:t> [mm]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4633088"/>
        <c:crosses val="max"/>
        <c:crossBetween val="between"/>
      </c:valAx>
      <c:catAx>
        <c:axId val="534633088"/>
        <c:scaling>
          <c:orientation val="minMax"/>
        </c:scaling>
        <c:delete val="1"/>
        <c:axPos val="t"/>
        <c:numFmt formatCode="h:mm" sourceLinked="1"/>
        <c:majorTickMark val="out"/>
        <c:minorTickMark val="none"/>
        <c:tickLblPos val="nextTo"/>
        <c:crossAx val="534632432"/>
        <c:crosses val="autoZero"/>
        <c:auto val="1"/>
        <c:lblAlgn val="ctr"/>
        <c:lblOffset val="100"/>
        <c:noMultiLvlLbl val="0"/>
      </c:catAx>
      <c:spPr>
        <a:solidFill>
          <a:schemeClr val="bg1">
            <a:lumMod val="95000"/>
          </a:schemeClr>
        </a:solidFill>
        <a:ln>
          <a:solidFill>
            <a:schemeClr val="bg1">
              <a:lumMod val="50000"/>
            </a:schemeClr>
          </a:solidFill>
        </a:ln>
        <a:effectLst/>
      </c:spPr>
    </c:plotArea>
    <c:legend>
      <c:legendPos val="b"/>
      <c:overlay val="1"/>
      <c:spPr>
        <a:solidFill>
          <a:schemeClr val="accent4">
            <a:lumMod val="20000"/>
            <a:lumOff val="80000"/>
          </a:schemeClr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solidFill>
        <a:schemeClr val="tx1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Πλημμυρογράφημα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Βροχόπτωση</c:v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'Διάρκεια 24h - Thiessen'!$EC$11:$EC$59</c:f>
              <c:numCache>
                <c:formatCode>h:mm</c:formatCode>
                <c:ptCount val="49"/>
                <c:pt idx="0">
                  <c:v>0</c:v>
                </c:pt>
                <c:pt idx="1">
                  <c:v>4.1666666666666664E-2</c:v>
                </c:pt>
                <c:pt idx="2">
                  <c:v>8.3333333333333329E-2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0.20833333333333334</c:v>
                </c:pt>
                <c:pt idx="6">
                  <c:v>0.25</c:v>
                </c:pt>
                <c:pt idx="7">
                  <c:v>0.29166666666666669</c:v>
                </c:pt>
                <c:pt idx="8">
                  <c:v>0.33333333333333331</c:v>
                </c:pt>
                <c:pt idx="9">
                  <c:v>0.375</c:v>
                </c:pt>
                <c:pt idx="10">
                  <c:v>0.41666666666666669</c:v>
                </c:pt>
                <c:pt idx="11">
                  <c:v>0.45833333333333331</c:v>
                </c:pt>
                <c:pt idx="12">
                  <c:v>0.5</c:v>
                </c:pt>
                <c:pt idx="13">
                  <c:v>0.54166666666666663</c:v>
                </c:pt>
                <c:pt idx="14">
                  <c:v>0.58333333333333337</c:v>
                </c:pt>
                <c:pt idx="15">
                  <c:v>0.625</c:v>
                </c:pt>
                <c:pt idx="16">
                  <c:v>0.66666666666666663</c:v>
                </c:pt>
                <c:pt idx="17">
                  <c:v>0.70833333333333337</c:v>
                </c:pt>
                <c:pt idx="18">
                  <c:v>0.75</c:v>
                </c:pt>
                <c:pt idx="19">
                  <c:v>0.79166666666666663</c:v>
                </c:pt>
                <c:pt idx="20">
                  <c:v>0.83333333333333337</c:v>
                </c:pt>
                <c:pt idx="21">
                  <c:v>0.875</c:v>
                </c:pt>
                <c:pt idx="22">
                  <c:v>0.91666666666666663</c:v>
                </c:pt>
                <c:pt idx="23">
                  <c:v>0.95833333333333337</c:v>
                </c:pt>
                <c:pt idx="24">
                  <c:v>0</c:v>
                </c:pt>
                <c:pt idx="25">
                  <c:v>4.1666666666666664E-2</c:v>
                </c:pt>
                <c:pt idx="26">
                  <c:v>8.3333333333333329E-2</c:v>
                </c:pt>
                <c:pt idx="27">
                  <c:v>0.125</c:v>
                </c:pt>
                <c:pt idx="28">
                  <c:v>0.16666666666666666</c:v>
                </c:pt>
                <c:pt idx="29">
                  <c:v>0.20833333333333334</c:v>
                </c:pt>
                <c:pt idx="30">
                  <c:v>0.25</c:v>
                </c:pt>
                <c:pt idx="31">
                  <c:v>0.29166666666666669</c:v>
                </c:pt>
                <c:pt idx="32">
                  <c:v>0.33333333333333331</c:v>
                </c:pt>
                <c:pt idx="33">
                  <c:v>0.375</c:v>
                </c:pt>
                <c:pt idx="34">
                  <c:v>0.41666666666666669</c:v>
                </c:pt>
                <c:pt idx="35">
                  <c:v>0.45833333333333331</c:v>
                </c:pt>
                <c:pt idx="36">
                  <c:v>0.5</c:v>
                </c:pt>
                <c:pt idx="37">
                  <c:v>0.54166666666666663</c:v>
                </c:pt>
                <c:pt idx="38">
                  <c:v>0.58333333333333337</c:v>
                </c:pt>
                <c:pt idx="39">
                  <c:v>0.625</c:v>
                </c:pt>
                <c:pt idx="40">
                  <c:v>0.66666666666666663</c:v>
                </c:pt>
                <c:pt idx="41">
                  <c:v>0.70833333333333337</c:v>
                </c:pt>
                <c:pt idx="42">
                  <c:v>0.75</c:v>
                </c:pt>
                <c:pt idx="43">
                  <c:v>0.79166666666666663</c:v>
                </c:pt>
                <c:pt idx="44">
                  <c:v>0.83333333333333337</c:v>
                </c:pt>
                <c:pt idx="45">
                  <c:v>0.875</c:v>
                </c:pt>
                <c:pt idx="46">
                  <c:v>0.91666666666666663</c:v>
                </c:pt>
                <c:pt idx="47">
                  <c:v>0.95833333333333337</c:v>
                </c:pt>
                <c:pt idx="48">
                  <c:v>0</c:v>
                </c:pt>
              </c:numCache>
            </c:numRef>
          </c:cat>
          <c:val>
            <c:numRef>
              <c:f>'Διάρκεια 24h - Thiessen'!$ED$11:$ED$59</c:f>
              <c:numCache>
                <c:formatCode>General</c:formatCode>
                <c:ptCount val="49"/>
                <c:pt idx="0">
                  <c:v>0</c:v>
                </c:pt>
                <c:pt idx="1">
                  <c:v>2.59</c:v>
                </c:pt>
                <c:pt idx="2">
                  <c:v>2.74</c:v>
                </c:pt>
                <c:pt idx="3">
                  <c:v>2.92</c:v>
                </c:pt>
                <c:pt idx="4">
                  <c:v>3.12</c:v>
                </c:pt>
                <c:pt idx="5">
                  <c:v>3.37</c:v>
                </c:pt>
                <c:pt idx="6">
                  <c:v>3.68</c:v>
                </c:pt>
                <c:pt idx="7">
                  <c:v>4.08</c:v>
                </c:pt>
                <c:pt idx="8">
                  <c:v>4.6100000000000003</c:v>
                </c:pt>
                <c:pt idx="9">
                  <c:v>5.37</c:v>
                </c:pt>
                <c:pt idx="10">
                  <c:v>6.57</c:v>
                </c:pt>
                <c:pt idx="11">
                  <c:v>8.86</c:v>
                </c:pt>
                <c:pt idx="12">
                  <c:v>15.96</c:v>
                </c:pt>
                <c:pt idx="13">
                  <c:v>44.63</c:v>
                </c:pt>
                <c:pt idx="14">
                  <c:v>11.13</c:v>
                </c:pt>
                <c:pt idx="15">
                  <c:v>7.49</c:v>
                </c:pt>
                <c:pt idx="16">
                  <c:v>5.89</c:v>
                </c:pt>
                <c:pt idx="17">
                  <c:v>4.95</c:v>
                </c:pt>
                <c:pt idx="18">
                  <c:v>4.32</c:v>
                </c:pt>
                <c:pt idx="19">
                  <c:v>3.87</c:v>
                </c:pt>
                <c:pt idx="20">
                  <c:v>3.52</c:v>
                </c:pt>
                <c:pt idx="21">
                  <c:v>3.24</c:v>
                </c:pt>
                <c:pt idx="22">
                  <c:v>3.02</c:v>
                </c:pt>
                <c:pt idx="23">
                  <c:v>2.83</c:v>
                </c:pt>
                <c:pt idx="24">
                  <c:v>2.66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99-43C6-A1FD-435875238F10}"/>
            </c:ext>
          </c:extLst>
        </c:ser>
        <c:ser>
          <c:idx val="1"/>
          <c:order val="1"/>
          <c:tx>
            <c:v>Απώλειες</c:v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'Διάρκεια 24h - Thiessen'!$EC$11:$EC$59</c:f>
              <c:numCache>
                <c:formatCode>h:mm</c:formatCode>
                <c:ptCount val="49"/>
                <c:pt idx="0">
                  <c:v>0</c:v>
                </c:pt>
                <c:pt idx="1">
                  <c:v>4.1666666666666664E-2</c:v>
                </c:pt>
                <c:pt idx="2">
                  <c:v>8.3333333333333329E-2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0.20833333333333334</c:v>
                </c:pt>
                <c:pt idx="6">
                  <c:v>0.25</c:v>
                </c:pt>
                <c:pt idx="7">
                  <c:v>0.29166666666666669</c:v>
                </c:pt>
                <c:pt idx="8">
                  <c:v>0.33333333333333331</c:v>
                </c:pt>
                <c:pt idx="9">
                  <c:v>0.375</c:v>
                </c:pt>
                <c:pt idx="10">
                  <c:v>0.41666666666666669</c:v>
                </c:pt>
                <c:pt idx="11">
                  <c:v>0.45833333333333331</c:v>
                </c:pt>
                <c:pt idx="12">
                  <c:v>0.5</c:v>
                </c:pt>
                <c:pt idx="13">
                  <c:v>0.54166666666666663</c:v>
                </c:pt>
                <c:pt idx="14">
                  <c:v>0.58333333333333337</c:v>
                </c:pt>
                <c:pt idx="15">
                  <c:v>0.625</c:v>
                </c:pt>
                <c:pt idx="16">
                  <c:v>0.66666666666666663</c:v>
                </c:pt>
                <c:pt idx="17">
                  <c:v>0.70833333333333337</c:v>
                </c:pt>
                <c:pt idx="18">
                  <c:v>0.75</c:v>
                </c:pt>
                <c:pt idx="19">
                  <c:v>0.79166666666666663</c:v>
                </c:pt>
                <c:pt idx="20">
                  <c:v>0.83333333333333337</c:v>
                </c:pt>
                <c:pt idx="21">
                  <c:v>0.875</c:v>
                </c:pt>
                <c:pt idx="22">
                  <c:v>0.91666666666666663</c:v>
                </c:pt>
                <c:pt idx="23">
                  <c:v>0.95833333333333337</c:v>
                </c:pt>
                <c:pt idx="24">
                  <c:v>0</c:v>
                </c:pt>
                <c:pt idx="25">
                  <c:v>4.1666666666666664E-2</c:v>
                </c:pt>
                <c:pt idx="26">
                  <c:v>8.3333333333333329E-2</c:v>
                </c:pt>
                <c:pt idx="27">
                  <c:v>0.125</c:v>
                </c:pt>
                <c:pt idx="28">
                  <c:v>0.16666666666666666</c:v>
                </c:pt>
                <c:pt idx="29">
                  <c:v>0.20833333333333334</c:v>
                </c:pt>
                <c:pt idx="30">
                  <c:v>0.25</c:v>
                </c:pt>
                <c:pt idx="31">
                  <c:v>0.29166666666666669</c:v>
                </c:pt>
                <c:pt idx="32">
                  <c:v>0.33333333333333331</c:v>
                </c:pt>
                <c:pt idx="33">
                  <c:v>0.375</c:v>
                </c:pt>
                <c:pt idx="34">
                  <c:v>0.41666666666666669</c:v>
                </c:pt>
                <c:pt idx="35">
                  <c:v>0.45833333333333331</c:v>
                </c:pt>
                <c:pt idx="36">
                  <c:v>0.5</c:v>
                </c:pt>
                <c:pt idx="37">
                  <c:v>0.54166666666666663</c:v>
                </c:pt>
                <c:pt idx="38">
                  <c:v>0.58333333333333337</c:v>
                </c:pt>
                <c:pt idx="39">
                  <c:v>0.625</c:v>
                </c:pt>
                <c:pt idx="40">
                  <c:v>0.66666666666666663</c:v>
                </c:pt>
                <c:pt idx="41">
                  <c:v>0.70833333333333337</c:v>
                </c:pt>
                <c:pt idx="42">
                  <c:v>0.75</c:v>
                </c:pt>
                <c:pt idx="43">
                  <c:v>0.79166666666666663</c:v>
                </c:pt>
                <c:pt idx="44">
                  <c:v>0.83333333333333337</c:v>
                </c:pt>
                <c:pt idx="45">
                  <c:v>0.875</c:v>
                </c:pt>
                <c:pt idx="46">
                  <c:v>0.91666666666666663</c:v>
                </c:pt>
                <c:pt idx="47">
                  <c:v>0.95833333333333337</c:v>
                </c:pt>
                <c:pt idx="48">
                  <c:v>0</c:v>
                </c:pt>
              </c:numCache>
            </c:numRef>
          </c:cat>
          <c:val>
            <c:numRef>
              <c:f>'Διάρκεια 24h - Thiessen'!$EE$11:$EE$59</c:f>
              <c:numCache>
                <c:formatCode>General</c:formatCode>
                <c:ptCount val="49"/>
                <c:pt idx="0">
                  <c:v>0</c:v>
                </c:pt>
                <c:pt idx="1">
                  <c:v>2.59</c:v>
                </c:pt>
                <c:pt idx="2">
                  <c:v>2.74</c:v>
                </c:pt>
                <c:pt idx="3">
                  <c:v>2.92</c:v>
                </c:pt>
                <c:pt idx="4">
                  <c:v>2.88</c:v>
                </c:pt>
                <c:pt idx="5">
                  <c:v>2.68</c:v>
                </c:pt>
                <c:pt idx="6">
                  <c:v>2.5299999999999998</c:v>
                </c:pt>
                <c:pt idx="7">
                  <c:v>2.4</c:v>
                </c:pt>
                <c:pt idx="8">
                  <c:v>2.3199999999999998</c:v>
                </c:pt>
                <c:pt idx="9">
                  <c:v>2.29</c:v>
                </c:pt>
                <c:pt idx="10">
                  <c:v>2.33</c:v>
                </c:pt>
                <c:pt idx="11">
                  <c:v>2.54</c:v>
                </c:pt>
                <c:pt idx="12">
                  <c:v>3.4</c:v>
                </c:pt>
                <c:pt idx="13">
                  <c:v>5.42</c:v>
                </c:pt>
                <c:pt idx="14">
                  <c:v>0.86</c:v>
                </c:pt>
                <c:pt idx="15">
                  <c:v>0.51</c:v>
                </c:pt>
                <c:pt idx="16">
                  <c:v>0.37</c:v>
                </c:pt>
                <c:pt idx="17">
                  <c:v>0.28999999999999998</c:v>
                </c:pt>
                <c:pt idx="18">
                  <c:v>0.24</c:v>
                </c:pt>
                <c:pt idx="19">
                  <c:v>0.2</c:v>
                </c:pt>
                <c:pt idx="20">
                  <c:v>0.18</c:v>
                </c:pt>
                <c:pt idx="21">
                  <c:v>0.16</c:v>
                </c:pt>
                <c:pt idx="22">
                  <c:v>0.14000000000000001</c:v>
                </c:pt>
                <c:pt idx="23">
                  <c:v>0.13</c:v>
                </c:pt>
                <c:pt idx="24">
                  <c:v>0.12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99-43C6-A1FD-435875238F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34633088"/>
        <c:axId val="534632432"/>
      </c:barChart>
      <c:lineChart>
        <c:grouping val="standard"/>
        <c:varyColors val="0"/>
        <c:ser>
          <c:idx val="2"/>
          <c:order val="2"/>
          <c:tx>
            <c:v>Απορροή</c:v>
          </c:tx>
          <c:spPr>
            <a:ln w="28575" cap="rnd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'Διάρκεια 24h - Thiessen'!$EC$11:$EC$59</c:f>
              <c:numCache>
                <c:formatCode>h:mm</c:formatCode>
                <c:ptCount val="49"/>
                <c:pt idx="0">
                  <c:v>0</c:v>
                </c:pt>
                <c:pt idx="1">
                  <c:v>4.1666666666666664E-2</c:v>
                </c:pt>
                <c:pt idx="2">
                  <c:v>8.3333333333333329E-2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0.20833333333333334</c:v>
                </c:pt>
                <c:pt idx="6">
                  <c:v>0.25</c:v>
                </c:pt>
                <c:pt idx="7">
                  <c:v>0.29166666666666669</c:v>
                </c:pt>
                <c:pt idx="8">
                  <c:v>0.33333333333333331</c:v>
                </c:pt>
                <c:pt idx="9">
                  <c:v>0.375</c:v>
                </c:pt>
                <c:pt idx="10">
                  <c:v>0.41666666666666669</c:v>
                </c:pt>
                <c:pt idx="11">
                  <c:v>0.45833333333333331</c:v>
                </c:pt>
                <c:pt idx="12">
                  <c:v>0.5</c:v>
                </c:pt>
                <c:pt idx="13">
                  <c:v>0.54166666666666663</c:v>
                </c:pt>
                <c:pt idx="14">
                  <c:v>0.58333333333333337</c:v>
                </c:pt>
                <c:pt idx="15">
                  <c:v>0.625</c:v>
                </c:pt>
                <c:pt idx="16">
                  <c:v>0.66666666666666663</c:v>
                </c:pt>
                <c:pt idx="17">
                  <c:v>0.70833333333333337</c:v>
                </c:pt>
                <c:pt idx="18">
                  <c:v>0.75</c:v>
                </c:pt>
                <c:pt idx="19">
                  <c:v>0.79166666666666663</c:v>
                </c:pt>
                <c:pt idx="20">
                  <c:v>0.83333333333333337</c:v>
                </c:pt>
                <c:pt idx="21">
                  <c:v>0.875</c:v>
                </c:pt>
                <c:pt idx="22">
                  <c:v>0.91666666666666663</c:v>
                </c:pt>
                <c:pt idx="23">
                  <c:v>0.95833333333333337</c:v>
                </c:pt>
                <c:pt idx="24">
                  <c:v>0</c:v>
                </c:pt>
                <c:pt idx="25">
                  <c:v>4.1666666666666664E-2</c:v>
                </c:pt>
                <c:pt idx="26">
                  <c:v>8.3333333333333329E-2</c:v>
                </c:pt>
                <c:pt idx="27">
                  <c:v>0.125</c:v>
                </c:pt>
                <c:pt idx="28">
                  <c:v>0.16666666666666666</c:v>
                </c:pt>
                <c:pt idx="29">
                  <c:v>0.20833333333333334</c:v>
                </c:pt>
                <c:pt idx="30">
                  <c:v>0.25</c:v>
                </c:pt>
                <c:pt idx="31">
                  <c:v>0.29166666666666669</c:v>
                </c:pt>
                <c:pt idx="32">
                  <c:v>0.33333333333333331</c:v>
                </c:pt>
                <c:pt idx="33">
                  <c:v>0.375</c:v>
                </c:pt>
                <c:pt idx="34">
                  <c:v>0.41666666666666669</c:v>
                </c:pt>
                <c:pt idx="35">
                  <c:v>0.45833333333333331</c:v>
                </c:pt>
                <c:pt idx="36">
                  <c:v>0.5</c:v>
                </c:pt>
                <c:pt idx="37">
                  <c:v>0.54166666666666663</c:v>
                </c:pt>
                <c:pt idx="38">
                  <c:v>0.58333333333333337</c:v>
                </c:pt>
                <c:pt idx="39">
                  <c:v>0.625</c:v>
                </c:pt>
                <c:pt idx="40">
                  <c:v>0.66666666666666663</c:v>
                </c:pt>
                <c:pt idx="41">
                  <c:v>0.70833333333333337</c:v>
                </c:pt>
                <c:pt idx="42">
                  <c:v>0.75</c:v>
                </c:pt>
                <c:pt idx="43">
                  <c:v>0.79166666666666663</c:v>
                </c:pt>
                <c:pt idx="44">
                  <c:v>0.83333333333333337</c:v>
                </c:pt>
                <c:pt idx="45">
                  <c:v>0.875</c:v>
                </c:pt>
                <c:pt idx="46">
                  <c:v>0.91666666666666663</c:v>
                </c:pt>
                <c:pt idx="47">
                  <c:v>0.95833333333333337</c:v>
                </c:pt>
                <c:pt idx="48">
                  <c:v>0</c:v>
                </c:pt>
              </c:numCache>
            </c:numRef>
          </c:cat>
          <c:val>
            <c:numRef>
              <c:f>'Διάρκεια 24h - Thiessen'!$EI$11:$EI$59</c:f>
              <c:numCache>
                <c:formatCode>General</c:formatCode>
                <c:ptCount val="49"/>
                <c:pt idx="0">
                  <c:v>8.4</c:v>
                </c:pt>
                <c:pt idx="1">
                  <c:v>8.4</c:v>
                </c:pt>
                <c:pt idx="2">
                  <c:v>8.4</c:v>
                </c:pt>
                <c:pt idx="3">
                  <c:v>8.4</c:v>
                </c:pt>
                <c:pt idx="4">
                  <c:v>8.9</c:v>
                </c:pt>
                <c:pt idx="5">
                  <c:v>11.5</c:v>
                </c:pt>
                <c:pt idx="6">
                  <c:v>18.7</c:v>
                </c:pt>
                <c:pt idx="7">
                  <c:v>34.6</c:v>
                </c:pt>
                <c:pt idx="8">
                  <c:v>63.3</c:v>
                </c:pt>
                <c:pt idx="9">
                  <c:v>108.2</c:v>
                </c:pt>
                <c:pt idx="10">
                  <c:v>172.8</c:v>
                </c:pt>
                <c:pt idx="11">
                  <c:v>262.3</c:v>
                </c:pt>
                <c:pt idx="12">
                  <c:v>393.4</c:v>
                </c:pt>
                <c:pt idx="13">
                  <c:v>637.79999999999995</c:v>
                </c:pt>
                <c:pt idx="14">
                  <c:v>1006.2</c:v>
                </c:pt>
                <c:pt idx="15">
                  <c:v>1489.3</c:v>
                </c:pt>
                <c:pt idx="16">
                  <c:v>2040.4</c:v>
                </c:pt>
                <c:pt idx="17">
                  <c:v>2467.1999999999998</c:v>
                </c:pt>
                <c:pt idx="18">
                  <c:v>2698.7</c:v>
                </c:pt>
                <c:pt idx="19">
                  <c:v>2756.2</c:v>
                </c:pt>
                <c:pt idx="20">
                  <c:v>2651.8</c:v>
                </c:pt>
                <c:pt idx="21">
                  <c:v>2459.9</c:v>
                </c:pt>
                <c:pt idx="22">
                  <c:v>2185.1</c:v>
                </c:pt>
                <c:pt idx="23">
                  <c:v>1910.8</c:v>
                </c:pt>
                <c:pt idx="24">
                  <c:v>1694</c:v>
                </c:pt>
                <c:pt idx="25">
                  <c:v>1505.9</c:v>
                </c:pt>
                <c:pt idx="26">
                  <c:v>1337.8</c:v>
                </c:pt>
                <c:pt idx="27">
                  <c:v>1170.8</c:v>
                </c:pt>
                <c:pt idx="28">
                  <c:v>1003.7</c:v>
                </c:pt>
                <c:pt idx="29">
                  <c:v>841.1</c:v>
                </c:pt>
                <c:pt idx="30">
                  <c:v>687.5</c:v>
                </c:pt>
                <c:pt idx="31">
                  <c:v>549.5</c:v>
                </c:pt>
                <c:pt idx="32">
                  <c:v>432.5</c:v>
                </c:pt>
                <c:pt idx="33">
                  <c:v>335.6</c:v>
                </c:pt>
                <c:pt idx="34">
                  <c:v>260.2</c:v>
                </c:pt>
                <c:pt idx="35">
                  <c:v>203.7</c:v>
                </c:pt>
                <c:pt idx="36">
                  <c:v>159.69999999999999</c:v>
                </c:pt>
                <c:pt idx="37">
                  <c:v>125.8</c:v>
                </c:pt>
                <c:pt idx="38">
                  <c:v>99.4</c:v>
                </c:pt>
                <c:pt idx="39">
                  <c:v>78.900000000000006</c:v>
                </c:pt>
                <c:pt idx="40">
                  <c:v>62.8</c:v>
                </c:pt>
                <c:pt idx="41">
                  <c:v>49.8</c:v>
                </c:pt>
                <c:pt idx="42">
                  <c:v>39.200000000000003</c:v>
                </c:pt>
                <c:pt idx="43">
                  <c:v>30.6</c:v>
                </c:pt>
                <c:pt idx="44">
                  <c:v>23.8</c:v>
                </c:pt>
                <c:pt idx="45">
                  <c:v>19.7</c:v>
                </c:pt>
                <c:pt idx="46">
                  <c:v>16.600000000000001</c:v>
                </c:pt>
                <c:pt idx="47">
                  <c:v>14.4</c:v>
                </c:pt>
                <c:pt idx="48">
                  <c:v>12.7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099-43C6-A1FD-435875238F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5793248"/>
        <c:axId val="615788984"/>
      </c:lineChart>
      <c:catAx>
        <c:axId val="615793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Χρόνος</a:t>
                </a:r>
                <a:r>
                  <a:rPr lang="en-US"/>
                  <a:t> [h]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h:m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15788984"/>
        <c:crosses val="autoZero"/>
        <c:auto val="1"/>
        <c:lblAlgn val="ctr"/>
        <c:lblOffset val="100"/>
        <c:tickLblSkip val="6"/>
        <c:tickMarkSkip val="6"/>
        <c:noMultiLvlLbl val="0"/>
      </c:catAx>
      <c:valAx>
        <c:axId val="615788984"/>
        <c:scaling>
          <c:orientation val="minMax"/>
          <c:max val="42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Απορροή </a:t>
                </a:r>
                <a:r>
                  <a:rPr lang="en-US"/>
                  <a:t>[m</a:t>
                </a:r>
                <a:r>
                  <a:rPr lang="en-US" baseline="30000"/>
                  <a:t>3</a:t>
                </a:r>
                <a:r>
                  <a:rPr lang="en-US"/>
                  <a:t>/s]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15793248"/>
        <c:crosses val="autoZero"/>
        <c:crossBetween val="between"/>
      </c:valAx>
      <c:valAx>
        <c:axId val="534632432"/>
        <c:scaling>
          <c:orientation val="maxMin"/>
          <c:max val="16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Βροχόπτωση</a:t>
                </a:r>
                <a:r>
                  <a:rPr lang="en-US"/>
                  <a:t> [mm]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34633088"/>
        <c:crosses val="max"/>
        <c:crossBetween val="between"/>
      </c:valAx>
      <c:catAx>
        <c:axId val="534633088"/>
        <c:scaling>
          <c:orientation val="minMax"/>
        </c:scaling>
        <c:delete val="1"/>
        <c:axPos val="t"/>
        <c:numFmt formatCode="h:mm" sourceLinked="1"/>
        <c:majorTickMark val="out"/>
        <c:minorTickMark val="none"/>
        <c:tickLblPos val="nextTo"/>
        <c:crossAx val="534632432"/>
        <c:crosses val="autoZero"/>
        <c:auto val="1"/>
        <c:lblAlgn val="ctr"/>
        <c:lblOffset val="100"/>
        <c:noMultiLvlLbl val="0"/>
      </c:catAx>
      <c:spPr>
        <a:solidFill>
          <a:schemeClr val="bg1">
            <a:lumMod val="95000"/>
          </a:schemeClr>
        </a:solidFill>
        <a:ln>
          <a:solidFill>
            <a:schemeClr val="bg1">
              <a:lumMod val="50000"/>
            </a:schemeClr>
          </a:solidFill>
        </a:ln>
        <a:effectLst/>
      </c:spPr>
    </c:plotArea>
    <c:legend>
      <c:legendPos val="b"/>
      <c:overlay val="1"/>
      <c:spPr>
        <a:solidFill>
          <a:schemeClr val="accent4">
            <a:lumMod val="20000"/>
            <a:lumOff val="80000"/>
          </a:schemeClr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solidFill>
        <a:schemeClr val="tx1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Ανάλυση_Ευαισθησίας!$W$30</c:f>
              <c:strCache>
                <c:ptCount val="1"/>
                <c:pt idx="0">
                  <c:v>-10%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Ανάλυση_Ευαισθησίας!$V$45:$V$49</c:f>
              <c:strCache>
                <c:ptCount val="5"/>
                <c:pt idx="0">
                  <c:v>Σημειακή ανάντη επιφάνεια, As</c:v>
                </c:pt>
                <c:pt idx="1">
                  <c:v>Κλίση εδάφους, β</c:v>
                </c:pt>
                <c:pt idx="2">
                  <c:v>Παράμετρος βροχόπτωσης, α</c:v>
                </c:pt>
                <c:pt idx="3">
                  <c:v>Συντελεστές K, C, P</c:v>
                </c:pt>
                <c:pt idx="4">
                  <c:v>Επιφάνεια λεκάνης, A</c:v>
                </c:pt>
              </c:strCache>
            </c:strRef>
          </c:cat>
          <c:val>
            <c:numRef>
              <c:f>Ανάλυση_Ευαισθησίας!$W$45:$W$49</c:f>
              <c:numCache>
                <c:formatCode>0%</c:formatCode>
                <c:ptCount val="5"/>
                <c:pt idx="0">
                  <c:v>-5.1250449340111859E-2</c:v>
                </c:pt>
                <c:pt idx="1">
                  <c:v>-0.16391927283931595</c:v>
                </c:pt>
                <c:pt idx="2">
                  <c:v>-9.9984594053304537E-2</c:v>
                </c:pt>
                <c:pt idx="3">
                  <c:v>-9.9984594053304537E-2</c:v>
                </c:pt>
                <c:pt idx="4">
                  <c:v>1.3257441564552979E-2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57-438F-9EEC-BD829D80200D}"/>
            </c:ext>
          </c:extLst>
        </c:ser>
        <c:ser>
          <c:idx val="2"/>
          <c:order val="1"/>
          <c:tx>
            <c:strRef>
              <c:f>Ανάλυση_Ευαισθησίας!$X$30</c:f>
              <c:strCache>
                <c:ptCount val="1"/>
                <c:pt idx="0">
                  <c:v>0%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Ανάλυση_Ευαισθησίας!$V$45:$V$49</c:f>
              <c:strCache>
                <c:ptCount val="5"/>
                <c:pt idx="0">
                  <c:v>Σημειακή ανάντη επιφάνεια, As</c:v>
                </c:pt>
                <c:pt idx="1">
                  <c:v>Κλίση εδάφους, β</c:v>
                </c:pt>
                <c:pt idx="2">
                  <c:v>Παράμετρος βροχόπτωσης, α</c:v>
                </c:pt>
                <c:pt idx="3">
                  <c:v>Συντελεστές K, C, P</c:v>
                </c:pt>
                <c:pt idx="4">
                  <c:v>Επιφάνεια λεκάνης, A</c:v>
                </c:pt>
              </c:strCache>
            </c:strRef>
          </c:cat>
          <c:val>
            <c:numRef>
              <c:f>Ανάλυση_Ευαισθησίας!$X$45:$X$49</c:f>
              <c:numCache>
                <c:formatCode>0%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57-438F-9EEC-BD829D80200D}"/>
            </c:ext>
          </c:extLst>
        </c:ser>
        <c:ser>
          <c:idx val="4"/>
          <c:order val="2"/>
          <c:tx>
            <c:strRef>
              <c:f>Ανάλυση_Ευαισθησίας!$Y$30</c:f>
              <c:strCache>
                <c:ptCount val="1"/>
                <c:pt idx="0">
                  <c:v>10%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Ανάλυση_Ευαισθησίας!$V$45:$V$49</c:f>
              <c:strCache>
                <c:ptCount val="5"/>
                <c:pt idx="0">
                  <c:v>Σημειακή ανάντη επιφάνεια, As</c:v>
                </c:pt>
                <c:pt idx="1">
                  <c:v>Κλίση εδάφους, β</c:v>
                </c:pt>
                <c:pt idx="2">
                  <c:v>Παράμετρος βροχόπτωσης, α</c:v>
                </c:pt>
                <c:pt idx="3">
                  <c:v>Συντελεστές K, C, P</c:v>
                </c:pt>
                <c:pt idx="4">
                  <c:v>Επιφάνεια λεκάνης, A</c:v>
                </c:pt>
              </c:strCache>
            </c:strRef>
          </c:cat>
          <c:val>
            <c:numRef>
              <c:f>Ανάλυση_Ευαισθησίας!$Y$45:$Y$49</c:f>
              <c:numCache>
                <c:formatCode>0%</c:formatCode>
                <c:ptCount val="5"/>
                <c:pt idx="0">
                  <c:v>4.8785497868844098E-2</c:v>
                </c:pt>
                <c:pt idx="1">
                  <c:v>0.17429261028090179</c:v>
                </c:pt>
                <c:pt idx="2">
                  <c:v>0.10003594720895607</c:v>
                </c:pt>
                <c:pt idx="3">
                  <c:v>0.10003594720895607</c:v>
                </c:pt>
                <c:pt idx="4">
                  <c:v>-1.1842821345367663E-2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57-438F-9EEC-BD829D8020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680813928"/>
        <c:axId val="680818848"/>
      </c:barChart>
      <c:catAx>
        <c:axId val="680813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80818848"/>
        <c:crosses val="autoZero"/>
        <c:auto val="1"/>
        <c:lblAlgn val="ctr"/>
        <c:lblOffset val="100"/>
        <c:noMultiLvlLbl val="0"/>
      </c:catAx>
      <c:valAx>
        <c:axId val="680818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80813928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2700">
      <a:solidFill>
        <a:schemeClr val="tx1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Ανάλυση_Ευαισθησίας!$N$30</c:f>
              <c:strCache>
                <c:ptCount val="1"/>
                <c:pt idx="0">
                  <c:v>-10%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Ανάλυση_Ευαισθησίας!$M$59:$M$70</c:f>
              <c:strCache>
                <c:ptCount val="12"/>
                <c:pt idx="0">
                  <c:v>Συντελεστής φυτοκάλυψης, x</c:v>
                </c:pt>
                <c:pt idx="1">
                  <c:v>Συντελεστής γεωλογίας, y</c:v>
                </c:pt>
                <c:pt idx="2">
                  <c:v>Συντελεστής διάβρωσης, φ</c:v>
                </c:pt>
                <c:pt idx="3">
                  <c:v>Συντελεστής κλίσης εδάφους, J</c:v>
                </c:pt>
                <c:pt idx="4">
                  <c:v>Μέση ετήσια θερμοκρασία, To</c:v>
                </c:pt>
                <c:pt idx="5">
                  <c:v>Μέση ετήσια βροχόπτωση, P</c:v>
                </c:pt>
                <c:pt idx="6">
                  <c:v>Πυκνότητα εδάφους, ρ</c:v>
                </c:pt>
                <c:pt idx="7">
                  <c:v>Περίμετρος λεκάνης, Ο</c:v>
                </c:pt>
                <c:pt idx="8">
                  <c:v>Μήκος κύριας αρτηρίας, L</c:v>
                </c:pt>
                <c:pt idx="9">
                  <c:v>Συνολικό μήκος αρτηριών, ΣL</c:v>
                </c:pt>
                <c:pt idx="10">
                  <c:v>Μέση υψομετρική απόσταση, D</c:v>
                </c:pt>
                <c:pt idx="11">
                  <c:v>Επιφάνειας λεκάνης, A</c:v>
                </c:pt>
              </c:strCache>
            </c:strRef>
          </c:cat>
          <c:val>
            <c:numRef>
              <c:f>Ανάλυση_Ευαισθησίας!$N$59:$N$70</c:f>
              <c:numCache>
                <c:formatCode>0%</c:formatCode>
                <c:ptCount val="12"/>
                <c:pt idx="0">
                  <c:v>-0.14617172298286199</c:v>
                </c:pt>
                <c:pt idx="1">
                  <c:v>-0.14617172298286199</c:v>
                </c:pt>
                <c:pt idx="2">
                  <c:v>-6.0466720360597866E-2</c:v>
                </c:pt>
                <c:pt idx="3">
                  <c:v>-4.5252961782172335E-2</c:v>
                </c:pt>
                <c:pt idx="4">
                  <c:v>-4.7431581803544627E-2</c:v>
                </c:pt>
                <c:pt idx="5">
                  <c:v>-9.9985971322882033E-2</c:v>
                </c:pt>
                <c:pt idx="6">
                  <c:v>-9.9985971322882033E-2</c:v>
                </c:pt>
                <c:pt idx="7">
                  <c:v>-5.1301914425402224E-2</c:v>
                </c:pt>
                <c:pt idx="8">
                  <c:v>9.2334944432083524E-2</c:v>
                </c:pt>
                <c:pt idx="9">
                  <c:v>-9.9985971322882172E-2</c:v>
                </c:pt>
                <c:pt idx="10">
                  <c:v>-5.1301914425402224E-2</c:v>
                </c:pt>
                <c:pt idx="11">
                  <c:v>0.11112843046557776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12-4AAE-A976-99BD745E67CC}"/>
            </c:ext>
          </c:extLst>
        </c:ser>
        <c:ser>
          <c:idx val="2"/>
          <c:order val="1"/>
          <c:tx>
            <c:strRef>
              <c:f>Ανάλυση_Ευαισθησίας!$O$30</c:f>
              <c:strCache>
                <c:ptCount val="1"/>
                <c:pt idx="0">
                  <c:v>0%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Ανάλυση_Ευαισθησίας!$M$59:$M$70</c:f>
              <c:strCache>
                <c:ptCount val="12"/>
                <c:pt idx="0">
                  <c:v>Συντελεστής φυτοκάλυψης, x</c:v>
                </c:pt>
                <c:pt idx="1">
                  <c:v>Συντελεστής γεωλογίας, y</c:v>
                </c:pt>
                <c:pt idx="2">
                  <c:v>Συντελεστής διάβρωσης, φ</c:v>
                </c:pt>
                <c:pt idx="3">
                  <c:v>Συντελεστής κλίσης εδάφους, J</c:v>
                </c:pt>
                <c:pt idx="4">
                  <c:v>Μέση ετήσια θερμοκρασία, To</c:v>
                </c:pt>
                <c:pt idx="5">
                  <c:v>Μέση ετήσια βροχόπτωση, P</c:v>
                </c:pt>
                <c:pt idx="6">
                  <c:v>Πυκνότητα εδάφους, ρ</c:v>
                </c:pt>
                <c:pt idx="7">
                  <c:v>Περίμετρος λεκάνης, Ο</c:v>
                </c:pt>
                <c:pt idx="8">
                  <c:v>Μήκος κύριας αρτηρίας, L</c:v>
                </c:pt>
                <c:pt idx="9">
                  <c:v>Συνολικό μήκος αρτηριών, ΣL</c:v>
                </c:pt>
                <c:pt idx="10">
                  <c:v>Μέση υψομετρική απόσταση, D</c:v>
                </c:pt>
                <c:pt idx="11">
                  <c:v>Επιφάνειας λεκάνης, A</c:v>
                </c:pt>
              </c:strCache>
            </c:strRef>
          </c:cat>
          <c:val>
            <c:numRef>
              <c:f>Ανάλυση_Ευαισθησίας!$O$59:$O$70</c:f>
              <c:numCache>
                <c:formatCode>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12-4AAE-A976-99BD745E67CC}"/>
            </c:ext>
          </c:extLst>
        </c:ser>
        <c:ser>
          <c:idx val="4"/>
          <c:order val="2"/>
          <c:tx>
            <c:strRef>
              <c:f>Ανάλυση_Ευαισθησίας!$P$30</c:f>
              <c:strCache>
                <c:ptCount val="1"/>
                <c:pt idx="0">
                  <c:v>10%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Ανάλυση_Ευαισθησίας!$M$59:$M$70</c:f>
              <c:strCache>
                <c:ptCount val="12"/>
                <c:pt idx="0">
                  <c:v>Συντελεστής φυτοκάλυψης, x</c:v>
                </c:pt>
                <c:pt idx="1">
                  <c:v>Συντελεστής γεωλογίας, y</c:v>
                </c:pt>
                <c:pt idx="2">
                  <c:v>Συντελεστής διάβρωσης, φ</c:v>
                </c:pt>
                <c:pt idx="3">
                  <c:v>Συντελεστής κλίσης εδάφους, J</c:v>
                </c:pt>
                <c:pt idx="4">
                  <c:v>Μέση ετήσια θερμοκρασία, To</c:v>
                </c:pt>
                <c:pt idx="5">
                  <c:v>Μέση ετήσια βροχόπτωση, P</c:v>
                </c:pt>
                <c:pt idx="6">
                  <c:v>Πυκνότητα εδάφους, ρ</c:v>
                </c:pt>
                <c:pt idx="7">
                  <c:v>Περίμετρος λεκάνης, Ο</c:v>
                </c:pt>
                <c:pt idx="8">
                  <c:v>Μήκος κύριας αρτηρίας, L</c:v>
                </c:pt>
                <c:pt idx="9">
                  <c:v>Συνολικό μήκος αρτηριών, ΣL</c:v>
                </c:pt>
                <c:pt idx="10">
                  <c:v>Μέση υψομετρική απόσταση, D</c:v>
                </c:pt>
                <c:pt idx="11">
                  <c:v>Επιφάνειας λεκάνης, A</c:v>
                </c:pt>
              </c:strCache>
            </c:strRef>
          </c:cat>
          <c:val>
            <c:numRef>
              <c:f>Ανάλυση_Ευαισθησίας!$P$59:$P$70</c:f>
              <c:numCache>
                <c:formatCode>0%</c:formatCode>
                <c:ptCount val="12"/>
                <c:pt idx="0">
                  <c:v>0.15370771603245387</c:v>
                </c:pt>
                <c:pt idx="1">
                  <c:v>0.15370771603245387</c:v>
                </c:pt>
                <c:pt idx="2">
                  <c:v>6.1742773883825916E-2</c:v>
                </c:pt>
                <c:pt idx="3">
                  <c:v>4.3715663799249203E-2</c:v>
                </c:pt>
                <c:pt idx="4">
                  <c:v>4.5311321481174026E-2</c:v>
                </c:pt>
                <c:pt idx="5">
                  <c:v>0.10001714616092193</c:v>
                </c:pt>
                <c:pt idx="6">
                  <c:v>0.10001714616092208</c:v>
                </c:pt>
                <c:pt idx="7">
                  <c:v>4.8825196393139744E-2</c:v>
                </c:pt>
                <c:pt idx="8">
                  <c:v>-7.791499192462828E-2</c:v>
                </c:pt>
                <c:pt idx="9">
                  <c:v>0.10001714616092193</c:v>
                </c:pt>
                <c:pt idx="10">
                  <c:v>4.8825196393139744E-2</c:v>
                </c:pt>
                <c:pt idx="11">
                  <c:v>-9.0894920528163822E-2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12-4AAE-A976-99BD745E67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680813928"/>
        <c:axId val="680818848"/>
      </c:barChart>
      <c:catAx>
        <c:axId val="680813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80818848"/>
        <c:crosses val="autoZero"/>
        <c:auto val="1"/>
        <c:lblAlgn val="ctr"/>
        <c:lblOffset val="100"/>
        <c:noMultiLvlLbl val="0"/>
      </c:catAx>
      <c:valAx>
        <c:axId val="680818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80813928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2700">
      <a:solidFill>
        <a:schemeClr val="tx1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104D2-D3B2-42CA-9D94-29DBFFB56580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B4E75-84A0-423D-B763-0CEF2F824E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78533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Χρόνος συγκέντρωσης = 9.8</a:t>
            </a:r>
            <a:r>
              <a:rPr lang="en-US" dirty="0"/>
              <a:t>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l-GR" dirty="0">
                <a:sym typeface="Wingdings" panose="05000000000000000000" pitchFamily="2" charset="2"/>
              </a:rPr>
              <a:t>διάρκεια επεισοδίου 24</a:t>
            </a:r>
            <a:r>
              <a:rPr lang="en-US" dirty="0">
                <a:sym typeface="Wingdings" panose="05000000000000000000" pitchFamily="2" charset="2"/>
              </a:rPr>
              <a:t>h (x</a:t>
            </a:r>
            <a:r>
              <a:rPr lang="el-GR" dirty="0">
                <a:sym typeface="Wingdings" panose="05000000000000000000" pitchFamily="2" charset="2"/>
              </a:rPr>
              <a:t>2.5)</a:t>
            </a:r>
            <a:endParaRPr lang="el-GR" dirty="0"/>
          </a:p>
          <a:p>
            <a:r>
              <a:rPr lang="el-GR" dirty="0"/>
              <a:t>Ο </a:t>
            </a:r>
            <a:r>
              <a:rPr lang="el-GR" dirty="0" err="1"/>
              <a:t>βροχομετρικός</a:t>
            </a:r>
            <a:r>
              <a:rPr lang="el-GR" dirty="0"/>
              <a:t> σταθμός «ΠΥΡΑ» παρουσιάζει τη μεγαλύτερη ένταση σημειακής βροχόπτωσης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B4E75-84A0-423D-B763-0CEF2F824EA4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1522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Ξηρές συνθήκες: μείωση ενεργής βροχόπτωσης 56% </a:t>
            </a:r>
            <a:r>
              <a:rPr lang="el-GR" dirty="0">
                <a:sym typeface="Wingdings" panose="05000000000000000000" pitchFamily="2" charset="2"/>
              </a:rPr>
              <a:t> μείωση πλημμυρικής αιχμής 65%</a:t>
            </a:r>
          </a:p>
          <a:p>
            <a:r>
              <a:rPr lang="el-GR" dirty="0">
                <a:sym typeface="Wingdings" panose="05000000000000000000" pitchFamily="2" charset="2"/>
              </a:rPr>
              <a:t>Υγρές συνθήκες: αύξηση ενεργής βροχόπτωσης 34%  αύξηση πλημμυρικής αιχμής 40%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B4E75-84A0-423D-B763-0CEF2F824EA4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23253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Έκταση υπερχείλισης: 0.5</a:t>
            </a:r>
            <a:r>
              <a:rPr lang="en-US" dirty="0"/>
              <a:t>km </a:t>
            </a:r>
            <a:r>
              <a:rPr lang="el-GR" dirty="0"/>
              <a:t>αριστερά της κοίτης</a:t>
            </a:r>
          </a:p>
          <a:p>
            <a:r>
              <a:rPr lang="el-GR" dirty="0"/>
              <a:t>Κανονικές συνθήκες: ασήμαντα βάθη ροής και ταχύτητες</a:t>
            </a:r>
          </a:p>
          <a:p>
            <a:r>
              <a:rPr lang="el-GR" dirty="0"/>
              <a:t>Υγρές συνθήκες: βάθη ροής έως 80</a:t>
            </a:r>
            <a:r>
              <a:rPr lang="en-US" dirty="0"/>
              <a:t>cm </a:t>
            </a:r>
            <a:r>
              <a:rPr lang="el-GR" dirty="0"/>
              <a:t>και ταχύτητες κατά τόπους 0.8</a:t>
            </a:r>
            <a:r>
              <a:rPr lang="en-US" dirty="0"/>
              <a:t> m/s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B4E75-84A0-423D-B763-0CEF2F824EA4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5654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RUSLE </a:t>
            </a:r>
            <a:r>
              <a:rPr lang="el-GR" dirty="0"/>
              <a:t>(1991, 1994)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l-GR" dirty="0">
                <a:sym typeface="Wingdings" panose="05000000000000000000" pitchFamily="2" charset="2"/>
              </a:rPr>
              <a:t>αγροτικές λεκάνες απορροής στις ΗΠΑ</a:t>
            </a:r>
          </a:p>
          <a:p>
            <a:r>
              <a:rPr lang="en-US" dirty="0">
                <a:sym typeface="Wingdings" panose="05000000000000000000" pitchFamily="2" charset="2"/>
              </a:rPr>
              <a:t>EPM </a:t>
            </a:r>
            <a:r>
              <a:rPr lang="el-GR" dirty="0">
                <a:sym typeface="Wingdings" panose="05000000000000000000" pitchFamily="2" charset="2"/>
              </a:rPr>
              <a:t>(1954, 1962, 1970, 1972)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l-GR" dirty="0">
                <a:sym typeface="Wingdings" panose="05000000000000000000" pitchFamily="2" charset="2"/>
              </a:rPr>
              <a:t>λεκάνες απορροής της πρώην Γιουγκοσλαβίας</a:t>
            </a:r>
          </a:p>
          <a:p>
            <a:r>
              <a:rPr lang="el-GR" dirty="0" err="1">
                <a:sym typeface="Wingdings" panose="05000000000000000000" pitchFamily="2" charset="2"/>
              </a:rPr>
              <a:t>Κουτσ-Ταρλά</a:t>
            </a:r>
            <a:r>
              <a:rPr lang="el-GR" dirty="0">
                <a:sym typeface="Wingdings" panose="05000000000000000000" pitchFamily="2" charset="2"/>
              </a:rPr>
              <a:t> (1987) λεκάνες απορροής της ΒΔ Ελλάδας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B4E75-84A0-423D-B763-0CEF2F824EA4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1968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RUSLE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l-GR" dirty="0">
                <a:sym typeface="Wingdings" panose="05000000000000000000" pitchFamily="2" charset="2"/>
              </a:rPr>
              <a:t>κλίση εδάφους: -16%, +17%</a:t>
            </a:r>
          </a:p>
          <a:p>
            <a:r>
              <a:rPr lang="en-US" dirty="0">
                <a:sym typeface="Wingdings" panose="05000000000000000000" pitchFamily="2" charset="2"/>
              </a:rPr>
              <a:t>EPM  </a:t>
            </a:r>
            <a:r>
              <a:rPr lang="el-GR" dirty="0">
                <a:sym typeface="Wingdings" panose="05000000000000000000" pitchFamily="2" charset="2"/>
              </a:rPr>
              <a:t>συντελεστής εδάφους + συντ. φυτοκάλυψης: -15%, +15%</a:t>
            </a:r>
          </a:p>
          <a:p>
            <a:r>
              <a:rPr lang="el-GR" dirty="0" err="1">
                <a:sym typeface="Wingdings" panose="05000000000000000000" pitchFamily="2" charset="2"/>
              </a:rPr>
              <a:t>Κουτσ-Ταρλά</a:t>
            </a:r>
            <a:r>
              <a:rPr lang="el-GR" dirty="0">
                <a:sym typeface="Wingdings" panose="05000000000000000000" pitchFamily="2" charset="2"/>
              </a:rPr>
              <a:t>  μέση ετήσια </a:t>
            </a:r>
            <a:r>
              <a:rPr lang="el-GR" dirty="0" err="1">
                <a:sym typeface="Wingdings" panose="05000000000000000000" pitchFamily="2" charset="2"/>
              </a:rPr>
              <a:t>βρόχοπτωση</a:t>
            </a:r>
            <a:r>
              <a:rPr lang="el-GR" dirty="0">
                <a:sym typeface="Wingdings" panose="05000000000000000000" pitchFamily="2" charset="2"/>
              </a:rPr>
              <a:t>: -32%, +48%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B4E75-84A0-423D-B763-0CEF2F824EA4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0550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CD44532-ABA6-4486-A7E8-1836A869F1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3CC6E35F-AB6F-40D5-B0F3-DB07BC4A79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73C6E7A7-84DC-45CD-AA5E-AA887EC5B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CA66793-3229-47B8-BBD2-73C039DEB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B15337-80EF-4AF9-8484-1034F1E0F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7249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CF65B65-BD4B-419F-9EBC-5F861D5A4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F8D8BAD1-3458-4E09-A3AB-F792783AFE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41EB2BF-0E23-46CB-9109-F383F2B3B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CB77EC1-3A2A-45AA-858C-8FD52BC7D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FE3931F3-6448-41CC-B7A5-60E9B4E0D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42965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1B019334-8310-4DD1-A4E4-7879993AA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151CDE91-B519-4572-8E4A-0847238165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1DDE663-CBEF-4816-B06D-8E252891F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7E8580C-0009-41F3-A5E2-27672C690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1E6D0B3-679F-49ED-97A4-A56235E62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1623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A63C2C4-630E-4A47-824F-A36AB3BE4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389CB9D-78A1-4132-8F24-AFDBA5255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0DF92F9A-48DA-44FE-8AD6-00C3D1E82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FA641A8-86F8-43A0-972B-33180A6D3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7523F6D-0613-4FF6-B3DC-62C49F54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0515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3964D42-04AD-470C-BECB-ABFF75F12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38E19917-B793-4BD4-AB86-1A021FB37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7EB8FCBB-D97D-4F97-A854-AB8F3C609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83C058E-FB09-407A-BA80-82CAD3553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7EE8D9BD-DCC1-4F91-88D5-88DC13B33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9818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C6E6EBB-C0CB-4731-AA65-EFA8B80D2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B1B5CCB-3A86-44E4-AB8E-FB7E4C4F8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7D6B02F0-DB8B-4150-BE1A-A71B04935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467F100F-00FF-4906-B3C7-1700477EC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D6574363-8D05-45DA-8EFD-F14317252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16C65B28-374F-4CD8-9AFD-F99EC7736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1709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5CCD394-BB57-41D3-A08A-43BF9EF30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BE897C7-1615-4AE1-BBD8-1F7E9C68F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0C1D78C4-DB04-4F56-B31D-152918C7DA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041A1B70-E2B4-471D-8F4E-AC5BE2B63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4B352273-D160-4EB7-961B-23FF29303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5EDFF053-E2C2-4B81-AD52-D5CD59AFE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E49E33F8-3427-4D0C-9456-4F18C2AC2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99D21078-69D8-4DC8-9465-2D82773BD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0374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82DB654-2C57-4B1F-8B17-FAA72E45F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6242C32C-2849-4096-A847-57D0F1ED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0852938E-22ED-401D-9398-50BB19BF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F6208ACD-DEBA-46F0-81A1-BB6780370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3477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0D777332-DB65-4271-A512-0EB3A114D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9A49383B-0ED0-421C-8112-CF9A9E475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0858EB0-8800-4B89-9C9B-693BC17B7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3535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5D30368-EC55-4142-B62F-24CF70F42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0A08541-43B4-461E-905E-6564ED489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DDA79186-A76B-47F5-866B-D78CE3799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0D7AC9E3-566C-45F7-A9F5-E6924102D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CD117530-ACBD-4BB0-9D81-F328DF5B3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F44A60BC-9059-411A-99A4-4EC81AA6D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533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BACBA42-8C48-4DA8-B7D7-205087584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F0B9CBF7-7C46-4FA8-BA5E-E9470C1BC6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EF39B8A0-261E-4764-8003-BB377FF45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9EB8285B-0C15-424D-BD67-10DA3A92F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5E52D641-FB04-44FE-A5AA-DA766BC5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D333037F-31F4-47EB-8603-DCB17A7DD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43955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9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9FDEAC10-3BE6-445A-B9F0-F8A4C31E0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D326665-EBC6-4B6E-80C6-DE3B4D680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63C0291-67E3-4740-92C3-F46C18AB79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5D372-B2F4-4C92-BE3E-CF9BB1142F8E}" type="datetimeFigureOut">
              <a:rPr lang="el-GR" smtClean="0"/>
              <a:t>4/11/2020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502207C-84CC-4DEE-9315-06C39DBCE8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1B32D74-0639-4ACD-A993-2AA7E9424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60F8A-479D-409E-A1CC-5D6B27F2E4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1210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4.png"/><Relationship Id="rId3" Type="http://schemas.openxmlformats.org/officeDocument/2006/relationships/image" Target="../media/image370.PNG"/><Relationship Id="rId7" Type="http://schemas.openxmlformats.org/officeDocument/2006/relationships/image" Target="../media/image41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38.png"/><Relationship Id="rId5" Type="http://schemas.openxmlformats.org/officeDocument/2006/relationships/image" Target="../media/image390.PNG"/><Relationship Id="rId10" Type="http://schemas.openxmlformats.org/officeDocument/2006/relationships/image" Target="../media/image37.png"/><Relationship Id="rId4" Type="http://schemas.openxmlformats.org/officeDocument/2006/relationships/image" Target="../media/image380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chart" Target="../charts/chart8.xml"/><Relationship Id="rId7" Type="http://schemas.openxmlformats.org/officeDocument/2006/relationships/image" Target="../media/image18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6.PNG"/><Relationship Id="rId7" Type="http://schemas.openxmlformats.org/officeDocument/2006/relationships/image" Target="../media/image51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7.png"/><Relationship Id="rId18" Type="http://schemas.openxmlformats.org/officeDocument/2006/relationships/chart" Target="../charts/chart3.xml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5.png"/><Relationship Id="rId5" Type="http://schemas.openxmlformats.org/officeDocument/2006/relationships/image" Target="../media/image21.png"/><Relationship Id="rId15" Type="http://schemas.openxmlformats.org/officeDocument/2006/relationships/image" Target="../media/image29.png"/><Relationship Id="rId10" Type="http://schemas.openxmlformats.org/officeDocument/2006/relationships/chart" Target="../charts/chart2.xml"/><Relationship Id="rId19" Type="http://schemas.openxmlformats.org/officeDocument/2006/relationships/chart" Target="../charts/chart4.xml"/><Relationship Id="rId4" Type="http://schemas.openxmlformats.org/officeDocument/2006/relationships/image" Target="../media/image20.png"/><Relationship Id="rId9" Type="http://schemas.openxmlformats.org/officeDocument/2006/relationships/chart" Target="../charts/chart1.xml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BF15712-C255-43A4-955F-A900537CF5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825" y="1315665"/>
            <a:ext cx="3829050" cy="4039791"/>
          </a:xfrm>
        </p:spPr>
        <p:txBody>
          <a:bodyPr anchor="ctr">
            <a:normAutofit fontScale="90000"/>
          </a:bodyPr>
          <a:lstStyle/>
          <a:p>
            <a:r>
              <a:rPr lang="el-GR" sz="4000" b="1" dirty="0"/>
              <a:t>Υδρολογική – υδραυλική προσομοίωση και διερεύνηση της στερεομεταφοράς στη λεκάνη απορροής του Σπερχειού ποταμού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705553E5-E98E-4560-8E3A-687B37747A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275" y="5804925"/>
            <a:ext cx="4572000" cy="1655762"/>
          </a:xfrm>
        </p:spPr>
        <p:txBody>
          <a:bodyPr>
            <a:normAutofit/>
          </a:bodyPr>
          <a:lstStyle/>
          <a:p>
            <a:pPr algn="l"/>
            <a:r>
              <a:rPr lang="el-GR" sz="1600" dirty="0"/>
              <a:t>Ραΐσης Φίλιππος</a:t>
            </a:r>
          </a:p>
          <a:p>
            <a:pPr algn="l"/>
            <a:r>
              <a:rPr lang="el-GR" sz="1600" dirty="0"/>
              <a:t>Αθήνα, 2020</a:t>
            </a:r>
          </a:p>
        </p:txBody>
      </p:sp>
      <p:sp>
        <p:nvSpPr>
          <p:cNvPr id="4" name="Υπότιτλος 2">
            <a:extLst>
              <a:ext uri="{FF2B5EF4-FFF2-40B4-BE49-F238E27FC236}">
                <a16:creationId xmlns:a16="http://schemas.microsoft.com/office/drawing/2014/main" id="{7C522F33-F7D4-4FA0-B6DF-9925B6A57ED0}"/>
              </a:ext>
            </a:extLst>
          </p:cNvPr>
          <p:cNvSpPr txBox="1">
            <a:spLocks/>
          </p:cNvSpPr>
          <p:nvPr/>
        </p:nvSpPr>
        <p:spPr>
          <a:xfrm>
            <a:off x="6422834" y="5830887"/>
            <a:ext cx="5090653" cy="1902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sz="1600" dirty="0"/>
              <a:t>Ευάγγελος Μπαλτάς,</a:t>
            </a:r>
          </a:p>
          <a:p>
            <a:pPr algn="r"/>
            <a:r>
              <a:rPr lang="el-GR" sz="1600" dirty="0"/>
              <a:t>καθηγητής Ε.Μ.Π.</a:t>
            </a:r>
          </a:p>
          <a:p>
            <a:pPr algn="r"/>
            <a:endParaRPr lang="el-GR" sz="1600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BE530609-BE05-4F7F-BF6D-E007E45A17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75" y="1315664"/>
            <a:ext cx="7181850" cy="40397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4836D1-E437-4EB6-B65F-B9318DBE5826}"/>
              </a:ext>
            </a:extLst>
          </p:cNvPr>
          <p:cNvSpPr txBox="1"/>
          <p:nvPr/>
        </p:nvSpPr>
        <p:spPr>
          <a:xfrm>
            <a:off x="676275" y="281419"/>
            <a:ext cx="37331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Σχολή Πολιτικών Μηχανικών</a:t>
            </a:r>
          </a:p>
          <a:p>
            <a:r>
              <a:rPr lang="el-GR" sz="1600" dirty="0"/>
              <a:t>Τομέας Υδατικών Πόρων &amp; Περιβάλλοντος</a:t>
            </a: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858D834C-D369-498F-8288-7D1D9A075C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26" y="193901"/>
            <a:ext cx="776062" cy="7760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3C1BF4-9552-4C4C-9664-625CEFF95D40}"/>
              </a:ext>
            </a:extLst>
          </p:cNvPr>
          <p:cNvSpPr txBox="1"/>
          <p:nvPr/>
        </p:nvSpPr>
        <p:spPr>
          <a:xfrm>
            <a:off x="9114994" y="274569"/>
            <a:ext cx="162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sz="1600" dirty="0"/>
              <a:t>Εθνικό Μετσόβιο</a:t>
            </a:r>
          </a:p>
          <a:p>
            <a:pPr algn="r"/>
            <a:r>
              <a:rPr lang="el-GR" sz="1600" dirty="0"/>
              <a:t>Πολυτεχνείο</a:t>
            </a:r>
          </a:p>
          <a:p>
            <a:pPr algn="r"/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2467594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D04A193-2454-4D91-8026-885F1590A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7472"/>
            <a:ext cx="10515600" cy="512058"/>
          </a:xfrm>
        </p:spPr>
        <p:txBody>
          <a:bodyPr/>
          <a:lstStyle/>
          <a:p>
            <a:pPr marL="0" indent="0">
              <a:buNone/>
            </a:pPr>
            <a:r>
              <a:rPr lang="el-GR" i="1" dirty="0"/>
              <a:t>Πώς μετακινείται το εδαφικό υλικό εντός της λεκάνης απορροής;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FFF5A1DA-FD78-470A-A5BC-45B9C57BB7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97713"/>
            <a:ext cx="7340976" cy="462359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Τίτλος 1">
            <a:extLst>
              <a:ext uri="{FF2B5EF4-FFF2-40B4-BE49-F238E27FC236}">
                <a16:creationId xmlns:a16="http://schemas.microsoft.com/office/drawing/2014/main" id="{01C3B5B6-0516-4821-8EBF-4DC3A8E36AA0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Στερεομεταφορά </a:t>
            </a:r>
            <a:r>
              <a:rPr lang="en-US" dirty="0"/>
              <a:t>(</a:t>
            </a:r>
            <a:r>
              <a:rPr lang="el-GR" dirty="0"/>
              <a:t>2</a:t>
            </a:r>
            <a:r>
              <a:rPr lang="en-US" dirty="0"/>
              <a:t>/</a:t>
            </a:r>
            <a:r>
              <a:rPr lang="el-GR" dirty="0"/>
              <a:t>6</a:t>
            </a:r>
            <a:r>
              <a:rPr lang="en-US" dirty="0"/>
              <a:t>)</a:t>
            </a:r>
            <a:r>
              <a:rPr lang="el-GR" dirty="0"/>
              <a:t> – Υδατική Διάβρωση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EBEA86-FB44-4499-8286-F860C771F114}"/>
              </a:ext>
            </a:extLst>
          </p:cNvPr>
          <p:cNvSpPr txBox="1"/>
          <p:nvPr/>
        </p:nvSpPr>
        <p:spPr>
          <a:xfrm>
            <a:off x="8452238" y="2043485"/>
            <a:ext cx="3427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Επιφανειακή, ή Φυλλοειδής, Διάβρωση (</a:t>
            </a:r>
            <a:r>
              <a:rPr lang="en-US" dirty="0"/>
              <a:t>Sheet Erosion)</a:t>
            </a:r>
            <a:endParaRPr lang="el-G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FC0B79-C7C8-449E-9D3A-7E1348E42B9F}"/>
              </a:ext>
            </a:extLst>
          </p:cNvPr>
          <p:cNvSpPr txBox="1"/>
          <p:nvPr/>
        </p:nvSpPr>
        <p:spPr>
          <a:xfrm>
            <a:off x="8452238" y="2782669"/>
            <a:ext cx="3427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Διάβρωση Ρυακιών ή Αυλακωτή Διάβρωση (</a:t>
            </a:r>
            <a:r>
              <a:rPr lang="en-US" dirty="0"/>
              <a:t>Rill Erosion)</a:t>
            </a:r>
            <a:endParaRPr lang="el-G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C5CC6D-AFBD-4B48-816D-66515FB81DA2}"/>
              </a:ext>
            </a:extLst>
          </p:cNvPr>
          <p:cNvSpPr txBox="1"/>
          <p:nvPr/>
        </p:nvSpPr>
        <p:spPr>
          <a:xfrm>
            <a:off x="8439649" y="3800885"/>
            <a:ext cx="3427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Διάβρωση Χαντακιών ή </a:t>
            </a:r>
            <a:r>
              <a:rPr lang="el-GR" dirty="0" err="1"/>
              <a:t>Χαραδρωτική</a:t>
            </a:r>
            <a:r>
              <a:rPr lang="el-GR" dirty="0"/>
              <a:t> Διάβρωση (</a:t>
            </a:r>
            <a:r>
              <a:rPr lang="en-US" dirty="0"/>
              <a:t>Gully Erosion)</a:t>
            </a:r>
            <a:endParaRPr lang="el-G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69C98A-7FD0-44C3-AF57-34447A30A2A0}"/>
              </a:ext>
            </a:extLst>
          </p:cNvPr>
          <p:cNvSpPr txBox="1"/>
          <p:nvPr/>
        </p:nvSpPr>
        <p:spPr>
          <a:xfrm>
            <a:off x="8421757" y="4820128"/>
            <a:ext cx="3427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Διάβρωση </a:t>
            </a:r>
            <a:r>
              <a:rPr lang="el-GR" dirty="0" err="1"/>
              <a:t>Υδατορευμάτων</a:t>
            </a:r>
            <a:r>
              <a:rPr lang="el-GR" dirty="0"/>
              <a:t> ή Αξονική Διάβρωση</a:t>
            </a:r>
          </a:p>
        </p:txBody>
      </p:sp>
      <p:sp>
        <p:nvSpPr>
          <p:cNvPr id="16" name="Ορθογώνιο: Στρογγύλεμα γωνιών 15">
            <a:extLst>
              <a:ext uri="{FF2B5EF4-FFF2-40B4-BE49-F238E27FC236}">
                <a16:creationId xmlns:a16="http://schemas.microsoft.com/office/drawing/2014/main" id="{AD070234-7E88-4065-8E41-E45BB1F013DB}"/>
              </a:ext>
            </a:extLst>
          </p:cNvPr>
          <p:cNvSpPr/>
          <p:nvPr/>
        </p:nvSpPr>
        <p:spPr>
          <a:xfrm>
            <a:off x="3880237" y="3212327"/>
            <a:ext cx="858740" cy="40551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Ορθογώνιο: Στρογγύλεμα γωνιών 18">
            <a:extLst>
              <a:ext uri="{FF2B5EF4-FFF2-40B4-BE49-F238E27FC236}">
                <a16:creationId xmlns:a16="http://schemas.microsoft.com/office/drawing/2014/main" id="{111CEF52-2223-4AAA-855E-4B14D7FF3AF9}"/>
              </a:ext>
            </a:extLst>
          </p:cNvPr>
          <p:cNvSpPr/>
          <p:nvPr/>
        </p:nvSpPr>
        <p:spPr>
          <a:xfrm>
            <a:off x="4102873" y="3705308"/>
            <a:ext cx="691764" cy="40551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Ορθογώνιο: Στρογγύλεμα γωνιών 19">
            <a:extLst>
              <a:ext uri="{FF2B5EF4-FFF2-40B4-BE49-F238E27FC236}">
                <a16:creationId xmlns:a16="http://schemas.microsoft.com/office/drawing/2014/main" id="{84E0785F-74C1-47C7-B027-E382D55CCB72}"/>
              </a:ext>
            </a:extLst>
          </p:cNvPr>
          <p:cNvSpPr/>
          <p:nvPr/>
        </p:nvSpPr>
        <p:spPr>
          <a:xfrm>
            <a:off x="4564049" y="4164813"/>
            <a:ext cx="691764" cy="40551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Ορθογώνιο: Στρογγύλεμα γωνιών 20">
            <a:extLst>
              <a:ext uri="{FF2B5EF4-FFF2-40B4-BE49-F238E27FC236}">
                <a16:creationId xmlns:a16="http://schemas.microsoft.com/office/drawing/2014/main" id="{53483318-FD91-444B-8584-A1736CF2DF8F}"/>
              </a:ext>
            </a:extLst>
          </p:cNvPr>
          <p:cNvSpPr/>
          <p:nvPr/>
        </p:nvSpPr>
        <p:spPr>
          <a:xfrm>
            <a:off x="8452237" y="2043341"/>
            <a:ext cx="3148715" cy="64633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Ορθογώνιο: Στρογγύλεμα γωνιών 21">
            <a:extLst>
              <a:ext uri="{FF2B5EF4-FFF2-40B4-BE49-F238E27FC236}">
                <a16:creationId xmlns:a16="http://schemas.microsoft.com/office/drawing/2014/main" id="{5D0E1BA9-F24B-4D0B-8806-EB7E44BA692A}"/>
              </a:ext>
            </a:extLst>
          </p:cNvPr>
          <p:cNvSpPr/>
          <p:nvPr/>
        </p:nvSpPr>
        <p:spPr>
          <a:xfrm>
            <a:off x="8452239" y="2806809"/>
            <a:ext cx="2901562" cy="87484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3" name="Ορθογώνιο: Στρογγύλεμα γωνιών 22">
            <a:extLst>
              <a:ext uri="{FF2B5EF4-FFF2-40B4-BE49-F238E27FC236}">
                <a16:creationId xmlns:a16="http://schemas.microsoft.com/office/drawing/2014/main" id="{AC8FD418-BE6A-4AC6-B1CB-5733E46311B6}"/>
              </a:ext>
            </a:extLst>
          </p:cNvPr>
          <p:cNvSpPr/>
          <p:nvPr/>
        </p:nvSpPr>
        <p:spPr>
          <a:xfrm>
            <a:off x="8439649" y="3800884"/>
            <a:ext cx="3409120" cy="92333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4" name="Ορθογώνιο: Στρογγύλεμα γωνιών 23">
            <a:extLst>
              <a:ext uri="{FF2B5EF4-FFF2-40B4-BE49-F238E27FC236}">
                <a16:creationId xmlns:a16="http://schemas.microsoft.com/office/drawing/2014/main" id="{688373C0-9926-4794-B25D-E8D859E42E5D}"/>
              </a:ext>
            </a:extLst>
          </p:cNvPr>
          <p:cNvSpPr/>
          <p:nvPr/>
        </p:nvSpPr>
        <p:spPr>
          <a:xfrm>
            <a:off x="8434344" y="4820127"/>
            <a:ext cx="3166607" cy="64633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0" name="Ορθογώνιο: Στρογγύλεμα γωνιών 59">
            <a:extLst>
              <a:ext uri="{FF2B5EF4-FFF2-40B4-BE49-F238E27FC236}">
                <a16:creationId xmlns:a16="http://schemas.microsoft.com/office/drawing/2014/main" id="{D2274334-90CF-402C-A92B-F36494D020B8}"/>
              </a:ext>
            </a:extLst>
          </p:cNvPr>
          <p:cNvSpPr/>
          <p:nvPr/>
        </p:nvSpPr>
        <p:spPr>
          <a:xfrm>
            <a:off x="438035" y="1709528"/>
            <a:ext cx="1453037" cy="2860799"/>
          </a:xfrm>
          <a:prstGeom prst="roundRect">
            <a:avLst>
              <a:gd name="adj" fmla="val 909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58" name="Ορθογώνιο: Στρογγύλεμα γωνιών 57">
            <a:extLst>
              <a:ext uri="{FF2B5EF4-FFF2-40B4-BE49-F238E27FC236}">
                <a16:creationId xmlns:a16="http://schemas.microsoft.com/office/drawing/2014/main" id="{09F84579-08A3-494B-A6DC-73B3FB46FB44}"/>
              </a:ext>
            </a:extLst>
          </p:cNvPr>
          <p:cNvSpPr/>
          <p:nvPr/>
        </p:nvSpPr>
        <p:spPr>
          <a:xfrm>
            <a:off x="440038" y="1709529"/>
            <a:ext cx="1453037" cy="2860799"/>
          </a:xfrm>
          <a:prstGeom prst="roundRect">
            <a:avLst>
              <a:gd name="adj" fmla="val 9090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49" name="Εικόνα 48">
            <a:extLst>
              <a:ext uri="{FF2B5EF4-FFF2-40B4-BE49-F238E27FC236}">
                <a16:creationId xmlns:a16="http://schemas.microsoft.com/office/drawing/2014/main" id="{9F813601-C7F9-47DD-934D-E6046ED22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094" y="2357784"/>
            <a:ext cx="1415881" cy="2120300"/>
          </a:xfrm>
          <a:prstGeom prst="rect">
            <a:avLst/>
          </a:prstGeom>
          <a:ln w="19050">
            <a:noFill/>
          </a:ln>
        </p:spPr>
      </p:pic>
      <p:cxnSp>
        <p:nvCxnSpPr>
          <p:cNvPr id="26" name="Ευθεία γραμμή σύνδεσης 25">
            <a:extLst>
              <a:ext uri="{FF2B5EF4-FFF2-40B4-BE49-F238E27FC236}">
                <a16:creationId xmlns:a16="http://schemas.microsoft.com/office/drawing/2014/main" id="{EAD1D4C8-7587-4159-956E-50501529F8C6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4738977" y="2366507"/>
            <a:ext cx="3713260" cy="10624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Ευθεία γραμμή σύνδεσης 28">
            <a:extLst>
              <a:ext uri="{FF2B5EF4-FFF2-40B4-BE49-F238E27FC236}">
                <a16:creationId xmlns:a16="http://schemas.microsoft.com/office/drawing/2014/main" id="{9A4A0216-F4CC-4C9A-B6D6-F361E0EE9F80}"/>
              </a:ext>
            </a:extLst>
          </p:cNvPr>
          <p:cNvCxnSpPr>
            <a:cxnSpLocks/>
            <a:stCxn id="19" idx="3"/>
            <a:endCxn id="22" idx="1"/>
          </p:cNvCxnSpPr>
          <p:nvPr/>
        </p:nvCxnSpPr>
        <p:spPr>
          <a:xfrm flipV="1">
            <a:off x="4794637" y="3244231"/>
            <a:ext cx="3657602" cy="66383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Ευθεία γραμμή σύνδεσης 30">
            <a:extLst>
              <a:ext uri="{FF2B5EF4-FFF2-40B4-BE49-F238E27FC236}">
                <a16:creationId xmlns:a16="http://schemas.microsoft.com/office/drawing/2014/main" id="{68355021-38FB-4275-A9CB-744E59AE31E7}"/>
              </a:ext>
            </a:extLst>
          </p:cNvPr>
          <p:cNvCxnSpPr>
            <a:cxnSpLocks/>
            <a:stCxn id="20" idx="3"/>
            <a:endCxn id="23" idx="1"/>
          </p:cNvCxnSpPr>
          <p:nvPr/>
        </p:nvCxnSpPr>
        <p:spPr>
          <a:xfrm flipV="1">
            <a:off x="5255813" y="4262549"/>
            <a:ext cx="3183836" cy="10502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Οβάλ 35">
            <a:extLst>
              <a:ext uri="{FF2B5EF4-FFF2-40B4-BE49-F238E27FC236}">
                <a16:creationId xmlns:a16="http://schemas.microsoft.com/office/drawing/2014/main" id="{648E3BCB-0531-43D5-B008-37FADA683CEC}"/>
              </a:ext>
            </a:extLst>
          </p:cNvPr>
          <p:cNvSpPr/>
          <p:nvPr/>
        </p:nvSpPr>
        <p:spPr>
          <a:xfrm>
            <a:off x="5368456" y="5394599"/>
            <a:ext cx="1455088" cy="74742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38" name="Ευθεία γραμμή σύνδεσης 37">
            <a:extLst>
              <a:ext uri="{FF2B5EF4-FFF2-40B4-BE49-F238E27FC236}">
                <a16:creationId xmlns:a16="http://schemas.microsoft.com/office/drawing/2014/main" id="{B8036910-ACA5-43C6-97B3-D78A14AEE3E9}"/>
              </a:ext>
            </a:extLst>
          </p:cNvPr>
          <p:cNvCxnSpPr>
            <a:cxnSpLocks/>
            <a:stCxn id="36" idx="6"/>
            <a:endCxn id="24" idx="1"/>
          </p:cNvCxnSpPr>
          <p:nvPr/>
        </p:nvCxnSpPr>
        <p:spPr>
          <a:xfrm flipV="1">
            <a:off x="6823544" y="5143293"/>
            <a:ext cx="1610800" cy="62501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Ορθογώνιο: Στρογγύλεμα γωνιών 49">
            <a:extLst>
              <a:ext uri="{FF2B5EF4-FFF2-40B4-BE49-F238E27FC236}">
                <a16:creationId xmlns:a16="http://schemas.microsoft.com/office/drawing/2014/main" id="{D6FF3365-81A8-4687-A4C3-AB2AB3E893B4}"/>
              </a:ext>
            </a:extLst>
          </p:cNvPr>
          <p:cNvSpPr/>
          <p:nvPr/>
        </p:nvSpPr>
        <p:spPr>
          <a:xfrm>
            <a:off x="4037847" y="2454786"/>
            <a:ext cx="941682" cy="40087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52" name="Ευθεία γραμμή σύνδεσης 51">
            <a:extLst>
              <a:ext uri="{FF2B5EF4-FFF2-40B4-BE49-F238E27FC236}">
                <a16:creationId xmlns:a16="http://schemas.microsoft.com/office/drawing/2014/main" id="{62D70AD2-E406-480E-9FBA-433BB63CAE51}"/>
              </a:ext>
            </a:extLst>
          </p:cNvPr>
          <p:cNvCxnSpPr>
            <a:cxnSpLocks/>
            <a:stCxn id="50" idx="1"/>
            <a:endCxn id="49" idx="3"/>
          </p:cNvCxnSpPr>
          <p:nvPr/>
        </p:nvCxnSpPr>
        <p:spPr>
          <a:xfrm flipH="1">
            <a:off x="1901975" y="2655222"/>
            <a:ext cx="2135872" cy="7627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9D2B06B-ED9D-49AB-A289-3D7FBE202E6E}"/>
              </a:ext>
            </a:extLst>
          </p:cNvPr>
          <p:cNvSpPr txBox="1"/>
          <p:nvPr/>
        </p:nvSpPr>
        <p:spPr>
          <a:xfrm>
            <a:off x="401100" y="1724399"/>
            <a:ext cx="1528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Διάβρωση Βροχόπτωσης</a:t>
            </a:r>
          </a:p>
        </p:txBody>
      </p:sp>
    </p:spTree>
    <p:extLst>
      <p:ext uri="{BB962C8B-B14F-4D97-AF65-F5344CB8AC3E}">
        <p14:creationId xmlns:p14="http://schemas.microsoft.com/office/powerpoint/2010/main" val="271016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9" grpId="0"/>
      <p:bldP spid="11" grpId="0"/>
      <p:bldP spid="13" grpId="0"/>
      <p:bldP spid="15" grpId="0"/>
      <p:bldP spid="16" grpId="0" animBg="1"/>
      <p:bldP spid="16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60" grpId="0" animBg="1"/>
      <p:bldP spid="58" grpId="0" animBg="1"/>
      <p:bldP spid="58" grpId="1" animBg="1"/>
      <p:bldP spid="36" grpId="0" animBg="1"/>
      <p:bldP spid="36" grpId="1" animBg="1"/>
      <p:bldP spid="50" grpId="0" animBg="1"/>
      <p:bldP spid="50" grpId="1" animBg="1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C900468C-A979-4A00-8902-3FF5B2B5D915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Στερεομεταφορά </a:t>
            </a:r>
            <a:r>
              <a:rPr lang="en-US" dirty="0"/>
              <a:t>(3/</a:t>
            </a:r>
            <a:r>
              <a:rPr lang="el-GR" dirty="0"/>
              <a:t>6</a:t>
            </a:r>
            <a:r>
              <a:rPr lang="en-US" dirty="0"/>
              <a:t>)</a:t>
            </a:r>
            <a:endParaRPr lang="el-GR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F86FFF63-0CA4-400E-9776-D44A756FF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967" y="1960796"/>
            <a:ext cx="7853413" cy="381283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Θέση περιεχομένου 2">
            <a:extLst>
              <a:ext uri="{FF2B5EF4-FFF2-40B4-BE49-F238E27FC236}">
                <a16:creationId xmlns:a16="http://schemas.microsoft.com/office/drawing/2014/main" id="{25AD6C4C-F6B8-4110-813E-999C5E3D0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7472"/>
            <a:ext cx="10515600" cy="512058"/>
          </a:xfrm>
        </p:spPr>
        <p:txBody>
          <a:bodyPr/>
          <a:lstStyle/>
          <a:p>
            <a:pPr marL="0" indent="0">
              <a:buNone/>
            </a:pPr>
            <a:r>
              <a:rPr lang="el-GR" i="1" dirty="0"/>
              <a:t>Πώς κατανέμεται το εδαφικό υλικό εντός του υδατορεύματος;</a:t>
            </a:r>
          </a:p>
        </p:txBody>
      </p:sp>
    </p:spTree>
    <p:extLst>
      <p:ext uri="{BB962C8B-B14F-4D97-AF65-F5344CB8AC3E}">
        <p14:creationId xmlns:p14="http://schemas.microsoft.com/office/powerpoint/2010/main" val="303139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3933E5E2-8D2A-478A-AF1E-EDCD8E11FE0E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Στερεομεταφορά </a:t>
            </a:r>
            <a:r>
              <a:rPr lang="en-US" dirty="0"/>
              <a:t>(4/</a:t>
            </a:r>
            <a:r>
              <a:rPr lang="el-GR" dirty="0"/>
              <a:t>6</a:t>
            </a:r>
            <a:r>
              <a:rPr lang="en-US" dirty="0"/>
              <a:t>) – </a:t>
            </a:r>
            <a:r>
              <a:rPr lang="el-GR" dirty="0"/>
              <a:t>Εξεταζόμενα Μοντέλα</a:t>
            </a:r>
          </a:p>
        </p:txBody>
      </p:sp>
      <p:sp>
        <p:nvSpPr>
          <p:cNvPr id="6" name="Ορθογώνιο: Στρογγύλεμα γωνιών 5">
            <a:extLst>
              <a:ext uri="{FF2B5EF4-FFF2-40B4-BE49-F238E27FC236}">
                <a16:creationId xmlns:a16="http://schemas.microsoft.com/office/drawing/2014/main" id="{236176DA-201B-4E81-96AE-CA14F7E8EED9}"/>
              </a:ext>
            </a:extLst>
          </p:cNvPr>
          <p:cNvSpPr/>
          <p:nvPr/>
        </p:nvSpPr>
        <p:spPr>
          <a:xfrm>
            <a:off x="413886" y="1848050"/>
            <a:ext cx="4581627" cy="4292868"/>
          </a:xfrm>
          <a:prstGeom prst="roundRect">
            <a:avLst>
              <a:gd name="adj" fmla="val 6113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4" name="Ορθογώνιο: Στρογγύλεμα γωνιών 23">
            <a:extLst>
              <a:ext uri="{FF2B5EF4-FFF2-40B4-BE49-F238E27FC236}">
                <a16:creationId xmlns:a16="http://schemas.microsoft.com/office/drawing/2014/main" id="{2B8FFACA-4FFF-4738-8BAD-CEB03167647A}"/>
              </a:ext>
            </a:extLst>
          </p:cNvPr>
          <p:cNvSpPr/>
          <p:nvPr/>
        </p:nvSpPr>
        <p:spPr>
          <a:xfrm>
            <a:off x="410029" y="1848050"/>
            <a:ext cx="4581627" cy="929644"/>
          </a:xfrm>
          <a:prstGeom prst="roundRect">
            <a:avLst>
              <a:gd name="adj" fmla="val 26820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AF5F88-DFCB-4989-BDE2-24B720B4E1A8}"/>
              </a:ext>
            </a:extLst>
          </p:cNvPr>
          <p:cNvSpPr txBox="1"/>
          <p:nvPr/>
        </p:nvSpPr>
        <p:spPr>
          <a:xfrm>
            <a:off x="534961" y="1939756"/>
            <a:ext cx="4420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Revised Universal Soil Loss Equation (RUSLE)</a:t>
            </a:r>
            <a:endParaRPr lang="el-GR" b="1" u="sng" dirty="0"/>
          </a:p>
        </p:txBody>
      </p:sp>
      <p:graphicFrame>
        <p:nvGraphicFramePr>
          <p:cNvPr id="8" name="Πίνακας 12">
            <a:extLst>
              <a:ext uri="{FF2B5EF4-FFF2-40B4-BE49-F238E27FC236}">
                <a16:creationId xmlns:a16="http://schemas.microsoft.com/office/drawing/2014/main" id="{DDBE2197-EAC3-4F93-8DD0-31074C62F7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714138"/>
              </p:ext>
            </p:extLst>
          </p:nvPr>
        </p:nvGraphicFramePr>
        <p:xfrm>
          <a:off x="578958" y="2777694"/>
          <a:ext cx="4251476" cy="322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88">
                  <a:extLst>
                    <a:ext uri="{9D8B030D-6E8A-4147-A177-3AD203B41FA5}">
                      <a16:colId xmlns:a16="http://schemas.microsoft.com/office/drawing/2014/main" val="81338823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04175338"/>
                    </a:ext>
                  </a:extLst>
                </a:gridCol>
                <a:gridCol w="3804008">
                  <a:extLst>
                    <a:ext uri="{9D8B030D-6E8A-4147-A177-3AD203B41FA5}">
                      <a16:colId xmlns:a16="http://schemas.microsoft.com/office/drawing/2014/main" val="27609613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Μέση ετήσια εδαφική διάβρωση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[t·ha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·y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439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R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διαβρωτικότητας βροχόπτωσης </a:t>
                      </a:r>
                      <a:r>
                        <a:rPr lang="es-ES" sz="1600" dirty="0"/>
                        <a:t>[</a:t>
                      </a:r>
                      <a:r>
                        <a:rPr lang="el-GR" sz="1600" dirty="0"/>
                        <a:t>(</a:t>
                      </a:r>
                      <a:r>
                        <a:rPr lang="es-ES" sz="1600" dirty="0"/>
                        <a:t>MJ·mm</a:t>
                      </a:r>
                      <a:r>
                        <a:rPr lang="el-GR" sz="1600" dirty="0"/>
                        <a:t>)</a:t>
                      </a:r>
                      <a:r>
                        <a:rPr lang="es-ES" sz="1600" dirty="0"/>
                        <a:t>·</a:t>
                      </a:r>
                      <a:r>
                        <a:rPr lang="el-GR" sz="1600" dirty="0"/>
                        <a:t>(</a:t>
                      </a:r>
                      <a:r>
                        <a:rPr lang="es-ES" sz="1600" dirty="0"/>
                        <a:t>ha·h</a:t>
                      </a:r>
                      <a:r>
                        <a:rPr lang="el-GR" sz="1600" dirty="0"/>
                        <a:t>)</a:t>
                      </a:r>
                      <a:r>
                        <a:rPr lang="es-ES" sz="1600" baseline="30000" dirty="0"/>
                        <a:t>-1</a:t>
                      </a:r>
                      <a:r>
                        <a:rPr lang="es-ES" sz="1600" dirty="0"/>
                        <a:t>·y</a:t>
                      </a:r>
                      <a:r>
                        <a:rPr lang="es-ES" sz="1600" baseline="30000" dirty="0"/>
                        <a:t>-1</a:t>
                      </a:r>
                      <a:r>
                        <a:rPr lang="el-GR" sz="1600" baseline="0" dirty="0"/>
                        <a:t>]</a:t>
                      </a:r>
                      <a:endParaRPr lang="el-GR" sz="1600" b="0" baseline="300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87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K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διαβρωσιμότητας εδάφους </a:t>
                      </a:r>
                      <a:r>
                        <a:rPr lang="en-US" sz="1600" dirty="0"/>
                        <a:t>[t·h·MJ</a:t>
                      </a:r>
                      <a:r>
                        <a:rPr lang="en-US" sz="1600" baseline="30000" dirty="0"/>
                        <a:t>-1</a:t>
                      </a:r>
                      <a:r>
                        <a:rPr lang="en-US" sz="1600" dirty="0"/>
                        <a:t>·mm</a:t>
                      </a:r>
                      <a:r>
                        <a:rPr lang="en-US" sz="1600" baseline="30000" dirty="0"/>
                        <a:t>-1</a:t>
                      </a:r>
                      <a:r>
                        <a:rPr lang="en-US" sz="1600" dirty="0"/>
                        <a:t>]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1775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L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μήκους κλίσης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58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S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βαθμού κλίσης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109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φυτοκάλυψης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745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προστασίας εδάφους κατά της διάβρωσης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310003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1417DC-83DF-4A0E-9C09-BB16582220DD}"/>
                  </a:ext>
                </a:extLst>
              </p:cNvPr>
              <p:cNvSpPr txBox="1"/>
              <p:nvPr/>
            </p:nvSpPr>
            <p:spPr>
              <a:xfrm>
                <a:off x="1691916" y="2389172"/>
                <a:ext cx="20255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</m:oMath>
                </a14:m>
                <a:r>
                  <a:rPr lang="en-US" dirty="0"/>
                  <a:t> K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</m:oMath>
                </a14:m>
                <a:r>
                  <a:rPr lang="en-US" dirty="0"/>
                  <a:t> 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</m:oMath>
                </a14:m>
                <a:r>
                  <a:rPr lang="en-US" dirty="0"/>
                  <a:t> 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</m:oMath>
                </a14:m>
                <a:r>
                  <a:rPr lang="en-US" dirty="0"/>
                  <a:t> C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</m:oMath>
                </a14:m>
                <a:r>
                  <a:rPr lang="en-US" dirty="0"/>
                  <a:t> P</a:t>
                </a:r>
                <a:endParaRPr lang="el-GR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1417DC-83DF-4A0E-9C09-BB1658222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916" y="2389172"/>
                <a:ext cx="2025555" cy="276999"/>
              </a:xfrm>
              <a:prstGeom prst="rect">
                <a:avLst/>
              </a:prstGeom>
              <a:blipFill>
                <a:blip r:embed="rId3"/>
                <a:stretch>
                  <a:fillRect l="-4217" t="-28889" r="-6627" b="-5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Ορθογώνιο: Στρογγύλεμα γωνιών 42">
            <a:extLst>
              <a:ext uri="{FF2B5EF4-FFF2-40B4-BE49-F238E27FC236}">
                <a16:creationId xmlns:a16="http://schemas.microsoft.com/office/drawing/2014/main" id="{85287F0E-8D4F-4CB4-80AF-A0C6D455F655}"/>
              </a:ext>
            </a:extLst>
          </p:cNvPr>
          <p:cNvSpPr/>
          <p:nvPr/>
        </p:nvSpPr>
        <p:spPr>
          <a:xfrm>
            <a:off x="4910848" y="1848050"/>
            <a:ext cx="1826116" cy="9296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4" name="Ορθογώνιο: Στρογγύλεμα γωνιών 53">
            <a:extLst>
              <a:ext uri="{FF2B5EF4-FFF2-40B4-BE49-F238E27FC236}">
                <a16:creationId xmlns:a16="http://schemas.microsoft.com/office/drawing/2014/main" id="{05BE4B78-A262-4B81-A92B-BCEC7393BA0F}"/>
              </a:ext>
            </a:extLst>
          </p:cNvPr>
          <p:cNvSpPr/>
          <p:nvPr/>
        </p:nvSpPr>
        <p:spPr>
          <a:xfrm>
            <a:off x="5084310" y="4878163"/>
            <a:ext cx="4191759" cy="189824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62CEB52-DB6D-4F95-8D4B-5F6512E7D4B2}"/>
                  </a:ext>
                </a:extLst>
              </p:cNvPr>
              <p:cNvSpPr txBox="1"/>
              <p:nvPr/>
            </p:nvSpPr>
            <p:spPr>
              <a:xfrm>
                <a:off x="6083520" y="5425993"/>
                <a:ext cx="2093137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𝑆𝐷𝑅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=0.42·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−0.125</m:t>
                          </m:r>
                        </m:sup>
                      </m:sSup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62CEB52-DB6D-4F95-8D4B-5F6512E7D4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3520" y="5425993"/>
                <a:ext cx="2093137" cy="280077"/>
              </a:xfrm>
              <a:prstGeom prst="rect">
                <a:avLst/>
              </a:prstGeom>
              <a:blipFill>
                <a:blip r:embed="rId4"/>
                <a:stretch>
                  <a:fillRect l="-2332" t="-4348" r="-1166" b="-86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6" name="Πίνακας 14">
            <a:extLst>
              <a:ext uri="{FF2B5EF4-FFF2-40B4-BE49-F238E27FC236}">
                <a16:creationId xmlns:a16="http://schemas.microsoft.com/office/drawing/2014/main" id="{BF51643A-CE77-4B17-AB92-26E1C6BC11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802454"/>
              </p:ext>
            </p:extLst>
          </p:nvPr>
        </p:nvGraphicFramePr>
        <p:xfrm>
          <a:off x="5173107" y="5878805"/>
          <a:ext cx="419175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109">
                  <a:extLst>
                    <a:ext uri="{9D8B030D-6E8A-4147-A177-3AD203B41FA5}">
                      <a16:colId xmlns:a16="http://schemas.microsoft.com/office/drawing/2014/main" val="41900923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06390316"/>
                    </a:ext>
                  </a:extLst>
                </a:gridCol>
                <a:gridCol w="3389370">
                  <a:extLst>
                    <a:ext uri="{9D8B030D-6E8A-4147-A177-3AD203B41FA5}">
                      <a16:colId xmlns:a16="http://schemas.microsoft.com/office/drawing/2014/main" val="4030530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SDR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Συντελεστής στερεοαπορροής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651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επιφάνεια λεκάνης απορροής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[mi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6349921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1EAE2008-797F-44D0-919B-E4A7839DDB92}"/>
              </a:ext>
            </a:extLst>
          </p:cNvPr>
          <p:cNvSpPr txBox="1"/>
          <p:nvPr/>
        </p:nvSpPr>
        <p:spPr>
          <a:xfrm>
            <a:off x="6083520" y="4974178"/>
            <a:ext cx="1996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err="1"/>
              <a:t>Vanoni</a:t>
            </a:r>
            <a:r>
              <a:rPr lang="en-US" b="1" u="sng" dirty="0"/>
              <a:t> V. A. (1975)</a:t>
            </a:r>
            <a:endParaRPr lang="el-GR" b="1" u="sng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19C5A8F-578E-40A8-B683-544135B36CB6}"/>
              </a:ext>
            </a:extLst>
          </p:cNvPr>
          <p:cNvSpPr txBox="1"/>
          <p:nvPr/>
        </p:nvSpPr>
        <p:spPr>
          <a:xfrm>
            <a:off x="4956266" y="1852633"/>
            <a:ext cx="17395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 = 1953310 t/y</a:t>
            </a:r>
          </a:p>
          <a:p>
            <a:pPr algn="ctr"/>
            <a:r>
              <a:rPr lang="en-US" dirty="0" err="1"/>
              <a:t>SDR</a:t>
            </a:r>
            <a:r>
              <a:rPr lang="en-US" baseline="-25000" dirty="0" err="1"/>
              <a:t>Vanoni</a:t>
            </a:r>
            <a:r>
              <a:rPr lang="en-US" dirty="0"/>
              <a:t> = 0.199</a:t>
            </a:r>
            <a:endParaRPr lang="en-US" baseline="-25000" dirty="0"/>
          </a:p>
          <a:p>
            <a:pPr algn="ctr"/>
            <a:r>
              <a:rPr lang="en-US" dirty="0"/>
              <a:t>G = 388709</a:t>
            </a:r>
            <a:r>
              <a:rPr lang="el-GR" dirty="0"/>
              <a:t> </a:t>
            </a:r>
            <a:r>
              <a:rPr lang="en-US" dirty="0"/>
              <a:t>t/y</a:t>
            </a:r>
            <a:endParaRPr lang="el-GR" dirty="0"/>
          </a:p>
        </p:txBody>
      </p:sp>
      <p:sp>
        <p:nvSpPr>
          <p:cNvPr id="10" name="Ορθογώνιο: Στρογγύλεμα γωνιών 9">
            <a:extLst>
              <a:ext uri="{FF2B5EF4-FFF2-40B4-BE49-F238E27FC236}">
                <a16:creationId xmlns:a16="http://schemas.microsoft.com/office/drawing/2014/main" id="{0128E217-42A2-4E65-92A2-59832D696BB1}"/>
              </a:ext>
            </a:extLst>
          </p:cNvPr>
          <p:cNvSpPr/>
          <p:nvPr/>
        </p:nvSpPr>
        <p:spPr>
          <a:xfrm>
            <a:off x="410029" y="2841901"/>
            <a:ext cx="4581627" cy="2743200"/>
          </a:xfrm>
          <a:prstGeom prst="roundRect">
            <a:avLst>
              <a:gd name="adj" fmla="val 6113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5" name="Ορθογώνιο: Στρογγύλεμα γωνιών 24">
            <a:extLst>
              <a:ext uri="{FF2B5EF4-FFF2-40B4-BE49-F238E27FC236}">
                <a16:creationId xmlns:a16="http://schemas.microsoft.com/office/drawing/2014/main" id="{B6749CD9-E8EE-4A3D-AC2C-5403F42E23EA}"/>
              </a:ext>
            </a:extLst>
          </p:cNvPr>
          <p:cNvSpPr/>
          <p:nvPr/>
        </p:nvSpPr>
        <p:spPr>
          <a:xfrm>
            <a:off x="415797" y="2827113"/>
            <a:ext cx="4581627" cy="929644"/>
          </a:xfrm>
          <a:prstGeom prst="roundRect">
            <a:avLst>
              <a:gd name="adj" fmla="val 19572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CAFB56-75E4-46ED-88BD-7FDC38B276DE}"/>
              </a:ext>
            </a:extLst>
          </p:cNvPr>
          <p:cNvSpPr txBox="1"/>
          <p:nvPr/>
        </p:nvSpPr>
        <p:spPr>
          <a:xfrm>
            <a:off x="525737" y="2911446"/>
            <a:ext cx="4385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Erosion Potential Method (EPM) - </a:t>
            </a:r>
            <a:r>
              <a:rPr lang="en-US" b="1" u="sng" dirty="0" err="1"/>
              <a:t>Gavrilović</a:t>
            </a:r>
            <a:endParaRPr lang="el-GR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A8C81BE-33AF-499C-ADFF-5B456250687D}"/>
                  </a:ext>
                </a:extLst>
              </p:cNvPr>
              <p:cNvSpPr txBox="1"/>
              <p:nvPr/>
            </p:nvSpPr>
            <p:spPr>
              <a:xfrm>
                <a:off x="1808646" y="3344906"/>
                <a:ext cx="1792094" cy="3141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rad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A8C81BE-33AF-499C-ADFF-5B45625068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8646" y="3344906"/>
                <a:ext cx="1792094" cy="314125"/>
              </a:xfrm>
              <a:prstGeom prst="rect">
                <a:avLst/>
              </a:prstGeom>
              <a:blipFill>
                <a:blip r:embed="rId5"/>
                <a:stretch>
                  <a:fillRect l="-3401" t="-13725" r="-2381" b="-4509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Πίνακας 12">
            <a:extLst>
              <a:ext uri="{FF2B5EF4-FFF2-40B4-BE49-F238E27FC236}">
                <a16:creationId xmlns:a16="http://schemas.microsoft.com/office/drawing/2014/main" id="{68F1B587-B988-4B93-9CE2-6DD84D8B38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034470"/>
              </p:ext>
            </p:extLst>
          </p:nvPr>
        </p:nvGraphicFramePr>
        <p:xfrm>
          <a:off x="571251" y="3744895"/>
          <a:ext cx="4251476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88">
                  <a:extLst>
                    <a:ext uri="{9D8B030D-6E8A-4147-A177-3AD203B41FA5}">
                      <a16:colId xmlns:a16="http://schemas.microsoft.com/office/drawing/2014/main" val="81338823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04175338"/>
                    </a:ext>
                  </a:extLst>
                </a:gridCol>
                <a:gridCol w="3804008">
                  <a:extLst>
                    <a:ext uri="{9D8B030D-6E8A-4147-A177-3AD203B41FA5}">
                      <a16:colId xmlns:a16="http://schemas.microsoft.com/office/drawing/2014/main" val="27609613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w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Μέσος ετήσιος όγκος εδαφικής διάβρωσης </a:t>
                      </a:r>
                      <a:r>
                        <a:rPr lang="es-ES" sz="1600" b="0" dirty="0">
                          <a:solidFill>
                            <a:schemeClr val="tx1"/>
                          </a:solidFill>
                        </a:rPr>
                        <a:t>[m</a:t>
                      </a:r>
                      <a:r>
                        <a:rPr lang="es-ES" sz="1600" b="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s-ES" sz="1600" b="0" dirty="0">
                          <a:solidFill>
                            <a:schemeClr val="tx1"/>
                          </a:solidFill>
                        </a:rPr>
                        <a:t>·(km</a:t>
                      </a:r>
                      <a:r>
                        <a:rPr lang="es-ES" sz="1600" b="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s-ES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s-ES" sz="1600" b="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s-ES" sz="1600" b="0" dirty="0">
                          <a:solidFill>
                            <a:schemeClr val="tx1"/>
                          </a:solidFill>
                        </a:rPr>
                        <a:t>·y</a:t>
                      </a:r>
                      <a:r>
                        <a:rPr lang="es-ES" sz="1600" b="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s-ES" sz="1600" b="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439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θερμοκρασίας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87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Μέση ετήσια βροχόπτωση [</a:t>
                      </a:r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mm]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1775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Z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διάβρωσης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5830453"/>
                  </a:ext>
                </a:extLst>
              </a:tr>
            </a:tbl>
          </a:graphicData>
        </a:graphic>
      </p:graphicFrame>
      <p:sp>
        <p:nvSpPr>
          <p:cNvPr id="14" name="Ορθογώνιο: Στρογγύλεμα γωνιών 13">
            <a:extLst>
              <a:ext uri="{FF2B5EF4-FFF2-40B4-BE49-F238E27FC236}">
                <a16:creationId xmlns:a16="http://schemas.microsoft.com/office/drawing/2014/main" id="{84B8F639-B0A3-46C0-9E2D-F782A8C04FE3}"/>
              </a:ext>
            </a:extLst>
          </p:cNvPr>
          <p:cNvSpPr/>
          <p:nvPr/>
        </p:nvSpPr>
        <p:spPr>
          <a:xfrm>
            <a:off x="308435" y="5629093"/>
            <a:ext cx="3513381" cy="1135174"/>
          </a:xfrm>
          <a:prstGeom prst="roundRect">
            <a:avLst>
              <a:gd name="adj" fmla="val 6113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19D7052-54B6-4A92-9B99-D6797AA28EE1}"/>
                  </a:ext>
                </a:extLst>
              </p:cNvPr>
              <p:cNvSpPr txBox="1"/>
              <p:nvPr/>
            </p:nvSpPr>
            <p:spPr>
              <a:xfrm>
                <a:off x="1044453" y="5725152"/>
                <a:ext cx="2041343" cy="5636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0" smtClean="0">
                          <a:latin typeface="Cambria Math" panose="02040503050406030204" pitchFamily="18" charset="0"/>
                        </a:rPr>
                        <m:t>Τ</m:t>
                      </m:r>
                      <m:r>
                        <a:rPr lang="el-GR" b="0" i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(0.1+</m:t>
                          </m:r>
                          <m:f>
                            <m:fPr>
                              <m:type m:val="skw"/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 smtClean="0">
                                      <a:latin typeface="Cambria Math" panose="020405030504060302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l-GR" b="0" i="0" smtClean="0">
                                      <a:latin typeface="Cambria Math" panose="02040503050406030204" pitchFamily="18" charset="0"/>
                                    </a:rPr>
                                    <m:t>Ο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den>
                          </m:f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19D7052-54B6-4A92-9B99-D6797AA28E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453" y="5725152"/>
                <a:ext cx="2041343" cy="563680"/>
              </a:xfrm>
              <a:prstGeom prst="rect">
                <a:avLst/>
              </a:prstGeom>
              <a:blipFill>
                <a:blip r:embed="rId6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Πίνακας 17">
            <a:extLst>
              <a:ext uri="{FF2B5EF4-FFF2-40B4-BE49-F238E27FC236}">
                <a16:creationId xmlns:a16="http://schemas.microsoft.com/office/drawing/2014/main" id="{08BC2DDF-8610-4BF1-AD18-5D4C95693A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935052"/>
              </p:ext>
            </p:extLst>
          </p:nvPr>
        </p:nvGraphicFramePr>
        <p:xfrm>
          <a:off x="308434" y="6322524"/>
          <a:ext cx="36442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84">
                  <a:extLst>
                    <a:ext uri="{9D8B030D-6E8A-4147-A177-3AD203B41FA5}">
                      <a16:colId xmlns:a16="http://schemas.microsoft.com/office/drawing/2014/main" val="20163482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9645189"/>
                    </a:ext>
                  </a:extLst>
                </a:gridCol>
                <a:gridCol w="3006416">
                  <a:extLst>
                    <a:ext uri="{9D8B030D-6E8A-4147-A177-3AD203B41FA5}">
                      <a16:colId xmlns:a16="http://schemas.microsoft.com/office/drawing/2014/main" val="20571712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Τ</a:t>
                      </a:r>
                      <a:r>
                        <a:rPr lang="el-GR" sz="1600" b="0" baseline="-2500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Ο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Μέση ετήσια θερμοκρασία [</a:t>
                      </a:r>
                      <a:r>
                        <a:rPr lang="en-US" sz="1600" b="0" baseline="3000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o</a:t>
                      </a:r>
                      <a:r>
                        <a:rPr lang="en-US" sz="1600" b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C</a:t>
                      </a:r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]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4711218"/>
                  </a:ext>
                </a:extLst>
              </a:tr>
            </a:tbl>
          </a:graphicData>
        </a:graphic>
      </p:graphicFrame>
      <p:sp>
        <p:nvSpPr>
          <p:cNvPr id="19" name="Ορθογώνιο: Στρογγύλεμα γωνιών 18">
            <a:extLst>
              <a:ext uri="{FF2B5EF4-FFF2-40B4-BE49-F238E27FC236}">
                <a16:creationId xmlns:a16="http://schemas.microsoft.com/office/drawing/2014/main" id="{23653681-ABCE-45F4-AC80-AC89DD330CB1}"/>
              </a:ext>
            </a:extLst>
          </p:cNvPr>
          <p:cNvSpPr/>
          <p:nvPr/>
        </p:nvSpPr>
        <p:spPr>
          <a:xfrm>
            <a:off x="3855693" y="4719727"/>
            <a:ext cx="4052396" cy="2042263"/>
          </a:xfrm>
          <a:prstGeom prst="roundRect">
            <a:avLst>
              <a:gd name="adj" fmla="val 6113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8DC3757-06DF-4BE9-9035-7B6814185822}"/>
                  </a:ext>
                </a:extLst>
              </p:cNvPr>
              <p:cNvSpPr txBox="1"/>
              <p:nvPr/>
            </p:nvSpPr>
            <p:spPr>
              <a:xfrm>
                <a:off x="4901687" y="4841058"/>
                <a:ext cx="1960408" cy="3354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0" smtClean="0">
                          <a:latin typeface="Cambria Math" panose="02040503050406030204" pitchFamily="18" charset="0"/>
                        </a:rPr>
                        <m:t>Ζ</m:t>
                      </m:r>
                      <m:r>
                        <a:rPr lang="el-GR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0" i="0" smtClean="0">
                          <a:latin typeface="Cambria Math" panose="02040503050406030204" pitchFamily="18" charset="0"/>
                        </a:rPr>
                        <m:t>Χ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·</m:t>
                      </m:r>
                      <m:r>
                        <m:rPr>
                          <m:sty m:val="p"/>
                        </m:rPr>
                        <a:rPr lang="el-GR" b="0" i="0" smtClean="0">
                          <a:latin typeface="Cambria Math" panose="02040503050406030204" pitchFamily="18" charset="0"/>
                        </a:rPr>
                        <m:t>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l-GR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l-GR" b="0" i="0" smtClean="0"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l-GR" b="0" i="0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J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8DC3757-06DF-4BE9-9035-7B68141858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1687" y="4841058"/>
                <a:ext cx="1960408" cy="335413"/>
              </a:xfrm>
              <a:prstGeom prst="rect">
                <a:avLst/>
              </a:prstGeom>
              <a:blipFill>
                <a:blip r:embed="rId7"/>
                <a:stretch>
                  <a:fillRect l="-2174" r="-4037" b="-2545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" name="Πίνακας 22">
            <a:extLst>
              <a:ext uri="{FF2B5EF4-FFF2-40B4-BE49-F238E27FC236}">
                <a16:creationId xmlns:a16="http://schemas.microsoft.com/office/drawing/2014/main" id="{F9B1A32B-4377-4DE1-A1BA-1BD9E02BF2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626166"/>
              </p:ext>
            </p:extLst>
          </p:nvPr>
        </p:nvGraphicFramePr>
        <p:xfrm>
          <a:off x="3893069" y="5278630"/>
          <a:ext cx="425147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88">
                  <a:extLst>
                    <a:ext uri="{9D8B030D-6E8A-4147-A177-3AD203B41FA5}">
                      <a16:colId xmlns:a16="http://schemas.microsoft.com/office/drawing/2014/main" val="1710308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907609341"/>
                    </a:ext>
                  </a:extLst>
                </a:gridCol>
                <a:gridCol w="3804008">
                  <a:extLst>
                    <a:ext uri="{9D8B030D-6E8A-4147-A177-3AD203B41FA5}">
                      <a16:colId xmlns:a16="http://schemas.microsoft.com/office/drawing/2014/main" val="3281011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X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φυτοκάλυψης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1829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Y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διαβρωσιμότητας εδάφους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7120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Συντελεστής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461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J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Μέση κλίση εδάφους [%]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566599"/>
                  </a:ext>
                </a:extLst>
              </a:tr>
            </a:tbl>
          </a:graphicData>
        </a:graphic>
      </p:graphicFrame>
      <p:sp>
        <p:nvSpPr>
          <p:cNvPr id="29" name="Ορθογώνιο: Στρογγύλεμα γωνιών 28">
            <a:extLst>
              <a:ext uri="{FF2B5EF4-FFF2-40B4-BE49-F238E27FC236}">
                <a16:creationId xmlns:a16="http://schemas.microsoft.com/office/drawing/2014/main" id="{46361ACF-AC41-4169-AD5E-6B932288E243}"/>
              </a:ext>
            </a:extLst>
          </p:cNvPr>
          <p:cNvSpPr/>
          <p:nvPr/>
        </p:nvSpPr>
        <p:spPr>
          <a:xfrm>
            <a:off x="413886" y="3812326"/>
            <a:ext cx="4581627" cy="2257340"/>
          </a:xfrm>
          <a:prstGeom prst="roundRect">
            <a:avLst>
              <a:gd name="adj" fmla="val 6113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7" name="Ορθογώνιο: Στρογγύλεμα γωνιών 36">
            <a:extLst>
              <a:ext uri="{FF2B5EF4-FFF2-40B4-BE49-F238E27FC236}">
                <a16:creationId xmlns:a16="http://schemas.microsoft.com/office/drawing/2014/main" id="{38E0FCC3-7A9B-475E-86E8-2330CF0D5A45}"/>
              </a:ext>
            </a:extLst>
          </p:cNvPr>
          <p:cNvSpPr/>
          <p:nvPr/>
        </p:nvSpPr>
        <p:spPr>
          <a:xfrm>
            <a:off x="415796" y="3807799"/>
            <a:ext cx="4581627" cy="929644"/>
          </a:xfrm>
          <a:prstGeom prst="roundRect">
            <a:avLst>
              <a:gd name="adj" fmla="val 14396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25A8B4-A88F-4D5F-9D82-E60889533E24}"/>
              </a:ext>
            </a:extLst>
          </p:cNvPr>
          <p:cNvSpPr txBox="1"/>
          <p:nvPr/>
        </p:nvSpPr>
        <p:spPr>
          <a:xfrm>
            <a:off x="1156929" y="3874199"/>
            <a:ext cx="309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u="sng" dirty="0"/>
              <a:t>Σχέση Κουτσογιάννης – </a:t>
            </a:r>
            <a:r>
              <a:rPr lang="el-GR" b="1" u="sng" dirty="0" err="1"/>
              <a:t>Ταρλά</a:t>
            </a:r>
            <a:endParaRPr lang="el-GR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E183D0B-95DD-428E-9D26-1DADFB19397D}"/>
                  </a:ext>
                </a:extLst>
              </p:cNvPr>
              <p:cNvSpPr txBox="1"/>
              <p:nvPr/>
            </p:nvSpPr>
            <p:spPr>
              <a:xfrm>
                <a:off x="1808646" y="4313716"/>
                <a:ext cx="15778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=15·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·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p>
                      </m:sSup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E183D0B-95DD-428E-9D26-1DADFB1939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8646" y="4313716"/>
                <a:ext cx="1577868" cy="276999"/>
              </a:xfrm>
              <a:prstGeom prst="rect">
                <a:avLst/>
              </a:prstGeom>
              <a:blipFill>
                <a:blip r:embed="rId8"/>
                <a:stretch>
                  <a:fillRect l="-3475" t="-4444" r="-772" b="-22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Πίνακας 31">
            <a:extLst>
              <a:ext uri="{FF2B5EF4-FFF2-40B4-BE49-F238E27FC236}">
                <a16:creationId xmlns:a16="http://schemas.microsoft.com/office/drawing/2014/main" id="{5E6D5CB6-BE5C-4F9F-8D87-0E9C58106F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196354"/>
              </p:ext>
            </p:extLst>
          </p:nvPr>
        </p:nvGraphicFramePr>
        <p:xfrm>
          <a:off x="575108" y="4715320"/>
          <a:ext cx="4251476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88">
                  <a:extLst>
                    <a:ext uri="{9D8B030D-6E8A-4147-A177-3AD203B41FA5}">
                      <a16:colId xmlns:a16="http://schemas.microsoft.com/office/drawing/2014/main" val="81338823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04175338"/>
                    </a:ext>
                  </a:extLst>
                </a:gridCol>
                <a:gridCol w="3804008">
                  <a:extLst>
                    <a:ext uri="{9D8B030D-6E8A-4147-A177-3AD203B41FA5}">
                      <a16:colId xmlns:a16="http://schemas.microsoft.com/office/drawing/2014/main" val="27609613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Μέση ετήσια στερεοαπορροή σε αιώρηση</a:t>
                      </a:r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[t·(km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439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γ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Γεωλογικός συντελεστής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87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Μέση ετήσια βροχόπτωση [</a:t>
                      </a:r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m]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1775841"/>
                  </a:ext>
                </a:extLst>
              </a:tr>
            </a:tbl>
          </a:graphicData>
        </a:graphic>
      </p:graphicFrame>
      <p:sp>
        <p:nvSpPr>
          <p:cNvPr id="36" name="Ορθογώνιο: Στρογγύλεμα γωνιών 35">
            <a:extLst>
              <a:ext uri="{FF2B5EF4-FFF2-40B4-BE49-F238E27FC236}">
                <a16:creationId xmlns:a16="http://schemas.microsoft.com/office/drawing/2014/main" id="{AF3003E7-87DE-432E-90E2-0E9FF7FD3B90}"/>
              </a:ext>
            </a:extLst>
          </p:cNvPr>
          <p:cNvSpPr/>
          <p:nvPr/>
        </p:nvSpPr>
        <p:spPr>
          <a:xfrm>
            <a:off x="3898955" y="5245053"/>
            <a:ext cx="4147765" cy="1532697"/>
          </a:xfrm>
          <a:prstGeom prst="roundRect">
            <a:avLst>
              <a:gd name="adj" fmla="val 6113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DF0C3E0-CA68-4169-BAB3-10F6FCEFF679}"/>
                  </a:ext>
                </a:extLst>
              </p:cNvPr>
              <p:cNvSpPr txBox="1"/>
              <p:nvPr/>
            </p:nvSpPr>
            <p:spPr>
              <a:xfrm>
                <a:off x="4614569" y="5330189"/>
                <a:ext cx="29628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=1·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+0.5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·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+0.1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·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DF0C3E0-CA68-4169-BAB3-10F6FCEFF6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569" y="5330189"/>
                <a:ext cx="2962862" cy="276999"/>
              </a:xfrm>
              <a:prstGeom prst="rect">
                <a:avLst/>
              </a:prstGeom>
              <a:blipFill>
                <a:blip r:embed="rId9"/>
                <a:stretch>
                  <a:fillRect l="-1440" r="-206" b="-239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5" name="Πίνακας 34">
            <a:extLst>
              <a:ext uri="{FF2B5EF4-FFF2-40B4-BE49-F238E27FC236}">
                <a16:creationId xmlns:a16="http://schemas.microsoft.com/office/drawing/2014/main" id="{A88CBB71-816B-4774-8A0F-D6388820AA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839671"/>
              </p:ext>
            </p:extLst>
          </p:nvPr>
        </p:nvGraphicFramePr>
        <p:xfrm>
          <a:off x="3875037" y="5659510"/>
          <a:ext cx="4382486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906">
                  <a:extLst>
                    <a:ext uri="{9D8B030D-6E8A-4147-A177-3AD203B41FA5}">
                      <a16:colId xmlns:a16="http://schemas.microsoft.com/office/drawing/2014/main" val="12022211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54020373"/>
                    </a:ext>
                  </a:extLst>
                </a:gridCol>
                <a:gridCol w="3547300">
                  <a:extLst>
                    <a:ext uri="{9D8B030D-6E8A-4147-A177-3AD203B41FA5}">
                      <a16:colId xmlns:a16="http://schemas.microsoft.com/office/drawing/2014/main" val="1769809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</a:t>
                      </a:r>
                      <a:r>
                        <a:rPr lang="en-US" sz="1600" b="0" baseline="-2500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1,2,3</a:t>
                      </a:r>
                      <a:endParaRPr lang="el-GR" sz="1600" b="0" baseline="-250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  <a:endParaRPr lang="el-GR" sz="1600" b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Ποσοστό εμφάνισης των πετρωμάτων</a:t>
                      </a:r>
                      <a:r>
                        <a:rPr lang="en-US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l-GR" sz="16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υψηλής, μέτριας και χαμηλής, αντίστοιχα, διαβρωσιμότητας στην εξεταζόμενη περιοχή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763620"/>
                  </a:ext>
                </a:extLst>
              </a:tr>
            </a:tbl>
          </a:graphicData>
        </a:graphic>
      </p:graphicFrame>
      <p:pic>
        <p:nvPicPr>
          <p:cNvPr id="39" name="Εικόνα 38">
            <a:extLst>
              <a:ext uri="{FF2B5EF4-FFF2-40B4-BE49-F238E27FC236}">
                <a16:creationId xmlns:a16="http://schemas.microsoft.com/office/drawing/2014/main" id="{8184E6FD-229B-40F2-8CE3-320FF0C7ABE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775" y="1129656"/>
            <a:ext cx="5535068" cy="3917181"/>
          </a:xfrm>
          <a:prstGeom prst="rect">
            <a:avLst/>
          </a:prstGeom>
        </p:spPr>
      </p:pic>
      <p:pic>
        <p:nvPicPr>
          <p:cNvPr id="49" name="Εικόνα 48">
            <a:extLst>
              <a:ext uri="{FF2B5EF4-FFF2-40B4-BE49-F238E27FC236}">
                <a16:creationId xmlns:a16="http://schemas.microsoft.com/office/drawing/2014/main" id="{99541214-36BE-40C2-B3D8-66C8C048022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974" y="1130480"/>
            <a:ext cx="5535068" cy="3917181"/>
          </a:xfrm>
          <a:prstGeom prst="rect">
            <a:avLst/>
          </a:prstGeom>
        </p:spPr>
      </p:pic>
      <p:pic>
        <p:nvPicPr>
          <p:cNvPr id="41" name="Εικόνα 40">
            <a:extLst>
              <a:ext uri="{FF2B5EF4-FFF2-40B4-BE49-F238E27FC236}">
                <a16:creationId xmlns:a16="http://schemas.microsoft.com/office/drawing/2014/main" id="{8866C774-BD68-4CA8-AC2D-4C923BA7A92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0546" y="2387683"/>
            <a:ext cx="1407002" cy="946375"/>
          </a:xfrm>
          <a:prstGeom prst="rect">
            <a:avLst/>
          </a:prstGeom>
        </p:spPr>
      </p:pic>
      <p:sp>
        <p:nvSpPr>
          <p:cNvPr id="45" name="Ορθογώνιο: Στρογγύλεμα γωνιών 44">
            <a:extLst>
              <a:ext uri="{FF2B5EF4-FFF2-40B4-BE49-F238E27FC236}">
                <a16:creationId xmlns:a16="http://schemas.microsoft.com/office/drawing/2014/main" id="{5D70EB43-0340-42EE-94AC-D9680E7D5AEC}"/>
              </a:ext>
            </a:extLst>
          </p:cNvPr>
          <p:cNvSpPr/>
          <p:nvPr/>
        </p:nvSpPr>
        <p:spPr>
          <a:xfrm>
            <a:off x="4918555" y="2823469"/>
            <a:ext cx="1826116" cy="9296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7" name="Ορθογώνιο: Στρογγύλεμα γωνιών 46">
            <a:extLst>
              <a:ext uri="{FF2B5EF4-FFF2-40B4-BE49-F238E27FC236}">
                <a16:creationId xmlns:a16="http://schemas.microsoft.com/office/drawing/2014/main" id="{F5E63B7B-1654-41BA-B957-69400FB03C1F}"/>
              </a:ext>
            </a:extLst>
          </p:cNvPr>
          <p:cNvSpPr/>
          <p:nvPr/>
        </p:nvSpPr>
        <p:spPr>
          <a:xfrm>
            <a:off x="4907843" y="4055943"/>
            <a:ext cx="1648055" cy="37601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51" name="Εικόνα 50">
            <a:extLst>
              <a:ext uri="{FF2B5EF4-FFF2-40B4-BE49-F238E27FC236}">
                <a16:creationId xmlns:a16="http://schemas.microsoft.com/office/drawing/2014/main" id="{C87764CD-BB22-4AAA-8C60-686CC0E60B2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07230" y="2387477"/>
            <a:ext cx="1293140" cy="94886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B3171C8E-09CF-4559-A591-D7B55ABCD8AF}"/>
              </a:ext>
            </a:extLst>
          </p:cNvPr>
          <p:cNvSpPr txBox="1"/>
          <p:nvPr/>
        </p:nvSpPr>
        <p:spPr>
          <a:xfrm>
            <a:off x="4958768" y="2833353"/>
            <a:ext cx="1713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 = 7850579 t/y</a:t>
            </a:r>
          </a:p>
          <a:p>
            <a:pPr algn="ctr"/>
            <a:r>
              <a:rPr lang="en-US" dirty="0" err="1"/>
              <a:t>R</a:t>
            </a:r>
            <a:r>
              <a:rPr lang="en-US" baseline="-25000" dirty="0" err="1"/>
              <a:t>Zemljič</a:t>
            </a:r>
            <a:r>
              <a:rPr lang="en-US" dirty="0"/>
              <a:t> = 0.104</a:t>
            </a:r>
            <a:endParaRPr lang="en-US" baseline="-25000" dirty="0"/>
          </a:p>
          <a:p>
            <a:pPr algn="ctr"/>
            <a:r>
              <a:rPr lang="en-US" dirty="0"/>
              <a:t>G = 816460</a:t>
            </a:r>
            <a:r>
              <a:rPr lang="el-GR" dirty="0"/>
              <a:t> </a:t>
            </a:r>
            <a:r>
              <a:rPr lang="en-US" dirty="0"/>
              <a:t>t/y</a:t>
            </a:r>
            <a:endParaRPr lang="el-GR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2C629E7-E16C-46E0-B769-7286497B3E4D}"/>
              </a:ext>
            </a:extLst>
          </p:cNvPr>
          <p:cNvSpPr txBox="1"/>
          <p:nvPr/>
        </p:nvSpPr>
        <p:spPr>
          <a:xfrm>
            <a:off x="4927276" y="4052542"/>
            <a:ext cx="163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 = 564697 t/y</a:t>
            </a:r>
            <a:endParaRPr lang="el-GR" dirty="0"/>
          </a:p>
        </p:txBody>
      </p:sp>
      <p:sp>
        <p:nvSpPr>
          <p:cNvPr id="27" name="Ορθογώνιο: Στρογγύλεμα γωνιών 26">
            <a:extLst>
              <a:ext uri="{FF2B5EF4-FFF2-40B4-BE49-F238E27FC236}">
                <a16:creationId xmlns:a16="http://schemas.microsoft.com/office/drawing/2014/main" id="{1445BA3C-BA1D-4BA4-B34A-67887072EE35}"/>
              </a:ext>
            </a:extLst>
          </p:cNvPr>
          <p:cNvSpPr/>
          <p:nvPr/>
        </p:nvSpPr>
        <p:spPr>
          <a:xfrm>
            <a:off x="7931797" y="3429000"/>
            <a:ext cx="4176383" cy="3365855"/>
          </a:xfrm>
          <a:prstGeom prst="roundRect">
            <a:avLst>
              <a:gd name="adj" fmla="val 9102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0278A54-8BB9-48A4-B46A-DCE044C1AA59}"/>
                  </a:ext>
                </a:extLst>
              </p:cNvPr>
              <p:cNvSpPr txBox="1"/>
              <p:nvPr/>
            </p:nvSpPr>
            <p:spPr>
              <a:xfrm>
                <a:off x="9071460" y="3841064"/>
                <a:ext cx="1939121" cy="5873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+10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·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0278A54-8BB9-48A4-B46A-DCE044C1AA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1460" y="3841064"/>
                <a:ext cx="1939121" cy="58734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C765DD58-E3B1-4221-9460-D14307D1E6F6}"/>
              </a:ext>
            </a:extLst>
          </p:cNvPr>
          <p:cNvSpPr txBox="1"/>
          <p:nvPr/>
        </p:nvSpPr>
        <p:spPr>
          <a:xfrm>
            <a:off x="9119261" y="3429000"/>
            <a:ext cx="184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err="1"/>
              <a:t>Zemljič</a:t>
            </a:r>
            <a:r>
              <a:rPr lang="en-US" b="1" u="sng" dirty="0"/>
              <a:t> M. (1971)</a:t>
            </a:r>
            <a:endParaRPr lang="el-GR" b="1" u="sng" dirty="0"/>
          </a:p>
        </p:txBody>
      </p:sp>
      <p:graphicFrame>
        <p:nvGraphicFramePr>
          <p:cNvPr id="26" name="Πίνακας 26">
            <a:extLst>
              <a:ext uri="{FF2B5EF4-FFF2-40B4-BE49-F238E27FC236}">
                <a16:creationId xmlns:a16="http://schemas.microsoft.com/office/drawing/2014/main" id="{A0074FF0-971E-4304-A790-29ED6F633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806210"/>
              </p:ext>
            </p:extLst>
          </p:nvPr>
        </p:nvGraphicFramePr>
        <p:xfrm>
          <a:off x="7931797" y="4521810"/>
          <a:ext cx="516885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600">
                  <a:extLst>
                    <a:ext uri="{9D8B030D-6E8A-4147-A177-3AD203B41FA5}">
                      <a16:colId xmlns:a16="http://schemas.microsoft.com/office/drawing/2014/main" val="1893265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60630325"/>
                    </a:ext>
                  </a:extLst>
                </a:gridCol>
                <a:gridCol w="4388971">
                  <a:extLst>
                    <a:ext uri="{9D8B030D-6E8A-4147-A177-3AD203B41FA5}">
                      <a16:colId xmlns:a16="http://schemas.microsoft.com/office/drawing/2014/main" val="447673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R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συντελεστής κατακράτησης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898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O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περίμετρος λεκάνης απορροής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 [km]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297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μέση υψομετρική απόσταση [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km]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8469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L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μήκος κύριου υδατορεύματος [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km]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495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L</a:t>
                      </a:r>
                      <a:r>
                        <a:rPr lang="en-US" sz="1600" b="0" baseline="-25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</a:t>
                      </a:r>
                      <a:endParaRPr lang="el-GR" sz="1600" b="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μήκος </a:t>
                      </a:r>
                      <a:r>
                        <a:rPr lang="el-GR" sz="1600" b="0" dirty="0" err="1">
                          <a:solidFill>
                            <a:schemeClr val="tx1"/>
                          </a:solidFill>
                        </a:rPr>
                        <a:t>δευτερεύοντων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l-GR" sz="1600" b="0" dirty="0" err="1">
                          <a:solidFill>
                            <a:schemeClr val="tx1"/>
                          </a:solidFill>
                        </a:rPr>
                        <a:t>υδ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l-GR" sz="1600" b="0" dirty="0" err="1">
                          <a:solidFill>
                            <a:schemeClr val="tx1"/>
                          </a:solidFill>
                        </a:rPr>
                        <a:t>μάτων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km]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6570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επιφάνεια λεκάνης απορροής [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km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6199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60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500"/>
                            </p:stCondLst>
                            <p:childTnLst>
                              <p:par>
                                <p:cTn id="16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6" grpId="1" animBg="1"/>
      <p:bldP spid="24" grpId="0" animBg="1"/>
      <p:bldP spid="7" grpId="0"/>
      <p:bldP spid="9" grpId="0"/>
      <p:bldP spid="43" grpId="0" animBg="1"/>
      <p:bldP spid="54" grpId="0" animBg="1"/>
      <p:bldP spid="54" grpId="1" animBg="1"/>
      <p:bldP spid="55" grpId="0"/>
      <p:bldP spid="55" grpId="1"/>
      <p:bldP spid="57" grpId="0"/>
      <p:bldP spid="57" grpId="1"/>
      <p:bldP spid="42" grpId="0"/>
      <p:bldP spid="10" grpId="0" animBg="1"/>
      <p:bldP spid="10" grpId="1" animBg="1"/>
      <p:bldP spid="25" grpId="0" animBg="1"/>
      <p:bldP spid="11" grpId="0"/>
      <p:bldP spid="12" grpId="0"/>
      <p:bldP spid="14" grpId="0" animBg="1"/>
      <p:bldP spid="14" grpId="1" animBg="1"/>
      <p:bldP spid="16" grpId="0"/>
      <p:bldP spid="16" grpId="1"/>
      <p:bldP spid="19" grpId="0" animBg="1"/>
      <p:bldP spid="19" grpId="1" animBg="1"/>
      <p:bldP spid="21" grpId="0"/>
      <p:bldP spid="21" grpId="1"/>
      <p:bldP spid="29" grpId="0" animBg="1"/>
      <p:bldP spid="29" grpId="1" animBg="1"/>
      <p:bldP spid="37" grpId="0" animBg="1"/>
      <p:bldP spid="30" grpId="0"/>
      <p:bldP spid="31" grpId="0"/>
      <p:bldP spid="36" grpId="1" animBg="1"/>
      <p:bldP spid="36" grpId="2" animBg="1"/>
      <p:bldP spid="34" grpId="0"/>
      <p:bldP spid="34" grpId="1"/>
      <p:bldP spid="45" grpId="0" animBg="1"/>
      <p:bldP spid="47" grpId="0" animBg="1"/>
      <p:bldP spid="52" grpId="0"/>
      <p:bldP spid="53" grpId="0"/>
      <p:bldP spid="27" grpId="0" animBg="1"/>
      <p:bldP spid="27" grpId="1" animBg="1"/>
      <p:bldP spid="20" grpId="0"/>
      <p:bldP spid="20" grpId="1"/>
      <p:bldP spid="22" grpId="0"/>
      <p:bldP spid="2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19C2AC57-C13B-479A-AD6F-93D9871950C1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Στερεομεταφορά </a:t>
            </a:r>
            <a:r>
              <a:rPr lang="en-US" dirty="0"/>
              <a:t>(</a:t>
            </a:r>
            <a:r>
              <a:rPr lang="el-GR" dirty="0"/>
              <a:t>5</a:t>
            </a:r>
            <a:r>
              <a:rPr lang="en-US" dirty="0"/>
              <a:t>/</a:t>
            </a:r>
            <a:r>
              <a:rPr lang="el-GR" dirty="0"/>
              <a:t>6</a:t>
            </a:r>
            <a:r>
              <a:rPr lang="en-US" dirty="0"/>
              <a:t>) </a:t>
            </a:r>
            <a:r>
              <a:rPr lang="el-GR" dirty="0"/>
              <a:t>– Ανάλυση Ευαισθησίας</a:t>
            </a:r>
          </a:p>
        </p:txBody>
      </p:sp>
      <p:graphicFrame>
        <p:nvGraphicFramePr>
          <p:cNvPr id="11" name="Γράφημα 10">
            <a:extLst>
              <a:ext uri="{FF2B5EF4-FFF2-40B4-BE49-F238E27FC236}">
                <a16:creationId xmlns:a16="http://schemas.microsoft.com/office/drawing/2014/main" id="{39E81EF0-0025-42A6-B5F5-C1087279AC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7521027"/>
              </p:ext>
            </p:extLst>
          </p:nvPr>
        </p:nvGraphicFramePr>
        <p:xfrm>
          <a:off x="5984557" y="2085975"/>
          <a:ext cx="5629275" cy="268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Γράφημα 9">
            <a:extLst>
              <a:ext uri="{FF2B5EF4-FFF2-40B4-BE49-F238E27FC236}">
                <a16:creationId xmlns:a16="http://schemas.microsoft.com/office/drawing/2014/main" id="{FF572E2E-4965-4772-996E-F8B5DB9AEB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4455993"/>
              </p:ext>
            </p:extLst>
          </p:nvPr>
        </p:nvGraphicFramePr>
        <p:xfrm>
          <a:off x="5984557" y="2085975"/>
          <a:ext cx="5629275" cy="268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Γράφημα 8">
            <a:extLst>
              <a:ext uri="{FF2B5EF4-FFF2-40B4-BE49-F238E27FC236}">
                <a16:creationId xmlns:a16="http://schemas.microsoft.com/office/drawing/2014/main" id="{385E3554-A142-49D9-A14A-908D85FD42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016910"/>
              </p:ext>
            </p:extLst>
          </p:nvPr>
        </p:nvGraphicFramePr>
        <p:xfrm>
          <a:off x="5984556" y="2085975"/>
          <a:ext cx="5629275" cy="269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Ορθογώνιο: Στρογγύλεμα γωνιών 11">
            <a:extLst>
              <a:ext uri="{FF2B5EF4-FFF2-40B4-BE49-F238E27FC236}">
                <a16:creationId xmlns:a16="http://schemas.microsoft.com/office/drawing/2014/main" id="{897F7D91-4C71-4DD7-9726-7AD000193464}"/>
              </a:ext>
            </a:extLst>
          </p:cNvPr>
          <p:cNvSpPr/>
          <p:nvPr/>
        </p:nvSpPr>
        <p:spPr>
          <a:xfrm>
            <a:off x="410029" y="1848050"/>
            <a:ext cx="4581627" cy="929644"/>
          </a:xfrm>
          <a:prstGeom prst="roundRect">
            <a:avLst>
              <a:gd name="adj" fmla="val 26820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115D78-4DAB-4C8D-B4E9-1820BB550C9E}"/>
              </a:ext>
            </a:extLst>
          </p:cNvPr>
          <p:cNvSpPr txBox="1"/>
          <p:nvPr/>
        </p:nvSpPr>
        <p:spPr>
          <a:xfrm>
            <a:off x="534961" y="1939756"/>
            <a:ext cx="4420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Revised Universal Soil Loss Equation (RUSLE)</a:t>
            </a:r>
            <a:endParaRPr lang="el-GR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8C1085-4F50-4798-9403-079F5CFC9866}"/>
                  </a:ext>
                </a:extLst>
              </p:cNvPr>
              <p:cNvSpPr txBox="1"/>
              <p:nvPr/>
            </p:nvSpPr>
            <p:spPr>
              <a:xfrm>
                <a:off x="1691916" y="2389172"/>
                <a:ext cx="20255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</m:oMath>
                </a14:m>
                <a:r>
                  <a:rPr lang="en-US" dirty="0"/>
                  <a:t> K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</m:oMath>
                </a14:m>
                <a:r>
                  <a:rPr lang="en-US" dirty="0"/>
                  <a:t> 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</m:oMath>
                </a14:m>
                <a:r>
                  <a:rPr lang="en-US" dirty="0"/>
                  <a:t> 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</m:oMath>
                </a14:m>
                <a:r>
                  <a:rPr lang="en-US" dirty="0"/>
                  <a:t> C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</m:oMath>
                </a14:m>
                <a:r>
                  <a:rPr lang="en-US" dirty="0"/>
                  <a:t> P</a:t>
                </a:r>
                <a:endParaRPr lang="el-G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8C1085-4F50-4798-9403-079F5CFC98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916" y="2389172"/>
                <a:ext cx="2025555" cy="276999"/>
              </a:xfrm>
              <a:prstGeom prst="rect">
                <a:avLst/>
              </a:prstGeom>
              <a:blipFill>
                <a:blip r:embed="rId6"/>
                <a:stretch>
                  <a:fillRect l="-4217" t="-28889" r="-6627" b="-5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Ορθογώνιο: Στρογγύλεμα γωνιών 14">
            <a:extLst>
              <a:ext uri="{FF2B5EF4-FFF2-40B4-BE49-F238E27FC236}">
                <a16:creationId xmlns:a16="http://schemas.microsoft.com/office/drawing/2014/main" id="{1F572EE0-3EA0-4C3A-8396-7225EA825B02}"/>
              </a:ext>
            </a:extLst>
          </p:cNvPr>
          <p:cNvSpPr/>
          <p:nvPr/>
        </p:nvSpPr>
        <p:spPr>
          <a:xfrm>
            <a:off x="415797" y="3150663"/>
            <a:ext cx="4581627" cy="929644"/>
          </a:xfrm>
          <a:prstGeom prst="roundRect">
            <a:avLst>
              <a:gd name="adj" fmla="val 19572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CF5D27-9D87-4317-A04C-CDA49AF762C0}"/>
              </a:ext>
            </a:extLst>
          </p:cNvPr>
          <p:cNvSpPr txBox="1"/>
          <p:nvPr/>
        </p:nvSpPr>
        <p:spPr>
          <a:xfrm>
            <a:off x="525737" y="3234996"/>
            <a:ext cx="4385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Erosion Potential Method (EPM) - </a:t>
            </a:r>
            <a:r>
              <a:rPr lang="en-US" b="1" u="sng" dirty="0" err="1"/>
              <a:t>Gavrilović</a:t>
            </a:r>
            <a:endParaRPr lang="el-GR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0DFCBBC-F068-47DF-B0E4-24B1343D287F}"/>
                  </a:ext>
                </a:extLst>
              </p:cNvPr>
              <p:cNvSpPr txBox="1"/>
              <p:nvPr/>
            </p:nvSpPr>
            <p:spPr>
              <a:xfrm>
                <a:off x="1808646" y="3668456"/>
                <a:ext cx="1792094" cy="3141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rad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0DFCBBC-F068-47DF-B0E4-24B1343D28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8646" y="3668456"/>
                <a:ext cx="1792094" cy="314125"/>
              </a:xfrm>
              <a:prstGeom prst="rect">
                <a:avLst/>
              </a:prstGeom>
              <a:blipFill>
                <a:blip r:embed="rId7"/>
                <a:stretch>
                  <a:fillRect l="-3401" t="-13725" r="-2381" b="-4509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Ορθογώνιο: Στρογγύλεμα γωνιών 17">
            <a:extLst>
              <a:ext uri="{FF2B5EF4-FFF2-40B4-BE49-F238E27FC236}">
                <a16:creationId xmlns:a16="http://schemas.microsoft.com/office/drawing/2014/main" id="{A3B1697D-88E9-491D-A97E-BD853BD2A006}"/>
              </a:ext>
            </a:extLst>
          </p:cNvPr>
          <p:cNvSpPr/>
          <p:nvPr/>
        </p:nvSpPr>
        <p:spPr>
          <a:xfrm>
            <a:off x="410029" y="4781550"/>
            <a:ext cx="4581627" cy="929644"/>
          </a:xfrm>
          <a:prstGeom prst="roundRect">
            <a:avLst>
              <a:gd name="adj" fmla="val 14396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2ED93E-F48E-4F22-BF17-404B8D7608C5}"/>
              </a:ext>
            </a:extLst>
          </p:cNvPr>
          <p:cNvSpPr txBox="1"/>
          <p:nvPr/>
        </p:nvSpPr>
        <p:spPr>
          <a:xfrm>
            <a:off x="1151162" y="4847950"/>
            <a:ext cx="309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u="sng" dirty="0"/>
              <a:t>Σχέση Κουτσογιάννης – </a:t>
            </a:r>
            <a:r>
              <a:rPr lang="el-GR" b="1" u="sng" dirty="0" err="1"/>
              <a:t>Ταρλά</a:t>
            </a:r>
            <a:endParaRPr lang="el-GR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87637D5-7651-40F9-87CD-690C75BBE10E}"/>
                  </a:ext>
                </a:extLst>
              </p:cNvPr>
              <p:cNvSpPr txBox="1"/>
              <p:nvPr/>
            </p:nvSpPr>
            <p:spPr>
              <a:xfrm>
                <a:off x="1802879" y="5287467"/>
                <a:ext cx="15778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=15·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·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p>
                      </m:sSup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87637D5-7651-40F9-87CD-690C75BBE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2879" y="5287467"/>
                <a:ext cx="1577868" cy="276999"/>
              </a:xfrm>
              <a:prstGeom prst="rect">
                <a:avLst/>
              </a:prstGeom>
              <a:blipFill>
                <a:blip r:embed="rId8"/>
                <a:stretch>
                  <a:fillRect l="-3475" t="-4348" r="-772" b="-217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Ορθογώνιο: Στρογγύλεμα γωνιών 21">
            <a:extLst>
              <a:ext uri="{FF2B5EF4-FFF2-40B4-BE49-F238E27FC236}">
                <a16:creationId xmlns:a16="http://schemas.microsoft.com/office/drawing/2014/main" id="{3FFEB902-10A0-4B9B-9FC3-650F5A0BEB3C}"/>
              </a:ext>
            </a:extLst>
          </p:cNvPr>
          <p:cNvSpPr/>
          <p:nvPr/>
        </p:nvSpPr>
        <p:spPr>
          <a:xfrm>
            <a:off x="1291735" y="5582428"/>
            <a:ext cx="2898108" cy="40426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51B7C2-0A19-46D4-889E-1673DB5AA6E8}"/>
              </a:ext>
            </a:extLst>
          </p:cNvPr>
          <p:cNvSpPr txBox="1"/>
          <p:nvPr/>
        </p:nvSpPr>
        <p:spPr>
          <a:xfrm>
            <a:off x="1264432" y="5588818"/>
            <a:ext cx="2907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Μέση ετήσια βροχόπτωση,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Ορθογώνιο: Στρογγύλεμα γωνιών 23">
            <a:extLst>
              <a:ext uri="{FF2B5EF4-FFF2-40B4-BE49-F238E27FC236}">
                <a16:creationId xmlns:a16="http://schemas.microsoft.com/office/drawing/2014/main" id="{873AB0DD-28EE-48E9-9F07-33C10387DC75}"/>
              </a:ext>
            </a:extLst>
          </p:cNvPr>
          <p:cNvSpPr/>
          <p:nvPr/>
        </p:nvSpPr>
        <p:spPr>
          <a:xfrm>
            <a:off x="1260031" y="3992206"/>
            <a:ext cx="2961516" cy="64633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0A8EDE-1928-4FB6-B137-79FEF1A2F2E5}"/>
              </a:ext>
            </a:extLst>
          </p:cNvPr>
          <p:cNvSpPr txBox="1"/>
          <p:nvPr/>
        </p:nvSpPr>
        <p:spPr>
          <a:xfrm>
            <a:off x="1262860" y="3990085"/>
            <a:ext cx="2961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Συντελεστής φυτοκάλυψης,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l-GR" dirty="0"/>
              <a:t>Συντελεστής εδάφους,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Ορθογώνιο: Στρογγύλεμα γωνιών 26">
            <a:extLst>
              <a:ext uri="{FF2B5EF4-FFF2-40B4-BE49-F238E27FC236}">
                <a16:creationId xmlns:a16="http://schemas.microsoft.com/office/drawing/2014/main" id="{6841EE10-FD8C-46AB-AE55-E12CED141A4C}"/>
              </a:ext>
            </a:extLst>
          </p:cNvPr>
          <p:cNvSpPr/>
          <p:nvPr/>
        </p:nvSpPr>
        <p:spPr>
          <a:xfrm>
            <a:off x="1761242" y="2653878"/>
            <a:ext cx="1854482" cy="37437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D2BDAF-5EEC-4E9B-A8D5-D3B9B08B03F4}"/>
              </a:ext>
            </a:extLst>
          </p:cNvPr>
          <p:cNvSpPr txBox="1"/>
          <p:nvPr/>
        </p:nvSpPr>
        <p:spPr>
          <a:xfrm>
            <a:off x="1764071" y="2651757"/>
            <a:ext cx="185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Κλίση εδάφους,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β</a:t>
            </a:r>
          </a:p>
        </p:txBody>
      </p:sp>
    </p:spTree>
    <p:extLst>
      <p:ext uri="{BB962C8B-B14F-4D97-AF65-F5344CB8AC3E}">
        <p14:creationId xmlns:p14="http://schemas.microsoft.com/office/powerpoint/2010/main" val="428346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11" grpId="0">
        <p:bldAsOne/>
      </p:bldGraphic>
      <p:bldGraphic spid="11" grpId="1">
        <p:bldAsOne/>
      </p:bldGraphic>
      <p:bldGraphic spid="10" grpId="0">
        <p:bldAsOne/>
      </p:bldGraphic>
      <p:bldGraphic spid="10" grpId="1">
        <p:bldAsOne/>
      </p:bldGraphic>
      <p:bldGraphic spid="9" grpId="0">
        <p:bldAsOne/>
      </p:bldGraphic>
      <p:bldGraphic spid="9" grpId="1">
        <p:bldAsOne/>
      </p:bldGraphic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2" grpId="0" animBg="1"/>
      <p:bldP spid="21" grpId="0"/>
      <p:bldP spid="24" grpId="0" animBg="1"/>
      <p:bldP spid="26" grpId="0"/>
      <p:bldP spid="27" grpId="0" animBg="1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6205D934-6A34-4461-896B-A5097399F5E8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Στερεομεταφορά </a:t>
            </a:r>
            <a:r>
              <a:rPr lang="en-US" dirty="0"/>
              <a:t>(</a:t>
            </a:r>
            <a:r>
              <a:rPr lang="el-GR" dirty="0"/>
              <a:t>6</a:t>
            </a:r>
            <a:r>
              <a:rPr lang="en-US" dirty="0"/>
              <a:t>/</a:t>
            </a:r>
            <a:r>
              <a:rPr lang="el-GR" dirty="0"/>
              <a:t>6</a:t>
            </a:r>
            <a:r>
              <a:rPr lang="en-US" dirty="0"/>
              <a:t>)</a:t>
            </a:r>
            <a:r>
              <a:rPr lang="el-GR" dirty="0"/>
              <a:t> – </a:t>
            </a:r>
            <a:r>
              <a:rPr lang="en-US" dirty="0"/>
              <a:t>ESDAC</a:t>
            </a:r>
            <a:r>
              <a:rPr lang="el-GR" dirty="0"/>
              <a:t> </a:t>
            </a:r>
          </a:p>
        </p:txBody>
      </p:sp>
      <p:pic>
        <p:nvPicPr>
          <p:cNvPr id="22" name="Εικόνα 21">
            <a:extLst>
              <a:ext uri="{FF2B5EF4-FFF2-40B4-BE49-F238E27FC236}">
                <a16:creationId xmlns:a16="http://schemas.microsoft.com/office/drawing/2014/main" id="{D0A855AD-6ECE-4823-9273-5A4C2555F9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12" y="946206"/>
            <a:ext cx="3829499" cy="479819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4" name="Εικόνα 23">
            <a:extLst>
              <a:ext uri="{FF2B5EF4-FFF2-40B4-BE49-F238E27FC236}">
                <a16:creationId xmlns:a16="http://schemas.microsoft.com/office/drawing/2014/main" id="{A4B41334-2DC1-498A-87C7-E4E8936886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74" y="1090920"/>
            <a:ext cx="4021455" cy="48623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6" name="Εικόνα 25">
            <a:extLst>
              <a:ext uri="{FF2B5EF4-FFF2-40B4-BE49-F238E27FC236}">
                <a16:creationId xmlns:a16="http://schemas.microsoft.com/office/drawing/2014/main" id="{56F40665-F719-4A5A-ABEC-F0173AEA91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3" y="1254710"/>
            <a:ext cx="4130991" cy="484322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8" name="Εικόνα 27">
            <a:extLst>
              <a:ext uri="{FF2B5EF4-FFF2-40B4-BE49-F238E27FC236}">
                <a16:creationId xmlns:a16="http://schemas.microsoft.com/office/drawing/2014/main" id="{F48288E5-E2B0-4591-B6A3-C238B73E06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509" y="1482198"/>
            <a:ext cx="4044705" cy="495660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0" name="Εικόνα 29">
            <a:extLst>
              <a:ext uri="{FF2B5EF4-FFF2-40B4-BE49-F238E27FC236}">
                <a16:creationId xmlns:a16="http://schemas.microsoft.com/office/drawing/2014/main" id="{6F2C7C6E-645B-4D99-B63D-CF913C82DF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873" y="1717903"/>
            <a:ext cx="4102957" cy="498013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1" name="Βέλος: Δεξιό 30">
            <a:extLst>
              <a:ext uri="{FF2B5EF4-FFF2-40B4-BE49-F238E27FC236}">
                <a16:creationId xmlns:a16="http://schemas.microsoft.com/office/drawing/2014/main" id="{548A52C5-DF7D-4C67-A3E7-D2ACB34CA20F}"/>
              </a:ext>
            </a:extLst>
          </p:cNvPr>
          <p:cNvSpPr/>
          <p:nvPr/>
        </p:nvSpPr>
        <p:spPr>
          <a:xfrm>
            <a:off x="5696575" y="3138460"/>
            <a:ext cx="798850" cy="581079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33" name="Εικόνα 32">
            <a:extLst>
              <a:ext uri="{FF2B5EF4-FFF2-40B4-BE49-F238E27FC236}">
                <a16:creationId xmlns:a16="http://schemas.microsoft.com/office/drawing/2014/main" id="{E36DD63A-E720-4879-83D6-68073508D2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444" y="1631173"/>
            <a:ext cx="5535069" cy="3917182"/>
          </a:xfrm>
          <a:prstGeom prst="rect">
            <a:avLst/>
          </a:prstGeom>
        </p:spPr>
      </p:pic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8EC6B8ED-6A67-4DF2-80BB-41B3209061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4057" y="2789591"/>
            <a:ext cx="1514686" cy="111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7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6857533C-2F20-4227-AD1C-B6CA02F49DFA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Συμπεράσματα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FF9AAD-14AF-40F3-A0C8-216B61D5C2B7}"/>
              </a:ext>
            </a:extLst>
          </p:cNvPr>
          <p:cNvSpPr txBox="1"/>
          <p:nvPr/>
        </p:nvSpPr>
        <p:spPr>
          <a:xfrm>
            <a:off x="838200" y="1514475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dirty="0"/>
              <a:t>Το ποσοστό κορεσμού του εδάφους διαδραματίζει σημαντικό ρόλο στις πλημμυρικές παροχές.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B508FA-669D-4E5A-A9FF-2E0E5D0573DD}"/>
              </a:ext>
            </a:extLst>
          </p:cNvPr>
          <p:cNvSpPr txBox="1"/>
          <p:nvPr/>
        </p:nvSpPr>
        <p:spPr>
          <a:xfrm>
            <a:off x="838200" y="1883807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dirty="0"/>
              <a:t>Έντονη εξάρτιση των μοντέλων εκτίμησης εδαφικής διάβρωσης από την εμπειρία και, κατ’ επέκταση, την κρίση της εκάστοτε ομάδας μελέτης.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7AED99-BDA4-4785-A8C2-F7E779AAFA66}"/>
              </a:ext>
            </a:extLst>
          </p:cNvPr>
          <p:cNvSpPr txBox="1"/>
          <p:nvPr/>
        </p:nvSpPr>
        <p:spPr>
          <a:xfrm>
            <a:off x="838200" y="2530138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dirty="0"/>
              <a:t>Έχοντας το μοντέλο </a:t>
            </a:r>
            <a:r>
              <a:rPr lang="en-US" dirty="0" err="1"/>
              <a:t>Gavrilović</a:t>
            </a:r>
            <a:r>
              <a:rPr lang="en-US" dirty="0"/>
              <a:t> </a:t>
            </a:r>
            <a:r>
              <a:rPr lang="el-GR" dirty="0"/>
              <a:t>ως βάση, τα υπόλοιπα μοντέλα (</a:t>
            </a:r>
            <a:r>
              <a:rPr lang="en-US" dirty="0"/>
              <a:t>RUSLE, </a:t>
            </a:r>
            <a:r>
              <a:rPr lang="el-GR" dirty="0"/>
              <a:t>Κουτσογιάννης – </a:t>
            </a:r>
            <a:r>
              <a:rPr lang="el-GR" dirty="0" err="1"/>
              <a:t>Ταρλά</a:t>
            </a:r>
            <a:r>
              <a:rPr lang="el-GR" dirty="0"/>
              <a:t>) οδηγούν σε υποεκτιμήσεις της στερεοαπορροής, 52% και 31% αντίστοιχα, για την εξεταζόμενη λεκάνη απορροής.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656A93-8C02-4B9D-AC01-B6C275D1094E}"/>
              </a:ext>
            </a:extLst>
          </p:cNvPr>
          <p:cNvSpPr txBox="1"/>
          <p:nvPr/>
        </p:nvSpPr>
        <p:spPr>
          <a:xfrm>
            <a:off x="838200" y="3176469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dirty="0"/>
              <a:t>Το μοντέλο </a:t>
            </a:r>
            <a:r>
              <a:rPr lang="en-US" dirty="0"/>
              <a:t>RUSLE </a:t>
            </a:r>
            <a:r>
              <a:rPr lang="el-GR" dirty="0"/>
              <a:t>αποτελεί ένα, υπολογιστικά </a:t>
            </a:r>
            <a:r>
              <a:rPr lang="el-GR" dirty="0" err="1"/>
              <a:t>κοστοβόρο</a:t>
            </a:r>
            <a:r>
              <a:rPr lang="el-GR" dirty="0"/>
              <a:t> μοντέλο, με σημαντικότερο το κόστος του συντελεστή </a:t>
            </a:r>
            <a:r>
              <a:rPr lang="el-GR" dirty="0" err="1"/>
              <a:t>αναγλύφου</a:t>
            </a:r>
            <a:r>
              <a:rPr lang="el-GR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6BECCC-1022-45D8-967C-1D38995F9FCF}"/>
              </a:ext>
            </a:extLst>
          </p:cNvPr>
          <p:cNvSpPr txBox="1"/>
          <p:nvPr/>
        </p:nvSpPr>
        <p:spPr>
          <a:xfrm>
            <a:off x="838200" y="3822800"/>
            <a:ext cx="1051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dirty="0"/>
              <a:t>Η ανάλυση ευαισθησίας των μοντέλων, ύστερα από μεταβολή των παραμέτρων τους κατά ±10%, έδειξε ότι το μοντέλο </a:t>
            </a:r>
            <a:r>
              <a:rPr lang="en-US" dirty="0"/>
              <a:t>RUSLE </a:t>
            </a:r>
            <a:r>
              <a:rPr lang="el-GR" dirty="0"/>
              <a:t>επηρεάζεται περισσότερο από την παράμετρο της εδαφικής κλίσης (-32% και +48%), το μοντέλο </a:t>
            </a:r>
            <a:r>
              <a:rPr lang="en-US" dirty="0" err="1"/>
              <a:t>Gavrilović</a:t>
            </a:r>
            <a:r>
              <a:rPr lang="en-US" dirty="0"/>
              <a:t> </a:t>
            </a:r>
            <a:r>
              <a:rPr lang="el-GR" dirty="0"/>
              <a:t>επηρεάζεται εξίσου από τους συντελεστές εδάφους και φυτοκάλυψης (-15% και +15%), ενώ η σχέση Κουτσογιάννης – </a:t>
            </a:r>
            <a:r>
              <a:rPr lang="el-GR" dirty="0" err="1"/>
              <a:t>Ταρλά</a:t>
            </a:r>
            <a:r>
              <a:rPr lang="el-GR" dirty="0"/>
              <a:t> επηρεάζεται περισσότερο από την παράμετρο της μέσης ετήσιας βροχόπτωσης (-16% και +17%).</a:t>
            </a:r>
          </a:p>
        </p:txBody>
      </p:sp>
    </p:spTree>
    <p:extLst>
      <p:ext uri="{BB962C8B-B14F-4D97-AF65-F5344CB8AC3E}">
        <p14:creationId xmlns:p14="http://schemas.microsoft.com/office/powerpoint/2010/main" val="178776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6857533C-2F20-4227-AD1C-B6CA02F49DFA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Μελλοντική Έρευνα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058D0E-5746-4843-A61B-F718315805B4}"/>
              </a:ext>
            </a:extLst>
          </p:cNvPr>
          <p:cNvSpPr txBox="1"/>
          <p:nvPr/>
        </p:nvSpPr>
        <p:spPr>
          <a:xfrm>
            <a:off x="838200" y="1607419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dirty="0"/>
              <a:t>Επανάληψη της υδρολογικής και υδραυλικής προσομοίωσης με χρήση του υετογραφήματος που προκύπτει από τη μέθοδο της δυσμενέστερης διάταξης και σύγκριση των αποτελεσμάτων.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8AC217-0DD2-4767-B51C-EECD8EEE0062}"/>
              </a:ext>
            </a:extLst>
          </p:cNvPr>
          <p:cNvSpPr txBox="1"/>
          <p:nvPr/>
        </p:nvSpPr>
        <p:spPr>
          <a:xfrm>
            <a:off x="838184" y="3177080"/>
            <a:ext cx="105155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dirty="0"/>
              <a:t>Διερεύνηση της εδαφικής διάβρωσης που προκαλούν οι υπόλοιποι μηχανισμοί (αιολική διάβρωση κτλ.) και χρήση διαφορετικών προσεγγίσεων της εκτίμησης του φαινομένου (μέτρηση αποθέσεων σε ταμιευτήρες, στοχαστικά ομοιώματα κτλ.).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B7B15E-DD6D-43B6-894B-299A5D76E3F1}"/>
              </a:ext>
            </a:extLst>
          </p:cNvPr>
          <p:cNvSpPr txBox="1"/>
          <p:nvPr/>
        </p:nvSpPr>
        <p:spPr>
          <a:xfrm>
            <a:off x="838176" y="4746741"/>
            <a:ext cx="10515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dirty="0"/>
              <a:t>Χρήση εξελιγμένων λογισμικών για τη ρύθμιση του μοντέλου </a:t>
            </a:r>
            <a:r>
              <a:rPr lang="en-US" dirty="0"/>
              <a:t>RUSLE,</a:t>
            </a:r>
            <a:r>
              <a:rPr lang="el-GR" dirty="0"/>
              <a:t> όπως η επέκταση </a:t>
            </a:r>
            <a:r>
              <a:rPr lang="en-US" dirty="0" err="1"/>
              <a:t>GISus</a:t>
            </a:r>
            <a:r>
              <a:rPr lang="en-US" dirty="0"/>
              <a:t>-M </a:t>
            </a:r>
            <a:r>
              <a:rPr lang="el-GR" dirty="0"/>
              <a:t>του λογισμικού </a:t>
            </a:r>
            <a:r>
              <a:rPr lang="en-US" dirty="0"/>
              <a:t>ArcMap</a:t>
            </a:r>
            <a:r>
              <a:rPr lang="el-GR" dirty="0"/>
              <a:t>, και το </a:t>
            </a:r>
            <a:r>
              <a:rPr lang="en-US" dirty="0"/>
              <a:t>RUSLE2.</a:t>
            </a:r>
            <a:endParaRPr lang="el-G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8B5BA-E1ED-45CD-AA55-A09AEE1435BB}"/>
              </a:ext>
            </a:extLst>
          </p:cNvPr>
          <p:cNvSpPr txBox="1"/>
          <p:nvPr/>
        </p:nvSpPr>
        <p:spPr>
          <a:xfrm>
            <a:off x="838174" y="4100410"/>
            <a:ext cx="105155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dirty="0"/>
              <a:t>Αναβάθμιση των χαρτών για τους συντελεστές του μοντέλου </a:t>
            </a:r>
            <a:r>
              <a:rPr lang="en-US" dirty="0"/>
              <a:t>RUSLE</a:t>
            </a:r>
            <a:r>
              <a:rPr lang="el-GR" dirty="0"/>
              <a:t>, που παρέχει η </a:t>
            </a:r>
            <a:r>
              <a:rPr lang="en-US" dirty="0"/>
              <a:t>ESDAC</a:t>
            </a:r>
            <a:r>
              <a:rPr lang="el-GR" dirty="0"/>
              <a:t>, για τον ελλαδικό χώρο.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1EA13C-211B-44C5-ACC6-7CB7FB25326B}"/>
              </a:ext>
            </a:extLst>
          </p:cNvPr>
          <p:cNvSpPr txBox="1"/>
          <p:nvPr/>
        </p:nvSpPr>
        <p:spPr>
          <a:xfrm>
            <a:off x="838173" y="2253750"/>
            <a:ext cx="1051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dirty="0"/>
              <a:t>Επέκταση της περιοχής υδραυλικής προσομοίωσης ώστε να συμπεριλαμβάνει τον αστικό ιστό της Λαμίας, ο οποίος κατέχει μεγαλύτερη βαρύτητα σε έναν χάρτη πλημμυρικής επικινδυνότητας, λόγω της σημαντικής αύξηση των κατοίκων ανά επιφάνεια γης σε σχέση με τις γύρω περιοχές.</a:t>
            </a:r>
          </a:p>
        </p:txBody>
      </p:sp>
    </p:spTree>
    <p:extLst>
      <p:ext uri="{BB962C8B-B14F-4D97-AF65-F5344CB8AC3E}">
        <p14:creationId xmlns:p14="http://schemas.microsoft.com/office/powerpoint/2010/main" val="251141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7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6857533C-2F20-4227-AD1C-B6CA02F49DFA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Ευχαριστίες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40DB84-E9F7-400B-9D1E-067FB7B061DD}"/>
              </a:ext>
            </a:extLst>
          </p:cNvPr>
          <p:cNvSpPr txBox="1"/>
          <p:nvPr/>
        </p:nvSpPr>
        <p:spPr>
          <a:xfrm>
            <a:off x="838201" y="1838871"/>
            <a:ext cx="1051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dirty="0"/>
              <a:t>Ευχαριστώ τον επίκουρο καθηγητή κ. Ανδρέα </a:t>
            </a:r>
            <a:r>
              <a:rPr lang="el-GR" dirty="0" err="1"/>
              <a:t>Ευστρατιάδη</a:t>
            </a:r>
            <a:r>
              <a:rPr lang="el-GR" dirty="0"/>
              <a:t>, τον αναπληρωτή καθηγητή του κ. Νίκο </a:t>
            </a:r>
            <a:r>
              <a:rPr lang="el-GR" dirty="0" err="1"/>
              <a:t>Μαμάση</a:t>
            </a:r>
            <a:r>
              <a:rPr lang="el-GR" dirty="0"/>
              <a:t> και, φυσικά, τον καθηγητή κ. Ευάγγελο Μπαλτά για τη συμμετοχή τους στην εξεταστική επιτροπή της διπλωματικής μου εργασίας.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02E074-331D-441D-843D-D55C0D326072}"/>
              </a:ext>
            </a:extLst>
          </p:cNvPr>
          <p:cNvSpPr txBox="1"/>
          <p:nvPr/>
        </p:nvSpPr>
        <p:spPr>
          <a:xfrm>
            <a:off x="838200" y="3105834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dirty="0"/>
              <a:t>Ευχαριστώ την υποψήφια διδάκτορα Αιμιλία – Παναγιώτα Θεοχάρη για την καθοδήγηση και τη συνεισφορά της στην διεκπεραίωση της διπλωματικής μου εργασίας.</a:t>
            </a:r>
          </a:p>
        </p:txBody>
      </p:sp>
    </p:spTree>
    <p:extLst>
      <p:ext uri="{BB962C8B-B14F-4D97-AF65-F5344CB8AC3E}">
        <p14:creationId xmlns:p14="http://schemas.microsoft.com/office/powerpoint/2010/main" val="4063277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33516FC-3C2F-4588-9ED8-3075FECAB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693" y="4765614"/>
            <a:ext cx="10515600" cy="1325563"/>
          </a:xfrm>
        </p:spPr>
        <p:txBody>
          <a:bodyPr/>
          <a:lstStyle/>
          <a:p>
            <a:pPr algn="r"/>
            <a:r>
              <a:rPr lang="el-GR" dirty="0"/>
              <a:t>Σας ευχαριστώ για την προσοχή σας</a:t>
            </a:r>
          </a:p>
        </p:txBody>
      </p:sp>
    </p:spTree>
    <p:extLst>
      <p:ext uri="{BB962C8B-B14F-4D97-AF65-F5344CB8AC3E}">
        <p14:creationId xmlns:p14="http://schemas.microsoft.com/office/powerpoint/2010/main" val="110236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7647880-B4F8-46FE-BA92-8AC052B12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108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l-GR" dirty="0"/>
              <a:t>Δομή Παρουσίασης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25729BB-B492-4D63-B22F-ECD9FB680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7014"/>
            <a:ext cx="4573772" cy="581080"/>
          </a:xfrm>
        </p:spPr>
        <p:txBody>
          <a:bodyPr/>
          <a:lstStyle/>
          <a:p>
            <a:r>
              <a:rPr lang="el-GR" dirty="0"/>
              <a:t>Στόχος Εργασίας</a:t>
            </a:r>
          </a:p>
        </p:txBody>
      </p:sp>
      <p:sp>
        <p:nvSpPr>
          <p:cNvPr id="7" name="Θέση περιεχομένου 2">
            <a:extLst>
              <a:ext uri="{FF2B5EF4-FFF2-40B4-BE49-F238E27FC236}">
                <a16:creationId xmlns:a16="http://schemas.microsoft.com/office/drawing/2014/main" id="{C0CC0778-72A5-4E4D-94A9-C3127ABE2519}"/>
              </a:ext>
            </a:extLst>
          </p:cNvPr>
          <p:cNvSpPr txBox="1">
            <a:spLocks/>
          </p:cNvSpPr>
          <p:nvPr/>
        </p:nvSpPr>
        <p:spPr>
          <a:xfrm>
            <a:off x="838200" y="2238094"/>
            <a:ext cx="4573772" cy="581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/>
              <a:t>Περιοχή Μελέτης</a:t>
            </a:r>
          </a:p>
        </p:txBody>
      </p:sp>
      <p:sp>
        <p:nvSpPr>
          <p:cNvPr id="8" name="Θέση περιεχομένου 2">
            <a:extLst>
              <a:ext uri="{FF2B5EF4-FFF2-40B4-BE49-F238E27FC236}">
                <a16:creationId xmlns:a16="http://schemas.microsoft.com/office/drawing/2014/main" id="{284BC1F1-A4B2-403D-9F27-FCCABAA40B3A}"/>
              </a:ext>
            </a:extLst>
          </p:cNvPr>
          <p:cNvSpPr txBox="1">
            <a:spLocks/>
          </p:cNvSpPr>
          <p:nvPr/>
        </p:nvSpPr>
        <p:spPr>
          <a:xfrm>
            <a:off x="838200" y="2819174"/>
            <a:ext cx="4573772" cy="581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/>
              <a:t>Υδρολογική Προσομοίωση</a:t>
            </a:r>
          </a:p>
        </p:txBody>
      </p:sp>
      <p:sp>
        <p:nvSpPr>
          <p:cNvPr id="9" name="Θέση περιεχομένου 2">
            <a:extLst>
              <a:ext uri="{FF2B5EF4-FFF2-40B4-BE49-F238E27FC236}">
                <a16:creationId xmlns:a16="http://schemas.microsoft.com/office/drawing/2014/main" id="{811F77C4-D2C5-4301-AFD9-6722FE577BEF}"/>
              </a:ext>
            </a:extLst>
          </p:cNvPr>
          <p:cNvSpPr txBox="1">
            <a:spLocks/>
          </p:cNvSpPr>
          <p:nvPr/>
        </p:nvSpPr>
        <p:spPr>
          <a:xfrm>
            <a:off x="838200" y="3400255"/>
            <a:ext cx="4573772" cy="581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/>
              <a:t>Υδραυλική Προσομοίωση</a:t>
            </a:r>
          </a:p>
        </p:txBody>
      </p:sp>
      <p:sp>
        <p:nvSpPr>
          <p:cNvPr id="10" name="Θέση περιεχομένου 2">
            <a:extLst>
              <a:ext uri="{FF2B5EF4-FFF2-40B4-BE49-F238E27FC236}">
                <a16:creationId xmlns:a16="http://schemas.microsoft.com/office/drawing/2014/main" id="{6AA44227-B116-409B-BEBC-C6284D9A3BA6}"/>
              </a:ext>
            </a:extLst>
          </p:cNvPr>
          <p:cNvSpPr txBox="1">
            <a:spLocks/>
          </p:cNvSpPr>
          <p:nvPr/>
        </p:nvSpPr>
        <p:spPr>
          <a:xfrm>
            <a:off x="838200" y="3981334"/>
            <a:ext cx="4573772" cy="581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/>
              <a:t>Στερεομεταφορά</a:t>
            </a:r>
          </a:p>
        </p:txBody>
      </p:sp>
      <p:sp>
        <p:nvSpPr>
          <p:cNvPr id="11" name="Θέση περιεχομένου 2">
            <a:extLst>
              <a:ext uri="{FF2B5EF4-FFF2-40B4-BE49-F238E27FC236}">
                <a16:creationId xmlns:a16="http://schemas.microsoft.com/office/drawing/2014/main" id="{F9D1B990-D9C3-4EED-8233-96AD7C5DE796}"/>
              </a:ext>
            </a:extLst>
          </p:cNvPr>
          <p:cNvSpPr txBox="1">
            <a:spLocks/>
          </p:cNvSpPr>
          <p:nvPr/>
        </p:nvSpPr>
        <p:spPr>
          <a:xfrm>
            <a:off x="838200" y="4562413"/>
            <a:ext cx="4573772" cy="581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/>
              <a:t>Συμπεράσματα</a:t>
            </a:r>
          </a:p>
        </p:txBody>
      </p:sp>
      <p:sp>
        <p:nvSpPr>
          <p:cNvPr id="12" name="Θέση περιεχομένου 2">
            <a:extLst>
              <a:ext uri="{FF2B5EF4-FFF2-40B4-BE49-F238E27FC236}">
                <a16:creationId xmlns:a16="http://schemas.microsoft.com/office/drawing/2014/main" id="{9783FEEE-7C85-4551-94DF-CF6BA0548D04}"/>
              </a:ext>
            </a:extLst>
          </p:cNvPr>
          <p:cNvSpPr txBox="1">
            <a:spLocks/>
          </p:cNvSpPr>
          <p:nvPr/>
        </p:nvSpPr>
        <p:spPr>
          <a:xfrm>
            <a:off x="838200" y="5143490"/>
            <a:ext cx="4573772" cy="581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/>
              <a:t>Μελλοντική Έρευνα</a:t>
            </a:r>
          </a:p>
        </p:txBody>
      </p:sp>
    </p:spTree>
    <p:extLst>
      <p:ext uri="{BB962C8B-B14F-4D97-AF65-F5344CB8AC3E}">
        <p14:creationId xmlns:p14="http://schemas.microsoft.com/office/powerpoint/2010/main" val="278025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B607EDC8-E6C2-4A36-8F4E-60848282EE6C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Στόχος Εργασίας</a:t>
            </a:r>
          </a:p>
        </p:txBody>
      </p:sp>
      <p:graphicFrame>
        <p:nvGraphicFramePr>
          <p:cNvPr id="12" name="Πίνακας 8">
            <a:extLst>
              <a:ext uri="{FF2B5EF4-FFF2-40B4-BE49-F238E27FC236}">
                <a16:creationId xmlns:a16="http://schemas.microsoft.com/office/drawing/2014/main" id="{8C22995C-DBB4-44B4-ACE9-4A0BCEA1A0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086365"/>
              </p:ext>
            </p:extLst>
          </p:nvPr>
        </p:nvGraphicFramePr>
        <p:xfrm>
          <a:off x="683393" y="2213811"/>
          <a:ext cx="10458119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020">
                  <a:extLst>
                    <a:ext uri="{9D8B030D-6E8A-4147-A177-3AD203B41FA5}">
                      <a16:colId xmlns:a16="http://schemas.microsoft.com/office/drawing/2014/main" val="3649734567"/>
                    </a:ext>
                  </a:extLst>
                </a:gridCol>
                <a:gridCol w="267989">
                  <a:extLst>
                    <a:ext uri="{9D8B030D-6E8A-4147-A177-3AD203B41FA5}">
                      <a16:colId xmlns:a16="http://schemas.microsoft.com/office/drawing/2014/main" val="1140287705"/>
                    </a:ext>
                  </a:extLst>
                </a:gridCol>
                <a:gridCol w="8354110">
                  <a:extLst>
                    <a:ext uri="{9D8B030D-6E8A-4147-A177-3AD203B41FA5}">
                      <a16:colId xmlns:a16="http://schemas.microsoft.com/office/drawing/2014/main" val="5960307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l-GR" sz="20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Πρωτεύον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20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Η σύγκριση μεταξύ των επιλεγμένων μοντέλων εκτίμησης της μέσης ετήσιας εδαφικής διάβρωσης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820759"/>
                  </a:ext>
                </a:extLst>
              </a:tr>
            </a:tbl>
          </a:graphicData>
        </a:graphic>
      </p:graphicFrame>
      <p:graphicFrame>
        <p:nvGraphicFramePr>
          <p:cNvPr id="14" name="Πίνακας 8">
            <a:extLst>
              <a:ext uri="{FF2B5EF4-FFF2-40B4-BE49-F238E27FC236}">
                <a16:creationId xmlns:a16="http://schemas.microsoft.com/office/drawing/2014/main" id="{0C2D2032-F799-47F2-B94D-17A6FE2858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492422"/>
              </p:ext>
            </p:extLst>
          </p:nvPr>
        </p:nvGraphicFramePr>
        <p:xfrm>
          <a:off x="683392" y="3242110"/>
          <a:ext cx="10458119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020">
                  <a:extLst>
                    <a:ext uri="{9D8B030D-6E8A-4147-A177-3AD203B41FA5}">
                      <a16:colId xmlns:a16="http://schemas.microsoft.com/office/drawing/2014/main" val="3649734567"/>
                    </a:ext>
                  </a:extLst>
                </a:gridCol>
                <a:gridCol w="267989">
                  <a:extLst>
                    <a:ext uri="{9D8B030D-6E8A-4147-A177-3AD203B41FA5}">
                      <a16:colId xmlns:a16="http://schemas.microsoft.com/office/drawing/2014/main" val="1140287705"/>
                    </a:ext>
                  </a:extLst>
                </a:gridCol>
                <a:gridCol w="8354110">
                  <a:extLst>
                    <a:ext uri="{9D8B030D-6E8A-4147-A177-3AD203B41FA5}">
                      <a16:colId xmlns:a16="http://schemas.microsoft.com/office/drawing/2014/main" val="5960307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l-GR" sz="20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Δευτερεύον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20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Η δημιουργία μιας ολοκληρωμένης εικόνας για το φαινόμενο της εδαφικής διάβρωσης, μέσω της υδρολογικής και υδραυλικής προσομοίωσης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820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899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8F2077-AFBA-491E-9BA1-1081AC3D2CC7}"/>
              </a:ext>
            </a:extLst>
          </p:cNvPr>
          <p:cNvSpPr txBox="1"/>
          <p:nvPr/>
        </p:nvSpPr>
        <p:spPr>
          <a:xfrm>
            <a:off x="3257999" y="1669513"/>
            <a:ext cx="113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Δύο λόγια</a:t>
            </a:r>
          </a:p>
        </p:txBody>
      </p:sp>
      <p:sp>
        <p:nvSpPr>
          <p:cNvPr id="4" name="Τίτλος 1">
            <a:extLst>
              <a:ext uri="{FF2B5EF4-FFF2-40B4-BE49-F238E27FC236}">
                <a16:creationId xmlns:a16="http://schemas.microsoft.com/office/drawing/2014/main" id="{80B0F557-627B-4B43-90D1-9CD90FA1064A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Περιοχή Μελέτης</a:t>
            </a:r>
          </a:p>
        </p:txBody>
      </p:sp>
      <p:pic>
        <p:nvPicPr>
          <p:cNvPr id="51" name="Εικόνα 50">
            <a:extLst>
              <a:ext uri="{FF2B5EF4-FFF2-40B4-BE49-F238E27FC236}">
                <a16:creationId xmlns:a16="http://schemas.microsoft.com/office/drawing/2014/main" id="{2668C5FC-3E2D-4305-93BF-F642214710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855" y="1777508"/>
            <a:ext cx="3805647" cy="469772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2B478F7B-A479-49D5-9C79-2BDA8341FB9E}"/>
              </a:ext>
            </a:extLst>
          </p:cNvPr>
          <p:cNvSpPr txBox="1"/>
          <p:nvPr/>
        </p:nvSpPr>
        <p:spPr>
          <a:xfrm>
            <a:off x="8120114" y="1069446"/>
            <a:ext cx="318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Οδηγία – Πλαίσιο για τα ύδατα,</a:t>
            </a:r>
          </a:p>
          <a:p>
            <a:pPr algn="ctr"/>
            <a:r>
              <a:rPr lang="el-GR" dirty="0"/>
              <a:t>2000/60/ΕΚ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F5600850-9445-4D14-8046-2AEF0985E1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7" y="1521227"/>
            <a:ext cx="7000122" cy="495400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AC4882EA-CB15-4D51-9B1C-197881314F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6" y="1521227"/>
            <a:ext cx="7000123" cy="4954004"/>
          </a:xfrm>
          <a:prstGeom prst="rect">
            <a:avLst/>
          </a:prstGeom>
          <a:ln>
            <a:noFill/>
          </a:ln>
        </p:spPr>
      </p:pic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E3E2380D-5163-49DB-B9FB-42F3154DC2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4" y="1521226"/>
            <a:ext cx="7000124" cy="4954005"/>
          </a:xfrm>
          <a:prstGeom prst="rect">
            <a:avLst/>
          </a:prstGeom>
        </p:spPr>
      </p:pic>
      <p:pic>
        <p:nvPicPr>
          <p:cNvPr id="10" name="Εικόνα 9">
            <a:extLst>
              <a:ext uri="{FF2B5EF4-FFF2-40B4-BE49-F238E27FC236}">
                <a16:creationId xmlns:a16="http://schemas.microsoft.com/office/drawing/2014/main" id="{DE3FD3B8-EC99-44D7-A9A6-DC59AE2802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5" y="1521227"/>
            <a:ext cx="7000123" cy="4954004"/>
          </a:xfrm>
          <a:prstGeom prst="rect">
            <a:avLst/>
          </a:prstGeom>
          <a:ln w="19050">
            <a:noFill/>
          </a:ln>
        </p:spPr>
      </p:pic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5E165AF8-A527-43F3-9E11-FD2441E0E848}"/>
              </a:ext>
            </a:extLst>
          </p:cNvPr>
          <p:cNvSpPr/>
          <p:nvPr/>
        </p:nvSpPr>
        <p:spPr>
          <a:xfrm>
            <a:off x="2190292" y="3242934"/>
            <a:ext cx="1637414" cy="10632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5" name="Ευθεία γραμμή σύνδεσης 14">
            <a:extLst>
              <a:ext uri="{FF2B5EF4-FFF2-40B4-BE49-F238E27FC236}">
                <a16:creationId xmlns:a16="http://schemas.microsoft.com/office/drawing/2014/main" id="{C356B9A0-2A2C-4143-B6F3-4E1BC329CA65}"/>
              </a:ext>
            </a:extLst>
          </p:cNvPr>
          <p:cNvCxnSpPr>
            <a:cxnSpLocks/>
            <a:stCxn id="11" idx="2"/>
            <a:endCxn id="13" idx="1"/>
          </p:cNvCxnSpPr>
          <p:nvPr/>
        </p:nvCxnSpPr>
        <p:spPr>
          <a:xfrm>
            <a:off x="3008999" y="4306189"/>
            <a:ext cx="1206025" cy="5211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8ECD2855-1472-4DA1-AD7D-3FCE1D3923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024" y="2880781"/>
            <a:ext cx="5500931" cy="389302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9" name="Εικόνα 18">
            <a:extLst>
              <a:ext uri="{FF2B5EF4-FFF2-40B4-BE49-F238E27FC236}">
                <a16:creationId xmlns:a16="http://schemas.microsoft.com/office/drawing/2014/main" id="{CADFFA0A-3068-4473-8BED-E7CAF3F69D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57" y="2870148"/>
            <a:ext cx="5500931" cy="3893022"/>
          </a:xfrm>
          <a:prstGeom prst="rect">
            <a:avLst/>
          </a:prstGeom>
          <a:ln w="19050">
            <a:noFill/>
          </a:ln>
        </p:spPr>
      </p:pic>
      <p:pic>
        <p:nvPicPr>
          <p:cNvPr id="21" name="Εικόνα 20">
            <a:extLst>
              <a:ext uri="{FF2B5EF4-FFF2-40B4-BE49-F238E27FC236}">
                <a16:creationId xmlns:a16="http://schemas.microsoft.com/office/drawing/2014/main" id="{2E9E6264-DC07-45EA-AD07-1DBAA491D41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57" y="2870147"/>
            <a:ext cx="5500932" cy="3893023"/>
          </a:xfrm>
          <a:prstGeom prst="rect">
            <a:avLst/>
          </a:prstGeom>
          <a:ln w="19050">
            <a:noFill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6381D3B9-1BA6-48CA-9DCC-561D309B1F5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390" y="2881888"/>
            <a:ext cx="5500932" cy="3893023"/>
          </a:xfrm>
          <a:prstGeom prst="rect">
            <a:avLst/>
          </a:prstGeom>
        </p:spPr>
      </p:pic>
      <p:sp>
        <p:nvSpPr>
          <p:cNvPr id="24" name="Ορθογώνιο 23">
            <a:extLst>
              <a:ext uri="{FF2B5EF4-FFF2-40B4-BE49-F238E27FC236}">
                <a16:creationId xmlns:a16="http://schemas.microsoft.com/office/drawing/2014/main" id="{C6FE806B-CF4C-448B-8068-D4A685A8A7B7}"/>
              </a:ext>
            </a:extLst>
          </p:cNvPr>
          <p:cNvSpPr/>
          <p:nvPr/>
        </p:nvSpPr>
        <p:spPr>
          <a:xfrm>
            <a:off x="4722551" y="3778105"/>
            <a:ext cx="1782371" cy="113414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5" name="Ευθεία γραμμή σύνδεσης 24">
            <a:extLst>
              <a:ext uri="{FF2B5EF4-FFF2-40B4-BE49-F238E27FC236}">
                <a16:creationId xmlns:a16="http://schemas.microsoft.com/office/drawing/2014/main" id="{5CF9672C-9893-486F-835A-A0339A498C6B}"/>
              </a:ext>
            </a:extLst>
          </p:cNvPr>
          <p:cNvCxnSpPr>
            <a:cxnSpLocks/>
            <a:stCxn id="24" idx="0"/>
            <a:endCxn id="28" idx="1"/>
          </p:cNvCxnSpPr>
          <p:nvPr/>
        </p:nvCxnSpPr>
        <p:spPr>
          <a:xfrm flipV="1">
            <a:off x="5613737" y="3065078"/>
            <a:ext cx="1107098" cy="71302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Εικόνα 27">
            <a:extLst>
              <a:ext uri="{FF2B5EF4-FFF2-40B4-BE49-F238E27FC236}">
                <a16:creationId xmlns:a16="http://schemas.microsoft.com/office/drawing/2014/main" id="{0EC5E1D5-719A-49DF-BCBC-16DA84ABD8A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835" y="1176494"/>
            <a:ext cx="5337226" cy="377716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3" name="Εικόνα 32">
            <a:extLst>
              <a:ext uri="{FF2B5EF4-FFF2-40B4-BE49-F238E27FC236}">
                <a16:creationId xmlns:a16="http://schemas.microsoft.com/office/drawing/2014/main" id="{36A6680F-2462-445E-AA61-F8CE481E7DB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468" y="1144595"/>
            <a:ext cx="5337226" cy="3777167"/>
          </a:xfrm>
          <a:prstGeom prst="rect">
            <a:avLst/>
          </a:prstGeom>
          <a:ln>
            <a:noFill/>
          </a:ln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F8B5FC94-4AC7-46C4-9AB7-E5BA7875FA7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821" y="1097456"/>
            <a:ext cx="5337226" cy="3777168"/>
          </a:xfrm>
          <a:prstGeom prst="rect">
            <a:avLst/>
          </a:prstGeom>
        </p:spPr>
      </p:pic>
      <p:pic>
        <p:nvPicPr>
          <p:cNvPr id="37" name="Εικόνα 36">
            <a:extLst>
              <a:ext uri="{FF2B5EF4-FFF2-40B4-BE49-F238E27FC236}">
                <a16:creationId xmlns:a16="http://schemas.microsoft.com/office/drawing/2014/main" id="{7BEAD428-DC0B-4ACD-8005-91154E1038E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467" y="1144862"/>
            <a:ext cx="5337227" cy="3777168"/>
          </a:xfrm>
          <a:prstGeom prst="rect">
            <a:avLst/>
          </a:prstGeom>
          <a:ln>
            <a:noFill/>
          </a:ln>
        </p:spPr>
      </p:pic>
      <p:pic>
        <p:nvPicPr>
          <p:cNvPr id="39" name="Εικόνα 38">
            <a:extLst>
              <a:ext uri="{FF2B5EF4-FFF2-40B4-BE49-F238E27FC236}">
                <a16:creationId xmlns:a16="http://schemas.microsoft.com/office/drawing/2014/main" id="{BCE6781A-E0C1-4B34-9FCD-E16BEA691B7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1095" y="1144594"/>
            <a:ext cx="5337227" cy="3777167"/>
          </a:xfrm>
          <a:prstGeom prst="rect">
            <a:avLst/>
          </a:prstGeom>
          <a:ln>
            <a:noFill/>
          </a:ln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1A9E48F2-A333-4A4E-8BBD-06CF5D1C648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090" y="1221547"/>
            <a:ext cx="5337226" cy="369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6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52" grpId="0"/>
      <p:bldP spid="52" grpId="1"/>
      <p:bldP spid="11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C784111-A2D1-41EF-A929-8C5BAE8D9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7508"/>
            <a:ext cx="4914418" cy="24107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Η υδρολογική προσομοίωση </a:t>
            </a: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της εξεταζόμενης λεκάνης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σύμφωνα με την Οδηγία 2007/60/ΕΚ,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για την αξιολόγηση και τη διαχείριση των κιν</a:t>
            </a: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δύνων πλημμύρας,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και τη σχετική Κ.Υ.Α Η.Π31822/1542/Ε103/21.7.2010, που ενσωματώνει την πρώτη στο Εθνικό Δίκαιο, επιλέχθηκε να γίνει για πλημμύρα μέσης πιθανότητας υπέρβασης.</a:t>
            </a:r>
            <a:endParaRPr lang="el-GR" sz="1800" dirty="0"/>
          </a:p>
        </p:txBody>
      </p:sp>
      <p:sp>
        <p:nvSpPr>
          <p:cNvPr id="5" name="Τίτλος 1">
            <a:extLst>
              <a:ext uri="{FF2B5EF4-FFF2-40B4-BE49-F238E27FC236}">
                <a16:creationId xmlns:a16="http://schemas.microsoft.com/office/drawing/2014/main" id="{BB0B9172-42B5-484C-B3F9-8C0A7774C6A3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Υδρολογική Προσομοίωση</a:t>
            </a:r>
            <a:r>
              <a:rPr lang="en-US" dirty="0"/>
              <a:t> (1/3)</a:t>
            </a:r>
            <a:endParaRPr lang="el-GR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E3A002A2-BDA0-4D16-9A61-B193783EF5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477" y="1777508"/>
            <a:ext cx="3805648" cy="469772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F24404-6DAD-40C2-98C4-83DDD0183A92}"/>
              </a:ext>
            </a:extLst>
          </p:cNvPr>
          <p:cNvSpPr txBox="1"/>
          <p:nvPr/>
        </p:nvSpPr>
        <p:spPr>
          <a:xfrm>
            <a:off x="6928308" y="1131177"/>
            <a:ext cx="3897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Οδηγία για τη διαχείριση πλημμυρικού κινδύνου, 2007/60/ΕΚ</a:t>
            </a:r>
          </a:p>
        </p:txBody>
      </p:sp>
    </p:spTree>
    <p:extLst>
      <p:ext uri="{BB962C8B-B14F-4D97-AF65-F5344CB8AC3E}">
        <p14:creationId xmlns:p14="http://schemas.microsoft.com/office/powerpoint/2010/main" val="341309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Ορθογώνιο: Στρογγύλεμα γωνιών 41">
            <a:extLst>
              <a:ext uri="{FF2B5EF4-FFF2-40B4-BE49-F238E27FC236}">
                <a16:creationId xmlns:a16="http://schemas.microsoft.com/office/drawing/2014/main" id="{0526C32E-81F7-4455-B362-A0DDC2F66229}"/>
              </a:ext>
            </a:extLst>
          </p:cNvPr>
          <p:cNvSpPr/>
          <p:nvPr/>
        </p:nvSpPr>
        <p:spPr>
          <a:xfrm>
            <a:off x="113911" y="3825243"/>
            <a:ext cx="3487942" cy="65918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0" name="Ορθογώνιο: Στρογγύλεμα γωνιών 39">
            <a:extLst>
              <a:ext uri="{FF2B5EF4-FFF2-40B4-BE49-F238E27FC236}">
                <a16:creationId xmlns:a16="http://schemas.microsoft.com/office/drawing/2014/main" id="{C3EE31C3-3B8B-4265-AFD5-198176C4CB51}"/>
              </a:ext>
            </a:extLst>
          </p:cNvPr>
          <p:cNvSpPr/>
          <p:nvPr/>
        </p:nvSpPr>
        <p:spPr>
          <a:xfrm>
            <a:off x="542900" y="2765151"/>
            <a:ext cx="2703838" cy="65918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8" name="Ορθογώνιο: Στρογγύλεμα γωνιών 37">
            <a:extLst>
              <a:ext uri="{FF2B5EF4-FFF2-40B4-BE49-F238E27FC236}">
                <a16:creationId xmlns:a16="http://schemas.microsoft.com/office/drawing/2014/main" id="{8B353DB8-3691-489C-B55C-733C915D39EE}"/>
              </a:ext>
            </a:extLst>
          </p:cNvPr>
          <p:cNvSpPr/>
          <p:nvPr/>
        </p:nvSpPr>
        <p:spPr>
          <a:xfrm>
            <a:off x="908003" y="1799218"/>
            <a:ext cx="1954381" cy="59313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Ορθογώνιο: Στρογγύλεμα γωνιών 25">
            <a:extLst>
              <a:ext uri="{FF2B5EF4-FFF2-40B4-BE49-F238E27FC236}">
                <a16:creationId xmlns:a16="http://schemas.microsoft.com/office/drawing/2014/main" id="{996E4188-5528-4578-A2C8-CD0C2FFC3945}"/>
              </a:ext>
            </a:extLst>
          </p:cNvPr>
          <p:cNvSpPr/>
          <p:nvPr/>
        </p:nvSpPr>
        <p:spPr>
          <a:xfrm>
            <a:off x="415835" y="4879748"/>
            <a:ext cx="2830902" cy="6591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Ορθογώνιο: Στρογγύλεμα γωνιών 17">
            <a:extLst>
              <a:ext uri="{FF2B5EF4-FFF2-40B4-BE49-F238E27FC236}">
                <a16:creationId xmlns:a16="http://schemas.microsoft.com/office/drawing/2014/main" id="{1AEA64A2-DCDA-4228-BF38-F4BE8BE1C4A9}"/>
              </a:ext>
            </a:extLst>
          </p:cNvPr>
          <p:cNvSpPr/>
          <p:nvPr/>
        </p:nvSpPr>
        <p:spPr>
          <a:xfrm>
            <a:off x="113911" y="3823502"/>
            <a:ext cx="3487942" cy="6591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Ορθογώνιο: Στρογγύλεμα γωνιών 13">
            <a:extLst>
              <a:ext uri="{FF2B5EF4-FFF2-40B4-BE49-F238E27FC236}">
                <a16:creationId xmlns:a16="http://schemas.microsoft.com/office/drawing/2014/main" id="{C184EE6F-A077-4DBD-A210-EE3C3400D737}"/>
              </a:ext>
            </a:extLst>
          </p:cNvPr>
          <p:cNvSpPr/>
          <p:nvPr/>
        </p:nvSpPr>
        <p:spPr>
          <a:xfrm>
            <a:off x="542900" y="2765196"/>
            <a:ext cx="2703838" cy="6591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Ορθογώνιο: Στρογγύλεμα γωνιών 11">
            <a:extLst>
              <a:ext uri="{FF2B5EF4-FFF2-40B4-BE49-F238E27FC236}">
                <a16:creationId xmlns:a16="http://schemas.microsoft.com/office/drawing/2014/main" id="{E695569C-B923-4119-ABC2-5CC67D0529D6}"/>
              </a:ext>
            </a:extLst>
          </p:cNvPr>
          <p:cNvSpPr/>
          <p:nvPr/>
        </p:nvSpPr>
        <p:spPr>
          <a:xfrm>
            <a:off x="908295" y="1797477"/>
            <a:ext cx="1954381" cy="588451"/>
          </a:xfrm>
          <a:prstGeom prst="roundRect">
            <a:avLst>
              <a:gd name="adj" fmla="val 15048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Τίτλος 1">
            <a:extLst>
              <a:ext uri="{FF2B5EF4-FFF2-40B4-BE49-F238E27FC236}">
                <a16:creationId xmlns:a16="http://schemas.microsoft.com/office/drawing/2014/main" id="{52E41074-C4D0-4643-B997-BEB985BF928C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Υδρολογική Προσομοίωση (2/</a:t>
            </a:r>
            <a:r>
              <a:rPr lang="en-US" dirty="0"/>
              <a:t>3</a:t>
            </a:r>
            <a:r>
              <a:rPr lang="el-GR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6F9B5C-E066-4E8C-858D-FC9DE0B7A972}"/>
              </a:ext>
            </a:extLst>
          </p:cNvPr>
          <p:cNvSpPr txBox="1"/>
          <p:nvPr/>
        </p:nvSpPr>
        <p:spPr>
          <a:xfrm>
            <a:off x="908294" y="1891672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Όμβριες Καμπύλες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B5602F-E898-4C74-A4C3-EA5D33107551}"/>
              </a:ext>
            </a:extLst>
          </p:cNvPr>
          <p:cNvSpPr txBox="1"/>
          <p:nvPr/>
        </p:nvSpPr>
        <p:spPr>
          <a:xfrm>
            <a:off x="542128" y="2760446"/>
            <a:ext cx="2695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Επιφανειακή Ολοκλήρωση</a:t>
            </a:r>
          </a:p>
          <a:p>
            <a:pPr algn="ctr"/>
            <a:r>
              <a:rPr lang="el-GR" dirty="0"/>
              <a:t>Πολύγωνα </a:t>
            </a:r>
            <a:r>
              <a:rPr lang="en-US" dirty="0"/>
              <a:t>Thiessen</a:t>
            </a:r>
            <a:endParaRPr lang="el-G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BBD2B1-A00F-4FE6-9819-89655703FF0D}"/>
              </a:ext>
            </a:extLst>
          </p:cNvPr>
          <p:cNvSpPr txBox="1"/>
          <p:nvPr/>
        </p:nvSpPr>
        <p:spPr>
          <a:xfrm>
            <a:off x="122586" y="3817076"/>
            <a:ext cx="3487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Υετόγραμμα</a:t>
            </a:r>
          </a:p>
          <a:p>
            <a:pPr algn="ctr"/>
            <a:r>
              <a:rPr lang="el-GR" dirty="0"/>
              <a:t>Μέθοδος Εναλλασσόμενων Μπλοκ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155BCA-1350-4FD5-9215-86F81C844A7A}"/>
              </a:ext>
            </a:extLst>
          </p:cNvPr>
          <p:cNvSpPr txBox="1"/>
          <p:nvPr/>
        </p:nvSpPr>
        <p:spPr>
          <a:xfrm>
            <a:off x="415835" y="4879748"/>
            <a:ext cx="2830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Ενεργή Βροχόπτωση</a:t>
            </a:r>
          </a:p>
          <a:p>
            <a:pPr algn="ctr"/>
            <a:r>
              <a:rPr lang="el-GR" dirty="0"/>
              <a:t>Μέθοδος </a:t>
            </a:r>
            <a:r>
              <a:rPr lang="en-US" dirty="0"/>
              <a:t>NRCS (</a:t>
            </a:r>
            <a:r>
              <a:rPr lang="el-GR" dirty="0"/>
              <a:t>πρώην </a:t>
            </a:r>
            <a:r>
              <a:rPr lang="en-US" dirty="0"/>
              <a:t>SCS)</a:t>
            </a:r>
            <a:endParaRPr lang="el-GR" dirty="0"/>
          </a:p>
        </p:txBody>
      </p:sp>
      <p:sp>
        <p:nvSpPr>
          <p:cNvPr id="27" name="Βέλος: Δεξιό 26">
            <a:extLst>
              <a:ext uri="{FF2B5EF4-FFF2-40B4-BE49-F238E27FC236}">
                <a16:creationId xmlns:a16="http://schemas.microsoft.com/office/drawing/2014/main" id="{620684F3-3C2E-42CA-BBFB-BD35F64427F6}"/>
              </a:ext>
            </a:extLst>
          </p:cNvPr>
          <p:cNvSpPr/>
          <p:nvPr/>
        </p:nvSpPr>
        <p:spPr>
          <a:xfrm rot="5400000">
            <a:off x="1676775" y="2416745"/>
            <a:ext cx="302650" cy="31763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Βέλος: Δεξιό 32">
            <a:extLst>
              <a:ext uri="{FF2B5EF4-FFF2-40B4-BE49-F238E27FC236}">
                <a16:creationId xmlns:a16="http://schemas.microsoft.com/office/drawing/2014/main" id="{A1D1B59F-E344-45BC-AE52-B5802F42DB7B}"/>
              </a:ext>
            </a:extLst>
          </p:cNvPr>
          <p:cNvSpPr/>
          <p:nvPr/>
        </p:nvSpPr>
        <p:spPr>
          <a:xfrm rot="5400000">
            <a:off x="1676775" y="3455198"/>
            <a:ext cx="302650" cy="31763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Βέλος: Δεξιό 36">
            <a:extLst>
              <a:ext uri="{FF2B5EF4-FFF2-40B4-BE49-F238E27FC236}">
                <a16:creationId xmlns:a16="http://schemas.microsoft.com/office/drawing/2014/main" id="{9658BAE0-7DD4-4AC2-90A4-66F7DCD66F95}"/>
              </a:ext>
            </a:extLst>
          </p:cNvPr>
          <p:cNvSpPr/>
          <p:nvPr/>
        </p:nvSpPr>
        <p:spPr>
          <a:xfrm rot="5400000">
            <a:off x="1677682" y="4513504"/>
            <a:ext cx="302650" cy="31763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0" name="Ορθογώνιο: Στρογγύλεμα γωνιών 49">
            <a:extLst>
              <a:ext uri="{FF2B5EF4-FFF2-40B4-BE49-F238E27FC236}">
                <a16:creationId xmlns:a16="http://schemas.microsoft.com/office/drawing/2014/main" id="{519CAF29-5B98-4D16-822B-E4476E2172AF}"/>
              </a:ext>
            </a:extLst>
          </p:cNvPr>
          <p:cNvSpPr/>
          <p:nvPr/>
        </p:nvSpPr>
        <p:spPr>
          <a:xfrm>
            <a:off x="4322482" y="1225753"/>
            <a:ext cx="5499347" cy="5085909"/>
          </a:xfrm>
          <a:prstGeom prst="roundRect">
            <a:avLst>
              <a:gd name="adj" fmla="val 6425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4E8884-7364-465F-BE10-4DEB9392F382}"/>
              </a:ext>
            </a:extLst>
          </p:cNvPr>
          <p:cNvSpPr txBox="1"/>
          <p:nvPr/>
        </p:nvSpPr>
        <p:spPr>
          <a:xfrm>
            <a:off x="4625908" y="1271364"/>
            <a:ext cx="4892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Koutsoyiannis D., </a:t>
            </a:r>
            <a:r>
              <a:rPr lang="en-US" b="1" u="sng" dirty="0" err="1"/>
              <a:t>Kozonis</a:t>
            </a:r>
            <a:r>
              <a:rPr lang="en-US" b="1" u="sng" dirty="0"/>
              <a:t> D. &amp; Manetas A. (1998)</a:t>
            </a:r>
            <a:endParaRPr lang="el-GR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09935F-41B0-4F13-9572-3F232F31D4E0}"/>
                  </a:ext>
                </a:extLst>
              </p:cNvPr>
              <p:cNvSpPr txBox="1"/>
              <p:nvPr/>
            </p:nvSpPr>
            <p:spPr>
              <a:xfrm>
                <a:off x="4614824" y="2441952"/>
                <a:ext cx="1299330" cy="512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09935F-41B0-4F13-9572-3F232F31D4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824" y="2441952"/>
                <a:ext cx="1299330" cy="5127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1E0F783-CAF4-4435-99F9-36D99147E3EB}"/>
                  </a:ext>
                </a:extLst>
              </p:cNvPr>
              <p:cNvSpPr txBox="1"/>
              <p:nvPr/>
            </p:nvSpPr>
            <p:spPr>
              <a:xfrm>
                <a:off x="6651613" y="1739228"/>
                <a:ext cx="2202013" cy="5161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′·(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sup>
                          </m:sSup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l-GR" sz="16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sup>
                          </m:sSup>
                        </m:den>
                      </m:f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≠0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1E0F783-CAF4-4435-99F9-36D99147E3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613" y="1739228"/>
                <a:ext cx="2202013" cy="5161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51D7285-0317-4066-83CB-15D18537281B}"/>
                  </a:ext>
                </a:extLst>
              </p:cNvPr>
              <p:cNvSpPr txBox="1"/>
              <p:nvPr/>
            </p:nvSpPr>
            <p:spPr>
              <a:xfrm>
                <a:off x="6651613" y="3173234"/>
                <a:ext cx="2181431" cy="503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·(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⁡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l-GR" sz="16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sup>
                          </m:sSup>
                        </m:den>
                      </m:f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51D7285-0317-4066-83CB-15D1853728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613" y="3173234"/>
                <a:ext cx="2181431" cy="5038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Αριστερό άγκιστρο 46">
            <a:extLst>
              <a:ext uri="{FF2B5EF4-FFF2-40B4-BE49-F238E27FC236}">
                <a16:creationId xmlns:a16="http://schemas.microsoft.com/office/drawing/2014/main" id="{D4FE7A92-FAE3-44F1-BF69-A34A53153593}"/>
              </a:ext>
            </a:extLst>
          </p:cNvPr>
          <p:cNvSpPr/>
          <p:nvPr/>
        </p:nvSpPr>
        <p:spPr>
          <a:xfrm>
            <a:off x="6199966" y="1993019"/>
            <a:ext cx="317635" cy="1498029"/>
          </a:xfrm>
          <a:prstGeom prst="leftBrace">
            <a:avLst>
              <a:gd name="adj1" fmla="val 44697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 sz="1600"/>
          </a:p>
        </p:txBody>
      </p:sp>
      <p:graphicFrame>
        <p:nvGraphicFramePr>
          <p:cNvPr id="48" name="Πίνακας 48">
            <a:extLst>
              <a:ext uri="{FF2B5EF4-FFF2-40B4-BE49-F238E27FC236}">
                <a16:creationId xmlns:a16="http://schemas.microsoft.com/office/drawing/2014/main" id="{F287EC52-0C0E-4194-8F54-1C7E0085E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749465"/>
              </p:ext>
            </p:extLst>
          </p:nvPr>
        </p:nvGraphicFramePr>
        <p:xfrm>
          <a:off x="4452958" y="3792431"/>
          <a:ext cx="5238395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483">
                  <a:extLst>
                    <a:ext uri="{9D8B030D-6E8A-4147-A177-3AD203B41FA5}">
                      <a16:colId xmlns:a16="http://schemas.microsoft.com/office/drawing/2014/main" val="20385673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29597785"/>
                    </a:ext>
                  </a:extLst>
                </a:gridCol>
                <a:gridCol w="4590632">
                  <a:extLst>
                    <a:ext uri="{9D8B030D-6E8A-4147-A177-3AD203B41FA5}">
                      <a16:colId xmlns:a16="http://schemas.microsoft.com/office/drawing/2014/main" val="3014700720"/>
                    </a:ext>
                  </a:extLst>
                </a:gridCol>
              </a:tblGrid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διάρκεια (χρονική κλίμακα) βροχόπτωσης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 [h]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0836164"/>
                  </a:ext>
                </a:extLst>
              </a:tr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περίοδος επαναφοράς [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y]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589947"/>
                  </a:ext>
                </a:extLst>
              </a:tr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λ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παράμετρος κλίμακας (&gt;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0)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2145779"/>
                  </a:ext>
                </a:extLst>
              </a:tr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κ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παράμετρος σχήματος (&gt;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0)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010486"/>
                  </a:ext>
                </a:extLst>
              </a:tr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ψ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παράμετρος θέσης (&gt;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0)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9031860"/>
                  </a:ext>
                </a:extLst>
              </a:tr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θ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παράμετρος (≥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0) [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h]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2235256"/>
                  </a:ext>
                </a:extLst>
              </a:tr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η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παράμετρος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 (&gt; 0, &lt; 1)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944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90D453C-9905-4CA0-9E32-E9A0C477DCDA}"/>
                  </a:ext>
                </a:extLst>
              </p:cNvPr>
              <p:cNvSpPr txBox="1"/>
              <p:nvPr/>
            </p:nvSpPr>
            <p:spPr>
              <a:xfrm>
                <a:off x="6656881" y="2378477"/>
                <a:ext cx="2523191" cy="2874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l-GR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den>
                      </m:f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,  </m:t>
                      </m:r>
                      <m:sSup>
                        <m:sSupPr>
                          <m:ctrlPr>
                            <a:rPr lang="el-GR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90D453C-9905-4CA0-9E32-E9A0C477DC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81" y="2378477"/>
                <a:ext cx="2523191" cy="287451"/>
              </a:xfrm>
              <a:prstGeom prst="rect">
                <a:avLst/>
              </a:prstGeom>
              <a:blipFill>
                <a:blip r:embed="rId6"/>
                <a:stretch>
                  <a:fillRect l="-1449" t="-178723" r="-1449" b="-27446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Ορθογώνιο: Στρογγύλεμα γωνιών 88">
            <a:extLst>
              <a:ext uri="{FF2B5EF4-FFF2-40B4-BE49-F238E27FC236}">
                <a16:creationId xmlns:a16="http://schemas.microsoft.com/office/drawing/2014/main" id="{3CA98CF2-5B42-46CC-B215-5429206329EE}"/>
              </a:ext>
            </a:extLst>
          </p:cNvPr>
          <p:cNvSpPr/>
          <p:nvPr/>
        </p:nvSpPr>
        <p:spPr>
          <a:xfrm>
            <a:off x="7973417" y="4202964"/>
            <a:ext cx="4060905" cy="2508061"/>
          </a:xfrm>
          <a:prstGeom prst="roundRect">
            <a:avLst>
              <a:gd name="adj" fmla="val 6425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A60289-316D-42B2-89A7-38CA4BFF1405}"/>
              </a:ext>
            </a:extLst>
          </p:cNvPr>
          <p:cNvSpPr txBox="1"/>
          <p:nvPr/>
        </p:nvSpPr>
        <p:spPr>
          <a:xfrm>
            <a:off x="9099785" y="4202964"/>
            <a:ext cx="1858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err="1"/>
              <a:t>Giandotti</a:t>
            </a:r>
            <a:r>
              <a:rPr lang="en-US" sz="1600" b="1" u="sng" dirty="0"/>
              <a:t> M. (1934)</a:t>
            </a:r>
            <a:endParaRPr lang="el-GR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396D152-2D87-419C-AD3D-5CC5E554E081}"/>
                  </a:ext>
                </a:extLst>
              </p:cNvPr>
              <p:cNvSpPr txBox="1"/>
              <p:nvPr/>
            </p:nvSpPr>
            <p:spPr>
              <a:xfrm>
                <a:off x="9072127" y="4538279"/>
                <a:ext cx="1848326" cy="5648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4·</m:t>
                          </m:r>
                          <m:rad>
                            <m:radPr>
                              <m:degHide m:val="on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ra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+1.5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·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0.8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·</m:t>
                          </m:r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m:rPr>
                                  <m:sty m:val="p"/>
                                </m:rPr>
                                <a:rPr lang="el-GR" sz="16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396D152-2D87-419C-AD3D-5CC5E554E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2127" y="4538279"/>
                <a:ext cx="1848326" cy="564898"/>
              </a:xfrm>
              <a:prstGeom prst="rect">
                <a:avLst/>
              </a:prstGeom>
              <a:blipFill>
                <a:blip r:embed="rId7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8" name="Πίνακας 48">
            <a:extLst>
              <a:ext uri="{FF2B5EF4-FFF2-40B4-BE49-F238E27FC236}">
                <a16:creationId xmlns:a16="http://schemas.microsoft.com/office/drawing/2014/main" id="{5E937B18-FC17-4592-9846-90044F4353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858296"/>
              </p:ext>
            </p:extLst>
          </p:nvPr>
        </p:nvGraphicFramePr>
        <p:xfrm>
          <a:off x="8103894" y="5228101"/>
          <a:ext cx="3867720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670">
                  <a:extLst>
                    <a:ext uri="{9D8B030D-6E8A-4147-A177-3AD203B41FA5}">
                      <a16:colId xmlns:a16="http://schemas.microsoft.com/office/drawing/2014/main" val="20385673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29597785"/>
                    </a:ext>
                  </a:extLst>
                </a:gridCol>
                <a:gridCol w="3158770">
                  <a:extLst>
                    <a:ext uri="{9D8B030D-6E8A-4147-A177-3AD203B41FA5}">
                      <a16:colId xmlns:a16="http://schemas.microsoft.com/office/drawing/2014/main" val="3014700720"/>
                    </a:ext>
                  </a:extLst>
                </a:gridCol>
              </a:tblGrid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</a:t>
                      </a:r>
                      <a:r>
                        <a:rPr lang="en-US" sz="1600" b="0" baseline="-25000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sz="1600" b="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χρόνος συγκέντρωσης [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h]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0836164"/>
                  </a:ext>
                </a:extLst>
              </a:tr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επιφάνεια λεκάνης απορροής [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km</a:t>
                      </a:r>
                      <a:r>
                        <a:rPr lang="el-GR" sz="1600" b="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589947"/>
                  </a:ext>
                </a:extLst>
              </a:tr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L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μήκος κύριου υδατορεύματος [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km]</a:t>
                      </a:r>
                      <a:endParaRPr lang="el-G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2145779"/>
                  </a:ext>
                </a:extLst>
              </a:tr>
              <a:tr h="322517"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Δ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z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μέση υψομετρική διαφορά [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010486"/>
                  </a:ext>
                </a:extLst>
              </a:tr>
            </a:tbl>
          </a:graphicData>
        </a:graphic>
      </p:graphicFrame>
      <p:pic>
        <p:nvPicPr>
          <p:cNvPr id="54" name="Εικόνα 53">
            <a:extLst>
              <a:ext uri="{FF2B5EF4-FFF2-40B4-BE49-F238E27FC236}">
                <a16:creationId xmlns:a16="http://schemas.microsoft.com/office/drawing/2014/main" id="{2826B354-9902-400E-8BCB-968B1BEF36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583" y="1324643"/>
            <a:ext cx="7142582" cy="505482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96" name="Γράφημα 95">
            <a:extLst>
              <a:ext uri="{FF2B5EF4-FFF2-40B4-BE49-F238E27FC236}">
                <a16:creationId xmlns:a16="http://schemas.microsoft.com/office/drawing/2014/main" id="{CDFDCBA1-268A-4700-84B8-20B71BE7B5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2437494"/>
              </p:ext>
            </p:extLst>
          </p:nvPr>
        </p:nvGraphicFramePr>
        <p:xfrm>
          <a:off x="5389555" y="1114996"/>
          <a:ext cx="5119325" cy="2699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97" name="Γράφημα 96">
            <a:extLst>
              <a:ext uri="{FF2B5EF4-FFF2-40B4-BE49-F238E27FC236}">
                <a16:creationId xmlns:a16="http://schemas.microsoft.com/office/drawing/2014/main" id="{43771E36-3962-455B-A048-E3241B7417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4970780"/>
              </p:ext>
            </p:extLst>
          </p:nvPr>
        </p:nvGraphicFramePr>
        <p:xfrm>
          <a:off x="5391816" y="3920750"/>
          <a:ext cx="5117063" cy="2699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80" name="Ορθογώνιο: Στρογγύλεμα γωνιών 79">
            <a:extLst>
              <a:ext uri="{FF2B5EF4-FFF2-40B4-BE49-F238E27FC236}">
                <a16:creationId xmlns:a16="http://schemas.microsoft.com/office/drawing/2014/main" id="{2B9780B6-5B1B-48CD-950A-5BFA48B05180}"/>
              </a:ext>
            </a:extLst>
          </p:cNvPr>
          <p:cNvSpPr/>
          <p:nvPr/>
        </p:nvSpPr>
        <p:spPr>
          <a:xfrm>
            <a:off x="4442444" y="1112834"/>
            <a:ext cx="2616550" cy="68068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1" name="Ορθογώνιο: Στρογγύλεμα γωνιών 80">
            <a:extLst>
              <a:ext uri="{FF2B5EF4-FFF2-40B4-BE49-F238E27FC236}">
                <a16:creationId xmlns:a16="http://schemas.microsoft.com/office/drawing/2014/main" id="{C59A792C-9353-495D-AA06-71F661CEA389}"/>
              </a:ext>
            </a:extLst>
          </p:cNvPr>
          <p:cNvSpPr/>
          <p:nvPr/>
        </p:nvSpPr>
        <p:spPr>
          <a:xfrm>
            <a:off x="4847704" y="2117868"/>
            <a:ext cx="2231424" cy="3921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2" name="Ορθογώνιο: Στρογγύλεμα γωνιών 81">
            <a:extLst>
              <a:ext uri="{FF2B5EF4-FFF2-40B4-BE49-F238E27FC236}">
                <a16:creationId xmlns:a16="http://schemas.microsoft.com/office/drawing/2014/main" id="{E8AB9221-20A0-4D3C-B98E-F87CFD7F9320}"/>
              </a:ext>
            </a:extLst>
          </p:cNvPr>
          <p:cNvSpPr/>
          <p:nvPr/>
        </p:nvSpPr>
        <p:spPr>
          <a:xfrm>
            <a:off x="7868359" y="1642196"/>
            <a:ext cx="1952625" cy="64633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Ορθογώνιο: Στρογγύλεμα γωνιών 12">
            <a:extLst>
              <a:ext uri="{FF2B5EF4-FFF2-40B4-BE49-F238E27FC236}">
                <a16:creationId xmlns:a16="http://schemas.microsoft.com/office/drawing/2014/main" id="{F1B47C4C-6B38-4487-A530-715C80EC0A74}"/>
              </a:ext>
            </a:extLst>
          </p:cNvPr>
          <p:cNvSpPr/>
          <p:nvPr/>
        </p:nvSpPr>
        <p:spPr>
          <a:xfrm>
            <a:off x="4442318" y="1112834"/>
            <a:ext cx="2616550" cy="68068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B1EED9-E0D9-4578-A591-B81D1E8792FD}"/>
              </a:ext>
            </a:extLst>
          </p:cNvPr>
          <p:cNvSpPr txBox="1"/>
          <p:nvPr/>
        </p:nvSpPr>
        <p:spPr>
          <a:xfrm>
            <a:off x="4484637" y="1112834"/>
            <a:ext cx="2531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Ομάδα (</a:t>
            </a:r>
            <a:r>
              <a:rPr lang="en-US" dirty="0"/>
              <a:t>A, B, C, D)</a:t>
            </a:r>
            <a:endParaRPr lang="el-GR" dirty="0"/>
          </a:p>
          <a:p>
            <a:pPr algn="ctr"/>
            <a:r>
              <a:rPr lang="el-GR" dirty="0" err="1"/>
              <a:t>διηθητικότητας</a:t>
            </a:r>
            <a:r>
              <a:rPr lang="en-US" dirty="0"/>
              <a:t> </a:t>
            </a:r>
            <a:r>
              <a:rPr lang="el-GR" dirty="0"/>
              <a:t>εδάφους</a:t>
            </a:r>
          </a:p>
        </p:txBody>
      </p:sp>
      <p:sp>
        <p:nvSpPr>
          <p:cNvPr id="15" name="Ορθογώνιο: Στρογγύλεμα γωνιών 14">
            <a:extLst>
              <a:ext uri="{FF2B5EF4-FFF2-40B4-BE49-F238E27FC236}">
                <a16:creationId xmlns:a16="http://schemas.microsoft.com/office/drawing/2014/main" id="{A28A3F23-B445-4E10-8AE8-78E775BA4EC7}"/>
              </a:ext>
            </a:extLst>
          </p:cNvPr>
          <p:cNvSpPr/>
          <p:nvPr/>
        </p:nvSpPr>
        <p:spPr>
          <a:xfrm>
            <a:off x="4860900" y="2117868"/>
            <a:ext cx="2218101" cy="3921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23D418-1E8F-44CA-93EB-0E8A095E2E80}"/>
              </a:ext>
            </a:extLst>
          </p:cNvPr>
          <p:cNvSpPr txBox="1"/>
          <p:nvPr/>
        </p:nvSpPr>
        <p:spPr>
          <a:xfrm>
            <a:off x="4899556" y="2110293"/>
            <a:ext cx="2110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Κάλυψη - Χρήση γης</a:t>
            </a:r>
          </a:p>
        </p:txBody>
      </p:sp>
      <p:sp>
        <p:nvSpPr>
          <p:cNvPr id="20" name="Ορθογώνιο: Στρογγύλεμα γωνιών 19">
            <a:extLst>
              <a:ext uri="{FF2B5EF4-FFF2-40B4-BE49-F238E27FC236}">
                <a16:creationId xmlns:a16="http://schemas.microsoft.com/office/drawing/2014/main" id="{298C9874-3FB8-454C-A4BA-6183024493CA}"/>
              </a:ext>
            </a:extLst>
          </p:cNvPr>
          <p:cNvSpPr/>
          <p:nvPr/>
        </p:nvSpPr>
        <p:spPr>
          <a:xfrm>
            <a:off x="7868233" y="1642196"/>
            <a:ext cx="1952625" cy="6463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4CAE20-7988-44F1-8EA8-7E37DD59FBEC}"/>
              </a:ext>
            </a:extLst>
          </p:cNvPr>
          <p:cNvSpPr txBox="1"/>
          <p:nvPr/>
        </p:nvSpPr>
        <p:spPr>
          <a:xfrm>
            <a:off x="7877758" y="1639540"/>
            <a:ext cx="1952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Αριθμός καμπύλης υποπεριοχής, </a:t>
            </a:r>
            <a:r>
              <a:rPr lang="en-US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CN</a:t>
            </a:r>
            <a:r>
              <a:rPr lang="en-US" sz="1600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endParaRPr lang="el-GR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2" name="Ευθεία γραμμή σύνδεσης 21">
            <a:extLst>
              <a:ext uri="{FF2B5EF4-FFF2-40B4-BE49-F238E27FC236}">
                <a16:creationId xmlns:a16="http://schemas.microsoft.com/office/drawing/2014/main" id="{82AC515D-179E-4E39-A423-2BDB901FB7A8}"/>
              </a:ext>
            </a:extLst>
          </p:cNvPr>
          <p:cNvCxnSpPr>
            <a:stCxn id="13" idx="3"/>
            <a:endCxn id="20" idx="1"/>
          </p:cNvCxnSpPr>
          <p:nvPr/>
        </p:nvCxnSpPr>
        <p:spPr>
          <a:xfrm>
            <a:off x="7058868" y="1453178"/>
            <a:ext cx="809365" cy="5121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Ευθεία γραμμή σύνδεσης 50">
            <a:extLst>
              <a:ext uri="{FF2B5EF4-FFF2-40B4-BE49-F238E27FC236}">
                <a16:creationId xmlns:a16="http://schemas.microsoft.com/office/drawing/2014/main" id="{5CC5C29A-62E2-47C2-B334-C4EBC3162A40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 flipV="1">
            <a:off x="7079001" y="1962706"/>
            <a:ext cx="798757" cy="3512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Ορθογώνιο: Στρογγύλεμα γωνιών 82">
            <a:extLst>
              <a:ext uri="{FF2B5EF4-FFF2-40B4-BE49-F238E27FC236}">
                <a16:creationId xmlns:a16="http://schemas.microsoft.com/office/drawing/2014/main" id="{7178C00A-49A5-4ED7-88D1-C34FDBAF2AEA}"/>
              </a:ext>
            </a:extLst>
          </p:cNvPr>
          <p:cNvSpPr/>
          <p:nvPr/>
        </p:nvSpPr>
        <p:spPr>
          <a:xfrm>
            <a:off x="6517674" y="3245732"/>
            <a:ext cx="2068774" cy="68068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4" name="Ορθογώνιο: Στρογγύλεμα γωνιών 83">
            <a:extLst>
              <a:ext uri="{FF2B5EF4-FFF2-40B4-BE49-F238E27FC236}">
                <a16:creationId xmlns:a16="http://schemas.microsoft.com/office/drawing/2014/main" id="{813B08F8-99EB-403B-9460-CC863C180885}"/>
              </a:ext>
            </a:extLst>
          </p:cNvPr>
          <p:cNvSpPr/>
          <p:nvPr/>
        </p:nvSpPr>
        <p:spPr>
          <a:xfrm>
            <a:off x="8599272" y="3245732"/>
            <a:ext cx="2231424" cy="68068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5" name="Ορθογώνιο: Στρογγύλεμα γωνιών 84">
            <a:extLst>
              <a:ext uri="{FF2B5EF4-FFF2-40B4-BE49-F238E27FC236}">
                <a16:creationId xmlns:a16="http://schemas.microsoft.com/office/drawing/2014/main" id="{60D4CF34-1747-490B-96CF-EFA97FF64A25}"/>
              </a:ext>
            </a:extLst>
          </p:cNvPr>
          <p:cNvSpPr/>
          <p:nvPr/>
        </p:nvSpPr>
        <p:spPr>
          <a:xfrm>
            <a:off x="4273843" y="3245732"/>
            <a:ext cx="2231424" cy="68068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Ορθογώνιο: Στρογγύλεμα γωνιών 31">
            <a:extLst>
              <a:ext uri="{FF2B5EF4-FFF2-40B4-BE49-F238E27FC236}">
                <a16:creationId xmlns:a16="http://schemas.microsoft.com/office/drawing/2014/main" id="{1A4A3673-C72C-43C4-9CA7-854B15A9F403}"/>
              </a:ext>
            </a:extLst>
          </p:cNvPr>
          <p:cNvSpPr/>
          <p:nvPr/>
        </p:nvSpPr>
        <p:spPr>
          <a:xfrm>
            <a:off x="6511031" y="3245732"/>
            <a:ext cx="2068774" cy="6806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Ορθογώνιο: Στρογγύλεμα γωνιών 35">
            <a:extLst>
              <a:ext uri="{FF2B5EF4-FFF2-40B4-BE49-F238E27FC236}">
                <a16:creationId xmlns:a16="http://schemas.microsoft.com/office/drawing/2014/main" id="{94F15E39-AFE2-48F0-87B7-254A16D2F049}"/>
              </a:ext>
            </a:extLst>
          </p:cNvPr>
          <p:cNvSpPr/>
          <p:nvPr/>
        </p:nvSpPr>
        <p:spPr>
          <a:xfrm>
            <a:off x="5744655" y="3245733"/>
            <a:ext cx="3705435" cy="1734580"/>
          </a:xfrm>
          <a:prstGeom prst="roundRect">
            <a:avLst>
              <a:gd name="adj" fmla="val 11258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34" name="Πίνακας 35">
            <a:extLst>
              <a:ext uri="{FF2B5EF4-FFF2-40B4-BE49-F238E27FC236}">
                <a16:creationId xmlns:a16="http://schemas.microsoft.com/office/drawing/2014/main" id="{E4EEF039-A665-45AE-B691-71951A68AB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170801"/>
              </p:ext>
            </p:extLst>
          </p:nvPr>
        </p:nvGraphicFramePr>
        <p:xfrm>
          <a:off x="5770727" y="4003841"/>
          <a:ext cx="3707714" cy="926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483">
                  <a:extLst>
                    <a:ext uri="{9D8B030D-6E8A-4147-A177-3AD203B41FA5}">
                      <a16:colId xmlns:a16="http://schemas.microsoft.com/office/drawing/2014/main" val="12157931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17699910"/>
                    </a:ext>
                  </a:extLst>
                </a:gridCol>
                <a:gridCol w="3020951">
                  <a:extLst>
                    <a:ext uri="{9D8B030D-6E8A-4147-A177-3AD203B41FA5}">
                      <a16:colId xmlns:a16="http://schemas.microsoft.com/office/drawing/2014/main" val="2403526030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n-US" sz="1400" b="0" i="0" baseline="-25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</a:t>
                      </a:r>
                      <a:endParaRPr lang="el-GR" sz="1400" b="0" i="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Επιφάνεια υποπεριοχής </a:t>
                      </a:r>
                      <a:r>
                        <a:rPr lang="en-US" sz="1400" b="0" i="0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</a:t>
                      </a:r>
                      <a:endParaRPr lang="el-GR" sz="1400" b="0" i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6636537"/>
                  </a:ext>
                </a:extLst>
              </a:tr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sz="1400" b="0" i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Επιφάνεια λεκάνης απορροής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360788"/>
                  </a:ext>
                </a:extLst>
              </a:tr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CN</a:t>
                      </a:r>
                      <a:r>
                        <a:rPr lang="en-US" sz="1400" b="0" i="0" baseline="-25000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</a:t>
                      </a:r>
                      <a:endParaRPr lang="el-GR" sz="1400" b="0" i="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Αριθμός καμπύλης υποπεριοχής 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</a:t>
                      </a:r>
                      <a:endParaRPr lang="el-GR" sz="14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5267432"/>
                  </a:ext>
                </a:extLst>
              </a:tr>
            </a:tbl>
          </a:graphicData>
        </a:graphic>
      </p:graphicFrame>
      <p:sp>
        <p:nvSpPr>
          <p:cNvPr id="31" name="Ορθογώνιο: Στρογγύλεμα γωνιών 30">
            <a:extLst>
              <a:ext uri="{FF2B5EF4-FFF2-40B4-BE49-F238E27FC236}">
                <a16:creationId xmlns:a16="http://schemas.microsoft.com/office/drawing/2014/main" id="{F857192F-A8DE-4834-9B9B-BE4FAA0FA784}"/>
              </a:ext>
            </a:extLst>
          </p:cNvPr>
          <p:cNvSpPr/>
          <p:nvPr/>
        </p:nvSpPr>
        <p:spPr>
          <a:xfrm>
            <a:off x="8604204" y="3245732"/>
            <a:ext cx="2231424" cy="6806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0" name="Ορθογώνιο: Στρογγύλεμα γωνιών 29">
            <a:extLst>
              <a:ext uri="{FF2B5EF4-FFF2-40B4-BE49-F238E27FC236}">
                <a16:creationId xmlns:a16="http://schemas.microsoft.com/office/drawing/2014/main" id="{303EA827-B381-4926-AAE1-66E99E2A3AA3}"/>
              </a:ext>
            </a:extLst>
          </p:cNvPr>
          <p:cNvSpPr/>
          <p:nvPr/>
        </p:nvSpPr>
        <p:spPr>
          <a:xfrm>
            <a:off x="4267200" y="3245732"/>
            <a:ext cx="2231424" cy="6806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BE1128-0DF0-4105-AC3A-D4CEBF836483}"/>
                  </a:ext>
                </a:extLst>
              </p:cNvPr>
              <p:cNvSpPr txBox="1"/>
              <p:nvPr/>
            </p:nvSpPr>
            <p:spPr>
              <a:xfrm>
                <a:off x="6425152" y="3236207"/>
                <a:ext cx="2231424" cy="6721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𝐼𝐼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den>
                              </m:f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BE1128-0DF0-4105-AC3A-D4CEBF8364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5152" y="3236207"/>
                <a:ext cx="2231424" cy="672172"/>
              </a:xfrm>
              <a:prstGeom prst="rect">
                <a:avLst/>
              </a:prstGeom>
              <a:blipFill>
                <a:blip r:embed="rId11"/>
                <a:stretch>
                  <a:fillRect b="-90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0E0AFC3-8B9B-41E0-8F52-5C92636A1F48}"/>
                  </a:ext>
                </a:extLst>
              </p:cNvPr>
              <p:cNvSpPr txBox="1"/>
              <p:nvPr/>
            </p:nvSpPr>
            <p:spPr>
              <a:xfrm>
                <a:off x="4120607" y="3330371"/>
                <a:ext cx="2508793" cy="5028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0.42·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𝐼𝐼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1−0.0058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·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𝐼𝐼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0E0AFC3-8B9B-41E0-8F52-5C92636A1F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0607" y="3330371"/>
                <a:ext cx="2508793" cy="50289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8A3C874-B507-40BE-8224-9F34BFFEF3ED}"/>
                  </a:ext>
                </a:extLst>
              </p:cNvPr>
              <p:cNvSpPr txBox="1"/>
              <p:nvPr/>
            </p:nvSpPr>
            <p:spPr>
              <a:xfrm>
                <a:off x="8441554" y="3330370"/>
                <a:ext cx="2512092" cy="5028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𝐼𝐼𝐼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2.3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·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𝐼𝐼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1+0.013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·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𝐼𝐼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8A3C874-B507-40BE-8224-9F34BFFEF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1554" y="3330370"/>
                <a:ext cx="2512092" cy="50289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Ορθογώνιο: Στρογγύλεμα γωνιών 67">
            <a:extLst>
              <a:ext uri="{FF2B5EF4-FFF2-40B4-BE49-F238E27FC236}">
                <a16:creationId xmlns:a16="http://schemas.microsoft.com/office/drawing/2014/main" id="{0C1CE21F-1ED6-456B-9D9E-A123332E7AB6}"/>
              </a:ext>
            </a:extLst>
          </p:cNvPr>
          <p:cNvSpPr/>
          <p:nvPr/>
        </p:nvSpPr>
        <p:spPr>
          <a:xfrm>
            <a:off x="4552950" y="2817046"/>
            <a:ext cx="1599881" cy="4293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0" name="Ορθογώνιο: Στρογγύλεμα γωνιών 69">
            <a:extLst>
              <a:ext uri="{FF2B5EF4-FFF2-40B4-BE49-F238E27FC236}">
                <a16:creationId xmlns:a16="http://schemas.microsoft.com/office/drawing/2014/main" id="{48B30EE0-578B-48D7-85B0-AD845C465936}"/>
              </a:ext>
            </a:extLst>
          </p:cNvPr>
          <p:cNvSpPr/>
          <p:nvPr/>
        </p:nvSpPr>
        <p:spPr>
          <a:xfrm>
            <a:off x="6558881" y="2816971"/>
            <a:ext cx="1965017" cy="4293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1" name="Ορθογώνιο: Στρογγύλεμα γωνιών 70">
            <a:extLst>
              <a:ext uri="{FF2B5EF4-FFF2-40B4-BE49-F238E27FC236}">
                <a16:creationId xmlns:a16="http://schemas.microsoft.com/office/drawing/2014/main" id="{FC8BA71D-7E70-4818-A32E-9FD5E8CCDE9A}"/>
              </a:ext>
            </a:extLst>
          </p:cNvPr>
          <p:cNvSpPr/>
          <p:nvPr/>
        </p:nvSpPr>
        <p:spPr>
          <a:xfrm>
            <a:off x="8854071" y="2816971"/>
            <a:ext cx="1543051" cy="42610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E50CA10-768C-4543-894A-582EDDD676C0}"/>
              </a:ext>
            </a:extLst>
          </p:cNvPr>
          <p:cNvSpPr txBox="1"/>
          <p:nvPr/>
        </p:nvSpPr>
        <p:spPr>
          <a:xfrm>
            <a:off x="4485964" y="2845807"/>
            <a:ext cx="1731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Ξηρές συνθήκες</a:t>
            </a:r>
            <a:endParaRPr lang="el-GR" baseline="-25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91470C-A5BF-42B6-924D-97F0D922DCDE}"/>
              </a:ext>
            </a:extLst>
          </p:cNvPr>
          <p:cNvSpPr txBox="1"/>
          <p:nvPr/>
        </p:nvSpPr>
        <p:spPr>
          <a:xfrm>
            <a:off x="6450762" y="2837467"/>
            <a:ext cx="216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Κανονικές συνθήκες</a:t>
            </a:r>
            <a:endParaRPr lang="el-GR" baseline="-250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738D07E-B868-4FB7-8F57-22675DDEC9D0}"/>
              </a:ext>
            </a:extLst>
          </p:cNvPr>
          <p:cNvSpPr txBox="1"/>
          <p:nvPr/>
        </p:nvSpPr>
        <p:spPr>
          <a:xfrm>
            <a:off x="8769463" y="2836664"/>
            <a:ext cx="1705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Υγρές συνθήκες</a:t>
            </a:r>
            <a:endParaRPr lang="el-GR" baseline="-25000" dirty="0"/>
          </a:p>
        </p:txBody>
      </p:sp>
      <p:cxnSp>
        <p:nvCxnSpPr>
          <p:cNvPr id="56" name="Ευθεία γραμμή σύνδεσης 55">
            <a:extLst>
              <a:ext uri="{FF2B5EF4-FFF2-40B4-BE49-F238E27FC236}">
                <a16:creationId xmlns:a16="http://schemas.microsoft.com/office/drawing/2014/main" id="{1474AA66-7778-4863-924F-267D9445EBFD}"/>
              </a:ext>
            </a:extLst>
          </p:cNvPr>
          <p:cNvCxnSpPr>
            <a:stCxn id="70" idx="1"/>
            <a:endCxn id="68" idx="3"/>
          </p:cNvCxnSpPr>
          <p:nvPr/>
        </p:nvCxnSpPr>
        <p:spPr>
          <a:xfrm flipH="1">
            <a:off x="6152831" y="3031657"/>
            <a:ext cx="406050" cy="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Ευθεία γραμμή σύνδεσης 76">
            <a:extLst>
              <a:ext uri="{FF2B5EF4-FFF2-40B4-BE49-F238E27FC236}">
                <a16:creationId xmlns:a16="http://schemas.microsoft.com/office/drawing/2014/main" id="{50A97071-9E5A-4CEF-8D7C-F2C47A9A1464}"/>
              </a:ext>
            </a:extLst>
          </p:cNvPr>
          <p:cNvCxnSpPr>
            <a:cxnSpLocks/>
            <a:stCxn id="70" idx="3"/>
            <a:endCxn id="71" idx="1"/>
          </p:cNvCxnSpPr>
          <p:nvPr/>
        </p:nvCxnSpPr>
        <p:spPr>
          <a:xfrm flipV="1">
            <a:off x="8523898" y="3030024"/>
            <a:ext cx="330173" cy="16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Ευθεία γραμμή σύνδεσης 86">
            <a:extLst>
              <a:ext uri="{FF2B5EF4-FFF2-40B4-BE49-F238E27FC236}">
                <a16:creationId xmlns:a16="http://schemas.microsoft.com/office/drawing/2014/main" id="{D55507DC-6960-41DA-B6FE-09BED3BCECEC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5382912" y="3926419"/>
            <a:ext cx="0" cy="2159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Ευθεία γραμμή σύνδεσης 89">
            <a:extLst>
              <a:ext uri="{FF2B5EF4-FFF2-40B4-BE49-F238E27FC236}">
                <a16:creationId xmlns:a16="http://schemas.microsoft.com/office/drawing/2014/main" id="{3660A6CA-FFB0-4110-B8D6-8E1E62AAE257}"/>
              </a:ext>
            </a:extLst>
          </p:cNvPr>
          <p:cNvCxnSpPr>
            <a:cxnSpLocks/>
          </p:cNvCxnSpPr>
          <p:nvPr/>
        </p:nvCxnSpPr>
        <p:spPr>
          <a:xfrm>
            <a:off x="7561727" y="3926419"/>
            <a:ext cx="0" cy="2159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Ευθεία γραμμή σύνδεσης 90">
            <a:extLst>
              <a:ext uri="{FF2B5EF4-FFF2-40B4-BE49-F238E27FC236}">
                <a16:creationId xmlns:a16="http://schemas.microsoft.com/office/drawing/2014/main" id="{C7B1D113-7484-4BC9-BBB2-1498EA198528}"/>
              </a:ext>
            </a:extLst>
          </p:cNvPr>
          <p:cNvCxnSpPr>
            <a:cxnSpLocks/>
          </p:cNvCxnSpPr>
          <p:nvPr/>
        </p:nvCxnSpPr>
        <p:spPr>
          <a:xfrm>
            <a:off x="9820858" y="3926419"/>
            <a:ext cx="0" cy="2159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Ευθεία γραμμή σύνδεσης 92">
            <a:extLst>
              <a:ext uri="{FF2B5EF4-FFF2-40B4-BE49-F238E27FC236}">
                <a16:creationId xmlns:a16="http://schemas.microsoft.com/office/drawing/2014/main" id="{86D47A2B-0077-4D3C-9CE3-B5D8CAC0C350}"/>
              </a:ext>
            </a:extLst>
          </p:cNvPr>
          <p:cNvCxnSpPr>
            <a:cxnSpLocks/>
          </p:cNvCxnSpPr>
          <p:nvPr/>
        </p:nvCxnSpPr>
        <p:spPr>
          <a:xfrm>
            <a:off x="5382912" y="4135985"/>
            <a:ext cx="10422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Ευθεία γραμμή σύνδεσης 94">
            <a:extLst>
              <a:ext uri="{FF2B5EF4-FFF2-40B4-BE49-F238E27FC236}">
                <a16:creationId xmlns:a16="http://schemas.microsoft.com/office/drawing/2014/main" id="{00303DCE-34AE-4A6F-89BB-4C57CE2095A6}"/>
              </a:ext>
            </a:extLst>
          </p:cNvPr>
          <p:cNvCxnSpPr>
            <a:cxnSpLocks/>
          </p:cNvCxnSpPr>
          <p:nvPr/>
        </p:nvCxnSpPr>
        <p:spPr>
          <a:xfrm>
            <a:off x="6425152" y="4141401"/>
            <a:ext cx="0" cy="3007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Ορθογώνιο: Στρογγύλεμα γωνιών 110">
            <a:extLst>
              <a:ext uri="{FF2B5EF4-FFF2-40B4-BE49-F238E27FC236}">
                <a16:creationId xmlns:a16="http://schemas.microsoft.com/office/drawing/2014/main" id="{3833F6FF-107C-45A5-B494-14908C974703}"/>
              </a:ext>
            </a:extLst>
          </p:cNvPr>
          <p:cNvSpPr/>
          <p:nvPr/>
        </p:nvSpPr>
        <p:spPr>
          <a:xfrm>
            <a:off x="8183986" y="5037885"/>
            <a:ext cx="1255884" cy="3662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2" name="Ορθογώνιο: Στρογγύλεμα γωνιών 111">
            <a:extLst>
              <a:ext uri="{FF2B5EF4-FFF2-40B4-BE49-F238E27FC236}">
                <a16:creationId xmlns:a16="http://schemas.microsoft.com/office/drawing/2014/main" id="{8383141C-0DF0-4585-8B8F-77DE7D3582DC}"/>
              </a:ext>
            </a:extLst>
          </p:cNvPr>
          <p:cNvSpPr/>
          <p:nvPr/>
        </p:nvSpPr>
        <p:spPr>
          <a:xfrm>
            <a:off x="8183986" y="5465605"/>
            <a:ext cx="1983088" cy="6806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98" name="Ευθεία γραμμή σύνδεσης 97">
            <a:extLst>
              <a:ext uri="{FF2B5EF4-FFF2-40B4-BE49-F238E27FC236}">
                <a16:creationId xmlns:a16="http://schemas.microsoft.com/office/drawing/2014/main" id="{8333D43E-30DF-4249-A57F-C89252AB6BCB}"/>
              </a:ext>
            </a:extLst>
          </p:cNvPr>
          <p:cNvCxnSpPr>
            <a:cxnSpLocks/>
          </p:cNvCxnSpPr>
          <p:nvPr/>
        </p:nvCxnSpPr>
        <p:spPr>
          <a:xfrm>
            <a:off x="6406102" y="4135202"/>
            <a:ext cx="341187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D0C2ED0D-F3BE-4827-929C-5B54E60033C9}"/>
                  </a:ext>
                </a:extLst>
              </p:cNvPr>
              <p:cNvSpPr txBox="1"/>
              <p:nvPr/>
            </p:nvSpPr>
            <p:spPr>
              <a:xfrm>
                <a:off x="8265928" y="5519160"/>
                <a:ext cx="1853521" cy="5532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=254·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𝐶𝑁</m:t>
                              </m:r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D0C2ED0D-F3BE-4827-929C-5B54E60033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5928" y="5519160"/>
                <a:ext cx="1853521" cy="553228"/>
              </a:xfrm>
              <a:prstGeom prst="rect">
                <a:avLst/>
              </a:prstGeom>
              <a:blipFill>
                <a:blip r:embed="rId14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0" name="Ορθογώνιο: Στρογγύλεμα γωνιών 109">
            <a:extLst>
              <a:ext uri="{FF2B5EF4-FFF2-40B4-BE49-F238E27FC236}">
                <a16:creationId xmlns:a16="http://schemas.microsoft.com/office/drawing/2014/main" id="{CB99D1FF-BF4D-4D92-996B-287023A9CBFE}"/>
              </a:ext>
            </a:extLst>
          </p:cNvPr>
          <p:cNvSpPr/>
          <p:nvPr/>
        </p:nvSpPr>
        <p:spPr>
          <a:xfrm>
            <a:off x="4273843" y="4442134"/>
            <a:ext cx="3746202" cy="2266289"/>
          </a:xfrm>
          <a:prstGeom prst="roundRect">
            <a:avLst>
              <a:gd name="adj" fmla="val 9942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B2F2BAA5-243D-4614-A1A6-98884A57CBCD}"/>
                  </a:ext>
                </a:extLst>
              </p:cNvPr>
              <p:cNvSpPr txBox="1"/>
              <p:nvPr/>
            </p:nvSpPr>
            <p:spPr>
              <a:xfrm>
                <a:off x="4673440" y="4483732"/>
                <a:ext cx="2855397" cy="4982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−0.2·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+0.8·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B2F2BAA5-243D-4614-A1A6-98884A57CB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3440" y="4483732"/>
                <a:ext cx="2855397" cy="49821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84035FA7-E0D9-4AE0-A706-DED8C4C20355}"/>
                  </a:ext>
                </a:extLst>
              </p:cNvPr>
              <p:cNvSpPr txBox="1"/>
              <p:nvPr/>
            </p:nvSpPr>
            <p:spPr>
              <a:xfrm>
                <a:off x="5752838" y="5037885"/>
                <a:ext cx="17759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=0, 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84035FA7-E0D9-4AE0-A706-DED8C4C20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838" y="5037885"/>
                <a:ext cx="1775999" cy="246221"/>
              </a:xfrm>
              <a:prstGeom prst="rect">
                <a:avLst/>
              </a:prstGeom>
              <a:blipFill>
                <a:blip r:embed="rId16"/>
                <a:stretch>
                  <a:fillRect l="-2405" r="-344" b="-1219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87DA8BE0-A6F2-4AD3-8D5B-0FF1FBA09DF8}"/>
                  </a:ext>
                </a:extLst>
              </p:cNvPr>
              <p:cNvSpPr txBox="1"/>
              <p:nvPr/>
            </p:nvSpPr>
            <p:spPr>
              <a:xfrm>
                <a:off x="8250661" y="5099355"/>
                <a:ext cx="114749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=0.2·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87DA8BE0-A6F2-4AD3-8D5B-0FF1FBA09D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0661" y="5099355"/>
                <a:ext cx="1147494" cy="246221"/>
              </a:xfrm>
              <a:prstGeom prst="rect">
                <a:avLst/>
              </a:prstGeom>
              <a:blipFill>
                <a:blip r:embed="rId17"/>
                <a:stretch>
                  <a:fillRect l="-3704" r="-2646" b="-150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9" name="Πίνακας 109">
            <a:extLst>
              <a:ext uri="{FF2B5EF4-FFF2-40B4-BE49-F238E27FC236}">
                <a16:creationId xmlns:a16="http://schemas.microsoft.com/office/drawing/2014/main" id="{A5928AD2-5A61-45D7-A8A2-50E38B19E6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014191"/>
              </p:ext>
            </p:extLst>
          </p:nvPr>
        </p:nvGraphicFramePr>
        <p:xfrm>
          <a:off x="4411508" y="5386677"/>
          <a:ext cx="4078508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030">
                  <a:extLst>
                    <a:ext uri="{9D8B030D-6E8A-4147-A177-3AD203B41FA5}">
                      <a16:colId xmlns:a16="http://schemas.microsoft.com/office/drawing/2014/main" val="100416478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771302503"/>
                    </a:ext>
                  </a:extLst>
                </a:gridCol>
                <a:gridCol w="3421198">
                  <a:extLst>
                    <a:ext uri="{9D8B030D-6E8A-4147-A177-3AD203B41FA5}">
                      <a16:colId xmlns:a16="http://schemas.microsoft.com/office/drawing/2014/main" val="2618154931"/>
                    </a:ext>
                  </a:extLst>
                </a:gridCol>
              </a:tblGrid>
              <a:tr h="29722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h</a:t>
                      </a:r>
                      <a:r>
                        <a:rPr lang="en-US" sz="1400" b="0" baseline="-25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sz="1400" b="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ενεργό ύψος βροχής [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mm]</a:t>
                      </a:r>
                      <a:endParaRPr lang="el-GR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114562"/>
                  </a:ext>
                </a:extLst>
              </a:tr>
              <a:tr h="29722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h</a:t>
                      </a:r>
                      <a:endParaRPr lang="el-GR" sz="14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ολικό ύψος βροχής [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mm]</a:t>
                      </a:r>
                      <a:endParaRPr lang="el-GR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5148321"/>
                  </a:ext>
                </a:extLst>
              </a:tr>
              <a:tr h="29722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h</a:t>
                      </a:r>
                      <a:r>
                        <a:rPr lang="en-US" sz="1400" b="0" baseline="-25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a0</a:t>
                      </a:r>
                      <a:endParaRPr lang="el-GR" sz="1400" b="0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ύψος αρχικού ελλείματος [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mm]</a:t>
                      </a:r>
                      <a:endParaRPr lang="el-GR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5438110"/>
                  </a:ext>
                </a:extLst>
              </a:tr>
              <a:tr h="29722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S</a:t>
                      </a:r>
                      <a:endParaRPr lang="el-GR" sz="14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l-GR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μέγιστη δυνητική κατακράτηση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[mm]</a:t>
                      </a:r>
                      <a:endParaRPr lang="el-GR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312879"/>
                  </a:ext>
                </a:extLst>
              </a:tr>
            </a:tbl>
          </a:graphicData>
        </a:graphic>
      </p:graphicFrame>
      <p:cxnSp>
        <p:nvCxnSpPr>
          <p:cNvPr id="53" name="Ευθεία γραμμή σύνδεσης 52">
            <a:extLst>
              <a:ext uri="{FF2B5EF4-FFF2-40B4-BE49-F238E27FC236}">
                <a16:creationId xmlns:a16="http://schemas.microsoft.com/office/drawing/2014/main" id="{BBEF4DD2-B897-4076-A1D7-A5BDEB819C1E}"/>
              </a:ext>
            </a:extLst>
          </p:cNvPr>
          <p:cNvCxnSpPr>
            <a:stCxn id="17" idx="2"/>
            <a:endCxn id="70" idx="0"/>
          </p:cNvCxnSpPr>
          <p:nvPr/>
        </p:nvCxnSpPr>
        <p:spPr>
          <a:xfrm flipH="1">
            <a:off x="7541390" y="2285871"/>
            <a:ext cx="1312681" cy="5311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9" name="Γράφημα 98">
            <a:extLst>
              <a:ext uri="{FF2B5EF4-FFF2-40B4-BE49-F238E27FC236}">
                <a16:creationId xmlns:a16="http://schemas.microsoft.com/office/drawing/2014/main" id="{4162A874-3E75-4643-BA87-54E7522EB5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6824296"/>
              </p:ext>
            </p:extLst>
          </p:nvPr>
        </p:nvGraphicFramePr>
        <p:xfrm>
          <a:off x="4055109" y="1074952"/>
          <a:ext cx="6797385" cy="3535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101" name="Γράφημα 100">
            <a:extLst>
              <a:ext uri="{FF2B5EF4-FFF2-40B4-BE49-F238E27FC236}">
                <a16:creationId xmlns:a16="http://schemas.microsoft.com/office/drawing/2014/main" id="{58A2E3C3-01BF-4EE9-8F3A-165B4775BD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562400"/>
              </p:ext>
            </p:extLst>
          </p:nvPr>
        </p:nvGraphicFramePr>
        <p:xfrm>
          <a:off x="5245690" y="3197980"/>
          <a:ext cx="6797385" cy="3535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</p:spTree>
    <p:extLst>
      <p:ext uri="{BB962C8B-B14F-4D97-AF65-F5344CB8AC3E}">
        <p14:creationId xmlns:p14="http://schemas.microsoft.com/office/powerpoint/2010/main" val="155773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5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750"/>
                            </p:stCondLst>
                            <p:childTnLst>
                              <p:par>
                                <p:cTn id="18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"/>
                            </p:stCondLst>
                            <p:childTnLst>
                              <p:par>
                                <p:cTn id="2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500"/>
                            </p:stCondLst>
                            <p:childTnLst>
                              <p:par>
                                <p:cTn id="2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250"/>
                            </p:stCondLst>
                            <p:childTnLst>
                              <p:par>
                                <p:cTn id="2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750"/>
                            </p:stCondLst>
                            <p:childTnLst>
                              <p:par>
                                <p:cTn id="2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50"/>
                            </p:stCondLst>
                            <p:childTnLst>
                              <p:par>
                                <p:cTn id="2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1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00"/>
                            </p:stCondLst>
                            <p:childTnLst>
                              <p:par>
                                <p:cTn id="2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5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750"/>
                            </p:stCondLst>
                            <p:childTnLst>
                              <p:par>
                                <p:cTn id="2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1250"/>
                            </p:stCondLst>
                            <p:childTnLst>
                              <p:par>
                                <p:cTn id="3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1750"/>
                            </p:stCondLst>
                            <p:childTnLst>
                              <p:par>
                                <p:cTn id="3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0" grpId="0" animBg="1"/>
      <p:bldP spid="38" grpId="0" animBg="1"/>
      <p:bldP spid="26" grpId="0" animBg="1"/>
      <p:bldP spid="18" grpId="0" animBg="1"/>
      <p:bldP spid="18" grpId="1" animBg="1"/>
      <p:bldP spid="14" grpId="0" animBg="1"/>
      <p:bldP spid="14" grpId="1" animBg="1"/>
      <p:bldP spid="12" grpId="0" animBg="1"/>
      <p:bldP spid="12" grpId="1" animBg="1"/>
      <p:bldP spid="5" grpId="0"/>
      <p:bldP spid="7" grpId="0"/>
      <p:bldP spid="8" grpId="0"/>
      <p:bldP spid="10" grpId="0"/>
      <p:bldP spid="11" grpId="0"/>
      <p:bldP spid="27" grpId="0" animBg="1"/>
      <p:bldP spid="33" grpId="0" animBg="1"/>
      <p:bldP spid="37" grpId="0" animBg="1"/>
      <p:bldP spid="50" grpId="0" animBg="1"/>
      <p:bldP spid="50" grpId="1" animBg="1"/>
      <p:bldP spid="2" grpId="0"/>
      <p:bldP spid="2" grpId="1"/>
      <p:bldP spid="43" grpId="0"/>
      <p:bldP spid="43" grpId="1"/>
      <p:bldP spid="44" grpId="0"/>
      <p:bldP spid="44" grpId="1"/>
      <p:bldP spid="46" grpId="0"/>
      <p:bldP spid="46" grpId="1"/>
      <p:bldP spid="47" grpId="0" animBg="1"/>
      <p:bldP spid="47" grpId="1" animBg="1"/>
      <p:bldP spid="49" grpId="0"/>
      <p:bldP spid="49" grpId="1"/>
      <p:bldP spid="89" grpId="0" animBg="1"/>
      <p:bldP spid="89" grpId="1" animBg="1"/>
      <p:bldP spid="4" grpId="0"/>
      <p:bldP spid="4" grpId="1"/>
      <p:bldP spid="19" grpId="0"/>
      <p:bldP spid="19" grpId="1"/>
      <p:bldGraphic spid="96" grpId="0">
        <p:bldAsOne/>
      </p:bldGraphic>
      <p:bldGraphic spid="96" grpId="1">
        <p:bldAsOne/>
      </p:bldGraphic>
      <p:bldGraphic spid="97" grpId="0">
        <p:bldAsOne/>
      </p:bldGraphic>
      <p:bldGraphic spid="97" grpId="1">
        <p:bldAsOne/>
      </p:bldGraphic>
      <p:bldP spid="80" grpId="0" animBg="1"/>
      <p:bldP spid="81" grpId="0" animBg="1"/>
      <p:bldP spid="82" grpId="0" animBg="1"/>
      <p:bldP spid="13" grpId="0" animBg="1"/>
      <p:bldP spid="13" grpId="1" animBg="1"/>
      <p:bldP spid="3" grpId="0"/>
      <p:bldP spid="15" grpId="0" animBg="1"/>
      <p:bldP spid="15" grpId="1" animBg="1"/>
      <p:bldP spid="6" grpId="0"/>
      <p:bldP spid="20" grpId="0" animBg="1"/>
      <p:bldP spid="20" grpId="1" animBg="1"/>
      <p:bldP spid="17" grpId="0"/>
      <p:bldP spid="83" grpId="0" animBg="1"/>
      <p:bldP spid="84" grpId="0" animBg="1"/>
      <p:bldP spid="85" grpId="0" animBg="1"/>
      <p:bldP spid="32" grpId="0" animBg="1"/>
      <p:bldP spid="32" grpId="1" animBg="1"/>
      <p:bldP spid="36" grpId="0" animBg="1"/>
      <p:bldP spid="36" grpId="1" animBg="1"/>
      <p:bldP spid="31" grpId="0" animBg="1"/>
      <p:bldP spid="31" grpId="1" animBg="1"/>
      <p:bldP spid="30" grpId="0" animBg="1"/>
      <p:bldP spid="30" grpId="1" animBg="1"/>
      <p:bldP spid="25" grpId="0"/>
      <p:bldP spid="28" grpId="0"/>
      <p:bldP spid="29" grpId="0"/>
      <p:bldP spid="68" grpId="0" animBg="1"/>
      <p:bldP spid="70" grpId="0" animBg="1"/>
      <p:bldP spid="71" grpId="0" animBg="1"/>
      <p:bldP spid="72" grpId="0"/>
      <p:bldP spid="73" grpId="0"/>
      <p:bldP spid="74" grpId="0"/>
      <p:bldP spid="111" grpId="0" animBg="1"/>
      <p:bldP spid="112" grpId="0" animBg="1"/>
      <p:bldP spid="102" grpId="0"/>
      <p:bldP spid="110" grpId="0" animBg="1"/>
      <p:bldP spid="104" grpId="0"/>
      <p:bldP spid="107" grpId="0"/>
      <p:bldP spid="108" grpId="0"/>
      <p:bldGraphic spid="99" grpId="0">
        <p:bldAsOne/>
      </p:bldGraphic>
      <p:bldGraphic spid="99" grpId="1">
        <p:bldAsOne/>
      </p:bldGraphic>
      <p:bldGraphic spid="101" grpId="0">
        <p:bldAsOne/>
      </p:bldGraphic>
      <p:bldGraphic spid="101" grpId="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1">
            <a:extLst>
              <a:ext uri="{FF2B5EF4-FFF2-40B4-BE49-F238E27FC236}">
                <a16:creationId xmlns:a16="http://schemas.microsoft.com/office/drawing/2014/main" id="{52E41074-C4D0-4643-B997-BEB985BF928C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Υδρολογική Προσομοίωση (3/</a:t>
            </a:r>
            <a:r>
              <a:rPr lang="en-US" dirty="0"/>
              <a:t>3</a:t>
            </a:r>
            <a:r>
              <a:rPr lang="el-GR" dirty="0"/>
              <a:t>) – </a:t>
            </a:r>
            <a:r>
              <a:rPr lang="en-US" dirty="0"/>
              <a:t>HECHMS</a:t>
            </a:r>
            <a:endParaRPr lang="el-GR" dirty="0"/>
          </a:p>
        </p:txBody>
      </p:sp>
      <p:sp>
        <p:nvSpPr>
          <p:cNvPr id="9" name="Ορθογώνιο: Στρογγύλεμα γωνιών 8">
            <a:extLst>
              <a:ext uri="{FF2B5EF4-FFF2-40B4-BE49-F238E27FC236}">
                <a16:creationId xmlns:a16="http://schemas.microsoft.com/office/drawing/2014/main" id="{C1FC3BB2-9380-44C7-BB47-E64AFFE18D48}"/>
              </a:ext>
            </a:extLst>
          </p:cNvPr>
          <p:cNvSpPr/>
          <p:nvPr/>
        </p:nvSpPr>
        <p:spPr>
          <a:xfrm>
            <a:off x="1365347" y="1462606"/>
            <a:ext cx="2133405" cy="4293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Ορθογώνιο: Στρογγύλεμα γωνιών 10">
            <a:extLst>
              <a:ext uri="{FF2B5EF4-FFF2-40B4-BE49-F238E27FC236}">
                <a16:creationId xmlns:a16="http://schemas.microsoft.com/office/drawing/2014/main" id="{DABEDE4F-3711-4153-B7E1-DF30361CCB4A}"/>
              </a:ext>
            </a:extLst>
          </p:cNvPr>
          <p:cNvSpPr/>
          <p:nvPr/>
        </p:nvSpPr>
        <p:spPr>
          <a:xfrm>
            <a:off x="4803883" y="1462605"/>
            <a:ext cx="2584233" cy="4293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Ορθογώνιο: Στρογγύλεμα γωνιών 11">
            <a:extLst>
              <a:ext uri="{FF2B5EF4-FFF2-40B4-BE49-F238E27FC236}">
                <a16:creationId xmlns:a16="http://schemas.microsoft.com/office/drawing/2014/main" id="{DF5D0AAB-4C71-476C-B892-CC5809834565}"/>
              </a:ext>
            </a:extLst>
          </p:cNvPr>
          <p:cNvSpPr/>
          <p:nvPr/>
        </p:nvSpPr>
        <p:spPr>
          <a:xfrm>
            <a:off x="8693247" y="1462604"/>
            <a:ext cx="2133405" cy="4293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44" name="Γράφημα 43">
            <a:extLst>
              <a:ext uri="{FF2B5EF4-FFF2-40B4-BE49-F238E27FC236}">
                <a16:creationId xmlns:a16="http://schemas.microsoft.com/office/drawing/2014/main" id="{0E98C071-1C25-4923-B62D-B0CC2B3DF8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9818503"/>
              </p:ext>
            </p:extLst>
          </p:nvPr>
        </p:nvGraphicFramePr>
        <p:xfrm>
          <a:off x="836360" y="2123341"/>
          <a:ext cx="3150719" cy="4146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5" name="Γράφημα 44">
            <a:extLst>
              <a:ext uri="{FF2B5EF4-FFF2-40B4-BE49-F238E27FC236}">
                <a16:creationId xmlns:a16="http://schemas.microsoft.com/office/drawing/2014/main" id="{5346207B-4D7C-4AE8-BDB0-2D78EF5ED4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6221616"/>
              </p:ext>
            </p:extLst>
          </p:nvPr>
        </p:nvGraphicFramePr>
        <p:xfrm>
          <a:off x="4535322" y="2123341"/>
          <a:ext cx="3154837" cy="4146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2" name="Γράφημα 51">
            <a:extLst>
              <a:ext uri="{FF2B5EF4-FFF2-40B4-BE49-F238E27FC236}">
                <a16:creationId xmlns:a16="http://schemas.microsoft.com/office/drawing/2014/main" id="{FF4109A4-7E64-4B29-A59B-FF1AE38FD3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8584340"/>
              </p:ext>
            </p:extLst>
          </p:nvPr>
        </p:nvGraphicFramePr>
        <p:xfrm>
          <a:off x="8180212" y="2123341"/>
          <a:ext cx="3152777" cy="4146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0D3C4A-8A83-4CCC-A263-24AC9148F907}"/>
              </a:ext>
            </a:extLst>
          </p:cNvPr>
          <p:cNvSpPr txBox="1"/>
          <p:nvPr/>
        </p:nvSpPr>
        <p:spPr>
          <a:xfrm>
            <a:off x="1365347" y="1491367"/>
            <a:ext cx="2133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Ξηρές συνθήκες</a:t>
            </a:r>
            <a:r>
              <a:rPr lang="en-US" dirty="0"/>
              <a:t>,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CN</a:t>
            </a:r>
            <a:r>
              <a:rPr lang="en-US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endParaRPr lang="el-GR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62CD7E-62D1-4DD3-B3ED-431C046BC69D}"/>
              </a:ext>
            </a:extLst>
          </p:cNvPr>
          <p:cNvSpPr txBox="1"/>
          <p:nvPr/>
        </p:nvSpPr>
        <p:spPr>
          <a:xfrm>
            <a:off x="4803883" y="1492626"/>
            <a:ext cx="2584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Κανονικές συνθήκες</a:t>
            </a:r>
            <a:r>
              <a:rPr lang="en-US" dirty="0"/>
              <a:t>,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CN</a:t>
            </a:r>
            <a:r>
              <a:rPr lang="en-US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II</a:t>
            </a:r>
            <a:endParaRPr lang="el-GR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0DDBC-5E22-42E0-BCC9-2A572E7AC7CD}"/>
              </a:ext>
            </a:extLst>
          </p:cNvPr>
          <p:cNvSpPr txBox="1"/>
          <p:nvPr/>
        </p:nvSpPr>
        <p:spPr>
          <a:xfrm>
            <a:off x="8648106" y="1491367"/>
            <a:ext cx="2223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Υγρές συνθήκες,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CN</a:t>
            </a:r>
            <a:r>
              <a:rPr lang="en-US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III</a:t>
            </a:r>
            <a:endParaRPr lang="el-GR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" name="Ευθύγραμμο βέλος σύνδεσης 2">
            <a:extLst>
              <a:ext uri="{FF2B5EF4-FFF2-40B4-BE49-F238E27FC236}">
                <a16:creationId xmlns:a16="http://schemas.microsoft.com/office/drawing/2014/main" id="{5EA5FB81-97DA-4546-91C3-2F628E7953D9}"/>
              </a:ext>
            </a:extLst>
          </p:cNvPr>
          <p:cNvCxnSpPr>
            <a:cxnSpLocks/>
          </p:cNvCxnSpPr>
          <p:nvPr/>
        </p:nvCxnSpPr>
        <p:spPr>
          <a:xfrm flipV="1">
            <a:off x="2478898" y="3843338"/>
            <a:ext cx="0" cy="171450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Ευθύγραμμο βέλος σύνδεσης 18">
            <a:extLst>
              <a:ext uri="{FF2B5EF4-FFF2-40B4-BE49-F238E27FC236}">
                <a16:creationId xmlns:a16="http://schemas.microsoft.com/office/drawing/2014/main" id="{BFC51920-1073-42C6-9749-D49E18E56F4F}"/>
              </a:ext>
            </a:extLst>
          </p:cNvPr>
          <p:cNvCxnSpPr>
            <a:cxnSpLocks/>
          </p:cNvCxnSpPr>
          <p:nvPr/>
        </p:nvCxnSpPr>
        <p:spPr>
          <a:xfrm flipH="1" flipV="1">
            <a:off x="1466851" y="3836197"/>
            <a:ext cx="1012047" cy="341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Ευθύγραμμο βέλος σύνδεσης 19">
            <a:extLst>
              <a:ext uri="{FF2B5EF4-FFF2-40B4-BE49-F238E27FC236}">
                <a16:creationId xmlns:a16="http://schemas.microsoft.com/office/drawing/2014/main" id="{5FC668A6-76BD-421E-9EA4-4496E97D99DA}"/>
              </a:ext>
            </a:extLst>
          </p:cNvPr>
          <p:cNvCxnSpPr>
            <a:cxnSpLocks/>
          </p:cNvCxnSpPr>
          <p:nvPr/>
        </p:nvCxnSpPr>
        <p:spPr>
          <a:xfrm flipV="1">
            <a:off x="5954313" y="3614738"/>
            <a:ext cx="0" cy="194287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Ευθύγραμμο βέλος σύνδεσης 20">
            <a:extLst>
              <a:ext uri="{FF2B5EF4-FFF2-40B4-BE49-F238E27FC236}">
                <a16:creationId xmlns:a16="http://schemas.microsoft.com/office/drawing/2014/main" id="{33E907E8-F170-470E-8188-505248578DA5}"/>
              </a:ext>
            </a:extLst>
          </p:cNvPr>
          <p:cNvCxnSpPr>
            <a:cxnSpLocks/>
          </p:cNvCxnSpPr>
          <p:nvPr/>
        </p:nvCxnSpPr>
        <p:spPr>
          <a:xfrm flipH="1">
            <a:off x="5229225" y="3614738"/>
            <a:ext cx="725088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Ευθύγραμμο βέλος σύνδεσης 21">
            <a:extLst>
              <a:ext uri="{FF2B5EF4-FFF2-40B4-BE49-F238E27FC236}">
                <a16:creationId xmlns:a16="http://schemas.microsoft.com/office/drawing/2014/main" id="{A67A575A-98E1-4587-B6DC-10F81A0FDCD8}"/>
              </a:ext>
            </a:extLst>
          </p:cNvPr>
          <p:cNvCxnSpPr>
            <a:cxnSpLocks/>
          </p:cNvCxnSpPr>
          <p:nvPr/>
        </p:nvCxnSpPr>
        <p:spPr>
          <a:xfrm flipV="1">
            <a:off x="9595687" y="3614738"/>
            <a:ext cx="0" cy="194049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Ευθύγραμμο βέλος σύνδεσης 22">
            <a:extLst>
              <a:ext uri="{FF2B5EF4-FFF2-40B4-BE49-F238E27FC236}">
                <a16:creationId xmlns:a16="http://schemas.microsoft.com/office/drawing/2014/main" id="{8403B816-707D-429B-9E11-C21AD820AC0B}"/>
              </a:ext>
            </a:extLst>
          </p:cNvPr>
          <p:cNvCxnSpPr>
            <a:cxnSpLocks/>
          </p:cNvCxnSpPr>
          <p:nvPr/>
        </p:nvCxnSpPr>
        <p:spPr>
          <a:xfrm flipH="1">
            <a:off x="8872538" y="3616894"/>
            <a:ext cx="723149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Ευθύγραμμο βέλος σύνδεσης 29">
            <a:extLst>
              <a:ext uri="{FF2B5EF4-FFF2-40B4-BE49-F238E27FC236}">
                <a16:creationId xmlns:a16="http://schemas.microsoft.com/office/drawing/2014/main" id="{7D75A308-6BB9-4AB2-925A-FF84105FB1D3}"/>
              </a:ext>
            </a:extLst>
          </p:cNvPr>
          <p:cNvCxnSpPr>
            <a:cxnSpLocks/>
          </p:cNvCxnSpPr>
          <p:nvPr/>
        </p:nvCxnSpPr>
        <p:spPr>
          <a:xfrm>
            <a:off x="2050256" y="3421380"/>
            <a:ext cx="1300163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Ευθύγραμμο βέλος σύνδεσης 31">
            <a:extLst>
              <a:ext uri="{FF2B5EF4-FFF2-40B4-BE49-F238E27FC236}">
                <a16:creationId xmlns:a16="http://schemas.microsoft.com/office/drawing/2014/main" id="{7005B9BE-DAA7-4615-8FB6-A2B55EAFF350}"/>
              </a:ext>
            </a:extLst>
          </p:cNvPr>
          <p:cNvCxnSpPr>
            <a:cxnSpLocks/>
          </p:cNvCxnSpPr>
          <p:nvPr/>
        </p:nvCxnSpPr>
        <p:spPr>
          <a:xfrm>
            <a:off x="2050256" y="3185160"/>
            <a:ext cx="1300163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Ευθύγραμμο βέλος σύνδεσης 32">
            <a:extLst>
              <a:ext uri="{FF2B5EF4-FFF2-40B4-BE49-F238E27FC236}">
                <a16:creationId xmlns:a16="http://schemas.microsoft.com/office/drawing/2014/main" id="{3D4462D8-CE8F-4B90-8FB9-FD50AD4D4B27}"/>
              </a:ext>
            </a:extLst>
          </p:cNvPr>
          <p:cNvCxnSpPr>
            <a:cxnSpLocks/>
          </p:cNvCxnSpPr>
          <p:nvPr/>
        </p:nvCxnSpPr>
        <p:spPr>
          <a:xfrm flipV="1">
            <a:off x="5762950" y="3417095"/>
            <a:ext cx="1290313" cy="190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Ευθύγραμμο βέλος σύνδεσης 36">
            <a:extLst>
              <a:ext uri="{FF2B5EF4-FFF2-40B4-BE49-F238E27FC236}">
                <a16:creationId xmlns:a16="http://schemas.microsoft.com/office/drawing/2014/main" id="{B7394915-D99E-4D80-9991-3CC08262D975}"/>
              </a:ext>
            </a:extLst>
          </p:cNvPr>
          <p:cNvCxnSpPr>
            <a:cxnSpLocks/>
          </p:cNvCxnSpPr>
          <p:nvPr/>
        </p:nvCxnSpPr>
        <p:spPr>
          <a:xfrm>
            <a:off x="5762950" y="2874167"/>
            <a:ext cx="1290313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Ευθύγραμμο βέλος σύνδεσης 37">
            <a:extLst>
              <a:ext uri="{FF2B5EF4-FFF2-40B4-BE49-F238E27FC236}">
                <a16:creationId xmlns:a16="http://schemas.microsoft.com/office/drawing/2014/main" id="{C0DC6A0A-EF7C-4440-8D8F-D5BB67B7ACBC}"/>
              </a:ext>
            </a:extLst>
          </p:cNvPr>
          <p:cNvCxnSpPr>
            <a:cxnSpLocks/>
          </p:cNvCxnSpPr>
          <p:nvPr/>
        </p:nvCxnSpPr>
        <p:spPr>
          <a:xfrm>
            <a:off x="9405196" y="3414711"/>
            <a:ext cx="1290313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Ευθύγραμμο βέλος σύνδεσης 38">
            <a:extLst>
              <a:ext uri="{FF2B5EF4-FFF2-40B4-BE49-F238E27FC236}">
                <a16:creationId xmlns:a16="http://schemas.microsoft.com/office/drawing/2014/main" id="{C175A615-C7BA-4885-ABD6-1328DCF04E96}"/>
              </a:ext>
            </a:extLst>
          </p:cNvPr>
          <p:cNvCxnSpPr>
            <a:cxnSpLocks/>
          </p:cNvCxnSpPr>
          <p:nvPr/>
        </p:nvCxnSpPr>
        <p:spPr>
          <a:xfrm>
            <a:off x="9405196" y="2693196"/>
            <a:ext cx="1290313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Ορθογώνιο: Στρογγύλεμα γωνιών 40">
            <a:extLst>
              <a:ext uri="{FF2B5EF4-FFF2-40B4-BE49-F238E27FC236}">
                <a16:creationId xmlns:a16="http://schemas.microsoft.com/office/drawing/2014/main" id="{D98AE324-4870-4B81-8FB4-9F8202E9AEAD}"/>
              </a:ext>
            </a:extLst>
          </p:cNvPr>
          <p:cNvSpPr/>
          <p:nvPr/>
        </p:nvSpPr>
        <p:spPr>
          <a:xfrm>
            <a:off x="3024047" y="3495779"/>
            <a:ext cx="652743" cy="3385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F466C00-F3B0-4DE3-9546-5F73378C3D12}"/>
              </a:ext>
            </a:extLst>
          </p:cNvPr>
          <p:cNvSpPr txBox="1"/>
          <p:nvPr/>
        </p:nvSpPr>
        <p:spPr>
          <a:xfrm>
            <a:off x="3024047" y="3489527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44.63</a:t>
            </a:r>
          </a:p>
        </p:txBody>
      </p:sp>
      <p:sp>
        <p:nvSpPr>
          <p:cNvPr id="42" name="Ορθογώνιο: Στρογγύλεμα γωνιών 41">
            <a:extLst>
              <a:ext uri="{FF2B5EF4-FFF2-40B4-BE49-F238E27FC236}">
                <a16:creationId xmlns:a16="http://schemas.microsoft.com/office/drawing/2014/main" id="{330474D7-C289-4A1C-87FC-6613A2ACDDB1}"/>
              </a:ext>
            </a:extLst>
          </p:cNvPr>
          <p:cNvSpPr/>
          <p:nvPr/>
        </p:nvSpPr>
        <p:spPr>
          <a:xfrm>
            <a:off x="3024603" y="2795440"/>
            <a:ext cx="652743" cy="3385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A73FCB9-E507-4B72-97DA-75DFBDC7C4FA}"/>
              </a:ext>
            </a:extLst>
          </p:cNvPr>
          <p:cNvSpPr txBox="1"/>
          <p:nvPr/>
        </p:nvSpPr>
        <p:spPr>
          <a:xfrm>
            <a:off x="3013350" y="2795440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31.88</a:t>
            </a:r>
          </a:p>
        </p:txBody>
      </p:sp>
      <p:sp>
        <p:nvSpPr>
          <p:cNvPr id="46" name="Ορθογώνιο: Στρογγύλεμα γωνιών 45">
            <a:extLst>
              <a:ext uri="{FF2B5EF4-FFF2-40B4-BE49-F238E27FC236}">
                <a16:creationId xmlns:a16="http://schemas.microsoft.com/office/drawing/2014/main" id="{A1F44285-D4BE-452A-A7AC-DC873D617765}"/>
              </a:ext>
            </a:extLst>
          </p:cNvPr>
          <p:cNvSpPr/>
          <p:nvPr/>
        </p:nvSpPr>
        <p:spPr>
          <a:xfrm>
            <a:off x="6688104" y="2940825"/>
            <a:ext cx="652743" cy="3385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8890881-0A89-493E-A4CA-A574D052E43D}"/>
              </a:ext>
            </a:extLst>
          </p:cNvPr>
          <p:cNvSpPr txBox="1"/>
          <p:nvPr/>
        </p:nvSpPr>
        <p:spPr>
          <a:xfrm>
            <a:off x="6676851" y="2940825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15.34</a:t>
            </a:r>
          </a:p>
        </p:txBody>
      </p:sp>
      <p:sp>
        <p:nvSpPr>
          <p:cNvPr id="48" name="Ορθογώνιο: Στρογγύλεμα γωνιών 47">
            <a:extLst>
              <a:ext uri="{FF2B5EF4-FFF2-40B4-BE49-F238E27FC236}">
                <a16:creationId xmlns:a16="http://schemas.microsoft.com/office/drawing/2014/main" id="{6413C92F-4691-4BAF-A94E-B4D7FEDA9EE6}"/>
              </a:ext>
            </a:extLst>
          </p:cNvPr>
          <p:cNvSpPr/>
          <p:nvPr/>
        </p:nvSpPr>
        <p:spPr>
          <a:xfrm>
            <a:off x="10369137" y="2766486"/>
            <a:ext cx="652743" cy="3385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D856D6B-264C-4C05-BECF-D74A9446EF8E}"/>
              </a:ext>
            </a:extLst>
          </p:cNvPr>
          <p:cNvSpPr txBox="1"/>
          <p:nvPr/>
        </p:nvSpPr>
        <p:spPr>
          <a:xfrm>
            <a:off x="10414849" y="2762666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5.42</a:t>
            </a:r>
          </a:p>
        </p:txBody>
      </p:sp>
      <p:sp>
        <p:nvSpPr>
          <p:cNvPr id="50" name="Ορθογώνιο: Στρογγύλεμα γωνιών 49">
            <a:extLst>
              <a:ext uri="{FF2B5EF4-FFF2-40B4-BE49-F238E27FC236}">
                <a16:creationId xmlns:a16="http://schemas.microsoft.com/office/drawing/2014/main" id="{B3A1F362-0334-48FE-A9FE-35C6B88731FB}"/>
              </a:ext>
            </a:extLst>
          </p:cNvPr>
          <p:cNvSpPr/>
          <p:nvPr/>
        </p:nvSpPr>
        <p:spPr>
          <a:xfrm>
            <a:off x="6688104" y="3491908"/>
            <a:ext cx="652743" cy="3385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3CFC3D3-E0A1-4CD6-9E83-7D6BD6D4FA59}"/>
              </a:ext>
            </a:extLst>
          </p:cNvPr>
          <p:cNvSpPr txBox="1"/>
          <p:nvPr/>
        </p:nvSpPr>
        <p:spPr>
          <a:xfrm>
            <a:off x="6688104" y="3485656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44.63</a:t>
            </a:r>
          </a:p>
        </p:txBody>
      </p:sp>
      <p:sp>
        <p:nvSpPr>
          <p:cNvPr id="54" name="Ορθογώνιο: Στρογγύλεμα γωνιών 53">
            <a:extLst>
              <a:ext uri="{FF2B5EF4-FFF2-40B4-BE49-F238E27FC236}">
                <a16:creationId xmlns:a16="http://schemas.microsoft.com/office/drawing/2014/main" id="{61298996-14F3-4C4F-BEF3-68966677709E}"/>
              </a:ext>
            </a:extLst>
          </p:cNvPr>
          <p:cNvSpPr/>
          <p:nvPr/>
        </p:nvSpPr>
        <p:spPr>
          <a:xfrm>
            <a:off x="10369137" y="3504784"/>
            <a:ext cx="652743" cy="3385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AB7798D-F14F-4D9E-932A-B5A26BD38B4C}"/>
              </a:ext>
            </a:extLst>
          </p:cNvPr>
          <p:cNvSpPr txBox="1"/>
          <p:nvPr/>
        </p:nvSpPr>
        <p:spPr>
          <a:xfrm>
            <a:off x="10369137" y="3498532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44.63</a:t>
            </a:r>
          </a:p>
        </p:txBody>
      </p:sp>
      <p:sp>
        <p:nvSpPr>
          <p:cNvPr id="59" name="Ορθογώνιο: Στρογγύλεμα γωνιών 58">
            <a:extLst>
              <a:ext uri="{FF2B5EF4-FFF2-40B4-BE49-F238E27FC236}">
                <a16:creationId xmlns:a16="http://schemas.microsoft.com/office/drawing/2014/main" id="{26C17D30-1686-4DF2-85F7-4B5258C73F3F}"/>
              </a:ext>
            </a:extLst>
          </p:cNvPr>
          <p:cNvSpPr/>
          <p:nvPr/>
        </p:nvSpPr>
        <p:spPr>
          <a:xfrm>
            <a:off x="1251878" y="3433695"/>
            <a:ext cx="463453" cy="3452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E38BCE8-6CAB-4259-BB28-F26022F2A174}"/>
              </a:ext>
            </a:extLst>
          </p:cNvPr>
          <p:cNvSpPr txBox="1"/>
          <p:nvPr/>
        </p:nvSpPr>
        <p:spPr>
          <a:xfrm>
            <a:off x="1234978" y="3429000"/>
            <a:ext cx="49725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600" dirty="0"/>
              <a:t>694</a:t>
            </a:r>
          </a:p>
        </p:txBody>
      </p:sp>
      <p:sp>
        <p:nvSpPr>
          <p:cNvPr id="64" name="Ορθογώνιο: Στρογγύλεμα γωνιών 63">
            <a:extLst>
              <a:ext uri="{FF2B5EF4-FFF2-40B4-BE49-F238E27FC236}">
                <a16:creationId xmlns:a16="http://schemas.microsoft.com/office/drawing/2014/main" id="{99C715E5-D45C-47B9-8D6A-BC71C9746DA8}"/>
              </a:ext>
            </a:extLst>
          </p:cNvPr>
          <p:cNvSpPr/>
          <p:nvPr/>
        </p:nvSpPr>
        <p:spPr>
          <a:xfrm>
            <a:off x="4859786" y="3209831"/>
            <a:ext cx="587782" cy="3452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79F1888-0C12-469A-8688-A63A5EB0D082}"/>
              </a:ext>
            </a:extLst>
          </p:cNvPr>
          <p:cNvSpPr txBox="1"/>
          <p:nvPr/>
        </p:nvSpPr>
        <p:spPr>
          <a:xfrm>
            <a:off x="4855153" y="3206413"/>
            <a:ext cx="60144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600" dirty="0"/>
              <a:t>1969</a:t>
            </a:r>
          </a:p>
        </p:txBody>
      </p:sp>
      <p:sp>
        <p:nvSpPr>
          <p:cNvPr id="66" name="Ορθογώνιο: Στρογγύλεμα γωνιών 65">
            <a:extLst>
              <a:ext uri="{FF2B5EF4-FFF2-40B4-BE49-F238E27FC236}">
                <a16:creationId xmlns:a16="http://schemas.microsoft.com/office/drawing/2014/main" id="{184B7C04-7A46-487C-9E45-9D6FD0F12D5B}"/>
              </a:ext>
            </a:extLst>
          </p:cNvPr>
          <p:cNvSpPr/>
          <p:nvPr/>
        </p:nvSpPr>
        <p:spPr>
          <a:xfrm>
            <a:off x="8538911" y="3216390"/>
            <a:ext cx="587782" cy="3452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DD26718-5434-4EEC-95A8-1CB52711458B}"/>
              </a:ext>
            </a:extLst>
          </p:cNvPr>
          <p:cNvSpPr txBox="1"/>
          <p:nvPr/>
        </p:nvSpPr>
        <p:spPr>
          <a:xfrm>
            <a:off x="8535769" y="3205331"/>
            <a:ext cx="60144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600" dirty="0"/>
              <a:t>2756</a:t>
            </a:r>
          </a:p>
        </p:txBody>
      </p:sp>
    </p:spTree>
    <p:extLst>
      <p:ext uri="{BB962C8B-B14F-4D97-AF65-F5344CB8AC3E}">
        <p14:creationId xmlns:p14="http://schemas.microsoft.com/office/powerpoint/2010/main" val="254589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5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25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00"/>
                            </p:stCondLst>
                            <p:childTnLst>
                              <p:par>
                                <p:cTn id="1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25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50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750"/>
                            </p:stCondLst>
                            <p:childTnLst>
                              <p:par>
                                <p:cTn id="1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00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1" grpId="0" animBg="1"/>
      <p:bldP spid="12" grpId="0" animBg="1"/>
      <p:bldGraphic spid="44" grpId="0">
        <p:bldAsOne/>
      </p:bldGraphic>
      <p:bldGraphic spid="45" grpId="0">
        <p:bldAsOne/>
      </p:bldGraphic>
      <p:bldGraphic spid="52" grpId="0">
        <p:bldAsOne/>
      </p:bldGraphic>
      <p:bldP spid="10" grpId="0"/>
      <p:bldP spid="13" grpId="0"/>
      <p:bldP spid="14" grpId="0"/>
      <p:bldP spid="41" grpId="0" animBg="1"/>
      <p:bldP spid="40" grpId="0"/>
      <p:bldP spid="42" grpId="0" animBg="1"/>
      <p:bldP spid="43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4" grpId="0" animBg="1"/>
      <p:bldP spid="55" grpId="0"/>
      <p:bldP spid="59" grpId="0" animBg="1"/>
      <p:bldP spid="58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1">
            <a:extLst>
              <a:ext uri="{FF2B5EF4-FFF2-40B4-BE49-F238E27FC236}">
                <a16:creationId xmlns:a16="http://schemas.microsoft.com/office/drawing/2014/main" id="{6C9BA5BD-DA1B-41BD-9E05-6A3EC571889A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Υδραυλική Προσομοίωση</a:t>
            </a:r>
            <a:r>
              <a:rPr lang="en-US" dirty="0"/>
              <a:t> - HECRAS</a:t>
            </a:r>
            <a:endParaRPr lang="el-GR" dirty="0"/>
          </a:p>
        </p:txBody>
      </p:sp>
      <p:sp>
        <p:nvSpPr>
          <p:cNvPr id="26" name="Ορθογώνιο: Στρογγύλεμα γωνιών 25">
            <a:extLst>
              <a:ext uri="{FF2B5EF4-FFF2-40B4-BE49-F238E27FC236}">
                <a16:creationId xmlns:a16="http://schemas.microsoft.com/office/drawing/2014/main" id="{6EB01338-B356-4BE3-84FB-F4A21E48E9A4}"/>
              </a:ext>
            </a:extLst>
          </p:cNvPr>
          <p:cNvSpPr/>
          <p:nvPr/>
        </p:nvSpPr>
        <p:spPr>
          <a:xfrm>
            <a:off x="1365347" y="1462606"/>
            <a:ext cx="2133405" cy="4293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7" name="Ορθογώνιο: Στρογγύλεμα γωνιών 26">
            <a:extLst>
              <a:ext uri="{FF2B5EF4-FFF2-40B4-BE49-F238E27FC236}">
                <a16:creationId xmlns:a16="http://schemas.microsoft.com/office/drawing/2014/main" id="{947DF294-A2A2-4A18-9B9B-831A0AC5D1E3}"/>
              </a:ext>
            </a:extLst>
          </p:cNvPr>
          <p:cNvSpPr/>
          <p:nvPr/>
        </p:nvSpPr>
        <p:spPr>
          <a:xfrm>
            <a:off x="4803883" y="1462605"/>
            <a:ext cx="2584233" cy="4293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8" name="Ορθογώνιο: Στρογγύλεμα γωνιών 27">
            <a:extLst>
              <a:ext uri="{FF2B5EF4-FFF2-40B4-BE49-F238E27FC236}">
                <a16:creationId xmlns:a16="http://schemas.microsoft.com/office/drawing/2014/main" id="{F9F96CF6-D310-4D9B-A59A-CFB65BBDDF8B}"/>
              </a:ext>
            </a:extLst>
          </p:cNvPr>
          <p:cNvSpPr/>
          <p:nvPr/>
        </p:nvSpPr>
        <p:spPr>
          <a:xfrm>
            <a:off x="8693247" y="1462604"/>
            <a:ext cx="2133405" cy="4293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7530FA-7860-4CB5-8AAD-1D257B931D0C}"/>
              </a:ext>
            </a:extLst>
          </p:cNvPr>
          <p:cNvSpPr txBox="1"/>
          <p:nvPr/>
        </p:nvSpPr>
        <p:spPr>
          <a:xfrm>
            <a:off x="1365347" y="1491367"/>
            <a:ext cx="2133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Ξηρές συνθήκες</a:t>
            </a:r>
            <a:r>
              <a:rPr lang="en-US" dirty="0"/>
              <a:t>,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CN</a:t>
            </a:r>
            <a:r>
              <a:rPr lang="en-US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endParaRPr lang="el-GR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2369D39-E5A5-4917-B184-37CDB7369A6B}"/>
              </a:ext>
            </a:extLst>
          </p:cNvPr>
          <p:cNvSpPr txBox="1"/>
          <p:nvPr/>
        </p:nvSpPr>
        <p:spPr>
          <a:xfrm>
            <a:off x="4803883" y="1492626"/>
            <a:ext cx="2584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Κανονικές συνθήκες</a:t>
            </a:r>
            <a:r>
              <a:rPr lang="en-US" dirty="0"/>
              <a:t>,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CN</a:t>
            </a:r>
            <a:r>
              <a:rPr lang="en-US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II</a:t>
            </a:r>
            <a:endParaRPr lang="el-GR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76ECAF-AF96-4144-949F-76C91E94DCC7}"/>
              </a:ext>
            </a:extLst>
          </p:cNvPr>
          <p:cNvSpPr txBox="1"/>
          <p:nvPr/>
        </p:nvSpPr>
        <p:spPr>
          <a:xfrm>
            <a:off x="8648106" y="1491367"/>
            <a:ext cx="2223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/>
              <a:t>Υγρές συνθήκες,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CN</a:t>
            </a:r>
            <a:r>
              <a:rPr lang="en-US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III</a:t>
            </a:r>
            <a:endParaRPr lang="el-GR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B7C23BB1-7E39-4760-83CD-5AFFB3789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88" y="2124347"/>
            <a:ext cx="3118849" cy="41404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Εικόνα 9">
            <a:extLst>
              <a:ext uri="{FF2B5EF4-FFF2-40B4-BE49-F238E27FC236}">
                <a16:creationId xmlns:a16="http://schemas.microsoft.com/office/drawing/2014/main" id="{3BEA8953-815B-4DA8-9AC5-3B74A2D4BD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576" y="2124347"/>
            <a:ext cx="3113731" cy="41404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8CCFAEE3-ED0D-42D2-A255-4E02D29833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199" y="2125605"/>
            <a:ext cx="3108613" cy="41404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0175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6" grpId="0" animBg="1"/>
      <p:bldP spid="27" grpId="0" animBg="1"/>
      <p:bldP spid="28" grpId="0" animBg="1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>
            <a:extLst>
              <a:ext uri="{FF2B5EF4-FFF2-40B4-BE49-F238E27FC236}">
                <a16:creationId xmlns:a16="http://schemas.microsoft.com/office/drawing/2014/main" id="{CEB57CCA-9DFF-4649-99D5-F9DCDD353F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81713" y="1385511"/>
            <a:ext cx="6767101" cy="4789093"/>
          </a:xfrm>
          <a:prstGeom prst="rect">
            <a:avLst/>
          </a:prstGeom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16091FAD-DB5D-4664-9461-D07826AD27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81713" y="1385511"/>
            <a:ext cx="6767101" cy="4789093"/>
          </a:xfrm>
          <a:prstGeom prst="rect">
            <a:avLst/>
          </a:prstGeom>
        </p:spPr>
      </p:pic>
      <p:cxnSp>
        <p:nvCxnSpPr>
          <p:cNvPr id="19" name="Ευθεία γραμμή σύνδεσης 18">
            <a:extLst>
              <a:ext uri="{FF2B5EF4-FFF2-40B4-BE49-F238E27FC236}">
                <a16:creationId xmlns:a16="http://schemas.microsoft.com/office/drawing/2014/main" id="{E0050AFF-E18E-4D80-A454-5A8324F5E863}"/>
              </a:ext>
            </a:extLst>
          </p:cNvPr>
          <p:cNvCxnSpPr>
            <a:cxnSpLocks/>
            <a:endCxn id="17" idx="3"/>
          </p:cNvCxnSpPr>
          <p:nvPr/>
        </p:nvCxnSpPr>
        <p:spPr>
          <a:xfrm flipH="1">
            <a:off x="4008439" y="3662414"/>
            <a:ext cx="659814" cy="5775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Τίτλος 1">
            <a:extLst>
              <a:ext uri="{FF2B5EF4-FFF2-40B4-BE49-F238E27FC236}">
                <a16:creationId xmlns:a16="http://schemas.microsoft.com/office/drawing/2014/main" id="{0551E274-79F0-4028-9154-2938C692C408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/>
              <a:t>Στερεομεταφορά </a:t>
            </a:r>
            <a:r>
              <a:rPr lang="en-US" dirty="0"/>
              <a:t>(1/</a:t>
            </a:r>
            <a:r>
              <a:rPr lang="el-GR" dirty="0"/>
              <a:t>6</a:t>
            </a:r>
            <a:r>
              <a:rPr lang="en-US" dirty="0"/>
              <a:t>)</a:t>
            </a:r>
            <a:r>
              <a:rPr lang="el-GR" dirty="0"/>
              <a:t> – Βασικές Έννοιες</a:t>
            </a:r>
          </a:p>
        </p:txBody>
      </p:sp>
      <p:sp>
        <p:nvSpPr>
          <p:cNvPr id="9" name="Οβάλ 8">
            <a:extLst>
              <a:ext uri="{FF2B5EF4-FFF2-40B4-BE49-F238E27FC236}">
                <a16:creationId xmlns:a16="http://schemas.microsoft.com/office/drawing/2014/main" id="{4ABAEE46-D8BD-419C-8D2B-25E10CAF37D7}"/>
              </a:ext>
            </a:extLst>
          </p:cNvPr>
          <p:cNvSpPr/>
          <p:nvPr/>
        </p:nvSpPr>
        <p:spPr>
          <a:xfrm>
            <a:off x="8183562" y="3373656"/>
            <a:ext cx="308008" cy="28875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7" name="Ορθογώνιο: Στρογγύλεμα γωνιών 16">
            <a:extLst>
              <a:ext uri="{FF2B5EF4-FFF2-40B4-BE49-F238E27FC236}">
                <a16:creationId xmlns:a16="http://schemas.microsoft.com/office/drawing/2014/main" id="{2010E272-6E2A-4A00-80AE-07B5CC539371}"/>
              </a:ext>
            </a:extLst>
          </p:cNvPr>
          <p:cNvSpPr/>
          <p:nvPr/>
        </p:nvSpPr>
        <p:spPr>
          <a:xfrm>
            <a:off x="160586" y="2079057"/>
            <a:ext cx="3847853" cy="3282216"/>
          </a:xfrm>
          <a:prstGeom prst="roundRect">
            <a:avLst>
              <a:gd name="adj" fmla="val 9797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42C0DE-6A9B-4AF6-9841-670E9A7ACDC5}"/>
              </a:ext>
            </a:extLst>
          </p:cNvPr>
          <p:cNvSpPr txBox="1"/>
          <p:nvPr/>
        </p:nvSpPr>
        <p:spPr>
          <a:xfrm>
            <a:off x="461392" y="2079058"/>
            <a:ext cx="3262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/>
              <a:t>Εδαφική Διάβρωση</a:t>
            </a:r>
          </a:p>
        </p:txBody>
      </p:sp>
      <p:sp>
        <p:nvSpPr>
          <p:cNvPr id="15" name="Ορθογώνιο: Στρογγύλεμα γωνιών 14">
            <a:extLst>
              <a:ext uri="{FF2B5EF4-FFF2-40B4-BE49-F238E27FC236}">
                <a16:creationId xmlns:a16="http://schemas.microsoft.com/office/drawing/2014/main" id="{50D8E5AC-753C-451F-81EF-A6DE45840149}"/>
              </a:ext>
            </a:extLst>
          </p:cNvPr>
          <p:cNvSpPr/>
          <p:nvPr/>
        </p:nvSpPr>
        <p:spPr>
          <a:xfrm>
            <a:off x="8932278" y="1070857"/>
            <a:ext cx="3108960" cy="2521819"/>
          </a:xfrm>
          <a:prstGeom prst="roundRect">
            <a:avLst>
              <a:gd name="adj" fmla="val 9797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65A8E9-7F96-4CA5-BF90-D3CE8C9FAD9D}"/>
              </a:ext>
            </a:extLst>
          </p:cNvPr>
          <p:cNvSpPr txBox="1"/>
          <p:nvPr/>
        </p:nvSpPr>
        <p:spPr>
          <a:xfrm>
            <a:off x="9627750" y="1070857"/>
            <a:ext cx="1726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Στερεοαπορροή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5A1421-3A15-48E0-8375-E9B3FE3429E3}"/>
              </a:ext>
            </a:extLst>
          </p:cNvPr>
          <p:cNvSpPr txBox="1"/>
          <p:nvPr/>
        </p:nvSpPr>
        <p:spPr>
          <a:xfrm>
            <a:off x="177309" y="2448390"/>
            <a:ext cx="383113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(Soil Science Society of America, 2001):</a:t>
            </a:r>
            <a:endParaRPr lang="el-GR" u="sng" dirty="0"/>
          </a:p>
          <a:p>
            <a:pPr algn="just"/>
            <a:r>
              <a:rPr lang="el-GR" dirty="0"/>
              <a:t>η φθορά της εδαφικής επιφάνειας εξαιτίας της δράσης δυνάμεων, όπως η βροχόπτωση και/ ή η επιφανειακή απορροή (υδατική διάβρωση), ο άνεμος (αιολική διάβρωση), ο πάγος, η μεταβολή της θερμοκρασίας, η βαρύτητα ή άλλοι φυσικοί ή ανθρωπογενείς παράγοντες (μηχανική διάβρωση).</a:t>
            </a:r>
          </a:p>
          <a:p>
            <a:pPr algn="just"/>
            <a:endParaRPr lang="el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2646D0-C2D5-40A9-B87D-B269D2F741CA}"/>
              </a:ext>
            </a:extLst>
          </p:cNvPr>
          <p:cNvSpPr txBox="1"/>
          <p:nvPr/>
        </p:nvSpPr>
        <p:spPr>
          <a:xfrm>
            <a:off x="8932278" y="1440189"/>
            <a:ext cx="3108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(Vito A. </a:t>
            </a:r>
            <a:r>
              <a:rPr lang="en-US" u="sng" dirty="0" err="1"/>
              <a:t>Vanoni</a:t>
            </a:r>
            <a:r>
              <a:rPr lang="en-US" u="sng" dirty="0"/>
              <a:t>, 1975):</a:t>
            </a:r>
            <a:endParaRPr lang="el-GR" u="sng" dirty="0"/>
          </a:p>
          <a:p>
            <a:pPr algn="just"/>
            <a:r>
              <a:rPr lang="el-GR" dirty="0"/>
              <a:t>το φυσικό μέγεθος που εκφράζει και τις τρεις σχετικές φυσικές διεργασίες της εδαφικής διάβρωσης, της στερεομεταφοράς και της απόθεσης.</a:t>
            </a:r>
          </a:p>
          <a:p>
            <a:pPr algn="just"/>
            <a:endParaRPr lang="el-GR" dirty="0"/>
          </a:p>
        </p:txBody>
      </p:sp>
      <p:cxnSp>
        <p:nvCxnSpPr>
          <p:cNvPr id="21" name="Ευθεία γραμμή σύνδεσης 20">
            <a:extLst>
              <a:ext uri="{FF2B5EF4-FFF2-40B4-BE49-F238E27FC236}">
                <a16:creationId xmlns:a16="http://schemas.microsoft.com/office/drawing/2014/main" id="{CDB49FCF-49F1-4E77-B11B-E62D889337C2}"/>
              </a:ext>
            </a:extLst>
          </p:cNvPr>
          <p:cNvCxnSpPr>
            <a:cxnSpLocks/>
            <a:stCxn id="9" idx="7"/>
            <a:endCxn id="14" idx="1"/>
          </p:cNvCxnSpPr>
          <p:nvPr/>
        </p:nvCxnSpPr>
        <p:spPr>
          <a:xfrm flipV="1">
            <a:off x="8446463" y="2594351"/>
            <a:ext cx="485815" cy="82159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Ορθογώνιο: Στρογγύλεμα γωνιών 34">
            <a:extLst>
              <a:ext uri="{FF2B5EF4-FFF2-40B4-BE49-F238E27FC236}">
                <a16:creationId xmlns:a16="http://schemas.microsoft.com/office/drawing/2014/main" id="{88E55533-3E22-4986-A995-AB3F3855798F}"/>
              </a:ext>
            </a:extLst>
          </p:cNvPr>
          <p:cNvSpPr/>
          <p:nvPr/>
        </p:nvSpPr>
        <p:spPr>
          <a:xfrm>
            <a:off x="8463109" y="3970658"/>
            <a:ext cx="3551541" cy="2462186"/>
          </a:xfrm>
          <a:prstGeom prst="roundRect">
            <a:avLst>
              <a:gd name="adj" fmla="val 9797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3021DE-206E-4386-BEF4-89F1CD708423}"/>
              </a:ext>
            </a:extLst>
          </p:cNvPr>
          <p:cNvSpPr txBox="1"/>
          <p:nvPr/>
        </p:nvSpPr>
        <p:spPr>
          <a:xfrm>
            <a:off x="8684418" y="4010583"/>
            <a:ext cx="3071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Συντελεστής Στερεοαπορροής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CE98EA-3010-49E8-9337-FD4CD24BD4D0}"/>
              </a:ext>
            </a:extLst>
          </p:cNvPr>
          <p:cNvSpPr txBox="1"/>
          <p:nvPr/>
        </p:nvSpPr>
        <p:spPr>
          <a:xfrm>
            <a:off x="8525107" y="4401519"/>
            <a:ext cx="33896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dirty="0"/>
              <a:t>εκφράζει τη μειωμένη ποσότητα φερτών υλικών που καταλήγουν στην διατομή αναφοράς ενός υδατορεύματος λόγω ενδιάμεσων αποθέσεων, έχοντας παραχθεί στα ανάντη της εν λόγω θέσης αναφοράς</a:t>
            </a:r>
          </a:p>
        </p:txBody>
      </p:sp>
    </p:spTree>
    <p:extLst>
      <p:ext uri="{BB962C8B-B14F-4D97-AF65-F5344CB8AC3E}">
        <p14:creationId xmlns:p14="http://schemas.microsoft.com/office/powerpoint/2010/main" val="151831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9" grpId="1" animBg="1"/>
      <p:bldP spid="17" grpId="0" animBg="1"/>
      <p:bldP spid="10" grpId="0"/>
      <p:bldP spid="15" grpId="0" animBg="1"/>
      <p:bldP spid="11" grpId="0"/>
      <p:bldP spid="12" grpId="0"/>
      <p:bldP spid="14" grpId="0"/>
      <p:bldP spid="35" grpId="0" animBg="1"/>
      <p:bldP spid="30" grpId="0"/>
      <p:bldP spid="31" grpId="0"/>
    </p:bld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10173</TotalTime>
  <Words>1801</Words>
  <Application>Microsoft Office PowerPoint</Application>
  <PresentationFormat>Ευρεία οθόνη</PresentationFormat>
  <Paragraphs>324</Paragraphs>
  <Slides>18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Θέμα του Office</vt:lpstr>
      <vt:lpstr>Υδρολογική – υδραυλική προσομοίωση και διερεύνηση της στερεομεταφοράς στη λεκάνη απορροής του Σπερχειού ποταμού</vt:lpstr>
      <vt:lpstr>Δομή Παρουσίασης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Σας ευχαριστώ για την προσοχή σας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Φίλιππος Ραΐσης</dc:creator>
  <cp:lastModifiedBy>Φίλιππος Ραΐσης</cp:lastModifiedBy>
  <cp:revision>284</cp:revision>
  <dcterms:created xsi:type="dcterms:W3CDTF">2020-10-06T17:23:52Z</dcterms:created>
  <dcterms:modified xsi:type="dcterms:W3CDTF">2020-11-04T09:20:59Z</dcterms:modified>
</cp:coreProperties>
</file>