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drawings/drawing1.xml" ContentType="application/vnd.openxmlformats-officedocument.drawingml.chartshapes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drawings/drawing2.xml" ContentType="application/vnd.openxmlformats-officedocument.drawingml.chartshapes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drawings/drawing3.xml" ContentType="application/vnd.openxmlformats-officedocument.drawingml.chartshapes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25"/>
  </p:notesMasterIdLst>
  <p:sldIdLst>
    <p:sldId id="256" r:id="rId2"/>
    <p:sldId id="257" r:id="rId3"/>
    <p:sldId id="258" r:id="rId4"/>
    <p:sldId id="259" r:id="rId5"/>
    <p:sldId id="270" r:id="rId6"/>
    <p:sldId id="261" r:id="rId7"/>
    <p:sldId id="262" r:id="rId8"/>
    <p:sldId id="263" r:id="rId9"/>
    <p:sldId id="269" r:id="rId10"/>
    <p:sldId id="264" r:id="rId11"/>
    <p:sldId id="265" r:id="rId12"/>
    <p:sldId id="267" r:id="rId13"/>
    <p:sldId id="266" r:id="rId14"/>
    <p:sldId id="272" r:id="rId15"/>
    <p:sldId id="268" r:id="rId16"/>
    <p:sldId id="273" r:id="rId17"/>
    <p:sldId id="274" r:id="rId18"/>
    <p:sldId id="275" r:id="rId19"/>
    <p:sldId id="276" r:id="rId20"/>
    <p:sldId id="279" r:id="rId21"/>
    <p:sldId id="280" r:id="rId22"/>
    <p:sldId id="281" r:id="rId23"/>
    <p:sldId id="282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1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0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oni\Downloads\Results_PostProcessing%20KENAK_gasto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oni\Downloads\PRIMARY%20ENERGY%20APOTELESMATA%20KENAK.xlsx" TargetMode="External"/><Relationship Id="rId2" Type="http://schemas.microsoft.com/office/2011/relationships/chartColorStyle" Target="colors10.xml"/><Relationship Id="rId1" Type="http://schemas.microsoft.com/office/2011/relationships/chartStyle" Target="style10.xm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oni\Downloads\PRIMARY%20ENERGY%20APOTELESMATA.xlsx" TargetMode="Externa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chartUserShapes" Target="../drawings/drawing2.xm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oni\Downloads\PRIMARY%20ENERGY%20APOTELESMATA.xlsx" TargetMode="Externa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chartUserShapes" Target="../drawings/drawing3.xm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oni\Downloads\PRIMARY%20ENERGY%20APOTELESMATA%20INTERNAL%20BLINDS.xlsx" TargetMode="External"/><Relationship Id="rId2" Type="http://schemas.microsoft.com/office/2011/relationships/chartColorStyle" Target="colors13.xml"/><Relationship Id="rId1" Type="http://schemas.microsoft.com/office/2011/relationships/chartStyle" Target="style13.xm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oni\Downloads\PRIMARY%20ENERGY%20APOTELESMATA%20INTERNAL%20BLINDS.xlsx" TargetMode="External"/><Relationship Id="rId2" Type="http://schemas.microsoft.com/office/2011/relationships/chartColorStyle" Target="colors14.xml"/><Relationship Id="rId1" Type="http://schemas.microsoft.com/office/2011/relationships/chartStyle" Target="style14.xm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oni\Downloads\PRIMARY%20ENERGY%20APOTELESMATA%20&#917;&#935;TERNAL%20BLINDS.xlsx" TargetMode="External"/><Relationship Id="rId2" Type="http://schemas.microsoft.com/office/2011/relationships/chartColorStyle" Target="colors15.xml"/><Relationship Id="rId1" Type="http://schemas.microsoft.com/office/2011/relationships/chartStyle" Target="style15.xm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oni\Downloads\PRIMARY%20ENERGY%20APOTELESMATA%20&#917;&#935;TERNAL%20BLINDS.xlsx" TargetMode="External"/><Relationship Id="rId2" Type="http://schemas.microsoft.com/office/2011/relationships/chartColorStyle" Target="colors16.xml"/><Relationship Id="rId1" Type="http://schemas.microsoft.com/office/2011/relationships/chartStyle" Target="style16.xm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oni\Downloads\PRIMARY%20ENERGY%20APOTELESMATA%20&#917;&#935;TERNAL%20BLINDS%20-%20cooling.xlsx" TargetMode="External"/><Relationship Id="rId2" Type="http://schemas.microsoft.com/office/2011/relationships/chartColorStyle" Target="colors17.xml"/><Relationship Id="rId1" Type="http://schemas.microsoft.com/office/2011/relationships/chartStyle" Target="style17.xm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oni\Downloads\PRIMARY%20ENERGY%20APOTELESMATA%20&#917;&#935;TERNAL%20BLINDS%20-%20cooling.xlsx" TargetMode="External"/><Relationship Id="rId2" Type="http://schemas.microsoft.com/office/2011/relationships/chartColorStyle" Target="colors18.xml"/><Relationship Id="rId1" Type="http://schemas.microsoft.com/office/2011/relationships/chartStyle" Target="style18.xm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oni\Downloads\PRIMARY%20ENERGY%20APOTELESMATA%20&#917;&#935;TERNAL%20BLINDS%20-%20solar.xlsx" TargetMode="External"/><Relationship Id="rId2" Type="http://schemas.microsoft.com/office/2011/relationships/chartColorStyle" Target="colors19.xml"/><Relationship Id="rId1" Type="http://schemas.microsoft.com/office/2011/relationships/chartStyle" Target="style19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oni\Downloads\Results_PostProcessing%20KENAK_gasto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oni\Downloads\PRIMARY%20ENERGY%20APOTELESMATA%20&#917;&#935;TERNAL%20BLINDS%20-%20solar.xlsx" TargetMode="External"/><Relationship Id="rId2" Type="http://schemas.microsoft.com/office/2011/relationships/chartColorStyle" Target="colors20.xml"/><Relationship Id="rId1" Type="http://schemas.microsoft.com/office/2011/relationships/chartStyle" Target="style20.xm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oni\Downloads\PRIMARY%20ENERGY%20APOTELESMATA%20&#917;&#935;TERNAL%20BLINDS%20-%20solar%20-%20Copy.xlsx" TargetMode="External"/><Relationship Id="rId2" Type="http://schemas.microsoft.com/office/2011/relationships/chartColorStyle" Target="colors21.xml"/><Relationship Id="rId1" Type="http://schemas.microsoft.com/office/2011/relationships/chartStyle" Target="style21.xm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oni\Downloads\PRIMARY%20ENERGY%20APOTELESMATA%20&#917;&#935;TERNAL%20BLINDS%20-%20solar%20-%20Copy.xlsx" TargetMode="External"/><Relationship Id="rId2" Type="http://schemas.microsoft.com/office/2011/relationships/chartColorStyle" Target="colors22.xml"/><Relationship Id="rId1" Type="http://schemas.microsoft.com/office/2011/relationships/chartStyle" Target="style2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oni\Downloads\Results_PostProcessing%20&#917;NERGYPLUS%20new_gatso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oni\Downloads\Results_PostProcessing%20&#917;NERGYPLUS%20new_gatso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oni\Downloads\Results_PostProcessing%20KENAK_gasto(1)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oni\Downloads\Results_PostProcessing%20&#917;NERGYPLUS%20new_gatso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oni\Downloads\PRIMARY%20ENERGY%20APOTELESMATA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oni\Downloads\PRIMARY%20ENERGY%20APOTELESMATA.xlsx" TargetMode="Externa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chartUserShapes" Target="../drawings/drawing1.xm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eoni\Downloads\PRIMARY%20ENERGY%20APOTELESMATA%20KENAK.xlsx" TargetMode="External"/><Relationship Id="rId2" Type="http://schemas.microsoft.com/office/2011/relationships/chartColorStyle" Target="colors9.xml"/><Relationship Id="rId1" Type="http://schemas.microsoft.com/office/2011/relationships/chartStyle" Target="style9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sz="1400" b="0" i="0" baseline="0" dirty="0">
                <a:effectLst/>
              </a:rPr>
              <a:t>ΑΜΟΝΩΤΟ ΚΤΙΡΙΟ - ΣΤΑΘΕΡΗ ΣΚΙΑΣΗ (Απαιτήσεις</a:t>
            </a:r>
            <a:r>
              <a:rPr lang="en-US" sz="1400" b="0" i="0" baseline="0" dirty="0">
                <a:effectLst/>
              </a:rPr>
              <a:t>)</a:t>
            </a:r>
            <a:endParaRPr lang="en-US" sz="1400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Uninsulated_Figures!$C$2</c:f>
              <c:strCache>
                <c:ptCount val="1"/>
                <c:pt idx="0">
                  <c:v>Heating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multiLvlStrRef>
              <c:f>Uninsulated_Figures!$A$3:$B$19</c:f>
              <c:multiLvlStrCache>
                <c:ptCount val="17"/>
                <c:lvl>
                  <c:pt idx="0">
                    <c:v>Shading</c:v>
                  </c:pt>
                  <c:pt idx="1">
                    <c:v>Shading</c:v>
                  </c:pt>
                  <c:pt idx="2">
                    <c:v>North</c:v>
                  </c:pt>
                  <c:pt idx="3">
                    <c:v>East</c:v>
                  </c:pt>
                  <c:pt idx="4">
                    <c:v>South </c:v>
                  </c:pt>
                  <c:pt idx="5">
                    <c:v>West</c:v>
                  </c:pt>
                  <c:pt idx="6">
                    <c:v>All</c:v>
                  </c:pt>
                  <c:pt idx="7">
                    <c:v>North</c:v>
                  </c:pt>
                  <c:pt idx="8">
                    <c:v>East</c:v>
                  </c:pt>
                  <c:pt idx="9">
                    <c:v>South </c:v>
                  </c:pt>
                  <c:pt idx="10">
                    <c:v>West</c:v>
                  </c:pt>
                  <c:pt idx="11">
                    <c:v>All</c:v>
                  </c:pt>
                  <c:pt idx="12">
                    <c:v>North</c:v>
                  </c:pt>
                  <c:pt idx="13">
                    <c:v>East</c:v>
                  </c:pt>
                  <c:pt idx="14">
                    <c:v>South </c:v>
                  </c:pt>
                  <c:pt idx="15">
                    <c:v>West</c:v>
                  </c:pt>
                  <c:pt idx="16">
                    <c:v>All</c:v>
                  </c:pt>
                </c:lvl>
                <c:lvl>
                  <c:pt idx="0">
                    <c:v>No</c:v>
                  </c:pt>
                  <c:pt idx="1">
                    <c:v>Full</c:v>
                  </c:pt>
                  <c:pt idx="2">
                    <c:v>Only building</c:v>
                  </c:pt>
                  <c:pt idx="7">
                    <c:v>Only beam'</c:v>
                  </c:pt>
                  <c:pt idx="12">
                    <c:v>Both building and beam</c:v>
                  </c:pt>
                </c:lvl>
              </c:multiLvlStrCache>
            </c:multiLvlStrRef>
          </c:cat>
          <c:val>
            <c:numRef>
              <c:f>Uninsulated_Figures!$C$3:$C$19</c:f>
              <c:numCache>
                <c:formatCode>General</c:formatCode>
                <c:ptCount val="17"/>
                <c:pt idx="0">
                  <c:v>33.700000000000003</c:v>
                </c:pt>
                <c:pt idx="1">
                  <c:v>133.5</c:v>
                </c:pt>
                <c:pt idx="2">
                  <c:v>33.700000000000003</c:v>
                </c:pt>
                <c:pt idx="3">
                  <c:v>35.799999999999997</c:v>
                </c:pt>
                <c:pt idx="4">
                  <c:v>39.200000000000003</c:v>
                </c:pt>
                <c:pt idx="5">
                  <c:v>35.799999999999997</c:v>
                </c:pt>
                <c:pt idx="6">
                  <c:v>45</c:v>
                </c:pt>
                <c:pt idx="7">
                  <c:v>34.4</c:v>
                </c:pt>
                <c:pt idx="8">
                  <c:v>35.4</c:v>
                </c:pt>
                <c:pt idx="9">
                  <c:v>37.5</c:v>
                </c:pt>
                <c:pt idx="10">
                  <c:v>35.4</c:v>
                </c:pt>
                <c:pt idx="11">
                  <c:v>42.3</c:v>
                </c:pt>
                <c:pt idx="12">
                  <c:v>34.4</c:v>
                </c:pt>
                <c:pt idx="13">
                  <c:v>34.5</c:v>
                </c:pt>
                <c:pt idx="14">
                  <c:v>41</c:v>
                </c:pt>
                <c:pt idx="15">
                  <c:v>36.799999999999997</c:v>
                </c:pt>
                <c:pt idx="16">
                  <c:v>64.3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848-4ACF-A4A6-D8B8EFBB89A5}"/>
            </c:ext>
          </c:extLst>
        </c:ser>
        <c:ser>
          <c:idx val="1"/>
          <c:order val="1"/>
          <c:tx>
            <c:strRef>
              <c:f>Uninsulated_Figures!$D$2</c:f>
              <c:strCache>
                <c:ptCount val="1"/>
                <c:pt idx="0">
                  <c:v>Cooling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multiLvlStrRef>
              <c:f>Uninsulated_Figures!$A$3:$B$19</c:f>
              <c:multiLvlStrCache>
                <c:ptCount val="17"/>
                <c:lvl>
                  <c:pt idx="0">
                    <c:v>Shading</c:v>
                  </c:pt>
                  <c:pt idx="1">
                    <c:v>Shading</c:v>
                  </c:pt>
                  <c:pt idx="2">
                    <c:v>North</c:v>
                  </c:pt>
                  <c:pt idx="3">
                    <c:v>East</c:v>
                  </c:pt>
                  <c:pt idx="4">
                    <c:v>South </c:v>
                  </c:pt>
                  <c:pt idx="5">
                    <c:v>West</c:v>
                  </c:pt>
                  <c:pt idx="6">
                    <c:v>All</c:v>
                  </c:pt>
                  <c:pt idx="7">
                    <c:v>North</c:v>
                  </c:pt>
                  <c:pt idx="8">
                    <c:v>East</c:v>
                  </c:pt>
                  <c:pt idx="9">
                    <c:v>South </c:v>
                  </c:pt>
                  <c:pt idx="10">
                    <c:v>West</c:v>
                  </c:pt>
                  <c:pt idx="11">
                    <c:v>All</c:v>
                  </c:pt>
                  <c:pt idx="12">
                    <c:v>North</c:v>
                  </c:pt>
                  <c:pt idx="13">
                    <c:v>East</c:v>
                  </c:pt>
                  <c:pt idx="14">
                    <c:v>South </c:v>
                  </c:pt>
                  <c:pt idx="15">
                    <c:v>West</c:v>
                  </c:pt>
                  <c:pt idx="16">
                    <c:v>All</c:v>
                  </c:pt>
                </c:lvl>
                <c:lvl>
                  <c:pt idx="0">
                    <c:v>No</c:v>
                  </c:pt>
                  <c:pt idx="1">
                    <c:v>Full</c:v>
                  </c:pt>
                  <c:pt idx="2">
                    <c:v>Only building</c:v>
                  </c:pt>
                  <c:pt idx="7">
                    <c:v>Only beam'</c:v>
                  </c:pt>
                  <c:pt idx="12">
                    <c:v>Both building and beam</c:v>
                  </c:pt>
                </c:lvl>
              </c:multiLvlStrCache>
            </c:multiLvlStrRef>
          </c:cat>
          <c:val>
            <c:numRef>
              <c:f>Uninsulated_Figures!$D$3:$D$19</c:f>
              <c:numCache>
                <c:formatCode>General</c:formatCode>
                <c:ptCount val="17"/>
                <c:pt idx="0">
                  <c:v>212.6</c:v>
                </c:pt>
                <c:pt idx="1">
                  <c:v>46.7</c:v>
                </c:pt>
                <c:pt idx="2">
                  <c:v>208.1</c:v>
                </c:pt>
                <c:pt idx="3">
                  <c:v>195.9</c:v>
                </c:pt>
                <c:pt idx="4">
                  <c:v>210.4</c:v>
                </c:pt>
                <c:pt idx="5">
                  <c:v>195.9</c:v>
                </c:pt>
                <c:pt idx="6">
                  <c:v>172.7</c:v>
                </c:pt>
                <c:pt idx="7">
                  <c:v>204.9</c:v>
                </c:pt>
                <c:pt idx="8">
                  <c:v>189.2</c:v>
                </c:pt>
                <c:pt idx="9">
                  <c:v>189.2</c:v>
                </c:pt>
                <c:pt idx="10">
                  <c:v>189.2</c:v>
                </c:pt>
                <c:pt idx="11">
                  <c:v>135.19999999999999</c:v>
                </c:pt>
                <c:pt idx="12">
                  <c:v>201.6</c:v>
                </c:pt>
                <c:pt idx="13">
                  <c:v>200.4</c:v>
                </c:pt>
                <c:pt idx="14">
                  <c:v>188.3</c:v>
                </c:pt>
                <c:pt idx="15">
                  <c:v>180.3</c:v>
                </c:pt>
                <c:pt idx="16">
                  <c:v>113.6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848-4ACF-A4A6-D8B8EFBB89A5}"/>
            </c:ext>
          </c:extLst>
        </c:ser>
        <c:ser>
          <c:idx val="2"/>
          <c:order val="2"/>
          <c:tx>
            <c:strRef>
              <c:f>Uninsulated_Figures!$E$2</c:f>
              <c:strCache>
                <c:ptCount val="1"/>
                <c:pt idx="0">
                  <c:v>Lighting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Uninsulated_Figures!$A$3:$B$19</c:f>
              <c:multiLvlStrCache>
                <c:ptCount val="17"/>
                <c:lvl>
                  <c:pt idx="0">
                    <c:v>Shading</c:v>
                  </c:pt>
                  <c:pt idx="1">
                    <c:v>Shading</c:v>
                  </c:pt>
                  <c:pt idx="2">
                    <c:v>North</c:v>
                  </c:pt>
                  <c:pt idx="3">
                    <c:v>East</c:v>
                  </c:pt>
                  <c:pt idx="4">
                    <c:v>South </c:v>
                  </c:pt>
                  <c:pt idx="5">
                    <c:v>West</c:v>
                  </c:pt>
                  <c:pt idx="6">
                    <c:v>All</c:v>
                  </c:pt>
                  <c:pt idx="7">
                    <c:v>North</c:v>
                  </c:pt>
                  <c:pt idx="8">
                    <c:v>East</c:v>
                  </c:pt>
                  <c:pt idx="9">
                    <c:v>South </c:v>
                  </c:pt>
                  <c:pt idx="10">
                    <c:v>West</c:v>
                  </c:pt>
                  <c:pt idx="11">
                    <c:v>All</c:v>
                  </c:pt>
                  <c:pt idx="12">
                    <c:v>North</c:v>
                  </c:pt>
                  <c:pt idx="13">
                    <c:v>East</c:v>
                  </c:pt>
                  <c:pt idx="14">
                    <c:v>South </c:v>
                  </c:pt>
                  <c:pt idx="15">
                    <c:v>West</c:v>
                  </c:pt>
                  <c:pt idx="16">
                    <c:v>All</c:v>
                  </c:pt>
                </c:lvl>
                <c:lvl>
                  <c:pt idx="0">
                    <c:v>No</c:v>
                  </c:pt>
                  <c:pt idx="1">
                    <c:v>Full</c:v>
                  </c:pt>
                  <c:pt idx="2">
                    <c:v>Only building</c:v>
                  </c:pt>
                  <c:pt idx="7">
                    <c:v>Only beam'</c:v>
                  </c:pt>
                  <c:pt idx="12">
                    <c:v>Both building and beam</c:v>
                  </c:pt>
                </c:lvl>
              </c:multiLvlStrCache>
            </c:multiLvlStrRef>
          </c:cat>
          <c:val>
            <c:numRef>
              <c:f>Uninsulated_Figures!$E$3:$E$19</c:f>
              <c:numCache>
                <c:formatCode>General</c:formatCode>
                <c:ptCount val="17"/>
                <c:pt idx="0">
                  <c:v>40</c:v>
                </c:pt>
                <c:pt idx="1">
                  <c:v>40</c:v>
                </c:pt>
                <c:pt idx="2">
                  <c:v>40</c:v>
                </c:pt>
                <c:pt idx="3">
                  <c:v>40</c:v>
                </c:pt>
                <c:pt idx="4">
                  <c:v>40</c:v>
                </c:pt>
                <c:pt idx="5">
                  <c:v>40</c:v>
                </c:pt>
                <c:pt idx="6">
                  <c:v>40</c:v>
                </c:pt>
                <c:pt idx="7">
                  <c:v>40</c:v>
                </c:pt>
                <c:pt idx="8">
                  <c:v>40</c:v>
                </c:pt>
                <c:pt idx="9">
                  <c:v>40</c:v>
                </c:pt>
                <c:pt idx="10">
                  <c:v>40</c:v>
                </c:pt>
                <c:pt idx="11">
                  <c:v>40</c:v>
                </c:pt>
                <c:pt idx="12">
                  <c:v>40</c:v>
                </c:pt>
                <c:pt idx="13">
                  <c:v>40</c:v>
                </c:pt>
                <c:pt idx="14">
                  <c:v>40</c:v>
                </c:pt>
                <c:pt idx="15">
                  <c:v>40</c:v>
                </c:pt>
                <c:pt idx="16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848-4ACF-A4A6-D8B8EFBB89A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95136728"/>
        <c:axId val="595133448"/>
      </c:barChart>
      <c:catAx>
        <c:axId val="595136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133448"/>
        <c:crosses val="autoZero"/>
        <c:auto val="1"/>
        <c:lblAlgn val="ctr"/>
        <c:lblOffset val="100"/>
        <c:noMultiLvlLbl val="0"/>
      </c:catAx>
      <c:valAx>
        <c:axId val="595133448"/>
        <c:scaling>
          <c:orientation val="minMax"/>
          <c:max val="4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baseline="0" dirty="0">
                    <a:effectLst/>
                  </a:rPr>
                  <a:t>kWh/m</a:t>
                </a:r>
                <a:r>
                  <a:rPr lang="en-US" sz="1000" b="0" i="0" u="none" strike="noStrike" baseline="30000" dirty="0">
                    <a:effectLst/>
                  </a:rPr>
                  <a:t>2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136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/>
              <a:t>ΜΟΝΩΜΕΝΟ ΚΤΙΡΙΟ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'[PRIMARY ENERGY APOTELESMATA KENAK.xlsx]ΕΛΕΓΧΟΣ ΦΩΤΙΣΜΟΥ'!$L$11</c:f>
              <c:strCache>
                <c:ptCount val="1"/>
                <c:pt idx="0">
                  <c:v>HEATING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multiLvlStrRef>
              <c:f>'[PRIMARY ENERGY APOTELESMATA KENAK.xlsx]ΕΛΕΓΧΟΣ ΦΩΤΙΣΜΟΥ'!$J$12:$K$16</c:f>
              <c:multiLvlStrCache>
                <c:ptCount val="5"/>
                <c:lvl>
                  <c:pt idx="0">
                    <c:v>INITIAL BUILDING</c:v>
                  </c:pt>
                  <c:pt idx="1">
                    <c:v>NO SHADING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ΦΩΤΙΣΜΟΥ</c:v>
                  </c:pt>
                </c:lvl>
              </c:multiLvlStrCache>
            </c:multiLvlStrRef>
          </c:cat>
          <c:val>
            <c:numRef>
              <c:f>'[PRIMARY ENERGY APOTELESMATA KENAK.xlsx]ΕΛΕΓΧΟΣ ΦΩΤΙΣΜΟΥ'!$L$12:$L$16</c:f>
              <c:numCache>
                <c:formatCode>General</c:formatCode>
                <c:ptCount val="5"/>
                <c:pt idx="0">
                  <c:v>4.2533333333333339</c:v>
                </c:pt>
                <c:pt idx="1">
                  <c:v>4.543333333333333</c:v>
                </c:pt>
                <c:pt idx="2">
                  <c:v>9.1833333333333318</c:v>
                </c:pt>
                <c:pt idx="3">
                  <c:v>7.8299999999999992</c:v>
                </c:pt>
                <c:pt idx="4">
                  <c:v>17.013333333333335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6BB-4E90-A539-35F239FC497F}"/>
            </c:ext>
          </c:extLst>
        </c:ser>
        <c:ser>
          <c:idx val="1"/>
          <c:order val="1"/>
          <c:tx>
            <c:strRef>
              <c:f>'[PRIMARY ENERGY APOTELESMATA KENAK.xlsx]ΕΛΕΓΧΟΣ ΦΩΤΙΣΜΟΥ'!$M$11</c:f>
              <c:strCache>
                <c:ptCount val="1"/>
                <c:pt idx="0">
                  <c:v>COOLING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multiLvlStrRef>
              <c:f>'[PRIMARY ENERGY APOTELESMATA KENAK.xlsx]ΕΛΕΓΧΟΣ ΦΩΤΙΣΜΟΥ'!$J$12:$K$16</c:f>
              <c:multiLvlStrCache>
                <c:ptCount val="5"/>
                <c:lvl>
                  <c:pt idx="0">
                    <c:v>INITIAL BUILDING</c:v>
                  </c:pt>
                  <c:pt idx="1">
                    <c:v>NO SHADING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ΦΩΤΙΣΜΟΥ</c:v>
                  </c:pt>
                </c:lvl>
              </c:multiLvlStrCache>
            </c:multiLvlStrRef>
          </c:cat>
          <c:val>
            <c:numRef>
              <c:f>'[PRIMARY ENERGY APOTELESMATA KENAK.xlsx]ΕΛΕΓΧΟΣ ΦΩΤΙΣΜΟΥ'!$M$12:$M$16</c:f>
              <c:numCache>
                <c:formatCode>General</c:formatCode>
                <c:ptCount val="5"/>
                <c:pt idx="0">
                  <c:v>193.62333333333333</c:v>
                </c:pt>
                <c:pt idx="1">
                  <c:v>188.98333333333335</c:v>
                </c:pt>
                <c:pt idx="2">
                  <c:v>152.05666666666667</c:v>
                </c:pt>
                <c:pt idx="3">
                  <c:v>115.42000000000002</c:v>
                </c:pt>
                <c:pt idx="4">
                  <c:v>95.506666666666661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6BB-4E90-A539-35F239FC497F}"/>
            </c:ext>
          </c:extLst>
        </c:ser>
        <c:ser>
          <c:idx val="2"/>
          <c:order val="2"/>
          <c:tx>
            <c:strRef>
              <c:f>'[PRIMARY ENERGY APOTELESMATA KENAK.xlsx]ΕΛΕΓΧΟΣ ΦΩΤΙΣΜΟΥ'!$N$11</c:f>
              <c:strCache>
                <c:ptCount val="1"/>
                <c:pt idx="0">
                  <c:v>LIGHTING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'[PRIMARY ENERGY APOTELESMATA KENAK.xlsx]ΕΛΕΓΧΟΣ ΦΩΤΙΣΜΟΥ'!$J$12:$K$16</c:f>
              <c:multiLvlStrCache>
                <c:ptCount val="5"/>
                <c:lvl>
                  <c:pt idx="0">
                    <c:v>INITIAL BUILDING</c:v>
                  </c:pt>
                  <c:pt idx="1">
                    <c:v>NO SHADING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ΦΩΤΙΣΜΟΥ</c:v>
                  </c:pt>
                </c:lvl>
              </c:multiLvlStrCache>
            </c:multiLvlStrRef>
          </c:cat>
          <c:val>
            <c:numRef>
              <c:f>'[PRIMARY ENERGY APOTELESMATA KENAK.xlsx]ΕΛΕΓΧΟΣ ΦΩΤΙΣΜΟΥ'!$N$12:$N$16</c:f>
              <c:numCache>
                <c:formatCode>General</c:formatCode>
                <c:ptCount val="5"/>
                <c:pt idx="0">
                  <c:v>116</c:v>
                </c:pt>
                <c:pt idx="1">
                  <c:v>84.679999999999993</c:v>
                </c:pt>
                <c:pt idx="2">
                  <c:v>84.679999999999993</c:v>
                </c:pt>
                <c:pt idx="3">
                  <c:v>84.679999999999993</c:v>
                </c:pt>
                <c:pt idx="4">
                  <c:v>84.679999999999993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6BB-4E90-A539-35F239FC497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72701272"/>
        <c:axId val="372703240"/>
      </c:barChart>
      <c:catAx>
        <c:axId val="372701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703240"/>
        <c:crosses val="autoZero"/>
        <c:auto val="1"/>
        <c:lblAlgn val="ctr"/>
        <c:lblOffset val="100"/>
        <c:noMultiLvlLbl val="0"/>
      </c:catAx>
      <c:valAx>
        <c:axId val="372703240"/>
        <c:scaling>
          <c:orientation val="minMax"/>
          <c:max val="4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dirty="0">
                    <a:effectLst/>
                  </a:rPr>
                  <a:t>kWh/m</a:t>
                </a:r>
                <a:r>
                  <a:rPr lang="en-US" sz="1000" baseline="30000" dirty="0">
                    <a:effectLst/>
                  </a:rPr>
                  <a:t>2</a:t>
                </a:r>
                <a:endParaRPr lang="en-US" sz="10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701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/>
              <a:t>ΑΜΟΝΩΤΟ ΚΤΙΡΙΟ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'[PRIMARY ENERGY APOTELESMATA.xlsx]ΕΛΕΓΧΟΣ ΦΩΤΙΣΜΟΥ'!$L$22</c:f>
              <c:strCache>
                <c:ptCount val="1"/>
                <c:pt idx="0">
                  <c:v>HEATING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multiLvlStrRef>
              <c:f>'[PRIMARY ENERGY APOTELESMATA.xlsx]ΕΛΕΓΧΟΣ ΦΩΤΙΣΜΟΥ'!$J$23:$K$27</c:f>
              <c:multiLvlStrCache>
                <c:ptCount val="5"/>
                <c:lvl>
                  <c:pt idx="0">
                    <c:v>INITIAL BUILDING</c:v>
                  </c:pt>
                  <c:pt idx="1">
                    <c:v>INITIAL BUILDING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ΦΩΤΙΣΜΟΥ</c:v>
                  </c:pt>
                </c:lvl>
              </c:multiLvlStrCache>
            </c:multiLvlStrRef>
          </c:cat>
          <c:val>
            <c:numRef>
              <c:f>'[PRIMARY ENERGY APOTELESMATA.xlsx]ΕΛΕΓΧΟΣ ΦΩΤΙΣΜΟΥ'!$L$23:$L$27</c:f>
              <c:numCache>
                <c:formatCode>General</c:formatCode>
                <c:ptCount val="5"/>
                <c:pt idx="0">
                  <c:v>55.485711934156377</c:v>
                </c:pt>
                <c:pt idx="1">
                  <c:v>64.801991769547328</c:v>
                </c:pt>
                <c:pt idx="2">
                  <c:v>78.563028806584356</c:v>
                </c:pt>
                <c:pt idx="3">
                  <c:v>72.604901234567905</c:v>
                </c:pt>
                <c:pt idx="4">
                  <c:v>86.931139917695461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A22-4392-9B4E-A3582EFB44AA}"/>
            </c:ext>
          </c:extLst>
        </c:ser>
        <c:ser>
          <c:idx val="1"/>
          <c:order val="1"/>
          <c:tx>
            <c:strRef>
              <c:f>'[PRIMARY ENERGY APOTELESMATA.xlsx]ΕΛΕΓΧΟΣ ΦΩΤΙΣΜΟΥ'!$M$22</c:f>
              <c:strCache>
                <c:ptCount val="1"/>
                <c:pt idx="0">
                  <c:v>COOLING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multiLvlStrRef>
              <c:f>'[PRIMARY ENERGY APOTELESMATA.xlsx]ΕΛΕΓΧΟΣ ΦΩΤΙΣΜΟΥ'!$J$23:$K$27</c:f>
              <c:multiLvlStrCache>
                <c:ptCount val="5"/>
                <c:lvl>
                  <c:pt idx="0">
                    <c:v>INITIAL BUILDING</c:v>
                  </c:pt>
                  <c:pt idx="1">
                    <c:v>INITIAL BUILDING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ΦΩΤΙΣΜΟΥ</c:v>
                  </c:pt>
                </c:lvl>
              </c:multiLvlStrCache>
            </c:multiLvlStrRef>
          </c:cat>
          <c:val>
            <c:numRef>
              <c:f>'[PRIMARY ENERGY APOTELESMATA.xlsx]ΕΛΕΓΧΟΣ ΦΩΤΙΣΜΟΥ'!$M$23:$M$27</c:f>
              <c:numCache>
                <c:formatCode>General</c:formatCode>
                <c:ptCount val="5"/>
                <c:pt idx="0">
                  <c:v>140.77590534979421</c:v>
                </c:pt>
                <c:pt idx="1">
                  <c:v>119.05967901234567</c:v>
                </c:pt>
                <c:pt idx="2">
                  <c:v>85.661345679012342</c:v>
                </c:pt>
                <c:pt idx="3">
                  <c:v>87.562695473251026</c:v>
                </c:pt>
                <c:pt idx="4">
                  <c:v>59.335670781893008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A22-4392-9B4E-A3582EFB44AA}"/>
            </c:ext>
          </c:extLst>
        </c:ser>
        <c:ser>
          <c:idx val="2"/>
          <c:order val="2"/>
          <c:tx>
            <c:strRef>
              <c:f>'[PRIMARY ENERGY APOTELESMATA.xlsx]ΕΛΕΓΧΟΣ ΦΩΤΙΣΜΟΥ'!$N$22</c:f>
              <c:strCache>
                <c:ptCount val="1"/>
                <c:pt idx="0">
                  <c:v>LIGHTING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'[PRIMARY ENERGY APOTELESMATA.xlsx]ΕΛΕΓΧΟΣ ΦΩΤΙΣΜΟΥ'!$J$23:$K$27</c:f>
              <c:multiLvlStrCache>
                <c:ptCount val="5"/>
                <c:lvl>
                  <c:pt idx="0">
                    <c:v>INITIAL BUILDING</c:v>
                  </c:pt>
                  <c:pt idx="1">
                    <c:v>INITIAL BUILDING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ΦΩΤΙΣΜΟΥ</c:v>
                  </c:pt>
                </c:lvl>
              </c:multiLvlStrCache>
            </c:multiLvlStrRef>
          </c:cat>
          <c:val>
            <c:numRef>
              <c:f>'[PRIMARY ENERGY APOTELESMATA.xlsx]ΕΛΕΓΧΟΣ ΦΩΤΙΣΜΟΥ'!$N$23:$N$27</c:f>
              <c:numCache>
                <c:formatCode>General</c:formatCode>
                <c:ptCount val="5"/>
                <c:pt idx="0">
                  <c:v>124.69212345679013</c:v>
                </c:pt>
                <c:pt idx="1">
                  <c:v>7.8128148148148142</c:v>
                </c:pt>
                <c:pt idx="2">
                  <c:v>9.2635308641975307</c:v>
                </c:pt>
                <c:pt idx="3">
                  <c:v>7.9735679012345688</c:v>
                </c:pt>
                <c:pt idx="4">
                  <c:v>9.7192962962962977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8A22-4392-9B4E-A3582EFB44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2244880"/>
        <c:axId val="452244224"/>
      </c:barChart>
      <c:catAx>
        <c:axId val="452244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244224"/>
        <c:crosses val="autoZero"/>
        <c:auto val="1"/>
        <c:lblAlgn val="ctr"/>
        <c:lblOffset val="100"/>
        <c:noMultiLvlLbl val="0"/>
      </c:catAx>
      <c:valAx>
        <c:axId val="452244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dirty="0">
                    <a:effectLst/>
                  </a:rPr>
                  <a:t>kWh/m</a:t>
                </a:r>
                <a:r>
                  <a:rPr lang="en-US" sz="1000" baseline="30000" dirty="0">
                    <a:effectLst/>
                  </a:rPr>
                  <a:t>2</a:t>
                </a:r>
                <a:endParaRPr lang="en-US" sz="10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244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/>
              <a:t>ΜΟΝΩΜΕΝΟ ΚΤΙΡΙΟ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'[PRIMARY ENERGY APOTELESMATA.xlsx]ΕΛΕΓΧΟΣ ΦΩΤΙΣΜΟΥ'!$L$11</c:f>
              <c:strCache>
                <c:ptCount val="1"/>
                <c:pt idx="0">
                  <c:v>HEATING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multiLvlStrRef>
              <c:f>'[PRIMARY ENERGY APOTELESMATA.xlsx]ΕΛΕΓΧΟΣ ΦΩΤΙΣΜΟΥ'!$J$12:$K$16</c:f>
              <c:multiLvlStrCache>
                <c:ptCount val="5"/>
                <c:lvl>
                  <c:pt idx="0">
                    <c:v>INITIAL BUILDING</c:v>
                  </c:pt>
                  <c:pt idx="1">
                    <c:v>NO SHADING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ΦΩΤΙΣΜΟΥ</c:v>
                  </c:pt>
                </c:lvl>
              </c:multiLvlStrCache>
            </c:multiLvlStrRef>
          </c:cat>
          <c:val>
            <c:numRef>
              <c:f>'[PRIMARY ENERGY APOTELESMATA.xlsx]ΕΛΕΓΧΟΣ ΦΩΤΙΣΜΟΥ'!$L$12:$L$16</c:f>
              <c:numCache>
                <c:formatCode>General</c:formatCode>
                <c:ptCount val="5"/>
                <c:pt idx="0">
                  <c:v>15.873024691358024</c:v>
                </c:pt>
                <c:pt idx="1">
                  <c:v>22.627637860082306</c:v>
                </c:pt>
                <c:pt idx="2">
                  <c:v>30.065481481481481</c:v>
                </c:pt>
                <c:pt idx="3">
                  <c:v>26.313979423868307</c:v>
                </c:pt>
                <c:pt idx="4">
                  <c:v>34.243271604938265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55A-47A3-94EF-10F0B1964897}"/>
            </c:ext>
          </c:extLst>
        </c:ser>
        <c:ser>
          <c:idx val="1"/>
          <c:order val="1"/>
          <c:tx>
            <c:strRef>
              <c:f>'[PRIMARY ENERGY APOTELESMATA.xlsx]ΕΛΕΓΧΟΣ ΦΩΤΙΣΜΟΥ'!$M$11</c:f>
              <c:strCache>
                <c:ptCount val="1"/>
                <c:pt idx="0">
                  <c:v>COOLING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multiLvlStrRef>
              <c:f>'[PRIMARY ENERGY APOTELESMATA.xlsx]ΕΛΕΓΧΟΣ ΦΩΤΙΣΜΟΥ'!$J$12:$K$16</c:f>
              <c:multiLvlStrCache>
                <c:ptCount val="5"/>
                <c:lvl>
                  <c:pt idx="0">
                    <c:v>INITIAL BUILDING</c:v>
                  </c:pt>
                  <c:pt idx="1">
                    <c:v>NO SHADING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ΦΩΤΙΣΜΟΥ</c:v>
                  </c:pt>
                </c:lvl>
              </c:multiLvlStrCache>
            </c:multiLvlStrRef>
          </c:cat>
          <c:val>
            <c:numRef>
              <c:f>'[PRIMARY ENERGY APOTELESMATA.xlsx]ΕΛΕΓΧΟΣ ΦΩΤΙΣΜΟΥ'!$M$12:$M$16</c:f>
              <c:numCache>
                <c:formatCode>General</c:formatCode>
                <c:ptCount val="5"/>
                <c:pt idx="0">
                  <c:v>103.10383127572015</c:v>
                </c:pt>
                <c:pt idx="1">
                  <c:v>79.668370370370369</c:v>
                </c:pt>
                <c:pt idx="2">
                  <c:v>56.544629629629632</c:v>
                </c:pt>
                <c:pt idx="3">
                  <c:v>59.083382716049378</c:v>
                </c:pt>
                <c:pt idx="4">
                  <c:v>38.994020576131682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55A-47A3-94EF-10F0B1964897}"/>
            </c:ext>
          </c:extLst>
        </c:ser>
        <c:ser>
          <c:idx val="2"/>
          <c:order val="2"/>
          <c:tx>
            <c:strRef>
              <c:f>'[PRIMARY ENERGY APOTELESMATA.xlsx]ΕΛΕΓΧΟΣ ΦΩΤΙΣΜΟΥ'!$N$11</c:f>
              <c:strCache>
                <c:ptCount val="1"/>
                <c:pt idx="0">
                  <c:v>LIGHTING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'[PRIMARY ENERGY APOTELESMATA.xlsx]ΕΛΕΓΧΟΣ ΦΩΤΙΣΜΟΥ'!$J$12:$K$16</c:f>
              <c:multiLvlStrCache>
                <c:ptCount val="5"/>
                <c:lvl>
                  <c:pt idx="0">
                    <c:v>INITIAL BUILDING</c:v>
                  </c:pt>
                  <c:pt idx="1">
                    <c:v>NO SHADING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ΦΩΤΙΣΜΟΥ</c:v>
                  </c:pt>
                </c:lvl>
              </c:multiLvlStrCache>
            </c:multiLvlStrRef>
          </c:cat>
          <c:val>
            <c:numRef>
              <c:f>'[PRIMARY ENERGY APOTELESMATA.xlsx]ΕΛΕΓΧΟΣ ΦΩΤΙΣΜΟΥ'!$N$12:$N$16</c:f>
              <c:numCache>
                <c:formatCode>General</c:formatCode>
                <c:ptCount val="5"/>
                <c:pt idx="0">
                  <c:v>124.69212345679013</c:v>
                </c:pt>
                <c:pt idx="1">
                  <c:v>8.2077160493827162</c:v>
                </c:pt>
                <c:pt idx="2">
                  <c:v>10.011802469135802</c:v>
                </c:pt>
                <c:pt idx="3">
                  <c:v>8.4031975308641975</c:v>
                </c:pt>
                <c:pt idx="4">
                  <c:v>10.576407407407409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55A-47A3-94EF-10F0B196489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72701272"/>
        <c:axId val="372703240"/>
      </c:barChart>
      <c:catAx>
        <c:axId val="372701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703240"/>
        <c:crosses val="autoZero"/>
        <c:auto val="1"/>
        <c:lblAlgn val="ctr"/>
        <c:lblOffset val="100"/>
        <c:noMultiLvlLbl val="0"/>
      </c:catAx>
      <c:valAx>
        <c:axId val="372703240"/>
        <c:scaling>
          <c:orientation val="minMax"/>
          <c:max val="3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dirty="0">
                    <a:effectLst/>
                  </a:rPr>
                  <a:t>kWh/m</a:t>
                </a:r>
                <a:r>
                  <a:rPr lang="en-US" sz="1000" baseline="30000" dirty="0">
                    <a:effectLst/>
                  </a:rPr>
                  <a:t>2</a:t>
                </a:r>
                <a:endParaRPr lang="en-US" sz="10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701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/>
              <a:t>ΑΜΟΝΩΤΟ ΚΤΙΡΙΟ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'ΕΛΕΓΧΟΣ ΦΩΤΙΣΜΟΥ'!$L$22</c:f>
              <c:strCache>
                <c:ptCount val="1"/>
                <c:pt idx="0">
                  <c:v>HEATING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multiLvlStrRef>
              <c:f>'ΕΛΕΓΧΟΣ ΦΩΤΙΣΜΟΥ'!$J$23:$K$27</c:f>
              <c:multiLvlStrCache>
                <c:ptCount val="5"/>
                <c:lvl>
                  <c:pt idx="0">
                    <c:v>INITIAL BUILDING</c:v>
                  </c:pt>
                  <c:pt idx="1">
                    <c:v>INITIAL BUILDING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ΘΑΜΒΩΣΗΣ</c:v>
                  </c:pt>
                </c:lvl>
              </c:multiLvlStrCache>
            </c:multiLvlStrRef>
          </c:cat>
          <c:val>
            <c:numRef>
              <c:f>'ΕΛΕΓΧΟΣ ΦΩΤΙΣΜΟΥ'!$L$23:$L$27</c:f>
              <c:numCache>
                <c:formatCode>General</c:formatCode>
                <c:ptCount val="5"/>
                <c:pt idx="0">
                  <c:v>55.485711934156377</c:v>
                </c:pt>
                <c:pt idx="1">
                  <c:v>76.370008230452669</c:v>
                </c:pt>
                <c:pt idx="2">
                  <c:v>87.213382716049381</c:v>
                </c:pt>
                <c:pt idx="3">
                  <c:v>82.36095473251028</c:v>
                </c:pt>
                <c:pt idx="4">
                  <c:v>93.567008230452686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C40-4452-B23D-A2D47F29C5B1}"/>
            </c:ext>
          </c:extLst>
        </c:ser>
        <c:ser>
          <c:idx val="1"/>
          <c:order val="1"/>
          <c:tx>
            <c:strRef>
              <c:f>'ΕΛΕΓΧΟΣ ΦΩΤΙΣΜΟΥ'!$M$22</c:f>
              <c:strCache>
                <c:ptCount val="1"/>
                <c:pt idx="0">
                  <c:v>COOLING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multiLvlStrRef>
              <c:f>'ΕΛΕΓΧΟΣ ΦΩΤΙΣΜΟΥ'!$J$23:$K$27</c:f>
              <c:multiLvlStrCache>
                <c:ptCount val="5"/>
                <c:lvl>
                  <c:pt idx="0">
                    <c:v>INITIAL BUILDING</c:v>
                  </c:pt>
                  <c:pt idx="1">
                    <c:v>INITIAL BUILDING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ΘΑΜΒΩΣΗΣ</c:v>
                  </c:pt>
                </c:lvl>
              </c:multiLvlStrCache>
            </c:multiLvlStrRef>
          </c:cat>
          <c:val>
            <c:numRef>
              <c:f>'ΕΛΕΓΧΟΣ ΦΩΤΙΣΜΟΥ'!$M$23:$M$27</c:f>
              <c:numCache>
                <c:formatCode>General</c:formatCode>
                <c:ptCount val="5"/>
                <c:pt idx="0">
                  <c:v>140.77590534979421</c:v>
                </c:pt>
                <c:pt idx="1">
                  <c:v>108.34519341563787</c:v>
                </c:pt>
                <c:pt idx="2">
                  <c:v>79.317983539094655</c:v>
                </c:pt>
                <c:pt idx="3">
                  <c:v>81.281748971193423</c:v>
                </c:pt>
                <c:pt idx="4">
                  <c:v>56.781045267489709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C40-4452-B23D-A2D47F29C5B1}"/>
            </c:ext>
          </c:extLst>
        </c:ser>
        <c:ser>
          <c:idx val="2"/>
          <c:order val="2"/>
          <c:tx>
            <c:strRef>
              <c:f>'ΕΛΕΓΧΟΣ ΦΩΤΙΣΜΟΥ'!$N$22</c:f>
              <c:strCache>
                <c:ptCount val="1"/>
                <c:pt idx="0">
                  <c:v>LIGHTING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'ΕΛΕΓΧΟΣ ΦΩΤΙΣΜΟΥ'!$J$23:$K$27</c:f>
              <c:multiLvlStrCache>
                <c:ptCount val="5"/>
                <c:lvl>
                  <c:pt idx="0">
                    <c:v>INITIAL BUILDING</c:v>
                  </c:pt>
                  <c:pt idx="1">
                    <c:v>INITIAL BUILDING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ΘΑΜΒΩΣΗΣ</c:v>
                  </c:pt>
                </c:lvl>
              </c:multiLvlStrCache>
            </c:multiLvlStrRef>
          </c:cat>
          <c:val>
            <c:numRef>
              <c:f>'ΕΛΕΓΧΟΣ ΦΩΤΙΣΜΟΥ'!$N$23:$N$27</c:f>
              <c:numCache>
                <c:formatCode>General</c:formatCode>
                <c:ptCount val="5"/>
                <c:pt idx="0">
                  <c:v>124.69212345679013</c:v>
                </c:pt>
                <c:pt idx="1">
                  <c:v>7.8128148148148142</c:v>
                </c:pt>
                <c:pt idx="2">
                  <c:v>9.2635308641975307</c:v>
                </c:pt>
                <c:pt idx="3">
                  <c:v>7.9735679012345688</c:v>
                </c:pt>
                <c:pt idx="4">
                  <c:v>9.7192962962962977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C40-4452-B23D-A2D47F29C5B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2244880"/>
        <c:axId val="452244224"/>
      </c:barChart>
      <c:catAx>
        <c:axId val="452244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244224"/>
        <c:crosses val="autoZero"/>
        <c:auto val="1"/>
        <c:lblAlgn val="ctr"/>
        <c:lblOffset val="100"/>
        <c:noMultiLvlLbl val="0"/>
      </c:catAx>
      <c:valAx>
        <c:axId val="452244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dirty="0">
                    <a:effectLst/>
                  </a:rPr>
                  <a:t>kWh/m</a:t>
                </a:r>
                <a:r>
                  <a:rPr lang="en-US" sz="1000" baseline="30000" dirty="0">
                    <a:effectLst/>
                  </a:rPr>
                  <a:t>2</a:t>
                </a:r>
                <a:endParaRPr lang="en-US" sz="10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244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/>
              <a:t>ΜΟΝΩΜΕΝΟ ΚΤΙΡΙΟ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'ΕΛΕΓΧΟΣ ΦΩΤΙΣΜΟΥ'!$L$11</c:f>
              <c:strCache>
                <c:ptCount val="1"/>
                <c:pt idx="0">
                  <c:v>HEATING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multiLvlStrRef>
              <c:f>'ΕΛΕΓΧΟΣ ΦΩΤΙΣΜΟΥ'!$J$12:$K$16</c:f>
              <c:multiLvlStrCache>
                <c:ptCount val="5"/>
                <c:lvl>
                  <c:pt idx="0">
                    <c:v>INITIAL BUILDING</c:v>
                  </c:pt>
                  <c:pt idx="1">
                    <c:v>NO SHADING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ΘΑΜΒΩΣΗΣ</c:v>
                  </c:pt>
                </c:lvl>
              </c:multiLvlStrCache>
            </c:multiLvlStrRef>
          </c:cat>
          <c:val>
            <c:numRef>
              <c:f>'ΕΛΕΓΧΟΣ ΦΩΤΙΣΜΟΥ'!$L$12:$L$16</c:f>
              <c:numCache>
                <c:formatCode>General</c:formatCode>
                <c:ptCount val="5"/>
                <c:pt idx="0">
                  <c:v>15.873024691358024</c:v>
                </c:pt>
                <c:pt idx="1">
                  <c:v>28.596028806584364</c:v>
                </c:pt>
                <c:pt idx="2">
                  <c:v>34.696769547325097</c:v>
                </c:pt>
                <c:pt idx="3">
                  <c:v>31.580164609053497</c:v>
                </c:pt>
                <c:pt idx="4">
                  <c:v>38.04811934156379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E41-4FC3-A0EE-D96D6FB5F73F}"/>
            </c:ext>
          </c:extLst>
        </c:ser>
        <c:ser>
          <c:idx val="1"/>
          <c:order val="1"/>
          <c:tx>
            <c:strRef>
              <c:f>'ΕΛΕΓΧΟΣ ΦΩΤΙΣΜΟΥ'!$M$11</c:f>
              <c:strCache>
                <c:ptCount val="1"/>
                <c:pt idx="0">
                  <c:v>COOLING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multiLvlStrRef>
              <c:f>'ΕΛΕΓΧΟΣ ΦΩΤΙΣΜΟΥ'!$J$12:$K$16</c:f>
              <c:multiLvlStrCache>
                <c:ptCount val="5"/>
                <c:lvl>
                  <c:pt idx="0">
                    <c:v>INITIAL BUILDING</c:v>
                  </c:pt>
                  <c:pt idx="1">
                    <c:v>NO SHADING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ΘΑΜΒΩΣΗΣ</c:v>
                  </c:pt>
                </c:lvl>
              </c:multiLvlStrCache>
            </c:multiLvlStrRef>
          </c:cat>
          <c:val>
            <c:numRef>
              <c:f>'ΕΛΕΓΧΟΣ ΦΩΤΙΣΜΟΥ'!$M$12:$M$16</c:f>
              <c:numCache>
                <c:formatCode>General</c:formatCode>
                <c:ptCount val="5"/>
                <c:pt idx="0">
                  <c:v>103.10383127572015</c:v>
                </c:pt>
                <c:pt idx="1">
                  <c:v>71.2904732510288</c:v>
                </c:pt>
                <c:pt idx="2">
                  <c:v>51.984111111111105</c:v>
                </c:pt>
                <c:pt idx="3">
                  <c:v>53.945967078189298</c:v>
                </c:pt>
                <c:pt idx="4">
                  <c:v>36.770567901234564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E41-4FC3-A0EE-D96D6FB5F73F}"/>
            </c:ext>
          </c:extLst>
        </c:ser>
        <c:ser>
          <c:idx val="2"/>
          <c:order val="2"/>
          <c:tx>
            <c:strRef>
              <c:f>'ΕΛΕΓΧΟΣ ΦΩΤΙΣΜΟΥ'!$N$11</c:f>
              <c:strCache>
                <c:ptCount val="1"/>
                <c:pt idx="0">
                  <c:v>LIGHTING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'ΕΛΕΓΧΟΣ ΦΩΤΙΣΜΟΥ'!$J$12:$K$16</c:f>
              <c:multiLvlStrCache>
                <c:ptCount val="5"/>
                <c:lvl>
                  <c:pt idx="0">
                    <c:v>INITIAL BUILDING</c:v>
                  </c:pt>
                  <c:pt idx="1">
                    <c:v>NO SHADING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ΘΑΜΒΩΣΗΣ</c:v>
                  </c:pt>
                </c:lvl>
              </c:multiLvlStrCache>
            </c:multiLvlStrRef>
          </c:cat>
          <c:val>
            <c:numRef>
              <c:f>'ΕΛΕΓΧΟΣ ΦΩΤΙΣΜΟΥ'!$N$12:$N$16</c:f>
              <c:numCache>
                <c:formatCode>General</c:formatCode>
                <c:ptCount val="5"/>
                <c:pt idx="0">
                  <c:v>124.69212345679013</c:v>
                </c:pt>
                <c:pt idx="1">
                  <c:v>8.2077160493827162</c:v>
                </c:pt>
                <c:pt idx="2">
                  <c:v>10.011802469135802</c:v>
                </c:pt>
                <c:pt idx="3">
                  <c:v>8.4031975308641975</c:v>
                </c:pt>
                <c:pt idx="4">
                  <c:v>10.576407407407409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E41-4FC3-A0EE-D96D6FB5F73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72701272"/>
        <c:axId val="372703240"/>
      </c:barChart>
      <c:catAx>
        <c:axId val="372701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703240"/>
        <c:crosses val="autoZero"/>
        <c:auto val="1"/>
        <c:lblAlgn val="ctr"/>
        <c:lblOffset val="100"/>
        <c:noMultiLvlLbl val="0"/>
      </c:catAx>
      <c:valAx>
        <c:axId val="372703240"/>
        <c:scaling>
          <c:orientation val="minMax"/>
          <c:max val="3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dirty="0">
                    <a:effectLst/>
                  </a:rPr>
                  <a:t>kWh/m</a:t>
                </a:r>
                <a:r>
                  <a:rPr lang="en-US" sz="1000" baseline="30000" dirty="0">
                    <a:effectLst/>
                  </a:rPr>
                  <a:t>2</a:t>
                </a:r>
                <a:endParaRPr lang="en-US" sz="10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701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/>
              <a:t>ΑΜΟΝΩΤΟ ΚΤΙΡΙΟ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'ΕΛΕΓΧΟΣ ΦΩΤΙΣΜΟΥ'!$L$22</c:f>
              <c:strCache>
                <c:ptCount val="1"/>
                <c:pt idx="0">
                  <c:v>HEATING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multiLvlStrRef>
              <c:f>'ΕΛΕΓΧΟΣ ΦΩΤΙΣΜΟΥ'!$J$23:$K$27</c:f>
              <c:multiLvlStrCache>
                <c:ptCount val="5"/>
                <c:lvl>
                  <c:pt idx="0">
                    <c:v>INITIAL BUILDING</c:v>
                  </c:pt>
                  <c:pt idx="1">
                    <c:v>INITIAL BUILDING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ΘΑΜΒΩΣΗΣ</c:v>
                  </c:pt>
                </c:lvl>
              </c:multiLvlStrCache>
            </c:multiLvlStrRef>
          </c:cat>
          <c:val>
            <c:numRef>
              <c:f>'ΕΛΕΓΧΟΣ ΦΩΤΙΣΜΟΥ'!$L$23:$L$27</c:f>
              <c:numCache>
                <c:formatCode>General</c:formatCode>
                <c:ptCount val="5"/>
                <c:pt idx="0">
                  <c:v>55.485711934156377</c:v>
                </c:pt>
                <c:pt idx="1">
                  <c:v>110.88191769547325</c:v>
                </c:pt>
                <c:pt idx="2">
                  <c:v>113.10274485596706</c:v>
                </c:pt>
                <c:pt idx="3">
                  <c:v>113.72869135802469</c:v>
                </c:pt>
                <c:pt idx="4">
                  <c:v>115.31975308641974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8A5-47E3-AF09-5A9616A51FDA}"/>
            </c:ext>
          </c:extLst>
        </c:ser>
        <c:ser>
          <c:idx val="1"/>
          <c:order val="1"/>
          <c:tx>
            <c:strRef>
              <c:f>'ΕΛΕΓΧΟΣ ΦΩΤΙΣΜΟΥ'!$M$22</c:f>
              <c:strCache>
                <c:ptCount val="1"/>
                <c:pt idx="0">
                  <c:v>COOLING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multiLvlStrRef>
              <c:f>'ΕΛΕΓΧΟΣ ΦΩΤΙΣΜΟΥ'!$J$23:$K$27</c:f>
              <c:multiLvlStrCache>
                <c:ptCount val="5"/>
                <c:lvl>
                  <c:pt idx="0">
                    <c:v>INITIAL BUILDING</c:v>
                  </c:pt>
                  <c:pt idx="1">
                    <c:v>INITIAL BUILDING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ΘΑΜΒΩΣΗΣ</c:v>
                  </c:pt>
                </c:lvl>
              </c:multiLvlStrCache>
            </c:multiLvlStrRef>
          </c:cat>
          <c:val>
            <c:numRef>
              <c:f>'ΕΛΕΓΧΟΣ ΦΩΤΙΣΜΟΥ'!$M$23:$M$27</c:f>
              <c:numCache>
                <c:formatCode>General</c:formatCode>
                <c:ptCount val="5"/>
                <c:pt idx="0">
                  <c:v>140.77590534979421</c:v>
                </c:pt>
                <c:pt idx="1">
                  <c:v>42.815218106995886</c:v>
                </c:pt>
                <c:pt idx="2">
                  <c:v>38.800806584362135</c:v>
                </c:pt>
                <c:pt idx="3">
                  <c:v>36.987888888888889</c:v>
                </c:pt>
                <c:pt idx="4">
                  <c:v>33.887991769547327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8A5-47E3-AF09-5A9616A51FDA}"/>
            </c:ext>
          </c:extLst>
        </c:ser>
        <c:ser>
          <c:idx val="2"/>
          <c:order val="2"/>
          <c:tx>
            <c:strRef>
              <c:f>'ΕΛΕΓΧΟΣ ΦΩΤΙΣΜΟΥ'!$N$22</c:f>
              <c:strCache>
                <c:ptCount val="1"/>
                <c:pt idx="0">
                  <c:v>LIGHTING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'ΕΛΕΓΧΟΣ ΦΩΤΙΣΜΟΥ'!$J$23:$K$27</c:f>
              <c:multiLvlStrCache>
                <c:ptCount val="5"/>
                <c:lvl>
                  <c:pt idx="0">
                    <c:v>INITIAL BUILDING</c:v>
                  </c:pt>
                  <c:pt idx="1">
                    <c:v>INITIAL BUILDING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ΘΑΜΒΩΣΗΣ</c:v>
                  </c:pt>
                </c:lvl>
              </c:multiLvlStrCache>
            </c:multiLvlStrRef>
          </c:cat>
          <c:val>
            <c:numRef>
              <c:f>'ΕΛΕΓΧΟΣ ΦΩΤΙΣΜΟΥ'!$N$23:$N$27</c:f>
              <c:numCache>
                <c:formatCode>General</c:formatCode>
                <c:ptCount val="5"/>
                <c:pt idx="0">
                  <c:v>124.69212345679013</c:v>
                </c:pt>
                <c:pt idx="1">
                  <c:v>7.8128148148148142</c:v>
                </c:pt>
                <c:pt idx="2">
                  <c:v>9.2635308641975307</c:v>
                </c:pt>
                <c:pt idx="3">
                  <c:v>7.9735679012345688</c:v>
                </c:pt>
                <c:pt idx="4">
                  <c:v>9.7192962962962977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8A5-47E3-AF09-5A9616A51F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2244880"/>
        <c:axId val="452244224"/>
      </c:barChart>
      <c:catAx>
        <c:axId val="452244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244224"/>
        <c:crosses val="autoZero"/>
        <c:auto val="1"/>
        <c:lblAlgn val="ctr"/>
        <c:lblOffset val="100"/>
        <c:noMultiLvlLbl val="0"/>
      </c:catAx>
      <c:valAx>
        <c:axId val="452244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dirty="0">
                    <a:effectLst/>
                  </a:rPr>
                  <a:t>kWh/m</a:t>
                </a:r>
                <a:r>
                  <a:rPr lang="en-US" sz="1000" baseline="30000" dirty="0">
                    <a:effectLst/>
                  </a:rPr>
                  <a:t>2</a:t>
                </a:r>
                <a:endParaRPr lang="en-US" sz="10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244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/>
              <a:t>ΜΟΝΩΜΕΝΟ ΚΤΙΡΙΟ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'ΕΛΕΓΧΟΣ ΦΩΤΙΣΜΟΥ'!$L$11</c:f>
              <c:strCache>
                <c:ptCount val="1"/>
                <c:pt idx="0">
                  <c:v>HEATING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multiLvlStrRef>
              <c:f>'ΕΛΕΓΧΟΣ ΦΩΤΙΣΜΟΥ'!$J$12:$K$16</c:f>
              <c:multiLvlStrCache>
                <c:ptCount val="5"/>
                <c:lvl>
                  <c:pt idx="0">
                    <c:v>INITIAL BUILDING</c:v>
                  </c:pt>
                  <c:pt idx="1">
                    <c:v>NO SHADING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ΘΑΜΒΩΣΗΣ</c:v>
                  </c:pt>
                </c:lvl>
              </c:multiLvlStrCache>
            </c:multiLvlStrRef>
          </c:cat>
          <c:val>
            <c:numRef>
              <c:f>'ΕΛΕΓΧΟΣ ΦΩΤΙΣΜΟΥ'!$L$12:$L$16</c:f>
              <c:numCache>
                <c:formatCode>General</c:formatCode>
                <c:ptCount val="5"/>
                <c:pt idx="0">
                  <c:v>15.873024691358024</c:v>
                </c:pt>
                <c:pt idx="1">
                  <c:v>51.813691358024691</c:v>
                </c:pt>
                <c:pt idx="2">
                  <c:v>51.735641975308646</c:v>
                </c:pt>
                <c:pt idx="3">
                  <c:v>52.314090534979428</c:v>
                </c:pt>
                <c:pt idx="4">
                  <c:v>52.267786008230452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912-46FD-9405-8CE9B54FD71D}"/>
            </c:ext>
          </c:extLst>
        </c:ser>
        <c:ser>
          <c:idx val="1"/>
          <c:order val="1"/>
          <c:tx>
            <c:strRef>
              <c:f>'ΕΛΕΓΧΟΣ ΦΩΤΙΣΜΟΥ'!$M$11</c:f>
              <c:strCache>
                <c:ptCount val="1"/>
                <c:pt idx="0">
                  <c:v>COOLING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multiLvlStrRef>
              <c:f>'ΕΛΕΓΧΟΣ ΦΩΤΙΣΜΟΥ'!$J$12:$K$16</c:f>
              <c:multiLvlStrCache>
                <c:ptCount val="5"/>
                <c:lvl>
                  <c:pt idx="0">
                    <c:v>INITIAL BUILDING</c:v>
                  </c:pt>
                  <c:pt idx="1">
                    <c:v>NO SHADING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ΘΑΜΒΩΣΗΣ</c:v>
                  </c:pt>
                </c:lvl>
              </c:multiLvlStrCache>
            </c:multiLvlStrRef>
          </c:cat>
          <c:val>
            <c:numRef>
              <c:f>'ΕΛΕΓΧΟΣ ΦΩΤΙΣΜΟΥ'!$M$12:$M$16</c:f>
              <c:numCache>
                <c:formatCode>General</c:formatCode>
                <c:ptCount val="5"/>
                <c:pt idx="0">
                  <c:v>103.10383127572015</c:v>
                </c:pt>
                <c:pt idx="1">
                  <c:v>22.997119341563785</c:v>
                </c:pt>
                <c:pt idx="2">
                  <c:v>22.281786008230451</c:v>
                </c:pt>
                <c:pt idx="3">
                  <c:v>20.871884773662551</c:v>
                </c:pt>
                <c:pt idx="4">
                  <c:v>19.925625514403293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912-46FD-9405-8CE9B54FD71D}"/>
            </c:ext>
          </c:extLst>
        </c:ser>
        <c:ser>
          <c:idx val="2"/>
          <c:order val="2"/>
          <c:tx>
            <c:strRef>
              <c:f>'ΕΛΕΓΧΟΣ ΦΩΤΙΣΜΟΥ'!$N$11</c:f>
              <c:strCache>
                <c:ptCount val="1"/>
                <c:pt idx="0">
                  <c:v>LIGHTING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'ΕΛΕΓΧΟΣ ΦΩΤΙΣΜΟΥ'!$J$12:$K$16</c:f>
              <c:multiLvlStrCache>
                <c:ptCount val="5"/>
                <c:lvl>
                  <c:pt idx="0">
                    <c:v>INITIAL BUILDING</c:v>
                  </c:pt>
                  <c:pt idx="1">
                    <c:v>NO SHADING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ΘΑΜΒΩΣΗΣ</c:v>
                  </c:pt>
                </c:lvl>
              </c:multiLvlStrCache>
            </c:multiLvlStrRef>
          </c:cat>
          <c:val>
            <c:numRef>
              <c:f>'ΕΛΕΓΧΟΣ ΦΩΤΙΣΜΟΥ'!$N$12:$N$16</c:f>
              <c:numCache>
                <c:formatCode>General</c:formatCode>
                <c:ptCount val="5"/>
                <c:pt idx="0">
                  <c:v>124.69212345679013</c:v>
                </c:pt>
                <c:pt idx="1">
                  <c:v>8.2077160493827162</c:v>
                </c:pt>
                <c:pt idx="2">
                  <c:v>10.011802469135802</c:v>
                </c:pt>
                <c:pt idx="3">
                  <c:v>8.4031975308641975</c:v>
                </c:pt>
                <c:pt idx="4">
                  <c:v>10.576407407407409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912-46FD-9405-8CE9B54FD7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72701272"/>
        <c:axId val="372703240"/>
      </c:barChart>
      <c:catAx>
        <c:axId val="372701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703240"/>
        <c:crosses val="autoZero"/>
        <c:auto val="1"/>
        <c:lblAlgn val="ctr"/>
        <c:lblOffset val="100"/>
        <c:noMultiLvlLbl val="0"/>
      </c:catAx>
      <c:valAx>
        <c:axId val="372703240"/>
        <c:scaling>
          <c:orientation val="minMax"/>
          <c:max val="3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dirty="0">
                    <a:effectLst/>
                  </a:rPr>
                  <a:t>kWh/m</a:t>
                </a:r>
                <a:r>
                  <a:rPr lang="en-US" sz="1000" baseline="30000" dirty="0">
                    <a:effectLst/>
                  </a:rPr>
                  <a:t>2</a:t>
                </a:r>
                <a:endParaRPr lang="en-US" sz="10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701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/>
              <a:t>ΑΜΟΝΩΤΟ ΚΤΙΡΙΟ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'ΕΛΕΓΧΟΣ ΦΩΤΙΣΜΟΥ'!$L$22</c:f>
              <c:strCache>
                <c:ptCount val="1"/>
                <c:pt idx="0">
                  <c:v>HEATING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multiLvlStrRef>
              <c:f>'ΕΛΕΓΧΟΣ ΦΩΤΙΣΜΟΥ'!$J$23:$K$27</c:f>
              <c:multiLvlStrCache>
                <c:ptCount val="5"/>
                <c:lvl>
                  <c:pt idx="0">
                    <c:v>INITIAL BUILDING</c:v>
                  </c:pt>
                  <c:pt idx="1">
                    <c:v>INITIAL BUILDING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ΡΥΘΜΟΥ ΨΥΞΗΣ</c:v>
                  </c:pt>
                </c:lvl>
              </c:multiLvlStrCache>
            </c:multiLvlStrRef>
          </c:cat>
          <c:val>
            <c:numRef>
              <c:f>'ΕΛΕΓΧΟΣ ΦΩΤΙΣΜΟΥ'!$L$23:$L$27</c:f>
              <c:numCache>
                <c:formatCode>General</c:formatCode>
                <c:ptCount val="5"/>
                <c:pt idx="0">
                  <c:v>55.485711934156377</c:v>
                </c:pt>
                <c:pt idx="1">
                  <c:v>64.781465020576135</c:v>
                </c:pt>
                <c:pt idx="2">
                  <c:v>78.629502057613166</c:v>
                </c:pt>
                <c:pt idx="3">
                  <c:v>72.717917695473261</c:v>
                </c:pt>
                <c:pt idx="4">
                  <c:v>86.858102880658436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AC9-4503-B6FD-AB43F32DF137}"/>
            </c:ext>
          </c:extLst>
        </c:ser>
        <c:ser>
          <c:idx val="1"/>
          <c:order val="1"/>
          <c:tx>
            <c:strRef>
              <c:f>'ΕΛΕΓΧΟΣ ΦΩΤΙΣΜΟΥ'!$M$22</c:f>
              <c:strCache>
                <c:ptCount val="1"/>
                <c:pt idx="0">
                  <c:v>COOLING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multiLvlStrRef>
              <c:f>'ΕΛΕΓΧΟΣ ΦΩΤΙΣΜΟΥ'!$J$23:$K$27</c:f>
              <c:multiLvlStrCache>
                <c:ptCount val="5"/>
                <c:lvl>
                  <c:pt idx="0">
                    <c:v>INITIAL BUILDING</c:v>
                  </c:pt>
                  <c:pt idx="1">
                    <c:v>INITIAL BUILDING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ΡΥΘΜΟΥ ΨΥΞΗΣ</c:v>
                  </c:pt>
                </c:lvl>
              </c:multiLvlStrCache>
            </c:multiLvlStrRef>
          </c:cat>
          <c:val>
            <c:numRef>
              <c:f>'ΕΛΕΓΧΟΣ ΦΩΤΙΣΜΟΥ'!$M$23:$M$27</c:f>
              <c:numCache>
                <c:formatCode>General</c:formatCode>
                <c:ptCount val="5"/>
                <c:pt idx="0">
                  <c:v>140.77590534979421</c:v>
                </c:pt>
                <c:pt idx="1">
                  <c:v>74.962255144032923</c:v>
                </c:pt>
                <c:pt idx="2">
                  <c:v>60.788534979423865</c:v>
                </c:pt>
                <c:pt idx="3">
                  <c:v>62.12539917695473</c:v>
                </c:pt>
                <c:pt idx="4">
                  <c:v>50.38481481481481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AC9-4503-B6FD-AB43F32DF137}"/>
            </c:ext>
          </c:extLst>
        </c:ser>
        <c:ser>
          <c:idx val="2"/>
          <c:order val="2"/>
          <c:tx>
            <c:strRef>
              <c:f>'ΕΛΕΓΧΟΣ ΦΩΤΙΣΜΟΥ'!$N$22</c:f>
              <c:strCache>
                <c:ptCount val="1"/>
                <c:pt idx="0">
                  <c:v>LIGHTING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'ΕΛΕΓΧΟΣ ΦΩΤΙΣΜΟΥ'!$J$23:$K$27</c:f>
              <c:multiLvlStrCache>
                <c:ptCount val="5"/>
                <c:lvl>
                  <c:pt idx="0">
                    <c:v>INITIAL BUILDING</c:v>
                  </c:pt>
                  <c:pt idx="1">
                    <c:v>INITIAL BUILDING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ΡΥΘΜΟΥ ΨΥΞΗΣ</c:v>
                  </c:pt>
                </c:lvl>
              </c:multiLvlStrCache>
            </c:multiLvlStrRef>
          </c:cat>
          <c:val>
            <c:numRef>
              <c:f>'ΕΛΕΓΧΟΣ ΦΩΤΙΣΜΟΥ'!$N$23:$N$27</c:f>
              <c:numCache>
                <c:formatCode>General</c:formatCode>
                <c:ptCount val="5"/>
                <c:pt idx="0">
                  <c:v>124.69212345679013</c:v>
                </c:pt>
                <c:pt idx="1">
                  <c:v>21.220481481481482</c:v>
                </c:pt>
                <c:pt idx="2">
                  <c:v>27.539975308641974</c:v>
                </c:pt>
                <c:pt idx="3">
                  <c:v>23.393333333333331</c:v>
                </c:pt>
                <c:pt idx="4">
                  <c:v>29.476530864197532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AC9-4503-B6FD-AB43F32DF1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2244880"/>
        <c:axId val="452244224"/>
      </c:barChart>
      <c:catAx>
        <c:axId val="452244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244224"/>
        <c:crosses val="autoZero"/>
        <c:auto val="1"/>
        <c:lblAlgn val="ctr"/>
        <c:lblOffset val="100"/>
        <c:noMultiLvlLbl val="0"/>
      </c:catAx>
      <c:valAx>
        <c:axId val="452244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dirty="0">
                    <a:effectLst/>
                  </a:rPr>
                  <a:t>kWh/m</a:t>
                </a:r>
                <a:r>
                  <a:rPr lang="en-US" sz="1000" baseline="30000" dirty="0">
                    <a:effectLst/>
                  </a:rPr>
                  <a:t>2</a:t>
                </a:r>
                <a:endParaRPr lang="en-US" sz="10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244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/>
              <a:t>ΜΟΝΩΜΕΝΟ ΚΤΙΡΙΟ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'ΕΛΕΓΧΟΣ ΦΩΤΙΣΜΟΥ'!$L$11</c:f>
              <c:strCache>
                <c:ptCount val="1"/>
                <c:pt idx="0">
                  <c:v>HEATING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multiLvlStrRef>
              <c:f>'ΕΛΕΓΧΟΣ ΦΩΤΙΣΜΟΥ'!$J$12:$K$16</c:f>
              <c:multiLvlStrCache>
                <c:ptCount val="5"/>
                <c:lvl>
                  <c:pt idx="0">
                    <c:v>INITIAL BUILDING</c:v>
                  </c:pt>
                  <c:pt idx="1">
                    <c:v>NO SHADING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ΡΥΘΜΟΥ ΨΥΞΗΣ</c:v>
                  </c:pt>
                </c:lvl>
              </c:multiLvlStrCache>
            </c:multiLvlStrRef>
          </c:cat>
          <c:val>
            <c:numRef>
              <c:f>'ΕΛΕΓΧΟΣ ΦΩΤΙΣΜΟΥ'!$L$12:$L$16</c:f>
              <c:numCache>
                <c:formatCode>General</c:formatCode>
                <c:ptCount val="5"/>
                <c:pt idx="0">
                  <c:v>15.873024691358024</c:v>
                </c:pt>
                <c:pt idx="1">
                  <c:v>22.739580246913583</c:v>
                </c:pt>
                <c:pt idx="2">
                  <c:v>30.200695473251027</c:v>
                </c:pt>
                <c:pt idx="3">
                  <c:v>26.33677366255144</c:v>
                </c:pt>
                <c:pt idx="4">
                  <c:v>34.374427983539093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D33-4AFD-B1F3-F5BEF612A714}"/>
            </c:ext>
          </c:extLst>
        </c:ser>
        <c:ser>
          <c:idx val="1"/>
          <c:order val="1"/>
          <c:tx>
            <c:strRef>
              <c:f>'ΕΛΕΓΧΟΣ ΦΩΤΙΣΜΟΥ'!$M$11</c:f>
              <c:strCache>
                <c:ptCount val="1"/>
                <c:pt idx="0">
                  <c:v>COOLING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multiLvlStrRef>
              <c:f>'ΕΛΕΓΧΟΣ ΦΩΤΙΣΜΟΥ'!$J$12:$K$16</c:f>
              <c:multiLvlStrCache>
                <c:ptCount val="5"/>
                <c:lvl>
                  <c:pt idx="0">
                    <c:v>INITIAL BUILDING</c:v>
                  </c:pt>
                  <c:pt idx="1">
                    <c:v>NO SHADING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ΡΥΘΜΟΥ ΨΥΞΗΣ</c:v>
                  </c:pt>
                </c:lvl>
              </c:multiLvlStrCache>
            </c:multiLvlStrRef>
          </c:cat>
          <c:val>
            <c:numRef>
              <c:f>'ΕΛΕΓΧΟΣ ΦΩΤΙΣΜΟΥ'!$M$12:$M$16</c:f>
              <c:numCache>
                <c:formatCode>General</c:formatCode>
                <c:ptCount val="5"/>
                <c:pt idx="0">
                  <c:v>103.10383127572015</c:v>
                </c:pt>
                <c:pt idx="1">
                  <c:v>49.886683127572013</c:v>
                </c:pt>
                <c:pt idx="2">
                  <c:v>41.572633744855963</c:v>
                </c:pt>
                <c:pt idx="3">
                  <c:v>43.341156378600822</c:v>
                </c:pt>
                <c:pt idx="4">
                  <c:v>35.804855967078183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D33-4AFD-B1F3-F5BEF612A714}"/>
            </c:ext>
          </c:extLst>
        </c:ser>
        <c:ser>
          <c:idx val="2"/>
          <c:order val="2"/>
          <c:tx>
            <c:strRef>
              <c:f>'ΕΛΕΓΧΟΣ ΦΩΤΙΣΜΟΥ'!$N$11</c:f>
              <c:strCache>
                <c:ptCount val="1"/>
                <c:pt idx="0">
                  <c:v>LIGHTING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'ΕΛΕΓΧΟΣ ΦΩΤΙΣΜΟΥ'!$J$12:$K$16</c:f>
              <c:multiLvlStrCache>
                <c:ptCount val="5"/>
                <c:lvl>
                  <c:pt idx="0">
                    <c:v>INITIAL BUILDING</c:v>
                  </c:pt>
                  <c:pt idx="1">
                    <c:v>NO SHADING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ΡΥΘΜΟΥ ΨΥΞΗΣ</c:v>
                  </c:pt>
                </c:lvl>
              </c:multiLvlStrCache>
            </c:multiLvlStrRef>
          </c:cat>
          <c:val>
            <c:numRef>
              <c:f>'ΕΛΕΓΧΟΣ ΦΩΤΙΣΜΟΥ'!$N$12:$N$16</c:f>
              <c:numCache>
                <c:formatCode>General</c:formatCode>
                <c:ptCount val="5"/>
                <c:pt idx="0">
                  <c:v>124.69212345679013</c:v>
                </c:pt>
                <c:pt idx="1">
                  <c:v>28.816691358024691</c:v>
                </c:pt>
                <c:pt idx="2">
                  <c:v>34.78102469135802</c:v>
                </c:pt>
                <c:pt idx="3">
                  <c:v>30.671259259259255</c:v>
                </c:pt>
                <c:pt idx="4">
                  <c:v>36.016567901234566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D33-4AFD-B1F3-F5BEF612A71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72701272"/>
        <c:axId val="372703240"/>
      </c:barChart>
      <c:catAx>
        <c:axId val="372701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703240"/>
        <c:crosses val="autoZero"/>
        <c:auto val="1"/>
        <c:lblAlgn val="ctr"/>
        <c:lblOffset val="100"/>
        <c:noMultiLvlLbl val="0"/>
      </c:catAx>
      <c:valAx>
        <c:axId val="372703240"/>
        <c:scaling>
          <c:orientation val="minMax"/>
          <c:max val="3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dirty="0">
                    <a:effectLst/>
                  </a:rPr>
                  <a:t>kWh/m</a:t>
                </a:r>
                <a:r>
                  <a:rPr lang="en-US" sz="1000" baseline="30000" dirty="0">
                    <a:effectLst/>
                  </a:rPr>
                  <a:t>2</a:t>
                </a:r>
                <a:endParaRPr lang="en-US" sz="10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701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/>
              <a:t>ΑΜΟΝΩΤΟ ΚΤΙΡΙΟ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'ΕΛΕΓΧΟΣ ΦΩΤΙΣΜΟΥ'!$L$22</c:f>
              <c:strCache>
                <c:ptCount val="1"/>
                <c:pt idx="0">
                  <c:v>HEATING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multiLvlStrRef>
              <c:f>'ΕΛΕΓΧΟΣ ΦΩΤΙΣΜΟΥ'!$J$23:$K$27</c:f>
              <c:multiLvlStrCache>
                <c:ptCount val="5"/>
                <c:lvl>
                  <c:pt idx="0">
                    <c:v>INITIAL BUILDING</c:v>
                  </c:pt>
                  <c:pt idx="1">
                    <c:v>INITIAL BUILDING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ΗΛΙΑΚΗΣ ΠΡΟΣΠΤΩΣΗΣ</c:v>
                  </c:pt>
                </c:lvl>
              </c:multiLvlStrCache>
            </c:multiLvlStrRef>
          </c:cat>
          <c:val>
            <c:numRef>
              <c:f>'ΕΛΕΓΧΟΣ ΦΩΤΙΣΜΟΥ'!$L$23:$L$27</c:f>
              <c:numCache>
                <c:formatCode>General</c:formatCode>
                <c:ptCount val="5"/>
                <c:pt idx="0">
                  <c:v>55.485711934156377</c:v>
                </c:pt>
                <c:pt idx="1">
                  <c:v>108.01342386831277</c:v>
                </c:pt>
                <c:pt idx="2">
                  <c:v>93.46091358024691</c:v>
                </c:pt>
                <c:pt idx="3">
                  <c:v>91.030045267489712</c:v>
                </c:pt>
                <c:pt idx="4">
                  <c:v>97.893139917695493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304-42AB-B9B1-BF33B0A8D911}"/>
            </c:ext>
          </c:extLst>
        </c:ser>
        <c:ser>
          <c:idx val="1"/>
          <c:order val="1"/>
          <c:tx>
            <c:strRef>
              <c:f>'ΕΛΕΓΧΟΣ ΦΩΤΙΣΜΟΥ'!$M$22</c:f>
              <c:strCache>
                <c:ptCount val="1"/>
                <c:pt idx="0">
                  <c:v>COOLING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multiLvlStrRef>
              <c:f>'ΕΛΕΓΧΟΣ ΦΩΤΙΣΜΟΥ'!$J$23:$K$27</c:f>
              <c:multiLvlStrCache>
                <c:ptCount val="5"/>
                <c:lvl>
                  <c:pt idx="0">
                    <c:v>INITIAL BUILDING</c:v>
                  </c:pt>
                  <c:pt idx="1">
                    <c:v>INITIAL BUILDING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ΗΛΙΑΚΗΣ ΠΡΟΣΠΤΩΣΗΣ</c:v>
                  </c:pt>
                </c:lvl>
              </c:multiLvlStrCache>
            </c:multiLvlStrRef>
          </c:cat>
          <c:val>
            <c:numRef>
              <c:f>'ΕΛΕΓΧΟΣ ΦΩΤΙΣΜΟΥ'!$M$23:$M$27</c:f>
              <c:numCache>
                <c:formatCode>General</c:formatCode>
                <c:ptCount val="5"/>
                <c:pt idx="0">
                  <c:v>140.77590534979421</c:v>
                </c:pt>
                <c:pt idx="1">
                  <c:v>45.505176954732505</c:v>
                </c:pt>
                <c:pt idx="2">
                  <c:v>60.846057613168718</c:v>
                </c:pt>
                <c:pt idx="3">
                  <c:v>64.237744855967065</c:v>
                </c:pt>
                <c:pt idx="4">
                  <c:v>52.210382716049374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304-42AB-B9B1-BF33B0A8D911}"/>
            </c:ext>
          </c:extLst>
        </c:ser>
        <c:ser>
          <c:idx val="2"/>
          <c:order val="2"/>
          <c:tx>
            <c:strRef>
              <c:f>'ΕΛΕΓΧΟΣ ΦΩΤΙΣΜΟΥ'!$N$22</c:f>
              <c:strCache>
                <c:ptCount val="1"/>
                <c:pt idx="0">
                  <c:v>LIGHTING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'ΕΛΕΓΧΟΣ ΦΩΤΙΣΜΟΥ'!$J$23:$K$27</c:f>
              <c:multiLvlStrCache>
                <c:ptCount val="5"/>
                <c:lvl>
                  <c:pt idx="0">
                    <c:v>INITIAL BUILDING</c:v>
                  </c:pt>
                  <c:pt idx="1">
                    <c:v>INITIAL BUILDING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ΗΛΙΑΚΗΣ ΠΡΟΣΠΤΩΣΗΣ</c:v>
                  </c:pt>
                </c:lvl>
              </c:multiLvlStrCache>
            </c:multiLvlStrRef>
          </c:cat>
          <c:val>
            <c:numRef>
              <c:f>'ΕΛΕΓΧΟΣ ΦΩΤΙΣΜΟΥ'!$N$23:$N$27</c:f>
              <c:numCache>
                <c:formatCode>General</c:formatCode>
                <c:ptCount val="5"/>
                <c:pt idx="0">
                  <c:v>124.69212345679013</c:v>
                </c:pt>
                <c:pt idx="1">
                  <c:v>14.774246913580248</c:v>
                </c:pt>
                <c:pt idx="2">
                  <c:v>13.550876543209876</c:v>
                </c:pt>
                <c:pt idx="3">
                  <c:v>13.914987654320987</c:v>
                </c:pt>
                <c:pt idx="4">
                  <c:v>11.702395061728396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304-42AB-B9B1-BF33B0A8D91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2244880"/>
        <c:axId val="452244224"/>
      </c:barChart>
      <c:catAx>
        <c:axId val="452244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244224"/>
        <c:crosses val="autoZero"/>
        <c:auto val="1"/>
        <c:lblAlgn val="ctr"/>
        <c:lblOffset val="100"/>
        <c:noMultiLvlLbl val="0"/>
      </c:catAx>
      <c:valAx>
        <c:axId val="452244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dirty="0">
                    <a:effectLst/>
                  </a:rPr>
                  <a:t>kWh/m</a:t>
                </a:r>
                <a:r>
                  <a:rPr lang="en-US" sz="1000" baseline="30000" dirty="0">
                    <a:effectLst/>
                  </a:rPr>
                  <a:t>2</a:t>
                </a:r>
                <a:endParaRPr lang="en-US" sz="10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244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sz="1400" b="0" i="0" baseline="0" dirty="0">
                <a:effectLst/>
              </a:rPr>
              <a:t>ΑΜΟΝΩΤΟ ΚΤΙΡΙΟ - ΣΤΑΘΕΡΗ ΣΚΙΑΣΗ (</a:t>
            </a:r>
            <a:r>
              <a:rPr lang="el-GR" sz="1400" b="0" i="0" baseline="0" dirty="0" smtClean="0">
                <a:effectLst/>
              </a:rPr>
              <a:t>Πρωτ. </a:t>
            </a:r>
            <a:r>
              <a:rPr lang="el-GR" sz="1400" b="0" i="0" baseline="0" dirty="0">
                <a:effectLst/>
              </a:rPr>
              <a:t>ενέργεια)</a:t>
            </a:r>
            <a:endParaRPr lang="en-US" sz="1400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Uninsulated_Figures!$K$2</c:f>
              <c:strCache>
                <c:ptCount val="1"/>
                <c:pt idx="0">
                  <c:v>Heating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multiLvlStrRef>
              <c:f>Uninsulated_Figures!$A$3:$B$19</c:f>
              <c:multiLvlStrCache>
                <c:ptCount val="17"/>
                <c:lvl>
                  <c:pt idx="0">
                    <c:v>Shading</c:v>
                  </c:pt>
                  <c:pt idx="1">
                    <c:v>Shading</c:v>
                  </c:pt>
                  <c:pt idx="2">
                    <c:v>North</c:v>
                  </c:pt>
                  <c:pt idx="3">
                    <c:v>East</c:v>
                  </c:pt>
                  <c:pt idx="4">
                    <c:v>South </c:v>
                  </c:pt>
                  <c:pt idx="5">
                    <c:v>West</c:v>
                  </c:pt>
                  <c:pt idx="6">
                    <c:v>All</c:v>
                  </c:pt>
                  <c:pt idx="7">
                    <c:v>North</c:v>
                  </c:pt>
                  <c:pt idx="8">
                    <c:v>East</c:v>
                  </c:pt>
                  <c:pt idx="9">
                    <c:v>South </c:v>
                  </c:pt>
                  <c:pt idx="10">
                    <c:v>West</c:v>
                  </c:pt>
                  <c:pt idx="11">
                    <c:v>All</c:v>
                  </c:pt>
                  <c:pt idx="12">
                    <c:v>North</c:v>
                  </c:pt>
                  <c:pt idx="13">
                    <c:v>East</c:v>
                  </c:pt>
                  <c:pt idx="14">
                    <c:v>South </c:v>
                  </c:pt>
                  <c:pt idx="15">
                    <c:v>West</c:v>
                  </c:pt>
                  <c:pt idx="16">
                    <c:v>All</c:v>
                  </c:pt>
                </c:lvl>
                <c:lvl>
                  <c:pt idx="0">
                    <c:v>No</c:v>
                  </c:pt>
                  <c:pt idx="1">
                    <c:v>Full</c:v>
                  </c:pt>
                  <c:pt idx="2">
                    <c:v>Only building</c:v>
                  </c:pt>
                  <c:pt idx="7">
                    <c:v>Only beam'</c:v>
                  </c:pt>
                  <c:pt idx="12">
                    <c:v>Both building and beam</c:v>
                  </c:pt>
                </c:lvl>
              </c:multiLvlStrCache>
            </c:multiLvlStrRef>
          </c:cat>
          <c:val>
            <c:numRef>
              <c:f>Uninsulated_Figures!$K$3:$K$19</c:f>
              <c:numCache>
                <c:formatCode>General</c:formatCode>
                <c:ptCount val="17"/>
                <c:pt idx="0">
                  <c:v>32.576666666666668</c:v>
                </c:pt>
                <c:pt idx="1">
                  <c:v>129.04999999999998</c:v>
                </c:pt>
                <c:pt idx="2">
                  <c:v>32.576666666666668</c:v>
                </c:pt>
                <c:pt idx="3">
                  <c:v>34.606666666666662</c:v>
                </c:pt>
                <c:pt idx="4">
                  <c:v>37.893333333333338</c:v>
                </c:pt>
                <c:pt idx="5">
                  <c:v>34.606666666666662</c:v>
                </c:pt>
                <c:pt idx="6">
                  <c:v>43.5</c:v>
                </c:pt>
                <c:pt idx="7">
                  <c:v>33.25333333333333</c:v>
                </c:pt>
                <c:pt idx="8">
                  <c:v>34.22</c:v>
                </c:pt>
                <c:pt idx="9">
                  <c:v>36.25</c:v>
                </c:pt>
                <c:pt idx="10">
                  <c:v>34.22</c:v>
                </c:pt>
                <c:pt idx="11">
                  <c:v>40.89</c:v>
                </c:pt>
                <c:pt idx="12">
                  <c:v>33.25333333333333</c:v>
                </c:pt>
                <c:pt idx="13">
                  <c:v>33.35</c:v>
                </c:pt>
                <c:pt idx="14">
                  <c:v>39.633333333333333</c:v>
                </c:pt>
                <c:pt idx="15">
                  <c:v>35.573333333333331</c:v>
                </c:pt>
                <c:pt idx="16">
                  <c:v>62.156666666666666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F72-4FA5-A62F-F5E5115AB427}"/>
            </c:ext>
          </c:extLst>
        </c:ser>
        <c:ser>
          <c:idx val="1"/>
          <c:order val="1"/>
          <c:tx>
            <c:strRef>
              <c:f>Uninsulated_Figures!$L$2</c:f>
              <c:strCache>
                <c:ptCount val="1"/>
                <c:pt idx="0">
                  <c:v>Cooling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multiLvlStrRef>
              <c:f>Uninsulated_Figures!$A$3:$B$19</c:f>
              <c:multiLvlStrCache>
                <c:ptCount val="17"/>
                <c:lvl>
                  <c:pt idx="0">
                    <c:v>Shading</c:v>
                  </c:pt>
                  <c:pt idx="1">
                    <c:v>Shading</c:v>
                  </c:pt>
                  <c:pt idx="2">
                    <c:v>North</c:v>
                  </c:pt>
                  <c:pt idx="3">
                    <c:v>East</c:v>
                  </c:pt>
                  <c:pt idx="4">
                    <c:v>South </c:v>
                  </c:pt>
                  <c:pt idx="5">
                    <c:v>West</c:v>
                  </c:pt>
                  <c:pt idx="6">
                    <c:v>All</c:v>
                  </c:pt>
                  <c:pt idx="7">
                    <c:v>North</c:v>
                  </c:pt>
                  <c:pt idx="8">
                    <c:v>East</c:v>
                  </c:pt>
                  <c:pt idx="9">
                    <c:v>South </c:v>
                  </c:pt>
                  <c:pt idx="10">
                    <c:v>West</c:v>
                  </c:pt>
                  <c:pt idx="11">
                    <c:v>All</c:v>
                  </c:pt>
                  <c:pt idx="12">
                    <c:v>North</c:v>
                  </c:pt>
                  <c:pt idx="13">
                    <c:v>East</c:v>
                  </c:pt>
                  <c:pt idx="14">
                    <c:v>South </c:v>
                  </c:pt>
                  <c:pt idx="15">
                    <c:v>West</c:v>
                  </c:pt>
                  <c:pt idx="16">
                    <c:v>All</c:v>
                  </c:pt>
                </c:lvl>
                <c:lvl>
                  <c:pt idx="0">
                    <c:v>No</c:v>
                  </c:pt>
                  <c:pt idx="1">
                    <c:v>Full</c:v>
                  </c:pt>
                  <c:pt idx="2">
                    <c:v>Only building</c:v>
                  </c:pt>
                  <c:pt idx="7">
                    <c:v>Only beam'</c:v>
                  </c:pt>
                  <c:pt idx="12">
                    <c:v>Both building and beam</c:v>
                  </c:pt>
                </c:lvl>
              </c:multiLvlStrCache>
            </c:multiLvlStrRef>
          </c:cat>
          <c:val>
            <c:numRef>
              <c:f>Uninsulated_Figures!$L$3:$L$19</c:f>
              <c:numCache>
                <c:formatCode>General</c:formatCode>
                <c:ptCount val="17"/>
                <c:pt idx="0">
                  <c:v>205.51333333333332</c:v>
                </c:pt>
                <c:pt idx="1">
                  <c:v>45.143333333333338</c:v>
                </c:pt>
                <c:pt idx="2">
                  <c:v>201.1633333333333</c:v>
                </c:pt>
                <c:pt idx="3">
                  <c:v>189.36999999999998</c:v>
                </c:pt>
                <c:pt idx="4">
                  <c:v>203.38666666666668</c:v>
                </c:pt>
                <c:pt idx="5">
                  <c:v>189.36999999999998</c:v>
                </c:pt>
                <c:pt idx="6">
                  <c:v>166.94333333333333</c:v>
                </c:pt>
                <c:pt idx="7">
                  <c:v>198.07</c:v>
                </c:pt>
                <c:pt idx="8">
                  <c:v>182.89333333333332</c:v>
                </c:pt>
                <c:pt idx="9">
                  <c:v>182.89333333333332</c:v>
                </c:pt>
                <c:pt idx="10">
                  <c:v>182.89333333333332</c:v>
                </c:pt>
                <c:pt idx="11">
                  <c:v>130.69333333333333</c:v>
                </c:pt>
                <c:pt idx="12">
                  <c:v>194.88</c:v>
                </c:pt>
                <c:pt idx="13">
                  <c:v>193.72</c:v>
                </c:pt>
                <c:pt idx="14">
                  <c:v>182.02333333333334</c:v>
                </c:pt>
                <c:pt idx="15">
                  <c:v>174.29</c:v>
                </c:pt>
                <c:pt idx="16">
                  <c:v>109.81333333333333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F72-4FA5-A62F-F5E5115AB427}"/>
            </c:ext>
          </c:extLst>
        </c:ser>
        <c:ser>
          <c:idx val="2"/>
          <c:order val="2"/>
          <c:tx>
            <c:strRef>
              <c:f>Uninsulated_Figures!$M$2</c:f>
              <c:strCache>
                <c:ptCount val="1"/>
                <c:pt idx="0">
                  <c:v>Lighting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Uninsulated_Figures!$A$3:$B$19</c:f>
              <c:multiLvlStrCache>
                <c:ptCount val="17"/>
                <c:lvl>
                  <c:pt idx="0">
                    <c:v>Shading</c:v>
                  </c:pt>
                  <c:pt idx="1">
                    <c:v>Shading</c:v>
                  </c:pt>
                  <c:pt idx="2">
                    <c:v>North</c:v>
                  </c:pt>
                  <c:pt idx="3">
                    <c:v>East</c:v>
                  </c:pt>
                  <c:pt idx="4">
                    <c:v>South </c:v>
                  </c:pt>
                  <c:pt idx="5">
                    <c:v>West</c:v>
                  </c:pt>
                  <c:pt idx="6">
                    <c:v>All</c:v>
                  </c:pt>
                  <c:pt idx="7">
                    <c:v>North</c:v>
                  </c:pt>
                  <c:pt idx="8">
                    <c:v>East</c:v>
                  </c:pt>
                  <c:pt idx="9">
                    <c:v>South </c:v>
                  </c:pt>
                  <c:pt idx="10">
                    <c:v>West</c:v>
                  </c:pt>
                  <c:pt idx="11">
                    <c:v>All</c:v>
                  </c:pt>
                  <c:pt idx="12">
                    <c:v>North</c:v>
                  </c:pt>
                  <c:pt idx="13">
                    <c:v>East</c:v>
                  </c:pt>
                  <c:pt idx="14">
                    <c:v>South </c:v>
                  </c:pt>
                  <c:pt idx="15">
                    <c:v>West</c:v>
                  </c:pt>
                  <c:pt idx="16">
                    <c:v>All</c:v>
                  </c:pt>
                </c:lvl>
                <c:lvl>
                  <c:pt idx="0">
                    <c:v>No</c:v>
                  </c:pt>
                  <c:pt idx="1">
                    <c:v>Full</c:v>
                  </c:pt>
                  <c:pt idx="2">
                    <c:v>Only building</c:v>
                  </c:pt>
                  <c:pt idx="7">
                    <c:v>Only beam'</c:v>
                  </c:pt>
                  <c:pt idx="12">
                    <c:v>Both building and beam</c:v>
                  </c:pt>
                </c:lvl>
              </c:multiLvlStrCache>
            </c:multiLvlStrRef>
          </c:cat>
          <c:val>
            <c:numRef>
              <c:f>Uninsulated_Figures!$M$3:$M$19</c:f>
              <c:numCache>
                <c:formatCode>General</c:formatCode>
                <c:ptCount val="17"/>
                <c:pt idx="0">
                  <c:v>116</c:v>
                </c:pt>
                <c:pt idx="1">
                  <c:v>116</c:v>
                </c:pt>
                <c:pt idx="2">
                  <c:v>116</c:v>
                </c:pt>
                <c:pt idx="3">
                  <c:v>116</c:v>
                </c:pt>
                <c:pt idx="4">
                  <c:v>116</c:v>
                </c:pt>
                <c:pt idx="5">
                  <c:v>116</c:v>
                </c:pt>
                <c:pt idx="6">
                  <c:v>116</c:v>
                </c:pt>
                <c:pt idx="7">
                  <c:v>116</c:v>
                </c:pt>
                <c:pt idx="8">
                  <c:v>116</c:v>
                </c:pt>
                <c:pt idx="9">
                  <c:v>116</c:v>
                </c:pt>
                <c:pt idx="10">
                  <c:v>116</c:v>
                </c:pt>
                <c:pt idx="11">
                  <c:v>116</c:v>
                </c:pt>
                <c:pt idx="12">
                  <c:v>116</c:v>
                </c:pt>
                <c:pt idx="13">
                  <c:v>116</c:v>
                </c:pt>
                <c:pt idx="14">
                  <c:v>116</c:v>
                </c:pt>
                <c:pt idx="15">
                  <c:v>116</c:v>
                </c:pt>
                <c:pt idx="16">
                  <c:v>116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F72-4FA5-A62F-F5E5115AB42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95136728"/>
        <c:axId val="595133448"/>
      </c:barChart>
      <c:catAx>
        <c:axId val="5951367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133448"/>
        <c:crosses val="autoZero"/>
        <c:auto val="1"/>
        <c:lblAlgn val="ctr"/>
        <c:lblOffset val="100"/>
        <c:noMultiLvlLbl val="0"/>
      </c:catAx>
      <c:valAx>
        <c:axId val="59513344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baseline="0" dirty="0">
                    <a:effectLst/>
                  </a:rPr>
                  <a:t>kWh/m</a:t>
                </a:r>
                <a:r>
                  <a:rPr lang="en-US" sz="1000" b="0" i="0" u="none" strike="noStrike" baseline="30000" dirty="0">
                    <a:effectLst/>
                  </a:rPr>
                  <a:t>2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51367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/>
              <a:t>ΜΟΝΩΜΕΝΟ ΚΤΙΡΙΟ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'ΕΛΕΓΧΟΣ ΦΩΤΙΣΜΟΥ'!$L$11</c:f>
              <c:strCache>
                <c:ptCount val="1"/>
                <c:pt idx="0">
                  <c:v>HEATING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multiLvlStrRef>
              <c:f>'ΕΛΕΓΧΟΣ ΦΩΤΙΣΜΟΥ'!$J$12:$K$16</c:f>
              <c:multiLvlStrCache>
                <c:ptCount val="5"/>
                <c:lvl>
                  <c:pt idx="0">
                    <c:v>INITIAL BUILDING</c:v>
                  </c:pt>
                  <c:pt idx="1">
                    <c:v>NO SHADING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ΗΛΙΑΚΗΣ ΠΡΟΣΠΤΩΣΗΣ</c:v>
                  </c:pt>
                </c:lvl>
              </c:multiLvlStrCache>
            </c:multiLvlStrRef>
          </c:cat>
          <c:val>
            <c:numRef>
              <c:f>'ΕΛΕΓΧΟΣ ΦΩΤΙΣΜΟΥ'!$L$12:$L$16</c:f>
              <c:numCache>
                <c:formatCode>General</c:formatCode>
                <c:ptCount val="5"/>
                <c:pt idx="0">
                  <c:v>15.873024691358024</c:v>
                </c:pt>
                <c:pt idx="1">
                  <c:v>35.667135802469133</c:v>
                </c:pt>
                <c:pt idx="2">
                  <c:v>38.774670781893008</c:v>
                </c:pt>
                <c:pt idx="3">
                  <c:v>37.434703703703704</c:v>
                </c:pt>
                <c:pt idx="4">
                  <c:v>41.086316872427986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35F-4830-BD56-FCD2E5F170AE}"/>
            </c:ext>
          </c:extLst>
        </c:ser>
        <c:ser>
          <c:idx val="1"/>
          <c:order val="1"/>
          <c:tx>
            <c:strRef>
              <c:f>'ΕΛΕΓΧΟΣ ΦΩΤΙΣΜΟΥ'!$M$11</c:f>
              <c:strCache>
                <c:ptCount val="1"/>
                <c:pt idx="0">
                  <c:v>COOLING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multiLvlStrRef>
              <c:f>'ΕΛΕΓΧΟΣ ΦΩΤΙΣΜΟΥ'!$J$12:$K$16</c:f>
              <c:multiLvlStrCache>
                <c:ptCount val="5"/>
                <c:lvl>
                  <c:pt idx="0">
                    <c:v>INITIAL BUILDING</c:v>
                  </c:pt>
                  <c:pt idx="1">
                    <c:v>NO SHADING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ΗΛΙΑΚΗΣ ΠΡΟΣΠΤΩΣΗΣ</c:v>
                  </c:pt>
                </c:lvl>
              </c:multiLvlStrCache>
            </c:multiLvlStrRef>
          </c:cat>
          <c:val>
            <c:numRef>
              <c:f>'ΕΛΕΓΧΟΣ ΦΩΤΙΣΜΟΥ'!$M$12:$M$16</c:f>
              <c:numCache>
                <c:formatCode>General</c:formatCode>
                <c:ptCount val="5"/>
                <c:pt idx="0">
                  <c:v>103.10383127572015</c:v>
                </c:pt>
                <c:pt idx="1">
                  <c:v>47.677670781892999</c:v>
                </c:pt>
                <c:pt idx="2">
                  <c:v>38.291337448559673</c:v>
                </c:pt>
                <c:pt idx="3">
                  <c:v>41.999399176954732</c:v>
                </c:pt>
                <c:pt idx="4">
                  <c:v>33.588921810699588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35F-4830-BD56-FCD2E5F170AE}"/>
            </c:ext>
          </c:extLst>
        </c:ser>
        <c:ser>
          <c:idx val="2"/>
          <c:order val="2"/>
          <c:tx>
            <c:strRef>
              <c:f>'ΕΛΕΓΧΟΣ ΦΩΤΙΣΜΟΥ'!$N$11</c:f>
              <c:strCache>
                <c:ptCount val="1"/>
                <c:pt idx="0">
                  <c:v>LIGHTING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'ΕΛΕΓΧΟΣ ΦΩΤΙΣΜΟΥ'!$J$12:$K$16</c:f>
              <c:multiLvlStrCache>
                <c:ptCount val="5"/>
                <c:lvl>
                  <c:pt idx="0">
                    <c:v>INITIAL BUILDING</c:v>
                  </c:pt>
                  <c:pt idx="1">
                    <c:v>NO SHADING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ΗΛΙΑΚΗΣ ΠΡΟΣΠΤΩΣΗΣ</c:v>
                  </c:pt>
                </c:lvl>
              </c:multiLvlStrCache>
            </c:multiLvlStrRef>
          </c:cat>
          <c:val>
            <c:numRef>
              <c:f>'ΕΛΕΓΧΟΣ ΦΩΤΙΣΜΟΥ'!$N$12:$N$16</c:f>
              <c:numCache>
                <c:formatCode>General</c:formatCode>
                <c:ptCount val="5"/>
                <c:pt idx="0">
                  <c:v>124.69212345679013</c:v>
                </c:pt>
                <c:pt idx="1">
                  <c:v>19.786950617283949</c:v>
                </c:pt>
                <c:pt idx="2">
                  <c:v>17.378518518518515</c:v>
                </c:pt>
                <c:pt idx="3">
                  <c:v>17.374222222222219</c:v>
                </c:pt>
                <c:pt idx="4">
                  <c:v>14.207851851851851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935F-4830-BD56-FCD2E5F170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72701272"/>
        <c:axId val="372703240"/>
      </c:barChart>
      <c:catAx>
        <c:axId val="372701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703240"/>
        <c:crosses val="autoZero"/>
        <c:auto val="1"/>
        <c:lblAlgn val="ctr"/>
        <c:lblOffset val="100"/>
        <c:noMultiLvlLbl val="0"/>
      </c:catAx>
      <c:valAx>
        <c:axId val="372703240"/>
        <c:scaling>
          <c:orientation val="minMax"/>
          <c:max val="3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dirty="0">
                    <a:effectLst/>
                  </a:rPr>
                  <a:t>kWh/m</a:t>
                </a:r>
                <a:r>
                  <a:rPr lang="en-US" sz="1000" baseline="30000" dirty="0">
                    <a:effectLst/>
                  </a:rPr>
                  <a:t>2</a:t>
                </a:r>
                <a:endParaRPr lang="en-US" sz="10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701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/>
              <a:t>ΑΜΟΝΩΤΟ ΚΤΙΡΙΟ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'[PRIMARY ENERGY APOTELESMATA ΕΧTERNAL BLINDS - solar - Copy.xlsx]ΕΛΕΓΧΟΣ ΦΩΤΙΣΜΟΥ'!$L$22</c:f>
              <c:strCache>
                <c:ptCount val="1"/>
                <c:pt idx="0">
                  <c:v>HEATING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'[PRIMARY ENERGY APOTELESMATA ΕΧTERNAL BLINDS - solar - Copy.xlsx]ΕΛΕΓΧΟΣ ΦΩΤΙΣΜΟΥ'!$J$23:$K$28</c:f>
              <c:strCache>
                <c:ptCount val="6"/>
                <c:pt idx="0">
                  <c:v>INITIAL BUILDING</c:v>
                </c:pt>
                <c:pt idx="1">
                  <c:v>LIGHTING CONTROL</c:v>
                </c:pt>
                <c:pt idx="2">
                  <c:v>INTERNAL BLINDS GLARE CONTROL</c:v>
                </c:pt>
                <c:pt idx="3">
                  <c:v>EXTERNAL BLINDS GLARE CONTROL</c:v>
                </c:pt>
                <c:pt idx="4">
                  <c:v>EXTERNAL BLINDS COOLING RATE</c:v>
                </c:pt>
                <c:pt idx="5">
                  <c:v>EXTERNAL BLINDS SOLAR</c:v>
                </c:pt>
              </c:strCache>
            </c:strRef>
          </c:cat>
          <c:val>
            <c:numRef>
              <c:f>'[PRIMARY ENERGY APOTELESMATA ΕΧTERNAL BLINDS - solar - Copy.xlsx]ΕΛΕΓΧΟΣ ΦΩΤΙΣΜΟΥ'!$L$23:$L$28</c:f>
              <c:numCache>
                <c:formatCode>General</c:formatCode>
                <c:ptCount val="6"/>
                <c:pt idx="0">
                  <c:v>55.485711934156377</c:v>
                </c:pt>
                <c:pt idx="1">
                  <c:v>64.801991769547328</c:v>
                </c:pt>
                <c:pt idx="2">
                  <c:v>76.370008230452669</c:v>
                </c:pt>
                <c:pt idx="3">
                  <c:v>110.88191769547325</c:v>
                </c:pt>
                <c:pt idx="4">
                  <c:v>64.781465020576135</c:v>
                </c:pt>
                <c:pt idx="5">
                  <c:v>108.01342386831277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234-42E7-89EF-1ED5113ADED6}"/>
            </c:ext>
          </c:extLst>
        </c:ser>
        <c:ser>
          <c:idx val="1"/>
          <c:order val="1"/>
          <c:tx>
            <c:strRef>
              <c:f>'[PRIMARY ENERGY APOTELESMATA ΕΧTERNAL BLINDS - solar - Copy.xlsx]ΕΛΕΓΧΟΣ ΦΩΤΙΣΜΟΥ'!$M$22</c:f>
              <c:strCache>
                <c:ptCount val="1"/>
                <c:pt idx="0">
                  <c:v>COOLING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'[PRIMARY ENERGY APOTELESMATA ΕΧTERNAL BLINDS - solar - Copy.xlsx]ΕΛΕΓΧΟΣ ΦΩΤΙΣΜΟΥ'!$J$23:$K$28</c:f>
              <c:strCache>
                <c:ptCount val="6"/>
                <c:pt idx="0">
                  <c:v>INITIAL BUILDING</c:v>
                </c:pt>
                <c:pt idx="1">
                  <c:v>LIGHTING CONTROL</c:v>
                </c:pt>
                <c:pt idx="2">
                  <c:v>INTERNAL BLINDS GLARE CONTROL</c:v>
                </c:pt>
                <c:pt idx="3">
                  <c:v>EXTERNAL BLINDS GLARE CONTROL</c:v>
                </c:pt>
                <c:pt idx="4">
                  <c:v>EXTERNAL BLINDS COOLING RATE</c:v>
                </c:pt>
                <c:pt idx="5">
                  <c:v>EXTERNAL BLINDS SOLAR</c:v>
                </c:pt>
              </c:strCache>
            </c:strRef>
          </c:cat>
          <c:val>
            <c:numRef>
              <c:f>'[PRIMARY ENERGY APOTELESMATA ΕΧTERNAL BLINDS - solar - Copy.xlsx]ΕΛΕΓΧΟΣ ΦΩΤΙΣΜΟΥ'!$M$23:$M$28</c:f>
              <c:numCache>
                <c:formatCode>General</c:formatCode>
                <c:ptCount val="6"/>
                <c:pt idx="0">
                  <c:v>140.77590534979421</c:v>
                </c:pt>
                <c:pt idx="1">
                  <c:v>119.05967901234567</c:v>
                </c:pt>
                <c:pt idx="2">
                  <c:v>108.34519341563787</c:v>
                </c:pt>
                <c:pt idx="3">
                  <c:v>42.815218106995886</c:v>
                </c:pt>
                <c:pt idx="4">
                  <c:v>74.962255144032923</c:v>
                </c:pt>
                <c:pt idx="5">
                  <c:v>45.505176954732505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234-42E7-89EF-1ED5113ADED6}"/>
            </c:ext>
          </c:extLst>
        </c:ser>
        <c:ser>
          <c:idx val="2"/>
          <c:order val="2"/>
          <c:tx>
            <c:strRef>
              <c:f>'[PRIMARY ENERGY APOTELESMATA ΕΧTERNAL BLINDS - solar - Copy.xlsx]ΕΛΕΓΧΟΣ ΦΩΤΙΣΜΟΥ'!$N$22</c:f>
              <c:strCache>
                <c:ptCount val="1"/>
                <c:pt idx="0">
                  <c:v>LIGHTING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'[PRIMARY ENERGY APOTELESMATA ΕΧTERNAL BLINDS - solar - Copy.xlsx]ΕΛΕΓΧΟΣ ΦΩΤΙΣΜΟΥ'!$J$23:$K$28</c:f>
              <c:strCache>
                <c:ptCount val="6"/>
                <c:pt idx="0">
                  <c:v>INITIAL BUILDING</c:v>
                </c:pt>
                <c:pt idx="1">
                  <c:v>LIGHTING CONTROL</c:v>
                </c:pt>
                <c:pt idx="2">
                  <c:v>INTERNAL BLINDS GLARE CONTROL</c:v>
                </c:pt>
                <c:pt idx="3">
                  <c:v>EXTERNAL BLINDS GLARE CONTROL</c:v>
                </c:pt>
                <c:pt idx="4">
                  <c:v>EXTERNAL BLINDS COOLING RATE</c:v>
                </c:pt>
                <c:pt idx="5">
                  <c:v>EXTERNAL BLINDS SOLAR</c:v>
                </c:pt>
              </c:strCache>
            </c:strRef>
          </c:cat>
          <c:val>
            <c:numRef>
              <c:f>'[PRIMARY ENERGY APOTELESMATA ΕΧTERNAL BLINDS - solar - Copy.xlsx]ΕΛΕΓΧΟΣ ΦΩΤΙΣΜΟΥ'!$N$23:$N$28</c:f>
              <c:numCache>
                <c:formatCode>General</c:formatCode>
                <c:ptCount val="6"/>
                <c:pt idx="0">
                  <c:v>124.69212345679013</c:v>
                </c:pt>
                <c:pt idx="1">
                  <c:v>7.8128148148148142</c:v>
                </c:pt>
                <c:pt idx="2">
                  <c:v>7.8128148148148142</c:v>
                </c:pt>
                <c:pt idx="3">
                  <c:v>7.8128148148148142</c:v>
                </c:pt>
                <c:pt idx="4">
                  <c:v>21.220481481481482</c:v>
                </c:pt>
                <c:pt idx="5">
                  <c:v>14.774246913580248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234-42E7-89EF-1ED5113ADED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2244880"/>
        <c:axId val="452244224"/>
      </c:barChart>
      <c:catAx>
        <c:axId val="452244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244224"/>
        <c:crosses val="autoZero"/>
        <c:auto val="1"/>
        <c:lblAlgn val="ctr"/>
        <c:lblOffset val="100"/>
        <c:noMultiLvlLbl val="0"/>
      </c:catAx>
      <c:valAx>
        <c:axId val="452244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dirty="0">
                    <a:effectLst/>
                  </a:rPr>
                  <a:t>kWh/m</a:t>
                </a:r>
                <a:r>
                  <a:rPr lang="en-US" sz="1000" baseline="30000" dirty="0">
                    <a:effectLst/>
                  </a:rPr>
                  <a:t>2</a:t>
                </a:r>
                <a:endParaRPr lang="en-US" sz="10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244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/>
              <a:t>ΜΟΝΩΜΕΝΟ ΚΤΙΡΙΟ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'[PRIMARY ENERGY APOTELESMATA ΕΧTERNAL BLINDS - solar - Copy.xlsx]ΕΛΕΓΧΟΣ ΦΩΤΙΣΜΟΥ'!$L$11</c:f>
              <c:strCache>
                <c:ptCount val="1"/>
                <c:pt idx="0">
                  <c:v>HEATING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strRef>
              <c:f>'[PRIMARY ENERGY APOTELESMATA ΕΧTERNAL BLINDS - solar - Copy.xlsx]ΕΛΕΓΧΟΣ ΦΩΤΙΣΜΟΥ'!$J$12:$K$17</c:f>
              <c:strCache>
                <c:ptCount val="6"/>
                <c:pt idx="0">
                  <c:v>INITIAL BUILDING</c:v>
                </c:pt>
                <c:pt idx="1">
                  <c:v>LIGHTING CONTROL</c:v>
                </c:pt>
                <c:pt idx="2">
                  <c:v>INTERNAL BLINDS GLARE CONTROL</c:v>
                </c:pt>
                <c:pt idx="3">
                  <c:v>EXTERNAL BLINDS GLARE CONTROL</c:v>
                </c:pt>
                <c:pt idx="4">
                  <c:v>EXTERNAL BLINDS COOLING RATE</c:v>
                </c:pt>
                <c:pt idx="5">
                  <c:v>EXTERNAL BLINDS SOLAR</c:v>
                </c:pt>
              </c:strCache>
            </c:strRef>
          </c:cat>
          <c:val>
            <c:numRef>
              <c:f>'[PRIMARY ENERGY APOTELESMATA ΕΧTERNAL BLINDS - solar - Copy.xlsx]ΕΛΕΓΧΟΣ ΦΩΤΙΣΜΟΥ'!$L$12:$L$17</c:f>
              <c:numCache>
                <c:formatCode>General</c:formatCode>
                <c:ptCount val="6"/>
                <c:pt idx="0">
                  <c:v>15.873024691358024</c:v>
                </c:pt>
                <c:pt idx="1">
                  <c:v>22.627637860082306</c:v>
                </c:pt>
                <c:pt idx="2">
                  <c:v>28.596028806584364</c:v>
                </c:pt>
                <c:pt idx="3">
                  <c:v>51.813691358024691</c:v>
                </c:pt>
                <c:pt idx="4">
                  <c:v>22.739580246913583</c:v>
                </c:pt>
                <c:pt idx="5">
                  <c:v>35.667135802469133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55-4920-B906-245E764695D3}"/>
            </c:ext>
          </c:extLst>
        </c:ser>
        <c:ser>
          <c:idx val="1"/>
          <c:order val="1"/>
          <c:tx>
            <c:strRef>
              <c:f>'[PRIMARY ENERGY APOTELESMATA ΕΧTERNAL BLINDS - solar - Copy.xlsx]ΕΛΕΓΧΟΣ ΦΩΤΙΣΜΟΥ'!$M$11</c:f>
              <c:strCache>
                <c:ptCount val="1"/>
                <c:pt idx="0">
                  <c:v>COOLING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strRef>
              <c:f>'[PRIMARY ENERGY APOTELESMATA ΕΧTERNAL BLINDS - solar - Copy.xlsx]ΕΛΕΓΧΟΣ ΦΩΤΙΣΜΟΥ'!$J$12:$K$17</c:f>
              <c:strCache>
                <c:ptCount val="6"/>
                <c:pt idx="0">
                  <c:v>INITIAL BUILDING</c:v>
                </c:pt>
                <c:pt idx="1">
                  <c:v>LIGHTING CONTROL</c:v>
                </c:pt>
                <c:pt idx="2">
                  <c:v>INTERNAL BLINDS GLARE CONTROL</c:v>
                </c:pt>
                <c:pt idx="3">
                  <c:v>EXTERNAL BLINDS GLARE CONTROL</c:v>
                </c:pt>
                <c:pt idx="4">
                  <c:v>EXTERNAL BLINDS COOLING RATE</c:v>
                </c:pt>
                <c:pt idx="5">
                  <c:v>EXTERNAL BLINDS SOLAR</c:v>
                </c:pt>
              </c:strCache>
            </c:strRef>
          </c:cat>
          <c:val>
            <c:numRef>
              <c:f>'[PRIMARY ENERGY APOTELESMATA ΕΧTERNAL BLINDS - solar - Copy.xlsx]ΕΛΕΓΧΟΣ ΦΩΤΙΣΜΟΥ'!$M$12:$M$17</c:f>
              <c:numCache>
                <c:formatCode>General</c:formatCode>
                <c:ptCount val="6"/>
                <c:pt idx="0">
                  <c:v>103.10383127572015</c:v>
                </c:pt>
                <c:pt idx="1">
                  <c:v>79.668370370370369</c:v>
                </c:pt>
                <c:pt idx="2">
                  <c:v>71.2904732510288</c:v>
                </c:pt>
                <c:pt idx="3">
                  <c:v>22.997119341563785</c:v>
                </c:pt>
                <c:pt idx="4">
                  <c:v>49.886683127572013</c:v>
                </c:pt>
                <c:pt idx="5">
                  <c:v>47.677670781892999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055-4920-B906-245E764695D3}"/>
            </c:ext>
          </c:extLst>
        </c:ser>
        <c:ser>
          <c:idx val="2"/>
          <c:order val="2"/>
          <c:tx>
            <c:strRef>
              <c:f>'[PRIMARY ENERGY APOTELESMATA ΕΧTERNAL BLINDS - solar - Copy.xlsx]ΕΛΕΓΧΟΣ ΦΩΤΙΣΜΟΥ'!$N$11</c:f>
              <c:strCache>
                <c:ptCount val="1"/>
                <c:pt idx="0">
                  <c:v>LIGHTING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'[PRIMARY ENERGY APOTELESMATA ΕΧTERNAL BLINDS - solar - Copy.xlsx]ΕΛΕΓΧΟΣ ΦΩΤΙΣΜΟΥ'!$J$12:$K$17</c:f>
              <c:strCache>
                <c:ptCount val="6"/>
                <c:pt idx="0">
                  <c:v>INITIAL BUILDING</c:v>
                </c:pt>
                <c:pt idx="1">
                  <c:v>LIGHTING CONTROL</c:v>
                </c:pt>
                <c:pt idx="2">
                  <c:v>INTERNAL BLINDS GLARE CONTROL</c:v>
                </c:pt>
                <c:pt idx="3">
                  <c:v>EXTERNAL BLINDS GLARE CONTROL</c:v>
                </c:pt>
                <c:pt idx="4">
                  <c:v>EXTERNAL BLINDS COOLING RATE</c:v>
                </c:pt>
                <c:pt idx="5">
                  <c:v>EXTERNAL BLINDS SOLAR</c:v>
                </c:pt>
              </c:strCache>
            </c:strRef>
          </c:cat>
          <c:val>
            <c:numRef>
              <c:f>'[PRIMARY ENERGY APOTELESMATA ΕΧTERNAL BLINDS - solar - Copy.xlsx]ΕΛΕΓΧΟΣ ΦΩΤΙΣΜΟΥ'!$N$12:$N$17</c:f>
              <c:numCache>
                <c:formatCode>General</c:formatCode>
                <c:ptCount val="6"/>
                <c:pt idx="0">
                  <c:v>124.69212345679013</c:v>
                </c:pt>
                <c:pt idx="1">
                  <c:v>8.2077160493827162</c:v>
                </c:pt>
                <c:pt idx="2">
                  <c:v>8.2077160493827162</c:v>
                </c:pt>
                <c:pt idx="3">
                  <c:v>8.2077160493827162</c:v>
                </c:pt>
                <c:pt idx="4">
                  <c:v>28.816691358024691</c:v>
                </c:pt>
                <c:pt idx="5">
                  <c:v>19.786950617283949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055-4920-B906-245E764695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372701272"/>
        <c:axId val="372703240"/>
      </c:barChart>
      <c:catAx>
        <c:axId val="37270127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703240"/>
        <c:crosses val="autoZero"/>
        <c:auto val="1"/>
        <c:lblAlgn val="ctr"/>
        <c:lblOffset val="100"/>
        <c:noMultiLvlLbl val="0"/>
      </c:catAx>
      <c:valAx>
        <c:axId val="372703240"/>
        <c:scaling>
          <c:orientation val="minMax"/>
          <c:max val="3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dirty="0">
                    <a:effectLst/>
                  </a:rPr>
                  <a:t>kWh/m</a:t>
                </a:r>
                <a:r>
                  <a:rPr lang="en-US" sz="1000" baseline="30000" dirty="0">
                    <a:effectLst/>
                  </a:rPr>
                  <a:t>2</a:t>
                </a:r>
                <a:endParaRPr lang="en-US" sz="10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7270127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sz="1400" b="0" i="0" baseline="0" dirty="0">
                <a:effectLst/>
              </a:rPr>
              <a:t>ΑΜΟΝΩΤΟ ΚΤΙΡΙΟ - ΣΤΑΘΕΡΗ ΣΚΙΑΣΗ (Απαιτήσεις</a:t>
            </a:r>
            <a:r>
              <a:rPr lang="en-US" sz="1400" b="0" i="0" baseline="0" dirty="0">
                <a:effectLst/>
              </a:rPr>
              <a:t>)</a:t>
            </a:r>
            <a:endParaRPr lang="en-US" sz="1400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Uninsulated_figures!$C$2</c:f>
              <c:strCache>
                <c:ptCount val="1"/>
                <c:pt idx="0">
                  <c:v>Heating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multiLvlStrRef>
              <c:f>Uninsulated_figures!$A$3:$B$19</c:f>
              <c:multiLvlStrCache>
                <c:ptCount val="17"/>
                <c:lvl>
                  <c:pt idx="0">
                    <c:v>Shading</c:v>
                  </c:pt>
                  <c:pt idx="1">
                    <c:v>Shading</c:v>
                  </c:pt>
                  <c:pt idx="2">
                    <c:v>North</c:v>
                  </c:pt>
                  <c:pt idx="3">
                    <c:v>East</c:v>
                  </c:pt>
                  <c:pt idx="4">
                    <c:v>South </c:v>
                  </c:pt>
                  <c:pt idx="5">
                    <c:v>West</c:v>
                  </c:pt>
                  <c:pt idx="6">
                    <c:v>All</c:v>
                  </c:pt>
                  <c:pt idx="7">
                    <c:v>North</c:v>
                  </c:pt>
                  <c:pt idx="8">
                    <c:v>East</c:v>
                  </c:pt>
                  <c:pt idx="9">
                    <c:v>South </c:v>
                  </c:pt>
                  <c:pt idx="10">
                    <c:v>West</c:v>
                  </c:pt>
                  <c:pt idx="11">
                    <c:v>All</c:v>
                  </c:pt>
                  <c:pt idx="12">
                    <c:v>North</c:v>
                  </c:pt>
                  <c:pt idx="13">
                    <c:v>East</c:v>
                  </c:pt>
                  <c:pt idx="14">
                    <c:v>South </c:v>
                  </c:pt>
                  <c:pt idx="15">
                    <c:v>West</c:v>
                  </c:pt>
                  <c:pt idx="16">
                    <c:v>All</c:v>
                  </c:pt>
                </c:lvl>
                <c:lvl>
                  <c:pt idx="0">
                    <c:v>No</c:v>
                  </c:pt>
                  <c:pt idx="1">
                    <c:v>Full</c:v>
                  </c:pt>
                  <c:pt idx="2">
                    <c:v>Only building</c:v>
                  </c:pt>
                  <c:pt idx="7">
                    <c:v>Only beam'</c:v>
                  </c:pt>
                  <c:pt idx="12">
                    <c:v>Both building and beam</c:v>
                  </c:pt>
                </c:lvl>
              </c:multiLvlStrCache>
            </c:multiLvlStrRef>
          </c:cat>
          <c:val>
            <c:numRef>
              <c:f>Uninsulated_figures!$C$3:$C$19</c:f>
              <c:numCache>
                <c:formatCode>0.00</c:formatCode>
                <c:ptCount val="17"/>
                <c:pt idx="0">
                  <c:v>57.399012345679012</c:v>
                </c:pt>
                <c:pt idx="1">
                  <c:v>141.53851851851852</c:v>
                </c:pt>
                <c:pt idx="2">
                  <c:v>58.131234567901238</c:v>
                </c:pt>
                <c:pt idx="3">
                  <c:v>59.420864197530868</c:v>
                </c:pt>
                <c:pt idx="4">
                  <c:v>64.90851851851852</c:v>
                </c:pt>
                <c:pt idx="5">
                  <c:v>59.621234567901233</c:v>
                </c:pt>
                <c:pt idx="6">
                  <c:v>70.108765432098764</c:v>
                </c:pt>
                <c:pt idx="7">
                  <c:v>57.790493827160489</c:v>
                </c:pt>
                <c:pt idx="8">
                  <c:v>58.856913580246911</c:v>
                </c:pt>
                <c:pt idx="9">
                  <c:v>64.196790123456779</c:v>
                </c:pt>
                <c:pt idx="10">
                  <c:v>59.010864197530864</c:v>
                </c:pt>
                <c:pt idx="11">
                  <c:v>64.379753086419754</c:v>
                </c:pt>
                <c:pt idx="12">
                  <c:v>58.483209876543214</c:v>
                </c:pt>
                <c:pt idx="13">
                  <c:v>61.161481481481481</c:v>
                </c:pt>
                <c:pt idx="14">
                  <c:v>67.596666666666664</c:v>
                </c:pt>
                <c:pt idx="15">
                  <c:v>60.993580246913574</c:v>
                </c:pt>
                <c:pt idx="16">
                  <c:v>77.839259259259251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4F3-49FA-8D1D-E05ED70C77DA}"/>
            </c:ext>
          </c:extLst>
        </c:ser>
        <c:ser>
          <c:idx val="1"/>
          <c:order val="1"/>
          <c:tx>
            <c:strRef>
              <c:f>Uninsulated_figures!$D$2</c:f>
              <c:strCache>
                <c:ptCount val="1"/>
                <c:pt idx="0">
                  <c:v>Cooling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multiLvlStrRef>
              <c:f>Uninsulated_figures!$A$3:$B$19</c:f>
              <c:multiLvlStrCache>
                <c:ptCount val="17"/>
                <c:lvl>
                  <c:pt idx="0">
                    <c:v>Shading</c:v>
                  </c:pt>
                  <c:pt idx="1">
                    <c:v>Shading</c:v>
                  </c:pt>
                  <c:pt idx="2">
                    <c:v>North</c:v>
                  </c:pt>
                  <c:pt idx="3">
                    <c:v>East</c:v>
                  </c:pt>
                  <c:pt idx="4">
                    <c:v>South </c:v>
                  </c:pt>
                  <c:pt idx="5">
                    <c:v>West</c:v>
                  </c:pt>
                  <c:pt idx="6">
                    <c:v>All</c:v>
                  </c:pt>
                  <c:pt idx="7">
                    <c:v>North</c:v>
                  </c:pt>
                  <c:pt idx="8">
                    <c:v>East</c:v>
                  </c:pt>
                  <c:pt idx="9">
                    <c:v>South </c:v>
                  </c:pt>
                  <c:pt idx="10">
                    <c:v>West</c:v>
                  </c:pt>
                  <c:pt idx="11">
                    <c:v>All</c:v>
                  </c:pt>
                  <c:pt idx="12">
                    <c:v>North</c:v>
                  </c:pt>
                  <c:pt idx="13">
                    <c:v>East</c:v>
                  </c:pt>
                  <c:pt idx="14">
                    <c:v>South </c:v>
                  </c:pt>
                  <c:pt idx="15">
                    <c:v>West</c:v>
                  </c:pt>
                  <c:pt idx="16">
                    <c:v>All</c:v>
                  </c:pt>
                </c:lvl>
                <c:lvl>
                  <c:pt idx="0">
                    <c:v>No</c:v>
                  </c:pt>
                  <c:pt idx="1">
                    <c:v>Full</c:v>
                  </c:pt>
                  <c:pt idx="2">
                    <c:v>Only building</c:v>
                  </c:pt>
                  <c:pt idx="7">
                    <c:v>Only beam'</c:v>
                  </c:pt>
                  <c:pt idx="12">
                    <c:v>Both building and beam</c:v>
                  </c:pt>
                </c:lvl>
              </c:multiLvlStrCache>
            </c:multiLvlStrRef>
          </c:cat>
          <c:val>
            <c:numRef>
              <c:f>Uninsulated_figures!$D$3:$D$19</c:f>
              <c:numCache>
                <c:formatCode>0.00</c:formatCode>
                <c:ptCount val="17"/>
                <c:pt idx="0">
                  <c:v>145.63024691358024</c:v>
                </c:pt>
                <c:pt idx="1">
                  <c:v>23.466172839506171</c:v>
                </c:pt>
                <c:pt idx="2">
                  <c:v>143.44074074074075</c:v>
                </c:pt>
                <c:pt idx="3">
                  <c:v>129.34172839506172</c:v>
                </c:pt>
                <c:pt idx="4">
                  <c:v>142.27345679012345</c:v>
                </c:pt>
                <c:pt idx="5">
                  <c:v>130.02222222222221</c:v>
                </c:pt>
                <c:pt idx="6">
                  <c:v>109.39012345679012</c:v>
                </c:pt>
                <c:pt idx="7">
                  <c:v>144.48814814814816</c:v>
                </c:pt>
                <c:pt idx="8">
                  <c:v>136.46777777777777</c:v>
                </c:pt>
                <c:pt idx="9">
                  <c:v>119.87098765432098</c:v>
                </c:pt>
                <c:pt idx="10">
                  <c:v>136.96506172839506</c:v>
                </c:pt>
                <c:pt idx="11">
                  <c:v>111.97580246913581</c:v>
                </c:pt>
                <c:pt idx="12">
                  <c:v>142.35506172839507</c:v>
                </c:pt>
                <c:pt idx="13">
                  <c:v>121.52728395061727</c:v>
                </c:pt>
                <c:pt idx="14">
                  <c:v>127.15370370370371</c:v>
                </c:pt>
                <c:pt idx="15">
                  <c:v>122.65567901234569</c:v>
                </c:pt>
                <c:pt idx="16">
                  <c:v>80.464567901234574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B4F3-49FA-8D1D-E05ED70C77DA}"/>
            </c:ext>
          </c:extLst>
        </c:ser>
        <c:ser>
          <c:idx val="2"/>
          <c:order val="2"/>
          <c:tx>
            <c:strRef>
              <c:f>Uninsulated_figures!$E$2</c:f>
              <c:strCache>
                <c:ptCount val="1"/>
                <c:pt idx="0">
                  <c:v>Lighting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Uninsulated_figures!$A$3:$B$19</c:f>
              <c:multiLvlStrCache>
                <c:ptCount val="17"/>
                <c:lvl>
                  <c:pt idx="0">
                    <c:v>Shading</c:v>
                  </c:pt>
                  <c:pt idx="1">
                    <c:v>Shading</c:v>
                  </c:pt>
                  <c:pt idx="2">
                    <c:v>North</c:v>
                  </c:pt>
                  <c:pt idx="3">
                    <c:v>East</c:v>
                  </c:pt>
                  <c:pt idx="4">
                    <c:v>South </c:v>
                  </c:pt>
                  <c:pt idx="5">
                    <c:v>West</c:v>
                  </c:pt>
                  <c:pt idx="6">
                    <c:v>All</c:v>
                  </c:pt>
                  <c:pt idx="7">
                    <c:v>North</c:v>
                  </c:pt>
                  <c:pt idx="8">
                    <c:v>East</c:v>
                  </c:pt>
                  <c:pt idx="9">
                    <c:v>South </c:v>
                  </c:pt>
                  <c:pt idx="10">
                    <c:v>West</c:v>
                  </c:pt>
                  <c:pt idx="11">
                    <c:v>All</c:v>
                  </c:pt>
                  <c:pt idx="12">
                    <c:v>North</c:v>
                  </c:pt>
                  <c:pt idx="13">
                    <c:v>East</c:v>
                  </c:pt>
                  <c:pt idx="14">
                    <c:v>South </c:v>
                  </c:pt>
                  <c:pt idx="15">
                    <c:v>West</c:v>
                  </c:pt>
                  <c:pt idx="16">
                    <c:v>All</c:v>
                  </c:pt>
                </c:lvl>
                <c:lvl>
                  <c:pt idx="0">
                    <c:v>No</c:v>
                  </c:pt>
                  <c:pt idx="1">
                    <c:v>Full</c:v>
                  </c:pt>
                  <c:pt idx="2">
                    <c:v>Only building</c:v>
                  </c:pt>
                  <c:pt idx="7">
                    <c:v>Only beam'</c:v>
                  </c:pt>
                  <c:pt idx="12">
                    <c:v>Both building and beam</c:v>
                  </c:pt>
                </c:lvl>
              </c:multiLvlStrCache>
            </c:multiLvlStrRef>
          </c:cat>
          <c:val>
            <c:numRef>
              <c:f>Uninsulated_figures!$E$3:$E$19</c:f>
              <c:numCache>
                <c:formatCode>0.00</c:formatCode>
                <c:ptCount val="17"/>
                <c:pt idx="0">
                  <c:v>42.997283950617287</c:v>
                </c:pt>
                <c:pt idx="1">
                  <c:v>42.997283950617287</c:v>
                </c:pt>
                <c:pt idx="2">
                  <c:v>42.997283950617287</c:v>
                </c:pt>
                <c:pt idx="3">
                  <c:v>42.997283950617287</c:v>
                </c:pt>
                <c:pt idx="4">
                  <c:v>42.997283950617287</c:v>
                </c:pt>
                <c:pt idx="5">
                  <c:v>42.997283950617287</c:v>
                </c:pt>
                <c:pt idx="6">
                  <c:v>42.997283950617287</c:v>
                </c:pt>
                <c:pt idx="7">
                  <c:v>42.997283950617287</c:v>
                </c:pt>
                <c:pt idx="8">
                  <c:v>42.997283950617287</c:v>
                </c:pt>
                <c:pt idx="9">
                  <c:v>42.997283950617287</c:v>
                </c:pt>
                <c:pt idx="10">
                  <c:v>42.997283950617287</c:v>
                </c:pt>
                <c:pt idx="11">
                  <c:v>42.997283950617287</c:v>
                </c:pt>
                <c:pt idx="12">
                  <c:v>42.997283950617287</c:v>
                </c:pt>
                <c:pt idx="13">
                  <c:v>42.997283950617287</c:v>
                </c:pt>
                <c:pt idx="14">
                  <c:v>42.997283950617287</c:v>
                </c:pt>
                <c:pt idx="15">
                  <c:v>42.997283950617287</c:v>
                </c:pt>
                <c:pt idx="16">
                  <c:v>42.997283950617287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B4F3-49FA-8D1D-E05ED70C77D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96257648"/>
        <c:axId val="596257976"/>
      </c:barChart>
      <c:catAx>
        <c:axId val="5962576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6257976"/>
        <c:crosses val="autoZero"/>
        <c:auto val="1"/>
        <c:lblAlgn val="ctr"/>
        <c:lblOffset val="100"/>
        <c:noMultiLvlLbl val="0"/>
      </c:catAx>
      <c:valAx>
        <c:axId val="596257976"/>
        <c:scaling>
          <c:orientation val="minMax"/>
          <c:max val="3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baseline="0" dirty="0">
                    <a:effectLst/>
                  </a:rPr>
                  <a:t>kWh/m</a:t>
                </a:r>
                <a:r>
                  <a:rPr lang="en-US" sz="1000" b="0" i="0" u="none" strike="noStrike" baseline="30000" dirty="0">
                    <a:effectLst/>
                  </a:rPr>
                  <a:t>2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62576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sz="1400" b="0" i="0" baseline="0" dirty="0">
                <a:effectLst/>
              </a:rPr>
              <a:t>ΑΜΟΝΩΤΟ ΚΤΙΡΙΟ - ΣΤΑΘΕΡΗ ΣΚΙΑΣΗ (</a:t>
            </a:r>
            <a:r>
              <a:rPr lang="el-GR" sz="1400" b="0" i="0" baseline="0" dirty="0" smtClean="0">
                <a:effectLst/>
              </a:rPr>
              <a:t>Πρωτ</a:t>
            </a:r>
            <a:r>
              <a:rPr lang="en-US" sz="1400" b="0" i="0" baseline="0" dirty="0" smtClean="0">
                <a:effectLst/>
              </a:rPr>
              <a:t>.</a:t>
            </a:r>
            <a:r>
              <a:rPr lang="el-GR" sz="1400" b="0" i="0" baseline="0" dirty="0" smtClean="0">
                <a:effectLst/>
              </a:rPr>
              <a:t> </a:t>
            </a:r>
            <a:r>
              <a:rPr lang="el-GR" sz="1400" b="0" i="0" baseline="0" dirty="0">
                <a:effectLst/>
              </a:rPr>
              <a:t>ενέργεια)</a:t>
            </a:r>
            <a:endParaRPr lang="en-US" sz="1400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Uninsulated_figures!$K$2</c:f>
              <c:strCache>
                <c:ptCount val="1"/>
                <c:pt idx="0">
                  <c:v>Heating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multiLvlStrRef>
              <c:f>Uninsulated_figures!$I$3:$J$19</c:f>
              <c:multiLvlStrCache>
                <c:ptCount val="17"/>
                <c:lvl>
                  <c:pt idx="0">
                    <c:v>Shading</c:v>
                  </c:pt>
                  <c:pt idx="1">
                    <c:v>Shading</c:v>
                  </c:pt>
                  <c:pt idx="2">
                    <c:v>North</c:v>
                  </c:pt>
                  <c:pt idx="3">
                    <c:v>East</c:v>
                  </c:pt>
                  <c:pt idx="4">
                    <c:v>South </c:v>
                  </c:pt>
                  <c:pt idx="5">
                    <c:v>West</c:v>
                  </c:pt>
                  <c:pt idx="6">
                    <c:v>All</c:v>
                  </c:pt>
                  <c:pt idx="7">
                    <c:v>North</c:v>
                  </c:pt>
                  <c:pt idx="8">
                    <c:v>East</c:v>
                  </c:pt>
                  <c:pt idx="9">
                    <c:v>South </c:v>
                  </c:pt>
                  <c:pt idx="10">
                    <c:v>West</c:v>
                  </c:pt>
                  <c:pt idx="11">
                    <c:v>All</c:v>
                  </c:pt>
                  <c:pt idx="12">
                    <c:v>North</c:v>
                  </c:pt>
                  <c:pt idx="13">
                    <c:v>East</c:v>
                  </c:pt>
                  <c:pt idx="14">
                    <c:v>South </c:v>
                  </c:pt>
                  <c:pt idx="15">
                    <c:v>West</c:v>
                  </c:pt>
                  <c:pt idx="16">
                    <c:v>All</c:v>
                  </c:pt>
                </c:lvl>
                <c:lvl>
                  <c:pt idx="0">
                    <c:v>No</c:v>
                  </c:pt>
                  <c:pt idx="1">
                    <c:v>Full</c:v>
                  </c:pt>
                  <c:pt idx="2">
                    <c:v>Only building</c:v>
                  </c:pt>
                  <c:pt idx="7">
                    <c:v>Only beam'</c:v>
                  </c:pt>
                  <c:pt idx="12">
                    <c:v>Both building and beam</c:v>
                  </c:pt>
                </c:lvl>
              </c:multiLvlStrCache>
            </c:multiLvlStrRef>
          </c:cat>
          <c:val>
            <c:numRef>
              <c:f>Uninsulated_figures!$K$3:$K$19</c:f>
              <c:numCache>
                <c:formatCode>General</c:formatCode>
                <c:ptCount val="17"/>
                <c:pt idx="0">
                  <c:v>55.485711934156377</c:v>
                </c:pt>
                <c:pt idx="1">
                  <c:v>136.82056790123454</c:v>
                </c:pt>
                <c:pt idx="2">
                  <c:v>56.193526748971195</c:v>
                </c:pt>
                <c:pt idx="3">
                  <c:v>57.440168724279836</c:v>
                </c:pt>
                <c:pt idx="4">
                  <c:v>62.744901234567898</c:v>
                </c:pt>
                <c:pt idx="5">
                  <c:v>57.63386008230453</c:v>
                </c:pt>
                <c:pt idx="6">
                  <c:v>67.771806584362139</c:v>
                </c:pt>
                <c:pt idx="7">
                  <c:v>55.864144032921807</c:v>
                </c:pt>
                <c:pt idx="8">
                  <c:v>56.895016460905339</c:v>
                </c:pt>
                <c:pt idx="9">
                  <c:v>62.056897119341549</c:v>
                </c:pt>
                <c:pt idx="10">
                  <c:v>57.043835390946498</c:v>
                </c:pt>
                <c:pt idx="11">
                  <c:v>62.233761316872425</c:v>
                </c:pt>
                <c:pt idx="12">
                  <c:v>56.533769547325107</c:v>
                </c:pt>
                <c:pt idx="13">
                  <c:v>59.12276543209876</c:v>
                </c:pt>
                <c:pt idx="14">
                  <c:v>65.34344444444443</c:v>
                </c:pt>
                <c:pt idx="15">
                  <c:v>58.960460905349791</c:v>
                </c:pt>
                <c:pt idx="16">
                  <c:v>75.244617283950603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4B-4C12-A1E5-96F2DAD950CA}"/>
            </c:ext>
          </c:extLst>
        </c:ser>
        <c:ser>
          <c:idx val="1"/>
          <c:order val="1"/>
          <c:tx>
            <c:strRef>
              <c:f>Uninsulated_figures!$L$2</c:f>
              <c:strCache>
                <c:ptCount val="1"/>
                <c:pt idx="0">
                  <c:v>Cooling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multiLvlStrRef>
              <c:f>Uninsulated_figures!$I$3:$J$19</c:f>
              <c:multiLvlStrCache>
                <c:ptCount val="17"/>
                <c:lvl>
                  <c:pt idx="0">
                    <c:v>Shading</c:v>
                  </c:pt>
                  <c:pt idx="1">
                    <c:v>Shading</c:v>
                  </c:pt>
                  <c:pt idx="2">
                    <c:v>North</c:v>
                  </c:pt>
                  <c:pt idx="3">
                    <c:v>East</c:v>
                  </c:pt>
                  <c:pt idx="4">
                    <c:v>South </c:v>
                  </c:pt>
                  <c:pt idx="5">
                    <c:v>West</c:v>
                  </c:pt>
                  <c:pt idx="6">
                    <c:v>All</c:v>
                  </c:pt>
                  <c:pt idx="7">
                    <c:v>North</c:v>
                  </c:pt>
                  <c:pt idx="8">
                    <c:v>East</c:v>
                  </c:pt>
                  <c:pt idx="9">
                    <c:v>South </c:v>
                  </c:pt>
                  <c:pt idx="10">
                    <c:v>West</c:v>
                  </c:pt>
                  <c:pt idx="11">
                    <c:v>All</c:v>
                  </c:pt>
                  <c:pt idx="12">
                    <c:v>North</c:v>
                  </c:pt>
                  <c:pt idx="13">
                    <c:v>East</c:v>
                  </c:pt>
                  <c:pt idx="14">
                    <c:v>South </c:v>
                  </c:pt>
                  <c:pt idx="15">
                    <c:v>West</c:v>
                  </c:pt>
                  <c:pt idx="16">
                    <c:v>All</c:v>
                  </c:pt>
                </c:lvl>
                <c:lvl>
                  <c:pt idx="0">
                    <c:v>No</c:v>
                  </c:pt>
                  <c:pt idx="1">
                    <c:v>Full</c:v>
                  </c:pt>
                  <c:pt idx="2">
                    <c:v>Only building</c:v>
                  </c:pt>
                  <c:pt idx="7">
                    <c:v>Only beam'</c:v>
                  </c:pt>
                  <c:pt idx="12">
                    <c:v>Both building and beam</c:v>
                  </c:pt>
                </c:lvl>
              </c:multiLvlStrCache>
            </c:multiLvlStrRef>
          </c:cat>
          <c:val>
            <c:numRef>
              <c:f>Uninsulated_figures!$L$3:$L$19</c:f>
              <c:numCache>
                <c:formatCode>General</c:formatCode>
                <c:ptCount val="17"/>
                <c:pt idx="0">
                  <c:v>140.77590534979421</c:v>
                </c:pt>
                <c:pt idx="1">
                  <c:v>22.683967078189298</c:v>
                </c:pt>
                <c:pt idx="2">
                  <c:v>138.65938271604938</c:v>
                </c:pt>
                <c:pt idx="3">
                  <c:v>125.03033744855966</c:v>
                </c:pt>
                <c:pt idx="4">
                  <c:v>137.53100823045267</c:v>
                </c:pt>
                <c:pt idx="5">
                  <c:v>125.68814814814813</c:v>
                </c:pt>
                <c:pt idx="6">
                  <c:v>105.74378600823046</c:v>
                </c:pt>
                <c:pt idx="7">
                  <c:v>139.67187654320986</c:v>
                </c:pt>
                <c:pt idx="8">
                  <c:v>131.91885185185183</c:v>
                </c:pt>
                <c:pt idx="9">
                  <c:v>115.87528806584362</c:v>
                </c:pt>
                <c:pt idx="10">
                  <c:v>132.39955967078188</c:v>
                </c:pt>
                <c:pt idx="11">
                  <c:v>108.24327572016462</c:v>
                </c:pt>
                <c:pt idx="12">
                  <c:v>137.60989300411524</c:v>
                </c:pt>
                <c:pt idx="13">
                  <c:v>117.47637448559671</c:v>
                </c:pt>
                <c:pt idx="14">
                  <c:v>122.91524691358025</c:v>
                </c:pt>
                <c:pt idx="15">
                  <c:v>118.56715637860083</c:v>
                </c:pt>
                <c:pt idx="16">
                  <c:v>77.782415637860083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4B-4C12-A1E5-96F2DAD950CA}"/>
            </c:ext>
          </c:extLst>
        </c:ser>
        <c:ser>
          <c:idx val="2"/>
          <c:order val="2"/>
          <c:tx>
            <c:strRef>
              <c:f>Uninsulated_figures!$M$2</c:f>
              <c:strCache>
                <c:ptCount val="1"/>
                <c:pt idx="0">
                  <c:v>Lighting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Uninsulated_figures!$I$3:$J$19</c:f>
              <c:multiLvlStrCache>
                <c:ptCount val="17"/>
                <c:lvl>
                  <c:pt idx="0">
                    <c:v>Shading</c:v>
                  </c:pt>
                  <c:pt idx="1">
                    <c:v>Shading</c:v>
                  </c:pt>
                  <c:pt idx="2">
                    <c:v>North</c:v>
                  </c:pt>
                  <c:pt idx="3">
                    <c:v>East</c:v>
                  </c:pt>
                  <c:pt idx="4">
                    <c:v>South </c:v>
                  </c:pt>
                  <c:pt idx="5">
                    <c:v>West</c:v>
                  </c:pt>
                  <c:pt idx="6">
                    <c:v>All</c:v>
                  </c:pt>
                  <c:pt idx="7">
                    <c:v>North</c:v>
                  </c:pt>
                  <c:pt idx="8">
                    <c:v>East</c:v>
                  </c:pt>
                  <c:pt idx="9">
                    <c:v>South </c:v>
                  </c:pt>
                  <c:pt idx="10">
                    <c:v>West</c:v>
                  </c:pt>
                  <c:pt idx="11">
                    <c:v>All</c:v>
                  </c:pt>
                  <c:pt idx="12">
                    <c:v>North</c:v>
                  </c:pt>
                  <c:pt idx="13">
                    <c:v>East</c:v>
                  </c:pt>
                  <c:pt idx="14">
                    <c:v>South </c:v>
                  </c:pt>
                  <c:pt idx="15">
                    <c:v>West</c:v>
                  </c:pt>
                  <c:pt idx="16">
                    <c:v>All</c:v>
                  </c:pt>
                </c:lvl>
                <c:lvl>
                  <c:pt idx="0">
                    <c:v>No</c:v>
                  </c:pt>
                  <c:pt idx="1">
                    <c:v>Full</c:v>
                  </c:pt>
                  <c:pt idx="2">
                    <c:v>Only building</c:v>
                  </c:pt>
                  <c:pt idx="7">
                    <c:v>Only beam'</c:v>
                  </c:pt>
                  <c:pt idx="12">
                    <c:v>Both building and beam</c:v>
                  </c:pt>
                </c:lvl>
              </c:multiLvlStrCache>
            </c:multiLvlStrRef>
          </c:cat>
          <c:val>
            <c:numRef>
              <c:f>Uninsulated_figures!$M$3:$M$19</c:f>
              <c:numCache>
                <c:formatCode>General</c:formatCode>
                <c:ptCount val="17"/>
                <c:pt idx="0">
                  <c:v>124.69212345679013</c:v>
                </c:pt>
                <c:pt idx="1">
                  <c:v>124.69212345679013</c:v>
                </c:pt>
                <c:pt idx="2">
                  <c:v>124.69212345679013</c:v>
                </c:pt>
                <c:pt idx="3">
                  <c:v>124.69212345679013</c:v>
                </c:pt>
                <c:pt idx="4">
                  <c:v>124.69212345679013</c:v>
                </c:pt>
                <c:pt idx="5">
                  <c:v>124.69212345679013</c:v>
                </c:pt>
                <c:pt idx="6">
                  <c:v>124.69212345679013</c:v>
                </c:pt>
                <c:pt idx="7">
                  <c:v>124.69212345679013</c:v>
                </c:pt>
                <c:pt idx="8">
                  <c:v>124.69212345679013</c:v>
                </c:pt>
                <c:pt idx="9">
                  <c:v>124.69212345679013</c:v>
                </c:pt>
                <c:pt idx="10">
                  <c:v>124.69212345679013</c:v>
                </c:pt>
                <c:pt idx="11">
                  <c:v>124.69212345679013</c:v>
                </c:pt>
                <c:pt idx="12">
                  <c:v>124.69212345679013</c:v>
                </c:pt>
                <c:pt idx="13">
                  <c:v>124.69212345679013</c:v>
                </c:pt>
                <c:pt idx="14">
                  <c:v>124.69212345679013</c:v>
                </c:pt>
                <c:pt idx="15">
                  <c:v>124.69212345679013</c:v>
                </c:pt>
                <c:pt idx="16">
                  <c:v>124.69212345679013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534B-4C12-A1E5-96F2DAD950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607062328"/>
        <c:axId val="607057408"/>
      </c:barChart>
      <c:catAx>
        <c:axId val="6070623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7057408"/>
        <c:crosses val="autoZero"/>
        <c:auto val="1"/>
        <c:lblAlgn val="ctr"/>
        <c:lblOffset val="100"/>
        <c:noMultiLvlLbl val="0"/>
      </c:catAx>
      <c:valAx>
        <c:axId val="6070574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baseline="0" dirty="0">
                    <a:effectLst/>
                  </a:rPr>
                  <a:t>kWh/m</a:t>
                </a:r>
                <a:r>
                  <a:rPr lang="en-US" sz="1000" b="0" i="0" u="none" strike="noStrike" baseline="30000" dirty="0">
                    <a:effectLst/>
                  </a:rPr>
                  <a:t>2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0706232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sz="1400" b="0" i="0" baseline="0" dirty="0">
                <a:effectLst/>
              </a:rPr>
              <a:t>ΜΟΝΩΜΕΝΟ ΚΤΙΡΙΟ - ΣΤΑΘΕΡΗ ΣΚΙΑΣΗ </a:t>
            </a:r>
            <a:r>
              <a:rPr lang="el-GR" sz="1400" b="0" i="0" baseline="0" dirty="0" smtClean="0">
                <a:effectLst/>
              </a:rPr>
              <a:t>(ΚΕΝΑΚ)</a:t>
            </a:r>
            <a:endParaRPr lang="en-US" sz="1400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Insulated_Figures!$K$2</c:f>
              <c:strCache>
                <c:ptCount val="1"/>
                <c:pt idx="0">
                  <c:v>Heating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multiLvlStrRef>
              <c:f>Insulated_Figures!$A$3:$B$19</c:f>
              <c:multiLvlStrCache>
                <c:ptCount val="17"/>
                <c:lvl>
                  <c:pt idx="0">
                    <c:v>Shading</c:v>
                  </c:pt>
                  <c:pt idx="1">
                    <c:v>Shading</c:v>
                  </c:pt>
                  <c:pt idx="2">
                    <c:v>North</c:v>
                  </c:pt>
                  <c:pt idx="3">
                    <c:v>East</c:v>
                  </c:pt>
                  <c:pt idx="4">
                    <c:v>South </c:v>
                  </c:pt>
                  <c:pt idx="5">
                    <c:v>West</c:v>
                  </c:pt>
                  <c:pt idx="6">
                    <c:v>All</c:v>
                  </c:pt>
                  <c:pt idx="7">
                    <c:v>North</c:v>
                  </c:pt>
                  <c:pt idx="8">
                    <c:v>East</c:v>
                  </c:pt>
                  <c:pt idx="9">
                    <c:v>South </c:v>
                  </c:pt>
                  <c:pt idx="10">
                    <c:v>West</c:v>
                  </c:pt>
                  <c:pt idx="11">
                    <c:v>All</c:v>
                  </c:pt>
                  <c:pt idx="12">
                    <c:v>North</c:v>
                  </c:pt>
                  <c:pt idx="13">
                    <c:v>East</c:v>
                  </c:pt>
                  <c:pt idx="14">
                    <c:v>South </c:v>
                  </c:pt>
                  <c:pt idx="15">
                    <c:v>West</c:v>
                  </c:pt>
                  <c:pt idx="16">
                    <c:v>All</c:v>
                  </c:pt>
                </c:lvl>
                <c:lvl>
                  <c:pt idx="0">
                    <c:v>No</c:v>
                  </c:pt>
                  <c:pt idx="1">
                    <c:v>Full</c:v>
                  </c:pt>
                  <c:pt idx="2">
                    <c:v>Only building</c:v>
                  </c:pt>
                  <c:pt idx="7">
                    <c:v>Only beam'</c:v>
                  </c:pt>
                  <c:pt idx="12">
                    <c:v>Both building and beam</c:v>
                  </c:pt>
                </c:lvl>
              </c:multiLvlStrCache>
            </c:multiLvlStrRef>
          </c:cat>
          <c:val>
            <c:numRef>
              <c:f>Insulated_Figures!$K$3:$K$19</c:f>
              <c:numCache>
                <c:formatCode>General</c:formatCode>
                <c:ptCount val="17"/>
                <c:pt idx="0">
                  <c:v>4.2533333333333339</c:v>
                </c:pt>
                <c:pt idx="1">
                  <c:v>39.44</c:v>
                </c:pt>
                <c:pt idx="2">
                  <c:v>4.2533333333333339</c:v>
                </c:pt>
                <c:pt idx="3">
                  <c:v>4.7366666666666672</c:v>
                </c:pt>
                <c:pt idx="4">
                  <c:v>5.8966666666666665</c:v>
                </c:pt>
                <c:pt idx="5">
                  <c:v>4.7366666666666672</c:v>
                </c:pt>
                <c:pt idx="6">
                  <c:v>8.120000000000001</c:v>
                </c:pt>
                <c:pt idx="7">
                  <c:v>4.3499999999999996</c:v>
                </c:pt>
                <c:pt idx="8">
                  <c:v>4.7366666666666672</c:v>
                </c:pt>
                <c:pt idx="9">
                  <c:v>5.4133333333333322</c:v>
                </c:pt>
                <c:pt idx="10">
                  <c:v>4.7366666666666672</c:v>
                </c:pt>
                <c:pt idx="11">
                  <c:v>7.1533333333333333</c:v>
                </c:pt>
                <c:pt idx="12">
                  <c:v>4.3499999999999996</c:v>
                </c:pt>
                <c:pt idx="13">
                  <c:v>4.4466666666666663</c:v>
                </c:pt>
                <c:pt idx="14">
                  <c:v>6.5733333333333333</c:v>
                </c:pt>
                <c:pt idx="15">
                  <c:v>5.0266666666666664</c:v>
                </c:pt>
                <c:pt idx="16">
                  <c:v>14.306666666666667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492F-4E4A-B24B-49DD41A67DB3}"/>
            </c:ext>
          </c:extLst>
        </c:ser>
        <c:ser>
          <c:idx val="1"/>
          <c:order val="1"/>
          <c:tx>
            <c:strRef>
              <c:f>Insulated_Figures!$L$2</c:f>
              <c:strCache>
                <c:ptCount val="1"/>
                <c:pt idx="0">
                  <c:v>Cooling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multiLvlStrRef>
              <c:f>Insulated_Figures!$A$3:$B$19</c:f>
              <c:multiLvlStrCache>
                <c:ptCount val="17"/>
                <c:lvl>
                  <c:pt idx="0">
                    <c:v>Shading</c:v>
                  </c:pt>
                  <c:pt idx="1">
                    <c:v>Shading</c:v>
                  </c:pt>
                  <c:pt idx="2">
                    <c:v>North</c:v>
                  </c:pt>
                  <c:pt idx="3">
                    <c:v>East</c:v>
                  </c:pt>
                  <c:pt idx="4">
                    <c:v>South </c:v>
                  </c:pt>
                  <c:pt idx="5">
                    <c:v>West</c:v>
                  </c:pt>
                  <c:pt idx="6">
                    <c:v>All</c:v>
                  </c:pt>
                  <c:pt idx="7">
                    <c:v>North</c:v>
                  </c:pt>
                  <c:pt idx="8">
                    <c:v>East</c:v>
                  </c:pt>
                  <c:pt idx="9">
                    <c:v>South </c:v>
                  </c:pt>
                  <c:pt idx="10">
                    <c:v>West</c:v>
                  </c:pt>
                  <c:pt idx="11">
                    <c:v>All</c:v>
                  </c:pt>
                  <c:pt idx="12">
                    <c:v>North</c:v>
                  </c:pt>
                  <c:pt idx="13">
                    <c:v>East</c:v>
                  </c:pt>
                  <c:pt idx="14">
                    <c:v>South </c:v>
                  </c:pt>
                  <c:pt idx="15">
                    <c:v>West</c:v>
                  </c:pt>
                  <c:pt idx="16">
                    <c:v>All</c:v>
                  </c:pt>
                </c:lvl>
                <c:lvl>
                  <c:pt idx="0">
                    <c:v>No</c:v>
                  </c:pt>
                  <c:pt idx="1">
                    <c:v>Full</c:v>
                  </c:pt>
                  <c:pt idx="2">
                    <c:v>Only building</c:v>
                  </c:pt>
                  <c:pt idx="7">
                    <c:v>Only beam'</c:v>
                  </c:pt>
                  <c:pt idx="12">
                    <c:v>Both building and beam</c:v>
                  </c:pt>
                </c:lvl>
              </c:multiLvlStrCache>
            </c:multiLvlStrRef>
          </c:cat>
          <c:val>
            <c:numRef>
              <c:f>Insulated_Figures!$L$3:$L$19</c:f>
              <c:numCache>
                <c:formatCode>General</c:formatCode>
                <c:ptCount val="17"/>
                <c:pt idx="0">
                  <c:v>193.62333333333333</c:v>
                </c:pt>
                <c:pt idx="1">
                  <c:v>36.733333333333327</c:v>
                </c:pt>
                <c:pt idx="2">
                  <c:v>189.5633333333333</c:v>
                </c:pt>
                <c:pt idx="3">
                  <c:v>178.35</c:v>
                </c:pt>
                <c:pt idx="4">
                  <c:v>191.59333333333331</c:v>
                </c:pt>
                <c:pt idx="5">
                  <c:v>178.35</c:v>
                </c:pt>
                <c:pt idx="6">
                  <c:v>156.79333333333332</c:v>
                </c:pt>
                <c:pt idx="7">
                  <c:v>186.47</c:v>
                </c:pt>
                <c:pt idx="8">
                  <c:v>171.48666666666665</c:v>
                </c:pt>
                <c:pt idx="9">
                  <c:v>171.58333333333331</c:v>
                </c:pt>
                <c:pt idx="10">
                  <c:v>171.48666666666665</c:v>
                </c:pt>
                <c:pt idx="11">
                  <c:v>120.15666666666665</c:v>
                </c:pt>
                <c:pt idx="12">
                  <c:v>183.47333333333336</c:v>
                </c:pt>
                <c:pt idx="13">
                  <c:v>183.18333333333331</c:v>
                </c:pt>
                <c:pt idx="14">
                  <c:v>170.81</c:v>
                </c:pt>
                <c:pt idx="15">
                  <c:v>163.46333333333334</c:v>
                </c:pt>
                <c:pt idx="16">
                  <c:v>100.24333333333334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492F-4E4A-B24B-49DD41A67DB3}"/>
            </c:ext>
          </c:extLst>
        </c:ser>
        <c:ser>
          <c:idx val="2"/>
          <c:order val="2"/>
          <c:tx>
            <c:strRef>
              <c:f>Insulated_Figures!$M$2</c:f>
              <c:strCache>
                <c:ptCount val="1"/>
                <c:pt idx="0">
                  <c:v>Lighting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Insulated_Figures!$A$3:$B$19</c:f>
              <c:multiLvlStrCache>
                <c:ptCount val="17"/>
                <c:lvl>
                  <c:pt idx="0">
                    <c:v>Shading</c:v>
                  </c:pt>
                  <c:pt idx="1">
                    <c:v>Shading</c:v>
                  </c:pt>
                  <c:pt idx="2">
                    <c:v>North</c:v>
                  </c:pt>
                  <c:pt idx="3">
                    <c:v>East</c:v>
                  </c:pt>
                  <c:pt idx="4">
                    <c:v>South </c:v>
                  </c:pt>
                  <c:pt idx="5">
                    <c:v>West</c:v>
                  </c:pt>
                  <c:pt idx="6">
                    <c:v>All</c:v>
                  </c:pt>
                  <c:pt idx="7">
                    <c:v>North</c:v>
                  </c:pt>
                  <c:pt idx="8">
                    <c:v>East</c:v>
                  </c:pt>
                  <c:pt idx="9">
                    <c:v>South </c:v>
                  </c:pt>
                  <c:pt idx="10">
                    <c:v>West</c:v>
                  </c:pt>
                  <c:pt idx="11">
                    <c:v>All</c:v>
                  </c:pt>
                  <c:pt idx="12">
                    <c:v>North</c:v>
                  </c:pt>
                  <c:pt idx="13">
                    <c:v>East</c:v>
                  </c:pt>
                  <c:pt idx="14">
                    <c:v>South </c:v>
                  </c:pt>
                  <c:pt idx="15">
                    <c:v>West</c:v>
                  </c:pt>
                  <c:pt idx="16">
                    <c:v>All</c:v>
                  </c:pt>
                </c:lvl>
                <c:lvl>
                  <c:pt idx="0">
                    <c:v>No</c:v>
                  </c:pt>
                  <c:pt idx="1">
                    <c:v>Full</c:v>
                  </c:pt>
                  <c:pt idx="2">
                    <c:v>Only building</c:v>
                  </c:pt>
                  <c:pt idx="7">
                    <c:v>Only beam'</c:v>
                  </c:pt>
                  <c:pt idx="12">
                    <c:v>Both building and beam</c:v>
                  </c:pt>
                </c:lvl>
              </c:multiLvlStrCache>
            </c:multiLvlStrRef>
          </c:cat>
          <c:val>
            <c:numRef>
              <c:f>Insulated_Figures!$M$3:$M$19</c:f>
              <c:numCache>
                <c:formatCode>General</c:formatCode>
                <c:ptCount val="17"/>
                <c:pt idx="0">
                  <c:v>116</c:v>
                </c:pt>
                <c:pt idx="1">
                  <c:v>116</c:v>
                </c:pt>
                <c:pt idx="2">
                  <c:v>116</c:v>
                </c:pt>
                <c:pt idx="3">
                  <c:v>116</c:v>
                </c:pt>
                <c:pt idx="4">
                  <c:v>116</c:v>
                </c:pt>
                <c:pt idx="5">
                  <c:v>116</c:v>
                </c:pt>
                <c:pt idx="6">
                  <c:v>116</c:v>
                </c:pt>
                <c:pt idx="7">
                  <c:v>116</c:v>
                </c:pt>
                <c:pt idx="8">
                  <c:v>116</c:v>
                </c:pt>
                <c:pt idx="9">
                  <c:v>116</c:v>
                </c:pt>
                <c:pt idx="10">
                  <c:v>116</c:v>
                </c:pt>
                <c:pt idx="11">
                  <c:v>116</c:v>
                </c:pt>
                <c:pt idx="12">
                  <c:v>116</c:v>
                </c:pt>
                <c:pt idx="13">
                  <c:v>116</c:v>
                </c:pt>
                <c:pt idx="14">
                  <c:v>116</c:v>
                </c:pt>
                <c:pt idx="15">
                  <c:v>116</c:v>
                </c:pt>
                <c:pt idx="16">
                  <c:v>116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492F-4E4A-B24B-49DD41A67DB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41856792"/>
        <c:axId val="441848592"/>
      </c:barChart>
      <c:catAx>
        <c:axId val="4418567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1848592"/>
        <c:crosses val="autoZero"/>
        <c:auto val="1"/>
        <c:lblAlgn val="ctr"/>
        <c:lblOffset val="100"/>
        <c:noMultiLvlLbl val="0"/>
      </c:catAx>
      <c:valAx>
        <c:axId val="441848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baseline="0" dirty="0">
                    <a:effectLst/>
                  </a:rPr>
                  <a:t>kWh/m</a:t>
                </a:r>
                <a:r>
                  <a:rPr lang="en-US" sz="1000" b="0" i="0" u="none" strike="noStrike" baseline="30000" dirty="0">
                    <a:effectLst/>
                  </a:rPr>
                  <a:t>2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18567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sz="1400" b="0" i="0" baseline="0" dirty="0">
                <a:effectLst/>
              </a:rPr>
              <a:t>ΜΟΝΩΜΕΝΟ ΚΤΙΡΙΟ - ΣΤΑΘΕΡΗ ΣΚΙΑΣΗ </a:t>
            </a:r>
            <a:r>
              <a:rPr lang="el-GR" sz="1400" b="0" i="0" baseline="0" dirty="0" smtClean="0">
                <a:effectLst/>
              </a:rPr>
              <a:t>(</a:t>
            </a:r>
            <a:r>
              <a:rPr lang="en-US" sz="1400" b="0" i="0" baseline="0" dirty="0" smtClean="0">
                <a:effectLst/>
              </a:rPr>
              <a:t>ENERGYPLUS</a:t>
            </a:r>
            <a:r>
              <a:rPr lang="el-GR" sz="1400" b="0" i="0" baseline="0" dirty="0" smtClean="0">
                <a:effectLst/>
              </a:rPr>
              <a:t>)</a:t>
            </a:r>
            <a:endParaRPr lang="en-US" sz="1400" dirty="0">
              <a:effectLst/>
            </a:endParaRP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Insulated_figures!$K$2</c:f>
              <c:strCache>
                <c:ptCount val="1"/>
                <c:pt idx="0">
                  <c:v>Heating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multiLvlStrRef>
              <c:f>Insulated_figures!$I$3:$J$19</c:f>
              <c:multiLvlStrCache>
                <c:ptCount val="17"/>
                <c:lvl>
                  <c:pt idx="0">
                    <c:v>Shading</c:v>
                  </c:pt>
                  <c:pt idx="1">
                    <c:v>Shading</c:v>
                  </c:pt>
                  <c:pt idx="2">
                    <c:v>North</c:v>
                  </c:pt>
                  <c:pt idx="3">
                    <c:v>East</c:v>
                  </c:pt>
                  <c:pt idx="4">
                    <c:v>South </c:v>
                  </c:pt>
                  <c:pt idx="5">
                    <c:v>West</c:v>
                  </c:pt>
                  <c:pt idx="6">
                    <c:v>All</c:v>
                  </c:pt>
                  <c:pt idx="7">
                    <c:v>North</c:v>
                  </c:pt>
                  <c:pt idx="8">
                    <c:v>East</c:v>
                  </c:pt>
                  <c:pt idx="9">
                    <c:v>South </c:v>
                  </c:pt>
                  <c:pt idx="10">
                    <c:v>West</c:v>
                  </c:pt>
                  <c:pt idx="11">
                    <c:v>All</c:v>
                  </c:pt>
                  <c:pt idx="12">
                    <c:v>North</c:v>
                  </c:pt>
                  <c:pt idx="13">
                    <c:v>East</c:v>
                  </c:pt>
                  <c:pt idx="14">
                    <c:v>South </c:v>
                  </c:pt>
                  <c:pt idx="15">
                    <c:v>West</c:v>
                  </c:pt>
                  <c:pt idx="16">
                    <c:v>All</c:v>
                  </c:pt>
                </c:lvl>
                <c:lvl>
                  <c:pt idx="0">
                    <c:v>No</c:v>
                  </c:pt>
                  <c:pt idx="1">
                    <c:v>Full</c:v>
                  </c:pt>
                  <c:pt idx="2">
                    <c:v>Only building</c:v>
                  </c:pt>
                  <c:pt idx="7">
                    <c:v>Only beam'</c:v>
                  </c:pt>
                  <c:pt idx="12">
                    <c:v>Both building and beam</c:v>
                  </c:pt>
                </c:lvl>
              </c:multiLvlStrCache>
            </c:multiLvlStrRef>
          </c:cat>
          <c:val>
            <c:numRef>
              <c:f>Insulated_figures!$K$3:$K$19</c:f>
              <c:numCache>
                <c:formatCode>General</c:formatCode>
                <c:ptCount val="17"/>
                <c:pt idx="0">
                  <c:v>15.873024691358024</c:v>
                </c:pt>
                <c:pt idx="1">
                  <c:v>56.394855967078193</c:v>
                </c:pt>
                <c:pt idx="2">
                  <c:v>16.326045267489711</c:v>
                </c:pt>
                <c:pt idx="3">
                  <c:v>16.646954732510288</c:v>
                </c:pt>
                <c:pt idx="4">
                  <c:v>19.728592592592591</c:v>
                </c:pt>
                <c:pt idx="5">
                  <c:v>16.708415637860082</c:v>
                </c:pt>
                <c:pt idx="6">
                  <c:v>21.852395061728394</c:v>
                </c:pt>
                <c:pt idx="7">
                  <c:v>16.063732510288066</c:v>
                </c:pt>
                <c:pt idx="8">
                  <c:v>16.5018353909465</c:v>
                </c:pt>
                <c:pt idx="9">
                  <c:v>16.847687242798354</c:v>
                </c:pt>
                <c:pt idx="10">
                  <c:v>16.447654320987656</c:v>
                </c:pt>
                <c:pt idx="11">
                  <c:v>18.385641975308641</c:v>
                </c:pt>
                <c:pt idx="12">
                  <c:v>16.445744855967078</c:v>
                </c:pt>
                <c:pt idx="13">
                  <c:v>17.305481481481479</c:v>
                </c:pt>
                <c:pt idx="14">
                  <c:v>20.383777777777777</c:v>
                </c:pt>
                <c:pt idx="15">
                  <c:v>17.230893004115224</c:v>
                </c:pt>
                <c:pt idx="16">
                  <c:v>25.412353909465022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13A-452A-8700-54168F385B0E}"/>
            </c:ext>
          </c:extLst>
        </c:ser>
        <c:ser>
          <c:idx val="1"/>
          <c:order val="1"/>
          <c:tx>
            <c:strRef>
              <c:f>Insulated_figures!$L$2</c:f>
              <c:strCache>
                <c:ptCount val="1"/>
                <c:pt idx="0">
                  <c:v>Cooling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multiLvlStrRef>
              <c:f>Insulated_figures!$I$3:$J$19</c:f>
              <c:multiLvlStrCache>
                <c:ptCount val="17"/>
                <c:lvl>
                  <c:pt idx="0">
                    <c:v>Shading</c:v>
                  </c:pt>
                  <c:pt idx="1">
                    <c:v>Shading</c:v>
                  </c:pt>
                  <c:pt idx="2">
                    <c:v>North</c:v>
                  </c:pt>
                  <c:pt idx="3">
                    <c:v>East</c:v>
                  </c:pt>
                  <c:pt idx="4">
                    <c:v>South </c:v>
                  </c:pt>
                  <c:pt idx="5">
                    <c:v>West</c:v>
                  </c:pt>
                  <c:pt idx="6">
                    <c:v>All</c:v>
                  </c:pt>
                  <c:pt idx="7">
                    <c:v>North</c:v>
                  </c:pt>
                  <c:pt idx="8">
                    <c:v>East</c:v>
                  </c:pt>
                  <c:pt idx="9">
                    <c:v>South </c:v>
                  </c:pt>
                  <c:pt idx="10">
                    <c:v>West</c:v>
                  </c:pt>
                  <c:pt idx="11">
                    <c:v>All</c:v>
                  </c:pt>
                  <c:pt idx="12">
                    <c:v>North</c:v>
                  </c:pt>
                  <c:pt idx="13">
                    <c:v>East</c:v>
                  </c:pt>
                  <c:pt idx="14">
                    <c:v>South </c:v>
                  </c:pt>
                  <c:pt idx="15">
                    <c:v>West</c:v>
                  </c:pt>
                  <c:pt idx="16">
                    <c:v>All</c:v>
                  </c:pt>
                </c:lvl>
                <c:lvl>
                  <c:pt idx="0">
                    <c:v>No</c:v>
                  </c:pt>
                  <c:pt idx="1">
                    <c:v>Full</c:v>
                  </c:pt>
                  <c:pt idx="2">
                    <c:v>Only building</c:v>
                  </c:pt>
                  <c:pt idx="7">
                    <c:v>Only beam'</c:v>
                  </c:pt>
                  <c:pt idx="12">
                    <c:v>Both building and beam</c:v>
                  </c:pt>
                </c:lvl>
              </c:multiLvlStrCache>
            </c:multiLvlStrRef>
          </c:cat>
          <c:val>
            <c:numRef>
              <c:f>Insulated_figures!$L$3:$L$19</c:f>
              <c:numCache>
                <c:formatCode>General</c:formatCode>
                <c:ptCount val="17"/>
                <c:pt idx="0">
                  <c:v>103.10383127572015</c:v>
                </c:pt>
                <c:pt idx="1">
                  <c:v>19.706514403292179</c:v>
                </c:pt>
                <c:pt idx="2">
                  <c:v>101.43794238683125</c:v>
                </c:pt>
                <c:pt idx="3">
                  <c:v>92.324185185185172</c:v>
                </c:pt>
                <c:pt idx="4">
                  <c:v>100.37938271604938</c:v>
                </c:pt>
                <c:pt idx="5">
                  <c:v>92.736390946502055</c:v>
                </c:pt>
                <c:pt idx="6">
                  <c:v>78.248086419753079</c:v>
                </c:pt>
                <c:pt idx="7">
                  <c:v>102.27428806584361</c:v>
                </c:pt>
                <c:pt idx="8">
                  <c:v>97.45229218106995</c:v>
                </c:pt>
                <c:pt idx="9">
                  <c:v>92.981995884773653</c:v>
                </c:pt>
                <c:pt idx="10">
                  <c:v>97.77105349794239</c:v>
                </c:pt>
                <c:pt idx="11">
                  <c:v>81.283181069958857</c:v>
                </c:pt>
                <c:pt idx="12">
                  <c:v>100.48416460905349</c:v>
                </c:pt>
                <c:pt idx="13">
                  <c:v>87.267444444444436</c:v>
                </c:pt>
                <c:pt idx="14">
                  <c:v>90.466991769547334</c:v>
                </c:pt>
                <c:pt idx="15">
                  <c:v>87.853650205761312</c:v>
                </c:pt>
                <c:pt idx="16">
                  <c:v>59.503226337448559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D13A-452A-8700-54168F385B0E}"/>
            </c:ext>
          </c:extLst>
        </c:ser>
        <c:ser>
          <c:idx val="2"/>
          <c:order val="2"/>
          <c:tx>
            <c:strRef>
              <c:f>Insulated_figures!$M$2</c:f>
              <c:strCache>
                <c:ptCount val="1"/>
                <c:pt idx="0">
                  <c:v>Lighting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Insulated_figures!$I$3:$J$19</c:f>
              <c:multiLvlStrCache>
                <c:ptCount val="17"/>
                <c:lvl>
                  <c:pt idx="0">
                    <c:v>Shading</c:v>
                  </c:pt>
                  <c:pt idx="1">
                    <c:v>Shading</c:v>
                  </c:pt>
                  <c:pt idx="2">
                    <c:v>North</c:v>
                  </c:pt>
                  <c:pt idx="3">
                    <c:v>East</c:v>
                  </c:pt>
                  <c:pt idx="4">
                    <c:v>South </c:v>
                  </c:pt>
                  <c:pt idx="5">
                    <c:v>West</c:v>
                  </c:pt>
                  <c:pt idx="6">
                    <c:v>All</c:v>
                  </c:pt>
                  <c:pt idx="7">
                    <c:v>North</c:v>
                  </c:pt>
                  <c:pt idx="8">
                    <c:v>East</c:v>
                  </c:pt>
                  <c:pt idx="9">
                    <c:v>South </c:v>
                  </c:pt>
                  <c:pt idx="10">
                    <c:v>West</c:v>
                  </c:pt>
                  <c:pt idx="11">
                    <c:v>All</c:v>
                  </c:pt>
                  <c:pt idx="12">
                    <c:v>North</c:v>
                  </c:pt>
                  <c:pt idx="13">
                    <c:v>East</c:v>
                  </c:pt>
                  <c:pt idx="14">
                    <c:v>South </c:v>
                  </c:pt>
                  <c:pt idx="15">
                    <c:v>West</c:v>
                  </c:pt>
                  <c:pt idx="16">
                    <c:v>All</c:v>
                  </c:pt>
                </c:lvl>
                <c:lvl>
                  <c:pt idx="0">
                    <c:v>No</c:v>
                  </c:pt>
                  <c:pt idx="1">
                    <c:v>Full</c:v>
                  </c:pt>
                  <c:pt idx="2">
                    <c:v>Only building</c:v>
                  </c:pt>
                  <c:pt idx="7">
                    <c:v>Only beam'</c:v>
                  </c:pt>
                  <c:pt idx="12">
                    <c:v>Both building and beam</c:v>
                  </c:pt>
                </c:lvl>
              </c:multiLvlStrCache>
            </c:multiLvlStrRef>
          </c:cat>
          <c:val>
            <c:numRef>
              <c:f>Insulated_figures!$M$3:$M$19</c:f>
              <c:numCache>
                <c:formatCode>General</c:formatCode>
                <c:ptCount val="17"/>
                <c:pt idx="0">
                  <c:v>124.69212345679013</c:v>
                </c:pt>
                <c:pt idx="1">
                  <c:v>124.69212345679013</c:v>
                </c:pt>
                <c:pt idx="2">
                  <c:v>124.69212345679013</c:v>
                </c:pt>
                <c:pt idx="3">
                  <c:v>124.69212345679013</c:v>
                </c:pt>
                <c:pt idx="4">
                  <c:v>124.69212345679013</c:v>
                </c:pt>
                <c:pt idx="5">
                  <c:v>124.69212345679013</c:v>
                </c:pt>
                <c:pt idx="6">
                  <c:v>124.69212345679013</c:v>
                </c:pt>
                <c:pt idx="7">
                  <c:v>124.69212345679013</c:v>
                </c:pt>
                <c:pt idx="8">
                  <c:v>124.69212345679013</c:v>
                </c:pt>
                <c:pt idx="9">
                  <c:v>124.69212345679013</c:v>
                </c:pt>
                <c:pt idx="10">
                  <c:v>124.69212345679013</c:v>
                </c:pt>
                <c:pt idx="11">
                  <c:v>124.69212345679013</c:v>
                </c:pt>
                <c:pt idx="12">
                  <c:v>124.69212345679013</c:v>
                </c:pt>
                <c:pt idx="13">
                  <c:v>124.69212345679013</c:v>
                </c:pt>
                <c:pt idx="14">
                  <c:v>124.69212345679013</c:v>
                </c:pt>
                <c:pt idx="15">
                  <c:v>124.69212345679013</c:v>
                </c:pt>
                <c:pt idx="16">
                  <c:v>124.69212345679013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D13A-452A-8700-54168F385B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46260192"/>
        <c:axId val="446263800"/>
      </c:barChart>
      <c:catAx>
        <c:axId val="44626019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6263800"/>
        <c:crosses val="autoZero"/>
        <c:auto val="1"/>
        <c:lblAlgn val="ctr"/>
        <c:lblOffset val="100"/>
        <c:noMultiLvlLbl val="0"/>
      </c:catAx>
      <c:valAx>
        <c:axId val="446263800"/>
        <c:scaling>
          <c:orientation val="minMax"/>
          <c:max val="35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b="0" i="0" u="none" strike="noStrike" baseline="0" dirty="0">
                    <a:effectLst/>
                  </a:rPr>
                  <a:t>kWh/m</a:t>
                </a:r>
                <a:r>
                  <a:rPr lang="en-US" sz="1000" b="0" i="0" u="none" strike="noStrike" baseline="30000" dirty="0">
                    <a:effectLst/>
                  </a:rPr>
                  <a:t>2</a:t>
                </a:r>
                <a:endParaRPr lang="en-US" dirty="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4626019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/>
              <a:t>ΑΜΟΝΩΤΟ ΚΤΙΡΙΟ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'[PRIMARY ENERGY APOTELESMATA.xlsx]ΣΤΑΘΕΡΑ ΜΟΝΟ'!$M$8</c:f>
              <c:strCache>
                <c:ptCount val="1"/>
                <c:pt idx="0">
                  <c:v>HEATING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multiLvlStrRef>
              <c:f>'[PRIMARY ENERGY APOTELESMATA.xlsx]ΣΤΑΘΕΡΑ ΜΟΝΟ'!$K$9:$L$14</c:f>
              <c:multiLvlStrCache>
                <c:ptCount val="6"/>
                <c:lvl>
                  <c:pt idx="0">
                    <c:v>NO SHADING</c:v>
                  </c:pt>
                  <c:pt idx="1">
                    <c:v>ONLY BEAM</c:v>
                  </c:pt>
                  <c:pt idx="2">
                    <c:v>FULL SHADING</c:v>
                  </c:pt>
                  <c:pt idx="3">
                    <c:v>NO SHADING</c:v>
                  </c:pt>
                  <c:pt idx="4">
                    <c:v>ONLY BEAM</c:v>
                  </c:pt>
                  <c:pt idx="5">
                    <c:v>FULL SHADING</c:v>
                  </c:pt>
                </c:lvl>
                <c:lvl>
                  <c:pt idx="0">
                    <c:v>KENAK</c:v>
                  </c:pt>
                  <c:pt idx="3">
                    <c:v>ENERGYPLUS</c:v>
                  </c:pt>
                </c:lvl>
              </c:multiLvlStrCache>
            </c:multiLvlStrRef>
          </c:cat>
          <c:val>
            <c:numRef>
              <c:f>'[PRIMARY ENERGY APOTELESMATA.xlsx]ΣΤΑΘΕΡΑ ΜΟΝΟ'!$M$9:$M$14</c:f>
              <c:numCache>
                <c:formatCode>General</c:formatCode>
                <c:ptCount val="6"/>
                <c:pt idx="0">
                  <c:v>32.576666666666668</c:v>
                </c:pt>
                <c:pt idx="1">
                  <c:v>40.89</c:v>
                </c:pt>
                <c:pt idx="2">
                  <c:v>129.04999999999998</c:v>
                </c:pt>
                <c:pt idx="3">
                  <c:v>55.485711934156377</c:v>
                </c:pt>
                <c:pt idx="4">
                  <c:v>62.233761316872425</c:v>
                </c:pt>
                <c:pt idx="5">
                  <c:v>136.82056790123454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053-477B-A5A6-55EB8D48A07D}"/>
            </c:ext>
          </c:extLst>
        </c:ser>
        <c:ser>
          <c:idx val="1"/>
          <c:order val="1"/>
          <c:tx>
            <c:strRef>
              <c:f>'[PRIMARY ENERGY APOTELESMATA.xlsx]ΣΤΑΘΕΡΑ ΜΟΝΟ'!$N$8</c:f>
              <c:strCache>
                <c:ptCount val="1"/>
                <c:pt idx="0">
                  <c:v>COOLING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multiLvlStrRef>
              <c:f>'[PRIMARY ENERGY APOTELESMATA.xlsx]ΣΤΑΘΕΡΑ ΜΟΝΟ'!$K$9:$L$14</c:f>
              <c:multiLvlStrCache>
                <c:ptCount val="6"/>
                <c:lvl>
                  <c:pt idx="0">
                    <c:v>NO SHADING</c:v>
                  </c:pt>
                  <c:pt idx="1">
                    <c:v>ONLY BEAM</c:v>
                  </c:pt>
                  <c:pt idx="2">
                    <c:v>FULL SHADING</c:v>
                  </c:pt>
                  <c:pt idx="3">
                    <c:v>NO SHADING</c:v>
                  </c:pt>
                  <c:pt idx="4">
                    <c:v>ONLY BEAM</c:v>
                  </c:pt>
                  <c:pt idx="5">
                    <c:v>FULL SHADING</c:v>
                  </c:pt>
                </c:lvl>
                <c:lvl>
                  <c:pt idx="0">
                    <c:v>KENAK</c:v>
                  </c:pt>
                  <c:pt idx="3">
                    <c:v>ENERGYPLUS</c:v>
                  </c:pt>
                </c:lvl>
              </c:multiLvlStrCache>
            </c:multiLvlStrRef>
          </c:cat>
          <c:val>
            <c:numRef>
              <c:f>'[PRIMARY ENERGY APOTELESMATA.xlsx]ΣΤΑΘΕΡΑ ΜΟΝΟ'!$N$9:$N$14</c:f>
              <c:numCache>
                <c:formatCode>General</c:formatCode>
                <c:ptCount val="6"/>
                <c:pt idx="0">
                  <c:v>205.51333333333332</c:v>
                </c:pt>
                <c:pt idx="1">
                  <c:v>130.69333333333333</c:v>
                </c:pt>
                <c:pt idx="2">
                  <c:v>45.143333333333338</c:v>
                </c:pt>
                <c:pt idx="3">
                  <c:v>140.77590534979421</c:v>
                </c:pt>
                <c:pt idx="4">
                  <c:v>108.24327572016462</c:v>
                </c:pt>
                <c:pt idx="5">
                  <c:v>22.683967078189298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053-477B-A5A6-55EB8D48A07D}"/>
            </c:ext>
          </c:extLst>
        </c:ser>
        <c:ser>
          <c:idx val="2"/>
          <c:order val="2"/>
          <c:tx>
            <c:strRef>
              <c:f>'[PRIMARY ENERGY APOTELESMATA.xlsx]ΣΤΑΘΕΡΑ ΜΟΝΟ'!$O$8</c:f>
              <c:strCache>
                <c:ptCount val="1"/>
                <c:pt idx="0">
                  <c:v>LIGHTING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'[PRIMARY ENERGY APOTELESMATA.xlsx]ΣΤΑΘΕΡΑ ΜΟΝΟ'!$K$9:$L$14</c:f>
              <c:multiLvlStrCache>
                <c:ptCount val="6"/>
                <c:lvl>
                  <c:pt idx="0">
                    <c:v>NO SHADING</c:v>
                  </c:pt>
                  <c:pt idx="1">
                    <c:v>ONLY BEAM</c:v>
                  </c:pt>
                  <c:pt idx="2">
                    <c:v>FULL SHADING</c:v>
                  </c:pt>
                  <c:pt idx="3">
                    <c:v>NO SHADING</c:v>
                  </c:pt>
                  <c:pt idx="4">
                    <c:v>ONLY BEAM</c:v>
                  </c:pt>
                  <c:pt idx="5">
                    <c:v>FULL SHADING</c:v>
                  </c:pt>
                </c:lvl>
                <c:lvl>
                  <c:pt idx="0">
                    <c:v>KENAK</c:v>
                  </c:pt>
                  <c:pt idx="3">
                    <c:v>ENERGYPLUS</c:v>
                  </c:pt>
                </c:lvl>
              </c:multiLvlStrCache>
            </c:multiLvlStrRef>
          </c:cat>
          <c:val>
            <c:numRef>
              <c:f>'[PRIMARY ENERGY APOTELESMATA.xlsx]ΣΤΑΘΕΡΑ ΜΟΝΟ'!$O$9:$O$14</c:f>
              <c:numCache>
                <c:formatCode>General</c:formatCode>
                <c:ptCount val="6"/>
                <c:pt idx="0">
                  <c:v>116</c:v>
                </c:pt>
                <c:pt idx="1">
                  <c:v>116</c:v>
                </c:pt>
                <c:pt idx="2">
                  <c:v>116</c:v>
                </c:pt>
                <c:pt idx="3">
                  <c:v>124.69212345679013</c:v>
                </c:pt>
                <c:pt idx="4">
                  <c:v>124.69212345679013</c:v>
                </c:pt>
                <c:pt idx="5">
                  <c:v>124.69212345679013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053-477B-A5A6-55EB8D48A07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505779176"/>
        <c:axId val="505788688"/>
      </c:barChart>
      <c:catAx>
        <c:axId val="505779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5788688"/>
        <c:crosses val="autoZero"/>
        <c:auto val="1"/>
        <c:lblAlgn val="ctr"/>
        <c:lblOffset val="100"/>
        <c:noMultiLvlLbl val="0"/>
      </c:catAx>
      <c:valAx>
        <c:axId val="50578868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dirty="0">
                    <a:effectLst/>
                  </a:rPr>
                  <a:t>kWh/m</a:t>
                </a:r>
                <a:r>
                  <a:rPr lang="en-US" sz="1000" baseline="30000" dirty="0">
                    <a:effectLst/>
                  </a:rPr>
                  <a:t>2</a:t>
                </a:r>
                <a:endParaRPr lang="en-US" sz="10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05779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/>
              <a:t>ΜΟΝΩΜΕΝΟ ΚΤΙΡΙΟ</a:t>
            </a:r>
            <a:endParaRPr lang="en-US" dirty="0"/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'[PRIMARY ENERGY APOTELESMATA.xlsx]ΣΤΑΘΕΡΑ ΜΟΝΟ'!$V$8</c:f>
              <c:strCache>
                <c:ptCount val="1"/>
                <c:pt idx="0">
                  <c:v>HEATING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multiLvlStrRef>
              <c:f>'[PRIMARY ENERGY APOTELESMATA.xlsx]ΣΤΑΘΕΡΑ ΜΟΝΟ'!$T$9:$U$14</c:f>
              <c:multiLvlStrCache>
                <c:ptCount val="6"/>
                <c:lvl>
                  <c:pt idx="0">
                    <c:v>NO SHADING</c:v>
                  </c:pt>
                  <c:pt idx="1">
                    <c:v>ONLY BEAM</c:v>
                  </c:pt>
                  <c:pt idx="2">
                    <c:v>FULL SHADING</c:v>
                  </c:pt>
                  <c:pt idx="3">
                    <c:v>NO SHADING</c:v>
                  </c:pt>
                  <c:pt idx="4">
                    <c:v>ONLY BEAM</c:v>
                  </c:pt>
                  <c:pt idx="5">
                    <c:v>FULL SHADING</c:v>
                  </c:pt>
                </c:lvl>
                <c:lvl>
                  <c:pt idx="0">
                    <c:v>KENAK</c:v>
                  </c:pt>
                  <c:pt idx="3">
                    <c:v>ENERGYPLUS</c:v>
                  </c:pt>
                </c:lvl>
              </c:multiLvlStrCache>
            </c:multiLvlStrRef>
          </c:cat>
          <c:val>
            <c:numRef>
              <c:f>'[PRIMARY ENERGY APOTELESMATA.xlsx]ΣΤΑΘΕΡΑ ΜΟΝΟ'!$V$9:$V$14</c:f>
              <c:numCache>
                <c:formatCode>General</c:formatCode>
                <c:ptCount val="6"/>
                <c:pt idx="0">
                  <c:v>4.2533333333333339</c:v>
                </c:pt>
                <c:pt idx="1">
                  <c:v>7.1533333333333333</c:v>
                </c:pt>
                <c:pt idx="2">
                  <c:v>39.44</c:v>
                </c:pt>
                <c:pt idx="3">
                  <c:v>15.873024691358024</c:v>
                </c:pt>
                <c:pt idx="4">
                  <c:v>18.385641975308641</c:v>
                </c:pt>
                <c:pt idx="5">
                  <c:v>56.394855967078193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B85-4835-8100-872BEA2E7565}"/>
            </c:ext>
          </c:extLst>
        </c:ser>
        <c:ser>
          <c:idx val="1"/>
          <c:order val="1"/>
          <c:tx>
            <c:strRef>
              <c:f>'[PRIMARY ENERGY APOTELESMATA.xlsx]ΣΤΑΘΕΡΑ ΜΟΝΟ'!$W$8</c:f>
              <c:strCache>
                <c:ptCount val="1"/>
                <c:pt idx="0">
                  <c:v>COOLING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multiLvlStrRef>
              <c:f>'[PRIMARY ENERGY APOTELESMATA.xlsx]ΣΤΑΘΕΡΑ ΜΟΝΟ'!$T$9:$U$14</c:f>
              <c:multiLvlStrCache>
                <c:ptCount val="6"/>
                <c:lvl>
                  <c:pt idx="0">
                    <c:v>NO SHADING</c:v>
                  </c:pt>
                  <c:pt idx="1">
                    <c:v>ONLY BEAM</c:v>
                  </c:pt>
                  <c:pt idx="2">
                    <c:v>FULL SHADING</c:v>
                  </c:pt>
                  <c:pt idx="3">
                    <c:v>NO SHADING</c:v>
                  </c:pt>
                  <c:pt idx="4">
                    <c:v>ONLY BEAM</c:v>
                  </c:pt>
                  <c:pt idx="5">
                    <c:v>FULL SHADING</c:v>
                  </c:pt>
                </c:lvl>
                <c:lvl>
                  <c:pt idx="0">
                    <c:v>KENAK</c:v>
                  </c:pt>
                  <c:pt idx="3">
                    <c:v>ENERGYPLUS</c:v>
                  </c:pt>
                </c:lvl>
              </c:multiLvlStrCache>
            </c:multiLvlStrRef>
          </c:cat>
          <c:val>
            <c:numRef>
              <c:f>'[PRIMARY ENERGY APOTELESMATA.xlsx]ΣΤΑΘΕΡΑ ΜΟΝΟ'!$W$9:$W$14</c:f>
              <c:numCache>
                <c:formatCode>General</c:formatCode>
                <c:ptCount val="6"/>
                <c:pt idx="0">
                  <c:v>193.62333333333333</c:v>
                </c:pt>
                <c:pt idx="1">
                  <c:v>120.15666666666665</c:v>
                </c:pt>
                <c:pt idx="2">
                  <c:v>36.733333333333327</c:v>
                </c:pt>
                <c:pt idx="3">
                  <c:v>103.10383127572015</c:v>
                </c:pt>
                <c:pt idx="4">
                  <c:v>81.283181069958857</c:v>
                </c:pt>
                <c:pt idx="5">
                  <c:v>19.706514403292179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B85-4835-8100-872BEA2E7565}"/>
            </c:ext>
          </c:extLst>
        </c:ser>
        <c:ser>
          <c:idx val="2"/>
          <c:order val="2"/>
          <c:tx>
            <c:strRef>
              <c:f>'[PRIMARY ENERGY APOTELESMATA.xlsx]ΣΤΑΘΕΡΑ ΜΟΝΟ'!$X$8</c:f>
              <c:strCache>
                <c:ptCount val="1"/>
                <c:pt idx="0">
                  <c:v>LIGHTING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'[PRIMARY ENERGY APOTELESMATA.xlsx]ΣΤΑΘΕΡΑ ΜΟΝΟ'!$T$9:$U$14</c:f>
              <c:multiLvlStrCache>
                <c:ptCount val="6"/>
                <c:lvl>
                  <c:pt idx="0">
                    <c:v>NO SHADING</c:v>
                  </c:pt>
                  <c:pt idx="1">
                    <c:v>ONLY BEAM</c:v>
                  </c:pt>
                  <c:pt idx="2">
                    <c:v>FULL SHADING</c:v>
                  </c:pt>
                  <c:pt idx="3">
                    <c:v>NO SHADING</c:v>
                  </c:pt>
                  <c:pt idx="4">
                    <c:v>ONLY BEAM</c:v>
                  </c:pt>
                  <c:pt idx="5">
                    <c:v>FULL SHADING</c:v>
                  </c:pt>
                </c:lvl>
                <c:lvl>
                  <c:pt idx="0">
                    <c:v>KENAK</c:v>
                  </c:pt>
                  <c:pt idx="3">
                    <c:v>ENERGYPLUS</c:v>
                  </c:pt>
                </c:lvl>
              </c:multiLvlStrCache>
            </c:multiLvlStrRef>
          </c:cat>
          <c:val>
            <c:numRef>
              <c:f>'[PRIMARY ENERGY APOTELESMATA.xlsx]ΣΤΑΘΕΡΑ ΜΟΝΟ'!$X$9:$X$14</c:f>
              <c:numCache>
                <c:formatCode>General</c:formatCode>
                <c:ptCount val="6"/>
                <c:pt idx="0">
                  <c:v>116</c:v>
                </c:pt>
                <c:pt idx="1">
                  <c:v>116</c:v>
                </c:pt>
                <c:pt idx="2">
                  <c:v>116</c:v>
                </c:pt>
                <c:pt idx="3">
                  <c:v>124.69212345679013</c:v>
                </c:pt>
                <c:pt idx="4">
                  <c:v>124.69212345679013</c:v>
                </c:pt>
                <c:pt idx="5">
                  <c:v>124.69212345679013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B85-4835-8100-872BEA2E756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20635104"/>
        <c:axId val="420633024"/>
      </c:barChart>
      <c:catAx>
        <c:axId val="42063510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0633024"/>
        <c:crosses val="autoZero"/>
        <c:auto val="1"/>
        <c:lblAlgn val="ctr"/>
        <c:lblOffset val="100"/>
        <c:noMultiLvlLbl val="0"/>
      </c:catAx>
      <c:valAx>
        <c:axId val="420633024"/>
        <c:scaling>
          <c:orientation val="minMax"/>
          <c:max val="4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dirty="0">
                    <a:effectLst/>
                  </a:rPr>
                  <a:t>kWh/m</a:t>
                </a:r>
                <a:r>
                  <a:rPr lang="en-US" sz="1000" baseline="30000" dirty="0">
                    <a:effectLst/>
                  </a:rPr>
                  <a:t>2</a:t>
                </a:r>
                <a:endParaRPr lang="en-US" sz="10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2063510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l-GR" dirty="0"/>
              <a:t>ΑΜΟΝΩΤΟ ΚΤΙΡΙΟ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'[PRIMARY ENERGY APOTELESMATA KENAK.xlsx]ΕΛΕΓΧΟΣ ΦΩΤΙΣΜΟΥ'!$L$22</c:f>
              <c:strCache>
                <c:ptCount val="1"/>
                <c:pt idx="0">
                  <c:v>HEATING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invertIfNegative val="0"/>
          <c:cat>
            <c:multiLvlStrRef>
              <c:f>'[PRIMARY ENERGY APOTELESMATA KENAK.xlsx]ΕΛΕΓΧΟΣ ΦΩΤΙΣΜΟΥ'!$J$23:$K$27</c:f>
              <c:multiLvlStrCache>
                <c:ptCount val="5"/>
                <c:lvl>
                  <c:pt idx="0">
                    <c:v>INITIAL BUILDING</c:v>
                  </c:pt>
                  <c:pt idx="1">
                    <c:v>INITIAL BUILDING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ΦΩΤΙΣΜΟΥ</c:v>
                  </c:pt>
                </c:lvl>
              </c:multiLvlStrCache>
            </c:multiLvlStrRef>
          </c:cat>
          <c:val>
            <c:numRef>
              <c:f>'[PRIMARY ENERGY APOTELESMATA KENAK.xlsx]ΕΛΕΓΧΟΣ ΦΩΤΙΣΜΟΥ'!$L$23:$L$27</c:f>
              <c:numCache>
                <c:formatCode>General</c:formatCode>
                <c:ptCount val="5"/>
                <c:pt idx="0">
                  <c:v>32.576666666666668</c:v>
                </c:pt>
                <c:pt idx="1">
                  <c:v>33.543333333333337</c:v>
                </c:pt>
                <c:pt idx="2">
                  <c:v>46.593333333333334</c:v>
                </c:pt>
                <c:pt idx="3">
                  <c:v>42.146666666666668</c:v>
                </c:pt>
                <c:pt idx="4">
                  <c:v>40.793333333333337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067-4A66-A2CE-D196EB560322}"/>
            </c:ext>
          </c:extLst>
        </c:ser>
        <c:ser>
          <c:idx val="1"/>
          <c:order val="1"/>
          <c:tx>
            <c:strRef>
              <c:f>'[PRIMARY ENERGY APOTELESMATA KENAK.xlsx]ΕΛΕΓΧΟΣ ΦΩΤΙΣΜΟΥ'!$M$22</c:f>
              <c:strCache>
                <c:ptCount val="1"/>
                <c:pt idx="0">
                  <c:v>COOLING</c:v>
                </c:pt>
              </c:strCache>
            </c:strRef>
          </c:tx>
          <c:spPr>
            <a:solidFill>
              <a:srgbClr val="00B0F0"/>
            </a:solidFill>
            <a:ln>
              <a:noFill/>
            </a:ln>
            <a:effectLst/>
          </c:spPr>
          <c:invertIfNegative val="0"/>
          <c:cat>
            <c:multiLvlStrRef>
              <c:f>'[PRIMARY ENERGY APOTELESMATA KENAK.xlsx]ΕΛΕΓΧΟΣ ΦΩΤΙΣΜΟΥ'!$J$23:$K$27</c:f>
              <c:multiLvlStrCache>
                <c:ptCount val="5"/>
                <c:lvl>
                  <c:pt idx="0">
                    <c:v>INITIAL BUILDING</c:v>
                  </c:pt>
                  <c:pt idx="1">
                    <c:v>INITIAL BUILDING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ΦΩΤΙΣΜΟΥ</c:v>
                  </c:pt>
                </c:lvl>
              </c:multiLvlStrCache>
            </c:multiLvlStrRef>
          </c:cat>
          <c:val>
            <c:numRef>
              <c:f>'[PRIMARY ENERGY APOTELESMATA KENAK.xlsx]ΕΛΕΓΧΟΣ ΦΩΤΙΣΜΟΥ'!$M$23:$M$27</c:f>
              <c:numCache>
                <c:formatCode>General</c:formatCode>
                <c:ptCount val="5"/>
                <c:pt idx="0">
                  <c:v>205.51333333333332</c:v>
                </c:pt>
                <c:pt idx="1">
                  <c:v>200.87333333333333</c:v>
                </c:pt>
                <c:pt idx="2">
                  <c:v>162.30333333333334</c:v>
                </c:pt>
                <c:pt idx="3">
                  <c:v>126.14999999999999</c:v>
                </c:pt>
                <c:pt idx="4">
                  <c:v>177.38333333333333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067-4A66-A2CE-D196EB560322}"/>
            </c:ext>
          </c:extLst>
        </c:ser>
        <c:ser>
          <c:idx val="2"/>
          <c:order val="2"/>
          <c:tx>
            <c:strRef>
              <c:f>'[PRIMARY ENERGY APOTELESMATA KENAK.xlsx]ΕΛΕΓΧΟΣ ΦΩΤΙΣΜΟΥ'!$N$22</c:f>
              <c:strCache>
                <c:ptCount val="1"/>
                <c:pt idx="0">
                  <c:v>LIGHTING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multiLvlStrRef>
              <c:f>'[PRIMARY ENERGY APOTELESMATA KENAK.xlsx]ΕΛΕΓΧΟΣ ΦΩΤΙΣΜΟΥ'!$J$23:$K$27</c:f>
              <c:multiLvlStrCache>
                <c:ptCount val="5"/>
                <c:lvl>
                  <c:pt idx="0">
                    <c:v>INITIAL BUILDING</c:v>
                  </c:pt>
                  <c:pt idx="1">
                    <c:v>INITIAL BUILDING</c:v>
                  </c:pt>
                  <c:pt idx="2">
                    <c:v>BUILDING ALL</c:v>
                  </c:pt>
                  <c:pt idx="3">
                    <c:v>BEAM ONLY ALL</c:v>
                  </c:pt>
                  <c:pt idx="4">
                    <c:v>BOTH BEAM AND BUILDINGS ALL</c:v>
                  </c:pt>
                </c:lvl>
                <c:lvl>
                  <c:pt idx="0">
                    <c:v>ΧΩΡΙΣ ΕΛΕΓΧΟ</c:v>
                  </c:pt>
                  <c:pt idx="1">
                    <c:v>ΕΛΕΓΧΟΣ ΦΩΤΙΣΜΟΥ</c:v>
                  </c:pt>
                </c:lvl>
              </c:multiLvlStrCache>
            </c:multiLvlStrRef>
          </c:cat>
          <c:val>
            <c:numRef>
              <c:f>'[PRIMARY ENERGY APOTELESMATA KENAK.xlsx]ΕΛΕΓΧΟΣ ΦΩΤΙΣΜΟΥ'!$N$23:$N$27</c:f>
              <c:numCache>
                <c:formatCode>General</c:formatCode>
                <c:ptCount val="5"/>
                <c:pt idx="0">
                  <c:v>116</c:v>
                </c:pt>
                <c:pt idx="1">
                  <c:v>84.679999999999993</c:v>
                </c:pt>
                <c:pt idx="2">
                  <c:v>84.679999999999993</c:v>
                </c:pt>
                <c:pt idx="3">
                  <c:v>84.679999999999993</c:v>
                </c:pt>
                <c:pt idx="4">
                  <c:v>84.679999999999993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E067-4A66-A2CE-D196EB5603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52244880"/>
        <c:axId val="452244224"/>
      </c:barChart>
      <c:catAx>
        <c:axId val="4522448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244224"/>
        <c:crosses val="autoZero"/>
        <c:auto val="1"/>
        <c:lblAlgn val="ctr"/>
        <c:lblOffset val="100"/>
        <c:noMultiLvlLbl val="0"/>
      </c:catAx>
      <c:valAx>
        <c:axId val="45224422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000" dirty="0">
                    <a:effectLst/>
                  </a:rPr>
                  <a:t>kWh/m</a:t>
                </a:r>
                <a:r>
                  <a:rPr lang="en-US" sz="1000" baseline="30000" dirty="0">
                    <a:effectLst/>
                  </a:rPr>
                  <a:t>2</a:t>
                </a:r>
                <a:endParaRPr lang="en-US" sz="1000" dirty="0">
                  <a:effectLst/>
                </a:endParaRP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522448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0.72671</cdr:x>
      <cdr:y>0.25755</cdr:y>
    </cdr:from>
    <cdr:to>
      <cdr:x>0.81333</cdr:x>
      <cdr:y>0.34682</cdr:y>
    </cdr:to>
    <cdr:sp macro="" textlink="">
      <cdr:nvSpPr>
        <cdr:cNvPr id="2" name="TextBox 3"/>
        <cdr:cNvSpPr txBox="1"/>
      </cdr:nvSpPr>
      <cdr:spPr>
        <a:xfrm xmlns:a="http://schemas.openxmlformats.org/drawingml/2006/main">
          <a:off x="3768418" y="799186"/>
          <a:ext cx="449162" cy="276999"/>
        </a:xfrm>
        <a:prstGeom xmlns:a="http://schemas.openxmlformats.org/drawingml/2006/main" prst="rect">
          <a:avLst/>
        </a:prstGeom>
        <a:solidFill xmlns:a="http://schemas.openxmlformats.org/drawingml/2006/main">
          <a:srgbClr val="0070C0"/>
        </a:solidFill>
        <a:ln xmlns:a="http://schemas.openxmlformats.org/drawingml/2006/main">
          <a:noFill/>
        </a:ln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-8%</a:t>
          </a:r>
          <a:endParaRPr lang="en-US" sz="1200" dirty="0"/>
        </a:p>
      </cdr:txBody>
    </cdr:sp>
  </cdr:relSizeAnchor>
</c:userShapes>
</file>

<file path=ppt/drawings/drawing2.xml><?xml version="1.0" encoding="utf-8"?>
<c:userShapes xmlns:c="http://schemas.openxmlformats.org/drawingml/2006/chart">
  <cdr:relSizeAnchor xmlns:cdr="http://schemas.openxmlformats.org/drawingml/2006/chartDrawing">
    <cdr:from>
      <cdr:x>0.31442</cdr:x>
      <cdr:y>0.22465</cdr:y>
    </cdr:from>
    <cdr:to>
      <cdr:x>0.41507</cdr:x>
      <cdr:y>0.32162</cdr:y>
    </cdr:to>
    <cdr:sp macro="" textlink="">
      <cdr:nvSpPr>
        <cdr:cNvPr id="2" name="TextBox 3"/>
        <cdr:cNvSpPr txBox="1"/>
      </cdr:nvSpPr>
      <cdr:spPr>
        <a:xfrm xmlns:a="http://schemas.openxmlformats.org/drawingml/2006/main">
          <a:off x="1668657" y="704249"/>
          <a:ext cx="534159" cy="303988"/>
        </a:xfrm>
        <a:prstGeom xmlns:a="http://schemas.openxmlformats.org/drawingml/2006/main" prst="rect">
          <a:avLst/>
        </a:prstGeom>
        <a:solidFill xmlns:a="http://schemas.openxmlformats.org/drawingml/2006/main">
          <a:srgbClr val="0070C0"/>
        </a:solidFill>
        <a:ln xmlns:a="http://schemas.openxmlformats.org/drawingml/2006/main">
          <a:noFill/>
        </a:ln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-</a:t>
          </a:r>
          <a:r>
            <a:rPr lang="el-GR" sz="1200" dirty="0" smtClean="0"/>
            <a:t>40</a:t>
          </a:r>
          <a:r>
            <a:rPr lang="en-US" sz="1200" dirty="0" smtClean="0"/>
            <a:t>%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0.48901</cdr:x>
      <cdr:y>0.22465</cdr:y>
    </cdr:from>
    <cdr:to>
      <cdr:x>0.58965</cdr:x>
      <cdr:y>0.32162</cdr:y>
    </cdr:to>
    <cdr:sp macro="" textlink="">
      <cdr:nvSpPr>
        <cdr:cNvPr id="3" name="TextBox 3"/>
        <cdr:cNvSpPr txBox="1"/>
      </cdr:nvSpPr>
      <cdr:spPr>
        <a:xfrm xmlns:a="http://schemas.openxmlformats.org/drawingml/2006/main">
          <a:off x="2595218" y="641720"/>
          <a:ext cx="534121" cy="276999"/>
        </a:xfrm>
        <a:prstGeom xmlns:a="http://schemas.openxmlformats.org/drawingml/2006/main" prst="rect">
          <a:avLst/>
        </a:prstGeom>
        <a:solidFill xmlns:a="http://schemas.openxmlformats.org/drawingml/2006/main">
          <a:srgbClr val="0070C0"/>
        </a:solidFill>
        <a:ln xmlns:a="http://schemas.openxmlformats.org/drawingml/2006/main">
          <a:noFill/>
        </a:ln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-</a:t>
          </a:r>
          <a:r>
            <a:rPr lang="el-GR" sz="1200" dirty="0" smtClean="0"/>
            <a:t>46</a:t>
          </a:r>
          <a:r>
            <a:rPr lang="en-US" sz="1200" dirty="0" smtClean="0"/>
            <a:t>%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0.66184</cdr:x>
      <cdr:y>0.22465</cdr:y>
    </cdr:from>
    <cdr:to>
      <cdr:x>0.76248</cdr:x>
      <cdr:y>0.32162</cdr:y>
    </cdr:to>
    <cdr:sp macro="" textlink="">
      <cdr:nvSpPr>
        <cdr:cNvPr id="4" name="TextBox 3"/>
        <cdr:cNvSpPr txBox="1"/>
      </cdr:nvSpPr>
      <cdr:spPr>
        <a:xfrm xmlns:a="http://schemas.openxmlformats.org/drawingml/2006/main">
          <a:off x="3512429" y="641720"/>
          <a:ext cx="534121" cy="276999"/>
        </a:xfrm>
        <a:prstGeom xmlns:a="http://schemas.openxmlformats.org/drawingml/2006/main" prst="rect">
          <a:avLst/>
        </a:prstGeom>
        <a:solidFill xmlns:a="http://schemas.openxmlformats.org/drawingml/2006/main">
          <a:srgbClr val="0070C0"/>
        </a:solidFill>
        <a:ln xmlns:a="http://schemas.openxmlformats.org/drawingml/2006/main">
          <a:noFill/>
        </a:ln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-</a:t>
          </a:r>
          <a:r>
            <a:rPr lang="el-GR" sz="1200" dirty="0" smtClean="0"/>
            <a:t>48</a:t>
          </a:r>
          <a:r>
            <a:rPr lang="en-US" sz="1200" dirty="0" smtClean="0"/>
            <a:t>%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0.83264</cdr:x>
      <cdr:y>0.22465</cdr:y>
    </cdr:from>
    <cdr:to>
      <cdr:x>0.93328</cdr:x>
      <cdr:y>0.32162</cdr:y>
    </cdr:to>
    <cdr:sp macro="" textlink="">
      <cdr:nvSpPr>
        <cdr:cNvPr id="5" name="TextBox 3"/>
        <cdr:cNvSpPr txBox="1"/>
      </cdr:nvSpPr>
      <cdr:spPr>
        <a:xfrm xmlns:a="http://schemas.openxmlformats.org/drawingml/2006/main">
          <a:off x="4418878" y="641720"/>
          <a:ext cx="534121" cy="276999"/>
        </a:xfrm>
        <a:prstGeom xmlns:a="http://schemas.openxmlformats.org/drawingml/2006/main" prst="rect">
          <a:avLst/>
        </a:prstGeom>
        <a:solidFill xmlns:a="http://schemas.openxmlformats.org/drawingml/2006/main">
          <a:srgbClr val="0070C0"/>
        </a:solidFill>
        <a:ln xmlns:a="http://schemas.openxmlformats.org/drawingml/2006/main">
          <a:noFill/>
        </a:ln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-</a:t>
          </a:r>
          <a:r>
            <a:rPr lang="el-GR" sz="1200" dirty="0" smtClean="0"/>
            <a:t>51</a:t>
          </a:r>
          <a:r>
            <a:rPr lang="en-US" sz="1200" dirty="0" smtClean="0"/>
            <a:t>%</a:t>
          </a:r>
          <a:endParaRPr lang="en-US" sz="1200" dirty="0"/>
        </a:p>
      </cdr:txBody>
    </cdr:sp>
  </cdr:relSizeAnchor>
</c:userShapes>
</file>

<file path=ppt/drawings/drawing3.xml><?xml version="1.0" encoding="utf-8"?>
<c:userShapes xmlns:c="http://schemas.openxmlformats.org/drawingml/2006/chart">
  <cdr:relSizeAnchor xmlns:cdr="http://schemas.openxmlformats.org/drawingml/2006/chartDrawing">
    <cdr:from>
      <cdr:x>0.65991</cdr:x>
      <cdr:y>0.27314</cdr:y>
    </cdr:from>
    <cdr:to>
      <cdr:x>0.76139</cdr:x>
      <cdr:y>0.37011</cdr:y>
    </cdr:to>
    <cdr:sp macro="" textlink="">
      <cdr:nvSpPr>
        <cdr:cNvPr id="2" name="TextBox 3"/>
        <cdr:cNvSpPr txBox="1"/>
      </cdr:nvSpPr>
      <cdr:spPr>
        <a:xfrm xmlns:a="http://schemas.openxmlformats.org/drawingml/2006/main">
          <a:off x="3473634" y="780219"/>
          <a:ext cx="534121" cy="276999"/>
        </a:xfrm>
        <a:prstGeom xmlns:a="http://schemas.openxmlformats.org/drawingml/2006/main" prst="rect">
          <a:avLst/>
        </a:prstGeom>
        <a:solidFill xmlns:a="http://schemas.openxmlformats.org/drawingml/2006/main">
          <a:srgbClr val="0070C0"/>
        </a:solidFill>
        <a:ln xmlns:a="http://schemas.openxmlformats.org/drawingml/2006/main">
          <a:noFill/>
        </a:ln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-</a:t>
          </a:r>
          <a:r>
            <a:rPr lang="el-GR" sz="1200" dirty="0" smtClean="0"/>
            <a:t>62</a:t>
          </a:r>
          <a:r>
            <a:rPr lang="en-US" sz="1200" dirty="0" smtClean="0"/>
            <a:t>%</a:t>
          </a:r>
          <a:endParaRPr lang="en-US" sz="1200" dirty="0"/>
        </a:p>
      </cdr:txBody>
    </cdr:sp>
  </cdr:relSizeAnchor>
  <cdr:relSizeAnchor xmlns:cdr="http://schemas.openxmlformats.org/drawingml/2006/chartDrawing">
    <cdr:from>
      <cdr:x>0.8297</cdr:x>
      <cdr:y>0.27314</cdr:y>
    </cdr:from>
    <cdr:to>
      <cdr:x>0.93118</cdr:x>
      <cdr:y>0.37011</cdr:y>
    </cdr:to>
    <cdr:sp macro="" textlink="">
      <cdr:nvSpPr>
        <cdr:cNvPr id="3" name="TextBox 3"/>
        <cdr:cNvSpPr txBox="1"/>
      </cdr:nvSpPr>
      <cdr:spPr>
        <a:xfrm xmlns:a="http://schemas.openxmlformats.org/drawingml/2006/main">
          <a:off x="4367365" y="780219"/>
          <a:ext cx="534121" cy="276999"/>
        </a:xfrm>
        <a:prstGeom xmlns:a="http://schemas.openxmlformats.org/drawingml/2006/main" prst="rect">
          <a:avLst/>
        </a:prstGeom>
        <a:solidFill xmlns:a="http://schemas.openxmlformats.org/drawingml/2006/main">
          <a:srgbClr val="0070C0"/>
        </a:solidFill>
        <a:ln xmlns:a="http://schemas.openxmlformats.org/drawingml/2006/main">
          <a:noFill/>
        </a:ln>
      </cdr:spPr>
      <cdr:txBody>
        <a:bodyPr xmlns:a="http://schemas.openxmlformats.org/drawingml/2006/main" wrap="none" rtlCol="0">
          <a:spAutoFit/>
        </a:bodyPr>
        <a:lstStyle xmlns:a="http://schemas.openxmlformats.org/drawingml/2006/main">
          <a:defPPr>
            <a:defRPr lang="en-US"/>
          </a:defPPr>
          <a:lvl1pPr marL="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1pPr>
          <a:lvl2pPr marL="457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2pPr>
          <a:lvl3pPr marL="914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3pPr>
          <a:lvl4pPr marL="1371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4pPr>
          <a:lvl5pPr marL="18288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5pPr>
          <a:lvl6pPr marL="22860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6pPr>
          <a:lvl7pPr marL="27432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7pPr>
          <a:lvl8pPr marL="32004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8pPr>
          <a:lvl9pPr marL="3657600" algn="l" defTabSz="457200" rtl="0" eaLnBrk="1" latinLnBrk="0" hangingPunct="1">
            <a:defRPr sz="1800" kern="1200">
              <a:solidFill>
                <a:schemeClr val="tx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sz="1200" dirty="0" smtClean="0"/>
            <a:t>-</a:t>
          </a:r>
          <a:r>
            <a:rPr lang="el-GR" sz="1200" dirty="0" smtClean="0"/>
            <a:t>66</a:t>
          </a:r>
          <a:r>
            <a:rPr lang="en-US" sz="1200" dirty="0" smtClean="0"/>
            <a:t>%</a:t>
          </a:r>
          <a:endParaRPr lang="en-US" sz="1200" dirty="0"/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E8E281A-159E-4A70-8E37-31F17BD72108}" type="datetimeFigureOut">
              <a:rPr lang="en-US" smtClean="0"/>
              <a:t>11/6/2020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45AF5C-8123-4859-B644-8E8E43AF2F0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435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2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1" name="Group 10"/>
          <p:cNvGrpSpPr/>
          <p:nvPr/>
        </p:nvGrpSpPr>
        <p:grpSpPr>
          <a:xfrm>
            <a:off x="0" y="0"/>
            <a:ext cx="2305051" cy="6858001"/>
            <a:chOff x="0" y="0"/>
            <a:chExt cx="2305051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sp>
          <p:nvSpPr>
            <p:cNvPr id="12" name="Rectangle 5"/>
            <p:cNvSpPr>
              <a:spLocks noChangeArrowheads="1"/>
            </p:cNvSpPr>
            <p:nvPr/>
          </p:nvSpPr>
          <p:spPr bwMode="auto">
            <a:xfrm>
              <a:off x="1209675" y="4763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3" name="Freeform 6"/>
            <p:cNvSpPr>
              <a:spLocks noEditPoints="1"/>
            </p:cNvSpPr>
            <p:nvPr/>
          </p:nvSpPr>
          <p:spPr bwMode="auto">
            <a:xfrm>
              <a:off x="1128713" y="21764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4" name="Freeform 7"/>
            <p:cNvSpPr>
              <a:spLocks noEditPoints="1"/>
            </p:cNvSpPr>
            <p:nvPr/>
          </p:nvSpPr>
          <p:spPr bwMode="auto">
            <a:xfrm>
              <a:off x="1123950" y="4021138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5" name="Rectangle 8"/>
            <p:cNvSpPr>
              <a:spLocks noChangeArrowheads="1"/>
            </p:cNvSpPr>
            <p:nvPr/>
          </p:nvSpPr>
          <p:spPr bwMode="auto">
            <a:xfrm>
              <a:off x="414338" y="9525"/>
              <a:ext cx="28575" cy="448151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16" name="Freeform 9"/>
            <p:cNvSpPr>
              <a:spLocks noEditPoints="1"/>
            </p:cNvSpPr>
            <p:nvPr/>
          </p:nvSpPr>
          <p:spPr bwMode="auto">
            <a:xfrm>
              <a:off x="333375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7" name="Freeform 10"/>
            <p:cNvSpPr/>
            <p:nvPr/>
          </p:nvSpPr>
          <p:spPr bwMode="auto">
            <a:xfrm>
              <a:off x="190500" y="9525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66"/>
                  </a:lnTo>
                  <a:lnTo>
                    <a:pt x="81" y="380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3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8" name="Freeform 11"/>
            <p:cNvSpPr/>
            <p:nvPr/>
          </p:nvSpPr>
          <p:spPr bwMode="auto">
            <a:xfrm>
              <a:off x="1290638" y="14288"/>
              <a:ext cx="376238" cy="1801813"/>
            </a:xfrm>
            <a:custGeom>
              <a:avLst/>
              <a:gdLst/>
              <a:ahLst/>
              <a:cxnLst/>
              <a:rect l="0" t="0" r="r" b="b"/>
              <a:pathLst>
                <a:path w="237" h="1135">
                  <a:moveTo>
                    <a:pt x="222" y="1135"/>
                  </a:moveTo>
                  <a:lnTo>
                    <a:pt x="0" y="620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17"/>
                  </a:lnTo>
                  <a:lnTo>
                    <a:pt x="237" y="1129"/>
                  </a:lnTo>
                  <a:lnTo>
                    <a:pt x="222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19" name="Freeform 12"/>
            <p:cNvSpPr>
              <a:spLocks noEditPoints="1"/>
            </p:cNvSpPr>
            <p:nvPr/>
          </p:nvSpPr>
          <p:spPr bwMode="auto">
            <a:xfrm>
              <a:off x="1600200" y="180181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0" name="Freeform 13"/>
            <p:cNvSpPr/>
            <p:nvPr/>
          </p:nvSpPr>
          <p:spPr bwMode="auto">
            <a:xfrm>
              <a:off x="1381125" y="9525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219" y="898"/>
                  </a:moveTo>
                  <a:lnTo>
                    <a:pt x="0" y="3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380"/>
                  </a:lnTo>
                  <a:lnTo>
                    <a:pt x="234" y="892"/>
                  </a:lnTo>
                  <a:lnTo>
                    <a:pt x="219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1" name="Freeform 14"/>
            <p:cNvSpPr/>
            <p:nvPr/>
          </p:nvSpPr>
          <p:spPr bwMode="auto">
            <a:xfrm>
              <a:off x="1643063" y="0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96" y="575"/>
                  </a:moveTo>
                  <a:lnTo>
                    <a:pt x="78" y="575"/>
                  </a:lnTo>
                  <a:lnTo>
                    <a:pt x="78" y="192"/>
                  </a:lnTo>
                  <a:lnTo>
                    <a:pt x="0" y="6"/>
                  </a:lnTo>
                  <a:lnTo>
                    <a:pt x="15" y="0"/>
                  </a:lnTo>
                  <a:lnTo>
                    <a:pt x="96" y="189"/>
                  </a:lnTo>
                  <a:lnTo>
                    <a:pt x="96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2" name="Freeform 15"/>
            <p:cNvSpPr>
              <a:spLocks noEditPoints="1"/>
            </p:cNvSpPr>
            <p:nvPr/>
          </p:nvSpPr>
          <p:spPr bwMode="auto">
            <a:xfrm>
              <a:off x="1685925" y="14208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3" name="Freeform 16"/>
            <p:cNvSpPr>
              <a:spLocks noEditPoints="1"/>
            </p:cNvSpPr>
            <p:nvPr/>
          </p:nvSpPr>
          <p:spPr bwMode="auto">
            <a:xfrm>
              <a:off x="168592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4" name="Freeform 17"/>
            <p:cNvSpPr/>
            <p:nvPr/>
          </p:nvSpPr>
          <p:spPr bwMode="auto">
            <a:xfrm>
              <a:off x="1743075" y="4763"/>
              <a:ext cx="419100" cy="522288"/>
            </a:xfrm>
            <a:custGeom>
              <a:avLst/>
              <a:gdLst/>
              <a:ahLst/>
              <a:cxnLst/>
              <a:rect l="0" t="0" r="r" b="b"/>
              <a:pathLst>
                <a:path w="264" h="329">
                  <a:moveTo>
                    <a:pt x="252" y="329"/>
                  </a:moveTo>
                  <a:lnTo>
                    <a:pt x="45" y="120"/>
                  </a:lnTo>
                  <a:lnTo>
                    <a:pt x="0" y="6"/>
                  </a:lnTo>
                  <a:lnTo>
                    <a:pt x="15" y="0"/>
                  </a:lnTo>
                  <a:lnTo>
                    <a:pt x="60" y="111"/>
                  </a:lnTo>
                  <a:lnTo>
                    <a:pt x="264" y="317"/>
                  </a:lnTo>
                  <a:lnTo>
                    <a:pt x="252" y="32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5" name="Freeform 18"/>
            <p:cNvSpPr>
              <a:spLocks noEditPoints="1"/>
            </p:cNvSpPr>
            <p:nvPr/>
          </p:nvSpPr>
          <p:spPr bwMode="auto">
            <a:xfrm>
              <a:off x="2119313" y="488950"/>
              <a:ext cx="161925" cy="147638"/>
            </a:xfrm>
            <a:custGeom>
              <a:avLst/>
              <a:gdLst/>
              <a:ahLst/>
              <a:cxnLst/>
              <a:rect l="0" t="0" r="r" b="b"/>
              <a:pathLst>
                <a:path w="34" h="31">
                  <a:moveTo>
                    <a:pt x="17" y="31"/>
                  </a:moveTo>
                  <a:cubicBezTo>
                    <a:pt x="13" y="31"/>
                    <a:pt x="9" y="30"/>
                    <a:pt x="6" y="27"/>
                  </a:cubicBezTo>
                  <a:cubicBezTo>
                    <a:pt x="0" y="20"/>
                    <a:pt x="0" y="10"/>
                    <a:pt x="6" y="4"/>
                  </a:cubicBezTo>
                  <a:cubicBezTo>
                    <a:pt x="9" y="1"/>
                    <a:pt x="13" y="0"/>
                    <a:pt x="17" y="0"/>
                  </a:cubicBezTo>
                  <a:cubicBezTo>
                    <a:pt x="21" y="0"/>
                    <a:pt x="25" y="1"/>
                    <a:pt x="28" y="4"/>
                  </a:cubicBezTo>
                  <a:cubicBezTo>
                    <a:pt x="34" y="10"/>
                    <a:pt x="34" y="20"/>
                    <a:pt x="28" y="27"/>
                  </a:cubicBezTo>
                  <a:cubicBezTo>
                    <a:pt x="25" y="30"/>
                    <a:pt x="21" y="31"/>
                    <a:pt x="17" y="31"/>
                  </a:cubicBezTo>
                  <a:close/>
                  <a:moveTo>
                    <a:pt x="17" y="4"/>
                  </a:moveTo>
                  <a:cubicBezTo>
                    <a:pt x="14" y="4"/>
                    <a:pt x="11" y="5"/>
                    <a:pt x="9" y="7"/>
                  </a:cubicBezTo>
                  <a:cubicBezTo>
                    <a:pt x="4" y="12"/>
                    <a:pt x="4" y="19"/>
                    <a:pt x="9" y="24"/>
                  </a:cubicBezTo>
                  <a:cubicBezTo>
                    <a:pt x="11" y="26"/>
                    <a:pt x="14" y="27"/>
                    <a:pt x="17" y="27"/>
                  </a:cubicBezTo>
                  <a:cubicBezTo>
                    <a:pt x="20" y="27"/>
                    <a:pt x="23" y="26"/>
                    <a:pt x="25" y="24"/>
                  </a:cubicBezTo>
                  <a:cubicBezTo>
                    <a:pt x="30" y="19"/>
                    <a:pt x="30" y="12"/>
                    <a:pt x="25" y="7"/>
                  </a:cubicBezTo>
                  <a:cubicBezTo>
                    <a:pt x="23" y="5"/>
                    <a:pt x="20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6" name="Freeform 19"/>
            <p:cNvSpPr/>
            <p:nvPr/>
          </p:nvSpPr>
          <p:spPr bwMode="auto">
            <a:xfrm>
              <a:off x="952500" y="4763"/>
              <a:ext cx="152400" cy="908050"/>
            </a:xfrm>
            <a:custGeom>
              <a:avLst/>
              <a:gdLst/>
              <a:ahLst/>
              <a:cxnLst/>
              <a:rect l="0" t="0" r="r" b="b"/>
              <a:pathLst>
                <a:path w="96" h="572">
                  <a:moveTo>
                    <a:pt x="15" y="572"/>
                  </a:moveTo>
                  <a:lnTo>
                    <a:pt x="0" y="572"/>
                  </a:lnTo>
                  <a:lnTo>
                    <a:pt x="0" y="189"/>
                  </a:lnTo>
                  <a:lnTo>
                    <a:pt x="81" y="0"/>
                  </a:lnTo>
                  <a:lnTo>
                    <a:pt x="96" y="6"/>
                  </a:lnTo>
                  <a:lnTo>
                    <a:pt x="15" y="192"/>
                  </a:lnTo>
                  <a:lnTo>
                    <a:pt x="15" y="5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7" name="Freeform 20"/>
            <p:cNvSpPr>
              <a:spLocks noEditPoints="1"/>
            </p:cNvSpPr>
            <p:nvPr/>
          </p:nvSpPr>
          <p:spPr bwMode="auto">
            <a:xfrm>
              <a:off x="8667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2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8" name="Freeform 21"/>
            <p:cNvSpPr>
              <a:spLocks noEditPoints="1"/>
            </p:cNvSpPr>
            <p:nvPr/>
          </p:nvSpPr>
          <p:spPr bwMode="auto">
            <a:xfrm>
              <a:off x="890588" y="155416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29" name="Freeform 22"/>
            <p:cNvSpPr/>
            <p:nvPr/>
          </p:nvSpPr>
          <p:spPr bwMode="auto">
            <a:xfrm>
              <a:off x="738188" y="5622925"/>
              <a:ext cx="338138" cy="1216025"/>
            </a:xfrm>
            <a:custGeom>
              <a:avLst/>
              <a:gdLst/>
              <a:ahLst/>
              <a:cxnLst/>
              <a:rect l="0" t="0" r="r" b="b"/>
              <a:pathLst>
                <a:path w="213" h="766">
                  <a:moveTo>
                    <a:pt x="213" y="766"/>
                  </a:moveTo>
                  <a:lnTo>
                    <a:pt x="195" y="766"/>
                  </a:lnTo>
                  <a:lnTo>
                    <a:pt x="195" y="464"/>
                  </a:lnTo>
                  <a:lnTo>
                    <a:pt x="0" y="6"/>
                  </a:lnTo>
                  <a:lnTo>
                    <a:pt x="12" y="0"/>
                  </a:lnTo>
                  <a:lnTo>
                    <a:pt x="213" y="461"/>
                  </a:lnTo>
                  <a:lnTo>
                    <a:pt x="213" y="7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0" name="Freeform 23"/>
            <p:cNvSpPr>
              <a:spLocks noEditPoints="1"/>
            </p:cNvSpPr>
            <p:nvPr/>
          </p:nvSpPr>
          <p:spPr bwMode="auto">
            <a:xfrm>
              <a:off x="647700" y="5480050"/>
              <a:ext cx="157163" cy="157163"/>
            </a:xfrm>
            <a:custGeom>
              <a:avLst/>
              <a:gdLst/>
              <a:ahLst/>
              <a:cxnLst/>
              <a:rect l="0" t="0" r="r" b="b"/>
              <a:pathLst>
                <a:path w="33" h="33">
                  <a:moveTo>
                    <a:pt x="17" y="33"/>
                  </a:moveTo>
                  <a:cubicBezTo>
                    <a:pt x="8" y="33"/>
                    <a:pt x="0" y="26"/>
                    <a:pt x="0" y="17"/>
                  </a:cubicBezTo>
                  <a:cubicBezTo>
                    <a:pt x="0" y="8"/>
                    <a:pt x="8" y="0"/>
                    <a:pt x="17" y="0"/>
                  </a:cubicBezTo>
                  <a:cubicBezTo>
                    <a:pt x="26" y="0"/>
                    <a:pt x="33" y="8"/>
                    <a:pt x="33" y="17"/>
                  </a:cubicBezTo>
                  <a:cubicBezTo>
                    <a:pt x="33" y="26"/>
                    <a:pt x="26" y="33"/>
                    <a:pt x="17" y="33"/>
                  </a:cubicBezTo>
                  <a:close/>
                  <a:moveTo>
                    <a:pt x="17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29"/>
                    <a:pt x="17" y="29"/>
                  </a:cubicBezTo>
                  <a:cubicBezTo>
                    <a:pt x="23" y="29"/>
                    <a:pt x="29" y="24"/>
                    <a:pt x="29" y="17"/>
                  </a:cubicBezTo>
                  <a:cubicBezTo>
                    <a:pt x="29" y="10"/>
                    <a:pt x="23" y="4"/>
                    <a:pt x="17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1" name="Freeform 24"/>
            <p:cNvSpPr>
              <a:spLocks noEditPoints="1"/>
            </p:cNvSpPr>
            <p:nvPr/>
          </p:nvSpPr>
          <p:spPr bwMode="auto">
            <a:xfrm>
              <a:off x="66675" y="9032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2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2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2" name="Freeform 25"/>
            <p:cNvSpPr/>
            <p:nvPr/>
          </p:nvSpPr>
          <p:spPr bwMode="auto">
            <a:xfrm>
              <a:off x="0" y="3897313"/>
              <a:ext cx="133350" cy="266700"/>
            </a:xfrm>
            <a:custGeom>
              <a:avLst/>
              <a:gdLst/>
              <a:ahLst/>
              <a:cxnLst/>
              <a:rect l="0" t="0" r="r" b="b"/>
              <a:pathLst>
                <a:path w="84" h="168">
                  <a:moveTo>
                    <a:pt x="69" y="168"/>
                  </a:moveTo>
                  <a:lnTo>
                    <a:pt x="0" y="6"/>
                  </a:lnTo>
                  <a:lnTo>
                    <a:pt x="12" y="0"/>
                  </a:lnTo>
                  <a:lnTo>
                    <a:pt x="84" y="162"/>
                  </a:lnTo>
                  <a:lnTo>
                    <a:pt x="69" y="16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3" name="Freeform 26"/>
            <p:cNvSpPr>
              <a:spLocks noEditPoints="1"/>
            </p:cNvSpPr>
            <p:nvPr/>
          </p:nvSpPr>
          <p:spPr bwMode="auto">
            <a:xfrm>
              <a:off x="66675" y="414972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4" name="Freeform 27"/>
            <p:cNvSpPr/>
            <p:nvPr/>
          </p:nvSpPr>
          <p:spPr bwMode="auto">
            <a:xfrm>
              <a:off x="0" y="1644650"/>
              <a:ext cx="133350" cy="269875"/>
            </a:xfrm>
            <a:custGeom>
              <a:avLst/>
              <a:gdLst/>
              <a:ahLst/>
              <a:cxnLst/>
              <a:rect l="0" t="0" r="r" b="b"/>
              <a:pathLst>
                <a:path w="84" h="170">
                  <a:moveTo>
                    <a:pt x="12" y="170"/>
                  </a:moveTo>
                  <a:lnTo>
                    <a:pt x="0" y="164"/>
                  </a:lnTo>
                  <a:lnTo>
                    <a:pt x="69" y="0"/>
                  </a:lnTo>
                  <a:lnTo>
                    <a:pt x="84" y="6"/>
                  </a:lnTo>
                  <a:lnTo>
                    <a:pt x="12" y="1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5" name="Freeform 28"/>
            <p:cNvSpPr>
              <a:spLocks noEditPoints="1"/>
            </p:cNvSpPr>
            <p:nvPr/>
          </p:nvSpPr>
          <p:spPr bwMode="auto">
            <a:xfrm>
              <a:off x="66675" y="146843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6" name="Freeform 29"/>
            <p:cNvSpPr/>
            <p:nvPr/>
          </p:nvSpPr>
          <p:spPr bwMode="auto">
            <a:xfrm>
              <a:off x="695325" y="4763"/>
              <a:ext cx="309563" cy="1558925"/>
            </a:xfrm>
            <a:custGeom>
              <a:avLst/>
              <a:gdLst/>
              <a:ahLst/>
              <a:cxnLst/>
              <a:rect l="0" t="0" r="r" b="b"/>
              <a:pathLst>
                <a:path w="195" h="982">
                  <a:moveTo>
                    <a:pt x="195" y="982"/>
                  </a:moveTo>
                  <a:lnTo>
                    <a:pt x="177" y="982"/>
                  </a:lnTo>
                  <a:lnTo>
                    <a:pt x="177" y="805"/>
                  </a:lnTo>
                  <a:lnTo>
                    <a:pt x="0" y="629"/>
                  </a:lnTo>
                  <a:lnTo>
                    <a:pt x="0" y="0"/>
                  </a:lnTo>
                  <a:lnTo>
                    <a:pt x="18" y="0"/>
                  </a:lnTo>
                  <a:lnTo>
                    <a:pt x="18" y="623"/>
                  </a:lnTo>
                  <a:lnTo>
                    <a:pt x="195" y="796"/>
                  </a:lnTo>
                  <a:lnTo>
                    <a:pt x="195" y="98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7" name="Freeform 30"/>
            <p:cNvSpPr>
              <a:spLocks noEditPoints="1"/>
            </p:cNvSpPr>
            <p:nvPr/>
          </p:nvSpPr>
          <p:spPr bwMode="auto">
            <a:xfrm>
              <a:off x="57150" y="48815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8" name="Freeform 31"/>
            <p:cNvSpPr/>
            <p:nvPr/>
          </p:nvSpPr>
          <p:spPr bwMode="auto">
            <a:xfrm>
              <a:off x="138113" y="5060950"/>
              <a:ext cx="304800" cy="1778000"/>
            </a:xfrm>
            <a:custGeom>
              <a:avLst/>
              <a:gdLst/>
              <a:ahLst/>
              <a:cxnLst/>
              <a:rect l="0" t="0" r="r" b="b"/>
              <a:pathLst>
                <a:path w="192" h="1120">
                  <a:moveTo>
                    <a:pt x="192" y="1120"/>
                  </a:moveTo>
                  <a:lnTo>
                    <a:pt x="177" y="1120"/>
                  </a:lnTo>
                  <a:lnTo>
                    <a:pt x="177" y="360"/>
                  </a:lnTo>
                  <a:lnTo>
                    <a:pt x="0" y="183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77"/>
                  </a:lnTo>
                  <a:lnTo>
                    <a:pt x="192" y="354"/>
                  </a:lnTo>
                  <a:lnTo>
                    <a:pt x="192" y="11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39" name="Freeform 32"/>
            <p:cNvSpPr>
              <a:spLocks noEditPoints="1"/>
            </p:cNvSpPr>
            <p:nvPr/>
          </p:nvSpPr>
          <p:spPr bwMode="auto">
            <a:xfrm>
              <a:off x="561975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0" name="Rectangle 33"/>
            <p:cNvSpPr>
              <a:spLocks noChangeArrowheads="1"/>
            </p:cNvSpPr>
            <p:nvPr/>
          </p:nvSpPr>
          <p:spPr bwMode="auto">
            <a:xfrm>
              <a:off x="642938" y="6610350"/>
              <a:ext cx="23813" cy="2428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41" name="Freeform 34"/>
            <p:cNvSpPr>
              <a:spLocks noEditPoints="1"/>
            </p:cNvSpPr>
            <p:nvPr/>
          </p:nvSpPr>
          <p:spPr bwMode="auto">
            <a:xfrm>
              <a:off x="76200" y="6430963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2" y="0"/>
                    <a:pt x="40" y="9"/>
                    <a:pt x="40" y="20"/>
                  </a:cubicBezTo>
                  <a:cubicBezTo>
                    <a:pt x="40" y="31"/>
                    <a:pt x="32" y="40"/>
                    <a:pt x="20" y="40"/>
                  </a:cubicBezTo>
                  <a:close/>
                  <a:moveTo>
                    <a:pt x="20" y="4"/>
                  </a:moveTo>
                  <a:cubicBezTo>
                    <a:pt x="12" y="4"/>
                    <a:pt x="4" y="11"/>
                    <a:pt x="4" y="20"/>
                  </a:cubicBezTo>
                  <a:cubicBezTo>
                    <a:pt x="4" y="29"/>
                    <a:pt x="12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2" name="Freeform 35"/>
            <p:cNvSpPr/>
            <p:nvPr/>
          </p:nvSpPr>
          <p:spPr bwMode="auto">
            <a:xfrm>
              <a:off x="0" y="5978525"/>
              <a:ext cx="190500" cy="461963"/>
            </a:xfrm>
            <a:custGeom>
              <a:avLst/>
              <a:gdLst/>
              <a:ahLst/>
              <a:cxnLst/>
              <a:rect l="0" t="0" r="r" b="b"/>
              <a:pathLst>
                <a:path w="120" h="291">
                  <a:moveTo>
                    <a:pt x="120" y="291"/>
                  </a:moveTo>
                  <a:lnTo>
                    <a:pt x="105" y="291"/>
                  </a:lnTo>
                  <a:lnTo>
                    <a:pt x="105" y="114"/>
                  </a:lnTo>
                  <a:lnTo>
                    <a:pt x="0" y="9"/>
                  </a:lnTo>
                  <a:lnTo>
                    <a:pt x="12" y="0"/>
                  </a:lnTo>
                  <a:lnTo>
                    <a:pt x="120" y="108"/>
                  </a:lnTo>
                  <a:lnTo>
                    <a:pt x="120" y="29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3" name="Freeform 36"/>
            <p:cNvSpPr/>
            <p:nvPr/>
          </p:nvSpPr>
          <p:spPr bwMode="auto">
            <a:xfrm>
              <a:off x="1014413" y="1801813"/>
              <a:ext cx="214313" cy="755650"/>
            </a:xfrm>
            <a:custGeom>
              <a:avLst/>
              <a:gdLst/>
              <a:ahLst/>
              <a:cxnLst/>
              <a:rect l="0" t="0" r="r" b="b"/>
              <a:pathLst>
                <a:path w="135" h="476">
                  <a:moveTo>
                    <a:pt x="12" y="476"/>
                  </a:moveTo>
                  <a:lnTo>
                    <a:pt x="0" y="476"/>
                  </a:lnTo>
                  <a:lnTo>
                    <a:pt x="0" y="128"/>
                  </a:lnTo>
                  <a:lnTo>
                    <a:pt x="126" y="0"/>
                  </a:lnTo>
                  <a:lnTo>
                    <a:pt x="135" y="9"/>
                  </a:lnTo>
                  <a:lnTo>
                    <a:pt x="12" y="131"/>
                  </a:lnTo>
                  <a:lnTo>
                    <a:pt x="12" y="4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4" name="Freeform 37"/>
            <p:cNvSpPr>
              <a:spLocks noEditPoints="1"/>
            </p:cNvSpPr>
            <p:nvPr/>
          </p:nvSpPr>
          <p:spPr bwMode="auto">
            <a:xfrm>
              <a:off x="938213" y="2547938"/>
              <a:ext cx="166688" cy="160338"/>
            </a:xfrm>
            <a:custGeom>
              <a:avLst/>
              <a:gdLst/>
              <a:ahLst/>
              <a:cxnLst/>
              <a:rect l="0" t="0" r="r" b="b"/>
              <a:pathLst>
                <a:path w="35" h="34">
                  <a:moveTo>
                    <a:pt x="18" y="34"/>
                  </a:moveTo>
                  <a:cubicBezTo>
                    <a:pt x="8" y="34"/>
                    <a:pt x="0" y="26"/>
                    <a:pt x="0" y="17"/>
                  </a:cubicBezTo>
                  <a:cubicBezTo>
                    <a:pt x="0" y="7"/>
                    <a:pt x="8" y="0"/>
                    <a:pt x="18" y="0"/>
                  </a:cubicBezTo>
                  <a:cubicBezTo>
                    <a:pt x="27" y="0"/>
                    <a:pt x="35" y="7"/>
                    <a:pt x="35" y="17"/>
                  </a:cubicBezTo>
                  <a:cubicBezTo>
                    <a:pt x="35" y="26"/>
                    <a:pt x="27" y="34"/>
                    <a:pt x="18" y="34"/>
                  </a:cubicBezTo>
                  <a:close/>
                  <a:moveTo>
                    <a:pt x="18" y="4"/>
                  </a:moveTo>
                  <a:cubicBezTo>
                    <a:pt x="10" y="4"/>
                    <a:pt x="4" y="10"/>
                    <a:pt x="4" y="17"/>
                  </a:cubicBezTo>
                  <a:cubicBezTo>
                    <a:pt x="4" y="24"/>
                    <a:pt x="10" y="30"/>
                    <a:pt x="18" y="30"/>
                  </a:cubicBezTo>
                  <a:cubicBezTo>
                    <a:pt x="25" y="30"/>
                    <a:pt x="31" y="24"/>
                    <a:pt x="31" y="17"/>
                  </a:cubicBezTo>
                  <a:cubicBezTo>
                    <a:pt x="31" y="10"/>
                    <a:pt x="25" y="4"/>
                    <a:pt x="1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5" name="Freeform 38"/>
            <p:cNvSpPr/>
            <p:nvPr/>
          </p:nvSpPr>
          <p:spPr bwMode="auto">
            <a:xfrm>
              <a:off x="595313" y="4763"/>
              <a:ext cx="638175" cy="4025900"/>
            </a:xfrm>
            <a:custGeom>
              <a:avLst/>
              <a:gdLst/>
              <a:ahLst/>
              <a:cxnLst/>
              <a:rect l="0" t="0" r="r" b="b"/>
              <a:pathLst>
                <a:path w="402" h="2536">
                  <a:moveTo>
                    <a:pt x="402" y="2536"/>
                  </a:moveTo>
                  <a:lnTo>
                    <a:pt x="387" y="2536"/>
                  </a:lnTo>
                  <a:lnTo>
                    <a:pt x="387" y="2311"/>
                  </a:lnTo>
                  <a:lnTo>
                    <a:pt x="0" y="1925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916"/>
                  </a:lnTo>
                  <a:lnTo>
                    <a:pt x="402" y="2302"/>
                  </a:lnTo>
                  <a:lnTo>
                    <a:pt x="402" y="25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6" name="Freeform 39"/>
            <p:cNvSpPr/>
            <p:nvPr/>
          </p:nvSpPr>
          <p:spPr bwMode="auto">
            <a:xfrm>
              <a:off x="1223963" y="1382713"/>
              <a:ext cx="142875" cy="476250"/>
            </a:xfrm>
            <a:custGeom>
              <a:avLst/>
              <a:gdLst/>
              <a:ahLst/>
              <a:cxnLst/>
              <a:rect l="0" t="0" r="r" b="b"/>
              <a:pathLst>
                <a:path w="90" h="300">
                  <a:moveTo>
                    <a:pt x="90" y="300"/>
                  </a:moveTo>
                  <a:lnTo>
                    <a:pt x="78" y="300"/>
                  </a:lnTo>
                  <a:lnTo>
                    <a:pt x="78" y="84"/>
                  </a:lnTo>
                  <a:lnTo>
                    <a:pt x="0" y="9"/>
                  </a:lnTo>
                  <a:lnTo>
                    <a:pt x="9" y="0"/>
                  </a:lnTo>
                  <a:lnTo>
                    <a:pt x="90" y="81"/>
                  </a:lnTo>
                  <a:lnTo>
                    <a:pt x="90" y="30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7" name="Freeform 40"/>
            <p:cNvSpPr>
              <a:spLocks noEditPoints="1"/>
            </p:cNvSpPr>
            <p:nvPr/>
          </p:nvSpPr>
          <p:spPr bwMode="auto">
            <a:xfrm>
              <a:off x="1300163" y="1849438"/>
              <a:ext cx="109538" cy="107950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8" name="Freeform 41"/>
            <p:cNvSpPr/>
            <p:nvPr/>
          </p:nvSpPr>
          <p:spPr bwMode="auto">
            <a:xfrm>
              <a:off x="280988" y="3417888"/>
              <a:ext cx="142875" cy="474663"/>
            </a:xfrm>
            <a:custGeom>
              <a:avLst/>
              <a:gdLst/>
              <a:ahLst/>
              <a:cxnLst/>
              <a:rect l="0" t="0" r="r" b="b"/>
              <a:pathLst>
                <a:path w="90" h="299">
                  <a:moveTo>
                    <a:pt x="12" y="299"/>
                  </a:moveTo>
                  <a:lnTo>
                    <a:pt x="0" y="299"/>
                  </a:lnTo>
                  <a:lnTo>
                    <a:pt x="0" y="80"/>
                  </a:lnTo>
                  <a:lnTo>
                    <a:pt x="81" y="0"/>
                  </a:lnTo>
                  <a:lnTo>
                    <a:pt x="90" y="8"/>
                  </a:lnTo>
                  <a:lnTo>
                    <a:pt x="12" y="83"/>
                  </a:lnTo>
                  <a:lnTo>
                    <a:pt x="12" y="29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49" name="Freeform 42"/>
            <p:cNvSpPr>
              <a:spLocks noEditPoints="1"/>
            </p:cNvSpPr>
            <p:nvPr/>
          </p:nvSpPr>
          <p:spPr bwMode="auto">
            <a:xfrm>
              <a:off x="238125" y="38830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1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1" y="0"/>
                  </a:cubicBezTo>
                  <a:cubicBezTo>
                    <a:pt x="17" y="0"/>
                    <a:pt x="23" y="5"/>
                    <a:pt x="23" y="12"/>
                  </a:cubicBezTo>
                  <a:cubicBezTo>
                    <a:pt x="23" y="18"/>
                    <a:pt x="17" y="23"/>
                    <a:pt x="11" y="23"/>
                  </a:cubicBezTo>
                  <a:close/>
                  <a:moveTo>
                    <a:pt x="11" y="4"/>
                  </a:moveTo>
                  <a:cubicBezTo>
                    <a:pt x="7" y="4"/>
                    <a:pt x="4" y="8"/>
                    <a:pt x="4" y="12"/>
                  </a:cubicBezTo>
                  <a:cubicBezTo>
                    <a:pt x="4" y="16"/>
                    <a:pt x="7" y="19"/>
                    <a:pt x="11" y="19"/>
                  </a:cubicBezTo>
                  <a:cubicBezTo>
                    <a:pt x="15" y="19"/>
                    <a:pt x="19" y="16"/>
                    <a:pt x="19" y="12"/>
                  </a:cubicBezTo>
                  <a:cubicBezTo>
                    <a:pt x="19" y="8"/>
                    <a:pt x="15" y="4"/>
                    <a:pt x="11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0" name="Freeform 43"/>
            <p:cNvSpPr/>
            <p:nvPr/>
          </p:nvSpPr>
          <p:spPr bwMode="auto">
            <a:xfrm>
              <a:off x="4763" y="2166938"/>
              <a:ext cx="114300" cy="452438"/>
            </a:xfrm>
            <a:custGeom>
              <a:avLst/>
              <a:gdLst/>
              <a:ahLst/>
              <a:cxnLst/>
              <a:rect l="0" t="0" r="r" b="b"/>
              <a:pathLst>
                <a:path w="72" h="285">
                  <a:moveTo>
                    <a:pt x="6" y="285"/>
                  </a:moveTo>
                  <a:lnTo>
                    <a:pt x="0" y="276"/>
                  </a:lnTo>
                  <a:lnTo>
                    <a:pt x="60" y="216"/>
                  </a:lnTo>
                  <a:lnTo>
                    <a:pt x="60" y="0"/>
                  </a:lnTo>
                  <a:lnTo>
                    <a:pt x="72" y="0"/>
                  </a:lnTo>
                  <a:lnTo>
                    <a:pt x="72" y="222"/>
                  </a:lnTo>
                  <a:lnTo>
                    <a:pt x="6" y="28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1" name="Freeform 44"/>
            <p:cNvSpPr>
              <a:spLocks noEditPoints="1"/>
            </p:cNvSpPr>
            <p:nvPr/>
          </p:nvSpPr>
          <p:spPr bwMode="auto">
            <a:xfrm>
              <a:off x="52388" y="2066925"/>
              <a:ext cx="109538" cy="109538"/>
            </a:xfrm>
            <a:custGeom>
              <a:avLst/>
              <a:gdLst/>
              <a:ahLst/>
              <a:cxnLst/>
              <a:rect l="0" t="0" r="r" b="b"/>
              <a:pathLst>
                <a:path w="23" h="23">
                  <a:moveTo>
                    <a:pt x="12" y="23"/>
                  </a:moveTo>
                  <a:cubicBezTo>
                    <a:pt x="5" y="23"/>
                    <a:pt x="0" y="18"/>
                    <a:pt x="0" y="12"/>
                  </a:cubicBezTo>
                  <a:cubicBezTo>
                    <a:pt x="0" y="5"/>
                    <a:pt x="5" y="0"/>
                    <a:pt x="12" y="0"/>
                  </a:cubicBezTo>
                  <a:cubicBezTo>
                    <a:pt x="18" y="0"/>
                    <a:pt x="23" y="5"/>
                    <a:pt x="23" y="12"/>
                  </a:cubicBezTo>
                  <a:cubicBezTo>
                    <a:pt x="23" y="18"/>
                    <a:pt x="18" y="23"/>
                    <a:pt x="12" y="23"/>
                  </a:cubicBezTo>
                  <a:close/>
                  <a:moveTo>
                    <a:pt x="12" y="4"/>
                  </a:moveTo>
                  <a:cubicBezTo>
                    <a:pt x="8" y="4"/>
                    <a:pt x="4" y="8"/>
                    <a:pt x="4" y="12"/>
                  </a:cubicBezTo>
                  <a:cubicBezTo>
                    <a:pt x="4" y="16"/>
                    <a:pt x="8" y="19"/>
                    <a:pt x="12" y="19"/>
                  </a:cubicBezTo>
                  <a:cubicBezTo>
                    <a:pt x="16" y="19"/>
                    <a:pt x="19" y="16"/>
                    <a:pt x="19" y="12"/>
                  </a:cubicBezTo>
                  <a:cubicBezTo>
                    <a:pt x="19" y="8"/>
                    <a:pt x="16" y="4"/>
                    <a:pt x="1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2" name="Rectangle 45"/>
            <p:cNvSpPr>
              <a:spLocks noChangeArrowheads="1"/>
            </p:cNvSpPr>
            <p:nvPr/>
          </p:nvSpPr>
          <p:spPr bwMode="auto">
            <a:xfrm>
              <a:off x="1228725" y="4662488"/>
              <a:ext cx="23813" cy="218122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sp>
        <p:sp>
          <p:nvSpPr>
            <p:cNvPr id="53" name="Freeform 46"/>
            <p:cNvSpPr/>
            <p:nvPr/>
          </p:nvSpPr>
          <p:spPr bwMode="auto">
            <a:xfrm>
              <a:off x="1319213" y="5041900"/>
              <a:ext cx="371475" cy="1801813"/>
            </a:xfrm>
            <a:custGeom>
              <a:avLst/>
              <a:gdLst/>
              <a:ahLst/>
              <a:cxnLst/>
              <a:rect l="0" t="0" r="r" b="b"/>
              <a:pathLst>
                <a:path w="234" h="1135">
                  <a:moveTo>
                    <a:pt x="15" y="1135"/>
                  </a:moveTo>
                  <a:lnTo>
                    <a:pt x="0" y="1135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19" y="0"/>
                  </a:lnTo>
                  <a:lnTo>
                    <a:pt x="234" y="6"/>
                  </a:lnTo>
                  <a:lnTo>
                    <a:pt x="15" y="518"/>
                  </a:lnTo>
                  <a:lnTo>
                    <a:pt x="15" y="113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4" name="Freeform 47"/>
            <p:cNvSpPr>
              <a:spLocks noEditPoints="1"/>
            </p:cNvSpPr>
            <p:nvPr/>
          </p:nvSpPr>
          <p:spPr bwMode="auto">
            <a:xfrm>
              <a:off x="1147763" y="44815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5" name="Freeform 48"/>
            <p:cNvSpPr/>
            <p:nvPr/>
          </p:nvSpPr>
          <p:spPr bwMode="auto">
            <a:xfrm>
              <a:off x="819150" y="3983038"/>
              <a:ext cx="347663" cy="2860675"/>
            </a:xfrm>
            <a:custGeom>
              <a:avLst/>
              <a:gdLst/>
              <a:ahLst/>
              <a:cxnLst/>
              <a:rect l="0" t="0" r="r" b="b"/>
              <a:pathLst>
                <a:path w="219" h="1802">
                  <a:moveTo>
                    <a:pt x="219" y="1802"/>
                  </a:moveTo>
                  <a:lnTo>
                    <a:pt x="201" y="1802"/>
                  </a:lnTo>
                  <a:lnTo>
                    <a:pt x="201" y="1185"/>
                  </a:lnTo>
                  <a:lnTo>
                    <a:pt x="0" y="3"/>
                  </a:lnTo>
                  <a:lnTo>
                    <a:pt x="15" y="0"/>
                  </a:lnTo>
                  <a:lnTo>
                    <a:pt x="219" y="1185"/>
                  </a:lnTo>
                  <a:lnTo>
                    <a:pt x="219" y="18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6" name="Freeform 49"/>
            <p:cNvSpPr>
              <a:spLocks noEditPoints="1"/>
            </p:cNvSpPr>
            <p:nvPr/>
          </p:nvSpPr>
          <p:spPr bwMode="auto">
            <a:xfrm>
              <a:off x="728663" y="3806825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8"/>
                    <a:pt x="11" y="36"/>
                    <a:pt x="20" y="36"/>
                  </a:cubicBezTo>
                  <a:cubicBezTo>
                    <a:pt x="29" y="36"/>
                    <a:pt x="36" y="28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1624013" y="4867275"/>
              <a:ext cx="190500" cy="188913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8" y="36"/>
                    <a:pt x="36" y="29"/>
                    <a:pt x="36" y="20"/>
                  </a:cubicBezTo>
                  <a:cubicBezTo>
                    <a:pt x="36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8" name="Freeform 51"/>
            <p:cNvSpPr/>
            <p:nvPr/>
          </p:nvSpPr>
          <p:spPr bwMode="auto">
            <a:xfrm>
              <a:off x="1404938" y="5422900"/>
              <a:ext cx="371475" cy="1425575"/>
            </a:xfrm>
            <a:custGeom>
              <a:avLst/>
              <a:gdLst/>
              <a:ahLst/>
              <a:cxnLst/>
              <a:rect l="0" t="0" r="r" b="b"/>
              <a:pathLst>
                <a:path w="234" h="898">
                  <a:moveTo>
                    <a:pt x="18" y="898"/>
                  </a:moveTo>
                  <a:lnTo>
                    <a:pt x="0" y="898"/>
                  </a:lnTo>
                  <a:lnTo>
                    <a:pt x="0" y="515"/>
                  </a:lnTo>
                  <a:lnTo>
                    <a:pt x="0" y="512"/>
                  </a:lnTo>
                  <a:lnTo>
                    <a:pt x="222" y="0"/>
                  </a:lnTo>
                  <a:lnTo>
                    <a:pt x="234" y="6"/>
                  </a:lnTo>
                  <a:lnTo>
                    <a:pt x="18" y="518"/>
                  </a:lnTo>
                  <a:lnTo>
                    <a:pt x="18" y="89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59" name="Freeform 52"/>
            <p:cNvSpPr/>
            <p:nvPr/>
          </p:nvSpPr>
          <p:spPr bwMode="auto">
            <a:xfrm>
              <a:off x="1666875" y="5945188"/>
              <a:ext cx="152400" cy="912813"/>
            </a:xfrm>
            <a:custGeom>
              <a:avLst/>
              <a:gdLst/>
              <a:ahLst/>
              <a:cxnLst/>
              <a:rect l="0" t="0" r="r" b="b"/>
              <a:pathLst>
                <a:path w="96" h="575">
                  <a:moveTo>
                    <a:pt x="15" y="575"/>
                  </a:moveTo>
                  <a:lnTo>
                    <a:pt x="0" y="569"/>
                  </a:lnTo>
                  <a:lnTo>
                    <a:pt x="81" y="383"/>
                  </a:lnTo>
                  <a:lnTo>
                    <a:pt x="81" y="0"/>
                  </a:lnTo>
                  <a:lnTo>
                    <a:pt x="96" y="0"/>
                  </a:lnTo>
                  <a:lnTo>
                    <a:pt x="96" y="386"/>
                  </a:lnTo>
                  <a:lnTo>
                    <a:pt x="15" y="57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0" name="Freeform 53"/>
            <p:cNvSpPr>
              <a:spLocks noEditPoints="1"/>
            </p:cNvSpPr>
            <p:nvPr/>
          </p:nvSpPr>
          <p:spPr bwMode="auto">
            <a:xfrm>
              <a:off x="1709738" y="5246688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1" name="Freeform 54"/>
            <p:cNvSpPr>
              <a:spLocks noEditPoints="1"/>
            </p:cNvSpPr>
            <p:nvPr/>
          </p:nvSpPr>
          <p:spPr bwMode="auto">
            <a:xfrm>
              <a:off x="1709738" y="5764213"/>
              <a:ext cx="190500" cy="190500"/>
            </a:xfrm>
            <a:custGeom>
              <a:avLst/>
              <a:gdLst/>
              <a:ahLst/>
              <a:cxnLst/>
              <a:rect l="0" t="0" r="r" b="b"/>
              <a:pathLst>
                <a:path w="40" h="40">
                  <a:moveTo>
                    <a:pt x="20" y="40"/>
                  </a:moveTo>
                  <a:cubicBezTo>
                    <a:pt x="9" y="40"/>
                    <a:pt x="0" y="31"/>
                    <a:pt x="0" y="20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1" y="0"/>
                    <a:pt x="40" y="9"/>
                    <a:pt x="40" y="20"/>
                  </a:cubicBezTo>
                  <a:cubicBezTo>
                    <a:pt x="40" y="31"/>
                    <a:pt x="31" y="40"/>
                    <a:pt x="20" y="40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20"/>
                  </a:cubicBezTo>
                  <a:cubicBezTo>
                    <a:pt x="4" y="29"/>
                    <a:pt x="11" y="36"/>
                    <a:pt x="20" y="36"/>
                  </a:cubicBezTo>
                  <a:cubicBezTo>
                    <a:pt x="29" y="36"/>
                    <a:pt x="36" y="29"/>
                    <a:pt x="36" y="20"/>
                  </a:cubicBezTo>
                  <a:cubicBezTo>
                    <a:pt x="36" y="11"/>
                    <a:pt x="29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2" name="Freeform 55"/>
            <p:cNvSpPr/>
            <p:nvPr/>
          </p:nvSpPr>
          <p:spPr bwMode="auto">
            <a:xfrm>
              <a:off x="1766888" y="6330950"/>
              <a:ext cx="419100" cy="527050"/>
            </a:xfrm>
            <a:custGeom>
              <a:avLst/>
              <a:gdLst/>
              <a:ahLst/>
              <a:cxnLst/>
              <a:rect l="0" t="0" r="r" b="b"/>
              <a:pathLst>
                <a:path w="264" h="332">
                  <a:moveTo>
                    <a:pt x="12" y="332"/>
                  </a:moveTo>
                  <a:lnTo>
                    <a:pt x="0" y="326"/>
                  </a:lnTo>
                  <a:lnTo>
                    <a:pt x="45" y="206"/>
                  </a:lnTo>
                  <a:lnTo>
                    <a:pt x="255" y="0"/>
                  </a:lnTo>
                  <a:lnTo>
                    <a:pt x="264" y="12"/>
                  </a:lnTo>
                  <a:lnTo>
                    <a:pt x="60" y="215"/>
                  </a:lnTo>
                  <a:lnTo>
                    <a:pt x="12" y="3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3" name="Freeform 56"/>
            <p:cNvSpPr>
              <a:spLocks noEditPoints="1"/>
            </p:cNvSpPr>
            <p:nvPr/>
          </p:nvSpPr>
          <p:spPr bwMode="auto">
            <a:xfrm>
              <a:off x="2147888" y="6221413"/>
              <a:ext cx="157163" cy="147638"/>
            </a:xfrm>
            <a:custGeom>
              <a:avLst/>
              <a:gdLst/>
              <a:ahLst/>
              <a:cxnLst/>
              <a:rect l="0" t="0" r="r" b="b"/>
              <a:pathLst>
                <a:path w="33" h="31">
                  <a:moveTo>
                    <a:pt x="16" y="31"/>
                  </a:moveTo>
                  <a:cubicBezTo>
                    <a:pt x="12" y="31"/>
                    <a:pt x="8" y="29"/>
                    <a:pt x="5" y="26"/>
                  </a:cubicBezTo>
                  <a:cubicBezTo>
                    <a:pt x="2" y="24"/>
                    <a:pt x="0" y="20"/>
                    <a:pt x="0" y="15"/>
                  </a:cubicBezTo>
                  <a:cubicBezTo>
                    <a:pt x="0" y="11"/>
                    <a:pt x="2" y="7"/>
                    <a:pt x="5" y="4"/>
                  </a:cubicBezTo>
                  <a:cubicBezTo>
                    <a:pt x="8" y="1"/>
                    <a:pt x="12" y="0"/>
                    <a:pt x="16" y="0"/>
                  </a:cubicBezTo>
                  <a:cubicBezTo>
                    <a:pt x="20" y="0"/>
                    <a:pt x="24" y="1"/>
                    <a:pt x="27" y="4"/>
                  </a:cubicBezTo>
                  <a:cubicBezTo>
                    <a:pt x="33" y="10"/>
                    <a:pt x="33" y="20"/>
                    <a:pt x="27" y="26"/>
                  </a:cubicBezTo>
                  <a:cubicBezTo>
                    <a:pt x="24" y="29"/>
                    <a:pt x="20" y="31"/>
                    <a:pt x="16" y="31"/>
                  </a:cubicBezTo>
                  <a:close/>
                  <a:moveTo>
                    <a:pt x="16" y="4"/>
                  </a:moveTo>
                  <a:cubicBezTo>
                    <a:pt x="13" y="4"/>
                    <a:pt x="10" y="5"/>
                    <a:pt x="8" y="7"/>
                  </a:cubicBezTo>
                  <a:cubicBezTo>
                    <a:pt x="6" y="9"/>
                    <a:pt x="4" y="12"/>
                    <a:pt x="4" y="15"/>
                  </a:cubicBezTo>
                  <a:cubicBezTo>
                    <a:pt x="4" y="19"/>
                    <a:pt x="6" y="21"/>
                    <a:pt x="8" y="24"/>
                  </a:cubicBezTo>
                  <a:cubicBezTo>
                    <a:pt x="10" y="26"/>
                    <a:pt x="13" y="27"/>
                    <a:pt x="16" y="27"/>
                  </a:cubicBezTo>
                  <a:cubicBezTo>
                    <a:pt x="19" y="27"/>
                    <a:pt x="22" y="26"/>
                    <a:pt x="24" y="24"/>
                  </a:cubicBezTo>
                  <a:cubicBezTo>
                    <a:pt x="29" y="19"/>
                    <a:pt x="29" y="12"/>
                    <a:pt x="24" y="7"/>
                  </a:cubicBezTo>
                  <a:cubicBezTo>
                    <a:pt x="22" y="5"/>
                    <a:pt x="19" y="4"/>
                    <a:pt x="1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4" name="Freeform 57"/>
            <p:cNvSpPr/>
            <p:nvPr/>
          </p:nvSpPr>
          <p:spPr bwMode="auto">
            <a:xfrm>
              <a:off x="504825" y="9525"/>
              <a:ext cx="233363" cy="5103813"/>
            </a:xfrm>
            <a:custGeom>
              <a:avLst/>
              <a:gdLst/>
              <a:ahLst/>
              <a:cxnLst/>
              <a:rect l="0" t="0" r="r" b="b"/>
              <a:pathLst>
                <a:path w="147" h="3215">
                  <a:moveTo>
                    <a:pt x="132" y="3215"/>
                  </a:moveTo>
                  <a:lnTo>
                    <a:pt x="129" y="2754"/>
                  </a:lnTo>
                  <a:lnTo>
                    <a:pt x="0" y="1901"/>
                  </a:lnTo>
                  <a:lnTo>
                    <a:pt x="0" y="0"/>
                  </a:lnTo>
                  <a:lnTo>
                    <a:pt x="15" y="0"/>
                  </a:lnTo>
                  <a:lnTo>
                    <a:pt x="15" y="1898"/>
                  </a:lnTo>
                  <a:lnTo>
                    <a:pt x="144" y="2754"/>
                  </a:lnTo>
                  <a:lnTo>
                    <a:pt x="147" y="3215"/>
                  </a:lnTo>
                  <a:lnTo>
                    <a:pt x="132" y="321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  <p:sp>
          <p:nvSpPr>
            <p:cNvPr id="65" name="Freeform 58"/>
            <p:cNvSpPr>
              <a:spLocks noEditPoints="1"/>
            </p:cNvSpPr>
            <p:nvPr/>
          </p:nvSpPr>
          <p:spPr bwMode="auto">
            <a:xfrm>
              <a:off x="633413" y="5103813"/>
              <a:ext cx="185738" cy="185738"/>
            </a:xfrm>
            <a:custGeom>
              <a:avLst/>
              <a:gdLst/>
              <a:ahLst/>
              <a:cxnLst/>
              <a:rect l="0" t="0" r="r" b="b"/>
              <a:pathLst>
                <a:path w="39" h="39">
                  <a:moveTo>
                    <a:pt x="20" y="39"/>
                  </a:moveTo>
                  <a:cubicBezTo>
                    <a:pt x="9" y="39"/>
                    <a:pt x="0" y="30"/>
                    <a:pt x="0" y="19"/>
                  </a:cubicBezTo>
                  <a:cubicBezTo>
                    <a:pt x="0" y="9"/>
                    <a:pt x="9" y="0"/>
                    <a:pt x="20" y="0"/>
                  </a:cubicBezTo>
                  <a:cubicBezTo>
                    <a:pt x="30" y="0"/>
                    <a:pt x="39" y="9"/>
                    <a:pt x="39" y="19"/>
                  </a:cubicBezTo>
                  <a:cubicBezTo>
                    <a:pt x="39" y="30"/>
                    <a:pt x="30" y="39"/>
                    <a:pt x="20" y="39"/>
                  </a:cubicBezTo>
                  <a:close/>
                  <a:moveTo>
                    <a:pt x="20" y="4"/>
                  </a:moveTo>
                  <a:cubicBezTo>
                    <a:pt x="11" y="4"/>
                    <a:pt x="4" y="11"/>
                    <a:pt x="4" y="19"/>
                  </a:cubicBezTo>
                  <a:cubicBezTo>
                    <a:pt x="4" y="28"/>
                    <a:pt x="11" y="35"/>
                    <a:pt x="20" y="35"/>
                  </a:cubicBezTo>
                  <a:cubicBezTo>
                    <a:pt x="28" y="35"/>
                    <a:pt x="35" y="28"/>
                    <a:pt x="35" y="19"/>
                  </a:cubicBezTo>
                  <a:cubicBezTo>
                    <a:pt x="35" y="11"/>
                    <a:pt x="28" y="4"/>
                    <a:pt x="2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876424" y="1122363"/>
            <a:ext cx="8791575" cy="2387600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76424" y="3602038"/>
            <a:ext cx="8791575" cy="1655762"/>
          </a:xfrm>
        </p:spPr>
        <p:txBody>
          <a:bodyPr>
            <a:normAutofit/>
          </a:bodyPr>
          <a:lstStyle>
            <a:lvl1pPr marL="0" indent="0" algn="l">
              <a:buNone/>
              <a:defRPr sz="2000" cap="all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077511" y="5410201"/>
            <a:ext cx="2743200" cy="365125"/>
          </a:xfrm>
        </p:spPr>
        <p:txBody>
          <a:bodyPr/>
          <a:lstStyle/>
          <a:p>
            <a:fld id="{DE1F890B-22EE-4341-9C07-AE9D337D64EC}" type="datetime1">
              <a:rPr lang="en-US" smtClean="0"/>
              <a:t>11/6/2020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876424" y="5410201"/>
            <a:ext cx="5124886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96911" y="5410199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4304664"/>
            <a:ext cx="9912355" cy="819355"/>
          </a:xfrm>
        </p:spPr>
        <p:txBody>
          <a:bodyPr anchor="b"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41411" y="606426"/>
            <a:ext cx="9912354" cy="3299778"/>
          </a:xfrm>
          <a:prstGeom prst="round2DiagRect">
            <a:avLst>
              <a:gd name="adj1" fmla="val 4860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3200"/>
            </a:lvl1pPr>
          </a:lstStyle>
          <a:p>
            <a:pPr marL="0" lvl="0" indent="0">
              <a:buNone/>
            </a:pPr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5124020"/>
            <a:ext cx="9910859" cy="682472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EB3583-5B1A-4F70-B230-C46A90959190}" type="datetime1">
              <a:rPr lang="en-US" smtClean="0"/>
              <a:t>11/6/2020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56" y="609600"/>
            <a:ext cx="9905955" cy="342900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4419599"/>
            <a:ext cx="9904459" cy="1371599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38F4CC-E562-40CB-AE0A-C9AFBF2EF215}" type="datetime1">
              <a:rPr lang="en-US" smtClean="0"/>
              <a:t>11/6/2020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609599"/>
            <a:ext cx="9302752" cy="2748429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4309919"/>
            <a:ext cx="9906002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E223F9-2FAC-425E-9319-52A8CAE1C783}" type="datetime1">
              <a:rPr lang="en-US" smtClean="0"/>
              <a:t>11/6/2020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  <p:sp>
        <p:nvSpPr>
          <p:cNvPr id="60" name="TextBox 59"/>
          <p:cNvSpPr txBox="1"/>
          <p:nvPr/>
        </p:nvSpPr>
        <p:spPr>
          <a:xfrm>
            <a:off x="903512" y="73239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10537370" y="276497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Trebuchet MS"/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0" y="2134041"/>
            <a:ext cx="9906001" cy="2511835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364" y="4657655"/>
            <a:ext cx="9904505" cy="1140644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6052E4-A5D1-4D78-A6F6-2DDBE85CECCB}" type="datetime1">
              <a:rPr lang="en-US" smtClean="0"/>
              <a:t>11/6/2020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141410" y="2674463"/>
            <a:ext cx="3196899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127918" y="3360263"/>
            <a:ext cx="3208735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14766" y="2677635"/>
            <a:ext cx="3184385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04213" y="3363435"/>
            <a:ext cx="3195830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442" y="2674463"/>
            <a:ext cx="3194968" cy="685800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52442" y="3360263"/>
            <a:ext cx="3194968" cy="2430936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EC65C8-BAB0-465C-AAB3-5E548EC6F83E}" type="datetime1">
              <a:rPr lang="en-US" smtClean="0"/>
              <a:t>11/6/2020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1141411" y="609600"/>
            <a:ext cx="9905999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141413" y="4404596"/>
            <a:ext cx="319524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141413" y="2666998"/>
            <a:ext cx="31952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141413" y="4980858"/>
            <a:ext cx="3195240" cy="81784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489053" y="4404596"/>
            <a:ext cx="3200400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489053" y="2666998"/>
            <a:ext cx="3198940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487593" y="4980857"/>
            <a:ext cx="3200400" cy="81034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52567" y="4404595"/>
            <a:ext cx="3190741" cy="576262"/>
          </a:xfrm>
        </p:spPr>
        <p:txBody>
          <a:bodyPr anchor="b">
            <a:noAutofit/>
          </a:bodyPr>
          <a:lstStyle>
            <a:lvl1pPr marL="0" indent="0">
              <a:lnSpc>
                <a:spcPct val="90000"/>
              </a:lnSpc>
              <a:buNone/>
              <a:defRPr sz="20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52442" y="2666998"/>
            <a:ext cx="3194969" cy="1524000"/>
          </a:xfrm>
          <a:prstGeom prst="round2DiagRect">
            <a:avLst/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 sz="2000" dirty="0"/>
            </a:lvl1pPr>
          </a:lstStyle>
          <a:p>
            <a:pPr marL="0" lvl="0" indent="0">
              <a:buNone/>
            </a:pPr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52442" y="4980854"/>
            <a:ext cx="3194968" cy="810345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6E31DB-7324-4695-B7A9-14B2AC480919}" type="datetime1">
              <a:rPr lang="en-US" smtClean="0"/>
              <a:t>11/6/2020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1C65B0-D245-4A37-8A11-75EA8000E017}" type="datetime1">
              <a:rPr lang="en-US" smtClean="0"/>
              <a:t>11/6/2020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042400" y="609599"/>
            <a:ext cx="2005011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0" y="609599"/>
            <a:ext cx="7748590" cy="5181601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CEAF2A-02F3-4AA2-BCC8-652139B8889F}" type="datetime1">
              <a:rPr lang="en-US" smtClean="0"/>
              <a:t>11/6/2020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766AB4-C75C-4EE6-87DF-16EA50217EBB}" type="datetime1">
              <a:rPr lang="en-US" smtClean="0"/>
              <a:t>11/6/2020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117243" y="6384243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419226"/>
            <a:ext cx="9906000" cy="2852737"/>
          </a:xfrm>
        </p:spPr>
        <p:txBody>
          <a:bodyPr anchor="b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424362"/>
            <a:ext cx="9906000" cy="1374776"/>
          </a:xfrm>
        </p:spPr>
        <p:txBody>
          <a:bodyPr>
            <a:normAutofit/>
          </a:bodyPr>
          <a:lstStyle>
            <a:lvl1pPr marL="0" indent="0">
              <a:buNone/>
              <a:defRPr sz="1800" cap="all" baseline="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EC03D-8A00-40C1-A93B-F410702BA6F6}" type="datetime1">
              <a:rPr lang="en-US" smtClean="0"/>
              <a:t>11/6/2020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0" y="2249486"/>
            <a:ext cx="4878389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2249486"/>
            <a:ext cx="4875211" cy="3541714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582CB5-F74A-467E-A9E2-50CC4A3366C4}" type="datetime1">
              <a:rPr lang="en-US" smtClean="0"/>
              <a:t>11/6/2020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19126"/>
            <a:ext cx="9906000" cy="147796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0019" y="2249486"/>
            <a:ext cx="4649783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0" y="3073397"/>
            <a:ext cx="4878391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00808" y="2249485"/>
            <a:ext cx="4646602" cy="823912"/>
          </a:xfrm>
        </p:spPr>
        <p:txBody>
          <a:bodyPr anchor="b"/>
          <a:lstStyle>
            <a:lvl1pPr marL="0" indent="0">
              <a:lnSpc>
                <a:spcPct val="90000"/>
              </a:lnSpc>
              <a:buNone/>
              <a:defRPr sz="2400" b="0" cap="all" baseline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3073397"/>
            <a:ext cx="4875210" cy="2717801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4924C8-ABA3-4341-9F09-C3C5692E1E7B}" type="datetime1">
              <a:rPr lang="en-US" smtClean="0"/>
              <a:t>11/6/2020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047311-16FA-4D61-B66A-2BBC0B75F162}" type="datetime1">
              <a:rPr lang="en-US" smtClean="0"/>
              <a:t>11/6/2020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B73B63-DCF0-403D-8AC7-E398945FEDB4}" type="datetime1">
              <a:rPr lang="en-US" smtClean="0"/>
              <a:t>11/6/2020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6705" y="609601"/>
            <a:ext cx="3856037" cy="1639884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56200" y="592666"/>
            <a:ext cx="5891209" cy="5198534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6705" y="2249486"/>
            <a:ext cx="3856037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8EF522-FAAA-4B55-8727-90EEB485C7E3}" type="datetime1">
              <a:rPr lang="en-US" smtClean="0"/>
              <a:t>11/6/2020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5934508" cy="1639886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380721" y="609601"/>
            <a:ext cx="3666690" cy="5181599"/>
          </a:xfrm>
          <a:prstGeom prst="round2DiagRect">
            <a:avLst>
              <a:gd name="adj1" fmla="val 5608"/>
              <a:gd name="adj2" fmla="val 0"/>
            </a:avLst>
          </a:prstGeom>
          <a:ln w="19050" cap="sq">
            <a:solidFill>
              <a:schemeClr val="tx2">
                <a:lumMod val="60000"/>
                <a:lumOff val="40000"/>
                <a:alpha val="60000"/>
              </a:schemeClr>
            </a:solidFill>
            <a:miter lim="800000"/>
          </a:ln>
          <a:effectLst>
            <a:outerShdw blurRad="88900" dist="38100" dir="5400000" algn="t" rotWithShape="0">
              <a:prstClr val="black">
                <a:alpha val="40000"/>
              </a:prst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0" y="2249486"/>
            <a:ext cx="5934511" cy="3541714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09F8A45-F000-4C03-A4FE-368C2CD7F855}" type="datetime1">
              <a:rPr lang="en-US" smtClean="0"/>
              <a:t>11/6/2020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 amt="30000"/>
            <a:duotone>
              <a:prstClr val="black"/>
              <a:schemeClr val="tx2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12192003" cy="68580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-14288" y="0"/>
            <a:ext cx="12053888" cy="6858001"/>
            <a:chOff x="-14288" y="0"/>
            <a:chExt cx="12053888" cy="6858001"/>
          </a:xfrm>
          <a:gradFill flip="none" rotWithShape="1">
            <a:gsLst>
              <a:gs pos="0">
                <a:schemeClr val="tx2"/>
              </a:gs>
              <a:gs pos="100000">
                <a:schemeClr val="tx2">
                  <a:lumMod val="50000"/>
                </a:schemeClr>
              </a:gs>
            </a:gsLst>
            <a:lin ang="5400000" scaled="0"/>
            <a:tileRect/>
          </a:gradFill>
        </p:grpSpPr>
        <p:grpSp>
          <p:nvGrpSpPr>
            <p:cNvPr id="9" name="Group 8"/>
            <p:cNvGrpSpPr/>
            <p:nvPr/>
          </p:nvGrpSpPr>
          <p:grpSpPr>
            <a:xfrm>
              <a:off x="-14288" y="0"/>
              <a:ext cx="1220788" cy="6858001"/>
              <a:chOff x="-14288" y="0"/>
              <a:chExt cx="1220788" cy="6858001"/>
            </a:xfrm>
            <a:grpFill/>
          </p:grpSpPr>
          <p:sp>
            <p:nvSpPr>
              <p:cNvPr id="21" name="Rectangle 5"/>
              <p:cNvSpPr>
                <a:spLocks noChangeArrowheads="1"/>
              </p:cNvSpPr>
              <p:nvPr/>
            </p:nvSpPr>
            <p:spPr bwMode="auto">
              <a:xfrm>
                <a:off x="114300" y="4763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22" name="Freeform 6"/>
              <p:cNvSpPr>
                <a:spLocks noEditPoints="1"/>
              </p:cNvSpPr>
              <p:nvPr/>
            </p:nvSpPr>
            <p:spPr bwMode="auto">
              <a:xfrm>
                <a:off x="33337" y="217646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3" name="Freeform 7"/>
              <p:cNvSpPr>
                <a:spLocks noEditPoints="1"/>
              </p:cNvSpPr>
              <p:nvPr/>
            </p:nvSpPr>
            <p:spPr bwMode="auto">
              <a:xfrm>
                <a:off x="28575" y="4021138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4" name="Freeform 8"/>
              <p:cNvSpPr/>
              <p:nvPr/>
            </p:nvSpPr>
            <p:spPr bwMode="auto">
              <a:xfrm>
                <a:off x="200025" y="4763"/>
                <a:ext cx="369888" cy="1811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41">
                    <a:moveTo>
                      <a:pt x="218" y="1141"/>
                    </a:moveTo>
                    <a:lnTo>
                      <a:pt x="0" y="626"/>
                    </a:lnTo>
                    <a:lnTo>
                      <a:pt x="0" y="0"/>
                    </a:lnTo>
                    <a:lnTo>
                      <a:pt x="15" y="0"/>
                    </a:lnTo>
                    <a:lnTo>
                      <a:pt x="15" y="623"/>
                    </a:lnTo>
                    <a:lnTo>
                      <a:pt x="233" y="1135"/>
                    </a:lnTo>
                    <a:lnTo>
                      <a:pt x="218" y="114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5" name="Freeform 9"/>
              <p:cNvSpPr>
                <a:spLocks noEditPoints="1"/>
              </p:cNvSpPr>
              <p:nvPr/>
            </p:nvSpPr>
            <p:spPr bwMode="auto">
              <a:xfrm>
                <a:off x="503237" y="1801813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6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6" name="Freeform 10"/>
              <p:cNvSpPr/>
              <p:nvPr/>
            </p:nvSpPr>
            <p:spPr bwMode="auto">
              <a:xfrm>
                <a:off x="285750" y="4763"/>
                <a:ext cx="369888" cy="1430338"/>
              </a:xfrm>
              <a:custGeom>
                <a:avLst/>
                <a:gdLst/>
                <a:ahLst/>
                <a:cxnLst/>
                <a:rect l="0" t="0" r="r" b="b"/>
                <a:pathLst>
                  <a:path w="233" h="901">
                    <a:moveTo>
                      <a:pt x="221" y="901"/>
                    </a:moveTo>
                    <a:lnTo>
                      <a:pt x="0" y="383"/>
                    </a:lnTo>
                    <a:lnTo>
                      <a:pt x="0" y="0"/>
                    </a:lnTo>
                    <a:lnTo>
                      <a:pt x="18" y="0"/>
                    </a:lnTo>
                    <a:lnTo>
                      <a:pt x="18" y="380"/>
                    </a:lnTo>
                    <a:lnTo>
                      <a:pt x="233" y="895"/>
                    </a:lnTo>
                    <a:lnTo>
                      <a:pt x="221" y="901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7" name="Freeform 11"/>
              <p:cNvSpPr/>
              <p:nvPr/>
            </p:nvSpPr>
            <p:spPr bwMode="auto">
              <a:xfrm>
                <a:off x="546100" y="0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96" y="575"/>
                    </a:moveTo>
                    <a:lnTo>
                      <a:pt x="78" y="575"/>
                    </a:lnTo>
                    <a:lnTo>
                      <a:pt x="78" y="192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96" y="189"/>
                    </a:lnTo>
                    <a:lnTo>
                      <a:pt x="96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8" name="Freeform 12"/>
              <p:cNvSpPr>
                <a:spLocks noEditPoints="1"/>
              </p:cNvSpPr>
              <p:nvPr/>
            </p:nvSpPr>
            <p:spPr bwMode="auto">
              <a:xfrm>
                <a:off x="588962" y="14208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3" y="0"/>
                      <a:pt x="40" y="7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9"/>
                      <a:pt x="31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9" name="Freeform 13"/>
              <p:cNvSpPr>
                <a:spLocks noEditPoints="1"/>
              </p:cNvSpPr>
              <p:nvPr/>
            </p:nvSpPr>
            <p:spPr bwMode="auto">
              <a:xfrm>
                <a:off x="588962" y="9032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0" name="Freeform 14"/>
              <p:cNvSpPr/>
              <p:nvPr/>
            </p:nvSpPr>
            <p:spPr bwMode="auto">
              <a:xfrm>
                <a:off x="641350" y="0"/>
                <a:ext cx="422275" cy="527050"/>
              </a:xfrm>
              <a:custGeom>
                <a:avLst/>
                <a:gdLst/>
                <a:ahLst/>
                <a:cxnLst/>
                <a:rect l="0" t="0" r="r" b="b"/>
                <a:pathLst>
                  <a:path w="266" h="332">
                    <a:moveTo>
                      <a:pt x="257" y="332"/>
                    </a:moveTo>
                    <a:lnTo>
                      <a:pt x="48" y="123"/>
                    </a:lnTo>
                    <a:lnTo>
                      <a:pt x="0" y="6"/>
                    </a:lnTo>
                    <a:lnTo>
                      <a:pt x="15" y="0"/>
                    </a:lnTo>
                    <a:lnTo>
                      <a:pt x="63" y="114"/>
                    </a:lnTo>
                    <a:lnTo>
                      <a:pt x="266" y="320"/>
                    </a:lnTo>
                    <a:lnTo>
                      <a:pt x="257" y="33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1" name="Freeform 15"/>
              <p:cNvSpPr>
                <a:spLocks noEditPoints="1"/>
              </p:cNvSpPr>
              <p:nvPr/>
            </p:nvSpPr>
            <p:spPr bwMode="auto">
              <a:xfrm>
                <a:off x="1020762" y="488950"/>
                <a:ext cx="161925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4" h="31">
                    <a:moveTo>
                      <a:pt x="17" y="31"/>
                    </a:moveTo>
                    <a:cubicBezTo>
                      <a:pt x="13" y="31"/>
                      <a:pt x="9" y="30"/>
                      <a:pt x="6" y="27"/>
                    </a:cubicBezTo>
                    <a:cubicBezTo>
                      <a:pt x="0" y="20"/>
                      <a:pt x="0" y="10"/>
                      <a:pt x="6" y="4"/>
                    </a:cubicBezTo>
                    <a:cubicBezTo>
                      <a:pt x="9" y="1"/>
                      <a:pt x="13" y="0"/>
                      <a:pt x="17" y="0"/>
                    </a:cubicBezTo>
                    <a:cubicBezTo>
                      <a:pt x="21" y="0"/>
                      <a:pt x="25" y="1"/>
                      <a:pt x="28" y="4"/>
                    </a:cubicBezTo>
                    <a:cubicBezTo>
                      <a:pt x="34" y="10"/>
                      <a:pt x="34" y="20"/>
                      <a:pt x="28" y="27"/>
                    </a:cubicBezTo>
                    <a:cubicBezTo>
                      <a:pt x="25" y="30"/>
                      <a:pt x="21" y="31"/>
                      <a:pt x="17" y="31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5"/>
                      <a:pt x="9" y="7"/>
                    </a:cubicBezTo>
                    <a:cubicBezTo>
                      <a:pt x="4" y="12"/>
                      <a:pt x="4" y="19"/>
                      <a:pt x="9" y="24"/>
                    </a:cubicBezTo>
                    <a:cubicBezTo>
                      <a:pt x="11" y="26"/>
                      <a:pt x="14" y="27"/>
                      <a:pt x="17" y="27"/>
                    </a:cubicBezTo>
                    <a:cubicBezTo>
                      <a:pt x="20" y="27"/>
                      <a:pt x="23" y="26"/>
                      <a:pt x="25" y="24"/>
                    </a:cubicBezTo>
                    <a:cubicBezTo>
                      <a:pt x="30" y="19"/>
                      <a:pt x="30" y="12"/>
                      <a:pt x="25" y="7"/>
                    </a:cubicBezTo>
                    <a:cubicBezTo>
                      <a:pt x="23" y="5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2" name="Line 16"/>
              <p:cNvSpPr>
                <a:spLocks noChangeShapeType="1"/>
              </p:cNvSpPr>
              <p:nvPr/>
            </p:nvSpPr>
            <p:spPr bwMode="auto">
              <a:xfrm>
                <a:off x="-4763" y="9525"/>
                <a:ext cx="0" cy="0"/>
              </a:xfrm>
              <a:prstGeom prst="line">
                <a:avLst/>
              </a:prstGeom>
              <a:grpFill/>
              <a:ln w="15" cap="flat">
                <a:solidFill>
                  <a:srgbClr val="FFFFFF"/>
                </a:solidFill>
                <a:prstDash val="solid"/>
                <a:miter lim="800000"/>
                <a:headEnd/>
                <a:tailEnd/>
              </a:ln>
            </p:spPr>
          </p:sp>
          <p:sp>
            <p:nvSpPr>
              <p:cNvPr id="33" name="Freeform 17"/>
              <p:cNvSpPr/>
              <p:nvPr/>
            </p:nvSpPr>
            <p:spPr bwMode="auto">
              <a:xfrm>
                <a:off x="9525" y="1801813"/>
                <a:ext cx="123825" cy="127000"/>
              </a:xfrm>
              <a:custGeom>
                <a:avLst/>
                <a:gdLst/>
                <a:ahLst/>
                <a:cxnLst/>
                <a:rect l="0" t="0" r="r" b="b"/>
                <a:pathLst>
                  <a:path w="78" h="80">
                    <a:moveTo>
                      <a:pt x="6" y="80"/>
                    </a:moveTo>
                    <a:lnTo>
                      <a:pt x="0" y="71"/>
                    </a:lnTo>
                    <a:lnTo>
                      <a:pt x="69" y="0"/>
                    </a:lnTo>
                    <a:lnTo>
                      <a:pt x="78" y="9"/>
                    </a:lnTo>
                    <a:lnTo>
                      <a:pt x="6" y="8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4" name="Freeform 18"/>
              <p:cNvSpPr/>
              <p:nvPr/>
            </p:nvSpPr>
            <p:spPr bwMode="auto">
              <a:xfrm>
                <a:off x="-9525" y="3549650"/>
                <a:ext cx="147638" cy="481013"/>
              </a:xfrm>
              <a:custGeom>
                <a:avLst/>
                <a:gdLst/>
                <a:ahLst/>
                <a:cxnLst/>
                <a:rect l="0" t="0" r="r" b="b"/>
                <a:pathLst>
                  <a:path w="93" h="303">
                    <a:moveTo>
                      <a:pt x="93" y="303"/>
                    </a:moveTo>
                    <a:lnTo>
                      <a:pt x="78" y="303"/>
                    </a:lnTo>
                    <a:lnTo>
                      <a:pt x="78" y="78"/>
                    </a:lnTo>
                    <a:lnTo>
                      <a:pt x="0" y="12"/>
                    </a:lnTo>
                    <a:lnTo>
                      <a:pt x="12" y="0"/>
                    </a:lnTo>
                    <a:lnTo>
                      <a:pt x="93" y="69"/>
                    </a:lnTo>
                    <a:lnTo>
                      <a:pt x="93" y="30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5" name="Freeform 19"/>
              <p:cNvSpPr/>
              <p:nvPr/>
            </p:nvSpPr>
            <p:spPr bwMode="auto">
              <a:xfrm>
                <a:off x="128587" y="1382713"/>
                <a:ext cx="142875" cy="476250"/>
              </a:xfrm>
              <a:custGeom>
                <a:avLst/>
                <a:gdLst/>
                <a:ahLst/>
                <a:cxnLst/>
                <a:rect l="0" t="0" r="r" b="b"/>
                <a:pathLst>
                  <a:path w="90" h="300">
                    <a:moveTo>
                      <a:pt x="90" y="300"/>
                    </a:moveTo>
                    <a:lnTo>
                      <a:pt x="78" y="300"/>
                    </a:lnTo>
                    <a:lnTo>
                      <a:pt x="78" y="84"/>
                    </a:lnTo>
                    <a:lnTo>
                      <a:pt x="0" y="9"/>
                    </a:lnTo>
                    <a:lnTo>
                      <a:pt x="9" y="0"/>
                    </a:lnTo>
                    <a:lnTo>
                      <a:pt x="90" y="81"/>
                    </a:lnTo>
                    <a:lnTo>
                      <a:pt x="90" y="30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6" name="Freeform 20"/>
              <p:cNvSpPr>
                <a:spLocks noEditPoints="1"/>
              </p:cNvSpPr>
              <p:nvPr/>
            </p:nvSpPr>
            <p:spPr bwMode="auto">
              <a:xfrm>
                <a:off x="204787" y="1849438"/>
                <a:ext cx="114300" cy="107950"/>
              </a:xfrm>
              <a:custGeom>
                <a:avLst/>
                <a:gdLst/>
                <a:ahLst/>
                <a:cxnLst/>
                <a:rect l="0" t="0" r="r" b="b"/>
                <a:pathLst>
                  <a:path w="24" h="23">
                    <a:moveTo>
                      <a:pt x="12" y="23"/>
                    </a:moveTo>
                    <a:cubicBezTo>
                      <a:pt x="6" y="23"/>
                      <a:pt x="0" y="18"/>
                      <a:pt x="0" y="12"/>
                    </a:cubicBezTo>
                    <a:cubicBezTo>
                      <a:pt x="0" y="5"/>
                      <a:pt x="6" y="0"/>
                      <a:pt x="12" y="0"/>
                    </a:cubicBezTo>
                    <a:cubicBezTo>
                      <a:pt x="18" y="0"/>
                      <a:pt x="24" y="5"/>
                      <a:pt x="24" y="12"/>
                    </a:cubicBezTo>
                    <a:cubicBezTo>
                      <a:pt x="24" y="18"/>
                      <a:pt x="18" y="23"/>
                      <a:pt x="12" y="23"/>
                    </a:cubicBezTo>
                    <a:close/>
                    <a:moveTo>
                      <a:pt x="12" y="4"/>
                    </a:moveTo>
                    <a:cubicBezTo>
                      <a:pt x="8" y="4"/>
                      <a:pt x="4" y="8"/>
                      <a:pt x="4" y="12"/>
                    </a:cubicBezTo>
                    <a:cubicBezTo>
                      <a:pt x="4" y="16"/>
                      <a:pt x="8" y="19"/>
                      <a:pt x="12" y="19"/>
                    </a:cubicBezTo>
                    <a:cubicBezTo>
                      <a:pt x="16" y="19"/>
                      <a:pt x="20" y="16"/>
                      <a:pt x="20" y="12"/>
                    </a:cubicBezTo>
                    <a:cubicBezTo>
                      <a:pt x="20" y="8"/>
                      <a:pt x="16" y="4"/>
                      <a:pt x="12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7" name="Rectangle 21"/>
              <p:cNvSpPr>
                <a:spLocks noChangeArrowheads="1"/>
              </p:cNvSpPr>
              <p:nvPr/>
            </p:nvSpPr>
            <p:spPr bwMode="auto">
              <a:xfrm>
                <a:off x="133350" y="4662488"/>
                <a:ext cx="23813" cy="2181225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  <p:sp>
            <p:nvSpPr>
              <p:cNvPr id="38" name="Freeform 22"/>
              <p:cNvSpPr/>
              <p:nvPr/>
            </p:nvSpPr>
            <p:spPr bwMode="auto">
              <a:xfrm>
                <a:off x="223837" y="5041900"/>
                <a:ext cx="369888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233" h="1135">
                    <a:moveTo>
                      <a:pt x="15" y="1135"/>
                    </a:moveTo>
                    <a:lnTo>
                      <a:pt x="0" y="1135"/>
                    </a:lnTo>
                    <a:lnTo>
                      <a:pt x="0" y="515"/>
                    </a:lnTo>
                    <a:lnTo>
                      <a:pt x="0" y="512"/>
                    </a:lnTo>
                    <a:lnTo>
                      <a:pt x="218" y="0"/>
                    </a:lnTo>
                    <a:lnTo>
                      <a:pt x="233" y="6"/>
                    </a:lnTo>
                    <a:lnTo>
                      <a:pt x="15" y="518"/>
                    </a:lnTo>
                    <a:lnTo>
                      <a:pt x="15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39" name="Freeform 23"/>
              <p:cNvSpPr>
                <a:spLocks noEditPoints="1"/>
              </p:cNvSpPr>
              <p:nvPr/>
            </p:nvSpPr>
            <p:spPr bwMode="auto">
              <a:xfrm>
                <a:off x="52387" y="44815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8" y="36"/>
                      <a:pt x="36" y="29"/>
                      <a:pt x="36" y="20"/>
                    </a:cubicBezTo>
                    <a:cubicBezTo>
                      <a:pt x="36" y="11"/>
                      <a:pt x="28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0" name="Freeform 24"/>
              <p:cNvSpPr/>
              <p:nvPr/>
            </p:nvSpPr>
            <p:spPr bwMode="auto">
              <a:xfrm>
                <a:off x="-14288" y="5627688"/>
                <a:ext cx="85725" cy="1216025"/>
              </a:xfrm>
              <a:custGeom>
                <a:avLst/>
                <a:gdLst/>
                <a:ahLst/>
                <a:cxnLst/>
                <a:rect l="0" t="0" r="r" b="b"/>
                <a:pathLst>
                  <a:path w="54" h="766">
                    <a:moveTo>
                      <a:pt x="54" y="766"/>
                    </a:moveTo>
                    <a:lnTo>
                      <a:pt x="36" y="766"/>
                    </a:lnTo>
                    <a:lnTo>
                      <a:pt x="36" y="149"/>
                    </a:lnTo>
                    <a:lnTo>
                      <a:pt x="0" y="3"/>
                    </a:lnTo>
                    <a:lnTo>
                      <a:pt x="18" y="0"/>
                    </a:lnTo>
                    <a:lnTo>
                      <a:pt x="54" y="146"/>
                    </a:lnTo>
                    <a:lnTo>
                      <a:pt x="54" y="76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1" name="Freeform 25"/>
              <p:cNvSpPr>
                <a:spLocks noEditPoints="1"/>
              </p:cNvSpPr>
              <p:nvPr/>
            </p:nvSpPr>
            <p:spPr bwMode="auto">
              <a:xfrm>
                <a:off x="527050" y="48672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2" name="Freeform 26"/>
              <p:cNvSpPr/>
              <p:nvPr/>
            </p:nvSpPr>
            <p:spPr bwMode="auto">
              <a:xfrm>
                <a:off x="309562" y="5422900"/>
                <a:ext cx="374650" cy="1425575"/>
              </a:xfrm>
              <a:custGeom>
                <a:avLst/>
                <a:gdLst/>
                <a:ahLst/>
                <a:cxnLst/>
                <a:rect l="0" t="0" r="r" b="b"/>
                <a:pathLst>
                  <a:path w="236" h="898">
                    <a:moveTo>
                      <a:pt x="18" y="898"/>
                    </a:moveTo>
                    <a:lnTo>
                      <a:pt x="0" y="898"/>
                    </a:lnTo>
                    <a:lnTo>
                      <a:pt x="0" y="515"/>
                    </a:lnTo>
                    <a:lnTo>
                      <a:pt x="3" y="512"/>
                    </a:lnTo>
                    <a:lnTo>
                      <a:pt x="221" y="0"/>
                    </a:lnTo>
                    <a:lnTo>
                      <a:pt x="236" y="6"/>
                    </a:lnTo>
                    <a:lnTo>
                      <a:pt x="18" y="518"/>
                    </a:lnTo>
                    <a:lnTo>
                      <a:pt x="18" y="89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3" name="Freeform 27"/>
              <p:cNvSpPr/>
              <p:nvPr/>
            </p:nvSpPr>
            <p:spPr bwMode="auto">
              <a:xfrm>
                <a:off x="569912" y="5945188"/>
                <a:ext cx="152400" cy="912813"/>
              </a:xfrm>
              <a:custGeom>
                <a:avLst/>
                <a:gdLst/>
                <a:ahLst/>
                <a:cxnLst/>
                <a:rect l="0" t="0" r="r" b="b"/>
                <a:pathLst>
                  <a:path w="96" h="575">
                    <a:moveTo>
                      <a:pt x="15" y="575"/>
                    </a:moveTo>
                    <a:lnTo>
                      <a:pt x="0" y="569"/>
                    </a:lnTo>
                    <a:lnTo>
                      <a:pt x="81" y="383"/>
                    </a:lnTo>
                    <a:lnTo>
                      <a:pt x="81" y="0"/>
                    </a:lnTo>
                    <a:lnTo>
                      <a:pt x="96" y="0"/>
                    </a:lnTo>
                    <a:lnTo>
                      <a:pt x="96" y="386"/>
                    </a:lnTo>
                    <a:lnTo>
                      <a:pt x="15" y="57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4" name="Freeform 28"/>
              <p:cNvSpPr>
                <a:spLocks noEditPoints="1"/>
              </p:cNvSpPr>
              <p:nvPr/>
            </p:nvSpPr>
            <p:spPr bwMode="auto">
              <a:xfrm>
                <a:off x="612775" y="5246688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5" name="Freeform 29"/>
              <p:cNvSpPr>
                <a:spLocks noEditPoints="1"/>
              </p:cNvSpPr>
              <p:nvPr/>
            </p:nvSpPr>
            <p:spPr bwMode="auto">
              <a:xfrm>
                <a:off x="612775" y="5764213"/>
                <a:ext cx="190500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6" name="Freeform 30"/>
              <p:cNvSpPr/>
              <p:nvPr/>
            </p:nvSpPr>
            <p:spPr bwMode="auto">
              <a:xfrm>
                <a:off x="669925" y="6330950"/>
                <a:ext cx="417513" cy="517525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6">
                    <a:moveTo>
                      <a:pt x="15" y="326"/>
                    </a:moveTo>
                    <a:lnTo>
                      <a:pt x="0" y="320"/>
                    </a:lnTo>
                    <a:lnTo>
                      <a:pt x="45" y="206"/>
                    </a:lnTo>
                    <a:lnTo>
                      <a:pt x="48" y="206"/>
                    </a:lnTo>
                    <a:lnTo>
                      <a:pt x="254" y="0"/>
                    </a:lnTo>
                    <a:lnTo>
                      <a:pt x="263" y="12"/>
                    </a:lnTo>
                    <a:lnTo>
                      <a:pt x="60" y="215"/>
                    </a:lnTo>
                    <a:lnTo>
                      <a:pt x="15" y="326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47" name="Freeform 31"/>
              <p:cNvSpPr>
                <a:spLocks noEditPoints="1"/>
              </p:cNvSpPr>
              <p:nvPr/>
            </p:nvSpPr>
            <p:spPr bwMode="auto">
              <a:xfrm>
                <a:off x="1049337" y="6221413"/>
                <a:ext cx="157163" cy="147638"/>
              </a:xfrm>
              <a:custGeom>
                <a:avLst/>
                <a:gdLst/>
                <a:ahLst/>
                <a:cxnLst/>
                <a:rect l="0" t="0" r="r" b="b"/>
                <a:pathLst>
                  <a:path w="33" h="31">
                    <a:moveTo>
                      <a:pt x="16" y="31"/>
                    </a:moveTo>
                    <a:cubicBezTo>
                      <a:pt x="12" y="31"/>
                      <a:pt x="8" y="29"/>
                      <a:pt x="5" y="26"/>
                    </a:cubicBezTo>
                    <a:cubicBezTo>
                      <a:pt x="2" y="24"/>
                      <a:pt x="0" y="20"/>
                      <a:pt x="0" y="15"/>
                    </a:cubicBezTo>
                    <a:cubicBezTo>
                      <a:pt x="0" y="11"/>
                      <a:pt x="2" y="7"/>
                      <a:pt x="5" y="4"/>
                    </a:cubicBezTo>
                    <a:cubicBezTo>
                      <a:pt x="8" y="1"/>
                      <a:pt x="12" y="0"/>
                      <a:pt x="16" y="0"/>
                    </a:cubicBezTo>
                    <a:cubicBezTo>
                      <a:pt x="20" y="0"/>
                      <a:pt x="24" y="1"/>
                      <a:pt x="27" y="4"/>
                    </a:cubicBezTo>
                    <a:cubicBezTo>
                      <a:pt x="33" y="10"/>
                      <a:pt x="33" y="20"/>
                      <a:pt x="27" y="26"/>
                    </a:cubicBezTo>
                    <a:cubicBezTo>
                      <a:pt x="24" y="29"/>
                      <a:pt x="20" y="31"/>
                      <a:pt x="16" y="31"/>
                    </a:cubicBezTo>
                    <a:close/>
                    <a:moveTo>
                      <a:pt x="16" y="4"/>
                    </a:moveTo>
                    <a:cubicBezTo>
                      <a:pt x="13" y="4"/>
                      <a:pt x="10" y="5"/>
                      <a:pt x="8" y="7"/>
                    </a:cubicBezTo>
                    <a:cubicBezTo>
                      <a:pt x="6" y="9"/>
                      <a:pt x="4" y="12"/>
                      <a:pt x="4" y="15"/>
                    </a:cubicBezTo>
                    <a:cubicBezTo>
                      <a:pt x="4" y="19"/>
                      <a:pt x="6" y="21"/>
                      <a:pt x="8" y="24"/>
                    </a:cubicBezTo>
                    <a:cubicBezTo>
                      <a:pt x="10" y="26"/>
                      <a:pt x="13" y="27"/>
                      <a:pt x="16" y="27"/>
                    </a:cubicBezTo>
                    <a:cubicBezTo>
                      <a:pt x="19" y="27"/>
                      <a:pt x="22" y="26"/>
                      <a:pt x="24" y="24"/>
                    </a:cubicBezTo>
                    <a:cubicBezTo>
                      <a:pt x="29" y="19"/>
                      <a:pt x="29" y="12"/>
                      <a:pt x="24" y="7"/>
                    </a:cubicBezTo>
                    <a:cubicBezTo>
                      <a:pt x="22" y="5"/>
                      <a:pt x="19" y="4"/>
                      <a:pt x="16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</p:grpSp>
        <p:grpSp>
          <p:nvGrpSpPr>
            <p:cNvPr id="10" name="Group 9"/>
            <p:cNvGrpSpPr/>
            <p:nvPr/>
          </p:nvGrpSpPr>
          <p:grpSpPr>
            <a:xfrm>
              <a:off x="11364912" y="0"/>
              <a:ext cx="674688" cy="6848476"/>
              <a:chOff x="11364912" y="0"/>
              <a:chExt cx="674688" cy="6848476"/>
            </a:xfrm>
            <a:grpFill/>
          </p:grpSpPr>
          <p:sp>
            <p:nvSpPr>
              <p:cNvPr id="11" name="Freeform 32"/>
              <p:cNvSpPr/>
              <p:nvPr/>
            </p:nvSpPr>
            <p:spPr bwMode="auto">
              <a:xfrm>
                <a:off x="11483975" y="0"/>
                <a:ext cx="417513" cy="512763"/>
              </a:xfrm>
              <a:custGeom>
                <a:avLst/>
                <a:gdLst/>
                <a:ahLst/>
                <a:cxnLst/>
                <a:rect l="0" t="0" r="r" b="b"/>
                <a:pathLst>
                  <a:path w="263" h="323">
                    <a:moveTo>
                      <a:pt x="12" y="323"/>
                    </a:moveTo>
                    <a:lnTo>
                      <a:pt x="0" y="314"/>
                    </a:lnTo>
                    <a:lnTo>
                      <a:pt x="203" y="108"/>
                    </a:lnTo>
                    <a:lnTo>
                      <a:pt x="248" y="0"/>
                    </a:lnTo>
                    <a:lnTo>
                      <a:pt x="263" y="6"/>
                    </a:lnTo>
                    <a:lnTo>
                      <a:pt x="218" y="117"/>
                    </a:lnTo>
                    <a:lnTo>
                      <a:pt x="218" y="117"/>
                    </a:lnTo>
                    <a:lnTo>
                      <a:pt x="12" y="32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2" name="Freeform 33"/>
              <p:cNvSpPr>
                <a:spLocks noEditPoints="1"/>
              </p:cNvSpPr>
              <p:nvPr/>
            </p:nvSpPr>
            <p:spPr bwMode="auto">
              <a:xfrm>
                <a:off x="11364912" y="474663"/>
                <a:ext cx="157163" cy="152400"/>
              </a:xfrm>
              <a:custGeom>
                <a:avLst/>
                <a:gdLst/>
                <a:ahLst/>
                <a:cxnLst/>
                <a:rect l="0" t="0" r="r" b="b"/>
                <a:pathLst>
                  <a:path w="33" h="32">
                    <a:moveTo>
                      <a:pt x="17" y="32"/>
                    </a:moveTo>
                    <a:cubicBezTo>
                      <a:pt x="13" y="32"/>
                      <a:pt x="9" y="30"/>
                      <a:pt x="6" y="27"/>
                    </a:cubicBezTo>
                    <a:cubicBezTo>
                      <a:pt x="0" y="21"/>
                      <a:pt x="0" y="11"/>
                      <a:pt x="6" y="5"/>
                    </a:cubicBezTo>
                    <a:cubicBezTo>
                      <a:pt x="9" y="2"/>
                      <a:pt x="13" y="0"/>
                      <a:pt x="17" y="0"/>
                    </a:cubicBezTo>
                    <a:cubicBezTo>
                      <a:pt x="21" y="0"/>
                      <a:pt x="25" y="2"/>
                      <a:pt x="28" y="5"/>
                    </a:cubicBezTo>
                    <a:cubicBezTo>
                      <a:pt x="31" y="8"/>
                      <a:pt x="33" y="12"/>
                      <a:pt x="33" y="16"/>
                    </a:cubicBezTo>
                    <a:cubicBezTo>
                      <a:pt x="33" y="20"/>
                      <a:pt x="31" y="24"/>
                      <a:pt x="28" y="27"/>
                    </a:cubicBezTo>
                    <a:cubicBezTo>
                      <a:pt x="25" y="30"/>
                      <a:pt x="21" y="32"/>
                      <a:pt x="17" y="32"/>
                    </a:cubicBezTo>
                    <a:close/>
                    <a:moveTo>
                      <a:pt x="17" y="4"/>
                    </a:moveTo>
                    <a:cubicBezTo>
                      <a:pt x="14" y="4"/>
                      <a:pt x="11" y="6"/>
                      <a:pt x="9" y="8"/>
                    </a:cubicBezTo>
                    <a:cubicBezTo>
                      <a:pt x="4" y="12"/>
                      <a:pt x="4" y="20"/>
                      <a:pt x="9" y="24"/>
                    </a:cubicBezTo>
                    <a:cubicBezTo>
                      <a:pt x="11" y="27"/>
                      <a:pt x="14" y="28"/>
                      <a:pt x="17" y="28"/>
                    </a:cubicBezTo>
                    <a:cubicBezTo>
                      <a:pt x="20" y="28"/>
                      <a:pt x="23" y="27"/>
                      <a:pt x="26" y="24"/>
                    </a:cubicBezTo>
                    <a:cubicBezTo>
                      <a:pt x="30" y="20"/>
                      <a:pt x="30" y="12"/>
                      <a:pt x="26" y="8"/>
                    </a:cubicBezTo>
                    <a:cubicBezTo>
                      <a:pt x="23" y="6"/>
                      <a:pt x="20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3" name="Freeform 34"/>
              <p:cNvSpPr>
                <a:spLocks noEditPoints="1"/>
              </p:cNvSpPr>
              <p:nvPr/>
            </p:nvSpPr>
            <p:spPr bwMode="auto">
              <a:xfrm>
                <a:off x="11631612" y="1539875"/>
                <a:ext cx="188913" cy="190500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4" name="Freeform 35"/>
              <p:cNvSpPr/>
              <p:nvPr/>
            </p:nvSpPr>
            <p:spPr bwMode="auto">
              <a:xfrm>
                <a:off x="11531600" y="5694363"/>
                <a:ext cx="298450" cy="1154113"/>
              </a:xfrm>
              <a:custGeom>
                <a:avLst/>
                <a:gdLst/>
                <a:ahLst/>
                <a:cxnLst/>
                <a:rect l="0" t="0" r="r" b="b"/>
                <a:pathLst>
                  <a:path w="188" h="727">
                    <a:moveTo>
                      <a:pt x="15" y="727"/>
                    </a:moveTo>
                    <a:lnTo>
                      <a:pt x="0" y="727"/>
                    </a:lnTo>
                    <a:lnTo>
                      <a:pt x="0" y="407"/>
                    </a:lnTo>
                    <a:lnTo>
                      <a:pt x="0" y="407"/>
                    </a:lnTo>
                    <a:lnTo>
                      <a:pt x="176" y="0"/>
                    </a:lnTo>
                    <a:lnTo>
                      <a:pt x="188" y="6"/>
                    </a:lnTo>
                    <a:lnTo>
                      <a:pt x="15" y="410"/>
                    </a:lnTo>
                    <a:lnTo>
                      <a:pt x="15" y="727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5" name="Freeform 36"/>
              <p:cNvSpPr>
                <a:spLocks noEditPoints="1"/>
              </p:cNvSpPr>
              <p:nvPr/>
            </p:nvSpPr>
            <p:spPr bwMode="auto">
              <a:xfrm>
                <a:off x="11772900" y="5551488"/>
                <a:ext cx="157163" cy="155575"/>
              </a:xfrm>
              <a:custGeom>
                <a:avLst/>
                <a:gdLst/>
                <a:ahLst/>
                <a:cxnLst/>
                <a:rect l="0" t="0" r="r" b="b"/>
                <a:pathLst>
                  <a:path w="33" h="33">
                    <a:moveTo>
                      <a:pt x="17" y="33"/>
                    </a:moveTo>
                    <a:cubicBezTo>
                      <a:pt x="8" y="33"/>
                      <a:pt x="0" y="25"/>
                      <a:pt x="0" y="16"/>
                    </a:cubicBezTo>
                    <a:cubicBezTo>
                      <a:pt x="0" y="7"/>
                      <a:pt x="8" y="0"/>
                      <a:pt x="17" y="0"/>
                    </a:cubicBezTo>
                    <a:cubicBezTo>
                      <a:pt x="26" y="0"/>
                      <a:pt x="33" y="7"/>
                      <a:pt x="33" y="16"/>
                    </a:cubicBezTo>
                    <a:cubicBezTo>
                      <a:pt x="33" y="25"/>
                      <a:pt x="26" y="33"/>
                      <a:pt x="17" y="33"/>
                    </a:cubicBezTo>
                    <a:close/>
                    <a:moveTo>
                      <a:pt x="17" y="4"/>
                    </a:moveTo>
                    <a:cubicBezTo>
                      <a:pt x="10" y="4"/>
                      <a:pt x="4" y="9"/>
                      <a:pt x="4" y="16"/>
                    </a:cubicBezTo>
                    <a:cubicBezTo>
                      <a:pt x="4" y="23"/>
                      <a:pt x="10" y="29"/>
                      <a:pt x="17" y="29"/>
                    </a:cubicBezTo>
                    <a:cubicBezTo>
                      <a:pt x="23" y="29"/>
                      <a:pt x="29" y="23"/>
                      <a:pt x="29" y="16"/>
                    </a:cubicBezTo>
                    <a:cubicBezTo>
                      <a:pt x="29" y="9"/>
                      <a:pt x="23" y="4"/>
                      <a:pt x="17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6" name="Freeform 37"/>
              <p:cNvSpPr/>
              <p:nvPr/>
            </p:nvSpPr>
            <p:spPr bwMode="auto">
              <a:xfrm>
                <a:off x="11710987" y="4763"/>
                <a:ext cx="304800" cy="1544638"/>
              </a:xfrm>
              <a:custGeom>
                <a:avLst/>
                <a:gdLst/>
                <a:ahLst/>
                <a:cxnLst/>
                <a:rect l="0" t="0" r="r" b="b"/>
                <a:pathLst>
                  <a:path w="192" h="973">
                    <a:moveTo>
                      <a:pt x="15" y="973"/>
                    </a:moveTo>
                    <a:lnTo>
                      <a:pt x="0" y="973"/>
                    </a:lnTo>
                    <a:lnTo>
                      <a:pt x="0" y="790"/>
                    </a:lnTo>
                    <a:lnTo>
                      <a:pt x="174" y="614"/>
                    </a:lnTo>
                    <a:lnTo>
                      <a:pt x="174" y="0"/>
                    </a:lnTo>
                    <a:lnTo>
                      <a:pt x="192" y="0"/>
                    </a:lnTo>
                    <a:lnTo>
                      <a:pt x="192" y="620"/>
                    </a:lnTo>
                    <a:lnTo>
                      <a:pt x="15" y="796"/>
                    </a:lnTo>
                    <a:lnTo>
                      <a:pt x="15" y="973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7" name="Freeform 38"/>
              <p:cNvSpPr>
                <a:spLocks noEditPoints="1"/>
              </p:cNvSpPr>
              <p:nvPr/>
            </p:nvSpPr>
            <p:spPr bwMode="auto">
              <a:xfrm>
                <a:off x="11636375" y="4867275"/>
                <a:ext cx="188913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1" y="4"/>
                      <a:pt x="4" y="11"/>
                      <a:pt x="4" y="20"/>
                    </a:cubicBezTo>
                    <a:cubicBezTo>
                      <a:pt x="4" y="29"/>
                      <a:pt x="11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8" name="Freeform 39"/>
              <p:cNvSpPr/>
              <p:nvPr/>
            </p:nvSpPr>
            <p:spPr bwMode="auto">
              <a:xfrm>
                <a:off x="11441112" y="5046663"/>
                <a:ext cx="307975" cy="1801813"/>
              </a:xfrm>
              <a:custGeom>
                <a:avLst/>
                <a:gdLst/>
                <a:ahLst/>
                <a:cxnLst/>
                <a:rect l="0" t="0" r="r" b="b"/>
                <a:pathLst>
                  <a:path w="194" h="1135">
                    <a:moveTo>
                      <a:pt x="18" y="1135"/>
                    </a:moveTo>
                    <a:lnTo>
                      <a:pt x="0" y="1135"/>
                    </a:lnTo>
                    <a:lnTo>
                      <a:pt x="0" y="354"/>
                    </a:lnTo>
                    <a:lnTo>
                      <a:pt x="176" y="177"/>
                    </a:lnTo>
                    <a:lnTo>
                      <a:pt x="176" y="0"/>
                    </a:lnTo>
                    <a:lnTo>
                      <a:pt x="194" y="0"/>
                    </a:lnTo>
                    <a:lnTo>
                      <a:pt x="194" y="183"/>
                    </a:lnTo>
                    <a:lnTo>
                      <a:pt x="18" y="360"/>
                    </a:lnTo>
                    <a:lnTo>
                      <a:pt x="18" y="1135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19" name="Freeform 40"/>
              <p:cNvSpPr>
                <a:spLocks noEditPoints="1"/>
              </p:cNvSpPr>
              <p:nvPr/>
            </p:nvSpPr>
            <p:spPr bwMode="auto">
              <a:xfrm>
                <a:off x="11849100" y="6416675"/>
                <a:ext cx="190500" cy="188913"/>
              </a:xfrm>
              <a:custGeom>
                <a:avLst/>
                <a:gdLst/>
                <a:ahLst/>
                <a:cxnLst/>
                <a:rect l="0" t="0" r="r" b="b"/>
                <a:pathLst>
                  <a:path w="40" h="40">
                    <a:moveTo>
                      <a:pt x="20" y="40"/>
                    </a:moveTo>
                    <a:cubicBezTo>
                      <a:pt x="9" y="40"/>
                      <a:pt x="0" y="31"/>
                      <a:pt x="0" y="20"/>
                    </a:cubicBezTo>
                    <a:cubicBezTo>
                      <a:pt x="0" y="9"/>
                      <a:pt x="9" y="0"/>
                      <a:pt x="20" y="0"/>
                    </a:cubicBezTo>
                    <a:cubicBezTo>
                      <a:pt x="31" y="0"/>
                      <a:pt x="40" y="9"/>
                      <a:pt x="40" y="20"/>
                    </a:cubicBezTo>
                    <a:cubicBezTo>
                      <a:pt x="40" y="31"/>
                      <a:pt x="31" y="40"/>
                      <a:pt x="20" y="40"/>
                    </a:cubicBezTo>
                    <a:close/>
                    <a:moveTo>
                      <a:pt x="20" y="4"/>
                    </a:moveTo>
                    <a:cubicBezTo>
                      <a:pt x="12" y="4"/>
                      <a:pt x="4" y="11"/>
                      <a:pt x="4" y="20"/>
                    </a:cubicBezTo>
                    <a:cubicBezTo>
                      <a:pt x="4" y="29"/>
                      <a:pt x="12" y="36"/>
                      <a:pt x="20" y="36"/>
                    </a:cubicBezTo>
                    <a:cubicBezTo>
                      <a:pt x="29" y="36"/>
                      <a:pt x="36" y="29"/>
                      <a:pt x="36" y="20"/>
                    </a:cubicBezTo>
                    <a:cubicBezTo>
                      <a:pt x="36" y="11"/>
                      <a:pt x="29" y="4"/>
                      <a:pt x="20" y="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</p:sp>
          <p:sp>
            <p:nvSpPr>
              <p:cNvPr id="20" name="Rectangle 41"/>
              <p:cNvSpPr>
                <a:spLocks noChangeArrowheads="1"/>
              </p:cNvSpPr>
              <p:nvPr/>
            </p:nvSpPr>
            <p:spPr bwMode="auto">
              <a:xfrm>
                <a:off x="11939587" y="6596063"/>
                <a:ext cx="23813" cy="252413"/>
              </a:xfrm>
              <a:prstGeom prst="rect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18518"/>
            <a:ext cx="9905998" cy="14785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2" y="2249487"/>
            <a:ext cx="9905999" cy="35417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56921" y="5883276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3C0654-77CF-4C04-B076-5A20F41431B2}" type="datetime1">
              <a:rPr lang="en-US" smtClean="0"/>
              <a:t>11/6/2020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1" y="5883275"/>
            <a:ext cx="623930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 cap="all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76321" y="5883274"/>
            <a:ext cx="77108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60" r:id="rId10"/>
    <p:sldLayoutId id="2147483661" r:id="rId11"/>
    <p:sldLayoutId id="2147483666" r:id="rId12"/>
    <p:sldLayoutId id="2147483663" r:id="rId13"/>
    <p:sldLayoutId id="2147483667" r:id="rId14"/>
    <p:sldLayoutId id="2147483668" r:id="rId15"/>
    <p:sldLayoutId id="2147483658" r:id="rId16"/>
    <p:sldLayoutId id="2147483659" r:id="rId17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SzPct val="125000"/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SzPct val="125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2.xml"/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chart" Target="../charts/chart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chart" Target="../charts/chart15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chart" Target="../charts/chart17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0.xml"/><Relationship Id="rId2" Type="http://schemas.openxmlformats.org/officeDocument/2006/relationships/chart" Target="../charts/chart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2.xml"/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l-GR" dirty="0" smtClean="0"/>
              <a:t>ΕΠΙΔΡΑΣΗ σΥΣΤΗΜΑΤΩΝ ΣΚΙΑΣΗΣ ΣΤΗΝ ΕΝΕΡΓΕΙΑΚΗ ΑΠΟΔΟΣΗ ΚΤΙΡΙΟΥ ΓΡΑΦΕΙΩΝ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l-GR" dirty="0" smtClean="0"/>
              <a:t>ΛΕΩΝΙΔΑΣ ΚΟΝΤΟΣ</a:t>
            </a:r>
          </a:p>
          <a:p>
            <a:r>
              <a:rPr lang="el-GR" dirty="0" smtClean="0"/>
              <a:t>ΕΠΙΒΛΕΠΟΥΣΑ ΚΑΘΗΓΗΤΡΙΑ: ΜΑΡΙΑ ΦΟΥΝΤΗ</a:t>
            </a:r>
          </a:p>
          <a:p>
            <a:r>
              <a:rPr lang="el-GR" dirty="0" smtClean="0"/>
              <a:t>6/11/2020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1131944" y="6336474"/>
            <a:ext cx="771089" cy="365125"/>
          </a:xfrm>
        </p:spPr>
        <p:txBody>
          <a:bodyPr/>
          <a:lstStyle/>
          <a:p>
            <a:fld id="{6D22F896-40B5-4ADD-8801-0D06FADFA095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7026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4090" y="313718"/>
            <a:ext cx="9905998" cy="1478570"/>
          </a:xfrm>
        </p:spPr>
        <p:txBody>
          <a:bodyPr>
            <a:normAutofit fontScale="90000"/>
          </a:bodyPr>
          <a:lstStyle/>
          <a:p>
            <a:r>
              <a:rPr lang="el-GR" dirty="0" smtClean="0"/>
              <a:t>ΑΠΟΤΕΛΕΣΜΑΤΑ</a:t>
            </a:r>
            <a:br>
              <a:rPr lang="el-GR" dirty="0" smtClean="0"/>
            </a:br>
            <a:r>
              <a:rPr lang="el-GR" dirty="0" smtClean="0"/>
              <a:t/>
            </a:r>
            <a:br>
              <a:rPr lang="el-GR" dirty="0" smtClean="0"/>
            </a:br>
            <a:r>
              <a:rPr lang="el-GR" dirty="0" smtClean="0"/>
              <a:t>ΣΤΑΘΕΡΗ ΣΚΙΑΣΗ – ΑΜΟΝΩΤΟ ΚΤΙΡΙΟ – ΚΕΝΑΚ </a:t>
            </a:r>
            <a:endParaRPr lang="en-US" dirty="0"/>
          </a:p>
        </p:txBody>
      </p:sp>
      <p:graphicFrame>
        <p:nvGraphicFramePr>
          <p:cNvPr id="6" name="Content Placeholder 5">
            <a:extLst>
              <a:ext uri="{FF2B5EF4-FFF2-40B4-BE49-F238E27FC236}">
                <a16:creationId xmlns:a16="http://schemas.microsoft.com/office/drawing/2014/main" id="{2A00C899-2DD4-4AE8-B4B9-7137B75F5EC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90231996"/>
              </p:ext>
            </p:extLst>
          </p:nvPr>
        </p:nvGraphicFramePr>
        <p:xfrm>
          <a:off x="796459" y="2097088"/>
          <a:ext cx="5230630" cy="354038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DDEB81AA-6106-4E94-BC95-F4870D56C25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45068962"/>
              </p:ext>
            </p:extLst>
          </p:nvPr>
        </p:nvGraphicFramePr>
        <p:xfrm>
          <a:off x="6027089" y="2097088"/>
          <a:ext cx="5200154" cy="35403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2106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ΣΤΑΘΕΡΗ ΣΚΙΑΣΗ – ΑΜΟΝΩΤΟ ΚΤΙΡΙΟ - </a:t>
            </a:r>
            <a:r>
              <a:rPr lang="en-US" dirty="0" smtClean="0"/>
              <a:t>ENERGYPLUS</a:t>
            </a:r>
            <a:endParaRPr lang="en-US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249F47E-33FD-4F97-9272-F8C2F93A47D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63752122"/>
              </p:ext>
            </p:extLst>
          </p:nvPr>
        </p:nvGraphicFramePr>
        <p:xfrm>
          <a:off x="476553" y="2097087"/>
          <a:ext cx="5765221" cy="36755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DE344CF-C379-40E1-B9C6-9A3C6B284F4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86432884"/>
              </p:ext>
            </p:extLst>
          </p:nvPr>
        </p:nvGraphicFramePr>
        <p:xfrm>
          <a:off x="6216923" y="2097088"/>
          <a:ext cx="5495348" cy="367555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1198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ΣΤΑΘΕΡΗ ΣΚΙΑΣΗ – ΜΟΝΩΜΕΝΟ ΚΤΙΡΙΟ – ΠΡΩΤΟΓΕΝΗΣ ΕΝΕΡΓΕΙΑ</a:t>
            </a:r>
            <a:endParaRPr lang="en-US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31DF8E47-FAD4-44E3-94D1-35AB73A8202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91898830"/>
              </p:ext>
            </p:extLst>
          </p:nvPr>
        </p:nvGraphicFramePr>
        <p:xfrm>
          <a:off x="236538" y="2162530"/>
          <a:ext cx="5774648" cy="3546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E386B4B9-CB8D-48A2-BBDE-1DDBF46933B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910804948"/>
              </p:ext>
            </p:extLst>
          </p:nvPr>
        </p:nvGraphicFramePr>
        <p:xfrm>
          <a:off x="6011186" y="2162530"/>
          <a:ext cx="5625811" cy="35465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67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ΣΥΓΚΡΙΣΗ ΑΠΟΔΟΣΗΣ ΣΤΑΘΕΡΗΣ ΣΚΙΑΣΗΣ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13</a:t>
            </a:fld>
            <a:endParaRPr lang="en-US" dirty="0"/>
          </a:p>
        </p:txBody>
      </p:sp>
      <p:graphicFrame>
        <p:nvGraphicFramePr>
          <p:cNvPr id="7" name="Γράφημα 1">
            <a:extLst>
              <a:ext uri="{FF2B5EF4-FFF2-40B4-BE49-F238E27FC236}">
                <a16:creationId xmlns:a16="http://schemas.microsoft.com/office/drawing/2014/main" id="{4BE24F67-D930-42B9-9D0A-1D9C1AA9108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82029912"/>
              </p:ext>
            </p:extLst>
          </p:nvPr>
        </p:nvGraphicFramePr>
        <p:xfrm>
          <a:off x="1042946" y="2216425"/>
          <a:ext cx="4968239" cy="310299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361537" y="2837620"/>
            <a:ext cx="652743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-18.7%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3161118" y="2837620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-18%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4628631" y="2837620"/>
            <a:ext cx="449162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-8%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5218117" y="2837620"/>
            <a:ext cx="652743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-11.5%</a:t>
            </a:r>
            <a:endParaRPr lang="en-US" sz="1200" dirty="0"/>
          </a:p>
        </p:txBody>
      </p:sp>
      <p:graphicFrame>
        <p:nvGraphicFramePr>
          <p:cNvPr id="14" name="Chart 1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5816111"/>
              </p:ext>
            </p:extLst>
          </p:nvPr>
        </p:nvGraphicFramePr>
        <p:xfrm>
          <a:off x="6011184" y="2216425"/>
          <a:ext cx="5185580" cy="31029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TextBox 14"/>
          <p:cNvSpPr txBox="1"/>
          <p:nvPr/>
        </p:nvSpPr>
        <p:spPr>
          <a:xfrm>
            <a:off x="7427843" y="3015613"/>
            <a:ext cx="652743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-22.5%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8159363" y="3015612"/>
            <a:ext cx="652743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-38.8%</a:t>
            </a:r>
            <a:endParaRPr lang="en-US" sz="1200" dirty="0"/>
          </a:p>
        </p:txBody>
      </p:sp>
      <p:sp>
        <p:nvSpPr>
          <p:cNvPr id="17" name="TextBox 3"/>
          <p:cNvSpPr txBox="1"/>
          <p:nvPr/>
        </p:nvSpPr>
        <p:spPr>
          <a:xfrm>
            <a:off x="10394668" y="3015611"/>
            <a:ext cx="652743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-17.5%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1708794" y="5329439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354.1</a:t>
            </a:r>
            <a:endParaRPr lang="en-US" sz="1200" dirty="0"/>
          </a:p>
        </p:txBody>
      </p:sp>
      <p:sp>
        <p:nvSpPr>
          <p:cNvPr id="19" name="TextBox 18"/>
          <p:cNvSpPr txBox="1"/>
          <p:nvPr/>
        </p:nvSpPr>
        <p:spPr>
          <a:xfrm>
            <a:off x="2361537" y="5329439"/>
            <a:ext cx="643125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287.58</a:t>
            </a:r>
            <a:endParaRPr lang="en-US" sz="1200" dirty="0"/>
          </a:p>
        </p:txBody>
      </p:sp>
      <p:sp>
        <p:nvSpPr>
          <p:cNvPr id="20" name="TextBox 19"/>
          <p:cNvSpPr txBox="1"/>
          <p:nvPr/>
        </p:nvSpPr>
        <p:spPr>
          <a:xfrm>
            <a:off x="3161118" y="5319421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290.2</a:t>
            </a:r>
            <a:endParaRPr lang="en-US" sz="1200" dirty="0"/>
          </a:p>
        </p:txBody>
      </p:sp>
      <p:sp>
        <p:nvSpPr>
          <p:cNvPr id="21" name="TextBox 20"/>
          <p:cNvSpPr txBox="1"/>
          <p:nvPr/>
        </p:nvSpPr>
        <p:spPr>
          <a:xfrm>
            <a:off x="3831260" y="5331770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320.9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4555976" y="5319421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295.2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5309604" y="5329438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284.2</a:t>
            </a:r>
            <a:endParaRPr lang="en-US" sz="1200" dirty="0"/>
          </a:p>
        </p:txBody>
      </p:sp>
      <p:sp>
        <p:nvSpPr>
          <p:cNvPr id="24" name="TextBox 23"/>
          <p:cNvSpPr txBox="1"/>
          <p:nvPr/>
        </p:nvSpPr>
        <p:spPr>
          <a:xfrm>
            <a:off x="6787948" y="5329438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313.8</a:t>
            </a:r>
            <a:endParaRPr lang="en-US" sz="1200" dirty="0"/>
          </a:p>
        </p:txBody>
      </p:sp>
      <p:sp>
        <p:nvSpPr>
          <p:cNvPr id="25" name="TextBox 24"/>
          <p:cNvSpPr txBox="1"/>
          <p:nvPr/>
        </p:nvSpPr>
        <p:spPr>
          <a:xfrm>
            <a:off x="7524614" y="5329438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243.3</a:t>
            </a:r>
            <a:endParaRPr lang="en-US" sz="1200" dirty="0"/>
          </a:p>
        </p:txBody>
      </p:sp>
      <p:sp>
        <p:nvSpPr>
          <p:cNvPr id="26" name="TextBox 25"/>
          <p:cNvSpPr txBox="1"/>
          <p:nvPr/>
        </p:nvSpPr>
        <p:spPr>
          <a:xfrm>
            <a:off x="8253940" y="5329438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192.1</a:t>
            </a:r>
            <a:endParaRPr lang="en-US" sz="1200" dirty="0"/>
          </a:p>
        </p:txBody>
      </p:sp>
      <p:sp>
        <p:nvSpPr>
          <p:cNvPr id="27" name="TextBox 26"/>
          <p:cNvSpPr txBox="1"/>
          <p:nvPr/>
        </p:nvSpPr>
        <p:spPr>
          <a:xfrm>
            <a:off x="8983266" y="5319421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243.7</a:t>
            </a:r>
            <a:endParaRPr lang="en-US" sz="1200" dirty="0"/>
          </a:p>
        </p:txBody>
      </p:sp>
      <p:sp>
        <p:nvSpPr>
          <p:cNvPr id="28" name="TextBox 27"/>
          <p:cNvSpPr txBox="1"/>
          <p:nvPr/>
        </p:nvSpPr>
        <p:spPr>
          <a:xfrm>
            <a:off x="9720082" y="5329438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224.3</a:t>
            </a:r>
            <a:endParaRPr lang="en-US" sz="1200" dirty="0"/>
          </a:p>
        </p:txBody>
      </p:sp>
      <p:sp>
        <p:nvSpPr>
          <p:cNvPr id="29" name="TextBox 28"/>
          <p:cNvSpPr txBox="1"/>
          <p:nvPr/>
        </p:nvSpPr>
        <p:spPr>
          <a:xfrm>
            <a:off x="10456898" y="5329438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200.8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253221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ΕΛΕΓΧΟΣ ΦΩΤΙΣΜΟΥ</a:t>
            </a:r>
            <a:r>
              <a:rPr lang="en-US" dirty="0" smtClean="0"/>
              <a:t> </a:t>
            </a:r>
            <a:r>
              <a:rPr lang="el-GR" dirty="0" smtClean="0"/>
              <a:t>ΚΕΝΑΚ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14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728076" y="5231951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l-GR" sz="1200" dirty="0" smtClean="0"/>
              <a:t>354</a:t>
            </a:r>
            <a:r>
              <a:rPr lang="en-US" sz="1200" dirty="0"/>
              <a:t>.</a:t>
            </a:r>
            <a:r>
              <a:rPr lang="el-GR" sz="1200" dirty="0" smtClean="0"/>
              <a:t>1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2703956" y="5231951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l-GR" sz="1200" dirty="0" smtClean="0"/>
              <a:t>319</a:t>
            </a:r>
            <a:r>
              <a:rPr lang="en-US" sz="1200" dirty="0" smtClean="0"/>
              <a:t>.1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3631448" y="5231951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293.6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4601502" y="5231951"/>
            <a:ext cx="439544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253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5536246" y="5226884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302.9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7126352" y="5231954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313.9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8085739" y="5231953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278.2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9032092" y="5231953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245.9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9935851" y="5231951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207.9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10880640" y="5231952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197.2</a:t>
            </a:r>
            <a:endParaRPr lang="en-US" sz="1200" dirty="0"/>
          </a:p>
        </p:txBody>
      </p:sp>
      <p:graphicFrame>
        <p:nvGraphicFramePr>
          <p:cNvPr id="19" name="Γράφημα 1">
            <a:extLst>
              <a:ext uri="{FF2B5EF4-FFF2-40B4-BE49-F238E27FC236}">
                <a16:creationId xmlns:a16="http://schemas.microsoft.com/office/drawing/2014/main" id="{E1270A4A-D9EC-4F4C-9650-38088DF3D2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1702672"/>
              </p:ext>
            </p:extLst>
          </p:nvPr>
        </p:nvGraphicFramePr>
        <p:xfrm>
          <a:off x="838241" y="2097088"/>
          <a:ext cx="5586414" cy="305535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Γράφημα 2">
            <a:extLst>
              <a:ext uri="{FF2B5EF4-FFF2-40B4-BE49-F238E27FC236}">
                <a16:creationId xmlns:a16="http://schemas.microsoft.com/office/drawing/2014/main" id="{C895B000-D4B5-44EF-8862-924FCD076F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15948066"/>
              </p:ext>
            </p:extLst>
          </p:nvPr>
        </p:nvGraphicFramePr>
        <p:xfrm>
          <a:off x="6259311" y="2204057"/>
          <a:ext cx="5397301" cy="29483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TextBox 3"/>
          <p:cNvSpPr txBox="1"/>
          <p:nvPr/>
        </p:nvSpPr>
        <p:spPr>
          <a:xfrm>
            <a:off x="2610726" y="2530479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-10%</a:t>
            </a:r>
            <a:endParaRPr lang="en-US" sz="1200" dirty="0"/>
          </a:p>
        </p:txBody>
      </p:sp>
      <p:sp>
        <p:nvSpPr>
          <p:cNvPr id="22" name="TextBox 3"/>
          <p:cNvSpPr txBox="1"/>
          <p:nvPr/>
        </p:nvSpPr>
        <p:spPr>
          <a:xfrm>
            <a:off x="3537001" y="2530479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-17%</a:t>
            </a:r>
            <a:endParaRPr lang="en-US" sz="1200" dirty="0"/>
          </a:p>
        </p:txBody>
      </p:sp>
      <p:sp>
        <p:nvSpPr>
          <p:cNvPr id="23" name="TextBox 3"/>
          <p:cNvSpPr txBox="1"/>
          <p:nvPr/>
        </p:nvSpPr>
        <p:spPr>
          <a:xfrm>
            <a:off x="4554213" y="2530478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-29%</a:t>
            </a:r>
            <a:endParaRPr lang="en-US" sz="1200" dirty="0"/>
          </a:p>
        </p:txBody>
      </p:sp>
      <p:sp>
        <p:nvSpPr>
          <p:cNvPr id="24" name="TextBox 3"/>
          <p:cNvSpPr txBox="1"/>
          <p:nvPr/>
        </p:nvSpPr>
        <p:spPr>
          <a:xfrm>
            <a:off x="5481503" y="253047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-14%</a:t>
            </a:r>
            <a:endParaRPr lang="en-US" sz="1200" dirty="0"/>
          </a:p>
        </p:txBody>
      </p:sp>
      <p:sp>
        <p:nvSpPr>
          <p:cNvPr id="25" name="TextBox 3"/>
          <p:cNvSpPr txBox="1"/>
          <p:nvPr/>
        </p:nvSpPr>
        <p:spPr>
          <a:xfrm>
            <a:off x="7963743" y="2655712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-11%</a:t>
            </a:r>
            <a:endParaRPr lang="en-US" sz="1200" dirty="0"/>
          </a:p>
        </p:txBody>
      </p:sp>
      <p:sp>
        <p:nvSpPr>
          <p:cNvPr id="26" name="TextBox 3"/>
          <p:cNvSpPr txBox="1"/>
          <p:nvPr/>
        </p:nvSpPr>
        <p:spPr>
          <a:xfrm>
            <a:off x="8923415" y="2655711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-22%</a:t>
            </a:r>
            <a:endParaRPr lang="en-US" sz="1200" dirty="0"/>
          </a:p>
        </p:txBody>
      </p:sp>
      <p:sp>
        <p:nvSpPr>
          <p:cNvPr id="27" name="TextBox 3"/>
          <p:cNvSpPr txBox="1"/>
          <p:nvPr/>
        </p:nvSpPr>
        <p:spPr>
          <a:xfrm>
            <a:off x="9863671" y="267292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-34%</a:t>
            </a:r>
            <a:endParaRPr lang="en-US" sz="1200" dirty="0"/>
          </a:p>
        </p:txBody>
      </p:sp>
      <p:sp>
        <p:nvSpPr>
          <p:cNvPr id="28" name="TextBox 3"/>
          <p:cNvSpPr txBox="1"/>
          <p:nvPr/>
        </p:nvSpPr>
        <p:spPr>
          <a:xfrm>
            <a:off x="10760141" y="2668976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-37%</a:t>
            </a:r>
            <a:endParaRPr 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2703956" y="5878286"/>
            <a:ext cx="64637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ΑΠΌ 116 </a:t>
            </a:r>
            <a:r>
              <a:rPr lang="en-US" dirty="0" smtClean="0"/>
              <a:t>kWh/m</a:t>
            </a:r>
            <a:r>
              <a:rPr lang="en-US" baseline="30000" dirty="0" smtClean="0"/>
              <a:t>2</a:t>
            </a:r>
            <a:r>
              <a:rPr lang="el-GR" dirty="0" smtClean="0"/>
              <a:t> σε 84,7 </a:t>
            </a:r>
            <a:r>
              <a:rPr lang="en-US" dirty="0" smtClean="0"/>
              <a:t>kWh/m</a:t>
            </a:r>
            <a:r>
              <a:rPr lang="en-US" baseline="30000" dirty="0" smtClean="0"/>
              <a:t>2</a:t>
            </a:r>
            <a:r>
              <a:rPr lang="el-GR" baseline="30000" dirty="0" smtClean="0"/>
              <a:t> </a:t>
            </a:r>
            <a:r>
              <a:rPr lang="el-GR" dirty="0" smtClean="0"/>
              <a:t>ΑΝΕΞΑΡΤΗΤΑ ΓΙΑ ΤΟ ΦΩΤΙΣΜΟ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20930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ΕΛΕΓΧΟΣ ΦΩΤΙΣΜΟΥ</a:t>
            </a:r>
            <a:r>
              <a:rPr lang="en-US" dirty="0" smtClean="0"/>
              <a:t> ENERGY PLUS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15</a:t>
            </a:fld>
            <a:endParaRPr lang="en-US" dirty="0"/>
          </a:p>
        </p:txBody>
      </p:sp>
      <p:graphicFrame>
        <p:nvGraphicFramePr>
          <p:cNvPr id="5" name="Γράφημα 1">
            <a:extLst>
              <a:ext uri="{FF2B5EF4-FFF2-40B4-BE49-F238E27FC236}">
                <a16:creationId xmlns:a16="http://schemas.microsoft.com/office/drawing/2014/main" id="{E1270A4A-D9EC-4F4C-9650-38088DF3D2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62163714"/>
              </p:ext>
            </p:extLst>
          </p:nvPr>
        </p:nvGraphicFramePr>
        <p:xfrm>
          <a:off x="1141413" y="2097088"/>
          <a:ext cx="5307095" cy="31348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6" name="Γράφημα 2">
            <a:extLst>
              <a:ext uri="{FF2B5EF4-FFF2-40B4-BE49-F238E27FC236}">
                <a16:creationId xmlns:a16="http://schemas.microsoft.com/office/drawing/2014/main" id="{C895B000-D4B5-44EF-8862-924FCD076F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5032730"/>
              </p:ext>
            </p:extLst>
          </p:nvPr>
        </p:nvGraphicFramePr>
        <p:xfrm>
          <a:off x="6353092" y="2097088"/>
          <a:ext cx="5263764" cy="313487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8061935" y="2992324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-</a:t>
            </a:r>
            <a:r>
              <a:rPr lang="el-GR" sz="1200" dirty="0" smtClean="0"/>
              <a:t>55</a:t>
            </a:r>
            <a:r>
              <a:rPr lang="en-US" sz="1200" dirty="0" smtClean="0"/>
              <a:t>%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8971177" y="2992324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-</a:t>
            </a:r>
            <a:r>
              <a:rPr lang="el-GR" sz="1200" dirty="0" smtClean="0"/>
              <a:t>60</a:t>
            </a:r>
            <a:r>
              <a:rPr lang="en-US" sz="1200" dirty="0" smtClean="0"/>
              <a:t>%</a:t>
            </a:r>
            <a:endParaRPr lang="en-US" sz="1200" dirty="0"/>
          </a:p>
        </p:txBody>
      </p:sp>
      <p:sp>
        <p:nvSpPr>
          <p:cNvPr id="9" name="TextBox 8"/>
          <p:cNvSpPr txBox="1"/>
          <p:nvPr/>
        </p:nvSpPr>
        <p:spPr>
          <a:xfrm>
            <a:off x="1940118" y="5233323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l-GR" sz="1200" dirty="0" smtClean="0"/>
              <a:t>320</a:t>
            </a:r>
            <a:r>
              <a:rPr lang="en-US" sz="1200" dirty="0" smtClean="0"/>
              <a:t>.1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2799944" y="5231958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191.7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3694342" y="5231957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173.5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4650056" y="5231956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168.2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5632844" y="5231955"/>
            <a:ext cx="439544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156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7126352" y="5231954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243.7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8085739" y="5231953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110.5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9032092" y="5231953"/>
            <a:ext cx="47320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96.6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9886619" y="5231952"/>
            <a:ext cx="47320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93.8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10748012" y="5231951"/>
            <a:ext cx="47320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83.8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6487898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ΕΣΩΤΕΡΙΚΕΣ ΠΕΡΣΙΔΕΣ – ΕΛΕΓΧΟΣ ΘΑΜΒΩΣΗΣ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16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940118" y="5233323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l-GR" sz="1200" dirty="0" smtClean="0"/>
              <a:t>320</a:t>
            </a:r>
            <a:r>
              <a:rPr lang="en-US" sz="1200" dirty="0" smtClean="0"/>
              <a:t>.1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2799944" y="5231958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192.5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3694342" y="5231957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175.8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4650056" y="5231956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171.6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5632844" y="5231955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160.1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7126352" y="5231954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243.7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8085739" y="5231953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108.1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9032092" y="5231953"/>
            <a:ext cx="47320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96.7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9886619" y="5231952"/>
            <a:ext cx="47320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93.9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10748012" y="5231951"/>
            <a:ext cx="47320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85.4</a:t>
            </a:r>
            <a:endParaRPr lang="en-US" sz="1200" dirty="0"/>
          </a:p>
        </p:txBody>
      </p:sp>
      <p:graphicFrame>
        <p:nvGraphicFramePr>
          <p:cNvPr id="19" name="Γράφημα 1">
            <a:extLst>
              <a:ext uri="{FF2B5EF4-FFF2-40B4-BE49-F238E27FC236}">
                <a16:creationId xmlns:a16="http://schemas.microsoft.com/office/drawing/2014/main" id="{E1270A4A-D9EC-4F4C-9650-38088DF3D2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34351298"/>
              </p:ext>
            </p:extLst>
          </p:nvPr>
        </p:nvGraphicFramePr>
        <p:xfrm>
          <a:off x="908451" y="2035534"/>
          <a:ext cx="5571782" cy="30114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20" name="Γράφημα 2">
            <a:extLst>
              <a:ext uri="{FF2B5EF4-FFF2-40B4-BE49-F238E27FC236}">
                <a16:creationId xmlns:a16="http://schemas.microsoft.com/office/drawing/2014/main" id="{C895B000-D4B5-44EF-8862-924FCD076F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26262584"/>
              </p:ext>
            </p:extLst>
          </p:nvPr>
        </p:nvGraphicFramePr>
        <p:xfrm>
          <a:off x="6342771" y="2097088"/>
          <a:ext cx="5545561" cy="29499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TextBox 3"/>
          <p:cNvSpPr txBox="1"/>
          <p:nvPr/>
        </p:nvSpPr>
        <p:spPr>
          <a:xfrm>
            <a:off x="2696106" y="2736317"/>
            <a:ext cx="534159" cy="303988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</a:t>
            </a:r>
            <a:r>
              <a:rPr lang="el-GR" sz="1200" dirty="0" smtClean="0"/>
              <a:t>40</a:t>
            </a:r>
            <a:r>
              <a:rPr lang="en-US" sz="1200" dirty="0" smtClean="0"/>
              <a:t>%</a:t>
            </a:r>
            <a:endParaRPr lang="en-US" sz="1200" dirty="0"/>
          </a:p>
        </p:txBody>
      </p:sp>
      <p:sp>
        <p:nvSpPr>
          <p:cNvPr id="24" name="TextBox 3"/>
          <p:cNvSpPr txBox="1"/>
          <p:nvPr/>
        </p:nvSpPr>
        <p:spPr>
          <a:xfrm>
            <a:off x="3634360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</a:t>
            </a:r>
            <a:r>
              <a:rPr lang="el-GR" sz="1200" dirty="0" smtClean="0"/>
              <a:t>45</a:t>
            </a:r>
            <a:r>
              <a:rPr lang="en-US" sz="1200" dirty="0" smtClean="0"/>
              <a:t>%</a:t>
            </a:r>
            <a:endParaRPr lang="en-US" sz="1200" dirty="0"/>
          </a:p>
        </p:txBody>
      </p:sp>
      <p:sp>
        <p:nvSpPr>
          <p:cNvPr id="25" name="TextBox 3"/>
          <p:cNvSpPr txBox="1"/>
          <p:nvPr/>
        </p:nvSpPr>
        <p:spPr>
          <a:xfrm>
            <a:off x="4650056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</a:t>
            </a:r>
            <a:r>
              <a:rPr lang="el-GR" sz="1200" dirty="0" smtClean="0"/>
              <a:t>47</a:t>
            </a:r>
            <a:r>
              <a:rPr lang="en-US" sz="1200" dirty="0" smtClean="0"/>
              <a:t>%</a:t>
            </a:r>
            <a:endParaRPr lang="en-US" sz="1200" dirty="0"/>
          </a:p>
        </p:txBody>
      </p:sp>
      <p:sp>
        <p:nvSpPr>
          <p:cNvPr id="26" name="TextBox 3"/>
          <p:cNvSpPr txBox="1"/>
          <p:nvPr/>
        </p:nvSpPr>
        <p:spPr>
          <a:xfrm>
            <a:off x="5560253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</a:t>
            </a:r>
            <a:r>
              <a:rPr lang="el-GR" sz="1200" dirty="0" smtClean="0"/>
              <a:t>50</a:t>
            </a:r>
            <a:r>
              <a:rPr lang="en-US" sz="1200" dirty="0" smtClean="0"/>
              <a:t>%</a:t>
            </a:r>
            <a:endParaRPr lang="en-US" sz="1200" dirty="0"/>
          </a:p>
        </p:txBody>
      </p:sp>
      <p:sp>
        <p:nvSpPr>
          <p:cNvPr id="27" name="TextBox 3"/>
          <p:cNvSpPr txBox="1"/>
          <p:nvPr/>
        </p:nvSpPr>
        <p:spPr>
          <a:xfrm>
            <a:off x="8097742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</a:t>
            </a:r>
            <a:r>
              <a:rPr lang="el-GR" sz="1200" dirty="0" smtClean="0"/>
              <a:t>56</a:t>
            </a:r>
            <a:r>
              <a:rPr lang="en-US" sz="1200" dirty="0" smtClean="0"/>
              <a:t>%</a:t>
            </a:r>
            <a:endParaRPr lang="en-US" sz="1200" dirty="0"/>
          </a:p>
        </p:txBody>
      </p:sp>
      <p:sp>
        <p:nvSpPr>
          <p:cNvPr id="28" name="TextBox 3"/>
          <p:cNvSpPr txBox="1"/>
          <p:nvPr/>
        </p:nvSpPr>
        <p:spPr>
          <a:xfrm>
            <a:off x="9102797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</a:t>
            </a:r>
            <a:r>
              <a:rPr lang="el-GR" sz="1200" dirty="0" smtClean="0"/>
              <a:t>60</a:t>
            </a:r>
            <a:r>
              <a:rPr lang="en-US" sz="1200" dirty="0" smtClean="0"/>
              <a:t>%</a:t>
            </a:r>
            <a:endParaRPr lang="en-US" sz="1200" dirty="0"/>
          </a:p>
        </p:txBody>
      </p:sp>
      <p:sp>
        <p:nvSpPr>
          <p:cNvPr id="29" name="TextBox 3"/>
          <p:cNvSpPr txBox="1"/>
          <p:nvPr/>
        </p:nvSpPr>
        <p:spPr>
          <a:xfrm>
            <a:off x="10084376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</a:t>
            </a:r>
            <a:r>
              <a:rPr lang="el-GR" sz="1200" dirty="0" smtClean="0"/>
              <a:t>61</a:t>
            </a:r>
            <a:r>
              <a:rPr lang="en-US" sz="1200" dirty="0" smtClean="0"/>
              <a:t>%</a:t>
            </a:r>
            <a:endParaRPr lang="en-US" sz="1200" dirty="0"/>
          </a:p>
        </p:txBody>
      </p:sp>
      <p:sp>
        <p:nvSpPr>
          <p:cNvPr id="30" name="TextBox 3"/>
          <p:cNvSpPr txBox="1"/>
          <p:nvPr/>
        </p:nvSpPr>
        <p:spPr>
          <a:xfrm>
            <a:off x="10954138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</a:t>
            </a:r>
            <a:r>
              <a:rPr lang="el-GR" sz="1200" dirty="0" smtClean="0"/>
              <a:t>65</a:t>
            </a:r>
            <a:r>
              <a:rPr lang="en-US" sz="1200" dirty="0" smtClean="0"/>
              <a:t>%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938810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ΕΞΩΤΕΡΙΚΕΣ ΠΕΡΣΙΔΕΣ – ΕΛΕΓΧΟΣ ΘΑΜΒΩΣΗΣ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17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595805" y="5231951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l-GR" sz="1200" dirty="0" smtClean="0"/>
              <a:t>320</a:t>
            </a:r>
            <a:r>
              <a:rPr lang="en-US" sz="1200" dirty="0" smtClean="0"/>
              <a:t>.1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2633859" y="5231951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161.5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3562968" y="5231951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161.2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4585884" y="5231951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158.7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5632844" y="5231955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158.9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7126352" y="5231954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243.7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8205963" y="5226884"/>
            <a:ext cx="354584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83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9179757" y="5226884"/>
            <a:ext cx="354584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84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10055786" y="5226884"/>
            <a:ext cx="47320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81.6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11029581" y="5226884"/>
            <a:ext cx="47320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82.7</a:t>
            </a:r>
            <a:endParaRPr lang="en-US" sz="1200" dirty="0"/>
          </a:p>
        </p:txBody>
      </p:sp>
      <p:graphicFrame>
        <p:nvGraphicFramePr>
          <p:cNvPr id="32" name="Γράφημα 1">
            <a:extLst>
              <a:ext uri="{FF2B5EF4-FFF2-40B4-BE49-F238E27FC236}">
                <a16:creationId xmlns:a16="http://schemas.microsoft.com/office/drawing/2014/main" id="{E1270A4A-D9EC-4F4C-9650-38088DF3D2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95111808"/>
              </p:ext>
            </p:extLst>
          </p:nvPr>
        </p:nvGraphicFramePr>
        <p:xfrm>
          <a:off x="625467" y="2097087"/>
          <a:ext cx="5878700" cy="30474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3"/>
          <p:cNvSpPr txBox="1"/>
          <p:nvPr/>
        </p:nvSpPr>
        <p:spPr>
          <a:xfrm>
            <a:off x="2520904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-50%</a:t>
            </a:r>
            <a:endParaRPr lang="en-US" sz="1200" dirty="0"/>
          </a:p>
        </p:txBody>
      </p:sp>
      <p:sp>
        <p:nvSpPr>
          <p:cNvPr id="24" name="TextBox 3"/>
          <p:cNvSpPr txBox="1"/>
          <p:nvPr/>
        </p:nvSpPr>
        <p:spPr>
          <a:xfrm>
            <a:off x="3536638" y="2763306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-50%</a:t>
            </a:r>
            <a:endParaRPr lang="en-US" sz="1200" dirty="0"/>
          </a:p>
        </p:txBody>
      </p:sp>
      <p:sp>
        <p:nvSpPr>
          <p:cNvPr id="25" name="TextBox 3"/>
          <p:cNvSpPr txBox="1"/>
          <p:nvPr/>
        </p:nvSpPr>
        <p:spPr>
          <a:xfrm>
            <a:off x="4518217" y="2768298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-51%</a:t>
            </a:r>
            <a:endParaRPr lang="en-US" sz="1200" dirty="0"/>
          </a:p>
        </p:txBody>
      </p:sp>
      <p:sp>
        <p:nvSpPr>
          <p:cNvPr id="26" name="TextBox 3"/>
          <p:cNvSpPr txBox="1"/>
          <p:nvPr/>
        </p:nvSpPr>
        <p:spPr>
          <a:xfrm>
            <a:off x="5560291" y="2768298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</a:t>
            </a:r>
            <a:r>
              <a:rPr lang="el-GR" sz="1200" dirty="0" smtClean="0"/>
              <a:t>50</a:t>
            </a:r>
            <a:r>
              <a:rPr lang="en-US" sz="1200" dirty="0" smtClean="0"/>
              <a:t>%</a:t>
            </a:r>
            <a:endParaRPr lang="en-US" sz="1200" dirty="0"/>
          </a:p>
        </p:txBody>
      </p:sp>
      <p:graphicFrame>
        <p:nvGraphicFramePr>
          <p:cNvPr id="33" name="Γράφημα 2">
            <a:extLst>
              <a:ext uri="{FF2B5EF4-FFF2-40B4-BE49-F238E27FC236}">
                <a16:creationId xmlns:a16="http://schemas.microsoft.com/office/drawing/2014/main" id="{C895B000-D4B5-44EF-8862-924FCD076F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41157841"/>
              </p:ext>
            </p:extLst>
          </p:nvPr>
        </p:nvGraphicFramePr>
        <p:xfrm>
          <a:off x="6342771" y="2097085"/>
          <a:ext cx="5545561" cy="304740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7" name="TextBox 3"/>
          <p:cNvSpPr txBox="1"/>
          <p:nvPr/>
        </p:nvSpPr>
        <p:spPr>
          <a:xfrm>
            <a:off x="8097742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-66%</a:t>
            </a:r>
            <a:endParaRPr lang="en-US" sz="1200" dirty="0"/>
          </a:p>
        </p:txBody>
      </p:sp>
      <p:sp>
        <p:nvSpPr>
          <p:cNvPr id="28" name="TextBox 3"/>
          <p:cNvSpPr txBox="1"/>
          <p:nvPr/>
        </p:nvSpPr>
        <p:spPr>
          <a:xfrm>
            <a:off x="9102797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-66%</a:t>
            </a:r>
            <a:endParaRPr lang="en-US" sz="1200" dirty="0"/>
          </a:p>
        </p:txBody>
      </p:sp>
      <p:sp>
        <p:nvSpPr>
          <p:cNvPr id="29" name="TextBox 3"/>
          <p:cNvSpPr txBox="1"/>
          <p:nvPr/>
        </p:nvSpPr>
        <p:spPr>
          <a:xfrm>
            <a:off x="10084376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-67%</a:t>
            </a:r>
            <a:endParaRPr lang="en-US" sz="1200" dirty="0"/>
          </a:p>
        </p:txBody>
      </p:sp>
      <p:sp>
        <p:nvSpPr>
          <p:cNvPr id="30" name="TextBox 3"/>
          <p:cNvSpPr txBox="1"/>
          <p:nvPr/>
        </p:nvSpPr>
        <p:spPr>
          <a:xfrm>
            <a:off x="10954138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-66%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863359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Ε</a:t>
            </a:r>
            <a:r>
              <a:rPr lang="el-GR" dirty="0"/>
              <a:t>ξ</a:t>
            </a:r>
            <a:r>
              <a:rPr lang="el-GR" dirty="0" smtClean="0"/>
              <a:t>ΩΤΕΡΙΚΕΣ ΠΕΡΣΙΔΕΣ – ΕΛΕΓΧΟΣ ΡΥΘΜΟΥ ΨΥΞΗΣ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18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762085" y="5231950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l-GR" sz="1200" dirty="0" smtClean="0"/>
              <a:t>320</a:t>
            </a:r>
            <a:r>
              <a:rPr lang="en-US" sz="1200" dirty="0" smtClean="0"/>
              <a:t>.1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2799944" y="5231958"/>
            <a:ext cx="439544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161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3694342" y="5231957"/>
            <a:ext cx="439544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167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4650056" y="5231956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158.2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5632844" y="5231955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166.7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7126352" y="5231954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243.7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8085739" y="5231953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101.4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9032092" y="5231953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106.5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10069503" y="5238750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100.4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10997111" y="5231950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106.2</a:t>
            </a:r>
            <a:endParaRPr lang="en-US" sz="1200" dirty="0"/>
          </a:p>
        </p:txBody>
      </p:sp>
      <p:graphicFrame>
        <p:nvGraphicFramePr>
          <p:cNvPr id="31" name="Γράφημα 1">
            <a:extLst>
              <a:ext uri="{FF2B5EF4-FFF2-40B4-BE49-F238E27FC236}">
                <a16:creationId xmlns:a16="http://schemas.microsoft.com/office/drawing/2014/main" id="{E1270A4A-D9EC-4F4C-9650-38088DF3D2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41774958"/>
              </p:ext>
            </p:extLst>
          </p:nvPr>
        </p:nvGraphicFramePr>
        <p:xfrm>
          <a:off x="902525" y="1959429"/>
          <a:ext cx="5640778" cy="32725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3" name="TextBox 3"/>
          <p:cNvSpPr txBox="1"/>
          <p:nvPr/>
        </p:nvSpPr>
        <p:spPr>
          <a:xfrm>
            <a:off x="2696106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-50%</a:t>
            </a:r>
            <a:endParaRPr lang="en-US" sz="1200" dirty="0"/>
          </a:p>
        </p:txBody>
      </p:sp>
      <p:sp>
        <p:nvSpPr>
          <p:cNvPr id="24" name="TextBox 3"/>
          <p:cNvSpPr txBox="1"/>
          <p:nvPr/>
        </p:nvSpPr>
        <p:spPr>
          <a:xfrm>
            <a:off x="3634360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-48%</a:t>
            </a:r>
            <a:endParaRPr lang="en-US" sz="1200" dirty="0"/>
          </a:p>
        </p:txBody>
      </p:sp>
      <p:sp>
        <p:nvSpPr>
          <p:cNvPr id="25" name="TextBox 3"/>
          <p:cNvSpPr txBox="1"/>
          <p:nvPr/>
        </p:nvSpPr>
        <p:spPr>
          <a:xfrm>
            <a:off x="4650056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-51%</a:t>
            </a:r>
            <a:endParaRPr lang="en-US" sz="1200" dirty="0"/>
          </a:p>
        </p:txBody>
      </p:sp>
      <p:sp>
        <p:nvSpPr>
          <p:cNvPr id="26" name="TextBox 3"/>
          <p:cNvSpPr txBox="1"/>
          <p:nvPr/>
        </p:nvSpPr>
        <p:spPr>
          <a:xfrm>
            <a:off x="5560253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-48%</a:t>
            </a:r>
            <a:endParaRPr lang="en-US" sz="1200" dirty="0"/>
          </a:p>
        </p:txBody>
      </p:sp>
      <p:graphicFrame>
        <p:nvGraphicFramePr>
          <p:cNvPr id="32" name="Γράφημα 2">
            <a:extLst>
              <a:ext uri="{FF2B5EF4-FFF2-40B4-BE49-F238E27FC236}">
                <a16:creationId xmlns:a16="http://schemas.microsoft.com/office/drawing/2014/main" id="{C895B000-D4B5-44EF-8862-924FCD076F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99014438"/>
              </p:ext>
            </p:extLst>
          </p:nvPr>
        </p:nvGraphicFramePr>
        <p:xfrm>
          <a:off x="6342771" y="1959422"/>
          <a:ext cx="5545561" cy="327252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7" name="TextBox 3"/>
          <p:cNvSpPr txBox="1"/>
          <p:nvPr/>
        </p:nvSpPr>
        <p:spPr>
          <a:xfrm>
            <a:off x="8097742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</a:t>
            </a:r>
            <a:r>
              <a:rPr lang="el-GR" sz="1200" dirty="0" smtClean="0"/>
              <a:t>5</a:t>
            </a:r>
            <a:r>
              <a:rPr lang="en-US" sz="1200" dirty="0" smtClean="0"/>
              <a:t>8%</a:t>
            </a:r>
            <a:endParaRPr lang="en-US" sz="1200" dirty="0"/>
          </a:p>
        </p:txBody>
      </p:sp>
      <p:sp>
        <p:nvSpPr>
          <p:cNvPr id="28" name="TextBox 3"/>
          <p:cNvSpPr txBox="1"/>
          <p:nvPr/>
        </p:nvSpPr>
        <p:spPr>
          <a:xfrm>
            <a:off x="9102797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-56%</a:t>
            </a:r>
            <a:endParaRPr lang="en-US" sz="1200" dirty="0"/>
          </a:p>
        </p:txBody>
      </p:sp>
      <p:sp>
        <p:nvSpPr>
          <p:cNvPr id="29" name="TextBox 3"/>
          <p:cNvSpPr txBox="1"/>
          <p:nvPr/>
        </p:nvSpPr>
        <p:spPr>
          <a:xfrm>
            <a:off x="10084376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-59%</a:t>
            </a:r>
            <a:endParaRPr lang="en-US" sz="1200" dirty="0"/>
          </a:p>
        </p:txBody>
      </p:sp>
      <p:sp>
        <p:nvSpPr>
          <p:cNvPr id="30" name="TextBox 3"/>
          <p:cNvSpPr txBox="1"/>
          <p:nvPr/>
        </p:nvSpPr>
        <p:spPr>
          <a:xfrm>
            <a:off x="10954138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-56%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3146706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375" y="203854"/>
            <a:ext cx="9905998" cy="1478570"/>
          </a:xfrm>
        </p:spPr>
        <p:txBody>
          <a:bodyPr/>
          <a:lstStyle/>
          <a:p>
            <a:r>
              <a:rPr lang="el-GR" dirty="0" smtClean="0"/>
              <a:t>Ε</a:t>
            </a:r>
            <a:r>
              <a:rPr lang="el-GR" dirty="0"/>
              <a:t>ξ</a:t>
            </a:r>
            <a:r>
              <a:rPr lang="el-GR" dirty="0" smtClean="0"/>
              <a:t>ΩΤΕΡΙΚΕΣ ΠΕΡΣΙΔΕΣ – ΕΛΕΓΧΟΣ ΗΛΙΑΚΗΣ ΠΡΟΣΠΤΩΣΗΣ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19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762085" y="5231950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l-GR" sz="1200" dirty="0" smtClean="0"/>
              <a:t>320</a:t>
            </a:r>
            <a:r>
              <a:rPr lang="en-US" sz="1200" dirty="0" smtClean="0"/>
              <a:t>.1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2644782" y="5238750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168.3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3634360" y="5238750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167.9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4572430" y="5231950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169.2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5585677" y="5231950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161.8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7126352" y="5231954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243.7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8085739" y="5231953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103.1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9098307" y="5238750"/>
            <a:ext cx="47320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94.5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10069503" y="5238750"/>
            <a:ext cx="47320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96.8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10997111" y="5231950"/>
            <a:ext cx="47320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88.9</a:t>
            </a:r>
            <a:endParaRPr lang="en-US" sz="1200" dirty="0"/>
          </a:p>
        </p:txBody>
      </p:sp>
      <p:graphicFrame>
        <p:nvGraphicFramePr>
          <p:cNvPr id="33" name="Γράφημα 1">
            <a:extLst>
              <a:ext uri="{FF2B5EF4-FFF2-40B4-BE49-F238E27FC236}">
                <a16:creationId xmlns:a16="http://schemas.microsoft.com/office/drawing/2014/main" id="{E1270A4A-D9EC-4F4C-9650-38088DF3D2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50262131"/>
              </p:ext>
            </p:extLst>
          </p:nvPr>
        </p:nvGraphicFramePr>
        <p:xfrm>
          <a:off x="676894" y="1682418"/>
          <a:ext cx="5783284" cy="354953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34" name="Γράφημα 2">
            <a:extLst>
              <a:ext uri="{FF2B5EF4-FFF2-40B4-BE49-F238E27FC236}">
                <a16:creationId xmlns:a16="http://schemas.microsoft.com/office/drawing/2014/main" id="{C895B000-D4B5-44EF-8862-924FCD076F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84816211"/>
              </p:ext>
            </p:extLst>
          </p:nvPr>
        </p:nvGraphicFramePr>
        <p:xfrm>
          <a:off x="6342771" y="1682423"/>
          <a:ext cx="5545561" cy="35495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3" name="TextBox 3"/>
          <p:cNvSpPr txBox="1"/>
          <p:nvPr/>
        </p:nvSpPr>
        <p:spPr>
          <a:xfrm>
            <a:off x="2592391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-48%</a:t>
            </a:r>
            <a:endParaRPr lang="en-US" sz="1200" dirty="0"/>
          </a:p>
        </p:txBody>
      </p:sp>
      <p:sp>
        <p:nvSpPr>
          <p:cNvPr id="24" name="TextBox 3"/>
          <p:cNvSpPr txBox="1"/>
          <p:nvPr/>
        </p:nvSpPr>
        <p:spPr>
          <a:xfrm>
            <a:off x="3634360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-48%</a:t>
            </a:r>
            <a:endParaRPr lang="en-US" sz="1200" dirty="0"/>
          </a:p>
        </p:txBody>
      </p:sp>
      <p:sp>
        <p:nvSpPr>
          <p:cNvPr id="25" name="TextBox 3"/>
          <p:cNvSpPr txBox="1"/>
          <p:nvPr/>
        </p:nvSpPr>
        <p:spPr>
          <a:xfrm>
            <a:off x="4650056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-47%</a:t>
            </a:r>
            <a:endParaRPr lang="en-US" sz="1200" dirty="0"/>
          </a:p>
        </p:txBody>
      </p:sp>
      <p:sp>
        <p:nvSpPr>
          <p:cNvPr id="26" name="TextBox 3"/>
          <p:cNvSpPr txBox="1"/>
          <p:nvPr/>
        </p:nvSpPr>
        <p:spPr>
          <a:xfrm>
            <a:off x="5560253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-50%</a:t>
            </a:r>
            <a:endParaRPr lang="en-US" sz="1200" dirty="0"/>
          </a:p>
        </p:txBody>
      </p:sp>
      <p:sp>
        <p:nvSpPr>
          <p:cNvPr id="27" name="TextBox 3"/>
          <p:cNvSpPr txBox="1"/>
          <p:nvPr/>
        </p:nvSpPr>
        <p:spPr>
          <a:xfrm>
            <a:off x="8097742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-58%</a:t>
            </a:r>
            <a:endParaRPr lang="en-US" sz="1200" dirty="0"/>
          </a:p>
        </p:txBody>
      </p:sp>
      <p:sp>
        <p:nvSpPr>
          <p:cNvPr id="28" name="TextBox 3"/>
          <p:cNvSpPr txBox="1"/>
          <p:nvPr/>
        </p:nvSpPr>
        <p:spPr>
          <a:xfrm>
            <a:off x="9102797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-61%</a:t>
            </a:r>
            <a:endParaRPr lang="en-US" sz="1200" dirty="0"/>
          </a:p>
        </p:txBody>
      </p:sp>
      <p:sp>
        <p:nvSpPr>
          <p:cNvPr id="29" name="TextBox 3"/>
          <p:cNvSpPr txBox="1"/>
          <p:nvPr/>
        </p:nvSpPr>
        <p:spPr>
          <a:xfrm>
            <a:off x="10084376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-60%</a:t>
            </a:r>
            <a:endParaRPr lang="en-US" sz="1200" dirty="0"/>
          </a:p>
        </p:txBody>
      </p:sp>
      <p:sp>
        <p:nvSpPr>
          <p:cNvPr id="30" name="TextBox 3"/>
          <p:cNvSpPr txBox="1"/>
          <p:nvPr/>
        </p:nvSpPr>
        <p:spPr>
          <a:xfrm>
            <a:off x="10954138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-64%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18460648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ΣΤΟΧΟΙ ΔΙΠΛΩΜΑΤΙΚΗΣ ΕΡΓΑΣΙΑΣ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l-GR" dirty="0" smtClean="0"/>
              <a:t>Ο στόχος της διπλωματικής εργασίας είναι η ποσοτική διερεύνηση της επίπτωσης της σκίασης στην ενεργειακή απόδοση ενός κτιρίου γραφείων και</a:t>
            </a:r>
            <a:r>
              <a:rPr lang="en-US" dirty="0" smtClean="0"/>
              <a:t> </a:t>
            </a:r>
            <a:r>
              <a:rPr lang="el-GR" dirty="0" smtClean="0"/>
              <a:t>των αυτοματισμών της με τη χρήση δυο λογισμικών ΤΕΕ ΚΕΝΑΚ και </a:t>
            </a:r>
            <a:r>
              <a:rPr lang="en-US" dirty="0" smtClean="0"/>
              <a:t>EnergyPlus</a:t>
            </a:r>
            <a:r>
              <a:rPr lang="el-GR" dirty="0" smtClean="0"/>
              <a:t>. Θα εξεταστούν τα κάτωθι σενάρια:</a:t>
            </a:r>
          </a:p>
          <a:p>
            <a:r>
              <a:rPr lang="el-GR" dirty="0" smtClean="0"/>
              <a:t>Σκίαση ορίζοντα από μακρινά εμπόδια (κτίρια)</a:t>
            </a:r>
          </a:p>
          <a:p>
            <a:r>
              <a:rPr lang="el-GR" dirty="0" smtClean="0"/>
              <a:t>Σκίαση από σταθερούς προβόλους</a:t>
            </a:r>
          </a:p>
          <a:p>
            <a:r>
              <a:rPr lang="el-GR" dirty="0" smtClean="0"/>
              <a:t>Αυτοματισμός φωτισμού χώρου</a:t>
            </a:r>
          </a:p>
          <a:p>
            <a:r>
              <a:rPr lang="el-GR" dirty="0" smtClean="0"/>
              <a:t>Αυτοματισμός περσίδων (εντός/εκτός κελύφους) με έλεγχο θάμβωσης/υψηλού ρυθμού ψύξης/υψηλής πρόσπτωσης ηλιακής ακτινοβολίας)</a:t>
            </a:r>
          </a:p>
          <a:p>
            <a:r>
              <a:rPr lang="el-GR" dirty="0" smtClean="0"/>
              <a:t>Συνδυασμός των ανωτέρω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9333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375" y="203854"/>
            <a:ext cx="9905998" cy="1478570"/>
          </a:xfrm>
        </p:spPr>
        <p:txBody>
          <a:bodyPr/>
          <a:lstStyle/>
          <a:p>
            <a:r>
              <a:rPr lang="el-GR" dirty="0" smtClean="0"/>
              <a:t>Συγκριση συστηματων κινητησ σκιασησ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20</a:t>
            </a:fld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169804" y="5238749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l-GR" sz="1200" dirty="0" smtClean="0"/>
              <a:t>320</a:t>
            </a:r>
            <a:r>
              <a:rPr lang="en-US" sz="1200" dirty="0" smtClean="0"/>
              <a:t>.1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2109221" y="5238749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191.6</a:t>
            </a:r>
            <a:endParaRPr lang="en-US" sz="1200" dirty="0"/>
          </a:p>
        </p:txBody>
      </p:sp>
      <p:sp>
        <p:nvSpPr>
          <p:cNvPr id="11" name="TextBox 10"/>
          <p:cNvSpPr txBox="1"/>
          <p:nvPr/>
        </p:nvSpPr>
        <p:spPr>
          <a:xfrm>
            <a:off x="3043316" y="5229622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192.5</a:t>
            </a:r>
            <a:endParaRPr lang="en-US" sz="1200" dirty="0"/>
          </a:p>
        </p:txBody>
      </p:sp>
      <p:sp>
        <p:nvSpPr>
          <p:cNvPr id="12" name="TextBox 11"/>
          <p:cNvSpPr txBox="1"/>
          <p:nvPr/>
        </p:nvSpPr>
        <p:spPr>
          <a:xfrm>
            <a:off x="4006325" y="5229621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161.5</a:t>
            </a:r>
            <a:endParaRPr lang="en-US" sz="1200" dirty="0"/>
          </a:p>
        </p:txBody>
      </p:sp>
      <p:sp>
        <p:nvSpPr>
          <p:cNvPr id="13" name="TextBox 12"/>
          <p:cNvSpPr txBox="1"/>
          <p:nvPr/>
        </p:nvSpPr>
        <p:spPr>
          <a:xfrm>
            <a:off x="4916828" y="5238749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160.9</a:t>
            </a:r>
            <a:endParaRPr lang="en-US" sz="1200" dirty="0"/>
          </a:p>
        </p:txBody>
      </p:sp>
      <p:sp>
        <p:nvSpPr>
          <p:cNvPr id="14" name="TextBox 13"/>
          <p:cNvSpPr txBox="1"/>
          <p:nvPr/>
        </p:nvSpPr>
        <p:spPr>
          <a:xfrm>
            <a:off x="7126352" y="5231954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243.7</a:t>
            </a:r>
            <a:endParaRPr lang="en-US" sz="1200" dirty="0"/>
          </a:p>
        </p:txBody>
      </p:sp>
      <p:sp>
        <p:nvSpPr>
          <p:cNvPr id="15" name="TextBox 14"/>
          <p:cNvSpPr txBox="1"/>
          <p:nvPr/>
        </p:nvSpPr>
        <p:spPr>
          <a:xfrm>
            <a:off x="8085739" y="5231953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l-GR" sz="1200" dirty="0" smtClean="0"/>
              <a:t>110</a:t>
            </a:r>
            <a:r>
              <a:rPr lang="en-US" sz="1200" dirty="0" smtClean="0"/>
              <a:t>.5</a:t>
            </a:r>
            <a:endParaRPr lang="en-US" sz="1200" dirty="0"/>
          </a:p>
        </p:txBody>
      </p:sp>
      <p:sp>
        <p:nvSpPr>
          <p:cNvPr id="16" name="TextBox 15"/>
          <p:cNvSpPr txBox="1"/>
          <p:nvPr/>
        </p:nvSpPr>
        <p:spPr>
          <a:xfrm>
            <a:off x="8883073" y="5236990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108.1</a:t>
            </a:r>
            <a:endParaRPr lang="en-US" sz="1200" dirty="0"/>
          </a:p>
        </p:txBody>
      </p:sp>
      <p:sp>
        <p:nvSpPr>
          <p:cNvPr id="17" name="TextBox 16"/>
          <p:cNvSpPr txBox="1"/>
          <p:nvPr/>
        </p:nvSpPr>
        <p:spPr>
          <a:xfrm>
            <a:off x="9798461" y="5235231"/>
            <a:ext cx="354584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83</a:t>
            </a:r>
            <a:endParaRPr lang="en-US" sz="1200" dirty="0"/>
          </a:p>
        </p:txBody>
      </p:sp>
      <p:sp>
        <p:nvSpPr>
          <p:cNvPr id="18" name="TextBox 17"/>
          <p:cNvSpPr txBox="1"/>
          <p:nvPr/>
        </p:nvSpPr>
        <p:spPr>
          <a:xfrm>
            <a:off x="10618497" y="5236990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101.5</a:t>
            </a:r>
            <a:endParaRPr lang="en-US" sz="1200" dirty="0"/>
          </a:p>
        </p:txBody>
      </p:sp>
      <p:graphicFrame>
        <p:nvGraphicFramePr>
          <p:cNvPr id="32" name="Γράφημα 1">
            <a:extLst>
              <a:ext uri="{FF2B5EF4-FFF2-40B4-BE49-F238E27FC236}">
                <a16:creationId xmlns:a16="http://schemas.microsoft.com/office/drawing/2014/main" id="{E1270A4A-D9EC-4F4C-9650-38088DF3D2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26050424"/>
              </p:ext>
            </p:extLst>
          </p:nvPr>
        </p:nvGraphicFramePr>
        <p:xfrm>
          <a:off x="472421" y="1502044"/>
          <a:ext cx="6119211" cy="372757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5" name="TextBox 34"/>
          <p:cNvSpPr txBox="1"/>
          <p:nvPr/>
        </p:nvSpPr>
        <p:spPr>
          <a:xfrm>
            <a:off x="5766949" y="5229620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161.8</a:t>
            </a:r>
            <a:endParaRPr lang="en-US" sz="1200" dirty="0"/>
          </a:p>
        </p:txBody>
      </p:sp>
      <p:graphicFrame>
        <p:nvGraphicFramePr>
          <p:cNvPr id="36" name="Γράφημα 2">
            <a:extLst>
              <a:ext uri="{FF2B5EF4-FFF2-40B4-BE49-F238E27FC236}">
                <a16:creationId xmlns:a16="http://schemas.microsoft.com/office/drawing/2014/main" id="{C895B000-D4B5-44EF-8862-924FCD076F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49631029"/>
              </p:ext>
            </p:extLst>
          </p:nvPr>
        </p:nvGraphicFramePr>
        <p:xfrm>
          <a:off x="6470450" y="1503215"/>
          <a:ext cx="5721549" cy="3735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11392833" y="5229618"/>
            <a:ext cx="558166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en-US" sz="1200" dirty="0" smtClean="0"/>
              <a:t>103.1</a:t>
            </a:r>
            <a:endParaRPr lang="en-US" sz="1200" dirty="0"/>
          </a:p>
        </p:txBody>
      </p:sp>
      <p:sp>
        <p:nvSpPr>
          <p:cNvPr id="27" name="TextBox 3"/>
          <p:cNvSpPr txBox="1"/>
          <p:nvPr/>
        </p:nvSpPr>
        <p:spPr>
          <a:xfrm>
            <a:off x="8097742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</a:t>
            </a:r>
            <a:r>
              <a:rPr lang="el-GR" sz="1200" dirty="0" smtClean="0"/>
              <a:t>55</a:t>
            </a:r>
            <a:r>
              <a:rPr lang="en-US" sz="1200" dirty="0" smtClean="0"/>
              <a:t>%</a:t>
            </a:r>
            <a:endParaRPr lang="en-US" sz="1200" dirty="0"/>
          </a:p>
        </p:txBody>
      </p:sp>
      <p:sp>
        <p:nvSpPr>
          <p:cNvPr id="28" name="TextBox 3"/>
          <p:cNvSpPr txBox="1"/>
          <p:nvPr/>
        </p:nvSpPr>
        <p:spPr>
          <a:xfrm>
            <a:off x="8907118" y="273631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</a:t>
            </a:r>
            <a:r>
              <a:rPr lang="el-GR" sz="1200" dirty="0" smtClean="0"/>
              <a:t>56</a:t>
            </a:r>
            <a:r>
              <a:rPr lang="en-US" sz="1200" dirty="0" smtClean="0"/>
              <a:t>%</a:t>
            </a:r>
            <a:endParaRPr lang="en-US" sz="1200" dirty="0"/>
          </a:p>
        </p:txBody>
      </p:sp>
      <p:sp>
        <p:nvSpPr>
          <p:cNvPr id="29" name="TextBox 3"/>
          <p:cNvSpPr txBox="1"/>
          <p:nvPr/>
        </p:nvSpPr>
        <p:spPr>
          <a:xfrm>
            <a:off x="9716277" y="2745337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</a:t>
            </a:r>
            <a:r>
              <a:rPr lang="el-GR" sz="1200" dirty="0" smtClean="0"/>
              <a:t>66</a:t>
            </a:r>
            <a:r>
              <a:rPr lang="en-US" sz="1200" dirty="0" smtClean="0"/>
              <a:t>%</a:t>
            </a:r>
            <a:endParaRPr lang="en-US" sz="1200" dirty="0"/>
          </a:p>
        </p:txBody>
      </p:sp>
      <p:sp>
        <p:nvSpPr>
          <p:cNvPr id="30" name="TextBox 3"/>
          <p:cNvSpPr txBox="1"/>
          <p:nvPr/>
        </p:nvSpPr>
        <p:spPr>
          <a:xfrm>
            <a:off x="10549558" y="2736316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</a:t>
            </a:r>
            <a:r>
              <a:rPr lang="el-GR" sz="1200" dirty="0" smtClean="0"/>
              <a:t>58</a:t>
            </a:r>
            <a:r>
              <a:rPr lang="en-US" sz="1200" dirty="0" smtClean="0"/>
              <a:t>%</a:t>
            </a:r>
            <a:endParaRPr lang="en-US" sz="1200" dirty="0"/>
          </a:p>
        </p:txBody>
      </p:sp>
      <p:sp>
        <p:nvSpPr>
          <p:cNvPr id="23" name="TextBox 3"/>
          <p:cNvSpPr txBox="1"/>
          <p:nvPr/>
        </p:nvSpPr>
        <p:spPr>
          <a:xfrm>
            <a:off x="2109221" y="2703615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-40%</a:t>
            </a:r>
            <a:endParaRPr lang="en-US" sz="1200" dirty="0"/>
          </a:p>
        </p:txBody>
      </p:sp>
      <p:sp>
        <p:nvSpPr>
          <p:cNvPr id="24" name="TextBox 3"/>
          <p:cNvSpPr txBox="1"/>
          <p:nvPr/>
        </p:nvSpPr>
        <p:spPr>
          <a:xfrm>
            <a:off x="3078605" y="2703615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-40%</a:t>
            </a:r>
            <a:endParaRPr lang="en-US" sz="1200" dirty="0"/>
          </a:p>
        </p:txBody>
      </p:sp>
      <p:sp>
        <p:nvSpPr>
          <p:cNvPr id="25" name="TextBox 3"/>
          <p:cNvSpPr txBox="1"/>
          <p:nvPr/>
        </p:nvSpPr>
        <p:spPr>
          <a:xfrm>
            <a:off x="3968763" y="2703614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-50%</a:t>
            </a:r>
            <a:endParaRPr lang="en-US" sz="1200" dirty="0"/>
          </a:p>
        </p:txBody>
      </p:sp>
      <p:sp>
        <p:nvSpPr>
          <p:cNvPr id="26" name="TextBox 3"/>
          <p:cNvSpPr txBox="1"/>
          <p:nvPr/>
        </p:nvSpPr>
        <p:spPr>
          <a:xfrm>
            <a:off x="4859445" y="2703614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-50%</a:t>
            </a:r>
            <a:endParaRPr lang="en-US" sz="1200" dirty="0"/>
          </a:p>
        </p:txBody>
      </p:sp>
      <p:sp>
        <p:nvSpPr>
          <p:cNvPr id="38" name="TextBox 3"/>
          <p:cNvSpPr txBox="1"/>
          <p:nvPr/>
        </p:nvSpPr>
        <p:spPr>
          <a:xfrm>
            <a:off x="5695308" y="2703614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-48%</a:t>
            </a:r>
            <a:endParaRPr lang="en-US" sz="1200" dirty="0"/>
          </a:p>
        </p:txBody>
      </p:sp>
      <p:sp>
        <p:nvSpPr>
          <p:cNvPr id="39" name="TextBox 3"/>
          <p:cNvSpPr txBox="1"/>
          <p:nvPr/>
        </p:nvSpPr>
        <p:spPr>
          <a:xfrm>
            <a:off x="11373360" y="2736316"/>
            <a:ext cx="534121" cy="276999"/>
          </a:xfrm>
          <a:prstGeom prst="rect">
            <a:avLst/>
          </a:prstGeom>
          <a:solidFill>
            <a:srgbClr val="0070C0"/>
          </a:solidFill>
          <a:ln>
            <a:noFill/>
          </a:ln>
        </p:spPr>
        <p:txBody>
          <a:bodyPr wrap="none" rtlCol="0">
            <a:spAutoFit/>
          </a:bodyPr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dirty="0" smtClean="0"/>
              <a:t>-</a:t>
            </a:r>
            <a:r>
              <a:rPr lang="el-GR" sz="1200" dirty="0" smtClean="0"/>
              <a:t>58</a:t>
            </a:r>
            <a:r>
              <a:rPr lang="en-US" sz="1200" dirty="0" smtClean="0"/>
              <a:t>%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4285140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συμπερασματα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840676"/>
            <a:ext cx="9905999" cy="4738254"/>
          </a:xfrm>
        </p:spPr>
        <p:txBody>
          <a:bodyPr>
            <a:normAutofit lnSpcReduction="10000"/>
          </a:bodyPr>
          <a:lstStyle/>
          <a:p>
            <a:r>
              <a:rPr lang="el-GR" dirty="0" smtClean="0"/>
              <a:t>Υπεροχή </a:t>
            </a:r>
            <a:r>
              <a:rPr lang="en-US" dirty="0" smtClean="0"/>
              <a:t>EnergyPlus </a:t>
            </a:r>
            <a:r>
              <a:rPr lang="el-GR" dirty="0" smtClean="0"/>
              <a:t>στην ενεργειακή προσομοίωση του ηλιασμού/σκίασης</a:t>
            </a:r>
          </a:p>
          <a:p>
            <a:r>
              <a:rPr lang="el-GR" dirty="0" smtClean="0"/>
              <a:t>Επίτευξη εξοικονόμησης ~20 % σε πρωτογενής ενέργεια με προβόλους κατά ΚΕΝΑΚ ενώ κατά </a:t>
            </a:r>
            <a:r>
              <a:rPr lang="en-US" dirty="0" smtClean="0"/>
              <a:t>EnergyPlus </a:t>
            </a:r>
            <a:r>
              <a:rPr lang="el-GR" dirty="0" smtClean="0"/>
              <a:t>~8%</a:t>
            </a:r>
          </a:p>
          <a:p>
            <a:r>
              <a:rPr lang="el-GR" dirty="0" smtClean="0"/>
              <a:t>Πρώτιστος στόχος στην εξοικονόμηση ενέργειας ο αυτόματος έλεγχος φωτισμού που επιτυγχάνει 40% για αμόνωτο και 55% για μονωμένο κτίριο</a:t>
            </a:r>
          </a:p>
          <a:p>
            <a:r>
              <a:rPr lang="el-GR" dirty="0" smtClean="0"/>
              <a:t>Καλύτερη επίτευξη ενέργειας με εξωτερικές περσίδες εώς και 10% σε σχέση με τις εσωτερικές</a:t>
            </a:r>
          </a:p>
          <a:p>
            <a:r>
              <a:rPr lang="el-GR" dirty="0" smtClean="0"/>
              <a:t>Σημαντική η επιλογή του σωστού αυτομάτου </a:t>
            </a:r>
            <a:r>
              <a:rPr lang="el-GR" dirty="0" smtClean="0"/>
              <a:t>ελέγχου </a:t>
            </a:r>
            <a:r>
              <a:rPr lang="el-GR" dirty="0" smtClean="0"/>
              <a:t>για την κινητή σκίαση για την επίτευξη της μέγιστης εξοικονόμησης.</a:t>
            </a:r>
          </a:p>
          <a:p>
            <a:endParaRPr lang="el-GR" dirty="0" smtClean="0"/>
          </a:p>
          <a:p>
            <a:endParaRPr lang="el-GR" dirty="0" smtClean="0"/>
          </a:p>
          <a:p>
            <a:endParaRPr lang="el-GR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7085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ΜελλοντικΗ </a:t>
            </a:r>
            <a:r>
              <a:rPr lang="el-GR" dirty="0" smtClean="0"/>
              <a:t>ΕΡΓΑΣΙΑ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745673"/>
            <a:ext cx="9905999" cy="4524498"/>
          </a:xfrm>
        </p:spPr>
        <p:txBody>
          <a:bodyPr>
            <a:normAutofit fontScale="92500" lnSpcReduction="10000"/>
          </a:bodyPr>
          <a:lstStyle/>
          <a:p>
            <a:r>
              <a:rPr lang="el-GR" dirty="0" smtClean="0"/>
              <a:t>Εφαρμογή των ανωτέρω σε κατοικία</a:t>
            </a:r>
          </a:p>
          <a:p>
            <a:r>
              <a:rPr lang="el-GR" dirty="0" smtClean="0"/>
              <a:t>Εξέταση του αντίκτυπου των σεναρίων σε κτίριο με μεγαλύτερο ποσοστό διαφανών επιφανειών </a:t>
            </a:r>
          </a:p>
          <a:p>
            <a:r>
              <a:rPr lang="el-GR" dirty="0" smtClean="0"/>
              <a:t>Διαφορετικά σενάρια όπως</a:t>
            </a:r>
          </a:p>
          <a:p>
            <a:pPr lvl="1"/>
            <a:r>
              <a:rPr lang="el-GR" dirty="0" smtClean="0"/>
              <a:t>Εφαρμογή </a:t>
            </a:r>
            <a:r>
              <a:rPr lang="el-GR" dirty="0" smtClean="0"/>
              <a:t>ελέγχου γωνίας γρίλιας</a:t>
            </a:r>
          </a:p>
          <a:p>
            <a:pPr lvl="1"/>
            <a:r>
              <a:rPr lang="el-GR" dirty="0" smtClean="0"/>
              <a:t>Έλεγχος φωτισμού βηματικά</a:t>
            </a:r>
          </a:p>
          <a:p>
            <a:pPr lvl="1"/>
            <a:r>
              <a:rPr lang="el-GR" dirty="0" smtClean="0"/>
              <a:t>Εφαρμογή διαφορετικών συστημάτων κλιματισμού/ μηχανικού αερισμού</a:t>
            </a:r>
          </a:p>
          <a:p>
            <a:pPr lvl="1"/>
            <a:r>
              <a:rPr lang="el-GR" dirty="0" smtClean="0"/>
              <a:t>Εφαρμογή ηλεκτροχρωμικών υαλοπινάκων</a:t>
            </a:r>
          </a:p>
          <a:p>
            <a:pPr lvl="1"/>
            <a:r>
              <a:rPr lang="el-GR" dirty="0" smtClean="0"/>
              <a:t>Διαφορετική γεωμετρία κτιρίου</a:t>
            </a:r>
          </a:p>
          <a:p>
            <a:pPr lvl="1"/>
            <a:r>
              <a:rPr lang="el-GR" dirty="0" smtClean="0"/>
              <a:t>Κτίριο με διαφορετικά </a:t>
            </a:r>
            <a:r>
              <a:rPr lang="en-US" dirty="0" smtClean="0"/>
              <a:t>U-value</a:t>
            </a:r>
          </a:p>
          <a:p>
            <a:pPr lvl="1"/>
            <a:r>
              <a:rPr lang="el-GR" dirty="0" smtClean="0"/>
              <a:t>Διαφορετική κατεύθυνση ελέγχου θάμβωσης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4455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40727" y="770917"/>
            <a:ext cx="4168239" cy="1478570"/>
          </a:xfrm>
        </p:spPr>
        <p:txBody>
          <a:bodyPr/>
          <a:lstStyle/>
          <a:p>
            <a:r>
              <a:rPr lang="el-GR" dirty="0" smtClean="0"/>
              <a:t>ΤΕΛΟΣ ΠΑΡΟΥΣΙΑΣΗΣ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7175" y="2249487"/>
            <a:ext cx="3935342" cy="588716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Thank you for your attendance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0124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Σχετικη</a:t>
            </a:r>
            <a:r>
              <a:rPr lang="el-GR" dirty="0" smtClean="0"/>
              <a:t> </a:t>
            </a:r>
            <a:r>
              <a:rPr lang="el-GR" dirty="0" smtClean="0"/>
              <a:t>βιβλιογραφια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00047" y="2035588"/>
            <a:ext cx="4772499" cy="320948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141413" y="5498276"/>
            <a:ext cx="50765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A. I. Palmero-Marrero and A. C. Oliveira, "Effect of louver shading devices on building energy</a:t>
            </a:r>
          </a:p>
          <a:p>
            <a:r>
              <a:rPr lang="en-US" dirty="0"/>
              <a:t>requirements," Applied Energy, vol. 87, no. 6, pp. 2040-2049, 2010.</a:t>
            </a:r>
          </a:p>
          <a:p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816437" y="5498276"/>
            <a:ext cx="490450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A. Aldawoud, "Conventional fixed shading devices in comparison to an electrochromic glazing system</a:t>
            </a:r>
          </a:p>
          <a:p>
            <a:r>
              <a:rPr lang="en-US" dirty="0"/>
              <a:t>in hot, dry climate," Energy and Buildings, vol. 59, pp. 104-110, 2013.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95159" y="2114828"/>
            <a:ext cx="5347063" cy="3051008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0739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ΜΕΘΟΔΟΛΟΓΙΑ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2249487"/>
            <a:ext cx="9905999" cy="1042353"/>
          </a:xfrm>
        </p:spPr>
        <p:txBody>
          <a:bodyPr/>
          <a:lstStyle/>
          <a:p>
            <a:pPr marL="0" indent="0">
              <a:buNone/>
            </a:pPr>
            <a:r>
              <a:rPr lang="el-GR" dirty="0" smtClean="0"/>
              <a:t>Χρήση </a:t>
            </a:r>
            <a:r>
              <a:rPr lang="en-US" dirty="0" smtClean="0"/>
              <a:t>6</a:t>
            </a:r>
            <a:r>
              <a:rPr lang="el-GR" dirty="0" smtClean="0"/>
              <a:t> διαφορετικών προγραμμάτων για την ενεργειακή προσομοίωση ενός κτιρίου γραφείων</a:t>
            </a:r>
            <a:r>
              <a:rPr lang="en-US" dirty="0" smtClean="0"/>
              <a:t>:</a:t>
            </a:r>
            <a:endParaRPr lang="el-GR" dirty="0"/>
          </a:p>
        </p:txBody>
      </p:sp>
      <p:sp>
        <p:nvSpPr>
          <p:cNvPr id="4" name="TextBox 3"/>
          <p:cNvSpPr txBox="1"/>
          <p:nvPr/>
        </p:nvSpPr>
        <p:spPr>
          <a:xfrm>
            <a:off x="1141412" y="3444239"/>
            <a:ext cx="39756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dirty="0"/>
              <a:t>GCAD </a:t>
            </a:r>
            <a:r>
              <a:rPr lang="el-GR" dirty="0"/>
              <a:t>της </a:t>
            </a:r>
            <a:r>
              <a:rPr lang="el-GR" dirty="0" smtClean="0"/>
              <a:t>εταιρείας </a:t>
            </a:r>
            <a:r>
              <a:rPr lang="en-US" dirty="0" smtClean="0"/>
              <a:t>4</a:t>
            </a:r>
            <a:r>
              <a:rPr lang="el-GR" dirty="0" smtClean="0"/>
              <a:t>Μ</a:t>
            </a:r>
            <a:endParaRPr lang="en-US" dirty="0"/>
          </a:p>
          <a:p>
            <a:pPr marL="457200" indent="-457200">
              <a:buFont typeface="+mj-lt"/>
              <a:buAutoNum type="arabicPeriod"/>
            </a:pPr>
            <a:r>
              <a:rPr lang="el-GR" dirty="0"/>
              <a:t>ΚΕΝΑΚ </a:t>
            </a:r>
            <a:r>
              <a:rPr lang="el-GR" dirty="0" smtClean="0"/>
              <a:t>της εταιρείας </a:t>
            </a:r>
            <a:r>
              <a:rPr lang="el-GR" dirty="0"/>
              <a:t>4Μ</a:t>
            </a:r>
          </a:p>
          <a:p>
            <a:pPr marL="457200" indent="-457200">
              <a:buFont typeface="+mj-lt"/>
              <a:buAutoNum type="arabicPeriod"/>
            </a:pPr>
            <a:r>
              <a:rPr lang="en-US" dirty="0"/>
              <a:t>TEE </a:t>
            </a:r>
            <a:r>
              <a:rPr lang="el-GR" dirty="0" smtClean="0"/>
              <a:t>ΚΕΝΑΚ</a:t>
            </a:r>
            <a:endParaRPr lang="el-GR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1412" y="4519968"/>
            <a:ext cx="1871869" cy="6738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3335" y="4519968"/>
            <a:ext cx="3282636" cy="68413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591631" y="3444239"/>
            <a:ext cx="176298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dirty="0" smtClean="0"/>
              <a:t>SKETCHUP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WINDOW</a:t>
            </a:r>
          </a:p>
          <a:p>
            <a:pPr marL="342900" indent="-342900">
              <a:buFont typeface="+mj-lt"/>
              <a:buAutoNum type="arabicPeriod"/>
            </a:pPr>
            <a:r>
              <a:rPr lang="en-US" dirty="0" smtClean="0"/>
              <a:t>ENERGYPLUS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89223" y="5356499"/>
            <a:ext cx="1880029" cy="949993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30081" y="4631693"/>
            <a:ext cx="2058390" cy="71489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22582" y="4631693"/>
            <a:ext cx="1691088" cy="112429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083838" y="5610707"/>
            <a:ext cx="799033" cy="679178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60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7560" y="67060"/>
            <a:ext cx="9905998" cy="1478570"/>
          </a:xfrm>
        </p:spPr>
        <p:txBody>
          <a:bodyPr/>
          <a:lstStyle/>
          <a:p>
            <a:r>
              <a:rPr lang="el-GR" dirty="0" smtClean="0"/>
              <a:t>ΤΡΟΠΟΙ ΥΠΟΛΟΓΙΣΜΟΥ ΣΚΙΑΣΗΣ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5</a:t>
            </a:fld>
            <a:endParaRPr lang="en-US" dirty="0"/>
          </a:p>
        </p:txBody>
      </p:sp>
      <p:pic>
        <p:nvPicPr>
          <p:cNvPr id="5" name="Picture 4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2185" y="2494651"/>
            <a:ext cx="2516187" cy="2576139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78372" y="2896895"/>
            <a:ext cx="3762375" cy="177165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485183" y="1272656"/>
            <a:ext cx="12678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ΤΕΕ ΚΕΝΑΚ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033669" y="5655360"/>
            <a:ext cx="543869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Αντιστοίχιση γωνιών σε μειωτικούς συντελεστές από 0 εώς 1 από πίνακες που βρίσκονται μέσα στη ΤΟΤΕΕ</a:t>
            </a: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94532" y="1272656"/>
            <a:ext cx="3295213" cy="206140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8595292" y="903771"/>
            <a:ext cx="14551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ENERGYPLUS</a:t>
            </a:r>
            <a:endParaRPr lang="en-US" dirty="0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573250" y="3334062"/>
            <a:ext cx="3737776" cy="2410272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7573250" y="5932359"/>
            <a:ext cx="38208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Αναλυτική προσομοίωση της σκίασης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458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ΠΕΡΙΓΡΑΦΗ ΚΤΙΡΙΟΥ ΥΠΟ ΕΞΕΤΑΣΗ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2249487"/>
            <a:ext cx="5370706" cy="3706040"/>
          </a:xfrm>
        </p:spPr>
        <p:txBody>
          <a:bodyPr>
            <a:normAutofit fontScale="62500" lnSpcReduction="20000"/>
          </a:bodyPr>
          <a:lstStyle/>
          <a:p>
            <a:pPr marL="457200" indent="-457200">
              <a:buFont typeface="+mj-lt"/>
              <a:buAutoNum type="arabicPeriod"/>
            </a:pPr>
            <a:r>
              <a:rPr lang="el-GR" dirty="0" smtClean="0"/>
              <a:t>Θερμαινόμενος χώρος 81 τ.μ., ΜΘΧ 12 τ.μ.</a:t>
            </a:r>
          </a:p>
          <a:p>
            <a:pPr marL="457200" indent="-457200">
              <a:buFont typeface="+mj-lt"/>
              <a:buAutoNum type="arabicPeriod"/>
            </a:pPr>
            <a:r>
              <a:rPr lang="el-GR" dirty="0" smtClean="0"/>
              <a:t>Ίδιοι τοίχοι με ίδιο μήκος στις τέσσερις κατευθύνσεις με ίδιο ύψος</a:t>
            </a:r>
          </a:p>
          <a:p>
            <a:pPr marL="457200" indent="-457200">
              <a:buFont typeface="+mj-lt"/>
              <a:buAutoNum type="arabicPeriod"/>
            </a:pPr>
            <a:r>
              <a:rPr lang="el-GR" dirty="0" smtClean="0"/>
              <a:t>Ίδιες διαστάσεις παραθύρων ώστε να καταλαμβάνουν το 40% του συνολικού κελύφους του κτιρίου</a:t>
            </a:r>
          </a:p>
          <a:p>
            <a:pPr marL="457200" indent="-457200">
              <a:buFont typeface="+mj-lt"/>
              <a:buAutoNum type="arabicPeriod"/>
            </a:pPr>
            <a:r>
              <a:rPr lang="el-GR" dirty="0" smtClean="0"/>
              <a:t>Αδιαβατικές επιφάνειες το δώμα και το δάπεδο (ως ενδιάμεσος όροφος)</a:t>
            </a:r>
          </a:p>
          <a:p>
            <a:pPr marL="457200" indent="-457200">
              <a:buFont typeface="+mj-lt"/>
              <a:buAutoNum type="arabicPeriod"/>
            </a:pPr>
            <a:r>
              <a:rPr lang="el-GR" dirty="0" smtClean="0"/>
              <a:t>Τοποθέτηση του ΜΘΧ στο εσωτερικό ώστε να μην επηρεάζει τον θερμαινόμενο χώρο ως προς την σκίαση</a:t>
            </a:r>
          </a:p>
          <a:p>
            <a:pPr marL="457200" indent="-457200">
              <a:buFont typeface="+mj-lt"/>
              <a:buAutoNum type="arabicPeriod"/>
            </a:pPr>
            <a:r>
              <a:rPr lang="el-GR" dirty="0" smtClean="0"/>
              <a:t>Το μήκος προβόλων θα είναι 1 μέτρο και τα μακρινά εμπόδια θα ειναι σε απόσταση 10 μέτρων με ύψος 10 μέτρα</a:t>
            </a:r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584" y="3805881"/>
            <a:ext cx="3110069" cy="2360324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4584" y="1833612"/>
            <a:ext cx="3110069" cy="1650993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63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ΠΑΡΑΔΟΧΕΣ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2" y="1828800"/>
            <a:ext cx="9905999" cy="4920568"/>
          </a:xfrm>
        </p:spPr>
        <p:txBody>
          <a:bodyPr>
            <a:normAutofit fontScale="77500" lnSpcReduction="20000"/>
          </a:bodyPr>
          <a:lstStyle/>
          <a:p>
            <a:r>
              <a:rPr lang="el-GR" dirty="0" smtClean="0"/>
              <a:t>Τοποθεσία κτιρίου στην Αθήνα</a:t>
            </a:r>
          </a:p>
          <a:p>
            <a:r>
              <a:rPr lang="el-GR" dirty="0" smtClean="0"/>
              <a:t>Ψύξη/Θέρμανση </a:t>
            </a:r>
            <a:r>
              <a:rPr lang="el-GR" dirty="0"/>
              <a:t>με αντλία θερμότητας με απόδοση </a:t>
            </a:r>
            <a:r>
              <a:rPr lang="en-US" dirty="0"/>
              <a:t>COP/EER </a:t>
            </a:r>
            <a:r>
              <a:rPr lang="el-GR" dirty="0"/>
              <a:t>3</a:t>
            </a:r>
            <a:endParaRPr lang="en-US" dirty="0"/>
          </a:p>
          <a:p>
            <a:r>
              <a:rPr lang="el-GR" dirty="0" smtClean="0"/>
              <a:t>Φωτισμός συνολικής ισχύος 1,296 </a:t>
            </a:r>
            <a:r>
              <a:rPr lang="en-US" dirty="0" smtClean="0"/>
              <a:t>kW </a:t>
            </a:r>
            <a:r>
              <a:rPr lang="el-GR" dirty="0" smtClean="0"/>
              <a:t>(με πυκνότητα 3.2 </a:t>
            </a:r>
            <a:r>
              <a:rPr lang="en-US" dirty="0" smtClean="0"/>
              <a:t>W/m</a:t>
            </a:r>
            <a:r>
              <a:rPr lang="en-US" baseline="30000" dirty="0" smtClean="0"/>
              <a:t>2</a:t>
            </a:r>
            <a:r>
              <a:rPr lang="en-US" dirty="0" smtClean="0"/>
              <a:t>/100 lx)</a:t>
            </a:r>
            <a:r>
              <a:rPr lang="el-GR" dirty="0"/>
              <a:t> </a:t>
            </a:r>
            <a:r>
              <a:rPr lang="el-GR" dirty="0" smtClean="0"/>
              <a:t>για στάθμη φωτισμού 500 </a:t>
            </a:r>
            <a:r>
              <a:rPr lang="en-US" dirty="0" smtClean="0"/>
              <a:t>lx</a:t>
            </a:r>
          </a:p>
          <a:p>
            <a:r>
              <a:rPr lang="el-GR" dirty="0" smtClean="0"/>
              <a:t>Φυσικός αερισμός, θεωρητικό σύστημα </a:t>
            </a:r>
            <a:r>
              <a:rPr lang="en-US" dirty="0" smtClean="0"/>
              <a:t>243 m</a:t>
            </a:r>
            <a:r>
              <a:rPr lang="en-US" baseline="30000" dirty="0" smtClean="0"/>
              <a:t>3</a:t>
            </a:r>
            <a:r>
              <a:rPr lang="el-GR" dirty="0" smtClean="0"/>
              <a:t>/</a:t>
            </a:r>
            <a:r>
              <a:rPr lang="en-US" dirty="0" smtClean="0"/>
              <a:t>h </a:t>
            </a:r>
            <a:endParaRPr lang="el-GR" dirty="0" smtClean="0"/>
          </a:p>
          <a:p>
            <a:r>
              <a:rPr lang="el-GR" dirty="0" smtClean="0"/>
              <a:t>Αναλογία ηλεκτρισμού με πρωτογενή ενέργεια ίσο με 2.9</a:t>
            </a:r>
            <a:endParaRPr lang="en-US" dirty="0" smtClean="0"/>
          </a:p>
          <a:p>
            <a:r>
              <a:rPr lang="el-GR" dirty="0" smtClean="0"/>
              <a:t>Χρήση του γραφείου τις από τις 9 το πρωί μέχρι τις 7 το βράδυ (10 ώρες) για 5 μέρες την εβδομάδα</a:t>
            </a:r>
          </a:p>
          <a:p>
            <a:r>
              <a:rPr lang="el-GR" dirty="0" smtClean="0"/>
              <a:t>Άνθρωποι 1 ανά 10 </a:t>
            </a:r>
            <a:r>
              <a:rPr lang="en-US" dirty="0"/>
              <a:t>m</a:t>
            </a:r>
            <a:r>
              <a:rPr lang="en-US" baseline="30000" dirty="0"/>
              <a:t>2</a:t>
            </a:r>
            <a:r>
              <a:rPr lang="el-GR" dirty="0" smtClean="0"/>
              <a:t>, και εξοπλισμός συνολικής ισχύος 1,215 </a:t>
            </a:r>
            <a:r>
              <a:rPr lang="en-US" dirty="0" smtClean="0"/>
              <a:t>kW</a:t>
            </a:r>
            <a:r>
              <a:rPr lang="el-GR" dirty="0" smtClean="0"/>
              <a:t> (15 </a:t>
            </a:r>
            <a:r>
              <a:rPr lang="en-US" dirty="0"/>
              <a:t>Watt/m</a:t>
            </a:r>
            <a:r>
              <a:rPr lang="en-US" baseline="30000" dirty="0"/>
              <a:t>2</a:t>
            </a:r>
            <a:r>
              <a:rPr lang="en-US" dirty="0" smtClean="0"/>
              <a:t>) </a:t>
            </a:r>
            <a:r>
              <a:rPr lang="el-GR" dirty="0" smtClean="0"/>
              <a:t>με ετεροχρονισμό 0,3</a:t>
            </a:r>
          </a:p>
          <a:p>
            <a:r>
              <a:rPr lang="el-GR" dirty="0" smtClean="0"/>
              <a:t>Επιθυμητές θερμοκρασίες άνεσης 20-26 βαθμούς κελσίου</a:t>
            </a:r>
          </a:p>
          <a:p>
            <a:r>
              <a:rPr lang="el-GR" dirty="0" smtClean="0"/>
              <a:t>Τα ανωτέρω έχουν αντληθεί από την ΤΟΤΕΕ και έχουν μεταφραστεί αντίστοιχα στο </a:t>
            </a:r>
            <a:r>
              <a:rPr lang="en-US" dirty="0" smtClean="0"/>
              <a:t>EnergyPlus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1764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ΣΕΝΑΡΙΑ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1413" y="1843970"/>
            <a:ext cx="9831388" cy="994645"/>
          </a:xfrm>
        </p:spPr>
        <p:txBody>
          <a:bodyPr/>
          <a:lstStyle/>
          <a:p>
            <a:pPr marL="0" indent="0">
              <a:buNone/>
            </a:pPr>
            <a:r>
              <a:rPr lang="el-GR" dirty="0" smtClean="0"/>
              <a:t>Τα σενάρια σκίασης και αυτομάτου ελέγχου θα εφαρμοστούν σε δύο εκδοχές του κτιρίου, αμόνωτο και μονωμένο.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141413" y="3069203"/>
            <a:ext cx="424599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ΑΜΟΝΩΤΟ</a:t>
            </a:r>
          </a:p>
          <a:p>
            <a:endParaRPr lang="en-US" dirty="0" smtClean="0"/>
          </a:p>
          <a:p>
            <a:r>
              <a:rPr lang="en-US" dirty="0" smtClean="0"/>
              <a:t>U-value</a:t>
            </a:r>
            <a:r>
              <a:rPr lang="el-GR" dirty="0" smtClean="0"/>
              <a:t> τοίχων  </a:t>
            </a:r>
          </a:p>
          <a:p>
            <a:r>
              <a:rPr lang="el-GR" dirty="0" smtClean="0"/>
              <a:t>1,851 </a:t>
            </a:r>
            <a:r>
              <a:rPr lang="en-US" dirty="0"/>
              <a:t>W</a:t>
            </a:r>
            <a:r>
              <a:rPr lang="el-GR" dirty="0"/>
              <a:t>/(</a:t>
            </a:r>
            <a:r>
              <a:rPr lang="en-US" dirty="0"/>
              <a:t>m</a:t>
            </a:r>
            <a:r>
              <a:rPr lang="el-GR" baseline="30000" dirty="0"/>
              <a:t>2</a:t>
            </a:r>
            <a:r>
              <a:rPr lang="el-GR" dirty="0"/>
              <a:t>⋅</a:t>
            </a:r>
            <a:r>
              <a:rPr lang="en-US" dirty="0"/>
              <a:t>K</a:t>
            </a:r>
            <a:r>
              <a:rPr lang="el-GR" dirty="0"/>
              <a:t>) </a:t>
            </a:r>
            <a:r>
              <a:rPr lang="el-GR" dirty="0" smtClean="0"/>
              <a:t> (ΚΕΝΑΚ)</a:t>
            </a:r>
          </a:p>
          <a:p>
            <a:r>
              <a:rPr lang="el-GR" dirty="0"/>
              <a:t>1,923 W/(m</a:t>
            </a:r>
            <a:r>
              <a:rPr lang="el-GR" baseline="30000" dirty="0"/>
              <a:t>2</a:t>
            </a:r>
            <a:r>
              <a:rPr lang="el-GR" dirty="0"/>
              <a:t>⋅K) </a:t>
            </a:r>
            <a:r>
              <a:rPr lang="el-GR" dirty="0" smtClean="0"/>
              <a:t> (</a:t>
            </a:r>
            <a:r>
              <a:rPr lang="en-US" dirty="0" smtClean="0"/>
              <a:t>EnergyPlus)</a:t>
            </a:r>
          </a:p>
          <a:p>
            <a:endParaRPr lang="el-GR" dirty="0" smtClean="0"/>
          </a:p>
          <a:p>
            <a:r>
              <a:rPr lang="en-US" dirty="0" smtClean="0"/>
              <a:t>U-value</a:t>
            </a:r>
            <a:r>
              <a:rPr lang="el-GR" dirty="0" smtClean="0"/>
              <a:t> παραθύρων</a:t>
            </a:r>
          </a:p>
          <a:p>
            <a:r>
              <a:rPr lang="el-GR" dirty="0"/>
              <a:t>3,348 W/(m</a:t>
            </a:r>
            <a:r>
              <a:rPr lang="el-GR" baseline="30000" dirty="0"/>
              <a:t>2</a:t>
            </a:r>
            <a:r>
              <a:rPr lang="el-GR" dirty="0"/>
              <a:t>⋅K) </a:t>
            </a:r>
            <a:endParaRPr lang="el-GR" dirty="0" smtClean="0"/>
          </a:p>
          <a:p>
            <a:r>
              <a:rPr lang="el-GR" dirty="0"/>
              <a:t>3,033 W/(m</a:t>
            </a:r>
            <a:r>
              <a:rPr lang="el-GR" baseline="30000" dirty="0"/>
              <a:t>2</a:t>
            </a:r>
            <a:r>
              <a:rPr lang="el-GR" dirty="0"/>
              <a:t>⋅K) </a:t>
            </a:r>
            <a:endParaRPr lang="en-US" dirty="0"/>
          </a:p>
          <a:p>
            <a:endParaRPr lang="el-GR" dirty="0" smtClean="0"/>
          </a:p>
          <a:p>
            <a:r>
              <a:rPr lang="el-GR" dirty="0" smtClean="0"/>
              <a:t>Αεροδιαπερατότητα 6,8</a:t>
            </a:r>
            <a:r>
              <a:rPr lang="en-US" dirty="0" smtClean="0"/>
              <a:t> </a:t>
            </a:r>
            <a:r>
              <a:rPr lang="en-US" dirty="0"/>
              <a:t>m</a:t>
            </a:r>
            <a:r>
              <a:rPr lang="en-US" baseline="30000" dirty="0"/>
              <a:t>3</a:t>
            </a:r>
            <a:r>
              <a:rPr lang="el-GR" dirty="0"/>
              <a:t>/</a:t>
            </a:r>
            <a:r>
              <a:rPr lang="en-US" dirty="0" smtClean="0"/>
              <a:t>h </a:t>
            </a:r>
            <a:r>
              <a:rPr lang="el-GR" dirty="0" smtClean="0"/>
              <a:t>ανά τ.μ. διάφανης επιφάνειας</a:t>
            </a:r>
            <a:endParaRPr lang="el-GR" dirty="0"/>
          </a:p>
        </p:txBody>
      </p:sp>
      <p:sp>
        <p:nvSpPr>
          <p:cNvPr id="5" name="TextBox 4"/>
          <p:cNvSpPr txBox="1"/>
          <p:nvPr/>
        </p:nvSpPr>
        <p:spPr>
          <a:xfrm>
            <a:off x="6271329" y="3069203"/>
            <a:ext cx="4245997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 smtClean="0"/>
              <a:t>ΜΟΝΩΜΕΝΟ</a:t>
            </a:r>
          </a:p>
          <a:p>
            <a:endParaRPr lang="en-US" dirty="0" smtClean="0"/>
          </a:p>
          <a:p>
            <a:r>
              <a:rPr lang="en-US" dirty="0" smtClean="0"/>
              <a:t>U-value</a:t>
            </a:r>
            <a:r>
              <a:rPr lang="el-GR" dirty="0" smtClean="0"/>
              <a:t> τοίχων  </a:t>
            </a:r>
          </a:p>
          <a:p>
            <a:r>
              <a:rPr lang="el-GR" dirty="0" smtClean="0"/>
              <a:t>0,376 </a:t>
            </a:r>
            <a:r>
              <a:rPr lang="en-US" dirty="0"/>
              <a:t>W</a:t>
            </a:r>
            <a:r>
              <a:rPr lang="el-GR" dirty="0"/>
              <a:t>/(</a:t>
            </a:r>
            <a:r>
              <a:rPr lang="en-US" dirty="0"/>
              <a:t>m</a:t>
            </a:r>
            <a:r>
              <a:rPr lang="el-GR" baseline="30000" dirty="0"/>
              <a:t>2</a:t>
            </a:r>
            <a:r>
              <a:rPr lang="el-GR" dirty="0"/>
              <a:t>⋅</a:t>
            </a:r>
            <a:r>
              <a:rPr lang="en-US" dirty="0"/>
              <a:t>K</a:t>
            </a:r>
            <a:r>
              <a:rPr lang="el-GR" dirty="0"/>
              <a:t>) </a:t>
            </a:r>
            <a:r>
              <a:rPr lang="el-GR" dirty="0" smtClean="0"/>
              <a:t> (ΚΕΝΑΚ)</a:t>
            </a:r>
          </a:p>
          <a:p>
            <a:r>
              <a:rPr lang="el-GR" dirty="0" smtClean="0"/>
              <a:t>0,379 </a:t>
            </a:r>
            <a:r>
              <a:rPr lang="el-GR" dirty="0"/>
              <a:t>W/(m</a:t>
            </a:r>
            <a:r>
              <a:rPr lang="el-GR" baseline="30000" dirty="0"/>
              <a:t>2</a:t>
            </a:r>
            <a:r>
              <a:rPr lang="el-GR" dirty="0"/>
              <a:t>⋅K) </a:t>
            </a:r>
            <a:r>
              <a:rPr lang="el-GR" dirty="0" smtClean="0"/>
              <a:t> (</a:t>
            </a:r>
            <a:r>
              <a:rPr lang="en-US" dirty="0" smtClean="0"/>
              <a:t>EnergyPlus)</a:t>
            </a:r>
          </a:p>
          <a:p>
            <a:endParaRPr lang="el-GR" dirty="0" smtClean="0"/>
          </a:p>
          <a:p>
            <a:r>
              <a:rPr lang="en-US" dirty="0" smtClean="0"/>
              <a:t>U-value</a:t>
            </a:r>
            <a:r>
              <a:rPr lang="el-GR" dirty="0" smtClean="0"/>
              <a:t> παραθύρων</a:t>
            </a:r>
          </a:p>
          <a:p>
            <a:r>
              <a:rPr lang="el-GR" dirty="0" smtClean="0"/>
              <a:t>2,2 </a:t>
            </a:r>
            <a:r>
              <a:rPr lang="el-GR" dirty="0"/>
              <a:t>W/(m</a:t>
            </a:r>
            <a:r>
              <a:rPr lang="el-GR" baseline="30000" dirty="0"/>
              <a:t>2</a:t>
            </a:r>
            <a:r>
              <a:rPr lang="el-GR" dirty="0"/>
              <a:t>⋅K) </a:t>
            </a:r>
            <a:endParaRPr lang="el-GR" dirty="0" smtClean="0"/>
          </a:p>
          <a:p>
            <a:r>
              <a:rPr lang="el-GR" dirty="0" smtClean="0"/>
              <a:t>2,005 </a:t>
            </a:r>
            <a:r>
              <a:rPr lang="el-GR" dirty="0"/>
              <a:t>W/(m</a:t>
            </a:r>
            <a:r>
              <a:rPr lang="el-GR" baseline="30000" dirty="0"/>
              <a:t>2</a:t>
            </a:r>
            <a:r>
              <a:rPr lang="el-GR" dirty="0"/>
              <a:t>⋅K) </a:t>
            </a:r>
            <a:endParaRPr lang="en-US" dirty="0"/>
          </a:p>
          <a:p>
            <a:endParaRPr lang="el-GR" dirty="0" smtClean="0"/>
          </a:p>
          <a:p>
            <a:r>
              <a:rPr lang="el-GR" dirty="0" smtClean="0"/>
              <a:t>Αεροδιαπερατότητα 1,4</a:t>
            </a:r>
            <a:r>
              <a:rPr lang="en-US" dirty="0" smtClean="0"/>
              <a:t> </a:t>
            </a:r>
            <a:r>
              <a:rPr lang="en-US" dirty="0"/>
              <a:t>m</a:t>
            </a:r>
            <a:r>
              <a:rPr lang="en-US" baseline="30000" dirty="0"/>
              <a:t>3</a:t>
            </a:r>
            <a:r>
              <a:rPr lang="el-GR" dirty="0"/>
              <a:t>/</a:t>
            </a:r>
            <a:r>
              <a:rPr lang="en-US" dirty="0" smtClean="0"/>
              <a:t>h </a:t>
            </a:r>
            <a:r>
              <a:rPr lang="el-GR" dirty="0" smtClean="0"/>
              <a:t>ανά τ.μ. διάφανης επιφάνειας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68908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l-GR" dirty="0" smtClean="0"/>
              <a:t>ΣΕΝΑΡΙΑ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l-GR" dirty="0" smtClean="0"/>
              <a:t>ΣΤΑΘΕΡΗ ΣΚΙΑΣΗ (ΠΡΟΣ ΟΛΕΣ ΤΙΣ ΚΑΤΕΥΘΥΝΣΕΙΣ)</a:t>
            </a:r>
          </a:p>
          <a:p>
            <a:pPr lvl="1"/>
            <a:r>
              <a:rPr lang="el-GR" dirty="0" smtClean="0"/>
              <a:t>ΜΑΚΡΙΝΑ ΕΜΠΟΔΙΑ</a:t>
            </a:r>
          </a:p>
          <a:p>
            <a:pPr lvl="1"/>
            <a:r>
              <a:rPr lang="el-GR" dirty="0" smtClean="0"/>
              <a:t>ΠΡΟΒΟΛΟΙ</a:t>
            </a:r>
          </a:p>
          <a:p>
            <a:r>
              <a:rPr lang="el-GR" dirty="0" smtClean="0"/>
              <a:t>ΑΥΤΟΜΑΤΟΣ ΕΛΕΓΧΟΣ</a:t>
            </a:r>
            <a:r>
              <a:rPr lang="en-US" dirty="0" smtClean="0"/>
              <a:t> </a:t>
            </a:r>
            <a:r>
              <a:rPr lang="el-GR" dirty="0" smtClean="0"/>
              <a:t>ΜΕ ΑΙΣΘΗΤΗΡΕΣ ΦΥΣΙΚΟΥ ΦΩΤΙΣΜΟΥ</a:t>
            </a:r>
          </a:p>
          <a:p>
            <a:r>
              <a:rPr lang="el-GR" dirty="0" smtClean="0"/>
              <a:t>ΚΙΝΗΤΗ ΣΚΙΑΣΗ ΜΕ ΑΥΤΟΜΑΤΙΣΜΟΥΣ:</a:t>
            </a:r>
          </a:p>
          <a:p>
            <a:pPr lvl="1"/>
            <a:r>
              <a:rPr lang="el-GR" dirty="0" smtClean="0"/>
              <a:t>ΕΣΩΤΕΡΙΚΕΣ ΠΕΡΣΙΔΕΣ ΜΕ ΕΛΕΓΧΟ ΘΑΜΒΩΣΗΣ</a:t>
            </a:r>
          </a:p>
          <a:p>
            <a:pPr lvl="1"/>
            <a:r>
              <a:rPr lang="el-GR" dirty="0" smtClean="0"/>
              <a:t>ΕΞΩΤΕΡΙΚΕΣ ΠΕΡΣΙΔΕΣ ΜΕ ΕΛΕΓΧΟ ΘΑΜΒΩΣΗΣ</a:t>
            </a:r>
          </a:p>
          <a:p>
            <a:pPr lvl="1"/>
            <a:r>
              <a:rPr lang="el-GR" dirty="0" smtClean="0"/>
              <a:t>ΕΞΩΤΕΡΙΚΕΣ ΠΕΡΣΙΔΕΣ ΜΕ ΕΛΕΓΧΟ ΡΥΘΜΟΥ ΨΥΞΗΣ</a:t>
            </a:r>
          </a:p>
          <a:p>
            <a:pPr lvl="1"/>
            <a:r>
              <a:rPr lang="el-GR" dirty="0" smtClean="0"/>
              <a:t>ΕΞΩΤΕΡΙΚΕΣ ΠΕΡΣΙΔΕΣ ΜΕ ΕΛΕΓΧΟ ΠΡΟΣΠΤΩΣΗΣ ΗΛΙΑΚΗΣ ΑΚΤΙΝΟΒΟΛΙΑΣ</a:t>
            </a:r>
          </a:p>
          <a:p>
            <a:endParaRPr lang="el-GR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54000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rcuit">
  <a:themeElements>
    <a:clrScheme name="Circuit">
      <a:dk1>
        <a:sysClr val="windowText" lastClr="000000"/>
      </a:dk1>
      <a:lt1>
        <a:sysClr val="window" lastClr="FFFFFF"/>
      </a:lt1>
      <a:dk2>
        <a:srgbClr val="252C36"/>
      </a:dk2>
      <a:lt2>
        <a:srgbClr val="7C96A3"/>
      </a:lt2>
      <a:accent1>
        <a:srgbClr val="4FD093"/>
      </a:accent1>
      <a:accent2>
        <a:srgbClr val="54BCDF"/>
      </a:accent2>
      <a:accent3>
        <a:srgbClr val="A262D0"/>
      </a:accent3>
      <a:accent4>
        <a:srgbClr val="D7537B"/>
      </a:accent4>
      <a:accent5>
        <a:srgbClr val="E78045"/>
      </a:accent5>
      <a:accent6>
        <a:srgbClr val="84C350"/>
      </a:accent6>
      <a:hlink>
        <a:srgbClr val="22FFFF"/>
      </a:hlink>
      <a:folHlink>
        <a:srgbClr val="9BF3FD"/>
      </a:folHlink>
    </a:clrScheme>
    <a:fontScheme name="Circuit">
      <a:maj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ircuit">
      <a:fillStyleLst>
        <a:solidFill>
          <a:schemeClr val="phClr"/>
        </a:solidFill>
        <a:gradFill rotWithShape="1">
          <a:gsLst>
            <a:gs pos="0">
              <a:schemeClr val="phClr">
                <a:tint val="58000"/>
                <a:satMod val="108000"/>
                <a:lumMod val="110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040000" scaled="0"/>
        </a:gradFill>
        <a:gradFill rotWithShape="1">
          <a:gsLst>
            <a:gs pos="0">
              <a:schemeClr val="phClr">
                <a:tint val="94000"/>
                <a:satMod val="105000"/>
                <a:lumMod val="102000"/>
              </a:schemeClr>
            </a:gs>
            <a:gs pos="100000">
              <a:schemeClr val="phClr">
                <a:shade val="74000"/>
                <a:satMod val="128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hueMod val="94000"/>
                <a:satMod val="148000"/>
                <a:lumMod val="140000"/>
              </a:schemeClr>
            </a:gs>
            <a:gs pos="100000">
              <a:schemeClr val="phClr">
                <a:shade val="92000"/>
                <a:hueMod val="104000"/>
                <a:satMod val="140000"/>
                <a:lumMod val="48000"/>
              </a:schemeClr>
            </a:gs>
          </a:gsLst>
          <a:lin ang="504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  <a:hueMod val="106000"/>
                <a:satMod val="140000"/>
                <a:lumMod val="42000"/>
              </a:schemeClr>
              <a:schemeClr val="phClr">
                <a:tint val="98000"/>
                <a:hueMod val="92000"/>
                <a:satMod val="220000"/>
                <a:lumMod val="9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ircuit" id="{0AC2F7E7-15F5-431C-B2A2-456FE929F56C}" vid="{142578CA-DEC9-49C3-80AF-C113973CC9A9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TM04033919[[fn=Circuit]]</Template>
  <TotalTime>1112</TotalTime>
  <Words>1204</Words>
  <Application>Microsoft Office PowerPoint</Application>
  <PresentationFormat>Widescreen</PresentationFormat>
  <Paragraphs>330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8" baseType="lpstr">
      <vt:lpstr>Arial</vt:lpstr>
      <vt:lpstr>Calibri</vt:lpstr>
      <vt:lpstr>Trebuchet MS</vt:lpstr>
      <vt:lpstr>Tw Cen MT</vt:lpstr>
      <vt:lpstr>Circuit</vt:lpstr>
      <vt:lpstr>ΕΠΙΔΡΑΣΗ σΥΣΤΗΜΑΤΩΝ ΣΚΙΑΣΗΣ ΣΤΗΝ ΕΝΕΡΓΕΙΑΚΗ ΑΠΟΔΟΣΗ ΚΤΙΡΙΟΥ ΓΡΑΦΕΙΩΝ</vt:lpstr>
      <vt:lpstr>ΣΤΟΧΟΙ ΔΙΠΛΩΜΑΤΙΚΗΣ ΕΡΓΑΣΙΑΣ</vt:lpstr>
      <vt:lpstr>Σχετικη βιβλιογραφια</vt:lpstr>
      <vt:lpstr>ΜΕΘΟΔΟΛΟΓΙΑ</vt:lpstr>
      <vt:lpstr>ΤΡΟΠΟΙ ΥΠΟΛΟΓΙΣΜΟΥ ΣΚΙΑΣΗΣ</vt:lpstr>
      <vt:lpstr>ΠΕΡΙΓΡΑΦΗ ΚΤΙΡΙΟΥ ΥΠΟ ΕΞΕΤΑΣΗ</vt:lpstr>
      <vt:lpstr>ΠΑΡΑΔΟΧΕΣ</vt:lpstr>
      <vt:lpstr>ΣΕΝΑΡΙΑ</vt:lpstr>
      <vt:lpstr>ΣΕΝΑΡΙΑ</vt:lpstr>
      <vt:lpstr>ΑΠΟΤΕΛΕΣΜΑΤΑ  ΣΤΑΘΕΡΗ ΣΚΙΑΣΗ – ΑΜΟΝΩΤΟ ΚΤΙΡΙΟ – ΚΕΝΑΚ </vt:lpstr>
      <vt:lpstr>ΣΤΑΘΕΡΗ ΣΚΙΑΣΗ – ΑΜΟΝΩΤΟ ΚΤΙΡΙΟ - ENERGYPLUS</vt:lpstr>
      <vt:lpstr>ΣΤΑΘΕΡΗ ΣΚΙΑΣΗ – ΜΟΝΩΜΕΝΟ ΚΤΙΡΙΟ – ΠΡΩΤΟΓΕΝΗΣ ΕΝΕΡΓΕΙΑ</vt:lpstr>
      <vt:lpstr>ΣΥΓΚΡΙΣΗ ΑΠΟΔΟΣΗΣ ΣΤΑΘΕΡΗΣ ΣΚΙΑΣΗΣ</vt:lpstr>
      <vt:lpstr>ΕΛΕΓΧΟΣ ΦΩΤΙΣΜΟΥ ΚΕΝΑΚ</vt:lpstr>
      <vt:lpstr>ΕΛΕΓΧΟΣ ΦΩΤΙΣΜΟΥ ENERGY PLUS</vt:lpstr>
      <vt:lpstr>ΕΣΩΤΕΡΙΚΕΣ ΠΕΡΣΙΔΕΣ – ΕΛΕΓΧΟΣ ΘΑΜΒΩΣΗΣ</vt:lpstr>
      <vt:lpstr>ΕΞΩΤΕΡΙΚΕΣ ΠΕΡΣΙΔΕΣ – ΕΛΕΓΧΟΣ ΘΑΜΒΩΣΗΣ</vt:lpstr>
      <vt:lpstr>ΕξΩΤΕΡΙΚΕΣ ΠΕΡΣΙΔΕΣ – ΕΛΕΓΧΟΣ ΡΥΘΜΟΥ ΨΥΞΗΣ</vt:lpstr>
      <vt:lpstr>ΕξΩΤΕΡΙΚΕΣ ΠΕΡΣΙΔΕΣ – ΕΛΕΓΧΟΣ ΗΛΙΑΚΗΣ ΠΡΟΣΠΤΩΣΗΣ</vt:lpstr>
      <vt:lpstr>Συγκριση συστηματων κινητησ σκιασησ</vt:lpstr>
      <vt:lpstr>συμπερασματα</vt:lpstr>
      <vt:lpstr>ΜελλοντικΗ ΕΡΓΑΣΙΑ</vt:lpstr>
      <vt:lpstr>ΤΕΛΟΣ ΠΑΡΟΥΣΙΑΣΗΣ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ΕΠΙΔΡΑΣΗ σΥΣΤΗΜΑΤΩΝ ΣΚΙΑΣΗΣ ΣΤΗΝ ΕΝΕΡΓΕΙΑΚΗ ΑΠΟΔΟΣΗ ΚΤΙΡΙΟΥ ΓΡΑΦΕΙΩΝ</dc:title>
  <dc:creator>Leonidas Kontos</dc:creator>
  <cp:lastModifiedBy>Leonidas Kontos</cp:lastModifiedBy>
  <cp:revision>65</cp:revision>
  <dcterms:created xsi:type="dcterms:W3CDTF">2020-11-05T10:36:01Z</dcterms:created>
  <dcterms:modified xsi:type="dcterms:W3CDTF">2020-11-06T11:23:38Z</dcterms:modified>
</cp:coreProperties>
</file>