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0"/>
  </p:notesMasterIdLst>
  <p:sldIdLst>
    <p:sldId id="256" r:id="rId2"/>
    <p:sldId id="258" r:id="rId3"/>
    <p:sldId id="259" r:id="rId4"/>
    <p:sldId id="261" r:id="rId5"/>
    <p:sldId id="260" r:id="rId6"/>
    <p:sldId id="262" r:id="rId7"/>
    <p:sldId id="257" r:id="rId8"/>
    <p:sldId id="263" r:id="rId9"/>
    <p:sldId id="264" r:id="rId10"/>
    <p:sldId id="279" r:id="rId11"/>
    <p:sldId id="265" r:id="rId12"/>
    <p:sldId id="268" r:id="rId13"/>
    <p:sldId id="266" r:id="rId14"/>
    <p:sldId id="269" r:id="rId15"/>
    <p:sldId id="270" r:id="rId16"/>
    <p:sldId id="271" r:id="rId17"/>
    <p:sldId id="272" r:id="rId18"/>
    <p:sldId id="277" r:id="rId19"/>
  </p:sldIdLst>
  <p:sldSz cx="12192000" cy="6858000"/>
  <p:notesSz cx="6858000" cy="9144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7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28"/>
    <p:restoredTop sz="94694"/>
  </p:normalViewPr>
  <p:slideViewPr>
    <p:cSldViewPr snapToGrid="0" snapToObjects="1">
      <p:cViewPr>
        <p:scale>
          <a:sx n="66" d="100"/>
          <a:sy n="66" d="100"/>
        </p:scale>
        <p:origin x="-2285" y="-107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52E1B7-7528-E245-8E48-C028209C4C5A}" type="datetimeFigureOut">
              <a:rPr lang="x-none" smtClean="0"/>
              <a:t>12/3/2021</a:t>
            </a:fld>
            <a:endParaRPr lang="x-non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x-non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A64308-F26F-F24D-B7EF-CF035569ABAA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8788567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17293A7-5EF6-A24F-86B1-B25B33EAD7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FF3364DF-B1C0-4348-B5DE-F25E51757E5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B1F7640-9248-6744-832B-3B451C03E1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28F39-4A3E-AF41-90BD-B9EFEFEF2FAD}" type="datetime1">
              <a:rPr lang="en-US" smtClean="0"/>
              <a:t>3/12/2021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E6B5966-AA9B-EA4F-B4DF-C6BDAD172D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1C88F75-0109-F641-B28E-128B4B4F29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FB0C4-A643-ED44-8BAE-3EDBD114E103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7142743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2DE723F-1BAF-3641-872E-8BC3B49131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989F5263-4709-2047-AD18-F9C7CCAD40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F74655AE-63C3-C34E-A5BA-833F896842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7A35F-71EB-0F43-86AB-28E11D2FEBFF}" type="datetime1">
              <a:rPr lang="en-US" smtClean="0"/>
              <a:t>3/12/2021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D5FEE5D-A916-FE4E-9136-3C9C448058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265AAE4-3C2A-064C-B0DA-5998764521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FB0C4-A643-ED44-8BAE-3EDBD114E103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9816490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C0B43915-0207-394E-A84F-0BD40C74CE1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AF14E98A-F663-4549-9F15-52D181A1E1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C3A81489-8793-9F4B-B760-D06A6D3C43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D5303-C14E-304E-A3F4-658A4429C493}" type="datetime1">
              <a:rPr lang="en-US" smtClean="0"/>
              <a:t>3/12/2021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944B7558-2E3B-D340-91DA-9D0E060C47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38ABA1E-BC64-7748-8FC7-3BCA12F28D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FB0C4-A643-ED44-8BAE-3EDBD114E103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8264290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47C8C09-DB8B-CD47-8160-1CF9DC2800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C4D151F-1F95-F54C-A875-E59EB1FDDB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56F0F4B-1168-4847-B5B9-FC5E0DE936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E83E9-3E65-FD4B-90E0-F826E6415D89}" type="datetime1">
              <a:rPr lang="en-US" smtClean="0"/>
              <a:t>3/12/2021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77069AB-6DAE-F14D-B89D-DF040CEFAE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97A2308-2240-8F44-A9D1-F6950B4795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FB0C4-A643-ED44-8BAE-3EDBD114E103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095296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2FBB124-8A01-E043-88E7-103AF6FC07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4C8851E4-F5BA-FC4A-A1A4-7381F513E2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041015AE-216D-324E-8674-3337A5CA1D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722D8-F17F-B54A-A123-9331FC2E487A}" type="datetime1">
              <a:rPr lang="en-US" smtClean="0"/>
              <a:t>3/12/2021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E379F6A-16AD-A141-8B9D-D72FC7E344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1E49830-0BD5-7449-A536-0CBA43C354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FB0C4-A643-ED44-8BAE-3EDBD114E103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770144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DD34FB1-717B-9743-BB29-A9E83DCDDE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8F4D3A1-4270-6B4A-8364-C47B90F1D76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5E1C3138-BC89-8944-9F7A-230F55430A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222241A3-CF0F-EF41-A5CD-25AC6F405D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3843B-F7BB-6444-84B1-5F500432A4AE}" type="datetime1">
              <a:rPr lang="en-US" smtClean="0"/>
              <a:t>3/12/2021</a:t>
            </a:fld>
            <a:endParaRPr lang="x-non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22C2F926-B59F-6546-AF55-C075333C53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D7E1CAF3-B568-614D-9CCC-E017604491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FB0C4-A643-ED44-8BAE-3EDBD114E103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3165008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97B9514-F980-CC4F-9246-DC2794BE14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276FA21C-CB0F-DF43-9E72-8CEFA110ED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7825AE31-2CE6-DA45-B145-12F8326205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A78C49E4-8BFC-5045-99A6-E66FE300D9A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E081B63D-2156-BE49-99C5-34D8FED765E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0370D320-D3EE-FF43-8144-BA07CD090F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FDD5E-034C-6641-9F30-2946E3A344DA}" type="datetime1">
              <a:rPr lang="en-US" smtClean="0"/>
              <a:t>3/12/2021</a:t>
            </a:fld>
            <a:endParaRPr lang="x-non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3058D7EC-E2BA-6241-801E-98F0E7B21E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7F5D15BD-586E-944B-859E-58446E466C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FB0C4-A643-ED44-8BAE-3EDBD114E103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7268579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024DE82-90F0-EA47-9076-5E785E6AEF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3F865A34-1AE1-F548-A5D0-35D64128FA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BF102-723C-6C42-9273-83E154207D48}" type="datetime1">
              <a:rPr lang="en-US" smtClean="0"/>
              <a:t>3/12/2021</a:t>
            </a:fld>
            <a:endParaRPr lang="x-non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FFD10F98-487F-CA41-A790-B66B05FF5E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A943DE14-CC87-5843-B8EB-37DACB7F9F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FB0C4-A643-ED44-8BAE-3EDBD114E103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6893035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5ED5FB96-92D2-914E-A733-C789A6FD3F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DD243-EBC1-914B-841E-29442FD51A8D}" type="datetime1">
              <a:rPr lang="en-US" smtClean="0"/>
              <a:t>3/12/2021</a:t>
            </a:fld>
            <a:endParaRPr lang="x-non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EC03A930-3ACA-DC4D-B4AC-E1961EE3A8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1B91AFF0-BCBE-BB45-B405-ADDB6AE85A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FB0C4-A643-ED44-8BAE-3EDBD114E103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9727289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A9C69CC-7BC1-B847-8AEF-C6E51D7DAF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862F44E0-3F85-A041-A679-92BF12B78B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599E9328-74AC-7041-A7DD-39493369D9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CFECF04F-6B0F-5C4C-AC5A-C5CAB1C0F7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ABFF6-D79E-7045-98AC-4BFE5EF3DA57}" type="datetime1">
              <a:rPr lang="en-US" smtClean="0"/>
              <a:t>3/12/2021</a:t>
            </a:fld>
            <a:endParaRPr lang="x-non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86CC3134-AC54-8E47-8DF0-98E7C2EF0D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96A791CA-D149-4145-AA7E-9E47919BB8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FB0C4-A643-ED44-8BAE-3EDBD114E103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9446587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5575804-98F0-A547-9F93-2C40DEC0B0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5888D497-8C21-F147-A20A-ED0A8068C50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x-non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2F9C1A66-CC45-7C4B-908E-42226A454A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59A52A71-2F7C-9D41-AEDC-6AC8522D50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9BB31-1C4B-1A47-9752-F2D111A6F9E5}" type="datetime1">
              <a:rPr lang="en-US" smtClean="0"/>
              <a:t>3/12/2021</a:t>
            </a:fld>
            <a:endParaRPr lang="x-non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F45B7258-7B6E-0640-8A91-A147DBEAC2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07A78B1E-9523-AC46-94A6-FEF6EA8F76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FB0C4-A643-ED44-8BAE-3EDBD114E103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2116713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4923988F-86DD-1E40-86E9-362BB7B6B0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A6448D37-2258-B74C-AA26-DF2F7F9693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03B4B19-C658-E74E-9089-584808620BC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B650E1-3DF2-0A44-8728-3C513A70896D}" type="datetime1">
              <a:rPr lang="en-US" smtClean="0"/>
              <a:t>3/12/2021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E200E05-B931-9742-978E-0567D314B3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CA780424-0952-D248-9482-5D79B76332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BFB0C4-A643-ED44-8BAE-3EDBD114E103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8005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pixabay.com/en/structure-beams-engineering-839656/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yrforosBWStamp1">
            <a:extLst>
              <a:ext uri="{FF2B5EF4-FFF2-40B4-BE49-F238E27FC236}">
                <a16:creationId xmlns:a16="http://schemas.microsoft.com/office/drawing/2014/main" xmlns="" id="{27C97CAD-69EF-AD4A-B004-622A7F3A7421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47" y="315460"/>
            <a:ext cx="935990" cy="93599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" name="AutoShape 2">
            <a:extLst>
              <a:ext uri="{FF2B5EF4-FFF2-40B4-BE49-F238E27FC236}">
                <a16:creationId xmlns:a16="http://schemas.microsoft.com/office/drawing/2014/main" xmlns="" id="{9D830A5A-FCC9-A84E-9F2C-746C3C9F0590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299537" y="781024"/>
            <a:ext cx="5074920" cy="0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" name="Rectangle 3">
            <a:extLst>
              <a:ext uri="{FF2B5EF4-FFF2-40B4-BE49-F238E27FC236}">
                <a16:creationId xmlns:a16="http://schemas.microsoft.com/office/drawing/2014/main" xmlns="" id="{632CEAF5-8221-594D-AE77-CE49E6DFB7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x-none"/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xmlns="" id="{C6679B3D-A4D5-704F-896D-2E8CEFBBA7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1490" y="479718"/>
            <a:ext cx="4600439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215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altLang="x-non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ΕΘΝΙΚΟ ΜΕΤΣΟΒΙΟ ΠΟΛΥΤΕΧΝΕΙΟ</a:t>
            </a:r>
            <a:endParaRPr kumimoji="0" lang="el-GR" altLang="x-none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215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altLang="x-none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   	</a:t>
            </a:r>
            <a:r>
              <a:rPr kumimoji="0" lang="el-GR" altLang="x-none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Σχολή Πολιτικών Μηχανικών</a:t>
            </a:r>
            <a:endParaRPr kumimoji="0" lang="el-GR" altLang="x-none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215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altLang="x-none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	Εργαστήριο Μεταλλικών Κατασκευών</a:t>
            </a:r>
            <a:endParaRPr kumimoji="0" lang="el-GR" altLang="x-non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EADE4559-B621-AD4F-ACD6-3B675EAF03A3}"/>
              </a:ext>
            </a:extLst>
          </p:cNvPr>
          <p:cNvSpPr/>
          <p:nvPr/>
        </p:nvSpPr>
        <p:spPr>
          <a:xfrm>
            <a:off x="1710793" y="2501646"/>
            <a:ext cx="61590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15900" algn="ctr"/>
            <a:r>
              <a:rPr lang="en-US" b="1" dirty="0">
                <a:solidFill>
                  <a:schemeClr val="accent1">
                    <a:lumMod val="75000"/>
                  </a:schemeClr>
                </a:solidFill>
                <a:ea typeface="Times New Roman" panose="02020603050405020304" pitchFamily="18" charset="0"/>
              </a:rPr>
              <a:t>“</a:t>
            </a:r>
            <a:r>
              <a:rPr lang="el-GR" b="1" dirty="0">
                <a:solidFill>
                  <a:schemeClr val="accent1">
                    <a:lumMod val="75000"/>
                  </a:schemeClr>
                </a:solidFill>
                <a:ea typeface="Times New Roman" panose="02020603050405020304" pitchFamily="18" charset="0"/>
              </a:rPr>
              <a:t>Σύγκριση εναλλακτικών λύσεων προσθήκης ορόφου σε διώροφο κτίριο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  <a:ea typeface="Times New Roman" panose="02020603050405020304" pitchFamily="18" charset="0"/>
              </a:rPr>
              <a:t>”</a:t>
            </a:r>
            <a:endParaRPr lang="x-none" sz="1100" b="1" dirty="0">
              <a:solidFill>
                <a:schemeClr val="accent1">
                  <a:lumMod val="75000"/>
                </a:schemeClr>
              </a:solidFill>
              <a:effectLst/>
              <a:ea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33FB2EE6-F542-5E4A-9C7E-D173339DC06E}"/>
              </a:ext>
            </a:extLst>
          </p:cNvPr>
          <p:cNvSpPr txBox="1"/>
          <p:nvPr/>
        </p:nvSpPr>
        <p:spPr>
          <a:xfrm>
            <a:off x="3669730" y="1971956"/>
            <a:ext cx="22411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/>
              <a:t>Διπλωματική Εργασία</a:t>
            </a:r>
            <a:endParaRPr lang="x-none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702E9FFA-9316-3A4E-8CFB-7B9AA1921956}"/>
              </a:ext>
            </a:extLst>
          </p:cNvPr>
          <p:cNvSpPr txBox="1"/>
          <p:nvPr/>
        </p:nvSpPr>
        <p:spPr>
          <a:xfrm>
            <a:off x="236671" y="6209005"/>
            <a:ext cx="29482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600" dirty="0"/>
              <a:t>Επιβλέπων: Παύλος </a:t>
            </a:r>
            <a:r>
              <a:rPr lang="el-GR" sz="1600" dirty="0" err="1"/>
              <a:t>Θανόπουλος</a:t>
            </a:r>
            <a:endParaRPr lang="x-none" sz="16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04B7CF6D-F7EF-4C40-9005-958EC4E737C0}"/>
              </a:ext>
            </a:extLst>
          </p:cNvPr>
          <p:cNvSpPr txBox="1"/>
          <p:nvPr/>
        </p:nvSpPr>
        <p:spPr>
          <a:xfrm>
            <a:off x="3051709" y="3337978"/>
            <a:ext cx="36854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/>
              <a:t>Σπουδαστής: Γεώργιος Π. </a:t>
            </a:r>
            <a:r>
              <a:rPr lang="el-GR" dirty="0" err="1"/>
              <a:t>Λαουλάκος</a:t>
            </a:r>
            <a:endParaRPr lang="el-GR" dirty="0"/>
          </a:p>
          <a:p>
            <a:endParaRPr lang="x-none" dirty="0"/>
          </a:p>
        </p:txBody>
      </p:sp>
      <p:pic>
        <p:nvPicPr>
          <p:cNvPr id="15" name="Picture 14" descr="A close-up of a steel bridge&#10;&#10;Description automatically generated with low confidence">
            <a:extLst>
              <a:ext uri="{FF2B5EF4-FFF2-40B4-BE49-F238E27FC236}">
                <a16:creationId xmlns:a16="http://schemas.microsoft.com/office/drawing/2014/main" xmlns="" id="{16BB1921-C73A-FF4C-AE26-881F2AA2EF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xmlns="" r:id="rId4"/>
              </a:ext>
            </a:extLst>
          </a:blip>
          <a:stretch>
            <a:fillRect/>
          </a:stretch>
        </p:blipFill>
        <p:spPr>
          <a:xfrm rot="5400000">
            <a:off x="6909392" y="1575389"/>
            <a:ext cx="6857999" cy="370722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D878BB08-A62A-8744-B427-597CAD5CF03A}"/>
              </a:ext>
            </a:extLst>
          </p:cNvPr>
          <p:cNvSpPr txBox="1"/>
          <p:nvPr/>
        </p:nvSpPr>
        <p:spPr>
          <a:xfrm>
            <a:off x="6051095" y="6209005"/>
            <a:ext cx="22935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600" dirty="0"/>
              <a:t>Αθήνα, 12 Μαρτίου 2021</a:t>
            </a:r>
            <a:endParaRPr lang="x-none" sz="1600" dirty="0"/>
          </a:p>
        </p:txBody>
      </p:sp>
    </p:spTree>
    <p:extLst>
      <p:ext uri="{BB962C8B-B14F-4D97-AF65-F5344CB8AC3E}">
        <p14:creationId xmlns:p14="http://schemas.microsoft.com/office/powerpoint/2010/main" val="888865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hart&#10;&#10;Description automatically generated with medium confidence">
            <a:extLst>
              <a:ext uri="{FF2B5EF4-FFF2-40B4-BE49-F238E27FC236}">
                <a16:creationId xmlns:a16="http://schemas.microsoft.com/office/drawing/2014/main" xmlns="" id="{EE6400DB-15C4-C641-B596-B97A7D1B104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571"/>
          <a:stretch/>
        </p:blipFill>
        <p:spPr>
          <a:xfrm>
            <a:off x="447082" y="1897412"/>
            <a:ext cx="6099072" cy="4348279"/>
          </a:xfrm>
          <a:prstGeom prst="rect">
            <a:avLst/>
          </a:prstGeom>
        </p:spPr>
      </p:pic>
      <p:pic>
        <p:nvPicPr>
          <p:cNvPr id="5" name="Picture 4" descr="PyrforosBWStamp1">
            <a:extLst>
              <a:ext uri="{FF2B5EF4-FFF2-40B4-BE49-F238E27FC236}">
                <a16:creationId xmlns:a16="http://schemas.microsoft.com/office/drawing/2014/main" xmlns="" id="{963BB5F6-B896-0943-859D-92D9AACA7D48}"/>
              </a:ext>
            </a:extLst>
          </p:cNvPr>
          <p:cNvPicPr/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4634" y="6156801"/>
            <a:ext cx="391365" cy="39136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" name="AutoShape 2">
            <a:extLst>
              <a:ext uri="{FF2B5EF4-FFF2-40B4-BE49-F238E27FC236}">
                <a16:creationId xmlns:a16="http://schemas.microsoft.com/office/drawing/2014/main" xmlns="" id="{4A5BCD9B-5AF6-E14D-97FC-0DE5599986AF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9699259" y="6352484"/>
            <a:ext cx="2121974" cy="0"/>
          </a:xfrm>
          <a:prstGeom prst="straightConnector1">
            <a:avLst/>
          </a:prstGeom>
          <a:noFill/>
          <a:ln w="19050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606B31B1-3E79-2044-8738-D54203AB0E75}"/>
              </a:ext>
            </a:extLst>
          </p:cNvPr>
          <p:cNvSpPr txBox="1"/>
          <p:nvPr/>
        </p:nvSpPr>
        <p:spPr>
          <a:xfrm>
            <a:off x="4699464" y="6179919"/>
            <a:ext cx="13965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000" dirty="0"/>
              <a:t>Εγχειρίδιο </a:t>
            </a:r>
            <a:r>
              <a:rPr lang="en-US" sz="1000" dirty="0"/>
              <a:t>FESPA, 2020</a:t>
            </a:r>
            <a:endParaRPr lang="x-none" sz="10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93245721-934D-8946-AB03-571E5F0005D9}"/>
              </a:ext>
            </a:extLst>
          </p:cNvPr>
          <p:cNvSpPr txBox="1"/>
          <p:nvPr/>
        </p:nvSpPr>
        <p:spPr>
          <a:xfrm>
            <a:off x="751099" y="652508"/>
            <a:ext cx="38826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Pushover | </a:t>
            </a:r>
            <a:r>
              <a:rPr lang="el-GR" dirty="0"/>
              <a:t>Διαδικασία Ελέγχου </a:t>
            </a:r>
          </a:p>
          <a:p>
            <a:r>
              <a:rPr lang="el-GR" dirty="0"/>
              <a:t>με βάση τις Στάθμες </a:t>
            </a:r>
            <a:r>
              <a:rPr lang="el-GR" dirty="0" err="1"/>
              <a:t>Επιτελεστικότητας</a:t>
            </a:r>
            <a:endParaRPr lang="x-none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0790EC7A-3814-2F4F-A384-683B7190C0D5}"/>
              </a:ext>
            </a:extLst>
          </p:cNvPr>
          <p:cNvSpPr/>
          <p:nvPr/>
        </p:nvSpPr>
        <p:spPr>
          <a:xfrm>
            <a:off x="-12700" y="952815"/>
            <a:ext cx="5410200" cy="45719"/>
          </a:xfrm>
          <a:prstGeom prst="rect">
            <a:avLst/>
          </a:prstGeom>
          <a:solidFill>
            <a:schemeClr val="bg2">
              <a:lumMod val="90000"/>
            </a:schemeClr>
          </a:solidFill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60FCD747-55DA-434E-B3EA-AC41E6909230}"/>
              </a:ext>
            </a:extLst>
          </p:cNvPr>
          <p:cNvSpPr txBox="1"/>
          <p:nvPr/>
        </p:nvSpPr>
        <p:spPr>
          <a:xfrm>
            <a:off x="2631168" y="6172583"/>
            <a:ext cx="22461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000" dirty="0"/>
              <a:t>Διαδικασία ελέγχου </a:t>
            </a:r>
            <a:r>
              <a:rPr lang="el-GR" sz="1000" dirty="0" err="1"/>
              <a:t>επιτελεστικότητας</a:t>
            </a:r>
            <a:r>
              <a:rPr lang="el-GR" sz="1000" dirty="0"/>
              <a:t>,</a:t>
            </a:r>
            <a:endParaRPr lang="x-none" sz="100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ED278AC6-F1A2-DD4A-9110-90F4CA75D341}"/>
              </a:ext>
            </a:extLst>
          </p:cNvPr>
          <p:cNvSpPr/>
          <p:nvPr/>
        </p:nvSpPr>
        <p:spPr>
          <a:xfrm>
            <a:off x="7436415" y="2229007"/>
            <a:ext cx="4219168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l-GR" sz="1600" dirty="0"/>
              <a:t>Συνθήκη συμμετοχής ανώτερων </a:t>
            </a:r>
            <a:r>
              <a:rPr lang="el-GR" sz="1600" dirty="0" err="1"/>
              <a:t>ιδιομορφών</a:t>
            </a:r>
            <a:endParaRPr lang="el-GR" sz="1600" dirty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l-GR" sz="1600" dirty="0"/>
              <a:t>Έλεγχος για τις στάθμες Α1|Β1|Γ1</a:t>
            </a:r>
            <a:endParaRPr lang="x-none" sz="1600" dirty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l-GR" sz="1600" dirty="0"/>
              <a:t>Εύρεση λόγων επάρκειας μελών </a:t>
            </a:r>
          </a:p>
          <a:p>
            <a:pPr algn="ctr"/>
            <a:endParaRPr lang="x-none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5" name="Rectangle 4">
            <a:extLst>
              <a:ext uri="{FF2B5EF4-FFF2-40B4-BE49-F238E27FC236}">
                <a16:creationId xmlns:a16="http://schemas.microsoft.com/office/drawing/2014/main" xmlns="" id="{AC78ACA3-2241-3F4F-B979-A4E30C0227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54634" y="6143003"/>
            <a:ext cx="3948101" cy="5770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215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altLang="x-none" sz="1050" b="0" i="0" u="none" strike="noStrike" cap="none" normalizeH="0" baseline="0" dirty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ea typeface="Times New Roman" panose="02020603050405020304" pitchFamily="18" charset="0"/>
              </a:rPr>
              <a:t>ΕΘΝΙΚΟ ΜΕΤΣΟΒΙΟ ΠΟΛΥΤΕΧΝΕΙΟ</a:t>
            </a:r>
            <a:endParaRPr kumimoji="0" lang="el-GR" altLang="x-none" sz="1050" b="0" i="0" u="none" strike="noStrike" cap="none" normalizeH="0" baseline="0" dirty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</a:endParaRPr>
          </a:p>
          <a:p>
            <a:pPr marL="0" marR="0" lvl="0" indent="215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altLang="x-none" sz="1050" b="0" i="0" u="none" strike="noStrike" cap="none" normalizeH="0" baseline="0" dirty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   </a:t>
            </a:r>
            <a:r>
              <a:rPr kumimoji="0" lang="el-GR" altLang="x-none" sz="1050" b="0" i="0" u="none" strike="noStrike" cap="none" normalizeH="0" baseline="0" dirty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Σχολή Πολιτικών Μηχανικών</a:t>
            </a:r>
            <a:endParaRPr kumimoji="0" lang="el-GR" altLang="x-none" sz="1050" b="0" i="0" u="none" strike="noStrike" cap="none" normalizeH="0" baseline="0" dirty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</a:endParaRPr>
          </a:p>
          <a:p>
            <a:pPr marL="0" marR="0" lvl="0" indent="215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altLang="x-none" sz="1050" b="0" i="0" u="none" strike="noStrike" cap="none" normalizeH="0" baseline="0" dirty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Εργαστήριο Μεταλλικών Κατασκευών</a:t>
            </a:r>
            <a:endParaRPr kumimoji="0" lang="el-GR" altLang="x-none" sz="1050" b="0" i="0" u="none" strike="noStrike" cap="none" normalizeH="0" baseline="0" dirty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xmlns="" id="{F3639C40-06EA-5E4D-96FC-57B5DB332E22}"/>
              </a:ext>
            </a:extLst>
          </p:cNvPr>
          <p:cNvCxnSpPr/>
          <p:nvPr/>
        </p:nvCxnSpPr>
        <p:spPr>
          <a:xfrm>
            <a:off x="6903218" y="1718268"/>
            <a:ext cx="0" cy="4424735"/>
          </a:xfrm>
          <a:prstGeom prst="line">
            <a:avLst/>
          </a:prstGeom>
          <a:ln w="158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1409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2FA4C791-5A41-3446-B9C4-7EFDCE06A5B8}"/>
              </a:ext>
            </a:extLst>
          </p:cNvPr>
          <p:cNvSpPr/>
          <p:nvPr/>
        </p:nvSpPr>
        <p:spPr>
          <a:xfrm>
            <a:off x="169156" y="3202035"/>
            <a:ext cx="4245766" cy="780161"/>
          </a:xfrm>
          <a:prstGeom prst="rect">
            <a:avLst/>
          </a:prstGeom>
          <a:ln w="19050">
            <a:solidFill>
              <a:srgbClr val="FF771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x-none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69E974BB-31B0-054F-B0C8-759CB44948AF}"/>
              </a:ext>
            </a:extLst>
          </p:cNvPr>
          <p:cNvSpPr/>
          <p:nvPr/>
        </p:nvSpPr>
        <p:spPr>
          <a:xfrm>
            <a:off x="169156" y="1805100"/>
            <a:ext cx="4245766" cy="780161"/>
          </a:xfrm>
          <a:prstGeom prst="rect">
            <a:avLst/>
          </a:prstGeom>
          <a:ln w="19050">
            <a:solidFill>
              <a:srgbClr val="FF771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x-none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90A23CFC-4ED5-B94C-85E4-EBA2F68A504D}"/>
              </a:ext>
            </a:extLst>
          </p:cNvPr>
          <p:cNvSpPr/>
          <p:nvPr/>
        </p:nvSpPr>
        <p:spPr>
          <a:xfrm>
            <a:off x="-12700" y="1113583"/>
            <a:ext cx="5410200" cy="45719"/>
          </a:xfrm>
          <a:prstGeom prst="rect">
            <a:avLst/>
          </a:prstGeom>
          <a:solidFill>
            <a:schemeClr val="bg2">
              <a:lumMod val="90000"/>
            </a:schemeClr>
          </a:solidFill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29346C8F-C56A-5849-A327-8D99AF3EFBC6}"/>
              </a:ext>
            </a:extLst>
          </p:cNvPr>
          <p:cNvSpPr txBox="1"/>
          <p:nvPr/>
        </p:nvSpPr>
        <p:spPr>
          <a:xfrm>
            <a:off x="349249" y="788216"/>
            <a:ext cx="79660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dirty="0">
                <a:solidFill>
                  <a:schemeClr val="bg2">
                    <a:lumMod val="25000"/>
                  </a:schemeClr>
                </a:solidFill>
              </a:rPr>
              <a:t>Ανάλυση Προσθήκης Οπλισμένου Σκυροδέματος</a:t>
            </a:r>
            <a:endParaRPr lang="x-none" sz="20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6" name="Picture 5" descr="PyrforosBWStamp1">
            <a:extLst>
              <a:ext uri="{FF2B5EF4-FFF2-40B4-BE49-F238E27FC236}">
                <a16:creationId xmlns:a16="http://schemas.microsoft.com/office/drawing/2014/main" xmlns="" id="{98A9721A-2562-774E-843A-C5CDDB5B5533}"/>
              </a:ext>
            </a:extLst>
          </p:cNvPr>
          <p:cNvPicPr/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552" y="6294717"/>
            <a:ext cx="391365" cy="39136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" name="AutoShape 2">
            <a:extLst>
              <a:ext uri="{FF2B5EF4-FFF2-40B4-BE49-F238E27FC236}">
                <a16:creationId xmlns:a16="http://schemas.microsoft.com/office/drawing/2014/main" xmlns="" id="{47107316-32C1-9142-9024-2C54561DF0BD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746177" y="6490400"/>
            <a:ext cx="2121974" cy="0"/>
          </a:xfrm>
          <a:prstGeom prst="straightConnector1">
            <a:avLst/>
          </a:prstGeom>
          <a:noFill/>
          <a:ln w="19050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" name="Rectangle 4">
            <a:extLst>
              <a:ext uri="{FF2B5EF4-FFF2-40B4-BE49-F238E27FC236}">
                <a16:creationId xmlns:a16="http://schemas.microsoft.com/office/drawing/2014/main" xmlns="" id="{5C7686C2-E5D9-1142-9C90-D042C49829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1552" y="6280919"/>
            <a:ext cx="3948101" cy="5770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215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altLang="x-none" sz="1050" b="0" i="0" u="none" strike="noStrike" cap="none" normalizeH="0" baseline="0" dirty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ea typeface="Times New Roman" panose="02020603050405020304" pitchFamily="18" charset="0"/>
              </a:rPr>
              <a:t>ΕΘΝΙΚΟ ΜΕΤΣΟΒΙΟ ΠΟΛΥΤΕΧΝΕΙΟ</a:t>
            </a:r>
            <a:endParaRPr kumimoji="0" lang="el-GR" altLang="x-none" sz="1050" b="0" i="0" u="none" strike="noStrike" cap="none" normalizeH="0" baseline="0" dirty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</a:endParaRPr>
          </a:p>
          <a:p>
            <a:pPr marL="0" marR="0" lvl="0" indent="215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altLang="x-none" sz="1050" b="0" i="0" u="none" strike="noStrike" cap="none" normalizeH="0" baseline="0" dirty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   </a:t>
            </a:r>
            <a:r>
              <a:rPr kumimoji="0" lang="el-GR" altLang="x-none" sz="1050" b="0" i="0" u="none" strike="noStrike" cap="none" normalizeH="0" baseline="0" dirty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Σχολή Πολιτικών Μηχανικών</a:t>
            </a:r>
            <a:endParaRPr kumimoji="0" lang="el-GR" altLang="x-none" sz="1050" b="0" i="0" u="none" strike="noStrike" cap="none" normalizeH="0" baseline="0" dirty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</a:endParaRPr>
          </a:p>
          <a:p>
            <a:pPr marL="0" marR="0" lvl="0" indent="215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altLang="x-none" sz="1050" b="0" i="0" u="none" strike="noStrike" cap="none" normalizeH="0" baseline="0" dirty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Εργαστήριο Μεταλλικών Κατασκευών</a:t>
            </a:r>
            <a:endParaRPr kumimoji="0" lang="el-GR" altLang="x-none" sz="1050" b="0" i="0" u="none" strike="noStrike" cap="none" normalizeH="0" baseline="0" dirty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E84DA0F0-8FDA-0240-B6E5-809A0C3CE56D}"/>
              </a:ext>
            </a:extLst>
          </p:cNvPr>
          <p:cNvSpPr txBox="1"/>
          <p:nvPr/>
        </p:nvSpPr>
        <p:spPr>
          <a:xfrm>
            <a:off x="3062496" y="1847399"/>
            <a:ext cx="10871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600" dirty="0"/>
              <a:t>ΕΑΚ 2003</a:t>
            </a:r>
          </a:p>
          <a:p>
            <a:r>
              <a:rPr lang="el-GR" sz="1600" dirty="0"/>
              <a:t>ΕΚΩΣ 2000</a:t>
            </a:r>
            <a:endParaRPr lang="x-none" sz="16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47556B53-DF69-4C44-BDAD-6A9CF5D424A5}"/>
              </a:ext>
            </a:extLst>
          </p:cNvPr>
          <p:cNvSpPr txBox="1"/>
          <p:nvPr/>
        </p:nvSpPr>
        <p:spPr>
          <a:xfrm>
            <a:off x="455273" y="3429000"/>
            <a:ext cx="34475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/>
              <a:t>Αποτίμηση φέρουσας ικανότητας </a:t>
            </a:r>
            <a:endParaRPr lang="x-none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60D07905-19F8-884A-8892-47E274C7722B}"/>
              </a:ext>
            </a:extLst>
          </p:cNvPr>
          <p:cNvSpPr txBox="1"/>
          <p:nvPr/>
        </p:nvSpPr>
        <p:spPr>
          <a:xfrm>
            <a:off x="201552" y="1938930"/>
            <a:ext cx="28206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err="1"/>
              <a:t>Διαστασιολόγηση</a:t>
            </a:r>
            <a:r>
              <a:rPr lang="el-GR" dirty="0"/>
              <a:t> | Όπλιση </a:t>
            </a:r>
            <a:endParaRPr lang="x-none" dirty="0"/>
          </a:p>
          <a:p>
            <a:endParaRPr lang="x-none" dirty="0"/>
          </a:p>
        </p:txBody>
      </p:sp>
      <p:sp>
        <p:nvSpPr>
          <p:cNvPr id="19" name="Right Arrow 18">
            <a:extLst>
              <a:ext uri="{FF2B5EF4-FFF2-40B4-BE49-F238E27FC236}">
                <a16:creationId xmlns:a16="http://schemas.microsoft.com/office/drawing/2014/main" xmlns="" id="{81F90A39-CCC6-3540-B451-ACE57DAB0CDF}"/>
              </a:ext>
            </a:extLst>
          </p:cNvPr>
          <p:cNvSpPr/>
          <p:nvPr/>
        </p:nvSpPr>
        <p:spPr>
          <a:xfrm rot="5400000">
            <a:off x="2035371" y="2777293"/>
            <a:ext cx="288660" cy="224676"/>
          </a:xfrm>
          <a:prstGeom prst="rightArrow">
            <a:avLst/>
          </a:prstGeom>
          <a:noFill/>
          <a:ln w="19050">
            <a:solidFill>
              <a:srgbClr val="FF77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BCE4C955-8005-B24B-B5A5-888FCDEC7ECB}"/>
              </a:ext>
            </a:extLst>
          </p:cNvPr>
          <p:cNvSpPr txBox="1"/>
          <p:nvPr/>
        </p:nvSpPr>
        <p:spPr>
          <a:xfrm>
            <a:off x="9004525" y="5356019"/>
            <a:ext cx="28793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000" dirty="0" err="1"/>
              <a:t>Ξυλότυπος</a:t>
            </a:r>
            <a:r>
              <a:rPr lang="el-GR" sz="1000" dirty="0"/>
              <a:t> προσθήκης οπλισμένου σκυροδέματος</a:t>
            </a:r>
            <a:endParaRPr lang="x-none" sz="1000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xmlns="" id="{C3254F46-B969-D641-86CB-7B7C43498505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4793064" y="1346196"/>
            <a:ext cx="7090775" cy="3892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7344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102C0E08-658C-A242-9CD3-7DF7C5D6801E}"/>
              </a:ext>
            </a:extLst>
          </p:cNvPr>
          <p:cNvSpPr/>
          <p:nvPr/>
        </p:nvSpPr>
        <p:spPr>
          <a:xfrm>
            <a:off x="7475444" y="1899768"/>
            <a:ext cx="4447629" cy="519464"/>
          </a:xfrm>
          <a:prstGeom prst="rect">
            <a:avLst/>
          </a:prstGeom>
          <a:ln w="19050">
            <a:solidFill>
              <a:srgbClr val="FF771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x-none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BACBB97E-C696-E447-B7EB-C9DA9F4B0D8A}"/>
              </a:ext>
            </a:extLst>
          </p:cNvPr>
          <p:cNvSpPr/>
          <p:nvPr/>
        </p:nvSpPr>
        <p:spPr>
          <a:xfrm>
            <a:off x="479484" y="1871944"/>
            <a:ext cx="4447629" cy="519464"/>
          </a:xfrm>
          <a:prstGeom prst="rect">
            <a:avLst/>
          </a:prstGeom>
          <a:ln w="19050">
            <a:solidFill>
              <a:srgbClr val="FF771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x-none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26F9B113-672E-1648-B790-3675CE664E48}"/>
              </a:ext>
            </a:extLst>
          </p:cNvPr>
          <p:cNvSpPr/>
          <p:nvPr/>
        </p:nvSpPr>
        <p:spPr>
          <a:xfrm>
            <a:off x="-12700" y="1113583"/>
            <a:ext cx="5410200" cy="45719"/>
          </a:xfrm>
          <a:prstGeom prst="rect">
            <a:avLst/>
          </a:prstGeom>
          <a:solidFill>
            <a:schemeClr val="bg2">
              <a:lumMod val="90000"/>
            </a:schemeClr>
          </a:solidFill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120B8C3D-A6A4-5F4A-8F05-85616EA96B72}"/>
              </a:ext>
            </a:extLst>
          </p:cNvPr>
          <p:cNvSpPr txBox="1"/>
          <p:nvPr/>
        </p:nvSpPr>
        <p:spPr>
          <a:xfrm>
            <a:off x="349250" y="1113583"/>
            <a:ext cx="46863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dirty="0"/>
              <a:t>Ανάλυση </a:t>
            </a:r>
            <a:r>
              <a:rPr lang="en-US" sz="2000" dirty="0"/>
              <a:t>pushover</a:t>
            </a:r>
            <a:endParaRPr lang="x-none" sz="20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4ABC9A81-98F6-1D49-8FA8-B935128DC726}"/>
              </a:ext>
            </a:extLst>
          </p:cNvPr>
          <p:cNvSpPr txBox="1"/>
          <p:nvPr/>
        </p:nvSpPr>
        <p:spPr>
          <a:xfrm>
            <a:off x="349249" y="788216"/>
            <a:ext cx="79660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dirty="0">
                <a:solidFill>
                  <a:schemeClr val="bg2">
                    <a:lumMod val="25000"/>
                  </a:schemeClr>
                </a:solidFill>
              </a:rPr>
              <a:t>Ανάλυση Προσθήκης Οπλισμένου Σκυροδέματος</a:t>
            </a:r>
            <a:endParaRPr lang="x-none" sz="20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A232570B-DCE7-9E4F-B71B-5C451D46773B}"/>
              </a:ext>
            </a:extLst>
          </p:cNvPr>
          <p:cNvSpPr txBox="1"/>
          <p:nvPr/>
        </p:nvSpPr>
        <p:spPr>
          <a:xfrm>
            <a:off x="468583" y="1938858"/>
            <a:ext cx="44694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/>
              <a:t>Σχεδιασμός για στάθμη </a:t>
            </a:r>
            <a:r>
              <a:rPr lang="el-GR" dirty="0" err="1"/>
              <a:t>επιτελεστικότητας</a:t>
            </a:r>
            <a:r>
              <a:rPr lang="el-GR" dirty="0"/>
              <a:t> Α1</a:t>
            </a:r>
            <a:endParaRPr lang="x-none" dirty="0"/>
          </a:p>
          <a:p>
            <a:endParaRPr lang="x-none" dirty="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xmlns="" id="{3E4AE1F0-E479-CC4E-BF9B-B4669248B695}"/>
              </a:ext>
            </a:extLst>
          </p:cNvPr>
          <p:cNvCxnSpPr/>
          <p:nvPr/>
        </p:nvCxnSpPr>
        <p:spPr>
          <a:xfrm>
            <a:off x="5397500" y="2138983"/>
            <a:ext cx="1505718" cy="0"/>
          </a:xfrm>
          <a:prstGeom prst="straightConnector1">
            <a:avLst/>
          </a:prstGeom>
          <a:ln w="15875">
            <a:solidFill>
              <a:srgbClr val="FF771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804F6C90-9513-A547-8A14-F853E0BC4A72}"/>
              </a:ext>
            </a:extLst>
          </p:cNvPr>
          <p:cNvSpPr txBox="1"/>
          <p:nvPr/>
        </p:nvSpPr>
        <p:spPr>
          <a:xfrm>
            <a:off x="7634386" y="1968442"/>
            <a:ext cx="3932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/>
              <a:t>Λόγοι επάρκειας των μελών του φορέα </a:t>
            </a:r>
            <a:endParaRPr lang="x-none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xmlns="" id="{CF236F3D-85D8-0B45-9D00-A7DB9D56C68A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448166" y="3024458"/>
            <a:ext cx="4489846" cy="315527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3398E017-4F90-D14B-A1BF-CAFAF69C0A8A}"/>
              </a:ext>
            </a:extLst>
          </p:cNvPr>
          <p:cNvSpPr txBox="1"/>
          <p:nvPr/>
        </p:nvSpPr>
        <p:spPr>
          <a:xfrm>
            <a:off x="4068619" y="6264456"/>
            <a:ext cx="9669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000" dirty="0"/>
              <a:t>Διάγραμμα </a:t>
            </a:r>
            <a:r>
              <a:rPr lang="en-US" sz="1000" dirty="0"/>
              <a:t>F-d</a:t>
            </a:r>
            <a:endParaRPr lang="x-none" sz="1000" dirty="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xmlns="" id="{00B3ADC9-27A6-5445-8085-1B11696A0CDA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5446073" y="2803071"/>
            <a:ext cx="6477000" cy="3461385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DF64D123-30DB-7A48-AFA2-01C347B30150}"/>
              </a:ext>
            </a:extLst>
          </p:cNvPr>
          <p:cNvSpPr txBox="1"/>
          <p:nvPr/>
        </p:nvSpPr>
        <p:spPr>
          <a:xfrm>
            <a:off x="9362319" y="6264456"/>
            <a:ext cx="277511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000" dirty="0"/>
              <a:t>Διάγραμμα Απαίτησης – Ικανότητας, στάθμης Α1 </a:t>
            </a:r>
            <a:endParaRPr lang="x-none" sz="1000" dirty="0"/>
          </a:p>
        </p:txBody>
      </p:sp>
    </p:spTree>
    <p:extLst>
      <p:ext uri="{BB962C8B-B14F-4D97-AF65-F5344CB8AC3E}">
        <p14:creationId xmlns:p14="http://schemas.microsoft.com/office/powerpoint/2010/main" val="2630616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xmlns="" id="{CF53B947-D4AA-1C43-902E-6F172B2BDF88}"/>
              </a:ext>
            </a:extLst>
          </p:cNvPr>
          <p:cNvPicPr/>
          <p:nvPr/>
        </p:nvPicPr>
        <p:blipFill rotWithShape="1">
          <a:blip r:embed="rId2"/>
          <a:srcRect t="5129"/>
          <a:stretch/>
        </p:blipFill>
        <p:spPr>
          <a:xfrm>
            <a:off x="2705017" y="2686663"/>
            <a:ext cx="3256203" cy="2104779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37F5C68E-5AB7-2C44-BEBB-504DB11C53B5}"/>
              </a:ext>
            </a:extLst>
          </p:cNvPr>
          <p:cNvSpPr/>
          <p:nvPr/>
        </p:nvSpPr>
        <p:spPr>
          <a:xfrm>
            <a:off x="481203" y="5442280"/>
            <a:ext cx="4447629" cy="519464"/>
          </a:xfrm>
          <a:prstGeom prst="rect">
            <a:avLst/>
          </a:prstGeom>
          <a:ln w="19050">
            <a:solidFill>
              <a:srgbClr val="FF771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x-none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E8CAB1E6-F69A-CA48-8E38-AD3639765268}"/>
              </a:ext>
            </a:extLst>
          </p:cNvPr>
          <p:cNvSpPr/>
          <p:nvPr/>
        </p:nvSpPr>
        <p:spPr>
          <a:xfrm>
            <a:off x="-12700" y="1113583"/>
            <a:ext cx="5410200" cy="45719"/>
          </a:xfrm>
          <a:prstGeom prst="rect">
            <a:avLst/>
          </a:prstGeom>
          <a:solidFill>
            <a:schemeClr val="bg2">
              <a:lumMod val="90000"/>
            </a:schemeClr>
          </a:solidFill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2A18E508-E956-6C40-A3F1-25E1382A1570}"/>
              </a:ext>
            </a:extLst>
          </p:cNvPr>
          <p:cNvSpPr txBox="1"/>
          <p:nvPr/>
        </p:nvSpPr>
        <p:spPr>
          <a:xfrm>
            <a:off x="330200" y="784913"/>
            <a:ext cx="46863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dirty="0">
                <a:solidFill>
                  <a:schemeClr val="bg2">
                    <a:lumMod val="25000"/>
                  </a:schemeClr>
                </a:solidFill>
              </a:rPr>
              <a:t>Ανάλυση Προσθήκης Δομικού Χάλυβα</a:t>
            </a:r>
            <a:endParaRPr lang="x-none" sz="20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6" name="Picture 5" descr="PyrforosBWStamp1">
            <a:extLst>
              <a:ext uri="{FF2B5EF4-FFF2-40B4-BE49-F238E27FC236}">
                <a16:creationId xmlns:a16="http://schemas.microsoft.com/office/drawing/2014/main" xmlns="" id="{CD380E2C-CF4F-D442-AAB8-A56909E721D0}"/>
              </a:ext>
            </a:extLst>
          </p:cNvPr>
          <p:cNvPicPr/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007" y="6101958"/>
            <a:ext cx="391365" cy="39136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" name="AutoShape 2">
            <a:extLst>
              <a:ext uri="{FF2B5EF4-FFF2-40B4-BE49-F238E27FC236}">
                <a16:creationId xmlns:a16="http://schemas.microsoft.com/office/drawing/2014/main" xmlns="" id="{2A44B493-E416-B949-AD1E-B989E1F84247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793632" y="6297641"/>
            <a:ext cx="2121974" cy="0"/>
          </a:xfrm>
          <a:prstGeom prst="straightConnector1">
            <a:avLst/>
          </a:prstGeom>
          <a:noFill/>
          <a:ln w="19050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" name="Rectangle 4">
            <a:extLst>
              <a:ext uri="{FF2B5EF4-FFF2-40B4-BE49-F238E27FC236}">
                <a16:creationId xmlns:a16="http://schemas.microsoft.com/office/drawing/2014/main" xmlns="" id="{C65EBC05-55DD-DB43-8477-0E3064E4D2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9007" y="6088160"/>
            <a:ext cx="3948101" cy="5770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215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altLang="x-none" sz="1050" b="0" i="0" u="none" strike="noStrike" cap="none" normalizeH="0" baseline="0" dirty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ea typeface="Times New Roman" panose="02020603050405020304" pitchFamily="18" charset="0"/>
              </a:rPr>
              <a:t>ΕΘΝΙΚΟ ΜΕΤΣΟΒΙΟ ΠΟΛΥΤΕΧΝΕΙΟ</a:t>
            </a:r>
            <a:endParaRPr kumimoji="0" lang="el-GR" altLang="x-none" sz="1050" b="0" i="0" u="none" strike="noStrike" cap="none" normalizeH="0" baseline="0" dirty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</a:endParaRPr>
          </a:p>
          <a:p>
            <a:pPr marL="0" marR="0" lvl="0" indent="215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altLang="x-none" sz="1050" b="0" i="0" u="none" strike="noStrike" cap="none" normalizeH="0" baseline="0" dirty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   </a:t>
            </a:r>
            <a:r>
              <a:rPr kumimoji="0" lang="el-GR" altLang="x-none" sz="1050" b="0" i="0" u="none" strike="noStrike" cap="none" normalizeH="0" baseline="0" dirty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Σχολή Πολιτικών Μηχανικών</a:t>
            </a:r>
            <a:endParaRPr kumimoji="0" lang="el-GR" altLang="x-none" sz="1050" b="0" i="0" u="none" strike="noStrike" cap="none" normalizeH="0" baseline="0" dirty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</a:endParaRPr>
          </a:p>
          <a:p>
            <a:pPr marL="0" marR="0" lvl="0" indent="215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altLang="x-none" sz="1050" b="0" i="0" u="none" strike="noStrike" cap="none" normalizeH="0" baseline="0" dirty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Εργαστήριο Μεταλλικών Κατασκευών</a:t>
            </a:r>
            <a:endParaRPr kumimoji="0" lang="el-GR" altLang="x-none" sz="1050" b="0" i="0" u="none" strike="noStrike" cap="none" normalizeH="0" baseline="0" dirty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A731D14E-9CBD-C846-A9C2-DB7A437BAEE5}"/>
              </a:ext>
            </a:extLst>
          </p:cNvPr>
          <p:cNvSpPr txBox="1"/>
          <p:nvPr/>
        </p:nvSpPr>
        <p:spPr>
          <a:xfrm>
            <a:off x="481203" y="5527263"/>
            <a:ext cx="43329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dirty="0"/>
              <a:t>Έ</a:t>
            </a:r>
            <a:r>
              <a:rPr lang="el-GR" dirty="0" err="1"/>
              <a:t>λεγχος</a:t>
            </a:r>
            <a:r>
              <a:rPr lang="el-GR" dirty="0"/>
              <a:t> μεταλλικών μελών με βάση τον </a:t>
            </a:r>
            <a:r>
              <a:rPr lang="en-US" dirty="0"/>
              <a:t>EC3</a:t>
            </a:r>
            <a:endParaRPr lang="x-none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3364EE85-737D-3849-8054-E47552601CF3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6682154" y="113420"/>
            <a:ext cx="5509846" cy="6748423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0AE3A8C5-32EB-F344-BC6F-200E4469D474}"/>
              </a:ext>
            </a:extLst>
          </p:cNvPr>
          <p:cNvSpPr txBox="1"/>
          <p:nvPr/>
        </p:nvSpPr>
        <p:spPr>
          <a:xfrm>
            <a:off x="249007" y="1871372"/>
            <a:ext cx="643314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l-GR" sz="1600" dirty="0"/>
              <a:t>Τηρούνται τα γεωμετρικά χαρακτηριστικά των υφιστάμενων κατόψεων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l-GR" sz="1600" dirty="0"/>
              <a:t>Τα μεταλλικά υποστυλώματα εδράζονται αρθρωτά στα υφιστάμενα, μέσω χημικών </a:t>
            </a:r>
            <a:r>
              <a:rPr lang="el-GR" sz="1600" dirty="0" err="1"/>
              <a:t>βλήτρων</a:t>
            </a:r>
            <a:r>
              <a:rPr lang="el-GR" sz="1600" dirty="0"/>
              <a:t> 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l-GR" sz="1600" dirty="0"/>
              <a:t>Σύμμικτες πλάκες συνολικού πάχους 8εκ. </a:t>
            </a:r>
            <a:endParaRPr lang="x-none" sz="1600" dirty="0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xmlns="" id="{904F8847-FB88-CF40-8A01-8C772E2D1B8A}"/>
              </a:ext>
            </a:extLst>
          </p:cNvPr>
          <p:cNvCxnSpPr>
            <a:cxnSpLocks/>
          </p:cNvCxnSpPr>
          <p:nvPr/>
        </p:nvCxnSpPr>
        <p:spPr>
          <a:xfrm>
            <a:off x="1194327" y="3373800"/>
            <a:ext cx="0" cy="1697322"/>
          </a:xfrm>
          <a:prstGeom prst="straightConnector1">
            <a:avLst/>
          </a:prstGeom>
          <a:ln w="158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D27D64EF-AE98-D748-8DF3-4E3E5C4EA0E1}"/>
              </a:ext>
            </a:extLst>
          </p:cNvPr>
          <p:cNvSpPr txBox="1"/>
          <p:nvPr/>
        </p:nvSpPr>
        <p:spPr>
          <a:xfrm>
            <a:off x="9342223" y="6469223"/>
            <a:ext cx="234711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000" dirty="0" err="1"/>
              <a:t>Ξυλότυπος</a:t>
            </a:r>
            <a:r>
              <a:rPr lang="el-GR" sz="1000" dirty="0"/>
              <a:t> προσθήκης με δομικό χάλυβα</a:t>
            </a:r>
            <a:endParaRPr lang="x-none" sz="10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E050CCFF-EC9F-1647-9851-4E04389A3458}"/>
              </a:ext>
            </a:extLst>
          </p:cNvPr>
          <p:cNvSpPr txBox="1"/>
          <p:nvPr/>
        </p:nvSpPr>
        <p:spPr>
          <a:xfrm>
            <a:off x="4487772" y="4876425"/>
            <a:ext cx="20441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000" dirty="0"/>
              <a:t>Προσομοίωση </a:t>
            </a:r>
            <a:r>
              <a:rPr lang="el-GR" sz="1000" dirty="0" err="1"/>
              <a:t>έδρασης</a:t>
            </a:r>
            <a:r>
              <a:rPr lang="el-GR" sz="1000" dirty="0"/>
              <a:t> μεταλλικού</a:t>
            </a:r>
            <a:endParaRPr lang="en-US" sz="1000" dirty="0"/>
          </a:p>
          <a:p>
            <a:r>
              <a:rPr lang="el-GR" sz="1000" dirty="0"/>
              <a:t> υποστυλώματος</a:t>
            </a:r>
            <a:r>
              <a:rPr lang="en-US" sz="1000" dirty="0"/>
              <a:t>,</a:t>
            </a:r>
            <a:r>
              <a:rPr lang="el-GR" sz="1000" dirty="0"/>
              <a:t> </a:t>
            </a:r>
            <a:r>
              <a:rPr lang="en-US" sz="1000" dirty="0"/>
              <a:t>PROFIS</a:t>
            </a:r>
            <a:endParaRPr lang="x-none" sz="1000" dirty="0"/>
          </a:p>
        </p:txBody>
      </p:sp>
    </p:spTree>
    <p:extLst>
      <p:ext uri="{BB962C8B-B14F-4D97-AF65-F5344CB8AC3E}">
        <p14:creationId xmlns:p14="http://schemas.microsoft.com/office/powerpoint/2010/main" val="2677096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082736DD-E159-5F4E-B112-371971BFC479}"/>
              </a:ext>
            </a:extLst>
          </p:cNvPr>
          <p:cNvSpPr/>
          <p:nvPr/>
        </p:nvSpPr>
        <p:spPr>
          <a:xfrm>
            <a:off x="-12700" y="1113583"/>
            <a:ext cx="5410200" cy="45719"/>
          </a:xfrm>
          <a:prstGeom prst="rect">
            <a:avLst/>
          </a:prstGeom>
          <a:solidFill>
            <a:schemeClr val="bg2">
              <a:lumMod val="90000"/>
            </a:schemeClr>
          </a:solidFill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pic>
        <p:nvPicPr>
          <p:cNvPr id="6" name="Picture 5" descr="PyrforosBWStamp1">
            <a:extLst>
              <a:ext uri="{FF2B5EF4-FFF2-40B4-BE49-F238E27FC236}">
                <a16:creationId xmlns:a16="http://schemas.microsoft.com/office/drawing/2014/main" xmlns="" id="{838B27BF-9F8B-BB44-BC07-DBE3724D293F}"/>
              </a:ext>
            </a:extLst>
          </p:cNvPr>
          <p:cNvPicPr/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4634" y="6156801"/>
            <a:ext cx="391365" cy="39136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" name="AutoShape 2">
            <a:extLst>
              <a:ext uri="{FF2B5EF4-FFF2-40B4-BE49-F238E27FC236}">
                <a16:creationId xmlns:a16="http://schemas.microsoft.com/office/drawing/2014/main" xmlns="" id="{44C102DB-0634-1C41-B1C2-C8E608C526BB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9699259" y="6352484"/>
            <a:ext cx="2121974" cy="0"/>
          </a:xfrm>
          <a:prstGeom prst="straightConnector1">
            <a:avLst/>
          </a:prstGeom>
          <a:noFill/>
          <a:ln w="19050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" name="Rectangle 4">
            <a:extLst>
              <a:ext uri="{FF2B5EF4-FFF2-40B4-BE49-F238E27FC236}">
                <a16:creationId xmlns:a16="http://schemas.microsoft.com/office/drawing/2014/main" xmlns="" id="{A5AB2943-EE2F-9B41-A812-DAC7E26B8C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54634" y="6143003"/>
            <a:ext cx="3948101" cy="5770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215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altLang="x-none" sz="1050" b="0" i="0" u="none" strike="noStrike" cap="none" normalizeH="0" baseline="0" dirty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ea typeface="Times New Roman" panose="02020603050405020304" pitchFamily="18" charset="0"/>
              </a:rPr>
              <a:t>ΕΘΝΙΚΟ ΜΕΤΣΟΒΙΟ ΠΟΛΥΤΕΧΝΕΙΟ</a:t>
            </a:r>
            <a:endParaRPr kumimoji="0" lang="el-GR" altLang="x-none" sz="1050" b="0" i="0" u="none" strike="noStrike" cap="none" normalizeH="0" baseline="0" dirty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</a:endParaRPr>
          </a:p>
          <a:p>
            <a:pPr marL="0" marR="0" lvl="0" indent="215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altLang="x-none" sz="1050" b="0" i="0" u="none" strike="noStrike" cap="none" normalizeH="0" baseline="0" dirty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   </a:t>
            </a:r>
            <a:r>
              <a:rPr kumimoji="0" lang="el-GR" altLang="x-none" sz="1050" b="0" i="0" u="none" strike="noStrike" cap="none" normalizeH="0" baseline="0" dirty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Σχολή Πολιτικών Μηχανικών</a:t>
            </a:r>
            <a:endParaRPr kumimoji="0" lang="el-GR" altLang="x-none" sz="1050" b="0" i="0" u="none" strike="noStrike" cap="none" normalizeH="0" baseline="0" dirty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</a:endParaRPr>
          </a:p>
          <a:p>
            <a:pPr marL="0" marR="0" lvl="0" indent="215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altLang="x-none" sz="1050" b="0" i="0" u="none" strike="noStrike" cap="none" normalizeH="0" baseline="0" dirty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Εργαστήριο Μεταλλικών Κατασκευών</a:t>
            </a:r>
            <a:endParaRPr kumimoji="0" lang="el-GR" altLang="x-none" sz="1050" b="0" i="0" u="none" strike="noStrike" cap="none" normalizeH="0" baseline="0" dirty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03345184-6F29-FA43-B9A8-3D51DD95C0C2}"/>
              </a:ext>
            </a:extLst>
          </p:cNvPr>
          <p:cNvSpPr/>
          <p:nvPr/>
        </p:nvSpPr>
        <p:spPr>
          <a:xfrm>
            <a:off x="7475444" y="5106674"/>
            <a:ext cx="4447629" cy="519464"/>
          </a:xfrm>
          <a:prstGeom prst="rect">
            <a:avLst/>
          </a:prstGeom>
          <a:ln w="19050">
            <a:solidFill>
              <a:srgbClr val="FF771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x-none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1289A58E-422E-ED47-A63D-9F52BBE80315}"/>
              </a:ext>
            </a:extLst>
          </p:cNvPr>
          <p:cNvSpPr/>
          <p:nvPr/>
        </p:nvSpPr>
        <p:spPr>
          <a:xfrm>
            <a:off x="479484" y="5078850"/>
            <a:ext cx="4447629" cy="519464"/>
          </a:xfrm>
          <a:prstGeom prst="rect">
            <a:avLst/>
          </a:prstGeom>
          <a:ln w="19050">
            <a:solidFill>
              <a:srgbClr val="FF771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x-none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A7555377-EF43-CE4C-AFA0-4EDA553D1938}"/>
              </a:ext>
            </a:extLst>
          </p:cNvPr>
          <p:cNvSpPr txBox="1"/>
          <p:nvPr/>
        </p:nvSpPr>
        <p:spPr>
          <a:xfrm>
            <a:off x="349250" y="1113583"/>
            <a:ext cx="46863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dirty="0"/>
              <a:t>Ανάλυση </a:t>
            </a:r>
            <a:r>
              <a:rPr lang="en-US" sz="2000" dirty="0"/>
              <a:t>pushover</a:t>
            </a:r>
            <a:endParaRPr lang="x-none" sz="20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A934D907-8FE0-C746-8667-63420E0C5B44}"/>
              </a:ext>
            </a:extLst>
          </p:cNvPr>
          <p:cNvSpPr txBox="1"/>
          <p:nvPr/>
        </p:nvSpPr>
        <p:spPr>
          <a:xfrm>
            <a:off x="349249" y="788216"/>
            <a:ext cx="79660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dirty="0">
                <a:solidFill>
                  <a:schemeClr val="bg2">
                    <a:lumMod val="25000"/>
                  </a:schemeClr>
                </a:solidFill>
              </a:rPr>
              <a:t>Ανάλυση Προσθήκης Δομικού Χάλυβα</a:t>
            </a:r>
            <a:endParaRPr lang="x-none" sz="20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E8A98879-40F6-B241-9946-9223D5678CFF}"/>
              </a:ext>
            </a:extLst>
          </p:cNvPr>
          <p:cNvSpPr txBox="1"/>
          <p:nvPr/>
        </p:nvSpPr>
        <p:spPr>
          <a:xfrm>
            <a:off x="468583" y="5145764"/>
            <a:ext cx="39896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600" dirty="0"/>
              <a:t>Σχεδιασμός για στάθμη </a:t>
            </a:r>
            <a:r>
              <a:rPr lang="el-GR" sz="1600" dirty="0" err="1"/>
              <a:t>επιτελεστικότητας</a:t>
            </a:r>
            <a:r>
              <a:rPr lang="el-GR" sz="1600" dirty="0"/>
              <a:t> Α1</a:t>
            </a:r>
            <a:endParaRPr lang="x-none" sz="1600" dirty="0"/>
          </a:p>
          <a:p>
            <a:endParaRPr lang="x-none" sz="1600" dirty="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xmlns="" id="{1E83B1C4-1142-1243-8870-9C9D933C9BF2}"/>
              </a:ext>
            </a:extLst>
          </p:cNvPr>
          <p:cNvCxnSpPr/>
          <p:nvPr/>
        </p:nvCxnSpPr>
        <p:spPr>
          <a:xfrm>
            <a:off x="5397500" y="5345889"/>
            <a:ext cx="1505718" cy="0"/>
          </a:xfrm>
          <a:prstGeom prst="straightConnector1">
            <a:avLst/>
          </a:prstGeom>
          <a:ln w="15875">
            <a:solidFill>
              <a:srgbClr val="FF771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BBE51AAD-671E-E34B-85D1-D8F9A853337B}"/>
              </a:ext>
            </a:extLst>
          </p:cNvPr>
          <p:cNvSpPr txBox="1"/>
          <p:nvPr/>
        </p:nvSpPr>
        <p:spPr>
          <a:xfrm>
            <a:off x="7634386" y="5175348"/>
            <a:ext cx="35076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600" dirty="0"/>
              <a:t>Λόγοι επάρκειας των μελών του φορέα </a:t>
            </a:r>
            <a:endParaRPr lang="x-none" sz="16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41C683D4-23F9-4F40-AC23-4E5339675B82}"/>
              </a:ext>
            </a:extLst>
          </p:cNvPr>
          <p:cNvSpPr txBox="1"/>
          <p:nvPr/>
        </p:nvSpPr>
        <p:spPr>
          <a:xfrm>
            <a:off x="479484" y="2252510"/>
            <a:ext cx="518494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600" dirty="0"/>
              <a:t>Εκεί όπως προκύπτει ο λόγος τέμνουσας υπερβαίνει το όριο του κανονισμού 130% με αποτέλεσμα να πρέπει να εφαρμόσουμε </a:t>
            </a:r>
            <a:r>
              <a:rPr lang="en-US" sz="1600" dirty="0"/>
              <a:t>pushover </a:t>
            </a:r>
            <a:r>
              <a:rPr lang="el-GR" sz="1600" dirty="0"/>
              <a:t>σε συνδυασμό με μια ανάλυση </a:t>
            </a:r>
            <a:r>
              <a:rPr lang="el-GR" sz="1600" dirty="0" err="1"/>
              <a:t>χρονοïστορίας</a:t>
            </a:r>
            <a:r>
              <a:rPr lang="el-GR" sz="1600" dirty="0"/>
              <a:t>. </a:t>
            </a:r>
            <a:endParaRPr lang="x-none" sz="16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BFCF8195-1E11-724B-9479-6C1BC7CC2D22}"/>
              </a:ext>
            </a:extLst>
          </p:cNvPr>
          <p:cNvSpPr txBox="1"/>
          <p:nvPr/>
        </p:nvSpPr>
        <p:spPr>
          <a:xfrm>
            <a:off x="5249165" y="4921393"/>
            <a:ext cx="16936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200" dirty="0"/>
              <a:t>Αν</a:t>
            </a:r>
            <a:r>
              <a:rPr lang="x-none" sz="1200" dirty="0"/>
              <a:t>ά</a:t>
            </a:r>
            <a:r>
              <a:rPr lang="el-GR" sz="1200" dirty="0" err="1"/>
              <a:t>λυση</a:t>
            </a:r>
            <a:r>
              <a:rPr lang="el-GR" sz="1200" dirty="0"/>
              <a:t> </a:t>
            </a:r>
            <a:r>
              <a:rPr lang="el-GR" sz="1200" dirty="0" err="1"/>
              <a:t>χρονοιστορίας</a:t>
            </a:r>
            <a:endParaRPr lang="x-none" sz="1200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xmlns="" id="{B3A58264-CC94-474E-9D04-DFBC68841D5D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6883236" y="1058703"/>
            <a:ext cx="4959514" cy="3604258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C6FFB165-5E85-F445-8739-4019A9C7148B}"/>
              </a:ext>
            </a:extLst>
          </p:cNvPr>
          <p:cNvSpPr txBox="1"/>
          <p:nvPr/>
        </p:nvSpPr>
        <p:spPr>
          <a:xfrm>
            <a:off x="10018206" y="852958"/>
            <a:ext cx="29240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1000" dirty="0"/>
              <a:t>Έ</a:t>
            </a:r>
            <a:r>
              <a:rPr lang="el-GR" sz="1000" dirty="0" err="1"/>
              <a:t>λεγχος</a:t>
            </a:r>
            <a:r>
              <a:rPr lang="el-GR" sz="1000" dirty="0"/>
              <a:t> ανώτερων </a:t>
            </a:r>
            <a:r>
              <a:rPr lang="el-GR" sz="1000" dirty="0" err="1"/>
              <a:t>Ιδιομορφών</a:t>
            </a:r>
            <a:r>
              <a:rPr lang="el-GR" sz="1000" dirty="0"/>
              <a:t> </a:t>
            </a:r>
            <a:endParaRPr lang="x-none" sz="1000" dirty="0"/>
          </a:p>
        </p:txBody>
      </p:sp>
    </p:spTree>
    <p:extLst>
      <p:ext uri="{BB962C8B-B14F-4D97-AF65-F5344CB8AC3E}">
        <p14:creationId xmlns:p14="http://schemas.microsoft.com/office/powerpoint/2010/main" val="3875313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83F353C8-B037-CA4C-BD0A-8B13C07E647C}"/>
              </a:ext>
            </a:extLst>
          </p:cNvPr>
          <p:cNvSpPr/>
          <p:nvPr/>
        </p:nvSpPr>
        <p:spPr>
          <a:xfrm>
            <a:off x="-12700" y="1113583"/>
            <a:ext cx="3415999" cy="45719"/>
          </a:xfrm>
          <a:prstGeom prst="rect">
            <a:avLst/>
          </a:prstGeom>
          <a:solidFill>
            <a:schemeClr val="bg2">
              <a:lumMod val="90000"/>
            </a:schemeClr>
          </a:solidFill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FF2CF9A8-9898-F44B-90A7-31C1157DAB15}"/>
              </a:ext>
            </a:extLst>
          </p:cNvPr>
          <p:cNvSpPr txBox="1"/>
          <p:nvPr/>
        </p:nvSpPr>
        <p:spPr>
          <a:xfrm>
            <a:off x="330200" y="713473"/>
            <a:ext cx="46863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dirty="0">
                <a:solidFill>
                  <a:schemeClr val="bg2">
                    <a:lumMod val="25000"/>
                  </a:schemeClr>
                </a:solidFill>
              </a:rPr>
              <a:t>Συγκεντρωτικά Αποτελέσματα</a:t>
            </a:r>
            <a:endParaRPr lang="x-none" sz="20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6" name="Picture 5" descr="PyrforosBWStamp1">
            <a:extLst>
              <a:ext uri="{FF2B5EF4-FFF2-40B4-BE49-F238E27FC236}">
                <a16:creationId xmlns:a16="http://schemas.microsoft.com/office/drawing/2014/main" xmlns="" id="{F914C8FC-F9F3-2946-A1DA-9115BEECDEE9}"/>
              </a:ext>
            </a:extLst>
          </p:cNvPr>
          <p:cNvPicPr/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200" y="6155036"/>
            <a:ext cx="391365" cy="39136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" name="AutoShape 2">
            <a:extLst>
              <a:ext uri="{FF2B5EF4-FFF2-40B4-BE49-F238E27FC236}">
                <a16:creationId xmlns:a16="http://schemas.microsoft.com/office/drawing/2014/main" xmlns="" id="{F40C9B16-98E5-7043-A9C9-5965F7DD7F98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874825" y="6350719"/>
            <a:ext cx="2121974" cy="0"/>
          </a:xfrm>
          <a:prstGeom prst="straightConnector1">
            <a:avLst/>
          </a:prstGeom>
          <a:noFill/>
          <a:ln w="19050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" name="Rectangle 4">
            <a:extLst>
              <a:ext uri="{FF2B5EF4-FFF2-40B4-BE49-F238E27FC236}">
                <a16:creationId xmlns:a16="http://schemas.microsoft.com/office/drawing/2014/main" xmlns="" id="{E54A6087-6883-9E42-9926-ACEDE98455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0200" y="6141238"/>
            <a:ext cx="3948101" cy="5770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215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altLang="x-none" sz="1050" b="0" i="0" u="none" strike="noStrike" cap="none" normalizeH="0" baseline="0" dirty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ea typeface="Times New Roman" panose="02020603050405020304" pitchFamily="18" charset="0"/>
              </a:rPr>
              <a:t>ΕΘΝΙΚΟ ΜΕΤΣΟΒΙΟ ΠΟΛΥΤΕΧΝΕΙΟ</a:t>
            </a:r>
            <a:endParaRPr kumimoji="0" lang="el-GR" altLang="x-none" sz="1050" b="0" i="0" u="none" strike="noStrike" cap="none" normalizeH="0" baseline="0" dirty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</a:endParaRPr>
          </a:p>
          <a:p>
            <a:pPr marL="0" marR="0" lvl="0" indent="215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altLang="x-none" sz="1050" b="0" i="0" u="none" strike="noStrike" cap="none" normalizeH="0" baseline="0" dirty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   </a:t>
            </a:r>
            <a:r>
              <a:rPr kumimoji="0" lang="el-GR" altLang="x-none" sz="1050" b="0" i="0" u="none" strike="noStrike" cap="none" normalizeH="0" baseline="0" dirty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Σχολή Πολιτικών Μηχανικών</a:t>
            </a:r>
            <a:endParaRPr kumimoji="0" lang="el-GR" altLang="x-none" sz="1050" b="0" i="0" u="none" strike="noStrike" cap="none" normalizeH="0" baseline="0" dirty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</a:endParaRPr>
          </a:p>
          <a:p>
            <a:pPr marL="0" marR="0" lvl="0" indent="215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altLang="x-none" sz="1050" b="0" i="0" u="none" strike="noStrike" cap="none" normalizeH="0" baseline="0" dirty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Εργαστήριο Μεταλλικών Κατασκευών</a:t>
            </a:r>
            <a:endParaRPr kumimoji="0" lang="el-GR" altLang="x-none" sz="1050" b="0" i="0" u="none" strike="noStrike" cap="none" normalizeH="0" baseline="0" dirty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BC563B46-95C2-4C4F-A3E5-BAD81BC74ADA}"/>
              </a:ext>
            </a:extLst>
          </p:cNvPr>
          <p:cNvPicPr/>
          <p:nvPr/>
        </p:nvPicPr>
        <p:blipFill rotWithShape="1">
          <a:blip r:embed="rId3"/>
          <a:srcRect l="50426" t="2966" b="1"/>
          <a:stretch/>
        </p:blipFill>
        <p:spPr>
          <a:xfrm>
            <a:off x="3746199" y="504191"/>
            <a:ext cx="4154658" cy="6045938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C05FF005-50DD-354D-BBA3-2449FD012EF4}"/>
              </a:ext>
            </a:extLst>
          </p:cNvPr>
          <p:cNvSpPr txBox="1"/>
          <p:nvPr/>
        </p:nvSpPr>
        <p:spPr>
          <a:xfrm>
            <a:off x="5321216" y="257970"/>
            <a:ext cx="10182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000" dirty="0"/>
              <a:t>Προσθήκη –Ω/Σ</a:t>
            </a:r>
            <a:endParaRPr lang="x-none" sz="1000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xmlns="" id="{8CEB410D-F4B8-F849-AB12-BFDB22BDA141}"/>
              </a:ext>
            </a:extLst>
          </p:cNvPr>
          <p:cNvPicPr/>
          <p:nvPr/>
        </p:nvPicPr>
        <p:blipFill rotWithShape="1">
          <a:blip r:embed="rId4"/>
          <a:srcRect l="49999" t="2747" b="1"/>
          <a:stretch/>
        </p:blipFill>
        <p:spPr>
          <a:xfrm>
            <a:off x="8133332" y="504191"/>
            <a:ext cx="3919184" cy="604221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E7C39AD8-0414-6041-B41E-E9456789A126}"/>
              </a:ext>
            </a:extLst>
          </p:cNvPr>
          <p:cNvSpPr txBox="1"/>
          <p:nvPr/>
        </p:nvSpPr>
        <p:spPr>
          <a:xfrm>
            <a:off x="9743186" y="257969"/>
            <a:ext cx="126188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000" dirty="0"/>
              <a:t>Προσθήκη –Χάλυβα </a:t>
            </a:r>
            <a:endParaRPr lang="x-none" sz="10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EEF912D2-9AEB-904D-9650-FDA8E1D4C3EB}"/>
              </a:ext>
            </a:extLst>
          </p:cNvPr>
          <p:cNvSpPr txBox="1"/>
          <p:nvPr/>
        </p:nvSpPr>
        <p:spPr>
          <a:xfrm>
            <a:off x="330200" y="1322865"/>
            <a:ext cx="309562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600" dirty="0"/>
              <a:t>Συγκεντρωτική παρουσίαση μελών που αστοχούν σε κάμψη σε κάθε μία περίπτωση</a:t>
            </a:r>
          </a:p>
          <a:p>
            <a:endParaRPr lang="x-none" sz="16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5B2028E8-C254-4741-BEF0-4E909EB62E07}"/>
              </a:ext>
            </a:extLst>
          </p:cNvPr>
          <p:cNvSpPr txBox="1"/>
          <p:nvPr/>
        </p:nvSpPr>
        <p:spPr>
          <a:xfrm>
            <a:off x="76363" y="2378781"/>
            <a:ext cx="33269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l-GR" sz="1600" dirty="0"/>
              <a:t>Αστοχίες για προσθήκη Ω\Σ</a:t>
            </a:r>
            <a:endParaRPr lang="x-none" sz="16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2676EB7E-247E-2B4C-9603-39A136399495}"/>
              </a:ext>
            </a:extLst>
          </p:cNvPr>
          <p:cNvSpPr txBox="1"/>
          <p:nvPr/>
        </p:nvSpPr>
        <p:spPr>
          <a:xfrm>
            <a:off x="148650" y="2901222"/>
            <a:ext cx="1612484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500" dirty="0"/>
              <a:t>ΙΣΟΓΕΙΟ</a:t>
            </a:r>
          </a:p>
          <a:p>
            <a:endParaRPr lang="el-GR" sz="1500" dirty="0"/>
          </a:p>
          <a:p>
            <a:pPr marL="342900" indent="-342900">
              <a:buFont typeface="+mj-lt"/>
              <a:buAutoNum type="alphaLcPeriod"/>
            </a:pPr>
            <a:r>
              <a:rPr lang="el-GR" sz="1500" dirty="0"/>
              <a:t>7 σε κάμψη </a:t>
            </a:r>
          </a:p>
          <a:p>
            <a:pPr marL="342900" indent="-342900">
              <a:buFont typeface="+mj-lt"/>
              <a:buAutoNum type="alphaLcPeriod"/>
            </a:pPr>
            <a:r>
              <a:rPr lang="el-GR" sz="1500" dirty="0"/>
              <a:t>1 σε διάτμηση </a:t>
            </a:r>
            <a:endParaRPr lang="x-none" sz="15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A0D0DA10-90F4-1D4C-A87C-39A53423059D}"/>
              </a:ext>
            </a:extLst>
          </p:cNvPr>
          <p:cNvSpPr txBox="1"/>
          <p:nvPr/>
        </p:nvSpPr>
        <p:spPr>
          <a:xfrm>
            <a:off x="1993609" y="2901222"/>
            <a:ext cx="165622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500" dirty="0"/>
              <a:t>Α’ ΌΡΟΦΟΣ </a:t>
            </a:r>
          </a:p>
          <a:p>
            <a:endParaRPr lang="el-GR" sz="1500" dirty="0"/>
          </a:p>
          <a:p>
            <a:pPr marL="342900" indent="-342900">
              <a:buFont typeface="+mj-lt"/>
              <a:buAutoNum type="alphaLcPeriod"/>
            </a:pPr>
            <a:r>
              <a:rPr lang="el-GR" sz="1500" dirty="0"/>
              <a:t>3 σε κάμψη </a:t>
            </a:r>
          </a:p>
          <a:p>
            <a:pPr marL="342900" indent="-342900">
              <a:buFont typeface="+mj-lt"/>
              <a:buAutoNum type="alphaLcPeriod"/>
            </a:pPr>
            <a:r>
              <a:rPr lang="el-GR" sz="1500" dirty="0"/>
              <a:t>1 σε διάτμηση</a:t>
            </a:r>
            <a:endParaRPr lang="x-none" sz="1500" dirty="0"/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xmlns="" id="{196F266A-2843-484B-8049-07DD4E01EDA7}"/>
              </a:ext>
            </a:extLst>
          </p:cNvPr>
          <p:cNvCxnSpPr>
            <a:cxnSpLocks/>
          </p:cNvCxnSpPr>
          <p:nvPr/>
        </p:nvCxnSpPr>
        <p:spPr>
          <a:xfrm>
            <a:off x="1761134" y="2901222"/>
            <a:ext cx="0" cy="1246495"/>
          </a:xfrm>
          <a:prstGeom prst="line">
            <a:avLst/>
          </a:prstGeom>
          <a:ln w="22225">
            <a:prstDash val="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383D83F0-611E-584D-8465-440C39D26D1F}"/>
              </a:ext>
            </a:extLst>
          </p:cNvPr>
          <p:cNvSpPr txBox="1"/>
          <p:nvPr/>
        </p:nvSpPr>
        <p:spPr>
          <a:xfrm>
            <a:off x="90734" y="4214182"/>
            <a:ext cx="33269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l-GR" sz="1600" dirty="0"/>
              <a:t>Αστοχίες για προσθήκη Χάλυβα</a:t>
            </a:r>
            <a:endParaRPr lang="x-none" sz="16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6DCFD7F2-0215-5646-8ECA-501F9A918322}"/>
              </a:ext>
            </a:extLst>
          </p:cNvPr>
          <p:cNvSpPr txBox="1"/>
          <p:nvPr/>
        </p:nvSpPr>
        <p:spPr>
          <a:xfrm>
            <a:off x="163021" y="4736623"/>
            <a:ext cx="1612484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500" dirty="0"/>
              <a:t>ΙΣΟΓΕΙΟ</a:t>
            </a:r>
          </a:p>
          <a:p>
            <a:endParaRPr lang="el-GR" sz="1500" dirty="0"/>
          </a:p>
          <a:p>
            <a:pPr marL="342900" indent="-342900">
              <a:buFont typeface="+mj-lt"/>
              <a:buAutoNum type="alphaLcPeriod"/>
            </a:pPr>
            <a:r>
              <a:rPr lang="el-GR" sz="1500" dirty="0"/>
              <a:t>2 σε κάμψη </a:t>
            </a:r>
          </a:p>
          <a:p>
            <a:pPr marL="342900" indent="-342900">
              <a:buFont typeface="+mj-lt"/>
              <a:buAutoNum type="alphaLcPeriod"/>
            </a:pPr>
            <a:r>
              <a:rPr lang="el-GR" sz="1500" dirty="0"/>
              <a:t>1 σε διάτμηση </a:t>
            </a:r>
            <a:endParaRPr lang="x-none" sz="150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xmlns="" id="{886B5C0D-7253-4A45-BD69-EFAA36972101}"/>
              </a:ext>
            </a:extLst>
          </p:cNvPr>
          <p:cNvSpPr txBox="1"/>
          <p:nvPr/>
        </p:nvSpPr>
        <p:spPr>
          <a:xfrm>
            <a:off x="2007980" y="4736623"/>
            <a:ext cx="165622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500" dirty="0"/>
              <a:t>Α’ ΌΡΟΦΟΣ </a:t>
            </a:r>
          </a:p>
          <a:p>
            <a:endParaRPr lang="el-GR" sz="1500" dirty="0"/>
          </a:p>
          <a:p>
            <a:pPr marL="342900" indent="-342900">
              <a:buFont typeface="+mj-lt"/>
              <a:buAutoNum type="alphaLcPeriod"/>
            </a:pPr>
            <a:r>
              <a:rPr lang="el-GR" sz="1500" dirty="0"/>
              <a:t>0 σε κάμψη </a:t>
            </a:r>
          </a:p>
          <a:p>
            <a:pPr marL="342900" indent="-342900">
              <a:buFont typeface="+mj-lt"/>
              <a:buAutoNum type="alphaLcPeriod"/>
            </a:pPr>
            <a:r>
              <a:rPr lang="el-GR" sz="1500" dirty="0"/>
              <a:t>2 σε διάτμηση</a:t>
            </a:r>
            <a:endParaRPr lang="x-none" sz="1500" dirty="0"/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xmlns="" id="{D3197487-8913-BE40-BE2C-2AA764DF6E60}"/>
              </a:ext>
            </a:extLst>
          </p:cNvPr>
          <p:cNvCxnSpPr>
            <a:cxnSpLocks/>
          </p:cNvCxnSpPr>
          <p:nvPr/>
        </p:nvCxnSpPr>
        <p:spPr>
          <a:xfrm>
            <a:off x="1775505" y="4736623"/>
            <a:ext cx="0" cy="1246495"/>
          </a:xfrm>
          <a:prstGeom prst="line">
            <a:avLst/>
          </a:prstGeom>
          <a:ln w="22225">
            <a:prstDash val="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1218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4215151A-C52B-D749-968B-E6034D2DA9EF}"/>
              </a:ext>
            </a:extLst>
          </p:cNvPr>
          <p:cNvSpPr/>
          <p:nvPr/>
        </p:nvSpPr>
        <p:spPr>
          <a:xfrm>
            <a:off x="-12700" y="1113583"/>
            <a:ext cx="3149543" cy="45719"/>
          </a:xfrm>
          <a:prstGeom prst="rect">
            <a:avLst/>
          </a:prstGeom>
          <a:solidFill>
            <a:schemeClr val="bg2">
              <a:lumMod val="90000"/>
            </a:schemeClr>
          </a:solidFill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D5D53B68-111E-014D-AEEE-362CBA5EEF54}"/>
              </a:ext>
            </a:extLst>
          </p:cNvPr>
          <p:cNvPicPr/>
          <p:nvPr/>
        </p:nvPicPr>
        <p:blipFill rotWithShape="1">
          <a:blip r:embed="rId2"/>
          <a:srcRect l="49922"/>
          <a:stretch/>
        </p:blipFill>
        <p:spPr>
          <a:xfrm>
            <a:off x="8051799" y="871513"/>
            <a:ext cx="3701609" cy="527148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DEA60F45-8456-AB4E-AAB0-4DD43CFCA584}"/>
              </a:ext>
            </a:extLst>
          </p:cNvPr>
          <p:cNvPicPr/>
          <p:nvPr/>
        </p:nvPicPr>
        <p:blipFill rotWithShape="1">
          <a:blip r:embed="rId3"/>
          <a:srcRect l="49887" t="513"/>
          <a:stretch/>
        </p:blipFill>
        <p:spPr>
          <a:xfrm>
            <a:off x="3549317" y="871513"/>
            <a:ext cx="4188998" cy="5285287"/>
          </a:xfrm>
          <a:prstGeom prst="rect">
            <a:avLst/>
          </a:prstGeom>
        </p:spPr>
      </p:pic>
      <p:pic>
        <p:nvPicPr>
          <p:cNvPr id="13" name="Picture 12" descr="PyrforosBWStamp1">
            <a:extLst>
              <a:ext uri="{FF2B5EF4-FFF2-40B4-BE49-F238E27FC236}">
                <a16:creationId xmlns:a16="http://schemas.microsoft.com/office/drawing/2014/main" xmlns="" id="{FB3ACB2F-F99F-B943-94AA-3FAD1206A8D3}"/>
              </a:ext>
            </a:extLst>
          </p:cNvPr>
          <p:cNvPicPr/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274" y="6156800"/>
            <a:ext cx="391365" cy="39136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4" name="AutoShape 2">
            <a:extLst>
              <a:ext uri="{FF2B5EF4-FFF2-40B4-BE49-F238E27FC236}">
                <a16:creationId xmlns:a16="http://schemas.microsoft.com/office/drawing/2014/main" xmlns="" id="{6DC4EB78-C034-D448-A431-FD467D92E8B3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722899" y="6352483"/>
            <a:ext cx="2121974" cy="0"/>
          </a:xfrm>
          <a:prstGeom prst="straightConnector1">
            <a:avLst/>
          </a:prstGeom>
          <a:noFill/>
          <a:ln w="19050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" name="Rectangle 4">
            <a:extLst>
              <a:ext uri="{FF2B5EF4-FFF2-40B4-BE49-F238E27FC236}">
                <a16:creationId xmlns:a16="http://schemas.microsoft.com/office/drawing/2014/main" xmlns="" id="{05B892D6-837A-6841-B96A-716BC7D601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8274" y="6143002"/>
            <a:ext cx="3948101" cy="5770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215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altLang="x-none" sz="1050" b="0" i="0" u="none" strike="noStrike" cap="none" normalizeH="0" baseline="0" dirty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ea typeface="Times New Roman" panose="02020603050405020304" pitchFamily="18" charset="0"/>
              </a:rPr>
              <a:t>ΕΘΝΙΚΟ ΜΕΤΣΟΒΙΟ ΠΟΛΥΤΕΧΝΕΙΟ</a:t>
            </a:r>
            <a:endParaRPr kumimoji="0" lang="el-GR" altLang="x-none" sz="1050" b="0" i="0" u="none" strike="noStrike" cap="none" normalizeH="0" baseline="0" dirty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</a:endParaRPr>
          </a:p>
          <a:p>
            <a:pPr marL="0" marR="0" lvl="0" indent="215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altLang="x-none" sz="1050" b="0" i="0" u="none" strike="noStrike" cap="none" normalizeH="0" baseline="0" dirty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   </a:t>
            </a:r>
            <a:r>
              <a:rPr kumimoji="0" lang="el-GR" altLang="x-none" sz="1050" b="0" i="0" u="none" strike="noStrike" cap="none" normalizeH="0" baseline="0" dirty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Σχολή Πολιτικών Μηχανικών</a:t>
            </a:r>
            <a:endParaRPr kumimoji="0" lang="el-GR" altLang="x-none" sz="1050" b="0" i="0" u="none" strike="noStrike" cap="none" normalizeH="0" baseline="0" dirty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</a:endParaRPr>
          </a:p>
          <a:p>
            <a:pPr marL="0" marR="0" lvl="0" indent="215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altLang="x-none" sz="1050" b="0" i="0" u="none" strike="noStrike" cap="none" normalizeH="0" baseline="0" dirty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Εργαστήριο Μεταλλικών Κατασκευών</a:t>
            </a:r>
            <a:endParaRPr kumimoji="0" lang="el-GR" altLang="x-none" sz="1050" b="0" i="0" u="none" strike="noStrike" cap="none" normalizeH="0" baseline="0" dirty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683224B4-B3C0-7648-8190-C3DC4DBFBEF9}"/>
              </a:ext>
            </a:extLst>
          </p:cNvPr>
          <p:cNvSpPr txBox="1"/>
          <p:nvPr/>
        </p:nvSpPr>
        <p:spPr>
          <a:xfrm>
            <a:off x="5104648" y="546272"/>
            <a:ext cx="10182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000" dirty="0"/>
              <a:t>Προσθήκη –Ω/Σ</a:t>
            </a:r>
            <a:endParaRPr lang="x-none" sz="10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8D7063C0-07EB-2C4D-9C88-B5432F3EE8B6}"/>
              </a:ext>
            </a:extLst>
          </p:cNvPr>
          <p:cNvSpPr txBox="1"/>
          <p:nvPr/>
        </p:nvSpPr>
        <p:spPr>
          <a:xfrm>
            <a:off x="9322074" y="546271"/>
            <a:ext cx="126188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000" dirty="0"/>
              <a:t>Προσθήκη –Χάλυβα </a:t>
            </a:r>
            <a:endParaRPr lang="x-none" sz="10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20AFEE88-9037-F749-BB1C-7754E00E41C2}"/>
              </a:ext>
            </a:extLst>
          </p:cNvPr>
          <p:cNvSpPr txBox="1"/>
          <p:nvPr/>
        </p:nvSpPr>
        <p:spPr>
          <a:xfrm>
            <a:off x="330200" y="1322865"/>
            <a:ext cx="309562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600" dirty="0"/>
              <a:t>Συγκεντρωτική παρουσίαση μελών που αστοχούν σε διάτμηση σε κάθε μία περίπτωση</a:t>
            </a:r>
          </a:p>
          <a:p>
            <a:endParaRPr lang="x-none" sz="16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E763243E-D7CF-DC44-A255-A74F5F34AE5E}"/>
              </a:ext>
            </a:extLst>
          </p:cNvPr>
          <p:cNvSpPr txBox="1"/>
          <p:nvPr/>
        </p:nvSpPr>
        <p:spPr>
          <a:xfrm>
            <a:off x="330200" y="713473"/>
            <a:ext cx="46863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dirty="0">
                <a:solidFill>
                  <a:schemeClr val="bg2">
                    <a:lumMod val="25000"/>
                  </a:schemeClr>
                </a:solidFill>
              </a:rPr>
              <a:t>Συγκεντρωτικά Αποτελέσματα</a:t>
            </a:r>
            <a:endParaRPr lang="x-none" sz="20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9311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5C02BB7D-EF68-D145-A172-0C375CB168A2}"/>
              </a:ext>
            </a:extLst>
          </p:cNvPr>
          <p:cNvSpPr/>
          <p:nvPr/>
        </p:nvSpPr>
        <p:spPr>
          <a:xfrm>
            <a:off x="-12700" y="1113583"/>
            <a:ext cx="5410200" cy="45719"/>
          </a:xfrm>
          <a:prstGeom prst="rect">
            <a:avLst/>
          </a:prstGeom>
          <a:solidFill>
            <a:schemeClr val="bg2">
              <a:lumMod val="90000"/>
            </a:schemeClr>
          </a:solidFill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6483F75F-D703-254F-B623-87BFBC7F136D}"/>
              </a:ext>
            </a:extLst>
          </p:cNvPr>
          <p:cNvSpPr txBox="1"/>
          <p:nvPr/>
        </p:nvSpPr>
        <p:spPr>
          <a:xfrm>
            <a:off x="330200" y="713473"/>
            <a:ext cx="46863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dirty="0">
                <a:solidFill>
                  <a:schemeClr val="bg2">
                    <a:lumMod val="25000"/>
                  </a:schemeClr>
                </a:solidFill>
              </a:rPr>
              <a:t>Συνολικά Συμπεράσματα</a:t>
            </a:r>
            <a:endParaRPr lang="x-none" sz="20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6" name="Picture 5" descr="PyrforosBWStamp1">
            <a:extLst>
              <a:ext uri="{FF2B5EF4-FFF2-40B4-BE49-F238E27FC236}">
                <a16:creationId xmlns:a16="http://schemas.microsoft.com/office/drawing/2014/main" xmlns="" id="{51B3B899-30A9-A04E-97AD-B07ECE0A9738}"/>
              </a:ext>
            </a:extLst>
          </p:cNvPr>
          <p:cNvPicPr/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4634" y="6156801"/>
            <a:ext cx="391365" cy="39136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" name="AutoShape 2">
            <a:extLst>
              <a:ext uri="{FF2B5EF4-FFF2-40B4-BE49-F238E27FC236}">
                <a16:creationId xmlns:a16="http://schemas.microsoft.com/office/drawing/2014/main" xmlns="" id="{1788EDEE-FB84-B942-8CCE-F751D355FEF4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9699259" y="6352484"/>
            <a:ext cx="2121974" cy="0"/>
          </a:xfrm>
          <a:prstGeom prst="straightConnector1">
            <a:avLst/>
          </a:prstGeom>
          <a:noFill/>
          <a:ln w="19050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" name="Rectangle 4">
            <a:extLst>
              <a:ext uri="{FF2B5EF4-FFF2-40B4-BE49-F238E27FC236}">
                <a16:creationId xmlns:a16="http://schemas.microsoft.com/office/drawing/2014/main" xmlns="" id="{F1C03F78-AB8A-064B-9D58-DCD6BD0008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54634" y="6143003"/>
            <a:ext cx="3948101" cy="5770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215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altLang="x-none" sz="1050" b="0" i="0" u="none" strike="noStrike" cap="none" normalizeH="0" baseline="0" dirty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ea typeface="Times New Roman" panose="02020603050405020304" pitchFamily="18" charset="0"/>
              </a:rPr>
              <a:t>ΕΘΝΙΚΟ ΜΕΤΣΟΒΙΟ ΠΟΛΥΤΕΧΝΕΙΟ</a:t>
            </a:r>
            <a:endParaRPr kumimoji="0" lang="el-GR" altLang="x-none" sz="1050" b="0" i="0" u="none" strike="noStrike" cap="none" normalizeH="0" baseline="0" dirty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</a:endParaRPr>
          </a:p>
          <a:p>
            <a:pPr marL="0" marR="0" lvl="0" indent="215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altLang="x-none" sz="1050" b="0" i="0" u="none" strike="noStrike" cap="none" normalizeH="0" baseline="0" dirty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   </a:t>
            </a:r>
            <a:r>
              <a:rPr kumimoji="0" lang="el-GR" altLang="x-none" sz="1050" b="0" i="0" u="none" strike="noStrike" cap="none" normalizeH="0" baseline="0" dirty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Σχολή Πολιτικών Μηχανικών</a:t>
            </a:r>
            <a:endParaRPr kumimoji="0" lang="el-GR" altLang="x-none" sz="1050" b="0" i="0" u="none" strike="noStrike" cap="none" normalizeH="0" baseline="0" dirty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</a:endParaRPr>
          </a:p>
          <a:p>
            <a:pPr marL="0" marR="0" lvl="0" indent="215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altLang="x-none" sz="1050" b="0" i="0" u="none" strike="noStrike" cap="none" normalizeH="0" baseline="0" dirty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Εργαστήριο Μεταλλικών Κατασκευών</a:t>
            </a:r>
            <a:endParaRPr kumimoji="0" lang="el-GR" altLang="x-none" sz="1050" b="0" i="0" u="none" strike="noStrike" cap="none" normalizeH="0" baseline="0" dirty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BBCDCFDC-7B6D-6745-A87B-B46C95091491}"/>
              </a:ext>
            </a:extLst>
          </p:cNvPr>
          <p:cNvSpPr txBox="1"/>
          <p:nvPr/>
        </p:nvSpPr>
        <p:spPr>
          <a:xfrm>
            <a:off x="1479884" y="2684025"/>
            <a:ext cx="887480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Courier New" panose="02070309020205020404" pitchFamily="49" charset="0"/>
              <a:buChar char="o"/>
            </a:pPr>
            <a:r>
              <a:rPr lang="el-GR" sz="1600" dirty="0"/>
              <a:t>Δομικός Χάλυβας -&gt; Ευμενέστερος για την υπάρχουσα κατασκευή (μικρότερα βάρη – ξηρά δόμηση)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l-GR" sz="1600" dirty="0"/>
              <a:t>Εξαίρεση οι αστοχίες σε διάτμηση δοκών α’ ορόφου, λόγω </a:t>
            </a:r>
            <a:r>
              <a:rPr lang="el-GR" sz="1600" dirty="0" err="1"/>
              <a:t>έδρασης</a:t>
            </a:r>
            <a:r>
              <a:rPr lang="el-GR" sz="1600" dirty="0"/>
              <a:t> χαλύβδινων υποστυλωμάτων 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l-GR" sz="1600" dirty="0"/>
              <a:t>Λιγότερες αριθμητικά επεμβάσεις από το σκυρόδεμα 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l-GR" sz="1600" dirty="0"/>
              <a:t>Μη αστοχία σε κάμψη -&gt; </a:t>
            </a:r>
            <a:r>
              <a:rPr lang="el-GR" sz="1600" b="1" dirty="0"/>
              <a:t>Δε</a:t>
            </a:r>
            <a:r>
              <a:rPr lang="el-GR" sz="1600" dirty="0"/>
              <a:t> χρειάζεται ενίσχυση κόμβων </a:t>
            </a:r>
            <a:endParaRPr lang="x-none" sz="16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C2718116-2496-354C-9277-2DE2A4129AF1}"/>
              </a:ext>
            </a:extLst>
          </p:cNvPr>
          <p:cNvSpPr txBox="1"/>
          <p:nvPr/>
        </p:nvSpPr>
        <p:spPr>
          <a:xfrm>
            <a:off x="1864897" y="1540043"/>
            <a:ext cx="80207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b="1" dirty="0"/>
              <a:t>Σε καμία περίπτωση δεν υπάρχουν ανεπάρκειες στα υφιστάμενα υποστυλώματα</a:t>
            </a:r>
            <a:endParaRPr lang="x-none" b="1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FECA7A41-2219-4241-94E0-3339E553A3A7}"/>
              </a:ext>
            </a:extLst>
          </p:cNvPr>
          <p:cNvSpPr/>
          <p:nvPr/>
        </p:nvSpPr>
        <p:spPr>
          <a:xfrm>
            <a:off x="1564109" y="1349221"/>
            <a:ext cx="8626642" cy="817201"/>
          </a:xfrm>
          <a:prstGeom prst="rect">
            <a:avLst/>
          </a:prstGeom>
          <a:noFill/>
          <a:ln w="2222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71522F6A-96B1-824F-868D-AA453F6D0895}"/>
              </a:ext>
            </a:extLst>
          </p:cNvPr>
          <p:cNvSpPr txBox="1"/>
          <p:nvPr/>
        </p:nvSpPr>
        <p:spPr>
          <a:xfrm>
            <a:off x="1479884" y="4213459"/>
            <a:ext cx="1062938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b="1" dirty="0"/>
              <a:t>Συνολικά </a:t>
            </a:r>
            <a:r>
              <a:rPr lang="el-GR" dirty="0"/>
              <a:t>: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l-GR" dirty="0"/>
              <a:t>Περιορισμένες παρεμβάσεις σε κάθε τύπο προσθήκης 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l-GR" dirty="0"/>
              <a:t>Ελάχιστες ανεπάρκειες χάρη στην πρόβλεψη της αρχικής μελέτης για προσθήκη 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l-GR" dirty="0"/>
              <a:t>Επιβεβαιώνεται η καλή συμπεριφορά που παρουσιάζουν κτίρια μελετημένα με τον αντισεισμικό του 1984, </a:t>
            </a:r>
          </a:p>
          <a:p>
            <a:r>
              <a:rPr lang="el-GR" dirty="0"/>
              <a:t>ακόμα και με βάση τους σύγχρονους </a:t>
            </a:r>
            <a:r>
              <a:rPr lang="el-GR" dirty="0" smtClean="0"/>
              <a:t>φασματικούς </a:t>
            </a:r>
            <a:r>
              <a:rPr lang="el-GR" dirty="0"/>
              <a:t>αντισεισμικούς </a:t>
            </a:r>
            <a:r>
              <a:rPr lang="el-GR" dirty="0" smtClean="0"/>
              <a:t>κανονισμούς</a:t>
            </a:r>
            <a:r>
              <a:rPr lang="en-US" dirty="0" smtClean="0"/>
              <a:t>.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932480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B2DC996C-1515-164F-B529-94AE449B759D}"/>
              </a:ext>
            </a:extLst>
          </p:cNvPr>
          <p:cNvSpPr txBox="1"/>
          <p:nvPr/>
        </p:nvSpPr>
        <p:spPr>
          <a:xfrm>
            <a:off x="5247755" y="3244334"/>
            <a:ext cx="16964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/>
              <a:t>Σας Ευχαριστώ. </a:t>
            </a:r>
            <a:endParaRPr lang="x-none" dirty="0"/>
          </a:p>
        </p:txBody>
      </p:sp>
      <p:pic>
        <p:nvPicPr>
          <p:cNvPr id="5" name="Picture 4" descr="PyrforosBWStamp1">
            <a:extLst>
              <a:ext uri="{FF2B5EF4-FFF2-40B4-BE49-F238E27FC236}">
                <a16:creationId xmlns:a16="http://schemas.microsoft.com/office/drawing/2014/main" xmlns="" id="{0E022BF9-92C8-F54D-952B-6697F5A7C7E4}"/>
              </a:ext>
            </a:extLst>
          </p:cNvPr>
          <p:cNvPicPr/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4634" y="6156801"/>
            <a:ext cx="391365" cy="39136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" name="AutoShape 2">
            <a:extLst>
              <a:ext uri="{FF2B5EF4-FFF2-40B4-BE49-F238E27FC236}">
                <a16:creationId xmlns:a16="http://schemas.microsoft.com/office/drawing/2014/main" xmlns="" id="{1B67F83D-69E1-A948-BF24-9A2469DD9192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9699259" y="6352484"/>
            <a:ext cx="2121974" cy="0"/>
          </a:xfrm>
          <a:prstGeom prst="straightConnector1">
            <a:avLst/>
          </a:prstGeom>
          <a:noFill/>
          <a:ln w="19050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" name="Rectangle 4">
            <a:extLst>
              <a:ext uri="{FF2B5EF4-FFF2-40B4-BE49-F238E27FC236}">
                <a16:creationId xmlns:a16="http://schemas.microsoft.com/office/drawing/2014/main" xmlns="" id="{9CC54D78-6AED-764C-B3EE-57941B151D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54634" y="6143003"/>
            <a:ext cx="3948101" cy="5770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215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altLang="x-none" sz="1050" b="0" i="0" u="none" strike="noStrike" cap="none" normalizeH="0" baseline="0" dirty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ea typeface="Times New Roman" panose="02020603050405020304" pitchFamily="18" charset="0"/>
              </a:rPr>
              <a:t>ΕΘΝΙΚΟ ΜΕΤΣΟΒΙΟ ΠΟΛΥΤΕΧΝΕΙΟ</a:t>
            </a:r>
            <a:endParaRPr kumimoji="0" lang="el-GR" altLang="x-none" sz="1050" b="0" i="0" u="none" strike="noStrike" cap="none" normalizeH="0" baseline="0" dirty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</a:endParaRPr>
          </a:p>
          <a:p>
            <a:pPr marL="0" marR="0" lvl="0" indent="215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altLang="x-none" sz="1050" b="0" i="0" u="none" strike="noStrike" cap="none" normalizeH="0" baseline="0" dirty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   </a:t>
            </a:r>
            <a:r>
              <a:rPr kumimoji="0" lang="el-GR" altLang="x-none" sz="1050" b="0" i="0" u="none" strike="noStrike" cap="none" normalizeH="0" baseline="0" dirty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Σχολή Πολιτικών Μηχανικών</a:t>
            </a:r>
            <a:endParaRPr kumimoji="0" lang="el-GR" altLang="x-none" sz="1050" b="0" i="0" u="none" strike="noStrike" cap="none" normalizeH="0" baseline="0" dirty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</a:endParaRPr>
          </a:p>
          <a:p>
            <a:pPr marL="0" marR="0" lvl="0" indent="215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altLang="x-none" sz="1050" b="0" i="0" u="none" strike="noStrike" cap="none" normalizeH="0" baseline="0" dirty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Εργαστήριο Μεταλλικών Κατασκευών</a:t>
            </a:r>
            <a:endParaRPr kumimoji="0" lang="el-GR" altLang="x-none" sz="1050" b="0" i="0" u="none" strike="noStrike" cap="none" normalizeH="0" baseline="0" dirty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9909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E160F5D1-037A-C947-983E-1FD4C5559037}"/>
              </a:ext>
            </a:extLst>
          </p:cNvPr>
          <p:cNvSpPr/>
          <p:nvPr/>
        </p:nvSpPr>
        <p:spPr>
          <a:xfrm>
            <a:off x="859198" y="4521200"/>
            <a:ext cx="1020401" cy="965200"/>
          </a:xfrm>
          <a:prstGeom prst="rect">
            <a:avLst/>
          </a:prstGeom>
          <a:ln w="19050">
            <a:solidFill>
              <a:srgbClr val="FF771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070ED849-18A9-DD46-AAB5-BC6BC876119A}"/>
              </a:ext>
            </a:extLst>
          </p:cNvPr>
          <p:cNvSpPr/>
          <p:nvPr/>
        </p:nvSpPr>
        <p:spPr>
          <a:xfrm>
            <a:off x="-12700" y="1113583"/>
            <a:ext cx="5410200" cy="45719"/>
          </a:xfrm>
          <a:prstGeom prst="rect">
            <a:avLst/>
          </a:prstGeom>
          <a:solidFill>
            <a:schemeClr val="bg2">
              <a:lumMod val="90000"/>
            </a:schemeClr>
          </a:solidFill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pic>
        <p:nvPicPr>
          <p:cNvPr id="4" name="Picture 3" descr="PyrforosBWStamp1">
            <a:extLst>
              <a:ext uri="{FF2B5EF4-FFF2-40B4-BE49-F238E27FC236}">
                <a16:creationId xmlns:a16="http://schemas.microsoft.com/office/drawing/2014/main" xmlns="" id="{53A93F2C-15B0-3D45-9FFA-CADDDBC1722B}"/>
              </a:ext>
            </a:extLst>
          </p:cNvPr>
          <p:cNvPicPr/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4634" y="6156801"/>
            <a:ext cx="391365" cy="39136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" name="AutoShape 2">
            <a:extLst>
              <a:ext uri="{FF2B5EF4-FFF2-40B4-BE49-F238E27FC236}">
                <a16:creationId xmlns:a16="http://schemas.microsoft.com/office/drawing/2014/main" xmlns="" id="{740EB869-49EE-7E4A-8435-23574F221589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9699259" y="6352484"/>
            <a:ext cx="2121974" cy="0"/>
          </a:xfrm>
          <a:prstGeom prst="straightConnector1">
            <a:avLst/>
          </a:prstGeom>
          <a:noFill/>
          <a:ln w="19050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" name="Rectangle 4">
            <a:extLst>
              <a:ext uri="{FF2B5EF4-FFF2-40B4-BE49-F238E27FC236}">
                <a16:creationId xmlns:a16="http://schemas.microsoft.com/office/drawing/2014/main" xmlns="" id="{3EDA5644-FF17-0B4D-926C-03D566A408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54634" y="6143003"/>
            <a:ext cx="3948101" cy="5770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215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altLang="x-none" sz="1050" b="0" i="0" u="none" strike="noStrike" cap="none" normalizeH="0" baseline="0" dirty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ea typeface="Times New Roman" panose="02020603050405020304" pitchFamily="18" charset="0"/>
              </a:rPr>
              <a:t>ΕΘΝΙΚΟ ΜΕΤΣΟΒΙΟ ΠΟΛΥΤΕΧΝΕΙΟ</a:t>
            </a:r>
            <a:endParaRPr kumimoji="0" lang="el-GR" altLang="x-none" sz="1050" b="0" i="0" u="none" strike="noStrike" cap="none" normalizeH="0" baseline="0" dirty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</a:endParaRPr>
          </a:p>
          <a:p>
            <a:pPr marL="0" marR="0" lvl="0" indent="215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altLang="x-none" sz="1050" b="0" i="0" u="none" strike="noStrike" cap="none" normalizeH="0" baseline="0" dirty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   </a:t>
            </a:r>
            <a:r>
              <a:rPr kumimoji="0" lang="el-GR" altLang="x-none" sz="1050" b="0" i="0" u="none" strike="noStrike" cap="none" normalizeH="0" baseline="0" dirty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Σχολή Πολιτικών Μηχανικών</a:t>
            </a:r>
            <a:endParaRPr kumimoji="0" lang="el-GR" altLang="x-none" sz="1050" b="0" i="0" u="none" strike="noStrike" cap="none" normalizeH="0" baseline="0" dirty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</a:endParaRPr>
          </a:p>
          <a:p>
            <a:pPr marL="0" marR="0" lvl="0" indent="215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altLang="x-none" sz="1050" b="0" i="0" u="none" strike="noStrike" cap="none" normalizeH="0" baseline="0" dirty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Εργαστήριο Μεταλλικών Κατασκευών</a:t>
            </a:r>
            <a:endParaRPr kumimoji="0" lang="el-GR" altLang="x-none" sz="1050" b="0" i="0" u="none" strike="noStrike" cap="none" normalizeH="0" baseline="0" dirty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DBC3A63F-B5FB-8542-AC9D-BA5BA0AF9CBB}"/>
              </a:ext>
            </a:extLst>
          </p:cNvPr>
          <p:cNvSpPr txBox="1"/>
          <p:nvPr/>
        </p:nvSpPr>
        <p:spPr>
          <a:xfrm>
            <a:off x="330200" y="713473"/>
            <a:ext cx="46863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dirty="0">
                <a:solidFill>
                  <a:schemeClr val="bg2">
                    <a:lumMod val="25000"/>
                  </a:schemeClr>
                </a:solidFill>
              </a:rPr>
              <a:t>Αντικείμενο της Διπλωματικής Εργασίας</a:t>
            </a:r>
            <a:endParaRPr lang="x-none" sz="20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BAB1D005-9A30-204C-84A6-4819B08DF90A}"/>
              </a:ext>
            </a:extLst>
          </p:cNvPr>
          <p:cNvSpPr txBox="1"/>
          <p:nvPr/>
        </p:nvSpPr>
        <p:spPr>
          <a:xfrm>
            <a:off x="909999" y="4777473"/>
            <a:ext cx="10204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dirty="0">
                <a:solidFill>
                  <a:schemeClr val="bg2">
                    <a:lumMod val="25000"/>
                  </a:schemeClr>
                </a:solidFill>
              </a:rPr>
              <a:t>Στόχος</a:t>
            </a:r>
            <a:endParaRPr lang="x-none" sz="20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7" name="Right Arrow 16">
            <a:extLst>
              <a:ext uri="{FF2B5EF4-FFF2-40B4-BE49-F238E27FC236}">
                <a16:creationId xmlns:a16="http://schemas.microsoft.com/office/drawing/2014/main" xmlns="" id="{0088A8A8-A8D7-3D45-A193-E3546397240E}"/>
              </a:ext>
            </a:extLst>
          </p:cNvPr>
          <p:cNvSpPr/>
          <p:nvPr/>
        </p:nvSpPr>
        <p:spPr>
          <a:xfrm>
            <a:off x="2184400" y="4792566"/>
            <a:ext cx="1003300" cy="355600"/>
          </a:xfrm>
          <a:prstGeom prst="rightArrow">
            <a:avLst/>
          </a:prstGeom>
          <a:noFill/>
          <a:ln w="19050">
            <a:solidFill>
              <a:srgbClr val="FF77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0FCB4657-1E68-F141-8EBF-58C5B8AAB760}"/>
              </a:ext>
            </a:extLst>
          </p:cNvPr>
          <p:cNvSpPr txBox="1"/>
          <p:nvPr/>
        </p:nvSpPr>
        <p:spPr>
          <a:xfrm>
            <a:off x="330201" y="1175713"/>
            <a:ext cx="5769360" cy="23163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endParaRPr lang="el-GR" dirty="0"/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l-GR" sz="1600" dirty="0"/>
              <a:t>Υφιστάμενο διώροφο κτίριο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l-GR" sz="1600" dirty="0"/>
              <a:t>Περίπτωση 1: Προσθήκη ενός ορόφου από οπλισμένο σκυρόδεμα 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l-GR" sz="1600" dirty="0"/>
              <a:t>Περίπτωση 2: Προσθήκη ενός ορόφου από</a:t>
            </a:r>
            <a:r>
              <a:rPr lang="en-US" sz="1600" dirty="0"/>
              <a:t> </a:t>
            </a:r>
            <a:r>
              <a:rPr lang="el-GR" sz="1600" dirty="0"/>
              <a:t>δομικό χάλυβα 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l-GR" sz="1600" dirty="0"/>
              <a:t>Σύγκριση των δύο περιπτώσεων </a:t>
            </a:r>
            <a:endParaRPr lang="x-none" sz="1600" dirty="0"/>
          </a:p>
        </p:txBody>
      </p:sp>
      <p:pic>
        <p:nvPicPr>
          <p:cNvPr id="20" name="Picture 19" descr="Diagram, engineering drawing&#10;&#10;Description automatically generated">
            <a:extLst>
              <a:ext uri="{FF2B5EF4-FFF2-40B4-BE49-F238E27FC236}">
                <a16:creationId xmlns:a16="http://schemas.microsoft.com/office/drawing/2014/main" xmlns="" id="{1A6B31F5-ACBD-5E46-9D3E-2D55EB5D1CD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156" t="4518" r="4636" b="51843"/>
          <a:stretch/>
        </p:blipFill>
        <p:spPr>
          <a:xfrm>
            <a:off x="6099560" y="1302137"/>
            <a:ext cx="6110148" cy="2253287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056F2217-83C1-0149-BDAE-4ADD539A21C4}"/>
              </a:ext>
            </a:extLst>
          </p:cNvPr>
          <p:cNvSpPr/>
          <p:nvPr/>
        </p:nvSpPr>
        <p:spPr>
          <a:xfrm>
            <a:off x="3614521" y="4252782"/>
            <a:ext cx="7967879" cy="1637374"/>
          </a:xfrm>
          <a:prstGeom prst="rect">
            <a:avLst/>
          </a:prstGeom>
          <a:ln w="19050">
            <a:solidFill>
              <a:srgbClr val="FF771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Tx/>
              <a:buChar char="-"/>
            </a:pPr>
            <a:r>
              <a:rPr lang="el-GR" dirty="0"/>
              <a:t>Συμπεράσματα για τα χαρακτηριστικά κάθε προσθήκης</a:t>
            </a:r>
          </a:p>
          <a:p>
            <a:pPr marL="285750" indent="-285750">
              <a:buFontTx/>
              <a:buChar char="-"/>
            </a:pPr>
            <a:r>
              <a:rPr lang="el-GR" dirty="0"/>
              <a:t>Αξιολόγηση αποτελεσματικότητας των παλαιών και νέων κανονιστικών πλαισίων  </a:t>
            </a:r>
          </a:p>
          <a:p>
            <a:pPr algn="ctr"/>
            <a:endParaRPr lang="x-none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04BA261C-F0A9-A846-88C4-72B1C588D3D9}"/>
              </a:ext>
            </a:extLst>
          </p:cNvPr>
          <p:cNvSpPr txBox="1"/>
          <p:nvPr/>
        </p:nvSpPr>
        <p:spPr>
          <a:xfrm>
            <a:off x="8915141" y="3562050"/>
            <a:ext cx="327685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000" dirty="0" err="1"/>
              <a:t>Εικ</a:t>
            </a:r>
            <a:r>
              <a:rPr lang="el-GR" sz="1000" dirty="0"/>
              <a:t>. 1:Υφιστάμενο κτίσμα στο οποίο γίνονται οι προσθήκες</a:t>
            </a:r>
            <a:endParaRPr lang="x-none" sz="1000" dirty="0"/>
          </a:p>
        </p:txBody>
      </p:sp>
    </p:spTree>
    <p:extLst>
      <p:ext uri="{BB962C8B-B14F-4D97-AF65-F5344CB8AC3E}">
        <p14:creationId xmlns:p14="http://schemas.microsoft.com/office/powerpoint/2010/main" val="3250747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A690B9A7-F206-2642-B1BC-A0387E3838BF}"/>
              </a:ext>
            </a:extLst>
          </p:cNvPr>
          <p:cNvSpPr/>
          <p:nvPr/>
        </p:nvSpPr>
        <p:spPr>
          <a:xfrm>
            <a:off x="-12700" y="1113583"/>
            <a:ext cx="5410200" cy="45719"/>
          </a:xfrm>
          <a:prstGeom prst="rect">
            <a:avLst/>
          </a:prstGeom>
          <a:solidFill>
            <a:schemeClr val="bg2">
              <a:lumMod val="90000"/>
            </a:schemeClr>
          </a:solidFill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8CA62DC9-6AA7-144B-91E7-C2C3B28F3A56}"/>
              </a:ext>
            </a:extLst>
          </p:cNvPr>
          <p:cNvSpPr txBox="1"/>
          <p:nvPr/>
        </p:nvSpPr>
        <p:spPr>
          <a:xfrm>
            <a:off x="330200" y="713473"/>
            <a:ext cx="46863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dirty="0">
                <a:solidFill>
                  <a:schemeClr val="bg2">
                    <a:lumMod val="25000"/>
                  </a:schemeClr>
                </a:solidFill>
              </a:rPr>
              <a:t>Κανονιστικό Πλαίσιο</a:t>
            </a:r>
            <a:endParaRPr lang="x-none" sz="20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6" name="Picture 5" descr="PyrforosBWStamp1">
            <a:extLst>
              <a:ext uri="{FF2B5EF4-FFF2-40B4-BE49-F238E27FC236}">
                <a16:creationId xmlns:a16="http://schemas.microsoft.com/office/drawing/2014/main" xmlns="" id="{76FAE384-3C3E-E14B-BAB3-E13113F0D1BC}"/>
              </a:ext>
            </a:extLst>
          </p:cNvPr>
          <p:cNvPicPr/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034" y="6158325"/>
            <a:ext cx="391365" cy="39136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" name="AutoShape 2">
            <a:extLst>
              <a:ext uri="{FF2B5EF4-FFF2-40B4-BE49-F238E27FC236}">
                <a16:creationId xmlns:a16="http://schemas.microsoft.com/office/drawing/2014/main" xmlns="" id="{14F65938-7780-0C4C-B73E-463C13E921CC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707659" y="6354008"/>
            <a:ext cx="2121974" cy="0"/>
          </a:xfrm>
          <a:prstGeom prst="straightConnector1">
            <a:avLst/>
          </a:prstGeom>
          <a:noFill/>
          <a:ln w="19050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" name="Rectangle 4">
            <a:extLst>
              <a:ext uri="{FF2B5EF4-FFF2-40B4-BE49-F238E27FC236}">
                <a16:creationId xmlns:a16="http://schemas.microsoft.com/office/drawing/2014/main" xmlns="" id="{707EF859-4E5E-EB4D-9136-036F2AF244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3034" y="6144527"/>
            <a:ext cx="3948101" cy="5770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215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altLang="x-none" sz="1050" b="0" i="0" u="none" strike="noStrike" cap="none" normalizeH="0" baseline="0" dirty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ea typeface="Times New Roman" panose="02020603050405020304" pitchFamily="18" charset="0"/>
              </a:rPr>
              <a:t>ΕΘΝΙΚΟ ΜΕΤΣΟΒΙΟ ΠΟΛΥΤΕΧΝΕΙΟ</a:t>
            </a:r>
            <a:endParaRPr kumimoji="0" lang="el-GR" altLang="x-none" sz="1050" b="0" i="0" u="none" strike="noStrike" cap="none" normalizeH="0" baseline="0" dirty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</a:endParaRPr>
          </a:p>
          <a:p>
            <a:pPr marL="0" marR="0" lvl="0" indent="215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altLang="x-none" sz="1050" b="0" i="0" u="none" strike="noStrike" cap="none" normalizeH="0" baseline="0" dirty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   </a:t>
            </a:r>
            <a:r>
              <a:rPr kumimoji="0" lang="el-GR" altLang="x-none" sz="1050" b="0" i="0" u="none" strike="noStrike" cap="none" normalizeH="0" baseline="0" dirty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Σχολή Πολιτικών Μηχανικών</a:t>
            </a:r>
            <a:endParaRPr kumimoji="0" lang="el-GR" altLang="x-none" sz="1050" b="0" i="0" u="none" strike="noStrike" cap="none" normalizeH="0" baseline="0" dirty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</a:endParaRPr>
          </a:p>
          <a:p>
            <a:pPr marL="0" marR="0" lvl="0" indent="215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altLang="x-none" sz="1050" b="0" i="0" u="none" strike="noStrike" cap="none" normalizeH="0" baseline="0" dirty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Εργαστήριο Μεταλλικών Κατασκευών</a:t>
            </a:r>
            <a:endParaRPr kumimoji="0" lang="el-GR" altLang="x-none" sz="1050" b="0" i="0" u="none" strike="noStrike" cap="none" normalizeH="0" baseline="0" dirty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DE2A24FC-02E4-D44D-8423-EA59D0F4604B}"/>
              </a:ext>
            </a:extLst>
          </p:cNvPr>
          <p:cNvSpPr txBox="1"/>
          <p:nvPr/>
        </p:nvSpPr>
        <p:spPr>
          <a:xfrm>
            <a:off x="779434" y="1739900"/>
            <a:ext cx="1893916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l-GR" dirty="0"/>
              <a:t>Αρχική Μελέτη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l-GR" dirty="0"/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l-GR" dirty="0"/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l-GR" dirty="0"/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l-GR" dirty="0"/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l-GR" dirty="0"/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l-GR" dirty="0"/>
          </a:p>
        </p:txBody>
      </p:sp>
      <p:pic>
        <p:nvPicPr>
          <p:cNvPr id="11" name="Picture 10" descr="Diagram&#10;&#10;Description automatically generated">
            <a:extLst>
              <a:ext uri="{FF2B5EF4-FFF2-40B4-BE49-F238E27FC236}">
                <a16:creationId xmlns:a16="http://schemas.microsoft.com/office/drawing/2014/main" xmlns="" id="{BBE0B2A6-7583-CB47-8C2E-B80697C47C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49040" y="243495"/>
            <a:ext cx="3393918" cy="2878304"/>
          </a:xfrm>
          <a:prstGeom prst="rect">
            <a:avLst/>
          </a:prstGeom>
        </p:spPr>
      </p:pic>
      <p:pic>
        <p:nvPicPr>
          <p:cNvPr id="15" name="Picture 14" descr="Chart, line chart&#10;&#10;Description automatically generated">
            <a:extLst>
              <a:ext uri="{FF2B5EF4-FFF2-40B4-BE49-F238E27FC236}">
                <a16:creationId xmlns:a16="http://schemas.microsoft.com/office/drawing/2014/main" xmlns="" id="{8D3C24F8-0D47-7843-995B-9681673C53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87161" y="3878223"/>
            <a:ext cx="4126307" cy="2475784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BB6E1465-D2AB-BF46-9875-C39F2C38EB72}"/>
              </a:ext>
            </a:extLst>
          </p:cNvPr>
          <p:cNvSpPr txBox="1"/>
          <p:nvPr/>
        </p:nvSpPr>
        <p:spPr>
          <a:xfrm>
            <a:off x="913531" y="2172035"/>
            <a:ext cx="514695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600" dirty="0"/>
              <a:t>Τροποποιημένος αντισεισμικός κανονισμός του 1984. Οι τροποποιήσεις αυτές ορίζουν οριζόντια φόρτιση με τριγωνική κατανομή.</a:t>
            </a:r>
            <a:endParaRPr lang="el-GR" sz="1600" dirty="0">
              <a:effectLst/>
            </a:endParaRPr>
          </a:p>
          <a:p>
            <a:endParaRPr lang="el-GR" sz="1600" dirty="0"/>
          </a:p>
          <a:p>
            <a:endParaRPr lang="el-GR" sz="1600" dirty="0"/>
          </a:p>
          <a:p>
            <a:endParaRPr lang="x-none" sz="1600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91F30BF8-A82A-4A41-BF52-14ACF2276B06}"/>
              </a:ext>
            </a:extLst>
          </p:cNvPr>
          <p:cNvSpPr/>
          <p:nvPr/>
        </p:nvSpPr>
        <p:spPr>
          <a:xfrm>
            <a:off x="779434" y="4022127"/>
            <a:ext cx="41512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l-GR" dirty="0"/>
              <a:t>Μελέτη για έλεγχο στατικής επάρκειας</a:t>
            </a:r>
            <a:endParaRPr lang="x-none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4F643946-2775-BA47-93BF-FF4907D3337A}"/>
              </a:ext>
            </a:extLst>
          </p:cNvPr>
          <p:cNvSpPr txBox="1"/>
          <p:nvPr/>
        </p:nvSpPr>
        <p:spPr>
          <a:xfrm>
            <a:off x="1028700" y="4558013"/>
            <a:ext cx="26443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600" dirty="0"/>
              <a:t>Τροποποιημένος Ε.Α.Κ., 2003</a:t>
            </a:r>
            <a:endParaRPr lang="x-none" sz="16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8DF51733-5EF0-3C4B-93AB-27B01B0B64D3}"/>
              </a:ext>
            </a:extLst>
          </p:cNvPr>
          <p:cNvSpPr txBox="1"/>
          <p:nvPr/>
        </p:nvSpPr>
        <p:spPr>
          <a:xfrm>
            <a:off x="9350315" y="3208678"/>
            <a:ext cx="19704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000" dirty="0"/>
              <a:t>Διάγραμμα τριγωνικής κατανομής</a:t>
            </a:r>
            <a:endParaRPr lang="x-none" sz="10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FBF3CC4D-A708-1F4E-A76D-EFF4CBA50B14}"/>
              </a:ext>
            </a:extLst>
          </p:cNvPr>
          <p:cNvSpPr txBox="1"/>
          <p:nvPr/>
        </p:nvSpPr>
        <p:spPr>
          <a:xfrm>
            <a:off x="10614851" y="6230896"/>
            <a:ext cx="79861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000" dirty="0"/>
              <a:t>Φάσμα ΕΑΚ</a:t>
            </a:r>
            <a:endParaRPr lang="x-none" sz="1000" dirty="0"/>
          </a:p>
        </p:txBody>
      </p:sp>
    </p:spTree>
    <p:extLst>
      <p:ext uri="{BB962C8B-B14F-4D97-AF65-F5344CB8AC3E}">
        <p14:creationId xmlns:p14="http://schemas.microsoft.com/office/powerpoint/2010/main" val="1478913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yrforosBWStamp1">
            <a:extLst>
              <a:ext uri="{FF2B5EF4-FFF2-40B4-BE49-F238E27FC236}">
                <a16:creationId xmlns:a16="http://schemas.microsoft.com/office/drawing/2014/main" xmlns="" id="{6D8ABE73-A8F0-234D-8B33-2A5F59866385}"/>
              </a:ext>
            </a:extLst>
          </p:cNvPr>
          <p:cNvPicPr/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4634" y="6156801"/>
            <a:ext cx="391365" cy="39136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" name="AutoShape 2">
            <a:extLst>
              <a:ext uri="{FF2B5EF4-FFF2-40B4-BE49-F238E27FC236}">
                <a16:creationId xmlns:a16="http://schemas.microsoft.com/office/drawing/2014/main" xmlns="" id="{69804CED-B698-A84F-8C2E-3B19C7FC84A0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9699259" y="6352484"/>
            <a:ext cx="2121974" cy="0"/>
          </a:xfrm>
          <a:prstGeom prst="straightConnector1">
            <a:avLst/>
          </a:prstGeom>
          <a:noFill/>
          <a:ln w="19050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" name="Rectangle 4">
            <a:extLst>
              <a:ext uri="{FF2B5EF4-FFF2-40B4-BE49-F238E27FC236}">
                <a16:creationId xmlns:a16="http://schemas.microsoft.com/office/drawing/2014/main" xmlns="" id="{C59E7E34-EF88-CA45-B171-471D84DBA0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54634" y="6143003"/>
            <a:ext cx="3948101" cy="5770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215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altLang="x-none" sz="1050" b="0" i="0" u="none" strike="noStrike" cap="none" normalizeH="0" baseline="0" dirty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ea typeface="Times New Roman" panose="02020603050405020304" pitchFamily="18" charset="0"/>
              </a:rPr>
              <a:t>ΕΘΝΙΚΟ ΜΕΤΣΟΒΙΟ ΠΟΛΥΤΕΧΝΕΙΟ</a:t>
            </a:r>
            <a:endParaRPr kumimoji="0" lang="el-GR" altLang="x-none" sz="1050" b="0" i="0" u="none" strike="noStrike" cap="none" normalizeH="0" baseline="0" dirty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</a:endParaRPr>
          </a:p>
          <a:p>
            <a:pPr marL="0" marR="0" lvl="0" indent="215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altLang="x-none" sz="1050" b="0" i="0" u="none" strike="noStrike" cap="none" normalizeH="0" baseline="0" dirty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   </a:t>
            </a:r>
            <a:r>
              <a:rPr kumimoji="0" lang="el-GR" altLang="x-none" sz="1050" b="0" i="0" u="none" strike="noStrike" cap="none" normalizeH="0" baseline="0" dirty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Σχολή Πολιτικών Μηχανικών</a:t>
            </a:r>
            <a:endParaRPr kumimoji="0" lang="el-GR" altLang="x-none" sz="1050" b="0" i="0" u="none" strike="noStrike" cap="none" normalizeH="0" baseline="0" dirty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</a:endParaRPr>
          </a:p>
          <a:p>
            <a:pPr marL="0" marR="0" lvl="0" indent="215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altLang="x-none" sz="1050" b="0" i="0" u="none" strike="noStrike" cap="none" normalizeH="0" baseline="0" dirty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Εργαστήριο Μεταλλικών Κατασκευών</a:t>
            </a:r>
            <a:endParaRPr kumimoji="0" lang="el-GR" altLang="x-none" sz="1050" b="0" i="0" u="none" strike="noStrike" cap="none" normalizeH="0" baseline="0" dirty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79F15A14-EF02-714D-965F-56A621C6EC27}"/>
              </a:ext>
            </a:extLst>
          </p:cNvPr>
          <p:cNvSpPr/>
          <p:nvPr/>
        </p:nvSpPr>
        <p:spPr>
          <a:xfrm>
            <a:off x="6743700" y="897683"/>
            <a:ext cx="5410200" cy="45719"/>
          </a:xfrm>
          <a:prstGeom prst="rect">
            <a:avLst/>
          </a:prstGeom>
          <a:solidFill>
            <a:schemeClr val="bg2">
              <a:lumMod val="90000"/>
            </a:schemeClr>
          </a:solidFill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ED58A69A-5FA6-024E-BD64-258E60D13620}"/>
              </a:ext>
            </a:extLst>
          </p:cNvPr>
          <p:cNvSpPr txBox="1"/>
          <p:nvPr/>
        </p:nvSpPr>
        <p:spPr>
          <a:xfrm>
            <a:off x="7086600" y="497573"/>
            <a:ext cx="46863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dirty="0">
                <a:solidFill>
                  <a:schemeClr val="bg2">
                    <a:lumMod val="25000"/>
                  </a:schemeClr>
                </a:solidFill>
              </a:rPr>
              <a:t>Ανάλυση Υφιστάμενης Κατασκευής </a:t>
            </a:r>
            <a:endParaRPr lang="x-none" sz="20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59B6326E-66B6-AF4A-A988-CDDF0E83FD32}"/>
              </a:ext>
            </a:extLst>
          </p:cNvPr>
          <p:cNvSpPr txBox="1"/>
          <p:nvPr/>
        </p:nvSpPr>
        <p:spPr>
          <a:xfrm>
            <a:off x="5879635" y="1547308"/>
            <a:ext cx="327499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600" dirty="0"/>
              <a:t>-Χρονολογία κατασκευής 1987</a:t>
            </a:r>
          </a:p>
          <a:p>
            <a:r>
              <a:rPr lang="el-GR" sz="1600" dirty="0"/>
              <a:t>-Τ</a:t>
            </a:r>
            <a:r>
              <a:rPr lang="x-none" sz="1600" dirty="0"/>
              <a:t>ό</a:t>
            </a:r>
            <a:r>
              <a:rPr lang="el-GR" sz="1600" dirty="0" err="1"/>
              <a:t>πος</a:t>
            </a:r>
            <a:r>
              <a:rPr lang="el-GR" sz="1600" dirty="0"/>
              <a:t>: Αθήνα </a:t>
            </a:r>
          </a:p>
          <a:p>
            <a:r>
              <a:rPr lang="el-GR" sz="1600" dirty="0"/>
              <a:t>-Οπλισμένο Σκυρόδεμα </a:t>
            </a:r>
          </a:p>
          <a:p>
            <a:r>
              <a:rPr lang="el-GR" sz="1600" dirty="0"/>
              <a:t>-</a:t>
            </a:r>
            <a:r>
              <a:rPr lang="el-GR" sz="1600" dirty="0" err="1"/>
              <a:t>Έδραση</a:t>
            </a:r>
            <a:r>
              <a:rPr lang="el-GR" sz="1600" dirty="0"/>
              <a:t> σε ξηρό άργιλο (350 </a:t>
            </a:r>
            <a:r>
              <a:rPr lang="en-US" sz="1600" dirty="0"/>
              <a:t>k</a:t>
            </a:r>
            <a:r>
              <a:rPr lang="el-GR" sz="1600" dirty="0"/>
              <a:t>Ν/</a:t>
            </a:r>
            <a:r>
              <a:rPr lang="en-US" sz="1600" dirty="0"/>
              <a:t>m</a:t>
            </a:r>
            <a:r>
              <a:rPr lang="el-GR" sz="1600" baseline="30000" dirty="0"/>
              <a:t>2</a:t>
            </a:r>
            <a:r>
              <a:rPr lang="el-GR" sz="1600" dirty="0"/>
              <a:t>)</a:t>
            </a:r>
          </a:p>
          <a:p>
            <a:r>
              <a:rPr lang="el-GR" sz="1600" dirty="0"/>
              <a:t>-Πρόβλεψη για προσθήκη ορόφου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0118754F-4FFB-E44F-B324-DFB68AED1D1D}"/>
              </a:ext>
            </a:extLst>
          </p:cNvPr>
          <p:cNvSpPr txBox="1"/>
          <p:nvPr/>
        </p:nvSpPr>
        <p:spPr>
          <a:xfrm>
            <a:off x="5332829" y="4699054"/>
            <a:ext cx="480625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l-GR" sz="1600" dirty="0"/>
              <a:t>Θεωρούμε : Ποιότητα σκυροδέματος </a:t>
            </a:r>
            <a:r>
              <a:rPr lang="en-US" sz="1600" dirty="0"/>
              <a:t>B</a:t>
            </a:r>
            <a:r>
              <a:rPr lang="el-GR" sz="1600" dirty="0"/>
              <a:t>225 </a:t>
            </a:r>
            <a:endParaRPr lang="x-none" sz="1600" dirty="0"/>
          </a:p>
          <a:p>
            <a:r>
              <a:rPr lang="el-GR" sz="1600" dirty="0"/>
              <a:t>                             Ποιότητα χάλυβα </a:t>
            </a:r>
            <a:r>
              <a:rPr lang="el-GR" sz="1600" dirty="0" err="1"/>
              <a:t>διαμήκων</a:t>
            </a:r>
            <a:r>
              <a:rPr lang="el-GR" sz="1600" dirty="0"/>
              <a:t> μελών </a:t>
            </a:r>
            <a:r>
              <a:rPr lang="en-US" sz="1600" dirty="0" err="1"/>
              <a:t>StIII</a:t>
            </a:r>
            <a:r>
              <a:rPr lang="en-US" sz="1600" dirty="0"/>
              <a:t> </a:t>
            </a:r>
            <a:endParaRPr lang="x-none" sz="1600" dirty="0"/>
          </a:p>
          <a:p>
            <a:r>
              <a:rPr lang="el-GR" sz="1600" dirty="0"/>
              <a:t>                             Ποιότητα χάλυβα πλακών </a:t>
            </a:r>
            <a:r>
              <a:rPr lang="en-US" sz="1600" dirty="0" err="1"/>
              <a:t>StIII</a:t>
            </a:r>
            <a:endParaRPr lang="el-GR" sz="1600" dirty="0"/>
          </a:p>
          <a:p>
            <a:r>
              <a:rPr lang="el-GR" sz="1600" dirty="0"/>
              <a:t>                             Ποιότητα χάλυβα </a:t>
            </a:r>
            <a:r>
              <a:rPr lang="el-GR" sz="1600" dirty="0" err="1"/>
              <a:t>συνδερήρων</a:t>
            </a:r>
            <a:r>
              <a:rPr lang="el-GR" sz="1600" dirty="0"/>
              <a:t> </a:t>
            </a:r>
            <a:r>
              <a:rPr lang="en-US" sz="1600" dirty="0" err="1"/>
              <a:t>StI</a:t>
            </a:r>
            <a:endParaRPr lang="x-none" sz="1600" dirty="0"/>
          </a:p>
        </p:txBody>
      </p:sp>
      <p:pic>
        <p:nvPicPr>
          <p:cNvPr id="14" name="Picture 13" descr="Diagram, engineering drawing&#10;&#10;Description automatically generated">
            <a:extLst>
              <a:ext uri="{FF2B5EF4-FFF2-40B4-BE49-F238E27FC236}">
                <a16:creationId xmlns:a16="http://schemas.microsoft.com/office/drawing/2014/main" xmlns="" id="{A4263FBD-21E1-3F48-BD81-02442500C1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755" y="137382"/>
            <a:ext cx="5287546" cy="3757013"/>
          </a:xfrm>
          <a:prstGeom prst="rect">
            <a:avLst/>
          </a:prstGeom>
        </p:spPr>
      </p:pic>
      <p:pic>
        <p:nvPicPr>
          <p:cNvPr id="16" name="Picture 15" descr="Diagram, engineering drawing&#10;&#10;Description automatically generated">
            <a:extLst>
              <a:ext uri="{FF2B5EF4-FFF2-40B4-BE49-F238E27FC236}">
                <a16:creationId xmlns:a16="http://schemas.microsoft.com/office/drawing/2014/main" xmlns="" id="{4647A9AC-2F79-8249-B0F8-E2889457C7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004" y="3909368"/>
            <a:ext cx="4865894" cy="2810716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48F64A0B-A9F3-6B48-B2DD-4162C4A9A036}"/>
              </a:ext>
            </a:extLst>
          </p:cNvPr>
          <p:cNvSpPr txBox="1"/>
          <p:nvPr/>
        </p:nvSpPr>
        <p:spPr>
          <a:xfrm>
            <a:off x="5683844" y="1081728"/>
            <a:ext cx="14027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b="1" dirty="0"/>
              <a:t>Α. Δεδομένα</a:t>
            </a:r>
            <a:endParaRPr lang="x-none" b="1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BFC2157A-A80E-9A4D-80DD-3F4194F1FAF5}"/>
              </a:ext>
            </a:extLst>
          </p:cNvPr>
          <p:cNvSpPr txBox="1"/>
          <p:nvPr/>
        </p:nvSpPr>
        <p:spPr>
          <a:xfrm>
            <a:off x="5494705" y="3128151"/>
            <a:ext cx="64400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b="1" dirty="0"/>
              <a:t>Β. Επίλυση στατικού φορέα τριώροφου για τη </a:t>
            </a:r>
            <a:r>
              <a:rPr lang="el-GR" b="1" dirty="0" err="1"/>
              <a:t>διαστασιολόγηση</a:t>
            </a:r>
            <a:r>
              <a:rPr lang="el-GR" b="1" dirty="0"/>
              <a:t> </a:t>
            </a:r>
          </a:p>
          <a:p>
            <a:r>
              <a:rPr lang="el-GR" b="1" dirty="0"/>
              <a:t>των μελών του υπάρχοντος διωρόφου και των οπλισμών του</a:t>
            </a:r>
            <a:endParaRPr lang="x-none" b="1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0667C8CC-D995-8241-B7E1-A914C8065506}"/>
              </a:ext>
            </a:extLst>
          </p:cNvPr>
          <p:cNvSpPr txBox="1"/>
          <p:nvPr/>
        </p:nvSpPr>
        <p:spPr>
          <a:xfrm>
            <a:off x="5269328" y="3860897"/>
            <a:ext cx="5410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l-GR" sz="1600" dirty="0"/>
              <a:t>Επίλυση του φορέα με τους παλαιούς κανονισμούς (1954 για Ο.Σ. και αντισεισμικό του 1985) </a:t>
            </a:r>
            <a:endParaRPr lang="x-none" sz="1600" dirty="0"/>
          </a:p>
        </p:txBody>
      </p:sp>
    </p:spTree>
    <p:extLst>
      <p:ext uri="{BB962C8B-B14F-4D97-AF65-F5344CB8AC3E}">
        <p14:creationId xmlns:p14="http://schemas.microsoft.com/office/powerpoint/2010/main" val="2406601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picture containing sky, outdoor, engine, railroad&#10;&#10;Description automatically generated">
            <a:extLst>
              <a:ext uri="{FF2B5EF4-FFF2-40B4-BE49-F238E27FC236}">
                <a16:creationId xmlns:a16="http://schemas.microsoft.com/office/drawing/2014/main" xmlns="" id="{A624C8CC-6DE0-CC4E-A3D4-F447F95083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1" y="371565"/>
            <a:ext cx="5426764" cy="2591278"/>
          </a:xfrm>
          <a:prstGeom prst="rect">
            <a:avLst/>
          </a:prstGeom>
        </p:spPr>
      </p:pic>
      <p:pic>
        <p:nvPicPr>
          <p:cNvPr id="5" name="Picture 4" descr="A picture containing sky, outdoor, ship, transport&#10;&#10;Description automatically generated">
            <a:extLst>
              <a:ext uri="{FF2B5EF4-FFF2-40B4-BE49-F238E27FC236}">
                <a16:creationId xmlns:a16="http://schemas.microsoft.com/office/drawing/2014/main" xmlns="" id="{A0F3F9A7-0706-584F-86CE-5EACDE3C43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1" y="3692070"/>
            <a:ext cx="5426764" cy="2537011"/>
          </a:xfrm>
          <a:prstGeom prst="rect">
            <a:avLst/>
          </a:prstGeom>
        </p:spPr>
      </p:pic>
      <p:sp>
        <p:nvSpPr>
          <p:cNvPr id="22" name="Rectangle 13">
            <a:extLst>
              <a:ext uri="{FF2B5EF4-FFF2-40B4-BE49-F238E27FC236}">
                <a16:creationId xmlns:a16="http://schemas.microsoft.com/office/drawing/2014/main" xmlns="" id="{799448F2-0E5B-42DA-B2D1-11A14E947BD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6050280" y="0"/>
            <a:ext cx="91440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15">
            <a:extLst>
              <a:ext uri="{FF2B5EF4-FFF2-40B4-BE49-F238E27FC236}">
                <a16:creationId xmlns:a16="http://schemas.microsoft.com/office/drawing/2014/main" xmlns="" id="{4E8A7552-20E1-4F34-ADAB-C1DB6634D47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3383280"/>
            <a:ext cx="6126480" cy="9144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Diagram, engineering drawing&#10;&#10;Description automatically generated">
            <a:extLst>
              <a:ext uri="{FF2B5EF4-FFF2-40B4-BE49-F238E27FC236}">
                <a16:creationId xmlns:a16="http://schemas.microsoft.com/office/drawing/2014/main" xmlns="" id="{35BF17DC-F59F-B440-8669-1398C5F083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41927" y="1392250"/>
            <a:ext cx="6050073" cy="3115786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0075CC4A-B432-3E42-9C47-3E6C90D91417}"/>
              </a:ext>
            </a:extLst>
          </p:cNvPr>
          <p:cNvSpPr/>
          <p:nvPr/>
        </p:nvSpPr>
        <p:spPr>
          <a:xfrm>
            <a:off x="6743700" y="897683"/>
            <a:ext cx="5410200" cy="45719"/>
          </a:xfrm>
          <a:prstGeom prst="rect">
            <a:avLst/>
          </a:prstGeom>
          <a:solidFill>
            <a:schemeClr val="bg2">
              <a:lumMod val="90000"/>
            </a:schemeClr>
          </a:solidFill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85322759-D85D-164B-8351-D4D2E90D6865}"/>
              </a:ext>
            </a:extLst>
          </p:cNvPr>
          <p:cNvSpPr txBox="1"/>
          <p:nvPr/>
        </p:nvSpPr>
        <p:spPr>
          <a:xfrm>
            <a:off x="7086600" y="497573"/>
            <a:ext cx="46863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dirty="0">
                <a:solidFill>
                  <a:schemeClr val="bg2">
                    <a:lumMod val="25000"/>
                  </a:schemeClr>
                </a:solidFill>
              </a:rPr>
              <a:t>Μόρφωση </a:t>
            </a:r>
            <a:r>
              <a:rPr lang="el-GR" sz="2000" dirty="0" err="1">
                <a:solidFill>
                  <a:schemeClr val="bg2">
                    <a:lumMod val="25000"/>
                  </a:schemeClr>
                </a:solidFill>
              </a:rPr>
              <a:t>Ξυλοτύπου</a:t>
            </a:r>
            <a:endParaRPr lang="x-none" sz="20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793A087F-FFD2-6346-A4FE-397C9A203B56}"/>
              </a:ext>
            </a:extLst>
          </p:cNvPr>
          <p:cNvSpPr txBox="1"/>
          <p:nvPr/>
        </p:nvSpPr>
        <p:spPr>
          <a:xfrm>
            <a:off x="6536338" y="4812836"/>
            <a:ext cx="5236562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endParaRPr lang="el-GR" sz="1600" dirty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l-GR" sz="1600" dirty="0" err="1"/>
              <a:t>Ξυλότυπος</a:t>
            </a:r>
            <a:r>
              <a:rPr lang="el-GR" sz="1600" dirty="0"/>
              <a:t> που προσεγγίζει την εσωτερική διαρρύθμιση,</a:t>
            </a:r>
          </a:p>
          <a:p>
            <a:r>
              <a:rPr lang="el-GR" sz="1600" dirty="0"/>
              <a:t>      χωρίς να την ακολουθεί πιστά 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l-GR" sz="1600" dirty="0"/>
              <a:t>Διαστάσεις σύμφωνα με τις τότε πρακτικές 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l-GR" sz="1600" dirty="0"/>
              <a:t>Πλάκες πάχους 14</a:t>
            </a:r>
            <a:r>
              <a:rPr lang="en-US" sz="1600" dirty="0"/>
              <a:t>cm</a:t>
            </a:r>
            <a:endParaRPr lang="el-GR" sz="1600" dirty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l-GR" sz="1600" dirty="0"/>
              <a:t>Κλίμακες πάχους 18</a:t>
            </a:r>
            <a:r>
              <a:rPr lang="en-US" sz="1600" dirty="0"/>
              <a:t>cm</a:t>
            </a:r>
            <a:endParaRPr lang="el-GR" sz="1600" dirty="0"/>
          </a:p>
          <a:p>
            <a:r>
              <a:rPr lang="en-US" sz="1600" dirty="0"/>
              <a:t> </a:t>
            </a:r>
            <a:endParaRPr lang="el-GR" sz="1600" dirty="0"/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x-none" sz="16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20CA4C06-BEEF-E749-AE17-04F279C4348B}"/>
              </a:ext>
            </a:extLst>
          </p:cNvPr>
          <p:cNvSpPr txBox="1"/>
          <p:nvPr/>
        </p:nvSpPr>
        <p:spPr>
          <a:xfrm>
            <a:off x="3786717" y="3063940"/>
            <a:ext cx="218040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050" dirty="0" err="1"/>
              <a:t>Ξυλότυπος</a:t>
            </a:r>
            <a:r>
              <a:rPr lang="el-GR" sz="1050" dirty="0"/>
              <a:t> πλάκας οροφής ισογείου</a:t>
            </a:r>
            <a:endParaRPr lang="x-none" sz="105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8E681A42-AD1B-654C-8B89-4D24D056E23B}"/>
              </a:ext>
            </a:extLst>
          </p:cNvPr>
          <p:cNvSpPr txBox="1"/>
          <p:nvPr/>
        </p:nvSpPr>
        <p:spPr>
          <a:xfrm>
            <a:off x="10966269" y="4457278"/>
            <a:ext cx="8066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050" dirty="0"/>
              <a:t>Θεμελίωση</a:t>
            </a:r>
            <a:endParaRPr lang="x-none" sz="105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xmlns="" id="{4CBC446E-9B00-5C41-8376-7449ED82F17A}"/>
              </a:ext>
            </a:extLst>
          </p:cNvPr>
          <p:cNvSpPr txBox="1"/>
          <p:nvPr/>
        </p:nvSpPr>
        <p:spPr>
          <a:xfrm>
            <a:off x="3672566" y="6346123"/>
            <a:ext cx="229261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050" dirty="0" err="1"/>
              <a:t>Ξυλότυπος</a:t>
            </a:r>
            <a:r>
              <a:rPr lang="el-GR" sz="1050" dirty="0"/>
              <a:t> πλάκας οροφής α΄ ορόφου</a:t>
            </a:r>
            <a:endParaRPr lang="x-none" sz="1050" dirty="0"/>
          </a:p>
        </p:txBody>
      </p:sp>
    </p:spTree>
    <p:extLst>
      <p:ext uri="{BB962C8B-B14F-4D97-AF65-F5344CB8AC3E}">
        <p14:creationId xmlns:p14="http://schemas.microsoft.com/office/powerpoint/2010/main" val="1672871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D4A5F0BB-8166-C04B-8B64-30845AF23CD6}"/>
              </a:ext>
            </a:extLst>
          </p:cNvPr>
          <p:cNvSpPr/>
          <p:nvPr/>
        </p:nvSpPr>
        <p:spPr>
          <a:xfrm>
            <a:off x="2693976" y="3429000"/>
            <a:ext cx="3015658" cy="802871"/>
          </a:xfrm>
          <a:prstGeom prst="rect">
            <a:avLst/>
          </a:prstGeom>
          <a:ln w="22225">
            <a:solidFill>
              <a:srgbClr val="FF771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5127B10D-728F-6249-925E-35528C531BBA}"/>
              </a:ext>
            </a:extLst>
          </p:cNvPr>
          <p:cNvSpPr/>
          <p:nvPr/>
        </p:nvSpPr>
        <p:spPr>
          <a:xfrm>
            <a:off x="8800702" y="2110332"/>
            <a:ext cx="2392989" cy="546774"/>
          </a:xfrm>
          <a:prstGeom prst="rect">
            <a:avLst/>
          </a:prstGeom>
          <a:ln w="22225">
            <a:solidFill>
              <a:srgbClr val="FF771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FB81F477-A5D4-714D-9236-B48890AD0766}"/>
              </a:ext>
            </a:extLst>
          </p:cNvPr>
          <p:cNvSpPr/>
          <p:nvPr/>
        </p:nvSpPr>
        <p:spPr>
          <a:xfrm>
            <a:off x="8833811" y="4283233"/>
            <a:ext cx="2392989" cy="546774"/>
          </a:xfrm>
          <a:prstGeom prst="rect">
            <a:avLst/>
          </a:prstGeom>
          <a:ln w="22225">
            <a:solidFill>
              <a:srgbClr val="FF771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F0E52EB1-72A5-694C-8495-00DF6E7557D9}"/>
              </a:ext>
            </a:extLst>
          </p:cNvPr>
          <p:cNvSpPr/>
          <p:nvPr/>
        </p:nvSpPr>
        <p:spPr>
          <a:xfrm>
            <a:off x="8826773" y="3217986"/>
            <a:ext cx="2392989" cy="546774"/>
          </a:xfrm>
          <a:prstGeom prst="rect">
            <a:avLst/>
          </a:prstGeom>
          <a:ln w="22225">
            <a:solidFill>
              <a:srgbClr val="FF771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6841FB8A-E6AC-B545-875A-57E5767BE9CE}"/>
              </a:ext>
            </a:extLst>
          </p:cNvPr>
          <p:cNvSpPr txBox="1"/>
          <p:nvPr/>
        </p:nvSpPr>
        <p:spPr>
          <a:xfrm>
            <a:off x="2815147" y="3661740"/>
            <a:ext cx="28433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600" dirty="0"/>
              <a:t>Διαδοχικές δοκιμαστικές λύσεις</a:t>
            </a:r>
            <a:endParaRPr lang="x-none" sz="16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ACC3DDBA-4662-144A-9B4C-EA28EFF0A24D}"/>
              </a:ext>
            </a:extLst>
          </p:cNvPr>
          <p:cNvSpPr txBox="1"/>
          <p:nvPr/>
        </p:nvSpPr>
        <p:spPr>
          <a:xfrm>
            <a:off x="9050660" y="2200271"/>
            <a:ext cx="17630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400" dirty="0" err="1"/>
              <a:t>Υποδιαστασιολόγηση</a:t>
            </a:r>
            <a:endParaRPr lang="x-none" sz="1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E48E0211-B9D4-D949-B39C-EEBB57AAE489}"/>
              </a:ext>
            </a:extLst>
          </p:cNvPr>
          <p:cNvSpPr txBox="1"/>
          <p:nvPr/>
        </p:nvSpPr>
        <p:spPr>
          <a:xfrm>
            <a:off x="8800702" y="3278290"/>
            <a:ext cx="22087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400" dirty="0"/>
              <a:t>Σταδιακή αύξηση διατομών</a:t>
            </a:r>
            <a:endParaRPr lang="x-none" sz="1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207A443D-A0AB-B74A-9795-C9BE53008375}"/>
              </a:ext>
            </a:extLst>
          </p:cNvPr>
          <p:cNvSpPr txBox="1"/>
          <p:nvPr/>
        </p:nvSpPr>
        <p:spPr>
          <a:xfrm>
            <a:off x="9552324" y="4402732"/>
            <a:ext cx="8776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400" dirty="0"/>
              <a:t>Επάρκεια</a:t>
            </a:r>
            <a:endParaRPr lang="x-none" sz="1400" dirty="0"/>
          </a:p>
        </p:txBody>
      </p:sp>
      <p:sp>
        <p:nvSpPr>
          <p:cNvPr id="13" name="Right Arrow 12">
            <a:extLst>
              <a:ext uri="{FF2B5EF4-FFF2-40B4-BE49-F238E27FC236}">
                <a16:creationId xmlns:a16="http://schemas.microsoft.com/office/drawing/2014/main" xmlns="" id="{57B6BABF-1AFA-5149-B461-CE9E06ED31C5}"/>
              </a:ext>
            </a:extLst>
          </p:cNvPr>
          <p:cNvSpPr/>
          <p:nvPr/>
        </p:nvSpPr>
        <p:spPr>
          <a:xfrm rot="5400000">
            <a:off x="9908608" y="2857047"/>
            <a:ext cx="226727" cy="211931"/>
          </a:xfrm>
          <a:prstGeom prst="rightArrow">
            <a:avLst/>
          </a:prstGeom>
          <a:noFill/>
          <a:ln w="19050">
            <a:solidFill>
              <a:srgbClr val="FF77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4" name="Right Arrow 13">
            <a:extLst>
              <a:ext uri="{FF2B5EF4-FFF2-40B4-BE49-F238E27FC236}">
                <a16:creationId xmlns:a16="http://schemas.microsoft.com/office/drawing/2014/main" xmlns="" id="{4656C6B0-5325-0E4F-92D3-13A78157BE8A}"/>
              </a:ext>
            </a:extLst>
          </p:cNvPr>
          <p:cNvSpPr/>
          <p:nvPr/>
        </p:nvSpPr>
        <p:spPr>
          <a:xfrm rot="5400000">
            <a:off x="9893629" y="3911930"/>
            <a:ext cx="243634" cy="227734"/>
          </a:xfrm>
          <a:prstGeom prst="rightArrow">
            <a:avLst/>
          </a:prstGeom>
          <a:noFill/>
          <a:ln w="19050">
            <a:solidFill>
              <a:srgbClr val="FF77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xmlns="" id="{3906FC3F-1535-3D4E-9241-03DB3A48DC57}"/>
              </a:ext>
            </a:extLst>
          </p:cNvPr>
          <p:cNvCxnSpPr>
            <a:cxnSpLocks/>
          </p:cNvCxnSpPr>
          <p:nvPr/>
        </p:nvCxnSpPr>
        <p:spPr>
          <a:xfrm>
            <a:off x="7968087" y="2024021"/>
            <a:ext cx="0" cy="3254851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7" name="Right Arrow 16">
            <a:extLst>
              <a:ext uri="{FF2B5EF4-FFF2-40B4-BE49-F238E27FC236}">
                <a16:creationId xmlns:a16="http://schemas.microsoft.com/office/drawing/2014/main" xmlns="" id="{7D73E186-CDC9-6E4F-92FD-9F21A473F373}"/>
              </a:ext>
            </a:extLst>
          </p:cNvPr>
          <p:cNvSpPr/>
          <p:nvPr/>
        </p:nvSpPr>
        <p:spPr>
          <a:xfrm>
            <a:off x="6159500" y="3776591"/>
            <a:ext cx="1379564" cy="254778"/>
          </a:xfrm>
          <a:prstGeom prst="rightArrow">
            <a:avLst/>
          </a:prstGeom>
          <a:noFill/>
          <a:ln w="19050">
            <a:solidFill>
              <a:srgbClr val="FF77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63707023-12C3-4543-94ED-3667E44AFC40}"/>
              </a:ext>
            </a:extLst>
          </p:cNvPr>
          <p:cNvSpPr txBox="1"/>
          <p:nvPr/>
        </p:nvSpPr>
        <p:spPr>
          <a:xfrm>
            <a:off x="762000" y="605660"/>
            <a:ext cx="25469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/>
              <a:t>Επίλυση Φορέα με </a:t>
            </a:r>
            <a:r>
              <a:rPr lang="en-US" dirty="0" err="1"/>
              <a:t>Fespa</a:t>
            </a:r>
            <a:endParaRPr lang="x-none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1E089486-B909-9C47-85BC-4D0D97E75DEB}"/>
              </a:ext>
            </a:extLst>
          </p:cNvPr>
          <p:cNvSpPr/>
          <p:nvPr/>
        </p:nvSpPr>
        <p:spPr>
          <a:xfrm>
            <a:off x="0" y="929273"/>
            <a:ext cx="5410200" cy="45719"/>
          </a:xfrm>
          <a:prstGeom prst="rect">
            <a:avLst/>
          </a:prstGeom>
          <a:solidFill>
            <a:schemeClr val="bg2">
              <a:lumMod val="90000"/>
            </a:schemeClr>
          </a:solidFill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75FEDB0F-1375-444A-AD7A-A3D049A8A111}"/>
              </a:ext>
            </a:extLst>
          </p:cNvPr>
          <p:cNvSpPr/>
          <p:nvPr/>
        </p:nvSpPr>
        <p:spPr>
          <a:xfrm>
            <a:off x="304800" y="1295400"/>
            <a:ext cx="11709400" cy="4914900"/>
          </a:xfrm>
          <a:prstGeom prst="rect">
            <a:avLst/>
          </a:prstGeom>
          <a:noFill/>
          <a:ln w="22225" cmpd="thickThin">
            <a:solidFill>
              <a:srgbClr val="FF77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2649E585-94A6-9749-8B39-91A908FE731D}"/>
              </a:ext>
            </a:extLst>
          </p:cNvPr>
          <p:cNvSpPr txBox="1"/>
          <p:nvPr/>
        </p:nvSpPr>
        <p:spPr>
          <a:xfrm>
            <a:off x="538225" y="1554795"/>
            <a:ext cx="21668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>
                <a:solidFill>
                  <a:srgbClr val="FF7710"/>
                </a:solidFill>
              </a:rPr>
              <a:t>Διαδικασία Επίλυσης</a:t>
            </a:r>
            <a:endParaRPr lang="x-none" dirty="0">
              <a:solidFill>
                <a:srgbClr val="FF771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0461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yrforosBWStamp1">
            <a:extLst>
              <a:ext uri="{FF2B5EF4-FFF2-40B4-BE49-F238E27FC236}">
                <a16:creationId xmlns:a16="http://schemas.microsoft.com/office/drawing/2014/main" xmlns="" id="{2D6088C8-E759-0148-A5FD-A6178BBE8415}"/>
              </a:ext>
            </a:extLst>
          </p:cNvPr>
          <p:cNvPicPr/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4634" y="6156801"/>
            <a:ext cx="391365" cy="39136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" name="AutoShape 2">
            <a:extLst>
              <a:ext uri="{FF2B5EF4-FFF2-40B4-BE49-F238E27FC236}">
                <a16:creationId xmlns:a16="http://schemas.microsoft.com/office/drawing/2014/main" xmlns="" id="{26C73F58-3E79-FE45-AB6C-C7579C40024C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9699259" y="6352484"/>
            <a:ext cx="2121974" cy="0"/>
          </a:xfrm>
          <a:prstGeom prst="straightConnector1">
            <a:avLst/>
          </a:prstGeom>
          <a:noFill/>
          <a:ln w="19050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" name="Rectangle 4">
            <a:extLst>
              <a:ext uri="{FF2B5EF4-FFF2-40B4-BE49-F238E27FC236}">
                <a16:creationId xmlns:a16="http://schemas.microsoft.com/office/drawing/2014/main" xmlns="" id="{1C9724A3-C3FB-C444-9711-67EB31D937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54634" y="6143003"/>
            <a:ext cx="3948101" cy="5770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215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altLang="x-none" sz="1050" b="0" i="0" u="none" strike="noStrike" cap="none" normalizeH="0" baseline="0" dirty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ea typeface="Times New Roman" panose="02020603050405020304" pitchFamily="18" charset="0"/>
              </a:rPr>
              <a:t>ΕΘΝΙΚΟ ΜΕΤΣΟΒΙΟ ΠΟΛΥΤΕΧΝΕΙΟ</a:t>
            </a:r>
            <a:endParaRPr kumimoji="0" lang="el-GR" altLang="x-none" sz="1050" b="0" i="0" u="none" strike="noStrike" cap="none" normalizeH="0" baseline="0" dirty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</a:endParaRPr>
          </a:p>
          <a:p>
            <a:pPr marL="0" marR="0" lvl="0" indent="215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altLang="x-none" sz="1050" b="0" i="0" u="none" strike="noStrike" cap="none" normalizeH="0" baseline="0" dirty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   </a:t>
            </a:r>
            <a:r>
              <a:rPr kumimoji="0" lang="el-GR" altLang="x-none" sz="1050" b="0" i="0" u="none" strike="noStrike" cap="none" normalizeH="0" baseline="0" dirty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Σχολή Πολιτικών Μηχανικών</a:t>
            </a:r>
            <a:endParaRPr kumimoji="0" lang="el-GR" altLang="x-none" sz="1050" b="0" i="0" u="none" strike="noStrike" cap="none" normalizeH="0" baseline="0" dirty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</a:endParaRPr>
          </a:p>
          <a:p>
            <a:pPr marL="0" marR="0" lvl="0" indent="215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altLang="x-none" sz="1050" b="0" i="0" u="none" strike="noStrike" cap="none" normalizeH="0" baseline="0" dirty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Εργαστήριο Μεταλλικών Κατασκευών</a:t>
            </a:r>
            <a:endParaRPr kumimoji="0" lang="el-GR" altLang="x-none" sz="1050" b="0" i="0" u="none" strike="noStrike" cap="none" normalizeH="0" baseline="0" dirty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6" name="Picture 15" descr="A close-up of a building&#10;&#10;Description automatically generated with low confidence">
            <a:extLst>
              <a:ext uri="{FF2B5EF4-FFF2-40B4-BE49-F238E27FC236}">
                <a16:creationId xmlns:a16="http://schemas.microsoft.com/office/drawing/2014/main" xmlns="" id="{60196C7F-9D6D-484E-8573-FE3C511F08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767" y="3616324"/>
            <a:ext cx="4380127" cy="2761583"/>
          </a:xfrm>
          <a:prstGeom prst="rect">
            <a:avLst/>
          </a:prstGeom>
        </p:spPr>
      </p:pic>
      <p:pic>
        <p:nvPicPr>
          <p:cNvPr id="18" name="Picture 17" descr="A picture containing furniture, table, worktable, dining table&#10;&#10;Description automatically generated">
            <a:extLst>
              <a:ext uri="{FF2B5EF4-FFF2-40B4-BE49-F238E27FC236}">
                <a16:creationId xmlns:a16="http://schemas.microsoft.com/office/drawing/2014/main" xmlns="" id="{F39814B8-DFAB-974F-98E4-461B4B397B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974" y="-125700"/>
            <a:ext cx="4654255" cy="3123728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C076546A-2259-D74C-8170-62800FAFE5A1}"/>
              </a:ext>
            </a:extLst>
          </p:cNvPr>
          <p:cNvSpPr txBox="1"/>
          <p:nvPr/>
        </p:nvSpPr>
        <p:spPr>
          <a:xfrm>
            <a:off x="385729" y="3218989"/>
            <a:ext cx="326563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000" dirty="0" err="1"/>
              <a:t>Εικ</a:t>
            </a:r>
            <a:r>
              <a:rPr lang="el-GR" sz="1000" dirty="0"/>
              <a:t>. 2:Τριώροφο με προσθήκη από οπλισμένο σκυρόδεμα</a:t>
            </a:r>
            <a:endParaRPr lang="x-none" sz="10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74E95D8C-CA29-F943-B627-A4EF421356B5}"/>
              </a:ext>
            </a:extLst>
          </p:cNvPr>
          <p:cNvSpPr txBox="1"/>
          <p:nvPr/>
        </p:nvSpPr>
        <p:spPr>
          <a:xfrm>
            <a:off x="385729" y="6480005"/>
            <a:ext cx="281840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000" dirty="0" err="1"/>
              <a:t>Εικ</a:t>
            </a:r>
            <a:r>
              <a:rPr lang="el-GR" sz="1000" dirty="0"/>
              <a:t>. 3:Τριώροφο με προσθήκη από δομικό χάλυβα</a:t>
            </a:r>
            <a:endParaRPr lang="x-none" sz="10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3EE907D3-1E24-9949-99E8-8EE4C1AAFB08}"/>
              </a:ext>
            </a:extLst>
          </p:cNvPr>
          <p:cNvSpPr txBox="1"/>
          <p:nvPr/>
        </p:nvSpPr>
        <p:spPr>
          <a:xfrm>
            <a:off x="5549900" y="3687119"/>
            <a:ext cx="202696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l-GR" sz="1600" dirty="0"/>
              <a:t>Συμπαγείς πλάκες 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l-GR" sz="1600" dirty="0"/>
              <a:t>Δοκοί 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l-GR" sz="1600" dirty="0"/>
              <a:t>Υποστυλώματα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l-GR" sz="1600" dirty="0" err="1"/>
              <a:t>Τοιχεία</a:t>
            </a:r>
            <a:endParaRPr lang="x-none" sz="16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336B731D-8F65-E346-A219-4448AAD31218}"/>
              </a:ext>
            </a:extLst>
          </p:cNvPr>
          <p:cNvSpPr txBox="1"/>
          <p:nvPr/>
        </p:nvSpPr>
        <p:spPr>
          <a:xfrm>
            <a:off x="5549900" y="3361076"/>
            <a:ext cx="53305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600" dirty="0"/>
              <a:t>Περίπτωση 1: Προσθήκη ορόφου από οπλισμένο σκυρόδεμα </a:t>
            </a:r>
            <a:endParaRPr lang="x-none" sz="16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640B5DF3-43C3-E74F-801D-516CCFFBDBD2}"/>
              </a:ext>
            </a:extLst>
          </p:cNvPr>
          <p:cNvSpPr txBox="1"/>
          <p:nvPr/>
        </p:nvSpPr>
        <p:spPr>
          <a:xfrm>
            <a:off x="5499100" y="4835828"/>
            <a:ext cx="47032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600" dirty="0"/>
              <a:t>Περίπτωση 2: Προσθήκη ορόφου από δομικό χάλυβα </a:t>
            </a:r>
            <a:endParaRPr lang="x-none" sz="1600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8A80B429-B1AF-8349-BD40-380A1FF15928}"/>
              </a:ext>
            </a:extLst>
          </p:cNvPr>
          <p:cNvSpPr/>
          <p:nvPr/>
        </p:nvSpPr>
        <p:spPr>
          <a:xfrm>
            <a:off x="6743700" y="897683"/>
            <a:ext cx="5410200" cy="45719"/>
          </a:xfrm>
          <a:prstGeom prst="rect">
            <a:avLst/>
          </a:prstGeom>
          <a:solidFill>
            <a:schemeClr val="bg2">
              <a:lumMod val="90000"/>
            </a:schemeClr>
          </a:solidFill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F152540F-073E-F844-8799-A98308502D6E}"/>
              </a:ext>
            </a:extLst>
          </p:cNvPr>
          <p:cNvSpPr txBox="1"/>
          <p:nvPr/>
        </p:nvSpPr>
        <p:spPr>
          <a:xfrm>
            <a:off x="7086600" y="497573"/>
            <a:ext cx="46863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dirty="0">
                <a:solidFill>
                  <a:schemeClr val="bg2">
                    <a:lumMod val="25000"/>
                  </a:schemeClr>
                </a:solidFill>
              </a:rPr>
              <a:t>Περιγραφή Στατικών Συστημάτων </a:t>
            </a:r>
            <a:endParaRPr lang="x-none" sz="20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6609EF40-A650-DB44-89F4-1E0F8AE34477}"/>
              </a:ext>
            </a:extLst>
          </p:cNvPr>
          <p:cNvSpPr txBox="1"/>
          <p:nvPr/>
        </p:nvSpPr>
        <p:spPr>
          <a:xfrm>
            <a:off x="5549900" y="1035783"/>
            <a:ext cx="5080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600" b="1" dirty="0"/>
              <a:t>Υφιστάμενο</a:t>
            </a:r>
            <a:r>
              <a:rPr lang="el-GR" sz="1600" dirty="0"/>
              <a:t>:  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l-GR" sz="1600" dirty="0"/>
              <a:t>Οπλισμένο σκυρόδεμα - συμπαγείς πλάκες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l-GR" sz="1600" dirty="0"/>
              <a:t>Δοκοί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l-GR" sz="1600" dirty="0" err="1"/>
              <a:t>Υποστηλώματα</a:t>
            </a:r>
            <a:endParaRPr lang="el-GR" sz="1600" dirty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l-GR" sz="1600" dirty="0" err="1"/>
              <a:t>Τοιχεία</a:t>
            </a:r>
            <a:r>
              <a:rPr lang="el-GR" sz="1600" dirty="0"/>
              <a:t> 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l-GR" sz="1600" dirty="0"/>
              <a:t>Μεμονωμένα πέδιλα 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l-GR" sz="1600" dirty="0"/>
              <a:t>Συνδετήριες δοκοί</a:t>
            </a:r>
            <a:endParaRPr lang="x-none" sz="160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4958ACAD-20D0-B04E-B3B3-E918C3235947}"/>
              </a:ext>
            </a:extLst>
          </p:cNvPr>
          <p:cNvSpPr txBox="1"/>
          <p:nvPr/>
        </p:nvSpPr>
        <p:spPr>
          <a:xfrm>
            <a:off x="5549900" y="2978783"/>
            <a:ext cx="1206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600" b="1" dirty="0"/>
              <a:t>Προσθήκες</a:t>
            </a:r>
            <a:r>
              <a:rPr lang="el-GR" dirty="0"/>
              <a:t>:</a:t>
            </a:r>
            <a:endParaRPr lang="x-none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3C693F12-B739-0448-A509-646B21E61A3B}"/>
              </a:ext>
            </a:extLst>
          </p:cNvPr>
          <p:cNvSpPr txBox="1"/>
          <p:nvPr/>
        </p:nvSpPr>
        <p:spPr>
          <a:xfrm>
            <a:off x="5499100" y="5245873"/>
            <a:ext cx="238924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l-GR" sz="1600" dirty="0"/>
              <a:t>Σύμμικτες πλάκες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l-GR" sz="1600" dirty="0" err="1"/>
              <a:t>Διατμητικοί</a:t>
            </a:r>
            <a:r>
              <a:rPr lang="el-GR" sz="1600" dirty="0"/>
              <a:t> σύνδεσμοι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l-GR" sz="1600" dirty="0"/>
              <a:t>Χαλύβδινες δοκοί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l-GR" sz="1600" dirty="0"/>
              <a:t>Χαλύβδινοι στύλοι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l-GR" sz="1600" dirty="0"/>
              <a:t>Χιαστοί σύνδεσμοι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x-none" sz="1600" dirty="0"/>
          </a:p>
        </p:txBody>
      </p:sp>
    </p:spTree>
    <p:extLst>
      <p:ext uri="{BB962C8B-B14F-4D97-AF65-F5344CB8AC3E}">
        <p14:creationId xmlns:p14="http://schemas.microsoft.com/office/powerpoint/2010/main" val="2461397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E5878A35-0FC3-3443-BBE8-3ECD3D918AD4}"/>
              </a:ext>
            </a:extLst>
          </p:cNvPr>
          <p:cNvSpPr/>
          <p:nvPr/>
        </p:nvSpPr>
        <p:spPr>
          <a:xfrm>
            <a:off x="2673350" y="1810576"/>
            <a:ext cx="6787189" cy="1458403"/>
          </a:xfrm>
          <a:prstGeom prst="rect">
            <a:avLst/>
          </a:prstGeom>
          <a:ln w="38100">
            <a:solidFill>
              <a:srgbClr val="FF771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433A7570-2AB9-2E4B-8BDB-EEEF4A66A6FA}"/>
              </a:ext>
            </a:extLst>
          </p:cNvPr>
          <p:cNvSpPr/>
          <p:nvPr/>
        </p:nvSpPr>
        <p:spPr>
          <a:xfrm>
            <a:off x="-12700" y="1113583"/>
            <a:ext cx="5410200" cy="45719"/>
          </a:xfrm>
          <a:prstGeom prst="rect">
            <a:avLst/>
          </a:prstGeom>
          <a:solidFill>
            <a:schemeClr val="bg2">
              <a:lumMod val="90000"/>
            </a:schemeClr>
          </a:solidFill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931B6148-260C-EA47-9665-6559A0D24202}"/>
              </a:ext>
            </a:extLst>
          </p:cNvPr>
          <p:cNvSpPr txBox="1"/>
          <p:nvPr/>
        </p:nvSpPr>
        <p:spPr>
          <a:xfrm>
            <a:off x="330200" y="713473"/>
            <a:ext cx="46863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dirty="0">
                <a:solidFill>
                  <a:schemeClr val="bg2">
                    <a:lumMod val="25000"/>
                  </a:schemeClr>
                </a:solidFill>
              </a:rPr>
              <a:t>Συμπεράσματα για το Υφιστάμενο</a:t>
            </a:r>
            <a:endParaRPr lang="x-none" sz="20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6" name="Picture 5" descr="PyrforosBWStamp1">
            <a:extLst>
              <a:ext uri="{FF2B5EF4-FFF2-40B4-BE49-F238E27FC236}">
                <a16:creationId xmlns:a16="http://schemas.microsoft.com/office/drawing/2014/main" xmlns="" id="{9AAAAB93-C969-634A-9BD5-7FDF05A3D864}"/>
              </a:ext>
            </a:extLst>
          </p:cNvPr>
          <p:cNvPicPr/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4634" y="6156801"/>
            <a:ext cx="391365" cy="39136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" name="AutoShape 2">
            <a:extLst>
              <a:ext uri="{FF2B5EF4-FFF2-40B4-BE49-F238E27FC236}">
                <a16:creationId xmlns:a16="http://schemas.microsoft.com/office/drawing/2014/main" xmlns="" id="{BE0FA7D4-732B-1A4C-8F94-5DD2EBD4433F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9699259" y="6352484"/>
            <a:ext cx="2121974" cy="0"/>
          </a:xfrm>
          <a:prstGeom prst="straightConnector1">
            <a:avLst/>
          </a:prstGeom>
          <a:noFill/>
          <a:ln w="19050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" name="Rectangle 4">
            <a:extLst>
              <a:ext uri="{FF2B5EF4-FFF2-40B4-BE49-F238E27FC236}">
                <a16:creationId xmlns:a16="http://schemas.microsoft.com/office/drawing/2014/main" xmlns="" id="{37978525-7BAC-F947-B2F9-548093D61A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54634" y="6143003"/>
            <a:ext cx="3948101" cy="5770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215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altLang="x-none" sz="1050" b="0" i="0" u="none" strike="noStrike" cap="none" normalizeH="0" baseline="0" dirty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ea typeface="Times New Roman" panose="02020603050405020304" pitchFamily="18" charset="0"/>
              </a:rPr>
              <a:t>ΕΘΝΙΚΟ ΜΕΤΣΟΒΙΟ ΠΟΛΥΤΕΧΝΕΙΟ</a:t>
            </a:r>
            <a:endParaRPr kumimoji="0" lang="el-GR" altLang="x-none" sz="1050" b="0" i="0" u="none" strike="noStrike" cap="none" normalizeH="0" baseline="0" dirty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</a:endParaRPr>
          </a:p>
          <a:p>
            <a:pPr marL="0" marR="0" lvl="0" indent="215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altLang="x-none" sz="1050" b="0" i="0" u="none" strike="noStrike" cap="none" normalizeH="0" baseline="0" dirty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   </a:t>
            </a:r>
            <a:r>
              <a:rPr kumimoji="0" lang="el-GR" altLang="x-none" sz="1050" b="0" i="0" u="none" strike="noStrike" cap="none" normalizeH="0" baseline="0" dirty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Σχολή Πολιτικών Μηχανικών</a:t>
            </a:r>
            <a:endParaRPr kumimoji="0" lang="el-GR" altLang="x-none" sz="1050" b="0" i="0" u="none" strike="noStrike" cap="none" normalizeH="0" baseline="0" dirty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</a:endParaRPr>
          </a:p>
          <a:p>
            <a:pPr marL="0" marR="0" lvl="0" indent="215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altLang="x-none" sz="1050" b="0" i="0" u="none" strike="noStrike" cap="none" normalizeH="0" baseline="0" dirty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Εργαστήριο Μεταλλικών Κατασκευών</a:t>
            </a:r>
            <a:endParaRPr kumimoji="0" lang="el-GR" altLang="x-none" sz="1050" b="0" i="0" u="none" strike="noStrike" cap="none" normalizeH="0" baseline="0" dirty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23E9F471-9E39-E240-939B-6DF556363EDB}"/>
              </a:ext>
            </a:extLst>
          </p:cNvPr>
          <p:cNvSpPr txBox="1"/>
          <p:nvPr/>
        </p:nvSpPr>
        <p:spPr>
          <a:xfrm>
            <a:off x="3040439" y="2032000"/>
            <a:ext cx="582031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 algn="ctr">
              <a:buAutoNum type="arabicPeriod"/>
            </a:pPr>
            <a:r>
              <a:rPr lang="el-GR" dirty="0"/>
              <a:t>Ο φέρων οργανισμός </a:t>
            </a:r>
            <a:r>
              <a:rPr lang="el-GR" dirty="0" err="1"/>
              <a:t>διαστασιολογείται</a:t>
            </a:r>
            <a:endParaRPr lang="el-GR" dirty="0"/>
          </a:p>
          <a:p>
            <a:pPr marL="342900" indent="-342900" algn="ctr">
              <a:buAutoNum type="arabicPeriod"/>
            </a:pPr>
            <a:r>
              <a:rPr lang="el-GR" dirty="0"/>
              <a:t>κανένα μέλος του δε βρίσκεται κοντά στην αστοχία </a:t>
            </a:r>
          </a:p>
          <a:p>
            <a:pPr algn="ctr"/>
            <a:r>
              <a:rPr lang="el-GR" dirty="0"/>
              <a:t> 3. οι οπλισμοί θεωρείται προσεγγίζουν την πραγματικότητα</a:t>
            </a:r>
            <a:endParaRPr lang="x-none" dirty="0"/>
          </a:p>
        </p:txBody>
      </p:sp>
      <p:sp>
        <p:nvSpPr>
          <p:cNvPr id="11" name="Right Arrow 10">
            <a:extLst>
              <a:ext uri="{FF2B5EF4-FFF2-40B4-BE49-F238E27FC236}">
                <a16:creationId xmlns:a16="http://schemas.microsoft.com/office/drawing/2014/main" xmlns="" id="{BEDCA99D-BCAD-7042-8D59-801A3A94BD8E}"/>
              </a:ext>
            </a:extLst>
          </p:cNvPr>
          <p:cNvSpPr/>
          <p:nvPr/>
        </p:nvSpPr>
        <p:spPr>
          <a:xfrm rot="5400000">
            <a:off x="6040810" y="3644212"/>
            <a:ext cx="497970" cy="387590"/>
          </a:xfrm>
          <a:prstGeom prst="rightArrow">
            <a:avLst/>
          </a:prstGeom>
          <a:noFill/>
          <a:ln w="19050">
            <a:solidFill>
              <a:srgbClr val="FF77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64539F16-B42B-784B-BA18-08E4A272937A}"/>
              </a:ext>
            </a:extLst>
          </p:cNvPr>
          <p:cNvSpPr/>
          <p:nvPr/>
        </p:nvSpPr>
        <p:spPr>
          <a:xfrm>
            <a:off x="2758810" y="4299518"/>
            <a:ext cx="6787189" cy="1458403"/>
          </a:xfrm>
          <a:prstGeom prst="rect">
            <a:avLst/>
          </a:prstGeom>
          <a:ln w="38100">
            <a:solidFill>
              <a:srgbClr val="FF771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Σχεδιασμός Προσθηκών</a:t>
            </a: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4151705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>
            <a:extLst>
              <a:ext uri="{FF2B5EF4-FFF2-40B4-BE49-F238E27FC236}">
                <a16:creationId xmlns:a16="http://schemas.microsoft.com/office/drawing/2014/main" xmlns="" id="{EDBCF3E0-384F-AA47-8DAD-1084870FBE60}"/>
              </a:ext>
            </a:extLst>
          </p:cNvPr>
          <p:cNvSpPr/>
          <p:nvPr/>
        </p:nvSpPr>
        <p:spPr>
          <a:xfrm>
            <a:off x="115878" y="4079461"/>
            <a:ext cx="3153600" cy="1890251"/>
          </a:xfrm>
          <a:prstGeom prst="rect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ash"/>
            <a:miter lim="800000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x-none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2BBAC0B8-2B95-DF41-BFDA-2693D39B3E75}"/>
              </a:ext>
            </a:extLst>
          </p:cNvPr>
          <p:cNvSpPr/>
          <p:nvPr/>
        </p:nvSpPr>
        <p:spPr>
          <a:xfrm>
            <a:off x="115879" y="3046228"/>
            <a:ext cx="3044958" cy="546774"/>
          </a:xfrm>
          <a:prstGeom prst="rect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x-none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33C66EF3-9C22-1142-94C2-D79E94ADE30B}"/>
              </a:ext>
            </a:extLst>
          </p:cNvPr>
          <p:cNvSpPr/>
          <p:nvPr/>
        </p:nvSpPr>
        <p:spPr>
          <a:xfrm>
            <a:off x="-12700" y="1113583"/>
            <a:ext cx="5410200" cy="45719"/>
          </a:xfrm>
          <a:prstGeom prst="rect">
            <a:avLst/>
          </a:prstGeom>
          <a:solidFill>
            <a:schemeClr val="bg2">
              <a:lumMod val="90000"/>
            </a:schemeClr>
          </a:solidFill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F9605898-B8DE-954E-A5C9-9B21EF5092F1}"/>
              </a:ext>
            </a:extLst>
          </p:cNvPr>
          <p:cNvSpPr txBox="1"/>
          <p:nvPr/>
        </p:nvSpPr>
        <p:spPr>
          <a:xfrm>
            <a:off x="330200" y="713473"/>
            <a:ext cx="46863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dirty="0">
                <a:solidFill>
                  <a:schemeClr val="bg2">
                    <a:lumMod val="25000"/>
                  </a:schemeClr>
                </a:solidFill>
              </a:rPr>
              <a:t>Επίλυση Προσθήκης Ορόφου</a:t>
            </a:r>
            <a:endParaRPr lang="x-none" sz="20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6" name="Picture 5" descr="PyrforosBWStamp1">
            <a:extLst>
              <a:ext uri="{FF2B5EF4-FFF2-40B4-BE49-F238E27FC236}">
                <a16:creationId xmlns:a16="http://schemas.microsoft.com/office/drawing/2014/main" xmlns="" id="{6FD8A2C1-4A6F-7847-8A7F-22A1319D5A29}"/>
              </a:ext>
            </a:extLst>
          </p:cNvPr>
          <p:cNvPicPr/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4634" y="6156801"/>
            <a:ext cx="391365" cy="39136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" name="AutoShape 2">
            <a:extLst>
              <a:ext uri="{FF2B5EF4-FFF2-40B4-BE49-F238E27FC236}">
                <a16:creationId xmlns:a16="http://schemas.microsoft.com/office/drawing/2014/main" xmlns="" id="{4A342F91-0954-7446-A783-796856D296F9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9699259" y="6352484"/>
            <a:ext cx="2121974" cy="0"/>
          </a:xfrm>
          <a:prstGeom prst="straightConnector1">
            <a:avLst/>
          </a:prstGeom>
          <a:noFill/>
          <a:ln w="19050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" name="Rectangle 4">
            <a:extLst>
              <a:ext uri="{FF2B5EF4-FFF2-40B4-BE49-F238E27FC236}">
                <a16:creationId xmlns:a16="http://schemas.microsoft.com/office/drawing/2014/main" xmlns="" id="{53F72CDE-15A6-1C4F-9876-8CFE9D83F2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54634" y="6143003"/>
            <a:ext cx="3948101" cy="5770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215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altLang="x-none" sz="1050" b="0" i="0" u="none" strike="noStrike" cap="none" normalizeH="0" baseline="0" dirty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ea typeface="Times New Roman" panose="02020603050405020304" pitchFamily="18" charset="0"/>
              </a:rPr>
              <a:t>ΕΘΝΙΚΟ ΜΕΤΣΟΒΙΟ ΠΟΛΥΤΕΧΝΕΙΟ</a:t>
            </a:r>
            <a:endParaRPr kumimoji="0" lang="el-GR" altLang="x-none" sz="1050" b="0" i="0" u="none" strike="noStrike" cap="none" normalizeH="0" baseline="0" dirty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</a:endParaRPr>
          </a:p>
          <a:p>
            <a:pPr marL="0" marR="0" lvl="0" indent="215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altLang="x-none" sz="1050" b="0" i="0" u="none" strike="noStrike" cap="none" normalizeH="0" baseline="0" dirty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   </a:t>
            </a:r>
            <a:r>
              <a:rPr kumimoji="0" lang="el-GR" altLang="x-none" sz="1050" b="0" i="0" u="none" strike="noStrike" cap="none" normalizeH="0" baseline="0" dirty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Σχολή Πολιτικών Μηχανικών</a:t>
            </a:r>
            <a:endParaRPr kumimoji="0" lang="el-GR" altLang="x-none" sz="1050" b="0" i="0" u="none" strike="noStrike" cap="none" normalizeH="0" baseline="0" dirty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</a:endParaRPr>
          </a:p>
          <a:p>
            <a:pPr marL="0" marR="0" lvl="0" indent="215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altLang="x-none" sz="1050" b="0" i="0" u="none" strike="noStrike" cap="none" normalizeH="0" baseline="0" dirty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Εργαστήριο Μεταλλικών Κατασκευών</a:t>
            </a:r>
            <a:endParaRPr kumimoji="0" lang="el-GR" altLang="x-none" sz="1050" b="0" i="0" u="none" strike="noStrike" cap="none" normalizeH="0" baseline="0" dirty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DB02DC9C-EA30-1D4D-A924-EE798D73FFEF}"/>
              </a:ext>
            </a:extLst>
          </p:cNvPr>
          <p:cNvSpPr txBox="1"/>
          <p:nvPr/>
        </p:nvSpPr>
        <p:spPr>
          <a:xfrm>
            <a:off x="249014" y="1484625"/>
            <a:ext cx="51484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600" b="1" dirty="0"/>
              <a:t>Σκοπός: Σύγκριση των αποτελεσμάτων των σχεδιαζόμενων φορέων από διαφορετικό υλικό </a:t>
            </a:r>
            <a:endParaRPr lang="x-none" sz="1600" b="1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54D52327-616F-DE46-A24D-529AA7395CAB}"/>
              </a:ext>
            </a:extLst>
          </p:cNvPr>
          <p:cNvSpPr/>
          <p:nvPr/>
        </p:nvSpPr>
        <p:spPr>
          <a:xfrm>
            <a:off x="3829883" y="2595772"/>
            <a:ext cx="2392989" cy="546774"/>
          </a:xfrm>
          <a:prstGeom prst="rect">
            <a:avLst/>
          </a:prstGeom>
          <a:ln w="19050">
            <a:solidFill>
              <a:srgbClr val="FF771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Προσθήκη από μπετόν</a:t>
            </a:r>
            <a:endParaRPr lang="x-none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0C9674F4-7C80-0442-8840-E1A028D669CD}"/>
              </a:ext>
            </a:extLst>
          </p:cNvPr>
          <p:cNvSpPr/>
          <p:nvPr/>
        </p:nvSpPr>
        <p:spPr>
          <a:xfrm>
            <a:off x="6991934" y="2608648"/>
            <a:ext cx="2392989" cy="546774"/>
          </a:xfrm>
          <a:prstGeom prst="rect">
            <a:avLst/>
          </a:prstGeom>
          <a:ln w="19050">
            <a:solidFill>
              <a:srgbClr val="FF771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ΕΚΩΣ-ΕΑΚ</a:t>
            </a:r>
            <a:endParaRPr lang="x-none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70CC98A2-C031-EF4A-BA0E-73E9C3246338}"/>
              </a:ext>
            </a:extLst>
          </p:cNvPr>
          <p:cNvSpPr/>
          <p:nvPr/>
        </p:nvSpPr>
        <p:spPr>
          <a:xfrm>
            <a:off x="6991934" y="3698279"/>
            <a:ext cx="2392989" cy="546774"/>
          </a:xfrm>
          <a:prstGeom prst="rect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x-none" dirty="0"/>
              <a:t>EC-3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72E515A6-ADBE-C64C-A233-25828A27E88B}"/>
              </a:ext>
            </a:extLst>
          </p:cNvPr>
          <p:cNvSpPr/>
          <p:nvPr/>
        </p:nvSpPr>
        <p:spPr>
          <a:xfrm>
            <a:off x="3829882" y="3677601"/>
            <a:ext cx="2392989" cy="546774"/>
          </a:xfrm>
          <a:prstGeom prst="rect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Προσθήκη από δομικό χάλυβα</a:t>
            </a:r>
            <a:endParaRPr lang="x-none" dirty="0"/>
          </a:p>
        </p:txBody>
      </p:sp>
      <p:sp>
        <p:nvSpPr>
          <p:cNvPr id="17" name="Right Arrow 16">
            <a:extLst>
              <a:ext uri="{FF2B5EF4-FFF2-40B4-BE49-F238E27FC236}">
                <a16:creationId xmlns:a16="http://schemas.microsoft.com/office/drawing/2014/main" xmlns="" id="{F19DB4B7-0BAD-1C41-9123-C38B27D82998}"/>
              </a:ext>
            </a:extLst>
          </p:cNvPr>
          <p:cNvSpPr/>
          <p:nvPr/>
        </p:nvSpPr>
        <p:spPr>
          <a:xfrm>
            <a:off x="6358418" y="2728332"/>
            <a:ext cx="497970" cy="387590"/>
          </a:xfrm>
          <a:prstGeom prst="rightArrow">
            <a:avLst/>
          </a:prstGeom>
          <a:noFill/>
          <a:ln w="19050">
            <a:solidFill>
              <a:srgbClr val="FF77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8" name="Right Arrow 17">
            <a:extLst>
              <a:ext uri="{FF2B5EF4-FFF2-40B4-BE49-F238E27FC236}">
                <a16:creationId xmlns:a16="http://schemas.microsoft.com/office/drawing/2014/main" xmlns="" id="{13A8157D-7607-D642-86FF-7D31C021C08D}"/>
              </a:ext>
            </a:extLst>
          </p:cNvPr>
          <p:cNvSpPr/>
          <p:nvPr/>
        </p:nvSpPr>
        <p:spPr>
          <a:xfrm>
            <a:off x="6347266" y="3742724"/>
            <a:ext cx="497970" cy="387590"/>
          </a:xfrm>
          <a:prstGeom prst="rightArrow">
            <a:avLst/>
          </a:prstGeom>
          <a:noFill/>
          <a:ln w="190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cxnSp>
        <p:nvCxnSpPr>
          <p:cNvPr id="23" name="Elbow Connector 22">
            <a:extLst>
              <a:ext uri="{FF2B5EF4-FFF2-40B4-BE49-F238E27FC236}">
                <a16:creationId xmlns:a16="http://schemas.microsoft.com/office/drawing/2014/main" xmlns="" id="{0A941A1B-82BF-6442-A015-E6AFE6AD588C}"/>
              </a:ext>
            </a:extLst>
          </p:cNvPr>
          <p:cNvCxnSpPr>
            <a:cxnSpLocks/>
          </p:cNvCxnSpPr>
          <p:nvPr/>
        </p:nvCxnSpPr>
        <p:spPr>
          <a:xfrm flipV="1">
            <a:off x="3219045" y="2882035"/>
            <a:ext cx="512946" cy="458054"/>
          </a:xfrm>
          <a:prstGeom prst="bentConnector3">
            <a:avLst>
              <a:gd name="adj1" fmla="val 50000"/>
            </a:avLst>
          </a:prstGeom>
          <a:ln w="25400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Elbow Connector 23">
            <a:extLst>
              <a:ext uri="{FF2B5EF4-FFF2-40B4-BE49-F238E27FC236}">
                <a16:creationId xmlns:a16="http://schemas.microsoft.com/office/drawing/2014/main" xmlns="" id="{D398A626-5B5D-2646-8FC3-F0BF08FCCA3D}"/>
              </a:ext>
            </a:extLst>
          </p:cNvPr>
          <p:cNvCxnSpPr>
            <a:cxnSpLocks/>
          </p:cNvCxnSpPr>
          <p:nvPr/>
        </p:nvCxnSpPr>
        <p:spPr>
          <a:xfrm>
            <a:off x="3191630" y="3340088"/>
            <a:ext cx="540361" cy="402636"/>
          </a:xfrm>
          <a:prstGeom prst="bentConnector3">
            <a:avLst>
              <a:gd name="adj1" fmla="val 51968"/>
            </a:avLst>
          </a:prstGeom>
          <a:ln w="25400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Elbow Connector 32">
            <a:extLst>
              <a:ext uri="{FF2B5EF4-FFF2-40B4-BE49-F238E27FC236}">
                <a16:creationId xmlns:a16="http://schemas.microsoft.com/office/drawing/2014/main" xmlns="" id="{026D3894-0AE2-F342-B970-FE6EC375B2B3}"/>
              </a:ext>
            </a:extLst>
          </p:cNvPr>
          <p:cNvCxnSpPr>
            <a:cxnSpLocks/>
            <a:stCxn id="11" idx="3"/>
          </p:cNvCxnSpPr>
          <p:nvPr/>
        </p:nvCxnSpPr>
        <p:spPr>
          <a:xfrm>
            <a:off x="9384923" y="2882035"/>
            <a:ext cx="1173527" cy="599296"/>
          </a:xfrm>
          <a:prstGeom prst="bentConnector3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Elbow Connector 33">
            <a:extLst>
              <a:ext uri="{FF2B5EF4-FFF2-40B4-BE49-F238E27FC236}">
                <a16:creationId xmlns:a16="http://schemas.microsoft.com/office/drawing/2014/main" xmlns="" id="{6C87F022-E7A6-8545-9E03-17C876560051}"/>
              </a:ext>
            </a:extLst>
          </p:cNvPr>
          <p:cNvCxnSpPr>
            <a:cxnSpLocks/>
          </p:cNvCxnSpPr>
          <p:nvPr/>
        </p:nvCxnSpPr>
        <p:spPr>
          <a:xfrm flipV="1">
            <a:off x="9384922" y="3481331"/>
            <a:ext cx="1173529" cy="648983"/>
          </a:xfrm>
          <a:prstGeom prst="bentConnector3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>
            <a:extLst>
              <a:ext uri="{FF2B5EF4-FFF2-40B4-BE49-F238E27FC236}">
                <a16:creationId xmlns:a16="http://schemas.microsoft.com/office/drawing/2014/main" xmlns="" id="{D118B1C6-ACE0-A94E-9838-CEB206185744}"/>
              </a:ext>
            </a:extLst>
          </p:cNvPr>
          <p:cNvSpPr/>
          <p:nvPr/>
        </p:nvSpPr>
        <p:spPr>
          <a:xfrm>
            <a:off x="10594240" y="2665585"/>
            <a:ext cx="1432295" cy="1692585"/>
          </a:xfrm>
          <a:prstGeom prst="rect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x-none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xmlns="" id="{520EC1D8-6311-C845-8154-342F1FB418A3}"/>
              </a:ext>
            </a:extLst>
          </p:cNvPr>
          <p:cNvSpPr txBox="1"/>
          <p:nvPr/>
        </p:nvSpPr>
        <p:spPr>
          <a:xfrm>
            <a:off x="10643574" y="2782169"/>
            <a:ext cx="143229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600" dirty="0"/>
              <a:t>Ανελαστικές Αναλύσεις </a:t>
            </a:r>
            <a:r>
              <a:rPr lang="en-US" sz="1600" dirty="0"/>
              <a:t>pushover </a:t>
            </a:r>
            <a:r>
              <a:rPr lang="el-GR" sz="1600" dirty="0" err="1"/>
              <a:t>χρονοιστορίας</a:t>
            </a:r>
            <a:r>
              <a:rPr lang="el-GR" sz="1600" dirty="0"/>
              <a:t>|</a:t>
            </a:r>
            <a:r>
              <a:rPr lang="en-US" sz="1600" dirty="0"/>
              <a:t> KAN. </a:t>
            </a:r>
            <a:r>
              <a:rPr lang="el-GR" sz="1600" dirty="0"/>
              <a:t>ΕΠΕ. Παρ. 5.7-5.8</a:t>
            </a:r>
            <a:endParaRPr lang="x-none" sz="1600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xmlns="" id="{BF3B6C91-0A9B-1840-A5F1-C9CB6803DD23}"/>
              </a:ext>
            </a:extLst>
          </p:cNvPr>
          <p:cNvSpPr txBox="1"/>
          <p:nvPr/>
        </p:nvSpPr>
        <p:spPr>
          <a:xfrm>
            <a:off x="700540" y="3142546"/>
            <a:ext cx="18661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/>
              <a:t>Δεδομένα κτιρίου</a:t>
            </a:r>
            <a:endParaRPr lang="x-none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xmlns="" id="{34EAC9D0-7FC2-7445-B256-1496BD87950C}"/>
              </a:ext>
            </a:extLst>
          </p:cNvPr>
          <p:cNvSpPr txBox="1"/>
          <p:nvPr/>
        </p:nvSpPr>
        <p:spPr>
          <a:xfrm>
            <a:off x="112619" y="4260888"/>
            <a:ext cx="326224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l-GR" sz="1600" dirty="0"/>
              <a:t>Ζώνη σεισμικής επικινδυνότητας 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l-GR" sz="1600" dirty="0"/>
              <a:t>Συντελεστής σπουδαιότητας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l-GR" sz="1600" dirty="0"/>
              <a:t>Κατηγορία </a:t>
            </a:r>
            <a:r>
              <a:rPr lang="el-GR" sz="1600" dirty="0" err="1"/>
              <a:t>πλαστιμότητας</a:t>
            </a:r>
            <a:endParaRPr lang="el-GR" sz="1600" dirty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l-GR" sz="1600" dirty="0"/>
              <a:t>Τύπος εδάφους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l-GR" sz="1600" dirty="0"/>
              <a:t> Ποιότητες υλικών νέων μελών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l-GR" sz="1600" dirty="0"/>
              <a:t>Στάθμη αξιοπιστίας δεδομένων  </a:t>
            </a:r>
            <a:endParaRPr lang="x-none" sz="1600" dirty="0"/>
          </a:p>
        </p:txBody>
      </p:sp>
      <p:sp>
        <p:nvSpPr>
          <p:cNvPr id="43" name="Right Arrow 42">
            <a:extLst>
              <a:ext uri="{FF2B5EF4-FFF2-40B4-BE49-F238E27FC236}">
                <a16:creationId xmlns:a16="http://schemas.microsoft.com/office/drawing/2014/main" xmlns="" id="{D0D30E31-F9A4-1143-B551-CAF1976C60DB}"/>
              </a:ext>
            </a:extLst>
          </p:cNvPr>
          <p:cNvSpPr/>
          <p:nvPr/>
        </p:nvSpPr>
        <p:spPr>
          <a:xfrm rot="5400000">
            <a:off x="1551460" y="3824813"/>
            <a:ext cx="274367" cy="110191"/>
          </a:xfrm>
          <a:prstGeom prst="rightArrow">
            <a:avLst/>
          </a:prstGeom>
          <a:noFill/>
          <a:ln w="158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6046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928</TotalTime>
  <Words>919</Words>
  <Application>Microsoft Office PowerPoint</Application>
  <PresentationFormat>Custom</PresentationFormat>
  <Paragraphs>216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Laoulakou, Alexandra</dc:creator>
  <cp:lastModifiedBy>Windows User</cp:lastModifiedBy>
  <cp:revision>72</cp:revision>
  <dcterms:created xsi:type="dcterms:W3CDTF">2021-03-11T11:56:47Z</dcterms:created>
  <dcterms:modified xsi:type="dcterms:W3CDTF">2021-03-12T13:06:31Z</dcterms:modified>
</cp:coreProperties>
</file>