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3" r:id="rId6"/>
    <p:sldId id="264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6" autoAdjust="0"/>
    <p:restoredTop sz="9470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18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6A2A1-24EC-4F82-B1CE-2C35333B355B}" type="datetimeFigureOut">
              <a:rPr lang="el-GR" smtClean="0"/>
              <a:t>18/2/2022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06AEF-8A2F-478E-876A-4070E0D949D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1824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06AEF-8A2F-478E-876A-4070E0D949D8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42557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06AEF-8A2F-478E-876A-4070E0D949D8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6405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06AEF-8A2F-478E-876A-4070E0D949D8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4780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06AEF-8A2F-478E-876A-4070E0D949D8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62442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10980-3BCC-4F0C-B935-BB4923E5B421}" type="datetime1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95A20-5882-492D-9B86-30302286C1BE}" type="datetime1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B9A4-FAA1-4EF9-8BAB-37DFD977A46B}" type="datetime1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0BB4-F6D4-49A8-ACA1-07220C59E211}" type="datetime1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E7AB-4ABC-4817-BC8B-B8F6E758E95F}" type="datetime1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FEA-8F59-40A9-A71B-7DBA82CDC23F}" type="datetime1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46E7-C3D9-47F8-8E43-6DC7DBB28AC7}" type="datetime1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3862-5117-4F06-854A-370BFBCA430B}" type="datetime1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DCEE-60C1-4D16-8EC5-9108EC9CB6FA}" type="datetime1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B214B-9271-415A-946C-2290AE2348D6}" type="datetime1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36B38-1D78-4A93-B3EE-0D333A9C10AD}" type="datetime1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29000">
              <a:schemeClr val="accent1">
                <a:lumMod val="40000"/>
                <a:lumOff val="60000"/>
              </a:schemeClr>
            </a:gs>
            <a:gs pos="80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62E2D-0F56-44D0-B333-982C497414AC}" type="datetime1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7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31.pn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6.png"/><Relationship Id="rId5" Type="http://schemas.openxmlformats.org/officeDocument/2006/relationships/image" Target="../media/image44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1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50.png"/><Relationship Id="rId11" Type="http://schemas.openxmlformats.org/officeDocument/2006/relationships/image" Target="../media/image31.png"/><Relationship Id="rId5" Type="http://schemas.openxmlformats.org/officeDocument/2006/relationships/image" Target="../media/image42.png"/><Relationship Id="rId10" Type="http://schemas.openxmlformats.org/officeDocument/2006/relationships/image" Target="../media/image54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8001000" cy="2819400"/>
          </a:xfrm>
        </p:spPr>
        <p:txBody>
          <a:bodyPr>
            <a:normAutofit/>
          </a:bodyPr>
          <a:lstStyle/>
          <a:p>
            <a:r>
              <a:rPr lang="el-GR" b="1" dirty="0">
                <a:latin typeface="Times New Roman" pitchFamily="18" charset="0"/>
                <a:cs typeface="Times New Roman" pitchFamily="18" charset="0"/>
              </a:rPr>
              <a:t>Ατομιστικές Προσομοιώσεις της Ροής Αλυσίδων Πολυαιθυλενίου Περιορισμένων </a:t>
            </a:r>
            <a:br>
              <a:rPr lang="el-GR" b="1" dirty="0">
                <a:latin typeface="Times New Roman" pitchFamily="18" charset="0"/>
                <a:cs typeface="Times New Roman" pitchFamily="18" charset="0"/>
              </a:rPr>
            </a:br>
            <a:r>
              <a:rPr lang="el-GR" b="1" dirty="0">
                <a:latin typeface="Times New Roman" pitchFamily="18" charset="0"/>
                <a:cs typeface="Times New Roman" pitchFamily="18" charset="0"/>
              </a:rPr>
              <a:t>από Τραχιές Επιφάνειες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419600"/>
            <a:ext cx="7772400" cy="1752600"/>
          </a:xfrm>
        </p:spPr>
        <p:txBody>
          <a:bodyPr>
            <a:noAutofit/>
          </a:bodyPr>
          <a:lstStyle/>
          <a:p>
            <a:pPr algn="just"/>
            <a:r>
              <a:rPr lang="el-GR" sz="18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Διπλωματική </a:t>
            </a:r>
            <a:r>
              <a:rPr lang="el-GR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Εργασία: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l-G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Τσαγκαλάκης </a:t>
            </a:r>
            <a:r>
              <a:rPr lang="el-G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Δημήτριος</a:t>
            </a:r>
          </a:p>
          <a:p>
            <a:pPr algn="just"/>
            <a:r>
              <a:rPr lang="el-GR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el-GR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Επιβλέποντες: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l-G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Καθ</a:t>
            </a:r>
            <a:r>
              <a:rPr lang="el-G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Θεόδωρος Ν. </a:t>
            </a:r>
            <a:r>
              <a:rPr lang="el-G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Θεοδώρου,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Χ.Μ. Ε.Μ.Π.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l-G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Δρ</a:t>
            </a:r>
            <a:r>
              <a:rPr lang="el-G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Αριστοτέλης Π. Σγούρος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540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Γεωμετρία των ατελειών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4419600" cy="4983163"/>
          </a:xfrm>
        </p:spPr>
        <p:txBody>
          <a:bodyPr>
            <a:normAutofit/>
          </a:bodyPr>
          <a:lstStyle/>
          <a:p>
            <a:pPr algn="just"/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Οι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λωρίδες ατελειών μπορούν να περιγραφούν πλήρως από τις εξής παραμέτρους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Βάθος,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Πλάτος, Λ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Χωρική περίοδος,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Γωνία προσανατολισμού</a:t>
            </a: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, φ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 marL="457200" lvl="1" indent="0">
              <a:buNone/>
            </a:pP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Περιορισμοί για τα μεγέθη αυτά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dirty="0" smtClean="0"/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67201"/>
            <a:ext cx="2590800" cy="73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5018670"/>
            <a:ext cx="2819400" cy="710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C:\Users\user\OneDrive\Υπολογιστής\InkedPicture1_L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14400"/>
            <a:ext cx="3872736" cy="471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62402" y="5650606"/>
            <a:ext cx="4571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. Κάτοψη και υπο-γωνία απεικόνιση νανοδομημένης επιφάνειας χρυσού με ατέλειες. Γεωμετρικές παράμετροι για αυτό το παράδειγμα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: [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] = [1.224 nm, 0.612 nm, 3.06 nm, 45°] 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95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4191000" cy="5516563"/>
          </a:xfrm>
        </p:spPr>
        <p:txBody>
          <a:bodyPr>
            <a:normAutofit fontScale="77500" lnSpcReduction="20000"/>
          </a:bodyPr>
          <a:lstStyle/>
          <a:p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Τα πρόσημα των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καθορίζουν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τη διεύνση της πλάγιας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ροής σε κάθε επιφάνεια.</a:t>
            </a:r>
          </a:p>
          <a:p>
            <a:endParaRPr lang="el-GR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sw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είναι το διάνυσμα στην κατεύθυνσης της πλάγιας ροής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sweeping motion)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i="1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att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, εκφράζει την διεύθυνση της πλάγιας ροής σε μετασχηματισμένες συντεταγμένες ως προς το διάνυσμα αναφοράς ροής.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2290" name="Picture 2" descr="C:\Users\user\OneDrive\Υπολογιστής\InkedPicture2_L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8"/>
          <a:stretch/>
        </p:blipFill>
        <p:spPr bwMode="auto">
          <a:xfrm>
            <a:off x="5181599" y="505326"/>
            <a:ext cx="3753145" cy="514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2011" y="5669713"/>
            <a:ext cx="43957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Διάφορες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καταστάσεις ροής για συγκεκριμένα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 και 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. Τα δεξιά εικονίδια αντιστοιχούν στις ίδιες καταστάσεις έχοντας μετασχηματίσει τις συντεταγμένες για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                    .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317" y="6375456"/>
            <a:ext cx="10191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052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400800"/>
          </a:xfrm>
        </p:spPr>
        <p:txBody>
          <a:bodyPr>
            <a:normAutofit/>
          </a:bodyPr>
          <a:lstStyle/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Ανάλογα με τα πρόσημα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των </a:t>
            </a:r>
            <a:r>
              <a:rPr lang="el-GR" sz="18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800" baseline="-25000" dirty="0" err="1" smtClean="0">
                <a:latin typeface="Times New Roman" pitchFamily="18" charset="0"/>
                <a:cs typeface="Times New Roman" pitchFamily="18" charset="0"/>
              </a:rPr>
              <a:t>att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για τις άνω και κάτω πλάκες</a:t>
            </a:r>
          </a:p>
          <a:p>
            <a:pPr marL="0" indent="0">
              <a:buNone/>
            </a:pPr>
            <a:r>
              <a:rPr lang="el-GR" sz="1800" b="1" dirty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τέσσερεις δυνατές περιπτώσεις συστημάτων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Οι 2 πρώτες περιπτώσεις </a:t>
            </a:r>
            <a:r>
              <a:rPr lang="el-GR" sz="1800" b="1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l-GR" sz="1800" b="1" dirty="0" smtClean="0">
                <a:latin typeface="Times New Roman" pitchFamily="18" charset="0"/>
                <a:cs typeface="Times New Roman" pitchFamily="18" charset="0"/>
              </a:rPr>
              <a:t>ντισυμμετρικές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και οι 2 τελευταίες </a:t>
            </a:r>
            <a:r>
              <a:rPr lang="el-GR" sz="1800" b="1" dirty="0" smtClean="0">
                <a:latin typeface="Times New Roman" pitchFamily="18" charset="0"/>
                <a:cs typeface="Times New Roman" pitchFamily="18" charset="0"/>
              </a:rPr>
              <a:t>συμμετρικές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Αντισυμμετρικές </a:t>
            </a:r>
          </a:p>
          <a:p>
            <a:pPr lvl="1"/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Προκαλούν ροή στο ρευστό κατά τον άξονα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Συμμετρικές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/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Μηδενική συνολική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επιπρόσθετη ροή.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Διατμητικές τάσεις στο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επίπεδο.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1" y="641704"/>
            <a:ext cx="1371600" cy="36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257613"/>
              </p:ext>
            </p:extLst>
          </p:nvPr>
        </p:nvGraphicFramePr>
        <p:xfrm>
          <a:off x="990600" y="1484757"/>
          <a:ext cx="6096000" cy="2525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59307">
                <a:tc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 </a:t>
                      </a:r>
                      <a:r>
                        <a:rPr lang="en-US" baseline="0" dirty="0" smtClean="0"/>
                        <a:t>+ , +</a:t>
                      </a:r>
                      <a:r>
                        <a:rPr lang="en-US" dirty="0" smtClean="0"/>
                        <a:t> )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(↖, ↗)</a:t>
                      </a:r>
                      <a:endParaRPr lang="el-GR" dirty="0"/>
                    </a:p>
                  </a:txBody>
                  <a:tcPr anchor="ctr"/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( − ,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− </a:t>
                      </a:r>
                      <a:r>
                        <a:rPr lang="el-GR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(↙, ↘)</a:t>
                      </a:r>
                      <a:endParaRPr lang="el-GR" dirty="0"/>
                    </a:p>
                  </a:txBody>
                  <a:tcPr anchor="ctr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( </a:t>
                      </a:r>
                      <a:r>
                        <a:rPr lang="en-US" dirty="0" smtClean="0"/>
                        <a:t>+ , </a:t>
                      </a:r>
                      <a:r>
                        <a:rPr lang="el-GR" dirty="0" smtClean="0"/>
                        <a:t>−</a:t>
                      </a:r>
                      <a:r>
                        <a:rPr lang="en-US" dirty="0" smtClean="0"/>
                        <a:t> </a:t>
                      </a:r>
                      <a:r>
                        <a:rPr lang="el-GR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(↖ , ↘) </a:t>
                      </a:r>
                      <a:endParaRPr lang="el-GR" dirty="0"/>
                    </a:p>
                  </a:txBody>
                  <a:tcPr anchor="ctr"/>
                </a:tc>
              </a:tr>
              <a:tr h="620173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( − , + )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(↙ , ↗)</a:t>
                      </a:r>
                      <a:endParaRPr lang="el-GR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926" y="1481137"/>
            <a:ext cx="13716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264" y="1484757"/>
            <a:ext cx="1066800" cy="378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4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Προσομοίωσεις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Generation 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του πολυμερικού τήγματος 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μέσω του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Amorphous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Builder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MAPS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cienomics) [1][2][3] → 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Αλυσίδες πολυαιθυλενίου σε μορφή υμενίου.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Monte Carlo equilibration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 του τήγματος πάνω σε ακίνητους τοίχους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l-GR" sz="2100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 =450 Κ.</a:t>
            </a: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Εφαρμογή των λωρίδων ατελειών (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LAMMPS).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Molecular Dynamics (LAMMPS). </a:t>
            </a:r>
            <a:endParaRPr lang="el-GR" sz="2100" dirty="0">
              <a:latin typeface="Times New Roman" pitchFamily="18" charset="0"/>
              <a:cs typeface="Times New Roman" pitchFamily="18" charset="0"/>
            </a:endParaRPr>
          </a:p>
          <a:p>
            <a:pPr marL="971550" lvl="1" indent="-571500">
              <a:buFont typeface="+mj-lt"/>
              <a:buAutoNum type="romanLcPeriod"/>
            </a:pP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Δύο ακόμα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equilibrations 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=450K,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=1atm)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, 4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ns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971550" lvl="1" indent="-571500">
              <a:buFont typeface="+mj-lt"/>
              <a:buAutoNum type="romanLcPeriod"/>
            </a:pP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Προσομοίωση ροής (επιβάλλονται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100" baseline="-25000" dirty="0" smtClean="0">
                <a:latin typeface="Times New Roman" pitchFamily="18" charset="0"/>
                <a:cs typeface="Times New Roman" pitchFamily="18" charset="0"/>
              </a:rPr>
              <a:t>wall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2100" dirty="0" smtClean="0">
                <a:latin typeface="Times New Roman" pitchFamily="18" charset="0"/>
                <a:cs typeface="Times New Roman" pitchFamily="18" charset="0"/>
              </a:rPr>
              <a:t>. Διάρκεια τουλάχιστον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32 ns.</a:t>
            </a:r>
            <a:endParaRPr lang="el-GR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" y="6172200"/>
            <a:ext cx="8153400" cy="549275"/>
          </a:xfrm>
        </p:spPr>
        <p:txBody>
          <a:bodyPr/>
          <a:lstStyle/>
          <a:p>
            <a:pPr algn="just"/>
            <a:r>
              <a:rPr 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[1</a:t>
            </a:r>
            <a:r>
              <a:rPr lang="en-US" sz="1100" b="1" dirty="0" smtClean="0">
                <a:solidFill>
                  <a:schemeClr val="tx1"/>
                </a:solidFill>
              </a:rPr>
              <a:t>] </a:t>
            </a:r>
            <a:r>
              <a:rPr lang="en-US" sz="1100" b="1" dirty="0">
                <a:solidFill>
                  <a:schemeClr val="tx1"/>
                </a:solidFill>
              </a:rPr>
              <a:t>Ramos, J.; Peristeras, L. D.; Theodorou, D. N. Monte Carlo Simulation of Short Chain Branched Polyolefins in the Molten State. </a:t>
            </a:r>
            <a:r>
              <a:rPr lang="en-US" sz="1100" b="1" i="1" dirty="0">
                <a:solidFill>
                  <a:schemeClr val="tx1"/>
                </a:solidFill>
              </a:rPr>
              <a:t>Macromolecules</a:t>
            </a:r>
            <a:r>
              <a:rPr lang="en-US" sz="1100" b="1" dirty="0">
                <a:solidFill>
                  <a:schemeClr val="tx1"/>
                </a:solidFill>
              </a:rPr>
              <a:t> 2007, </a:t>
            </a:r>
            <a:r>
              <a:rPr lang="en-US" sz="1100" b="1" i="1" dirty="0">
                <a:solidFill>
                  <a:schemeClr val="tx1"/>
                </a:solidFill>
              </a:rPr>
              <a:t>40</a:t>
            </a:r>
            <a:r>
              <a:rPr lang="en-US" sz="1100" b="1" dirty="0">
                <a:solidFill>
                  <a:schemeClr val="tx1"/>
                </a:solidFill>
              </a:rPr>
              <a:t> (26), 9640–9650.</a:t>
            </a:r>
            <a:endParaRPr lang="el-GR" sz="1100" b="1" dirty="0">
              <a:solidFill>
                <a:schemeClr val="tx1"/>
              </a:solidFill>
            </a:endParaRPr>
          </a:p>
          <a:p>
            <a:pPr algn="just"/>
            <a:r>
              <a:rPr lang="en-US" sz="1100" b="1" dirty="0" smtClean="0">
                <a:solidFill>
                  <a:schemeClr val="tx1"/>
                </a:solidFill>
              </a:rPr>
              <a:t>[</a:t>
            </a:r>
            <a:r>
              <a:rPr lang="en-US" sz="1100" b="1" dirty="0">
                <a:solidFill>
                  <a:schemeClr val="tx1"/>
                </a:solidFill>
              </a:rPr>
              <a:t>2</a:t>
            </a:r>
            <a:r>
              <a:rPr lang="en-US" sz="1100" b="1" dirty="0" smtClean="0">
                <a:solidFill>
                  <a:schemeClr val="tx1"/>
                </a:solidFill>
              </a:rPr>
              <a:t>]  </a:t>
            </a:r>
            <a:r>
              <a:rPr lang="en-US" sz="1100" b="1" dirty="0">
                <a:solidFill>
                  <a:schemeClr val="tx1"/>
                </a:solidFill>
              </a:rPr>
              <a:t>Vogiatzis, G. G.; Theodorou, D. N. Local Segmental Dynamics and Stresses in Polystyrene-C</a:t>
            </a:r>
            <a:r>
              <a:rPr lang="en-US" sz="1100" b="1" baseline="-25000" dirty="0">
                <a:solidFill>
                  <a:schemeClr val="tx1"/>
                </a:solidFill>
              </a:rPr>
              <a:t>60</a:t>
            </a:r>
            <a:r>
              <a:rPr lang="en-US" sz="1100" b="1" dirty="0">
                <a:solidFill>
                  <a:schemeClr val="tx1"/>
                </a:solidFill>
              </a:rPr>
              <a:t> Mixtures. </a:t>
            </a:r>
            <a:r>
              <a:rPr lang="en-US" sz="1100" b="1" i="1" dirty="0">
                <a:solidFill>
                  <a:schemeClr val="tx1"/>
                </a:solidFill>
              </a:rPr>
              <a:t>Macromolecules</a:t>
            </a:r>
            <a:r>
              <a:rPr lang="en-US" sz="1100" b="1" dirty="0">
                <a:solidFill>
                  <a:schemeClr val="tx1"/>
                </a:solidFill>
              </a:rPr>
              <a:t> 2014, </a:t>
            </a:r>
            <a:r>
              <a:rPr lang="en-US" sz="1100" b="1" i="1" dirty="0">
                <a:solidFill>
                  <a:schemeClr val="tx1"/>
                </a:solidFill>
              </a:rPr>
              <a:t>47</a:t>
            </a:r>
            <a:r>
              <a:rPr lang="en-US" sz="1100" b="1" dirty="0">
                <a:solidFill>
                  <a:schemeClr val="tx1"/>
                </a:solidFill>
              </a:rPr>
              <a:t> (1), 387–404.</a:t>
            </a:r>
            <a:endParaRPr lang="el-GR" sz="1100" b="1" dirty="0">
              <a:solidFill>
                <a:schemeClr val="tx1"/>
              </a:solidFill>
            </a:endParaRPr>
          </a:p>
          <a:p>
            <a:pPr algn="just"/>
            <a:r>
              <a:rPr lang="en-US" sz="1100" b="1" dirty="0" smtClean="0">
                <a:solidFill>
                  <a:schemeClr val="tx1"/>
                </a:solidFill>
              </a:rPr>
              <a:t>[3] </a:t>
            </a:r>
            <a:r>
              <a:rPr lang="en-US" sz="1100" b="1" dirty="0">
                <a:solidFill>
                  <a:schemeClr val="tx1"/>
                </a:solidFill>
              </a:rPr>
              <a:t>Theodorou, D. N.; Suter, U. W. Detailed Molecular Structure of a Vinyl Polymer Glass. </a:t>
            </a:r>
            <a:r>
              <a:rPr lang="en-US" sz="1100" b="1" i="1" dirty="0">
                <a:solidFill>
                  <a:schemeClr val="tx1"/>
                </a:solidFill>
              </a:rPr>
              <a:t>Macromolecules</a:t>
            </a:r>
            <a:r>
              <a:rPr lang="en-US" sz="1100" b="1" dirty="0">
                <a:solidFill>
                  <a:schemeClr val="tx1"/>
                </a:solidFill>
              </a:rPr>
              <a:t> 1985, </a:t>
            </a:r>
            <a:r>
              <a:rPr lang="en-US" sz="1100" b="1" i="1" dirty="0">
                <a:solidFill>
                  <a:schemeClr val="tx1"/>
                </a:solidFill>
              </a:rPr>
              <a:t>18</a:t>
            </a:r>
            <a:r>
              <a:rPr lang="en-US" sz="1100" b="1" dirty="0">
                <a:solidFill>
                  <a:schemeClr val="tx1"/>
                </a:solidFill>
              </a:rPr>
              <a:t> (7), 1467–1478.</a:t>
            </a:r>
            <a:endParaRPr lang="el-GR" sz="1100" b="1" dirty="0">
              <a:solidFill>
                <a:schemeClr val="tx1"/>
              </a:solidFill>
            </a:endParaRPr>
          </a:p>
          <a:p>
            <a:endParaRPr lang="en-US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15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l-GR" sz="3000" dirty="0" smtClean="0"/>
              <a:t>Αποτελέσματα Προσομοιώσεων</a:t>
            </a:r>
            <a:r>
              <a:rPr lang="en-US" sz="3000" dirty="0" smtClean="0"/>
              <a:t> </a:t>
            </a:r>
            <a:r>
              <a:rPr lang="el-GR" sz="3000" dirty="0" smtClean="0"/>
              <a:t>-</a:t>
            </a:r>
            <a:r>
              <a:rPr lang="en-US" sz="3000" dirty="0"/>
              <a:t> </a:t>
            </a:r>
            <a:r>
              <a:rPr lang="el-GR" sz="3000" dirty="0" smtClean="0"/>
              <a:t>Φαινόμενα Κρυστάλλωσης</a:t>
            </a:r>
            <a:endParaRPr lang="el-GR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962400" cy="4678363"/>
          </a:xfrm>
        </p:spPr>
        <p:txBody>
          <a:bodyPr>
            <a:normAutofit/>
          </a:bodyPr>
          <a:lstStyle/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Οι αλυσίδες των πολυμερών οργανώνονται σε κρυσταλλικές περιοχές, που εξαρτώνται σε μεγάλο βαθμό από την επιφάνεια ροής.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Ο τέλεια κρυσταλλικός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FCC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χρυσός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προωθεί τον σχηματισμό γωνιών |45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°|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[1]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Ακόμα και μετά την εισαγωγή των λωρίδων ατελειών, η τάση αυτή παραμένει μερικώς.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342" y="1295400"/>
            <a:ext cx="3994069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77000"/>
            <a:ext cx="6019800" cy="320675"/>
          </a:xfrm>
        </p:spPr>
        <p:txBody>
          <a:bodyPr/>
          <a:lstStyle/>
          <a:p>
            <a:pPr algn="just"/>
            <a:r>
              <a:rPr lang="en-US" b="1" dirty="0" smtClean="0">
                <a:solidFill>
                  <a:schemeClr val="tx1"/>
                </a:solidFill>
              </a:rPr>
              <a:t>[1] Sgouros, A. P.; Theodorou, D. N. Atomistic Simulations of Long-Chain Polyethylene Melts Flowing Past Gold Surfaces : Structure and Wall-Slip. Mol. Phys. 2020, 0 (0), 1–20.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9049" y="5638800"/>
            <a:ext cx="510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Στιγμιότυπα </a:t>
            </a:r>
            <a:r>
              <a:rPr lang="el-GR" sz="1400" dirty="0">
                <a:latin typeface="Times New Roman" pitchFamily="18" charset="0"/>
                <a:cs typeface="Times New Roman" pitchFamily="18" charset="0"/>
              </a:rPr>
              <a:t>των τμημάτων αλυσίδων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l-GR" sz="1400" dirty="0">
                <a:latin typeface="Times New Roman" pitchFamily="18" charset="0"/>
                <a:cs typeface="Times New Roman" pitchFamily="18" charset="0"/>
              </a:rPr>
              <a:t> που βρίσκονται σε απόσταση μικρότερη των 0.55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l-GR" sz="1400" dirty="0">
                <a:latin typeface="Times New Roman" pitchFamily="18" charset="0"/>
                <a:cs typeface="Times New Roman" pitchFamily="18" charset="0"/>
              </a:rPr>
              <a:t> από </a:t>
            </a:r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την άνω </a:t>
            </a:r>
            <a:r>
              <a:rPr lang="el-GR" sz="1400" dirty="0">
                <a:latin typeface="Times New Roman" pitchFamily="18" charset="0"/>
                <a:cs typeface="Times New Roman" pitchFamily="18" charset="0"/>
              </a:rPr>
              <a:t>και </a:t>
            </a:r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κάτω </a:t>
            </a:r>
            <a:r>
              <a:rPr lang="el-GR" sz="1400" dirty="0">
                <a:latin typeface="Times New Roman" pitchFamily="18" charset="0"/>
                <a:cs typeface="Times New Roman" pitchFamily="18" charset="0"/>
              </a:rPr>
              <a:t>επιφάνεια </a:t>
            </a:r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χρυσού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l-GR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87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617495" y="3505200"/>
            <a:ext cx="1941070" cy="1524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Τα φαινόμενα αναδιοργάνωσης παρεμποδίζονται για </a:t>
            </a:r>
            <a:r>
              <a:rPr lang="el-GR" sz="18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0°</a:t>
            </a:r>
          </a:p>
          <a:p>
            <a:pPr marL="0" indent="0" algn="ctr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→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OneDrive\Υπολογιστής\2.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2971800" cy="529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OneDrive\Υπολογιστής\Inked1_L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9" t="-557"/>
          <a:stretch/>
        </p:blipFill>
        <p:spPr bwMode="auto">
          <a:xfrm>
            <a:off x="5867400" y="501315"/>
            <a:ext cx="2942703" cy="529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617495" y="1524000"/>
            <a:ext cx="1941070" cy="15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κρυσταλλική διάταξη του συστήματος συγκλίνει γρηγορότερα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←</a:t>
            </a:r>
            <a:endParaRPr lang="el-GR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0600" y="5943599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Στιγμιότυπα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επιφανειών χρυσού με παραμέτρους [Λ</a:t>
            </a:r>
            <a:r>
              <a:rPr lang="el-GR" sz="1600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l-GR" sz="1600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l-GR" sz="1600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] να λαμβάνουν τις εξής τιμές: 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) [~1.8, ~2, 0.204]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 και 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) [3.3, ~4.1, 0.204]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nm.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91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Αλγόριθμος ομαδοποίησης αλυσίδων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Μέσω του τανυστή γυροσκοπικής ακτίνας μπορούμε να υπολογίσουμε την γωνία οποιοδήποτε τμήματος, </a:t>
            </a:r>
            <a:r>
              <a:rPr lang="el-GR" sz="18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ifc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Επιλέγοντας να εξετάσουμε μια περιοχή του πολυμερούς που μας ενδιαφέρει, μπορούμε να υπολογίσουμε τ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ν μέση γωνία προσανατολισμού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Αλγόριθμος ομαδοποίησης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Απαιτούνται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Θέσεις σωματιδίων.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Χώρος εφαρμογής (π.χ. Εντός απόστασης, Δ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από έναν τοίχο)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Μήκος τμημάτων αλυσίδων που θα χρησιμοποιηθεί, </a:t>
            </a:r>
            <a:r>
              <a:rPr lang="el-GR" sz="1800" i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seg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έως 260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UA blocks.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Μέγιστη επιτρεπτή απόσταση αναζήτησης γειτονικών τμημάτων με παρόμοιο προσανατολισμού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tol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Μέγιστη επιτρεπτη απόκλιση γωνιών για να θεωρούνται δυο γειτονικά τμήματα ότι έχουν παρόμοιο προσανατολισμό, </a:t>
            </a:r>
            <a:r>
              <a:rPr lang="el-GR" sz="18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ifc,tol</a:t>
            </a:r>
            <a:r>
              <a:rPr lang="el-GR" sz="1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Επιλέγονται για την εξέταση των προσροφημένων αλυσίδων στην επιφάνεια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l-GR" sz="18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z = 5.5 Å</a:t>
            </a:r>
            <a:r>
              <a:rPr lang="el-GR" sz="1800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l-GR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8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seg</a:t>
            </a:r>
            <a:r>
              <a:rPr lang="el-GR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 (</a:t>
            </a:r>
            <a:r>
              <a:rPr lang="en-US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UA blocks)	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800" b="1" baseline="-25000" dirty="0" smtClean="0">
                <a:latin typeface="Times New Roman" pitchFamily="18" charset="0"/>
                <a:cs typeface="Times New Roman" pitchFamily="18" charset="0"/>
              </a:rPr>
              <a:t>tol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= 15.4 Å	</a:t>
            </a:r>
            <a:r>
              <a:rPr lang="el-GR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φ</a:t>
            </a:r>
            <a:r>
              <a:rPr lang="en-US" sz="18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ifc,tol</a:t>
            </a:r>
            <a:r>
              <a:rPr lang="el-GR" sz="18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30°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375034"/>
            <a:ext cx="2057400" cy="606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945516"/>
              </p:ext>
            </p:extLst>
          </p:nvPr>
        </p:nvGraphicFramePr>
        <p:xfrm>
          <a:off x="838200" y="1338012"/>
          <a:ext cx="3031958" cy="663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" name="Equation" r:id="rId4" imgW="2159000" imgH="482600" progId="Equation.DSMT4">
                  <p:embed/>
                </p:oleObj>
              </mc:Choice>
              <mc:Fallback>
                <p:oleObj name="Equation" r:id="rId4" imgW="21590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338012"/>
                        <a:ext cx="3031958" cy="6632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671558"/>
              </p:ext>
            </p:extLst>
          </p:nvPr>
        </p:nvGraphicFramePr>
        <p:xfrm>
          <a:off x="914400" y="2597049"/>
          <a:ext cx="1600200" cy="555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9" name="Equation" r:id="rId6" imgW="1358310" imgH="482391" progId="Equation.DSMT4">
                  <p:embed/>
                </p:oleObj>
              </mc:Choice>
              <mc:Fallback>
                <p:oleObj name="Equation" r:id="rId6" imgW="1358310" imgH="482391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597049"/>
                        <a:ext cx="1600200" cy="5554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075" y="2590800"/>
            <a:ext cx="21213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308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/>
          <a:p>
            <a:r>
              <a:rPr lang="el-GR" sz="2800" dirty="0"/>
              <a:t>Αποτελέσματα </a:t>
            </a:r>
            <a:r>
              <a:rPr lang="el-GR" sz="2800" dirty="0" smtClean="0"/>
              <a:t>Προσομοιώσεων</a:t>
            </a:r>
            <a:r>
              <a:rPr lang="en-US" sz="2800" dirty="0" smtClean="0"/>
              <a:t> </a:t>
            </a:r>
            <a:r>
              <a:rPr lang="el-GR" sz="2800" dirty="0" smtClean="0"/>
              <a:t>-</a:t>
            </a:r>
            <a:r>
              <a:rPr lang="en-US" sz="2800" dirty="0" smtClean="0"/>
              <a:t> </a:t>
            </a:r>
            <a:r>
              <a:rPr lang="el-GR" sz="2800" dirty="0" smtClean="0"/>
              <a:t>Διαστάσεις των ατελειών, Λ</a:t>
            </a:r>
            <a:r>
              <a:rPr lang="en-US" sz="2800" baseline="-25000" dirty="0" smtClean="0"/>
              <a:t>d</a:t>
            </a:r>
            <a:r>
              <a:rPr lang="en-US" sz="2800" dirty="0" smtClean="0"/>
              <a:t>/</a:t>
            </a:r>
            <a:r>
              <a:rPr lang="en-US" sz="2800" i="1" dirty="0" smtClean="0"/>
              <a:t>t</a:t>
            </a:r>
            <a:r>
              <a:rPr lang="en-US" sz="2800" baseline="-25000" dirty="0" smtClean="0"/>
              <a:t>d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3810000" cy="4736431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εκφράζει τον λόγο των ατελειών ως προς την συνολική επιφάνεια.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Παρατηρήσεις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Για μικρές γωνίες, ενίσχυση φαινομένων ολίσθησης.</a:t>
            </a:r>
          </a:p>
          <a:p>
            <a:pPr>
              <a:buFont typeface="Wingdings" pitchFamily="2" charset="2"/>
              <a:buChar char="Ø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Μεγάλη πραγματική ολίσθηση για Λ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/t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→0 (προσεγγίζει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pristine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κατάσταση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l-GR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Για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→1 , η τέλεια κρυσταλλική επιφάνεια προσεγγίζεται πιο δύσκολα. (Ατέλειες δρουν ως φράγματα στην κινητικότητα των αλυσίδων). </a:t>
            </a: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dirty="0" smtClean="0"/>
          </a:p>
          <a:p>
            <a:endParaRPr lang="el-GR" dirty="0" smtClean="0"/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066800"/>
            <a:ext cx="3282277" cy="4736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4765484" y="1710489"/>
            <a:ext cx="3889917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05400" y="5803231"/>
            <a:ext cx="3282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Ανηγμένη </a:t>
            </a: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πραγματική </a:t>
            </a: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αισθητή ταχύτητα ολίσθησης -</a:t>
            </a:r>
            <a:r>
              <a:rPr lang="el-GR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Λ</a:t>
            </a:r>
            <a:r>
              <a:rPr lang="en-US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5372344"/>
            <a:ext cx="5410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2</a:t>
            </a:r>
            <a:r>
              <a:rPr lang="en-US" sz="1600" dirty="0" smtClean="0"/>
              <a:t>. </a:t>
            </a:r>
            <a:r>
              <a:rPr lang="el-GR" sz="1600" dirty="0" smtClean="0"/>
              <a:t>Στιγμιότυπα διάταξης πολυμερούς (Δ</a:t>
            </a:r>
            <a:r>
              <a:rPr lang="en-US" sz="1600" dirty="0" smtClean="0"/>
              <a:t>z = 0.55 nm) </a:t>
            </a:r>
            <a:r>
              <a:rPr lang="el-GR" sz="1600" dirty="0" smtClean="0"/>
              <a:t>με </a:t>
            </a:r>
            <a:r>
              <a:rPr lang="el-GR" sz="1600" i="1" dirty="0"/>
              <a:t>φ</a:t>
            </a:r>
            <a:r>
              <a:rPr lang="en-US" sz="1600" baseline="-25000" dirty="0"/>
              <a:t>d</a:t>
            </a:r>
            <a:r>
              <a:rPr lang="el-GR" sz="1600" dirty="0"/>
              <a:t> = 0°, </a:t>
            </a:r>
            <a:r>
              <a:rPr lang="el-GR" sz="1600" i="1" dirty="0"/>
              <a:t>t</a:t>
            </a:r>
            <a:r>
              <a:rPr lang="el-GR" sz="1600" baseline="-25000" dirty="0"/>
              <a:t>d</a:t>
            </a:r>
            <a:r>
              <a:rPr lang="el-GR" sz="1600" dirty="0"/>
              <a:t> = 6.1 nm, </a:t>
            </a:r>
            <a:r>
              <a:rPr lang="el-GR" sz="1600" i="1" dirty="0"/>
              <a:t>h</a:t>
            </a:r>
            <a:r>
              <a:rPr lang="el-GR" sz="1600" baseline="-25000" dirty="0"/>
              <a:t>d</a:t>
            </a:r>
            <a:r>
              <a:rPr lang="el-GR" sz="1600" dirty="0"/>
              <a:t> = 0.204 </a:t>
            </a:r>
            <a:r>
              <a:rPr lang="el-GR" sz="1600" dirty="0" smtClean="0"/>
              <a:t>nm</a:t>
            </a:r>
            <a:r>
              <a:rPr lang="en-US" sz="1600" dirty="0" smtClean="0"/>
              <a:t>. </a:t>
            </a:r>
            <a:r>
              <a:rPr lang="el-GR" sz="1600" dirty="0" smtClean="0"/>
              <a:t>Χρωματική απεικόνιση ως προς τον άξονα </a:t>
            </a:r>
            <a:r>
              <a:rPr lang="en-US" sz="1600" i="1" dirty="0" smtClean="0"/>
              <a:t>z</a:t>
            </a:r>
            <a:r>
              <a:rPr lang="en-US" sz="1600" dirty="0" smtClean="0"/>
              <a:t> : red = low , blue = high </a:t>
            </a:r>
            <a:r>
              <a:rPr lang="en-US" dirty="0" smtClean="0"/>
              <a:t>.</a:t>
            </a:r>
            <a:endParaRPr lang="el-GR" dirty="0"/>
          </a:p>
        </p:txBody>
      </p:sp>
      <p:pic>
        <p:nvPicPr>
          <p:cNvPr id="7" name="video_lambda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14800" y="2076825"/>
            <a:ext cx="4928936" cy="277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00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5" grpId="0"/>
      <p:bldP spid="6" grpId="0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665" y="76200"/>
            <a:ext cx="8229600" cy="868362"/>
          </a:xfrm>
        </p:spPr>
        <p:txBody>
          <a:bodyPr>
            <a:noAutofit/>
          </a:bodyPr>
          <a:lstStyle/>
          <a:p>
            <a:r>
              <a:rPr lang="el-GR" sz="2800" dirty="0">
                <a:solidFill>
                  <a:prstClr val="black"/>
                </a:solidFill>
              </a:rPr>
              <a:t>Αποτελέσματα Προσομοιώσεων-Διαστάσεις των ατελειών, </a:t>
            </a:r>
            <a:r>
              <a:rPr lang="en-US" sz="2800" i="1" dirty="0" smtClean="0">
                <a:solidFill>
                  <a:prstClr val="black"/>
                </a:solidFill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</a:rPr>
              <a:t>d</a:t>
            </a:r>
            <a:endParaRPr lang="el-GR" sz="2800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4828698" cy="4300375"/>
          </a:xfrm>
        </p:spPr>
        <p:txBody>
          <a:bodyPr>
            <a:noAutofit/>
          </a:bodyPr>
          <a:lstStyle/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Λωρίδες ατελειών μικρού βάθους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→μεγαλύτερη ολίσθηση</a:t>
            </a: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Αλλά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Για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0 ,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κάτω απο ένα κρίσ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μο Λ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, οι αλυσίδες δεν μπορούν να εισχωρήσουν εντός των οπών.</a:t>
            </a:r>
          </a:p>
          <a:p>
            <a:pPr>
              <a:buFont typeface="Wingdings" pitchFamily="2" charset="2"/>
              <a:buChar char="Ø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Για επαρκώς φαρδιές κοιλάδες ατελειών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ύξηση του βάθους τους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αλυσίδες διαχωρίζονται πλήρως από το τήγμα→ αυξημένη ολίσθηση.</a:t>
            </a:r>
          </a:p>
          <a:p>
            <a:pPr>
              <a:buFont typeface="Wingdings" pitchFamily="2" charset="2"/>
              <a:buChar char="Ø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Για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→1 , όσο μικρότερο βάθος έχουν οι ατέλειες, τόσο πιο έυκολα κινούνται οι αλυσίδες πάνω από την υπόλοιπη επιφάνεια.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5334000" y="1074820"/>
            <a:ext cx="3390265" cy="2963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81098" y="4182979"/>
            <a:ext cx="40960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1. </a:t>
            </a:r>
            <a:r>
              <a:rPr lang="el-GR" sz="1600" dirty="0" smtClean="0"/>
              <a:t>Στιγμιότυπα διάταξης πολυμερούς (Δ</a:t>
            </a:r>
            <a:r>
              <a:rPr lang="en-US" sz="1600" dirty="0" smtClean="0"/>
              <a:t>z = 0.55 nm) </a:t>
            </a:r>
            <a:r>
              <a:rPr lang="el-GR" sz="1600" dirty="0" smtClean="0"/>
              <a:t>με </a:t>
            </a:r>
            <a:r>
              <a:rPr lang="el-GR" sz="1600" i="1" dirty="0"/>
              <a:t>φ</a:t>
            </a:r>
            <a:r>
              <a:rPr lang="en-US" sz="1600" baseline="-25000" dirty="0"/>
              <a:t>d</a:t>
            </a:r>
            <a:r>
              <a:rPr lang="el-GR" sz="1600" dirty="0"/>
              <a:t> = 0°, </a:t>
            </a:r>
            <a:r>
              <a:rPr lang="el-GR" sz="1600" i="1" dirty="0"/>
              <a:t>t</a:t>
            </a:r>
            <a:r>
              <a:rPr lang="el-GR" sz="1600" baseline="-25000" dirty="0"/>
              <a:t>d</a:t>
            </a:r>
            <a:r>
              <a:rPr lang="el-GR" sz="1600" dirty="0"/>
              <a:t> = 6.1 nm, </a:t>
            </a:r>
            <a:r>
              <a:rPr lang="el-GR" sz="1600" i="1" dirty="0"/>
              <a:t>h</a:t>
            </a:r>
            <a:r>
              <a:rPr lang="el-GR" sz="1600" baseline="-25000" dirty="0"/>
              <a:t>d</a:t>
            </a:r>
            <a:r>
              <a:rPr lang="el-GR" sz="1600" dirty="0"/>
              <a:t> = 0.204 </a:t>
            </a:r>
            <a:r>
              <a:rPr lang="el-GR" sz="1600" dirty="0" smtClean="0"/>
              <a:t>nm</a:t>
            </a:r>
            <a:r>
              <a:rPr lang="en-US" sz="1600" dirty="0" smtClean="0"/>
              <a:t>. </a:t>
            </a:r>
            <a:r>
              <a:rPr lang="el-GR" sz="1600" dirty="0" smtClean="0"/>
              <a:t>Χρωματική απεικόνιση ως προς τον άξονα </a:t>
            </a:r>
            <a:r>
              <a:rPr lang="en-US" sz="1600" i="1" dirty="0" smtClean="0"/>
              <a:t>z</a:t>
            </a:r>
            <a:r>
              <a:rPr lang="en-US" sz="1600" dirty="0" smtClean="0"/>
              <a:t> : red = low , blue = high </a:t>
            </a:r>
            <a:r>
              <a:rPr lang="en-US" dirty="0" smtClean="0"/>
              <a:t>.</a:t>
            </a:r>
            <a:endParaRPr lang="el-GR" dirty="0"/>
          </a:p>
        </p:txBody>
      </p:sp>
      <p:pic>
        <p:nvPicPr>
          <p:cNvPr id="6" name="video_h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86191" y="1351000"/>
            <a:ext cx="4286964" cy="241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37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4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42"/>
            <a:ext cx="8229600" cy="1143000"/>
          </a:xfrm>
        </p:spPr>
        <p:txBody>
          <a:bodyPr>
            <a:noAutofit/>
          </a:bodyPr>
          <a:lstStyle/>
          <a:p>
            <a:r>
              <a:rPr lang="el-GR" sz="2800" dirty="0">
                <a:solidFill>
                  <a:prstClr val="black"/>
                </a:solidFill>
              </a:rPr>
              <a:t>Αποτελέσματα Προσομοιώσεων-Διαστάσεις των ατελειών, </a:t>
            </a:r>
            <a:r>
              <a:rPr lang="en-US" sz="2800" i="1" dirty="0" smtClean="0">
                <a:solidFill>
                  <a:prstClr val="black"/>
                </a:solidFill>
              </a:rPr>
              <a:t>t</a:t>
            </a:r>
            <a:r>
              <a:rPr lang="en-US" sz="2800" baseline="-25000" dirty="0" smtClean="0">
                <a:solidFill>
                  <a:prstClr val="black"/>
                </a:solidFill>
              </a:rPr>
              <a:t>d</a:t>
            </a:r>
            <a:endParaRPr lang="el-GR" sz="2800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4495800" cy="5135564"/>
          </a:xfrm>
        </p:spPr>
        <p:txBody>
          <a:bodyPr>
            <a:normAutofit/>
          </a:bodyPr>
          <a:lstStyle/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Το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εκφράζει την χωρική περίοδο των λωρίδων ατελειών και το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md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την χωρική τους συχνότητα.</a:t>
            </a:r>
          </a:p>
          <a:p>
            <a:endParaRPr lang="el-GR" sz="1800" dirty="0">
              <a:latin typeface="Times New Roman" pitchFamily="18" charset="0"/>
              <a:cs typeface="Times New Roman" pitchFamily="18" charset="0"/>
            </a:endParaRPr>
          </a:p>
          <a:p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Παρατηρήσεις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Οι ταχύτητες ολίσθησης αυξάνονται μονότονα με το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Για γωνίες </a:t>
            </a:r>
            <a:r>
              <a:rPr lang="el-GR" sz="18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90° παρατηρούνται φαινόμενα ολίσθησης μειωμένης έντασης.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114926"/>
            <a:ext cx="3200400" cy="462216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81200"/>
            <a:ext cx="2667000" cy="67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81600" y="5737091"/>
            <a:ext cx="3505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/>
              <a:t>.</a:t>
            </a:r>
            <a:r>
              <a:rPr lang="el-GR" dirty="0" smtClean="0"/>
              <a:t>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Ανηγμένες ταχύτητες ολίσθησης, για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και Λ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σταθερά, συναρτήσει του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57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ΠΕΡΙΕΧΟΜΕΝΑ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fontScale="92500" lnSpcReduction="10000"/>
          </a:bodyPr>
          <a:lstStyle/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Πολυαιθυλένιο						3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Αποτελέσματα των φαινομένων ολίσθισης 			4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Φαινόμενα ολίσθισης				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Τι συστήματα εξετάζονται (τήγμα)				7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Τι συστήματα εξετάζονται (επιφάνειες)				8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Μοντελοποίηση αλληλεπιδράσεων				9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Γεωμετρία των ατελειών					10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Προσομοιώσεις						13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Αποτελέσματα προσομοιώσεων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Φαινόμενα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Κρυστάλλωσης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Αλγόριθμος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ομαδοποίησης αλυσίδων	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			16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Αποτελέσματα προσομοιώσεων-Διαστάσεις των ατελειών, Λ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17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Αποτελέσματα προσομοιώσεων-Διαστάσεις των ατελειών,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	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Αποτελέσματα προσομοιώσεων-Διαστάσεις των ατελειών,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	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19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Αποτελέσματα προσομοιώσεων-Διαστάσεις των ατελειών, </a:t>
            </a:r>
            <a:r>
              <a:rPr lang="el-GR" sz="1800" i="1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800" baseline="-25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Αλγόριθμος ποσοτικοποίησης της τραχύτητας στα σύνορα επιφανειών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edge roughness)						21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Αποτελέσματα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προσομοιώσεων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Συμμετρία επιφανειών		24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Αποτελέσματα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προσομοιώσεων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– Ρυθμός διάτμησης των πλακών 	25</a:t>
            </a:r>
          </a:p>
          <a:p>
            <a:pPr marL="857250" lvl="1" indent="-457200" algn="just"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Ανακεφαλαίωση- Συμπεράσματα				26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>
                <a:solidFill>
                  <a:prstClr val="black"/>
                </a:solidFill>
              </a:rPr>
              <a:t>Αποτελέσματα </a:t>
            </a:r>
            <a:r>
              <a:rPr lang="el-GR" sz="2800" dirty="0" smtClean="0">
                <a:solidFill>
                  <a:prstClr val="black"/>
                </a:solidFill>
              </a:rPr>
              <a:t>Προσομοιώσεων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l-GR" sz="2800" dirty="0" smtClean="0">
                <a:solidFill>
                  <a:prstClr val="black"/>
                </a:solidFill>
              </a:rPr>
              <a:t>-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l-GR" sz="2800" dirty="0" smtClean="0">
                <a:solidFill>
                  <a:prstClr val="black"/>
                </a:solidFill>
              </a:rPr>
              <a:t>Γωνία προσανατολισμου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l-GR" sz="2800" dirty="0" smtClean="0">
                <a:solidFill>
                  <a:prstClr val="black"/>
                </a:solidFill>
              </a:rPr>
              <a:t>ατελειών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534400" cy="2286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2000" dirty="0" smtClean="0"/>
              <a:t>Επηρεάζει τα φαινόμενα ολίσθησης με δύο τρόπους</a:t>
            </a:r>
            <a:r>
              <a:rPr lang="en-US" sz="2000" dirty="0" smtClean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l-GR" sz="2000" dirty="0" smtClean="0"/>
              <a:t>Οι λωρίδες ατελειών δρουν ως εμπόδια στην ροή του πολυμερούς κάθετα προς αυτές.</a:t>
            </a:r>
          </a:p>
          <a:p>
            <a:pPr marL="971550" lvl="1" indent="-514350">
              <a:buFont typeface="+mj-lt"/>
              <a:buAutoNum type="arabicPeriod"/>
            </a:pPr>
            <a:r>
              <a:rPr lang="el-GR" sz="2000" dirty="0" smtClean="0"/>
              <a:t>Η γωνία </a:t>
            </a:r>
            <a:r>
              <a:rPr lang="el-GR" sz="2000" i="1" dirty="0" smtClean="0"/>
              <a:t>φ</a:t>
            </a:r>
            <a:r>
              <a:rPr lang="en-US" sz="2000" baseline="-25000" dirty="0" smtClean="0"/>
              <a:t>d</a:t>
            </a:r>
            <a:r>
              <a:rPr lang="el-GR" sz="2000" dirty="0" smtClean="0"/>
              <a:t>, σε συνδιασμό με την κρυσταλλική δομή του χρυσού,</a:t>
            </a:r>
            <a:r>
              <a:rPr lang="en-US" sz="2000" dirty="0" smtClean="0"/>
              <a:t> </a:t>
            </a:r>
            <a:r>
              <a:rPr lang="el-GR" sz="2000" dirty="0" smtClean="0"/>
              <a:t>καθορίζει την τραχύτητα στα σύνορα των ατελειών</a:t>
            </a:r>
            <a:r>
              <a:rPr lang="en-US" sz="2000" dirty="0" smtClean="0"/>
              <a:t>.</a:t>
            </a:r>
            <a:endParaRPr lang="el-GR" sz="2000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video_phi0-90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76400" y="3337844"/>
            <a:ext cx="5987122" cy="336775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244" y="3217746"/>
            <a:ext cx="3471512" cy="3063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36244" y="6280986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Ανηγμένη μέση </a:t>
            </a:r>
            <a:r>
              <a:rPr lang="el-GR" sz="1600" dirty="0"/>
              <a:t>τετραγωνική τραχύτητα στις επιφάνειες τομής του (100) FCC χρυσού </a:t>
            </a:r>
            <a:r>
              <a:rPr lang="en-US" sz="1600" dirty="0" smtClean="0"/>
              <a:t> - </a:t>
            </a:r>
            <a:r>
              <a:rPr lang="el-GR" sz="1600" i="1" dirty="0" smtClean="0"/>
              <a:t>φ</a:t>
            </a:r>
            <a:r>
              <a:rPr lang="en-US" sz="1600" baseline="-25000" dirty="0" smtClean="0"/>
              <a:t>d .</a:t>
            </a:r>
            <a:endParaRPr lang="el-GR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94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l-GR" sz="2800" dirty="0" smtClean="0"/>
              <a:t>Αλγόριθμος ποσοτικοποίησης της τραχύτητας στα σύνορα επιφανειών (</a:t>
            </a:r>
            <a:r>
              <a:rPr lang="en-US" sz="2800" dirty="0" smtClean="0"/>
              <a:t>edge roughness).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00600"/>
          </a:xfrm>
        </p:spPr>
        <p:txBody>
          <a:bodyPr>
            <a:normAutofit/>
          </a:bodyPr>
          <a:lstStyle/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Ενεργή θέση επιφάνειας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Μέση τετραγωνική τραχύτητα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Ανάθεση βαρών (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ανάλογα με την επιφάνεια έκθεσης του κάθε ατόμου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Ανάθεση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voxel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σε κάθε άτομο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πλευράς βάσης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1" indent="0">
              <a:buNone/>
            </a:pPr>
            <a:endParaRPr lang="el-GR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= 1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για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γραμμή ατόμων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l-GR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= 2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για επιφάνεια ατόμων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1800" dirty="0" smtClean="0">
                <a:latin typeface="Times New Roman" pitchFamily="18" charset="0"/>
                <a:cs typeface="Times New Roman" pitchFamily="18" charset="0"/>
              </a:rPr>
            </a:b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752" y="1171073"/>
            <a:ext cx="2697147" cy="60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640" y="1847306"/>
            <a:ext cx="3328987" cy="49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311" y="3276600"/>
            <a:ext cx="1159043" cy="732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26" y="3200400"/>
            <a:ext cx="4876800" cy="2333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96127" y="5533409"/>
            <a:ext cx="5867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1. </a:t>
            </a:r>
            <a:r>
              <a:rPr lang="el-GR" dirty="0" smtClean="0"/>
              <a:t>(</a:t>
            </a:r>
            <a:r>
              <a:rPr lang="en-US" dirty="0" smtClean="0"/>
              <a:t>a) </a:t>
            </a:r>
            <a:r>
              <a:rPr lang="el-GR" sz="1600" dirty="0" smtClean="0"/>
              <a:t>Κάτοψη συνόρων λωρίδας ατελειών (</a:t>
            </a:r>
            <a:r>
              <a:rPr lang="el-GR" sz="1600" i="1" dirty="0" smtClean="0"/>
              <a:t>h</a:t>
            </a:r>
            <a:r>
              <a:rPr lang="el-GR" sz="1600" baseline="-25000" dirty="0" smtClean="0"/>
              <a:t>d</a:t>
            </a:r>
            <a:r>
              <a:rPr lang="el-GR" sz="1600" dirty="0" smtClean="0"/>
              <a:t> </a:t>
            </a:r>
            <a:r>
              <a:rPr lang="el-GR" sz="1600" dirty="0"/>
              <a:t>= 2.04 Å, </a:t>
            </a:r>
            <a:r>
              <a:rPr lang="el-GR" sz="1600" i="1" dirty="0"/>
              <a:t>φ</a:t>
            </a:r>
            <a:r>
              <a:rPr lang="el-GR" sz="1600" baseline="-25000" dirty="0"/>
              <a:t>d</a:t>
            </a:r>
            <a:r>
              <a:rPr lang="el-GR" sz="1600" dirty="0"/>
              <a:t> ~ 26.6</a:t>
            </a:r>
            <a:r>
              <a:rPr lang="el-GR" sz="1600" dirty="0" smtClean="0"/>
              <a:t>°)</a:t>
            </a:r>
            <a:r>
              <a:rPr lang="en-US" sz="1600" dirty="0" smtClean="0"/>
              <a:t>. </a:t>
            </a:r>
            <a:r>
              <a:rPr lang="el-GR" sz="1600" dirty="0" smtClean="0"/>
              <a:t>Το πλέγμα προκύπτει από την ανάθεση </a:t>
            </a:r>
            <a:r>
              <a:rPr lang="en-US" sz="1600" dirty="0" smtClean="0"/>
              <a:t>voxels </a:t>
            </a:r>
            <a:r>
              <a:rPr lang="el-GR" sz="1600" dirty="0" smtClean="0"/>
              <a:t>με </a:t>
            </a:r>
            <a:r>
              <a:rPr lang="en-US" sz="1600" i="1" dirty="0"/>
              <a:t>d</a:t>
            </a:r>
            <a:r>
              <a:rPr lang="en-US" sz="1600" baseline="-25000" dirty="0"/>
              <a:t>i</a:t>
            </a:r>
            <a:r>
              <a:rPr lang="el-GR" sz="1600" dirty="0"/>
              <a:t>=</a:t>
            </a:r>
            <a:r>
              <a:rPr lang="en-US" sz="1600" i="1" dirty="0"/>
              <a:t>a</a:t>
            </a:r>
            <a:r>
              <a:rPr lang="en-US" sz="1600" baseline="-25000" dirty="0"/>
              <a:t>lat</a:t>
            </a:r>
            <a:r>
              <a:rPr lang="el-GR" sz="1600" dirty="0"/>
              <a:t>=4.08 </a:t>
            </a:r>
            <a:r>
              <a:rPr lang="el-GR" sz="1600" dirty="0" smtClean="0"/>
              <a:t>Å. (</a:t>
            </a:r>
            <a:r>
              <a:rPr lang="en-US" sz="1600" dirty="0" smtClean="0"/>
              <a:t>b) </a:t>
            </a:r>
            <a:r>
              <a:rPr lang="el-GR" sz="1600" dirty="0" smtClean="0"/>
              <a:t>Παράδειγμα 1Δ εφαρμογής της μεθόδου. (</a:t>
            </a:r>
            <a:r>
              <a:rPr lang="en-US" sz="1600" dirty="0" smtClean="0"/>
              <a:t>c) </a:t>
            </a:r>
            <a:r>
              <a:rPr lang="el-GR" sz="1600" dirty="0" smtClean="0"/>
              <a:t>Αντίστοιχη ανάλυση σε τομή επιφάνειας, υπο γωνία.</a:t>
            </a:r>
            <a:endParaRPr lang="el-GR" sz="1600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789" y="3200400"/>
            <a:ext cx="3617496" cy="3320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600" y="5085347"/>
            <a:ext cx="304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Αποτελέσματα μεθόδου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για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σύνορα ατελειών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FCC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χρυσού, για δραστική διάμετρο,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600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l-GR" sz="1600" baseline="-25000" dirty="0">
                <a:latin typeface="Times New Roman" pitchFamily="18" charset="0"/>
                <a:cs typeface="Times New Roman" pitchFamily="18" charset="0"/>
              </a:rPr>
              <a:t>AU-AU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 (κόκκινο), 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l-GR" sz="1600" baseline="-25000" dirty="0">
                <a:latin typeface="Times New Roman" pitchFamily="18" charset="0"/>
                <a:cs typeface="Times New Roman" pitchFamily="18" charset="0"/>
              </a:rPr>
              <a:t>AU-PE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 (μπλε) και 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l-GR" sz="1600" baseline="-25000" dirty="0">
                <a:latin typeface="Times New Roman" pitchFamily="18" charset="0"/>
                <a:cs typeface="Times New Roman" pitchFamily="18" charset="0"/>
              </a:rPr>
              <a:t>lat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 (πράσινο).</a:t>
            </a:r>
          </a:p>
        </p:txBody>
      </p:sp>
    </p:spTree>
    <p:extLst>
      <p:ext uri="{BB962C8B-B14F-4D97-AF65-F5344CB8AC3E}">
        <p14:creationId xmlns:p14="http://schemas.microsoft.com/office/powerpoint/2010/main" val="224619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4038600" cy="2514600"/>
          </a:xfrm>
        </p:spPr>
        <p:txBody>
          <a:bodyPr>
            <a:normAutofit lnSpcReduction="10000"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Συνδυαστικά, τα δυο αυτά φαινόμενα οδηγούν σε αυτήν την εξαρτηση των ταχυτήτων ολίσθησης →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Αυτή η συμπεριφορά είναι γενική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l-GR" sz="2400" dirty="0" smtClean="0"/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" r="45303" b="1"/>
          <a:stretch/>
        </p:blipFill>
        <p:spPr bwMode="auto">
          <a:xfrm>
            <a:off x="4664243" y="533400"/>
            <a:ext cx="3995420" cy="4699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64242" y="5233035"/>
            <a:ext cx="42511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. Ανηγμένη 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πραγματική και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αισθητή ταχύτητα ολίσθησης συναρτήσει της |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|.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Σημεία με οπές αντιστοιχούν σε επιφάνειες με                        </a:t>
            </a:r>
          </a:p>
          <a:p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                      = (−,+) και αυτά με τους σταυρούς σε (+,−).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242" y="5915129"/>
            <a:ext cx="1228723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31" y="2533517"/>
            <a:ext cx="3661611" cy="351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" y="595700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376989" y="5957008"/>
            <a:ext cx="44356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Ανηγμένη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πραγματική και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 αισθητή ταχύτητα ολίσθησης συναρτήσει της |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για το σύνολο των προσομοιώσεων που εκτελέστηκαν.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45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1"/>
            <a:ext cx="4902014" cy="4800600"/>
          </a:xfrm>
        </p:spPr>
        <p:txBody>
          <a:bodyPr>
            <a:normAutofit/>
          </a:bodyPr>
          <a:lstStyle/>
          <a:p>
            <a:r>
              <a:rPr lang="el-GR" sz="2000" dirty="0" smtClean="0"/>
              <a:t>Υπόθεσεις</a:t>
            </a:r>
            <a:r>
              <a:rPr lang="en-US" sz="2000" dirty="0" smtClean="0"/>
              <a:t> </a:t>
            </a:r>
            <a:r>
              <a:rPr lang="el-GR" sz="2000" dirty="0" smtClean="0"/>
              <a:t>για την εξάρτηση του </a:t>
            </a:r>
            <a:r>
              <a:rPr lang="en-US" sz="2000" dirty="0" smtClean="0"/>
              <a:t>v</a:t>
            </a:r>
            <a:r>
              <a:rPr lang="en-US" sz="2000" baseline="-25000" dirty="0" smtClean="0"/>
              <a:t>slip</a:t>
            </a:r>
            <a:r>
              <a:rPr lang="en-US" sz="20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1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l-GR" sz="2000" dirty="0"/>
          </a:p>
          <a:p>
            <a:pPr marL="514350" indent="-514350">
              <a:buFont typeface="+mj-lt"/>
              <a:buAutoNum type="arabicPeriod"/>
            </a:pPr>
            <a:r>
              <a:rPr lang="el-GR" sz="1600" dirty="0" smtClean="0"/>
              <a:t>.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l-GR" sz="20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l-GR" sz="1800" dirty="0" smtClean="0"/>
              <a:t>Το </a:t>
            </a:r>
            <a:r>
              <a:rPr lang="en-US" sz="1800" i="1" dirty="0" smtClean="0"/>
              <a:t>f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 </a:t>
            </a:r>
            <a:r>
              <a:rPr lang="el-GR" sz="1800" dirty="0" smtClean="0"/>
              <a:t>μπορεί να εκτιμηθεί γεωμετρικά ως το μήκος διείσδυσης πυκνά πακτωμένων</a:t>
            </a:r>
            <a:r>
              <a:rPr lang="en-US" sz="1800" dirty="0" smtClean="0"/>
              <a:t> </a:t>
            </a:r>
            <a:r>
              <a:rPr lang="el-GR" sz="1800" dirty="0"/>
              <a:t>σφαιρών</a:t>
            </a:r>
            <a:r>
              <a:rPr lang="en-US" sz="1800" dirty="0"/>
              <a:t> →</a:t>
            </a:r>
            <a:endParaRPr lang="el-GR" sz="1800" dirty="0"/>
          </a:p>
          <a:p>
            <a:pPr marL="0" indent="0">
              <a:buNone/>
            </a:pPr>
            <a:endParaRPr lang="el-GR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21" y="304800"/>
            <a:ext cx="1592180" cy="713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931374"/>
              </p:ext>
            </p:extLst>
          </p:nvPr>
        </p:nvGraphicFramePr>
        <p:xfrm>
          <a:off x="998621" y="914400"/>
          <a:ext cx="2385261" cy="887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9" name="Equation" r:id="rId4" imgW="1409700" imgH="508000" progId="Equation.DSMT4">
                  <p:embed/>
                </p:oleObj>
              </mc:Choice>
              <mc:Fallback>
                <p:oleObj name="Equation" r:id="rId4" imgW="1409700" imgH="508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621" y="914400"/>
                        <a:ext cx="2385261" cy="8870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1094164"/>
            <a:ext cx="2783535" cy="1974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926" y="4126930"/>
            <a:ext cx="4749614" cy="786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9" name="Picture 2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74" b="-2143"/>
          <a:stretch/>
        </p:blipFill>
        <p:spPr bwMode="auto">
          <a:xfrm>
            <a:off x="1022684" y="2740025"/>
            <a:ext cx="2569662" cy="405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" r="89919"/>
          <a:stretch/>
        </p:blipFill>
        <p:spPr>
          <a:xfrm>
            <a:off x="448359" y="2740025"/>
            <a:ext cx="574325" cy="39655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14800" y="3849469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Συνολικά </a:t>
            </a:r>
            <a:r>
              <a:rPr lang="el-GR" dirty="0"/>
              <a:t>προκύπτει μια εξάρτηση της μορφης</a:t>
            </a:r>
            <a:r>
              <a:rPr lang="en-US" dirty="0"/>
              <a:t>:</a:t>
            </a:r>
          </a:p>
          <a:p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5562600" y="3068407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Σχηματική </a:t>
            </a:r>
            <a:r>
              <a:rPr lang="el-GR" sz="1400" dirty="0">
                <a:latin typeface="Times New Roman" pitchFamily="18" charset="0"/>
                <a:cs typeface="Times New Roman" pitchFamily="18" charset="0"/>
              </a:rPr>
              <a:t>αναπαράσταση του μήκους διείσδυσης (DE)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92346" y="5181600"/>
            <a:ext cx="35704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Εξάρτηση των ανηγμένων ταχυτήτων ολίσθησης ως προς την έκφραση </a:t>
            </a:r>
            <a:r>
              <a:rPr lang="en-US" sz="1600" i="1" dirty="0" err="1">
                <a:latin typeface="Times New Roman"/>
                <a:ea typeface="Times New Roman"/>
              </a:rPr>
              <a:t>C</a:t>
            </a:r>
            <a:r>
              <a:rPr lang="en-US" sz="1600" baseline="-25000" dirty="0" err="1">
                <a:latin typeface="Times New Roman"/>
                <a:ea typeface="Times New Roman"/>
              </a:rPr>
              <a:t>slip</a:t>
            </a:r>
            <a:r>
              <a:rPr lang="el-GR" sz="1600" dirty="0">
                <a:latin typeface="Times New Roman"/>
                <a:ea typeface="Times New Roman"/>
              </a:rPr>
              <a:t>(φ</a:t>
            </a:r>
            <a:r>
              <a:rPr lang="el-GR" sz="1600" dirty="0" smtClean="0">
                <a:latin typeface="Times New Roman"/>
                <a:ea typeface="Times New Roman"/>
              </a:rPr>
              <a:t>). Στο (</a:t>
            </a:r>
            <a:r>
              <a:rPr lang="en-US" sz="1600" dirty="0" smtClean="0">
                <a:latin typeface="Times New Roman"/>
                <a:ea typeface="Times New Roman"/>
              </a:rPr>
              <a:t>c) </a:t>
            </a:r>
            <a:r>
              <a:rPr lang="el-GR" sz="1600" i="1" dirty="0">
                <a:latin typeface="Times New Roman"/>
                <a:ea typeface="Times New Roman"/>
              </a:rPr>
              <a:t>φ</a:t>
            </a:r>
            <a:r>
              <a:rPr lang="el-GR" sz="1600" dirty="0">
                <a:latin typeface="Times New Roman"/>
                <a:ea typeface="Times New Roman"/>
              </a:rPr>
              <a:t> = </a:t>
            </a:r>
            <a:r>
              <a:rPr lang="el-GR" sz="1600" i="1" dirty="0">
                <a:latin typeface="Times New Roman"/>
                <a:ea typeface="Times New Roman"/>
              </a:rPr>
              <a:t>φ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 , </a:t>
            </a:r>
            <a:r>
              <a:rPr lang="en-US" sz="1600" i="1" dirty="0">
                <a:latin typeface="Times New Roman"/>
                <a:ea typeface="Times New Roman"/>
              </a:rPr>
              <a:t>d</a:t>
            </a:r>
            <a:r>
              <a:rPr lang="en-US" sz="1600" baseline="-25000" dirty="0">
                <a:latin typeface="Times New Roman"/>
                <a:ea typeface="Times New Roman"/>
              </a:rPr>
              <a:t>i</a:t>
            </a:r>
            <a:r>
              <a:rPr lang="el-GR" sz="1600" dirty="0">
                <a:latin typeface="Times New Roman"/>
                <a:ea typeface="Times New Roman"/>
              </a:rPr>
              <a:t> = </a:t>
            </a:r>
            <a:r>
              <a:rPr lang="el-GR" sz="1600" i="1" dirty="0">
                <a:latin typeface="Times New Roman"/>
                <a:ea typeface="Times New Roman"/>
              </a:rPr>
              <a:t>σ</a:t>
            </a:r>
            <a:r>
              <a:rPr lang="en-US" sz="1600" baseline="-25000" dirty="0">
                <a:latin typeface="Times New Roman"/>
                <a:ea typeface="Times New Roman"/>
              </a:rPr>
              <a:t>AU</a:t>
            </a:r>
            <a:r>
              <a:rPr lang="el-GR" sz="1600" baseline="-25000" dirty="0">
                <a:latin typeface="Times New Roman"/>
                <a:ea typeface="Times New Roman"/>
              </a:rPr>
              <a:t>-</a:t>
            </a:r>
            <a:r>
              <a:rPr lang="en-US" sz="1600" baseline="-25000" dirty="0">
                <a:latin typeface="Times New Roman"/>
                <a:ea typeface="Times New Roman"/>
              </a:rPr>
              <a:t>PE </a:t>
            </a:r>
            <a:r>
              <a:rPr lang="el-GR" sz="1600" dirty="0">
                <a:latin typeface="Times New Roman"/>
                <a:ea typeface="Times New Roman"/>
              </a:rPr>
              <a:t>και </a:t>
            </a:r>
            <a:r>
              <a:rPr lang="en-US" sz="1600" i="1" dirty="0" smtClean="0">
                <a:latin typeface="Times New Roman"/>
                <a:ea typeface="Times New Roman"/>
              </a:rPr>
              <a:t>n</a:t>
            </a:r>
            <a:r>
              <a:rPr lang="el-GR" sz="1600" dirty="0" smtClean="0">
                <a:latin typeface="Times New Roman"/>
                <a:ea typeface="Times New Roman"/>
              </a:rPr>
              <a:t> </a:t>
            </a:r>
            <a:r>
              <a:rPr lang="el-GR" sz="1600" dirty="0">
                <a:latin typeface="Times New Roman"/>
                <a:ea typeface="Times New Roman"/>
              </a:rPr>
              <a:t>= </a:t>
            </a:r>
            <a:r>
              <a:rPr lang="en-US" sz="1600" i="1" dirty="0">
                <a:latin typeface="Times New Roman"/>
                <a:ea typeface="Times New Roman"/>
              </a:rPr>
              <a:t>m</a:t>
            </a:r>
            <a:r>
              <a:rPr lang="el-GR" sz="1600" dirty="0">
                <a:latin typeface="Times New Roman"/>
                <a:ea typeface="Times New Roman"/>
              </a:rPr>
              <a:t> = </a:t>
            </a:r>
            <a:r>
              <a:rPr lang="el-GR" sz="1600" dirty="0" smtClean="0">
                <a:latin typeface="Times New Roman"/>
                <a:ea typeface="Times New Roman"/>
              </a:rPr>
              <a:t>1</a:t>
            </a:r>
            <a:r>
              <a:rPr lang="en-US" sz="1600" dirty="0" smtClean="0">
                <a:latin typeface="Times New Roman"/>
                <a:ea typeface="Times New Roman"/>
              </a:rPr>
              <a:t>,</a:t>
            </a:r>
            <a:r>
              <a:rPr lang="el-GR" sz="1600" dirty="0" smtClean="0">
                <a:latin typeface="Times New Roman"/>
                <a:ea typeface="Times New Roman"/>
              </a:rPr>
              <a:t> και στο (</a:t>
            </a:r>
            <a:r>
              <a:rPr lang="en-US" sz="1600" dirty="0" smtClean="0">
                <a:latin typeface="Times New Roman"/>
                <a:ea typeface="Times New Roman"/>
              </a:rPr>
              <a:t>d) </a:t>
            </a:r>
            <a:r>
              <a:rPr lang="el-GR" sz="1600" dirty="0" smtClean="0">
                <a:latin typeface="Times New Roman"/>
                <a:ea typeface="Times New Roman"/>
              </a:rPr>
              <a:t>η φ λαμβάνει την τιμή της μέσης γωνίας </a:t>
            </a:r>
            <a:r>
              <a:rPr lang="el-GR" sz="1600" dirty="0">
                <a:latin typeface="Times New Roman"/>
                <a:ea typeface="Times New Roman"/>
              </a:rPr>
              <a:t>της επικρατέστερης κρυσταλλικής περιοχής του </a:t>
            </a:r>
            <a:r>
              <a:rPr lang="el-GR" sz="1600" dirty="0" smtClean="0">
                <a:latin typeface="Times New Roman"/>
                <a:ea typeface="Times New Roman"/>
              </a:rPr>
              <a:t>PE.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80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74"/>
            <a:ext cx="8229600" cy="886326"/>
          </a:xfrm>
        </p:spPr>
        <p:txBody>
          <a:bodyPr>
            <a:noAutofit/>
          </a:bodyPr>
          <a:lstStyle/>
          <a:p>
            <a:r>
              <a:rPr lang="el-GR" sz="2400" dirty="0"/>
              <a:t>Αποτελέσματα </a:t>
            </a:r>
            <a:r>
              <a:rPr lang="el-GR" sz="2400" dirty="0" smtClean="0"/>
              <a:t>Προσομοιώσεων</a:t>
            </a:r>
            <a:r>
              <a:rPr lang="en-US" sz="2400" dirty="0" smtClean="0"/>
              <a:t>-</a:t>
            </a:r>
            <a:r>
              <a:rPr lang="el-GR" sz="2400" dirty="0" smtClean="0"/>
              <a:t>Συμμετρία επιφανειών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1"/>
            <a:ext cx="8229600" cy="137159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l-GR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(+,−)  και (−,+),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συμμετρικές 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επιφάνειες → διατμητική τάση στο επίπεδο </a:t>
            </a:r>
            <a:r>
              <a:rPr lang="en-US" sz="6400" i="1" dirty="0" smtClean="0"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l-GR" sz="6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l-GR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= (+,+) 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και (−,</a:t>
            </a:r>
            <a:r>
              <a:rPr lang="el-GR" sz="6400" dirty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αντισυμ</a:t>
            </a:r>
            <a:r>
              <a:rPr lang="el-GR" sz="64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ετρικές 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ροή και προς τη διεύθυνση (±)</a:t>
            </a:r>
            <a:r>
              <a:rPr lang="en-US" sz="6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64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6400" baseline="-25000" dirty="0" smtClean="0">
                <a:latin typeface="Times New Roman" pitchFamily="18" charset="0"/>
                <a:cs typeface="Times New Roman" pitchFamily="18" charset="0"/>
              </a:rPr>
              <a:t>drift</a:t>
            </a:r>
            <a:r>
              <a:rPr lang="el-GR" sz="6400" baseline="-25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6400" baseline="-250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7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sz="7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84" y="838200"/>
            <a:ext cx="6121400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8" y="2679031"/>
            <a:ext cx="1228723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48" y="3214687"/>
            <a:ext cx="1228723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5" r="41098"/>
          <a:stretch/>
        </p:blipFill>
        <p:spPr bwMode="auto">
          <a:xfrm>
            <a:off x="168442" y="3733800"/>
            <a:ext cx="1586668" cy="297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05884" y="762000"/>
            <a:ext cx="28381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Αναπαράσταση ροής για τις τέσσερεις περιπτώσεις συμμετρίας.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(b)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Άνοψη  του τήγματος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PE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σε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32 ns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για τις τέσσερεις περιπτώσεις συμμετρίας και για </a:t>
            </a:r>
            <a:r>
              <a:rPr lang="el-GR" sz="1600" dirty="0">
                <a:latin typeface="Times New Roman"/>
                <a:ea typeface="Times New Roman"/>
              </a:rPr>
              <a:t>[Λ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, </a:t>
            </a:r>
            <a:r>
              <a:rPr lang="en-US" sz="1600" i="1" dirty="0">
                <a:latin typeface="Times New Roman"/>
                <a:ea typeface="Times New Roman"/>
              </a:rPr>
              <a:t>t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, </a:t>
            </a:r>
            <a:r>
              <a:rPr lang="en-US" sz="1600" i="1" dirty="0">
                <a:latin typeface="Times New Roman"/>
                <a:ea typeface="Times New Roman"/>
              </a:rPr>
              <a:t>h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, |</a:t>
            </a:r>
            <a:r>
              <a:rPr lang="el-GR" sz="1600" i="1" dirty="0">
                <a:latin typeface="Times New Roman"/>
                <a:ea typeface="Times New Roman"/>
              </a:rPr>
              <a:t>φ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|] = [3.4 </a:t>
            </a:r>
            <a:r>
              <a:rPr lang="en-US" sz="1600" dirty="0">
                <a:latin typeface="Times New Roman"/>
                <a:ea typeface="Times New Roman"/>
              </a:rPr>
              <a:t>nm</a:t>
            </a:r>
            <a:r>
              <a:rPr lang="el-GR" sz="1600" dirty="0">
                <a:latin typeface="Times New Roman"/>
                <a:ea typeface="Times New Roman"/>
              </a:rPr>
              <a:t>, 4.3 </a:t>
            </a:r>
            <a:r>
              <a:rPr lang="en-US" sz="1600" dirty="0">
                <a:latin typeface="Times New Roman"/>
                <a:ea typeface="Times New Roman"/>
              </a:rPr>
              <a:t>nm</a:t>
            </a:r>
            <a:r>
              <a:rPr lang="el-GR" sz="1600" dirty="0">
                <a:latin typeface="Times New Roman"/>
                <a:ea typeface="Times New Roman"/>
              </a:rPr>
              <a:t>, 0.204 </a:t>
            </a:r>
            <a:r>
              <a:rPr lang="en-US" sz="1600" dirty="0">
                <a:latin typeface="Times New Roman"/>
                <a:ea typeface="Times New Roman"/>
              </a:rPr>
              <a:t>nm</a:t>
            </a:r>
            <a:r>
              <a:rPr lang="el-GR" sz="1600" dirty="0">
                <a:latin typeface="Times New Roman"/>
                <a:ea typeface="Times New Roman"/>
              </a:rPr>
              <a:t>, 45</a:t>
            </a:r>
            <a:r>
              <a:rPr lang="el-GR" sz="1600" dirty="0" smtClean="0">
                <a:latin typeface="Times New Roman"/>
                <a:ea typeface="Times New Roman"/>
              </a:rPr>
              <a:t>°].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6126" y="4038600"/>
            <a:ext cx="20600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.   (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a) 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   ,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και (c)  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   , συναρτήσει των</a:t>
            </a:r>
          </a:p>
          <a:p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ων </a:t>
            </a:r>
            <a:r>
              <a:rPr lang="el-G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επιφανειών με </a:t>
            </a:r>
            <a:r>
              <a:rPr lang="el-GR" sz="1600" dirty="0">
                <a:solidFill>
                  <a:prstClr val="black"/>
                </a:solidFill>
                <a:latin typeface="Times New Roman"/>
                <a:ea typeface="Times New Roman"/>
              </a:rPr>
              <a:t>[Λ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d</a:t>
            </a:r>
            <a:r>
              <a:rPr lang="el-GR" sz="1600" dirty="0">
                <a:solidFill>
                  <a:prstClr val="black"/>
                </a:solidFill>
                <a:latin typeface="Times New Roman"/>
                <a:ea typeface="Times New Roman"/>
              </a:rPr>
              <a:t>, </a:t>
            </a:r>
            <a:r>
              <a:rPr lang="en-US" sz="1600" i="1" dirty="0">
                <a:solidFill>
                  <a:prstClr val="black"/>
                </a:solidFill>
                <a:latin typeface="Times New Roman"/>
                <a:ea typeface="Times New Roman"/>
              </a:rPr>
              <a:t>t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d</a:t>
            </a:r>
            <a:r>
              <a:rPr lang="el-GR" sz="1600" dirty="0">
                <a:solidFill>
                  <a:prstClr val="black"/>
                </a:solidFill>
                <a:latin typeface="Times New Roman"/>
                <a:ea typeface="Times New Roman"/>
              </a:rPr>
              <a:t>, </a:t>
            </a:r>
            <a:r>
              <a:rPr lang="en-US" sz="1600" i="1" dirty="0">
                <a:solidFill>
                  <a:prstClr val="black"/>
                </a:solidFill>
                <a:latin typeface="Times New Roman"/>
                <a:ea typeface="Times New Roman"/>
              </a:rPr>
              <a:t>h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d</a:t>
            </a:r>
            <a:r>
              <a:rPr lang="el-GR" sz="1600" dirty="0">
                <a:solidFill>
                  <a:prstClr val="black"/>
                </a:solidFill>
                <a:latin typeface="Times New Roman"/>
                <a:ea typeface="Times New Roman"/>
              </a:rPr>
              <a:t>, |</a:t>
            </a:r>
            <a:r>
              <a:rPr lang="el-GR" sz="1600" i="1" dirty="0">
                <a:solidFill>
                  <a:prstClr val="black"/>
                </a:solidFill>
                <a:latin typeface="Times New Roman"/>
                <a:ea typeface="Times New Roman"/>
              </a:rPr>
              <a:t>φ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d</a:t>
            </a:r>
            <a:r>
              <a:rPr lang="el-GR" sz="1600" dirty="0">
                <a:solidFill>
                  <a:prstClr val="black"/>
                </a:solidFill>
                <a:latin typeface="Times New Roman"/>
                <a:ea typeface="Times New Roman"/>
              </a:rPr>
              <a:t>|] = [3.4 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nm</a:t>
            </a:r>
            <a:r>
              <a:rPr lang="el-GR" sz="1600" dirty="0">
                <a:solidFill>
                  <a:prstClr val="black"/>
                </a:solidFill>
                <a:latin typeface="Times New Roman"/>
                <a:ea typeface="Times New Roman"/>
              </a:rPr>
              <a:t>, 4.3 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nm</a:t>
            </a:r>
            <a:r>
              <a:rPr lang="el-GR" sz="1600" dirty="0">
                <a:solidFill>
                  <a:prstClr val="black"/>
                </a:solidFill>
                <a:latin typeface="Times New Roman"/>
                <a:ea typeface="Times New Roman"/>
              </a:rPr>
              <a:t>, 0.204 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nm</a:t>
            </a:r>
            <a:r>
              <a:rPr lang="el-GR" sz="1600" dirty="0">
                <a:solidFill>
                  <a:prstClr val="black"/>
                </a:solidFill>
                <a:latin typeface="Times New Roman"/>
                <a:ea typeface="Times New Roman"/>
              </a:rPr>
              <a:t>, 45°].</a:t>
            </a:r>
            <a:endParaRPr lang="el-GR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392" y="4038600"/>
            <a:ext cx="406771" cy="357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40981"/>
            <a:ext cx="368068" cy="353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90" y="4322299"/>
            <a:ext cx="362738" cy="313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159" y="4565198"/>
            <a:ext cx="974785" cy="315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video_phi+-45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886199" y="3642115"/>
            <a:ext cx="4831693" cy="271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6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/>
              <a:t>Αποτελέσματα </a:t>
            </a:r>
            <a:r>
              <a:rPr lang="el-GR" sz="2800" dirty="0" smtClean="0"/>
              <a:t>Προσομοιώσεων</a:t>
            </a:r>
            <a:r>
              <a:rPr lang="en-US" sz="2800" dirty="0" smtClean="0"/>
              <a:t> </a:t>
            </a:r>
            <a:r>
              <a:rPr lang="el-GR" sz="2800" dirty="0" smtClean="0"/>
              <a:t>–</a:t>
            </a:r>
            <a:r>
              <a:rPr lang="en-US" sz="2800" dirty="0" smtClean="0"/>
              <a:t> </a:t>
            </a:r>
            <a:r>
              <a:rPr lang="el-GR" sz="2800" dirty="0" smtClean="0"/>
              <a:t>Ρυθμός διάτμησης των πλακών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3581400" cy="1524000"/>
          </a:xfrm>
        </p:spPr>
        <p:txBody>
          <a:bodyPr>
            <a:normAutofit fontScale="25000" lnSpcReduction="20000"/>
          </a:bodyPr>
          <a:lstStyle/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Η πραγματική ταχύτητα ολίσθισης διατηρείται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σταθερή σε πολύ μεγάλο εύρος ρυθμών διάτμισης.</a:t>
            </a:r>
          </a:p>
          <a:p>
            <a:r>
              <a:rPr lang="el-GR" sz="6400" dirty="0" smtClean="0">
                <a:latin typeface="Times New Roman" pitchFamily="18" charset="0"/>
                <a:cs typeface="Times New Roman" pitchFamily="18" charset="0"/>
              </a:rPr>
              <a:t>Η αισθητή ολίσθηση μειώνεται, ενδεχομένως λόγω διατμητικής στένευσης ή ιξώδους θέρμασης στο σύστημα.</a:t>
            </a: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767" b="71029"/>
          <a:stretch/>
        </p:blipFill>
        <p:spPr bwMode="auto">
          <a:xfrm>
            <a:off x="4114800" y="1371600"/>
            <a:ext cx="5065295" cy="2208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70"/>
          <a:stretch/>
        </p:blipFill>
        <p:spPr bwMode="auto">
          <a:xfrm>
            <a:off x="228600" y="2971800"/>
            <a:ext cx="3145837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4800" y="3657600"/>
            <a:ext cx="48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latin typeface="Times New Roman"/>
                <a:ea typeface="Times New Roman"/>
              </a:rPr>
              <a:t>1</a:t>
            </a:r>
            <a:r>
              <a:rPr lang="en-US" sz="1600" dirty="0" smtClean="0">
                <a:latin typeface="Times New Roman"/>
                <a:ea typeface="Times New Roman"/>
              </a:rPr>
              <a:t>. </a:t>
            </a:r>
            <a:r>
              <a:rPr lang="el-GR" sz="1600" dirty="0" smtClean="0">
                <a:latin typeface="Times New Roman"/>
                <a:ea typeface="Times New Roman"/>
              </a:rPr>
              <a:t>Προφίλ </a:t>
            </a:r>
            <a:r>
              <a:rPr lang="el-GR" sz="1600" dirty="0">
                <a:latin typeface="Times New Roman"/>
                <a:ea typeface="Times New Roman"/>
              </a:rPr>
              <a:t>ταχυτήτων για συστήματα με </a:t>
            </a:r>
            <a:r>
              <a:rPr lang="el-GR" sz="1600" i="1" dirty="0" smtClean="0">
                <a:latin typeface="Times New Roman"/>
                <a:ea typeface="Times New Roman"/>
              </a:rPr>
              <a:t>φ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 = 0°, Λ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 ~ 3.25, </a:t>
            </a:r>
            <a:r>
              <a:rPr lang="en-US" sz="1600" i="1" dirty="0">
                <a:latin typeface="Times New Roman"/>
                <a:ea typeface="Times New Roman"/>
              </a:rPr>
              <a:t>t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 = 4.06 </a:t>
            </a:r>
            <a:r>
              <a:rPr lang="en-US" sz="1600" dirty="0">
                <a:latin typeface="Times New Roman"/>
                <a:ea typeface="Times New Roman"/>
              </a:rPr>
              <a:t>nm</a:t>
            </a:r>
            <a:r>
              <a:rPr lang="el-GR" sz="1600" dirty="0">
                <a:latin typeface="Times New Roman"/>
                <a:ea typeface="Times New Roman"/>
              </a:rPr>
              <a:t>, </a:t>
            </a:r>
            <a:r>
              <a:rPr lang="en-US" sz="1600" i="1" dirty="0">
                <a:latin typeface="Times New Roman"/>
                <a:ea typeface="Times New Roman"/>
              </a:rPr>
              <a:t>h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 = 0.204 </a:t>
            </a:r>
            <a:r>
              <a:rPr lang="en-US" sz="1600" dirty="0" smtClean="0">
                <a:latin typeface="Times New Roman"/>
                <a:ea typeface="Times New Roman"/>
              </a:rPr>
              <a:t>nm</a:t>
            </a:r>
            <a:r>
              <a:rPr lang="el-GR" sz="1600" dirty="0" smtClean="0">
                <a:latin typeface="Times New Roman"/>
                <a:ea typeface="Times New Roman"/>
              </a:rPr>
              <a:t>  </a:t>
            </a:r>
            <a:r>
              <a:rPr lang="el-GR" sz="1600" dirty="0">
                <a:latin typeface="Times New Roman"/>
                <a:ea typeface="Times New Roman"/>
              </a:rPr>
              <a:t>και κάθετες </a:t>
            </a:r>
            <a:r>
              <a:rPr lang="el-GR" sz="1600" dirty="0" smtClean="0">
                <a:latin typeface="Times New Roman"/>
                <a:ea typeface="Times New Roman"/>
              </a:rPr>
              <a:t>με </a:t>
            </a:r>
            <a:r>
              <a:rPr lang="el-GR" sz="1600" i="1" dirty="0" smtClean="0">
                <a:latin typeface="Times New Roman"/>
                <a:ea typeface="Times New Roman"/>
              </a:rPr>
              <a:t>φ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 = 90°, Λ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 ~ 3.25, </a:t>
            </a:r>
            <a:r>
              <a:rPr lang="en-US" sz="1600" i="1" dirty="0">
                <a:latin typeface="Times New Roman"/>
                <a:ea typeface="Times New Roman"/>
              </a:rPr>
              <a:t>t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 = 3.1 </a:t>
            </a:r>
            <a:r>
              <a:rPr lang="en-US" sz="1600" dirty="0">
                <a:latin typeface="Times New Roman"/>
                <a:ea typeface="Times New Roman"/>
              </a:rPr>
              <a:t>nm</a:t>
            </a:r>
            <a:r>
              <a:rPr lang="el-GR" sz="1600" dirty="0">
                <a:latin typeface="Times New Roman"/>
                <a:ea typeface="Times New Roman"/>
              </a:rPr>
              <a:t>, </a:t>
            </a:r>
            <a:r>
              <a:rPr lang="en-US" sz="1600" i="1" dirty="0">
                <a:latin typeface="Times New Roman"/>
                <a:ea typeface="Times New Roman"/>
              </a:rPr>
              <a:t>h</a:t>
            </a:r>
            <a:r>
              <a:rPr lang="en-US" sz="1600" baseline="-25000" dirty="0">
                <a:latin typeface="Times New Roman"/>
                <a:ea typeface="Times New Roman"/>
              </a:rPr>
              <a:t>d</a:t>
            </a:r>
            <a:r>
              <a:rPr lang="el-GR" sz="1600" dirty="0">
                <a:latin typeface="Times New Roman"/>
                <a:ea typeface="Times New Roman"/>
              </a:rPr>
              <a:t> = 0.204 </a:t>
            </a:r>
            <a:r>
              <a:rPr lang="en-US" sz="1600" dirty="0" smtClean="0">
                <a:latin typeface="Times New Roman"/>
                <a:ea typeface="Times New Roman"/>
              </a:rPr>
              <a:t>nm</a:t>
            </a:r>
            <a:r>
              <a:rPr lang="el-GR" sz="1600" dirty="0" smtClean="0">
                <a:latin typeface="Times New Roman"/>
                <a:ea typeface="Times New Roman"/>
              </a:rPr>
              <a:t>, για </a:t>
            </a:r>
            <a:r>
              <a:rPr lang="el-GR" sz="1600" dirty="0">
                <a:latin typeface="Times New Roman"/>
                <a:ea typeface="Times New Roman"/>
              </a:rPr>
              <a:t>τέσσερεις ταχύτητες </a:t>
            </a:r>
            <a:r>
              <a:rPr lang="el-GR" sz="1600" dirty="0" smtClean="0">
                <a:latin typeface="Times New Roman"/>
                <a:ea typeface="Times New Roman"/>
              </a:rPr>
              <a:t>πλακών. Οι διακεκομένες γραμμές αντιστοιχούν στις επιβαλλόμενες ταχύτητες.</a:t>
            </a:r>
            <a:endParaRPr lang="el-GR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406521" y="5305961"/>
            <a:ext cx="18512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/>
              </a:rPr>
              <a:t>2. </a:t>
            </a:r>
            <a:r>
              <a:rPr lang="el-GR" sz="1600" dirty="0" smtClean="0">
                <a:latin typeface="Times New Roman"/>
              </a:rPr>
              <a:t>Πραγματική και αισθητή ολίσθηση για το σύστημα αυτό, συναρτήσει του </a:t>
            </a:r>
            <a:r>
              <a:rPr lang="en-US" sz="1600" i="1" dirty="0" smtClean="0">
                <a:latin typeface="Times New Roman"/>
              </a:rPr>
              <a:t>v</a:t>
            </a:r>
            <a:r>
              <a:rPr lang="en-US" sz="1600" baseline="-25000" dirty="0" smtClean="0">
                <a:latin typeface="Times New Roman"/>
              </a:rPr>
              <a:t>wall</a:t>
            </a:r>
            <a:r>
              <a:rPr lang="en-US" sz="1600" dirty="0" smtClean="0">
                <a:latin typeface="Times New Roman"/>
              </a:rPr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664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42"/>
            <a:ext cx="8229600" cy="1143000"/>
          </a:xfrm>
        </p:spPr>
        <p:txBody>
          <a:bodyPr>
            <a:normAutofit/>
          </a:bodyPr>
          <a:lstStyle/>
          <a:p>
            <a:r>
              <a:rPr lang="el-GR" sz="4000" dirty="0" smtClean="0"/>
              <a:t>Ανακεφαλαίωση-Συμπεράσματα</a:t>
            </a:r>
            <a:endParaRPr lang="el-G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Συνολικά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για τις λωρίδες ατελειών τα ισοδύναμα φαινόμενα στην περίπτωση πραγματικής επιφάνειας με κόκκους είναι τα παρακάτω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967181"/>
              </p:ext>
            </p:extLst>
          </p:nvPr>
        </p:nvGraphicFramePr>
        <p:xfrm>
          <a:off x="685800" y="2057400"/>
          <a:ext cx="7391400" cy="43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2590800"/>
              </a:tblGrid>
              <a:tr h="40132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Λωρίδες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ατελειών</a:t>
                      </a:r>
                      <a:endParaRPr lang="el-GR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Κρυσταλλικοί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κόκκοι </a:t>
                      </a:r>
                      <a:endParaRPr lang="el-GR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pPr algn="ctr"/>
                      <a:r>
                        <a:rPr lang="el-GR" i="1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l-GR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 κάθετη στη διεύθυνση ροής                              → Ελαχιστοποίηση των φαινομένων ολίσθησης.</a:t>
                      </a:r>
                      <a:endParaRPr lang="el-G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Σύνορα μεταξύ κόκκων, σε κάθετη διεύθυνση ως προς τη ροή.</a:t>
                      </a:r>
                      <a:endParaRPr lang="el-G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01320">
                <a:tc>
                  <a:txBody>
                    <a:bodyPr/>
                    <a:lstStyle/>
                    <a:p>
                      <a:pPr algn="ctr"/>
                      <a:r>
                        <a:rPr lang="el-GR" i="1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l-GR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 παράλληλες ως προς την διεύθυνση ροής                  →Ενίσχυση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της α</a:t>
                      </a: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ναδιοργάνωσης των αλυσίδων και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μεγιστοποίηση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των</a:t>
                      </a: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 φαινομένων ολίσθησης.</a:t>
                      </a:r>
                    </a:p>
                    <a:p>
                      <a:pPr algn="ctr"/>
                      <a:endParaRPr lang="el-G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Ροή αλυσίδων παράλληλη σε όρια κόκκων.</a:t>
                      </a:r>
                      <a:endParaRPr lang="el-G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0132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Αύξηση του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βάθος τους, για επαρκώς μεγάλα Λ</a:t>
                      </a:r>
                      <a:r>
                        <a:rPr lang="en-US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→ Περιορισμός των φαινομένων ολίσθησης</a:t>
                      </a:r>
                      <a:endParaRPr lang="el-G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Επιπτώσεις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της έ</a:t>
                      </a: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ντασης των ορίων των κόκκων.</a:t>
                      </a:r>
                      <a:endParaRPr lang="el-G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01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Μεγάλη συνοριακή τραχύτητα ατελειών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</a:t>
                      </a: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→ περιορισμός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των</a:t>
                      </a: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 φαινομένων ολίσθησης.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Times New Roman" pitchFamily="18" charset="0"/>
                          <a:cs typeface="Times New Roman" pitchFamily="18" charset="0"/>
                        </a:rPr>
                        <a:t>Επίδραση απότομων ή μη ομαλών ορίων μεταξύ κόκκων.</a:t>
                      </a:r>
                    </a:p>
                    <a:p>
                      <a:pPr algn="ctr"/>
                      <a:endParaRPr lang="el-G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3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5943600" cy="655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Μ</a:t>
            </a:r>
            <a:r>
              <a:rPr lang="el-GR" sz="2000" dirty="0"/>
              <a:t>ι</a:t>
            </a:r>
            <a:r>
              <a:rPr lang="el-GR" sz="2000" dirty="0" smtClean="0"/>
              <a:t>α νανοδομημένη </a:t>
            </a:r>
            <a:r>
              <a:rPr lang="el-GR" sz="2000" dirty="0"/>
              <a:t>επιφάνεια με λωρίδες ατελειών θα παρουσιάζει μειωμένα φαινόμενα ολίσθησης:</a:t>
            </a:r>
          </a:p>
          <a:p>
            <a:pPr lvl="0"/>
            <a:r>
              <a:rPr lang="el-GR" sz="2000" dirty="0"/>
              <a:t>Για μεγάλες γωνίες προσανατολισμού ατελειών, </a:t>
            </a:r>
            <a:r>
              <a:rPr lang="el-GR" sz="2000" i="1" dirty="0"/>
              <a:t>φ</a:t>
            </a:r>
            <a:r>
              <a:rPr lang="en-US" sz="2000" i="1" baseline="-25000" dirty="0"/>
              <a:t>d </a:t>
            </a:r>
            <a:r>
              <a:rPr lang="el-GR" sz="2000" dirty="0"/>
              <a:t>(π.χ. κάθετες ως προς την διεύθυνση ροής).</a:t>
            </a:r>
          </a:p>
          <a:p>
            <a:pPr lvl="0"/>
            <a:r>
              <a:rPr lang="el-GR" sz="2000" dirty="0"/>
              <a:t>Για πλάτη λωρίδων ατελειών, Λ</a:t>
            </a:r>
            <a:r>
              <a:rPr lang="en-US" sz="2000" baseline="-25000" dirty="0"/>
              <a:t>d</a:t>
            </a:r>
            <a:r>
              <a:rPr lang="el-GR" sz="2000" dirty="0"/>
              <a:t> , παρόμοια με τις διαστάσεις των πολυμερικών </a:t>
            </a:r>
            <a:r>
              <a:rPr lang="el-GR" sz="2000" dirty="0" smtClean="0"/>
              <a:t>αλυσίδων.</a:t>
            </a:r>
            <a:endParaRPr lang="el-GR" sz="2000" dirty="0"/>
          </a:p>
          <a:p>
            <a:pPr lvl="0"/>
            <a:r>
              <a:rPr lang="el-GR" sz="2000" dirty="0"/>
              <a:t>Για ατέλειες μεγάλου βάθους, </a:t>
            </a:r>
            <a:r>
              <a:rPr lang="en-US" sz="2000" i="1" dirty="0" smtClean="0"/>
              <a:t>h</a:t>
            </a:r>
            <a:r>
              <a:rPr lang="en-US" sz="2000" baseline="-25000" dirty="0" smtClean="0"/>
              <a:t>d</a:t>
            </a:r>
            <a:r>
              <a:rPr lang="el-GR" sz="2000" baseline="-25000" dirty="0" smtClean="0"/>
              <a:t>,</a:t>
            </a:r>
            <a:r>
              <a:rPr lang="el-GR" sz="2000" dirty="0"/>
              <a:t> </a:t>
            </a:r>
            <a:r>
              <a:rPr lang="el-GR" sz="2000" dirty="0" smtClean="0"/>
              <a:t>αρκεί να είναι επαρκώς πλατιές.</a:t>
            </a:r>
          </a:p>
          <a:p>
            <a:pPr lvl="0"/>
            <a:r>
              <a:rPr lang="el-GR" sz="2000" dirty="0" smtClean="0"/>
              <a:t>Για μεγάλη χωρική συχνότητα ατελειών.</a:t>
            </a:r>
          </a:p>
          <a:p>
            <a:pPr lvl="0"/>
            <a:r>
              <a:rPr lang="el-GR" sz="2000" dirty="0" smtClean="0"/>
              <a:t> Για </a:t>
            </a:r>
            <a:r>
              <a:rPr lang="el-GR" sz="2000" dirty="0"/>
              <a:t>λωρίδες ατελειών που παρουσιάζουν μεγάλη τραχύτητα στα σύνορά τους.</a:t>
            </a:r>
          </a:p>
          <a:p>
            <a:pPr marL="0" indent="0">
              <a:buNone/>
            </a:pPr>
            <a:endParaRPr lang="el-GR" sz="2000" dirty="0" smtClean="0"/>
          </a:p>
          <a:p>
            <a:pPr marL="0" indent="0">
              <a:buNone/>
            </a:pPr>
            <a:r>
              <a:rPr lang="el-GR" sz="2000" dirty="0" smtClean="0"/>
              <a:t>Επιλογή συμμετρίας επιφανειών</a:t>
            </a:r>
            <a:r>
              <a:rPr lang="en-US" sz="2000" dirty="0" smtClean="0"/>
              <a:t>:</a:t>
            </a:r>
          </a:p>
          <a:p>
            <a:r>
              <a:rPr lang="el-GR" sz="2000" dirty="0" smtClean="0"/>
              <a:t>Συμμετρικές → Το τήγμα δέχεται διατμητική τάση κάθετα στην διεύθυνση ροής.</a:t>
            </a:r>
          </a:p>
          <a:p>
            <a:r>
              <a:rPr lang="el-GR" sz="2000" dirty="0" smtClean="0"/>
              <a:t>Αντισυμμετρικές → Στο τήγμα επιβάλλεται ροή και στην διεύθυνση του άξονα </a:t>
            </a:r>
            <a:r>
              <a:rPr lang="en-US" sz="2000" dirty="0" smtClean="0"/>
              <a:t>y</a:t>
            </a:r>
            <a:r>
              <a:rPr lang="el-GR" sz="2000" dirty="0" smtClean="0"/>
              <a:t>.</a:t>
            </a:r>
          </a:p>
          <a:p>
            <a:pPr marL="0" indent="0">
              <a:buNone/>
            </a:pPr>
            <a:r>
              <a:rPr lang="el-GR" sz="2000" dirty="0" smtClean="0"/>
              <a:t>Ενδεχόμενες εφαρμογές στον κλάδο της μικρορευστονικής.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29400" y="64166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189" y="152400"/>
            <a:ext cx="2968625" cy="432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53"/>
          <a:stretch/>
        </p:blipFill>
        <p:spPr bwMode="auto">
          <a:xfrm>
            <a:off x="4343400" y="3806205"/>
            <a:ext cx="1335505" cy="4647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73189" y="4114800"/>
            <a:ext cx="28422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(a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Ανηγμένη πραγματική ταχύτητα ολίσθησης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, (b) </a:t>
            </a:r>
            <a:r>
              <a:rPr lang="el-GR" sz="16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sz="1600" baseline="-25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 και (c)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                  ως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προς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την ανηγμένη αισθητή ταχύτητα ολίσθισης 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για όλες τις προσομοιώσεις που διενεργήθηκαν.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6913880"/>
              </p:ext>
            </p:extLst>
          </p:nvPr>
        </p:nvGraphicFramePr>
        <p:xfrm>
          <a:off x="6477000" y="4572000"/>
          <a:ext cx="822158" cy="27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4" name="Equation" r:id="rId5" imgW="748975" imgH="241195" progId="Equation.DSMT4">
                  <p:embed/>
                </p:oleObj>
              </mc:Choice>
              <mc:Fallback>
                <p:oleObj name="Equation" r:id="rId5" imgW="748975" imgH="241195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572000"/>
                        <a:ext cx="822158" cy="272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12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  <a:effectLst>
            <a:glow rad="101600">
              <a:schemeClr val="accent2">
                <a:satMod val="175000"/>
                <a:alpha val="40000"/>
              </a:schemeClr>
            </a:glow>
            <a:softEdge rad="12700"/>
          </a:effectLst>
        </p:spPr>
        <p:txBody>
          <a:bodyPr>
            <a:noAutofit/>
          </a:bodyPr>
          <a:lstStyle/>
          <a:p>
            <a:r>
              <a:rPr lang="el-G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Σας ευχαριστώ πολύ για την προσοχή σας!</a:t>
            </a:r>
            <a:endParaRPr lang="el-GR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Υπάρχουν ερωτήσεις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73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Πολυαιθυλένιο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924800" cy="4449763"/>
          </a:xfrm>
        </p:spPr>
        <p:txBody>
          <a:bodyPr>
            <a:normAutofit/>
          </a:bodyPr>
          <a:lstStyle/>
          <a:p>
            <a:pPr algn="ctr"/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Το πιο διαδεδομένο πλαστικό.</a:t>
            </a:r>
          </a:p>
          <a:p>
            <a:pPr marL="0" indent="0" algn="ctr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Αποτελείται μόνο από σκελετικά άτομα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και άτομα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H.</a:t>
            </a: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Πολλές μορφές, όπως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LDPE, MDPE, HDPE,PEX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Μονωτικές θερμικές και ηλεκτρικές ιδιότητες αλλά και διαφανές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→ Βασικό υλικό συσκευασίας</a:t>
            </a:r>
          </a:p>
          <a:p>
            <a:pPr marL="0" indent="0">
              <a:buNone/>
            </a:pPr>
            <a:endParaRPr lang="el-GR" sz="1800" dirty="0" smtClean="0"/>
          </a:p>
          <a:p>
            <a:pPr marL="0" indent="0">
              <a:buNone/>
            </a:pPr>
            <a:endParaRPr lang="en-US" sz="1800" dirty="0" smtClean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599"/>
            <a:ext cx="5867400" cy="508959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[</a:t>
            </a:r>
            <a:r>
              <a:rPr lang="en-US" b="1" dirty="0" smtClean="0">
                <a:solidFill>
                  <a:schemeClr val="tx1"/>
                </a:solidFill>
              </a:rPr>
              <a:t>1]  </a:t>
            </a:r>
            <a:r>
              <a:rPr lang="en-US" b="1" dirty="0">
                <a:solidFill>
                  <a:schemeClr val="tx1"/>
                </a:solidFill>
              </a:rPr>
              <a:t>Demirors, M. </a:t>
            </a:r>
            <a:r>
              <a:rPr lang="en-US" b="1" i="1" dirty="0">
                <a:solidFill>
                  <a:schemeClr val="tx1"/>
                </a:solidFill>
              </a:rPr>
              <a:t>The History of Polyethylene.</a:t>
            </a:r>
            <a:r>
              <a:rPr lang="en-US" b="1" dirty="0">
                <a:solidFill>
                  <a:schemeClr val="tx1"/>
                </a:solidFill>
              </a:rPr>
              <a:t> 2011, 115–145.</a:t>
            </a:r>
            <a:endParaRPr lang="el-GR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>
                <a:solidFill>
                  <a:schemeClr val="tx1"/>
                </a:solidFill>
              </a:rPr>
              <a:t>2</a:t>
            </a:r>
            <a:r>
              <a:rPr lang="en-US" b="1" dirty="0" smtClean="0">
                <a:solidFill>
                  <a:schemeClr val="tx1"/>
                </a:solidFill>
              </a:rPr>
              <a:t>]  </a:t>
            </a:r>
            <a:r>
              <a:rPr lang="en-US" b="1" dirty="0">
                <a:solidFill>
                  <a:schemeClr val="tx1"/>
                </a:solidFill>
              </a:rPr>
              <a:t>Ronca, S.. Polyethylene. </a:t>
            </a:r>
            <a:r>
              <a:rPr lang="en-US" b="1" i="1" dirty="0">
                <a:solidFill>
                  <a:schemeClr val="tx1"/>
                </a:solidFill>
              </a:rPr>
              <a:t>Brydson’s Plastics Materials: Eighth Edition</a:t>
            </a:r>
            <a:r>
              <a:rPr lang="en-US" b="1" dirty="0">
                <a:solidFill>
                  <a:schemeClr val="tx1"/>
                </a:solidFill>
              </a:rPr>
              <a:t>. 2017, 247–278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0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19" y="152400"/>
            <a:ext cx="8229600" cy="1143000"/>
          </a:xfrm>
        </p:spPr>
        <p:txBody>
          <a:bodyPr>
            <a:noAutofit/>
          </a:bodyPr>
          <a:lstStyle/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Αποτελέσματα των φαινομένων ολίσθησης</a:t>
            </a:r>
            <a:endParaRPr lang="el-G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/>
          </a:bodyPr>
          <a:lstStyle/>
          <a:p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Επιπτώσεις φαινομένων ολίσθησης στην επιφάνεια του προϊόντος.</a:t>
            </a:r>
          </a:p>
          <a:p>
            <a:pPr marL="0" indent="0">
              <a:buNone/>
            </a:pPr>
            <a:endParaRPr lang="el-GR" sz="19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l-GR" sz="19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l-GR" sz="19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l-GR" sz="19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9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l-GR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Πρόβλεψη συνθηκών που οδηγούν σε ολίσθηση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Αποφυγή ή υιοθέτησή τους σε βιομηχανικό επίπεδο.</a:t>
            </a:r>
          </a:p>
          <a:p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Συμβατικές αριθμητικές μέθοδοι απαιτούν εκ’των προτέρων γνώση των συνοριακών συνθηκών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Οδηγούμαστε σε ατομιστικές προσομοιώσεις γιατί δεν κάνουν υποθέσεις για τις συνοριακές συνθήκες.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77060"/>
            <a:ext cx="38100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1"/>
                </a:solidFill>
              </a:rPr>
              <a:t>[1] M.M. </a:t>
            </a:r>
            <a:r>
              <a:rPr lang="en-US" b="1" dirty="0" err="1">
                <a:solidFill>
                  <a:schemeClr val="tx1"/>
                </a:solidFill>
              </a:rPr>
              <a:t>Denn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en-US" b="1" dirty="0" err="1">
                <a:solidFill>
                  <a:schemeClr val="tx1"/>
                </a:solidFill>
              </a:rPr>
              <a:t>Annu</a:t>
            </a:r>
            <a:r>
              <a:rPr lang="en-US" b="1" dirty="0">
                <a:solidFill>
                  <a:schemeClr val="tx1"/>
                </a:solidFill>
              </a:rPr>
              <a:t>. Rev. Fluid Mech. 33, 265 (2001).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19" y="1960798"/>
            <a:ext cx="8915400" cy="137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026" y="3352800"/>
            <a:ext cx="8915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Επιφανειακή μορφολογία εκβαλόμενου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PE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από πειράματα ελεγχόμενων συνθηκών.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λείο, 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φολιδοτό, 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 εναλλασόμενα φολιδοτό και λείο, 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κυματιστό και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(e)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ολίκή αστοχία υλικού.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[1]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6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335"/>
            <a:ext cx="8229600" cy="654465"/>
          </a:xfrm>
        </p:spPr>
        <p:txBody>
          <a:bodyPr>
            <a:normAutofit/>
          </a:bodyPr>
          <a:lstStyle/>
          <a:p>
            <a:r>
              <a:rPr lang="el-GR" sz="2800" dirty="0" smtClean="0"/>
              <a:t>Φαινόμενα Ολίσθησης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09600"/>
            <a:ext cx="4970521" cy="6172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l-GR" sz="1800" dirty="0" smtClean="0"/>
              <a:t>Προσομοιώνεται ροή </a:t>
            </a:r>
            <a:r>
              <a:rPr lang="en-US" sz="1800" dirty="0" smtClean="0"/>
              <a:t>Couette</a:t>
            </a:r>
            <a:r>
              <a:rPr lang="el-GR" sz="1800" dirty="0" smtClean="0"/>
              <a:t> μετακινώντας τις πλάκες σε αντίθετες κατευθύνσεις.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</a:p>
          <a:p>
            <a:pPr marL="0" indent="0">
              <a:buNone/>
            </a:pPr>
            <a:endParaRPr lang="el-GR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l-GR" sz="1800" dirty="0" smtClean="0"/>
              <a:t>είναι η κλίση του προφίλ ταχυτήτων του ρευστού (σε </a:t>
            </a:r>
            <a:r>
              <a:rPr lang="en-US" sz="1800" dirty="0" smtClean="0"/>
              <a:t>no-slip</a:t>
            </a:r>
            <a:r>
              <a:rPr lang="el-GR" sz="1800" dirty="0" smtClean="0"/>
              <a:t> </a:t>
            </a:r>
            <a:r>
              <a:rPr lang="en-US" sz="1800" dirty="0" smtClean="0"/>
              <a:t>conditions).</a:t>
            </a:r>
          </a:p>
          <a:p>
            <a:pPr marL="0" indent="0">
              <a:buNone/>
            </a:pPr>
            <a:r>
              <a:rPr lang="el-GR" sz="1800" dirty="0" smtClean="0"/>
              <a:t>Όταν στο σύστημα υπάρχει ολίσθηση τότε ο ρυθμός διάτμησης που</a:t>
            </a:r>
            <a:r>
              <a:rPr lang="en-US" sz="1800" dirty="0" smtClean="0"/>
              <a:t> “</a:t>
            </a:r>
            <a:r>
              <a:rPr lang="el-GR" sz="1800" dirty="0" smtClean="0"/>
              <a:t>αισθάνεται</a:t>
            </a:r>
            <a:r>
              <a:rPr lang="en-US" sz="1800" dirty="0" smtClean="0"/>
              <a:t>” </a:t>
            </a:r>
            <a:r>
              <a:rPr lang="el-GR" sz="1800" dirty="0" smtClean="0"/>
              <a:t>το ρευστό είναι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  <a:endParaRPr lang="el-GR" sz="1800" dirty="0" smtClean="0"/>
          </a:p>
          <a:p>
            <a:pPr marL="0" indent="0">
              <a:buNone/>
            </a:pPr>
            <a:endParaRPr lang="el-GR" sz="1800" dirty="0"/>
          </a:p>
          <a:p>
            <a:pPr marL="0" indent="0">
              <a:buNone/>
            </a:pPr>
            <a:endParaRPr lang="el-GR" sz="1800" dirty="0" smtClean="0"/>
          </a:p>
          <a:p>
            <a:pPr marL="0" indent="0">
              <a:buNone/>
            </a:pPr>
            <a:r>
              <a:rPr lang="el-GR" sz="1800" dirty="0" smtClean="0"/>
              <a:t>Η απόκλιση της ταχύτητας του ρευστού στην πάνω στην επιφάνεια από την ταχύτητα του τοίχου καλείται πραγματική ταχύτητα ολίσθησης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  <a:endParaRPr lang="el-GR" sz="1800" dirty="0" smtClean="0"/>
          </a:p>
          <a:p>
            <a:pPr marL="0" indent="0">
              <a:buNone/>
            </a:pPr>
            <a:endParaRPr lang="el-GR" sz="1800" dirty="0" smtClean="0"/>
          </a:p>
          <a:p>
            <a:pPr marL="0" indent="0">
              <a:buNone/>
            </a:pPr>
            <a:r>
              <a:rPr lang="en-US" sz="1800" dirty="0" smtClean="0"/>
              <a:t>H </a:t>
            </a:r>
            <a:r>
              <a:rPr lang="el-GR" sz="1800" dirty="0" smtClean="0"/>
              <a:t>ιδεατή επιφάνεια μη-ολίσθησης ορίζεται ως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  <a:endParaRPr lang="el-GR" sz="1800" dirty="0" smtClean="0"/>
          </a:p>
          <a:p>
            <a:pPr marL="0" indent="0">
              <a:buNone/>
            </a:pPr>
            <a:endParaRPr lang="el-GR" sz="1800" dirty="0" smtClean="0"/>
          </a:p>
          <a:p>
            <a:pPr marL="0" indent="0">
              <a:buNone/>
            </a:pPr>
            <a:r>
              <a:rPr lang="el-GR" sz="1800" dirty="0" smtClean="0"/>
              <a:t>Και το μήκος ολίσθησης ως</a:t>
            </a:r>
          </a:p>
          <a:p>
            <a:pPr marL="0" indent="0">
              <a:buNone/>
            </a:pPr>
            <a:r>
              <a:rPr lang="el-GR" sz="1800" dirty="0"/>
              <a:t>	</a:t>
            </a:r>
            <a:r>
              <a:rPr lang="el-GR" sz="1800" dirty="0" smtClean="0"/>
              <a:t> </a:t>
            </a:r>
          </a:p>
          <a:p>
            <a:pPr marL="0" indent="0">
              <a:buNone/>
            </a:pPr>
            <a:endParaRPr lang="el-GR" sz="1800" dirty="0" smtClean="0"/>
          </a:p>
          <a:p>
            <a:pPr marL="0" indent="0">
              <a:buNone/>
            </a:pPr>
            <a:r>
              <a:rPr lang="el-GR" sz="1800" dirty="0" smtClean="0"/>
              <a:t>Η ταχύτητα αισθητής ολίσθησης υπολογίζεται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endParaRPr lang="el-GR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668" y="971232"/>
            <a:ext cx="3847148" cy="49155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8" y="1219200"/>
            <a:ext cx="914400" cy="57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26" y="2895600"/>
            <a:ext cx="1081314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34" y="4282297"/>
            <a:ext cx="1295400" cy="289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53" y="4960741"/>
            <a:ext cx="992868" cy="28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31" y="5795697"/>
            <a:ext cx="946735" cy="270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76" y="6389213"/>
            <a:ext cx="1918531" cy="295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6668" y="5890461"/>
            <a:ext cx="4117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. Αναπαράσταση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ροής που παρουσιάζει θετική πραγματική και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αισθητή ολίσθηση.</a:t>
            </a:r>
            <a:endParaRPr lang="el-G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70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endParaRPr lang="el-GR" dirty="0" smtClean="0"/>
          </a:p>
          <a:p>
            <a:endParaRPr lang="el-GR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Ανηγμένη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πραγματική ταχύτητα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ολίσθησης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Ανηγμένη αισθητή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ταχύτητα ολίσθησης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15" y="4114800"/>
            <a:ext cx="1460170" cy="92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16" y="5334000"/>
            <a:ext cx="146017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/>
          <a:srcRect l="15616" t="27763" r="16459" b="28571"/>
          <a:stretch/>
        </p:blipFill>
        <p:spPr bwMode="auto">
          <a:xfrm>
            <a:off x="882316" y="152400"/>
            <a:ext cx="7309485" cy="29289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308133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Ισοδύναμη σχηματική αναπαράσταση των φαινομένων ολίσθησης, με σημείο αναφοράς, ακίνητο τοίχο.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[1]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61125"/>
            <a:ext cx="5943600" cy="39687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1"/>
                </a:solidFill>
              </a:rPr>
              <a:t>[1] Sgouros, A. P.; Theodorou, D. N. Atomistic Simulations of Long-Chain Polyethylene Melts Flowing Past Gold Surfaces : Structure and Wall-Slip. Mol. Phys. 2020, 0 (0), 1–20.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5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Τι σύστηματα εξετάζονται (τηγμα)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4953000" cy="5240020"/>
          </a:xfrm>
        </p:spPr>
        <p:txBody>
          <a:bodyPr>
            <a:normAutofit/>
          </a:bodyPr>
          <a:lstStyle/>
          <a:p>
            <a:endParaRPr lang="el-GR" sz="2200" dirty="0" smtClean="0"/>
          </a:p>
          <a:p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Μονοδιάσπαρτο τήγμα γραμμικού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 μέτριας διαπλοκής.</a:t>
            </a:r>
          </a:p>
          <a:p>
            <a:endParaRPr lang="el-GR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λυσίδες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C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260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522</a:t>
            </a:r>
            <a:endParaRPr lang="el-GR" sz="2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Πάνω σε επιφάνει</a:t>
            </a:r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ς κρυσταλλικού χρυσού (100)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FCC.</a:t>
            </a:r>
            <a:endParaRPr lang="el-GR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Προσομοιώνεται ροή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Couette</a:t>
            </a:r>
            <a:r>
              <a:rPr lang="en-US" sz="2200" dirty="0" smtClean="0"/>
              <a:t>.</a:t>
            </a:r>
            <a:endParaRPr lang="el-GR" sz="2200" dirty="0" smtClean="0"/>
          </a:p>
          <a:p>
            <a:pPr marL="0" indent="0">
              <a:buNone/>
            </a:pPr>
            <a:endParaRPr lang="en-US" dirty="0" smtClean="0"/>
          </a:p>
          <a:p>
            <a:endParaRPr lang="el-GR" dirty="0" smtClean="0"/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" b="35964"/>
          <a:stretch/>
        </p:blipFill>
        <p:spPr bwMode="auto">
          <a:xfrm>
            <a:off x="5638800" y="1143000"/>
            <a:ext cx="3200400" cy="4648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0" y="5791200"/>
            <a:ext cx="3657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Απεικόνιση του συστήματος ροής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PE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πάνω στις νανοδομημένες επιφάνειες χρυσού</a:t>
            </a:r>
            <a:r>
              <a:rPr lang="el-GR" dirty="0" smtClean="0"/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842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l-GR" sz="3200" dirty="0"/>
              <a:t>Τι σύστηματα εξετάζονται </a:t>
            </a:r>
            <a:r>
              <a:rPr lang="el-GR" sz="3200" dirty="0" smtClean="0"/>
              <a:t>(επιφάνειες)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267200" cy="5334000"/>
          </a:xfrm>
        </p:spPr>
        <p:txBody>
          <a:bodyPr>
            <a:normAutofit/>
          </a:bodyPr>
          <a:lstStyle/>
          <a:p>
            <a:r>
              <a:rPr lang="el-GR" sz="2200" dirty="0" smtClean="0"/>
              <a:t>Οι διαστάσεις κάθε πλάκας χρυσού είναι</a:t>
            </a:r>
            <a:r>
              <a:rPr lang="en-US" sz="2200" dirty="0" smtClean="0"/>
              <a:t>:</a:t>
            </a:r>
            <a:r>
              <a:rPr lang="el-GR" sz="2200" dirty="0" smtClean="0"/>
              <a:t>                          (</a:t>
            </a:r>
            <a:r>
              <a:rPr lang="en-US" sz="2200" i="1" dirty="0" smtClean="0"/>
              <a:t>x,y,z</a:t>
            </a:r>
            <a:r>
              <a:rPr lang="en-US" sz="2200" dirty="0" smtClean="0"/>
              <a:t>) =</a:t>
            </a:r>
            <a:r>
              <a:rPr lang="el-GR" sz="2200" dirty="0" smtClean="0"/>
              <a:t> </a:t>
            </a:r>
            <a:r>
              <a:rPr lang="en-US" sz="2200" dirty="0" smtClean="0"/>
              <a:t>(12.2, 6.1, 2.04) nm.</a:t>
            </a:r>
            <a:endParaRPr lang="el-GR" sz="2200" dirty="0" smtClean="0"/>
          </a:p>
          <a:p>
            <a:pPr marL="0" indent="0">
              <a:buNone/>
            </a:pPr>
            <a:endParaRPr lang="el-GR" sz="2200" dirty="0" smtClean="0"/>
          </a:p>
          <a:p>
            <a:r>
              <a:rPr lang="el-GR" sz="2200" dirty="0" smtClean="0"/>
              <a:t>Αποτελείται από 10 ατομικά επίπεδα. Τα </a:t>
            </a:r>
            <a:r>
              <a:rPr lang="en-US" sz="2200" dirty="0" smtClean="0"/>
              <a:t>6 </a:t>
            </a:r>
            <a:r>
              <a:rPr lang="el-GR" sz="2200" dirty="0" smtClean="0"/>
              <a:t>κατώτατα αντιμετωπίζονται ως </a:t>
            </a:r>
            <a:r>
              <a:rPr lang="el-GR" sz="2200" dirty="0" smtClean="0"/>
              <a:t>ένα </a:t>
            </a:r>
            <a:r>
              <a:rPr lang="el-GR" sz="2200" dirty="0" smtClean="0"/>
              <a:t>ενιαίο σώμα </a:t>
            </a:r>
            <a:r>
              <a:rPr lang="en-US" sz="2200" dirty="0" smtClean="0"/>
              <a:t>→</a:t>
            </a:r>
            <a:r>
              <a:rPr lang="el-GR" sz="2200" dirty="0" smtClean="0"/>
              <a:t>Μείωση του υπολογιστικού κόστους.</a:t>
            </a:r>
            <a:r>
              <a:rPr lang="en-US" sz="2200" dirty="0" smtClean="0"/>
              <a:t> </a:t>
            </a:r>
            <a:r>
              <a:rPr lang="en-US" sz="2200" dirty="0" smtClean="0"/>
              <a:t>[</a:t>
            </a:r>
            <a:r>
              <a:rPr lang="en-US" sz="2200" dirty="0"/>
              <a:t>1</a:t>
            </a:r>
            <a:r>
              <a:rPr lang="en-US" sz="2200" dirty="0" smtClean="0"/>
              <a:t>]</a:t>
            </a:r>
            <a:r>
              <a:rPr lang="el-GR" sz="2200" dirty="0" smtClean="0"/>
              <a:t> </a:t>
            </a:r>
            <a:endParaRPr lang="el-GR" sz="2200" dirty="0" smtClean="0"/>
          </a:p>
          <a:p>
            <a:pPr marL="0" indent="0">
              <a:buNone/>
            </a:pPr>
            <a:endParaRPr lang="en-US" sz="2200" dirty="0" smtClean="0"/>
          </a:p>
          <a:p>
            <a:r>
              <a:rPr lang="el-GR" sz="2200" dirty="0" smtClean="0"/>
              <a:t>Λωρίδες</a:t>
            </a:r>
            <a:r>
              <a:rPr lang="en-US" sz="2200" dirty="0" smtClean="0"/>
              <a:t> </a:t>
            </a:r>
            <a:r>
              <a:rPr lang="el-GR" sz="2200" dirty="0"/>
              <a:t>ατελειών (</a:t>
            </a:r>
            <a:r>
              <a:rPr lang="en-US" sz="2200" dirty="0"/>
              <a:t>defect stripes</a:t>
            </a:r>
            <a:r>
              <a:rPr lang="en-US" sz="2200" dirty="0" smtClean="0"/>
              <a:t>)</a:t>
            </a:r>
            <a:r>
              <a:rPr lang="el-GR" sz="2200" dirty="0" smtClean="0"/>
              <a:t> → Τραχύτητα.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33" r="-3691"/>
          <a:stretch/>
        </p:blipFill>
        <p:spPr bwMode="auto">
          <a:xfrm>
            <a:off x="4953000" y="2667000"/>
            <a:ext cx="3922395" cy="27660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248401"/>
            <a:ext cx="6477000" cy="609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[1]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Miller, T. F.;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Eleftheriou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M.;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Pattnaik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P.;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Ndirango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A.;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Newns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D.;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Martyna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G. J.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Symplectic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Quaternion Scheme for Biophysical Molecular Dynamics. 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J. Chem. Phys.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116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(20), 8649–8659.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21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Μοντελοποίηση αλληλεπιδράσεων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7924800" cy="2057400"/>
          </a:xfrm>
        </p:spPr>
        <p:txBody>
          <a:bodyPr>
            <a:normAutofit/>
          </a:bodyPr>
          <a:lstStyle/>
          <a:p>
            <a:r>
              <a:rPr lang="el-GR" sz="1800" dirty="0" smtClean="0"/>
              <a:t>Περιγραφή αλληλεπιδράσεων μέσω δυναμικού </a:t>
            </a:r>
            <a:r>
              <a:rPr lang="en-US" sz="1800" dirty="0" smtClean="0"/>
              <a:t>TraPPE.</a:t>
            </a:r>
            <a:r>
              <a:rPr lang="el-GR" sz="1800" dirty="0" smtClean="0"/>
              <a:t>[</a:t>
            </a:r>
            <a:r>
              <a:rPr lang="en-US" sz="1800" dirty="0" smtClean="0"/>
              <a:t>1][2]</a:t>
            </a:r>
            <a:endParaRPr lang="el-GR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5715000" cy="3352800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4916905"/>
            <a:ext cx="868680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l-GR" dirty="0" smtClean="0">
                <a:solidFill>
                  <a:prstClr val="black"/>
                </a:solidFill>
              </a:rPr>
              <a:t>Πλάκες χρυσού</a:t>
            </a:r>
            <a:r>
              <a:rPr lang="en-US" dirty="0" smtClean="0">
                <a:solidFill>
                  <a:prstClr val="black"/>
                </a:solidFill>
              </a:rPr>
              <a:t>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l-GR" dirty="0" smtClean="0">
                <a:solidFill>
                  <a:prstClr val="black"/>
                </a:solidFill>
              </a:rPr>
              <a:t>6 κατώτατα επίπεδα</a:t>
            </a:r>
            <a:r>
              <a:rPr lang="en-US" dirty="0" smtClean="0">
                <a:solidFill>
                  <a:prstClr val="black"/>
                </a:solidFill>
              </a:rPr>
              <a:t>: </a:t>
            </a:r>
            <a:r>
              <a:rPr lang="el-GR" dirty="0" smtClean="0">
                <a:solidFill>
                  <a:prstClr val="black"/>
                </a:solidFill>
              </a:rPr>
              <a:t>άκαμπτο στερεό σώμα (</a:t>
            </a:r>
            <a:r>
              <a:rPr lang="en-US" dirty="0" smtClean="0">
                <a:solidFill>
                  <a:prstClr val="black"/>
                </a:solidFill>
              </a:rPr>
              <a:t>rigid </a:t>
            </a:r>
            <a:r>
              <a:rPr lang="en-US" dirty="0" smtClean="0">
                <a:solidFill>
                  <a:prstClr val="black"/>
                </a:solidFill>
              </a:rPr>
              <a:t>body)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l-GR" dirty="0" smtClean="0">
                <a:solidFill>
                  <a:prstClr val="black"/>
                </a:solidFill>
              </a:rPr>
              <a:t>4 </a:t>
            </a:r>
            <a:r>
              <a:rPr lang="el-GR" dirty="0" smtClean="0">
                <a:solidFill>
                  <a:prstClr val="black"/>
                </a:solidFill>
              </a:rPr>
              <a:t>ανώτατα επίπεδα</a:t>
            </a:r>
            <a:r>
              <a:rPr lang="en-US" dirty="0" smtClean="0">
                <a:solidFill>
                  <a:prstClr val="black"/>
                </a:solidFill>
              </a:rPr>
              <a:t>:</a:t>
            </a:r>
            <a:r>
              <a:rPr lang="el-GR" dirty="0" smtClean="0">
                <a:solidFill>
                  <a:prstClr val="black"/>
                </a:solidFill>
              </a:rPr>
              <a:t> περιγραφή δεσμών από </a:t>
            </a:r>
            <a:r>
              <a:rPr lang="el-GR" dirty="0">
                <a:solidFill>
                  <a:prstClr val="black"/>
                </a:solidFill>
              </a:rPr>
              <a:t>παραμέτρους των </a:t>
            </a:r>
            <a:r>
              <a:rPr lang="en-US" dirty="0">
                <a:solidFill>
                  <a:prstClr val="black"/>
                </a:solidFill>
              </a:rPr>
              <a:t>Berro et al. </a:t>
            </a:r>
            <a:r>
              <a:rPr lang="en-US" dirty="0" smtClean="0"/>
              <a:t>[3]</a:t>
            </a:r>
            <a:endParaRPr lang="el-GR" dirty="0"/>
          </a:p>
          <a:p>
            <a:endParaRPr lang="el-GR" dirty="0"/>
          </a:p>
        </p:txBody>
      </p:sp>
      <p:sp>
        <p:nvSpPr>
          <p:cNvPr id="8" name="Rectangle 7"/>
          <p:cNvSpPr/>
          <p:nvPr/>
        </p:nvSpPr>
        <p:spPr>
          <a:xfrm>
            <a:off x="2895600" y="2819400"/>
            <a:ext cx="1066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5600" y="2667000"/>
            <a:ext cx="1371600" cy="266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0" y="6228032"/>
            <a:ext cx="8229600" cy="629967"/>
          </a:xfrm>
        </p:spPr>
        <p:txBody>
          <a:bodyPr/>
          <a:lstStyle/>
          <a:p>
            <a:pPr algn="just"/>
            <a:r>
              <a:rPr lang="en-US" sz="1050" b="1" dirty="0" smtClean="0">
                <a:solidFill>
                  <a:schemeClr val="tx1"/>
                </a:solidFill>
              </a:rPr>
              <a:t>[1]  </a:t>
            </a:r>
            <a:r>
              <a:rPr lang="en-US" sz="1050" b="1" dirty="0">
                <a:solidFill>
                  <a:schemeClr val="tx1"/>
                </a:solidFill>
              </a:rPr>
              <a:t>Martin, M. G.; Siepmann, J. I. Transferable Potentials for Phase Equilibria. 1. United-Atom Description of n-Alkanes. J. Phys. Chem. B 1998, 102 (97), 2569–2577.</a:t>
            </a:r>
          </a:p>
          <a:p>
            <a:pPr algn="just"/>
            <a:r>
              <a:rPr lang="en-US" sz="1050" b="1" dirty="0" smtClean="0">
                <a:solidFill>
                  <a:schemeClr val="tx1"/>
                </a:solidFill>
              </a:rPr>
              <a:t>[</a:t>
            </a:r>
            <a:r>
              <a:rPr lang="en-US" sz="1050" b="1" dirty="0">
                <a:solidFill>
                  <a:schemeClr val="tx1"/>
                </a:solidFill>
              </a:rPr>
              <a:t>2</a:t>
            </a:r>
            <a:r>
              <a:rPr lang="en-US" sz="1050" b="1" dirty="0" smtClean="0">
                <a:solidFill>
                  <a:schemeClr val="tx1"/>
                </a:solidFill>
              </a:rPr>
              <a:t>]  </a:t>
            </a:r>
            <a:r>
              <a:rPr lang="en-US" sz="1050" b="1" dirty="0">
                <a:solidFill>
                  <a:schemeClr val="tx1"/>
                </a:solidFill>
              </a:rPr>
              <a:t>Nath, S. K.; Escobedo, F. A.; de Pablo, J. J. On the Simulation of Vapor–Liquid Equilibria for Alkanes. J. Chem. Phys. 1998, 108, 9905–9911</a:t>
            </a:r>
            <a:r>
              <a:rPr lang="en-US" sz="1050" b="1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sz="1050" b="1" dirty="0" smtClean="0">
                <a:solidFill>
                  <a:schemeClr val="tx1"/>
                </a:solidFill>
              </a:rPr>
              <a:t>[3] Berro</a:t>
            </a:r>
            <a:r>
              <a:rPr lang="en-US" sz="1050" b="1" dirty="0">
                <a:solidFill>
                  <a:schemeClr val="tx1"/>
                </a:solidFill>
              </a:rPr>
              <a:t>, H.; Fillot, N.; Vergne, P.; Tokumasu, T.; Ohara, T.; Kikugawa, G. Energy Dissipation in Non-Isothermal Molecular Dynamics Simulations of Confined Liquids under Shear. J. Chem. Phys. 2011, 135 (13), 134708.</a:t>
            </a:r>
          </a:p>
          <a:p>
            <a:pPr algn="just"/>
            <a:endParaRPr lang="en-US" sz="105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87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2549</Words>
  <Application>Microsoft Office PowerPoint</Application>
  <PresentationFormat>On-screen Show (4:3)</PresentationFormat>
  <Paragraphs>330</Paragraphs>
  <Slides>28</Slides>
  <Notes>4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Equation</vt:lpstr>
      <vt:lpstr>Ατομιστικές Προσομοιώσεις της Ροής Αλυσίδων Πολυαιθυλενίου Περιορισμένων  από Τραχιές Επιφάνειες</vt:lpstr>
      <vt:lpstr>ΠΕΡΙΕΧΟΜΕΝΑ</vt:lpstr>
      <vt:lpstr>Πολυαιθυλένιο</vt:lpstr>
      <vt:lpstr>Αποτελέσματα των φαινομένων ολίσθησης</vt:lpstr>
      <vt:lpstr>Φαινόμενα Ολίσθησης</vt:lpstr>
      <vt:lpstr>PowerPoint Presentation</vt:lpstr>
      <vt:lpstr>Τι σύστηματα εξετάζονται (τηγμα)</vt:lpstr>
      <vt:lpstr>Τι σύστηματα εξετάζονται (επιφάνειες)</vt:lpstr>
      <vt:lpstr>Μοντελοποίηση αλληλεπιδράσεων</vt:lpstr>
      <vt:lpstr>Γεωμετρία των ατελειών</vt:lpstr>
      <vt:lpstr>PowerPoint Presentation</vt:lpstr>
      <vt:lpstr>PowerPoint Presentation</vt:lpstr>
      <vt:lpstr>Προσομοίωσεις</vt:lpstr>
      <vt:lpstr>Αποτελέσματα Προσομοιώσεων - Φαινόμενα Κρυστάλλωσης</vt:lpstr>
      <vt:lpstr>PowerPoint Presentation</vt:lpstr>
      <vt:lpstr>Αλγόριθμος ομαδοποίησης αλυσίδων</vt:lpstr>
      <vt:lpstr>Αποτελέσματα Προσομοιώσεων - Διαστάσεις των ατελειών, Λd/td</vt:lpstr>
      <vt:lpstr>Αποτελέσματα Προσομοιώσεων-Διαστάσεις των ατελειών, hd</vt:lpstr>
      <vt:lpstr>Αποτελέσματα Προσομοιώσεων-Διαστάσεις των ατελειών, td</vt:lpstr>
      <vt:lpstr>Αποτελέσματα Προσομοιώσεων - Γωνία προσανατολισμου ατελειών</vt:lpstr>
      <vt:lpstr>Αλγόριθμος ποσοτικοποίησης της τραχύτητας στα σύνορα επιφανειών (edge roughness).</vt:lpstr>
      <vt:lpstr>PowerPoint Presentation</vt:lpstr>
      <vt:lpstr>PowerPoint Presentation</vt:lpstr>
      <vt:lpstr>Αποτελέσματα Προσομοιώσεων-Συμμετρία επιφανειών</vt:lpstr>
      <vt:lpstr>Αποτελέσματα Προσομοιώσεων – Ρυθμός διάτμησης των πλακών</vt:lpstr>
      <vt:lpstr>Ανακεφαλαίωση-Συμπεράσματα</vt:lpstr>
      <vt:lpstr>PowerPoint Presentation</vt:lpstr>
      <vt:lpstr>Σας ευχαριστώ πολύ για την προσοχή σας!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 tsag</dc:creator>
  <cp:lastModifiedBy>dim tsag</cp:lastModifiedBy>
  <cp:revision>552</cp:revision>
  <dcterms:created xsi:type="dcterms:W3CDTF">2006-08-16T00:00:00Z</dcterms:created>
  <dcterms:modified xsi:type="dcterms:W3CDTF">2022-02-18T09:18:00Z</dcterms:modified>
</cp:coreProperties>
</file>