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3" r:id="rId4"/>
    <p:sldId id="267" r:id="rId5"/>
    <p:sldId id="269" r:id="rId6"/>
    <p:sldId id="257" r:id="rId7"/>
    <p:sldId id="258" r:id="rId8"/>
    <p:sldId id="272" r:id="rId9"/>
    <p:sldId id="270" r:id="rId10"/>
    <p:sldId id="259" r:id="rId11"/>
    <p:sldId id="260" r:id="rId12"/>
    <p:sldId id="263" r:id="rId13"/>
    <p:sldId id="261" r:id="rId14"/>
    <p:sldId id="262" r:id="rId15"/>
    <p:sldId id="264" r:id="rId16"/>
    <p:sldId id="265" r:id="rId17"/>
    <p:sldId id="271" r:id="rId18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2AD-7090-4D0D-B8EB-0664701612E0}" type="datetimeFigureOut">
              <a:rPr lang="el-GR" smtClean="0"/>
              <a:t>29/3/2022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2611-09EE-4240-A7D9-1B9A0804254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7370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2AD-7090-4D0D-B8EB-0664701612E0}" type="datetimeFigureOut">
              <a:rPr lang="el-GR" smtClean="0"/>
              <a:t>29/3/2022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2611-09EE-4240-A7D9-1B9A0804254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1583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2AD-7090-4D0D-B8EB-0664701612E0}" type="datetimeFigureOut">
              <a:rPr lang="el-GR" smtClean="0"/>
              <a:t>29/3/2022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2611-09EE-4240-A7D9-1B9A0804254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2057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2AD-7090-4D0D-B8EB-0664701612E0}" type="datetimeFigureOut">
              <a:rPr lang="el-GR" smtClean="0"/>
              <a:t>29/3/2022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2611-09EE-4240-A7D9-1B9A0804254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549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2AD-7090-4D0D-B8EB-0664701612E0}" type="datetimeFigureOut">
              <a:rPr lang="el-GR" smtClean="0"/>
              <a:t>29/3/2022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2611-09EE-4240-A7D9-1B9A0804254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2323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2AD-7090-4D0D-B8EB-0664701612E0}" type="datetimeFigureOut">
              <a:rPr lang="el-GR" smtClean="0"/>
              <a:t>29/3/2022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2611-09EE-4240-A7D9-1B9A0804254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5819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2AD-7090-4D0D-B8EB-0664701612E0}" type="datetimeFigureOut">
              <a:rPr lang="el-GR" smtClean="0"/>
              <a:t>29/3/2022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2611-09EE-4240-A7D9-1B9A0804254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09108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2AD-7090-4D0D-B8EB-0664701612E0}" type="datetimeFigureOut">
              <a:rPr lang="el-GR" smtClean="0"/>
              <a:t>29/3/2022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2611-09EE-4240-A7D9-1B9A0804254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59475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2AD-7090-4D0D-B8EB-0664701612E0}" type="datetimeFigureOut">
              <a:rPr lang="el-GR" smtClean="0"/>
              <a:t>29/3/2022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2611-09EE-4240-A7D9-1B9A0804254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2600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2AD-7090-4D0D-B8EB-0664701612E0}" type="datetimeFigureOut">
              <a:rPr lang="el-GR" smtClean="0"/>
              <a:t>29/3/2022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2611-09EE-4240-A7D9-1B9A0804254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2119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2AD-7090-4D0D-B8EB-0664701612E0}" type="datetimeFigureOut">
              <a:rPr lang="el-GR" smtClean="0"/>
              <a:t>29/3/2022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2611-09EE-4240-A7D9-1B9A0804254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3965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B72AD-7090-4D0D-B8EB-0664701612E0}" type="datetimeFigureOut">
              <a:rPr lang="el-GR" smtClean="0"/>
              <a:t>29/3/2022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82611-09EE-4240-A7D9-1B9A0804254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40668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61535"/>
            <a:ext cx="8410575" cy="1672281"/>
          </a:xfrm>
        </p:spPr>
        <p:txBody>
          <a:bodyPr>
            <a:normAutofit fontScale="90000"/>
          </a:bodyPr>
          <a:lstStyle/>
          <a:p>
            <a:r>
              <a:rPr lang="el-GR" sz="44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el-GR" sz="44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el-GR" sz="44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l-GR" sz="48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ΔΙΠΛΩΜΑΤΙΚΗ ΕΡΓΑΣΙΑ </a:t>
            </a:r>
            <a:r>
              <a:rPr lang="el-GR" sz="48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el-GR" sz="48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2462212" y="2757659"/>
            <a:ext cx="7124700" cy="1655762"/>
          </a:xfrm>
        </p:spPr>
        <p:txBody>
          <a:bodyPr>
            <a:normAutofit/>
          </a:bodyPr>
          <a:lstStyle/>
          <a:p>
            <a:pPr algn="l"/>
            <a:r>
              <a:rPr lang="el-GR" sz="40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Επίλυση διαφορικών εξισώσεων </a:t>
            </a:r>
            <a:br>
              <a:rPr lang="el-GR" sz="40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el-GR" sz="40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με μεθόδους μηχανικής μάθησης </a:t>
            </a:r>
            <a:endParaRPr lang="el-GR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2462212" y="4429940"/>
            <a:ext cx="72675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l-GR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ΦΩΤΟΠΟΥΛΟΣ </a:t>
            </a:r>
            <a:r>
              <a:rPr lang="el-GR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ΓΕΩΡΓΙΟΣ </a:t>
            </a:r>
          </a:p>
          <a:p>
            <a:r>
              <a:rPr lang="el-GR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ΕΠΙΒΛΕΠΩΝ ΚΑΘΗΓΗΤΗΣ: ΚΑΒΟΥΣΑΝΑΚΗΣ </a:t>
            </a:r>
            <a:r>
              <a:rPr lang="el-GR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ΜΙΧΑΗΛ</a:t>
            </a:r>
          </a:p>
          <a:p>
            <a:endParaRPr lang="el-GR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l-GR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l-GR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el-GR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ΑΘΗΝΑ, ΦΕΒΡΟΥΑΡΙΟΣ 2022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1570586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5274" y="1969049"/>
            <a:ext cx="4599999" cy="4503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Gaussian Process Regression,</a:t>
            </a: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αρχικές συνθήκες,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4x560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σημεία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Επίδραση των: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y,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xx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στην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(προηγούμενη γνώση από διεργασία)</a:t>
            </a:r>
          </a:p>
          <a:p>
            <a:endParaRPr lang="en-US" sz="20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Εκπαίδευση: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ΝΕΤ7000Κ:</a:t>
            </a: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7.000 σημεία,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εσωτερικοί νευρώνες,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φ =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61</a:t>
            </a:r>
            <a:endParaRPr lang="el-G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sz="20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Δοκιμές:</a:t>
            </a: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Δοκιμές για διαφορετικές αρχικές και συνοριακές συνθήκες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(ode solvers)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Tx/>
              <a:buChar char="-"/>
            </a:pP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Χρόνος μέχρι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= 1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σε κάθε περίπτωση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11139" y="2594342"/>
            <a:ext cx="43710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Εκπαίδευση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ΝΕΤ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3020_1_160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Transient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160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.000 σημεία,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+ 20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εσωτερικοί νευρώνες,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φ =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902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Ορθογώνιο 5"/>
          <p:cNvSpPr/>
          <p:nvPr/>
        </p:nvSpPr>
        <p:spPr>
          <a:xfrm>
            <a:off x="5315902" y="4730098"/>
            <a:ext cx="467582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ΝΕΤ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3510_1_87:</a:t>
            </a:r>
          </a:p>
          <a:p>
            <a:pPr algn="ctr"/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Steady state problem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87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.000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σημεία,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εσωτερικοί νευρώνες,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φ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662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38" y="810206"/>
            <a:ext cx="4034746" cy="983352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5860" y="868530"/>
            <a:ext cx="6904359" cy="1562964"/>
          </a:xfrm>
          <a:prstGeom prst="rect">
            <a:avLst/>
          </a:prstGeom>
        </p:spPr>
      </p:pic>
      <p:cxnSp>
        <p:nvCxnSpPr>
          <p:cNvPr id="10" name="Ευθεία γραμμή σύνδεσης 9"/>
          <p:cNvCxnSpPr/>
          <p:nvPr/>
        </p:nvCxnSpPr>
        <p:spPr>
          <a:xfrm>
            <a:off x="4975860" y="539487"/>
            <a:ext cx="0" cy="59055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217891" y="2594342"/>
            <a:ext cx="2844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Δοκιμές: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Δεδομένα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για χρόνο </a:t>
            </a: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μέχρι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= 0,5</a:t>
            </a: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Δοκιμή για χρόνο </a:t>
            </a: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μέχρι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= 20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Da= 0,12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και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Da=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0,118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(ode solvers)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97310" y="5037874"/>
            <a:ext cx="26212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Δεδομένα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από ένα κλάδο λύσεων, δοκιμή σε περιοχή πολλαπλότητας λύσεων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(Newton-GMRES)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Ορθογώνιο 1"/>
          <p:cNvSpPr/>
          <p:nvPr/>
        </p:nvSpPr>
        <p:spPr>
          <a:xfrm>
            <a:off x="2485311" y="16095"/>
            <a:ext cx="70516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Μοντέλα που εκπαιδεύτηκαν και δοκιμές που πραγματοποιήθηκαν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99127" y="457200"/>
            <a:ext cx="3195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Παράδειγμα 1</a:t>
            </a:r>
            <a:r>
              <a:rPr lang="el-GR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ο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22213" y="445137"/>
            <a:ext cx="3195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Παράδειγμα 2</a:t>
            </a:r>
            <a:r>
              <a:rPr lang="el-GR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ο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Ευθεία γραμμή σύνδεσης 10"/>
          <p:cNvCxnSpPr/>
          <p:nvPr/>
        </p:nvCxnSpPr>
        <p:spPr>
          <a:xfrm>
            <a:off x="8959273" y="2594342"/>
            <a:ext cx="0" cy="3850645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9715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2998543" y="76517"/>
            <a:ext cx="61263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Περιοχές δεδομένων για κάθε μοντέλο 2</a:t>
            </a:r>
            <a:r>
              <a:rPr lang="el-GR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ου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παραδείγματος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31" y="554060"/>
            <a:ext cx="11706225" cy="5181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03601" y="2463385"/>
            <a:ext cx="879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0,12</a:t>
            </a:r>
            <a:endParaRPr lang="el-GR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Ευθεία γραμμή σύνδεσης 7"/>
          <p:cNvCxnSpPr/>
          <p:nvPr/>
        </p:nvCxnSpPr>
        <p:spPr>
          <a:xfrm>
            <a:off x="3679864" y="1076301"/>
            <a:ext cx="0" cy="131805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408795" y="2463385"/>
            <a:ext cx="879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0,12</a:t>
            </a:r>
            <a:endParaRPr lang="el-GR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Ευθεία γραμμή σύνδεσης 10"/>
          <p:cNvCxnSpPr/>
          <p:nvPr/>
        </p:nvCxnSpPr>
        <p:spPr>
          <a:xfrm>
            <a:off x="9592521" y="1076301"/>
            <a:ext cx="0" cy="131805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45616" y="445849"/>
            <a:ext cx="8783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ΝΕΤ3020_1_160                                                                      ΝΕΤ3510_2_87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055" y="5800436"/>
            <a:ext cx="113053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Σχήμα 1.3 Διάγραμμα δυναμικής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tubular reactor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για διαφορετικές τιμές παραμέτρου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Με χρώμα οι περιοχές για τις οποίες υπήρχαν δεδομένα για κάθε μοντέλο:</a:t>
            </a:r>
          </a:p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Κόκκινο: ΝΕΤ3020_1_160                                                                                    Πράσινο: ΝΕΤ3510_2_87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342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Εικόνα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" y="1759908"/>
            <a:ext cx="11179271" cy="34521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54187" y="1051560"/>
            <a:ext cx="73529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Αποτελέσματα από εφαρμογή διεργασιών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Gauss</a:t>
            </a:r>
            <a:endParaRPr lang="el-G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Ορθογώνιο 6"/>
          <p:cNvSpPr/>
          <p:nvPr/>
        </p:nvSpPr>
        <p:spPr>
          <a:xfrm>
            <a:off x="4968240" y="2872740"/>
            <a:ext cx="129540" cy="8915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Ορθογώνιο 7"/>
          <p:cNvSpPr/>
          <p:nvPr/>
        </p:nvSpPr>
        <p:spPr>
          <a:xfrm>
            <a:off x="4968240" y="3985572"/>
            <a:ext cx="182880" cy="8915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Ορθογώνιο 8"/>
          <p:cNvSpPr/>
          <p:nvPr/>
        </p:nvSpPr>
        <p:spPr>
          <a:xfrm>
            <a:off x="10317480" y="2872740"/>
            <a:ext cx="129540" cy="8915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Ορθογώνιο 9"/>
          <p:cNvSpPr/>
          <p:nvPr/>
        </p:nvSpPr>
        <p:spPr>
          <a:xfrm>
            <a:off x="10317480" y="3949408"/>
            <a:ext cx="198120" cy="9277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" name="Ορθογώνιο 2"/>
          <p:cNvSpPr/>
          <p:nvPr/>
        </p:nvSpPr>
        <p:spPr>
          <a:xfrm>
            <a:off x="3375893" y="470764"/>
            <a:ext cx="55095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ΚΕΦΑΛΑΙΟ ΤΡΙΤΟ – ΑΠΟΤΕΛΕΣΜΑΤΑ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0509" y="5144655"/>
            <a:ext cx="10409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Συμπέρασμα: Εξετάζοντας τρεις μεταβλητές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yx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και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yxx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διαπιστώνεται ότι η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yx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δεν επηρεάζει τη χρονική παράγωγο. 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417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342" y="434108"/>
            <a:ext cx="7698131" cy="64238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04654" y="1865745"/>
            <a:ext cx="495470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l-GR" dirty="0" smtClean="0"/>
              <a:t>α)                                                                                 (γ)</a:t>
            </a:r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 smtClean="0"/>
          </a:p>
          <a:p>
            <a:r>
              <a:rPr lang="el-GR" dirty="0" smtClean="0"/>
              <a:t>(β)                                                                               (δ)</a:t>
            </a:r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8880390" y="1013254"/>
            <a:ext cx="31962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(α-γ) :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MGAUSS IC 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και: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Dirichlet BC</a:t>
            </a:r>
            <a:endParaRPr lang="el-G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(β)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Neumann BC</a:t>
            </a:r>
          </a:p>
          <a:p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(γ)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Robin BC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δ)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MSIGM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και</a:t>
            </a:r>
          </a:p>
          <a:p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Dirichlet BC</a:t>
            </a:r>
          </a:p>
          <a:p>
            <a:pPr marL="457200" indent="-457200">
              <a:buAutoNum type="alphaLcParenBoth"/>
            </a:pP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Ορθογώνιο 6"/>
          <p:cNvSpPr/>
          <p:nvPr/>
        </p:nvSpPr>
        <p:spPr>
          <a:xfrm>
            <a:off x="8191893" y="4994101"/>
            <a:ext cx="325224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Συμπέρασμα: </a:t>
            </a:r>
          </a:p>
          <a:p>
            <a:pPr algn="ctr"/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Το είδος των συνοριακών και αρχικών συνθηκών </a:t>
            </a:r>
          </a:p>
          <a:p>
            <a:pPr algn="ctr"/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δεν επηρεάζουν </a:t>
            </a:r>
          </a:p>
          <a:p>
            <a:pPr algn="ctr"/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το εκπαιδευμένο μοντέλο.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0691" y="0"/>
            <a:ext cx="713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Δοκιμή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NET7000K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για 3 συνοριακές και 2 διαφορετικές αρχικές συνθήκες.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6489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853" y="444843"/>
            <a:ext cx="4474143" cy="3139002"/>
          </a:xfrm>
          <a:prstGeom prst="rect">
            <a:avLst/>
          </a:prstGeom>
        </p:spPr>
      </p:pic>
      <p:pic>
        <p:nvPicPr>
          <p:cNvPr id="6" name="Εικόνα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5958" y="444843"/>
            <a:ext cx="4486314" cy="3139002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086" y="3651298"/>
            <a:ext cx="4542910" cy="3131567"/>
          </a:xfrm>
          <a:prstGeom prst="rect">
            <a:avLst/>
          </a:prstGeom>
        </p:spPr>
      </p:pic>
      <p:pic>
        <p:nvPicPr>
          <p:cNvPr id="9" name="Εικόνα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5958" y="3692589"/>
            <a:ext cx="4425350" cy="30902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951308" y="444843"/>
            <a:ext cx="222585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IC1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0,1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1)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IC2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: 0,9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: 9)</a:t>
            </a:r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Μέγιστες αποκλίσεις:</a:t>
            </a:r>
          </a:p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l-GR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και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l-GR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IC1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1,55 %, 3,54 %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IC2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9,35 %, 9,10 %</a:t>
            </a:r>
          </a:p>
          <a:p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IC4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0,5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:3)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IC7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0,2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:2)</a:t>
            </a:r>
          </a:p>
          <a:p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Μέγιστες αποκλίσεις:</a:t>
            </a:r>
          </a:p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l-G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και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l-GR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4: 1,25 %, 1,25 %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7: 3,95 %, 5,30 %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01772" y="75511"/>
            <a:ext cx="5043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Δοκιμή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NET3020_1_160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για: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= 0,12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661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504" y="908684"/>
            <a:ext cx="5056974" cy="3518535"/>
          </a:xfrm>
          <a:prstGeom prst="rect">
            <a:avLst/>
          </a:prstGeom>
        </p:spPr>
      </p:pic>
      <p:pic>
        <p:nvPicPr>
          <p:cNvPr id="4" name="Εικόνα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1675" y="872405"/>
            <a:ext cx="5206365" cy="35910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2500" y="4594860"/>
            <a:ext cx="34366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IC5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0,3 x</a:t>
            </a:r>
            <a:r>
              <a:rPr 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</a:t>
            </a: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Μέγιστο σφάλμα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(x</a:t>
            </a:r>
            <a:r>
              <a:rPr 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και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24,13 % , 29,67 %</a:t>
            </a:r>
          </a:p>
        </p:txBody>
      </p:sp>
      <p:sp>
        <p:nvSpPr>
          <p:cNvPr id="6" name="Ορθογώνιο 5"/>
          <p:cNvSpPr/>
          <p:nvPr/>
        </p:nvSpPr>
        <p:spPr>
          <a:xfrm>
            <a:off x="6167976" y="4594860"/>
            <a:ext cx="42866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IC7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0,2 x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l-G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Μέγιστο σφάλμα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(x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και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3,03 % , 1,01 %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3984" y="234587"/>
            <a:ext cx="5043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Δοκιμή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NET3020_1_160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για: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= 0,118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198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33" y="733507"/>
            <a:ext cx="5714568" cy="5334000"/>
          </a:xfrm>
          <a:prstGeom prst="rect">
            <a:avLst/>
          </a:prstGeom>
        </p:spPr>
      </p:pic>
      <p:pic>
        <p:nvPicPr>
          <p:cNvPr id="3" name="Εικόνα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112" y="733507"/>
            <a:ext cx="5684019" cy="53911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9528" y="6142644"/>
            <a:ext cx="9568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Συμπέρασμα: Ικανότητα πρόβλεψης τριών λύσεων αν και με μέγιστη απόκλιση έως 54 %.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4509" y="189004"/>
            <a:ext cx="75553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Δοκιμή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NET3510_2_87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για: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 =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0,12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Steady State Problem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615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509" y="332510"/>
            <a:ext cx="11203709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Τι δεν επιτεύχθηκε με τη μεθοδολογία αυτής της εργασίας</a:t>
            </a:r>
          </a:p>
          <a:p>
            <a:pPr algn="ctr"/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Τα εκπαιδευμένο μοντέλο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NET3020_1_160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το οποίο χρησιμοποιήθηκε στην περίπτωση του μεταβατικού προβλήματος δεν ήταν σε θέση να βρει το σημείο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Hopf,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λόγω της μικρής πυκνότητας αριθμών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Da,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όσον αφορά τα εκπαιδευτικά δεδομένα </a:t>
            </a:r>
            <a:endParaRPr lang="el-G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l-G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l-G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Πρόταση για μελλοντική μελέτη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Παραμετρική ανάλυση για χαρτογράφηση πλήρους δυναμικής συστήματος (χρήση μεθόδων όπως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pseudo arc-length continuation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566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782" y="471055"/>
            <a:ext cx="1031701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Στόχευση της παρούσης διπλωματικής</a:t>
            </a:r>
          </a:p>
          <a:p>
            <a:pPr algn="ctr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υνδυασμός μεθόδων μηχανικής μάθησης με κλασσικές μεθόδους αριθμητικής ανάλυσης και επίλυσης διαφορικών εξισώσεων.</a:t>
            </a: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Παραγωγή εκπαιδευμένων μοντέλων που θα συνδέουν ποσότητες που θεωρούνται γνωστές (π.χ. πρώτες και δεύτερες παράγωγοι κάποιου μεγέθους) με τη χρονική παράγωγο που θα αποτελούσε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αριστερό σκέλος μίας διαφορικής εξίσωσης.</a:t>
            </a: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Η διαφορική εξίσωση θεωρείται άγνωστη.</a:t>
            </a:r>
          </a:p>
          <a:p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Τα εκπαιδευμένα μοντέλα μπορούν να χρησιμοποιηθούν για να: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Αντικαταστήσουν ένα πείραμα για να βρεθεί η εξέλιξη ενός φαινομένου για συγκεκριμένες αρχικές ή συνοριακές συνθήκες.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Βοηθήσουν ένα πειραματιστή να βρει την εξέλιξη ενός συστήματος σε μεγάλους χρόνους για τους οποίους δεν διαθέτει δεδομένα.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Κατευθύνουν προς το συμπέρασμα ότι ένα σύστημα εμφανίζει πολλαπλότητα λύσεων καθώς και ότι υπάρχει τιμή παραμέτρου με περιοδική μόνιμη κατάσταση (σημείο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Hopf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l-G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Σε κάθε μία από τις παραπάνω περιπτώσεις, θεωρείται ότι δεν είναι διαθέσιμη, για παράδειγμα εξαιτίας της πολυπλοκότητας ενός συστήματος, η διαφορική εξίσωση που το περιγράφει.</a:t>
            </a:r>
          </a:p>
          <a:p>
            <a:endParaRPr lang="el-GR" dirty="0"/>
          </a:p>
          <a:p>
            <a:endParaRPr lang="el-GR" dirty="0" smtClean="0"/>
          </a:p>
        </p:txBody>
      </p:sp>
    </p:spTree>
    <p:extLst>
      <p:ext uri="{BB962C8B-B14F-4D97-AF65-F5344CB8AC3E}">
        <p14:creationId xmlns:p14="http://schemas.microsoft.com/office/powerpoint/2010/main" val="639661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8546" y="184727"/>
            <a:ext cx="6576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Διάρθρωση παρουσίασης</a:t>
            </a: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8836" y="951345"/>
            <a:ext cx="778625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Θεωρητικά στοιχεία: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Διαφορικές εξισώσεις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Μέθοδοι μηχανικής μάθησης (Διεργασίες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Gauss,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Τεχνητά νευρωνικά δίκτυα)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Κλασσικές αριθμητικές μέθοδοι που χρησιμοποιήθηκαν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Μεθοδολογία: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Είδος εκπαιδευμένων μοντέλων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Δοκιμές οι οποίες έγιναν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Αποτελέσματα: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GPR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NET7000K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για δύο αρχικές και 3 είδη συνοριακών συνθηκών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ΝΕΤ3020_1_160 για 2 τιμές παραμέτρου και έως 40 φορές μεγαλύτερο χρόνο (από το μέγιστο στον οποίο υπήρχαν εκπαιδευτικά δεδομένα)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NET3510_2_87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για τιμή παραμέτρου με πολλαπλότητα λύσεων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Τι δεν επιτεύχθηκε με αυτή την εργασία και πρόταση για μελλοντική μελέτη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303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2595418" y="307217"/>
            <a:ext cx="66501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ΚΕΦΑΛΑΙΟ ΠΡΩΤΟ – ΣΤΟΙΧΕΙΑ ΘΕΩΡΙΑΣ</a:t>
            </a: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02326" y="1394691"/>
            <a:ext cx="330661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ΔΙΑΦΟΡΙΚΕΣ ΕΞΙΣΩΣΕΙΣ:</a:t>
            </a:r>
          </a:p>
          <a:p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ΣΥΝΗΘΕΙΣ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ODE’s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π.χ. </a:t>
            </a:r>
          </a:p>
          <a:p>
            <a:pPr marL="285750" indent="-285750">
              <a:buFontTx/>
              <a:buChar char="-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620" y="2483785"/>
            <a:ext cx="2122212" cy="1302599"/>
          </a:xfrm>
          <a:prstGeom prst="rect">
            <a:avLst/>
          </a:prstGeom>
        </p:spPr>
      </p:pic>
      <p:pic>
        <p:nvPicPr>
          <p:cNvPr id="5" name="Εικόνα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9296" y="2532603"/>
            <a:ext cx="1974995" cy="1204961"/>
          </a:xfrm>
          <a:prstGeom prst="rect">
            <a:avLst/>
          </a:prstGeom>
        </p:spPr>
      </p:pic>
      <p:sp>
        <p:nvSpPr>
          <p:cNvPr id="8" name="Ορθογώνιο 7"/>
          <p:cNvSpPr/>
          <p:nvPr/>
        </p:nvSpPr>
        <p:spPr>
          <a:xfrm>
            <a:off x="7320276" y="1954021"/>
            <a:ext cx="3458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ΜΕΡΙΚΕΣ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PDE’s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π.χ.</a:t>
            </a:r>
            <a:endParaRPr lang="el-GR" dirty="0"/>
          </a:p>
        </p:txBody>
      </p:sp>
      <p:sp>
        <p:nvSpPr>
          <p:cNvPr id="9" name="TextBox 8"/>
          <p:cNvSpPr txBox="1"/>
          <p:nvPr/>
        </p:nvSpPr>
        <p:spPr>
          <a:xfrm>
            <a:off x="1302326" y="3945724"/>
            <a:ext cx="82850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Για την επίλυση μερικών διαφορικών εξισώσεων αιτούνται:</a:t>
            </a:r>
          </a:p>
          <a:p>
            <a:pPr marL="285750" indent="-285750">
              <a:buFontTx/>
              <a:buChar char="-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Αρχικές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συνθήκες, εν προκειμένω τιμές του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για κάθε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σε χρόνο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= t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el-GR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Συνοριακές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συνθήκες, δηλαδή τιμές του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για κάθε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σε σημεία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Οι συνοριακές συνθήκες κατατάσσονται σε τρία είδη, που ονομάζονται: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Dirichlet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el-GR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ου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είδους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Tx/>
              <a:buChar char="-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Neumann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</a:t>
            </a:r>
            <a:r>
              <a:rPr lang="el-GR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ου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είδους)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Tx/>
              <a:buChar char="-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Robin (3</a:t>
            </a:r>
            <a:r>
              <a:rPr lang="el-GR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ου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είδους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10" name="Ορθογώνιο 9"/>
          <p:cNvSpPr/>
          <p:nvPr/>
        </p:nvSpPr>
        <p:spPr>
          <a:xfrm>
            <a:off x="3785832" y="2920895"/>
            <a:ext cx="13474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000" dirty="0" smtClean="0">
                <a:solidFill>
                  <a:srgbClr val="000000"/>
                </a:solidFill>
                <a:latin typeface="Cambria Math" panose="02040503050406030204" pitchFamily="18" charset="0"/>
              </a:rPr>
              <a:t>, 𝑥𝜖</a:t>
            </a:r>
            <a:r>
              <a:rPr lang="el-GR" sz="2000" dirty="0">
                <a:solidFill>
                  <a:srgbClr val="000000"/>
                </a:solidFill>
                <a:latin typeface="Cambria Math" panose="02040503050406030204" pitchFamily="18" charset="0"/>
              </a:rPr>
              <a:t>(0,1) </a:t>
            </a:r>
            <a:endParaRPr lang="el-GR" sz="2000" dirty="0"/>
          </a:p>
        </p:txBody>
      </p:sp>
      <p:sp>
        <p:nvSpPr>
          <p:cNvPr id="11" name="Ορθογώνιο 10"/>
          <p:cNvSpPr/>
          <p:nvPr/>
        </p:nvSpPr>
        <p:spPr>
          <a:xfrm>
            <a:off x="9767021" y="2945136"/>
            <a:ext cx="11544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dirty="0" smtClean="0">
                <a:solidFill>
                  <a:srgbClr val="000000"/>
                </a:solidFill>
                <a:latin typeface="Cambria Math" panose="02040503050406030204" pitchFamily="18" charset="0"/>
              </a:rPr>
              <a:t>, 𝑥𝜖</a:t>
            </a:r>
            <a:r>
              <a:rPr lang="el-GR" sz="2000" dirty="0">
                <a:solidFill>
                  <a:srgbClr val="000000"/>
                </a:solidFill>
                <a:latin typeface="Cambria Math" panose="02040503050406030204" pitchFamily="18" charset="0"/>
              </a:rPr>
              <a:t>(0,1) </a:t>
            </a:r>
            <a:endParaRPr lang="el-GR" sz="2000" dirty="0"/>
          </a:p>
        </p:txBody>
      </p:sp>
      <p:cxnSp>
        <p:nvCxnSpPr>
          <p:cNvPr id="13" name="Ευθύγραμμο βέλος σύνδεσης 12"/>
          <p:cNvCxnSpPr/>
          <p:nvPr/>
        </p:nvCxnSpPr>
        <p:spPr>
          <a:xfrm>
            <a:off x="7906327" y="3737564"/>
            <a:ext cx="950880" cy="11778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857207" y="4915420"/>
            <a:ext cx="2974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Χρονική παράγωγος – αριστερό σκέλος διαφορικής εξίσωσης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57207" y="3746068"/>
            <a:ext cx="3094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Δεξί σκέλος διαφορικής εξίσωσης: Όλες οι παράμεροι που επηρεάζουν το αριστερό σκέλος.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319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37892" y="304800"/>
            <a:ext cx="3906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Μέθοδοι μηχανικής μάθησης</a:t>
            </a: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73381" y="997527"/>
            <a:ext cx="799869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Εκμεταλλεύονται τις δυνατότητες των σύγχρονων υπολογιστών.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Εκπαιδεύονται με μεγάλους όγκους δεδομένων που είναι διαθέσιμοι λόγω του χαμηλού κόστους των μέσων παραγωγής κα αποθήκευσής τους.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Κοινές κατηγοριοποιήσεις μεθόδων μηχανικής μάθησης: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Supervised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Unsupervised</a:t>
            </a:r>
          </a:p>
          <a:p>
            <a:pPr marL="285750" indent="-285750">
              <a:buFontTx/>
              <a:buChar char="-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Υποκατηγορίες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Regression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Μέθοδοι που αξιοποιήθηκαν:</a:t>
            </a:r>
          </a:p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Διεργασίες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Gauss (Gaussian Processes)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Τεχνητά νευρωνικά δίκτυα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Neural Networks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Οι δύο αυτές μέθοδοι, αν και μπορούν να χρησιμοποιηθούν σε ποικιλία εφαρμογών, εν προκειμένω χρησιμοποιήθηκαν ως εργαλεία παλινδρόμησης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regression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670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09" y="503753"/>
            <a:ext cx="8420099" cy="5851561"/>
          </a:xfrm>
          <a:prstGeom prst="rect">
            <a:avLst/>
          </a:prstGeom>
        </p:spPr>
      </p:pic>
      <p:pic>
        <p:nvPicPr>
          <p:cNvPr id="4" name="Εικόνα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409" y="6355314"/>
            <a:ext cx="6896100" cy="342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05836" y="6355314"/>
            <a:ext cx="3362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Πηγή: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scikit-learn documentation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409" y="110547"/>
            <a:ext cx="8986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Gaussian Process Regression</a:t>
            </a: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7141" y="975985"/>
            <a:ext cx="34082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RDF (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ή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ARD) Kernel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7141" y="1376095"/>
            <a:ext cx="4762500" cy="1333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91688" y="4517952"/>
            <a:ext cx="40334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Πλεονέκτημα μεθόδου: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Η αβεβαιότητα σε κάθε σημείο.</a:t>
            </a:r>
          </a:p>
          <a:p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Μειονέκτημα: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Χρόνος εκπαίδευσης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O(n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l-G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625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8059"/>
            <a:ext cx="12192000" cy="531328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72145" y="196394"/>
            <a:ext cx="7647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Τεχνητό νευρωνικό δίκτυο (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Neural Network - NN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14836" y="4488873"/>
            <a:ext cx="5181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Βασικά στοιχεία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NN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spcAft>
                <a:spcPts val="200"/>
              </a:spcAft>
              <a:buFontTx/>
              <a:buChar char="-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Επίπεδα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layers)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που αποτελούνται από νευρώνες</a:t>
            </a:r>
          </a:p>
          <a:p>
            <a:pPr marL="285750" indent="-285750">
              <a:spcAft>
                <a:spcPts val="200"/>
              </a:spcAft>
              <a:buFontTx/>
              <a:buChar char="-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Συντελεστές βαρύτητας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synaptic weights,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i,j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Συνάρτηση ενεργοποίησης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activation function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6549" y="5825063"/>
            <a:ext cx="4309196" cy="9706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94129" y="6125705"/>
            <a:ext cx="2770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Για κάθε νευρώνα ισχύει: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5399" y="6457124"/>
            <a:ext cx="59477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φ, συνάρτηση ενεργοποίησης,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bias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(ισοδύναμο με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w∙x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για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 = 1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582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08036" y="369454"/>
            <a:ext cx="6137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Κλασσικές αριθμητικές μέθοδοι που χρησιμοποιήθηκαν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5854" y="997528"/>
            <a:ext cx="103539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Επιλύτες διαφορικών εξισώσεων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ode solvers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 π.χ.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ode15s</a:t>
            </a:r>
          </a:p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Αλγόριθμοι που εφαρμόζουν κάποια από τις γνωστές μεθόδους υπολογισμού λύσεων μίας συνήθους διαφορικής εξίσωσης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π.χ.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Runge-Kutta).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Σε περιβάλλον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Matlab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είναι βελτιστοποιημένοι ως προς κάθε πτυχή τους (π.χ. χρόνος επίλυσης, επιλογή βήματος, δυνατότητα γραμμικής παλινδρόμησης για παραγωγή λύσεων σε ενδιάμεσους χρόνους).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Μέθοδος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Newton-GMRES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Πρόκειται για την κλασσική μέθοδο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Newton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Raphson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πολλαπλών όμως μεταβλητών, σε συνδυασμό με τη μέθοδο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GMRES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η οποία λύνει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τις εξισώσεις της μορφής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Ax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στα πλαίσια της συγκεκριμένης εργασίας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l-G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-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που προκύπτουν από τη μέθοδο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Newton.</a:t>
            </a:r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02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4873" y="448829"/>
            <a:ext cx="11240654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ΚΕΦΑΛΑΙΟ ΔΕΥΤΕΡΟ – ΜΕΘΟΔΟΛΟΓΙΑ</a:t>
            </a:r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Παραγωγή δεδομένων –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Comsol Multiphysics</a:t>
            </a:r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Εκπαίδευση ΝΝ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Matlab</a:t>
            </a:r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Δοκιμές εκπαιδευμένου μοντέλου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Matlab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Εξισώσεις για τις οποίες έγινε παραγωγή δεδομένων:</a:t>
            </a:r>
          </a:p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Εξετάστηκαν δύο παραδείγματα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l-GR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ο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</a:p>
          <a:p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l-GR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ο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l-G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290" y="3313868"/>
            <a:ext cx="3766184" cy="917898"/>
          </a:xfrm>
          <a:prstGeom prst="rect">
            <a:avLst/>
          </a:prstGeom>
        </p:spPr>
      </p:pic>
      <p:pic>
        <p:nvPicPr>
          <p:cNvPr id="4" name="Εικόνα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551" y="4529899"/>
            <a:ext cx="6904359" cy="15629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26909" y="3430277"/>
            <a:ext cx="4341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Παραγωγή δεδομένων (8.600) για χρόνους στο διάστημα [0,1].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86910" y="4720560"/>
            <a:ext cx="42533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Παραγωγή δεδομένων (198.000) για χρόνους από 0 έως 0,5 και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από 0,800 έως 0,130,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στο διάστημα [0,1].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967258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1285</Words>
  <Application>Microsoft Office PowerPoint</Application>
  <PresentationFormat>Ευρεία οθόνη</PresentationFormat>
  <Paragraphs>241</Paragraphs>
  <Slides>17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Times New Roman</vt:lpstr>
      <vt:lpstr>Wingdings</vt:lpstr>
      <vt:lpstr>Θέμα του Office</vt:lpstr>
      <vt:lpstr>  ΔΙΠΛΩΜΑΤΙΚΗ ΕΡΓΑΣΙΑ  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Λογαριασμός Microsoft</dc:creator>
  <cp:lastModifiedBy>Λογαριασμός Microsoft</cp:lastModifiedBy>
  <cp:revision>143</cp:revision>
  <dcterms:created xsi:type="dcterms:W3CDTF">2022-02-22T12:33:23Z</dcterms:created>
  <dcterms:modified xsi:type="dcterms:W3CDTF">2022-03-29T00:19:49Z</dcterms:modified>
</cp:coreProperties>
</file>