
<file path=[Content_Types].xml><?xml version="1.0" encoding="utf-8"?>
<Types xmlns="http://schemas.openxmlformats.org/package/2006/content-types">
  <Default Extension="emf" ContentType="image/x-emf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317" r:id="rId2"/>
    <p:sldId id="306" r:id="rId3"/>
    <p:sldId id="258" r:id="rId4"/>
    <p:sldId id="260" r:id="rId5"/>
    <p:sldId id="291" r:id="rId6"/>
    <p:sldId id="259" r:id="rId7"/>
    <p:sldId id="296" r:id="rId8"/>
    <p:sldId id="261" r:id="rId9"/>
    <p:sldId id="262" r:id="rId10"/>
    <p:sldId id="297" r:id="rId11"/>
    <p:sldId id="263" r:id="rId12"/>
    <p:sldId id="264" r:id="rId13"/>
    <p:sldId id="265" r:id="rId14"/>
    <p:sldId id="266" r:id="rId15"/>
    <p:sldId id="267" r:id="rId16"/>
    <p:sldId id="268" r:id="rId17"/>
    <p:sldId id="298" r:id="rId18"/>
    <p:sldId id="295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314" r:id="rId29"/>
    <p:sldId id="307" r:id="rId30"/>
    <p:sldId id="308" r:id="rId31"/>
    <p:sldId id="280" r:id="rId32"/>
    <p:sldId id="309" r:id="rId33"/>
    <p:sldId id="319" r:id="rId34"/>
  </p:sldIdLst>
  <p:sldSz cx="18288000" cy="10287000"/>
  <p:notesSz cx="18288000" cy="10287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4749"/>
    <a:srgbClr val="FCF3E9"/>
    <a:srgbClr val="AB886D"/>
    <a:srgbClr val="785A42"/>
    <a:srgbClr val="584536"/>
    <a:srgbClr val="9ABDC3"/>
    <a:srgbClr val="F0F1EB"/>
    <a:srgbClr val="BDB6B2"/>
    <a:srgbClr val="513932"/>
    <a:srgbClr val="E7EB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91" autoAdjust="0"/>
    <p:restoredTop sz="94660"/>
  </p:normalViewPr>
  <p:slideViewPr>
    <p:cSldViewPr>
      <p:cViewPr>
        <p:scale>
          <a:sx n="50" d="100"/>
          <a:sy n="50" d="100"/>
        </p:scale>
        <p:origin x="1085" y="1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CEFB379-2325-13E0-A358-08FB4B72A6C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7924800" cy="515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4D8E8E-3ED8-B569-2B07-BDBEE3D639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10358438" y="0"/>
            <a:ext cx="7924800" cy="515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865AA9-7834-4160-BE6D-5DD7A57689C7}" type="datetimeFigureOut">
              <a:rPr lang="en-GB" smtClean="0"/>
              <a:t>14/07/2022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E37403-711E-4D35-3175-FD8248B3910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71063"/>
            <a:ext cx="7924800" cy="515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6E8C46-871B-E3C1-621E-DA59D61B05D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10358438" y="9771063"/>
            <a:ext cx="7924800" cy="515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A1791D-1F44-4ABB-A956-D92BFDB0C24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72697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7924800" cy="515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0358438" y="0"/>
            <a:ext cx="7924800" cy="515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8F48D8-ADFA-4222-BAFD-AC6F8A8BC2D7}" type="datetimeFigureOut">
              <a:rPr lang="en-GB" smtClean="0"/>
              <a:t>14/07/2022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057900" y="1285875"/>
            <a:ext cx="6172200" cy="3471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828800" y="4951413"/>
            <a:ext cx="14630400" cy="4049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71063"/>
            <a:ext cx="7924800" cy="515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0358438" y="9771063"/>
            <a:ext cx="7924800" cy="515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24DB83-0581-4FE4-B1B2-3B2C7786E01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951753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24DB83-0581-4FE4-B1B2-3B2C7786E01D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07661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Στη συνέχεια υλοποιήθηκε βιβλιογραφική έρευνα, έπειτα έγινε η συλλογή των στοιχείων από το ερωτηματολόγιο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24DB83-0581-4FE4-B1B2-3B2C7786E01D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76391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dirty="0"/>
              <a:t>Η </a:t>
            </a:r>
            <a:r>
              <a:rPr lang="el-GR" dirty="0" err="1"/>
              <a:t>πολυωνυμική</a:t>
            </a:r>
            <a:r>
              <a:rPr lang="el-GR" dirty="0"/>
              <a:t> λογιστική παλινδρόμηση εξαρτημένη μεταβλητή είναι η επιλογή μιας εκ των 3 εναλλακτικών προτάσεων (1,2,3) και ανεξάρτητες μεταβλητές ο χρόνο διαδρομής, η κατανάλωση καυσίμου και η πιθανότητα οδικού ατυχήματος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Coef</a:t>
            </a:r>
            <a:r>
              <a:rPr lang="en-US" dirty="0"/>
              <a:t> </a:t>
            </a:r>
            <a:r>
              <a:rPr lang="el-GR" dirty="0"/>
              <a:t>συντελεστής συσχέτισης, </a:t>
            </a:r>
            <a:r>
              <a:rPr lang="en-US" dirty="0"/>
              <a:t>R2 </a:t>
            </a:r>
            <a:r>
              <a:rPr lang="el-GR" dirty="0"/>
              <a:t>δείκτης αξιολόγησης της ποιότητας των προτύπων,</a:t>
            </a:r>
            <a:r>
              <a:rPr lang="en-US" dirty="0"/>
              <a:t> AIC &amp; BIC </a:t>
            </a:r>
            <a:r>
              <a:rPr lang="el-GR" dirty="0"/>
              <a:t>υπολογίζει την ποιότητα του μοντέλου 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24DB83-0581-4FE4-B1B2-3B2C7786E01D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90337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συγκεντρώνονται τα σημαντικότερα στοιχεία για τις αναλύσεις στο πλαίσιο της Διπλωματικής Εργασίας και περιλαμβάνει τρεις ερωτήσεις. Στην πρώτη ερώτηση ο χρήστης ερωτάται εάν συμφωνεί με τη μείωση των ορίων ταχύτητας από 50 </a:t>
            </a:r>
            <a:r>
              <a:rPr lang="el-GR" dirty="0" err="1"/>
              <a:t>χλμ</a:t>
            </a:r>
            <a:r>
              <a:rPr lang="el-GR" dirty="0"/>
              <a:t>/ώρα σε 30 </a:t>
            </a:r>
            <a:r>
              <a:rPr lang="el-GR" dirty="0" err="1"/>
              <a:t>χλμ</a:t>
            </a:r>
            <a:r>
              <a:rPr lang="el-GR" dirty="0"/>
              <a:t>/ώρα σε όλο το αστικό δίκτυο εκτός των κυρίων αρτηριών (50 </a:t>
            </a:r>
            <a:r>
              <a:rPr lang="el-GR" dirty="0" err="1"/>
              <a:t>χλμ</a:t>
            </a:r>
            <a:r>
              <a:rPr lang="el-GR" dirty="0"/>
              <a:t>/ώρα) και μπορεί να απαντήσει με Ναι ή Όχι. Στη δεύτερη ερώτηση κατά πόσο συμφωνεί με τη μείωση των ορίων ταχύτητας από 50 </a:t>
            </a:r>
            <a:r>
              <a:rPr lang="el-GR" dirty="0" err="1"/>
              <a:t>χλμ</a:t>
            </a:r>
            <a:r>
              <a:rPr lang="el-GR" dirty="0"/>
              <a:t>/ώρα σε 30 </a:t>
            </a:r>
            <a:r>
              <a:rPr lang="el-GR" dirty="0" err="1"/>
              <a:t>χλμ</a:t>
            </a:r>
            <a:r>
              <a:rPr lang="el-GR" dirty="0"/>
              <a:t>/ώρα σε όλο το αστικό δίκτυο και αντίστοιχα απαντάει με Ναι ή Όχι. Στην τρίτη ερώτηση εισάγονται 10 διαφορετικά σενάρια για μια υπόθεση τυπικής διαδρομής στο κέντρο της Αθήνας όπου η αύξηση του χρόνου διαδρομής, η μείωση της κατανάλωσης καυσίμου και η μείωση πιθανότητας ατυχήματος τροποποιούνται διαφορετικά σε κάθε σενάριο. Ζητείται η επιλογή μεταξύ τριών εναλλακτικών προτάσεων, της μερικής μείωσης, της ολικής μείωσης ή της καμίας μείωσης της ταχύτητας με βάση τις τρεις παραμέτρους που αναφέρθηκαν (χρόνος, καύσιμο και ατύχημα).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24DB83-0581-4FE4-B1B2-3B2C7786E01D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99194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Για την υλοποίηση του μοντέλου </a:t>
            </a:r>
            <a:r>
              <a:rPr lang="el-GR" dirty="0" err="1"/>
              <a:t>πολυωνυμικής</a:t>
            </a:r>
            <a:r>
              <a:rPr lang="el-GR" dirty="0"/>
              <a:t> λογιστικής παλινδρόμησης έγινε αρχικά η </a:t>
            </a:r>
            <a:r>
              <a:rPr lang="el-GR" dirty="0" err="1"/>
              <a:t>συγγρφή</a:t>
            </a:r>
            <a:r>
              <a:rPr lang="el-GR" dirty="0"/>
              <a:t> του κώδικα στο περιβάλλον </a:t>
            </a:r>
            <a:r>
              <a:rPr lang="en-US" dirty="0"/>
              <a:t>python </a:t>
            </a:r>
            <a:r>
              <a:rPr lang="en-US" dirty="0" err="1"/>
              <a:t>jupyter</a:t>
            </a:r>
            <a:r>
              <a:rPr lang="en-US" dirty="0"/>
              <a:t> notebook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24DB83-0581-4FE4-B1B2-3B2C7786E01D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47206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Χαμηλή και μέτρια προστασία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24DB83-0581-4FE4-B1B2-3B2C7786E01D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26405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Λίγο σημαντική η παρουσία πεζών και ποδηλατών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24DB83-0581-4FE4-B1B2-3B2C7786E01D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20101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Για το σενάριο μείωση του ορίου ταχύτητας σε 30 </a:t>
            </a:r>
            <a:r>
              <a:rPr lang="el-GR" dirty="0" err="1"/>
              <a:t>χλμ</a:t>
            </a:r>
            <a:r>
              <a:rPr lang="el-GR" dirty="0"/>
              <a:t>/ώρα, εκτιμάται και λαμβάνεται υπόψη το επενδυτικό και λειτουργικό κόστος, καθώς και τα ακόλουθα άμεσα </a:t>
            </a:r>
            <a:r>
              <a:rPr lang="el-GR" dirty="0" err="1"/>
              <a:t>κοινωνικο</a:t>
            </a:r>
            <a:r>
              <a:rPr lang="el-GR" dirty="0"/>
              <a:t>-οικονομικά οφέλη: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24DB83-0581-4FE4-B1B2-3B2C7786E01D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51253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Να αναφερθεί το μοντέλο </a:t>
            </a:r>
            <a:r>
              <a:rPr lang="el-GR" dirty="0" err="1"/>
              <a:t>πολυωνυμικής</a:t>
            </a:r>
            <a:r>
              <a:rPr lang="el-GR" dirty="0"/>
              <a:t> μόνο για επιβατικά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24DB83-0581-4FE4-B1B2-3B2C7786E01D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923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E7EBF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933180" y="5089376"/>
            <a:ext cx="11315699" cy="244792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2126" y="213107"/>
            <a:ext cx="6623747" cy="6045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800" b="1" i="0">
                <a:solidFill>
                  <a:srgbClr val="0D284A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l-GR"/>
              <a:t>Ανάλυση Αποδοχής και Ωφελειών από τη θέσπιση ορίου ταχύτητας 30 χλμ/ώρα στο οδικό δίκτυο της Αθήνας</a:t>
            </a:r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A5D59-433D-4311-B548-DE01694C2DDF}" type="datetime1">
              <a:rPr lang="en-US" smtClean="0"/>
              <a:t>7/14/2022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500" b="1" i="0">
                <a:solidFill>
                  <a:srgbClr val="0D284A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l-GR"/>
              <a:t>Ανάλυση Αποδοχής και Ωφελειών από τη θέσπιση ορίου ταχύτητας 30 χλμ/ώρα στο οδικό δίκτυο της Αθήνας</a:t>
            </a:r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8E3D6-A3DD-41CE-B1B8-0A9DF88124BC}" type="datetime1">
              <a:rPr lang="en-US" smtClean="0"/>
              <a:t>7/14/2022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500" b="1" i="0">
                <a:solidFill>
                  <a:srgbClr val="0D284A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l-GR"/>
              <a:t>Ανάλυση Αποδοχής και Ωφελειών από τη θέσπιση ορίου ταχύτητας 30 χλμ/ώρα στο οδικό δίκτυο της Αθήνας</a:t>
            </a:r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7EFD95-DF9D-49DB-9BAF-43DB7F601113}" type="datetime1">
              <a:rPr lang="en-US" smtClean="0"/>
              <a:t>7/14/2022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500" b="1" i="0">
                <a:solidFill>
                  <a:srgbClr val="0D284A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l-GR"/>
              <a:t>Ανάλυση Αποδοχής και Ωφελειών από τη θέσπιση ορίου ταχύτητας 30 χλμ/ώρα στο οδικό δίκτυο της Αθήνας</a:t>
            </a:r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18BE18-CBF0-418F-928A-A3692A55BF22}" type="datetime1">
              <a:rPr lang="en-US" smtClean="0"/>
              <a:t>7/14/2022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l-GR"/>
              <a:t>Ανάλυση Αποδοχής και Ωφελειών από τη θέσπιση ορίου ταχύτητας 30 χλμ/ώρα στο οδικό δίκτυο της Αθήνας</a:t>
            </a:r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B82596-4170-4A0F-8CA8-66DF584995F4}" type="datetime1">
              <a:rPr lang="en-US" smtClean="0"/>
              <a:t>7/14/2022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147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E7EBF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622662" y="-45678"/>
            <a:ext cx="11042675" cy="1092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500" b="1" i="0">
                <a:solidFill>
                  <a:srgbClr val="0D284A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14400" y="2366010"/>
            <a:ext cx="1645920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l-GR"/>
              <a:t>Ανάλυση Αποδοχής και Ωφελειών από τη θέσπιση ορίου ταχύτητας 30 χλμ/ώρα στο οδικό δίκτυο της Αθήνας</a:t>
            </a:r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A0313-ACAD-4BC5-96DF-28918DF2EDC5}" type="datetime1">
              <a:rPr lang="en-US" smtClean="0"/>
              <a:t>7/14/2022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sldNum="0" hd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7" Type="http://schemas.openxmlformats.org/officeDocument/2006/relationships/image" Target="../media/image1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jp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609C15-CD79-1AFE-299D-0103C0D9E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D24BCEE-F798-6A8D-E9CF-22D8CF0AF4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8713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14749">
            <a:alpha val="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AE64B0F-EAF1-E37B-2074-9EC1229C72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8288000" cy="10286998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" y="4299135"/>
            <a:ext cx="8839200" cy="149207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14604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14"/>
              </a:spcBef>
            </a:pPr>
            <a:r>
              <a:rPr lang="el-GR" sz="4800" spc="190" dirty="0"/>
              <a:t>ΑΝΑΠΤΥΞΗ ΜΑΘΗΜΑΤΙΚΩΝ ΜΟΝΤΕΛΩΝ</a:t>
            </a:r>
            <a:endParaRPr sz="4800" dirty="0"/>
          </a:p>
        </p:txBody>
      </p:sp>
      <p:pic>
        <p:nvPicPr>
          <p:cNvPr id="7" name="object 2">
            <a:extLst>
              <a:ext uri="{FF2B5EF4-FFF2-40B4-BE49-F238E27FC236}">
                <a16:creationId xmlns:a16="http://schemas.microsoft.com/office/drawing/2014/main" id="{35AEE4B9-0688-F37D-4FF6-D96B25970CFD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9410700"/>
            <a:ext cx="1066800" cy="87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1196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14749">
            <a:alpha val="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9864" y="1044803"/>
            <a:ext cx="18158135" cy="769838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048301" y="418121"/>
            <a:ext cx="8460740" cy="604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800" spc="65" dirty="0"/>
              <a:t>Δ</a:t>
            </a:r>
            <a:r>
              <a:rPr sz="3800" spc="50" dirty="0"/>
              <a:t>Ι</a:t>
            </a:r>
            <a:r>
              <a:rPr sz="3800" spc="-145" dirty="0"/>
              <a:t>Α</a:t>
            </a:r>
            <a:r>
              <a:rPr sz="3800" spc="65" dirty="0"/>
              <a:t>Δ</a:t>
            </a:r>
            <a:r>
              <a:rPr sz="3800" spc="50" dirty="0"/>
              <a:t>Ι</a:t>
            </a:r>
            <a:r>
              <a:rPr sz="3800" spc="100" dirty="0"/>
              <a:t>Κ</a:t>
            </a:r>
            <a:r>
              <a:rPr sz="3800" spc="-145" dirty="0"/>
              <a:t>Α</a:t>
            </a:r>
            <a:r>
              <a:rPr sz="3800" spc="-310" dirty="0"/>
              <a:t>Σ</a:t>
            </a:r>
            <a:r>
              <a:rPr sz="3800" spc="50" dirty="0"/>
              <a:t>Ι</a:t>
            </a:r>
            <a:r>
              <a:rPr sz="3800" spc="-140" dirty="0"/>
              <a:t>Α</a:t>
            </a:r>
            <a:r>
              <a:rPr sz="3800" spc="-280" dirty="0"/>
              <a:t> </a:t>
            </a:r>
            <a:r>
              <a:rPr sz="3800" spc="-310" dirty="0"/>
              <a:t>Σ</a:t>
            </a:r>
            <a:r>
              <a:rPr sz="3800" spc="-254" dirty="0"/>
              <a:t>Τ</a:t>
            </a:r>
            <a:r>
              <a:rPr sz="3800" spc="-145" dirty="0"/>
              <a:t>Α</a:t>
            </a:r>
            <a:r>
              <a:rPr sz="3800" spc="-254" dirty="0"/>
              <a:t>Τ</a:t>
            </a:r>
            <a:r>
              <a:rPr sz="3800" spc="50" dirty="0"/>
              <a:t>Ι</a:t>
            </a:r>
            <a:r>
              <a:rPr sz="3800" spc="-310" dirty="0"/>
              <a:t>Σ</a:t>
            </a:r>
            <a:r>
              <a:rPr sz="3800" spc="-254" dirty="0"/>
              <a:t>Τ</a:t>
            </a:r>
            <a:r>
              <a:rPr sz="3800" spc="50" dirty="0"/>
              <a:t>Ι</a:t>
            </a:r>
            <a:r>
              <a:rPr sz="3800" spc="100" dirty="0"/>
              <a:t>Κ</a:t>
            </a:r>
            <a:r>
              <a:rPr sz="3800" spc="-95" dirty="0"/>
              <a:t>Η</a:t>
            </a:r>
            <a:r>
              <a:rPr sz="3800" spc="-305" dirty="0"/>
              <a:t>Σ</a:t>
            </a:r>
            <a:r>
              <a:rPr sz="3800" spc="-280" dirty="0"/>
              <a:t> </a:t>
            </a:r>
            <a:r>
              <a:rPr sz="3800" spc="-180" dirty="0"/>
              <a:t>Ε</a:t>
            </a:r>
            <a:r>
              <a:rPr sz="3800" spc="-25" dirty="0"/>
              <a:t>Π</a:t>
            </a:r>
            <a:r>
              <a:rPr sz="3800" spc="-180" dirty="0"/>
              <a:t>Ε</a:t>
            </a:r>
            <a:r>
              <a:rPr sz="3800" spc="-400" dirty="0"/>
              <a:t>Ξ</a:t>
            </a:r>
            <a:r>
              <a:rPr sz="3800" spc="-180" dirty="0"/>
              <a:t>Ε</a:t>
            </a:r>
            <a:r>
              <a:rPr sz="3800" spc="60" dirty="0"/>
              <a:t>Ρ</a:t>
            </a:r>
            <a:r>
              <a:rPr sz="3800" spc="-140" dirty="0"/>
              <a:t>Γ</a:t>
            </a:r>
            <a:r>
              <a:rPr sz="3800" spc="-145" dirty="0"/>
              <a:t>Α</a:t>
            </a:r>
            <a:r>
              <a:rPr sz="3800" spc="-310" dirty="0"/>
              <a:t>Σ</a:t>
            </a:r>
            <a:r>
              <a:rPr sz="3800" spc="50" dirty="0"/>
              <a:t>Ι</a:t>
            </a:r>
            <a:r>
              <a:rPr sz="3800" spc="-145" dirty="0"/>
              <a:t>Α</a:t>
            </a:r>
            <a:r>
              <a:rPr sz="3800" spc="-305" dirty="0"/>
              <a:t>Σ</a:t>
            </a:r>
            <a:endParaRPr sz="3800" dirty="0"/>
          </a:p>
        </p:txBody>
      </p:sp>
      <p:pic>
        <p:nvPicPr>
          <p:cNvPr id="8" name="object 2">
            <a:extLst>
              <a:ext uri="{FF2B5EF4-FFF2-40B4-BE49-F238E27FC236}">
                <a16:creationId xmlns:a16="http://schemas.microsoft.com/office/drawing/2014/main" id="{A3B41766-503C-E775-38D4-30D5870B2B14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9410700"/>
            <a:ext cx="1066800" cy="87630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962005-D9F4-A625-377C-4BD641333252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l-GR"/>
              <a:t>Ανάλυση Αποδοχής και Ωφελειών από τη θέσπιση ορίου ταχύτητας 30 χλμ/ώρα στο οδικό δίκτυο της Αθήνας</a:t>
            </a:r>
            <a:endParaRPr lang="el-G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14749">
            <a:alpha val="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189153" y="878274"/>
            <a:ext cx="10669524" cy="8358371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488706" y="1549955"/>
            <a:ext cx="6400800" cy="1061498"/>
          </a:xfrm>
          <a:custGeom>
            <a:avLst/>
            <a:gdLst/>
            <a:ahLst/>
            <a:cxnLst/>
            <a:rect l="l" t="t" r="r" b="b"/>
            <a:pathLst>
              <a:path w="5254625" h="1952625">
                <a:moveTo>
                  <a:pt x="5254345" y="367995"/>
                </a:moveTo>
                <a:lnTo>
                  <a:pt x="5251475" y="321919"/>
                </a:lnTo>
                <a:lnTo>
                  <a:pt x="5243068" y="277533"/>
                </a:lnTo>
                <a:lnTo>
                  <a:pt x="5229504" y="235178"/>
                </a:lnTo>
                <a:lnTo>
                  <a:pt x="5211115" y="195199"/>
                </a:lnTo>
                <a:lnTo>
                  <a:pt x="5199634" y="176491"/>
                </a:lnTo>
                <a:lnTo>
                  <a:pt x="5188255" y="157949"/>
                </a:lnTo>
                <a:lnTo>
                  <a:pt x="5161280" y="123786"/>
                </a:lnTo>
                <a:lnTo>
                  <a:pt x="5130520" y="93027"/>
                </a:lnTo>
                <a:lnTo>
                  <a:pt x="5096332" y="66065"/>
                </a:lnTo>
                <a:lnTo>
                  <a:pt x="5059057" y="43205"/>
                </a:lnTo>
                <a:lnTo>
                  <a:pt x="5019065" y="24828"/>
                </a:lnTo>
                <a:lnTo>
                  <a:pt x="4976698" y="11264"/>
                </a:lnTo>
                <a:lnTo>
                  <a:pt x="4932286" y="2870"/>
                </a:lnTo>
                <a:lnTo>
                  <a:pt x="4886198" y="0"/>
                </a:lnTo>
                <a:lnTo>
                  <a:pt x="164858" y="0"/>
                </a:lnTo>
                <a:lnTo>
                  <a:pt x="118770" y="2870"/>
                </a:lnTo>
                <a:lnTo>
                  <a:pt x="74371" y="11264"/>
                </a:lnTo>
                <a:lnTo>
                  <a:pt x="31991" y="24828"/>
                </a:lnTo>
                <a:lnTo>
                  <a:pt x="0" y="39535"/>
                </a:lnTo>
                <a:lnTo>
                  <a:pt x="0" y="150710"/>
                </a:lnTo>
                <a:lnTo>
                  <a:pt x="0" y="272872"/>
                </a:lnTo>
                <a:lnTo>
                  <a:pt x="0" y="1679752"/>
                </a:lnTo>
                <a:lnTo>
                  <a:pt x="0" y="1801914"/>
                </a:lnTo>
                <a:lnTo>
                  <a:pt x="0" y="1913089"/>
                </a:lnTo>
                <a:lnTo>
                  <a:pt x="31991" y="1927796"/>
                </a:lnTo>
                <a:lnTo>
                  <a:pt x="74371" y="1941360"/>
                </a:lnTo>
                <a:lnTo>
                  <a:pt x="118770" y="1949754"/>
                </a:lnTo>
                <a:lnTo>
                  <a:pt x="164858" y="1952625"/>
                </a:lnTo>
                <a:lnTo>
                  <a:pt x="4886198" y="1952625"/>
                </a:lnTo>
                <a:lnTo>
                  <a:pt x="4932286" y="1949754"/>
                </a:lnTo>
                <a:lnTo>
                  <a:pt x="4976698" y="1941360"/>
                </a:lnTo>
                <a:lnTo>
                  <a:pt x="5019065" y="1927796"/>
                </a:lnTo>
                <a:lnTo>
                  <a:pt x="5059057" y="1909419"/>
                </a:lnTo>
                <a:lnTo>
                  <a:pt x="5096332" y="1886559"/>
                </a:lnTo>
                <a:lnTo>
                  <a:pt x="5130520" y="1859597"/>
                </a:lnTo>
                <a:lnTo>
                  <a:pt x="5161280" y="1828838"/>
                </a:lnTo>
                <a:lnTo>
                  <a:pt x="5188255" y="1794675"/>
                </a:lnTo>
                <a:lnTo>
                  <a:pt x="5199634" y="1776133"/>
                </a:lnTo>
                <a:lnTo>
                  <a:pt x="5211115" y="1757426"/>
                </a:lnTo>
                <a:lnTo>
                  <a:pt x="5229504" y="1717446"/>
                </a:lnTo>
                <a:lnTo>
                  <a:pt x="5243068" y="1675091"/>
                </a:lnTo>
                <a:lnTo>
                  <a:pt x="5251475" y="1630705"/>
                </a:lnTo>
                <a:lnTo>
                  <a:pt x="5254345" y="1584629"/>
                </a:lnTo>
                <a:lnTo>
                  <a:pt x="5254345" y="367995"/>
                </a:lnTo>
                <a:close/>
              </a:path>
            </a:pathLst>
          </a:custGeom>
          <a:solidFill>
            <a:srgbClr val="0D284A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929361" y="199945"/>
            <a:ext cx="14996794" cy="604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800" spc="-135" dirty="0"/>
              <a:t>ΣΤΑΤΙΣΤΙΚΟ</a:t>
            </a:r>
            <a:r>
              <a:rPr sz="3800" spc="-280" dirty="0"/>
              <a:t> </a:t>
            </a:r>
            <a:r>
              <a:rPr sz="3800" spc="-80" dirty="0"/>
              <a:t>ΜΟΝΤΕΛΟ</a:t>
            </a:r>
            <a:r>
              <a:rPr sz="3800" spc="-275" dirty="0"/>
              <a:t> </a:t>
            </a:r>
            <a:r>
              <a:rPr sz="3800" spc="-30" dirty="0"/>
              <a:t>ΠΟΛΥΩΝΥΜΙΚΗΣ</a:t>
            </a:r>
            <a:r>
              <a:rPr sz="3800" spc="-275" dirty="0"/>
              <a:t> </a:t>
            </a:r>
            <a:r>
              <a:rPr sz="3800" spc="-110" dirty="0"/>
              <a:t>ΛΟΓΙΣΤΙΚΗΣ</a:t>
            </a:r>
            <a:r>
              <a:rPr sz="3800" spc="-280" dirty="0"/>
              <a:t> </a:t>
            </a:r>
            <a:r>
              <a:rPr sz="3800" spc="-65" dirty="0"/>
              <a:t>ΠΑΛΙΝΔΡΟΜΗΣΗΣ</a:t>
            </a:r>
            <a:endParaRPr sz="3800" dirty="0"/>
          </a:p>
        </p:txBody>
      </p:sp>
      <p:sp>
        <p:nvSpPr>
          <p:cNvPr id="8" name="object 8"/>
          <p:cNvSpPr/>
          <p:nvPr/>
        </p:nvSpPr>
        <p:spPr>
          <a:xfrm>
            <a:off x="533400" y="2807968"/>
            <a:ext cx="6400800" cy="1195793"/>
          </a:xfrm>
          <a:custGeom>
            <a:avLst/>
            <a:gdLst/>
            <a:ahLst/>
            <a:cxnLst/>
            <a:rect l="l" t="t" r="r" b="b"/>
            <a:pathLst>
              <a:path w="5212715" h="2095500">
                <a:moveTo>
                  <a:pt x="5212715" y="367144"/>
                </a:moveTo>
                <a:lnTo>
                  <a:pt x="5209845" y="321183"/>
                </a:lnTo>
                <a:lnTo>
                  <a:pt x="5201463" y="276898"/>
                </a:lnTo>
                <a:lnTo>
                  <a:pt x="5187912" y="234645"/>
                </a:lnTo>
                <a:lnTo>
                  <a:pt x="5169547" y="194754"/>
                </a:lnTo>
                <a:lnTo>
                  <a:pt x="5146713" y="157594"/>
                </a:lnTo>
                <a:lnTo>
                  <a:pt x="5119763" y="123494"/>
                </a:lnTo>
                <a:lnTo>
                  <a:pt x="5089042" y="92824"/>
                </a:lnTo>
                <a:lnTo>
                  <a:pt x="5054905" y="65913"/>
                </a:lnTo>
                <a:lnTo>
                  <a:pt x="5017681" y="43103"/>
                </a:lnTo>
                <a:lnTo>
                  <a:pt x="4977739" y="24777"/>
                </a:lnTo>
                <a:lnTo>
                  <a:pt x="4935423" y="11239"/>
                </a:lnTo>
                <a:lnTo>
                  <a:pt x="4891075" y="2870"/>
                </a:lnTo>
                <a:lnTo>
                  <a:pt x="4845050" y="0"/>
                </a:lnTo>
                <a:lnTo>
                  <a:pt x="198755" y="0"/>
                </a:lnTo>
                <a:lnTo>
                  <a:pt x="152730" y="2870"/>
                </a:lnTo>
                <a:lnTo>
                  <a:pt x="108381" y="11239"/>
                </a:lnTo>
                <a:lnTo>
                  <a:pt x="66065" y="24777"/>
                </a:lnTo>
                <a:lnTo>
                  <a:pt x="26123" y="43103"/>
                </a:lnTo>
                <a:lnTo>
                  <a:pt x="0" y="59118"/>
                </a:lnTo>
                <a:lnTo>
                  <a:pt x="0" y="181140"/>
                </a:lnTo>
                <a:lnTo>
                  <a:pt x="0" y="1914359"/>
                </a:lnTo>
                <a:lnTo>
                  <a:pt x="0" y="2036381"/>
                </a:lnTo>
                <a:lnTo>
                  <a:pt x="26123" y="2052396"/>
                </a:lnTo>
                <a:lnTo>
                  <a:pt x="66065" y="2070735"/>
                </a:lnTo>
                <a:lnTo>
                  <a:pt x="108381" y="2084260"/>
                </a:lnTo>
                <a:lnTo>
                  <a:pt x="152730" y="2092629"/>
                </a:lnTo>
                <a:lnTo>
                  <a:pt x="198755" y="2095500"/>
                </a:lnTo>
                <a:lnTo>
                  <a:pt x="4845050" y="2095500"/>
                </a:lnTo>
                <a:lnTo>
                  <a:pt x="4891075" y="2092629"/>
                </a:lnTo>
                <a:lnTo>
                  <a:pt x="4935423" y="2084260"/>
                </a:lnTo>
                <a:lnTo>
                  <a:pt x="4977739" y="2070735"/>
                </a:lnTo>
                <a:lnTo>
                  <a:pt x="5017681" y="2052396"/>
                </a:lnTo>
                <a:lnTo>
                  <a:pt x="5054905" y="2029599"/>
                </a:lnTo>
                <a:lnTo>
                  <a:pt x="5089042" y="2002688"/>
                </a:lnTo>
                <a:lnTo>
                  <a:pt x="5119763" y="1972005"/>
                </a:lnTo>
                <a:lnTo>
                  <a:pt x="5146713" y="1937918"/>
                </a:lnTo>
                <a:lnTo>
                  <a:pt x="5169547" y="1900745"/>
                </a:lnTo>
                <a:lnTo>
                  <a:pt x="5187912" y="1860867"/>
                </a:lnTo>
                <a:lnTo>
                  <a:pt x="5201463" y="1818601"/>
                </a:lnTo>
                <a:lnTo>
                  <a:pt x="5209845" y="1774317"/>
                </a:lnTo>
                <a:lnTo>
                  <a:pt x="5212715" y="1728355"/>
                </a:lnTo>
                <a:lnTo>
                  <a:pt x="5212715" y="367144"/>
                </a:lnTo>
                <a:close/>
              </a:path>
            </a:pathLst>
          </a:custGeom>
          <a:solidFill>
            <a:srgbClr val="0D284A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11"/>
          <p:cNvSpPr/>
          <p:nvPr/>
        </p:nvSpPr>
        <p:spPr>
          <a:xfrm>
            <a:off x="488706" y="4279243"/>
            <a:ext cx="6406564" cy="2239198"/>
          </a:xfrm>
          <a:custGeom>
            <a:avLst/>
            <a:gdLst/>
            <a:ahLst/>
            <a:cxnLst/>
            <a:rect l="l" t="t" r="r" b="b"/>
            <a:pathLst>
              <a:path w="5213985" h="2676525">
                <a:moveTo>
                  <a:pt x="5213743" y="367880"/>
                </a:moveTo>
                <a:lnTo>
                  <a:pt x="5210873" y="321830"/>
                </a:lnTo>
                <a:lnTo>
                  <a:pt x="5202491" y="277456"/>
                </a:lnTo>
                <a:lnTo>
                  <a:pt x="5188940" y="235115"/>
                </a:lnTo>
                <a:lnTo>
                  <a:pt x="5170576" y="195148"/>
                </a:lnTo>
                <a:lnTo>
                  <a:pt x="5159095" y="176428"/>
                </a:lnTo>
                <a:lnTo>
                  <a:pt x="5147742" y="157911"/>
                </a:lnTo>
                <a:lnTo>
                  <a:pt x="5120779" y="123748"/>
                </a:lnTo>
                <a:lnTo>
                  <a:pt x="5090058" y="93002"/>
                </a:lnTo>
                <a:lnTo>
                  <a:pt x="5055908" y="66040"/>
                </a:lnTo>
                <a:lnTo>
                  <a:pt x="5018684" y="43192"/>
                </a:lnTo>
                <a:lnTo>
                  <a:pt x="4978743" y="24815"/>
                </a:lnTo>
                <a:lnTo>
                  <a:pt x="4936414" y="11264"/>
                </a:lnTo>
                <a:lnTo>
                  <a:pt x="4892052" y="2870"/>
                </a:lnTo>
                <a:lnTo>
                  <a:pt x="4846028" y="0"/>
                </a:lnTo>
                <a:lnTo>
                  <a:pt x="333298" y="0"/>
                </a:lnTo>
                <a:lnTo>
                  <a:pt x="287261" y="2870"/>
                </a:lnTo>
                <a:lnTo>
                  <a:pt x="242900" y="11264"/>
                </a:lnTo>
                <a:lnTo>
                  <a:pt x="200583" y="24815"/>
                </a:lnTo>
                <a:lnTo>
                  <a:pt x="160629" y="43192"/>
                </a:lnTo>
                <a:lnTo>
                  <a:pt x="123405" y="66040"/>
                </a:lnTo>
                <a:lnTo>
                  <a:pt x="89255" y="93002"/>
                </a:lnTo>
                <a:lnTo>
                  <a:pt x="58534" y="123748"/>
                </a:lnTo>
                <a:lnTo>
                  <a:pt x="31584" y="157911"/>
                </a:lnTo>
                <a:lnTo>
                  <a:pt x="8750" y="195148"/>
                </a:lnTo>
                <a:lnTo>
                  <a:pt x="0" y="214185"/>
                </a:lnTo>
                <a:lnTo>
                  <a:pt x="0" y="2462339"/>
                </a:lnTo>
                <a:lnTo>
                  <a:pt x="31584" y="2518613"/>
                </a:lnTo>
                <a:lnTo>
                  <a:pt x="58534" y="2552776"/>
                </a:lnTo>
                <a:lnTo>
                  <a:pt x="89255" y="2583523"/>
                </a:lnTo>
                <a:lnTo>
                  <a:pt x="123405" y="2610485"/>
                </a:lnTo>
                <a:lnTo>
                  <a:pt x="160629" y="2633332"/>
                </a:lnTo>
                <a:lnTo>
                  <a:pt x="200583" y="2651709"/>
                </a:lnTo>
                <a:lnTo>
                  <a:pt x="242900" y="2665260"/>
                </a:lnTo>
                <a:lnTo>
                  <a:pt x="287261" y="2673654"/>
                </a:lnTo>
                <a:lnTo>
                  <a:pt x="333298" y="2676525"/>
                </a:lnTo>
                <a:lnTo>
                  <a:pt x="4846028" y="2676525"/>
                </a:lnTo>
                <a:lnTo>
                  <a:pt x="4892052" y="2673654"/>
                </a:lnTo>
                <a:lnTo>
                  <a:pt x="4936414" y="2665260"/>
                </a:lnTo>
                <a:lnTo>
                  <a:pt x="4978743" y="2651709"/>
                </a:lnTo>
                <a:lnTo>
                  <a:pt x="5018684" y="2633332"/>
                </a:lnTo>
                <a:lnTo>
                  <a:pt x="5055908" y="2610485"/>
                </a:lnTo>
                <a:lnTo>
                  <a:pt x="5090058" y="2583523"/>
                </a:lnTo>
                <a:lnTo>
                  <a:pt x="5120779" y="2552776"/>
                </a:lnTo>
                <a:lnTo>
                  <a:pt x="5147742" y="2518613"/>
                </a:lnTo>
                <a:lnTo>
                  <a:pt x="5159095" y="2500096"/>
                </a:lnTo>
                <a:lnTo>
                  <a:pt x="5170576" y="2481376"/>
                </a:lnTo>
                <a:lnTo>
                  <a:pt x="5188940" y="2441410"/>
                </a:lnTo>
                <a:lnTo>
                  <a:pt x="5202491" y="2399068"/>
                </a:lnTo>
                <a:lnTo>
                  <a:pt x="5210873" y="2354694"/>
                </a:lnTo>
                <a:lnTo>
                  <a:pt x="5213743" y="2308644"/>
                </a:lnTo>
                <a:lnTo>
                  <a:pt x="5213743" y="367880"/>
                </a:lnTo>
                <a:close/>
              </a:path>
            </a:pathLst>
          </a:custGeom>
          <a:solidFill>
            <a:srgbClr val="0D284A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14"/>
          <p:cNvSpPr/>
          <p:nvPr/>
        </p:nvSpPr>
        <p:spPr>
          <a:xfrm>
            <a:off x="461980" y="6714956"/>
            <a:ext cx="6427526" cy="1334501"/>
          </a:xfrm>
          <a:custGeom>
            <a:avLst/>
            <a:gdLst/>
            <a:ahLst/>
            <a:cxnLst/>
            <a:rect l="l" t="t" r="r" b="b"/>
            <a:pathLst>
              <a:path w="5219700" h="1819275">
                <a:moveTo>
                  <a:pt x="5219458" y="327799"/>
                </a:moveTo>
                <a:lnTo>
                  <a:pt x="5215890" y="279450"/>
                </a:lnTo>
                <a:lnTo>
                  <a:pt x="5205552" y="233286"/>
                </a:lnTo>
                <a:lnTo>
                  <a:pt x="5188928" y="189788"/>
                </a:lnTo>
                <a:lnTo>
                  <a:pt x="5170843" y="157213"/>
                </a:lnTo>
                <a:lnTo>
                  <a:pt x="5166563" y="149491"/>
                </a:lnTo>
                <a:lnTo>
                  <a:pt x="5138940" y="112903"/>
                </a:lnTo>
                <a:lnTo>
                  <a:pt x="5106581" y="80543"/>
                </a:lnTo>
                <a:lnTo>
                  <a:pt x="5070005" y="52920"/>
                </a:lnTo>
                <a:lnTo>
                  <a:pt x="5029720" y="30530"/>
                </a:lnTo>
                <a:lnTo>
                  <a:pt x="4986248" y="13906"/>
                </a:lnTo>
                <a:lnTo>
                  <a:pt x="4940084" y="3568"/>
                </a:lnTo>
                <a:lnTo>
                  <a:pt x="4891748" y="0"/>
                </a:lnTo>
                <a:lnTo>
                  <a:pt x="327710" y="0"/>
                </a:lnTo>
                <a:lnTo>
                  <a:pt x="279374" y="3568"/>
                </a:lnTo>
                <a:lnTo>
                  <a:pt x="233210" y="13906"/>
                </a:lnTo>
                <a:lnTo>
                  <a:pt x="189738" y="30530"/>
                </a:lnTo>
                <a:lnTo>
                  <a:pt x="149453" y="52920"/>
                </a:lnTo>
                <a:lnTo>
                  <a:pt x="112877" y="80543"/>
                </a:lnTo>
                <a:lnTo>
                  <a:pt x="80518" y="112903"/>
                </a:lnTo>
                <a:lnTo>
                  <a:pt x="52895" y="149491"/>
                </a:lnTo>
                <a:lnTo>
                  <a:pt x="30530" y="189788"/>
                </a:lnTo>
                <a:lnTo>
                  <a:pt x="13906" y="233286"/>
                </a:lnTo>
                <a:lnTo>
                  <a:pt x="3568" y="279450"/>
                </a:lnTo>
                <a:lnTo>
                  <a:pt x="0" y="327799"/>
                </a:lnTo>
                <a:lnTo>
                  <a:pt x="0" y="1491475"/>
                </a:lnTo>
                <a:lnTo>
                  <a:pt x="3568" y="1539811"/>
                </a:lnTo>
                <a:lnTo>
                  <a:pt x="13906" y="1585988"/>
                </a:lnTo>
                <a:lnTo>
                  <a:pt x="30530" y="1629486"/>
                </a:lnTo>
                <a:lnTo>
                  <a:pt x="52895" y="1669783"/>
                </a:lnTo>
                <a:lnTo>
                  <a:pt x="80518" y="1706359"/>
                </a:lnTo>
                <a:lnTo>
                  <a:pt x="112877" y="1738731"/>
                </a:lnTo>
                <a:lnTo>
                  <a:pt x="149453" y="1766354"/>
                </a:lnTo>
                <a:lnTo>
                  <a:pt x="189738" y="1788744"/>
                </a:lnTo>
                <a:lnTo>
                  <a:pt x="233210" y="1805355"/>
                </a:lnTo>
                <a:lnTo>
                  <a:pt x="279374" y="1815706"/>
                </a:lnTo>
                <a:lnTo>
                  <a:pt x="327710" y="1819275"/>
                </a:lnTo>
                <a:lnTo>
                  <a:pt x="4891748" y="1819275"/>
                </a:lnTo>
                <a:lnTo>
                  <a:pt x="4940084" y="1815706"/>
                </a:lnTo>
                <a:lnTo>
                  <a:pt x="4986248" y="1805355"/>
                </a:lnTo>
                <a:lnTo>
                  <a:pt x="5029720" y="1788744"/>
                </a:lnTo>
                <a:lnTo>
                  <a:pt x="5070005" y="1766354"/>
                </a:lnTo>
                <a:lnTo>
                  <a:pt x="5106581" y="1738731"/>
                </a:lnTo>
                <a:lnTo>
                  <a:pt x="5138940" y="1706359"/>
                </a:lnTo>
                <a:lnTo>
                  <a:pt x="5166563" y="1669783"/>
                </a:lnTo>
                <a:lnTo>
                  <a:pt x="5170843" y="1662061"/>
                </a:lnTo>
                <a:lnTo>
                  <a:pt x="5188928" y="1629486"/>
                </a:lnTo>
                <a:lnTo>
                  <a:pt x="5205552" y="1585988"/>
                </a:lnTo>
                <a:lnTo>
                  <a:pt x="5215890" y="1539811"/>
                </a:lnTo>
                <a:lnTo>
                  <a:pt x="5219458" y="1491475"/>
                </a:lnTo>
                <a:lnTo>
                  <a:pt x="5219458" y="327799"/>
                </a:lnTo>
                <a:close/>
              </a:path>
            </a:pathLst>
          </a:custGeom>
          <a:solidFill>
            <a:srgbClr val="0D284A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6" name="object 16"/>
          <p:cNvSpPr txBox="1"/>
          <p:nvPr/>
        </p:nvSpPr>
        <p:spPr>
          <a:xfrm>
            <a:off x="838200" y="1577959"/>
            <a:ext cx="6051306" cy="63017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69900" marR="1195705" indent="-457200">
              <a:lnSpc>
                <a:spcPct val="1174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sz="2800" spc="110" dirty="0" err="1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Περι</a:t>
            </a:r>
            <a:r>
              <a:rPr sz="2800" spc="11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βάλλον</a:t>
            </a:r>
            <a:r>
              <a:rPr sz="2800" spc="-5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9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Python</a:t>
            </a:r>
            <a:r>
              <a:rPr lang="el-GR" sz="2800" spc="9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20" dirty="0" err="1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Jupyter</a:t>
            </a:r>
            <a:r>
              <a:rPr sz="2800" spc="-3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12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Notebook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900" marR="335280" indent="-457200">
              <a:lnSpc>
                <a:spcPct val="117400"/>
              </a:lnSpc>
              <a:buFont typeface="Arial" panose="020B0604020202020204" pitchFamily="34" charset="0"/>
              <a:buChar char="•"/>
            </a:pPr>
            <a:r>
              <a:rPr sz="2800" spc="3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Εξαρτημένη </a:t>
            </a:r>
            <a:r>
              <a:rPr sz="2800" spc="7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Μεταβλητή: </a:t>
            </a:r>
            <a:r>
              <a:rPr sz="2800" spc="-77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5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Η </a:t>
            </a:r>
            <a:r>
              <a:rPr sz="2800" spc="12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επιλογή </a:t>
            </a:r>
            <a:r>
              <a:rPr sz="2800" spc="7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του </a:t>
            </a:r>
            <a:r>
              <a:rPr sz="2800" spc="5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κάθε </a:t>
            </a:r>
            <a:r>
              <a:rPr sz="2800" spc="5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12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σεναρίου</a:t>
            </a:r>
            <a:r>
              <a:rPr lang="el-GR" sz="2800" spc="12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900" marR="5080" indent="-457200">
              <a:lnSpc>
                <a:spcPct val="117400"/>
              </a:lnSpc>
              <a:buFont typeface="Arial" panose="020B0604020202020204" pitchFamily="34" charset="0"/>
              <a:buChar char="•"/>
            </a:pPr>
            <a:r>
              <a:rPr sz="2800" spc="-5" dirty="0" err="1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Ανεξάρτητες</a:t>
            </a:r>
            <a:r>
              <a:rPr sz="2800" spc="-5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3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Μεταβλητές</a:t>
            </a:r>
            <a:r>
              <a:rPr sz="2800" spc="-5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-3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sz="2800" spc="-77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Χρόνος, </a:t>
            </a:r>
            <a:r>
              <a:rPr sz="2800" spc="8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Κατανάλωση </a:t>
            </a:r>
            <a:r>
              <a:rPr sz="2800" spc="9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10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Καυσίμου, </a:t>
            </a:r>
            <a:r>
              <a:rPr sz="2800" spc="9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Πιθανότητα </a:t>
            </a:r>
            <a:r>
              <a:rPr sz="2800" spc="12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Οδικού </a:t>
            </a:r>
            <a:r>
              <a:rPr sz="2800" spc="4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Ατυχήματος </a:t>
            </a:r>
            <a:r>
              <a:rPr sz="2800" spc="15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και </a:t>
            </a:r>
            <a:r>
              <a:rPr sz="2800" spc="1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άλλες</a:t>
            </a:r>
            <a:r>
              <a:rPr lang="el-GR" sz="2800" spc="1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l-GR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900" marR="610870" indent="-457200">
              <a:lnSpc>
                <a:spcPct val="117400"/>
              </a:lnSpc>
              <a:buFont typeface="Arial" panose="020B0604020202020204" pitchFamily="34" charset="0"/>
              <a:buChar char="•"/>
            </a:pPr>
            <a:r>
              <a:rPr sz="2800" spc="6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Τελικό</a:t>
            </a:r>
            <a:r>
              <a:rPr sz="2800" spc="-4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8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Μοντέλο</a:t>
            </a:r>
            <a:r>
              <a:rPr sz="2800" spc="-4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7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έπειτα </a:t>
            </a:r>
            <a:r>
              <a:rPr sz="2800" spc="-77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18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από</a:t>
            </a:r>
            <a:r>
              <a:rPr sz="2800" spc="-3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11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πλήθος</a:t>
            </a:r>
            <a:r>
              <a:rPr sz="2800" spc="-2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16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δοκιμών</a:t>
            </a:r>
            <a:r>
              <a:rPr lang="el-GR" sz="2800" spc="16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object 2">
            <a:extLst>
              <a:ext uri="{FF2B5EF4-FFF2-40B4-BE49-F238E27FC236}">
                <a16:creationId xmlns:a16="http://schemas.microsoft.com/office/drawing/2014/main" id="{256BB036-582D-C8A8-5B76-F9D6039B6461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9410700"/>
            <a:ext cx="1066800" cy="87630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FB4ACF-8720-F90B-D0B8-C918DC302CA7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l-GR"/>
              <a:t>Ανάλυση Αποδοχής και Ωφελειών από τη θέσπιση ορίου ταχύτητας 30 χλμ/ώρα στο οδικό δίκτυο της Αθήνας</a:t>
            </a:r>
            <a:endParaRPr lang="el-GR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14749">
            <a:alpha val="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4038600" y="1078940"/>
            <a:ext cx="10134600" cy="1473289"/>
          </a:xfrm>
          <a:custGeom>
            <a:avLst/>
            <a:gdLst/>
            <a:ahLst/>
            <a:cxnLst/>
            <a:rect l="l" t="t" r="r" b="b"/>
            <a:pathLst>
              <a:path w="10887075" h="1524000">
                <a:moveTo>
                  <a:pt x="10886783" y="281520"/>
                </a:moveTo>
                <a:lnTo>
                  <a:pt x="10883087" y="235940"/>
                </a:lnTo>
                <a:lnTo>
                  <a:pt x="10872419" y="192671"/>
                </a:lnTo>
                <a:lnTo>
                  <a:pt x="10855338" y="152298"/>
                </a:lnTo>
                <a:lnTo>
                  <a:pt x="10844606" y="135013"/>
                </a:lnTo>
                <a:lnTo>
                  <a:pt x="10832440" y="115404"/>
                </a:lnTo>
                <a:lnTo>
                  <a:pt x="10804322" y="82588"/>
                </a:lnTo>
                <a:lnTo>
                  <a:pt x="10771543" y="54419"/>
                </a:lnTo>
                <a:lnTo>
                  <a:pt x="10734713" y="31483"/>
                </a:lnTo>
                <a:lnTo>
                  <a:pt x="10694403" y="14376"/>
                </a:lnTo>
                <a:lnTo>
                  <a:pt x="10651211" y="3695"/>
                </a:lnTo>
                <a:lnTo>
                  <a:pt x="10605707" y="0"/>
                </a:lnTo>
                <a:lnTo>
                  <a:pt x="281063" y="0"/>
                </a:lnTo>
                <a:lnTo>
                  <a:pt x="235559" y="3695"/>
                </a:lnTo>
                <a:lnTo>
                  <a:pt x="192366" y="14376"/>
                </a:lnTo>
                <a:lnTo>
                  <a:pt x="152057" y="31483"/>
                </a:lnTo>
                <a:lnTo>
                  <a:pt x="115227" y="54419"/>
                </a:lnTo>
                <a:lnTo>
                  <a:pt x="82461" y="82588"/>
                </a:lnTo>
                <a:lnTo>
                  <a:pt x="54330" y="115404"/>
                </a:lnTo>
                <a:lnTo>
                  <a:pt x="31432" y="152298"/>
                </a:lnTo>
                <a:lnTo>
                  <a:pt x="14363" y="192671"/>
                </a:lnTo>
                <a:lnTo>
                  <a:pt x="3683" y="235940"/>
                </a:lnTo>
                <a:lnTo>
                  <a:pt x="0" y="281520"/>
                </a:lnTo>
                <a:lnTo>
                  <a:pt x="0" y="1242466"/>
                </a:lnTo>
                <a:lnTo>
                  <a:pt x="3683" y="1288046"/>
                </a:lnTo>
                <a:lnTo>
                  <a:pt x="14363" y="1331315"/>
                </a:lnTo>
                <a:lnTo>
                  <a:pt x="31432" y="1371688"/>
                </a:lnTo>
                <a:lnTo>
                  <a:pt x="54330" y="1408582"/>
                </a:lnTo>
                <a:lnTo>
                  <a:pt x="82461" y="1441399"/>
                </a:lnTo>
                <a:lnTo>
                  <a:pt x="115227" y="1469580"/>
                </a:lnTo>
                <a:lnTo>
                  <a:pt x="152057" y="1492504"/>
                </a:lnTo>
                <a:lnTo>
                  <a:pt x="192366" y="1509610"/>
                </a:lnTo>
                <a:lnTo>
                  <a:pt x="235559" y="1520304"/>
                </a:lnTo>
                <a:lnTo>
                  <a:pt x="281063" y="1524000"/>
                </a:lnTo>
                <a:lnTo>
                  <a:pt x="10605707" y="1524000"/>
                </a:lnTo>
                <a:lnTo>
                  <a:pt x="10651211" y="1520304"/>
                </a:lnTo>
                <a:lnTo>
                  <a:pt x="10694403" y="1509610"/>
                </a:lnTo>
                <a:lnTo>
                  <a:pt x="10734713" y="1492504"/>
                </a:lnTo>
                <a:lnTo>
                  <a:pt x="10771543" y="1469580"/>
                </a:lnTo>
                <a:lnTo>
                  <a:pt x="10804322" y="1441399"/>
                </a:lnTo>
                <a:lnTo>
                  <a:pt x="10832440" y="1408582"/>
                </a:lnTo>
                <a:lnTo>
                  <a:pt x="10844606" y="1388973"/>
                </a:lnTo>
                <a:lnTo>
                  <a:pt x="10855338" y="1371688"/>
                </a:lnTo>
                <a:lnTo>
                  <a:pt x="10872419" y="1331315"/>
                </a:lnTo>
                <a:lnTo>
                  <a:pt x="10883087" y="1288046"/>
                </a:lnTo>
                <a:lnTo>
                  <a:pt x="10886783" y="1242466"/>
                </a:lnTo>
                <a:lnTo>
                  <a:pt x="10886783" y="281520"/>
                </a:lnTo>
                <a:close/>
              </a:path>
            </a:pathLst>
          </a:custGeom>
          <a:solidFill>
            <a:srgbClr val="0D284A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2944661" y="171930"/>
            <a:ext cx="12399010" cy="604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800" spc="-310" dirty="0"/>
              <a:t>Σ</a:t>
            </a:r>
            <a:r>
              <a:rPr sz="3800" spc="-30" dirty="0"/>
              <a:t>Υ</a:t>
            </a:r>
            <a:r>
              <a:rPr sz="3800" spc="-45" dirty="0"/>
              <a:t>Ν</a:t>
            </a:r>
            <a:r>
              <a:rPr sz="3800" spc="-145" dirty="0"/>
              <a:t>Α</a:t>
            </a:r>
            <a:r>
              <a:rPr sz="3800" spc="60" dirty="0"/>
              <a:t>Ρ</a:t>
            </a:r>
            <a:r>
              <a:rPr sz="3800" spc="-254" dirty="0"/>
              <a:t>Τ</a:t>
            </a:r>
            <a:r>
              <a:rPr sz="3800" spc="-95" dirty="0"/>
              <a:t>Η</a:t>
            </a:r>
            <a:r>
              <a:rPr sz="3800" spc="-310" dirty="0"/>
              <a:t>Σ</a:t>
            </a:r>
            <a:r>
              <a:rPr sz="3800" spc="-90" dirty="0"/>
              <a:t>Η</a:t>
            </a:r>
            <a:r>
              <a:rPr sz="3800" spc="-280" dirty="0"/>
              <a:t> </a:t>
            </a:r>
            <a:r>
              <a:rPr sz="3800" spc="-35" dirty="0"/>
              <a:t>Χ</a:t>
            </a:r>
            <a:r>
              <a:rPr sz="3800" spc="60" dirty="0"/>
              <a:t>Ρ</a:t>
            </a:r>
            <a:r>
              <a:rPr sz="3800" spc="-95" dirty="0"/>
              <a:t>Η</a:t>
            </a:r>
            <a:r>
              <a:rPr sz="3800" spc="-310" dirty="0"/>
              <a:t>Σ</a:t>
            </a:r>
            <a:r>
              <a:rPr sz="3800" spc="50" dirty="0"/>
              <a:t>Ι</a:t>
            </a:r>
            <a:r>
              <a:rPr sz="3800" spc="160" dirty="0"/>
              <a:t>Μ</a:t>
            </a:r>
            <a:r>
              <a:rPr sz="3800" spc="-55" dirty="0"/>
              <a:t>Ο</a:t>
            </a:r>
            <a:r>
              <a:rPr sz="3800" spc="-254" dirty="0"/>
              <a:t>Τ</a:t>
            </a:r>
            <a:r>
              <a:rPr sz="3800" spc="-95" dirty="0"/>
              <a:t>Η</a:t>
            </a:r>
            <a:r>
              <a:rPr sz="3800" spc="-254" dirty="0"/>
              <a:t>Τ</a:t>
            </a:r>
            <a:r>
              <a:rPr sz="3800" spc="-145" dirty="0"/>
              <a:t>Α</a:t>
            </a:r>
            <a:r>
              <a:rPr sz="3800" spc="-305" dirty="0"/>
              <a:t>Σ</a:t>
            </a:r>
            <a:r>
              <a:rPr sz="3800" spc="-280" dirty="0"/>
              <a:t> </a:t>
            </a:r>
            <a:r>
              <a:rPr sz="3800" spc="-25" dirty="0"/>
              <a:t>Π</a:t>
            </a:r>
            <a:r>
              <a:rPr sz="3800" spc="-55" dirty="0"/>
              <a:t>Ο</a:t>
            </a:r>
            <a:r>
              <a:rPr sz="3800" spc="-130" dirty="0"/>
              <a:t>Λ</a:t>
            </a:r>
            <a:r>
              <a:rPr sz="3800" spc="-30" dirty="0"/>
              <a:t>Υ</a:t>
            </a:r>
            <a:r>
              <a:rPr sz="3800" spc="75" dirty="0"/>
              <a:t>Ω</a:t>
            </a:r>
            <a:r>
              <a:rPr sz="3800" spc="-45" dirty="0"/>
              <a:t>Ν</a:t>
            </a:r>
            <a:r>
              <a:rPr sz="3800" spc="-30" dirty="0"/>
              <a:t>Υ</a:t>
            </a:r>
            <a:r>
              <a:rPr sz="3800" spc="160" dirty="0"/>
              <a:t>Μ</a:t>
            </a:r>
            <a:r>
              <a:rPr sz="3800" spc="50" dirty="0"/>
              <a:t>Ι</a:t>
            </a:r>
            <a:r>
              <a:rPr sz="3800" spc="100" dirty="0"/>
              <a:t>Κ</a:t>
            </a:r>
            <a:r>
              <a:rPr sz="3800" spc="-55" dirty="0"/>
              <a:t>Ο</a:t>
            </a:r>
            <a:r>
              <a:rPr sz="3800" spc="-25" dirty="0"/>
              <a:t>Υ</a:t>
            </a:r>
            <a:r>
              <a:rPr sz="3800" spc="-280" dirty="0"/>
              <a:t> </a:t>
            </a:r>
            <a:r>
              <a:rPr sz="3800" spc="160" dirty="0"/>
              <a:t>Μ</a:t>
            </a:r>
            <a:r>
              <a:rPr sz="3800" spc="-55" dirty="0"/>
              <a:t>Ο</a:t>
            </a:r>
            <a:r>
              <a:rPr sz="3800" spc="-45" dirty="0"/>
              <a:t>Ν</a:t>
            </a:r>
            <a:r>
              <a:rPr sz="3800" spc="-254" dirty="0"/>
              <a:t>Τ</a:t>
            </a:r>
            <a:r>
              <a:rPr sz="3800" spc="-180" dirty="0"/>
              <a:t>Ε</a:t>
            </a:r>
            <a:r>
              <a:rPr sz="3800" spc="-130" dirty="0"/>
              <a:t>Λ</a:t>
            </a:r>
            <a:r>
              <a:rPr sz="3800" spc="-55" dirty="0"/>
              <a:t>Ο</a:t>
            </a:r>
            <a:r>
              <a:rPr sz="3800" spc="-25" dirty="0"/>
              <a:t>Υ</a:t>
            </a:r>
            <a:endParaRPr sz="3800" dirty="0"/>
          </a:p>
        </p:txBody>
      </p:sp>
      <p:sp>
        <p:nvSpPr>
          <p:cNvPr id="8" name="object 8"/>
          <p:cNvSpPr txBox="1"/>
          <p:nvPr/>
        </p:nvSpPr>
        <p:spPr>
          <a:xfrm>
            <a:off x="4572000" y="1078940"/>
            <a:ext cx="9213215" cy="1473288"/>
          </a:xfrm>
          <a:prstGeom prst="rect">
            <a:avLst/>
          </a:prstGeom>
        </p:spPr>
        <p:txBody>
          <a:bodyPr vert="horz" wrap="square" lIns="0" tIns="85090" rIns="0" bIns="0" rtlCol="0">
            <a:spAutoFit/>
          </a:bodyPr>
          <a:lstStyle/>
          <a:p>
            <a:pPr marL="469900" indent="-457200" algn="ctr">
              <a:lnSpc>
                <a:spcPct val="100000"/>
              </a:lnSpc>
              <a:spcBef>
                <a:spcPts val="670"/>
              </a:spcBef>
              <a:buFont typeface="Arial" panose="020B0604020202020204" pitchFamily="34" charset="0"/>
              <a:buChar char="•"/>
            </a:pPr>
            <a:r>
              <a:rPr sz="2800" spc="5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Λογική</a:t>
            </a:r>
            <a:r>
              <a:rPr sz="2800" spc="-3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6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Ερμηνεία</a:t>
            </a:r>
            <a:r>
              <a:rPr sz="2800" spc="-3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12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Προσήμων</a:t>
            </a:r>
            <a:r>
              <a:rPr sz="2800" spc="-3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2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Συντελεστών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900" marR="5080" indent="-457200" algn="ctr">
              <a:lnSpc>
                <a:spcPct val="116399"/>
              </a:lnSpc>
              <a:buFont typeface="Arial" panose="020B0604020202020204" pitchFamily="34" charset="0"/>
              <a:buChar char="•"/>
            </a:pPr>
            <a:r>
              <a:rPr sz="2800" spc="9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Καμία</a:t>
            </a:r>
            <a:r>
              <a:rPr sz="2800" spc="-3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5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Συσχέτιση</a:t>
            </a:r>
            <a:r>
              <a:rPr sz="2800" spc="-2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3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μεταξύ</a:t>
            </a:r>
            <a:r>
              <a:rPr sz="2800" spc="-2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3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Ανεξάρτητων</a:t>
            </a:r>
            <a:r>
              <a:rPr sz="2800" spc="-2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8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Μεταβλητών</a:t>
            </a:r>
            <a:endParaRPr lang="el-GR" sz="2800" spc="80" dirty="0">
              <a:solidFill>
                <a:srgbClr val="E7EB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900" marR="5080" indent="-457200" algn="ctr">
              <a:lnSpc>
                <a:spcPct val="116399"/>
              </a:lnSpc>
              <a:buFont typeface="Arial" panose="020B0604020202020204" pitchFamily="34" charset="0"/>
              <a:buChar char="•"/>
            </a:pPr>
            <a:r>
              <a:rPr sz="2800" spc="-2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Pseudo-R </a:t>
            </a:r>
            <a:r>
              <a:rPr sz="2800" spc="7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square</a:t>
            </a:r>
            <a:r>
              <a:rPr sz="2800" spc="-2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-4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sz="2800" spc="-2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1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0,4128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112166" y="2793218"/>
            <a:ext cx="14063656" cy="6700745"/>
          </a:xfrm>
          <a:prstGeom prst="rect">
            <a:avLst/>
          </a:prstGeom>
        </p:spPr>
      </p:pic>
      <p:pic>
        <p:nvPicPr>
          <p:cNvPr id="14" name="object 2">
            <a:extLst>
              <a:ext uri="{FF2B5EF4-FFF2-40B4-BE49-F238E27FC236}">
                <a16:creationId xmlns:a16="http://schemas.microsoft.com/office/drawing/2014/main" id="{B6DBDCB4-DB96-5A7D-2942-B94DF7CEF6D8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9410700"/>
            <a:ext cx="1066800" cy="87630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086E240-55ED-290E-B050-4B2DD6C61CF8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l-GR"/>
              <a:t>Ανάλυση Αποδοχής και Ωφελειών από τη θέσπιση ορίου ταχύτητας 30 χλμ/ώρα στο οδικό δίκτυο της Αθήνας</a:t>
            </a:r>
            <a:endParaRPr lang="el-GR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14749">
            <a:alpha val="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450051" y="1616488"/>
            <a:ext cx="5153025" cy="1262006"/>
          </a:xfrm>
          <a:custGeom>
            <a:avLst/>
            <a:gdLst/>
            <a:ahLst/>
            <a:cxnLst/>
            <a:rect l="l" t="t" r="r" b="b"/>
            <a:pathLst>
              <a:path w="5153025" h="1952625">
                <a:moveTo>
                  <a:pt x="5152656" y="367995"/>
                </a:moveTo>
                <a:lnTo>
                  <a:pt x="5149786" y="321932"/>
                </a:lnTo>
                <a:lnTo>
                  <a:pt x="5141392" y="277545"/>
                </a:lnTo>
                <a:lnTo>
                  <a:pt x="5127828" y="235178"/>
                </a:lnTo>
                <a:lnTo>
                  <a:pt x="5109438" y="195211"/>
                </a:lnTo>
                <a:lnTo>
                  <a:pt x="5097945" y="176491"/>
                </a:lnTo>
                <a:lnTo>
                  <a:pt x="5086578" y="157962"/>
                </a:lnTo>
                <a:lnTo>
                  <a:pt x="5059591" y="123786"/>
                </a:lnTo>
                <a:lnTo>
                  <a:pt x="5028831" y="93040"/>
                </a:lnTo>
                <a:lnTo>
                  <a:pt x="4994643" y="66065"/>
                </a:lnTo>
                <a:lnTo>
                  <a:pt x="4957381" y="43205"/>
                </a:lnTo>
                <a:lnTo>
                  <a:pt x="4917389" y="24828"/>
                </a:lnTo>
                <a:lnTo>
                  <a:pt x="4875009" y="11264"/>
                </a:lnTo>
                <a:lnTo>
                  <a:pt x="4830610" y="2882"/>
                </a:lnTo>
                <a:lnTo>
                  <a:pt x="4784522" y="0"/>
                </a:lnTo>
                <a:lnTo>
                  <a:pt x="63182" y="0"/>
                </a:lnTo>
                <a:lnTo>
                  <a:pt x="17094" y="2882"/>
                </a:lnTo>
                <a:lnTo>
                  <a:pt x="0" y="6108"/>
                </a:lnTo>
                <a:lnTo>
                  <a:pt x="0" y="102273"/>
                </a:lnTo>
                <a:lnTo>
                  <a:pt x="0" y="188582"/>
                </a:lnTo>
                <a:lnTo>
                  <a:pt x="0" y="1764055"/>
                </a:lnTo>
                <a:lnTo>
                  <a:pt x="0" y="1850351"/>
                </a:lnTo>
                <a:lnTo>
                  <a:pt x="0" y="1946516"/>
                </a:lnTo>
                <a:lnTo>
                  <a:pt x="17094" y="1949754"/>
                </a:lnTo>
                <a:lnTo>
                  <a:pt x="63182" y="1952625"/>
                </a:lnTo>
                <a:lnTo>
                  <a:pt x="4784522" y="1952625"/>
                </a:lnTo>
                <a:lnTo>
                  <a:pt x="4830610" y="1949754"/>
                </a:lnTo>
                <a:lnTo>
                  <a:pt x="4875009" y="1941360"/>
                </a:lnTo>
                <a:lnTo>
                  <a:pt x="4917389" y="1927796"/>
                </a:lnTo>
                <a:lnTo>
                  <a:pt x="4957381" y="1909419"/>
                </a:lnTo>
                <a:lnTo>
                  <a:pt x="4994643" y="1886572"/>
                </a:lnTo>
                <a:lnTo>
                  <a:pt x="5028831" y="1859597"/>
                </a:lnTo>
                <a:lnTo>
                  <a:pt x="5059591" y="1828850"/>
                </a:lnTo>
                <a:lnTo>
                  <a:pt x="5086578" y="1794675"/>
                </a:lnTo>
                <a:lnTo>
                  <a:pt x="5097945" y="1776145"/>
                </a:lnTo>
                <a:lnTo>
                  <a:pt x="5109438" y="1757426"/>
                </a:lnTo>
                <a:lnTo>
                  <a:pt x="5127828" y="1717446"/>
                </a:lnTo>
                <a:lnTo>
                  <a:pt x="5141392" y="1675091"/>
                </a:lnTo>
                <a:lnTo>
                  <a:pt x="5149786" y="1630705"/>
                </a:lnTo>
                <a:lnTo>
                  <a:pt x="5152656" y="1584629"/>
                </a:lnTo>
                <a:lnTo>
                  <a:pt x="5152656" y="367995"/>
                </a:lnTo>
                <a:close/>
              </a:path>
            </a:pathLst>
          </a:custGeom>
          <a:solidFill>
            <a:srgbClr val="0D284A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41784" y="0"/>
            <a:ext cx="1730311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125" dirty="0"/>
              <a:t>ΣΤΑΤΙΣΤΙΚΟ</a:t>
            </a:r>
            <a:r>
              <a:rPr sz="3600" spc="-260" dirty="0"/>
              <a:t> </a:t>
            </a:r>
            <a:r>
              <a:rPr sz="3600" spc="-70" dirty="0"/>
              <a:t>ΜΟΝΤΕΛΟ</a:t>
            </a:r>
            <a:r>
              <a:rPr sz="3600" spc="-254" dirty="0"/>
              <a:t> </a:t>
            </a:r>
            <a:r>
              <a:rPr sz="3600" spc="5" dirty="0"/>
              <a:t>ΔΙΩΝΥΜΙΚΗΣ</a:t>
            </a:r>
            <a:r>
              <a:rPr sz="3600" spc="-254" dirty="0"/>
              <a:t> </a:t>
            </a:r>
            <a:r>
              <a:rPr sz="3600" spc="-100" dirty="0"/>
              <a:t>ΛΟΓΙΣΤΙΚΗΣ</a:t>
            </a:r>
            <a:r>
              <a:rPr sz="3600" spc="-260" dirty="0"/>
              <a:t> </a:t>
            </a:r>
            <a:r>
              <a:rPr sz="3600" spc="-35" dirty="0"/>
              <a:t>ΠΑΛΙΝΔΡΟΜΗΣ</a:t>
            </a:r>
            <a:r>
              <a:rPr sz="3600" spc="-254" dirty="0"/>
              <a:t> </a:t>
            </a:r>
            <a:r>
              <a:rPr sz="3600" spc="-160" dirty="0"/>
              <a:t>(1Ης</a:t>
            </a:r>
            <a:r>
              <a:rPr sz="3600" spc="-254" dirty="0"/>
              <a:t> </a:t>
            </a:r>
            <a:r>
              <a:rPr sz="3600" spc="-95" dirty="0"/>
              <a:t>ΕΝΑΛΛΑΚΤΙΚΗΣ)</a:t>
            </a:r>
            <a:endParaRPr sz="3600" dirty="0"/>
          </a:p>
        </p:txBody>
      </p:sp>
      <p:sp>
        <p:nvSpPr>
          <p:cNvPr id="7" name="object 7"/>
          <p:cNvSpPr/>
          <p:nvPr/>
        </p:nvSpPr>
        <p:spPr>
          <a:xfrm>
            <a:off x="441784" y="3191689"/>
            <a:ext cx="5146675" cy="3467416"/>
          </a:xfrm>
          <a:custGeom>
            <a:avLst/>
            <a:gdLst/>
            <a:ahLst/>
            <a:cxnLst/>
            <a:rect l="l" t="t" r="r" b="b"/>
            <a:pathLst>
              <a:path w="5146675" h="3600450">
                <a:moveTo>
                  <a:pt x="5146573" y="367830"/>
                </a:moveTo>
                <a:lnTo>
                  <a:pt x="5143703" y="321779"/>
                </a:lnTo>
                <a:lnTo>
                  <a:pt x="5135308" y="277418"/>
                </a:lnTo>
                <a:lnTo>
                  <a:pt x="5121757" y="235077"/>
                </a:lnTo>
                <a:lnTo>
                  <a:pt x="5103393" y="195122"/>
                </a:lnTo>
                <a:lnTo>
                  <a:pt x="5080559" y="157886"/>
                </a:lnTo>
                <a:lnTo>
                  <a:pt x="5053609" y="123723"/>
                </a:lnTo>
                <a:lnTo>
                  <a:pt x="5022875" y="92989"/>
                </a:lnTo>
                <a:lnTo>
                  <a:pt x="4988738" y="66027"/>
                </a:lnTo>
                <a:lnTo>
                  <a:pt x="4951514" y="43180"/>
                </a:lnTo>
                <a:lnTo>
                  <a:pt x="4911560" y="24815"/>
                </a:lnTo>
                <a:lnTo>
                  <a:pt x="4869231" y="11252"/>
                </a:lnTo>
                <a:lnTo>
                  <a:pt x="4824882" y="2870"/>
                </a:lnTo>
                <a:lnTo>
                  <a:pt x="4778845" y="0"/>
                </a:lnTo>
                <a:lnTo>
                  <a:pt x="266052" y="0"/>
                </a:lnTo>
                <a:lnTo>
                  <a:pt x="220014" y="2870"/>
                </a:lnTo>
                <a:lnTo>
                  <a:pt x="175653" y="11252"/>
                </a:lnTo>
                <a:lnTo>
                  <a:pt x="133324" y="24815"/>
                </a:lnTo>
                <a:lnTo>
                  <a:pt x="93383" y="43180"/>
                </a:lnTo>
                <a:lnTo>
                  <a:pt x="56159" y="66027"/>
                </a:lnTo>
                <a:lnTo>
                  <a:pt x="22009" y="92989"/>
                </a:lnTo>
                <a:lnTo>
                  <a:pt x="0" y="115011"/>
                </a:lnTo>
                <a:lnTo>
                  <a:pt x="0" y="306590"/>
                </a:lnTo>
                <a:lnTo>
                  <a:pt x="0" y="3293846"/>
                </a:lnTo>
                <a:lnTo>
                  <a:pt x="0" y="3485426"/>
                </a:lnTo>
                <a:lnTo>
                  <a:pt x="22009" y="3507448"/>
                </a:lnTo>
                <a:lnTo>
                  <a:pt x="56159" y="3534410"/>
                </a:lnTo>
                <a:lnTo>
                  <a:pt x="93383" y="3557257"/>
                </a:lnTo>
                <a:lnTo>
                  <a:pt x="133324" y="3575634"/>
                </a:lnTo>
                <a:lnTo>
                  <a:pt x="175653" y="3589185"/>
                </a:lnTo>
                <a:lnTo>
                  <a:pt x="220014" y="3597567"/>
                </a:lnTo>
                <a:lnTo>
                  <a:pt x="266052" y="3600450"/>
                </a:lnTo>
                <a:lnTo>
                  <a:pt x="4778845" y="3600450"/>
                </a:lnTo>
                <a:lnTo>
                  <a:pt x="4824882" y="3597567"/>
                </a:lnTo>
                <a:lnTo>
                  <a:pt x="4869231" y="3589185"/>
                </a:lnTo>
                <a:lnTo>
                  <a:pt x="4911560" y="3575634"/>
                </a:lnTo>
                <a:lnTo>
                  <a:pt x="4951514" y="3557257"/>
                </a:lnTo>
                <a:lnTo>
                  <a:pt x="4988738" y="3534410"/>
                </a:lnTo>
                <a:lnTo>
                  <a:pt x="5022875" y="3507448"/>
                </a:lnTo>
                <a:lnTo>
                  <a:pt x="5053609" y="3476714"/>
                </a:lnTo>
                <a:lnTo>
                  <a:pt x="5080559" y="3442563"/>
                </a:lnTo>
                <a:lnTo>
                  <a:pt x="5103393" y="3405327"/>
                </a:lnTo>
                <a:lnTo>
                  <a:pt x="5121757" y="3365360"/>
                </a:lnTo>
                <a:lnTo>
                  <a:pt x="5135308" y="3323031"/>
                </a:lnTo>
                <a:lnTo>
                  <a:pt x="5143703" y="3278657"/>
                </a:lnTo>
                <a:lnTo>
                  <a:pt x="5146573" y="3232607"/>
                </a:lnTo>
                <a:lnTo>
                  <a:pt x="5146573" y="367830"/>
                </a:lnTo>
                <a:close/>
              </a:path>
            </a:pathLst>
          </a:custGeom>
          <a:solidFill>
            <a:srgbClr val="0D284A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10"/>
          <p:cNvSpPr/>
          <p:nvPr/>
        </p:nvSpPr>
        <p:spPr>
          <a:xfrm>
            <a:off x="450686" y="6972301"/>
            <a:ext cx="5152390" cy="1117810"/>
          </a:xfrm>
          <a:custGeom>
            <a:avLst/>
            <a:gdLst/>
            <a:ahLst/>
            <a:cxnLst/>
            <a:rect l="l" t="t" r="r" b="b"/>
            <a:pathLst>
              <a:path w="5152390" h="1819275">
                <a:moveTo>
                  <a:pt x="5152364" y="327812"/>
                </a:moveTo>
                <a:lnTo>
                  <a:pt x="5148796" y="279463"/>
                </a:lnTo>
                <a:lnTo>
                  <a:pt x="5138445" y="233286"/>
                </a:lnTo>
                <a:lnTo>
                  <a:pt x="5121834" y="189788"/>
                </a:lnTo>
                <a:lnTo>
                  <a:pt x="5099456" y="149491"/>
                </a:lnTo>
                <a:lnTo>
                  <a:pt x="5071834" y="112915"/>
                </a:lnTo>
                <a:lnTo>
                  <a:pt x="5039487" y="80543"/>
                </a:lnTo>
                <a:lnTo>
                  <a:pt x="5002911" y="52920"/>
                </a:lnTo>
                <a:lnTo>
                  <a:pt x="4962626" y="30530"/>
                </a:lnTo>
                <a:lnTo>
                  <a:pt x="4919142" y="13919"/>
                </a:lnTo>
                <a:lnTo>
                  <a:pt x="4872990" y="3568"/>
                </a:lnTo>
                <a:lnTo>
                  <a:pt x="4824654" y="0"/>
                </a:lnTo>
                <a:lnTo>
                  <a:pt x="260604" y="0"/>
                </a:lnTo>
                <a:lnTo>
                  <a:pt x="212267" y="3568"/>
                </a:lnTo>
                <a:lnTo>
                  <a:pt x="166116" y="13919"/>
                </a:lnTo>
                <a:lnTo>
                  <a:pt x="122631" y="30530"/>
                </a:lnTo>
                <a:lnTo>
                  <a:pt x="82346" y="52920"/>
                </a:lnTo>
                <a:lnTo>
                  <a:pt x="45770" y="80543"/>
                </a:lnTo>
                <a:lnTo>
                  <a:pt x="13423" y="112915"/>
                </a:lnTo>
                <a:lnTo>
                  <a:pt x="0" y="130695"/>
                </a:lnTo>
                <a:lnTo>
                  <a:pt x="0" y="1688579"/>
                </a:lnTo>
                <a:lnTo>
                  <a:pt x="45770" y="1738731"/>
                </a:lnTo>
                <a:lnTo>
                  <a:pt x="82346" y="1766366"/>
                </a:lnTo>
                <a:lnTo>
                  <a:pt x="122631" y="1788744"/>
                </a:lnTo>
                <a:lnTo>
                  <a:pt x="166116" y="1805368"/>
                </a:lnTo>
                <a:lnTo>
                  <a:pt x="212267" y="1815719"/>
                </a:lnTo>
                <a:lnTo>
                  <a:pt x="260604" y="1819275"/>
                </a:lnTo>
                <a:lnTo>
                  <a:pt x="4824654" y="1819275"/>
                </a:lnTo>
                <a:lnTo>
                  <a:pt x="4872990" y="1815719"/>
                </a:lnTo>
                <a:lnTo>
                  <a:pt x="4919142" y="1805368"/>
                </a:lnTo>
                <a:lnTo>
                  <a:pt x="4962626" y="1788744"/>
                </a:lnTo>
                <a:lnTo>
                  <a:pt x="5002911" y="1766366"/>
                </a:lnTo>
                <a:lnTo>
                  <a:pt x="5039487" y="1738731"/>
                </a:lnTo>
                <a:lnTo>
                  <a:pt x="5071834" y="1706372"/>
                </a:lnTo>
                <a:lnTo>
                  <a:pt x="5099456" y="1669783"/>
                </a:lnTo>
                <a:lnTo>
                  <a:pt x="5121834" y="1629486"/>
                </a:lnTo>
                <a:lnTo>
                  <a:pt x="5138445" y="1586001"/>
                </a:lnTo>
                <a:lnTo>
                  <a:pt x="5148796" y="1539824"/>
                </a:lnTo>
                <a:lnTo>
                  <a:pt x="5152364" y="1491475"/>
                </a:lnTo>
                <a:lnTo>
                  <a:pt x="5152364" y="327812"/>
                </a:lnTo>
                <a:close/>
              </a:path>
            </a:pathLst>
          </a:custGeom>
          <a:solidFill>
            <a:srgbClr val="0D284A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12"/>
          <p:cNvSpPr txBox="1"/>
          <p:nvPr/>
        </p:nvSpPr>
        <p:spPr>
          <a:xfrm>
            <a:off x="487239" y="1760685"/>
            <a:ext cx="4694362" cy="63294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marR="40005" indent="-457200">
              <a:lnSpc>
                <a:spcPct val="116399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sz="2800" spc="9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Περιβάλλον</a:t>
            </a:r>
            <a:r>
              <a:rPr sz="2800" spc="-3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7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Python</a:t>
            </a:r>
            <a:r>
              <a:rPr sz="2800" spc="-2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Jupyter </a:t>
            </a:r>
            <a:r>
              <a:rPr sz="2800" spc="-75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11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Notebook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900" marR="108585" indent="-457200">
              <a:lnSpc>
                <a:spcPct val="116399"/>
              </a:lnSpc>
              <a:buFont typeface="Arial" panose="020B0604020202020204" pitchFamily="34" charset="0"/>
              <a:buChar char="•"/>
            </a:pPr>
            <a:r>
              <a:rPr sz="2800" spc="2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Εξαρτημένη </a:t>
            </a:r>
            <a:r>
              <a:rPr sz="2800" spc="5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Μεταβλητή: </a:t>
            </a:r>
            <a:r>
              <a:rPr sz="2800" spc="4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Η </a:t>
            </a:r>
            <a:r>
              <a:rPr sz="2800" spc="-76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10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επιλογή </a:t>
            </a:r>
            <a:r>
              <a:rPr sz="2800" spc="6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του </a:t>
            </a:r>
            <a:r>
              <a:rPr sz="2800" spc="10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σεναρίου </a:t>
            </a:r>
            <a:r>
              <a:rPr sz="2800" spc="-3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της </a:t>
            </a:r>
            <a:r>
              <a:rPr sz="2800" spc="-2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9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μείωσης </a:t>
            </a:r>
            <a:r>
              <a:rPr sz="2800" spc="6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του </a:t>
            </a:r>
            <a:r>
              <a:rPr sz="2800" spc="15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ορίου </a:t>
            </a:r>
            <a:r>
              <a:rPr sz="2800" spc="15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1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ταχύτητας </a:t>
            </a:r>
            <a:r>
              <a:rPr sz="2800" spc="-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σε </a:t>
            </a:r>
            <a:r>
              <a:rPr sz="2800" spc="3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 </a:t>
            </a:r>
            <a:r>
              <a:rPr sz="2800" spc="9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χλμ.ώρα </a:t>
            </a:r>
            <a:r>
              <a:rPr sz="2800" spc="10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-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σε</a:t>
            </a:r>
            <a:r>
              <a:rPr sz="2800" spc="-3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114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όλο</a:t>
            </a:r>
            <a:r>
              <a:rPr sz="2800" spc="-3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2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το</a:t>
            </a:r>
            <a:r>
              <a:rPr sz="2800" spc="-3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12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οδικό</a:t>
            </a:r>
            <a:r>
              <a:rPr sz="2800" spc="-3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9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δίκτυο</a:t>
            </a:r>
            <a:r>
              <a:rPr sz="2800" spc="-3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της </a:t>
            </a:r>
            <a:r>
              <a:rPr sz="2800" spc="-75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3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Αθήνας </a:t>
            </a:r>
            <a:r>
              <a:rPr sz="2800" spc="-3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εκτός </a:t>
            </a:r>
            <a:r>
              <a:rPr sz="2800" spc="8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των </a:t>
            </a:r>
            <a:r>
              <a:rPr sz="2800" spc="15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κύριων</a:t>
            </a:r>
            <a:r>
              <a:rPr lang="el-GR" sz="2800" spc="15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12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sz="2800" spc="120" dirty="0" err="1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ρτηριών</a:t>
            </a:r>
            <a:r>
              <a:rPr lang="el-GR" sz="2800" spc="12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900" marR="5080" indent="-457200">
              <a:lnSpc>
                <a:spcPct val="116399"/>
              </a:lnSpc>
              <a:buFont typeface="Arial" panose="020B0604020202020204" pitchFamily="34" charset="0"/>
              <a:buChar char="•"/>
            </a:pPr>
            <a:r>
              <a:rPr sz="2800" spc="4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Τελικό</a:t>
            </a:r>
            <a:r>
              <a:rPr sz="2800" spc="-3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7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Μοντέλο</a:t>
            </a:r>
            <a:r>
              <a:rPr sz="2800" spc="-3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6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έπειτα</a:t>
            </a:r>
            <a:r>
              <a:rPr sz="2800" spc="-3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16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από </a:t>
            </a:r>
            <a:r>
              <a:rPr sz="2800" spc="-75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9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πλήθος</a:t>
            </a:r>
            <a:r>
              <a:rPr sz="2800" spc="-2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14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δοκιμών</a:t>
            </a:r>
            <a:r>
              <a:rPr lang="el-GR" sz="2800" spc="14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object 1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82960" y="642401"/>
            <a:ext cx="11734799" cy="8924509"/>
          </a:xfrm>
          <a:prstGeom prst="rect">
            <a:avLst/>
          </a:prstGeom>
        </p:spPr>
      </p:pic>
      <p:pic>
        <p:nvPicPr>
          <p:cNvPr id="18" name="object 2">
            <a:extLst>
              <a:ext uri="{FF2B5EF4-FFF2-40B4-BE49-F238E27FC236}">
                <a16:creationId xmlns:a16="http://schemas.microsoft.com/office/drawing/2014/main" id="{4F3B3B89-6013-19C1-3BE0-706F2726ABF5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9410700"/>
            <a:ext cx="1066800" cy="87630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23E7FAD-3E49-E4BF-0CFE-D7FDAA4E253D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l-GR"/>
              <a:t>Ανάλυση Αποδοχής και Ωφελειών από τη θέσπιση ορίου ταχύτητας 30 χλμ/ώρα στο οδικό δίκτυο της Αθήνας</a:t>
            </a:r>
            <a:endParaRPr lang="el-G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14749">
            <a:alpha val="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object 5"/>
          <p:cNvGrpSpPr/>
          <p:nvPr/>
        </p:nvGrpSpPr>
        <p:grpSpPr>
          <a:xfrm>
            <a:off x="6217920" y="685799"/>
            <a:ext cx="11308080" cy="8915401"/>
            <a:chOff x="6554799" y="563987"/>
            <a:chExt cx="11458575" cy="9721850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554799" y="3979890"/>
              <a:ext cx="11458574" cy="630554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554799" y="563987"/>
              <a:ext cx="11458574" cy="4224765"/>
            </a:xfrm>
            <a:prstGeom prst="rect">
              <a:avLst/>
            </a:prstGeom>
          </p:spPr>
        </p:pic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430473" y="0"/>
            <a:ext cx="1732597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125" dirty="0"/>
              <a:t>ΣΤΑΤΙΣΤΙΚΟ</a:t>
            </a:r>
            <a:r>
              <a:rPr sz="3600" spc="-260" dirty="0"/>
              <a:t> </a:t>
            </a:r>
            <a:r>
              <a:rPr sz="3600" spc="-70" dirty="0"/>
              <a:t>ΜΟΝΤΕΛΟ</a:t>
            </a:r>
            <a:r>
              <a:rPr sz="3600" spc="-254" dirty="0"/>
              <a:t> </a:t>
            </a:r>
            <a:r>
              <a:rPr sz="3600" spc="5" dirty="0"/>
              <a:t>ΔΙΩΝΥΜΙΚΗΣ</a:t>
            </a:r>
            <a:r>
              <a:rPr sz="3600" spc="-254" dirty="0"/>
              <a:t> </a:t>
            </a:r>
            <a:r>
              <a:rPr sz="3600" spc="-100" dirty="0"/>
              <a:t>ΛΟΓΙΣΤΙΚΗΣ</a:t>
            </a:r>
            <a:r>
              <a:rPr sz="3600" spc="-260" dirty="0"/>
              <a:t> </a:t>
            </a:r>
            <a:r>
              <a:rPr sz="3600" spc="-35" dirty="0"/>
              <a:t>ΠΑΛΙΝΔΡΟΜΗΣ</a:t>
            </a:r>
            <a:r>
              <a:rPr sz="3600" spc="-254" dirty="0"/>
              <a:t> </a:t>
            </a:r>
            <a:r>
              <a:rPr sz="3600" spc="-114" dirty="0"/>
              <a:t>(2Ης</a:t>
            </a:r>
            <a:r>
              <a:rPr sz="3600" spc="-254" dirty="0"/>
              <a:t> </a:t>
            </a:r>
            <a:r>
              <a:rPr sz="3600" spc="-95" dirty="0"/>
              <a:t>ΕΝΑΛΛΑΚΤΙΚΗΣ)</a:t>
            </a:r>
            <a:endParaRPr sz="3600" dirty="0"/>
          </a:p>
        </p:txBody>
      </p:sp>
      <p:pic>
        <p:nvPicPr>
          <p:cNvPr id="18" name="object 2">
            <a:extLst>
              <a:ext uri="{FF2B5EF4-FFF2-40B4-BE49-F238E27FC236}">
                <a16:creationId xmlns:a16="http://schemas.microsoft.com/office/drawing/2014/main" id="{6B2334E1-43F5-E652-36EB-BB6974F588D7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9410700"/>
            <a:ext cx="1066800" cy="876300"/>
          </a:xfrm>
          <a:prstGeom prst="rect">
            <a:avLst/>
          </a:prstGeom>
        </p:spPr>
      </p:pic>
      <p:sp>
        <p:nvSpPr>
          <p:cNvPr id="19" name="object 3">
            <a:extLst>
              <a:ext uri="{FF2B5EF4-FFF2-40B4-BE49-F238E27FC236}">
                <a16:creationId xmlns:a16="http://schemas.microsoft.com/office/drawing/2014/main" id="{09C978BA-6F73-4407-64E5-B2CD975773E5}"/>
              </a:ext>
            </a:extLst>
          </p:cNvPr>
          <p:cNvSpPr/>
          <p:nvPr/>
        </p:nvSpPr>
        <p:spPr>
          <a:xfrm>
            <a:off x="450051" y="1616488"/>
            <a:ext cx="5153025" cy="1262006"/>
          </a:xfrm>
          <a:custGeom>
            <a:avLst/>
            <a:gdLst/>
            <a:ahLst/>
            <a:cxnLst/>
            <a:rect l="l" t="t" r="r" b="b"/>
            <a:pathLst>
              <a:path w="5153025" h="1952625">
                <a:moveTo>
                  <a:pt x="5152656" y="367995"/>
                </a:moveTo>
                <a:lnTo>
                  <a:pt x="5149786" y="321932"/>
                </a:lnTo>
                <a:lnTo>
                  <a:pt x="5141392" y="277545"/>
                </a:lnTo>
                <a:lnTo>
                  <a:pt x="5127828" y="235178"/>
                </a:lnTo>
                <a:lnTo>
                  <a:pt x="5109438" y="195211"/>
                </a:lnTo>
                <a:lnTo>
                  <a:pt x="5097945" y="176491"/>
                </a:lnTo>
                <a:lnTo>
                  <a:pt x="5086578" y="157962"/>
                </a:lnTo>
                <a:lnTo>
                  <a:pt x="5059591" y="123786"/>
                </a:lnTo>
                <a:lnTo>
                  <a:pt x="5028831" y="93040"/>
                </a:lnTo>
                <a:lnTo>
                  <a:pt x="4994643" y="66065"/>
                </a:lnTo>
                <a:lnTo>
                  <a:pt x="4957381" y="43205"/>
                </a:lnTo>
                <a:lnTo>
                  <a:pt x="4917389" y="24828"/>
                </a:lnTo>
                <a:lnTo>
                  <a:pt x="4875009" y="11264"/>
                </a:lnTo>
                <a:lnTo>
                  <a:pt x="4830610" y="2882"/>
                </a:lnTo>
                <a:lnTo>
                  <a:pt x="4784522" y="0"/>
                </a:lnTo>
                <a:lnTo>
                  <a:pt x="63182" y="0"/>
                </a:lnTo>
                <a:lnTo>
                  <a:pt x="17094" y="2882"/>
                </a:lnTo>
                <a:lnTo>
                  <a:pt x="0" y="6108"/>
                </a:lnTo>
                <a:lnTo>
                  <a:pt x="0" y="102273"/>
                </a:lnTo>
                <a:lnTo>
                  <a:pt x="0" y="188582"/>
                </a:lnTo>
                <a:lnTo>
                  <a:pt x="0" y="1764055"/>
                </a:lnTo>
                <a:lnTo>
                  <a:pt x="0" y="1850351"/>
                </a:lnTo>
                <a:lnTo>
                  <a:pt x="0" y="1946516"/>
                </a:lnTo>
                <a:lnTo>
                  <a:pt x="17094" y="1949754"/>
                </a:lnTo>
                <a:lnTo>
                  <a:pt x="63182" y="1952625"/>
                </a:lnTo>
                <a:lnTo>
                  <a:pt x="4784522" y="1952625"/>
                </a:lnTo>
                <a:lnTo>
                  <a:pt x="4830610" y="1949754"/>
                </a:lnTo>
                <a:lnTo>
                  <a:pt x="4875009" y="1941360"/>
                </a:lnTo>
                <a:lnTo>
                  <a:pt x="4917389" y="1927796"/>
                </a:lnTo>
                <a:lnTo>
                  <a:pt x="4957381" y="1909419"/>
                </a:lnTo>
                <a:lnTo>
                  <a:pt x="4994643" y="1886572"/>
                </a:lnTo>
                <a:lnTo>
                  <a:pt x="5028831" y="1859597"/>
                </a:lnTo>
                <a:lnTo>
                  <a:pt x="5059591" y="1828850"/>
                </a:lnTo>
                <a:lnTo>
                  <a:pt x="5086578" y="1794675"/>
                </a:lnTo>
                <a:lnTo>
                  <a:pt x="5097945" y="1776145"/>
                </a:lnTo>
                <a:lnTo>
                  <a:pt x="5109438" y="1757426"/>
                </a:lnTo>
                <a:lnTo>
                  <a:pt x="5127828" y="1717446"/>
                </a:lnTo>
                <a:lnTo>
                  <a:pt x="5141392" y="1675091"/>
                </a:lnTo>
                <a:lnTo>
                  <a:pt x="5149786" y="1630705"/>
                </a:lnTo>
                <a:lnTo>
                  <a:pt x="5152656" y="1584629"/>
                </a:lnTo>
                <a:lnTo>
                  <a:pt x="5152656" y="367995"/>
                </a:lnTo>
                <a:close/>
              </a:path>
            </a:pathLst>
          </a:custGeom>
          <a:solidFill>
            <a:srgbClr val="0D284A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object 7">
            <a:extLst>
              <a:ext uri="{FF2B5EF4-FFF2-40B4-BE49-F238E27FC236}">
                <a16:creationId xmlns:a16="http://schemas.microsoft.com/office/drawing/2014/main" id="{28E38EFE-B5CE-2234-E5BB-3D0093204290}"/>
              </a:ext>
            </a:extLst>
          </p:cNvPr>
          <p:cNvSpPr/>
          <p:nvPr/>
        </p:nvSpPr>
        <p:spPr>
          <a:xfrm>
            <a:off x="441784" y="3191689"/>
            <a:ext cx="5146675" cy="3171011"/>
          </a:xfrm>
          <a:custGeom>
            <a:avLst/>
            <a:gdLst/>
            <a:ahLst/>
            <a:cxnLst/>
            <a:rect l="l" t="t" r="r" b="b"/>
            <a:pathLst>
              <a:path w="5146675" h="3600450">
                <a:moveTo>
                  <a:pt x="5146573" y="367830"/>
                </a:moveTo>
                <a:lnTo>
                  <a:pt x="5143703" y="321779"/>
                </a:lnTo>
                <a:lnTo>
                  <a:pt x="5135308" y="277418"/>
                </a:lnTo>
                <a:lnTo>
                  <a:pt x="5121757" y="235077"/>
                </a:lnTo>
                <a:lnTo>
                  <a:pt x="5103393" y="195122"/>
                </a:lnTo>
                <a:lnTo>
                  <a:pt x="5080559" y="157886"/>
                </a:lnTo>
                <a:lnTo>
                  <a:pt x="5053609" y="123723"/>
                </a:lnTo>
                <a:lnTo>
                  <a:pt x="5022875" y="92989"/>
                </a:lnTo>
                <a:lnTo>
                  <a:pt x="4988738" y="66027"/>
                </a:lnTo>
                <a:lnTo>
                  <a:pt x="4951514" y="43180"/>
                </a:lnTo>
                <a:lnTo>
                  <a:pt x="4911560" y="24815"/>
                </a:lnTo>
                <a:lnTo>
                  <a:pt x="4869231" y="11252"/>
                </a:lnTo>
                <a:lnTo>
                  <a:pt x="4824882" y="2870"/>
                </a:lnTo>
                <a:lnTo>
                  <a:pt x="4778845" y="0"/>
                </a:lnTo>
                <a:lnTo>
                  <a:pt x="266052" y="0"/>
                </a:lnTo>
                <a:lnTo>
                  <a:pt x="220014" y="2870"/>
                </a:lnTo>
                <a:lnTo>
                  <a:pt x="175653" y="11252"/>
                </a:lnTo>
                <a:lnTo>
                  <a:pt x="133324" y="24815"/>
                </a:lnTo>
                <a:lnTo>
                  <a:pt x="93383" y="43180"/>
                </a:lnTo>
                <a:lnTo>
                  <a:pt x="56159" y="66027"/>
                </a:lnTo>
                <a:lnTo>
                  <a:pt x="22009" y="92989"/>
                </a:lnTo>
                <a:lnTo>
                  <a:pt x="0" y="115011"/>
                </a:lnTo>
                <a:lnTo>
                  <a:pt x="0" y="306590"/>
                </a:lnTo>
                <a:lnTo>
                  <a:pt x="0" y="3293846"/>
                </a:lnTo>
                <a:lnTo>
                  <a:pt x="0" y="3485426"/>
                </a:lnTo>
                <a:lnTo>
                  <a:pt x="22009" y="3507448"/>
                </a:lnTo>
                <a:lnTo>
                  <a:pt x="56159" y="3534410"/>
                </a:lnTo>
                <a:lnTo>
                  <a:pt x="93383" y="3557257"/>
                </a:lnTo>
                <a:lnTo>
                  <a:pt x="133324" y="3575634"/>
                </a:lnTo>
                <a:lnTo>
                  <a:pt x="175653" y="3589185"/>
                </a:lnTo>
                <a:lnTo>
                  <a:pt x="220014" y="3597567"/>
                </a:lnTo>
                <a:lnTo>
                  <a:pt x="266052" y="3600450"/>
                </a:lnTo>
                <a:lnTo>
                  <a:pt x="4778845" y="3600450"/>
                </a:lnTo>
                <a:lnTo>
                  <a:pt x="4824882" y="3597567"/>
                </a:lnTo>
                <a:lnTo>
                  <a:pt x="4869231" y="3589185"/>
                </a:lnTo>
                <a:lnTo>
                  <a:pt x="4911560" y="3575634"/>
                </a:lnTo>
                <a:lnTo>
                  <a:pt x="4951514" y="3557257"/>
                </a:lnTo>
                <a:lnTo>
                  <a:pt x="4988738" y="3534410"/>
                </a:lnTo>
                <a:lnTo>
                  <a:pt x="5022875" y="3507448"/>
                </a:lnTo>
                <a:lnTo>
                  <a:pt x="5053609" y="3476714"/>
                </a:lnTo>
                <a:lnTo>
                  <a:pt x="5080559" y="3442563"/>
                </a:lnTo>
                <a:lnTo>
                  <a:pt x="5103393" y="3405327"/>
                </a:lnTo>
                <a:lnTo>
                  <a:pt x="5121757" y="3365360"/>
                </a:lnTo>
                <a:lnTo>
                  <a:pt x="5135308" y="3323031"/>
                </a:lnTo>
                <a:lnTo>
                  <a:pt x="5143703" y="3278657"/>
                </a:lnTo>
                <a:lnTo>
                  <a:pt x="5146573" y="3232607"/>
                </a:lnTo>
                <a:lnTo>
                  <a:pt x="5146573" y="367830"/>
                </a:lnTo>
                <a:close/>
              </a:path>
            </a:pathLst>
          </a:custGeom>
          <a:solidFill>
            <a:srgbClr val="0D284A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1" name="object 10">
            <a:extLst>
              <a:ext uri="{FF2B5EF4-FFF2-40B4-BE49-F238E27FC236}">
                <a16:creationId xmlns:a16="http://schemas.microsoft.com/office/drawing/2014/main" id="{8E5182D1-CD6C-3219-88DF-EFBDF7D75238}"/>
              </a:ext>
            </a:extLst>
          </p:cNvPr>
          <p:cNvSpPr/>
          <p:nvPr/>
        </p:nvSpPr>
        <p:spPr>
          <a:xfrm>
            <a:off x="450686" y="6972301"/>
            <a:ext cx="5152390" cy="1117810"/>
          </a:xfrm>
          <a:custGeom>
            <a:avLst/>
            <a:gdLst/>
            <a:ahLst/>
            <a:cxnLst/>
            <a:rect l="l" t="t" r="r" b="b"/>
            <a:pathLst>
              <a:path w="5152390" h="1819275">
                <a:moveTo>
                  <a:pt x="5152364" y="327812"/>
                </a:moveTo>
                <a:lnTo>
                  <a:pt x="5148796" y="279463"/>
                </a:lnTo>
                <a:lnTo>
                  <a:pt x="5138445" y="233286"/>
                </a:lnTo>
                <a:lnTo>
                  <a:pt x="5121834" y="189788"/>
                </a:lnTo>
                <a:lnTo>
                  <a:pt x="5099456" y="149491"/>
                </a:lnTo>
                <a:lnTo>
                  <a:pt x="5071834" y="112915"/>
                </a:lnTo>
                <a:lnTo>
                  <a:pt x="5039487" y="80543"/>
                </a:lnTo>
                <a:lnTo>
                  <a:pt x="5002911" y="52920"/>
                </a:lnTo>
                <a:lnTo>
                  <a:pt x="4962626" y="30530"/>
                </a:lnTo>
                <a:lnTo>
                  <a:pt x="4919142" y="13919"/>
                </a:lnTo>
                <a:lnTo>
                  <a:pt x="4872990" y="3568"/>
                </a:lnTo>
                <a:lnTo>
                  <a:pt x="4824654" y="0"/>
                </a:lnTo>
                <a:lnTo>
                  <a:pt x="260604" y="0"/>
                </a:lnTo>
                <a:lnTo>
                  <a:pt x="212267" y="3568"/>
                </a:lnTo>
                <a:lnTo>
                  <a:pt x="166116" y="13919"/>
                </a:lnTo>
                <a:lnTo>
                  <a:pt x="122631" y="30530"/>
                </a:lnTo>
                <a:lnTo>
                  <a:pt x="82346" y="52920"/>
                </a:lnTo>
                <a:lnTo>
                  <a:pt x="45770" y="80543"/>
                </a:lnTo>
                <a:lnTo>
                  <a:pt x="13423" y="112915"/>
                </a:lnTo>
                <a:lnTo>
                  <a:pt x="0" y="130695"/>
                </a:lnTo>
                <a:lnTo>
                  <a:pt x="0" y="1688579"/>
                </a:lnTo>
                <a:lnTo>
                  <a:pt x="45770" y="1738731"/>
                </a:lnTo>
                <a:lnTo>
                  <a:pt x="82346" y="1766366"/>
                </a:lnTo>
                <a:lnTo>
                  <a:pt x="122631" y="1788744"/>
                </a:lnTo>
                <a:lnTo>
                  <a:pt x="166116" y="1805368"/>
                </a:lnTo>
                <a:lnTo>
                  <a:pt x="212267" y="1815719"/>
                </a:lnTo>
                <a:lnTo>
                  <a:pt x="260604" y="1819275"/>
                </a:lnTo>
                <a:lnTo>
                  <a:pt x="4824654" y="1819275"/>
                </a:lnTo>
                <a:lnTo>
                  <a:pt x="4872990" y="1815719"/>
                </a:lnTo>
                <a:lnTo>
                  <a:pt x="4919142" y="1805368"/>
                </a:lnTo>
                <a:lnTo>
                  <a:pt x="4962626" y="1788744"/>
                </a:lnTo>
                <a:lnTo>
                  <a:pt x="5002911" y="1766366"/>
                </a:lnTo>
                <a:lnTo>
                  <a:pt x="5039487" y="1738731"/>
                </a:lnTo>
                <a:lnTo>
                  <a:pt x="5071834" y="1706372"/>
                </a:lnTo>
                <a:lnTo>
                  <a:pt x="5099456" y="1669783"/>
                </a:lnTo>
                <a:lnTo>
                  <a:pt x="5121834" y="1629486"/>
                </a:lnTo>
                <a:lnTo>
                  <a:pt x="5138445" y="1586001"/>
                </a:lnTo>
                <a:lnTo>
                  <a:pt x="5148796" y="1539824"/>
                </a:lnTo>
                <a:lnTo>
                  <a:pt x="5152364" y="1491475"/>
                </a:lnTo>
                <a:lnTo>
                  <a:pt x="5152364" y="327812"/>
                </a:lnTo>
                <a:close/>
              </a:path>
            </a:pathLst>
          </a:custGeom>
          <a:solidFill>
            <a:srgbClr val="0D284A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2" name="object 12">
            <a:extLst>
              <a:ext uri="{FF2B5EF4-FFF2-40B4-BE49-F238E27FC236}">
                <a16:creationId xmlns:a16="http://schemas.microsoft.com/office/drawing/2014/main" id="{1B6C0697-B4F5-50CA-3FEC-4C2623DAF544}"/>
              </a:ext>
            </a:extLst>
          </p:cNvPr>
          <p:cNvSpPr txBox="1"/>
          <p:nvPr/>
        </p:nvSpPr>
        <p:spPr>
          <a:xfrm>
            <a:off x="487239" y="1760685"/>
            <a:ext cx="4694362" cy="63294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marR="40005" indent="-457200">
              <a:lnSpc>
                <a:spcPct val="116399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sz="2800" spc="9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Περιβάλλον</a:t>
            </a:r>
            <a:r>
              <a:rPr sz="2800" spc="-3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7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Python</a:t>
            </a:r>
            <a:r>
              <a:rPr sz="2800" spc="-2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Jupyter </a:t>
            </a:r>
            <a:r>
              <a:rPr sz="2800" spc="-75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11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Notebook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900" marR="108585" indent="-457200">
              <a:lnSpc>
                <a:spcPct val="116399"/>
              </a:lnSpc>
              <a:buFont typeface="Arial" panose="020B0604020202020204" pitchFamily="34" charset="0"/>
              <a:buChar char="•"/>
            </a:pPr>
            <a:r>
              <a:rPr sz="2800" spc="2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Εξαρτημένη </a:t>
            </a:r>
            <a:r>
              <a:rPr sz="2800" spc="5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Μεταβλητή: </a:t>
            </a:r>
            <a:r>
              <a:rPr sz="2800" spc="4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Η </a:t>
            </a:r>
            <a:r>
              <a:rPr sz="2800" spc="-76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10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επιλογή </a:t>
            </a:r>
            <a:r>
              <a:rPr sz="2800" spc="6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του </a:t>
            </a:r>
            <a:r>
              <a:rPr sz="2800" spc="10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σεναρίου </a:t>
            </a:r>
            <a:r>
              <a:rPr sz="2800" spc="-3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της </a:t>
            </a:r>
            <a:r>
              <a:rPr sz="2800" spc="-2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9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μείωσης </a:t>
            </a:r>
            <a:r>
              <a:rPr sz="2800" spc="6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του </a:t>
            </a:r>
            <a:r>
              <a:rPr sz="2800" spc="15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ορίου </a:t>
            </a:r>
            <a:r>
              <a:rPr sz="2800" spc="15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1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ταχύτητας </a:t>
            </a:r>
            <a:r>
              <a:rPr sz="2800" spc="-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σε </a:t>
            </a:r>
            <a:r>
              <a:rPr sz="2800" spc="3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 </a:t>
            </a:r>
            <a:r>
              <a:rPr sz="2800" spc="9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χλμ.ώρα </a:t>
            </a:r>
            <a:r>
              <a:rPr sz="2800" spc="10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-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σε</a:t>
            </a:r>
            <a:r>
              <a:rPr sz="2800" spc="-3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114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όλο</a:t>
            </a:r>
            <a:r>
              <a:rPr sz="2800" spc="-3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2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το</a:t>
            </a:r>
            <a:r>
              <a:rPr sz="2800" spc="-3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12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οδικό</a:t>
            </a:r>
            <a:r>
              <a:rPr sz="2800" spc="-3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9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δίκτυο</a:t>
            </a:r>
            <a:r>
              <a:rPr sz="2800" spc="-3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της </a:t>
            </a:r>
            <a:r>
              <a:rPr sz="2800" spc="-75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3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Αθήνας</a:t>
            </a:r>
            <a:r>
              <a:rPr lang="el-GR" sz="2800" spc="3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800" spc="30" dirty="0">
              <a:solidFill>
                <a:srgbClr val="E7EB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900" marR="108585" indent="-457200">
              <a:lnSpc>
                <a:spcPct val="116399"/>
              </a:lnSpc>
              <a:buFont typeface="Arial" panose="020B0604020202020204" pitchFamily="34" charset="0"/>
              <a:buChar char="•"/>
            </a:pP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900" marR="5080" indent="-457200">
              <a:lnSpc>
                <a:spcPct val="116399"/>
              </a:lnSpc>
              <a:buFont typeface="Arial" panose="020B0604020202020204" pitchFamily="34" charset="0"/>
              <a:buChar char="•"/>
            </a:pPr>
            <a:r>
              <a:rPr sz="2800" spc="4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Τελικό</a:t>
            </a:r>
            <a:r>
              <a:rPr sz="2800" spc="-3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7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Μοντέλο</a:t>
            </a:r>
            <a:r>
              <a:rPr sz="2800" spc="-3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6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έπειτα</a:t>
            </a:r>
            <a:r>
              <a:rPr sz="2800" spc="-3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16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από </a:t>
            </a:r>
            <a:r>
              <a:rPr sz="2800" spc="-75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9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πλήθος</a:t>
            </a:r>
            <a:r>
              <a:rPr sz="2800" spc="-2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14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δοκιμών</a:t>
            </a:r>
            <a:r>
              <a:rPr lang="el-GR" sz="2800" spc="14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6513369-CF3B-1042-EEAA-0EF7342F6C31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l-GR"/>
              <a:t>Ανάλυση Αποδοχής και Ωφελειών από τη θέσπιση ορίου ταχύτητας 30 χλμ/ώρα στο οδικό δίκτυο της Αθήνας</a:t>
            </a:r>
            <a:endParaRPr lang="el-GR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14749">
            <a:alpha val="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9626" y="1556876"/>
            <a:ext cx="4107574" cy="1442656"/>
          </a:xfrm>
          <a:custGeom>
            <a:avLst/>
            <a:gdLst/>
            <a:ahLst/>
            <a:cxnLst/>
            <a:rect l="l" t="t" r="r" b="b"/>
            <a:pathLst>
              <a:path w="4019550" h="1628775">
                <a:moveTo>
                  <a:pt x="4019537" y="280479"/>
                </a:moveTo>
                <a:lnTo>
                  <a:pt x="4015854" y="235064"/>
                </a:lnTo>
                <a:lnTo>
                  <a:pt x="4005186" y="191960"/>
                </a:lnTo>
                <a:lnTo>
                  <a:pt x="3988130" y="151739"/>
                </a:lnTo>
                <a:lnTo>
                  <a:pt x="3977411" y="134518"/>
                </a:lnTo>
                <a:lnTo>
                  <a:pt x="3965257" y="114985"/>
                </a:lnTo>
                <a:lnTo>
                  <a:pt x="3937152" y="82283"/>
                </a:lnTo>
                <a:lnTo>
                  <a:pt x="3904411" y="54216"/>
                </a:lnTo>
                <a:lnTo>
                  <a:pt x="3867607" y="31381"/>
                </a:lnTo>
                <a:lnTo>
                  <a:pt x="3827335" y="14338"/>
                </a:lnTo>
                <a:lnTo>
                  <a:pt x="3784181" y="3683"/>
                </a:lnTo>
                <a:lnTo>
                  <a:pt x="3738715" y="0"/>
                </a:lnTo>
                <a:lnTo>
                  <a:pt x="280822" y="0"/>
                </a:lnTo>
                <a:lnTo>
                  <a:pt x="235356" y="3683"/>
                </a:lnTo>
                <a:lnTo>
                  <a:pt x="192201" y="14338"/>
                </a:lnTo>
                <a:lnTo>
                  <a:pt x="151930" y="31381"/>
                </a:lnTo>
                <a:lnTo>
                  <a:pt x="115125" y="54216"/>
                </a:lnTo>
                <a:lnTo>
                  <a:pt x="82384" y="82283"/>
                </a:lnTo>
                <a:lnTo>
                  <a:pt x="54292" y="114985"/>
                </a:lnTo>
                <a:lnTo>
                  <a:pt x="31419" y="151739"/>
                </a:lnTo>
                <a:lnTo>
                  <a:pt x="14351" y="191960"/>
                </a:lnTo>
                <a:lnTo>
                  <a:pt x="3683" y="235064"/>
                </a:lnTo>
                <a:lnTo>
                  <a:pt x="0" y="280479"/>
                </a:lnTo>
                <a:lnTo>
                  <a:pt x="0" y="1348308"/>
                </a:lnTo>
                <a:lnTo>
                  <a:pt x="3683" y="1393723"/>
                </a:lnTo>
                <a:lnTo>
                  <a:pt x="14351" y="1436827"/>
                </a:lnTo>
                <a:lnTo>
                  <a:pt x="31419" y="1477048"/>
                </a:lnTo>
                <a:lnTo>
                  <a:pt x="54292" y="1513801"/>
                </a:lnTo>
                <a:lnTo>
                  <a:pt x="82384" y="1546504"/>
                </a:lnTo>
                <a:lnTo>
                  <a:pt x="115125" y="1574558"/>
                </a:lnTo>
                <a:lnTo>
                  <a:pt x="151930" y="1597406"/>
                </a:lnTo>
                <a:lnTo>
                  <a:pt x="192201" y="1614449"/>
                </a:lnTo>
                <a:lnTo>
                  <a:pt x="235356" y="1625104"/>
                </a:lnTo>
                <a:lnTo>
                  <a:pt x="280822" y="1628775"/>
                </a:lnTo>
                <a:lnTo>
                  <a:pt x="3738715" y="1628775"/>
                </a:lnTo>
                <a:lnTo>
                  <a:pt x="3784181" y="1625104"/>
                </a:lnTo>
                <a:lnTo>
                  <a:pt x="3827335" y="1614449"/>
                </a:lnTo>
                <a:lnTo>
                  <a:pt x="3867607" y="1597406"/>
                </a:lnTo>
                <a:lnTo>
                  <a:pt x="3904411" y="1574558"/>
                </a:lnTo>
                <a:lnTo>
                  <a:pt x="3937152" y="1546504"/>
                </a:lnTo>
                <a:lnTo>
                  <a:pt x="3965257" y="1513801"/>
                </a:lnTo>
                <a:lnTo>
                  <a:pt x="3977411" y="1494269"/>
                </a:lnTo>
                <a:lnTo>
                  <a:pt x="3988130" y="1477048"/>
                </a:lnTo>
                <a:lnTo>
                  <a:pt x="4005186" y="1436827"/>
                </a:lnTo>
                <a:lnTo>
                  <a:pt x="4015854" y="1393723"/>
                </a:lnTo>
                <a:lnTo>
                  <a:pt x="4019537" y="1348308"/>
                </a:lnTo>
                <a:lnTo>
                  <a:pt x="4019537" y="280479"/>
                </a:lnTo>
                <a:close/>
              </a:path>
            </a:pathLst>
          </a:custGeom>
          <a:solidFill>
            <a:srgbClr val="0D284A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08741" y="1319355"/>
            <a:ext cx="13477874" cy="8247555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159626" y="3319122"/>
            <a:ext cx="4107574" cy="1672580"/>
          </a:xfrm>
          <a:custGeom>
            <a:avLst/>
            <a:gdLst/>
            <a:ahLst/>
            <a:cxnLst/>
            <a:rect l="l" t="t" r="r" b="b"/>
            <a:pathLst>
              <a:path w="4019550" h="2247900">
                <a:moveTo>
                  <a:pt x="4019512" y="280987"/>
                </a:moveTo>
                <a:lnTo>
                  <a:pt x="4015829" y="235496"/>
                </a:lnTo>
                <a:lnTo>
                  <a:pt x="4005161" y="192316"/>
                </a:lnTo>
                <a:lnTo>
                  <a:pt x="3988104" y="152019"/>
                </a:lnTo>
                <a:lnTo>
                  <a:pt x="3965232" y="115201"/>
                </a:lnTo>
                <a:lnTo>
                  <a:pt x="3937127" y="82435"/>
                </a:lnTo>
                <a:lnTo>
                  <a:pt x="3904386" y="54317"/>
                </a:lnTo>
                <a:lnTo>
                  <a:pt x="3867594" y="31432"/>
                </a:lnTo>
                <a:lnTo>
                  <a:pt x="3827322" y="14363"/>
                </a:lnTo>
                <a:lnTo>
                  <a:pt x="3784155" y="3695"/>
                </a:lnTo>
                <a:lnTo>
                  <a:pt x="3738689" y="0"/>
                </a:lnTo>
                <a:lnTo>
                  <a:pt x="280822" y="0"/>
                </a:lnTo>
                <a:lnTo>
                  <a:pt x="235356" y="3695"/>
                </a:lnTo>
                <a:lnTo>
                  <a:pt x="192189" y="14363"/>
                </a:lnTo>
                <a:lnTo>
                  <a:pt x="151917" y="31432"/>
                </a:lnTo>
                <a:lnTo>
                  <a:pt x="115125" y="54317"/>
                </a:lnTo>
                <a:lnTo>
                  <a:pt x="82384" y="82435"/>
                </a:lnTo>
                <a:lnTo>
                  <a:pt x="54279" y="115201"/>
                </a:lnTo>
                <a:lnTo>
                  <a:pt x="31407" y="152019"/>
                </a:lnTo>
                <a:lnTo>
                  <a:pt x="14351" y="192316"/>
                </a:lnTo>
                <a:lnTo>
                  <a:pt x="3683" y="235496"/>
                </a:lnTo>
                <a:lnTo>
                  <a:pt x="0" y="280987"/>
                </a:lnTo>
                <a:lnTo>
                  <a:pt x="0" y="1966925"/>
                </a:lnTo>
                <a:lnTo>
                  <a:pt x="3683" y="2012403"/>
                </a:lnTo>
                <a:lnTo>
                  <a:pt x="14351" y="2055596"/>
                </a:lnTo>
                <a:lnTo>
                  <a:pt x="31407" y="2095893"/>
                </a:lnTo>
                <a:lnTo>
                  <a:pt x="54279" y="2132711"/>
                </a:lnTo>
                <a:lnTo>
                  <a:pt x="82384" y="2165477"/>
                </a:lnTo>
                <a:lnTo>
                  <a:pt x="115125" y="2193582"/>
                </a:lnTo>
                <a:lnTo>
                  <a:pt x="151917" y="2216467"/>
                </a:lnTo>
                <a:lnTo>
                  <a:pt x="192189" y="2233549"/>
                </a:lnTo>
                <a:lnTo>
                  <a:pt x="235356" y="2244217"/>
                </a:lnTo>
                <a:lnTo>
                  <a:pt x="280822" y="2247900"/>
                </a:lnTo>
                <a:lnTo>
                  <a:pt x="3738689" y="2247900"/>
                </a:lnTo>
                <a:lnTo>
                  <a:pt x="3784155" y="2244217"/>
                </a:lnTo>
                <a:lnTo>
                  <a:pt x="3827322" y="2233549"/>
                </a:lnTo>
                <a:lnTo>
                  <a:pt x="3867594" y="2216467"/>
                </a:lnTo>
                <a:lnTo>
                  <a:pt x="3904386" y="2193582"/>
                </a:lnTo>
                <a:lnTo>
                  <a:pt x="3937127" y="2165477"/>
                </a:lnTo>
                <a:lnTo>
                  <a:pt x="3965232" y="2132711"/>
                </a:lnTo>
                <a:lnTo>
                  <a:pt x="3977386" y="2113140"/>
                </a:lnTo>
                <a:lnTo>
                  <a:pt x="3988104" y="2095893"/>
                </a:lnTo>
                <a:lnTo>
                  <a:pt x="4005161" y="2055596"/>
                </a:lnTo>
                <a:lnTo>
                  <a:pt x="4015829" y="2012403"/>
                </a:lnTo>
                <a:lnTo>
                  <a:pt x="4019512" y="1966925"/>
                </a:lnTo>
                <a:lnTo>
                  <a:pt x="4019512" y="280987"/>
                </a:lnTo>
                <a:close/>
              </a:path>
            </a:pathLst>
          </a:custGeom>
          <a:solidFill>
            <a:srgbClr val="0D284A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181463" y="5311292"/>
            <a:ext cx="4107574" cy="1672580"/>
          </a:xfrm>
          <a:custGeom>
            <a:avLst/>
            <a:gdLst/>
            <a:ahLst/>
            <a:cxnLst/>
            <a:rect l="l" t="t" r="r" b="b"/>
            <a:pathLst>
              <a:path w="4019550" h="2247900">
                <a:moveTo>
                  <a:pt x="4019512" y="280987"/>
                </a:moveTo>
                <a:lnTo>
                  <a:pt x="4015829" y="235496"/>
                </a:lnTo>
                <a:lnTo>
                  <a:pt x="4005161" y="192316"/>
                </a:lnTo>
                <a:lnTo>
                  <a:pt x="3988104" y="152019"/>
                </a:lnTo>
                <a:lnTo>
                  <a:pt x="3965232" y="115201"/>
                </a:lnTo>
                <a:lnTo>
                  <a:pt x="3937127" y="82435"/>
                </a:lnTo>
                <a:lnTo>
                  <a:pt x="3904386" y="54317"/>
                </a:lnTo>
                <a:lnTo>
                  <a:pt x="3867594" y="31432"/>
                </a:lnTo>
                <a:lnTo>
                  <a:pt x="3827322" y="14363"/>
                </a:lnTo>
                <a:lnTo>
                  <a:pt x="3784155" y="3695"/>
                </a:lnTo>
                <a:lnTo>
                  <a:pt x="3738689" y="0"/>
                </a:lnTo>
                <a:lnTo>
                  <a:pt x="280822" y="0"/>
                </a:lnTo>
                <a:lnTo>
                  <a:pt x="235356" y="3695"/>
                </a:lnTo>
                <a:lnTo>
                  <a:pt x="192189" y="14363"/>
                </a:lnTo>
                <a:lnTo>
                  <a:pt x="151917" y="31432"/>
                </a:lnTo>
                <a:lnTo>
                  <a:pt x="115125" y="54317"/>
                </a:lnTo>
                <a:lnTo>
                  <a:pt x="82384" y="82435"/>
                </a:lnTo>
                <a:lnTo>
                  <a:pt x="54279" y="115201"/>
                </a:lnTo>
                <a:lnTo>
                  <a:pt x="31407" y="152019"/>
                </a:lnTo>
                <a:lnTo>
                  <a:pt x="14351" y="192316"/>
                </a:lnTo>
                <a:lnTo>
                  <a:pt x="3683" y="235496"/>
                </a:lnTo>
                <a:lnTo>
                  <a:pt x="0" y="280987"/>
                </a:lnTo>
                <a:lnTo>
                  <a:pt x="0" y="1966925"/>
                </a:lnTo>
                <a:lnTo>
                  <a:pt x="3683" y="2012416"/>
                </a:lnTo>
                <a:lnTo>
                  <a:pt x="14351" y="2055596"/>
                </a:lnTo>
                <a:lnTo>
                  <a:pt x="31407" y="2095893"/>
                </a:lnTo>
                <a:lnTo>
                  <a:pt x="54279" y="2132711"/>
                </a:lnTo>
                <a:lnTo>
                  <a:pt x="82384" y="2165477"/>
                </a:lnTo>
                <a:lnTo>
                  <a:pt x="115125" y="2193594"/>
                </a:lnTo>
                <a:lnTo>
                  <a:pt x="151917" y="2216480"/>
                </a:lnTo>
                <a:lnTo>
                  <a:pt x="192189" y="2233549"/>
                </a:lnTo>
                <a:lnTo>
                  <a:pt x="235356" y="2244217"/>
                </a:lnTo>
                <a:lnTo>
                  <a:pt x="280822" y="2247900"/>
                </a:lnTo>
                <a:lnTo>
                  <a:pt x="3738689" y="2247900"/>
                </a:lnTo>
                <a:lnTo>
                  <a:pt x="3784155" y="2244217"/>
                </a:lnTo>
                <a:lnTo>
                  <a:pt x="3827322" y="2233549"/>
                </a:lnTo>
                <a:lnTo>
                  <a:pt x="3867594" y="2216480"/>
                </a:lnTo>
                <a:lnTo>
                  <a:pt x="3904386" y="2193594"/>
                </a:lnTo>
                <a:lnTo>
                  <a:pt x="3937127" y="2165477"/>
                </a:lnTo>
                <a:lnTo>
                  <a:pt x="3965232" y="2132711"/>
                </a:lnTo>
                <a:lnTo>
                  <a:pt x="3988104" y="2095893"/>
                </a:lnTo>
                <a:lnTo>
                  <a:pt x="4005161" y="2055596"/>
                </a:lnTo>
                <a:lnTo>
                  <a:pt x="4015829" y="2012416"/>
                </a:lnTo>
                <a:lnTo>
                  <a:pt x="4019512" y="1966925"/>
                </a:lnTo>
                <a:lnTo>
                  <a:pt x="4019512" y="280987"/>
                </a:lnTo>
                <a:close/>
              </a:path>
            </a:pathLst>
          </a:custGeom>
          <a:solidFill>
            <a:srgbClr val="0D284A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/>
          <p:nvPr/>
        </p:nvSpPr>
        <p:spPr>
          <a:xfrm>
            <a:off x="159626" y="7446924"/>
            <a:ext cx="4107574" cy="1335970"/>
          </a:xfrm>
          <a:custGeom>
            <a:avLst/>
            <a:gdLst/>
            <a:ahLst/>
            <a:cxnLst/>
            <a:rect l="l" t="t" r="r" b="b"/>
            <a:pathLst>
              <a:path w="4019550" h="1495425">
                <a:moveTo>
                  <a:pt x="4019308" y="281825"/>
                </a:moveTo>
                <a:lnTo>
                  <a:pt x="4015625" y="236207"/>
                </a:lnTo>
                <a:lnTo>
                  <a:pt x="4004957" y="192887"/>
                </a:lnTo>
                <a:lnTo>
                  <a:pt x="3987901" y="152476"/>
                </a:lnTo>
                <a:lnTo>
                  <a:pt x="3965029" y="115544"/>
                </a:lnTo>
                <a:lnTo>
                  <a:pt x="3936936" y="82677"/>
                </a:lnTo>
                <a:lnTo>
                  <a:pt x="3904196" y="54483"/>
                </a:lnTo>
                <a:lnTo>
                  <a:pt x="3867391" y="31521"/>
                </a:lnTo>
                <a:lnTo>
                  <a:pt x="3827119" y="14401"/>
                </a:lnTo>
                <a:lnTo>
                  <a:pt x="3783965" y="3695"/>
                </a:lnTo>
                <a:lnTo>
                  <a:pt x="3738511" y="0"/>
                </a:lnTo>
                <a:lnTo>
                  <a:pt x="280809" y="0"/>
                </a:lnTo>
                <a:lnTo>
                  <a:pt x="235343" y="3695"/>
                </a:lnTo>
                <a:lnTo>
                  <a:pt x="192189" y="14401"/>
                </a:lnTo>
                <a:lnTo>
                  <a:pt x="151917" y="31521"/>
                </a:lnTo>
                <a:lnTo>
                  <a:pt x="115112" y="54483"/>
                </a:lnTo>
                <a:lnTo>
                  <a:pt x="82384" y="82677"/>
                </a:lnTo>
                <a:lnTo>
                  <a:pt x="54279" y="115544"/>
                </a:lnTo>
                <a:lnTo>
                  <a:pt x="31407" y="152476"/>
                </a:lnTo>
                <a:lnTo>
                  <a:pt x="14351" y="192887"/>
                </a:lnTo>
                <a:lnTo>
                  <a:pt x="3683" y="236207"/>
                </a:lnTo>
                <a:lnTo>
                  <a:pt x="0" y="281825"/>
                </a:lnTo>
                <a:lnTo>
                  <a:pt x="0" y="1213599"/>
                </a:lnTo>
                <a:lnTo>
                  <a:pt x="3683" y="1259217"/>
                </a:lnTo>
                <a:lnTo>
                  <a:pt x="14351" y="1302537"/>
                </a:lnTo>
                <a:lnTo>
                  <a:pt x="31407" y="1342961"/>
                </a:lnTo>
                <a:lnTo>
                  <a:pt x="54279" y="1379880"/>
                </a:lnTo>
                <a:lnTo>
                  <a:pt x="82384" y="1412748"/>
                </a:lnTo>
                <a:lnTo>
                  <a:pt x="115112" y="1440942"/>
                </a:lnTo>
                <a:lnTo>
                  <a:pt x="151917" y="1463903"/>
                </a:lnTo>
                <a:lnTo>
                  <a:pt x="192189" y="1481023"/>
                </a:lnTo>
                <a:lnTo>
                  <a:pt x="235343" y="1491729"/>
                </a:lnTo>
                <a:lnTo>
                  <a:pt x="280809" y="1495425"/>
                </a:lnTo>
                <a:lnTo>
                  <a:pt x="3738511" y="1495425"/>
                </a:lnTo>
                <a:lnTo>
                  <a:pt x="3783965" y="1491729"/>
                </a:lnTo>
                <a:lnTo>
                  <a:pt x="3827119" y="1481023"/>
                </a:lnTo>
                <a:lnTo>
                  <a:pt x="3867391" y="1463903"/>
                </a:lnTo>
                <a:lnTo>
                  <a:pt x="3904196" y="1440942"/>
                </a:lnTo>
                <a:lnTo>
                  <a:pt x="3936936" y="1412748"/>
                </a:lnTo>
                <a:lnTo>
                  <a:pt x="3965029" y="1379880"/>
                </a:lnTo>
                <a:lnTo>
                  <a:pt x="3977182" y="1360258"/>
                </a:lnTo>
                <a:lnTo>
                  <a:pt x="3987901" y="1342961"/>
                </a:lnTo>
                <a:lnTo>
                  <a:pt x="4004957" y="1302537"/>
                </a:lnTo>
                <a:lnTo>
                  <a:pt x="4015625" y="1259217"/>
                </a:lnTo>
                <a:lnTo>
                  <a:pt x="4019308" y="1213599"/>
                </a:lnTo>
                <a:lnTo>
                  <a:pt x="4019308" y="281825"/>
                </a:lnTo>
                <a:close/>
              </a:path>
            </a:pathLst>
          </a:custGeom>
          <a:solidFill>
            <a:srgbClr val="0D284A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10"/>
          <p:cNvSpPr txBox="1"/>
          <p:nvPr/>
        </p:nvSpPr>
        <p:spPr>
          <a:xfrm>
            <a:off x="301385" y="1556876"/>
            <a:ext cx="3767947" cy="532979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marR="513715" indent="-457200">
              <a:lnSpc>
                <a:spcPct val="116399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sz="2800" spc="5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Λογική</a:t>
            </a:r>
            <a:r>
              <a:rPr sz="2800" spc="-10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6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Ερμηνεία </a:t>
            </a:r>
            <a:r>
              <a:rPr sz="2800" spc="-75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12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Προσήμων </a:t>
            </a:r>
            <a:r>
              <a:rPr sz="2800" spc="12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2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Συντελεστών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900" marR="5080" indent="-457200">
              <a:lnSpc>
                <a:spcPct val="116399"/>
              </a:lnSpc>
              <a:buFont typeface="Arial" panose="020B0604020202020204" pitchFamily="34" charset="0"/>
              <a:buChar char="•"/>
            </a:pPr>
            <a:r>
              <a:rPr sz="2800" spc="9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Καμία </a:t>
            </a:r>
            <a:r>
              <a:rPr sz="2800" spc="5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Συσχέτιση </a:t>
            </a:r>
            <a:r>
              <a:rPr sz="2800" spc="5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3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μεταξύ</a:t>
            </a:r>
            <a:r>
              <a:rPr sz="2800" spc="-5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2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Ανεξάρτητω</a:t>
            </a:r>
            <a:r>
              <a:rPr lang="el-GR" sz="2800" spc="2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ν</a:t>
            </a:r>
            <a:r>
              <a:rPr sz="2800" spc="2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-75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8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Μεταβλητών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900" marR="257175" indent="-457200">
              <a:lnSpc>
                <a:spcPct val="116399"/>
              </a:lnSpc>
              <a:buFont typeface="Arial" panose="020B0604020202020204" pitchFamily="34" charset="0"/>
              <a:buChar char="•"/>
            </a:pPr>
            <a:r>
              <a:rPr sz="2800" spc="4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Χα</a:t>
            </a:r>
            <a:r>
              <a:rPr sz="2800" spc="40" dirty="0" err="1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μηλότερο</a:t>
            </a:r>
            <a:r>
              <a:rPr sz="2800" spc="4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-13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AIC </a:t>
            </a:r>
            <a:r>
              <a:rPr sz="2800" spc="17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 </a:t>
            </a:r>
            <a:r>
              <a:rPr sz="2800" spc="-76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-114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BIC</a:t>
            </a:r>
            <a:r>
              <a:rPr sz="2800" spc="-3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3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μεταξύ</a:t>
            </a:r>
            <a:r>
              <a:rPr sz="2800" spc="-3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8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των </a:t>
            </a:r>
            <a:r>
              <a:rPr sz="2800" spc="9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12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άλλων</a:t>
            </a:r>
            <a:r>
              <a:rPr sz="2800" spc="-4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8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μοντέλων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26489" y="7893064"/>
            <a:ext cx="2919938" cy="44242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spcBef>
                <a:spcPts val="90"/>
              </a:spcBef>
              <a:buFont typeface="Arial" panose="020B0604020202020204" pitchFamily="34" charset="0"/>
              <a:buChar char="•"/>
            </a:pPr>
            <a:r>
              <a:rPr sz="2800" spc="-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P-value</a:t>
            </a:r>
            <a:r>
              <a:rPr sz="2800" spc="-6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-4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sz="2800" spc="-5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0,05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426489" y="422580"/>
            <a:ext cx="1743519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130" dirty="0"/>
              <a:t>ΣΥΝΑΡΤΗΣΕΙΣ</a:t>
            </a:r>
            <a:r>
              <a:rPr sz="3600" spc="-250" dirty="0"/>
              <a:t> </a:t>
            </a:r>
            <a:r>
              <a:rPr sz="3600" spc="-95" dirty="0"/>
              <a:t>ΧΡΗΣΙΜΟΤΗΤΑΣ</a:t>
            </a:r>
            <a:r>
              <a:rPr sz="3600" spc="-245" dirty="0"/>
              <a:t> </a:t>
            </a:r>
            <a:r>
              <a:rPr sz="3600" spc="-55" dirty="0"/>
              <a:t>ΜΟΝΤΕΛΩΝ</a:t>
            </a:r>
            <a:r>
              <a:rPr sz="3600" spc="-250" dirty="0"/>
              <a:t> </a:t>
            </a:r>
            <a:r>
              <a:rPr sz="3600" spc="5" dirty="0"/>
              <a:t>ΔΙΩΝΥΜΙΚΗΣ</a:t>
            </a:r>
            <a:r>
              <a:rPr sz="3600" spc="-245" dirty="0"/>
              <a:t> </a:t>
            </a:r>
            <a:r>
              <a:rPr sz="3600" spc="-100" dirty="0"/>
              <a:t>ΛΟΓΙΣΤΙΚΗΣ</a:t>
            </a:r>
            <a:r>
              <a:rPr sz="3600" spc="-245" dirty="0"/>
              <a:t> </a:t>
            </a:r>
            <a:r>
              <a:rPr sz="3600" spc="-60" dirty="0"/>
              <a:t>ΠΑΛΙΝΔΡΟΜΗΣΗΣ</a:t>
            </a:r>
            <a:endParaRPr sz="3600" dirty="0"/>
          </a:p>
        </p:txBody>
      </p:sp>
      <p:pic>
        <p:nvPicPr>
          <p:cNvPr id="18" name="object 2">
            <a:extLst>
              <a:ext uri="{FF2B5EF4-FFF2-40B4-BE49-F238E27FC236}">
                <a16:creationId xmlns:a16="http://schemas.microsoft.com/office/drawing/2014/main" id="{6AEF8730-9EFC-D0A9-6E78-66D5879067D3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9410700"/>
            <a:ext cx="1066800" cy="876300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62B1109-E0E0-92DC-E5F2-8C2CF51159C8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l-GR"/>
              <a:t>Ανάλυση Αποδοχής και Ωφελειών από τη θέσπιση ορίου ταχύτητας 30 χλμ/ώρα στο οδικό δίκτυο της Αθήνας</a:t>
            </a:r>
            <a:endParaRPr lang="el-GR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14749">
            <a:alpha val="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8C58648-B2ED-1B25-E3FB-F13A685C7C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1" y="0"/>
            <a:ext cx="18268950" cy="10360518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37161" y="4390090"/>
            <a:ext cx="9006839" cy="149207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14604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14"/>
              </a:spcBef>
            </a:pPr>
            <a:r>
              <a:rPr lang="el-GR" sz="4800" spc="190" dirty="0"/>
              <a:t>ΚΟΙΝΩΝΙΚΟ-ΟΙΚΟΝΟΜΙΚΗ ΑΝΑΛΥΣΗ</a:t>
            </a:r>
            <a:endParaRPr sz="4800" dirty="0"/>
          </a:p>
        </p:txBody>
      </p:sp>
      <p:pic>
        <p:nvPicPr>
          <p:cNvPr id="7" name="object 2">
            <a:extLst>
              <a:ext uri="{FF2B5EF4-FFF2-40B4-BE49-F238E27FC236}">
                <a16:creationId xmlns:a16="http://schemas.microsoft.com/office/drawing/2014/main" id="{1FDE81B6-FF25-EAA9-823D-65BCCF706107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9410700"/>
            <a:ext cx="1066800" cy="87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7226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14749">
            <a:alpha val="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1FE03949-E834-2B37-BD6B-15E9ED26D1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4007" y="2247900"/>
            <a:ext cx="14539985" cy="5791200"/>
          </a:xfrm>
          <a:prstGeom prst="rect">
            <a:avLst/>
          </a:prstGeom>
        </p:spPr>
      </p:pic>
      <p:sp>
        <p:nvSpPr>
          <p:cNvPr id="12" name="object 10">
            <a:extLst>
              <a:ext uri="{FF2B5EF4-FFF2-40B4-BE49-F238E27FC236}">
                <a16:creationId xmlns:a16="http://schemas.microsoft.com/office/drawing/2014/main" id="{45CDD861-1D9B-BB90-1230-948988F76D7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66055" y="296490"/>
            <a:ext cx="7755890" cy="1095375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algn="ctr">
              <a:lnSpc>
                <a:spcPts val="4175"/>
              </a:lnSpc>
              <a:spcBef>
                <a:spcPts val="115"/>
              </a:spcBef>
            </a:pPr>
            <a:r>
              <a:rPr sz="3750" spc="30" dirty="0"/>
              <a:t>ΚΟΙΝΩΝΙΚΟ-ΟΙΚΟΝΟΜΙΚΗ</a:t>
            </a:r>
            <a:r>
              <a:rPr sz="3750" spc="-265" dirty="0"/>
              <a:t> </a:t>
            </a:r>
            <a:r>
              <a:rPr sz="3750" spc="-120" dirty="0"/>
              <a:t>ΑΝΑΛΥΣΗ</a:t>
            </a:r>
            <a:endParaRPr sz="3750" dirty="0"/>
          </a:p>
          <a:p>
            <a:pPr algn="ctr">
              <a:lnSpc>
                <a:spcPts val="4235"/>
              </a:lnSpc>
            </a:pPr>
            <a:r>
              <a:rPr lang="el-GR" sz="3800" spc="-145" dirty="0"/>
              <a:t>ΚΟΣΤΗ - ΟΦΕΛΗ</a:t>
            </a:r>
            <a:endParaRPr sz="3800" dirty="0"/>
          </a:p>
        </p:txBody>
      </p:sp>
      <p:pic>
        <p:nvPicPr>
          <p:cNvPr id="13" name="object 2">
            <a:extLst>
              <a:ext uri="{FF2B5EF4-FFF2-40B4-BE49-F238E27FC236}">
                <a16:creationId xmlns:a16="http://schemas.microsoft.com/office/drawing/2014/main" id="{672A4479-4370-9DF8-D72D-8778B7CEA14F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9410700"/>
            <a:ext cx="1066800" cy="87630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E775A1A-C237-C409-E897-FED0A3FDB92F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l-GR"/>
              <a:t>Ανάλυση Αποδοχής και Ωφελειών από τη θέσπιση ορίου ταχύτητας 30 χλμ/ώρα στο οδικό δίκτυο της Αθήνας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8216623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14749">
            <a:alpha val="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402389" y="2480343"/>
            <a:ext cx="9544525" cy="5327869"/>
          </a:xfrm>
          <a:prstGeom prst="rect">
            <a:avLst/>
          </a:prstGeom>
        </p:spPr>
        <p:txBody>
          <a:bodyPr vert="horz" wrap="square" lIns="0" tIns="7429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585"/>
              </a:spcBef>
              <a:buFont typeface="Arial" panose="020B0604020202020204" pitchFamily="34" charset="0"/>
              <a:buChar char="•"/>
            </a:pPr>
            <a:r>
              <a:rPr sz="2400" spc="6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Για</a:t>
            </a:r>
            <a:r>
              <a:rPr sz="2400" spc="-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5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τη</a:t>
            </a:r>
            <a:r>
              <a:rPr sz="2400" spc="-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9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διερεύνηση</a:t>
            </a:r>
            <a:r>
              <a:rPr sz="2400" spc="-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9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αποδοχής</a:t>
            </a:r>
            <a:r>
              <a:rPr sz="2400" spc="-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7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του</a:t>
            </a:r>
            <a:r>
              <a:rPr sz="2400" spc="-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0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σεναρίου</a:t>
            </a:r>
            <a:r>
              <a:rPr sz="2400" spc="-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8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αναπτύχθηκε</a:t>
            </a:r>
            <a:r>
              <a:rPr sz="2400" spc="-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5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ένα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495"/>
              </a:spcBef>
            </a:pPr>
            <a:r>
              <a:rPr lang="el-GR" sz="2400" b="1" spc="13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sz="2400" b="1" spc="135" dirty="0" err="1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μοντέλο</a:t>
            </a:r>
            <a:r>
              <a:rPr sz="2400" b="1" spc="-4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1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πολυωνυμικής</a:t>
            </a:r>
            <a:r>
              <a:rPr sz="2400" b="1" spc="-4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125" dirty="0" err="1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λογιστικής</a:t>
            </a:r>
            <a:r>
              <a:rPr sz="2400" b="1" spc="-4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7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πα</a:t>
            </a:r>
            <a:r>
              <a:rPr sz="2400" b="1" spc="75" dirty="0" err="1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λινδρόμησης</a:t>
            </a:r>
            <a:r>
              <a:rPr lang="el-GR" sz="2400" b="1" spc="7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2700">
              <a:lnSpc>
                <a:spcPct val="100000"/>
              </a:lnSpc>
              <a:spcBef>
                <a:spcPts val="495"/>
              </a:spcBef>
            </a:pP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marR="5080" indent="-342900">
              <a:lnSpc>
                <a:spcPct val="117200"/>
              </a:lnSpc>
              <a:buFont typeface="Arial" panose="020B0604020202020204" pitchFamily="34" charset="0"/>
              <a:buChar char="•"/>
            </a:pPr>
            <a:r>
              <a:rPr sz="2400" spc="1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Μέσω</a:t>
            </a:r>
            <a:r>
              <a:rPr sz="2400" spc="-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7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του</a:t>
            </a:r>
            <a:r>
              <a:rPr sz="2400" spc="-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3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υπολογισμού</a:t>
            </a:r>
            <a:r>
              <a:rPr sz="2400" spc="-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της </a:t>
            </a:r>
            <a:r>
              <a:rPr sz="2400" spc="7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συνάρτησης</a:t>
            </a:r>
            <a:r>
              <a:rPr sz="2400" spc="-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7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χρησιμότητας</a:t>
            </a:r>
            <a:r>
              <a:rPr sz="2400" spc="-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14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προκύπτει </a:t>
            </a:r>
            <a:r>
              <a:rPr sz="2400" spc="-6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9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για </a:t>
            </a:r>
            <a:r>
              <a:rPr sz="2400" spc="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τους </a:t>
            </a:r>
            <a:r>
              <a:rPr sz="2400" spc="6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οδηγούς </a:t>
            </a:r>
            <a:r>
              <a:rPr sz="2400" spc="1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επιβατικού </a:t>
            </a:r>
            <a:r>
              <a:rPr sz="2400" spc="-10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ΙΧ </a:t>
            </a:r>
            <a:r>
              <a:rPr sz="2400" spc="7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οχήματος </a:t>
            </a:r>
            <a:r>
              <a:rPr sz="2400" b="1" spc="13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το </a:t>
            </a:r>
            <a:r>
              <a:rPr sz="2400" b="1" spc="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ποσοστό </a:t>
            </a:r>
            <a:r>
              <a:rPr sz="2400" b="1" spc="3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αποδοχής </a:t>
            </a:r>
            <a:r>
              <a:rPr sz="2400" b="1" spc="-65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της </a:t>
            </a:r>
            <a:r>
              <a:rPr sz="2400" spc="9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μείωσης </a:t>
            </a:r>
            <a:r>
              <a:rPr sz="2400" spc="7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του </a:t>
            </a:r>
            <a:r>
              <a:rPr sz="2400" spc="14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ορίου </a:t>
            </a:r>
            <a:r>
              <a:rPr sz="2400" spc="3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ταχύτητας </a:t>
            </a:r>
            <a:r>
              <a:rPr sz="2400" spc="7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στην </a:t>
            </a:r>
            <a:r>
              <a:rPr sz="2400" spc="7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Αθήνα </a:t>
            </a:r>
            <a:r>
              <a:rPr sz="2400" spc="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σε </a:t>
            </a:r>
            <a:r>
              <a:rPr sz="2400" spc="5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 </a:t>
            </a:r>
            <a:r>
              <a:rPr sz="2400" spc="1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χλμ/ώρα, </a:t>
            </a:r>
            <a:r>
              <a:rPr sz="2400" spc="3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το </a:t>
            </a:r>
            <a:r>
              <a:rPr sz="2400" spc="4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7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οποίο</a:t>
            </a:r>
            <a:r>
              <a:rPr sz="2400" spc="-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είναι</a:t>
            </a:r>
            <a:r>
              <a:rPr sz="2400" spc="-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5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ίσο</a:t>
            </a:r>
            <a:r>
              <a:rPr sz="2400" spc="-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5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με</a:t>
            </a:r>
            <a:r>
              <a:rPr sz="2400" spc="-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3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82%</a:t>
            </a:r>
            <a:r>
              <a:rPr sz="2400" spc="3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l-GR" sz="2400" spc="30" dirty="0">
              <a:solidFill>
                <a:srgbClr val="0D28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marR="5080" indent="-342900">
              <a:lnSpc>
                <a:spcPct val="117200"/>
              </a:lnSpc>
              <a:buFont typeface="Arial" panose="020B0604020202020204" pitchFamily="34" charset="0"/>
              <a:buChar char="•"/>
            </a:pPr>
            <a:endParaRPr lang="el-GR" sz="2400" spc="30" dirty="0">
              <a:solidFill>
                <a:srgbClr val="0D28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marR="321945" indent="-342900">
              <a:lnSpc>
                <a:spcPts val="2700"/>
              </a:lnSpc>
              <a:spcBef>
                <a:spcPts val="560"/>
              </a:spcBef>
              <a:buFont typeface="Arial" panose="020B0604020202020204" pitchFamily="34" charset="0"/>
              <a:buChar char="•"/>
            </a:pPr>
            <a:r>
              <a:rPr lang="el-GR" sz="2400" spc="10" dirty="0">
                <a:solidFill>
                  <a:srgbClr val="0D284A"/>
                </a:solidFill>
                <a:latin typeface="Arial"/>
                <a:cs typeface="Arial"/>
              </a:rPr>
              <a:t>Τα</a:t>
            </a:r>
            <a:r>
              <a:rPr lang="el-GR" sz="2400" spc="-50" dirty="0">
                <a:solidFill>
                  <a:srgbClr val="0D284A"/>
                </a:solidFill>
                <a:latin typeface="Arial"/>
                <a:cs typeface="Arial"/>
              </a:rPr>
              <a:t> </a:t>
            </a:r>
            <a:r>
              <a:rPr lang="el-GR" sz="2400" b="1" spc="80" dirty="0">
                <a:solidFill>
                  <a:srgbClr val="0D284A"/>
                </a:solidFill>
                <a:latin typeface="Arial"/>
                <a:cs typeface="Arial"/>
              </a:rPr>
              <a:t>δύο</a:t>
            </a:r>
            <a:r>
              <a:rPr lang="el-GR" sz="2400" spc="-45" dirty="0">
                <a:solidFill>
                  <a:srgbClr val="0D284A"/>
                </a:solidFill>
                <a:latin typeface="Arial"/>
                <a:cs typeface="Arial"/>
              </a:rPr>
              <a:t> </a:t>
            </a:r>
            <a:r>
              <a:rPr lang="el-GR" sz="2400" spc="65" dirty="0">
                <a:solidFill>
                  <a:srgbClr val="0D284A"/>
                </a:solidFill>
                <a:latin typeface="Arial"/>
                <a:cs typeface="Arial"/>
              </a:rPr>
              <a:t>πρώτα</a:t>
            </a:r>
            <a:r>
              <a:rPr lang="el-GR" sz="2400" spc="-50" dirty="0">
                <a:solidFill>
                  <a:srgbClr val="0D284A"/>
                </a:solidFill>
                <a:latin typeface="Arial"/>
                <a:cs typeface="Arial"/>
              </a:rPr>
              <a:t> </a:t>
            </a:r>
            <a:r>
              <a:rPr lang="el-GR" sz="2400" spc="215" dirty="0">
                <a:solidFill>
                  <a:srgbClr val="0D284A"/>
                </a:solidFill>
                <a:latin typeface="Arial"/>
                <a:cs typeface="Arial"/>
              </a:rPr>
              <a:t>έτη</a:t>
            </a:r>
            <a:r>
              <a:rPr lang="el-GR" sz="2400" spc="-45" dirty="0">
                <a:solidFill>
                  <a:srgbClr val="0D284A"/>
                </a:solidFill>
                <a:latin typeface="Arial"/>
                <a:cs typeface="Arial"/>
              </a:rPr>
              <a:t> </a:t>
            </a:r>
            <a:r>
              <a:rPr lang="el-GR" sz="2400" spc="130" dirty="0">
                <a:solidFill>
                  <a:srgbClr val="0D284A"/>
                </a:solidFill>
                <a:latin typeface="Arial"/>
                <a:cs typeface="Arial"/>
              </a:rPr>
              <a:t>η</a:t>
            </a:r>
            <a:r>
              <a:rPr lang="el-GR" sz="2400" spc="-50" dirty="0">
                <a:solidFill>
                  <a:srgbClr val="0D284A"/>
                </a:solidFill>
                <a:latin typeface="Arial"/>
                <a:cs typeface="Arial"/>
              </a:rPr>
              <a:t> </a:t>
            </a:r>
            <a:r>
              <a:rPr lang="el-GR" sz="2400" spc="40" dirty="0">
                <a:solidFill>
                  <a:srgbClr val="0D284A"/>
                </a:solidFill>
                <a:latin typeface="Arial"/>
                <a:cs typeface="Arial"/>
              </a:rPr>
              <a:t>αποδοχή</a:t>
            </a:r>
            <a:r>
              <a:rPr lang="el-GR" sz="2400" spc="-45" dirty="0">
                <a:solidFill>
                  <a:srgbClr val="0D284A"/>
                </a:solidFill>
                <a:latin typeface="Arial"/>
                <a:cs typeface="Arial"/>
              </a:rPr>
              <a:t> </a:t>
            </a:r>
            <a:r>
              <a:rPr lang="el-GR" sz="2400" spc="145" dirty="0">
                <a:solidFill>
                  <a:srgbClr val="0D284A"/>
                </a:solidFill>
                <a:latin typeface="Arial"/>
                <a:cs typeface="Arial"/>
              </a:rPr>
              <a:t>του </a:t>
            </a:r>
            <a:r>
              <a:rPr lang="el-GR" sz="2400" spc="-710" dirty="0">
                <a:solidFill>
                  <a:srgbClr val="0D284A"/>
                </a:solidFill>
                <a:latin typeface="Arial"/>
                <a:cs typeface="Arial"/>
              </a:rPr>
              <a:t> </a:t>
            </a:r>
            <a:r>
              <a:rPr lang="el-GR" sz="2400" spc="140" dirty="0">
                <a:solidFill>
                  <a:srgbClr val="0D284A"/>
                </a:solidFill>
                <a:latin typeface="Arial"/>
                <a:cs typeface="Arial"/>
              </a:rPr>
              <a:t>μέτρου</a:t>
            </a:r>
            <a:r>
              <a:rPr lang="el-GR" sz="2400" spc="-50" dirty="0">
                <a:solidFill>
                  <a:srgbClr val="0D284A"/>
                </a:solidFill>
                <a:latin typeface="Arial"/>
                <a:cs typeface="Arial"/>
              </a:rPr>
              <a:t> </a:t>
            </a:r>
            <a:r>
              <a:rPr lang="el-GR" sz="2400" spc="215" dirty="0">
                <a:solidFill>
                  <a:srgbClr val="0D284A"/>
                </a:solidFill>
                <a:latin typeface="Arial"/>
                <a:cs typeface="Arial"/>
              </a:rPr>
              <a:t>είναι</a:t>
            </a:r>
            <a:r>
              <a:rPr lang="el-GR" sz="2400" spc="-45" dirty="0">
                <a:solidFill>
                  <a:srgbClr val="0D284A"/>
                </a:solidFill>
                <a:latin typeface="Arial"/>
                <a:cs typeface="Arial"/>
              </a:rPr>
              <a:t> </a:t>
            </a:r>
            <a:r>
              <a:rPr lang="el-GR" sz="2400" b="1" spc="175" dirty="0">
                <a:solidFill>
                  <a:srgbClr val="0D284A"/>
                </a:solidFill>
                <a:latin typeface="Arial"/>
                <a:cs typeface="Arial"/>
              </a:rPr>
              <a:t>μειωμένη</a:t>
            </a:r>
            <a:r>
              <a:rPr lang="el-GR" sz="2400" spc="175" dirty="0">
                <a:solidFill>
                  <a:srgbClr val="0D284A"/>
                </a:solidFill>
                <a:latin typeface="Arial"/>
                <a:cs typeface="Arial"/>
              </a:rPr>
              <a:t>.</a:t>
            </a:r>
            <a:endParaRPr lang="el-GR" sz="2400" dirty="0">
              <a:latin typeface="Arial"/>
              <a:cs typeface="Arial"/>
            </a:endParaRPr>
          </a:p>
          <a:p>
            <a:pPr marL="469900" marR="5080" indent="-457200">
              <a:lnSpc>
                <a:spcPts val="2700"/>
              </a:lnSpc>
              <a:spcBef>
                <a:spcPts val="2700"/>
              </a:spcBef>
              <a:buFont typeface="Arial" panose="020B0604020202020204" pitchFamily="34" charset="0"/>
              <a:buChar char="•"/>
            </a:pPr>
            <a:r>
              <a:rPr lang="el-GR" sz="2400" spc="-35" dirty="0">
                <a:solidFill>
                  <a:srgbClr val="0D284A"/>
                </a:solidFill>
                <a:latin typeface="Arial"/>
                <a:cs typeface="Arial"/>
              </a:rPr>
              <a:t>Από </a:t>
            </a:r>
            <a:r>
              <a:rPr lang="el-GR" sz="2400" spc="135" dirty="0">
                <a:solidFill>
                  <a:srgbClr val="0D284A"/>
                </a:solidFill>
                <a:latin typeface="Arial"/>
                <a:cs typeface="Arial"/>
              </a:rPr>
              <a:t>το </a:t>
            </a:r>
            <a:r>
              <a:rPr lang="el-GR" sz="2400" spc="125" dirty="0">
                <a:solidFill>
                  <a:srgbClr val="0D284A"/>
                </a:solidFill>
                <a:latin typeface="Arial"/>
                <a:cs typeface="Arial"/>
              </a:rPr>
              <a:t>έτος </a:t>
            </a:r>
            <a:r>
              <a:rPr lang="el-GR" sz="2400" spc="45" dirty="0">
                <a:solidFill>
                  <a:srgbClr val="0D284A"/>
                </a:solidFill>
                <a:latin typeface="Arial"/>
                <a:cs typeface="Arial"/>
              </a:rPr>
              <a:t>2025 </a:t>
            </a:r>
            <a:r>
              <a:rPr lang="el-GR" sz="2400" spc="200" dirty="0">
                <a:solidFill>
                  <a:srgbClr val="0D284A"/>
                </a:solidFill>
                <a:latin typeface="Arial"/>
                <a:cs typeface="Arial"/>
              </a:rPr>
              <a:t>και </a:t>
            </a:r>
            <a:r>
              <a:rPr lang="el-GR" sz="2400" spc="185" dirty="0">
                <a:solidFill>
                  <a:srgbClr val="0D284A"/>
                </a:solidFill>
                <a:latin typeface="Arial"/>
                <a:cs typeface="Arial"/>
              </a:rPr>
              <a:t>έπειτα </a:t>
            </a:r>
            <a:r>
              <a:rPr lang="el-GR" sz="2400" spc="190" dirty="0">
                <a:solidFill>
                  <a:srgbClr val="0D284A"/>
                </a:solidFill>
                <a:latin typeface="Arial"/>
                <a:cs typeface="Arial"/>
              </a:rPr>
              <a:t> </a:t>
            </a:r>
            <a:r>
              <a:rPr lang="el-GR" sz="2400" spc="145" dirty="0">
                <a:solidFill>
                  <a:srgbClr val="0D284A"/>
                </a:solidFill>
                <a:latin typeface="Arial"/>
                <a:cs typeface="Arial"/>
              </a:rPr>
              <a:t>παρατηρείται</a:t>
            </a:r>
            <a:r>
              <a:rPr lang="el-GR" sz="2400" spc="-55" dirty="0">
                <a:solidFill>
                  <a:srgbClr val="0D284A"/>
                </a:solidFill>
                <a:latin typeface="Arial"/>
                <a:cs typeface="Arial"/>
              </a:rPr>
              <a:t> </a:t>
            </a:r>
            <a:r>
              <a:rPr lang="el-GR" sz="2400" spc="40" dirty="0">
                <a:solidFill>
                  <a:srgbClr val="0D284A"/>
                </a:solidFill>
                <a:latin typeface="Arial"/>
                <a:cs typeface="Arial"/>
              </a:rPr>
              <a:t>αποδοχή</a:t>
            </a:r>
            <a:r>
              <a:rPr lang="el-GR" sz="2400" spc="-55" dirty="0">
                <a:solidFill>
                  <a:srgbClr val="0D284A"/>
                </a:solidFill>
                <a:latin typeface="Arial"/>
                <a:cs typeface="Arial"/>
              </a:rPr>
              <a:t> </a:t>
            </a:r>
            <a:r>
              <a:rPr lang="el-GR" sz="2400" spc="145" dirty="0">
                <a:solidFill>
                  <a:srgbClr val="0D284A"/>
                </a:solidFill>
                <a:latin typeface="Arial"/>
                <a:cs typeface="Arial"/>
              </a:rPr>
              <a:t>του</a:t>
            </a:r>
            <a:r>
              <a:rPr lang="el-GR" sz="2400" spc="-50" dirty="0">
                <a:solidFill>
                  <a:srgbClr val="0D284A"/>
                </a:solidFill>
                <a:latin typeface="Arial"/>
                <a:cs typeface="Arial"/>
              </a:rPr>
              <a:t> </a:t>
            </a:r>
            <a:r>
              <a:rPr lang="el-GR" sz="2400" spc="140" dirty="0">
                <a:solidFill>
                  <a:srgbClr val="0D284A"/>
                </a:solidFill>
                <a:latin typeface="Arial"/>
                <a:cs typeface="Arial"/>
              </a:rPr>
              <a:t>μέτρου </a:t>
            </a:r>
            <a:r>
              <a:rPr lang="el-GR" sz="2400" spc="-710" dirty="0">
                <a:solidFill>
                  <a:srgbClr val="0D284A"/>
                </a:solidFill>
                <a:latin typeface="Arial"/>
                <a:cs typeface="Arial"/>
              </a:rPr>
              <a:t> </a:t>
            </a:r>
            <a:r>
              <a:rPr lang="el-GR" sz="2400" spc="200" dirty="0">
                <a:solidFill>
                  <a:srgbClr val="0D284A"/>
                </a:solidFill>
                <a:latin typeface="Arial"/>
                <a:cs typeface="Arial"/>
              </a:rPr>
              <a:t>και </a:t>
            </a:r>
            <a:r>
              <a:rPr lang="el-GR" sz="2400" spc="50" dirty="0">
                <a:solidFill>
                  <a:srgbClr val="0D284A"/>
                </a:solidFill>
                <a:latin typeface="Arial"/>
                <a:cs typeface="Arial"/>
              </a:rPr>
              <a:t>πλήρης </a:t>
            </a:r>
            <a:r>
              <a:rPr lang="el-GR" sz="2400" spc="70" dirty="0">
                <a:solidFill>
                  <a:srgbClr val="0D284A"/>
                </a:solidFill>
                <a:latin typeface="Arial"/>
                <a:cs typeface="Arial"/>
              </a:rPr>
              <a:t>συμμόρφωση </a:t>
            </a:r>
            <a:r>
              <a:rPr lang="el-GR" sz="2400" spc="135" dirty="0">
                <a:solidFill>
                  <a:srgbClr val="0D284A"/>
                </a:solidFill>
                <a:latin typeface="Arial"/>
                <a:cs typeface="Arial"/>
              </a:rPr>
              <a:t>των </a:t>
            </a:r>
            <a:r>
              <a:rPr lang="el-GR" sz="2400" spc="140" dirty="0">
                <a:solidFill>
                  <a:srgbClr val="0D284A"/>
                </a:solidFill>
                <a:latin typeface="Arial"/>
                <a:cs typeface="Arial"/>
              </a:rPr>
              <a:t> </a:t>
            </a:r>
            <a:r>
              <a:rPr lang="el-GR" sz="2400" spc="65" dirty="0">
                <a:solidFill>
                  <a:srgbClr val="0D284A"/>
                </a:solidFill>
                <a:latin typeface="Arial"/>
                <a:cs typeface="Arial"/>
              </a:rPr>
              <a:t>οδηγών</a:t>
            </a:r>
            <a:r>
              <a:rPr lang="el-GR" sz="2400" spc="-50" dirty="0">
                <a:solidFill>
                  <a:srgbClr val="0D284A"/>
                </a:solidFill>
                <a:latin typeface="Arial"/>
                <a:cs typeface="Arial"/>
              </a:rPr>
              <a:t> </a:t>
            </a:r>
            <a:r>
              <a:rPr lang="el-GR" sz="2400" spc="70" dirty="0">
                <a:solidFill>
                  <a:srgbClr val="0D284A"/>
                </a:solidFill>
                <a:latin typeface="Arial"/>
                <a:cs typeface="Arial"/>
              </a:rPr>
              <a:t>σε</a:t>
            </a:r>
            <a:r>
              <a:rPr lang="el-GR" sz="2400" spc="-45" dirty="0">
                <a:solidFill>
                  <a:srgbClr val="0D284A"/>
                </a:solidFill>
                <a:latin typeface="Arial"/>
                <a:cs typeface="Arial"/>
              </a:rPr>
              <a:t> </a:t>
            </a:r>
            <a:r>
              <a:rPr lang="el-GR" sz="2400" spc="110" dirty="0">
                <a:solidFill>
                  <a:srgbClr val="0D284A"/>
                </a:solidFill>
                <a:latin typeface="Arial"/>
                <a:cs typeface="Arial"/>
              </a:rPr>
              <a:t>αυτό.</a:t>
            </a:r>
            <a:endParaRPr lang="el-GR" sz="2400" dirty="0">
              <a:latin typeface="Arial"/>
              <a:cs typeface="Arial"/>
            </a:endParaRPr>
          </a:p>
          <a:p>
            <a:pPr marL="12700" marR="5080" algn="just">
              <a:lnSpc>
                <a:spcPct val="117200"/>
              </a:lnSpc>
            </a:pP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0056248" y="2141321"/>
            <a:ext cx="7829362" cy="5984126"/>
            <a:chOff x="300317" y="3879722"/>
            <a:chExt cx="10391775" cy="5999480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0317" y="3879722"/>
              <a:ext cx="10391774" cy="559215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50476" y="9469075"/>
              <a:ext cx="10096499" cy="409574"/>
            </a:xfrm>
            <a:prstGeom prst="rect">
              <a:avLst/>
            </a:prstGeom>
          </p:spPr>
        </p:pic>
      </p:grpSp>
      <p:pic>
        <p:nvPicPr>
          <p:cNvPr id="9" name="object 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743153" y="7717687"/>
            <a:ext cx="4486274" cy="819149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5266055" y="296490"/>
            <a:ext cx="7755890" cy="1095375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algn="ctr">
              <a:lnSpc>
                <a:spcPts val="4175"/>
              </a:lnSpc>
              <a:spcBef>
                <a:spcPts val="115"/>
              </a:spcBef>
            </a:pPr>
            <a:r>
              <a:rPr sz="3750" spc="30" dirty="0"/>
              <a:t>ΚΟΙΝΩΝΙΚΟ-ΟΙΚΟΝΟΜΙΚΗ</a:t>
            </a:r>
            <a:r>
              <a:rPr sz="3750" spc="-265" dirty="0"/>
              <a:t> </a:t>
            </a:r>
            <a:r>
              <a:rPr sz="3750" spc="-120" dirty="0"/>
              <a:t>ΑΝΑΛΥΣΗ</a:t>
            </a:r>
            <a:endParaRPr sz="3750" dirty="0"/>
          </a:p>
          <a:p>
            <a:pPr algn="ctr">
              <a:lnSpc>
                <a:spcPts val="4235"/>
              </a:lnSpc>
            </a:pPr>
            <a:r>
              <a:rPr sz="3800" spc="-145" dirty="0"/>
              <a:t>Α</a:t>
            </a:r>
            <a:r>
              <a:rPr sz="3800" spc="-25" dirty="0"/>
              <a:t>Π</a:t>
            </a:r>
            <a:r>
              <a:rPr sz="3800" spc="-55" dirty="0"/>
              <a:t>Ο</a:t>
            </a:r>
            <a:r>
              <a:rPr sz="3800" spc="65" dirty="0"/>
              <a:t>Δ</a:t>
            </a:r>
            <a:r>
              <a:rPr sz="3800" spc="-55" dirty="0"/>
              <a:t>Ο</a:t>
            </a:r>
            <a:r>
              <a:rPr sz="3800" spc="-35" dirty="0"/>
              <a:t>Χ</a:t>
            </a:r>
            <a:r>
              <a:rPr sz="3800" spc="-90" dirty="0"/>
              <a:t>Η</a:t>
            </a:r>
            <a:r>
              <a:rPr sz="3800" spc="-280" dirty="0"/>
              <a:t> </a:t>
            </a:r>
            <a:r>
              <a:rPr sz="3800" spc="-310" dirty="0"/>
              <a:t>Σ</a:t>
            </a:r>
            <a:r>
              <a:rPr sz="3800" spc="-180" dirty="0"/>
              <a:t>Ε</a:t>
            </a:r>
            <a:r>
              <a:rPr sz="3800" spc="-45" dirty="0"/>
              <a:t>Ν</a:t>
            </a:r>
            <a:r>
              <a:rPr sz="3800" spc="-145" dirty="0"/>
              <a:t>Α</a:t>
            </a:r>
            <a:r>
              <a:rPr sz="3800" spc="60" dirty="0"/>
              <a:t>Ρ</a:t>
            </a:r>
            <a:r>
              <a:rPr sz="3800" spc="50" dirty="0"/>
              <a:t>Ι</a:t>
            </a:r>
            <a:r>
              <a:rPr sz="3800" spc="-55" dirty="0"/>
              <a:t>Ο</a:t>
            </a:r>
            <a:r>
              <a:rPr sz="3800" spc="-25" dirty="0"/>
              <a:t>Υ</a:t>
            </a:r>
            <a:endParaRPr sz="3800" dirty="0"/>
          </a:p>
        </p:txBody>
      </p:sp>
      <p:pic>
        <p:nvPicPr>
          <p:cNvPr id="18" name="object 2">
            <a:extLst>
              <a:ext uri="{FF2B5EF4-FFF2-40B4-BE49-F238E27FC236}">
                <a16:creationId xmlns:a16="http://schemas.microsoft.com/office/drawing/2014/main" id="{8E937641-7510-4191-EA09-AEC15B11FCA3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0" y="9410700"/>
            <a:ext cx="1066800" cy="87630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41FF548-B677-1C80-7C8F-1296FF473FA6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l-GR"/>
              <a:t>Ανάλυση Αποδοχής και Ωφελειών από τη θέσπιση ορίου ταχύτητας 30 χλμ/ώρα στο οδικό δίκτυο της Αθήνας</a:t>
            </a:r>
            <a:endParaRPr lang="el-G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14749">
            <a:alpha val="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275772" y="190500"/>
            <a:ext cx="9736455" cy="130740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14"/>
              </a:spcBef>
            </a:pPr>
            <a:r>
              <a:rPr lang="el-GR" sz="4200" spc="190" dirty="0"/>
              <a:t>ΑΝΤΙΚΕΙΜΕΝΟ ΚΑΙ ΣΤΟΧΟΣ </a:t>
            </a:r>
            <a:r>
              <a:rPr sz="4200" spc="-305" dirty="0"/>
              <a:t> </a:t>
            </a:r>
            <a:r>
              <a:rPr sz="4200" spc="80" dirty="0"/>
              <a:t>Δ</a:t>
            </a:r>
            <a:r>
              <a:rPr sz="4200" spc="65" dirty="0"/>
              <a:t>Ι</a:t>
            </a:r>
            <a:r>
              <a:rPr sz="4200" spc="-15" dirty="0"/>
              <a:t>Π</a:t>
            </a:r>
            <a:r>
              <a:rPr sz="4200" spc="-135" dirty="0"/>
              <a:t>Λ</a:t>
            </a:r>
            <a:r>
              <a:rPr sz="4200" spc="90" dirty="0"/>
              <a:t>Ω</a:t>
            </a:r>
            <a:r>
              <a:rPr sz="4200" spc="190" dirty="0"/>
              <a:t>Μ</a:t>
            </a:r>
            <a:r>
              <a:rPr sz="4200" spc="-145" dirty="0"/>
              <a:t>Α</a:t>
            </a:r>
            <a:r>
              <a:rPr sz="4200" spc="-265" dirty="0"/>
              <a:t>Τ</a:t>
            </a:r>
            <a:r>
              <a:rPr sz="4200" spc="65" dirty="0"/>
              <a:t>Ι</a:t>
            </a:r>
            <a:r>
              <a:rPr sz="4200" spc="125" dirty="0"/>
              <a:t>Κ</a:t>
            </a:r>
            <a:r>
              <a:rPr sz="4200" spc="-95" dirty="0"/>
              <a:t>Η</a:t>
            </a:r>
            <a:r>
              <a:rPr sz="4200" spc="-325" dirty="0"/>
              <a:t>Σ</a:t>
            </a:r>
            <a:r>
              <a:rPr sz="4200" spc="-305" dirty="0"/>
              <a:t> </a:t>
            </a:r>
            <a:r>
              <a:rPr sz="4200" spc="-185" dirty="0"/>
              <a:t>Ε</a:t>
            </a:r>
            <a:r>
              <a:rPr sz="4200" spc="80" dirty="0"/>
              <a:t>Ρ</a:t>
            </a:r>
            <a:r>
              <a:rPr sz="4200" spc="-140" dirty="0"/>
              <a:t>Γ</a:t>
            </a:r>
            <a:r>
              <a:rPr sz="4200" spc="-150" dirty="0"/>
              <a:t>Α</a:t>
            </a:r>
            <a:r>
              <a:rPr sz="4200" spc="-325" dirty="0"/>
              <a:t>Σ</a:t>
            </a:r>
            <a:r>
              <a:rPr sz="4200" spc="65" dirty="0"/>
              <a:t>Ι</a:t>
            </a:r>
            <a:r>
              <a:rPr sz="4200" spc="-150" dirty="0"/>
              <a:t>Α</a:t>
            </a:r>
            <a:r>
              <a:rPr sz="4200" spc="-325" dirty="0"/>
              <a:t>Σ</a:t>
            </a:r>
            <a:endParaRPr sz="4200" dirty="0"/>
          </a:p>
        </p:txBody>
      </p:sp>
      <p:pic>
        <p:nvPicPr>
          <p:cNvPr id="9" name="object 2">
            <a:extLst>
              <a:ext uri="{FF2B5EF4-FFF2-40B4-BE49-F238E27FC236}">
                <a16:creationId xmlns:a16="http://schemas.microsoft.com/office/drawing/2014/main" id="{8754BC1E-E768-C49A-964B-08AA411B37C4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9410700"/>
            <a:ext cx="914400" cy="8763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D09711B-F45D-314D-4E03-A32CC128123E}"/>
              </a:ext>
            </a:extLst>
          </p:cNvPr>
          <p:cNvSpPr txBox="1"/>
          <p:nvPr/>
        </p:nvSpPr>
        <p:spPr>
          <a:xfrm>
            <a:off x="609600" y="3127563"/>
            <a:ext cx="9296400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l-GR" sz="3200" dirty="0">
                <a:latin typeface="Arial" panose="020B0604020202020204" pitchFamily="34" charset="0"/>
                <a:cs typeface="Arial" panose="020B0604020202020204" pitchFamily="34" charset="0"/>
              </a:rPr>
              <a:t>Διερεύνηση της </a:t>
            </a:r>
            <a:r>
              <a:rPr lang="el-GR" sz="3200" b="1" dirty="0">
                <a:latin typeface="Arial" panose="020B0604020202020204" pitchFamily="34" charset="0"/>
                <a:cs typeface="Arial" panose="020B0604020202020204" pitchFamily="34" charset="0"/>
              </a:rPr>
              <a:t>αποδοχής</a:t>
            </a:r>
            <a:r>
              <a:rPr lang="el-GR" sz="3200" dirty="0">
                <a:latin typeface="Arial" panose="020B0604020202020204" pitchFamily="34" charset="0"/>
                <a:cs typeface="Arial" panose="020B0604020202020204" pitchFamily="34" charset="0"/>
              </a:rPr>
              <a:t> της μείωσης του ορίου ταχύτητας σε </a:t>
            </a:r>
            <a:r>
              <a:rPr lang="el-GR" sz="3200" b="1" dirty="0">
                <a:latin typeface="Arial" panose="020B0604020202020204" pitchFamily="34" charset="0"/>
                <a:cs typeface="Arial" panose="020B0604020202020204" pitchFamily="34" charset="0"/>
              </a:rPr>
              <a:t>30 χλμ/ώρα </a:t>
            </a:r>
            <a:r>
              <a:rPr lang="el-GR" sz="3200" dirty="0">
                <a:latin typeface="Arial" panose="020B0604020202020204" pitchFamily="34" charset="0"/>
                <a:cs typeface="Arial" panose="020B0604020202020204" pitchFamily="34" charset="0"/>
              </a:rPr>
              <a:t>στο αστικό οδικό δίκτυο της Αθήνας.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l-GR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l-GR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l-GR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l-GR" sz="3200" dirty="0">
                <a:latin typeface="Arial" panose="020B0604020202020204" pitchFamily="34" charset="0"/>
                <a:cs typeface="Arial" panose="020B0604020202020204" pitchFamily="34" charset="0"/>
              </a:rPr>
              <a:t>Η </a:t>
            </a:r>
            <a:r>
              <a:rPr lang="el-GR" sz="3200" b="1" dirty="0">
                <a:latin typeface="Arial" panose="020B0604020202020204" pitchFamily="34" charset="0"/>
                <a:cs typeface="Arial" panose="020B0604020202020204" pitchFamily="34" charset="0"/>
              </a:rPr>
              <a:t>ανάλυση των ωφελειών </a:t>
            </a:r>
            <a:r>
              <a:rPr lang="el-GR" sz="3200" dirty="0">
                <a:latin typeface="Arial" panose="020B0604020202020204" pitchFamily="34" charset="0"/>
                <a:cs typeface="Arial" panose="020B0604020202020204" pitchFamily="34" charset="0"/>
              </a:rPr>
              <a:t>της επέμβασης με χρονικό ορίζοντα 10ετίας.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F2C9EF4-8FBE-5A4C-2E7E-1F92CED495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0400" y="2909499"/>
            <a:ext cx="6697000" cy="4467999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C9BA75F-8BC0-FAED-9CFF-EAEF1BA44495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l-GR"/>
              <a:t>Ανάλυση Αποδοχής και Ωφελειών από τη θέσπιση ορίου ταχύτητας 30 χλμ/ώρα στο οδικό δίκτυο της Αθήνας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8587573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14749">
            <a:alpha val="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962207" y="298354"/>
            <a:ext cx="8363584" cy="597599"/>
          </a:xfrm>
          <a:prstGeom prst="rect">
            <a:avLst/>
          </a:prstGeom>
        </p:spPr>
        <p:txBody>
          <a:bodyPr vert="horz" wrap="square" lIns="0" tIns="96520" rIns="0" bIns="0" rtlCol="0">
            <a:spAutoFit/>
          </a:bodyPr>
          <a:lstStyle/>
          <a:p>
            <a:pPr marL="125730" marR="5080" indent="-113664" algn="ctr">
              <a:lnSpc>
                <a:spcPts val="3879"/>
              </a:lnSpc>
              <a:spcBef>
                <a:spcPts val="760"/>
              </a:spcBef>
            </a:pPr>
            <a:r>
              <a:rPr sz="3750" spc="-170" dirty="0"/>
              <a:t>Ε</a:t>
            </a:r>
            <a:r>
              <a:rPr sz="3750" spc="-15" dirty="0"/>
              <a:t>Π</a:t>
            </a:r>
            <a:r>
              <a:rPr sz="3750" spc="55" dirty="0"/>
              <a:t>Ι</a:t>
            </a:r>
            <a:r>
              <a:rPr sz="3750" spc="-15" dirty="0"/>
              <a:t>Π</a:t>
            </a:r>
            <a:r>
              <a:rPr sz="3750" spc="-245" dirty="0"/>
              <a:t>Τ</a:t>
            </a:r>
            <a:r>
              <a:rPr sz="3750" spc="80" dirty="0"/>
              <a:t>Ω</a:t>
            </a:r>
            <a:r>
              <a:rPr sz="3750" spc="-295" dirty="0"/>
              <a:t>Σ</a:t>
            </a:r>
            <a:r>
              <a:rPr sz="3750" spc="-170" dirty="0"/>
              <a:t>Ε</a:t>
            </a:r>
            <a:r>
              <a:rPr sz="3750" spc="55" dirty="0"/>
              <a:t>Ι</a:t>
            </a:r>
            <a:r>
              <a:rPr sz="3750" spc="-290" dirty="0"/>
              <a:t>Σ</a:t>
            </a:r>
            <a:r>
              <a:rPr sz="3750" spc="-275" dirty="0"/>
              <a:t> </a:t>
            </a:r>
            <a:r>
              <a:rPr sz="3750" spc="-295" dirty="0"/>
              <a:t>Σ</a:t>
            </a:r>
            <a:r>
              <a:rPr sz="3750" spc="-245" dirty="0"/>
              <a:t>Τ</a:t>
            </a:r>
            <a:r>
              <a:rPr sz="3750" spc="-85" dirty="0"/>
              <a:t>Η</a:t>
            </a:r>
            <a:r>
              <a:rPr sz="3750" spc="-30" dirty="0"/>
              <a:t>Ν</a:t>
            </a:r>
            <a:r>
              <a:rPr sz="3750" spc="-275" dirty="0"/>
              <a:t> </a:t>
            </a:r>
            <a:r>
              <a:rPr sz="3750" spc="-45" dirty="0"/>
              <a:t>Ο</a:t>
            </a:r>
            <a:r>
              <a:rPr sz="3750" spc="75" dirty="0"/>
              <a:t>Δ</a:t>
            </a:r>
            <a:r>
              <a:rPr sz="3750" spc="55" dirty="0"/>
              <a:t>Ι</a:t>
            </a:r>
            <a:r>
              <a:rPr sz="3750" spc="110" dirty="0"/>
              <a:t>Κ</a:t>
            </a:r>
            <a:r>
              <a:rPr sz="3750" spc="-80" dirty="0"/>
              <a:t>Η</a:t>
            </a:r>
            <a:r>
              <a:rPr sz="3750" spc="-275" dirty="0"/>
              <a:t> </a:t>
            </a:r>
            <a:r>
              <a:rPr sz="3750" spc="-135" dirty="0"/>
              <a:t>Α</a:t>
            </a:r>
            <a:r>
              <a:rPr sz="3750" spc="-295" dirty="0"/>
              <a:t>Σ</a:t>
            </a:r>
            <a:r>
              <a:rPr sz="3750" spc="225" dirty="0"/>
              <a:t>Φ</a:t>
            </a:r>
            <a:r>
              <a:rPr sz="3750" spc="-135" dirty="0"/>
              <a:t>Α</a:t>
            </a:r>
            <a:r>
              <a:rPr sz="3750" spc="-120" dirty="0"/>
              <a:t>Λ</a:t>
            </a:r>
            <a:r>
              <a:rPr sz="3750" spc="-170" dirty="0"/>
              <a:t>Ε</a:t>
            </a:r>
            <a:r>
              <a:rPr sz="3750" spc="55" dirty="0"/>
              <a:t>Ι</a:t>
            </a:r>
            <a:r>
              <a:rPr sz="3750" spc="-130" dirty="0"/>
              <a:t>Α</a:t>
            </a:r>
            <a:endParaRPr sz="3750" dirty="0"/>
          </a:p>
        </p:txBody>
      </p:sp>
      <p:sp>
        <p:nvSpPr>
          <p:cNvPr id="7" name="object 7"/>
          <p:cNvSpPr txBox="1"/>
          <p:nvPr/>
        </p:nvSpPr>
        <p:spPr>
          <a:xfrm>
            <a:off x="1752601" y="6008353"/>
            <a:ext cx="15621000" cy="3329886"/>
          </a:xfrm>
          <a:prstGeom prst="rect">
            <a:avLst/>
          </a:prstGeom>
        </p:spPr>
        <p:txBody>
          <a:bodyPr vert="horz" wrap="square" lIns="0" tIns="78740" rIns="0" bIns="0" rtlCol="0">
            <a:spAutoFit/>
          </a:bodyPr>
          <a:lstStyle/>
          <a:p>
            <a:pPr marL="355600" marR="636270" indent="-342900">
              <a:lnSpc>
                <a:spcPts val="3229"/>
              </a:lnSpc>
              <a:spcBef>
                <a:spcPts val="620"/>
              </a:spcBef>
              <a:buFont typeface="Arial" panose="020B0604020202020204" pitchFamily="34" charset="0"/>
              <a:buChar char="•"/>
            </a:pPr>
            <a:r>
              <a:rPr sz="2400" spc="1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Πραγματοποιείται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8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η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3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παραδοχή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ότι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5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με</a:t>
            </a:r>
            <a:r>
              <a:rPr sz="2400" spc="-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7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την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-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100%</a:t>
            </a:r>
            <a:r>
              <a:rPr sz="2400" b="1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14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αποδοχή</a:t>
            </a:r>
            <a:r>
              <a:rPr sz="2400" b="1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8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η</a:t>
            </a:r>
            <a:r>
              <a:rPr sz="2400" spc="-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9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μέση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15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μείωση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0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για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τους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2400" spc="4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νεκρούς</a:t>
            </a:r>
            <a:r>
              <a:rPr sz="2400" spc="4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sz="2400" spc="-80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9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ελαφρά </a:t>
            </a:r>
            <a:r>
              <a:rPr sz="2400" spc="15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και </a:t>
            </a:r>
            <a:r>
              <a:rPr sz="2400" spc="1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σοβαρά </a:t>
            </a:r>
            <a:r>
              <a:rPr sz="2400" spc="5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τραυματίες </a:t>
            </a:r>
            <a:r>
              <a:rPr sz="2400" spc="15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είναι </a:t>
            </a:r>
            <a:r>
              <a:rPr sz="2400" b="1" spc="-5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29%, </a:t>
            </a:r>
            <a:r>
              <a:rPr sz="2400" b="1" spc="-8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8% </a:t>
            </a:r>
            <a:r>
              <a:rPr sz="2400" b="1" spc="15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και </a:t>
            </a:r>
            <a:r>
              <a:rPr sz="2400" b="1" spc="-4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29% </a:t>
            </a:r>
            <a:r>
              <a:rPr sz="2400" spc="8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αντίστοιχα, </a:t>
            </a:r>
            <a:r>
              <a:rPr sz="2400" spc="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σε </a:t>
            </a:r>
            <a:r>
              <a:rPr sz="2400" spc="6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σχέση </a:t>
            </a:r>
            <a:r>
              <a:rPr sz="2400" spc="5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με </a:t>
            </a:r>
            <a:r>
              <a:rPr sz="2400" spc="3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το </a:t>
            </a:r>
            <a:r>
              <a:rPr sz="2400" spc="14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βασικό</a:t>
            </a:r>
            <a:r>
              <a:rPr lang="el-GR" sz="2400" spc="14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80" dirty="0" err="1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Σενάριο</a:t>
            </a:r>
            <a:r>
              <a:rPr sz="2400" spc="-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1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S0.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marR="5080" indent="-342900">
              <a:lnSpc>
                <a:spcPts val="3229"/>
              </a:lnSpc>
              <a:spcBef>
                <a:spcPts val="3210"/>
              </a:spcBef>
              <a:buFont typeface="Arial" panose="020B0604020202020204" pitchFamily="34" charset="0"/>
              <a:buChar char="•"/>
              <a:tabLst>
                <a:tab pos="12309475" algn="l"/>
              </a:tabLst>
            </a:pPr>
            <a:r>
              <a:rPr sz="2400" spc="7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Με</a:t>
            </a:r>
            <a:r>
              <a:rPr sz="2400" spc="-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4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βάση</a:t>
            </a:r>
            <a:r>
              <a:rPr sz="2400" spc="-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7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την</a:t>
            </a:r>
            <a:r>
              <a:rPr sz="2400" spc="-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ανάλυση</a:t>
            </a:r>
            <a:r>
              <a:rPr sz="2400" spc="-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0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των</a:t>
            </a:r>
            <a:r>
              <a:rPr sz="2400" spc="-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6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τάσεων</a:t>
            </a:r>
            <a:r>
              <a:rPr sz="2400" spc="-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7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στην</a:t>
            </a:r>
            <a:r>
              <a:rPr sz="2400" spc="-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Ελλάδα</a:t>
            </a:r>
            <a:r>
              <a:rPr sz="2400" spc="-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5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και</a:t>
            </a:r>
            <a:r>
              <a:rPr sz="2400" spc="-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7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στην</a:t>
            </a:r>
            <a:r>
              <a:rPr sz="2400" spc="-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0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Ευρώπη</a:t>
            </a:r>
            <a:r>
              <a:rPr lang="el-GR" sz="2400" spc="10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225" dirty="0" err="1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οι</a:t>
            </a:r>
            <a:r>
              <a:rPr sz="2400" spc="-3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14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θάνατοι</a:t>
            </a:r>
            <a:r>
              <a:rPr sz="2400" spc="-3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5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και</a:t>
            </a:r>
            <a:r>
              <a:rPr sz="2400" spc="-3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τραυματισμοί</a:t>
            </a:r>
            <a:r>
              <a:rPr lang="en-US" sz="2400" spc="1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σε </a:t>
            </a:r>
            <a:r>
              <a:rPr sz="2400" spc="13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οδικά </a:t>
            </a:r>
            <a:r>
              <a:rPr sz="2400" spc="8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ατυχήματα </a:t>
            </a:r>
            <a:r>
              <a:rPr sz="2400" spc="20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που </a:t>
            </a:r>
            <a:r>
              <a:rPr sz="2400" spc="16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συμβαίνουν</a:t>
            </a:r>
            <a:r>
              <a:rPr lang="en-US" sz="2400" spc="16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7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στην </a:t>
            </a:r>
            <a:r>
              <a:rPr sz="2400" spc="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Ελλάδα, </a:t>
            </a:r>
            <a:r>
              <a:rPr sz="2400" spc="9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εκτιμάται </a:t>
            </a:r>
            <a:r>
              <a:rPr sz="2400" spc="1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ότι </a:t>
            </a:r>
            <a:r>
              <a:rPr sz="2400" spc="1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πρόκειται </a:t>
            </a:r>
            <a:r>
              <a:rPr sz="2400" spc="114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να </a:t>
            </a:r>
            <a:r>
              <a:rPr sz="2400" b="1" spc="14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μειώνονται </a:t>
            </a:r>
            <a:r>
              <a:rPr sz="2400" b="1" spc="7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ετησίως</a:t>
            </a:r>
            <a:r>
              <a:rPr sz="2400" b="1" spc="-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4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κατά</a:t>
            </a:r>
            <a:r>
              <a:rPr sz="2400" b="1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-5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2400" b="1" spc="-5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sz="2400" b="1" spc="-5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5%</a:t>
            </a:r>
            <a:r>
              <a:rPr sz="2400" spc="-5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marR="1212850" indent="-342900">
              <a:lnSpc>
                <a:spcPts val="3220"/>
              </a:lnSpc>
              <a:spcBef>
                <a:spcPts val="3219"/>
              </a:spcBef>
              <a:buFont typeface="Arial" panose="020B0604020202020204" pitchFamily="34" charset="0"/>
              <a:buChar char="•"/>
            </a:pPr>
            <a:r>
              <a:rPr sz="2400" spc="7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Λαμβάνεται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9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υπόψη</a:t>
            </a:r>
            <a:r>
              <a:rPr sz="2400" spc="-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8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η</a:t>
            </a:r>
            <a:r>
              <a:rPr sz="2400" spc="-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10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μελλοντική</a:t>
            </a:r>
            <a:r>
              <a:rPr sz="2400" b="1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1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βελτίωση</a:t>
            </a:r>
            <a:r>
              <a:rPr sz="2400" b="1" spc="-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της</a:t>
            </a:r>
            <a:r>
              <a:rPr sz="2400" spc="-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5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τεχνολογίας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0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των</a:t>
            </a:r>
            <a:r>
              <a:rPr sz="2400" spc="-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9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οχημάτων,</a:t>
            </a:r>
            <a:r>
              <a:rPr sz="2400" spc="-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της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8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οδηγικής </a:t>
            </a:r>
            <a:r>
              <a:rPr sz="2400" spc="-80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συμπεριφοράς</a:t>
            </a:r>
            <a:r>
              <a:rPr sz="2400" spc="-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5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και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0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των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6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οδικών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5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υποδομών.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8898426-2BBE-1F37-4E09-00E0C74A7F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9573" y="1121861"/>
            <a:ext cx="12208852" cy="4654028"/>
          </a:xfrm>
          <a:prstGeom prst="rect">
            <a:avLst/>
          </a:prstGeom>
        </p:spPr>
      </p:pic>
      <p:pic>
        <p:nvPicPr>
          <p:cNvPr id="16" name="object 2">
            <a:extLst>
              <a:ext uri="{FF2B5EF4-FFF2-40B4-BE49-F238E27FC236}">
                <a16:creationId xmlns:a16="http://schemas.microsoft.com/office/drawing/2014/main" id="{60FF6EE4-FC5E-6267-9615-4D5ABC0CE658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9410700"/>
            <a:ext cx="1066800" cy="87630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35A2B6E-3611-5492-31FA-CDC193575EBF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l-GR"/>
              <a:t>Ανάλυση Αποδοχής και Ωφελειών από τη θέσπιση ορίου ταχύτητας 30 χλμ/ώρα στο οδικό δίκτυο της Αθήνας</a:t>
            </a:r>
            <a:endParaRPr lang="el-GR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14749">
            <a:alpha val="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914400" y="1918136"/>
            <a:ext cx="6498035" cy="7492564"/>
          </a:xfrm>
          <a:prstGeom prst="rect">
            <a:avLst/>
          </a:prstGeom>
        </p:spPr>
        <p:txBody>
          <a:bodyPr vert="horz" wrap="square" lIns="0" tIns="76835" rIns="0" bIns="0" rtlCol="0">
            <a:spAutoFit/>
          </a:bodyPr>
          <a:lstStyle/>
          <a:p>
            <a:pPr marL="355600" marR="277495" indent="-342900">
              <a:lnSpc>
                <a:spcPts val="2850"/>
              </a:lnSpc>
              <a:spcBef>
                <a:spcPts val="605"/>
              </a:spcBef>
              <a:buFont typeface="Arial" panose="020B0604020202020204" pitchFamily="34" charset="0"/>
              <a:buChar char="•"/>
              <a:tabLst>
                <a:tab pos="3803650" algn="l"/>
              </a:tabLst>
            </a:pPr>
            <a:r>
              <a:rPr sz="2400" b="1" spc="7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Ο</a:t>
            </a:r>
            <a:r>
              <a:rPr sz="2400" b="1" spc="-3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35" dirty="0" err="1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χρόνος</a:t>
            </a:r>
            <a:r>
              <a:rPr sz="2400" b="1" spc="-3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95" dirty="0" err="1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δι</a:t>
            </a:r>
            <a:r>
              <a:rPr sz="2400" b="1" spc="9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αδρομής</a:t>
            </a:r>
            <a:r>
              <a:rPr lang="el-GR" sz="2400" b="1" spc="9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8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sz="2400" spc="85" dirty="0" err="1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υξάνετ</a:t>
            </a:r>
            <a:r>
              <a:rPr sz="2400" spc="8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αι</a:t>
            </a:r>
            <a:r>
              <a:rPr sz="2400" spc="-8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16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κατά </a:t>
            </a:r>
            <a:r>
              <a:rPr sz="2400" b="1" spc="-75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spc="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sz="2400" b="1" spc="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r>
              <a:rPr sz="2400" spc="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sz="2400" spc="-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σε</a:t>
            </a:r>
            <a:r>
              <a:rPr sz="2400" spc="-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7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σχέση</a:t>
            </a:r>
            <a:r>
              <a:rPr sz="2400" spc="-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6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με</a:t>
            </a:r>
            <a:r>
              <a:rPr sz="2400" spc="-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4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το</a:t>
            </a:r>
            <a:r>
              <a:rPr sz="2400" spc="-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4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βασικό</a:t>
            </a:r>
            <a:r>
              <a:rPr sz="2400" spc="-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8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Σενάριο</a:t>
            </a:r>
            <a:r>
              <a:rPr sz="2400" spc="-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9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S0.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marR="142875" indent="-342900">
              <a:lnSpc>
                <a:spcPts val="2850"/>
              </a:lnSpc>
              <a:spcBef>
                <a:spcPts val="2850"/>
              </a:spcBef>
              <a:buFont typeface="Arial" panose="020B0604020202020204" pitchFamily="34" charset="0"/>
              <a:buChar char="•"/>
            </a:pPr>
            <a:r>
              <a:rPr sz="2400" spc="6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Η </a:t>
            </a:r>
            <a:r>
              <a:rPr sz="2400" b="1" spc="1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αξία</a:t>
            </a:r>
            <a:r>
              <a:rPr sz="2400" spc="1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8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του </a:t>
            </a:r>
            <a:r>
              <a:rPr sz="2400" b="1" spc="1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χρόνου </a:t>
            </a:r>
            <a:r>
              <a:rPr sz="2400" b="1" spc="8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μετακίνησης </a:t>
            </a:r>
            <a:r>
              <a:rPr sz="2400" b="1" spc="9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διακρίνεται</a:t>
            </a:r>
            <a:r>
              <a:rPr sz="2400" spc="-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4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στις</a:t>
            </a:r>
            <a:r>
              <a:rPr sz="2400" spc="-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8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μετακινήσεις</a:t>
            </a:r>
            <a:r>
              <a:rPr sz="2400" spc="-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6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με</a:t>
            </a:r>
            <a:r>
              <a:rPr sz="2400" spc="-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4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σκοπό </a:t>
            </a:r>
            <a:r>
              <a:rPr sz="2400" spc="-7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8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την εργασία </a:t>
            </a:r>
            <a:r>
              <a:rPr sz="2400" spc="15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και </a:t>
            </a:r>
            <a:r>
              <a:rPr sz="2400" spc="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σε εκείνες </a:t>
            </a:r>
            <a:r>
              <a:rPr sz="2400" spc="6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με </a:t>
            </a:r>
            <a:r>
              <a:rPr sz="2400" spc="114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άλλο </a:t>
            </a:r>
            <a:r>
              <a:rPr sz="2400" spc="1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14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σκοπό.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marR="12065" indent="-342900">
              <a:lnSpc>
                <a:spcPts val="2850"/>
              </a:lnSpc>
              <a:spcBef>
                <a:spcPts val="2850"/>
              </a:spcBef>
              <a:buFont typeface="Arial" panose="020B0604020202020204" pitchFamily="34" charset="0"/>
              <a:buChar char="•"/>
            </a:pPr>
            <a:r>
              <a:rPr sz="2400" spc="3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Στην </a:t>
            </a:r>
            <a:r>
              <a:rPr sz="2400" spc="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Ελλάδα, </a:t>
            </a:r>
            <a:r>
              <a:rPr sz="2400" spc="17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η </a:t>
            </a:r>
            <a:r>
              <a:rPr sz="2400" spc="14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τιμή </a:t>
            </a:r>
            <a:r>
              <a:rPr sz="2400" spc="8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του </a:t>
            </a:r>
            <a:r>
              <a:rPr sz="2400" b="1" spc="1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χρόνου </a:t>
            </a:r>
            <a:r>
              <a:rPr sz="2400" b="1" spc="13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5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εργασίας </a:t>
            </a:r>
            <a:r>
              <a:rPr sz="2400" spc="7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ανέρχεται </a:t>
            </a:r>
            <a:r>
              <a:rPr sz="2400" spc="4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στα </a:t>
            </a:r>
            <a:r>
              <a:rPr sz="2400" b="1" spc="6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 </a:t>
            </a:r>
            <a:r>
              <a:rPr sz="2400" b="1" spc="1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€/ώρα</a:t>
            </a:r>
            <a:r>
              <a:rPr sz="2400" spc="1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sz="2400" spc="10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ενώ </a:t>
            </a:r>
            <a:r>
              <a:rPr sz="2400" spc="17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η </a:t>
            </a:r>
            <a:r>
              <a:rPr sz="2400" spc="18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4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τιμή </a:t>
            </a:r>
            <a:r>
              <a:rPr sz="2400" spc="8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του </a:t>
            </a:r>
            <a:r>
              <a:rPr sz="2400" b="1" spc="1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χρόνου</a:t>
            </a:r>
            <a:r>
              <a:rPr sz="2400" spc="1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9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που </a:t>
            </a:r>
            <a:r>
              <a:rPr sz="2400" b="1" spc="5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δεν </a:t>
            </a:r>
            <a:r>
              <a:rPr sz="2400" b="1" spc="13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αφορά </a:t>
            </a:r>
            <a:r>
              <a:rPr sz="2400" spc="8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την </a:t>
            </a:r>
            <a:r>
              <a:rPr sz="2400" spc="8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8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εργασία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9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εκτιμάται</a:t>
            </a:r>
            <a:r>
              <a:rPr sz="2400" spc="-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4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στα</a:t>
            </a:r>
            <a:r>
              <a:rPr sz="2400" spc="-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2400" b="1" spc="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sz="2400" b="1" spc="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sz="2400" b="1" spc="-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16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€/ώρα</a:t>
            </a:r>
            <a:r>
              <a:rPr sz="2400" b="1" spc="-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5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και</a:t>
            </a:r>
            <a:r>
              <a:rPr sz="2400" spc="-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4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το </a:t>
            </a:r>
            <a:r>
              <a:rPr sz="2400" spc="-7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44</a:t>
            </a:r>
            <a:r>
              <a:rPr lang="en-GB" sz="2400" spc="-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sz="2400" spc="-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3% </a:t>
            </a:r>
            <a:r>
              <a:rPr sz="2400" spc="-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της </a:t>
            </a:r>
            <a:r>
              <a:rPr sz="2400" spc="1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διανυόμενης </a:t>
            </a:r>
            <a:r>
              <a:rPr sz="2400" spc="9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απόστασης </a:t>
            </a:r>
            <a:r>
              <a:rPr sz="2400" spc="114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ανά </a:t>
            </a:r>
            <a:r>
              <a:rPr sz="2400" spc="1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0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μετακινούμενο </a:t>
            </a:r>
            <a:r>
              <a:rPr sz="2400" spc="114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ανά </a:t>
            </a:r>
            <a:r>
              <a:rPr sz="2400" spc="10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ημέρα </a:t>
            </a:r>
            <a:r>
              <a:rPr sz="2400" spc="4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στις αστικές </a:t>
            </a:r>
            <a:r>
              <a:rPr sz="2400" spc="4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8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περιοχές </a:t>
            </a:r>
            <a:r>
              <a:rPr sz="2400" spc="6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έχει ως </a:t>
            </a:r>
            <a:r>
              <a:rPr sz="2400" spc="14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σκοπό </a:t>
            </a:r>
            <a:r>
              <a:rPr sz="2400" spc="8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την εργασία </a:t>
            </a:r>
            <a:r>
              <a:rPr sz="2400" spc="8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4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(Eurostat,</a:t>
            </a:r>
            <a:r>
              <a:rPr sz="2400" spc="-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2021).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marR="5080" indent="-342900">
              <a:lnSpc>
                <a:spcPts val="2850"/>
              </a:lnSpc>
              <a:spcBef>
                <a:spcPts val="2850"/>
              </a:spcBef>
              <a:buFont typeface="Arial" panose="020B0604020202020204" pitchFamily="34" charset="0"/>
              <a:buChar char="•"/>
            </a:pPr>
            <a:r>
              <a:rPr sz="2400" spc="6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Οπότε</a:t>
            </a:r>
            <a:r>
              <a:rPr sz="2400" spc="-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5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ο</a:t>
            </a:r>
            <a:r>
              <a:rPr sz="2400" spc="-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1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σταθμισμένος</a:t>
            </a:r>
            <a:r>
              <a:rPr sz="2400" b="1" spc="-5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7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μέσος</a:t>
            </a:r>
            <a:r>
              <a:rPr sz="2400" b="1" spc="-4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όρος</a:t>
            </a:r>
            <a:r>
              <a:rPr sz="2400" b="1" spc="-4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17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για </a:t>
            </a:r>
            <a:r>
              <a:rPr sz="2400" b="1" spc="-75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17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την </a:t>
            </a:r>
            <a:r>
              <a:rPr sz="2400" b="1" spc="8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κοστολόγηση </a:t>
            </a:r>
            <a:r>
              <a:rPr sz="2400" spc="8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του </a:t>
            </a:r>
            <a:r>
              <a:rPr sz="2400" spc="1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χρόνου </a:t>
            </a:r>
            <a:r>
              <a:rPr sz="2400" spc="13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14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διαδρομής</a:t>
            </a:r>
            <a:r>
              <a:rPr sz="2400" spc="-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7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ανέρχεται</a:t>
            </a:r>
            <a:r>
              <a:rPr sz="2400" spc="-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4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στα</a:t>
            </a:r>
            <a:r>
              <a:rPr sz="2400" spc="-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9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6,26€/ώρα</a:t>
            </a:r>
            <a:r>
              <a:rPr lang="el-GR" sz="2400" b="1" spc="9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5413377" y="205740"/>
            <a:ext cx="7753984" cy="1585595"/>
          </a:xfrm>
          <a:prstGeom prst="rect">
            <a:avLst/>
          </a:prstGeom>
        </p:spPr>
        <p:txBody>
          <a:bodyPr vert="horz" wrap="square" lIns="0" tIns="96520" rIns="0" bIns="0" rtlCol="0">
            <a:spAutoFit/>
          </a:bodyPr>
          <a:lstStyle/>
          <a:p>
            <a:pPr marL="12700" marR="5080" algn="ctr">
              <a:lnSpc>
                <a:spcPts val="3879"/>
              </a:lnSpc>
              <a:spcBef>
                <a:spcPts val="760"/>
              </a:spcBef>
            </a:pPr>
            <a:r>
              <a:rPr sz="3750" spc="30" dirty="0"/>
              <a:t>ΚΟΙΝΩΝΙΚΟ-ΟΙΚΟΝΟΜΙΚΗ</a:t>
            </a:r>
            <a:r>
              <a:rPr sz="3750" spc="-260" dirty="0"/>
              <a:t> </a:t>
            </a:r>
            <a:r>
              <a:rPr sz="3750" spc="-120" dirty="0"/>
              <a:t>ΑΝΑΛΥΣΗ </a:t>
            </a:r>
            <a:r>
              <a:rPr sz="3750" spc="-1115" dirty="0"/>
              <a:t> </a:t>
            </a:r>
            <a:r>
              <a:rPr sz="3750" spc="-170" dirty="0"/>
              <a:t>Ε</a:t>
            </a:r>
            <a:r>
              <a:rPr sz="3750" spc="-15" dirty="0"/>
              <a:t>Π</a:t>
            </a:r>
            <a:r>
              <a:rPr sz="3750" spc="55" dirty="0"/>
              <a:t>Ι</a:t>
            </a:r>
            <a:r>
              <a:rPr sz="3750" spc="-15" dirty="0"/>
              <a:t>Π</a:t>
            </a:r>
            <a:r>
              <a:rPr sz="3750" spc="-245" dirty="0"/>
              <a:t>Τ</a:t>
            </a:r>
            <a:r>
              <a:rPr sz="3750" spc="80" dirty="0"/>
              <a:t>Ω</a:t>
            </a:r>
            <a:r>
              <a:rPr sz="3750" spc="-295" dirty="0"/>
              <a:t>Σ</a:t>
            </a:r>
            <a:r>
              <a:rPr sz="3750" spc="-170" dirty="0"/>
              <a:t>Ε</a:t>
            </a:r>
            <a:r>
              <a:rPr sz="3750" spc="55" dirty="0"/>
              <a:t>Ι</a:t>
            </a:r>
            <a:r>
              <a:rPr sz="3750" spc="-290" dirty="0"/>
              <a:t>Σ</a:t>
            </a:r>
            <a:r>
              <a:rPr sz="3750" spc="-275" dirty="0"/>
              <a:t> </a:t>
            </a:r>
            <a:r>
              <a:rPr sz="3750" spc="-295" dirty="0"/>
              <a:t>Σ</a:t>
            </a:r>
            <a:r>
              <a:rPr sz="3750" spc="-245" dirty="0"/>
              <a:t>Τ</a:t>
            </a:r>
            <a:r>
              <a:rPr sz="3750" spc="-85" dirty="0"/>
              <a:t>Η</a:t>
            </a:r>
            <a:r>
              <a:rPr sz="3750" spc="-30" dirty="0"/>
              <a:t>Ν</a:t>
            </a:r>
            <a:r>
              <a:rPr sz="3750" spc="-275" dirty="0"/>
              <a:t> </a:t>
            </a:r>
            <a:r>
              <a:rPr sz="3750" spc="110" dirty="0"/>
              <a:t>Κ</a:t>
            </a:r>
            <a:r>
              <a:rPr sz="3750" spc="-20" dirty="0"/>
              <a:t>Υ</a:t>
            </a:r>
            <a:r>
              <a:rPr sz="3750" spc="110" dirty="0"/>
              <a:t>Κ</a:t>
            </a:r>
            <a:r>
              <a:rPr sz="3750" spc="-120" dirty="0"/>
              <a:t>Λ</a:t>
            </a:r>
            <a:r>
              <a:rPr sz="3750" spc="-45" dirty="0"/>
              <a:t>Ο</a:t>
            </a:r>
            <a:r>
              <a:rPr sz="3750" spc="225" dirty="0"/>
              <a:t>Φ</a:t>
            </a:r>
            <a:r>
              <a:rPr sz="3750" spc="-45" dirty="0"/>
              <a:t>Ο</a:t>
            </a:r>
            <a:r>
              <a:rPr sz="3750" spc="70" dirty="0"/>
              <a:t>Ρ</a:t>
            </a:r>
            <a:r>
              <a:rPr sz="3750" spc="55" dirty="0"/>
              <a:t>Ι</a:t>
            </a:r>
            <a:r>
              <a:rPr sz="3750" spc="-85" dirty="0"/>
              <a:t>Α  </a:t>
            </a:r>
            <a:r>
              <a:rPr sz="3750" spc="-25" dirty="0"/>
              <a:t>Χ</a:t>
            </a:r>
            <a:r>
              <a:rPr sz="3750" spc="70" dirty="0"/>
              <a:t>Ρ</a:t>
            </a:r>
            <a:r>
              <a:rPr sz="3750" spc="-45" dirty="0"/>
              <a:t>Ο</a:t>
            </a:r>
            <a:r>
              <a:rPr sz="3750" spc="-35" dirty="0"/>
              <a:t>Ν</a:t>
            </a:r>
            <a:r>
              <a:rPr sz="3750" spc="-45" dirty="0"/>
              <a:t>Ο</a:t>
            </a:r>
            <a:r>
              <a:rPr sz="3750" spc="-290" dirty="0"/>
              <a:t>Σ</a:t>
            </a:r>
            <a:r>
              <a:rPr sz="3750" spc="-275" dirty="0"/>
              <a:t> </a:t>
            </a:r>
            <a:r>
              <a:rPr sz="3750" spc="75" dirty="0"/>
              <a:t>Δ</a:t>
            </a:r>
            <a:r>
              <a:rPr sz="3750" spc="55" dirty="0"/>
              <a:t>Ι</a:t>
            </a:r>
            <a:r>
              <a:rPr sz="3750" spc="-135" dirty="0"/>
              <a:t>Α</a:t>
            </a:r>
            <a:r>
              <a:rPr sz="3750" spc="75" dirty="0"/>
              <a:t>Δ</a:t>
            </a:r>
            <a:r>
              <a:rPr sz="3750" spc="70" dirty="0"/>
              <a:t>Ρ</a:t>
            </a:r>
            <a:r>
              <a:rPr sz="3750" spc="-45" dirty="0"/>
              <a:t>Ο</a:t>
            </a:r>
            <a:r>
              <a:rPr sz="3750" spc="170" dirty="0"/>
              <a:t>Μ</a:t>
            </a:r>
            <a:r>
              <a:rPr sz="3750" spc="-85" dirty="0"/>
              <a:t>Η</a:t>
            </a:r>
            <a:r>
              <a:rPr sz="3750" spc="-290" dirty="0"/>
              <a:t>Σ</a:t>
            </a:r>
            <a:endParaRPr sz="375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BAFBBC8-0ED2-4A23-91E4-A91505DD18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2435" y="2705100"/>
            <a:ext cx="10515600" cy="5257800"/>
          </a:xfrm>
          <a:prstGeom prst="rect">
            <a:avLst/>
          </a:prstGeom>
        </p:spPr>
      </p:pic>
      <p:pic>
        <p:nvPicPr>
          <p:cNvPr id="13" name="object 2">
            <a:extLst>
              <a:ext uri="{FF2B5EF4-FFF2-40B4-BE49-F238E27FC236}">
                <a16:creationId xmlns:a16="http://schemas.microsoft.com/office/drawing/2014/main" id="{422DFD3A-3179-67E4-DE0D-B93732F096B9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9410700"/>
            <a:ext cx="1066800" cy="87630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0A9505D-192F-0EB0-2F07-2B7BF26C7D01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l-GR"/>
              <a:t>Ανάλυση Αποδοχής και Ωφελειών από τη θέσπιση ορίου ταχύτητας 30 χλμ/ώρα στο οδικό δίκτυο της Αθήνας</a:t>
            </a:r>
            <a:endParaRPr lang="el-GR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14749">
            <a:alpha val="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506692" y="2552700"/>
            <a:ext cx="10561818" cy="5572124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514350" y="1720781"/>
            <a:ext cx="6940550" cy="7486152"/>
          </a:xfrm>
          <a:prstGeom prst="rect">
            <a:avLst/>
          </a:prstGeom>
        </p:spPr>
        <p:txBody>
          <a:bodyPr vert="horz" wrap="square" lIns="0" tIns="70485" rIns="0" bIns="0" rtlCol="0">
            <a:spAutoFit/>
          </a:bodyPr>
          <a:lstStyle/>
          <a:p>
            <a:pPr marL="469900" marR="12700" indent="-457200">
              <a:lnSpc>
                <a:spcPts val="2930"/>
              </a:lnSpc>
              <a:spcBef>
                <a:spcPts val="555"/>
              </a:spcBef>
              <a:buFont typeface="Arial" panose="020B0604020202020204" pitchFamily="34" charset="0"/>
              <a:buChar char="•"/>
              <a:tabLst>
                <a:tab pos="3585845" algn="l"/>
              </a:tabLst>
            </a:pPr>
            <a:r>
              <a:rPr sz="2400" spc="4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Η </a:t>
            </a:r>
            <a:r>
              <a:rPr sz="2400" spc="9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κατανάλωση </a:t>
            </a:r>
            <a:r>
              <a:rPr sz="2400" spc="7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βενζίνης </a:t>
            </a:r>
            <a:r>
              <a:rPr sz="2400" spc="4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στο </a:t>
            </a:r>
            <a:r>
              <a:rPr sz="2400" spc="9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σενάριο </a:t>
            </a:r>
            <a:r>
              <a:rPr sz="2400" spc="-15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S0 </a:t>
            </a:r>
            <a:r>
              <a:rPr sz="2400" spc="-14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της</a:t>
            </a:r>
            <a:r>
              <a:rPr sz="2400" spc="-3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8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μηδενικής</a:t>
            </a:r>
            <a:r>
              <a:rPr sz="2400" spc="-3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9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μείωσης</a:t>
            </a:r>
            <a:r>
              <a:rPr sz="2400" spc="-3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14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προκύπτει</a:t>
            </a:r>
            <a:r>
              <a:rPr sz="2400" spc="-3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6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από</a:t>
            </a:r>
            <a:r>
              <a:rPr sz="2400" spc="-3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τα </a:t>
            </a:r>
            <a:r>
              <a:rPr sz="2400" spc="-73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9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οχηματο-χιλιόμετρα	</a:t>
            </a:r>
            <a:r>
              <a:rPr sz="2400" spc="13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και  </a:t>
            </a:r>
            <a:r>
              <a:rPr sz="2400" spc="6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την </a:t>
            </a:r>
            <a:r>
              <a:rPr sz="2400" spc="6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9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κατανάλωση</a:t>
            </a:r>
            <a:r>
              <a:rPr sz="2400" spc="-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σε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0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λίτρο/χλμ.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900" marR="74930" indent="-457200">
              <a:lnSpc>
                <a:spcPts val="2930"/>
              </a:lnSpc>
              <a:spcBef>
                <a:spcPts val="2905"/>
              </a:spcBef>
              <a:buFont typeface="Arial" panose="020B0604020202020204" pitchFamily="34" charset="0"/>
              <a:buChar char="•"/>
            </a:pPr>
            <a:r>
              <a:rPr sz="2400" b="1" spc="15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Μέση</a:t>
            </a:r>
            <a:r>
              <a:rPr sz="2400" b="1" spc="-7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13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μείωση</a:t>
            </a:r>
            <a:r>
              <a:rPr sz="2400" b="1" spc="-7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8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κατανάλωσης</a:t>
            </a:r>
            <a:r>
              <a:rPr sz="2400" b="1" spc="-7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1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καυσίμου </a:t>
            </a:r>
            <a:r>
              <a:rPr sz="2400" b="1" spc="-76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3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11%</a:t>
            </a:r>
            <a:r>
              <a:rPr lang="el-GR" sz="2400" b="1" spc="3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900" marR="506095" indent="-457200">
              <a:lnSpc>
                <a:spcPts val="2930"/>
              </a:lnSpc>
              <a:spcBef>
                <a:spcPts val="2915"/>
              </a:spcBef>
              <a:buFont typeface="Arial" panose="020B0604020202020204" pitchFamily="34" charset="0"/>
              <a:buChar char="•"/>
            </a:pPr>
            <a:r>
              <a:rPr sz="2400" spc="-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Στις </a:t>
            </a:r>
            <a:r>
              <a:rPr sz="240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αρχές </a:t>
            </a:r>
            <a:r>
              <a:rPr sz="2400" spc="6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του </a:t>
            </a:r>
            <a:r>
              <a:rPr sz="2400" spc="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2022, </a:t>
            </a:r>
            <a:r>
              <a:rPr sz="2400" spc="16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η </a:t>
            </a:r>
            <a:r>
              <a:rPr sz="2400" spc="8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μέση </a:t>
            </a:r>
            <a:r>
              <a:rPr sz="2400" spc="13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τιμή </a:t>
            </a:r>
            <a:r>
              <a:rPr sz="2400" spc="-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της 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7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βενζίνης</a:t>
            </a:r>
            <a:r>
              <a:rPr sz="2400" spc="-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6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στην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7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Αθήνα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7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ανήλθε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στα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6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1,8€/ </a:t>
            </a:r>
            <a:r>
              <a:rPr sz="2400" spc="-73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7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λίτρο.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900" marR="53340" indent="-457200">
              <a:lnSpc>
                <a:spcPts val="2930"/>
              </a:lnSpc>
              <a:spcBef>
                <a:spcPts val="2910"/>
              </a:spcBef>
              <a:buFont typeface="Arial" panose="020B0604020202020204" pitchFamily="34" charset="0"/>
              <a:buChar char="•"/>
            </a:pPr>
            <a:r>
              <a:rPr sz="2400" b="1" spc="114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Η</a:t>
            </a:r>
            <a:r>
              <a:rPr sz="2400" b="1" spc="-6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2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τιμή</a:t>
            </a:r>
            <a:r>
              <a:rPr sz="2400" b="1" spc="-6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10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της</a:t>
            </a:r>
            <a:r>
              <a:rPr sz="2400" b="1" spc="-6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13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βενζίνης</a:t>
            </a:r>
            <a:r>
              <a:rPr sz="2400" b="1" spc="-6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μετά</a:t>
            </a:r>
            <a:r>
              <a:rPr sz="2400" spc="-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6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την</a:t>
            </a:r>
            <a:r>
              <a:rPr sz="2400" spc="-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αφαίρεση </a:t>
            </a:r>
            <a:r>
              <a:rPr sz="2400" spc="-73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6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του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τέλους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9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ρυθμιστικής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4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αρχής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ενέργειας, </a:t>
            </a:r>
            <a:r>
              <a:rPr sz="2400" spc="-73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6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του </a:t>
            </a:r>
            <a:r>
              <a:rPr sz="2400" spc="9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κρατικού </a:t>
            </a:r>
            <a:r>
              <a:rPr sz="2400" spc="-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τέλους, </a:t>
            </a:r>
            <a:r>
              <a:rPr sz="2400" spc="8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των τελωνειακών </a:t>
            </a:r>
            <a:r>
              <a:rPr sz="2400" spc="9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5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τελών </a:t>
            </a:r>
            <a:r>
              <a:rPr sz="2400" spc="13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και </a:t>
            </a:r>
            <a:r>
              <a:rPr sz="2400" spc="6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του </a:t>
            </a:r>
            <a:r>
              <a:rPr sz="2400" spc="-4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ΦΠΑ </a:t>
            </a:r>
            <a:r>
              <a:rPr sz="2400" spc="5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ανέρχεται </a:t>
            </a:r>
            <a:r>
              <a:rPr sz="2400" spc="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στα </a:t>
            </a:r>
            <a:r>
              <a:rPr sz="2400" b="1" spc="10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0,8€/</a:t>
            </a:r>
            <a:r>
              <a:rPr sz="2400" b="1" spc="1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λίτρο</a:t>
            </a:r>
            <a:r>
              <a:rPr sz="2400" spc="1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900" marR="5080" indent="-457200">
              <a:lnSpc>
                <a:spcPts val="2930"/>
              </a:lnSpc>
              <a:spcBef>
                <a:spcPts val="2900"/>
              </a:spcBef>
              <a:buFont typeface="Arial" panose="020B0604020202020204" pitchFamily="34" charset="0"/>
              <a:buChar char="•"/>
            </a:pPr>
            <a:r>
              <a:rPr sz="2400" spc="-95" dirty="0" err="1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Δεν</a:t>
            </a:r>
            <a:r>
              <a:rPr sz="2400" spc="-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2400" spc="10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υπολογίζεται η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πρόβλεψη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της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7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τιμής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της </a:t>
            </a:r>
            <a:r>
              <a:rPr sz="2400" spc="-73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7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βενζίνης </a:t>
            </a:r>
            <a:r>
              <a:rPr sz="2400" spc="9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λόγω </a:t>
            </a:r>
            <a:r>
              <a:rPr sz="2400" spc="14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διάφορων </a:t>
            </a:r>
            <a:r>
              <a:rPr sz="2400" spc="6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τεχνικών, </a:t>
            </a:r>
            <a:r>
              <a:rPr sz="2400" spc="6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4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πολιτικών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3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και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4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οικονομικών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8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παραγόντων.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5267008" y="135186"/>
            <a:ext cx="7753984" cy="1585595"/>
          </a:xfrm>
          <a:prstGeom prst="rect">
            <a:avLst/>
          </a:prstGeom>
        </p:spPr>
        <p:txBody>
          <a:bodyPr vert="horz" wrap="square" lIns="0" tIns="96520" rIns="0" bIns="0" rtlCol="0">
            <a:spAutoFit/>
          </a:bodyPr>
          <a:lstStyle/>
          <a:p>
            <a:pPr marL="12700" marR="5080" algn="ctr">
              <a:lnSpc>
                <a:spcPts val="3879"/>
              </a:lnSpc>
              <a:spcBef>
                <a:spcPts val="760"/>
              </a:spcBef>
            </a:pPr>
            <a:r>
              <a:rPr sz="3750" spc="30" dirty="0"/>
              <a:t>ΚΟΙΝΩΝΙΚΟ-ΟΙΚΟΝΟΜΙΚΗ</a:t>
            </a:r>
            <a:r>
              <a:rPr sz="3750" spc="-260" dirty="0"/>
              <a:t> </a:t>
            </a:r>
            <a:r>
              <a:rPr sz="3750" spc="-120" dirty="0"/>
              <a:t>ΑΝΑΛΥΣΗ </a:t>
            </a:r>
            <a:r>
              <a:rPr sz="3750" spc="-1115" dirty="0"/>
              <a:t> </a:t>
            </a:r>
            <a:r>
              <a:rPr sz="3750" spc="-170" dirty="0"/>
              <a:t>Ε</a:t>
            </a:r>
            <a:r>
              <a:rPr sz="3750" spc="-15" dirty="0"/>
              <a:t>Π</a:t>
            </a:r>
            <a:r>
              <a:rPr sz="3750" spc="55" dirty="0"/>
              <a:t>Ι</a:t>
            </a:r>
            <a:r>
              <a:rPr sz="3750" spc="-15" dirty="0"/>
              <a:t>Π</a:t>
            </a:r>
            <a:r>
              <a:rPr sz="3750" spc="-245" dirty="0"/>
              <a:t>Τ</a:t>
            </a:r>
            <a:r>
              <a:rPr sz="3750" spc="80" dirty="0"/>
              <a:t>Ω</a:t>
            </a:r>
            <a:r>
              <a:rPr sz="3750" spc="-295" dirty="0"/>
              <a:t>Σ</a:t>
            </a:r>
            <a:r>
              <a:rPr sz="3750" spc="-170" dirty="0"/>
              <a:t>Ε</a:t>
            </a:r>
            <a:r>
              <a:rPr sz="3750" spc="55" dirty="0"/>
              <a:t>Ι</a:t>
            </a:r>
            <a:r>
              <a:rPr sz="3750" spc="-290" dirty="0"/>
              <a:t>Σ</a:t>
            </a:r>
            <a:r>
              <a:rPr sz="3750" spc="-275" dirty="0"/>
              <a:t> </a:t>
            </a:r>
            <a:r>
              <a:rPr sz="3750" spc="-295" dirty="0"/>
              <a:t>Σ</a:t>
            </a:r>
            <a:r>
              <a:rPr sz="3750" spc="-245" dirty="0"/>
              <a:t>Τ</a:t>
            </a:r>
            <a:r>
              <a:rPr sz="3750" spc="-85" dirty="0"/>
              <a:t>Η</a:t>
            </a:r>
            <a:r>
              <a:rPr sz="3750" spc="-30" dirty="0"/>
              <a:t>Ν</a:t>
            </a:r>
            <a:r>
              <a:rPr sz="3750" spc="-275" dirty="0"/>
              <a:t> </a:t>
            </a:r>
            <a:r>
              <a:rPr sz="3750" spc="110" dirty="0"/>
              <a:t>Κ</a:t>
            </a:r>
            <a:r>
              <a:rPr sz="3750" spc="-20" dirty="0"/>
              <a:t>Υ</a:t>
            </a:r>
            <a:r>
              <a:rPr sz="3750" spc="110" dirty="0"/>
              <a:t>Κ</a:t>
            </a:r>
            <a:r>
              <a:rPr sz="3750" spc="-120" dirty="0"/>
              <a:t>Λ</a:t>
            </a:r>
            <a:r>
              <a:rPr sz="3750" spc="-45" dirty="0"/>
              <a:t>Ο</a:t>
            </a:r>
            <a:r>
              <a:rPr sz="3750" spc="225" dirty="0"/>
              <a:t>Φ</a:t>
            </a:r>
            <a:r>
              <a:rPr sz="3750" spc="-45" dirty="0"/>
              <a:t>Ο</a:t>
            </a:r>
            <a:r>
              <a:rPr sz="3750" spc="70" dirty="0"/>
              <a:t>Ρ</a:t>
            </a:r>
            <a:r>
              <a:rPr sz="3750" spc="55" dirty="0"/>
              <a:t>Ι</a:t>
            </a:r>
            <a:r>
              <a:rPr sz="3750" spc="-85" dirty="0"/>
              <a:t>Α  </a:t>
            </a:r>
            <a:r>
              <a:rPr sz="3750" spc="110" dirty="0"/>
              <a:t>Κ</a:t>
            </a:r>
            <a:r>
              <a:rPr sz="3750" spc="-135" dirty="0"/>
              <a:t>Α</a:t>
            </a:r>
            <a:r>
              <a:rPr sz="3750" spc="-245" dirty="0"/>
              <a:t>Τ</a:t>
            </a:r>
            <a:r>
              <a:rPr sz="3750" spc="-135" dirty="0"/>
              <a:t>Α</a:t>
            </a:r>
            <a:r>
              <a:rPr sz="3750" spc="-35" dirty="0"/>
              <a:t>Ν</a:t>
            </a:r>
            <a:r>
              <a:rPr sz="3750" spc="-135" dirty="0"/>
              <a:t>Α</a:t>
            </a:r>
            <a:r>
              <a:rPr sz="3750" spc="-120" dirty="0"/>
              <a:t>Λ</a:t>
            </a:r>
            <a:r>
              <a:rPr sz="3750" spc="80" dirty="0"/>
              <a:t>Ω</a:t>
            </a:r>
            <a:r>
              <a:rPr sz="3750" spc="-295" dirty="0"/>
              <a:t>Σ</a:t>
            </a:r>
            <a:r>
              <a:rPr sz="3750" spc="-80" dirty="0"/>
              <a:t>Η</a:t>
            </a:r>
            <a:r>
              <a:rPr sz="3750" spc="-275" dirty="0"/>
              <a:t> </a:t>
            </a:r>
            <a:r>
              <a:rPr sz="3750" spc="110" dirty="0"/>
              <a:t>Κ</a:t>
            </a:r>
            <a:r>
              <a:rPr sz="3750" spc="-135" dirty="0"/>
              <a:t>Α</a:t>
            </a:r>
            <a:r>
              <a:rPr sz="3750" spc="-20" dirty="0"/>
              <a:t>Υ</a:t>
            </a:r>
            <a:r>
              <a:rPr sz="3750" spc="-295" dirty="0"/>
              <a:t>Σ</a:t>
            </a:r>
            <a:r>
              <a:rPr sz="3750" spc="55" dirty="0"/>
              <a:t>Ι</a:t>
            </a:r>
            <a:r>
              <a:rPr sz="3750" spc="170" dirty="0"/>
              <a:t>Μ</a:t>
            </a:r>
            <a:r>
              <a:rPr sz="3750" spc="-45" dirty="0"/>
              <a:t>Ο</a:t>
            </a:r>
            <a:r>
              <a:rPr sz="3750" spc="-15" dirty="0"/>
              <a:t>Υ</a:t>
            </a:r>
            <a:endParaRPr sz="3750" dirty="0"/>
          </a:p>
        </p:txBody>
      </p:sp>
      <p:pic>
        <p:nvPicPr>
          <p:cNvPr id="14" name="object 2">
            <a:extLst>
              <a:ext uri="{FF2B5EF4-FFF2-40B4-BE49-F238E27FC236}">
                <a16:creationId xmlns:a16="http://schemas.microsoft.com/office/drawing/2014/main" id="{68957D20-FC95-9E23-F8D3-B2EEDB7A4BC5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9410700"/>
            <a:ext cx="1066800" cy="87630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0751A0-EF27-F864-F31B-E496A6548CA2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l-GR"/>
              <a:t>Ανάλυση Αποδοχής και Ωφελειών από τη θέσπιση ορίου ταχύτητας 30 χλμ/ώρα στο οδικό δίκτυο της Αθήνας</a:t>
            </a:r>
            <a:endParaRPr lang="el-GR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14749">
            <a:alpha val="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9263061" y="5420234"/>
            <a:ext cx="8720139" cy="4194738"/>
          </a:xfrm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 marL="355600" marR="26670" indent="-342900">
              <a:lnSpc>
                <a:spcPts val="2700"/>
              </a:lnSpc>
              <a:spcBef>
                <a:spcPts val="530"/>
              </a:spcBef>
              <a:buFont typeface="Arial" panose="020B0604020202020204" pitchFamily="34" charset="0"/>
              <a:buChar char="•"/>
            </a:pPr>
            <a:r>
              <a:rPr sz="2400" spc="5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Υπολογισμός </a:t>
            </a:r>
            <a:r>
              <a:rPr sz="2400" spc="-3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της </a:t>
            </a:r>
            <a:r>
              <a:rPr sz="2400" spc="4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ποσότητας </a:t>
            </a:r>
            <a:r>
              <a:rPr sz="2400" spc="7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των </a:t>
            </a:r>
            <a:r>
              <a:rPr sz="2400" spc="9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εκπεμπόμενων </a:t>
            </a:r>
            <a:r>
              <a:rPr sz="2400" spc="9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4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ρύπων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5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που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0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προκύπτει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4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με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βάση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το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8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σενάριο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14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S0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8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για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το </a:t>
            </a:r>
            <a:r>
              <a:rPr sz="2400" spc="-67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5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έτος</a:t>
            </a:r>
            <a:r>
              <a:rPr sz="2400" spc="-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3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  <a:r>
              <a:rPr lang="el-GR" sz="2400" spc="3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marR="414020" indent="-342900">
              <a:lnSpc>
                <a:spcPts val="2700"/>
              </a:lnSpc>
              <a:spcBef>
                <a:spcPts val="2700"/>
              </a:spcBef>
              <a:buFont typeface="Arial" panose="020B0604020202020204" pitchFamily="34" charset="0"/>
              <a:buChar char="•"/>
            </a:pPr>
            <a:r>
              <a:rPr sz="2400" b="1" spc="14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Μείωση </a:t>
            </a:r>
            <a:r>
              <a:rPr sz="2400" b="1" spc="9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της </a:t>
            </a:r>
            <a:r>
              <a:rPr sz="2400" b="1" spc="10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μεταβολής </a:t>
            </a:r>
            <a:r>
              <a:rPr sz="2400" b="1" spc="114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των </a:t>
            </a:r>
            <a:r>
              <a:rPr sz="2400" b="1" spc="8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εκπεμπόμενων </a:t>
            </a:r>
            <a:r>
              <a:rPr sz="2400" b="1" spc="9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CO2,NOx,</a:t>
            </a:r>
            <a:r>
              <a:rPr sz="2400" b="1" spc="-5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8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PM</a:t>
            </a:r>
            <a:r>
              <a:rPr sz="2400" b="1" spc="-5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που</a:t>
            </a:r>
            <a:r>
              <a:rPr sz="2400" b="1" spc="-5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14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ανέρχεται</a:t>
            </a:r>
            <a:r>
              <a:rPr sz="2400" b="1" spc="-5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5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στο</a:t>
            </a:r>
            <a:r>
              <a:rPr sz="2400" b="1" spc="-5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12%,</a:t>
            </a:r>
            <a:r>
              <a:rPr lang="en-GB" sz="2400" b="1" spc="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GB" sz="2400" b="1" spc="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sz="2400" b="1" spc="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3%</a:t>
            </a:r>
            <a:r>
              <a:rPr sz="2400" b="1" spc="-5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18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και </a:t>
            </a:r>
            <a:r>
              <a:rPr sz="2400" b="1" spc="-7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8%</a:t>
            </a:r>
            <a:r>
              <a:rPr sz="2400" b="1" spc="-6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114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αντίστοιχα</a:t>
            </a:r>
            <a:r>
              <a:rPr sz="2400" spc="114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42900">
              <a:lnSpc>
                <a:spcPct val="100000"/>
              </a:lnSpc>
              <a:spcBef>
                <a:spcPts val="2260"/>
              </a:spcBef>
              <a:buFont typeface="Arial" panose="020B0604020202020204" pitchFamily="34" charset="0"/>
              <a:buChar char="•"/>
            </a:pPr>
            <a:r>
              <a:rPr sz="2400" spc="-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Κόστος</a:t>
            </a:r>
            <a:r>
              <a:rPr sz="2400" spc="-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5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του</a:t>
            </a:r>
            <a:r>
              <a:rPr sz="2400" spc="-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3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CO2,NOx,PM</a:t>
            </a:r>
            <a:r>
              <a:rPr sz="2400" spc="-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8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sz="2400" spc="85" dirty="0" err="1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νά</a:t>
            </a:r>
            <a:r>
              <a:rPr sz="2400" spc="-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50" dirty="0" err="1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έτος</a:t>
            </a:r>
            <a:r>
              <a:rPr lang="el-GR" sz="2400" spc="-5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marR="5080" indent="-342900">
              <a:lnSpc>
                <a:spcPts val="2700"/>
              </a:lnSpc>
              <a:spcBef>
                <a:spcPts val="2720"/>
              </a:spcBef>
              <a:buFont typeface="Arial" panose="020B0604020202020204" pitchFamily="34" charset="0"/>
              <a:buChar char="•"/>
            </a:pPr>
            <a:r>
              <a:rPr sz="2400" spc="5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Υπολογισμός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5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του</a:t>
            </a:r>
            <a:r>
              <a:rPr sz="2400" spc="-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7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ετήσιου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3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κόστους</a:t>
            </a:r>
            <a:r>
              <a:rPr sz="2400" spc="-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και</a:t>
            </a:r>
            <a:r>
              <a:rPr sz="24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6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συσχέτιση</a:t>
            </a:r>
            <a:r>
              <a:rPr sz="2400" spc="-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4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με </a:t>
            </a:r>
            <a:r>
              <a:rPr sz="2400" spc="-67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το κόστος </a:t>
            </a:r>
            <a:r>
              <a:rPr sz="2400" spc="5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του </a:t>
            </a:r>
            <a:r>
              <a:rPr sz="2400" spc="9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σεναρίου </a:t>
            </a:r>
            <a:r>
              <a:rPr sz="2400" spc="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S0,δηλαδή </a:t>
            </a:r>
            <a:r>
              <a:rPr sz="2400" spc="5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οφέλους </a:t>
            </a:r>
            <a:r>
              <a:rPr sz="2400" spc="-3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της </a:t>
            </a:r>
            <a:r>
              <a:rPr sz="2400" spc="-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8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μείωσης </a:t>
            </a:r>
            <a:r>
              <a:rPr sz="2400" spc="-3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της </a:t>
            </a:r>
            <a:r>
              <a:rPr sz="2400" spc="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ταχύτητας </a:t>
            </a:r>
            <a:r>
              <a:rPr sz="2400" spc="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στα </a:t>
            </a:r>
            <a:r>
              <a:rPr sz="2400" spc="3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 </a:t>
            </a:r>
            <a:r>
              <a:rPr sz="2400" spc="10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χλμ./ώρα </a:t>
            </a:r>
            <a:r>
              <a:rPr sz="2400" spc="5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του </a:t>
            </a:r>
            <a:r>
              <a:rPr sz="2400" spc="6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9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σεναρίου</a:t>
            </a:r>
            <a:r>
              <a:rPr sz="2400" spc="-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1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S1.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4000" y="1132391"/>
            <a:ext cx="8305799" cy="4105274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5385116" y="49716"/>
            <a:ext cx="7755890" cy="1082675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algn="ctr">
              <a:lnSpc>
                <a:spcPts val="4215"/>
              </a:lnSpc>
              <a:spcBef>
                <a:spcPts val="115"/>
              </a:spcBef>
            </a:pPr>
            <a:r>
              <a:rPr sz="3750" spc="30" dirty="0"/>
              <a:t>ΚΟΙΝΩΝΙΚΟ-ΟΙΚΟΝΟΜΙΚΗ</a:t>
            </a:r>
            <a:r>
              <a:rPr sz="3750" spc="-265" dirty="0"/>
              <a:t> </a:t>
            </a:r>
            <a:r>
              <a:rPr sz="3750" spc="-120" dirty="0"/>
              <a:t>ΑΝΑΛΥΣΗ</a:t>
            </a:r>
            <a:endParaRPr sz="3750" dirty="0"/>
          </a:p>
          <a:p>
            <a:pPr algn="ctr">
              <a:lnSpc>
                <a:spcPts val="4090"/>
              </a:lnSpc>
            </a:pPr>
            <a:r>
              <a:rPr sz="3650" spc="-10" dirty="0"/>
              <a:t>Π</a:t>
            </a:r>
            <a:r>
              <a:rPr sz="3650" spc="-160" dirty="0"/>
              <a:t>Ε</a:t>
            </a:r>
            <a:r>
              <a:rPr sz="3650" spc="70" dirty="0"/>
              <a:t>Ρ</a:t>
            </a:r>
            <a:r>
              <a:rPr sz="3650" spc="55" dirty="0"/>
              <a:t>Ι</a:t>
            </a:r>
            <a:r>
              <a:rPr sz="3650" spc="95" dirty="0"/>
              <a:t>Β</a:t>
            </a:r>
            <a:r>
              <a:rPr sz="3650" spc="-130" dirty="0"/>
              <a:t>Α</a:t>
            </a:r>
            <a:r>
              <a:rPr sz="3650" spc="-114" dirty="0"/>
              <a:t>ΛΛ</a:t>
            </a:r>
            <a:r>
              <a:rPr sz="3650" spc="-40" dirty="0"/>
              <a:t>Ο</a:t>
            </a:r>
            <a:r>
              <a:rPr sz="3650" spc="-30" dirty="0"/>
              <a:t>Ν</a:t>
            </a:r>
            <a:r>
              <a:rPr sz="3650" spc="-229" dirty="0"/>
              <a:t>Τ</a:t>
            </a:r>
            <a:r>
              <a:rPr sz="3650" spc="55" dirty="0"/>
              <a:t>Ι</a:t>
            </a:r>
            <a:r>
              <a:rPr sz="3650" spc="110" dirty="0"/>
              <a:t>Κ</a:t>
            </a:r>
            <a:r>
              <a:rPr sz="3650" spc="-160" dirty="0"/>
              <a:t>Ε</a:t>
            </a:r>
            <a:r>
              <a:rPr sz="3650" spc="-285" dirty="0"/>
              <a:t>Σ</a:t>
            </a:r>
            <a:r>
              <a:rPr sz="3650" spc="-265" dirty="0"/>
              <a:t> </a:t>
            </a:r>
            <a:r>
              <a:rPr sz="3650" spc="-160" dirty="0"/>
              <a:t>Ε</a:t>
            </a:r>
            <a:r>
              <a:rPr sz="3650" spc="-10" dirty="0"/>
              <a:t>Π</a:t>
            </a:r>
            <a:r>
              <a:rPr sz="3650" spc="55" dirty="0"/>
              <a:t>Ι</a:t>
            </a:r>
            <a:r>
              <a:rPr sz="3650" spc="-10" dirty="0"/>
              <a:t>Π</a:t>
            </a:r>
            <a:r>
              <a:rPr sz="3650" spc="-229" dirty="0"/>
              <a:t>Τ</a:t>
            </a:r>
            <a:r>
              <a:rPr sz="3650" spc="85" dirty="0"/>
              <a:t>Ω</a:t>
            </a:r>
            <a:r>
              <a:rPr sz="3650" spc="-285" dirty="0"/>
              <a:t>Σ</a:t>
            </a:r>
            <a:r>
              <a:rPr sz="3650" spc="-160" dirty="0"/>
              <a:t>Ε</a:t>
            </a:r>
            <a:r>
              <a:rPr sz="3650" spc="55" dirty="0"/>
              <a:t>Ι</a:t>
            </a:r>
            <a:r>
              <a:rPr sz="3650" spc="-285" dirty="0"/>
              <a:t>Σ</a:t>
            </a:r>
            <a:endParaRPr sz="365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3965BC5-0070-4C7A-ADAB-6F835FE864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108586"/>
            <a:ext cx="8247756" cy="415288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B45570-C5C8-4E99-88D4-D8F7FF77E4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5344856"/>
            <a:ext cx="8247756" cy="4245859"/>
          </a:xfrm>
          <a:prstGeom prst="rect">
            <a:avLst/>
          </a:prstGeom>
        </p:spPr>
      </p:pic>
      <p:pic>
        <p:nvPicPr>
          <p:cNvPr id="15" name="object 2">
            <a:extLst>
              <a:ext uri="{FF2B5EF4-FFF2-40B4-BE49-F238E27FC236}">
                <a16:creationId xmlns:a16="http://schemas.microsoft.com/office/drawing/2014/main" id="{CDF62969-5893-881B-9AEC-99433A4F752E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0" y="9410700"/>
            <a:ext cx="1066800" cy="87630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9D7C384-7650-499C-293F-78D58BBB6DCE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l-GR"/>
              <a:t>Ανάλυση Αποδοχής και Ωφελειών από τη θέσπιση ορίου ταχύτητας 30 χλμ/ώρα στο οδικό δίκτυο της Αθήνας</a:t>
            </a:r>
            <a:endParaRPr lang="el-GR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14749">
            <a:alpha val="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6520" rIns="0" bIns="0" rtlCol="0">
            <a:spAutoFit/>
          </a:bodyPr>
          <a:lstStyle/>
          <a:p>
            <a:pPr marL="3531235" marR="5080" indent="-1702435">
              <a:lnSpc>
                <a:spcPts val="3879"/>
              </a:lnSpc>
              <a:spcBef>
                <a:spcPts val="760"/>
              </a:spcBef>
            </a:pPr>
            <a:r>
              <a:rPr sz="3750" spc="30" dirty="0"/>
              <a:t>ΚΟΙΝΩΝΙΚΟ-ΟΙΚΟΝΟΜΙΚΗ</a:t>
            </a:r>
            <a:r>
              <a:rPr sz="3750" spc="-260" dirty="0"/>
              <a:t> </a:t>
            </a:r>
            <a:r>
              <a:rPr sz="3750" spc="-120" dirty="0"/>
              <a:t>ΑΝΑΛΥΣΗ </a:t>
            </a:r>
            <a:r>
              <a:rPr sz="3750" spc="-1115" dirty="0"/>
              <a:t> </a:t>
            </a:r>
            <a:r>
              <a:rPr sz="3750" spc="110" dirty="0"/>
              <a:t>Κ</a:t>
            </a:r>
            <a:r>
              <a:rPr sz="3750" spc="-45" dirty="0"/>
              <a:t>Ο</a:t>
            </a:r>
            <a:r>
              <a:rPr sz="3750" spc="-295" dirty="0"/>
              <a:t>Σ</a:t>
            </a:r>
            <a:r>
              <a:rPr sz="3750" spc="-245" dirty="0"/>
              <a:t>Τ</a:t>
            </a:r>
            <a:r>
              <a:rPr sz="3750" spc="-45" dirty="0"/>
              <a:t>Ο</a:t>
            </a:r>
            <a:r>
              <a:rPr sz="3750" spc="-290" dirty="0"/>
              <a:t>Σ</a:t>
            </a:r>
            <a:r>
              <a:rPr sz="3750" spc="-275" dirty="0"/>
              <a:t> </a:t>
            </a:r>
            <a:r>
              <a:rPr sz="3750" spc="-170" dirty="0"/>
              <a:t>Ε</a:t>
            </a:r>
            <a:r>
              <a:rPr sz="3750" spc="-15" dirty="0"/>
              <a:t>Π</a:t>
            </a:r>
            <a:r>
              <a:rPr sz="3750" spc="-170" dirty="0"/>
              <a:t>Ε</a:t>
            </a:r>
            <a:r>
              <a:rPr sz="3750" spc="-35" dirty="0"/>
              <a:t>Ν</a:t>
            </a:r>
            <a:r>
              <a:rPr sz="3750" spc="75" dirty="0"/>
              <a:t>Δ</a:t>
            </a:r>
            <a:r>
              <a:rPr sz="3750" spc="-20" dirty="0"/>
              <a:t>Υ</a:t>
            </a:r>
            <a:r>
              <a:rPr sz="3750" spc="-295" dirty="0"/>
              <a:t>Σ</a:t>
            </a:r>
            <a:r>
              <a:rPr sz="3750" spc="-85" dirty="0"/>
              <a:t>Η</a:t>
            </a:r>
            <a:r>
              <a:rPr sz="3750" spc="-290" dirty="0"/>
              <a:t>Σ</a:t>
            </a:r>
            <a:endParaRPr sz="375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7AAF5D5-9491-432B-9168-6B0338CE5A7E}"/>
              </a:ext>
            </a:extLst>
          </p:cNvPr>
          <p:cNvSpPr/>
          <p:nvPr/>
        </p:nvSpPr>
        <p:spPr>
          <a:xfrm>
            <a:off x="3622662" y="1333500"/>
            <a:ext cx="11042675" cy="807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72802AE-8FED-4F97-83BC-52C1E58D00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8688" y="1333500"/>
            <a:ext cx="11690622" cy="7934381"/>
          </a:xfrm>
          <a:prstGeom prst="rect">
            <a:avLst/>
          </a:prstGeom>
        </p:spPr>
      </p:pic>
      <p:pic>
        <p:nvPicPr>
          <p:cNvPr id="9" name="object 2">
            <a:extLst>
              <a:ext uri="{FF2B5EF4-FFF2-40B4-BE49-F238E27FC236}">
                <a16:creationId xmlns:a16="http://schemas.microsoft.com/office/drawing/2014/main" id="{989237D0-3E20-2B33-E9C4-6BAF22CD5AC9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9410700"/>
            <a:ext cx="1066800" cy="87630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1ED6C83-3154-1E10-E621-720711EDFCA2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l-GR"/>
              <a:t>Ανάλυση Αποδοχής και Ωφελειών από τη θέσπιση ορίου ταχύτητας 30 χλμ/ώρα στο οδικό δίκτυο της Αθήνας</a:t>
            </a:r>
            <a:endParaRPr lang="el-GR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14749">
            <a:alpha val="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6520" rIns="0" bIns="0" rtlCol="0">
            <a:spAutoFit/>
          </a:bodyPr>
          <a:lstStyle/>
          <a:p>
            <a:pPr marL="3349625" marR="5080" indent="-1520825">
              <a:lnSpc>
                <a:spcPts val="3879"/>
              </a:lnSpc>
              <a:spcBef>
                <a:spcPts val="760"/>
              </a:spcBef>
            </a:pPr>
            <a:r>
              <a:rPr sz="3750" spc="30" dirty="0"/>
              <a:t>ΚΟΙΝΩΝΙΚΟ-ΟΙΚΟΝΟΜΙΚΗ</a:t>
            </a:r>
            <a:r>
              <a:rPr sz="3750" spc="-260" dirty="0"/>
              <a:t> </a:t>
            </a:r>
            <a:r>
              <a:rPr sz="3750" spc="-120" dirty="0"/>
              <a:t>ΑΝΑΛΥΣΗ </a:t>
            </a:r>
            <a:r>
              <a:rPr sz="3750" spc="-1115" dirty="0"/>
              <a:t> </a:t>
            </a:r>
            <a:r>
              <a:rPr sz="3750" spc="-120" dirty="0"/>
              <a:t>Λ</a:t>
            </a:r>
            <a:r>
              <a:rPr sz="3750" spc="-170" dirty="0"/>
              <a:t>Ε</a:t>
            </a:r>
            <a:r>
              <a:rPr sz="3750" spc="55" dirty="0"/>
              <a:t>Ι</a:t>
            </a:r>
            <a:r>
              <a:rPr sz="3750" spc="-245" dirty="0"/>
              <a:t>Τ</a:t>
            </a:r>
            <a:r>
              <a:rPr sz="3750" spc="-45" dirty="0"/>
              <a:t>Ο</a:t>
            </a:r>
            <a:r>
              <a:rPr sz="3750" spc="-20" dirty="0"/>
              <a:t>Υ</a:t>
            </a:r>
            <a:r>
              <a:rPr sz="3750" spc="70" dirty="0"/>
              <a:t>Ρ</a:t>
            </a:r>
            <a:r>
              <a:rPr sz="3750" spc="-130" dirty="0"/>
              <a:t>Γ</a:t>
            </a:r>
            <a:r>
              <a:rPr sz="3750" spc="55" dirty="0"/>
              <a:t>Ι</a:t>
            </a:r>
            <a:r>
              <a:rPr sz="3750" spc="110" dirty="0"/>
              <a:t>Κ</a:t>
            </a:r>
            <a:r>
              <a:rPr sz="3750" spc="-40" dirty="0"/>
              <a:t>Ο</a:t>
            </a:r>
            <a:r>
              <a:rPr sz="3750" spc="-275" dirty="0"/>
              <a:t> </a:t>
            </a:r>
            <a:r>
              <a:rPr sz="3750" spc="110" dirty="0"/>
              <a:t>Κ</a:t>
            </a:r>
            <a:r>
              <a:rPr sz="3750" spc="-45" dirty="0"/>
              <a:t>Ο</a:t>
            </a:r>
            <a:r>
              <a:rPr sz="3750" spc="-295" dirty="0"/>
              <a:t>Σ</a:t>
            </a:r>
            <a:r>
              <a:rPr sz="3750" spc="-245" dirty="0"/>
              <a:t>Τ</a:t>
            </a:r>
            <a:r>
              <a:rPr sz="3750" spc="-45" dirty="0"/>
              <a:t>Ο</a:t>
            </a:r>
            <a:r>
              <a:rPr sz="3750" spc="-290" dirty="0"/>
              <a:t>Σ</a:t>
            </a:r>
            <a:endParaRPr sz="375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31995CD-7EAD-4C75-A33A-E0418B8A83B2}"/>
              </a:ext>
            </a:extLst>
          </p:cNvPr>
          <p:cNvSpPr/>
          <p:nvPr/>
        </p:nvSpPr>
        <p:spPr>
          <a:xfrm>
            <a:off x="2971800" y="1333500"/>
            <a:ext cx="12496800" cy="807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A1F1DEF-05B3-45C8-AC08-803B1ADC6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0900" y="2324100"/>
            <a:ext cx="11658600" cy="5638800"/>
          </a:xfrm>
          <a:prstGeom prst="rect">
            <a:avLst/>
          </a:prstGeom>
        </p:spPr>
      </p:pic>
      <p:pic>
        <p:nvPicPr>
          <p:cNvPr id="9" name="object 2">
            <a:extLst>
              <a:ext uri="{FF2B5EF4-FFF2-40B4-BE49-F238E27FC236}">
                <a16:creationId xmlns:a16="http://schemas.microsoft.com/office/drawing/2014/main" id="{D2647744-702E-E820-5DCE-6081A3CCA83E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9410700"/>
            <a:ext cx="1066800" cy="87630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1FECCC2-55B6-A74E-AED1-8BE05A7108CE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l-GR"/>
              <a:t>Ανάλυση Αποδοχής και Ωφελειών από τη θέσπιση ορίου ταχύτητας 30 χλμ/ώρα στο οδικό δίκτυο της Αθήνας</a:t>
            </a:r>
            <a:endParaRPr lang="el-GR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14749">
            <a:alpha val="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23887" y="946973"/>
            <a:ext cx="17040224" cy="9340027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638175" algn="ctr">
              <a:lnSpc>
                <a:spcPts val="4190"/>
              </a:lnSpc>
              <a:spcBef>
                <a:spcPts val="115"/>
              </a:spcBef>
            </a:pPr>
            <a:r>
              <a:rPr sz="3750" spc="30" dirty="0"/>
              <a:t>ΚΟΙΝΩΝΙΚΟ-ΟΙΚΟΝΟΜΙΚΗ</a:t>
            </a:r>
            <a:r>
              <a:rPr sz="3750" spc="-270" dirty="0"/>
              <a:t> </a:t>
            </a:r>
            <a:r>
              <a:rPr sz="3750" spc="-120" dirty="0"/>
              <a:t>ΑΝΑΛΥΣΗ</a:t>
            </a:r>
            <a:endParaRPr sz="3750" dirty="0"/>
          </a:p>
          <a:p>
            <a:pPr marL="638175" algn="ctr">
              <a:lnSpc>
                <a:spcPts val="4190"/>
              </a:lnSpc>
            </a:pPr>
            <a:r>
              <a:rPr sz="3750" spc="-90" dirty="0"/>
              <a:t>ΣΥΓΚΕΝΤΡΩΤΙΚΟΣ</a:t>
            </a:r>
            <a:r>
              <a:rPr sz="3750" spc="-240" dirty="0"/>
              <a:t> </a:t>
            </a:r>
            <a:r>
              <a:rPr sz="3750" spc="-70" dirty="0"/>
              <a:t>ΠΙΝΑΚΑΣ</a:t>
            </a:r>
            <a:r>
              <a:rPr sz="3750" spc="-235" dirty="0"/>
              <a:t> </a:t>
            </a:r>
            <a:r>
              <a:rPr sz="3750" spc="-55" dirty="0"/>
              <a:t>ΚΟΣΤΟΥΣ-ΩΦΕΛΕΙΩΝ</a:t>
            </a:r>
            <a:endParaRPr sz="3750" dirty="0"/>
          </a:p>
        </p:txBody>
      </p:sp>
      <p:pic>
        <p:nvPicPr>
          <p:cNvPr id="8" name="object 2">
            <a:extLst>
              <a:ext uri="{FF2B5EF4-FFF2-40B4-BE49-F238E27FC236}">
                <a16:creationId xmlns:a16="http://schemas.microsoft.com/office/drawing/2014/main" id="{58E7B78C-F076-BA33-0186-9F90A1AD1D55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9566910"/>
            <a:ext cx="623887" cy="72009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EDBFF8-26B9-8AB0-D90A-3F8A57B03440}"/>
              </a:ext>
            </a:extLst>
          </p:cNvPr>
          <p:cNvSpPr>
            <a:spLocks noGrp="1"/>
          </p:cNvSpPr>
          <p:nvPr>
            <p:ph type="ftr" sz="quarter" idx="5"/>
          </p:nvPr>
        </p:nvSpPr>
        <p:spPr>
          <a:xfrm>
            <a:off x="6217919" y="9669780"/>
            <a:ext cx="5852160" cy="514350"/>
          </a:xfrm>
        </p:spPr>
        <p:txBody>
          <a:bodyPr/>
          <a:lstStyle/>
          <a:p>
            <a:r>
              <a:rPr lang="el-GR"/>
              <a:t>Ανάλυση Αποδοχής και Ωφελειών από τη θέσπιση ορίου ταχύτητας 30 χλμ/ώρα στο οδικό δίκτυο της Αθήνας</a:t>
            </a:r>
            <a:endParaRPr lang="el-GR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14749">
            <a:alpha val="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object 6">
            <a:extLst>
              <a:ext uri="{FF2B5EF4-FFF2-40B4-BE49-F238E27FC236}">
                <a16:creationId xmlns:a16="http://schemas.microsoft.com/office/drawing/2014/main" id="{71E000BB-6AE5-E04A-3D11-1DD950E04551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467686" y="3401446"/>
            <a:ext cx="2739255" cy="472781"/>
          </a:xfrm>
          <a:prstGeom prst="rect">
            <a:avLst/>
          </a:prstGeom>
        </p:spPr>
      </p:pic>
      <p:pic>
        <p:nvPicPr>
          <p:cNvPr id="32" name="object 6">
            <a:extLst>
              <a:ext uri="{FF2B5EF4-FFF2-40B4-BE49-F238E27FC236}">
                <a16:creationId xmlns:a16="http://schemas.microsoft.com/office/drawing/2014/main" id="{18A049FB-6540-CA61-3200-868A8A3FA8B7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467684" y="7370745"/>
            <a:ext cx="2739255" cy="472781"/>
          </a:xfrm>
          <a:prstGeom prst="rect">
            <a:avLst/>
          </a:prstGeom>
        </p:spPr>
      </p:pic>
      <p:pic>
        <p:nvPicPr>
          <p:cNvPr id="31" name="object 6">
            <a:extLst>
              <a:ext uri="{FF2B5EF4-FFF2-40B4-BE49-F238E27FC236}">
                <a16:creationId xmlns:a16="http://schemas.microsoft.com/office/drawing/2014/main" id="{A115CBC6-FD43-943C-7502-92A7FD741838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467685" y="5478871"/>
            <a:ext cx="2739255" cy="472781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767354" y="2769742"/>
            <a:ext cx="8122283" cy="1710279"/>
          </a:xfrm>
          <a:custGeom>
            <a:avLst/>
            <a:gdLst/>
            <a:ahLst/>
            <a:cxnLst/>
            <a:rect l="l" t="t" r="r" b="b"/>
            <a:pathLst>
              <a:path w="9144000" h="1990725">
                <a:moveTo>
                  <a:pt x="9143390" y="355803"/>
                </a:moveTo>
                <a:lnTo>
                  <a:pt x="9140139" y="307619"/>
                </a:lnTo>
                <a:lnTo>
                  <a:pt x="9130665" y="261378"/>
                </a:lnTo>
                <a:lnTo>
                  <a:pt x="9115387" y="217500"/>
                </a:lnTo>
                <a:lnTo>
                  <a:pt x="9094749" y="176428"/>
                </a:lnTo>
                <a:lnTo>
                  <a:pt x="9069184" y="138582"/>
                </a:lnTo>
                <a:lnTo>
                  <a:pt x="9039098" y="104381"/>
                </a:lnTo>
                <a:lnTo>
                  <a:pt x="9004935" y="74282"/>
                </a:lnTo>
                <a:lnTo>
                  <a:pt x="8967114" y="48679"/>
                </a:lnTo>
                <a:lnTo>
                  <a:pt x="8926068" y="28028"/>
                </a:lnTo>
                <a:lnTo>
                  <a:pt x="8882240" y="12750"/>
                </a:lnTo>
                <a:lnTo>
                  <a:pt x="8836025" y="3263"/>
                </a:lnTo>
                <a:lnTo>
                  <a:pt x="8787879" y="0"/>
                </a:lnTo>
                <a:lnTo>
                  <a:pt x="355498" y="0"/>
                </a:lnTo>
                <a:lnTo>
                  <a:pt x="307352" y="3263"/>
                </a:lnTo>
                <a:lnTo>
                  <a:pt x="261150" y="12750"/>
                </a:lnTo>
                <a:lnTo>
                  <a:pt x="217309" y="28028"/>
                </a:lnTo>
                <a:lnTo>
                  <a:pt x="176276" y="48679"/>
                </a:lnTo>
                <a:lnTo>
                  <a:pt x="138455" y="74282"/>
                </a:lnTo>
                <a:lnTo>
                  <a:pt x="104292" y="104381"/>
                </a:lnTo>
                <a:lnTo>
                  <a:pt x="74206" y="138582"/>
                </a:lnTo>
                <a:lnTo>
                  <a:pt x="48628" y="176428"/>
                </a:lnTo>
                <a:lnTo>
                  <a:pt x="27990" y="217500"/>
                </a:lnTo>
                <a:lnTo>
                  <a:pt x="12725" y="261378"/>
                </a:lnTo>
                <a:lnTo>
                  <a:pt x="3251" y="307619"/>
                </a:lnTo>
                <a:lnTo>
                  <a:pt x="0" y="355803"/>
                </a:lnTo>
                <a:lnTo>
                  <a:pt x="0" y="1634934"/>
                </a:lnTo>
                <a:lnTo>
                  <a:pt x="3251" y="1683118"/>
                </a:lnTo>
                <a:lnTo>
                  <a:pt x="12725" y="1729359"/>
                </a:lnTo>
                <a:lnTo>
                  <a:pt x="27990" y="1773237"/>
                </a:lnTo>
                <a:lnTo>
                  <a:pt x="48628" y="1814309"/>
                </a:lnTo>
                <a:lnTo>
                  <a:pt x="74206" y="1852155"/>
                </a:lnTo>
                <a:lnTo>
                  <a:pt x="104292" y="1886356"/>
                </a:lnTo>
                <a:lnTo>
                  <a:pt x="138455" y="1916455"/>
                </a:lnTo>
                <a:lnTo>
                  <a:pt x="176276" y="1942058"/>
                </a:lnTo>
                <a:lnTo>
                  <a:pt x="217309" y="1962708"/>
                </a:lnTo>
                <a:lnTo>
                  <a:pt x="261150" y="1977986"/>
                </a:lnTo>
                <a:lnTo>
                  <a:pt x="307352" y="1987473"/>
                </a:lnTo>
                <a:lnTo>
                  <a:pt x="355498" y="1990725"/>
                </a:lnTo>
                <a:lnTo>
                  <a:pt x="8787879" y="1990725"/>
                </a:lnTo>
                <a:lnTo>
                  <a:pt x="8836025" y="1987473"/>
                </a:lnTo>
                <a:lnTo>
                  <a:pt x="8882240" y="1977986"/>
                </a:lnTo>
                <a:lnTo>
                  <a:pt x="8926068" y="1962708"/>
                </a:lnTo>
                <a:lnTo>
                  <a:pt x="8967114" y="1942058"/>
                </a:lnTo>
                <a:lnTo>
                  <a:pt x="9004935" y="1916455"/>
                </a:lnTo>
                <a:lnTo>
                  <a:pt x="9039098" y="1886356"/>
                </a:lnTo>
                <a:lnTo>
                  <a:pt x="9069184" y="1852155"/>
                </a:lnTo>
                <a:lnTo>
                  <a:pt x="9090850" y="1820087"/>
                </a:lnTo>
                <a:lnTo>
                  <a:pt x="9115387" y="1773237"/>
                </a:lnTo>
                <a:lnTo>
                  <a:pt x="9130665" y="1729359"/>
                </a:lnTo>
                <a:lnTo>
                  <a:pt x="9140139" y="1683118"/>
                </a:lnTo>
                <a:lnTo>
                  <a:pt x="9143390" y="1634934"/>
                </a:lnTo>
                <a:lnTo>
                  <a:pt x="9143390" y="35580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767358" y="4931838"/>
            <a:ext cx="8091342" cy="1404642"/>
          </a:xfrm>
          <a:custGeom>
            <a:avLst/>
            <a:gdLst/>
            <a:ahLst/>
            <a:cxnLst/>
            <a:rect l="l" t="t" r="r" b="b"/>
            <a:pathLst>
              <a:path w="9144000" h="1952625">
                <a:moveTo>
                  <a:pt x="9143530" y="367995"/>
                </a:moveTo>
                <a:lnTo>
                  <a:pt x="9140660" y="321932"/>
                </a:lnTo>
                <a:lnTo>
                  <a:pt x="9132265" y="277545"/>
                </a:lnTo>
                <a:lnTo>
                  <a:pt x="9118714" y="235178"/>
                </a:lnTo>
                <a:lnTo>
                  <a:pt x="9100337" y="195211"/>
                </a:lnTo>
                <a:lnTo>
                  <a:pt x="9077490" y="157962"/>
                </a:lnTo>
                <a:lnTo>
                  <a:pt x="9050515" y="123786"/>
                </a:lnTo>
                <a:lnTo>
                  <a:pt x="9019781" y="93040"/>
                </a:lnTo>
                <a:lnTo>
                  <a:pt x="8985618" y="66065"/>
                </a:lnTo>
                <a:lnTo>
                  <a:pt x="8948369" y="43205"/>
                </a:lnTo>
                <a:lnTo>
                  <a:pt x="8908402" y="24828"/>
                </a:lnTo>
                <a:lnTo>
                  <a:pt x="8866060" y="11264"/>
                </a:lnTo>
                <a:lnTo>
                  <a:pt x="8821687" y="2870"/>
                </a:lnTo>
                <a:lnTo>
                  <a:pt x="8775624" y="0"/>
                </a:lnTo>
                <a:lnTo>
                  <a:pt x="367906" y="0"/>
                </a:lnTo>
                <a:lnTo>
                  <a:pt x="321843" y="2870"/>
                </a:lnTo>
                <a:lnTo>
                  <a:pt x="277469" y="11264"/>
                </a:lnTo>
                <a:lnTo>
                  <a:pt x="235127" y="24828"/>
                </a:lnTo>
                <a:lnTo>
                  <a:pt x="195160" y="43205"/>
                </a:lnTo>
                <a:lnTo>
                  <a:pt x="157911" y="66065"/>
                </a:lnTo>
                <a:lnTo>
                  <a:pt x="123748" y="93040"/>
                </a:lnTo>
                <a:lnTo>
                  <a:pt x="93014" y="123786"/>
                </a:lnTo>
                <a:lnTo>
                  <a:pt x="66040" y="157962"/>
                </a:lnTo>
                <a:lnTo>
                  <a:pt x="43192" y="195211"/>
                </a:lnTo>
                <a:lnTo>
                  <a:pt x="24815" y="235178"/>
                </a:lnTo>
                <a:lnTo>
                  <a:pt x="11264" y="277545"/>
                </a:lnTo>
                <a:lnTo>
                  <a:pt x="2870" y="321932"/>
                </a:lnTo>
                <a:lnTo>
                  <a:pt x="0" y="367995"/>
                </a:lnTo>
                <a:lnTo>
                  <a:pt x="0" y="1584629"/>
                </a:lnTo>
                <a:lnTo>
                  <a:pt x="2870" y="1630705"/>
                </a:lnTo>
                <a:lnTo>
                  <a:pt x="11264" y="1675091"/>
                </a:lnTo>
                <a:lnTo>
                  <a:pt x="24815" y="1717446"/>
                </a:lnTo>
                <a:lnTo>
                  <a:pt x="43192" y="1757426"/>
                </a:lnTo>
                <a:lnTo>
                  <a:pt x="66040" y="1794675"/>
                </a:lnTo>
                <a:lnTo>
                  <a:pt x="93014" y="1828850"/>
                </a:lnTo>
                <a:lnTo>
                  <a:pt x="123748" y="1859597"/>
                </a:lnTo>
                <a:lnTo>
                  <a:pt x="157911" y="1886572"/>
                </a:lnTo>
                <a:lnTo>
                  <a:pt x="195160" y="1909419"/>
                </a:lnTo>
                <a:lnTo>
                  <a:pt x="235127" y="1927796"/>
                </a:lnTo>
                <a:lnTo>
                  <a:pt x="277469" y="1941360"/>
                </a:lnTo>
                <a:lnTo>
                  <a:pt x="321843" y="1949754"/>
                </a:lnTo>
                <a:lnTo>
                  <a:pt x="367906" y="1952625"/>
                </a:lnTo>
                <a:lnTo>
                  <a:pt x="8775624" y="1952625"/>
                </a:lnTo>
                <a:lnTo>
                  <a:pt x="8821687" y="1949754"/>
                </a:lnTo>
                <a:lnTo>
                  <a:pt x="8866060" y="1941360"/>
                </a:lnTo>
                <a:lnTo>
                  <a:pt x="8908402" y="1927796"/>
                </a:lnTo>
                <a:lnTo>
                  <a:pt x="8948369" y="1909419"/>
                </a:lnTo>
                <a:lnTo>
                  <a:pt x="8985618" y="1886572"/>
                </a:lnTo>
                <a:lnTo>
                  <a:pt x="9019781" y="1859597"/>
                </a:lnTo>
                <a:lnTo>
                  <a:pt x="9050515" y="1828850"/>
                </a:lnTo>
                <a:lnTo>
                  <a:pt x="9077490" y="1794675"/>
                </a:lnTo>
                <a:lnTo>
                  <a:pt x="9100337" y="1757426"/>
                </a:lnTo>
                <a:lnTo>
                  <a:pt x="9118714" y="1717446"/>
                </a:lnTo>
                <a:lnTo>
                  <a:pt x="9132265" y="1675091"/>
                </a:lnTo>
                <a:lnTo>
                  <a:pt x="9140660" y="1630705"/>
                </a:lnTo>
                <a:lnTo>
                  <a:pt x="9143530" y="1584629"/>
                </a:lnTo>
                <a:lnTo>
                  <a:pt x="9143530" y="367995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10"/>
          <p:cNvSpPr/>
          <p:nvPr/>
        </p:nvSpPr>
        <p:spPr>
          <a:xfrm>
            <a:off x="767350" y="6794870"/>
            <a:ext cx="8090754" cy="1476375"/>
          </a:xfrm>
          <a:custGeom>
            <a:avLst/>
            <a:gdLst/>
            <a:ahLst/>
            <a:cxnLst/>
            <a:rect l="l" t="t" r="r" b="b"/>
            <a:pathLst>
              <a:path w="9143365" h="1609725">
                <a:moveTo>
                  <a:pt x="9143251" y="303377"/>
                </a:moveTo>
                <a:lnTo>
                  <a:pt x="9139263" y="254266"/>
                </a:lnTo>
                <a:lnTo>
                  <a:pt x="9127719" y="207632"/>
                </a:lnTo>
                <a:lnTo>
                  <a:pt x="9109253" y="164134"/>
                </a:lnTo>
                <a:lnTo>
                  <a:pt x="9097645" y="145503"/>
                </a:lnTo>
                <a:lnTo>
                  <a:pt x="9084488" y="124371"/>
                </a:lnTo>
                <a:lnTo>
                  <a:pt x="9054071" y="89001"/>
                </a:lnTo>
                <a:lnTo>
                  <a:pt x="9018626" y="58648"/>
                </a:lnTo>
                <a:lnTo>
                  <a:pt x="8978798" y="33934"/>
                </a:lnTo>
                <a:lnTo>
                  <a:pt x="8935199" y="15506"/>
                </a:lnTo>
                <a:lnTo>
                  <a:pt x="8888476" y="3987"/>
                </a:lnTo>
                <a:lnTo>
                  <a:pt x="8839263" y="0"/>
                </a:lnTo>
                <a:lnTo>
                  <a:pt x="303987" y="0"/>
                </a:lnTo>
                <a:lnTo>
                  <a:pt x="254774" y="3987"/>
                </a:lnTo>
                <a:lnTo>
                  <a:pt x="208051" y="15506"/>
                </a:lnTo>
                <a:lnTo>
                  <a:pt x="164452" y="33934"/>
                </a:lnTo>
                <a:lnTo>
                  <a:pt x="124625" y="58648"/>
                </a:lnTo>
                <a:lnTo>
                  <a:pt x="89179" y="89001"/>
                </a:lnTo>
                <a:lnTo>
                  <a:pt x="58762" y="124371"/>
                </a:lnTo>
                <a:lnTo>
                  <a:pt x="33997" y="164134"/>
                </a:lnTo>
                <a:lnTo>
                  <a:pt x="15532" y="207632"/>
                </a:lnTo>
                <a:lnTo>
                  <a:pt x="3987" y="254266"/>
                </a:lnTo>
                <a:lnTo>
                  <a:pt x="0" y="303377"/>
                </a:lnTo>
                <a:lnTo>
                  <a:pt x="0" y="1306360"/>
                </a:lnTo>
                <a:lnTo>
                  <a:pt x="3987" y="1355471"/>
                </a:lnTo>
                <a:lnTo>
                  <a:pt x="15532" y="1402105"/>
                </a:lnTo>
                <a:lnTo>
                  <a:pt x="33997" y="1445602"/>
                </a:lnTo>
                <a:lnTo>
                  <a:pt x="58762" y="1485366"/>
                </a:lnTo>
                <a:lnTo>
                  <a:pt x="89179" y="1520736"/>
                </a:lnTo>
                <a:lnTo>
                  <a:pt x="124625" y="1551089"/>
                </a:lnTo>
                <a:lnTo>
                  <a:pt x="164452" y="1575790"/>
                </a:lnTo>
                <a:lnTo>
                  <a:pt x="208051" y="1594231"/>
                </a:lnTo>
                <a:lnTo>
                  <a:pt x="254774" y="1605749"/>
                </a:lnTo>
                <a:lnTo>
                  <a:pt x="303987" y="1609725"/>
                </a:lnTo>
                <a:lnTo>
                  <a:pt x="8839263" y="1609725"/>
                </a:lnTo>
                <a:lnTo>
                  <a:pt x="8888476" y="1605749"/>
                </a:lnTo>
                <a:lnTo>
                  <a:pt x="8935199" y="1594231"/>
                </a:lnTo>
                <a:lnTo>
                  <a:pt x="8978798" y="1575790"/>
                </a:lnTo>
                <a:lnTo>
                  <a:pt x="9018626" y="1551089"/>
                </a:lnTo>
                <a:lnTo>
                  <a:pt x="9054071" y="1520736"/>
                </a:lnTo>
                <a:lnTo>
                  <a:pt x="9084488" y="1485366"/>
                </a:lnTo>
                <a:lnTo>
                  <a:pt x="9097645" y="1464233"/>
                </a:lnTo>
                <a:lnTo>
                  <a:pt x="9109253" y="1445602"/>
                </a:lnTo>
                <a:lnTo>
                  <a:pt x="9127719" y="1402105"/>
                </a:lnTo>
                <a:lnTo>
                  <a:pt x="9139263" y="1355471"/>
                </a:lnTo>
                <a:lnTo>
                  <a:pt x="9143251" y="1306360"/>
                </a:lnTo>
                <a:lnTo>
                  <a:pt x="9143251" y="303377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11"/>
          <p:cNvSpPr/>
          <p:nvPr/>
        </p:nvSpPr>
        <p:spPr>
          <a:xfrm>
            <a:off x="10515600" y="3176512"/>
            <a:ext cx="5791200" cy="798348"/>
          </a:xfrm>
          <a:custGeom>
            <a:avLst/>
            <a:gdLst/>
            <a:ahLst/>
            <a:cxnLst/>
            <a:rect l="l" t="t" r="r" b="b"/>
            <a:pathLst>
              <a:path w="6791325" h="1476375">
                <a:moveTo>
                  <a:pt x="6791325" y="263867"/>
                </a:moveTo>
                <a:lnTo>
                  <a:pt x="6787058" y="216535"/>
                </a:lnTo>
                <a:lnTo>
                  <a:pt x="6774764" y="171932"/>
                </a:lnTo>
                <a:lnTo>
                  <a:pt x="6755206" y="130835"/>
                </a:lnTo>
                <a:lnTo>
                  <a:pt x="6752158" y="126555"/>
                </a:lnTo>
                <a:lnTo>
                  <a:pt x="6729120" y="94005"/>
                </a:lnTo>
                <a:lnTo>
                  <a:pt x="6697256" y="62179"/>
                </a:lnTo>
                <a:lnTo>
                  <a:pt x="6660401" y="36106"/>
                </a:lnTo>
                <a:lnTo>
                  <a:pt x="6619278" y="16548"/>
                </a:lnTo>
                <a:lnTo>
                  <a:pt x="6574650" y="4267"/>
                </a:lnTo>
                <a:lnTo>
                  <a:pt x="6527266" y="0"/>
                </a:lnTo>
                <a:lnTo>
                  <a:pt x="264058" y="0"/>
                </a:lnTo>
                <a:lnTo>
                  <a:pt x="216674" y="4267"/>
                </a:lnTo>
                <a:lnTo>
                  <a:pt x="172059" y="16548"/>
                </a:lnTo>
                <a:lnTo>
                  <a:pt x="130937" y="36106"/>
                </a:lnTo>
                <a:lnTo>
                  <a:pt x="94068" y="62179"/>
                </a:lnTo>
                <a:lnTo>
                  <a:pt x="62217" y="94005"/>
                </a:lnTo>
                <a:lnTo>
                  <a:pt x="36131" y="130835"/>
                </a:lnTo>
                <a:lnTo>
                  <a:pt x="16560" y="171932"/>
                </a:lnTo>
                <a:lnTo>
                  <a:pt x="4267" y="216535"/>
                </a:lnTo>
                <a:lnTo>
                  <a:pt x="0" y="263867"/>
                </a:lnTo>
                <a:lnTo>
                  <a:pt x="0" y="1212494"/>
                </a:lnTo>
                <a:lnTo>
                  <a:pt x="4267" y="1259840"/>
                </a:lnTo>
                <a:lnTo>
                  <a:pt x="16560" y="1304429"/>
                </a:lnTo>
                <a:lnTo>
                  <a:pt x="36131" y="1345526"/>
                </a:lnTo>
                <a:lnTo>
                  <a:pt x="62217" y="1382356"/>
                </a:lnTo>
                <a:lnTo>
                  <a:pt x="94068" y="1414195"/>
                </a:lnTo>
                <a:lnTo>
                  <a:pt x="130937" y="1440256"/>
                </a:lnTo>
                <a:lnTo>
                  <a:pt x="172059" y="1459814"/>
                </a:lnTo>
                <a:lnTo>
                  <a:pt x="216674" y="1472095"/>
                </a:lnTo>
                <a:lnTo>
                  <a:pt x="264058" y="1476362"/>
                </a:lnTo>
                <a:lnTo>
                  <a:pt x="6527266" y="1476362"/>
                </a:lnTo>
                <a:lnTo>
                  <a:pt x="6574650" y="1472095"/>
                </a:lnTo>
                <a:lnTo>
                  <a:pt x="6619278" y="1459814"/>
                </a:lnTo>
                <a:lnTo>
                  <a:pt x="6660401" y="1440256"/>
                </a:lnTo>
                <a:lnTo>
                  <a:pt x="6697256" y="1414195"/>
                </a:lnTo>
                <a:lnTo>
                  <a:pt x="6729120" y="1382356"/>
                </a:lnTo>
                <a:lnTo>
                  <a:pt x="6752158" y="1349806"/>
                </a:lnTo>
                <a:lnTo>
                  <a:pt x="6755206" y="1345526"/>
                </a:lnTo>
                <a:lnTo>
                  <a:pt x="6774764" y="1304429"/>
                </a:lnTo>
                <a:lnTo>
                  <a:pt x="6787058" y="1259840"/>
                </a:lnTo>
                <a:lnTo>
                  <a:pt x="6791325" y="1212494"/>
                </a:lnTo>
                <a:lnTo>
                  <a:pt x="6791325" y="263867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3622662" y="321651"/>
            <a:ext cx="11042675" cy="1092835"/>
          </a:xfrm>
          <a:prstGeom prst="rect">
            <a:avLst/>
          </a:prstGeom>
        </p:spPr>
        <p:txBody>
          <a:bodyPr vert="horz" wrap="square" lIns="0" tIns="91440" rIns="0" bIns="0" rtlCol="0">
            <a:spAutoFit/>
          </a:bodyPr>
          <a:lstStyle/>
          <a:p>
            <a:pPr marL="4126229" marR="5080" indent="-2914015">
              <a:lnSpc>
                <a:spcPts val="3600"/>
              </a:lnSpc>
              <a:spcBef>
                <a:spcPts val="720"/>
              </a:spcBef>
            </a:pPr>
            <a:r>
              <a:rPr spc="-80" dirty="0"/>
              <a:t>ΣΥΓΚΕΝΤΡΩΤΙΚΟΣ</a:t>
            </a:r>
            <a:r>
              <a:rPr spc="-250" dirty="0"/>
              <a:t> </a:t>
            </a:r>
            <a:r>
              <a:rPr spc="-70" dirty="0"/>
              <a:t>ΠΙΝΑΚΑΣ</a:t>
            </a:r>
            <a:r>
              <a:rPr spc="-250" dirty="0"/>
              <a:t> </a:t>
            </a:r>
            <a:r>
              <a:rPr spc="-85" dirty="0"/>
              <a:t>ΚΟΣΤΟΣ-ΟΦΕΛΟΥΣ </a:t>
            </a:r>
            <a:r>
              <a:rPr spc="-1040" dirty="0"/>
              <a:t> </a:t>
            </a:r>
            <a:r>
              <a:rPr spc="-235" dirty="0"/>
              <a:t>Τ</a:t>
            </a:r>
            <a:r>
              <a:rPr spc="-170" dirty="0"/>
              <a:t>Ε</a:t>
            </a:r>
            <a:r>
              <a:rPr spc="-125" dirty="0"/>
              <a:t>Λ</a:t>
            </a:r>
            <a:r>
              <a:rPr spc="45" dirty="0"/>
              <a:t>Ι</a:t>
            </a:r>
            <a:r>
              <a:rPr spc="95" dirty="0"/>
              <a:t>Κ</a:t>
            </a:r>
            <a:r>
              <a:rPr spc="-85" dirty="0"/>
              <a:t>Η</a:t>
            </a:r>
            <a:r>
              <a:rPr spc="-260" dirty="0"/>
              <a:t> </a:t>
            </a:r>
            <a:r>
              <a:rPr spc="-135" dirty="0"/>
              <a:t>Α</a:t>
            </a:r>
            <a:r>
              <a:rPr spc="-40" dirty="0"/>
              <a:t>Ν</a:t>
            </a:r>
            <a:r>
              <a:rPr spc="-135" dirty="0"/>
              <a:t>Α</a:t>
            </a:r>
            <a:r>
              <a:rPr spc="-125" dirty="0"/>
              <a:t>Λ</a:t>
            </a:r>
            <a:r>
              <a:rPr spc="-30" dirty="0"/>
              <a:t>Υ</a:t>
            </a:r>
            <a:r>
              <a:rPr spc="-285" dirty="0"/>
              <a:t>Σ</a:t>
            </a:r>
            <a:r>
              <a:rPr spc="-85" dirty="0"/>
              <a:t>Η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264567" y="1447914"/>
            <a:ext cx="18317029" cy="1089401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12700" marR="5080">
              <a:lnSpc>
                <a:spcPts val="3450"/>
              </a:lnSpc>
              <a:spcBef>
                <a:spcPts val="675"/>
              </a:spcBef>
            </a:pPr>
            <a:r>
              <a:rPr sz="2800" spc="30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Η</a:t>
            </a:r>
            <a:r>
              <a:rPr sz="2800" spc="-1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15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οικονομική</a:t>
            </a:r>
            <a:r>
              <a:rPr sz="2800" spc="-1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17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βιωσιμότητα</a:t>
            </a:r>
            <a:r>
              <a:rPr sz="2800" spc="-1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18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του</a:t>
            </a:r>
            <a:r>
              <a:rPr sz="2800" spc="-1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10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έργου</a:t>
            </a:r>
            <a:r>
              <a:rPr sz="2800" spc="-1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13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προκύπτει</a:t>
            </a:r>
            <a:r>
              <a:rPr sz="2800" spc="-1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16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από</a:t>
            </a:r>
            <a:r>
              <a:rPr sz="2800" spc="-1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16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τον</a:t>
            </a:r>
            <a:r>
              <a:rPr sz="2800" spc="-1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6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έλεγχο</a:t>
            </a:r>
            <a:r>
              <a:rPr sz="2800" spc="-1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114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των</a:t>
            </a:r>
            <a:r>
              <a:rPr sz="2800" spc="-1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9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παρακάτω </a:t>
            </a:r>
            <a:r>
              <a:rPr sz="2800" spc="-97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14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οικονομικών</a:t>
            </a:r>
            <a:r>
              <a:rPr sz="2800" spc="-13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8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παραμέτρων: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600" dirty="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004039" y="3048152"/>
            <a:ext cx="8127260" cy="1169679"/>
          </a:xfrm>
          <a:prstGeom prst="rect">
            <a:avLst/>
          </a:prstGeom>
        </p:spPr>
        <p:txBody>
          <a:bodyPr vert="horz" wrap="square" lIns="0" tIns="76200" rIns="0" bIns="0" rtlCol="0">
            <a:spAutoFit/>
          </a:bodyPr>
          <a:lstStyle/>
          <a:p>
            <a:pPr marL="12700" marR="5080">
              <a:lnSpc>
                <a:spcPts val="2930"/>
              </a:lnSpc>
              <a:spcBef>
                <a:spcPts val="600"/>
              </a:spcBef>
            </a:pPr>
            <a:r>
              <a:rPr lang="el-GR" sz="2400" spc="114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οικονομική</a:t>
            </a:r>
            <a:r>
              <a:rPr lang="el-GR" sz="2400" spc="-14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2400" spc="7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καθαρή</a:t>
            </a:r>
            <a:r>
              <a:rPr lang="el-GR" sz="2400" spc="-14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2400" spc="114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παρούσα</a:t>
            </a:r>
            <a:r>
              <a:rPr lang="el-GR" sz="2400" spc="-14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2400" spc="8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αξία</a:t>
            </a:r>
            <a:r>
              <a:rPr lang="el-GR" sz="2400" spc="-13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2400" spc="-3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(ΕNPV): </a:t>
            </a:r>
            <a:r>
              <a:rPr lang="el-GR" sz="2400" spc="-844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2400" spc="18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η</a:t>
            </a:r>
            <a:r>
              <a:rPr lang="el-GR" sz="2400" spc="-13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2400" spc="9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διαφορά</a:t>
            </a:r>
            <a:r>
              <a:rPr lang="el-GR" sz="2400" spc="-13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2400" spc="9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μεταξύ</a:t>
            </a:r>
            <a:r>
              <a:rPr lang="el-GR" sz="2400" spc="-12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2400" spc="7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των</a:t>
            </a:r>
            <a:r>
              <a:rPr lang="el-GR" sz="2400" spc="-12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2400" spc="8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συνολικών </a:t>
            </a:r>
            <a:r>
              <a:rPr sz="2400" spc="9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</a:t>
            </a:r>
            <a:r>
              <a:rPr sz="2400" spc="90" dirty="0" err="1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ροεξοφλημένων</a:t>
            </a:r>
            <a:r>
              <a:rPr sz="2400" spc="-12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7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κοινωνικών</a:t>
            </a:r>
            <a:r>
              <a:rPr sz="2400" spc="-12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0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παροχών</a:t>
            </a:r>
            <a:r>
              <a:rPr sz="2400" spc="-12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5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και </a:t>
            </a:r>
            <a:r>
              <a:rPr sz="2400" spc="-844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8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δαπα</a:t>
            </a:r>
            <a:r>
              <a:rPr sz="2400" spc="85" dirty="0" err="1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νών</a:t>
            </a:r>
            <a:r>
              <a:rPr lang="el-GR" sz="2400" spc="8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161216" y="5271388"/>
            <a:ext cx="8355860" cy="797782"/>
          </a:xfrm>
          <a:prstGeom prst="rect">
            <a:avLst/>
          </a:prstGeom>
        </p:spPr>
        <p:txBody>
          <a:bodyPr vert="horz" wrap="square" lIns="0" tIns="76200" rIns="0" bIns="0" rtlCol="0">
            <a:spAutoFit/>
          </a:bodyPr>
          <a:lstStyle/>
          <a:p>
            <a:pPr marL="12700" marR="892175">
              <a:lnSpc>
                <a:spcPts val="2930"/>
              </a:lnSpc>
              <a:spcBef>
                <a:spcPts val="600"/>
              </a:spcBef>
              <a:tabLst>
                <a:tab pos="242570" algn="l"/>
              </a:tabLst>
            </a:pPr>
            <a:r>
              <a:rPr sz="2400" spc="10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οικονομικός</a:t>
            </a:r>
            <a:r>
              <a:rPr sz="2400" spc="-12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7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δείκτης</a:t>
            </a:r>
            <a:r>
              <a:rPr sz="2400" spc="-12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6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εσωτερικής</a:t>
            </a:r>
            <a:r>
              <a:rPr sz="2400" spc="-12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14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απόδοσης </a:t>
            </a:r>
            <a:r>
              <a:rPr sz="2400" spc="-844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8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(ERR):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ts val="2905"/>
              </a:lnSpc>
            </a:pPr>
            <a:r>
              <a:rPr sz="2400" spc="16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ο</a:t>
            </a:r>
            <a:r>
              <a:rPr sz="2400" spc="-13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3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ρυθμός</a:t>
            </a:r>
            <a:r>
              <a:rPr sz="2400" spc="-12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5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που</a:t>
            </a:r>
            <a:r>
              <a:rPr sz="2400" spc="-13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6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παράγει</a:t>
            </a:r>
            <a:r>
              <a:rPr sz="2400" spc="-12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0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μηδενική</a:t>
            </a:r>
            <a:r>
              <a:rPr sz="2400" spc="-13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5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τιμή</a:t>
            </a:r>
            <a:r>
              <a:rPr sz="2400" spc="-13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5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για</a:t>
            </a:r>
            <a:r>
              <a:rPr sz="2400" spc="-12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2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το</a:t>
            </a:r>
            <a:r>
              <a:rPr sz="2400" spc="-13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2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ENPV</a:t>
            </a:r>
            <a:r>
              <a:rPr lang="el-GR" sz="2400" spc="12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161216" y="6950938"/>
            <a:ext cx="8069964" cy="121071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>
              <a:lnSpc>
                <a:spcPts val="3170"/>
              </a:lnSpc>
              <a:spcBef>
                <a:spcPts val="95"/>
              </a:spcBef>
              <a:tabLst>
                <a:tab pos="242570" algn="l"/>
              </a:tabLst>
            </a:pPr>
            <a:r>
              <a:rPr sz="2400" spc="55" dirty="0" err="1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λόγος</a:t>
            </a:r>
            <a:r>
              <a:rPr sz="2400" spc="-15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11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B/C:</a:t>
            </a:r>
            <a:b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l-GR" sz="2400" spc="18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η</a:t>
            </a:r>
            <a:r>
              <a:rPr sz="2400" spc="-14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7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ανα</a:t>
            </a:r>
            <a:r>
              <a:rPr sz="2400" spc="70" dirty="0" err="1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λογί</a:t>
            </a:r>
            <a:r>
              <a:rPr sz="2400" spc="7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sz="2400" spc="-14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9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μεταξύ</a:t>
            </a:r>
            <a:r>
              <a:rPr sz="2400" spc="-13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9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προεξοφλημένων </a:t>
            </a:r>
            <a:r>
              <a:rPr sz="2400" spc="-844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10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οικονομικών</a:t>
            </a:r>
            <a:r>
              <a:rPr sz="2400" spc="-12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spc="-12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sz="2400" spc="6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οφελών</a:t>
            </a:r>
            <a:r>
              <a:rPr sz="2400" spc="-12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5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και</a:t>
            </a:r>
            <a:r>
              <a:rPr sz="2400" spc="-12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9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κόστους</a:t>
            </a:r>
            <a:r>
              <a:rPr lang="el-GR" sz="2400" spc="9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1049000" y="3337615"/>
            <a:ext cx="5508625" cy="4565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el-GR" sz="2400" b="1" spc="-8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Το</a:t>
            </a:r>
            <a:r>
              <a:rPr sz="2400" b="1" spc="-11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-2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GB" sz="2400" b="1" spc="42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2400" b="1" spc="12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sz="2400" b="1" spc="9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sz="2400" b="1" spc="-11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-3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&gt;0</a:t>
            </a:r>
            <a:r>
              <a:rPr sz="2400" b="1" spc="-21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sz="2400" b="1" spc="-11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16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sz="2400" b="1" spc="10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χ</a:t>
            </a:r>
            <a:r>
              <a:rPr sz="2400" b="1" spc="14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εδό</a:t>
            </a:r>
            <a:r>
              <a:rPr sz="2400" b="1" spc="18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ν</a:t>
            </a:r>
            <a:r>
              <a:rPr sz="2400" b="1" spc="-11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-3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sz="2400" b="1" spc="-3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sz="2400" b="1" spc="-11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14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</a:t>
            </a:r>
            <a:r>
              <a:rPr sz="2400" b="1" spc="13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κ</a:t>
            </a:r>
            <a:r>
              <a:rPr sz="2400" b="1" spc="15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sz="2400" b="1" spc="19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</a:t>
            </a:r>
            <a:r>
              <a:rPr sz="2400" b="1" spc="14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ο</a:t>
            </a:r>
            <a:r>
              <a:rPr sz="2400" b="1" spc="32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sz="2800" b="1" spc="-225" dirty="0">
                <a:solidFill>
                  <a:srgbClr val="E7EBF0"/>
                </a:solidFill>
                <a:latin typeface="Trebuchet MS"/>
                <a:cs typeface="Trebuchet MS"/>
              </a:rPr>
              <a:t>.</a:t>
            </a:r>
            <a:endParaRPr sz="2800" dirty="0">
              <a:latin typeface="Trebuchet MS"/>
              <a:cs typeface="Trebuchet MS"/>
            </a:endParaRPr>
          </a:p>
        </p:txBody>
      </p:sp>
      <p:sp>
        <p:nvSpPr>
          <p:cNvPr id="27" name="object 11">
            <a:extLst>
              <a:ext uri="{FF2B5EF4-FFF2-40B4-BE49-F238E27FC236}">
                <a16:creationId xmlns:a16="http://schemas.microsoft.com/office/drawing/2014/main" id="{7F227F14-4FDE-40C2-99CE-FF9658642791}"/>
              </a:ext>
            </a:extLst>
          </p:cNvPr>
          <p:cNvSpPr/>
          <p:nvPr/>
        </p:nvSpPr>
        <p:spPr>
          <a:xfrm>
            <a:off x="10515600" y="5251304"/>
            <a:ext cx="5791200" cy="798348"/>
          </a:xfrm>
          <a:custGeom>
            <a:avLst/>
            <a:gdLst/>
            <a:ahLst/>
            <a:cxnLst/>
            <a:rect l="l" t="t" r="r" b="b"/>
            <a:pathLst>
              <a:path w="6791325" h="1476375">
                <a:moveTo>
                  <a:pt x="6791325" y="263867"/>
                </a:moveTo>
                <a:lnTo>
                  <a:pt x="6787058" y="216535"/>
                </a:lnTo>
                <a:lnTo>
                  <a:pt x="6774764" y="171932"/>
                </a:lnTo>
                <a:lnTo>
                  <a:pt x="6755206" y="130835"/>
                </a:lnTo>
                <a:lnTo>
                  <a:pt x="6752158" y="126555"/>
                </a:lnTo>
                <a:lnTo>
                  <a:pt x="6729120" y="94005"/>
                </a:lnTo>
                <a:lnTo>
                  <a:pt x="6697256" y="62179"/>
                </a:lnTo>
                <a:lnTo>
                  <a:pt x="6660401" y="36106"/>
                </a:lnTo>
                <a:lnTo>
                  <a:pt x="6619278" y="16548"/>
                </a:lnTo>
                <a:lnTo>
                  <a:pt x="6574650" y="4267"/>
                </a:lnTo>
                <a:lnTo>
                  <a:pt x="6527266" y="0"/>
                </a:lnTo>
                <a:lnTo>
                  <a:pt x="264058" y="0"/>
                </a:lnTo>
                <a:lnTo>
                  <a:pt x="216674" y="4267"/>
                </a:lnTo>
                <a:lnTo>
                  <a:pt x="172059" y="16548"/>
                </a:lnTo>
                <a:lnTo>
                  <a:pt x="130937" y="36106"/>
                </a:lnTo>
                <a:lnTo>
                  <a:pt x="94068" y="62179"/>
                </a:lnTo>
                <a:lnTo>
                  <a:pt x="62217" y="94005"/>
                </a:lnTo>
                <a:lnTo>
                  <a:pt x="36131" y="130835"/>
                </a:lnTo>
                <a:lnTo>
                  <a:pt x="16560" y="171932"/>
                </a:lnTo>
                <a:lnTo>
                  <a:pt x="4267" y="216535"/>
                </a:lnTo>
                <a:lnTo>
                  <a:pt x="0" y="263867"/>
                </a:lnTo>
                <a:lnTo>
                  <a:pt x="0" y="1212494"/>
                </a:lnTo>
                <a:lnTo>
                  <a:pt x="4267" y="1259840"/>
                </a:lnTo>
                <a:lnTo>
                  <a:pt x="16560" y="1304429"/>
                </a:lnTo>
                <a:lnTo>
                  <a:pt x="36131" y="1345526"/>
                </a:lnTo>
                <a:lnTo>
                  <a:pt x="62217" y="1382356"/>
                </a:lnTo>
                <a:lnTo>
                  <a:pt x="94068" y="1414195"/>
                </a:lnTo>
                <a:lnTo>
                  <a:pt x="130937" y="1440256"/>
                </a:lnTo>
                <a:lnTo>
                  <a:pt x="172059" y="1459814"/>
                </a:lnTo>
                <a:lnTo>
                  <a:pt x="216674" y="1472095"/>
                </a:lnTo>
                <a:lnTo>
                  <a:pt x="264058" y="1476362"/>
                </a:lnTo>
                <a:lnTo>
                  <a:pt x="6527266" y="1476362"/>
                </a:lnTo>
                <a:lnTo>
                  <a:pt x="6574650" y="1472095"/>
                </a:lnTo>
                <a:lnTo>
                  <a:pt x="6619278" y="1459814"/>
                </a:lnTo>
                <a:lnTo>
                  <a:pt x="6660401" y="1440256"/>
                </a:lnTo>
                <a:lnTo>
                  <a:pt x="6697256" y="1414195"/>
                </a:lnTo>
                <a:lnTo>
                  <a:pt x="6729120" y="1382356"/>
                </a:lnTo>
                <a:lnTo>
                  <a:pt x="6752158" y="1349806"/>
                </a:lnTo>
                <a:lnTo>
                  <a:pt x="6755206" y="1345526"/>
                </a:lnTo>
                <a:lnTo>
                  <a:pt x="6774764" y="1304429"/>
                </a:lnTo>
                <a:lnTo>
                  <a:pt x="6787058" y="1259840"/>
                </a:lnTo>
                <a:lnTo>
                  <a:pt x="6791325" y="1212494"/>
                </a:lnTo>
                <a:lnTo>
                  <a:pt x="6791325" y="263867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26" name="object 2">
            <a:extLst>
              <a:ext uri="{FF2B5EF4-FFF2-40B4-BE49-F238E27FC236}">
                <a16:creationId xmlns:a16="http://schemas.microsoft.com/office/drawing/2014/main" id="{1E418A9C-40F8-27D0-C29B-8A2BBD071F5A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9410700"/>
            <a:ext cx="1066800" cy="876300"/>
          </a:xfrm>
          <a:prstGeom prst="rect">
            <a:avLst/>
          </a:prstGeom>
        </p:spPr>
      </p:pic>
      <p:sp>
        <p:nvSpPr>
          <p:cNvPr id="20" name="object 20"/>
          <p:cNvSpPr txBox="1"/>
          <p:nvPr/>
        </p:nvSpPr>
        <p:spPr>
          <a:xfrm>
            <a:off x="10551994" y="5422195"/>
            <a:ext cx="6574790" cy="386003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2491105" algn="l"/>
              </a:tabLst>
            </a:pPr>
            <a:r>
              <a:rPr sz="2400" b="1" spc="-8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</a:t>
            </a:r>
            <a:r>
              <a:rPr sz="2400" b="1" spc="15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ο</a:t>
            </a:r>
            <a:r>
              <a:rPr sz="2400" b="1" spc="-11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-1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sz="2400" b="1" spc="15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sz="2400" b="1" spc="15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sz="2400" b="1" spc="-11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-3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sz="2400" b="1" spc="-11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12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sz="2400" b="1" spc="29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sz="2400" b="1" spc="15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400" b="1" spc="-21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sz="2400" b="1" spc="-11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b="1" spc="-1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sz="2400" b="1" spc="15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RR</a:t>
            </a:r>
            <a:r>
              <a:rPr sz="2400" b="1" spc="-3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=64</a:t>
            </a:r>
            <a:r>
              <a:rPr sz="2400" b="1" spc="-21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sz="2400" b="1" spc="-3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sz="2400" b="1" spc="62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r>
              <a:rPr sz="2400" b="1" spc="-3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sz="2400" b="1" spc="12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sz="2400" b="1" spc="29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sz="2400" b="1" spc="15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sz="2400" b="1" spc="-3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=0</a:t>
            </a:r>
            <a:r>
              <a:rPr sz="2400" b="1" spc="-21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sz="2400" b="1" spc="-35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sz="2400" b="1" spc="630" dirty="0">
                <a:solidFill>
                  <a:srgbClr val="E7EB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object 11">
            <a:extLst>
              <a:ext uri="{FF2B5EF4-FFF2-40B4-BE49-F238E27FC236}">
                <a16:creationId xmlns:a16="http://schemas.microsoft.com/office/drawing/2014/main" id="{5759CD30-E676-20E4-78C5-36F716FDD7D6}"/>
              </a:ext>
            </a:extLst>
          </p:cNvPr>
          <p:cNvSpPr/>
          <p:nvPr/>
        </p:nvSpPr>
        <p:spPr>
          <a:xfrm>
            <a:off x="10526973" y="7130660"/>
            <a:ext cx="5791200" cy="798348"/>
          </a:xfrm>
          <a:custGeom>
            <a:avLst/>
            <a:gdLst/>
            <a:ahLst/>
            <a:cxnLst/>
            <a:rect l="l" t="t" r="r" b="b"/>
            <a:pathLst>
              <a:path w="6791325" h="1476375">
                <a:moveTo>
                  <a:pt x="6791325" y="263867"/>
                </a:moveTo>
                <a:lnTo>
                  <a:pt x="6787058" y="216535"/>
                </a:lnTo>
                <a:lnTo>
                  <a:pt x="6774764" y="171932"/>
                </a:lnTo>
                <a:lnTo>
                  <a:pt x="6755206" y="130835"/>
                </a:lnTo>
                <a:lnTo>
                  <a:pt x="6752158" y="126555"/>
                </a:lnTo>
                <a:lnTo>
                  <a:pt x="6729120" y="94005"/>
                </a:lnTo>
                <a:lnTo>
                  <a:pt x="6697256" y="62179"/>
                </a:lnTo>
                <a:lnTo>
                  <a:pt x="6660401" y="36106"/>
                </a:lnTo>
                <a:lnTo>
                  <a:pt x="6619278" y="16548"/>
                </a:lnTo>
                <a:lnTo>
                  <a:pt x="6574650" y="4267"/>
                </a:lnTo>
                <a:lnTo>
                  <a:pt x="6527266" y="0"/>
                </a:lnTo>
                <a:lnTo>
                  <a:pt x="264058" y="0"/>
                </a:lnTo>
                <a:lnTo>
                  <a:pt x="216674" y="4267"/>
                </a:lnTo>
                <a:lnTo>
                  <a:pt x="172059" y="16548"/>
                </a:lnTo>
                <a:lnTo>
                  <a:pt x="130937" y="36106"/>
                </a:lnTo>
                <a:lnTo>
                  <a:pt x="94068" y="62179"/>
                </a:lnTo>
                <a:lnTo>
                  <a:pt x="62217" y="94005"/>
                </a:lnTo>
                <a:lnTo>
                  <a:pt x="36131" y="130835"/>
                </a:lnTo>
                <a:lnTo>
                  <a:pt x="16560" y="171932"/>
                </a:lnTo>
                <a:lnTo>
                  <a:pt x="4267" y="216535"/>
                </a:lnTo>
                <a:lnTo>
                  <a:pt x="0" y="263867"/>
                </a:lnTo>
                <a:lnTo>
                  <a:pt x="0" y="1212494"/>
                </a:lnTo>
                <a:lnTo>
                  <a:pt x="4267" y="1259840"/>
                </a:lnTo>
                <a:lnTo>
                  <a:pt x="16560" y="1304429"/>
                </a:lnTo>
                <a:lnTo>
                  <a:pt x="36131" y="1345526"/>
                </a:lnTo>
                <a:lnTo>
                  <a:pt x="62217" y="1382356"/>
                </a:lnTo>
                <a:lnTo>
                  <a:pt x="94068" y="1414195"/>
                </a:lnTo>
                <a:lnTo>
                  <a:pt x="130937" y="1440256"/>
                </a:lnTo>
                <a:lnTo>
                  <a:pt x="172059" y="1459814"/>
                </a:lnTo>
                <a:lnTo>
                  <a:pt x="216674" y="1472095"/>
                </a:lnTo>
                <a:lnTo>
                  <a:pt x="264058" y="1476362"/>
                </a:lnTo>
                <a:lnTo>
                  <a:pt x="6527266" y="1476362"/>
                </a:lnTo>
                <a:lnTo>
                  <a:pt x="6574650" y="1472095"/>
                </a:lnTo>
                <a:lnTo>
                  <a:pt x="6619278" y="1459814"/>
                </a:lnTo>
                <a:lnTo>
                  <a:pt x="6660401" y="1440256"/>
                </a:lnTo>
                <a:lnTo>
                  <a:pt x="6697256" y="1414195"/>
                </a:lnTo>
                <a:lnTo>
                  <a:pt x="6729120" y="1382356"/>
                </a:lnTo>
                <a:lnTo>
                  <a:pt x="6752158" y="1349806"/>
                </a:lnTo>
                <a:lnTo>
                  <a:pt x="6755206" y="1345526"/>
                </a:lnTo>
                <a:lnTo>
                  <a:pt x="6774764" y="1304429"/>
                </a:lnTo>
                <a:lnTo>
                  <a:pt x="6787058" y="1259840"/>
                </a:lnTo>
                <a:lnTo>
                  <a:pt x="6791325" y="1212494"/>
                </a:lnTo>
                <a:lnTo>
                  <a:pt x="6791325" y="263867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1" name="object 21"/>
          <p:cNvSpPr txBox="1"/>
          <p:nvPr/>
        </p:nvSpPr>
        <p:spPr>
          <a:xfrm>
            <a:off x="11978265" y="7276372"/>
            <a:ext cx="2888615" cy="45720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2800" b="1" spc="225" dirty="0">
                <a:solidFill>
                  <a:srgbClr val="E7EBF0"/>
                </a:solidFill>
                <a:latin typeface="Trebuchet MS"/>
                <a:cs typeface="Trebuchet MS"/>
              </a:rPr>
              <a:t>B</a:t>
            </a:r>
            <a:r>
              <a:rPr sz="2800" b="1" spc="70" dirty="0">
                <a:solidFill>
                  <a:srgbClr val="E7EBF0"/>
                </a:solidFill>
                <a:latin typeface="Trebuchet MS"/>
                <a:cs typeface="Trebuchet MS"/>
              </a:rPr>
              <a:t>/</a:t>
            </a:r>
            <a:r>
              <a:rPr sz="2800" b="1" spc="90" dirty="0">
                <a:solidFill>
                  <a:srgbClr val="E7EBF0"/>
                </a:solidFill>
                <a:latin typeface="Trebuchet MS"/>
                <a:cs typeface="Trebuchet MS"/>
              </a:rPr>
              <a:t>C</a:t>
            </a:r>
            <a:r>
              <a:rPr sz="2800" b="1" spc="-110" dirty="0">
                <a:solidFill>
                  <a:srgbClr val="E7EBF0"/>
                </a:solidFill>
                <a:latin typeface="Trebuchet MS"/>
                <a:cs typeface="Trebuchet MS"/>
              </a:rPr>
              <a:t> </a:t>
            </a:r>
            <a:r>
              <a:rPr sz="2800" b="1" spc="-35" dirty="0">
                <a:solidFill>
                  <a:srgbClr val="E7EBF0"/>
                </a:solidFill>
                <a:latin typeface="Trebuchet MS"/>
                <a:cs typeface="Trebuchet MS"/>
              </a:rPr>
              <a:t>&gt;1</a:t>
            </a:r>
            <a:r>
              <a:rPr sz="2800" b="1" spc="-210" dirty="0">
                <a:solidFill>
                  <a:srgbClr val="E7EBF0"/>
                </a:solidFill>
                <a:latin typeface="Trebuchet MS"/>
                <a:cs typeface="Trebuchet MS"/>
              </a:rPr>
              <a:t>,</a:t>
            </a:r>
            <a:r>
              <a:rPr sz="2800" b="1" spc="-110" dirty="0">
                <a:solidFill>
                  <a:srgbClr val="E7EBF0"/>
                </a:solidFill>
                <a:latin typeface="Trebuchet MS"/>
                <a:cs typeface="Trebuchet MS"/>
              </a:rPr>
              <a:t> </a:t>
            </a:r>
            <a:r>
              <a:rPr sz="2800" b="1" spc="225" dirty="0">
                <a:solidFill>
                  <a:srgbClr val="E7EBF0"/>
                </a:solidFill>
                <a:latin typeface="Trebuchet MS"/>
                <a:cs typeface="Trebuchet MS"/>
              </a:rPr>
              <a:t>B</a:t>
            </a:r>
            <a:r>
              <a:rPr sz="2800" b="1" spc="70" dirty="0">
                <a:solidFill>
                  <a:srgbClr val="E7EBF0"/>
                </a:solidFill>
                <a:latin typeface="Trebuchet MS"/>
                <a:cs typeface="Trebuchet MS"/>
              </a:rPr>
              <a:t>/</a:t>
            </a:r>
            <a:r>
              <a:rPr sz="2800" b="1" spc="85" dirty="0">
                <a:solidFill>
                  <a:srgbClr val="E7EBF0"/>
                </a:solidFill>
                <a:latin typeface="Trebuchet MS"/>
                <a:cs typeface="Trebuchet MS"/>
              </a:rPr>
              <a:t>C</a:t>
            </a:r>
            <a:r>
              <a:rPr sz="2800" b="1" spc="-35" dirty="0">
                <a:solidFill>
                  <a:srgbClr val="E7EBF0"/>
                </a:solidFill>
                <a:latin typeface="Trebuchet MS"/>
                <a:cs typeface="Trebuchet MS"/>
              </a:rPr>
              <a:t>=1</a:t>
            </a:r>
            <a:r>
              <a:rPr sz="2800" b="1" spc="-215" dirty="0">
                <a:solidFill>
                  <a:srgbClr val="E7EBF0"/>
                </a:solidFill>
                <a:latin typeface="Trebuchet MS"/>
                <a:cs typeface="Trebuchet MS"/>
              </a:rPr>
              <a:t>,</a:t>
            </a:r>
            <a:r>
              <a:rPr sz="2800" b="1" spc="-35" dirty="0">
                <a:solidFill>
                  <a:srgbClr val="E7EBF0"/>
                </a:solidFill>
                <a:latin typeface="Trebuchet MS"/>
                <a:cs typeface="Trebuchet MS"/>
              </a:rPr>
              <a:t>5</a:t>
            </a:r>
            <a:r>
              <a:rPr sz="2800" b="1" spc="-30" dirty="0">
                <a:solidFill>
                  <a:srgbClr val="E7EBF0"/>
                </a:solidFill>
                <a:latin typeface="Trebuchet MS"/>
                <a:cs typeface="Trebuchet MS"/>
              </a:rPr>
              <a:t>5</a:t>
            </a:r>
            <a:endParaRPr sz="2800" dirty="0">
              <a:latin typeface="Trebuchet MS"/>
              <a:cs typeface="Trebuchet MS"/>
            </a:endParaRP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4329FC6C-FA04-0A22-0262-9B806E27B19B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l-GR"/>
              <a:t>Ανάλυση Αποδοχής και Ωφελειών από τη θέσπιση ορίου ταχύτητας 30 χλμ/ώρα στο οδικό δίκτυο της Αθήνας</a:t>
            </a:r>
            <a:endParaRPr lang="el-GR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8C58648-B2ED-1B25-E3FB-F13A685C7C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1" y="0"/>
            <a:ext cx="18268950" cy="10360518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37161" y="4390090"/>
            <a:ext cx="9006839" cy="753410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14604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14"/>
              </a:spcBef>
            </a:pPr>
            <a:r>
              <a:rPr lang="el-GR" sz="4800" spc="190" dirty="0"/>
              <a:t>ΣΥΜΠΕΡΑΣΜΑΤΑ</a:t>
            </a:r>
            <a:endParaRPr sz="4800" dirty="0"/>
          </a:p>
        </p:txBody>
      </p:sp>
      <p:pic>
        <p:nvPicPr>
          <p:cNvPr id="7" name="object 2">
            <a:extLst>
              <a:ext uri="{FF2B5EF4-FFF2-40B4-BE49-F238E27FC236}">
                <a16:creationId xmlns:a16="http://schemas.microsoft.com/office/drawing/2014/main" id="{1FDE81B6-FF25-EAA9-823D-65BCCF706107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9410700"/>
            <a:ext cx="1066800" cy="87630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608A390-DB84-D252-D8A5-C886EA72D3C0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l-GR"/>
              <a:t>Ανάλυση Αποδοχής και Ωφελειών από τη θέσπιση ορίου ταχύτητας 30 χλμ/ώρα στο οδικό δίκτυο της Αθήνας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2452674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21FED81-972F-8211-917B-74E4121574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050" y="-60625"/>
            <a:ext cx="18307050" cy="1038840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4EC26D2-EF3E-ACF7-6A8A-B81409550B16}"/>
              </a:ext>
            </a:extLst>
          </p:cNvPr>
          <p:cNvSpPr txBox="1"/>
          <p:nvPr/>
        </p:nvSpPr>
        <p:spPr>
          <a:xfrm>
            <a:off x="4572000" y="4865005"/>
            <a:ext cx="9144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dirty="0"/>
          </a:p>
        </p:txBody>
      </p:sp>
      <p:sp>
        <p:nvSpPr>
          <p:cNvPr id="10" name="object 14">
            <a:extLst>
              <a:ext uri="{FF2B5EF4-FFF2-40B4-BE49-F238E27FC236}">
                <a16:creationId xmlns:a16="http://schemas.microsoft.com/office/drawing/2014/main" id="{3A300F13-39BF-F2A1-1E7C-FB3E1C9CFF8D}"/>
              </a:ext>
            </a:extLst>
          </p:cNvPr>
          <p:cNvSpPr txBox="1">
            <a:spLocks/>
          </p:cNvSpPr>
          <p:nvPr/>
        </p:nvSpPr>
        <p:spPr>
          <a:xfrm>
            <a:off x="3613137" y="205740"/>
            <a:ext cx="11042675" cy="553998"/>
          </a:xfrm>
          <a:prstGeom prst="rect">
            <a:avLst/>
          </a:prstGeom>
        </p:spPr>
        <p:txBody>
          <a:bodyPr vert="horz" wrap="square" lIns="0" tIns="91440" rIns="0" bIns="0" rtlCol="0">
            <a:spAutoFit/>
          </a:bodyPr>
          <a:lstStyle>
            <a:lvl1pPr>
              <a:defRPr sz="3500" b="1" i="0">
                <a:solidFill>
                  <a:srgbClr val="0D284A"/>
                </a:solidFill>
                <a:latin typeface="Trebuchet MS"/>
                <a:ea typeface="+mj-ea"/>
                <a:cs typeface="Trebuchet MS"/>
              </a:defRPr>
            </a:lvl1pPr>
          </a:lstStyle>
          <a:p>
            <a:pPr marL="4126229" marR="5080" indent="-2914015" algn="ctr">
              <a:lnSpc>
                <a:spcPts val="3600"/>
              </a:lnSpc>
              <a:spcBef>
                <a:spcPts val="720"/>
              </a:spcBef>
            </a:pPr>
            <a:r>
              <a:rPr lang="el-GR" kern="0" spc="-80" dirty="0"/>
              <a:t>ΣΥΜΠΕΡΑΣΜΑΤΑ ΑΠΟΔΟΧΗΣ ΟΔΗΓΩΝ</a:t>
            </a:r>
            <a:endParaRPr lang="el-GR" kern="0" spc="-85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EA9586-A60D-FD71-EFBF-B3323EE1D5C1}"/>
              </a:ext>
            </a:extLst>
          </p:cNvPr>
          <p:cNvSpPr txBox="1"/>
          <p:nvPr/>
        </p:nvSpPr>
        <p:spPr>
          <a:xfrm>
            <a:off x="457199" y="1749643"/>
            <a:ext cx="173736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>
                <a:latin typeface="Arial" panose="020B0604020202020204" pitchFamily="34" charset="0"/>
                <a:cs typeface="Arial" panose="020B0604020202020204" pitchFamily="34" charset="0"/>
              </a:rPr>
              <a:t>Ένας οδηγός </a:t>
            </a:r>
            <a:r>
              <a:rPr lang="el-GR" sz="2800" b="1" dirty="0">
                <a:latin typeface="Arial" panose="020B0604020202020204" pitchFamily="34" charset="0"/>
                <a:cs typeface="Arial" panose="020B0604020202020204" pitchFamily="34" charset="0"/>
              </a:rPr>
              <a:t>είναι πιθανό να εκδηλώσει επιθυμία </a:t>
            </a:r>
            <a:r>
              <a:rPr lang="el-GR" sz="2800" dirty="0">
                <a:latin typeface="Arial" panose="020B0604020202020204" pitchFamily="34" charset="0"/>
                <a:cs typeface="Arial" panose="020B0604020202020204" pitchFamily="34" charset="0"/>
              </a:rPr>
              <a:t>στην μείωση του ορίου της ταχύτητας στα 30 χλμ/ώρα σε όλο το οδικό δίκτυο της Αθήνας όταν:</a:t>
            </a:r>
          </a:p>
          <a:p>
            <a:endParaRPr lang="el-GR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l-GR" sz="2800" dirty="0">
                <a:latin typeface="Arial" panose="020B0604020202020204" pitchFamily="34" charset="0"/>
                <a:cs typeface="Arial" panose="020B0604020202020204" pitchFamily="34" charset="0"/>
              </a:rPr>
              <a:t>Στη διάρκεια των 3 τελευταίων ετών είχε λιγότερες από 3 κλήσεις συνολικά για παραβάσεις του Κ.Ο.Κ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l-GR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l-GR" sz="2800" dirty="0">
                <a:latin typeface="Arial" panose="020B0604020202020204" pitchFamily="34" charset="0"/>
                <a:cs typeface="Arial" panose="020B0604020202020204" pitchFamily="34" charset="0"/>
              </a:rPr>
              <a:t>Έχει εμπλακεί σε </a:t>
            </a:r>
            <a:r>
              <a:rPr lang="el-GR" sz="2800" b="1" dirty="0">
                <a:latin typeface="Arial" panose="020B0604020202020204" pitchFamily="34" charset="0"/>
                <a:cs typeface="Arial" panose="020B0604020202020204" pitchFamily="34" charset="0"/>
              </a:rPr>
              <a:t>λίγα ατυχήματα με παθόντες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l-GR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l-GR" sz="2800" dirty="0">
                <a:latin typeface="Arial" panose="020B0604020202020204" pitchFamily="34" charset="0"/>
                <a:cs typeface="Arial" panose="020B0604020202020204" pitchFamily="34" charset="0"/>
              </a:rPr>
              <a:t>Δηλώνει την </a:t>
            </a:r>
            <a:r>
              <a:rPr lang="el-GR" sz="2800" b="1" dirty="0">
                <a:latin typeface="Arial" panose="020B0604020202020204" pitchFamily="34" charset="0"/>
                <a:cs typeface="Arial" panose="020B0604020202020204" pitchFamily="34" charset="0"/>
              </a:rPr>
              <a:t>ανησυχία</a:t>
            </a:r>
            <a:r>
              <a:rPr lang="el-GR" sz="2800" dirty="0">
                <a:latin typeface="Arial" panose="020B0604020202020204" pitchFamily="34" charset="0"/>
                <a:cs typeface="Arial" panose="020B0604020202020204" pitchFamily="34" charset="0"/>
              </a:rPr>
              <a:t> του στο ενδεχόμενο εμπλοκής σε οδικό ατύχημα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l-GR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l-GR" sz="2800" b="1" dirty="0">
                <a:latin typeface="Arial" panose="020B0604020202020204" pitchFamily="34" charset="0"/>
                <a:cs typeface="Arial" panose="020B0604020202020204" pitchFamily="34" charset="0"/>
              </a:rPr>
              <a:t>Επηρεάζεται</a:t>
            </a:r>
            <a:r>
              <a:rPr lang="el-GR" sz="2800" dirty="0">
                <a:latin typeface="Arial" panose="020B0604020202020204" pitchFamily="34" charset="0"/>
                <a:cs typeface="Arial" panose="020B0604020202020204" pitchFamily="34" charset="0"/>
              </a:rPr>
              <a:t> από την παρουσία πεζών και ποδηλατών για την επιλογή της ταχύτητας του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l-GR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l-GR" sz="2800" dirty="0">
                <a:latin typeface="Arial" panose="020B0604020202020204" pitchFamily="34" charset="0"/>
                <a:cs typeface="Arial" panose="020B0604020202020204" pitchFamily="34" charset="0"/>
              </a:rPr>
              <a:t>Θεωρεί πως οι ευάλωτοι χρήστες της οδού, δηλαδή οι πεζοί, οι ποδηλάτες κλπ. </a:t>
            </a:r>
            <a:r>
              <a:rPr lang="el-GR" sz="2800" b="1" dirty="0">
                <a:latin typeface="Arial" panose="020B0604020202020204" pitchFamily="34" charset="0"/>
                <a:cs typeface="Arial" panose="020B0604020202020204" pitchFamily="34" charset="0"/>
              </a:rPr>
              <a:t>προστατεύονται</a:t>
            </a:r>
            <a:r>
              <a:rPr lang="el-GR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2800" b="1" dirty="0">
                <a:latin typeface="Arial" panose="020B0604020202020204" pitchFamily="34" charset="0"/>
                <a:cs typeface="Arial" panose="020B0604020202020204" pitchFamily="34" charset="0"/>
              </a:rPr>
              <a:t>λίγο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l-GR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l-GR" sz="2800" dirty="0">
                <a:latin typeface="Arial" panose="020B0604020202020204" pitchFamily="34" charset="0"/>
                <a:cs typeface="Arial" panose="020B0604020202020204" pitchFamily="34" charset="0"/>
              </a:rPr>
              <a:t>Είναι σύμφωνος με την αύξηση του χρόνου διαδρομής, καθώς αναγνωρίζει τις μειώσεις στην κατανάλωση καυσίμου και στην πιθανότητα οδικού ατυχήματος που συνοδεύονται με την εφαρμογή του Ο.Τ.</a:t>
            </a:r>
            <a:endParaRPr lang="en-GB" sz="280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F5C7E87-B0C1-0D92-5189-6B1C38768109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l-GR"/>
              <a:t>Ανάλυση Αποδοχής και Ωφελειών από τη θέσπιση ορίου ταχύτητας 30 χλμ/ώρα στο οδικό δίκτυο της Αθήνας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22387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14749">
            <a:alpha val="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275772" y="190500"/>
            <a:ext cx="9736455" cy="66802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14"/>
              </a:spcBef>
            </a:pPr>
            <a:r>
              <a:rPr sz="4200" spc="190" dirty="0"/>
              <a:t>Μ</a:t>
            </a:r>
            <a:r>
              <a:rPr sz="4200" spc="-185" dirty="0"/>
              <a:t>Ε</a:t>
            </a:r>
            <a:r>
              <a:rPr sz="4200" spc="-114" dirty="0"/>
              <a:t>Θ</a:t>
            </a:r>
            <a:r>
              <a:rPr sz="4200" spc="-50" dirty="0"/>
              <a:t>Ο</a:t>
            </a:r>
            <a:r>
              <a:rPr sz="4200" spc="80" dirty="0"/>
              <a:t>Δ</a:t>
            </a:r>
            <a:r>
              <a:rPr sz="4200" spc="-50" dirty="0"/>
              <a:t>Ο</a:t>
            </a:r>
            <a:r>
              <a:rPr sz="4200" spc="-135" dirty="0"/>
              <a:t>Λ</a:t>
            </a:r>
            <a:r>
              <a:rPr sz="4200" spc="-50" dirty="0"/>
              <a:t>Ο</a:t>
            </a:r>
            <a:r>
              <a:rPr sz="4200" spc="-140" dirty="0"/>
              <a:t>Γ</a:t>
            </a:r>
            <a:r>
              <a:rPr sz="4200" spc="65" dirty="0"/>
              <a:t>Ι</a:t>
            </a:r>
            <a:r>
              <a:rPr sz="4200" spc="-145" dirty="0"/>
              <a:t>Α</a:t>
            </a:r>
            <a:r>
              <a:rPr sz="4200" spc="-305" dirty="0"/>
              <a:t> </a:t>
            </a:r>
            <a:r>
              <a:rPr sz="4200" spc="80" dirty="0"/>
              <a:t>Δ</a:t>
            </a:r>
            <a:r>
              <a:rPr sz="4200" spc="65" dirty="0"/>
              <a:t>Ι</a:t>
            </a:r>
            <a:r>
              <a:rPr sz="4200" spc="-15" dirty="0"/>
              <a:t>Π</a:t>
            </a:r>
            <a:r>
              <a:rPr sz="4200" spc="-135" dirty="0"/>
              <a:t>Λ</a:t>
            </a:r>
            <a:r>
              <a:rPr sz="4200" spc="90" dirty="0"/>
              <a:t>Ω</a:t>
            </a:r>
            <a:r>
              <a:rPr sz="4200" spc="190" dirty="0"/>
              <a:t>Μ</a:t>
            </a:r>
            <a:r>
              <a:rPr sz="4200" spc="-145" dirty="0"/>
              <a:t>Α</a:t>
            </a:r>
            <a:r>
              <a:rPr sz="4200" spc="-265" dirty="0"/>
              <a:t>Τ</a:t>
            </a:r>
            <a:r>
              <a:rPr sz="4200" spc="65" dirty="0"/>
              <a:t>Ι</a:t>
            </a:r>
            <a:r>
              <a:rPr sz="4200" spc="125" dirty="0"/>
              <a:t>Κ</a:t>
            </a:r>
            <a:r>
              <a:rPr sz="4200" spc="-95" dirty="0"/>
              <a:t>Η</a:t>
            </a:r>
            <a:r>
              <a:rPr sz="4200" spc="-325" dirty="0"/>
              <a:t>Σ</a:t>
            </a:r>
            <a:r>
              <a:rPr sz="4200" spc="-305" dirty="0"/>
              <a:t> </a:t>
            </a:r>
            <a:r>
              <a:rPr sz="4200" spc="-185" dirty="0"/>
              <a:t>Ε</a:t>
            </a:r>
            <a:r>
              <a:rPr sz="4200" spc="80" dirty="0"/>
              <a:t>Ρ</a:t>
            </a:r>
            <a:r>
              <a:rPr sz="4200" spc="-140" dirty="0"/>
              <a:t>Γ</a:t>
            </a:r>
            <a:r>
              <a:rPr sz="4200" spc="-150" dirty="0"/>
              <a:t>Α</a:t>
            </a:r>
            <a:r>
              <a:rPr sz="4200" spc="-325" dirty="0"/>
              <a:t>Σ</a:t>
            </a:r>
            <a:r>
              <a:rPr sz="4200" spc="65" dirty="0"/>
              <a:t>Ι</a:t>
            </a:r>
            <a:r>
              <a:rPr sz="4200" spc="-150" dirty="0"/>
              <a:t>Α</a:t>
            </a:r>
            <a:r>
              <a:rPr sz="4200" spc="-325" dirty="0"/>
              <a:t>Σ</a:t>
            </a:r>
            <a:endParaRPr sz="4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6903B81-8AA5-4BDD-91B2-6ABC5D1F60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1044" y="1409700"/>
            <a:ext cx="13285909" cy="6858000"/>
          </a:xfrm>
          <a:prstGeom prst="rect">
            <a:avLst/>
          </a:prstGeom>
        </p:spPr>
      </p:pic>
      <p:pic>
        <p:nvPicPr>
          <p:cNvPr id="9" name="object 2">
            <a:extLst>
              <a:ext uri="{FF2B5EF4-FFF2-40B4-BE49-F238E27FC236}">
                <a16:creationId xmlns:a16="http://schemas.microsoft.com/office/drawing/2014/main" id="{8754BC1E-E768-C49A-964B-08AA411B37C4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9410700"/>
            <a:ext cx="990600" cy="87630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9C86CFB-B75D-5B73-35FB-36E8B32933D0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l-GR" dirty="0"/>
              <a:t>Ανάλυση Αποδοχής και Ωφελειών από τη θέσπιση ορίου ταχύτητας 30 </a:t>
            </a:r>
            <a:r>
              <a:rPr lang="el-GR" dirty="0" err="1"/>
              <a:t>χλμ</a:t>
            </a:r>
            <a:r>
              <a:rPr lang="el-GR" dirty="0"/>
              <a:t>/ώρα στο οδικό δίκτυο της Αθήνας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21FED81-972F-8211-917B-74E4121574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8288000" cy="1027800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4EC26D2-EF3E-ACF7-6A8A-B81409550B16}"/>
              </a:ext>
            </a:extLst>
          </p:cNvPr>
          <p:cNvSpPr txBox="1"/>
          <p:nvPr/>
        </p:nvSpPr>
        <p:spPr>
          <a:xfrm>
            <a:off x="4572000" y="4865005"/>
            <a:ext cx="9144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dirty="0"/>
          </a:p>
        </p:txBody>
      </p:sp>
      <p:sp>
        <p:nvSpPr>
          <p:cNvPr id="10" name="object 14">
            <a:extLst>
              <a:ext uri="{FF2B5EF4-FFF2-40B4-BE49-F238E27FC236}">
                <a16:creationId xmlns:a16="http://schemas.microsoft.com/office/drawing/2014/main" id="{3A300F13-39BF-F2A1-1E7C-FB3E1C9CFF8D}"/>
              </a:ext>
            </a:extLst>
          </p:cNvPr>
          <p:cNvSpPr txBox="1">
            <a:spLocks/>
          </p:cNvSpPr>
          <p:nvPr/>
        </p:nvSpPr>
        <p:spPr>
          <a:xfrm>
            <a:off x="2534662" y="497699"/>
            <a:ext cx="13217538" cy="553998"/>
          </a:xfrm>
          <a:prstGeom prst="rect">
            <a:avLst/>
          </a:prstGeom>
        </p:spPr>
        <p:txBody>
          <a:bodyPr vert="horz" wrap="square" lIns="0" tIns="91440" rIns="0" bIns="0" rtlCol="0">
            <a:spAutoFit/>
          </a:bodyPr>
          <a:lstStyle>
            <a:lvl1pPr>
              <a:defRPr sz="3500" b="1" i="0">
                <a:solidFill>
                  <a:srgbClr val="0D284A"/>
                </a:solidFill>
                <a:latin typeface="Trebuchet MS"/>
                <a:ea typeface="+mj-ea"/>
                <a:cs typeface="Trebuchet MS"/>
              </a:defRPr>
            </a:lvl1pPr>
          </a:lstStyle>
          <a:p>
            <a:pPr marL="4126229" marR="5080" indent="-2914015" algn="ctr">
              <a:lnSpc>
                <a:spcPts val="3600"/>
              </a:lnSpc>
              <a:spcBef>
                <a:spcPts val="720"/>
              </a:spcBef>
            </a:pPr>
            <a:r>
              <a:rPr lang="el-GR" kern="0" spc="-80" dirty="0"/>
              <a:t>ΣΥΜΠΕΡΑΣΜΑΤΑ ΚΟΙΝΩΝΙΚΟ-ΟΙΚΟΝΟΜΙΚΗΣ ΑΝΑΛΥΣΗΣ </a:t>
            </a:r>
            <a:endParaRPr lang="el-GR" kern="0" spc="-85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5E94C7-8692-48D9-398B-3BC1762312A7}"/>
              </a:ext>
            </a:extLst>
          </p:cNvPr>
          <p:cNvSpPr txBox="1"/>
          <p:nvPr/>
        </p:nvSpPr>
        <p:spPr>
          <a:xfrm>
            <a:off x="266131" y="2956419"/>
            <a:ext cx="1775460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l-GR" sz="2800" dirty="0">
                <a:latin typeface="Arial" panose="020B0604020202020204" pitchFamily="34" charset="0"/>
                <a:cs typeface="Arial" panose="020B0604020202020204" pitchFamily="34" charset="0"/>
              </a:rPr>
              <a:t>Το </a:t>
            </a:r>
            <a:r>
              <a:rPr lang="el-GR" sz="2800" b="1" dirty="0">
                <a:latin typeface="Arial" panose="020B0604020202020204" pitchFamily="34" charset="0"/>
                <a:cs typeface="Arial" panose="020B0604020202020204" pitchFamily="34" charset="0"/>
              </a:rPr>
              <a:t>όφελος</a:t>
            </a:r>
            <a:r>
              <a:rPr lang="el-GR" sz="2800" dirty="0">
                <a:latin typeface="Arial" panose="020B0604020202020204" pitchFamily="34" charset="0"/>
                <a:cs typeface="Arial" panose="020B0604020202020204" pitchFamily="34" charset="0"/>
              </a:rPr>
              <a:t> στην </a:t>
            </a:r>
            <a:r>
              <a:rPr lang="el-GR" sz="2800" b="1" dirty="0">
                <a:latin typeface="Arial" panose="020B0604020202020204" pitchFamily="34" charset="0"/>
                <a:cs typeface="Arial" panose="020B0604020202020204" pitchFamily="34" charset="0"/>
              </a:rPr>
              <a:t>οδική ασφάλεια </a:t>
            </a:r>
            <a:r>
              <a:rPr lang="el-GR" sz="2800" dirty="0">
                <a:latin typeface="Arial" panose="020B0604020202020204" pitchFamily="34" charset="0"/>
                <a:cs typeface="Arial" panose="020B0604020202020204" pitchFamily="34" charset="0"/>
              </a:rPr>
              <a:t>είναι </a:t>
            </a:r>
            <a:r>
              <a:rPr lang="el-GR" sz="2800" b="1" dirty="0">
                <a:latin typeface="Arial" panose="020B0604020202020204" pitchFamily="34" charset="0"/>
                <a:cs typeface="Arial" panose="020B0604020202020204" pitchFamily="34" charset="0"/>
              </a:rPr>
              <a:t>130 εκατομμύρια </a:t>
            </a:r>
            <a:r>
              <a:rPr lang="el-GR" sz="2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€ </a:t>
            </a:r>
            <a:r>
              <a:rPr lang="el-GR" sz="2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σε βάθος 10ετίας, καθώς το κόστος για κάθε θάνατος, βαριά και ελαφρά τραυματία είναι 2,2 εκ. €, 275 χιλ. € και 52 χιλ. € αντίστοιχα.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l-GR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l-GR" sz="2800" dirty="0">
                <a:latin typeface="Arial" panose="020B0604020202020204" pitchFamily="34" charset="0"/>
                <a:cs typeface="Arial" panose="020B0604020202020204" pitchFamily="34" charset="0"/>
              </a:rPr>
              <a:t>Το </a:t>
            </a:r>
            <a:r>
              <a:rPr lang="el-GR" sz="2800" b="1" dirty="0">
                <a:latin typeface="Arial" panose="020B0604020202020204" pitchFamily="34" charset="0"/>
                <a:cs typeface="Arial" panose="020B0604020202020204" pitchFamily="34" charset="0"/>
              </a:rPr>
              <a:t>όφελος</a:t>
            </a:r>
            <a:r>
              <a:rPr lang="el-GR" sz="2800" dirty="0">
                <a:latin typeface="Arial" panose="020B0604020202020204" pitchFamily="34" charset="0"/>
                <a:cs typeface="Arial" panose="020B0604020202020204" pitchFamily="34" charset="0"/>
              </a:rPr>
              <a:t> από την μείωση της </a:t>
            </a:r>
            <a:r>
              <a:rPr lang="el-GR" sz="2800" b="1" dirty="0">
                <a:latin typeface="Arial" panose="020B0604020202020204" pitchFamily="34" charset="0"/>
                <a:cs typeface="Arial" panose="020B0604020202020204" pitchFamily="34" charset="0"/>
              </a:rPr>
              <a:t>κατανάλωσης καυσίμου </a:t>
            </a:r>
            <a:r>
              <a:rPr lang="el-GR" sz="2800" dirty="0">
                <a:latin typeface="Arial" panose="020B0604020202020204" pitchFamily="34" charset="0"/>
                <a:cs typeface="Arial" panose="020B0604020202020204" pitchFamily="34" charset="0"/>
              </a:rPr>
              <a:t>εκτιμάται στα </a:t>
            </a:r>
            <a:r>
              <a:rPr lang="el-GR" sz="2800" b="1" dirty="0">
                <a:latin typeface="Arial" panose="020B0604020202020204" pitchFamily="34" charset="0"/>
                <a:cs typeface="Arial" panose="020B0604020202020204" pitchFamily="34" charset="0"/>
              </a:rPr>
              <a:t>38 εκ.</a:t>
            </a:r>
            <a:r>
              <a:rPr lang="el-GR" sz="2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€ </a:t>
            </a:r>
            <a:r>
              <a:rPr lang="el-GR" sz="2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και από την μείωση των εκπεμπόμενων ρύπων στο </a:t>
            </a:r>
            <a:r>
              <a:rPr lang="el-GR" sz="2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περιβάλλον 9 εκ. €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l-G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l-G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l-GR" sz="2800" dirty="0">
                <a:latin typeface="Arial" panose="020B0604020202020204" pitchFamily="34" charset="0"/>
                <a:cs typeface="Arial" panose="020B0604020202020204" pitchFamily="34" charset="0"/>
              </a:rPr>
              <a:t>Η εφαρμογή του ορίου ταχύτητας σε 30 χλμ/ώρα στο οδικό δίκτυο της Αθήνας αποτελεί μια </a:t>
            </a:r>
            <a:r>
              <a:rPr lang="el-GR" sz="2800" b="1" dirty="0">
                <a:latin typeface="Arial" panose="020B0604020202020204" pitchFamily="34" charset="0"/>
                <a:cs typeface="Arial" panose="020B0604020202020204" pitchFamily="34" charset="0"/>
              </a:rPr>
              <a:t>οικονομικά βιώσιμη επέμβαση </a:t>
            </a:r>
            <a:r>
              <a:rPr lang="el-GR" sz="2800" dirty="0">
                <a:latin typeface="Arial" panose="020B0604020202020204" pitchFamily="34" charset="0"/>
                <a:cs typeface="Arial" panose="020B0604020202020204" pitchFamily="34" charset="0"/>
              </a:rPr>
              <a:t>σε βάθος 10ετίας αφού:</a:t>
            </a:r>
          </a:p>
          <a:p>
            <a:pPr marL="914400" lvl="1" indent="-457200" algn="ctr">
              <a:buFont typeface="Wingdings" panose="05000000000000000000" pitchFamily="2" charset="2"/>
              <a:buChar char="ü"/>
            </a:pP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B/C&gt;1</a:t>
            </a:r>
          </a:p>
          <a:p>
            <a:pPr marL="914400" lvl="1" indent="-457200" algn="ctr">
              <a:buFont typeface="Wingdings" panose="05000000000000000000" pitchFamily="2" charset="2"/>
              <a:buChar char="ü"/>
            </a:pP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ENPV = 35 </a:t>
            </a:r>
            <a:r>
              <a:rPr lang="el-GR" sz="2800" dirty="0">
                <a:latin typeface="Arial" panose="020B0604020202020204" pitchFamily="34" charset="0"/>
                <a:cs typeface="Arial" panose="020B0604020202020204" pitchFamily="34" charset="0"/>
              </a:rPr>
              <a:t>εκ. </a:t>
            </a:r>
            <a:r>
              <a:rPr lang="el-GR" sz="2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€</a:t>
            </a:r>
          </a:p>
          <a:p>
            <a:pPr marL="914400" lvl="1" indent="-457200" algn="ctr">
              <a:buFont typeface="Wingdings" panose="05000000000000000000" pitchFamily="2" charset="2"/>
              <a:buChar char="ü"/>
            </a:pP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ERR = 64.5%</a:t>
            </a:r>
            <a:endParaRPr lang="el-G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106D813-6177-ABE1-ED16-F80144E4B788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l-GR"/>
              <a:t>Ανάλυση Αποδοχής και Ωφελειών από τη θέσπιση ορίου ταχύτητας 30 χλμ/ώρα στο οδικό δίκτυο της Αθήνας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4926650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14749">
            <a:alpha val="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ject 2">
            <a:extLst>
              <a:ext uri="{FF2B5EF4-FFF2-40B4-BE49-F238E27FC236}">
                <a16:creationId xmlns:a16="http://schemas.microsoft.com/office/drawing/2014/main" id="{2F3C8657-115E-26D9-BD23-C9945FF85604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9410700"/>
            <a:ext cx="1066800" cy="8763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DF8141E-0344-4360-BB88-2E77228E3B9B}"/>
              </a:ext>
            </a:extLst>
          </p:cNvPr>
          <p:cNvSpPr txBox="1"/>
          <p:nvPr/>
        </p:nvSpPr>
        <p:spPr>
          <a:xfrm>
            <a:off x="203202" y="1834902"/>
            <a:ext cx="8661397" cy="66171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l-GR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Προτάσεις για την αξιοποίηση των αποτελεσμάτων</a:t>
            </a:r>
          </a:p>
          <a:p>
            <a:endParaRPr lang="el-GR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Το </a:t>
            </a:r>
            <a:r>
              <a:rPr lang="el-GR" sz="2400" b="1" dirty="0">
                <a:latin typeface="Arial" panose="020B0604020202020204" pitchFamily="34" charset="0"/>
                <a:cs typeface="Arial" panose="020B0604020202020204" pitchFamily="34" charset="0"/>
              </a:rPr>
              <a:t>υψηλό κόστος 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των τραυματιών και νεκρών και αντίστοιχα το </a:t>
            </a:r>
            <a:r>
              <a:rPr lang="el-GR" sz="2400" b="1" dirty="0">
                <a:latin typeface="Arial" panose="020B0604020202020204" pitchFamily="34" charset="0"/>
                <a:cs typeface="Arial" panose="020B0604020202020204" pitchFamily="34" charset="0"/>
              </a:rPr>
              <a:t>μεγάλο όφελος 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που προκύπτει στην οδική ασφάλεια από την μείωση πρέπει να </a:t>
            </a:r>
            <a:r>
              <a:rPr lang="el-GR" sz="2400" b="1" dirty="0">
                <a:latin typeface="Arial" panose="020B0604020202020204" pitchFamily="34" charset="0"/>
                <a:cs typeface="Arial" panose="020B0604020202020204" pitchFamily="34" charset="0"/>
              </a:rPr>
              <a:t>τονιστεί ώστε να οδηγήσει στην αύξηση της κοινής αποδοχής.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el-GR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Κατά τον σχεδιασμό και την υλοποίηση του μέτρου πρέπει να επιτευχθεί η όσο το δυνατόν </a:t>
            </a:r>
            <a:r>
              <a:rPr lang="el-GR" sz="2400" b="1" dirty="0">
                <a:latin typeface="Arial" panose="020B0604020202020204" pitchFamily="34" charset="0"/>
                <a:cs typeface="Arial" panose="020B0604020202020204" pitchFamily="34" charset="0"/>
              </a:rPr>
              <a:t>λιγότερο αύξηση του χρόνου διαδρομής.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endParaRPr lang="el-G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l-GR" sz="2400" b="1" dirty="0">
                <a:latin typeface="Arial" panose="020B0604020202020204" pitchFamily="34" charset="0"/>
                <a:cs typeface="Arial" panose="020B0604020202020204" pitchFamily="34" charset="0"/>
              </a:rPr>
              <a:t>Η εφαρμογή κατάλληλων νομοθετικών ρυθμίσεων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 και ενός γενικότερου ολοκληρωμένου σχεδίου δράσης εκ μέρους της Πολιτείας.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endParaRPr lang="el-G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endParaRPr lang="el-G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B62DE5B-A1BA-6648-8425-D1B610312B94}"/>
              </a:ext>
            </a:extLst>
          </p:cNvPr>
          <p:cNvSpPr txBox="1"/>
          <p:nvPr/>
        </p:nvSpPr>
        <p:spPr>
          <a:xfrm>
            <a:off x="9450699" y="1834902"/>
            <a:ext cx="8509002" cy="65556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l-GR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Προτάσεις για περαιτέρω έρευνα</a:t>
            </a:r>
          </a:p>
          <a:p>
            <a:endParaRPr lang="el-GR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l-GR" sz="2400" b="1" dirty="0">
                <a:latin typeface="Arial" panose="020B0604020202020204" pitchFamily="34" charset="0"/>
                <a:cs typeface="Arial" panose="020B0604020202020204" pitchFamily="34" charset="0"/>
              </a:rPr>
              <a:t>Η επέκταση του δείγματος, 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ώστε να περιλαμβάνει ένα μεγαλύτερο εύρος πληθυσμού που δεν θα προέρχεται κατά πλειοψηφία από το διαδίκτυο.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el-GR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Η επέκταση της έρευνας πέραν του οδικού δικτύου της Αθήνας, ώστε να μελετηθούν οι ιδιαιτερότητες της κάθε πόλης σε συγκοινωνιακές υποδομές και νοοτροπία σε σχέση με την Αθήνα.</a:t>
            </a:r>
            <a:endParaRPr lang="el-G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endParaRPr lang="el-G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l-GR" sz="2400" b="1" dirty="0">
                <a:latin typeface="Arial" panose="020B0604020202020204" pitchFamily="34" charset="0"/>
                <a:cs typeface="Arial" panose="020B0604020202020204" pitchFamily="34" charset="0"/>
              </a:rPr>
              <a:t>Η εκτενέστερη έρευνα για τα οφέλη 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που παρουσιάζει το μέτρο μείωσης </a:t>
            </a:r>
            <a:r>
              <a:rPr lang="el-GR" sz="2400" b="1" dirty="0">
                <a:latin typeface="Arial" panose="020B0604020202020204" pitchFamily="34" charset="0"/>
                <a:cs typeface="Arial" panose="020B0604020202020204" pitchFamily="34" charset="0"/>
              </a:rPr>
              <a:t>στο περιβάλλον και στον κυκλοφοριακό θόρυβο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, καθώς και περαιτέρω μελέτη σχετικά με το </a:t>
            </a:r>
            <a:r>
              <a:rPr lang="el-GR" sz="2400" b="1" dirty="0">
                <a:latin typeface="Arial" panose="020B0604020202020204" pitchFamily="34" charset="0"/>
                <a:cs typeface="Arial" panose="020B0604020202020204" pitchFamily="34" charset="0"/>
              </a:rPr>
              <a:t>επενδυτικό και λειτουργικό κόστος 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εφαρμογής του.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endParaRPr lang="el-G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l-G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931EB4E-DF09-80AD-6C44-9B3749AD0D90}"/>
              </a:ext>
            </a:extLst>
          </p:cNvPr>
          <p:cNvCxnSpPr>
            <a:cxnSpLocks/>
          </p:cNvCxnSpPr>
          <p:nvPr/>
        </p:nvCxnSpPr>
        <p:spPr>
          <a:xfrm flipV="1">
            <a:off x="9144000" y="0"/>
            <a:ext cx="0" cy="10287000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2741EA8-F024-627F-D99B-AFCAB806D9B9}"/>
              </a:ext>
            </a:extLst>
          </p:cNvPr>
          <p:cNvSpPr>
            <a:spLocks noGrp="1"/>
          </p:cNvSpPr>
          <p:nvPr>
            <p:ph type="ftr" sz="quarter" idx="5"/>
          </p:nvPr>
        </p:nvSpPr>
        <p:spPr>
          <a:xfrm>
            <a:off x="1264920" y="9589770"/>
            <a:ext cx="5852160" cy="514350"/>
          </a:xfrm>
        </p:spPr>
        <p:txBody>
          <a:bodyPr/>
          <a:lstStyle/>
          <a:p>
            <a:r>
              <a:rPr lang="el-GR"/>
              <a:t>Ανάλυση Αποδοχής και Ωφελειών από τη θέσπιση ορίου ταχύτητας 30 χλμ/ώρα στο οδικό δίκτυο της Αθήνας</a:t>
            </a:r>
            <a:endParaRPr lang="el-GR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579FAC1-933A-8191-144F-DBC9AA244C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" y="1"/>
            <a:ext cx="18288001" cy="1028699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144A0FA-99E3-9A97-AD94-F363832B2C35}"/>
              </a:ext>
            </a:extLst>
          </p:cNvPr>
          <p:cNvSpPr txBox="1"/>
          <p:nvPr/>
        </p:nvSpPr>
        <p:spPr>
          <a:xfrm>
            <a:off x="228600" y="4220170"/>
            <a:ext cx="8001000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l-GR" sz="5400" b="1" dirty="0">
                <a:solidFill>
                  <a:srgbClr val="3147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ΕΥΧΑΡΙΣΤΩ ΓΙΑ ΤΗΝ ΠΡΟΣΟΧΗ ΣΑΣ!</a:t>
            </a:r>
            <a:endParaRPr lang="en-GB" sz="5400" b="1" dirty="0">
              <a:solidFill>
                <a:srgbClr val="31474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DA428D-E1AE-984F-EBB4-1B5F3D8FBD40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l-GR"/>
              <a:t>Ανάλυση Αποδοχής και Ωφελειών από τη θέσπιση ορίου ταχύτητας 30 χλμ/ώρα στο οδικό δίκτυο της Αθήνας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1299307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609C15-CD79-1AFE-299D-0103C0D9E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D24BCEE-F798-6A8D-E9CF-22D8CF0AF4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786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14749">
            <a:alpha val="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732292" y="418124"/>
            <a:ext cx="5203190" cy="604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800" spc="-114" dirty="0"/>
              <a:t>Θ</a:t>
            </a:r>
            <a:r>
              <a:rPr sz="3800" spc="-180" dirty="0"/>
              <a:t>Ε</a:t>
            </a:r>
            <a:r>
              <a:rPr sz="3800" spc="75" dirty="0"/>
              <a:t>Ω</a:t>
            </a:r>
            <a:r>
              <a:rPr sz="3800" spc="60" dirty="0"/>
              <a:t>Ρ</a:t>
            </a:r>
            <a:r>
              <a:rPr sz="3800" spc="-95" dirty="0"/>
              <a:t>Η</a:t>
            </a:r>
            <a:r>
              <a:rPr sz="3800" spc="-254" dirty="0"/>
              <a:t>Τ</a:t>
            </a:r>
            <a:r>
              <a:rPr sz="3800" spc="50" dirty="0"/>
              <a:t>Ι</a:t>
            </a:r>
            <a:r>
              <a:rPr sz="3800" spc="100" dirty="0"/>
              <a:t>Κ</a:t>
            </a:r>
            <a:r>
              <a:rPr sz="3800" spc="-50" dirty="0"/>
              <a:t>Ο</a:t>
            </a:r>
            <a:r>
              <a:rPr sz="3800" spc="-280" dirty="0"/>
              <a:t> </a:t>
            </a:r>
            <a:r>
              <a:rPr sz="3800" spc="-30" dirty="0"/>
              <a:t>Υ</a:t>
            </a:r>
            <a:r>
              <a:rPr sz="3800" spc="-25" dirty="0"/>
              <a:t>Π</a:t>
            </a:r>
            <a:r>
              <a:rPr sz="3800" spc="-55" dirty="0"/>
              <a:t>Ο</a:t>
            </a:r>
            <a:r>
              <a:rPr sz="3800" spc="85" dirty="0"/>
              <a:t>Β</a:t>
            </a:r>
            <a:r>
              <a:rPr sz="3800" spc="-145" dirty="0"/>
              <a:t>Α</a:t>
            </a:r>
            <a:r>
              <a:rPr sz="3800" spc="-114" dirty="0"/>
              <a:t>Θ</a:t>
            </a:r>
            <a:r>
              <a:rPr sz="3800" spc="60" dirty="0"/>
              <a:t>Ρ</a:t>
            </a:r>
            <a:r>
              <a:rPr sz="3800" spc="-50" dirty="0"/>
              <a:t>Ο</a:t>
            </a:r>
            <a:endParaRPr sz="3800" dirty="0"/>
          </a:p>
        </p:txBody>
      </p:sp>
      <p:pic>
        <p:nvPicPr>
          <p:cNvPr id="10" name="object 2">
            <a:extLst>
              <a:ext uri="{FF2B5EF4-FFF2-40B4-BE49-F238E27FC236}">
                <a16:creationId xmlns:a16="http://schemas.microsoft.com/office/drawing/2014/main" id="{6B61047C-BB04-B001-250D-AE828878F788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9334500"/>
            <a:ext cx="1066800" cy="9525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5B53FEB-41E0-42F0-9D90-DC92E49B2A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0722" y="1790700"/>
            <a:ext cx="15486555" cy="6705600"/>
          </a:xfrm>
          <a:prstGeom prst="rect">
            <a:avLst/>
          </a:prstGeom>
        </p:spPr>
      </p:pic>
      <p:sp>
        <p:nvSpPr>
          <p:cNvPr id="9" name="Footer Placeholder 1">
            <a:extLst>
              <a:ext uri="{FF2B5EF4-FFF2-40B4-BE49-F238E27FC236}">
                <a16:creationId xmlns:a16="http://schemas.microsoft.com/office/drawing/2014/main" id="{31724591-4F5F-EA51-0DD9-E7643C765CB8}"/>
              </a:ext>
            </a:extLst>
          </p:cNvPr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</p:spPr>
        <p:txBody>
          <a:bodyPr/>
          <a:lstStyle/>
          <a:p>
            <a:r>
              <a:rPr lang="el-GR" dirty="0"/>
              <a:t>Ανάλυση Αποδοχής και Ωφελειών από τη θέσπιση ορίου ταχύτητας 30 </a:t>
            </a:r>
            <a:r>
              <a:rPr lang="el-GR" dirty="0" err="1"/>
              <a:t>χλμ</a:t>
            </a:r>
            <a:r>
              <a:rPr lang="el-GR" dirty="0"/>
              <a:t>/ώρα στο οδικό δίκτυο της Αθήνας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14749">
            <a:alpha val="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DCD04B9-B022-98E6-241F-080FB6651F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9182"/>
            <a:ext cx="18364200" cy="10354282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8100" y="4076700"/>
            <a:ext cx="7162800" cy="149207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14604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14"/>
              </a:spcBef>
            </a:pPr>
            <a:r>
              <a:rPr lang="el-GR" sz="4800" spc="190" dirty="0"/>
              <a:t>ΒΙΒΛΙΟΓΡΑΦΙΚΗ ΑΝΑΣΚΟΠΗΣΗ</a:t>
            </a:r>
            <a:endParaRPr sz="4800" dirty="0"/>
          </a:p>
        </p:txBody>
      </p:sp>
      <p:pic>
        <p:nvPicPr>
          <p:cNvPr id="7" name="object 2">
            <a:extLst>
              <a:ext uri="{FF2B5EF4-FFF2-40B4-BE49-F238E27FC236}">
                <a16:creationId xmlns:a16="http://schemas.microsoft.com/office/drawing/2014/main" id="{B0CC2914-75C7-9F60-58D5-ADBAE9E3FD24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9486900"/>
            <a:ext cx="914399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313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14749">
            <a:alpha val="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4893F49-893A-4E41-B91F-7966B1538831}"/>
              </a:ext>
            </a:extLst>
          </p:cNvPr>
          <p:cNvSpPr/>
          <p:nvPr/>
        </p:nvSpPr>
        <p:spPr>
          <a:xfrm>
            <a:off x="1283478" y="1127600"/>
            <a:ext cx="15721044" cy="8031800"/>
          </a:xfrm>
          <a:prstGeom prst="rect">
            <a:avLst/>
          </a:prstGeom>
          <a:solidFill>
            <a:srgbClr val="E7EB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xfrm>
            <a:off x="6266495" y="246830"/>
            <a:ext cx="6623747" cy="60451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85" dirty="0"/>
              <a:t>Β</a:t>
            </a:r>
            <a:r>
              <a:rPr spc="50" dirty="0"/>
              <a:t>Ι</a:t>
            </a:r>
            <a:r>
              <a:rPr spc="85" dirty="0"/>
              <a:t>Β</a:t>
            </a:r>
            <a:r>
              <a:rPr spc="-130" dirty="0"/>
              <a:t>Λ</a:t>
            </a:r>
            <a:r>
              <a:rPr spc="50" dirty="0"/>
              <a:t>Ι</a:t>
            </a:r>
            <a:r>
              <a:rPr spc="-55" dirty="0"/>
              <a:t>Ο</a:t>
            </a:r>
            <a:r>
              <a:rPr spc="-140" dirty="0"/>
              <a:t>Γ</a:t>
            </a:r>
            <a:r>
              <a:rPr spc="60" dirty="0"/>
              <a:t>Ρ</a:t>
            </a:r>
            <a:r>
              <a:rPr spc="-145" dirty="0"/>
              <a:t>Α</a:t>
            </a:r>
            <a:r>
              <a:rPr spc="215" dirty="0"/>
              <a:t>Φ</a:t>
            </a:r>
            <a:r>
              <a:rPr spc="50" dirty="0"/>
              <a:t>Ι</a:t>
            </a:r>
            <a:r>
              <a:rPr spc="100" dirty="0"/>
              <a:t>Κ</a:t>
            </a:r>
            <a:r>
              <a:rPr spc="-90" dirty="0"/>
              <a:t>Η</a:t>
            </a:r>
            <a:r>
              <a:rPr spc="-280" dirty="0"/>
              <a:t> </a:t>
            </a:r>
            <a:r>
              <a:rPr spc="-145" dirty="0"/>
              <a:t>Α</a:t>
            </a:r>
            <a:r>
              <a:rPr spc="-45" dirty="0"/>
              <a:t>Ν</a:t>
            </a:r>
            <a:r>
              <a:rPr spc="-145" dirty="0"/>
              <a:t>Α</a:t>
            </a:r>
            <a:r>
              <a:rPr spc="-310" dirty="0"/>
              <a:t>Σ</a:t>
            </a:r>
            <a:r>
              <a:rPr spc="100" dirty="0"/>
              <a:t>Κ</a:t>
            </a:r>
            <a:r>
              <a:rPr spc="-55" dirty="0"/>
              <a:t>Ο</a:t>
            </a:r>
            <a:r>
              <a:rPr spc="-25" dirty="0"/>
              <a:t>Π</a:t>
            </a:r>
            <a:r>
              <a:rPr spc="-95" dirty="0"/>
              <a:t>Η</a:t>
            </a:r>
            <a:r>
              <a:rPr spc="-310" dirty="0"/>
              <a:t>Σ</a:t>
            </a:r>
            <a:r>
              <a:rPr spc="-90" dirty="0"/>
              <a:t>Η</a:t>
            </a:r>
          </a:p>
        </p:txBody>
      </p:sp>
      <p:pic>
        <p:nvPicPr>
          <p:cNvPr id="17" name="object 2">
            <a:extLst>
              <a:ext uri="{FF2B5EF4-FFF2-40B4-BE49-F238E27FC236}">
                <a16:creationId xmlns:a16="http://schemas.microsoft.com/office/drawing/2014/main" id="{F5C19562-01AA-FE59-4AF6-E0D525936894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695" y="9390601"/>
            <a:ext cx="895704" cy="89639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9B0DB06-D8CC-836C-5E52-8F4974B671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6495" y="1153000"/>
            <a:ext cx="6131273" cy="13423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99C31BB-F175-486A-60F5-61A97644C0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0010" y="5317843"/>
            <a:ext cx="1844885" cy="116685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B0D7074-2A5D-AD62-29FA-BD2AC66498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7502" y="7924043"/>
            <a:ext cx="1844885" cy="116685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836C839-E1E9-C809-4D2A-5ECD800100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4445" y="6853631"/>
            <a:ext cx="10774738" cy="2178825"/>
          </a:xfrm>
          <a:prstGeom prst="rect">
            <a:avLst/>
          </a:prstGeom>
        </p:spPr>
      </p:pic>
      <p:sp>
        <p:nvSpPr>
          <p:cNvPr id="25" name="Footer Placeholder 1">
            <a:extLst>
              <a:ext uri="{FF2B5EF4-FFF2-40B4-BE49-F238E27FC236}">
                <a16:creationId xmlns:a16="http://schemas.microsoft.com/office/drawing/2014/main" id="{AA43FD14-06E2-B8B3-0D62-305AB4178D30}"/>
              </a:ext>
            </a:extLst>
          </p:cNvPr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</p:spPr>
        <p:txBody>
          <a:bodyPr/>
          <a:lstStyle/>
          <a:p>
            <a:r>
              <a:rPr lang="el-GR" dirty="0"/>
              <a:t>Ανάλυση Αποδοχής και Ωφελειών από τη θέσπιση ορίου ταχύτητας 30 </a:t>
            </a:r>
            <a:r>
              <a:rPr lang="el-GR" dirty="0" err="1"/>
              <a:t>χλμ</a:t>
            </a:r>
            <a:r>
              <a:rPr lang="el-GR" dirty="0"/>
              <a:t>/ώρα στο οδικό δίκτυο της Αθήνας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4DFC992-289D-3408-E253-FFEC7F383E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67200" y="2490477"/>
            <a:ext cx="7673368" cy="126184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D4E3650-E470-1CC4-82B0-EACE4E11D4F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70991" y="4115457"/>
            <a:ext cx="8551969" cy="236923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14749">
            <a:alpha val="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BD0C0DF-562A-1354-D14D-19A4A13183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"/>
            <a:ext cx="18287999" cy="10286997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" y="4610100"/>
            <a:ext cx="7696200" cy="753410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14604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14"/>
              </a:spcBef>
            </a:pPr>
            <a:r>
              <a:rPr lang="el-GR" sz="4800" spc="190" dirty="0"/>
              <a:t>ΕΡΩΤΗΜΑΤΟΛΟΓΙΟ</a:t>
            </a:r>
            <a:endParaRPr sz="4800" dirty="0"/>
          </a:p>
        </p:txBody>
      </p:sp>
      <p:pic>
        <p:nvPicPr>
          <p:cNvPr id="7" name="object 2">
            <a:extLst>
              <a:ext uri="{FF2B5EF4-FFF2-40B4-BE49-F238E27FC236}">
                <a16:creationId xmlns:a16="http://schemas.microsoft.com/office/drawing/2014/main" id="{BBF561DC-7CC2-2E8F-5FEC-3D027CF92F53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9182100"/>
            <a:ext cx="1143000" cy="110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2241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14749">
            <a:alpha val="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234747" y="254072"/>
            <a:ext cx="5818505" cy="604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800" spc="65" dirty="0"/>
              <a:t>Δ</a:t>
            </a:r>
            <a:r>
              <a:rPr sz="3800" spc="-55" dirty="0"/>
              <a:t>Ο</a:t>
            </a:r>
            <a:r>
              <a:rPr sz="3800" spc="160" dirty="0"/>
              <a:t>Μ</a:t>
            </a:r>
            <a:r>
              <a:rPr sz="3800" spc="-90" dirty="0"/>
              <a:t>Η</a:t>
            </a:r>
            <a:r>
              <a:rPr sz="3800" spc="-280" dirty="0"/>
              <a:t> </a:t>
            </a:r>
            <a:r>
              <a:rPr sz="3800" spc="-180" dirty="0"/>
              <a:t>Ε</a:t>
            </a:r>
            <a:r>
              <a:rPr sz="3800" spc="60" dirty="0"/>
              <a:t>Ρ</a:t>
            </a:r>
            <a:r>
              <a:rPr sz="3800" spc="75" dirty="0"/>
              <a:t>Ω</a:t>
            </a:r>
            <a:r>
              <a:rPr sz="3800" spc="-254" dirty="0"/>
              <a:t>Τ</a:t>
            </a:r>
            <a:r>
              <a:rPr sz="3800" spc="-95" dirty="0"/>
              <a:t>Η</a:t>
            </a:r>
            <a:r>
              <a:rPr sz="3800" spc="160" dirty="0"/>
              <a:t>Μ</a:t>
            </a:r>
            <a:r>
              <a:rPr sz="3800" spc="-145" dirty="0"/>
              <a:t>Α</a:t>
            </a:r>
            <a:r>
              <a:rPr sz="3800" spc="-254" dirty="0"/>
              <a:t>Τ</a:t>
            </a:r>
            <a:r>
              <a:rPr sz="3800" spc="-55" dirty="0"/>
              <a:t>Ο</a:t>
            </a:r>
            <a:r>
              <a:rPr sz="3800" spc="-130" dirty="0"/>
              <a:t>Λ</a:t>
            </a:r>
            <a:r>
              <a:rPr sz="3800" spc="-55" dirty="0"/>
              <a:t>Ο</a:t>
            </a:r>
            <a:r>
              <a:rPr sz="3800" spc="-140" dirty="0"/>
              <a:t>Γ</a:t>
            </a:r>
            <a:r>
              <a:rPr sz="3800" spc="50" dirty="0"/>
              <a:t>Ι</a:t>
            </a:r>
            <a:r>
              <a:rPr sz="3800" spc="-55" dirty="0"/>
              <a:t>Ο</a:t>
            </a:r>
            <a:r>
              <a:rPr sz="3800" spc="-25" dirty="0"/>
              <a:t>Υ</a:t>
            </a:r>
            <a:endParaRPr sz="3800" dirty="0"/>
          </a:p>
        </p:txBody>
      </p:sp>
      <p:sp>
        <p:nvSpPr>
          <p:cNvPr id="19" name="object 19"/>
          <p:cNvSpPr txBox="1"/>
          <p:nvPr/>
        </p:nvSpPr>
        <p:spPr>
          <a:xfrm>
            <a:off x="2286000" y="1534144"/>
            <a:ext cx="5486400" cy="6805196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469900" marR="263525" indent="-457200">
              <a:lnSpc>
                <a:spcPct val="116799"/>
              </a:lnSpc>
              <a:spcBef>
                <a:spcPts val="90"/>
              </a:spcBef>
              <a:buFont typeface="Arial" panose="020B0604020202020204" pitchFamily="34" charset="0"/>
              <a:buChar char="•"/>
            </a:pPr>
            <a:r>
              <a:rPr sz="2800" spc="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Ο </a:t>
            </a:r>
            <a:r>
              <a:rPr sz="2800" spc="14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διαμοιρασμός </a:t>
            </a:r>
            <a:r>
              <a:rPr sz="2800" spc="1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των </a:t>
            </a:r>
            <a:r>
              <a:rPr sz="2800" spc="114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ερωτηματολογίων </a:t>
            </a:r>
            <a:r>
              <a:rPr sz="2800" spc="4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έγινε </a:t>
            </a:r>
            <a:r>
              <a:rPr sz="2800" spc="1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μέσω </a:t>
            </a:r>
            <a:r>
              <a:rPr sz="2800" spc="13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-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της</a:t>
            </a:r>
            <a:r>
              <a:rPr sz="28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1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πλατφόρμας</a:t>
            </a:r>
            <a:r>
              <a:rPr sz="28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4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Google</a:t>
            </a:r>
            <a:r>
              <a:rPr sz="28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7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Forms</a:t>
            </a:r>
            <a:r>
              <a:rPr lang="el-GR" sz="2800" spc="7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900" marR="870585" indent="-457200">
              <a:lnSpc>
                <a:spcPct val="116799"/>
              </a:lnSpc>
              <a:spcBef>
                <a:spcPts val="5"/>
              </a:spcBef>
              <a:buFont typeface="Arial" panose="020B0604020202020204" pitchFamily="34" charset="0"/>
              <a:buChar char="•"/>
            </a:pPr>
            <a:r>
              <a:rPr sz="2800" spc="1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Συνολικά</a:t>
            </a:r>
            <a:r>
              <a:rPr sz="2800" spc="-5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13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απαντήθηκαν</a:t>
            </a:r>
            <a:r>
              <a:rPr sz="2800" spc="-4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6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408 </a:t>
            </a:r>
            <a:r>
              <a:rPr sz="2800" spc="-79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10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ερωτηματολόγια</a:t>
            </a:r>
            <a:r>
              <a:rPr lang="el-GR" sz="2800" spc="10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900" marR="5080" indent="-457200">
              <a:lnSpc>
                <a:spcPct val="116799"/>
              </a:lnSpc>
              <a:buFont typeface="Arial" panose="020B0604020202020204" pitchFamily="34" charset="0"/>
              <a:buChar char="•"/>
            </a:pPr>
            <a:r>
              <a:rPr sz="28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Τα </a:t>
            </a:r>
            <a:r>
              <a:rPr sz="2800" spc="114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στοιχεία</a:t>
            </a:r>
            <a:r>
              <a:rPr sz="2800" spc="-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19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από</a:t>
            </a:r>
            <a:r>
              <a:rPr sz="28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3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τις</a:t>
            </a:r>
            <a:r>
              <a:rPr sz="2800" spc="-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ενότητες</a:t>
            </a:r>
            <a:r>
              <a:rPr sz="2800" spc="-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1,2 </a:t>
            </a:r>
            <a:r>
              <a:rPr sz="2800" spc="-80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16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και </a:t>
            </a:r>
            <a:r>
              <a:rPr sz="2800" spc="6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</a:t>
            </a:r>
            <a:r>
              <a:rPr sz="2800" spc="8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αποτέλεσαν </a:t>
            </a:r>
            <a:r>
              <a:rPr sz="2800" spc="3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τις </a:t>
            </a:r>
            <a:r>
              <a:rPr sz="2800" spc="3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ανεξάρτητες</a:t>
            </a:r>
            <a:r>
              <a:rPr sz="2800" spc="-1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4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μεταβλητές</a:t>
            </a:r>
            <a:r>
              <a:rPr lang="el-GR" sz="2800" spc="4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900" marR="387350" indent="-457200">
              <a:lnSpc>
                <a:spcPct val="116799"/>
              </a:lnSpc>
              <a:buFont typeface="Arial" panose="020B0604020202020204" pitchFamily="34" charset="0"/>
              <a:buChar char="•"/>
            </a:pPr>
            <a:r>
              <a:rPr sz="28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Τα</a:t>
            </a:r>
            <a:r>
              <a:rPr sz="2800" spc="-2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114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στοιχεία</a:t>
            </a:r>
            <a:r>
              <a:rPr sz="28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-1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της</a:t>
            </a:r>
            <a:r>
              <a:rPr sz="28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3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ενότητας</a:t>
            </a:r>
            <a:r>
              <a:rPr sz="28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6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sz="28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3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τις </a:t>
            </a:r>
            <a:r>
              <a:rPr sz="2800" spc="-795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3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εξαρτημένες</a:t>
            </a:r>
            <a:r>
              <a:rPr sz="2800" spc="-2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4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μεταβλητές</a:t>
            </a:r>
            <a:r>
              <a:rPr lang="el-GR" sz="2800" spc="40" dirty="0">
                <a:solidFill>
                  <a:srgbClr val="0D28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object 2">
            <a:extLst>
              <a:ext uri="{FF2B5EF4-FFF2-40B4-BE49-F238E27FC236}">
                <a16:creationId xmlns:a16="http://schemas.microsoft.com/office/drawing/2014/main" id="{EF3A0EDD-B2EC-B35E-AE49-FAF81C41DE7A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9410700"/>
            <a:ext cx="1066800" cy="876300"/>
          </a:xfrm>
          <a:prstGeom prst="rect">
            <a:avLst/>
          </a:prstGeom>
        </p:spPr>
      </p:pic>
      <p:grpSp>
        <p:nvGrpSpPr>
          <p:cNvPr id="10" name="Diagram 9">
            <a:extLst>
              <a:ext uri="{FF2B5EF4-FFF2-40B4-BE49-F238E27FC236}">
                <a16:creationId xmlns:a16="http://schemas.microsoft.com/office/drawing/2014/main" id="{2E49CA06-2BC7-5F5B-EE3B-27A2D0EC07E3}"/>
              </a:ext>
            </a:extLst>
          </p:cNvPr>
          <p:cNvGrpSpPr/>
          <p:nvPr/>
        </p:nvGrpSpPr>
        <p:grpSpPr>
          <a:xfrm>
            <a:off x="9144001" y="3511958"/>
            <a:ext cx="7574308" cy="1390896"/>
            <a:chOff x="224969" y="2044095"/>
            <a:chExt cx="7345740" cy="1036563"/>
          </a:xfrm>
          <a:solidFill>
            <a:schemeClr val="accent1">
              <a:lumMod val="75000"/>
            </a:schemeClr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E11ADF7-F404-DF0A-8926-216EA0FACA86}"/>
                </a:ext>
              </a:extLst>
            </p:cNvPr>
            <p:cNvSpPr/>
            <p:nvPr/>
          </p:nvSpPr>
          <p:spPr>
            <a:xfrm>
              <a:off x="224969" y="2044095"/>
              <a:ext cx="4077775" cy="103656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077777"/>
                <a:gd name="f7" fmla="val 1036562"/>
                <a:gd name="f8" fmla="val 3559496"/>
                <a:gd name="f9" fmla="val 518281"/>
                <a:gd name="f10" fmla="+- 0 0 -90"/>
                <a:gd name="f11" fmla="*/ f3 1 4077777"/>
                <a:gd name="f12" fmla="*/ f4 1 1036562"/>
                <a:gd name="f13" fmla="+- f7 0 f5"/>
                <a:gd name="f14" fmla="+- f6 0 f5"/>
                <a:gd name="f15" fmla="*/ f10 f0 1"/>
                <a:gd name="f16" fmla="*/ f14 1 4077777"/>
                <a:gd name="f17" fmla="*/ f13 1 1036562"/>
                <a:gd name="f18" fmla="*/ 0 f14 1"/>
                <a:gd name="f19" fmla="*/ 0 f13 1"/>
                <a:gd name="f20" fmla="*/ 3559496 f14 1"/>
                <a:gd name="f21" fmla="*/ 4077777 f14 1"/>
                <a:gd name="f22" fmla="*/ 518281 f13 1"/>
                <a:gd name="f23" fmla="*/ 1036562 f13 1"/>
                <a:gd name="f24" fmla="*/ f15 1 f2"/>
                <a:gd name="f25" fmla="*/ f18 1 4077777"/>
                <a:gd name="f26" fmla="*/ f19 1 1036562"/>
                <a:gd name="f27" fmla="*/ f20 1 4077777"/>
                <a:gd name="f28" fmla="*/ f21 1 4077777"/>
                <a:gd name="f29" fmla="*/ f22 1 1036562"/>
                <a:gd name="f30" fmla="*/ f23 1 1036562"/>
                <a:gd name="f31" fmla="*/ f5 1 f16"/>
                <a:gd name="f32" fmla="*/ f6 1 f16"/>
                <a:gd name="f33" fmla="*/ f5 1 f17"/>
                <a:gd name="f34" fmla="*/ f7 1 f17"/>
                <a:gd name="f35" fmla="+- f24 0 f1"/>
                <a:gd name="f36" fmla="*/ f25 1 f16"/>
                <a:gd name="f37" fmla="*/ f26 1 f17"/>
                <a:gd name="f38" fmla="*/ f27 1 f16"/>
                <a:gd name="f39" fmla="*/ f28 1 f16"/>
                <a:gd name="f40" fmla="*/ f29 1 f17"/>
                <a:gd name="f41" fmla="*/ f30 1 f17"/>
                <a:gd name="f42" fmla="*/ f31 f11 1"/>
                <a:gd name="f43" fmla="*/ f32 f11 1"/>
                <a:gd name="f44" fmla="*/ f34 f12 1"/>
                <a:gd name="f45" fmla="*/ f33 f12 1"/>
                <a:gd name="f46" fmla="*/ f36 f11 1"/>
                <a:gd name="f47" fmla="*/ f37 f12 1"/>
                <a:gd name="f48" fmla="*/ f38 f11 1"/>
                <a:gd name="f49" fmla="*/ f39 f11 1"/>
                <a:gd name="f50" fmla="*/ f40 f12 1"/>
                <a:gd name="f51" fmla="*/ f41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5">
                  <a:pos x="f46" y="f47"/>
                </a:cxn>
                <a:cxn ang="f35">
                  <a:pos x="f48" y="f47"/>
                </a:cxn>
                <a:cxn ang="f35">
                  <a:pos x="f49" y="f50"/>
                </a:cxn>
                <a:cxn ang="f35">
                  <a:pos x="f48" y="f51"/>
                </a:cxn>
                <a:cxn ang="f35">
                  <a:pos x="f46" y="f51"/>
                </a:cxn>
                <a:cxn ang="f35">
                  <a:pos x="f46" y="f47"/>
                </a:cxn>
              </a:cxnLst>
              <a:rect l="f42" t="f45" r="f43" b="f44"/>
              <a:pathLst>
                <a:path w="4077777" h="1036562">
                  <a:moveTo>
                    <a:pt x="f5" y="f5"/>
                  </a:moveTo>
                  <a:lnTo>
                    <a:pt x="f8" y="f5"/>
                  </a:lnTo>
                  <a:lnTo>
                    <a:pt x="f6" y="f9"/>
                  </a:lnTo>
                  <a:lnTo>
                    <a:pt x="f8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grpFill/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85340" tIns="42675" rIns="280473" bIns="42675" anchor="ctr" anchorCtr="1" compatLnSpc="1">
              <a:noAutofit/>
            </a:bodyPr>
            <a:lstStyle/>
            <a:p>
              <a:pPr marL="0" marR="0" lvl="0" indent="0" algn="ctr" defTabSz="711202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7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l-GR" sz="16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Δεύτερη Ενότητα</a:t>
              </a:r>
              <a:endParaRPr lang="en-GB" sz="1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8A2223D-160E-9786-F2BE-AE2E83ACAF40}"/>
                </a:ext>
              </a:extLst>
            </p:cNvPr>
            <p:cNvSpPr/>
            <p:nvPr/>
          </p:nvSpPr>
          <p:spPr>
            <a:xfrm>
              <a:off x="3492934" y="2044095"/>
              <a:ext cx="4077775" cy="103656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077777"/>
                <a:gd name="f7" fmla="val 1036562"/>
                <a:gd name="f8" fmla="val 3559496"/>
                <a:gd name="f9" fmla="val 518281"/>
                <a:gd name="f10" fmla="+- 0 0 -90"/>
                <a:gd name="f11" fmla="*/ f3 1 4077777"/>
                <a:gd name="f12" fmla="*/ f4 1 1036562"/>
                <a:gd name="f13" fmla="+- f7 0 f5"/>
                <a:gd name="f14" fmla="+- f6 0 f5"/>
                <a:gd name="f15" fmla="*/ f10 f0 1"/>
                <a:gd name="f16" fmla="*/ f14 1 4077777"/>
                <a:gd name="f17" fmla="*/ f13 1 1036562"/>
                <a:gd name="f18" fmla="*/ 0 f14 1"/>
                <a:gd name="f19" fmla="*/ 0 f13 1"/>
                <a:gd name="f20" fmla="*/ 3559496 f14 1"/>
                <a:gd name="f21" fmla="*/ 4077777 f14 1"/>
                <a:gd name="f22" fmla="*/ 518281 f13 1"/>
                <a:gd name="f23" fmla="*/ 1036562 f13 1"/>
                <a:gd name="f24" fmla="*/ 518281 f14 1"/>
                <a:gd name="f25" fmla="*/ f15 1 f2"/>
                <a:gd name="f26" fmla="*/ f18 1 4077777"/>
                <a:gd name="f27" fmla="*/ f19 1 1036562"/>
                <a:gd name="f28" fmla="*/ f20 1 4077777"/>
                <a:gd name="f29" fmla="*/ f21 1 4077777"/>
                <a:gd name="f30" fmla="*/ f22 1 1036562"/>
                <a:gd name="f31" fmla="*/ f23 1 1036562"/>
                <a:gd name="f32" fmla="*/ f24 1 4077777"/>
                <a:gd name="f33" fmla="*/ f5 1 f16"/>
                <a:gd name="f34" fmla="*/ f6 1 f16"/>
                <a:gd name="f35" fmla="*/ f5 1 f17"/>
                <a:gd name="f36" fmla="*/ f7 1 f17"/>
                <a:gd name="f37" fmla="+- f25 0 f1"/>
                <a:gd name="f38" fmla="*/ f26 1 f16"/>
                <a:gd name="f39" fmla="*/ f27 1 f17"/>
                <a:gd name="f40" fmla="*/ f28 1 f16"/>
                <a:gd name="f41" fmla="*/ f29 1 f16"/>
                <a:gd name="f42" fmla="*/ f30 1 f17"/>
                <a:gd name="f43" fmla="*/ f31 1 f17"/>
                <a:gd name="f44" fmla="*/ f32 1 f16"/>
                <a:gd name="f45" fmla="*/ f33 f11 1"/>
                <a:gd name="f46" fmla="*/ f34 f11 1"/>
                <a:gd name="f47" fmla="*/ f36 f12 1"/>
                <a:gd name="f48" fmla="*/ f35 f12 1"/>
                <a:gd name="f49" fmla="*/ f38 f11 1"/>
                <a:gd name="f50" fmla="*/ f39 f12 1"/>
                <a:gd name="f51" fmla="*/ f40 f11 1"/>
                <a:gd name="f52" fmla="*/ f41 f11 1"/>
                <a:gd name="f53" fmla="*/ f42 f12 1"/>
                <a:gd name="f54" fmla="*/ f43 f12 1"/>
                <a:gd name="f55" fmla="*/ f44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7">
                  <a:pos x="f49" y="f50"/>
                </a:cxn>
                <a:cxn ang="f37">
                  <a:pos x="f51" y="f50"/>
                </a:cxn>
                <a:cxn ang="f37">
                  <a:pos x="f52" y="f53"/>
                </a:cxn>
                <a:cxn ang="f37">
                  <a:pos x="f51" y="f54"/>
                </a:cxn>
                <a:cxn ang="f37">
                  <a:pos x="f49" y="f54"/>
                </a:cxn>
                <a:cxn ang="f37">
                  <a:pos x="f55" y="f53"/>
                </a:cxn>
                <a:cxn ang="f37">
                  <a:pos x="f49" y="f50"/>
                </a:cxn>
              </a:cxnLst>
              <a:rect l="f45" t="f48" r="f46" b="f47"/>
              <a:pathLst>
                <a:path w="4077777" h="1036562">
                  <a:moveTo>
                    <a:pt x="f5" y="f5"/>
                  </a:moveTo>
                  <a:lnTo>
                    <a:pt x="f8" y="f5"/>
                  </a:lnTo>
                  <a:lnTo>
                    <a:pt x="f6" y="f9"/>
                  </a:lnTo>
                  <a:lnTo>
                    <a:pt x="f8" y="f7"/>
                  </a:lnTo>
                  <a:lnTo>
                    <a:pt x="f5" y="f7"/>
                  </a:lnTo>
                  <a:lnTo>
                    <a:pt x="f9" y="f9"/>
                  </a:lnTo>
                  <a:lnTo>
                    <a:pt x="f5" y="f5"/>
                  </a:lnTo>
                  <a:close/>
                </a:path>
              </a:pathLst>
            </a:custGeom>
            <a:grpFill/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582289" tIns="42675" rIns="539614" bIns="42675" anchor="ctr" anchorCtr="1" compatLnSpc="1">
              <a:noAutofit/>
            </a:bodyPr>
            <a:lstStyle/>
            <a:p>
              <a:pPr marL="0" marR="0" lvl="0" indent="0" algn="ctr" defTabSz="711202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7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l-GR" sz="1600" b="0" i="0" u="none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Απόψεις και Συμπεριφορά σε θέματα σχετικά με την ταχύτητα οδήγησης </a:t>
              </a:r>
              <a:endParaRPr lang="en-GB" sz="16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endParaRPr>
            </a:p>
          </p:txBody>
        </p:sp>
      </p:grpSp>
      <p:grpSp>
        <p:nvGrpSpPr>
          <p:cNvPr id="13" name="Diagram 10">
            <a:extLst>
              <a:ext uri="{FF2B5EF4-FFF2-40B4-BE49-F238E27FC236}">
                <a16:creationId xmlns:a16="http://schemas.microsoft.com/office/drawing/2014/main" id="{3F59B2E5-8C47-B3C8-7C78-FBA85E72B998}"/>
              </a:ext>
            </a:extLst>
          </p:cNvPr>
          <p:cNvGrpSpPr/>
          <p:nvPr/>
        </p:nvGrpSpPr>
        <p:grpSpPr>
          <a:xfrm>
            <a:off x="9144000" y="1753939"/>
            <a:ext cx="7574309" cy="1390895"/>
            <a:chOff x="224969" y="466261"/>
            <a:chExt cx="7345740" cy="1149080"/>
          </a:xfrm>
          <a:solidFill>
            <a:srgbClr val="002060"/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72C1F3E-CDAE-1E4A-9D55-0DEF10356903}"/>
                </a:ext>
              </a:extLst>
            </p:cNvPr>
            <p:cNvSpPr/>
            <p:nvPr/>
          </p:nvSpPr>
          <p:spPr>
            <a:xfrm>
              <a:off x="224969" y="466261"/>
              <a:ext cx="4077775" cy="114908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077777"/>
                <a:gd name="f7" fmla="val 1149082"/>
                <a:gd name="f8" fmla="val 3503236"/>
                <a:gd name="f9" fmla="val 574541"/>
                <a:gd name="f10" fmla="+- 0 0 -90"/>
                <a:gd name="f11" fmla="*/ f3 1 4077777"/>
                <a:gd name="f12" fmla="*/ f4 1 1149082"/>
                <a:gd name="f13" fmla="+- f7 0 f5"/>
                <a:gd name="f14" fmla="+- f6 0 f5"/>
                <a:gd name="f15" fmla="*/ f10 f0 1"/>
                <a:gd name="f16" fmla="*/ f14 1 4077777"/>
                <a:gd name="f17" fmla="*/ f13 1 1149082"/>
                <a:gd name="f18" fmla="*/ 0 f14 1"/>
                <a:gd name="f19" fmla="*/ 0 f13 1"/>
                <a:gd name="f20" fmla="*/ 3503236 f14 1"/>
                <a:gd name="f21" fmla="*/ 4077777 f14 1"/>
                <a:gd name="f22" fmla="*/ 574541 f13 1"/>
                <a:gd name="f23" fmla="*/ 1149082 f13 1"/>
                <a:gd name="f24" fmla="*/ f15 1 f2"/>
                <a:gd name="f25" fmla="*/ f18 1 4077777"/>
                <a:gd name="f26" fmla="*/ f19 1 1149082"/>
                <a:gd name="f27" fmla="*/ f20 1 4077777"/>
                <a:gd name="f28" fmla="*/ f21 1 4077777"/>
                <a:gd name="f29" fmla="*/ f22 1 1149082"/>
                <a:gd name="f30" fmla="*/ f23 1 1149082"/>
                <a:gd name="f31" fmla="*/ f5 1 f16"/>
                <a:gd name="f32" fmla="*/ f6 1 f16"/>
                <a:gd name="f33" fmla="*/ f5 1 f17"/>
                <a:gd name="f34" fmla="*/ f7 1 f17"/>
                <a:gd name="f35" fmla="+- f24 0 f1"/>
                <a:gd name="f36" fmla="*/ f25 1 f16"/>
                <a:gd name="f37" fmla="*/ f26 1 f17"/>
                <a:gd name="f38" fmla="*/ f27 1 f16"/>
                <a:gd name="f39" fmla="*/ f28 1 f16"/>
                <a:gd name="f40" fmla="*/ f29 1 f17"/>
                <a:gd name="f41" fmla="*/ f30 1 f17"/>
                <a:gd name="f42" fmla="*/ f31 f11 1"/>
                <a:gd name="f43" fmla="*/ f32 f11 1"/>
                <a:gd name="f44" fmla="*/ f34 f12 1"/>
                <a:gd name="f45" fmla="*/ f33 f12 1"/>
                <a:gd name="f46" fmla="*/ f36 f11 1"/>
                <a:gd name="f47" fmla="*/ f37 f12 1"/>
                <a:gd name="f48" fmla="*/ f38 f11 1"/>
                <a:gd name="f49" fmla="*/ f39 f11 1"/>
                <a:gd name="f50" fmla="*/ f40 f12 1"/>
                <a:gd name="f51" fmla="*/ f41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5">
                  <a:pos x="f46" y="f47"/>
                </a:cxn>
                <a:cxn ang="f35">
                  <a:pos x="f48" y="f47"/>
                </a:cxn>
                <a:cxn ang="f35">
                  <a:pos x="f49" y="f50"/>
                </a:cxn>
                <a:cxn ang="f35">
                  <a:pos x="f48" y="f51"/>
                </a:cxn>
                <a:cxn ang="f35">
                  <a:pos x="f46" y="f51"/>
                </a:cxn>
                <a:cxn ang="f35">
                  <a:pos x="f46" y="f47"/>
                </a:cxn>
              </a:cxnLst>
              <a:rect l="f42" t="f45" r="f43" b="f44"/>
              <a:pathLst>
                <a:path w="4077777" h="1149082">
                  <a:moveTo>
                    <a:pt x="f5" y="f5"/>
                  </a:moveTo>
                  <a:lnTo>
                    <a:pt x="f8" y="f5"/>
                  </a:lnTo>
                  <a:lnTo>
                    <a:pt x="f6" y="f9"/>
                  </a:lnTo>
                  <a:lnTo>
                    <a:pt x="f8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grpFill/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85340" tIns="42675" rIns="308610" bIns="42675" anchor="ctr" anchorCtr="1" compatLnSpc="1">
              <a:noAutofit/>
            </a:bodyPr>
            <a:lstStyle/>
            <a:p>
              <a:pPr marL="0" marR="0" lvl="0" indent="0" algn="ctr" defTabSz="711202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9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l-GR" sz="16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Πρώτη</a:t>
              </a:r>
              <a:r>
                <a:rPr lang="el-GR" sz="22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 </a:t>
              </a:r>
              <a:r>
                <a:rPr lang="el-GR" sz="16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Ενότητα</a:t>
              </a:r>
              <a:endParaRPr lang="en-GB" sz="1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69D55A4D-FA98-EE2A-24B4-63CB66CCE61D}"/>
                </a:ext>
              </a:extLst>
            </p:cNvPr>
            <p:cNvSpPr/>
            <p:nvPr/>
          </p:nvSpPr>
          <p:spPr>
            <a:xfrm>
              <a:off x="3492934" y="466261"/>
              <a:ext cx="4077775" cy="114908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077777"/>
                <a:gd name="f7" fmla="val 1149082"/>
                <a:gd name="f8" fmla="val 3503236"/>
                <a:gd name="f9" fmla="val 574541"/>
                <a:gd name="f10" fmla="+- 0 0 -90"/>
                <a:gd name="f11" fmla="*/ f3 1 4077777"/>
                <a:gd name="f12" fmla="*/ f4 1 1149082"/>
                <a:gd name="f13" fmla="+- f7 0 f5"/>
                <a:gd name="f14" fmla="+- f6 0 f5"/>
                <a:gd name="f15" fmla="*/ f10 f0 1"/>
                <a:gd name="f16" fmla="*/ f14 1 4077777"/>
                <a:gd name="f17" fmla="*/ f13 1 1149082"/>
                <a:gd name="f18" fmla="*/ 0 f14 1"/>
                <a:gd name="f19" fmla="*/ 0 f13 1"/>
                <a:gd name="f20" fmla="*/ 3503236 f14 1"/>
                <a:gd name="f21" fmla="*/ 4077777 f14 1"/>
                <a:gd name="f22" fmla="*/ 574541 f13 1"/>
                <a:gd name="f23" fmla="*/ 1149082 f13 1"/>
                <a:gd name="f24" fmla="*/ 574541 f14 1"/>
                <a:gd name="f25" fmla="*/ f15 1 f2"/>
                <a:gd name="f26" fmla="*/ f18 1 4077777"/>
                <a:gd name="f27" fmla="*/ f19 1 1149082"/>
                <a:gd name="f28" fmla="*/ f20 1 4077777"/>
                <a:gd name="f29" fmla="*/ f21 1 4077777"/>
                <a:gd name="f30" fmla="*/ f22 1 1149082"/>
                <a:gd name="f31" fmla="*/ f23 1 1149082"/>
                <a:gd name="f32" fmla="*/ f24 1 4077777"/>
                <a:gd name="f33" fmla="*/ f5 1 f16"/>
                <a:gd name="f34" fmla="*/ f6 1 f16"/>
                <a:gd name="f35" fmla="*/ f5 1 f17"/>
                <a:gd name="f36" fmla="*/ f7 1 f17"/>
                <a:gd name="f37" fmla="+- f25 0 f1"/>
                <a:gd name="f38" fmla="*/ f26 1 f16"/>
                <a:gd name="f39" fmla="*/ f27 1 f17"/>
                <a:gd name="f40" fmla="*/ f28 1 f16"/>
                <a:gd name="f41" fmla="*/ f29 1 f16"/>
                <a:gd name="f42" fmla="*/ f30 1 f17"/>
                <a:gd name="f43" fmla="*/ f31 1 f17"/>
                <a:gd name="f44" fmla="*/ f32 1 f16"/>
                <a:gd name="f45" fmla="*/ f33 f11 1"/>
                <a:gd name="f46" fmla="*/ f34 f11 1"/>
                <a:gd name="f47" fmla="*/ f36 f12 1"/>
                <a:gd name="f48" fmla="*/ f35 f12 1"/>
                <a:gd name="f49" fmla="*/ f38 f11 1"/>
                <a:gd name="f50" fmla="*/ f39 f12 1"/>
                <a:gd name="f51" fmla="*/ f40 f11 1"/>
                <a:gd name="f52" fmla="*/ f41 f11 1"/>
                <a:gd name="f53" fmla="*/ f42 f12 1"/>
                <a:gd name="f54" fmla="*/ f43 f12 1"/>
                <a:gd name="f55" fmla="*/ f44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7">
                  <a:pos x="f49" y="f50"/>
                </a:cxn>
                <a:cxn ang="f37">
                  <a:pos x="f51" y="f50"/>
                </a:cxn>
                <a:cxn ang="f37">
                  <a:pos x="f52" y="f53"/>
                </a:cxn>
                <a:cxn ang="f37">
                  <a:pos x="f51" y="f54"/>
                </a:cxn>
                <a:cxn ang="f37">
                  <a:pos x="f49" y="f54"/>
                </a:cxn>
                <a:cxn ang="f37">
                  <a:pos x="f55" y="f53"/>
                </a:cxn>
                <a:cxn ang="f37">
                  <a:pos x="f49" y="f50"/>
                </a:cxn>
              </a:cxnLst>
              <a:rect l="f45" t="f48" r="f46" b="f47"/>
              <a:pathLst>
                <a:path w="4077777" h="1149082">
                  <a:moveTo>
                    <a:pt x="f5" y="f5"/>
                  </a:moveTo>
                  <a:lnTo>
                    <a:pt x="f8" y="f5"/>
                  </a:lnTo>
                  <a:lnTo>
                    <a:pt x="f6" y="f9"/>
                  </a:lnTo>
                  <a:lnTo>
                    <a:pt x="f8" y="f7"/>
                  </a:lnTo>
                  <a:lnTo>
                    <a:pt x="f5" y="f7"/>
                  </a:lnTo>
                  <a:lnTo>
                    <a:pt x="f9" y="f9"/>
                  </a:lnTo>
                  <a:lnTo>
                    <a:pt x="f5" y="f5"/>
                  </a:lnTo>
                  <a:close/>
                </a:path>
              </a:pathLst>
            </a:custGeom>
            <a:grpFill/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638552" tIns="42675" rIns="595877" bIns="42675" anchor="ctr" anchorCtr="1" compatLnSpc="1">
              <a:noAutofit/>
            </a:bodyPr>
            <a:lstStyle/>
            <a:p>
              <a:pPr marL="0" marR="0" lvl="0" indent="0" algn="ctr" defTabSz="711202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7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l-GR" sz="1600" b="0" i="0" u="none" strike="noStrike" kern="1200" cap="none" spc="0" baseline="0" dirty="0" err="1">
                  <a:solidFill>
                    <a:srgbClr val="FFFFFF"/>
                  </a:solidFill>
                  <a:uFillTx/>
                  <a:latin typeface="Calibri"/>
                </a:rPr>
                <a:t>Οδηγική</a:t>
              </a:r>
              <a:r>
                <a:rPr lang="el-GR" sz="1600" b="0" i="0" u="none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 Εμπειρία και Συνήθειες των ερωτηθέντων ως προς τις μετακινήσεις</a:t>
              </a:r>
              <a:endParaRPr lang="en-GB" sz="16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endParaRPr>
            </a:p>
          </p:txBody>
        </p:sp>
      </p:grpSp>
      <p:grpSp>
        <p:nvGrpSpPr>
          <p:cNvPr id="16" name="Diagram 11">
            <a:extLst>
              <a:ext uri="{FF2B5EF4-FFF2-40B4-BE49-F238E27FC236}">
                <a16:creationId xmlns:a16="http://schemas.microsoft.com/office/drawing/2014/main" id="{AB975DAA-0D0D-65C1-4E6E-4DE663A1AD9B}"/>
              </a:ext>
            </a:extLst>
          </p:cNvPr>
          <p:cNvGrpSpPr/>
          <p:nvPr/>
        </p:nvGrpSpPr>
        <p:grpSpPr>
          <a:xfrm>
            <a:off x="9144001" y="5377892"/>
            <a:ext cx="7574308" cy="1222479"/>
            <a:chOff x="224969" y="3555699"/>
            <a:chExt cx="7345740" cy="1036563"/>
          </a:xfrm>
          <a:solidFill>
            <a:schemeClr val="accent1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D8E2E5E-4318-DFD9-F6D7-FC49EE8DEE56}"/>
                </a:ext>
              </a:extLst>
            </p:cNvPr>
            <p:cNvSpPr/>
            <p:nvPr/>
          </p:nvSpPr>
          <p:spPr>
            <a:xfrm>
              <a:off x="224969" y="3555699"/>
              <a:ext cx="4077775" cy="103656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077777"/>
                <a:gd name="f7" fmla="val 1036562"/>
                <a:gd name="f8" fmla="val 3559496"/>
                <a:gd name="f9" fmla="val 518281"/>
                <a:gd name="f10" fmla="+- 0 0 -90"/>
                <a:gd name="f11" fmla="*/ f3 1 4077777"/>
                <a:gd name="f12" fmla="*/ f4 1 1036562"/>
                <a:gd name="f13" fmla="+- f7 0 f5"/>
                <a:gd name="f14" fmla="+- f6 0 f5"/>
                <a:gd name="f15" fmla="*/ f10 f0 1"/>
                <a:gd name="f16" fmla="*/ f14 1 4077777"/>
                <a:gd name="f17" fmla="*/ f13 1 1036562"/>
                <a:gd name="f18" fmla="*/ 0 f14 1"/>
                <a:gd name="f19" fmla="*/ 0 f13 1"/>
                <a:gd name="f20" fmla="*/ 3559496 f14 1"/>
                <a:gd name="f21" fmla="*/ 4077777 f14 1"/>
                <a:gd name="f22" fmla="*/ 518281 f13 1"/>
                <a:gd name="f23" fmla="*/ 1036562 f13 1"/>
                <a:gd name="f24" fmla="*/ f15 1 f2"/>
                <a:gd name="f25" fmla="*/ f18 1 4077777"/>
                <a:gd name="f26" fmla="*/ f19 1 1036562"/>
                <a:gd name="f27" fmla="*/ f20 1 4077777"/>
                <a:gd name="f28" fmla="*/ f21 1 4077777"/>
                <a:gd name="f29" fmla="*/ f22 1 1036562"/>
                <a:gd name="f30" fmla="*/ f23 1 1036562"/>
                <a:gd name="f31" fmla="*/ f5 1 f16"/>
                <a:gd name="f32" fmla="*/ f6 1 f16"/>
                <a:gd name="f33" fmla="*/ f5 1 f17"/>
                <a:gd name="f34" fmla="*/ f7 1 f17"/>
                <a:gd name="f35" fmla="+- f24 0 f1"/>
                <a:gd name="f36" fmla="*/ f25 1 f16"/>
                <a:gd name="f37" fmla="*/ f26 1 f17"/>
                <a:gd name="f38" fmla="*/ f27 1 f16"/>
                <a:gd name="f39" fmla="*/ f28 1 f16"/>
                <a:gd name="f40" fmla="*/ f29 1 f17"/>
                <a:gd name="f41" fmla="*/ f30 1 f17"/>
                <a:gd name="f42" fmla="*/ f31 f11 1"/>
                <a:gd name="f43" fmla="*/ f32 f11 1"/>
                <a:gd name="f44" fmla="*/ f34 f12 1"/>
                <a:gd name="f45" fmla="*/ f33 f12 1"/>
                <a:gd name="f46" fmla="*/ f36 f11 1"/>
                <a:gd name="f47" fmla="*/ f37 f12 1"/>
                <a:gd name="f48" fmla="*/ f38 f11 1"/>
                <a:gd name="f49" fmla="*/ f39 f11 1"/>
                <a:gd name="f50" fmla="*/ f40 f12 1"/>
                <a:gd name="f51" fmla="*/ f41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5">
                  <a:pos x="f46" y="f47"/>
                </a:cxn>
                <a:cxn ang="f35">
                  <a:pos x="f48" y="f47"/>
                </a:cxn>
                <a:cxn ang="f35">
                  <a:pos x="f49" y="f50"/>
                </a:cxn>
                <a:cxn ang="f35">
                  <a:pos x="f48" y="f51"/>
                </a:cxn>
                <a:cxn ang="f35">
                  <a:pos x="f46" y="f51"/>
                </a:cxn>
                <a:cxn ang="f35">
                  <a:pos x="f46" y="f47"/>
                </a:cxn>
              </a:cxnLst>
              <a:rect l="f42" t="f45" r="f43" b="f44"/>
              <a:pathLst>
                <a:path w="4077777" h="1036562">
                  <a:moveTo>
                    <a:pt x="f5" y="f5"/>
                  </a:moveTo>
                  <a:lnTo>
                    <a:pt x="f8" y="f5"/>
                  </a:lnTo>
                  <a:lnTo>
                    <a:pt x="f6" y="f9"/>
                  </a:lnTo>
                  <a:lnTo>
                    <a:pt x="f8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grpFill/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85340" tIns="42675" rIns="280473" bIns="42675" anchor="ctr" anchorCtr="1" compatLnSpc="1">
              <a:noAutofit/>
            </a:bodyPr>
            <a:lstStyle/>
            <a:p>
              <a:pPr marL="0" marR="0" lvl="0" indent="0" algn="ctr" defTabSz="711202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7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l-GR" sz="16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Τρίτη Ενότητα</a:t>
              </a:r>
              <a:endParaRPr lang="en-GB" sz="1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8291C4E9-4A6E-D4BC-570B-421C0F8D807A}"/>
                </a:ext>
              </a:extLst>
            </p:cNvPr>
            <p:cNvSpPr/>
            <p:nvPr/>
          </p:nvSpPr>
          <p:spPr>
            <a:xfrm>
              <a:off x="3492934" y="3555699"/>
              <a:ext cx="4077775" cy="103656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077777"/>
                <a:gd name="f7" fmla="val 1036562"/>
                <a:gd name="f8" fmla="val 3559496"/>
                <a:gd name="f9" fmla="val 518281"/>
                <a:gd name="f10" fmla="+- 0 0 -90"/>
                <a:gd name="f11" fmla="*/ f3 1 4077777"/>
                <a:gd name="f12" fmla="*/ f4 1 1036562"/>
                <a:gd name="f13" fmla="+- f7 0 f5"/>
                <a:gd name="f14" fmla="+- f6 0 f5"/>
                <a:gd name="f15" fmla="*/ f10 f0 1"/>
                <a:gd name="f16" fmla="*/ f14 1 4077777"/>
                <a:gd name="f17" fmla="*/ f13 1 1036562"/>
                <a:gd name="f18" fmla="*/ 0 f14 1"/>
                <a:gd name="f19" fmla="*/ 0 f13 1"/>
                <a:gd name="f20" fmla="*/ 3559496 f14 1"/>
                <a:gd name="f21" fmla="*/ 4077777 f14 1"/>
                <a:gd name="f22" fmla="*/ 518281 f13 1"/>
                <a:gd name="f23" fmla="*/ 1036562 f13 1"/>
                <a:gd name="f24" fmla="*/ 518281 f14 1"/>
                <a:gd name="f25" fmla="*/ f15 1 f2"/>
                <a:gd name="f26" fmla="*/ f18 1 4077777"/>
                <a:gd name="f27" fmla="*/ f19 1 1036562"/>
                <a:gd name="f28" fmla="*/ f20 1 4077777"/>
                <a:gd name="f29" fmla="*/ f21 1 4077777"/>
                <a:gd name="f30" fmla="*/ f22 1 1036562"/>
                <a:gd name="f31" fmla="*/ f23 1 1036562"/>
                <a:gd name="f32" fmla="*/ f24 1 4077777"/>
                <a:gd name="f33" fmla="*/ f5 1 f16"/>
                <a:gd name="f34" fmla="*/ f6 1 f16"/>
                <a:gd name="f35" fmla="*/ f5 1 f17"/>
                <a:gd name="f36" fmla="*/ f7 1 f17"/>
                <a:gd name="f37" fmla="+- f25 0 f1"/>
                <a:gd name="f38" fmla="*/ f26 1 f16"/>
                <a:gd name="f39" fmla="*/ f27 1 f17"/>
                <a:gd name="f40" fmla="*/ f28 1 f16"/>
                <a:gd name="f41" fmla="*/ f29 1 f16"/>
                <a:gd name="f42" fmla="*/ f30 1 f17"/>
                <a:gd name="f43" fmla="*/ f31 1 f17"/>
                <a:gd name="f44" fmla="*/ f32 1 f16"/>
                <a:gd name="f45" fmla="*/ f33 f11 1"/>
                <a:gd name="f46" fmla="*/ f34 f11 1"/>
                <a:gd name="f47" fmla="*/ f36 f12 1"/>
                <a:gd name="f48" fmla="*/ f35 f12 1"/>
                <a:gd name="f49" fmla="*/ f38 f11 1"/>
                <a:gd name="f50" fmla="*/ f39 f12 1"/>
                <a:gd name="f51" fmla="*/ f40 f11 1"/>
                <a:gd name="f52" fmla="*/ f41 f11 1"/>
                <a:gd name="f53" fmla="*/ f42 f12 1"/>
                <a:gd name="f54" fmla="*/ f43 f12 1"/>
                <a:gd name="f55" fmla="*/ f44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7">
                  <a:pos x="f49" y="f50"/>
                </a:cxn>
                <a:cxn ang="f37">
                  <a:pos x="f51" y="f50"/>
                </a:cxn>
                <a:cxn ang="f37">
                  <a:pos x="f52" y="f53"/>
                </a:cxn>
                <a:cxn ang="f37">
                  <a:pos x="f51" y="f54"/>
                </a:cxn>
                <a:cxn ang="f37">
                  <a:pos x="f49" y="f54"/>
                </a:cxn>
                <a:cxn ang="f37">
                  <a:pos x="f55" y="f53"/>
                </a:cxn>
                <a:cxn ang="f37">
                  <a:pos x="f49" y="f50"/>
                </a:cxn>
              </a:cxnLst>
              <a:rect l="f45" t="f48" r="f46" b="f47"/>
              <a:pathLst>
                <a:path w="4077777" h="1036562">
                  <a:moveTo>
                    <a:pt x="f5" y="f5"/>
                  </a:moveTo>
                  <a:lnTo>
                    <a:pt x="f8" y="f5"/>
                  </a:lnTo>
                  <a:lnTo>
                    <a:pt x="f6" y="f9"/>
                  </a:lnTo>
                  <a:lnTo>
                    <a:pt x="f8" y="f7"/>
                  </a:lnTo>
                  <a:lnTo>
                    <a:pt x="f5" y="f7"/>
                  </a:lnTo>
                  <a:lnTo>
                    <a:pt x="f9" y="f9"/>
                  </a:lnTo>
                  <a:lnTo>
                    <a:pt x="f5" y="f5"/>
                  </a:lnTo>
                  <a:close/>
                </a:path>
              </a:pathLst>
            </a:custGeom>
            <a:grpFill/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574288" tIns="37334" rIns="536953" bIns="37334" anchor="ctr" anchorCtr="1" compatLnSpc="1">
              <a:noAutofit/>
            </a:bodyPr>
            <a:lstStyle/>
            <a:p>
              <a:pPr marL="0" marR="0" lvl="0" indent="0" algn="ctr" defTabSz="622304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l-GR" sz="14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10 Σενάρια Επιλογής με παραμέτρους: </a:t>
              </a:r>
            </a:p>
            <a:p>
              <a:pPr marL="0" marR="0" lvl="0" indent="0" algn="ctr" defTabSz="622304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l-GR" sz="14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Χρόνο Διαδρομής, </a:t>
              </a:r>
            </a:p>
            <a:p>
              <a:pPr marL="0" marR="0" lvl="0" indent="0" algn="ctr" defTabSz="622304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l-GR" sz="14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Κατανάλωση Καυσίμου</a:t>
              </a:r>
            </a:p>
            <a:p>
              <a:pPr marL="0" marR="0" lvl="0" indent="0" algn="ctr" defTabSz="622304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l-GR" sz="14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Πιθανότητα Οδικού Ατυχήματος</a:t>
              </a:r>
              <a:endParaRPr lang="en-GB" sz="14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</p:grpSp>
      <p:grpSp>
        <p:nvGrpSpPr>
          <p:cNvPr id="20" name="Diagram 12">
            <a:extLst>
              <a:ext uri="{FF2B5EF4-FFF2-40B4-BE49-F238E27FC236}">
                <a16:creationId xmlns:a16="http://schemas.microsoft.com/office/drawing/2014/main" id="{4C9B6628-2B45-5843-218D-22FEBDD50A2B}"/>
              </a:ext>
            </a:extLst>
          </p:cNvPr>
          <p:cNvGrpSpPr/>
          <p:nvPr/>
        </p:nvGrpSpPr>
        <p:grpSpPr>
          <a:xfrm>
            <a:off x="9144001" y="7075409"/>
            <a:ext cx="7574308" cy="1282981"/>
            <a:chOff x="224969" y="4874382"/>
            <a:chExt cx="7345740" cy="1036563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894E933-934C-C7A8-2B15-400CC0ECF09C}"/>
                </a:ext>
              </a:extLst>
            </p:cNvPr>
            <p:cNvSpPr/>
            <p:nvPr/>
          </p:nvSpPr>
          <p:spPr>
            <a:xfrm>
              <a:off x="224969" y="4874382"/>
              <a:ext cx="4077775" cy="103656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077777"/>
                <a:gd name="f7" fmla="val 1036562"/>
                <a:gd name="f8" fmla="val 3559496"/>
                <a:gd name="f9" fmla="val 518281"/>
                <a:gd name="f10" fmla="+- 0 0 -90"/>
                <a:gd name="f11" fmla="*/ f3 1 4077777"/>
                <a:gd name="f12" fmla="*/ f4 1 1036562"/>
                <a:gd name="f13" fmla="+- f7 0 f5"/>
                <a:gd name="f14" fmla="+- f6 0 f5"/>
                <a:gd name="f15" fmla="*/ f10 f0 1"/>
                <a:gd name="f16" fmla="*/ f14 1 4077777"/>
                <a:gd name="f17" fmla="*/ f13 1 1036562"/>
                <a:gd name="f18" fmla="*/ 0 f14 1"/>
                <a:gd name="f19" fmla="*/ 0 f13 1"/>
                <a:gd name="f20" fmla="*/ 3559496 f14 1"/>
                <a:gd name="f21" fmla="*/ 4077777 f14 1"/>
                <a:gd name="f22" fmla="*/ 518281 f13 1"/>
                <a:gd name="f23" fmla="*/ 1036562 f13 1"/>
                <a:gd name="f24" fmla="*/ f15 1 f2"/>
                <a:gd name="f25" fmla="*/ f18 1 4077777"/>
                <a:gd name="f26" fmla="*/ f19 1 1036562"/>
                <a:gd name="f27" fmla="*/ f20 1 4077777"/>
                <a:gd name="f28" fmla="*/ f21 1 4077777"/>
                <a:gd name="f29" fmla="*/ f22 1 1036562"/>
                <a:gd name="f30" fmla="*/ f23 1 1036562"/>
                <a:gd name="f31" fmla="*/ f5 1 f16"/>
                <a:gd name="f32" fmla="*/ f6 1 f16"/>
                <a:gd name="f33" fmla="*/ f5 1 f17"/>
                <a:gd name="f34" fmla="*/ f7 1 f17"/>
                <a:gd name="f35" fmla="+- f24 0 f1"/>
                <a:gd name="f36" fmla="*/ f25 1 f16"/>
                <a:gd name="f37" fmla="*/ f26 1 f17"/>
                <a:gd name="f38" fmla="*/ f27 1 f16"/>
                <a:gd name="f39" fmla="*/ f28 1 f16"/>
                <a:gd name="f40" fmla="*/ f29 1 f17"/>
                <a:gd name="f41" fmla="*/ f30 1 f17"/>
                <a:gd name="f42" fmla="*/ f31 f11 1"/>
                <a:gd name="f43" fmla="*/ f32 f11 1"/>
                <a:gd name="f44" fmla="*/ f34 f12 1"/>
                <a:gd name="f45" fmla="*/ f33 f12 1"/>
                <a:gd name="f46" fmla="*/ f36 f11 1"/>
                <a:gd name="f47" fmla="*/ f37 f12 1"/>
                <a:gd name="f48" fmla="*/ f38 f11 1"/>
                <a:gd name="f49" fmla="*/ f39 f11 1"/>
                <a:gd name="f50" fmla="*/ f40 f12 1"/>
                <a:gd name="f51" fmla="*/ f41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5">
                  <a:pos x="f46" y="f47"/>
                </a:cxn>
                <a:cxn ang="f35">
                  <a:pos x="f48" y="f47"/>
                </a:cxn>
                <a:cxn ang="f35">
                  <a:pos x="f49" y="f50"/>
                </a:cxn>
                <a:cxn ang="f35">
                  <a:pos x="f48" y="f51"/>
                </a:cxn>
                <a:cxn ang="f35">
                  <a:pos x="f46" y="f51"/>
                </a:cxn>
                <a:cxn ang="f35">
                  <a:pos x="f46" y="f47"/>
                </a:cxn>
              </a:cxnLst>
              <a:rect l="f42" t="f45" r="f43" b="f44"/>
              <a:pathLst>
                <a:path w="4077777" h="1036562">
                  <a:moveTo>
                    <a:pt x="f5" y="f5"/>
                  </a:moveTo>
                  <a:lnTo>
                    <a:pt x="f8" y="f5"/>
                  </a:lnTo>
                  <a:lnTo>
                    <a:pt x="f6" y="f9"/>
                  </a:lnTo>
                  <a:lnTo>
                    <a:pt x="f8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grpFill/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85340" tIns="42675" rIns="280473" bIns="42675" anchor="ctr" anchorCtr="1" compatLnSpc="1">
              <a:noAutofit/>
            </a:bodyPr>
            <a:lstStyle/>
            <a:p>
              <a:pPr marL="0" marR="0" lvl="0" indent="0" algn="ctr" defTabSz="711202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7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l-GR" sz="1600" b="0" i="0" u="none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Τέταρτη Ενότητα</a:t>
              </a:r>
              <a:endParaRPr lang="en-GB" sz="16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E547282-8AA8-D43B-40CC-7446D694CA5B}"/>
                </a:ext>
              </a:extLst>
            </p:cNvPr>
            <p:cNvSpPr/>
            <p:nvPr/>
          </p:nvSpPr>
          <p:spPr>
            <a:xfrm>
              <a:off x="3492934" y="4874382"/>
              <a:ext cx="4077775" cy="103656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077777"/>
                <a:gd name="f7" fmla="val 1036562"/>
                <a:gd name="f8" fmla="val 3559496"/>
                <a:gd name="f9" fmla="val 518281"/>
                <a:gd name="f10" fmla="+- 0 0 -90"/>
                <a:gd name="f11" fmla="*/ f3 1 4077777"/>
                <a:gd name="f12" fmla="*/ f4 1 1036562"/>
                <a:gd name="f13" fmla="+- f7 0 f5"/>
                <a:gd name="f14" fmla="+- f6 0 f5"/>
                <a:gd name="f15" fmla="*/ f10 f0 1"/>
                <a:gd name="f16" fmla="*/ f14 1 4077777"/>
                <a:gd name="f17" fmla="*/ f13 1 1036562"/>
                <a:gd name="f18" fmla="*/ 0 f14 1"/>
                <a:gd name="f19" fmla="*/ 0 f13 1"/>
                <a:gd name="f20" fmla="*/ 3559496 f14 1"/>
                <a:gd name="f21" fmla="*/ 4077777 f14 1"/>
                <a:gd name="f22" fmla="*/ 518281 f13 1"/>
                <a:gd name="f23" fmla="*/ 1036562 f13 1"/>
                <a:gd name="f24" fmla="*/ 518281 f14 1"/>
                <a:gd name="f25" fmla="*/ f15 1 f2"/>
                <a:gd name="f26" fmla="*/ f18 1 4077777"/>
                <a:gd name="f27" fmla="*/ f19 1 1036562"/>
                <a:gd name="f28" fmla="*/ f20 1 4077777"/>
                <a:gd name="f29" fmla="*/ f21 1 4077777"/>
                <a:gd name="f30" fmla="*/ f22 1 1036562"/>
                <a:gd name="f31" fmla="*/ f23 1 1036562"/>
                <a:gd name="f32" fmla="*/ f24 1 4077777"/>
                <a:gd name="f33" fmla="*/ f5 1 f16"/>
                <a:gd name="f34" fmla="*/ f6 1 f16"/>
                <a:gd name="f35" fmla="*/ f5 1 f17"/>
                <a:gd name="f36" fmla="*/ f7 1 f17"/>
                <a:gd name="f37" fmla="+- f25 0 f1"/>
                <a:gd name="f38" fmla="*/ f26 1 f16"/>
                <a:gd name="f39" fmla="*/ f27 1 f17"/>
                <a:gd name="f40" fmla="*/ f28 1 f16"/>
                <a:gd name="f41" fmla="*/ f29 1 f16"/>
                <a:gd name="f42" fmla="*/ f30 1 f17"/>
                <a:gd name="f43" fmla="*/ f31 1 f17"/>
                <a:gd name="f44" fmla="*/ f32 1 f16"/>
                <a:gd name="f45" fmla="*/ f33 f11 1"/>
                <a:gd name="f46" fmla="*/ f34 f11 1"/>
                <a:gd name="f47" fmla="*/ f36 f12 1"/>
                <a:gd name="f48" fmla="*/ f35 f12 1"/>
                <a:gd name="f49" fmla="*/ f38 f11 1"/>
                <a:gd name="f50" fmla="*/ f39 f12 1"/>
                <a:gd name="f51" fmla="*/ f40 f11 1"/>
                <a:gd name="f52" fmla="*/ f41 f11 1"/>
                <a:gd name="f53" fmla="*/ f42 f12 1"/>
                <a:gd name="f54" fmla="*/ f43 f12 1"/>
                <a:gd name="f55" fmla="*/ f44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7">
                  <a:pos x="f49" y="f50"/>
                </a:cxn>
                <a:cxn ang="f37">
                  <a:pos x="f51" y="f50"/>
                </a:cxn>
                <a:cxn ang="f37">
                  <a:pos x="f52" y="f53"/>
                </a:cxn>
                <a:cxn ang="f37">
                  <a:pos x="f51" y="f54"/>
                </a:cxn>
                <a:cxn ang="f37">
                  <a:pos x="f49" y="f54"/>
                </a:cxn>
                <a:cxn ang="f37">
                  <a:pos x="f55" y="f53"/>
                </a:cxn>
                <a:cxn ang="f37">
                  <a:pos x="f49" y="f50"/>
                </a:cxn>
              </a:cxnLst>
              <a:rect l="f45" t="f48" r="f46" b="f47"/>
              <a:pathLst>
                <a:path w="4077777" h="1036562">
                  <a:moveTo>
                    <a:pt x="f5" y="f5"/>
                  </a:moveTo>
                  <a:lnTo>
                    <a:pt x="f8" y="f5"/>
                  </a:lnTo>
                  <a:lnTo>
                    <a:pt x="f6" y="f9"/>
                  </a:lnTo>
                  <a:lnTo>
                    <a:pt x="f8" y="f7"/>
                  </a:lnTo>
                  <a:lnTo>
                    <a:pt x="f5" y="f7"/>
                  </a:lnTo>
                  <a:lnTo>
                    <a:pt x="f9" y="f9"/>
                  </a:lnTo>
                  <a:lnTo>
                    <a:pt x="f5" y="f5"/>
                  </a:lnTo>
                  <a:close/>
                </a:path>
              </a:pathLst>
            </a:custGeom>
            <a:grpFill/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582289" tIns="42675" rIns="539614" bIns="42675" anchor="ctr" anchorCtr="1" compatLnSpc="1">
              <a:noAutofit/>
            </a:bodyPr>
            <a:lstStyle/>
            <a:p>
              <a:pPr marL="0" marR="0" lvl="0" indent="0" algn="ctr" defTabSz="711202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7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l-GR" sz="1600" b="0" i="0" u="none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Δημογραφικά Στοιχεία</a:t>
              </a:r>
              <a:endParaRPr lang="en-GB" sz="16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endParaRPr>
            </a:p>
          </p:txBody>
        </p:sp>
      </p:grp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0880903-6EEC-4311-1039-478900C48692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l-GR"/>
              <a:t>Ανάλυση Αποδοχής και Ωφελειών από τη θέσπιση ορίου ταχύτητας 30 χλμ/ώρα στο οδικό δίκτυο της Αθήνας</a:t>
            </a:r>
            <a:endParaRPr lang="el-G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14749">
            <a:alpha val="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01564" y="1011352"/>
            <a:ext cx="7591424" cy="3923735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395013" y="1019176"/>
            <a:ext cx="7591423" cy="3943692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5300215" y="184322"/>
            <a:ext cx="8189595" cy="604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800" spc="-310" dirty="0"/>
              <a:t>Σ</a:t>
            </a:r>
            <a:r>
              <a:rPr sz="3800" spc="-30" dirty="0"/>
              <a:t>Υ</a:t>
            </a:r>
            <a:r>
              <a:rPr sz="3800" spc="-140" dirty="0"/>
              <a:t>Γ</a:t>
            </a:r>
            <a:r>
              <a:rPr sz="3800" spc="100" dirty="0"/>
              <a:t>Κ</a:t>
            </a:r>
            <a:r>
              <a:rPr sz="3800" spc="-180" dirty="0"/>
              <a:t>Ε</a:t>
            </a:r>
            <a:r>
              <a:rPr sz="3800" spc="-45" dirty="0"/>
              <a:t>Ν</a:t>
            </a:r>
            <a:r>
              <a:rPr sz="3800" spc="-254" dirty="0"/>
              <a:t>Τ</a:t>
            </a:r>
            <a:r>
              <a:rPr sz="3800" spc="60" dirty="0"/>
              <a:t>Ρ</a:t>
            </a:r>
            <a:r>
              <a:rPr sz="3800" spc="75" dirty="0"/>
              <a:t>Ω</a:t>
            </a:r>
            <a:r>
              <a:rPr sz="3800" spc="-254" dirty="0"/>
              <a:t>Τ</a:t>
            </a:r>
            <a:r>
              <a:rPr sz="3800" spc="50" dirty="0"/>
              <a:t>Ι</a:t>
            </a:r>
            <a:r>
              <a:rPr sz="3800" spc="100" dirty="0"/>
              <a:t>Κ</a:t>
            </a:r>
            <a:r>
              <a:rPr sz="3800" spc="-140" dirty="0"/>
              <a:t>Α</a:t>
            </a:r>
            <a:r>
              <a:rPr sz="3800" spc="-280" dirty="0"/>
              <a:t> </a:t>
            </a:r>
            <a:r>
              <a:rPr sz="3800" spc="-310" dirty="0"/>
              <a:t>Σ</a:t>
            </a:r>
            <a:r>
              <a:rPr sz="3800" spc="-254" dirty="0"/>
              <a:t>Τ</a:t>
            </a:r>
            <a:r>
              <a:rPr sz="3800" spc="-55" dirty="0"/>
              <a:t>Ο</a:t>
            </a:r>
            <a:r>
              <a:rPr sz="3800" spc="50" dirty="0"/>
              <a:t>Ι</a:t>
            </a:r>
            <a:r>
              <a:rPr sz="3800" spc="-35" dirty="0"/>
              <a:t>Χ</a:t>
            </a:r>
            <a:r>
              <a:rPr sz="3800" spc="-180" dirty="0"/>
              <a:t>Ε</a:t>
            </a:r>
            <a:r>
              <a:rPr sz="3800" spc="50" dirty="0"/>
              <a:t>Ι</a:t>
            </a:r>
            <a:r>
              <a:rPr sz="3800" spc="-140" dirty="0"/>
              <a:t>Α</a:t>
            </a:r>
            <a:r>
              <a:rPr sz="3800" spc="-280" dirty="0"/>
              <a:t> </a:t>
            </a:r>
            <a:r>
              <a:rPr sz="3800" spc="65" dirty="0"/>
              <a:t>Δ</a:t>
            </a:r>
            <a:r>
              <a:rPr sz="3800" spc="-180" dirty="0"/>
              <a:t>Ε</a:t>
            </a:r>
            <a:r>
              <a:rPr sz="3800" spc="50" dirty="0"/>
              <a:t>Ι</a:t>
            </a:r>
            <a:r>
              <a:rPr sz="3800" spc="-140" dirty="0"/>
              <a:t>Γ</a:t>
            </a:r>
            <a:r>
              <a:rPr sz="3800" spc="160" dirty="0"/>
              <a:t>Μ</a:t>
            </a:r>
            <a:r>
              <a:rPr sz="3800" spc="-145" dirty="0"/>
              <a:t>Α</a:t>
            </a:r>
            <a:r>
              <a:rPr sz="3800" spc="-254" dirty="0"/>
              <a:t>Τ</a:t>
            </a:r>
            <a:r>
              <a:rPr sz="3800" spc="-55" dirty="0"/>
              <a:t>Ο</a:t>
            </a:r>
            <a:r>
              <a:rPr sz="3800" spc="-305" dirty="0"/>
              <a:t>Σ</a:t>
            </a:r>
            <a:endParaRPr sz="3800" dirty="0"/>
          </a:p>
        </p:txBody>
      </p:sp>
      <p:pic>
        <p:nvPicPr>
          <p:cNvPr id="11" name="object 2">
            <a:extLst>
              <a:ext uri="{FF2B5EF4-FFF2-40B4-BE49-F238E27FC236}">
                <a16:creationId xmlns:a16="http://schemas.microsoft.com/office/drawing/2014/main" id="{B6AB64C2-D151-9523-075C-6606E11AE952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9410700"/>
            <a:ext cx="1066800" cy="876300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1BB44D-8274-6724-360C-9BCF8CA4233C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l-GR"/>
              <a:t>Ανάλυση Αποδοχής και Ωφελειών από τη θέσπιση ορίου ταχύτητας 30 χλμ/ώρα στο οδικό δίκτυο της Αθήνας</a:t>
            </a:r>
            <a:endParaRPr lang="el-GR" dirty="0"/>
          </a:p>
        </p:txBody>
      </p:sp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282515" y="5188308"/>
            <a:ext cx="7591424" cy="41531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72B14AB-9F9D-E127-9FEB-35DACB8EBE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75961" y="5193202"/>
            <a:ext cx="7610473" cy="417405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28940</TotalTime>
  <Words>2137</Words>
  <Application>Microsoft Office PowerPoint</Application>
  <PresentationFormat>Custom</PresentationFormat>
  <Paragraphs>196</Paragraphs>
  <Slides>33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Arial</vt:lpstr>
      <vt:lpstr>Calibri</vt:lpstr>
      <vt:lpstr>Trebuchet MS</vt:lpstr>
      <vt:lpstr>Wingdings</vt:lpstr>
      <vt:lpstr>Office Theme</vt:lpstr>
      <vt:lpstr>PowerPoint Presentation</vt:lpstr>
      <vt:lpstr>ΑΝΤΙΚΕΙΜΕΝΟ ΚΑΙ ΣΤΟΧΟΣ  ΔΙΠΛΩΜΑΤΙΚΗΣ ΕΡΓΑΣΙΑΣ</vt:lpstr>
      <vt:lpstr>ΜΕΘΟΔΟΛΟΓΙΑ ΔΙΠΛΩΜΑΤΙΚΗΣ ΕΡΓΑΣΙΑΣ</vt:lpstr>
      <vt:lpstr>ΘΕΩΡΗΤΙΚΟ ΥΠΟΒΑΘΡΟ</vt:lpstr>
      <vt:lpstr>ΒΙΒΛΙΟΓΡΑΦΙΚΗ ΑΝΑΣΚΟΠΗΣΗ</vt:lpstr>
      <vt:lpstr>ΒΙΒΛΙΟΓΡΑΦΙΚΗ ΑΝΑΣΚΟΠΗΣΗ</vt:lpstr>
      <vt:lpstr>ΕΡΩΤΗΜΑΤΟΛΟΓΙΟ</vt:lpstr>
      <vt:lpstr>ΔΟΜΗ ΕΡΩΤΗΜΑΤΟΛΟΓΙΟΥ</vt:lpstr>
      <vt:lpstr>ΣΥΓΚΕΝΤΡΩΤΙΚΑ ΣΤΟΙΧΕΙΑ ΔΕΙΓΜΑΤΟΣ</vt:lpstr>
      <vt:lpstr>ΑΝΑΠΤΥΞΗ ΜΑΘΗΜΑΤΙΚΩΝ ΜΟΝΤΕΛΩΝ</vt:lpstr>
      <vt:lpstr>ΔΙΑΔΙΚΑΣΙΑ ΣΤΑΤΙΣΤΙΚΗΣ ΕΠΕΞΕΡΓΑΣΙΑΣ</vt:lpstr>
      <vt:lpstr>ΣΤΑΤΙΣΤΙΚΟ ΜΟΝΤΕΛΟ ΠΟΛΥΩΝΥΜΙΚΗΣ ΛΟΓΙΣΤΙΚΗΣ ΠΑΛΙΝΔΡΟΜΗΣΗΣ</vt:lpstr>
      <vt:lpstr>ΣΥΝΑΡΤΗΣΗ ΧΡΗΣΙΜΟΤΗΤΑΣ ΠΟΛΥΩΝΥΜΙΚΟΥ ΜΟΝΤΕΛΟΥ</vt:lpstr>
      <vt:lpstr>ΣΤΑΤΙΣΤΙΚΟ ΜΟΝΤΕΛΟ ΔΙΩΝΥΜΙΚΗΣ ΛΟΓΙΣΤΙΚΗΣ ΠΑΛΙΝΔΡΟΜΗΣ (1Ης ΕΝΑΛΛΑΚΤΙΚΗΣ)</vt:lpstr>
      <vt:lpstr>ΣΤΑΤΙΣΤΙΚΟ ΜΟΝΤΕΛΟ ΔΙΩΝΥΜΙΚΗΣ ΛΟΓΙΣΤΙΚΗΣ ΠΑΛΙΝΔΡΟΜΗΣ (2Ης ΕΝΑΛΛΑΚΤΙΚΗΣ)</vt:lpstr>
      <vt:lpstr>ΣΥΝΑΡΤΗΣΕΙΣ ΧΡΗΣΙΜΟΤΗΤΑΣ ΜΟΝΤΕΛΩΝ ΔΙΩΝΥΜΙΚΗΣ ΛΟΓΙΣΤΙΚΗΣ ΠΑΛΙΝΔΡΟΜΗΣΗΣ</vt:lpstr>
      <vt:lpstr>ΚΟΙΝΩΝΙΚΟ-ΟΙΚΟΝΟΜΙΚΗ ΑΝΑΛΥΣΗ</vt:lpstr>
      <vt:lpstr>ΚΟΙΝΩΝΙΚΟ-ΟΙΚΟΝΟΜΙΚΗ ΑΝΑΛΥΣΗ ΚΟΣΤΗ - ΟΦΕΛΗ</vt:lpstr>
      <vt:lpstr>ΚΟΙΝΩΝΙΚΟ-ΟΙΚΟΝΟΜΙΚΗ ΑΝΑΛΥΣΗ ΑΠΟΔΟΧΗ ΣΕΝΑΡΙΟΥ</vt:lpstr>
      <vt:lpstr>ΕΠΙΠΤΩΣΕΙΣ ΣΤΗΝ ΟΔΙΚΗ ΑΣΦΑΛΕΙΑ</vt:lpstr>
      <vt:lpstr>ΚΟΙΝΩΝΙΚΟ-ΟΙΚΟΝΟΜΙΚΗ ΑΝΑΛΥΣΗ  ΕΠΙΠΤΩΣΕΙΣ ΣΤΗΝ ΚΥΚΛΟΦΟΡΙΑ  ΧΡΟΝΟΣ ΔΙΑΔΡΟΜΗΣ</vt:lpstr>
      <vt:lpstr>ΚΟΙΝΩΝΙΚΟ-ΟΙΚΟΝΟΜΙΚΗ ΑΝΑΛΥΣΗ  ΕΠΙΠΤΩΣΕΙΣ ΣΤΗΝ ΚΥΚΛΟΦΟΡΙΑ  ΚΑΤΑΝΑΛΩΣΗ ΚΑΥΣΙΜΟΥ</vt:lpstr>
      <vt:lpstr>ΚΟΙΝΩΝΙΚΟ-ΟΙΚΟΝΟΜΙΚΗ ΑΝΑΛΥΣΗ ΠΕΡΙΒΑΛΛΟΝΤΙΚΕΣ ΕΠΙΠΤΩΣΕΙΣ</vt:lpstr>
      <vt:lpstr>ΚΟΙΝΩΝΙΚΟ-ΟΙΚΟΝΟΜΙΚΗ ΑΝΑΛΥΣΗ  ΚΟΣΤΟΣ ΕΠΕΝΔΥΣΗΣ</vt:lpstr>
      <vt:lpstr>ΚΟΙΝΩΝΙΚΟ-ΟΙΚΟΝΟΜΙΚΗ ΑΝΑΛΥΣΗ  ΛΕΙΤΟΥΡΓΙΚΟ ΚΟΣΤΟΣ</vt:lpstr>
      <vt:lpstr>ΚΟΙΝΩΝΙΚΟ-ΟΙΚΟΝΟΜΙΚΗ ΑΝΑΛΥΣΗ ΣΥΓΚΕΝΤΡΩΤΙΚΟΣ ΠΙΝΑΚΑΣ ΚΟΣΤΟΥΣ-ΩΦΕΛΕΙΩΝ</vt:lpstr>
      <vt:lpstr>ΣΥΓΚΕΝΤΡΩΤΙΚΟΣ ΠΙΝΑΚΑΣ ΚΟΣΤΟΣ-ΟΦΕΛΟΥΣ  ΤΕΛΙΚΗ ΑΝΑΛΥΣΗ</vt:lpstr>
      <vt:lpstr>ΣΥΜΠΕΡΑΣΜΑΤΑ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Εθνικ</dc:title>
  <dc:creator>Στέλλα Ρούσσου</dc:creator>
  <cp:keywords>DAE6y0sMC9U,BAETA5O2f_A</cp:keywords>
  <cp:lastModifiedBy>Στυλιανη Ρουσσου</cp:lastModifiedBy>
  <cp:revision>30</cp:revision>
  <dcterms:created xsi:type="dcterms:W3CDTF">2022-03-14T21:53:37Z</dcterms:created>
  <dcterms:modified xsi:type="dcterms:W3CDTF">2022-07-15T09:04:50Z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2022-03-14T00:00:00Z</vt:filetime>
  </property>
  <property fmtid="{D5CDD505-2E9C-101B-9397-08002B2CF9AE}" pid="3" name="Creator">
    <vt:lpwstr>Canva</vt:lpwstr>
  </property>
  <property fmtid="{D5CDD505-2E9C-101B-9397-08002B2CF9AE}" pid="4" name="LastSaved">
    <vt:filetime>2022-03-14T00:00:00Z</vt:filetime>
  </property>
</Properties>
</file>