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6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10F6D3-F12C-4C3E-AEF8-2A57B1A139C1}" v="2084" dt="2021-07-09T11:15:24.034"/>
    <p1510:client id="{39621303-52BE-49CD-91C3-C27508E4C906}" v="52" dt="2021-07-04T13:09:48.734"/>
    <p1510:client id="{42783398-37ED-4641-BF93-41DD38D9D4E4}" v="56" dt="2021-07-09T14:45:28.806"/>
    <p1510:client id="{59CEF1CC-3636-46BF-A519-53CD1379CD46}" v="1478" dt="2021-07-04T22:36:08.655"/>
    <p1510:client id="{66BD8C8F-B0B4-451F-9B52-9E3D7B228A35}" v="968" dt="2021-07-06T18:53:51.897"/>
    <p1510:client id="{71F4503D-F48C-48D3-BF04-538F0B832B69}" v="88" dt="2021-07-10T11:17:32.006"/>
    <p1510:client id="{7334552A-26CD-43D3-97ED-C12B97257B12}" v="943" dt="2021-07-04T12:27:35.273"/>
    <p1510:client id="{75D4DA04-64F7-4436-8FC6-833E3D6B97DD}" v="565" dt="2021-07-04T13:42:00.395"/>
    <p1510:client id="{83CD9967-FD87-4316-991D-D54071A1A159}" v="4294" dt="2021-07-04T16:45:00.182"/>
    <p1510:client id="{91EF9D8D-9B46-4C8B-B803-BE707806DE2B}" v="1243" dt="2021-07-06T18:22:44.505"/>
    <p1510:client id="{AC04B564-D2EE-43E2-97F6-E5463A250E4B}" v="85" dt="2021-07-11T12:20:03.990"/>
    <p1510:client id="{BAC78D9D-1E92-421D-B6F5-A084D4457FE7}" v="192" dt="2021-07-13T12:07:15.410"/>
    <p1510:client id="{E3DC365C-1734-4FC9-A4AC-A1BE5F155EE9}" v="4" dt="2021-07-13T14:42:14.653"/>
    <p1510:client id="{ED4B3772-70A8-47BA-BD2C-3F68B6B9E3C0}" v="2049" dt="2021-07-08T11:13:09.476"/>
    <p1510:client id="{EDF0E34A-06A2-4C43-BF51-A94C7B8F25B9}" v="996" dt="2021-07-09T21:27:31.728"/>
    <p1510:client id="{F09E9DC2-3C79-46AD-91B8-CEE694DF42E9}" v="204" dt="2021-07-06T19:16:22.7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0CD37E-BF0F-4877-92EA-3404BA3E7764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A5021E5-1972-4820-993A-190B3C1EE5D1}">
      <dgm:prSet/>
      <dgm:spPr/>
      <dgm:t>
        <a:bodyPr/>
        <a:lstStyle/>
        <a:p>
          <a:r>
            <a:rPr lang="en-US" noProof="1"/>
            <a:t>Μη-παραμετρική</a:t>
          </a:r>
          <a:r>
            <a:rPr lang="en-US" dirty="0"/>
            <a:t> </a:t>
          </a:r>
          <a:r>
            <a:rPr lang="en-US" noProof="1"/>
            <a:t>ανάλυση δεδομένων (Εκτιμήτρια Kaplan-Meier, έλεγχος log-rank).</a:t>
          </a:r>
        </a:p>
      </dgm:t>
    </dgm:pt>
    <dgm:pt modelId="{380F73B7-6E15-4D86-823F-2311BE65E32C}" type="parTrans" cxnId="{DD882B6D-7DFB-4475-96AB-AE33E66F8069}">
      <dgm:prSet/>
      <dgm:spPr/>
      <dgm:t>
        <a:bodyPr/>
        <a:lstStyle/>
        <a:p>
          <a:endParaRPr lang="en-US"/>
        </a:p>
      </dgm:t>
    </dgm:pt>
    <dgm:pt modelId="{7FE6179B-E093-4AE5-9BF3-43FB4E2232ED}" type="sibTrans" cxnId="{DD882B6D-7DFB-4475-96AB-AE33E66F8069}">
      <dgm:prSet/>
      <dgm:spPr/>
      <dgm:t>
        <a:bodyPr/>
        <a:lstStyle/>
        <a:p>
          <a:endParaRPr lang="en-US"/>
        </a:p>
      </dgm:t>
    </dgm:pt>
    <dgm:pt modelId="{EC14079A-04CB-4915-86DB-C4F2170F6E02}">
      <dgm:prSet/>
      <dgm:spPr/>
      <dgm:t>
        <a:bodyPr/>
        <a:lstStyle/>
        <a:p>
          <a:pPr rtl="0"/>
          <a:r>
            <a:rPr lang="en-US" b="1" noProof="1">
              <a:latin typeface="Calibri Light" panose="020F0302020204030204"/>
            </a:rPr>
            <a:t>Εφαρμογή του μοντέλου</a:t>
          </a:r>
          <a:r>
            <a:rPr lang="en-US" noProof="1"/>
            <a:t> αναλογικής διακινδύνευσης του Cox.</a:t>
          </a:r>
        </a:p>
      </dgm:t>
    </dgm:pt>
    <dgm:pt modelId="{94959800-1DF9-4681-953C-7A11853F7DFC}" type="parTrans" cxnId="{1AF0FB2A-D19B-4E66-A857-C548CCF1E1CC}">
      <dgm:prSet/>
      <dgm:spPr/>
      <dgm:t>
        <a:bodyPr/>
        <a:lstStyle/>
        <a:p>
          <a:endParaRPr lang="en-US"/>
        </a:p>
      </dgm:t>
    </dgm:pt>
    <dgm:pt modelId="{49FB8DFC-399C-4A8A-86F8-1A7A5547CA86}" type="sibTrans" cxnId="{1AF0FB2A-D19B-4E66-A857-C548CCF1E1CC}">
      <dgm:prSet/>
      <dgm:spPr/>
      <dgm:t>
        <a:bodyPr/>
        <a:lstStyle/>
        <a:p>
          <a:endParaRPr lang="en-US"/>
        </a:p>
      </dgm:t>
    </dgm:pt>
    <dgm:pt modelId="{6F971A07-6E32-4E0E-A246-4161D17BBF24}">
      <dgm:prSet/>
      <dgm:spPr/>
      <dgm:t>
        <a:bodyPr/>
        <a:lstStyle/>
        <a:p>
          <a:r>
            <a:rPr lang="en-US" noProof="1"/>
            <a:t>Μέθοδοι συρρίκνωσης (Παλινδρόμηση Κορυφογραμμής, Τεχνική Lasso).</a:t>
          </a:r>
        </a:p>
      </dgm:t>
    </dgm:pt>
    <dgm:pt modelId="{9BB78EB3-F6CD-495E-BE0B-B660EF825E07}" type="parTrans" cxnId="{03BDDFAF-D14A-479E-B082-95A3071166D3}">
      <dgm:prSet/>
      <dgm:spPr/>
      <dgm:t>
        <a:bodyPr/>
        <a:lstStyle/>
        <a:p>
          <a:endParaRPr lang="en-US"/>
        </a:p>
      </dgm:t>
    </dgm:pt>
    <dgm:pt modelId="{15AA031F-9B16-425F-8759-BAA4D1C75ACC}" type="sibTrans" cxnId="{03BDDFAF-D14A-479E-B082-95A3071166D3}">
      <dgm:prSet/>
      <dgm:spPr/>
      <dgm:t>
        <a:bodyPr/>
        <a:lstStyle/>
        <a:p>
          <a:endParaRPr lang="en-US"/>
        </a:p>
      </dgm:t>
    </dgm:pt>
    <dgm:pt modelId="{4FD7076B-6938-48B7-A218-B60067D1BD5E}">
      <dgm:prSet/>
      <dgm:spPr/>
      <dgm:t>
        <a:bodyPr/>
        <a:lstStyle/>
        <a:p>
          <a:r>
            <a:rPr lang="en-US" noProof="1"/>
            <a:t>Δέντρο επιβίωσης για το μοντέλο παλινδρόμησης.</a:t>
          </a:r>
        </a:p>
      </dgm:t>
    </dgm:pt>
    <dgm:pt modelId="{69553F06-1AE6-408E-A4F3-2DA1CFB5AF25}" type="parTrans" cxnId="{6353ACE7-EB3C-48AE-B1C1-CF92F460368D}">
      <dgm:prSet/>
      <dgm:spPr/>
      <dgm:t>
        <a:bodyPr/>
        <a:lstStyle/>
        <a:p>
          <a:endParaRPr lang="en-US"/>
        </a:p>
      </dgm:t>
    </dgm:pt>
    <dgm:pt modelId="{03516707-5706-4288-A351-069AD050AE0A}" type="sibTrans" cxnId="{6353ACE7-EB3C-48AE-B1C1-CF92F460368D}">
      <dgm:prSet/>
      <dgm:spPr/>
      <dgm:t>
        <a:bodyPr/>
        <a:lstStyle/>
        <a:p>
          <a:endParaRPr lang="en-US"/>
        </a:p>
      </dgm:t>
    </dgm:pt>
    <dgm:pt modelId="{0684C1D4-33DF-456B-87F8-F3F56B9F7A36}" type="pres">
      <dgm:prSet presAssocID="{5A0CD37E-BF0F-4877-92EA-3404BA3E776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B3F3EFE-5713-42EA-B809-5543BC573635}" type="pres">
      <dgm:prSet presAssocID="{3A5021E5-1972-4820-993A-190B3C1EE5D1}" presName="hierRoot1" presStyleCnt="0"/>
      <dgm:spPr/>
    </dgm:pt>
    <dgm:pt modelId="{1A0B2ACA-8161-460F-BB9F-BF9A9C05735E}" type="pres">
      <dgm:prSet presAssocID="{3A5021E5-1972-4820-993A-190B3C1EE5D1}" presName="composite" presStyleCnt="0"/>
      <dgm:spPr/>
    </dgm:pt>
    <dgm:pt modelId="{716C562D-D4F4-4A04-914E-3F8EC1C805C3}" type="pres">
      <dgm:prSet presAssocID="{3A5021E5-1972-4820-993A-190B3C1EE5D1}" presName="background" presStyleLbl="node0" presStyleIdx="0" presStyleCnt="4"/>
      <dgm:spPr/>
    </dgm:pt>
    <dgm:pt modelId="{DB8FFAE2-1BE7-4AF6-B310-6D32F8E33E19}" type="pres">
      <dgm:prSet presAssocID="{3A5021E5-1972-4820-993A-190B3C1EE5D1}" presName="text" presStyleLbl="fgAcc0" presStyleIdx="0" presStyleCnt="4">
        <dgm:presLayoutVars>
          <dgm:chPref val="3"/>
        </dgm:presLayoutVars>
      </dgm:prSet>
      <dgm:spPr/>
    </dgm:pt>
    <dgm:pt modelId="{7C91B049-67FC-49E7-BDEC-BA81C2D05C74}" type="pres">
      <dgm:prSet presAssocID="{3A5021E5-1972-4820-993A-190B3C1EE5D1}" presName="hierChild2" presStyleCnt="0"/>
      <dgm:spPr/>
    </dgm:pt>
    <dgm:pt modelId="{5AA681B6-885C-4CE9-97D0-372587C398E2}" type="pres">
      <dgm:prSet presAssocID="{EC14079A-04CB-4915-86DB-C4F2170F6E02}" presName="hierRoot1" presStyleCnt="0"/>
      <dgm:spPr/>
    </dgm:pt>
    <dgm:pt modelId="{F56A4E5F-00D9-49DE-B23E-AD5A2A5C792C}" type="pres">
      <dgm:prSet presAssocID="{EC14079A-04CB-4915-86DB-C4F2170F6E02}" presName="composite" presStyleCnt="0"/>
      <dgm:spPr/>
    </dgm:pt>
    <dgm:pt modelId="{338EB8C1-FE0F-4990-823B-EB2E70CE1666}" type="pres">
      <dgm:prSet presAssocID="{EC14079A-04CB-4915-86DB-C4F2170F6E02}" presName="background" presStyleLbl="node0" presStyleIdx="1" presStyleCnt="4"/>
      <dgm:spPr/>
    </dgm:pt>
    <dgm:pt modelId="{91FADD07-5C5C-477A-8B2B-410B54752122}" type="pres">
      <dgm:prSet presAssocID="{EC14079A-04CB-4915-86DB-C4F2170F6E02}" presName="text" presStyleLbl="fgAcc0" presStyleIdx="1" presStyleCnt="4">
        <dgm:presLayoutVars>
          <dgm:chPref val="3"/>
        </dgm:presLayoutVars>
      </dgm:prSet>
      <dgm:spPr/>
    </dgm:pt>
    <dgm:pt modelId="{895BE3C6-7A73-4301-AA26-098AB9D5A86F}" type="pres">
      <dgm:prSet presAssocID="{EC14079A-04CB-4915-86DB-C4F2170F6E02}" presName="hierChild2" presStyleCnt="0"/>
      <dgm:spPr/>
    </dgm:pt>
    <dgm:pt modelId="{985C88A2-85C3-405F-B796-2E1B1B43A700}" type="pres">
      <dgm:prSet presAssocID="{6F971A07-6E32-4E0E-A246-4161D17BBF24}" presName="hierRoot1" presStyleCnt="0"/>
      <dgm:spPr/>
    </dgm:pt>
    <dgm:pt modelId="{6B6568E1-C6F0-4D4D-AD06-5129EFD03D37}" type="pres">
      <dgm:prSet presAssocID="{6F971A07-6E32-4E0E-A246-4161D17BBF24}" presName="composite" presStyleCnt="0"/>
      <dgm:spPr/>
    </dgm:pt>
    <dgm:pt modelId="{BE532A34-FFCC-4AB5-B2E7-2288EA833164}" type="pres">
      <dgm:prSet presAssocID="{6F971A07-6E32-4E0E-A246-4161D17BBF24}" presName="background" presStyleLbl="node0" presStyleIdx="2" presStyleCnt="4"/>
      <dgm:spPr/>
    </dgm:pt>
    <dgm:pt modelId="{8661B198-C9C3-4CA9-BA3C-F1DDA4917DA7}" type="pres">
      <dgm:prSet presAssocID="{6F971A07-6E32-4E0E-A246-4161D17BBF24}" presName="text" presStyleLbl="fgAcc0" presStyleIdx="2" presStyleCnt="4">
        <dgm:presLayoutVars>
          <dgm:chPref val="3"/>
        </dgm:presLayoutVars>
      </dgm:prSet>
      <dgm:spPr/>
    </dgm:pt>
    <dgm:pt modelId="{B8F124A9-1DF3-4103-ACF3-1BB45E814B8A}" type="pres">
      <dgm:prSet presAssocID="{6F971A07-6E32-4E0E-A246-4161D17BBF24}" presName="hierChild2" presStyleCnt="0"/>
      <dgm:spPr/>
    </dgm:pt>
    <dgm:pt modelId="{CA1230C2-3630-4F55-8533-5C1B93EC4998}" type="pres">
      <dgm:prSet presAssocID="{4FD7076B-6938-48B7-A218-B60067D1BD5E}" presName="hierRoot1" presStyleCnt="0"/>
      <dgm:spPr/>
    </dgm:pt>
    <dgm:pt modelId="{35588D37-BCF6-4E5A-9A26-4688A3ECD86A}" type="pres">
      <dgm:prSet presAssocID="{4FD7076B-6938-48B7-A218-B60067D1BD5E}" presName="composite" presStyleCnt="0"/>
      <dgm:spPr/>
    </dgm:pt>
    <dgm:pt modelId="{A4F043A5-4E51-44AB-A274-781C2568E324}" type="pres">
      <dgm:prSet presAssocID="{4FD7076B-6938-48B7-A218-B60067D1BD5E}" presName="background" presStyleLbl="node0" presStyleIdx="3" presStyleCnt="4"/>
      <dgm:spPr/>
    </dgm:pt>
    <dgm:pt modelId="{F9F8B294-5B74-42F6-8860-512C79E6FF1B}" type="pres">
      <dgm:prSet presAssocID="{4FD7076B-6938-48B7-A218-B60067D1BD5E}" presName="text" presStyleLbl="fgAcc0" presStyleIdx="3" presStyleCnt="4">
        <dgm:presLayoutVars>
          <dgm:chPref val="3"/>
        </dgm:presLayoutVars>
      </dgm:prSet>
      <dgm:spPr/>
    </dgm:pt>
    <dgm:pt modelId="{7947802A-D919-444C-B8EF-B2B12C8AD61A}" type="pres">
      <dgm:prSet presAssocID="{4FD7076B-6938-48B7-A218-B60067D1BD5E}" presName="hierChild2" presStyleCnt="0"/>
      <dgm:spPr/>
    </dgm:pt>
  </dgm:ptLst>
  <dgm:cxnLst>
    <dgm:cxn modelId="{F4875510-DFB4-47F4-A75C-BF6CDE3854D2}" type="presOf" srcId="{3A5021E5-1972-4820-993A-190B3C1EE5D1}" destId="{DB8FFAE2-1BE7-4AF6-B310-6D32F8E33E19}" srcOrd="0" destOrd="0" presId="urn:microsoft.com/office/officeart/2005/8/layout/hierarchy1"/>
    <dgm:cxn modelId="{1AF0FB2A-D19B-4E66-A857-C548CCF1E1CC}" srcId="{5A0CD37E-BF0F-4877-92EA-3404BA3E7764}" destId="{EC14079A-04CB-4915-86DB-C4F2170F6E02}" srcOrd="1" destOrd="0" parTransId="{94959800-1DF9-4681-953C-7A11853F7DFC}" sibTransId="{49FB8DFC-399C-4A8A-86F8-1A7A5547CA86}"/>
    <dgm:cxn modelId="{DD882B6D-7DFB-4475-96AB-AE33E66F8069}" srcId="{5A0CD37E-BF0F-4877-92EA-3404BA3E7764}" destId="{3A5021E5-1972-4820-993A-190B3C1EE5D1}" srcOrd="0" destOrd="0" parTransId="{380F73B7-6E15-4D86-823F-2311BE65E32C}" sibTransId="{7FE6179B-E093-4AE5-9BF3-43FB4E2232ED}"/>
    <dgm:cxn modelId="{BD3DDA7A-3C0F-49AB-8FF2-446B5F335C37}" type="presOf" srcId="{EC14079A-04CB-4915-86DB-C4F2170F6E02}" destId="{91FADD07-5C5C-477A-8B2B-410B54752122}" srcOrd="0" destOrd="0" presId="urn:microsoft.com/office/officeart/2005/8/layout/hierarchy1"/>
    <dgm:cxn modelId="{206DEB7A-7995-45BD-BA7F-CBD1A17A7D92}" type="presOf" srcId="{5A0CD37E-BF0F-4877-92EA-3404BA3E7764}" destId="{0684C1D4-33DF-456B-87F8-F3F56B9F7A36}" srcOrd="0" destOrd="0" presId="urn:microsoft.com/office/officeart/2005/8/layout/hierarchy1"/>
    <dgm:cxn modelId="{13E73C93-152A-4F5E-ACFF-E1E7B022A7F2}" type="presOf" srcId="{4FD7076B-6938-48B7-A218-B60067D1BD5E}" destId="{F9F8B294-5B74-42F6-8860-512C79E6FF1B}" srcOrd="0" destOrd="0" presId="urn:microsoft.com/office/officeart/2005/8/layout/hierarchy1"/>
    <dgm:cxn modelId="{03BDDFAF-D14A-479E-B082-95A3071166D3}" srcId="{5A0CD37E-BF0F-4877-92EA-3404BA3E7764}" destId="{6F971A07-6E32-4E0E-A246-4161D17BBF24}" srcOrd="2" destOrd="0" parTransId="{9BB78EB3-F6CD-495E-BE0B-B660EF825E07}" sibTransId="{15AA031F-9B16-425F-8759-BAA4D1C75ACC}"/>
    <dgm:cxn modelId="{CEAB02DC-CBFE-42F4-880C-B316CCF9A59A}" type="presOf" srcId="{6F971A07-6E32-4E0E-A246-4161D17BBF24}" destId="{8661B198-C9C3-4CA9-BA3C-F1DDA4917DA7}" srcOrd="0" destOrd="0" presId="urn:microsoft.com/office/officeart/2005/8/layout/hierarchy1"/>
    <dgm:cxn modelId="{6353ACE7-EB3C-48AE-B1C1-CF92F460368D}" srcId="{5A0CD37E-BF0F-4877-92EA-3404BA3E7764}" destId="{4FD7076B-6938-48B7-A218-B60067D1BD5E}" srcOrd="3" destOrd="0" parTransId="{69553F06-1AE6-408E-A4F3-2DA1CFB5AF25}" sibTransId="{03516707-5706-4288-A351-069AD050AE0A}"/>
    <dgm:cxn modelId="{2D00107D-1679-4437-8EF2-62279A1020B9}" type="presParOf" srcId="{0684C1D4-33DF-456B-87F8-F3F56B9F7A36}" destId="{BB3F3EFE-5713-42EA-B809-5543BC573635}" srcOrd="0" destOrd="0" presId="urn:microsoft.com/office/officeart/2005/8/layout/hierarchy1"/>
    <dgm:cxn modelId="{E2A6B893-D718-4226-B94C-C35CCFC1BC63}" type="presParOf" srcId="{BB3F3EFE-5713-42EA-B809-5543BC573635}" destId="{1A0B2ACA-8161-460F-BB9F-BF9A9C05735E}" srcOrd="0" destOrd="0" presId="urn:microsoft.com/office/officeart/2005/8/layout/hierarchy1"/>
    <dgm:cxn modelId="{8F027C29-64AE-4DA4-A420-98F7AAB929AF}" type="presParOf" srcId="{1A0B2ACA-8161-460F-BB9F-BF9A9C05735E}" destId="{716C562D-D4F4-4A04-914E-3F8EC1C805C3}" srcOrd="0" destOrd="0" presId="urn:microsoft.com/office/officeart/2005/8/layout/hierarchy1"/>
    <dgm:cxn modelId="{724F4511-465C-41B8-A8B5-6F8595E055AA}" type="presParOf" srcId="{1A0B2ACA-8161-460F-BB9F-BF9A9C05735E}" destId="{DB8FFAE2-1BE7-4AF6-B310-6D32F8E33E19}" srcOrd="1" destOrd="0" presId="urn:microsoft.com/office/officeart/2005/8/layout/hierarchy1"/>
    <dgm:cxn modelId="{64B8DE6C-2396-4594-9DC9-21771C13CDFE}" type="presParOf" srcId="{BB3F3EFE-5713-42EA-B809-5543BC573635}" destId="{7C91B049-67FC-49E7-BDEC-BA81C2D05C74}" srcOrd="1" destOrd="0" presId="urn:microsoft.com/office/officeart/2005/8/layout/hierarchy1"/>
    <dgm:cxn modelId="{35FED943-75CE-45F2-93FA-1A0BC0470594}" type="presParOf" srcId="{0684C1D4-33DF-456B-87F8-F3F56B9F7A36}" destId="{5AA681B6-885C-4CE9-97D0-372587C398E2}" srcOrd="1" destOrd="0" presId="urn:microsoft.com/office/officeart/2005/8/layout/hierarchy1"/>
    <dgm:cxn modelId="{4A57EBF2-166A-4F7C-B97B-11277967A402}" type="presParOf" srcId="{5AA681B6-885C-4CE9-97D0-372587C398E2}" destId="{F56A4E5F-00D9-49DE-B23E-AD5A2A5C792C}" srcOrd="0" destOrd="0" presId="urn:microsoft.com/office/officeart/2005/8/layout/hierarchy1"/>
    <dgm:cxn modelId="{6C788FB2-F7AB-4516-9B5A-32243B007ECA}" type="presParOf" srcId="{F56A4E5F-00D9-49DE-B23E-AD5A2A5C792C}" destId="{338EB8C1-FE0F-4990-823B-EB2E70CE1666}" srcOrd="0" destOrd="0" presId="urn:microsoft.com/office/officeart/2005/8/layout/hierarchy1"/>
    <dgm:cxn modelId="{2C59435F-29CB-4EC4-9F00-799826FC60D9}" type="presParOf" srcId="{F56A4E5F-00D9-49DE-B23E-AD5A2A5C792C}" destId="{91FADD07-5C5C-477A-8B2B-410B54752122}" srcOrd="1" destOrd="0" presId="urn:microsoft.com/office/officeart/2005/8/layout/hierarchy1"/>
    <dgm:cxn modelId="{36DC27EA-69F1-4359-96E3-A36C28042B2F}" type="presParOf" srcId="{5AA681B6-885C-4CE9-97D0-372587C398E2}" destId="{895BE3C6-7A73-4301-AA26-098AB9D5A86F}" srcOrd="1" destOrd="0" presId="urn:microsoft.com/office/officeart/2005/8/layout/hierarchy1"/>
    <dgm:cxn modelId="{A9268A35-7B1E-41F5-BC3A-2C5242D9B5FE}" type="presParOf" srcId="{0684C1D4-33DF-456B-87F8-F3F56B9F7A36}" destId="{985C88A2-85C3-405F-B796-2E1B1B43A700}" srcOrd="2" destOrd="0" presId="urn:microsoft.com/office/officeart/2005/8/layout/hierarchy1"/>
    <dgm:cxn modelId="{CED37965-BE2A-4067-9079-66A52FFD8319}" type="presParOf" srcId="{985C88A2-85C3-405F-B796-2E1B1B43A700}" destId="{6B6568E1-C6F0-4D4D-AD06-5129EFD03D37}" srcOrd="0" destOrd="0" presId="urn:microsoft.com/office/officeart/2005/8/layout/hierarchy1"/>
    <dgm:cxn modelId="{70920000-FE64-4838-9DAB-F0E53EF245E9}" type="presParOf" srcId="{6B6568E1-C6F0-4D4D-AD06-5129EFD03D37}" destId="{BE532A34-FFCC-4AB5-B2E7-2288EA833164}" srcOrd="0" destOrd="0" presId="urn:microsoft.com/office/officeart/2005/8/layout/hierarchy1"/>
    <dgm:cxn modelId="{25E6B0CB-1E1F-4BC6-AA10-F1A9AE86A25F}" type="presParOf" srcId="{6B6568E1-C6F0-4D4D-AD06-5129EFD03D37}" destId="{8661B198-C9C3-4CA9-BA3C-F1DDA4917DA7}" srcOrd="1" destOrd="0" presId="urn:microsoft.com/office/officeart/2005/8/layout/hierarchy1"/>
    <dgm:cxn modelId="{8127F466-5EF0-44B9-B1A5-5C208ABBFAF7}" type="presParOf" srcId="{985C88A2-85C3-405F-B796-2E1B1B43A700}" destId="{B8F124A9-1DF3-4103-ACF3-1BB45E814B8A}" srcOrd="1" destOrd="0" presId="urn:microsoft.com/office/officeart/2005/8/layout/hierarchy1"/>
    <dgm:cxn modelId="{8CAFA275-EEBD-4793-9107-283F07D0DFB4}" type="presParOf" srcId="{0684C1D4-33DF-456B-87F8-F3F56B9F7A36}" destId="{CA1230C2-3630-4F55-8533-5C1B93EC4998}" srcOrd="3" destOrd="0" presId="urn:microsoft.com/office/officeart/2005/8/layout/hierarchy1"/>
    <dgm:cxn modelId="{F89874C8-4082-4C44-9B29-1354B60235E1}" type="presParOf" srcId="{CA1230C2-3630-4F55-8533-5C1B93EC4998}" destId="{35588D37-BCF6-4E5A-9A26-4688A3ECD86A}" srcOrd="0" destOrd="0" presId="urn:microsoft.com/office/officeart/2005/8/layout/hierarchy1"/>
    <dgm:cxn modelId="{02E49983-81CF-40DA-A46A-C687E846B8F8}" type="presParOf" srcId="{35588D37-BCF6-4E5A-9A26-4688A3ECD86A}" destId="{A4F043A5-4E51-44AB-A274-781C2568E324}" srcOrd="0" destOrd="0" presId="urn:microsoft.com/office/officeart/2005/8/layout/hierarchy1"/>
    <dgm:cxn modelId="{1688F3BA-0222-46A6-B66E-7EED0E0BAB25}" type="presParOf" srcId="{35588D37-BCF6-4E5A-9A26-4688A3ECD86A}" destId="{F9F8B294-5B74-42F6-8860-512C79E6FF1B}" srcOrd="1" destOrd="0" presId="urn:microsoft.com/office/officeart/2005/8/layout/hierarchy1"/>
    <dgm:cxn modelId="{5328B747-D7AA-4743-8B7A-B3BF364FFF92}" type="presParOf" srcId="{CA1230C2-3630-4F55-8533-5C1B93EC4998}" destId="{7947802A-D919-444C-B8EF-B2B12C8AD61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21A73B-CFD9-47C0-8BD0-E5FD97642E03}" type="doc">
      <dgm:prSet loTypeId="urn:microsoft.com/office/officeart/2005/8/layout/hierarchy1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BB5D7D-FCD6-4F77-9908-19FE51A3FC34}">
      <dgm:prSet phldrT="[Text]" phldr="0"/>
      <dgm:spPr/>
      <dgm:t>
        <a:bodyPr/>
        <a:lstStyle/>
        <a:p>
          <a:pPr rtl="0"/>
          <a:r>
            <a:rPr lang="el-GR" dirty="0">
              <a:latin typeface="Calibri Light" panose="020F0302020204030204"/>
            </a:rPr>
            <a:t>Δέντρα αποφάσεων</a:t>
          </a:r>
          <a:endParaRPr lang="el-GR" dirty="0"/>
        </a:p>
      </dgm:t>
    </dgm:pt>
    <dgm:pt modelId="{54FD0E22-E8BF-4671-8AB0-AAC04DC0CCB1}" type="parTrans" cxnId="{887FC5F2-5558-4E00-BBAF-6BA7C65C3DF7}">
      <dgm:prSet/>
      <dgm:spPr/>
      <dgm:t>
        <a:bodyPr/>
        <a:lstStyle/>
        <a:p>
          <a:endParaRPr lang="en-US"/>
        </a:p>
      </dgm:t>
    </dgm:pt>
    <dgm:pt modelId="{3DB107A6-09A8-4F32-A39B-624BEC6BF04E}" type="sibTrans" cxnId="{887FC5F2-5558-4E00-BBAF-6BA7C65C3DF7}">
      <dgm:prSet/>
      <dgm:spPr/>
      <dgm:t>
        <a:bodyPr/>
        <a:lstStyle/>
        <a:p>
          <a:endParaRPr lang="en-US"/>
        </a:p>
      </dgm:t>
    </dgm:pt>
    <dgm:pt modelId="{145D84ED-7325-41D7-AC24-0F0BC5E8B50B}">
      <dgm:prSet phldrT="[Text]" phldr="0"/>
      <dgm:spPr/>
      <dgm:t>
        <a:bodyPr/>
        <a:lstStyle/>
        <a:p>
          <a:pPr rtl="0"/>
          <a:r>
            <a:rPr lang="el-GR" dirty="0">
              <a:latin typeface="Calibri Light" panose="020F0302020204030204"/>
            </a:rPr>
            <a:t>Δέντρα παλινδρόμησης</a:t>
          </a:r>
          <a:endParaRPr lang="el-GR" dirty="0"/>
        </a:p>
      </dgm:t>
    </dgm:pt>
    <dgm:pt modelId="{A2AE1E3D-FAA6-46ED-B706-12820228A308}" type="parTrans" cxnId="{BB21DFF1-C5B7-4C2E-882A-4D071CBAFD3E}">
      <dgm:prSet/>
      <dgm:spPr/>
      <dgm:t>
        <a:bodyPr/>
        <a:lstStyle/>
        <a:p>
          <a:endParaRPr lang="en-US"/>
        </a:p>
      </dgm:t>
    </dgm:pt>
    <dgm:pt modelId="{9B25ED25-2AD8-4071-BE14-AA349A49CFCB}" type="sibTrans" cxnId="{BB21DFF1-C5B7-4C2E-882A-4D071CBAFD3E}">
      <dgm:prSet/>
      <dgm:spPr/>
      <dgm:t>
        <a:bodyPr/>
        <a:lstStyle/>
        <a:p>
          <a:endParaRPr lang="en-US"/>
        </a:p>
      </dgm:t>
    </dgm:pt>
    <dgm:pt modelId="{D7543A30-595C-4C31-933D-7FD13ABD15FF}">
      <dgm:prSet phldrT="[Text]" phldr="0"/>
      <dgm:spPr/>
      <dgm:t>
        <a:bodyPr/>
        <a:lstStyle/>
        <a:p>
          <a:pPr rtl="0"/>
          <a:r>
            <a:rPr lang="el-GR" dirty="0">
              <a:latin typeface="Calibri Light" panose="020F0302020204030204"/>
            </a:rPr>
            <a:t>Δέντρα ταξινόμησης</a:t>
          </a:r>
          <a:endParaRPr lang="el-GR" dirty="0"/>
        </a:p>
      </dgm:t>
    </dgm:pt>
    <dgm:pt modelId="{CD05FC58-72B4-425B-A1FC-6442FC4C32F5}" type="parTrans" cxnId="{2495573C-4352-46FD-B40C-E9DD9E89669F}">
      <dgm:prSet/>
      <dgm:spPr/>
      <dgm:t>
        <a:bodyPr/>
        <a:lstStyle/>
        <a:p>
          <a:endParaRPr lang="en-US"/>
        </a:p>
      </dgm:t>
    </dgm:pt>
    <dgm:pt modelId="{E0689443-0C29-4842-9B7F-DE56B79BAD6F}" type="sibTrans" cxnId="{2495573C-4352-46FD-B40C-E9DD9E89669F}">
      <dgm:prSet/>
      <dgm:spPr/>
      <dgm:t>
        <a:bodyPr/>
        <a:lstStyle/>
        <a:p>
          <a:endParaRPr lang="en-US"/>
        </a:p>
      </dgm:t>
    </dgm:pt>
    <dgm:pt modelId="{ABB262DD-0110-4082-91A0-E8B90A1C7141}" type="pres">
      <dgm:prSet presAssocID="{F621A73B-CFD9-47C0-8BD0-E5FD97642E0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60FE729-462F-485B-9083-217B029772DD}" type="pres">
      <dgm:prSet presAssocID="{ADBB5D7D-FCD6-4F77-9908-19FE51A3FC34}" presName="hierRoot1" presStyleCnt="0"/>
      <dgm:spPr/>
    </dgm:pt>
    <dgm:pt modelId="{4FE8DDE5-DCE9-4EF9-982C-C16300155D20}" type="pres">
      <dgm:prSet presAssocID="{ADBB5D7D-FCD6-4F77-9908-19FE51A3FC34}" presName="composite" presStyleCnt="0"/>
      <dgm:spPr/>
    </dgm:pt>
    <dgm:pt modelId="{C9271432-4EE5-4DB5-BD5A-94617E4E1454}" type="pres">
      <dgm:prSet presAssocID="{ADBB5D7D-FCD6-4F77-9908-19FE51A3FC34}" presName="background" presStyleLbl="node0" presStyleIdx="0" presStyleCnt="1"/>
      <dgm:spPr/>
    </dgm:pt>
    <dgm:pt modelId="{4E6F6428-9E36-43B6-A1A8-30ED8A2FA1B5}" type="pres">
      <dgm:prSet presAssocID="{ADBB5D7D-FCD6-4F77-9908-19FE51A3FC34}" presName="text" presStyleLbl="fgAcc0" presStyleIdx="0" presStyleCnt="1">
        <dgm:presLayoutVars>
          <dgm:chPref val="3"/>
        </dgm:presLayoutVars>
      </dgm:prSet>
      <dgm:spPr/>
    </dgm:pt>
    <dgm:pt modelId="{27928C58-257F-404F-B726-B1FB9EE524E5}" type="pres">
      <dgm:prSet presAssocID="{ADBB5D7D-FCD6-4F77-9908-19FE51A3FC34}" presName="hierChild2" presStyleCnt="0"/>
      <dgm:spPr/>
    </dgm:pt>
    <dgm:pt modelId="{62EA6AA2-BAC4-40BC-9D43-1731C0453442}" type="pres">
      <dgm:prSet presAssocID="{A2AE1E3D-FAA6-46ED-B706-12820228A308}" presName="Name10" presStyleLbl="parChTrans1D2" presStyleIdx="0" presStyleCnt="2"/>
      <dgm:spPr/>
    </dgm:pt>
    <dgm:pt modelId="{E0B57998-B1F9-4459-9FE5-5B6577C019F5}" type="pres">
      <dgm:prSet presAssocID="{145D84ED-7325-41D7-AC24-0F0BC5E8B50B}" presName="hierRoot2" presStyleCnt="0"/>
      <dgm:spPr/>
    </dgm:pt>
    <dgm:pt modelId="{63414E3D-F65F-41AC-9117-C0053310C87A}" type="pres">
      <dgm:prSet presAssocID="{145D84ED-7325-41D7-AC24-0F0BC5E8B50B}" presName="composite2" presStyleCnt="0"/>
      <dgm:spPr/>
    </dgm:pt>
    <dgm:pt modelId="{E0276BE1-D4C7-472B-98D9-A64D9AF397B4}" type="pres">
      <dgm:prSet presAssocID="{145D84ED-7325-41D7-AC24-0F0BC5E8B50B}" presName="background2" presStyleLbl="node2" presStyleIdx="0" presStyleCnt="2"/>
      <dgm:spPr/>
    </dgm:pt>
    <dgm:pt modelId="{B896E713-139E-42F9-9203-70A2C838EA1D}" type="pres">
      <dgm:prSet presAssocID="{145D84ED-7325-41D7-AC24-0F0BC5E8B50B}" presName="text2" presStyleLbl="fgAcc2" presStyleIdx="0" presStyleCnt="2">
        <dgm:presLayoutVars>
          <dgm:chPref val="3"/>
        </dgm:presLayoutVars>
      </dgm:prSet>
      <dgm:spPr/>
    </dgm:pt>
    <dgm:pt modelId="{B4AD8EC7-82C2-4620-BA49-8E265DF67C06}" type="pres">
      <dgm:prSet presAssocID="{145D84ED-7325-41D7-AC24-0F0BC5E8B50B}" presName="hierChild3" presStyleCnt="0"/>
      <dgm:spPr/>
    </dgm:pt>
    <dgm:pt modelId="{B10E3CF9-39C2-4623-B69B-FC86F7FE8E17}" type="pres">
      <dgm:prSet presAssocID="{CD05FC58-72B4-425B-A1FC-6442FC4C32F5}" presName="Name10" presStyleLbl="parChTrans1D2" presStyleIdx="1" presStyleCnt="2"/>
      <dgm:spPr/>
    </dgm:pt>
    <dgm:pt modelId="{FBAFE03E-274F-4B04-86A5-6305EA3B0882}" type="pres">
      <dgm:prSet presAssocID="{D7543A30-595C-4C31-933D-7FD13ABD15FF}" presName="hierRoot2" presStyleCnt="0"/>
      <dgm:spPr/>
    </dgm:pt>
    <dgm:pt modelId="{9D4AAB62-A968-49F0-A532-7982D277A433}" type="pres">
      <dgm:prSet presAssocID="{D7543A30-595C-4C31-933D-7FD13ABD15FF}" presName="composite2" presStyleCnt="0"/>
      <dgm:spPr/>
    </dgm:pt>
    <dgm:pt modelId="{257DFBB3-7AA8-49F2-BAB4-F3A3B22A6D31}" type="pres">
      <dgm:prSet presAssocID="{D7543A30-595C-4C31-933D-7FD13ABD15FF}" presName="background2" presStyleLbl="node2" presStyleIdx="1" presStyleCnt="2"/>
      <dgm:spPr/>
    </dgm:pt>
    <dgm:pt modelId="{242B97F5-BC82-4446-AD78-A5167436FF5F}" type="pres">
      <dgm:prSet presAssocID="{D7543A30-595C-4C31-933D-7FD13ABD15FF}" presName="text2" presStyleLbl="fgAcc2" presStyleIdx="1" presStyleCnt="2">
        <dgm:presLayoutVars>
          <dgm:chPref val="3"/>
        </dgm:presLayoutVars>
      </dgm:prSet>
      <dgm:spPr/>
    </dgm:pt>
    <dgm:pt modelId="{54710FF4-3248-4AA4-8560-E3A6CF5E19D0}" type="pres">
      <dgm:prSet presAssocID="{D7543A30-595C-4C31-933D-7FD13ABD15FF}" presName="hierChild3" presStyleCnt="0"/>
      <dgm:spPr/>
    </dgm:pt>
  </dgm:ptLst>
  <dgm:cxnLst>
    <dgm:cxn modelId="{5FF69E07-D8C8-468A-8305-79C220D88D05}" type="presOf" srcId="{ADBB5D7D-FCD6-4F77-9908-19FE51A3FC34}" destId="{4E6F6428-9E36-43B6-A1A8-30ED8A2FA1B5}" srcOrd="0" destOrd="0" presId="urn:microsoft.com/office/officeart/2005/8/layout/hierarchy1"/>
    <dgm:cxn modelId="{2495573C-4352-46FD-B40C-E9DD9E89669F}" srcId="{ADBB5D7D-FCD6-4F77-9908-19FE51A3FC34}" destId="{D7543A30-595C-4C31-933D-7FD13ABD15FF}" srcOrd="1" destOrd="0" parTransId="{CD05FC58-72B4-425B-A1FC-6442FC4C32F5}" sibTransId="{E0689443-0C29-4842-9B7F-DE56B79BAD6F}"/>
    <dgm:cxn modelId="{81CD9D80-343F-449E-A518-49B5B873F0B4}" type="presOf" srcId="{D7543A30-595C-4C31-933D-7FD13ABD15FF}" destId="{242B97F5-BC82-4446-AD78-A5167436FF5F}" srcOrd="0" destOrd="0" presId="urn:microsoft.com/office/officeart/2005/8/layout/hierarchy1"/>
    <dgm:cxn modelId="{1F16C28E-D044-4997-A003-BC873AF83A0F}" type="presOf" srcId="{CD05FC58-72B4-425B-A1FC-6442FC4C32F5}" destId="{B10E3CF9-39C2-4623-B69B-FC86F7FE8E17}" srcOrd="0" destOrd="0" presId="urn:microsoft.com/office/officeart/2005/8/layout/hierarchy1"/>
    <dgm:cxn modelId="{CB3B3FB3-1D1A-491A-9ADA-9FAAC3D298E1}" type="presOf" srcId="{F621A73B-CFD9-47C0-8BD0-E5FD97642E03}" destId="{ABB262DD-0110-4082-91A0-E8B90A1C7141}" srcOrd="0" destOrd="0" presId="urn:microsoft.com/office/officeart/2005/8/layout/hierarchy1"/>
    <dgm:cxn modelId="{611566F1-E23A-4425-A7DB-A85C55D4A60A}" type="presOf" srcId="{A2AE1E3D-FAA6-46ED-B706-12820228A308}" destId="{62EA6AA2-BAC4-40BC-9D43-1731C0453442}" srcOrd="0" destOrd="0" presId="urn:microsoft.com/office/officeart/2005/8/layout/hierarchy1"/>
    <dgm:cxn modelId="{BB21DFF1-C5B7-4C2E-882A-4D071CBAFD3E}" srcId="{ADBB5D7D-FCD6-4F77-9908-19FE51A3FC34}" destId="{145D84ED-7325-41D7-AC24-0F0BC5E8B50B}" srcOrd="0" destOrd="0" parTransId="{A2AE1E3D-FAA6-46ED-B706-12820228A308}" sibTransId="{9B25ED25-2AD8-4071-BE14-AA349A49CFCB}"/>
    <dgm:cxn modelId="{887FC5F2-5558-4E00-BBAF-6BA7C65C3DF7}" srcId="{F621A73B-CFD9-47C0-8BD0-E5FD97642E03}" destId="{ADBB5D7D-FCD6-4F77-9908-19FE51A3FC34}" srcOrd="0" destOrd="0" parTransId="{54FD0E22-E8BF-4671-8AB0-AAC04DC0CCB1}" sibTransId="{3DB107A6-09A8-4F32-A39B-624BEC6BF04E}"/>
    <dgm:cxn modelId="{2355F0FE-5B8F-41A4-9076-8AB8997A4314}" type="presOf" srcId="{145D84ED-7325-41D7-AC24-0F0BC5E8B50B}" destId="{B896E713-139E-42F9-9203-70A2C838EA1D}" srcOrd="0" destOrd="0" presId="urn:microsoft.com/office/officeart/2005/8/layout/hierarchy1"/>
    <dgm:cxn modelId="{B7FA0BB7-EECB-4AD4-A312-E959F650C9A0}" type="presParOf" srcId="{ABB262DD-0110-4082-91A0-E8B90A1C7141}" destId="{F60FE729-462F-485B-9083-217B029772DD}" srcOrd="0" destOrd="0" presId="urn:microsoft.com/office/officeart/2005/8/layout/hierarchy1"/>
    <dgm:cxn modelId="{956C4163-DC3F-4361-945B-7D17C17A7AC4}" type="presParOf" srcId="{F60FE729-462F-485B-9083-217B029772DD}" destId="{4FE8DDE5-DCE9-4EF9-982C-C16300155D20}" srcOrd="0" destOrd="0" presId="urn:microsoft.com/office/officeart/2005/8/layout/hierarchy1"/>
    <dgm:cxn modelId="{7B424591-0DA8-42D7-A6D8-0FB2A747C21D}" type="presParOf" srcId="{4FE8DDE5-DCE9-4EF9-982C-C16300155D20}" destId="{C9271432-4EE5-4DB5-BD5A-94617E4E1454}" srcOrd="0" destOrd="0" presId="urn:microsoft.com/office/officeart/2005/8/layout/hierarchy1"/>
    <dgm:cxn modelId="{5D33599E-CBCF-4164-BE76-2F55E08A6594}" type="presParOf" srcId="{4FE8DDE5-DCE9-4EF9-982C-C16300155D20}" destId="{4E6F6428-9E36-43B6-A1A8-30ED8A2FA1B5}" srcOrd="1" destOrd="0" presId="urn:microsoft.com/office/officeart/2005/8/layout/hierarchy1"/>
    <dgm:cxn modelId="{14E9E0C0-9ACC-4BAD-9B2D-DC2687A17971}" type="presParOf" srcId="{F60FE729-462F-485B-9083-217B029772DD}" destId="{27928C58-257F-404F-B726-B1FB9EE524E5}" srcOrd="1" destOrd="0" presId="urn:microsoft.com/office/officeart/2005/8/layout/hierarchy1"/>
    <dgm:cxn modelId="{BC159911-F071-4BDF-B5B3-E7F52F1C5D40}" type="presParOf" srcId="{27928C58-257F-404F-B726-B1FB9EE524E5}" destId="{62EA6AA2-BAC4-40BC-9D43-1731C0453442}" srcOrd="0" destOrd="0" presId="urn:microsoft.com/office/officeart/2005/8/layout/hierarchy1"/>
    <dgm:cxn modelId="{D19D3FC7-7128-422E-A3EA-2BD3C9FEFA8D}" type="presParOf" srcId="{27928C58-257F-404F-B726-B1FB9EE524E5}" destId="{E0B57998-B1F9-4459-9FE5-5B6577C019F5}" srcOrd="1" destOrd="0" presId="urn:microsoft.com/office/officeart/2005/8/layout/hierarchy1"/>
    <dgm:cxn modelId="{CBCB45D0-8614-4CC0-AF97-0A3482448D53}" type="presParOf" srcId="{E0B57998-B1F9-4459-9FE5-5B6577C019F5}" destId="{63414E3D-F65F-41AC-9117-C0053310C87A}" srcOrd="0" destOrd="0" presId="urn:microsoft.com/office/officeart/2005/8/layout/hierarchy1"/>
    <dgm:cxn modelId="{A89F6C4A-9F75-4A61-B702-2D927B8CEE3B}" type="presParOf" srcId="{63414E3D-F65F-41AC-9117-C0053310C87A}" destId="{E0276BE1-D4C7-472B-98D9-A64D9AF397B4}" srcOrd="0" destOrd="0" presId="urn:microsoft.com/office/officeart/2005/8/layout/hierarchy1"/>
    <dgm:cxn modelId="{A4E30BF5-694C-40B3-87AA-72CB356FC5AE}" type="presParOf" srcId="{63414E3D-F65F-41AC-9117-C0053310C87A}" destId="{B896E713-139E-42F9-9203-70A2C838EA1D}" srcOrd="1" destOrd="0" presId="urn:microsoft.com/office/officeart/2005/8/layout/hierarchy1"/>
    <dgm:cxn modelId="{C93BA62D-87CE-41A8-9488-868757302CA6}" type="presParOf" srcId="{E0B57998-B1F9-4459-9FE5-5B6577C019F5}" destId="{B4AD8EC7-82C2-4620-BA49-8E265DF67C06}" srcOrd="1" destOrd="0" presId="urn:microsoft.com/office/officeart/2005/8/layout/hierarchy1"/>
    <dgm:cxn modelId="{7EC1D58B-39D6-4965-98E4-CBC0B8923BED}" type="presParOf" srcId="{27928C58-257F-404F-B726-B1FB9EE524E5}" destId="{B10E3CF9-39C2-4623-B69B-FC86F7FE8E17}" srcOrd="2" destOrd="0" presId="urn:microsoft.com/office/officeart/2005/8/layout/hierarchy1"/>
    <dgm:cxn modelId="{4CA639CF-B9DF-4730-B64F-F1EFF43B1B58}" type="presParOf" srcId="{27928C58-257F-404F-B726-B1FB9EE524E5}" destId="{FBAFE03E-274F-4B04-86A5-6305EA3B0882}" srcOrd="3" destOrd="0" presId="urn:microsoft.com/office/officeart/2005/8/layout/hierarchy1"/>
    <dgm:cxn modelId="{6574B49E-3BB0-44F3-AB11-6C39390FDC93}" type="presParOf" srcId="{FBAFE03E-274F-4B04-86A5-6305EA3B0882}" destId="{9D4AAB62-A968-49F0-A532-7982D277A433}" srcOrd="0" destOrd="0" presId="urn:microsoft.com/office/officeart/2005/8/layout/hierarchy1"/>
    <dgm:cxn modelId="{A3ED56F9-DFA5-443E-A31F-7B4A3563649F}" type="presParOf" srcId="{9D4AAB62-A968-49F0-A532-7982D277A433}" destId="{257DFBB3-7AA8-49F2-BAB4-F3A3B22A6D31}" srcOrd="0" destOrd="0" presId="urn:microsoft.com/office/officeart/2005/8/layout/hierarchy1"/>
    <dgm:cxn modelId="{0FE31E3B-62C5-4607-8753-62A3399148EA}" type="presParOf" srcId="{9D4AAB62-A968-49F0-A532-7982D277A433}" destId="{242B97F5-BC82-4446-AD78-A5167436FF5F}" srcOrd="1" destOrd="0" presId="urn:microsoft.com/office/officeart/2005/8/layout/hierarchy1"/>
    <dgm:cxn modelId="{182DF62D-6B67-4A1F-826E-EE6C49C49AD3}" type="presParOf" srcId="{FBAFE03E-274F-4B04-86A5-6305EA3B0882}" destId="{54710FF4-3248-4AA4-8560-E3A6CF5E19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6C562D-D4F4-4A04-914E-3F8EC1C805C3}">
      <dsp:nvSpPr>
        <dsp:cNvPr id="0" name=""/>
        <dsp:cNvSpPr/>
      </dsp:nvSpPr>
      <dsp:spPr>
        <a:xfrm>
          <a:off x="3201" y="998291"/>
          <a:ext cx="2285879" cy="1451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8FFAE2-1BE7-4AF6-B310-6D32F8E33E19}">
      <dsp:nvSpPr>
        <dsp:cNvPr id="0" name=""/>
        <dsp:cNvSpPr/>
      </dsp:nvSpPr>
      <dsp:spPr>
        <a:xfrm>
          <a:off x="257188" y="1239579"/>
          <a:ext cx="2285879" cy="1451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noProof="1"/>
            <a:t>Μη-παραμετρική</a:t>
          </a:r>
          <a:r>
            <a:rPr lang="en-US" sz="1700" kern="1200" dirty="0"/>
            <a:t> </a:t>
          </a:r>
          <a:r>
            <a:rPr lang="en-US" sz="1700" kern="1200" noProof="1"/>
            <a:t>ανάλυση δεδομένων (Εκτιμήτρια Kaplan-Meier, έλεγχος log-rank).</a:t>
          </a:r>
        </a:p>
      </dsp:txBody>
      <dsp:txXfrm>
        <a:off x="299702" y="1282093"/>
        <a:ext cx="2200851" cy="1366505"/>
      </dsp:txXfrm>
    </dsp:sp>
    <dsp:sp modelId="{338EB8C1-FE0F-4990-823B-EB2E70CE1666}">
      <dsp:nvSpPr>
        <dsp:cNvPr id="0" name=""/>
        <dsp:cNvSpPr/>
      </dsp:nvSpPr>
      <dsp:spPr>
        <a:xfrm>
          <a:off x="2797054" y="998291"/>
          <a:ext cx="2285879" cy="1451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FADD07-5C5C-477A-8B2B-410B54752122}">
      <dsp:nvSpPr>
        <dsp:cNvPr id="0" name=""/>
        <dsp:cNvSpPr/>
      </dsp:nvSpPr>
      <dsp:spPr>
        <a:xfrm>
          <a:off x="3051041" y="1239579"/>
          <a:ext cx="2285879" cy="1451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noProof="1">
              <a:latin typeface="Calibri Light" panose="020F0302020204030204"/>
            </a:rPr>
            <a:t>Εφαρμογή του μοντέλου</a:t>
          </a:r>
          <a:r>
            <a:rPr lang="en-US" sz="1700" kern="1200" noProof="1"/>
            <a:t> αναλογικής διακινδύνευσης του Cox.</a:t>
          </a:r>
        </a:p>
      </dsp:txBody>
      <dsp:txXfrm>
        <a:off x="3093555" y="1282093"/>
        <a:ext cx="2200851" cy="1366505"/>
      </dsp:txXfrm>
    </dsp:sp>
    <dsp:sp modelId="{BE532A34-FFCC-4AB5-B2E7-2288EA833164}">
      <dsp:nvSpPr>
        <dsp:cNvPr id="0" name=""/>
        <dsp:cNvSpPr/>
      </dsp:nvSpPr>
      <dsp:spPr>
        <a:xfrm>
          <a:off x="5590907" y="998291"/>
          <a:ext cx="2285879" cy="1451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61B198-C9C3-4CA9-BA3C-F1DDA4917DA7}">
      <dsp:nvSpPr>
        <dsp:cNvPr id="0" name=""/>
        <dsp:cNvSpPr/>
      </dsp:nvSpPr>
      <dsp:spPr>
        <a:xfrm>
          <a:off x="5844894" y="1239579"/>
          <a:ext cx="2285879" cy="1451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noProof="1"/>
            <a:t>Μέθοδοι συρρίκνωσης (Παλινδρόμηση Κορυφογραμμής, Τεχνική Lasso).</a:t>
          </a:r>
        </a:p>
      </dsp:txBody>
      <dsp:txXfrm>
        <a:off x="5887408" y="1282093"/>
        <a:ext cx="2200851" cy="1366505"/>
      </dsp:txXfrm>
    </dsp:sp>
    <dsp:sp modelId="{A4F043A5-4E51-44AB-A274-781C2568E324}">
      <dsp:nvSpPr>
        <dsp:cNvPr id="0" name=""/>
        <dsp:cNvSpPr/>
      </dsp:nvSpPr>
      <dsp:spPr>
        <a:xfrm>
          <a:off x="8384760" y="998291"/>
          <a:ext cx="2285879" cy="1451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F8B294-5B74-42F6-8860-512C79E6FF1B}">
      <dsp:nvSpPr>
        <dsp:cNvPr id="0" name=""/>
        <dsp:cNvSpPr/>
      </dsp:nvSpPr>
      <dsp:spPr>
        <a:xfrm>
          <a:off x="8638747" y="1239579"/>
          <a:ext cx="2285879" cy="1451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noProof="1"/>
            <a:t>Δέντρο επιβίωσης για το μοντέλο παλινδρόμησης.</a:t>
          </a:r>
        </a:p>
      </dsp:txBody>
      <dsp:txXfrm>
        <a:off x="8681261" y="1282093"/>
        <a:ext cx="2200851" cy="1366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E3CF9-39C2-4623-B69B-FC86F7FE8E17}">
      <dsp:nvSpPr>
        <dsp:cNvPr id="0" name=""/>
        <dsp:cNvSpPr/>
      </dsp:nvSpPr>
      <dsp:spPr>
        <a:xfrm>
          <a:off x="1440638" y="2516115"/>
          <a:ext cx="792147" cy="376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907"/>
              </a:lnTo>
              <a:lnTo>
                <a:pt x="792147" y="256907"/>
              </a:lnTo>
              <a:lnTo>
                <a:pt x="792147" y="37699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EA6AA2-BAC4-40BC-9D43-1731C0453442}">
      <dsp:nvSpPr>
        <dsp:cNvPr id="0" name=""/>
        <dsp:cNvSpPr/>
      </dsp:nvSpPr>
      <dsp:spPr>
        <a:xfrm>
          <a:off x="648490" y="2516115"/>
          <a:ext cx="792147" cy="376990"/>
        </a:xfrm>
        <a:custGeom>
          <a:avLst/>
          <a:gdLst/>
          <a:ahLst/>
          <a:cxnLst/>
          <a:rect l="0" t="0" r="0" b="0"/>
          <a:pathLst>
            <a:path>
              <a:moveTo>
                <a:pt x="792147" y="0"/>
              </a:moveTo>
              <a:lnTo>
                <a:pt x="792147" y="256907"/>
              </a:lnTo>
              <a:lnTo>
                <a:pt x="0" y="256907"/>
              </a:lnTo>
              <a:lnTo>
                <a:pt x="0" y="37699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271432-4EE5-4DB5-BD5A-94617E4E1454}">
      <dsp:nvSpPr>
        <dsp:cNvPr id="0" name=""/>
        <dsp:cNvSpPr/>
      </dsp:nvSpPr>
      <dsp:spPr>
        <a:xfrm>
          <a:off x="792517" y="1693001"/>
          <a:ext cx="1296241" cy="8231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E6F6428-9E36-43B6-A1A8-30ED8A2FA1B5}">
      <dsp:nvSpPr>
        <dsp:cNvPr id="0" name=""/>
        <dsp:cNvSpPr/>
      </dsp:nvSpPr>
      <dsp:spPr>
        <a:xfrm>
          <a:off x="936543" y="1829827"/>
          <a:ext cx="1296241" cy="8231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>
              <a:latin typeface="Calibri Light" panose="020F0302020204030204"/>
            </a:rPr>
            <a:t>Δέντρα αποφάσεων</a:t>
          </a:r>
          <a:endParaRPr lang="el-GR" sz="1400" kern="1200" dirty="0"/>
        </a:p>
      </dsp:txBody>
      <dsp:txXfrm>
        <a:off x="960651" y="1853935"/>
        <a:ext cx="1248025" cy="774897"/>
      </dsp:txXfrm>
    </dsp:sp>
    <dsp:sp modelId="{E0276BE1-D4C7-472B-98D9-A64D9AF397B4}">
      <dsp:nvSpPr>
        <dsp:cNvPr id="0" name=""/>
        <dsp:cNvSpPr/>
      </dsp:nvSpPr>
      <dsp:spPr>
        <a:xfrm>
          <a:off x="369" y="2893105"/>
          <a:ext cx="1296241" cy="8231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96E713-139E-42F9-9203-70A2C838EA1D}">
      <dsp:nvSpPr>
        <dsp:cNvPr id="0" name=""/>
        <dsp:cNvSpPr/>
      </dsp:nvSpPr>
      <dsp:spPr>
        <a:xfrm>
          <a:off x="144396" y="3029931"/>
          <a:ext cx="1296241" cy="8231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>
              <a:latin typeface="Calibri Light" panose="020F0302020204030204"/>
            </a:rPr>
            <a:t>Δέντρα παλινδρόμησης</a:t>
          </a:r>
          <a:endParaRPr lang="el-GR" sz="1400" kern="1200" dirty="0"/>
        </a:p>
      </dsp:txBody>
      <dsp:txXfrm>
        <a:off x="168504" y="3054039"/>
        <a:ext cx="1248025" cy="774897"/>
      </dsp:txXfrm>
    </dsp:sp>
    <dsp:sp modelId="{257DFBB3-7AA8-49F2-BAB4-F3A3B22A6D31}">
      <dsp:nvSpPr>
        <dsp:cNvPr id="0" name=""/>
        <dsp:cNvSpPr/>
      </dsp:nvSpPr>
      <dsp:spPr>
        <a:xfrm>
          <a:off x="1584664" y="2893105"/>
          <a:ext cx="1296241" cy="8231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42B97F5-BC82-4446-AD78-A5167436FF5F}">
      <dsp:nvSpPr>
        <dsp:cNvPr id="0" name=""/>
        <dsp:cNvSpPr/>
      </dsp:nvSpPr>
      <dsp:spPr>
        <a:xfrm>
          <a:off x="1728691" y="3029931"/>
          <a:ext cx="1296241" cy="8231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>
              <a:latin typeface="Calibri Light" panose="020F0302020204030204"/>
            </a:rPr>
            <a:t>Δέντρα ταξινόμησης</a:t>
          </a:r>
          <a:endParaRPr lang="el-GR" sz="1400" kern="1200" dirty="0"/>
        </a:p>
      </dsp:txBody>
      <dsp:txXfrm>
        <a:off x="1752799" y="3054039"/>
        <a:ext cx="1248025" cy="7748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7-06T18:24:20.342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10821 8573 16383 0 0,'0'0'-16383'0'0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7-06T18:24:20.343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10980 8573 16383 0 0,'0'0'-16383'0'0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7-06T18:24:20.344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11192 8573 16383 0 0,'0'0'-16383'0'0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7-06T18:24:20.345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11404 8573 16383 0 0,'0'0'-16383'0'0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customXml" Target="../ink/ink4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customXml" Target="../ink/ink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cran.rproject.org/web/packages/risksetROC/risksetROC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" name="Rectangle 81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5897" y="224930"/>
            <a:ext cx="5514215" cy="1920060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l-GR" sz="2400" dirty="0">
                <a:latin typeface="Arial Black"/>
                <a:cs typeface="Calibri Light"/>
              </a:rPr>
              <a:t>Παλινδρόμηση</a:t>
            </a:r>
            <a:r>
              <a:rPr lang="en-US" sz="2400" dirty="0">
                <a:latin typeface="Arial Black"/>
                <a:cs typeface="Calibri Light"/>
              </a:rPr>
              <a:t> </a:t>
            </a:r>
            <a:r>
              <a:rPr lang="el-GR" sz="2400" noProof="1">
                <a:latin typeface="Arial Black"/>
                <a:cs typeface="Calibri Light"/>
              </a:rPr>
              <a:t>Κορυφογραμμής</a:t>
            </a:r>
            <a:r>
              <a:rPr lang="en-US" sz="2400" dirty="0">
                <a:latin typeface="Arial Black"/>
                <a:cs typeface="Calibri Light"/>
              </a:rPr>
              <a:t>, </a:t>
            </a:r>
            <a:r>
              <a:rPr lang="el-GR" sz="2400" dirty="0">
                <a:latin typeface="Arial Black"/>
                <a:cs typeface="Calibri Light"/>
              </a:rPr>
              <a:t>Τεχνική</a:t>
            </a:r>
            <a:r>
              <a:rPr lang="en-US" sz="2400" dirty="0">
                <a:latin typeface="Arial Black"/>
                <a:cs typeface="Calibri Light"/>
              </a:rPr>
              <a:t> Lasso και </a:t>
            </a:r>
            <a:r>
              <a:rPr lang="el-GR" sz="2400" dirty="0">
                <a:latin typeface="Arial Black"/>
                <a:cs typeface="Calibri Light"/>
              </a:rPr>
              <a:t>Δέντρα</a:t>
            </a:r>
            <a:r>
              <a:rPr lang="en-US" sz="2400" dirty="0">
                <a:latin typeface="Arial Black"/>
                <a:cs typeface="Calibri Light"/>
              </a:rPr>
              <a:t> </a:t>
            </a:r>
            <a:r>
              <a:rPr lang="el-GR" sz="2400" dirty="0">
                <a:latin typeface="Arial Black"/>
                <a:cs typeface="Calibri Light"/>
              </a:rPr>
              <a:t>Επιβίωσης</a:t>
            </a:r>
            <a:r>
              <a:rPr lang="en-US" sz="2400" dirty="0">
                <a:latin typeface="Arial Black"/>
                <a:cs typeface="Calibri Light"/>
              </a:rPr>
              <a:t> </a:t>
            </a:r>
            <a:r>
              <a:rPr lang="el-GR" sz="2400" dirty="0">
                <a:latin typeface="Arial Black"/>
                <a:cs typeface="Calibri Light"/>
              </a:rPr>
              <a:t>σε</a:t>
            </a:r>
            <a:r>
              <a:rPr lang="en-US" sz="2400" dirty="0">
                <a:latin typeface="Arial Black"/>
                <a:cs typeface="Calibri Light"/>
              </a:rPr>
              <a:t> </a:t>
            </a:r>
            <a:r>
              <a:rPr lang="el-GR" sz="2400" dirty="0">
                <a:latin typeface="Arial Black"/>
                <a:cs typeface="Calibri Light"/>
              </a:rPr>
              <a:t>μοντέλο</a:t>
            </a:r>
            <a:r>
              <a:rPr lang="en-US" sz="2400" dirty="0">
                <a:latin typeface="Arial Black"/>
                <a:cs typeface="Calibri Light"/>
              </a:rPr>
              <a:t> </a:t>
            </a:r>
            <a:r>
              <a:rPr lang="el-GR" sz="2400" dirty="0">
                <a:latin typeface="Arial Black"/>
                <a:cs typeface="Calibri Light"/>
              </a:rPr>
              <a:t>αναλογικής</a:t>
            </a:r>
            <a:r>
              <a:rPr lang="en-US" sz="2400" dirty="0">
                <a:latin typeface="Arial Black"/>
                <a:cs typeface="Calibri Light"/>
              </a:rPr>
              <a:t> </a:t>
            </a:r>
            <a:r>
              <a:rPr lang="el-GR" sz="2400" dirty="0">
                <a:latin typeface="Arial Black"/>
                <a:cs typeface="Calibri Light"/>
              </a:rPr>
              <a:t>διακινδύνευσης</a:t>
            </a:r>
            <a:r>
              <a:rPr lang="en-US" sz="2400" dirty="0">
                <a:latin typeface="Arial Black"/>
                <a:cs typeface="Calibri Light"/>
              </a:rPr>
              <a:t> </a:t>
            </a:r>
            <a:r>
              <a:rPr lang="el-GR" sz="2400" dirty="0">
                <a:latin typeface="Arial Black"/>
                <a:cs typeface="Calibri Light"/>
              </a:rPr>
              <a:t>του</a:t>
            </a:r>
            <a:r>
              <a:rPr lang="en-US" sz="2400" dirty="0">
                <a:latin typeface="Arial Black"/>
                <a:cs typeface="Calibri Light"/>
              </a:rPr>
              <a:t> Cox</a:t>
            </a:r>
          </a:p>
        </p:txBody>
      </p:sp>
      <p:sp>
        <p:nvSpPr>
          <p:cNvPr id="54" name="Content Placeholder 53">
            <a:extLst>
              <a:ext uri="{FF2B5EF4-FFF2-40B4-BE49-F238E27FC236}">
                <a16:creationId xmlns:a16="http://schemas.microsoft.com/office/drawing/2014/main" id="{3B40E02C-26A4-45CA-8453-AE7ECDD0A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315189" cy="35350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l-GR" sz="1800" dirty="0">
                <a:cs typeface="Calibri"/>
              </a:rPr>
              <a:t>Εισηγητής: Τουφεξής Γεώργιος-Χρήστος</a:t>
            </a:r>
          </a:p>
          <a:p>
            <a:pPr marL="0" indent="0">
              <a:buNone/>
            </a:pPr>
            <a:r>
              <a:rPr lang="el-GR" sz="1800" dirty="0">
                <a:cs typeface="Calibri"/>
              </a:rPr>
              <a:t>Επιβλέπουσα: </a:t>
            </a:r>
            <a:r>
              <a:rPr lang="el-GR" sz="1800" dirty="0">
                <a:ea typeface="+mn-lt"/>
                <a:cs typeface="+mn-lt"/>
              </a:rPr>
              <a:t>Χ. </a:t>
            </a:r>
            <a:r>
              <a:rPr lang="el-GR" sz="1800" noProof="1">
                <a:ea typeface="+mn-lt"/>
                <a:cs typeface="+mn-lt"/>
              </a:rPr>
              <a:t>Καρώνη</a:t>
            </a:r>
            <a:r>
              <a:rPr lang="el-GR" sz="1800" dirty="0">
                <a:ea typeface="+mn-lt"/>
                <a:cs typeface="+mn-lt"/>
              </a:rPr>
              <a:t>-Ρίτσαρντσον</a:t>
            </a:r>
          </a:p>
          <a:p>
            <a:pPr marL="0" indent="0">
              <a:buNone/>
            </a:pPr>
            <a:r>
              <a:rPr lang="el-GR" sz="1800" dirty="0">
                <a:cs typeface="Calibri"/>
              </a:rPr>
              <a:t>Εθνικό Μετσόβιο Πολυτεχνείο</a:t>
            </a:r>
          </a:p>
          <a:p>
            <a:pPr marL="0" indent="0">
              <a:buNone/>
            </a:pPr>
            <a:r>
              <a:rPr lang="el-GR" sz="1800" dirty="0">
                <a:cs typeface="Calibri"/>
              </a:rPr>
              <a:t>Σχολή Εφαρμοσμένων Μαθηματικών και Φυσικών Επιστημών</a:t>
            </a:r>
          </a:p>
        </p:txBody>
      </p:sp>
      <p:sp>
        <p:nvSpPr>
          <p:cNvPr id="144" name="Rectangle 83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85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Rectangle 87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Rectangle 89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F2960132-FC85-4457-A790-08FABA4B1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967" y="1359681"/>
            <a:ext cx="4170530" cy="417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F4B9B-D78F-4960-8491-147D3FEB2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l-GR" sz="2400" dirty="0">
                <a:solidFill>
                  <a:srgbClr val="FFFFFF"/>
                </a:solidFill>
                <a:latin typeface="Arial Black"/>
                <a:cs typeface="Calibri Light"/>
              </a:rPr>
              <a:t>Καμπύλη</a:t>
            </a:r>
            <a:r>
              <a:rPr lang="en-US" sz="2400" dirty="0">
                <a:solidFill>
                  <a:srgbClr val="FFFFFF"/>
                </a:solidFill>
                <a:latin typeface="Arial Black"/>
                <a:cs typeface="Calibri Light"/>
              </a:rPr>
              <a:t> ROC και AUC</a:t>
            </a:r>
            <a:endParaRPr lang="en-US" sz="2400" dirty="0"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51CB1-DC52-46D7-94EB-86272094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1800" noProof="1">
                <a:cs typeface="Calibri"/>
              </a:rPr>
              <a:t>Καμπύλη ROC είναι η γραφική αναπαράσταση του πραγματικού θετικού ποσοστού έναντι του ποσοστού ψευδών θετικών.</a:t>
            </a:r>
          </a:p>
          <a:p>
            <a:r>
              <a:rPr lang="en-US" sz="1800" noProof="1">
                <a:cs typeface="Calibri"/>
              </a:rPr>
              <a:t>TPR=TP/(TP+FN)</a:t>
            </a:r>
          </a:p>
          <a:p>
            <a:r>
              <a:rPr lang="en-US" sz="1800" noProof="1">
                <a:cs typeface="Calibri"/>
              </a:rPr>
              <a:t>FPR=FP/(FP+TN)</a:t>
            </a:r>
          </a:p>
          <a:p>
            <a:r>
              <a:rPr lang="en-US" sz="1800" noProof="1">
                <a:cs typeface="Calibri"/>
              </a:rPr>
              <a:t>Το  AUC είναι το εμβαδόν της περιοχής κάτω από την καμπύλη ROC, παίρνει τιμές από 0-1 και χρησιμοποιείται για την ακρίβεια ενός ελέγχου.</a:t>
            </a:r>
          </a:p>
        </p:txBody>
      </p:sp>
    </p:spTree>
    <p:extLst>
      <p:ext uri="{BB962C8B-B14F-4D97-AF65-F5344CB8AC3E}">
        <p14:creationId xmlns:p14="http://schemas.microsoft.com/office/powerpoint/2010/main" val="41601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3" name="Rectangle 92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F1DDE3-9B62-4AA0-BF4F-C8359496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Μεταβλητές του πειράματος </a:t>
            </a:r>
            <a:endParaRPr lang="en-US" sz="2400" noProof="1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B04D1-F81E-4A8A-A961-39FFE4324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endParaRPr lang="en-US" sz="16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600" noProof="1">
                <a:ea typeface="+mn-lt"/>
                <a:cs typeface="+mn-lt"/>
              </a:rPr>
              <a:t>Στο πείραμα μας εξετάζουμε έαν υπήρξε υποτροπή ή θάνατος σε διάφορους τύπους λευχαιμίας που δέχθηκαν μόσχευμα μυελού των οστών.</a:t>
            </a:r>
          </a:p>
          <a:p>
            <a:r>
              <a:rPr lang="en-US" sz="1600" b="1" noProof="1">
                <a:ea typeface="+mn-lt"/>
                <a:cs typeface="+mn-lt"/>
              </a:rPr>
              <a:t>time</a:t>
            </a:r>
            <a:r>
              <a:rPr lang="en-US" sz="1600" noProof="1">
                <a:ea typeface="+mn-lt"/>
                <a:cs typeface="+mn-lt"/>
              </a:rPr>
              <a:t>: χρόνος σε μέρες μέχρι την υποτροπή ή το θάνατο ενός ασθενούς μετά από μεταμόσχευση μυελού των οστών    </a:t>
            </a:r>
          </a:p>
          <a:p>
            <a:r>
              <a:rPr lang="en-US" sz="1600" b="1" noProof="1">
                <a:ea typeface="+mn-lt"/>
                <a:cs typeface="+mn-lt"/>
              </a:rPr>
              <a:t>indicator</a:t>
            </a:r>
            <a:r>
              <a:rPr lang="en-US" sz="1600" noProof="1">
                <a:ea typeface="+mn-lt"/>
                <a:cs typeface="+mn-lt"/>
              </a:rPr>
              <a:t>: 1: έχει συμβεί το γεγονός, 0: αλλιώς</a:t>
            </a:r>
          </a:p>
          <a:p>
            <a:r>
              <a:rPr lang="en-US" sz="1600" b="1" noProof="1">
                <a:ea typeface="+mn-lt"/>
                <a:cs typeface="+mn-lt"/>
              </a:rPr>
              <a:t>group</a:t>
            </a:r>
            <a:r>
              <a:rPr lang="en-US" sz="1600" noProof="1">
                <a:ea typeface="+mn-lt"/>
                <a:cs typeface="+mn-lt"/>
              </a:rPr>
              <a:t>: τύπος λευχαιμίας (1=ALL, 2=AML low-risk, 3=AML high-risk)</a:t>
            </a:r>
          </a:p>
          <a:p>
            <a:r>
              <a:rPr lang="en-US" sz="1600" b="1" noProof="1">
                <a:ea typeface="+mn-lt"/>
                <a:cs typeface="+mn-lt"/>
              </a:rPr>
              <a:t>recipient age</a:t>
            </a:r>
            <a:r>
              <a:rPr lang="en-US" sz="1600" noProof="1">
                <a:ea typeface="+mn-lt"/>
                <a:cs typeface="+mn-lt"/>
              </a:rPr>
              <a:t>: ηλικία του ασθενή</a:t>
            </a:r>
          </a:p>
          <a:p>
            <a:r>
              <a:rPr lang="en-US" sz="1600" b="1" noProof="1">
                <a:ea typeface="+mn-lt"/>
                <a:cs typeface="+mn-lt"/>
              </a:rPr>
              <a:t>donor age</a:t>
            </a:r>
            <a:r>
              <a:rPr lang="en-US" sz="1600" noProof="1">
                <a:ea typeface="+mn-lt"/>
                <a:cs typeface="+mn-lt"/>
              </a:rPr>
              <a:t>: ηλικία του δότη</a:t>
            </a:r>
          </a:p>
          <a:p>
            <a:r>
              <a:rPr lang="en-US" sz="1600" b="1" noProof="1">
                <a:ea typeface="+mn-lt"/>
                <a:cs typeface="+mn-lt"/>
              </a:rPr>
              <a:t>recipient sex</a:t>
            </a:r>
            <a:r>
              <a:rPr lang="en-US" sz="1600" noProof="1">
                <a:ea typeface="+mn-lt"/>
                <a:cs typeface="+mn-lt"/>
              </a:rPr>
              <a:t>: φύλο του ασθενή (1=άντρας, 0=γυναίκα)</a:t>
            </a:r>
          </a:p>
          <a:p>
            <a:r>
              <a:rPr lang="en-US" sz="1600" b="1" noProof="1">
                <a:ea typeface="+mn-lt"/>
                <a:cs typeface="+mn-lt"/>
              </a:rPr>
              <a:t>donor sex</a:t>
            </a:r>
            <a:r>
              <a:rPr lang="en-US" sz="1600" noProof="1">
                <a:ea typeface="+mn-lt"/>
                <a:cs typeface="+mn-lt"/>
              </a:rPr>
              <a:t>: φύλο του δότη (1=άντρας, 0=γυναίκα)</a:t>
            </a:r>
          </a:p>
          <a:p>
            <a:r>
              <a:rPr lang="en-US" sz="1600" b="1" noProof="1">
                <a:ea typeface="+mn-lt"/>
                <a:cs typeface="+mn-lt"/>
              </a:rPr>
              <a:t>recipient cmv</a:t>
            </a:r>
            <a:r>
              <a:rPr lang="en-US" sz="1600" noProof="1">
                <a:ea typeface="+mn-lt"/>
                <a:cs typeface="+mn-lt"/>
              </a:rPr>
              <a:t>: κατάσταση του cmv του ασθενή (1=θετικό cmv, 0=αρνητικό cmv)</a:t>
            </a:r>
          </a:p>
          <a:p>
            <a:r>
              <a:rPr lang="en-US" sz="1600" b="1" noProof="1">
                <a:ea typeface="+mn-lt"/>
                <a:cs typeface="+mn-lt"/>
              </a:rPr>
              <a:t>donor cmv</a:t>
            </a:r>
            <a:r>
              <a:rPr lang="en-US" sz="1600" noProof="1">
                <a:ea typeface="+mn-lt"/>
                <a:cs typeface="+mn-lt"/>
              </a:rPr>
              <a:t>: κατάσταση του cmv του δότη (1=θετικό cmv, 0=αρνητικό cmv)</a:t>
            </a:r>
          </a:p>
          <a:p>
            <a:r>
              <a:rPr lang="en-US" sz="1600" b="1" noProof="1">
                <a:ea typeface="+mn-lt"/>
                <a:cs typeface="+mn-lt"/>
              </a:rPr>
              <a:t>waiting time</a:t>
            </a:r>
            <a:r>
              <a:rPr lang="en-US" sz="1600" noProof="1">
                <a:ea typeface="+mn-lt"/>
                <a:cs typeface="+mn-lt"/>
              </a:rPr>
              <a:t>: χρόνος αναμονής σε μέρες από τη διάγνωση μέχρι τη μεταμόσχευση</a:t>
            </a:r>
          </a:p>
          <a:p>
            <a:r>
              <a:rPr lang="en-US" sz="1600" b="1" noProof="1">
                <a:ea typeface="+mn-lt"/>
                <a:cs typeface="+mn-lt"/>
              </a:rPr>
              <a:t>fab</a:t>
            </a:r>
            <a:r>
              <a:rPr lang="en-US" sz="1600" noProof="1">
                <a:ea typeface="+mn-lt"/>
                <a:cs typeface="+mn-lt"/>
              </a:rPr>
              <a:t>: 1=fab βαθμού 4 ή 5, 0=αλλιώς</a:t>
            </a:r>
          </a:p>
          <a:p>
            <a:r>
              <a:rPr lang="en-US" sz="1600" b="1" noProof="1">
                <a:ea typeface="+mn-lt"/>
                <a:cs typeface="+mn-lt"/>
              </a:rPr>
              <a:t>mtx:</a:t>
            </a:r>
            <a:r>
              <a:rPr lang="en-US" sz="1600" noProof="1">
                <a:ea typeface="+mn-lt"/>
                <a:cs typeface="+mn-lt"/>
              </a:rPr>
              <a:t> 1=ναι, 0=όχι</a:t>
            </a:r>
          </a:p>
          <a:p>
            <a:endParaRPr lang="en-US" sz="10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587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0D8CEB-6E58-4479-AEE9-0CBFC5D6D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8575" y="285245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Arial Black"/>
                <a:cs typeface="Calibri Light"/>
              </a:rPr>
              <a:t>Kaplan-Meier και Log-Rank </a:t>
            </a:r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για </a:t>
            </a:r>
            <a:br>
              <a:rPr lang="en-US" sz="2400" noProof="1">
                <a:latin typeface="Arial Black"/>
                <a:cs typeface="Calibri Light"/>
              </a:rPr>
            </a:br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τις διαφορετικές ομάδες του πειράματος</a:t>
            </a:r>
            <a:endParaRPr lang="en-US" sz="2400" noProof="1"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88A6CA-3827-4941-A6B7-DC673D37312A}"/>
              </a:ext>
            </a:extLst>
          </p:cNvPr>
          <p:cNvSpPr txBox="1"/>
          <p:nvPr/>
        </p:nvSpPr>
        <p:spPr>
          <a:xfrm>
            <a:off x="6694449" y="2150327"/>
            <a:ext cx="444376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noProof="1"/>
              <a:t>Έντονες διαφορές.</a:t>
            </a:r>
            <a:endParaRPr lang="en-US" noProof="1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noProof="1">
                <a:cs typeface="Calibri"/>
              </a:rPr>
              <a:t>Ομάδα 2 μεγάλη αντοχή.</a:t>
            </a:r>
          </a:p>
          <a:p>
            <a:pPr marL="285750" indent="-285750">
              <a:buFont typeface="Arial"/>
              <a:buChar char="•"/>
            </a:pPr>
            <a:r>
              <a:rPr lang="en-US" noProof="1">
                <a:cs typeface="Calibri"/>
              </a:rPr>
              <a:t>Ομάδα 3 μικρότερη διάρκεια ζωής.</a:t>
            </a:r>
          </a:p>
          <a:p>
            <a:pPr marL="285750" indent="-285750">
              <a:buFont typeface="Arial"/>
              <a:buChar char="•"/>
            </a:pPr>
            <a:r>
              <a:rPr lang="en-US" noProof="1">
                <a:cs typeface="Calibri"/>
              </a:rPr>
              <a:t>Πιθανή σημαντική μεταβλητή.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Calibri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AC56F607-FBD6-4C70-B5CE-31A15ED03FD3}"/>
                  </a:ext>
                </a:extLst>
              </p14:cNvPr>
              <p14:cNvContentPartPr/>
              <p14:nvPr/>
            </p14:nvContentPartPr>
            <p14:xfrm>
              <a:off x="3679901" y="2666999"/>
              <a:ext cx="9525" cy="9525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AC56F607-FBD6-4C70-B5CE-31A15ED03FD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1776" y="2438399"/>
                <a:ext cx="476250" cy="476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A6CB7CBD-93E8-4958-BB08-06016F6CF7C0}"/>
                  </a:ext>
                </a:extLst>
              </p14:cNvPr>
              <p14:cNvContentPartPr/>
              <p14:nvPr/>
            </p14:nvContentPartPr>
            <p14:xfrm>
              <a:off x="3735658" y="2666999"/>
              <a:ext cx="9525" cy="9525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A6CB7CBD-93E8-4958-BB08-06016F6CF7C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7533" y="2438399"/>
                <a:ext cx="476250" cy="476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FBCE0B92-449A-471F-B4A6-48FBA2CFBC3A}"/>
                  </a:ext>
                </a:extLst>
              </p14:cNvPr>
              <p14:cNvContentPartPr/>
              <p14:nvPr/>
            </p14:nvContentPartPr>
            <p14:xfrm>
              <a:off x="3809999" y="2666999"/>
              <a:ext cx="9525" cy="9525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FBCE0B92-449A-471F-B4A6-48FBA2CFBC3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1399" y="2438399"/>
                <a:ext cx="476250" cy="476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BF5523CC-7FCA-419F-BE8F-554BD5066C1F}"/>
                  </a:ext>
                </a:extLst>
              </p14:cNvPr>
              <p14:cNvContentPartPr/>
              <p14:nvPr/>
            </p14:nvContentPartPr>
            <p14:xfrm>
              <a:off x="3884340" y="2666999"/>
              <a:ext cx="9525" cy="9525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BF5523CC-7FCA-419F-BE8F-554BD5066C1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5740" y="2438399"/>
                <a:ext cx="476250" cy="47625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0" name="Table 30">
            <a:extLst>
              <a:ext uri="{FF2B5EF4-FFF2-40B4-BE49-F238E27FC236}">
                <a16:creationId xmlns:a16="http://schemas.microsoft.com/office/drawing/2014/main" id="{58735E99-783F-4391-92D9-3E19C0B27D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769633"/>
              </p:ext>
            </p:extLst>
          </p:nvPr>
        </p:nvGraphicFramePr>
        <p:xfrm>
          <a:off x="6142463" y="3596267"/>
          <a:ext cx="5306348" cy="1524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6587">
                  <a:extLst>
                    <a:ext uri="{9D8B030D-6E8A-4147-A177-3AD203B41FA5}">
                      <a16:colId xmlns:a16="http://schemas.microsoft.com/office/drawing/2014/main" val="816890033"/>
                    </a:ext>
                  </a:extLst>
                </a:gridCol>
                <a:gridCol w="1326587">
                  <a:extLst>
                    <a:ext uri="{9D8B030D-6E8A-4147-A177-3AD203B41FA5}">
                      <a16:colId xmlns:a16="http://schemas.microsoft.com/office/drawing/2014/main" val="2359161345"/>
                    </a:ext>
                  </a:extLst>
                </a:gridCol>
                <a:gridCol w="1326587">
                  <a:extLst>
                    <a:ext uri="{9D8B030D-6E8A-4147-A177-3AD203B41FA5}">
                      <a16:colId xmlns:a16="http://schemas.microsoft.com/office/drawing/2014/main" val="755930975"/>
                    </a:ext>
                  </a:extLst>
                </a:gridCol>
                <a:gridCol w="1326587">
                  <a:extLst>
                    <a:ext uri="{9D8B030D-6E8A-4147-A177-3AD203B41FA5}">
                      <a16:colId xmlns:a16="http://schemas.microsoft.com/office/drawing/2014/main" val="2780291125"/>
                    </a:ext>
                  </a:extLst>
                </a:gridCol>
              </a:tblGrid>
              <a:tr h="3810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Observed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Expected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079072"/>
                  </a:ext>
                </a:extLst>
              </a:tr>
              <a:tr h="38104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Group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21.9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050424"/>
                  </a:ext>
                </a:extLst>
              </a:tr>
              <a:tr h="38104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Group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303935"/>
                  </a:ext>
                </a:extLst>
              </a:tr>
              <a:tr h="381043">
                <a:tc>
                  <a:txBody>
                    <a:bodyPr/>
                    <a:lstStyle/>
                    <a:p>
                      <a:r>
                        <a:rPr lang="en-US"/>
                        <a:t>Group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854268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11678542-A48C-4A6B-9808-79F38AE0D1A5}"/>
              </a:ext>
            </a:extLst>
          </p:cNvPr>
          <p:cNvSpPr txBox="1"/>
          <p:nvPr/>
        </p:nvSpPr>
        <p:spPr>
          <a:xfrm>
            <a:off x="6099717" y="5086814"/>
            <a:ext cx="41278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noProof="1">
                <a:cs typeface="Calibri"/>
              </a:rPr>
              <a:t>Chisq=13.8                             p-value=0.001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AD982F63-3110-4A7D-934E-544FDD3C09FA}"/>
              </a:ext>
            </a:extLst>
          </p:cNvPr>
          <p:cNvSpPr/>
          <p:nvPr/>
        </p:nvSpPr>
        <p:spPr>
          <a:xfrm flipV="1">
            <a:off x="7301548" y="5132338"/>
            <a:ext cx="1328852" cy="2787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8BEECF-AAF6-48C6-A4BF-43CC156E9981}"/>
              </a:ext>
            </a:extLst>
          </p:cNvPr>
          <p:cNvSpPr txBox="1"/>
          <p:nvPr/>
        </p:nvSpPr>
        <p:spPr>
          <a:xfrm>
            <a:off x="6097394" y="5409735"/>
            <a:ext cx="343085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noProof="1">
                <a:cs typeface="Calibri"/>
              </a:rPr>
              <a:t>Απόρριψη μηδενικής υπόθεσης.</a:t>
            </a:r>
          </a:p>
          <a:p>
            <a:r>
              <a:rPr lang="en-US" noProof="1">
                <a:cs typeface="Calibri"/>
              </a:rPr>
              <a:t>Ενίσχυση σημασίας μεταβλητής.</a:t>
            </a:r>
          </a:p>
        </p:txBody>
      </p:sp>
      <p:pic>
        <p:nvPicPr>
          <p:cNvPr id="6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55266351-3DB9-4E12-89EE-39C827CA73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2165" y="1594499"/>
            <a:ext cx="5511512" cy="4034271"/>
          </a:xfrm>
        </p:spPr>
      </p:pic>
    </p:spTree>
    <p:extLst>
      <p:ext uri="{BB962C8B-B14F-4D97-AF65-F5344CB8AC3E}">
        <p14:creationId xmlns:p14="http://schemas.microsoft.com/office/powerpoint/2010/main" val="3465659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292F97-465F-4806-9AE3-6E40429F2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Μοντέλο αναλογικής διακινδύνευσης </a:t>
            </a:r>
            <a:br>
              <a:rPr lang="en-US" sz="2400" noProof="1">
                <a:latin typeface="Arial Black"/>
                <a:cs typeface="Calibri Light"/>
              </a:rPr>
            </a:br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του Cox στο πείραμα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57EB9A9-0F95-478C-842C-6E545F1A98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173763"/>
              </p:ext>
            </p:extLst>
          </p:nvPr>
        </p:nvGraphicFramePr>
        <p:xfrm>
          <a:off x="37170" y="1858536"/>
          <a:ext cx="9772086" cy="4461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681">
                  <a:extLst>
                    <a:ext uri="{9D8B030D-6E8A-4147-A177-3AD203B41FA5}">
                      <a16:colId xmlns:a16="http://schemas.microsoft.com/office/drawing/2014/main" val="2148374506"/>
                    </a:ext>
                  </a:extLst>
                </a:gridCol>
                <a:gridCol w="1628681">
                  <a:extLst>
                    <a:ext uri="{9D8B030D-6E8A-4147-A177-3AD203B41FA5}">
                      <a16:colId xmlns:a16="http://schemas.microsoft.com/office/drawing/2014/main" val="3580997205"/>
                    </a:ext>
                  </a:extLst>
                </a:gridCol>
                <a:gridCol w="1628681">
                  <a:extLst>
                    <a:ext uri="{9D8B030D-6E8A-4147-A177-3AD203B41FA5}">
                      <a16:colId xmlns:a16="http://schemas.microsoft.com/office/drawing/2014/main" val="3963508137"/>
                    </a:ext>
                  </a:extLst>
                </a:gridCol>
                <a:gridCol w="1628681">
                  <a:extLst>
                    <a:ext uri="{9D8B030D-6E8A-4147-A177-3AD203B41FA5}">
                      <a16:colId xmlns:a16="http://schemas.microsoft.com/office/drawing/2014/main" val="3151750379"/>
                    </a:ext>
                  </a:extLst>
                </a:gridCol>
                <a:gridCol w="1628681">
                  <a:extLst>
                    <a:ext uri="{9D8B030D-6E8A-4147-A177-3AD203B41FA5}">
                      <a16:colId xmlns:a16="http://schemas.microsoft.com/office/drawing/2014/main" val="1821573218"/>
                    </a:ext>
                  </a:extLst>
                </a:gridCol>
                <a:gridCol w="1628681">
                  <a:extLst>
                    <a:ext uri="{9D8B030D-6E8A-4147-A177-3AD203B41FA5}">
                      <a16:colId xmlns:a16="http://schemas.microsoft.com/office/drawing/2014/main" val="995257314"/>
                    </a:ext>
                  </a:extLst>
                </a:gridCol>
              </a:tblGrid>
              <a:tr h="3723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coef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exp(coef)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se(coef)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282799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r>
                        <a:rPr lang="en-US" dirty="0"/>
                        <a:t>groupf1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1.0624620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2.8934861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0.3705119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2.868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sng" strike="noStrike" noProof="0" dirty="0">
                          <a:solidFill>
                            <a:schemeClr val="tx1"/>
                          </a:solidFill>
                          <a:latin typeface="Calibri"/>
                        </a:rPr>
                        <a:t>0.00414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569874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r>
                        <a:rPr lang="en-US" dirty="0"/>
                        <a:t>groupf3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0.8742014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2.3969603  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0.2821845  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3.098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sng" strike="noStrike" noProof="0" dirty="0">
                          <a:solidFill>
                            <a:schemeClr val="tx1"/>
                          </a:solidFill>
                          <a:latin typeface="Calibri"/>
                        </a:rPr>
                        <a:t>0.00195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1307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r>
                        <a:rPr lang="en-US" noProof="1"/>
                        <a:t>r.age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0.0139626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1.0140605  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0.0205096  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0.681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0.49601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8402710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r>
                        <a:rPr lang="en-US" noProof="1"/>
                        <a:t>d.age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-0.0021921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0.9978103  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0.0186648 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-0.117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0.90651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799835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r>
                        <a:rPr lang="en-US" noProof="1"/>
                        <a:t>r.sex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-0.1093030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0.8964587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0.2412718 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-0.453 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0.65053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004003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r>
                        <a:rPr lang="en-US" noProof="1"/>
                        <a:t>d.sex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0.0333095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1.0338704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0.2416459  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0.138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0.89036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673904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r>
                        <a:rPr lang="en-US" noProof="1"/>
                        <a:t>r.cmv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-0.0606449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0.9411574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0.2546450 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-0.238 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0.81176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388914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d.cmv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-0.0480256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0.9531094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0.2472610 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-</a:t>
                      </a:r>
                      <a:r>
                        <a:rPr lang="en-US" sz="1800" b="0" i="0" u="none" strike="noStrike" noProof="0" dirty="0">
                          <a:latin typeface="Calibri"/>
                        </a:rPr>
                        <a:t>0.194 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0.84600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974096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w.time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-0.0003417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0.9996584  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0.0003927 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-</a:t>
                      </a:r>
                      <a:r>
                        <a:rPr lang="en-US" sz="1800" b="0" i="0" u="none" strike="noStrike" noProof="0" dirty="0">
                          <a:latin typeface="Calibri"/>
                        </a:rPr>
                        <a:t>0.870 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0.38424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271351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fab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0.8018912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2.2297539  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0.2822418  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2.841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sng" strike="noStrike" noProof="0" dirty="0">
                          <a:solidFill>
                            <a:schemeClr val="tx1"/>
                          </a:solidFill>
                          <a:latin typeface="Calibri"/>
                        </a:rPr>
                        <a:t>0.00450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933901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mtx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0.2918278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1.3388724  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0.2542193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1.148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alibri"/>
                        </a:rPr>
                        <a:t>0.25099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914546"/>
                  </a:ext>
                </a:extLst>
              </a:tr>
            </a:tbl>
          </a:graphicData>
        </a:graphic>
      </p:graphicFrame>
      <p:sp>
        <p:nvSpPr>
          <p:cNvPr id="17" name="Arrow: Right 16">
            <a:extLst>
              <a:ext uri="{FF2B5EF4-FFF2-40B4-BE49-F238E27FC236}">
                <a16:creationId xmlns:a16="http://schemas.microsoft.com/office/drawing/2014/main" id="{E5B1C359-D78F-4CB5-9BAE-F07298475C14}"/>
              </a:ext>
            </a:extLst>
          </p:cNvPr>
          <p:cNvSpPr/>
          <p:nvPr/>
        </p:nvSpPr>
        <p:spPr>
          <a:xfrm>
            <a:off x="9814057" y="2264382"/>
            <a:ext cx="613317" cy="315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E5B1C359-D78F-4CB5-9BAE-F07298475C14}"/>
              </a:ext>
            </a:extLst>
          </p:cNvPr>
          <p:cNvSpPr/>
          <p:nvPr/>
        </p:nvSpPr>
        <p:spPr>
          <a:xfrm>
            <a:off x="9817542" y="2630282"/>
            <a:ext cx="641195" cy="315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E5B1C359-D78F-4CB5-9BAE-F07298475C14}"/>
              </a:ext>
            </a:extLst>
          </p:cNvPr>
          <p:cNvSpPr/>
          <p:nvPr/>
        </p:nvSpPr>
        <p:spPr>
          <a:xfrm>
            <a:off x="9821026" y="5598133"/>
            <a:ext cx="641195" cy="315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EF3721-BCB2-47DD-945A-745AD4F12B64}"/>
              </a:ext>
            </a:extLst>
          </p:cNvPr>
          <p:cNvSpPr txBox="1"/>
          <p:nvPr/>
        </p:nvSpPr>
        <p:spPr>
          <a:xfrm>
            <a:off x="10355766" y="2243254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noProof="1"/>
              <a:t>Σημαντική μεταβλητή</a:t>
            </a:r>
            <a:endParaRPr lang="en-US" sz="1400" noProof="1"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4000C8-8EDC-4D0C-B711-3A7CAC10095F}"/>
              </a:ext>
            </a:extLst>
          </p:cNvPr>
          <p:cNvSpPr txBox="1"/>
          <p:nvPr/>
        </p:nvSpPr>
        <p:spPr>
          <a:xfrm>
            <a:off x="10355765" y="2624253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noProof="1"/>
              <a:t>Σημαντική μεταβλητή</a:t>
            </a:r>
            <a:endParaRPr lang="en-US" sz="1400" noProof="1">
              <a:cs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30AB35-5A28-4FC6-ACB9-88E10EBD26D6}"/>
              </a:ext>
            </a:extLst>
          </p:cNvPr>
          <p:cNvSpPr txBox="1"/>
          <p:nvPr/>
        </p:nvSpPr>
        <p:spPr>
          <a:xfrm>
            <a:off x="10355765" y="5588619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noProof="1"/>
              <a:t>Σημαντική μεταβλητή</a:t>
            </a:r>
            <a:endParaRPr lang="en-US" sz="1400" noProof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4264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322E0-A7BF-4D64-B6BF-C81561A5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Τελικό Μοντέλο αναλογικής </a:t>
            </a:r>
            <a:br>
              <a:rPr lang="en-US" sz="2400" noProof="1">
                <a:latin typeface="Arial Black"/>
                <a:cs typeface="Calibri Light"/>
              </a:rPr>
            </a:br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διακινδύνευσης του Cox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15FCCD6-10E8-4FC0-9D80-62CECE08EC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142984"/>
              </p:ext>
            </p:extLst>
          </p:nvPr>
        </p:nvGraphicFramePr>
        <p:xfrm>
          <a:off x="34636" y="1887681"/>
          <a:ext cx="1023849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416">
                  <a:extLst>
                    <a:ext uri="{9D8B030D-6E8A-4147-A177-3AD203B41FA5}">
                      <a16:colId xmlns:a16="http://schemas.microsoft.com/office/drawing/2014/main" val="628546790"/>
                    </a:ext>
                  </a:extLst>
                </a:gridCol>
                <a:gridCol w="1706416">
                  <a:extLst>
                    <a:ext uri="{9D8B030D-6E8A-4147-A177-3AD203B41FA5}">
                      <a16:colId xmlns:a16="http://schemas.microsoft.com/office/drawing/2014/main" val="3101447725"/>
                    </a:ext>
                  </a:extLst>
                </a:gridCol>
                <a:gridCol w="1706416">
                  <a:extLst>
                    <a:ext uri="{9D8B030D-6E8A-4147-A177-3AD203B41FA5}">
                      <a16:colId xmlns:a16="http://schemas.microsoft.com/office/drawing/2014/main" val="2438926353"/>
                    </a:ext>
                  </a:extLst>
                </a:gridCol>
                <a:gridCol w="1706416">
                  <a:extLst>
                    <a:ext uri="{9D8B030D-6E8A-4147-A177-3AD203B41FA5}">
                      <a16:colId xmlns:a16="http://schemas.microsoft.com/office/drawing/2014/main" val="2967725920"/>
                    </a:ext>
                  </a:extLst>
                </a:gridCol>
                <a:gridCol w="1706416">
                  <a:extLst>
                    <a:ext uri="{9D8B030D-6E8A-4147-A177-3AD203B41FA5}">
                      <a16:colId xmlns:a16="http://schemas.microsoft.com/office/drawing/2014/main" val="1090534483"/>
                    </a:ext>
                  </a:extLst>
                </a:gridCol>
                <a:gridCol w="1706416">
                  <a:extLst>
                    <a:ext uri="{9D8B030D-6E8A-4147-A177-3AD203B41FA5}">
                      <a16:colId xmlns:a16="http://schemas.microsoft.com/office/drawing/2014/main" val="329204059"/>
                    </a:ext>
                  </a:extLst>
                </a:gridCol>
              </a:tblGrid>
              <a:tr h="34134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coef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exp(coef)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se(coef)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205418"/>
                  </a:ext>
                </a:extLst>
              </a:tr>
              <a:tr h="333589">
                <a:tc>
                  <a:txBody>
                    <a:bodyPr/>
                    <a:lstStyle/>
                    <a:p>
                      <a:r>
                        <a:rPr lang="en-US" dirty="0"/>
                        <a:t>groupf1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0.9045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/>
                        <a:t>2.4707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0.3203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0.00475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981889"/>
                  </a:ext>
                </a:extLst>
              </a:tr>
              <a:tr h="333589">
                <a:tc>
                  <a:txBody>
                    <a:bodyPr/>
                    <a:lstStyle/>
                    <a:p>
                      <a:r>
                        <a:rPr lang="en-US" dirty="0"/>
                        <a:t>groupf3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0.8525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u="sng" dirty="0"/>
                        <a:t>2.3456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0.2684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0.00149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117629"/>
                  </a:ext>
                </a:extLst>
              </a:tr>
              <a:tr h="33358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fab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0.7695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u="sng" dirty="0"/>
                        <a:t>2.1587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0.2703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2.847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0.00442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00421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F696530-96FE-4547-9845-07342BA2AF8C}"/>
              </a:ext>
            </a:extLst>
          </p:cNvPr>
          <p:cNvSpPr txBox="1"/>
          <p:nvPr/>
        </p:nvSpPr>
        <p:spPr>
          <a:xfrm>
            <a:off x="31173" y="3564082"/>
            <a:ext cx="10475764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noProof="1">
                <a:ea typeface="+mn-lt"/>
                <a:cs typeface="+mn-lt"/>
              </a:rPr>
              <a:t>Για έναν ασθενή της ομάδας 1 (ALL) σε σχέση με έναν της ομάδας 2 (AML-low risk) η βασική συνάρτηση διακινδύνευσης πολλαπλασιάζεται κατά h</a:t>
            </a:r>
            <a:r>
              <a:rPr lang="en-US" sz="1200" noProof="1">
                <a:ea typeface="+mn-lt"/>
                <a:cs typeface="+mn-lt"/>
              </a:rPr>
              <a:t>0</a:t>
            </a:r>
            <a:r>
              <a:rPr lang="en-US" noProof="1">
                <a:ea typeface="+mn-lt"/>
                <a:cs typeface="+mn-lt"/>
              </a:rPr>
              <a:t>(t)*2.5           ο κίνδυνος αυξάνεται κατά 150%.</a:t>
            </a:r>
          </a:p>
          <a:p>
            <a:pPr marL="285750" indent="-285750">
              <a:buFont typeface="Arial,Sans-Serif"/>
              <a:buChar char="•"/>
            </a:pPr>
            <a:r>
              <a:rPr lang="en-US" noProof="1">
                <a:cs typeface="Calibri" panose="020F0502020204030204"/>
              </a:rPr>
              <a:t>Για έναν ασθενή της ομάδας 3  (AML-high risk) σε σχέση με έναν της ομάδας 2 (AML-low risk) η βασική συνάρτηση διακινδύνευσης πολλαπλασιάζεται κατά h</a:t>
            </a:r>
            <a:r>
              <a:rPr lang="en-US" sz="1200" noProof="1">
                <a:cs typeface="Calibri" panose="020F0502020204030204"/>
              </a:rPr>
              <a:t>0</a:t>
            </a:r>
            <a:r>
              <a:rPr lang="en-US" noProof="1">
                <a:cs typeface="Calibri" panose="020F0502020204030204"/>
              </a:rPr>
              <a:t>(t)*2.3           ο κίνδυνος αυξάνεται κατά 130%.</a:t>
            </a:r>
            <a:endParaRPr lang="en-US" noProof="1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noProof="1">
                <a:cs typeface="Calibri" panose="020F0502020204030204"/>
              </a:rPr>
              <a:t>Για έναν ασθενή με βαθμό fab 4 ή 5 σε σχέση με κάποιον που δεν έχει η βασική συνάρτηση διακινδύνευσης πολλαπλασιάζεται κατά </a:t>
            </a:r>
            <a:r>
              <a:rPr lang="en-US" noProof="1">
                <a:ea typeface="+mn-lt"/>
                <a:cs typeface="+mn-lt"/>
              </a:rPr>
              <a:t>h</a:t>
            </a:r>
            <a:r>
              <a:rPr lang="en-US" sz="1200" noProof="1">
                <a:ea typeface="+mn-lt"/>
                <a:cs typeface="+mn-lt"/>
              </a:rPr>
              <a:t>0</a:t>
            </a:r>
            <a:r>
              <a:rPr lang="en-US" noProof="1">
                <a:ea typeface="+mn-lt"/>
                <a:cs typeface="+mn-lt"/>
              </a:rPr>
              <a:t>(t)*2.2           ο κίνδυνος αυξάνεται κατά 120%.        </a:t>
            </a:r>
          </a:p>
          <a:p>
            <a:endParaRPr lang="en-US" noProof="1">
              <a:cs typeface="Calibri" panose="020F0502020204030204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214C165-06F7-490F-A10B-0FC2F6F6A499}"/>
              </a:ext>
            </a:extLst>
          </p:cNvPr>
          <p:cNvCxnSpPr>
            <a:cxnSpLocks/>
          </p:cNvCxnSpPr>
          <p:nvPr/>
        </p:nvCxnSpPr>
        <p:spPr>
          <a:xfrm>
            <a:off x="6916015" y="4569400"/>
            <a:ext cx="316922" cy="5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715EE19-1C88-4612-B1B0-2E4B1D20B268}"/>
              </a:ext>
            </a:extLst>
          </p:cNvPr>
          <p:cNvCxnSpPr>
            <a:cxnSpLocks/>
          </p:cNvCxnSpPr>
          <p:nvPr/>
        </p:nvCxnSpPr>
        <p:spPr>
          <a:xfrm>
            <a:off x="5149561" y="4006559"/>
            <a:ext cx="316922" cy="5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4E81793-FDE4-4067-9B39-1860C35B4725}"/>
              </a:ext>
            </a:extLst>
          </p:cNvPr>
          <p:cNvCxnSpPr>
            <a:cxnSpLocks/>
          </p:cNvCxnSpPr>
          <p:nvPr/>
        </p:nvCxnSpPr>
        <p:spPr>
          <a:xfrm>
            <a:off x="5106266" y="5435309"/>
            <a:ext cx="316922" cy="5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171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7DA22-7EC7-4235-8F3F-6F51BA68D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Υπόλοιπα</a:t>
            </a:r>
            <a:r>
              <a:rPr lang="en-US" sz="2400" dirty="0">
                <a:solidFill>
                  <a:srgbClr val="FFFFFF"/>
                </a:solidFill>
                <a:latin typeface="Arial Black"/>
                <a:cs typeface="Calibri Light"/>
              </a:rPr>
              <a:t> Schoenfeld </a:t>
            </a:r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στο πείραμα</a:t>
            </a:r>
            <a:endParaRPr lang="en-US" sz="2400" noProof="1">
              <a:solidFill>
                <a:srgbClr val="FFFFFF"/>
              </a:solidFill>
              <a:latin typeface="Arial Black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B811F81-CE17-46F5-8224-5E0CC808AD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620" y="1593367"/>
            <a:ext cx="5256054" cy="391567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744A37-66B5-4EF2-BE9F-0935567F1886}"/>
              </a:ext>
            </a:extLst>
          </p:cNvPr>
          <p:cNvSpPr txBox="1"/>
          <p:nvPr/>
        </p:nvSpPr>
        <p:spPr>
          <a:xfrm>
            <a:off x="5913864" y="2549912"/>
            <a:ext cx="5558882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noProof="1">
                <a:cs typeface="Calibri"/>
              </a:rPr>
              <a:t>Δεν υπάρχει κάποιο μοτίβο με τον χρόνο.</a:t>
            </a:r>
          </a:p>
          <a:p>
            <a:pPr marL="285750" indent="-285750">
              <a:buFont typeface="Arial"/>
              <a:buChar char="•"/>
            </a:pPr>
            <a:endParaRPr lang="en-US" noProof="1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noProof="1">
                <a:cs typeface="Calibri"/>
              </a:rPr>
              <a:t>Δεν έχουμε μεταβλητές εξαρτημένες από τον χρόνο.</a:t>
            </a:r>
          </a:p>
          <a:p>
            <a:pPr marL="285750" indent="-285750">
              <a:buFont typeface="Arial"/>
              <a:buChar char="•"/>
            </a:pPr>
            <a:endParaRPr lang="en-US" noProof="1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noProof="1">
                <a:cs typeface="Calibri"/>
              </a:rPr>
              <a:t>Υπόθεση αναλογικής διακινδύνευσης ισχύει.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9963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69529B-2309-407B-8A46-B56D0995F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Καμπύλη</a:t>
            </a:r>
            <a:r>
              <a:rPr lang="en-US" sz="2400" dirty="0">
                <a:solidFill>
                  <a:srgbClr val="FFFFFF"/>
                </a:solidFill>
                <a:latin typeface="Arial Black"/>
                <a:cs typeface="Calibri Light"/>
              </a:rPr>
              <a:t> ROC και AUC </a:t>
            </a:r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στο πείραμα</a:t>
            </a:r>
            <a:endParaRPr lang="en-US" sz="2400" noProof="1">
              <a:solidFill>
                <a:srgbClr val="FFFFFF"/>
              </a:solidFill>
              <a:latin typeface="Arial Black"/>
            </a:endParaRPr>
          </a:p>
        </p:txBody>
      </p:sp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6302D178-AD3D-48D4-B536-5FBE14E23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" y="1598206"/>
            <a:ext cx="5131418" cy="3540783"/>
          </a:xfrm>
          <a:prstGeom prst="rect">
            <a:avLst/>
          </a:prstGeom>
        </p:spPr>
      </p:pic>
      <p:pic>
        <p:nvPicPr>
          <p:cNvPr id="9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500E79E2-CFE0-4364-B509-B2AFCC1A7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717" y="1568755"/>
            <a:ext cx="5373028" cy="35996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90F012-26C0-45A4-9F7D-0BF5EA917965}"/>
              </a:ext>
            </a:extLst>
          </p:cNvPr>
          <p:cNvSpPr txBox="1"/>
          <p:nvPr/>
        </p:nvSpPr>
        <p:spPr>
          <a:xfrm>
            <a:off x="853787" y="5200651"/>
            <a:ext cx="391217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noProof="1">
                <a:cs typeface="Calibri"/>
              </a:rPr>
              <a:t>Δεν διαφέρουν οι καμπύλες σε διαφορετική χρονική στιγμή.</a:t>
            </a:r>
            <a:endParaRPr lang="en-US" noProof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3DDD3D-F12B-4C1D-B1EB-879066E93CC5}"/>
              </a:ext>
            </a:extLst>
          </p:cNvPr>
          <p:cNvSpPr txBox="1"/>
          <p:nvPr/>
        </p:nvSpPr>
        <p:spPr>
          <a:xfrm>
            <a:off x="7473661" y="5334866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noProof="1">
                <a:cs typeface="Calibri"/>
              </a:rPr>
              <a:t>AUC≈0.65 αποδεκτή τιμή.</a:t>
            </a:r>
          </a:p>
        </p:txBody>
      </p:sp>
    </p:spTree>
    <p:extLst>
      <p:ext uri="{BB962C8B-B14F-4D97-AF65-F5344CB8AC3E}">
        <p14:creationId xmlns:p14="http://schemas.microsoft.com/office/powerpoint/2010/main" val="1113004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6DD915-82BE-4EAF-B392-811ED5540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Παλινδρόμηση κορυφογραμμής στο</a:t>
            </a:r>
            <a:br>
              <a:rPr lang="en-US" sz="2400" noProof="1">
                <a:latin typeface="Arial Black"/>
                <a:cs typeface="Calibri Light"/>
              </a:rPr>
            </a:br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πείραμα</a:t>
            </a:r>
            <a:endParaRPr lang="en-US" sz="2400" noProof="1"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0D4F16-14BB-4117-8CA8-43E60A43FC18}"/>
              </a:ext>
            </a:extLst>
          </p:cNvPr>
          <p:cNvSpPr txBox="1"/>
          <p:nvPr/>
        </p:nvSpPr>
        <p:spPr>
          <a:xfrm>
            <a:off x="457581" y="5260842"/>
            <a:ext cx="3421563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noProof="1">
                <a:cs typeface="Calibri"/>
              </a:rPr>
              <a:t>3-4 μεταβλητές σημαντικές.</a:t>
            </a:r>
          </a:p>
          <a:p>
            <a:pPr marL="285750" indent="-285750">
              <a:buFont typeface="Arial"/>
              <a:buChar char="•"/>
            </a:pPr>
            <a:r>
              <a:rPr lang="en-US" noProof="1">
                <a:cs typeface="Calibri"/>
              </a:rPr>
              <a:t>Οι υπόλοιπες </a:t>
            </a:r>
            <a:r>
              <a:rPr lang="en-US" b="1" noProof="1">
                <a:cs typeface="Calibri"/>
              </a:rPr>
              <a:t>συρρικνώνονται</a:t>
            </a:r>
            <a:r>
              <a:rPr lang="en-US" noProof="1"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u="sng" noProof="1">
                <a:cs typeface="Calibri"/>
              </a:rPr>
              <a:t>Δεν</a:t>
            </a:r>
            <a:r>
              <a:rPr lang="en-US" noProof="1">
                <a:cs typeface="Calibri"/>
              </a:rPr>
              <a:t> μηδενίζονται.</a:t>
            </a: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2C7B52C-7740-41A9-BEE8-A1C90745C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950797"/>
              </p:ext>
            </p:extLst>
          </p:nvPr>
        </p:nvGraphicFramePr>
        <p:xfrm>
          <a:off x="5541818" y="1662545"/>
          <a:ext cx="1991587" cy="4675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477">
                  <a:extLst>
                    <a:ext uri="{9D8B030D-6E8A-4147-A177-3AD203B41FA5}">
                      <a16:colId xmlns:a16="http://schemas.microsoft.com/office/drawing/2014/main" val="2743966105"/>
                    </a:ext>
                  </a:extLst>
                </a:gridCol>
                <a:gridCol w="1013110">
                  <a:extLst>
                    <a:ext uri="{9D8B030D-6E8A-4147-A177-3AD203B41FA5}">
                      <a16:colId xmlns:a16="http://schemas.microsoft.com/office/drawing/2014/main" val="352850281"/>
                    </a:ext>
                  </a:extLst>
                </a:gridCol>
              </a:tblGrid>
              <a:tr h="3903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coef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598890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r>
                        <a:rPr lang="en-US" dirty="0"/>
                        <a:t>groupf1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/>
                        <a:t>0.14453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81468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groupf3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/>
                        <a:t>0.27363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837927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r>
                        <a:rPr lang="en-US" noProof="1"/>
                        <a:t>r.age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0.00221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918020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r>
                        <a:rPr lang="en-US" noProof="1"/>
                        <a:t>d.age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447000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r>
                        <a:rPr lang="en-US" noProof="1"/>
                        <a:t>r.sex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-0.07287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240022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r>
                        <a:rPr lang="en-US" noProof="1"/>
                        <a:t>d.sex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0.00786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514453"/>
                  </a:ext>
                </a:extLst>
              </a:tr>
              <a:tr h="381878">
                <a:tc>
                  <a:txBody>
                    <a:bodyPr/>
                    <a:lstStyle/>
                    <a:p>
                      <a:r>
                        <a:rPr lang="en-US" noProof="1"/>
                        <a:t>r.cmv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540530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d.cmv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0.00259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997163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w.time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-0.00004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07218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fab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i="0" u="sng" dirty="0"/>
                        <a:t>0.25437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00019"/>
                  </a:ext>
                </a:extLst>
              </a:tr>
              <a:tr h="39036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mtx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u="sng" dirty="0"/>
                        <a:t>0.14721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7614718"/>
                  </a:ext>
                </a:extLst>
              </a:tr>
            </a:tbl>
          </a:graphicData>
        </a:graphic>
      </p:graphicFrame>
      <p:sp>
        <p:nvSpPr>
          <p:cNvPr id="6" name="Arrow: Right 5">
            <a:extLst>
              <a:ext uri="{FF2B5EF4-FFF2-40B4-BE49-F238E27FC236}">
                <a16:creationId xmlns:a16="http://schemas.microsoft.com/office/drawing/2014/main" id="{EEEF3808-0BE6-4864-A3B4-3ACA4965E7CD}"/>
              </a:ext>
            </a:extLst>
          </p:cNvPr>
          <p:cNvSpPr/>
          <p:nvPr/>
        </p:nvSpPr>
        <p:spPr>
          <a:xfrm>
            <a:off x="7823522" y="3576342"/>
            <a:ext cx="1168977" cy="484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DD538B-7D57-4825-8A81-BCC1CB508AA9}"/>
              </a:ext>
            </a:extLst>
          </p:cNvPr>
          <p:cNvSpPr txBox="1"/>
          <p:nvPr/>
        </p:nvSpPr>
        <p:spPr>
          <a:xfrm>
            <a:off x="9196821" y="3360382"/>
            <a:ext cx="274319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noProof="1"/>
              <a:t>Groupf</a:t>
            </a:r>
            <a:r>
              <a:rPr lang="en-US" noProof="1"/>
              <a:t> , </a:t>
            </a:r>
            <a:r>
              <a:rPr lang="en-US" b="1" noProof="1"/>
              <a:t>fab</a:t>
            </a:r>
            <a:r>
              <a:rPr lang="en-US" noProof="1"/>
              <a:t> και λιγότερο η </a:t>
            </a:r>
            <a:r>
              <a:rPr lang="en-US" b="1" noProof="1"/>
              <a:t>mtx </a:t>
            </a:r>
            <a:r>
              <a:rPr lang="en-US" noProof="1"/>
              <a:t>για το τελικό μοντέλο.</a:t>
            </a:r>
            <a:endParaRPr lang="en-US" noProof="1">
              <a:cs typeface="Calibri"/>
            </a:endParaRPr>
          </a:p>
        </p:txBody>
      </p:sp>
      <p:pic>
        <p:nvPicPr>
          <p:cNvPr id="11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673DCC17-E930-46B8-A352-0AF95C025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" y="1652753"/>
            <a:ext cx="5019906" cy="367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722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A9E86B-2720-4998-B900-4BB58380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Τεχνική Lasso στο πείραμα</a:t>
            </a:r>
            <a:endParaRPr lang="en-US" sz="4000" noProof="1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55E046-213D-41F3-A8F7-AABC2EC322EF}"/>
              </a:ext>
            </a:extLst>
          </p:cNvPr>
          <p:cNvSpPr txBox="1"/>
          <p:nvPr/>
        </p:nvSpPr>
        <p:spPr>
          <a:xfrm>
            <a:off x="460114" y="5208042"/>
            <a:ext cx="3347224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US" noProof="1">
                <a:ea typeface="+mn-lt"/>
                <a:cs typeface="+mn-lt"/>
              </a:rPr>
              <a:t>3-4 μεταβλητές σημαντικές.</a:t>
            </a:r>
          </a:p>
          <a:p>
            <a:pPr marL="285750" indent="-285750">
              <a:buFont typeface="Arial,Sans-Serif"/>
              <a:buChar char="•"/>
            </a:pPr>
            <a:r>
              <a:rPr lang="en-US" noProof="1">
                <a:ea typeface="+mn-lt"/>
                <a:cs typeface="+mn-lt"/>
              </a:rPr>
              <a:t>Οι υπόλοιπες </a:t>
            </a:r>
            <a:r>
              <a:rPr lang="en-US" b="1" noProof="1">
                <a:ea typeface="+mn-lt"/>
                <a:cs typeface="+mn-lt"/>
              </a:rPr>
              <a:t>συρρικνώνονται </a:t>
            </a:r>
            <a:r>
              <a:rPr lang="en-US" noProof="1">
                <a:ea typeface="+mn-lt"/>
                <a:cs typeface="+mn-lt"/>
              </a:rPr>
              <a:t>και</a:t>
            </a:r>
            <a:r>
              <a:rPr lang="en-US" b="1" noProof="1">
                <a:ea typeface="+mn-lt"/>
                <a:cs typeface="+mn-lt"/>
              </a:rPr>
              <a:t> μηδενίζονται</a:t>
            </a:r>
            <a:r>
              <a:rPr lang="en-US" noProof="1">
                <a:ea typeface="+mn-lt"/>
                <a:cs typeface="+mn-lt"/>
              </a:rPr>
              <a:t>.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94F9196-C235-4816-832A-CE4FD18F9E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862855"/>
              </p:ext>
            </p:extLst>
          </p:nvPr>
        </p:nvGraphicFramePr>
        <p:xfrm>
          <a:off x="5481204" y="1705840"/>
          <a:ext cx="1873368" cy="446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684">
                  <a:extLst>
                    <a:ext uri="{9D8B030D-6E8A-4147-A177-3AD203B41FA5}">
                      <a16:colId xmlns:a16="http://schemas.microsoft.com/office/drawing/2014/main" val="352563909"/>
                    </a:ext>
                  </a:extLst>
                </a:gridCol>
                <a:gridCol w="936684">
                  <a:extLst>
                    <a:ext uri="{9D8B030D-6E8A-4147-A177-3AD203B41FA5}">
                      <a16:colId xmlns:a16="http://schemas.microsoft.com/office/drawing/2014/main" val="2349528159"/>
                    </a:ext>
                  </a:extLst>
                </a:gridCol>
              </a:tblGrid>
              <a:tr h="3723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1"/>
                        <a:t>coef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003882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r>
                        <a:rPr lang="en-US" noProof="1"/>
                        <a:t>groupf1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0.22146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3012828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r>
                        <a:rPr lang="en-US" noProof="1"/>
                        <a:t>groupf3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0.47089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422521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r>
                        <a:rPr lang="en-US" noProof="1"/>
                        <a:t>r.age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     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863894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r>
                        <a:rPr lang="en-US" noProof="1"/>
                        <a:t>d.age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     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95107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r>
                        <a:rPr lang="en-US" noProof="1"/>
                        <a:t>r.sex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     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54231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r>
                        <a:rPr lang="en-US" noProof="1"/>
                        <a:t>d.sex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     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517863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r>
                        <a:rPr lang="en-US" noProof="1"/>
                        <a:t>r.cmv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     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287950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d.cmv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     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516576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w.time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     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675426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fab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0.38909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360627"/>
                  </a:ext>
                </a:extLst>
              </a:tr>
              <a:tr h="3723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noProof="1"/>
                        <a:t>mtx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0.15852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620344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4FCF893E-33EC-44A9-9D76-C425F05A27A7}"/>
              </a:ext>
            </a:extLst>
          </p:cNvPr>
          <p:cNvSpPr/>
          <p:nvPr/>
        </p:nvSpPr>
        <p:spPr>
          <a:xfrm>
            <a:off x="7667660" y="3533046"/>
            <a:ext cx="1160317" cy="484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2D865A-0A04-4FF8-A4D2-928B80564F52}"/>
              </a:ext>
            </a:extLst>
          </p:cNvPr>
          <p:cNvSpPr txBox="1"/>
          <p:nvPr/>
        </p:nvSpPr>
        <p:spPr>
          <a:xfrm>
            <a:off x="9001357" y="3453415"/>
            <a:ext cx="29336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noProof="1">
                <a:ea typeface="+mn-lt"/>
                <a:cs typeface="+mn-lt"/>
              </a:rPr>
              <a:t>Groupf</a:t>
            </a:r>
            <a:r>
              <a:rPr lang="en-US" noProof="1">
                <a:ea typeface="+mn-lt"/>
                <a:cs typeface="+mn-lt"/>
              </a:rPr>
              <a:t> , </a:t>
            </a:r>
            <a:r>
              <a:rPr lang="en-US" b="1" noProof="1">
                <a:ea typeface="+mn-lt"/>
                <a:cs typeface="+mn-lt"/>
              </a:rPr>
              <a:t>fab</a:t>
            </a:r>
            <a:r>
              <a:rPr lang="en-US" noProof="1">
                <a:ea typeface="+mn-lt"/>
                <a:cs typeface="+mn-lt"/>
              </a:rPr>
              <a:t> και λιγότερο η </a:t>
            </a:r>
            <a:r>
              <a:rPr lang="en-US" b="1" noProof="1">
                <a:ea typeface="+mn-lt"/>
                <a:cs typeface="+mn-lt"/>
              </a:rPr>
              <a:t>mtx </a:t>
            </a:r>
            <a:r>
              <a:rPr lang="en-US" noProof="1">
                <a:ea typeface="+mn-lt"/>
                <a:cs typeface="+mn-lt"/>
              </a:rPr>
              <a:t>για το τελικό μοντέλο.</a:t>
            </a:r>
            <a:endParaRPr lang="en-US" noProof="1">
              <a:cs typeface="Calibri"/>
            </a:endParaRPr>
          </a:p>
        </p:txBody>
      </p:sp>
      <p:pic>
        <p:nvPicPr>
          <p:cNvPr id="5" name="Picture 10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57F42E96-33BE-4B23-A343-7AF7E0BBB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" y="1640124"/>
            <a:ext cx="5057078" cy="355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758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5521D8-C7B3-4265-B6B6-69093CF6D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Δέντρο επιβίωσης στο πείραμα</a:t>
            </a:r>
            <a:endParaRPr lang="en-US" sz="2400" noProof="1">
              <a:solidFill>
                <a:srgbClr val="FFFFFF"/>
              </a:solidFill>
              <a:cs typeface="Calibri Light"/>
            </a:endParaRPr>
          </a:p>
        </p:txBody>
      </p:sp>
      <p:pic>
        <p:nvPicPr>
          <p:cNvPr id="4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AE2834E-E243-4C68-A7A5-CBE66C7803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47" y="1602660"/>
            <a:ext cx="5424072" cy="398072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FC5763-9BC5-448D-BC6D-D43C9C92D87E}"/>
              </a:ext>
            </a:extLst>
          </p:cNvPr>
          <p:cNvSpPr txBox="1"/>
          <p:nvPr/>
        </p:nvSpPr>
        <p:spPr>
          <a:xfrm>
            <a:off x="5010150" y="1745673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2"/>
            <a:endParaRPr lang="en-US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8B06DB-3AB3-4E80-87F0-507ABBC3B81C}"/>
              </a:ext>
            </a:extLst>
          </p:cNvPr>
          <p:cNvSpPr txBox="1"/>
          <p:nvPr/>
        </p:nvSpPr>
        <p:spPr>
          <a:xfrm>
            <a:off x="6325275" y="2825736"/>
            <a:ext cx="4145971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noProof="1">
                <a:cs typeface="Calibri"/>
              </a:rPr>
              <a:t>Τελικό μοντέλο με </a:t>
            </a:r>
            <a:r>
              <a:rPr lang="en-US" b="1" noProof="1">
                <a:cs typeface="Calibri"/>
              </a:rPr>
              <a:t>groupf</a:t>
            </a:r>
            <a:r>
              <a:rPr lang="en-US" noProof="1">
                <a:cs typeface="Calibri"/>
              </a:rPr>
              <a:t> και </a:t>
            </a:r>
            <a:r>
              <a:rPr lang="en-US" b="1" noProof="1">
                <a:cs typeface="Calibri"/>
              </a:rPr>
              <a:t>fab.</a:t>
            </a:r>
          </a:p>
          <a:p>
            <a:pPr marL="285750" indent="-285750">
              <a:buFont typeface="Arial"/>
              <a:buChar char="•"/>
            </a:pPr>
            <a:r>
              <a:rPr lang="en-US" b="1" noProof="1">
                <a:cs typeface="Calibri"/>
              </a:rPr>
              <a:t>Node 2</a:t>
            </a:r>
            <a:r>
              <a:rPr lang="en-US" noProof="1">
                <a:cs typeface="Calibri"/>
              </a:rPr>
              <a:t> : μεγαλύτερη διάρκεια ζωής και πιθανότητα επιβίωσης.</a:t>
            </a:r>
          </a:p>
          <a:p>
            <a:pPr marL="285750" indent="-285750">
              <a:buFont typeface="Arial"/>
              <a:buChar char="•"/>
            </a:pPr>
            <a:r>
              <a:rPr lang="en-US" b="1" noProof="1">
                <a:cs typeface="Calibri"/>
              </a:rPr>
              <a:t>Node 4</a:t>
            </a:r>
            <a:r>
              <a:rPr lang="en-US" noProof="1">
                <a:cs typeface="Calibri"/>
              </a:rPr>
              <a:t> : μεγαλύτερη διάρκεια ζωής από Node 5.</a:t>
            </a:r>
          </a:p>
          <a:p>
            <a:pPr marL="285750" indent="-285750">
              <a:buFont typeface="Arial,Sans-Serif"/>
              <a:buChar char="•"/>
            </a:pPr>
            <a:r>
              <a:rPr lang="en-US" b="1" noProof="1">
                <a:ea typeface="+mn-lt"/>
                <a:cs typeface="+mn-lt"/>
              </a:rPr>
              <a:t>Node 5</a:t>
            </a:r>
            <a:r>
              <a:rPr lang="en-US" noProof="1">
                <a:ea typeface="+mn-lt"/>
                <a:cs typeface="+mn-lt"/>
              </a:rPr>
              <a:t>: μικρότερη διάρκεια ζωής και πιθανότητα επιβίωσης.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3389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B00458-CAB6-4C44-B3F8-A50F754EA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l-GR" sz="2400" dirty="0">
                <a:solidFill>
                  <a:srgbClr val="FFFFFF"/>
                </a:solidFill>
                <a:latin typeface="Arial Black"/>
                <a:cs typeface="Calibri Light"/>
              </a:rPr>
              <a:t>Αντικείμενο της διπλωματικής εργασίας</a:t>
            </a:r>
          </a:p>
        </p:txBody>
      </p:sp>
      <p:graphicFrame>
        <p:nvGraphicFramePr>
          <p:cNvPr id="27" name="Content Placeholder 2">
            <a:extLst>
              <a:ext uri="{FF2B5EF4-FFF2-40B4-BE49-F238E27FC236}">
                <a16:creationId xmlns:a16="http://schemas.microsoft.com/office/drawing/2014/main" id="{F7E66D2F-7BDF-4909-9054-C99EC1316A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284728"/>
              </p:ext>
            </p:extLst>
          </p:nvPr>
        </p:nvGraphicFramePr>
        <p:xfrm>
          <a:off x="687351" y="2607320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5060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20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24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6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CDD1AB-4078-455B-9433-C6362F1D2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Συμπεράσματα και μελλοντικές </a:t>
            </a:r>
            <a:br>
              <a:rPr lang="en-US" sz="2400" noProof="1">
                <a:latin typeface="Arial Black"/>
                <a:cs typeface="Calibri Light"/>
              </a:rPr>
            </a:br>
            <a:r>
              <a:rPr lang="en-US" sz="2400" noProof="1">
                <a:solidFill>
                  <a:srgbClr val="FFFFFF"/>
                </a:solidFill>
                <a:latin typeface="Arial Black"/>
                <a:cs typeface="Calibri Light"/>
              </a:rPr>
              <a:t>επεκτάσεις</a:t>
            </a:r>
            <a:endParaRPr lang="en-US" sz="2400" noProof="1"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A4963-1E60-4AD4-BF62-70A00723D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1153" y="1856308"/>
            <a:ext cx="9724031" cy="3683358"/>
          </a:xfrm>
        </p:spPr>
        <p:txBody>
          <a:bodyPr anchor="ctr">
            <a:normAutofit/>
          </a:bodyPr>
          <a:lstStyle/>
          <a:p>
            <a:r>
              <a:rPr lang="en-US" sz="1800" noProof="1">
                <a:cs typeface="Calibri"/>
              </a:rPr>
              <a:t>Groupf3 (Ομάδα 3) πιο σημαντική από την groupf1 (Ομάδα 1) με όλες τις τεχνικές.</a:t>
            </a:r>
          </a:p>
          <a:p>
            <a:r>
              <a:rPr lang="en-US" sz="1800" noProof="1">
                <a:cs typeface="Calibri"/>
              </a:rPr>
              <a:t>Τελικό μοντέλο παλινδρόμησης με μεταβλητή </a:t>
            </a:r>
            <a:r>
              <a:rPr lang="en-US" sz="1800" b="1" noProof="1">
                <a:cs typeface="Calibri"/>
              </a:rPr>
              <a:t>groupf</a:t>
            </a:r>
            <a:r>
              <a:rPr lang="en-US" sz="1800" noProof="1">
                <a:cs typeface="Calibri"/>
              </a:rPr>
              <a:t> και </a:t>
            </a:r>
            <a:r>
              <a:rPr lang="en-US" sz="1800" b="1" noProof="1">
                <a:cs typeface="Calibri"/>
              </a:rPr>
              <a:t>fab</a:t>
            </a:r>
            <a:r>
              <a:rPr lang="en-US" sz="1800" noProof="1">
                <a:cs typeface="Calibri"/>
              </a:rPr>
              <a:t>.</a:t>
            </a:r>
            <a:endParaRPr lang="en-US" noProof="1">
              <a:cs typeface="Calibri"/>
            </a:endParaRPr>
          </a:p>
          <a:p>
            <a:r>
              <a:rPr lang="en-US" sz="1800" noProof="1">
                <a:cs typeface="Calibri"/>
              </a:rPr>
              <a:t>Ολοκληρωμένη εικόνα στην στατιστική ανάλυση.</a:t>
            </a:r>
          </a:p>
          <a:p>
            <a:r>
              <a:rPr lang="en-US" sz="1800" noProof="1">
                <a:cs typeface="Calibri"/>
              </a:rPr>
              <a:t>Τεχνικές δρουν ως </a:t>
            </a:r>
            <a:r>
              <a:rPr lang="en-US" sz="1800" b="1" noProof="1">
                <a:cs typeface="Calibri"/>
              </a:rPr>
              <a:t>συνδυασμός</a:t>
            </a:r>
            <a:r>
              <a:rPr lang="en-US" sz="1800" noProof="1">
                <a:cs typeface="Calibri"/>
              </a:rPr>
              <a:t> ήδη υπαρχόντων τεχνικών </a:t>
            </a:r>
            <a:r>
              <a:rPr lang="en-US" sz="1800" u="sng" noProof="1">
                <a:cs typeface="Calibri"/>
              </a:rPr>
              <a:t>δεν</a:t>
            </a:r>
            <a:r>
              <a:rPr lang="en-US" sz="1800" noProof="1">
                <a:cs typeface="Calibri"/>
              </a:rPr>
              <a:t> μπορούν να υπάρξουν μεμονωμένα.</a:t>
            </a:r>
          </a:p>
          <a:p>
            <a:r>
              <a:rPr lang="en-US" sz="1800" noProof="1">
                <a:cs typeface="Calibri"/>
              </a:rPr>
              <a:t>Ανάγκη για καλύτερους αλγόριθμους και συνδυασμό πολλών τεχνικών.</a:t>
            </a:r>
          </a:p>
        </p:txBody>
      </p:sp>
    </p:spTree>
    <p:extLst>
      <p:ext uri="{BB962C8B-B14F-4D97-AF65-F5344CB8AC3E}">
        <p14:creationId xmlns:p14="http://schemas.microsoft.com/office/powerpoint/2010/main" val="599317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4B2927-3F88-4B00-8C78-4E1E19710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en-US" sz="2400" noProof="1">
                <a:solidFill>
                  <a:schemeClr val="bg1"/>
                </a:solidFill>
                <a:latin typeface="Arial Black"/>
                <a:cs typeface="Calibri Light"/>
              </a:rPr>
              <a:t>Ενδεικτική Βιβλιογραφία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A5469-2EE2-4294-A0C3-013F8DB21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10253233" cy="395961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n-US" sz="1800" noProof="1">
                <a:ea typeface="+mn-lt"/>
                <a:cs typeface="+mn-lt"/>
              </a:rPr>
              <a:t>Χ. Καρώνη και Π. Οικονόμου. </a:t>
            </a:r>
            <a:r>
              <a:rPr lang="en-US" sz="1800" i="1" noProof="1">
                <a:ea typeface="+mn-lt"/>
                <a:cs typeface="+mn-lt"/>
              </a:rPr>
              <a:t>Στατιστικά Μοντέλα Παλινδρόμησης. </a:t>
            </a:r>
            <a:r>
              <a:rPr lang="en-US" sz="1800" noProof="1">
                <a:ea typeface="+mn-lt"/>
                <a:cs typeface="+mn-lt"/>
              </a:rPr>
              <a:t>Συμεών, Αθήνα , 2η έκδοση, 2017.</a:t>
            </a:r>
          </a:p>
          <a:p>
            <a:pPr marL="457200" indent="-457200">
              <a:buAutoNum type="arabicPeriod"/>
            </a:pPr>
            <a:r>
              <a:rPr lang="en-US" sz="1800" noProof="1">
                <a:cs typeface="Calibri" panose="020F0502020204030204"/>
              </a:rPr>
              <a:t>Χ. Καρώνη. </a:t>
            </a:r>
            <a:r>
              <a:rPr lang="en-US" sz="1800" i="1" noProof="1">
                <a:cs typeface="Calibri" panose="020F0502020204030204"/>
              </a:rPr>
              <a:t>Μοντέλα αξιοπιστίας και Επιβίωσης</a:t>
            </a:r>
            <a:r>
              <a:rPr lang="en-US" sz="1800" noProof="1">
                <a:cs typeface="Calibri" panose="020F0502020204030204"/>
              </a:rPr>
              <a:t>. Συμεών, Αθήνα, 2009.</a:t>
            </a:r>
          </a:p>
          <a:p>
            <a:pPr marL="457200" indent="-457200">
              <a:buAutoNum type="arabicPeriod"/>
            </a:pPr>
            <a:r>
              <a:rPr lang="en-US" sz="1800" noProof="1">
                <a:cs typeface="Calibri" panose="020F0502020204030204"/>
              </a:rPr>
              <a:t>Δ. Φουσκάκης. </a:t>
            </a:r>
            <a:r>
              <a:rPr lang="en-US" sz="1800" i="1" noProof="1">
                <a:cs typeface="Calibri" panose="020F0502020204030204"/>
              </a:rPr>
              <a:t>Ανάλυση Δεδομένων με Χρήση της R</a:t>
            </a:r>
            <a:r>
              <a:rPr lang="en-US" sz="1800" noProof="1">
                <a:cs typeface="Calibri" panose="020F0502020204030204"/>
              </a:rPr>
              <a:t>. Τσότρας, Αθήνα , 2013.</a:t>
            </a:r>
          </a:p>
          <a:p>
            <a:pPr marL="457200" indent="-457200">
              <a:buAutoNum type="arabicPeriod"/>
            </a:pPr>
            <a:r>
              <a:rPr lang="en-US" sz="1800" noProof="1">
                <a:cs typeface="Calibri" panose="020F0502020204030204"/>
              </a:rPr>
              <a:t>D. Collet. </a:t>
            </a:r>
            <a:r>
              <a:rPr lang="en-US" sz="1800" i="1" noProof="1">
                <a:cs typeface="Calibri" panose="020F0502020204030204"/>
              </a:rPr>
              <a:t>Modeling Survival Data in Medical Research</a:t>
            </a:r>
            <a:r>
              <a:rPr lang="en-US" sz="1800" noProof="1">
                <a:cs typeface="Calibri" panose="020F0502020204030204"/>
              </a:rPr>
              <a:t>. Taylor and Francis, London, 2η έκδοση, 2003.</a:t>
            </a:r>
          </a:p>
          <a:p>
            <a:pPr marL="457200" indent="-457200">
              <a:buAutoNum type="arabicPeriod"/>
            </a:pPr>
            <a:r>
              <a:rPr lang="en-US" sz="1800" noProof="1">
                <a:cs typeface="Calibri" panose="020F0502020204030204"/>
              </a:rPr>
              <a:t>J.A Hanley and B. Mcneil. </a:t>
            </a:r>
            <a:r>
              <a:rPr lang="en-US" sz="1800" i="1" noProof="1">
                <a:cs typeface="Calibri" panose="020F0502020204030204"/>
              </a:rPr>
              <a:t>The Meaning and Use of the Area Under a Receiver Operating Characteristic (ROC) Curve</a:t>
            </a:r>
            <a:r>
              <a:rPr lang="en-US" sz="1800" noProof="1">
                <a:cs typeface="Calibri" panose="020F0502020204030204"/>
              </a:rPr>
              <a:t>. Radiology, 143:29-36, 1982.</a:t>
            </a:r>
          </a:p>
          <a:p>
            <a:pPr marL="457200" indent="-457200">
              <a:buAutoNum type="arabicPeriod"/>
            </a:pPr>
            <a:r>
              <a:rPr lang="en-US" sz="1800" noProof="1">
                <a:cs typeface="Calibri" panose="020F0502020204030204"/>
              </a:rPr>
              <a:t>P.J. Heagerty (2015). </a:t>
            </a:r>
            <a:r>
              <a:rPr lang="en-US" sz="1800" i="1" noProof="1">
                <a:cs typeface="Calibri" panose="020F0502020204030204"/>
              </a:rPr>
              <a:t>"risksetROC": Riskset ROC curve estimation from censored survival data</a:t>
            </a:r>
            <a:r>
              <a:rPr lang="en-US" sz="1800" noProof="1">
                <a:cs typeface="Calibri" panose="020F0502020204030204"/>
              </a:rPr>
              <a:t>. R package version 1.0.4 Availabe online at: </a:t>
            </a:r>
            <a:r>
              <a:rPr lang="en-US" sz="1800" noProof="1">
                <a:cs typeface="Calibri" panose="020F0502020204030204"/>
                <a:hlinkClick r:id="rId2"/>
              </a:rPr>
              <a:t>https://cran.rproject.org/web/packages/risksetROC/risksetROC.pdf</a:t>
            </a:r>
            <a:endParaRPr lang="en-US" sz="1800" noProof="1">
              <a:cs typeface="Calibri" panose="020F0502020204030204"/>
            </a:endParaRPr>
          </a:p>
          <a:p>
            <a:pPr marL="457200" indent="-457200">
              <a:buAutoNum type="arabicPeriod"/>
            </a:pPr>
            <a:r>
              <a:rPr lang="en-US" sz="1800" noProof="1">
                <a:ea typeface="+mn-lt"/>
                <a:cs typeface="+mn-lt"/>
              </a:rPr>
              <a:t>G. James, D. Witten, T. Hastie and R. Tibshirani. </a:t>
            </a:r>
            <a:r>
              <a:rPr lang="en-US" sz="1800" i="1" noProof="1">
                <a:ea typeface="+mn-lt"/>
                <a:cs typeface="+mn-lt"/>
              </a:rPr>
              <a:t>An introduction to Statistical Learning with Applications in R</a:t>
            </a:r>
            <a:r>
              <a:rPr lang="en-US" sz="1800" noProof="1">
                <a:ea typeface="+mn-lt"/>
                <a:cs typeface="+mn-lt"/>
              </a:rPr>
              <a:t>. Springer, New York, 8η έκδοση, 2013.</a:t>
            </a:r>
          </a:p>
          <a:p>
            <a:pPr marL="457200" indent="-457200">
              <a:buAutoNum type="arabicPeriod"/>
            </a:pPr>
            <a:r>
              <a:rPr lang="en-US" sz="1800" noProof="1">
                <a:cs typeface="Calibri" panose="020F0502020204030204"/>
              </a:rPr>
              <a:t>M. Schumacher, N. </a:t>
            </a:r>
            <a:r>
              <a:rPr lang="en-US" sz="1800" noProof="1">
                <a:ea typeface="+mn-lt"/>
                <a:cs typeface="+mn-lt"/>
              </a:rPr>
              <a:t>Holländer, G. Schwarzer, H. Binder and W. Sauerbrei. </a:t>
            </a:r>
            <a:r>
              <a:rPr lang="en-US" sz="1800" i="1" noProof="1">
                <a:ea typeface="+mn-lt"/>
                <a:cs typeface="+mn-lt"/>
              </a:rPr>
              <a:t>Prognostic Factor Studies, </a:t>
            </a:r>
            <a:r>
              <a:rPr lang="en-US" sz="1800" noProof="1">
                <a:ea typeface="+mn-lt"/>
                <a:cs typeface="+mn-lt"/>
              </a:rPr>
              <a:t>in J. Crowley, A. Hoering, eds, </a:t>
            </a:r>
            <a:r>
              <a:rPr lang="en-US" sz="1800" i="1" noProof="1">
                <a:ea typeface="+mn-lt"/>
                <a:cs typeface="+mn-lt"/>
              </a:rPr>
              <a:t>Handbook of Statistics in Clinical Oncology,</a:t>
            </a:r>
            <a:r>
              <a:rPr lang="en-US" sz="1800" noProof="1">
                <a:ea typeface="+mn-lt"/>
                <a:cs typeface="+mn-lt"/>
              </a:rPr>
              <a:t> Chapman and Hall/CRC, 3</a:t>
            </a:r>
            <a:r>
              <a:rPr lang="en-US" sz="1800" baseline="30000" noProof="1">
                <a:ea typeface="+mn-lt"/>
                <a:cs typeface="+mn-lt"/>
              </a:rPr>
              <a:t>rd</a:t>
            </a:r>
            <a:r>
              <a:rPr lang="en-US" sz="1800" noProof="1">
                <a:ea typeface="+mn-lt"/>
                <a:cs typeface="+mn-lt"/>
              </a:rPr>
              <a:t> edition, 2012.</a:t>
            </a:r>
          </a:p>
          <a:p>
            <a:pPr marL="457200" indent="-457200">
              <a:buAutoNum type="arabicPeriod"/>
            </a:pPr>
            <a:endParaRPr lang="en-US" sz="1800" noProof="1">
              <a:cs typeface="Calibri" panose="020F0502020204030204"/>
            </a:endParaRPr>
          </a:p>
          <a:p>
            <a:pPr marL="457200" indent="-457200">
              <a:buAutoNum type="arabicPeriod"/>
            </a:pPr>
            <a:endParaRPr lang="en-US" sz="1800" noProof="1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6372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7BF106-40E7-4B35-900A-F47F3AB8D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72" y="982272"/>
            <a:ext cx="3388419" cy="4560970"/>
          </a:xfrm>
        </p:spPr>
        <p:txBody>
          <a:bodyPr>
            <a:normAutofit/>
          </a:bodyPr>
          <a:lstStyle/>
          <a:p>
            <a:r>
              <a:rPr lang="el-GR" sz="2400" dirty="0">
                <a:solidFill>
                  <a:srgbClr val="FFFFFF"/>
                </a:solidFill>
                <a:latin typeface="Arial Black"/>
                <a:cs typeface="Calibri Light"/>
              </a:rPr>
              <a:t>Σκοπός της διπλωματικής εργασίας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2B49A-E99C-4065-803A-A7990F913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862" y="1719618"/>
            <a:ext cx="5948831" cy="4334629"/>
          </a:xfrm>
        </p:spPr>
        <p:txBody>
          <a:bodyPr anchor="ctr">
            <a:normAutofit/>
          </a:bodyPr>
          <a:lstStyle/>
          <a:p>
            <a:r>
              <a:rPr lang="el-GR" sz="1800" dirty="0">
                <a:solidFill>
                  <a:srgbClr val="FEFFFF"/>
                </a:solidFill>
                <a:cs typeface="Calibri"/>
              </a:rPr>
              <a:t>Ανάδειξη σημασίας της ανάλυσης επιβίωσης στις μέρες μας.</a:t>
            </a:r>
            <a:endParaRPr lang="el-GR" dirty="0">
              <a:cs typeface="Calibri" panose="020F0502020204030204"/>
            </a:endParaRPr>
          </a:p>
          <a:p>
            <a:r>
              <a:rPr lang="el-GR" sz="1800" dirty="0">
                <a:solidFill>
                  <a:srgbClr val="FEFFFF"/>
                </a:solidFill>
                <a:cs typeface="Calibri"/>
              </a:rPr>
              <a:t>Χρήση παλιών και νέων τεχνικών για στατιστική ανάλυση δεδομένων επιβίωσης με την βοήθεια της γλώσσας προγραμματισμού R.</a:t>
            </a:r>
          </a:p>
          <a:p>
            <a:r>
              <a:rPr lang="el-GR" sz="1800" dirty="0">
                <a:solidFill>
                  <a:srgbClr val="FEFFFF"/>
                </a:solidFill>
                <a:cs typeface="Calibri"/>
              </a:rPr>
              <a:t>Σύγκριση αποτελεσμάτων από τις διαφορετικές τεχνικές.</a:t>
            </a:r>
          </a:p>
          <a:p>
            <a:r>
              <a:rPr lang="el-GR" sz="1800" dirty="0">
                <a:solidFill>
                  <a:srgbClr val="FEFFFF"/>
                </a:solidFill>
                <a:cs typeface="Calibri"/>
              </a:rPr>
              <a:t>Εξαγωγή συμπερασμάτων και μελλοντικές επεκτάσεις.</a:t>
            </a:r>
          </a:p>
        </p:txBody>
      </p:sp>
    </p:spTree>
    <p:extLst>
      <p:ext uri="{BB962C8B-B14F-4D97-AF65-F5344CB8AC3E}">
        <p14:creationId xmlns:p14="http://schemas.microsoft.com/office/powerpoint/2010/main" val="1964168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5DA001-72A0-449C-BA66-579253926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2400" dirty="0">
                <a:solidFill>
                  <a:srgbClr val="FFFFFF"/>
                </a:solidFill>
                <a:latin typeface="Arial Black"/>
                <a:cs typeface="Calibri Light"/>
              </a:rPr>
              <a:t>Η </a:t>
            </a:r>
            <a:r>
              <a:rPr lang="el-GR" sz="2400" dirty="0">
                <a:solidFill>
                  <a:srgbClr val="FFFFFF"/>
                </a:solidFill>
                <a:latin typeface="Arial Black"/>
                <a:cs typeface="Calibri Light"/>
              </a:rPr>
              <a:t>εκτιμήτρια</a:t>
            </a:r>
            <a:r>
              <a:rPr lang="en-US" sz="2400" dirty="0">
                <a:solidFill>
                  <a:srgbClr val="FFFFFF"/>
                </a:solidFill>
                <a:latin typeface="Arial Black"/>
                <a:cs typeface="Calibri Light"/>
              </a:rPr>
              <a:t> Kaplan-Meier</a:t>
            </a:r>
            <a:endParaRPr lang="en-US" sz="2800" dirty="0"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44DE0-5F9A-4B6E-A1C8-9BEA60A93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endParaRPr lang="el-GR" sz="1800" dirty="0">
              <a:ea typeface="+mn-lt"/>
              <a:cs typeface="+mn-lt"/>
            </a:endParaRPr>
          </a:p>
          <a:p>
            <a:r>
              <a:rPr lang="el-GR" sz="1800" dirty="0">
                <a:cs typeface="Calibri" panose="020F0502020204030204"/>
              </a:rPr>
              <a:t>Η </a:t>
            </a:r>
            <a:r>
              <a:rPr lang="el-GR" sz="1800" b="1" dirty="0">
                <a:cs typeface="Calibri" panose="020F0502020204030204"/>
              </a:rPr>
              <a:t>εκτίμηση</a:t>
            </a:r>
            <a:r>
              <a:rPr lang="el-GR" sz="1800" dirty="0">
                <a:cs typeface="Calibri" panose="020F0502020204030204"/>
              </a:rPr>
              <a:t> της συνάρτησης επιβίωσης  μπορεί να γίνει απλά με τον υπολογισμό ενός πηλίκου του αριθμού των ατόμων με χρόνο επιβίωσης &gt;=t δια τον αριθμό των ατόμων στα δεδομένα μας.</a:t>
            </a:r>
          </a:p>
          <a:p>
            <a:r>
              <a:rPr lang="el-GR" sz="1800" dirty="0">
                <a:cs typeface="Calibri" panose="020F0502020204030204"/>
              </a:rPr>
              <a:t>Όταν χρειάζεται να εκτιμηθούν </a:t>
            </a:r>
            <a:r>
              <a:rPr lang="el-GR" sz="1800" b="1" dirty="0">
                <a:cs typeface="Calibri" panose="020F0502020204030204"/>
              </a:rPr>
              <a:t>αποκομμένες παρατηρήσεις</a:t>
            </a:r>
            <a:r>
              <a:rPr lang="el-GR" sz="1800" dirty="0">
                <a:cs typeface="Calibri" panose="020F0502020204030204"/>
              </a:rPr>
              <a:t> χρησιμοποιείται η εκτιμήτρια </a:t>
            </a:r>
            <a:r>
              <a:rPr lang="en-AU" sz="1800" b="1" dirty="0">
                <a:cs typeface="Calibri" panose="020F0502020204030204"/>
              </a:rPr>
              <a:t>Kaplan</a:t>
            </a:r>
            <a:r>
              <a:rPr lang="el-GR" sz="1800" b="1" dirty="0">
                <a:cs typeface="Calibri" panose="020F0502020204030204"/>
              </a:rPr>
              <a:t>-</a:t>
            </a:r>
            <a:r>
              <a:rPr lang="en-AU" sz="1800" b="1" dirty="0">
                <a:cs typeface="Calibri" panose="020F0502020204030204"/>
              </a:rPr>
              <a:t>Meier</a:t>
            </a:r>
            <a:r>
              <a:rPr lang="el-GR" sz="1800" dirty="0">
                <a:cs typeface="Calibri" panose="020F0502020204030204"/>
              </a:rPr>
              <a:t>. </a:t>
            </a:r>
          </a:p>
          <a:p>
            <a:r>
              <a:rPr lang="el-GR" sz="1800" dirty="0">
                <a:cs typeface="Calibri" panose="020F0502020204030204"/>
              </a:rPr>
              <a:t>Η εκτιμήτρια </a:t>
            </a:r>
            <a:r>
              <a:rPr lang="en-AU" sz="1800" b="1" dirty="0">
                <a:cs typeface="Calibri" panose="020F0502020204030204"/>
              </a:rPr>
              <a:t>Kaplan-Meier</a:t>
            </a:r>
            <a:r>
              <a:rPr lang="en-AU" sz="1800" dirty="0">
                <a:cs typeface="Calibri" panose="020F0502020204030204"/>
              </a:rPr>
              <a:t> (</a:t>
            </a:r>
            <a:r>
              <a:rPr lang="en-AU" sz="1800" dirty="0">
                <a:ea typeface="+mn-lt"/>
                <a:cs typeface="+mn-lt"/>
              </a:rPr>
              <a:t>Kaplan and Meier, 1958</a:t>
            </a:r>
            <a:r>
              <a:rPr lang="en-AU" sz="1800" dirty="0">
                <a:cs typeface="Calibri" panose="020F0502020204030204"/>
              </a:rPr>
              <a:t>)</a:t>
            </a:r>
            <a:r>
              <a:rPr lang="el-GR" sz="1800" dirty="0">
                <a:cs typeface="Calibri" panose="020F0502020204030204"/>
              </a:rPr>
              <a:t> είναι μια </a:t>
            </a:r>
            <a:r>
              <a:rPr lang="el-GR" sz="1800" b="1" dirty="0">
                <a:cs typeface="Calibri" panose="020F0502020204030204"/>
              </a:rPr>
              <a:t>κλιμακωτή</a:t>
            </a:r>
            <a:r>
              <a:rPr lang="el-GR" sz="1800" dirty="0">
                <a:cs typeface="Calibri" panose="020F0502020204030204"/>
              </a:rPr>
              <a:t> συνάρτηση που ξεκινάει από το 1. </a:t>
            </a:r>
          </a:p>
          <a:p>
            <a:r>
              <a:rPr lang="el-GR" sz="1800" dirty="0">
                <a:cs typeface="Calibri" panose="020F0502020204030204"/>
              </a:rPr>
              <a:t>Εφόσον πρόκειται για εκτίμηση υπάρχει και τυπικό σφάλμα που δίνεται από τον τύπο του </a:t>
            </a:r>
            <a:r>
              <a:rPr lang="en-AU" sz="1800" b="1" dirty="0">
                <a:cs typeface="Calibri" panose="020F0502020204030204"/>
              </a:rPr>
              <a:t>Greenwood</a:t>
            </a:r>
            <a:r>
              <a:rPr lang="el-GR" sz="1800" dirty="0">
                <a:cs typeface="Calibri" panose="020F0502020204030204"/>
              </a:rPr>
              <a:t>.</a:t>
            </a:r>
          </a:p>
          <a:p>
            <a:pPr marL="0" indent="0">
              <a:buNone/>
            </a:pPr>
            <a:endParaRPr lang="el-GR" sz="20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55318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22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Rectangle 24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6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30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D675EF-E919-406F-B100-CA78A5854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latin typeface="Arial Black"/>
                <a:cs typeface="Calibri Light"/>
              </a:rPr>
            </a:br>
            <a:r>
              <a:rPr lang="en-US" sz="2400" dirty="0">
                <a:solidFill>
                  <a:srgbClr val="FFFFFF"/>
                </a:solidFill>
                <a:latin typeface="Arial Black"/>
                <a:cs typeface="Calibri Light"/>
              </a:rPr>
              <a:t>Ο </a:t>
            </a:r>
            <a:r>
              <a:rPr lang="el-GR" sz="2400" dirty="0">
                <a:solidFill>
                  <a:srgbClr val="FFFFFF"/>
                </a:solidFill>
                <a:latin typeface="Arial Black"/>
                <a:cs typeface="Calibri Light"/>
              </a:rPr>
              <a:t>έλεγχος</a:t>
            </a:r>
            <a:r>
              <a:rPr lang="en-US" sz="2400" dirty="0">
                <a:solidFill>
                  <a:srgbClr val="FFFFFF"/>
                </a:solidFill>
                <a:latin typeface="Arial Black"/>
                <a:cs typeface="Calibri Light"/>
              </a:rPr>
              <a:t> Log-Rank</a:t>
            </a:r>
            <a:endParaRPr lang="en-US" sz="2400" dirty="0"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CA0A1-0CA4-4863-B771-A4548A895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1800">
                <a:cs typeface="Calibri"/>
              </a:rPr>
              <a:t>Πολλές φορές στην στατιστική ανάλυση έχουμε </a:t>
            </a:r>
            <a:r>
              <a:rPr lang="el-GR" sz="1800" dirty="0">
                <a:cs typeface="Calibri"/>
              </a:rPr>
              <a:t>διαφορετικές ομάδες που θα πρέπει να εξετάσουμε αν έχουν διαφορές.</a:t>
            </a:r>
          </a:p>
          <a:p>
            <a:r>
              <a:rPr lang="el-GR" sz="1800" dirty="0">
                <a:cs typeface="Calibri"/>
              </a:rPr>
              <a:t>Ένας τρόπος που χρησιμοποιείται ευρέως είναι ο </a:t>
            </a:r>
            <a:r>
              <a:rPr lang="el-GR" sz="1800" b="1" dirty="0">
                <a:cs typeface="Calibri"/>
              </a:rPr>
              <a:t>έλεγχος </a:t>
            </a:r>
            <a:r>
              <a:rPr lang="en-IN" sz="1800" b="1" dirty="0">
                <a:cs typeface="Calibri"/>
              </a:rPr>
              <a:t>Log-Rank</a:t>
            </a:r>
            <a:r>
              <a:rPr lang="el-GR" sz="1800" dirty="0">
                <a:cs typeface="Calibri"/>
              </a:rPr>
              <a:t> (</a:t>
            </a:r>
            <a:r>
              <a:rPr lang="en-IE" sz="1800" dirty="0">
                <a:ea typeface="+mn-lt"/>
                <a:cs typeface="+mn-lt"/>
              </a:rPr>
              <a:t>Mantel</a:t>
            </a:r>
            <a:r>
              <a:rPr lang="el-GR" sz="1800" dirty="0">
                <a:ea typeface="+mn-lt"/>
                <a:cs typeface="+mn-lt"/>
              </a:rPr>
              <a:t> and </a:t>
            </a:r>
            <a:r>
              <a:rPr lang="en-NZ" sz="1800" dirty="0">
                <a:ea typeface="+mn-lt"/>
                <a:cs typeface="+mn-lt"/>
              </a:rPr>
              <a:t>Haenszel</a:t>
            </a:r>
            <a:r>
              <a:rPr lang="el-GR" sz="1800" dirty="0">
                <a:ea typeface="+mn-lt"/>
                <a:cs typeface="+mn-lt"/>
              </a:rPr>
              <a:t>, 1959).</a:t>
            </a:r>
          </a:p>
          <a:p>
            <a:r>
              <a:rPr lang="el-GR" sz="1800" dirty="0">
                <a:cs typeface="Calibri"/>
              </a:rPr>
              <a:t>Πρόκειται για έναν έλεγχο υποθέσεων με μηδενική υπόθεση ότι οι συναρτήσεις επιβίωσης είναι ίδιες.</a:t>
            </a:r>
          </a:p>
          <a:p>
            <a:r>
              <a:rPr lang="el-GR" sz="1800" dirty="0">
                <a:cs typeface="Calibri"/>
              </a:rPr>
              <a:t>Μέσω της τιμής p-</a:t>
            </a:r>
            <a:r>
              <a:rPr lang="en-US" sz="1800" dirty="0">
                <a:cs typeface="Calibri"/>
              </a:rPr>
              <a:t>value</a:t>
            </a:r>
            <a:r>
              <a:rPr lang="el-GR" sz="1800" dirty="0">
                <a:cs typeface="Calibri"/>
              </a:rPr>
              <a:t> της </a:t>
            </a:r>
            <a:r>
              <a:rPr lang="el-GR" sz="1800" noProof="1">
                <a:cs typeface="Calibri"/>
              </a:rPr>
              <a:t>ελεγχοσυνάρτησης</a:t>
            </a:r>
            <a:r>
              <a:rPr lang="el-GR" sz="1800" dirty="0">
                <a:cs typeface="Calibri"/>
              </a:rPr>
              <a:t> απορρίπτουμε ή αποδεχόμαστε την μηδενική υπόθεση.</a:t>
            </a:r>
          </a:p>
        </p:txBody>
      </p:sp>
    </p:spTree>
    <p:extLst>
      <p:ext uri="{BB962C8B-B14F-4D97-AF65-F5344CB8AC3E}">
        <p14:creationId xmlns:p14="http://schemas.microsoft.com/office/powerpoint/2010/main" val="4156678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8" name="Rectangle 57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B1C224-E66F-4FCF-8C55-06876604A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l-GR" sz="2500">
                <a:solidFill>
                  <a:srgbClr val="FFFFFF"/>
                </a:solidFill>
                <a:latin typeface="Arial Black"/>
                <a:ea typeface="+mj-lt"/>
                <a:cs typeface="+mj-lt"/>
              </a:rPr>
              <a:t>Το Μοντέλο Αναλογικής Διακινδύνευσης του </a:t>
            </a:r>
            <a:r>
              <a:rPr lang="en-AU" sz="2500">
                <a:solidFill>
                  <a:srgbClr val="FFFFFF"/>
                </a:solidFill>
                <a:latin typeface="Arial Black"/>
                <a:ea typeface="+mj-lt"/>
                <a:cs typeface="+mj-lt"/>
              </a:rPr>
              <a:t>Cox</a:t>
            </a:r>
            <a:endParaRPr lang="en-AU" sz="2500"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4472303-9526-4B19-8C85-4650FB64E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endParaRPr lang="en-US" sz="1800" dirty="0">
              <a:cs typeface="Calibri" panose="020F0502020204030204"/>
            </a:endParaRPr>
          </a:p>
          <a:p>
            <a:pPr>
              <a:spcBef>
                <a:spcPts val="0"/>
              </a:spcBef>
            </a:pPr>
            <a:r>
              <a:rPr lang="el-GR" sz="1800" dirty="0">
                <a:ea typeface="+mn-lt"/>
                <a:cs typeface="+mn-lt"/>
              </a:rPr>
              <a:t>Χρησιμοποιήθηκε αρχικά στην </a:t>
            </a:r>
            <a:r>
              <a:rPr lang="el-GR" sz="1800" noProof="1">
                <a:ea typeface="+mn-lt"/>
                <a:cs typeface="+mn-lt"/>
              </a:rPr>
              <a:t>βιοιατρική</a:t>
            </a:r>
            <a:r>
              <a:rPr lang="el-GR" sz="1800" dirty="0">
                <a:ea typeface="+mn-lt"/>
                <a:cs typeface="+mn-lt"/>
              </a:rPr>
              <a:t>.</a:t>
            </a:r>
            <a:endParaRPr lang="en-US" sz="1800" dirty="0">
              <a:ea typeface="+mn-lt"/>
              <a:cs typeface="+mn-lt"/>
            </a:endParaRPr>
          </a:p>
          <a:p>
            <a:pPr>
              <a:spcBef>
                <a:spcPts val="0"/>
              </a:spcBef>
            </a:pPr>
            <a:endParaRPr lang="el-GR" sz="1800" dirty="0">
              <a:ea typeface="+mn-lt"/>
              <a:cs typeface="+mn-lt"/>
            </a:endParaRPr>
          </a:p>
          <a:p>
            <a:pPr>
              <a:spcBef>
                <a:spcPts val="0"/>
              </a:spcBef>
            </a:pPr>
            <a:r>
              <a:rPr lang="el-GR" sz="1800" noProof="1">
                <a:ea typeface="+mn-lt"/>
                <a:cs typeface="+mn-lt"/>
              </a:rPr>
              <a:t>Ημί</a:t>
            </a:r>
            <a:r>
              <a:rPr lang="el-GR" sz="1800" dirty="0">
                <a:ea typeface="+mn-lt"/>
                <a:cs typeface="+mn-lt"/>
              </a:rPr>
              <a:t> -παραμετρικό μοντέλο παλινδρόμησης αναλογικής διακινδύνευσης (</a:t>
            </a:r>
            <a:r>
              <a:rPr lang="en-BZ" sz="1800" dirty="0">
                <a:ea typeface="+mn-lt"/>
                <a:cs typeface="+mn-lt"/>
              </a:rPr>
              <a:t>Cox</a:t>
            </a:r>
            <a:r>
              <a:rPr lang="el-GR" sz="1800" dirty="0">
                <a:ea typeface="+mn-lt"/>
                <a:cs typeface="+mn-lt"/>
              </a:rPr>
              <a:t>, 1972). </a:t>
            </a:r>
          </a:p>
          <a:p>
            <a:pPr>
              <a:spcBef>
                <a:spcPts val="0"/>
              </a:spcBef>
            </a:pPr>
            <a:endParaRPr lang="el-GR" sz="1800" dirty="0">
              <a:ea typeface="+mn-lt"/>
              <a:cs typeface="+mn-lt"/>
            </a:endParaRPr>
          </a:p>
          <a:p>
            <a:pPr>
              <a:spcBef>
                <a:spcPts val="0"/>
              </a:spcBef>
            </a:pPr>
            <a:r>
              <a:rPr lang="el-GR" sz="1800" dirty="0">
                <a:ea typeface="+mn-lt"/>
                <a:cs typeface="+mn-lt"/>
              </a:rPr>
              <a:t>Το σημαντικότερο πλεονέκτημα είναι ότι δεν καθορίζονται η βασική συνάρτηση διακινδύνευσης και η βασική συνάρτηση επιβίωσης. Αναλύεται η επίδραση όμως των </a:t>
            </a:r>
            <a:r>
              <a:rPr lang="el-GR" sz="1800" noProof="1">
                <a:ea typeface="+mn-lt"/>
                <a:cs typeface="+mn-lt"/>
              </a:rPr>
              <a:t>συμμεταβλητών</a:t>
            </a:r>
            <a:r>
              <a:rPr lang="el-GR" sz="1800" dirty="0">
                <a:ea typeface="+mn-lt"/>
                <a:cs typeface="+mn-lt"/>
              </a:rPr>
              <a:t>.</a:t>
            </a:r>
            <a:endParaRPr lang="en-US" sz="1800">
              <a:ea typeface="+mn-lt"/>
              <a:cs typeface="+mn-lt"/>
            </a:endParaRPr>
          </a:p>
          <a:p>
            <a:pPr>
              <a:spcBef>
                <a:spcPts val="0"/>
              </a:spcBef>
            </a:pPr>
            <a:endParaRPr lang="el-GR" sz="1800" dirty="0">
              <a:ea typeface="+mn-lt"/>
              <a:cs typeface="+mn-lt"/>
            </a:endParaRPr>
          </a:p>
          <a:p>
            <a:pPr>
              <a:spcBef>
                <a:spcPts val="0"/>
              </a:spcBef>
            </a:pPr>
            <a:r>
              <a:rPr lang="el-GR" sz="1800">
                <a:ea typeface="+mn-lt"/>
                <a:cs typeface="+mn-lt"/>
              </a:rPr>
              <a:t>Εξέταση των υπολοίπων μετά την προσαρμογή του μοντέλου. Όπως τα </a:t>
            </a:r>
            <a:r>
              <a:rPr lang="el-GR" sz="1800" dirty="0">
                <a:ea typeface="+mn-lt"/>
                <a:cs typeface="+mn-lt"/>
              </a:rPr>
              <a:t>υπόλοιπα </a:t>
            </a:r>
            <a:r>
              <a:rPr lang="en-BZ" sz="1800" b="1" dirty="0">
                <a:ea typeface="+mn-lt"/>
                <a:cs typeface="+mn-lt"/>
              </a:rPr>
              <a:t>Schoenfeld</a:t>
            </a:r>
            <a:r>
              <a:rPr lang="el-GR" sz="1800" dirty="0">
                <a:ea typeface="+mn-lt"/>
                <a:cs typeface="+mn-lt"/>
              </a:rPr>
              <a:t> και τα </a:t>
            </a:r>
            <a:r>
              <a:rPr lang="en-CA" sz="1800" b="1" dirty="0">
                <a:ea typeface="+mn-lt"/>
                <a:cs typeface="+mn-lt"/>
              </a:rPr>
              <a:t>Martingale</a:t>
            </a:r>
            <a:r>
              <a:rPr lang="en-CA" sz="1800" dirty="0">
                <a:ea typeface="+mn-lt"/>
                <a:cs typeface="+mn-lt"/>
              </a:rPr>
              <a:t>.</a:t>
            </a:r>
            <a:endParaRPr lang="en-US" sz="1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227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32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4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6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8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40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Rectangle 42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43DD71-9D2C-441C-B1A3-0127A247E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l-GR" sz="2400" kern="1200" dirty="0">
                <a:solidFill>
                  <a:srgbClr val="FFFFFF"/>
                </a:solidFill>
                <a:latin typeface="Arial Black"/>
              </a:rPr>
              <a:t>Παλινδρόμηση Κορυφογραμμής</a:t>
            </a:r>
            <a:endParaRPr lang="el-GR" sz="2400" kern="1200" dirty="0">
              <a:solidFill>
                <a:srgbClr val="FFFFFF"/>
              </a:solidFill>
              <a:latin typeface="Arial Black"/>
              <a:cs typeface="Calibri Light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3B5A749-A1D4-445B-AD1A-D79C759F1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727" y="138383"/>
            <a:ext cx="7272058" cy="648460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1800" dirty="0">
                <a:ea typeface="+mn-lt"/>
                <a:cs typeface="+mn-lt"/>
              </a:rPr>
              <a:t>Η τεχνική </a:t>
            </a:r>
            <a:r>
              <a:rPr lang="el-GR" sz="1800" noProof="1">
                <a:ea typeface="+mn-lt"/>
                <a:cs typeface="+mn-lt"/>
              </a:rPr>
              <a:t>Ridge</a:t>
            </a:r>
            <a:r>
              <a:rPr lang="el-GR" sz="1800" dirty="0">
                <a:ea typeface="+mn-lt"/>
                <a:cs typeface="+mn-lt"/>
              </a:rPr>
              <a:t> (</a:t>
            </a:r>
            <a:r>
              <a:rPr lang="el-GR" sz="1800" noProof="1">
                <a:ea typeface="+mn-lt"/>
                <a:cs typeface="+mn-lt"/>
              </a:rPr>
              <a:t>Hoerl</a:t>
            </a:r>
            <a:r>
              <a:rPr lang="el-GR" sz="1800" dirty="0">
                <a:ea typeface="+mn-lt"/>
                <a:cs typeface="+mn-lt"/>
              </a:rPr>
              <a:t> and </a:t>
            </a:r>
            <a:r>
              <a:rPr lang="el-GR" sz="1800" noProof="1">
                <a:ea typeface="+mn-lt"/>
                <a:cs typeface="+mn-lt"/>
              </a:rPr>
              <a:t>Kennard</a:t>
            </a:r>
            <a:r>
              <a:rPr lang="el-GR" sz="1800" dirty="0">
                <a:ea typeface="+mn-lt"/>
                <a:cs typeface="+mn-lt"/>
              </a:rPr>
              <a:t>, 1970) είναι μια μέθοδος συρρίκνωσης. Είναι παρόμοια με την μέθοδο ελαχίστων τετραγώνων. Η ειδοποιός διαφορά τους είναι η ποσότητα που ελαχιστοποιείται.</a:t>
            </a:r>
            <a:endParaRPr lang="en-US"/>
          </a:p>
          <a:p>
            <a:pPr>
              <a:buFont typeface="Arial,Sans-Serif" panose="020B0604020202020204" pitchFamily="34" charset="0"/>
              <a:buChar char="•"/>
            </a:pPr>
            <a:r>
              <a:rPr lang="el-GR" sz="1800" dirty="0">
                <a:ea typeface="+mn-lt"/>
                <a:cs typeface="+mn-lt"/>
              </a:rPr>
              <a:t>Η ποσότητα που ελαχιστοποιείται έχει δύο όρους  το RSS και ένας όρος γνωστός ως "</a:t>
            </a:r>
            <a:r>
              <a:rPr lang="el-GR" sz="1800" noProof="1">
                <a:ea typeface="+mn-lt"/>
                <a:cs typeface="+mn-lt"/>
              </a:rPr>
              <a:t>shrinkage</a:t>
            </a:r>
            <a:r>
              <a:rPr lang="el-GR" sz="1800" dirty="0">
                <a:ea typeface="+mn-lt"/>
                <a:cs typeface="+mn-lt"/>
              </a:rPr>
              <a:t> </a:t>
            </a:r>
            <a:r>
              <a:rPr lang="el-GR" sz="1800" noProof="1">
                <a:ea typeface="+mn-lt"/>
                <a:cs typeface="+mn-lt"/>
              </a:rPr>
              <a:t>penalty</a:t>
            </a:r>
            <a:r>
              <a:rPr lang="el-GR" sz="1800" dirty="0">
                <a:ea typeface="+mn-lt"/>
                <a:cs typeface="+mn-lt"/>
              </a:rPr>
              <a:t>" που είναι μια ρυθμιστική παράμετρος λ πολλαπλασιασμένη με το άθροισμα των συντελεστών παλινδρόμησης στο τετράγωνο.</a:t>
            </a:r>
          </a:p>
          <a:p>
            <a:pPr>
              <a:buFont typeface="Arial,Sans-Serif" panose="020B0604020202020204" pitchFamily="34" charset="0"/>
            </a:pPr>
            <a:r>
              <a:rPr lang="el-GR" sz="1800" dirty="0">
                <a:cs typeface="Calibri" panose="020F0502020204030204"/>
              </a:rPr>
              <a:t>Καταπολεμά το πρόβλημα της </a:t>
            </a:r>
            <a:r>
              <a:rPr lang="el-GR" sz="1800" noProof="1">
                <a:cs typeface="Calibri" panose="020F0502020204030204"/>
              </a:rPr>
              <a:t>πολυσυγγραμικότητας</a:t>
            </a:r>
            <a:r>
              <a:rPr lang="el-GR" sz="1800" dirty="0">
                <a:cs typeface="Calibri" panose="020F0502020204030204"/>
              </a:rPr>
              <a:t>.</a:t>
            </a:r>
          </a:p>
          <a:p>
            <a:r>
              <a:rPr lang="el-GR" sz="1800" dirty="0">
                <a:cs typeface="Calibri" panose="020F0502020204030204"/>
              </a:rPr>
              <a:t>Το τελικό μοντέλο έχει όλες τις μεταβλητές. Μπορούν να μηδενιστούν μόνο όταν η ρυθμιστική παράμετρος λ τείνει στο άπειρο. Αυτό δεν είναι πρόβλημα για την </a:t>
            </a:r>
            <a:r>
              <a:rPr lang="el-GR" sz="1800" b="1" dirty="0">
                <a:cs typeface="Calibri" panose="020F0502020204030204"/>
              </a:rPr>
              <a:t>πρόβλεψη</a:t>
            </a:r>
            <a:r>
              <a:rPr lang="el-GR" sz="1800" dirty="0">
                <a:cs typeface="Calibri" panose="020F0502020204030204"/>
              </a:rPr>
              <a:t> αλλά είναι πρόβλημα για την </a:t>
            </a:r>
            <a:r>
              <a:rPr lang="el-GR" sz="1800" b="1" dirty="0">
                <a:cs typeface="Calibri" panose="020F0502020204030204"/>
              </a:rPr>
              <a:t>ερμηνεία</a:t>
            </a:r>
            <a:r>
              <a:rPr lang="el-GR" sz="1800" dirty="0">
                <a:cs typeface="Calibri" panose="020F0502020204030204"/>
              </a:rPr>
              <a:t>.</a:t>
            </a:r>
          </a:p>
          <a:p>
            <a:endParaRPr lang="el-GR" sz="2000" dirty="0">
              <a:cs typeface="Calibri" panose="020F0502020204030204"/>
            </a:endParaRPr>
          </a:p>
        </p:txBody>
      </p:sp>
      <p:pic>
        <p:nvPicPr>
          <p:cNvPr id="6" name="Picture 6" descr="Logo&#10;&#10;Description automatically generated">
            <a:extLst>
              <a:ext uri="{FF2B5EF4-FFF2-40B4-BE49-F238E27FC236}">
                <a16:creationId xmlns:a16="http://schemas.microsoft.com/office/drawing/2014/main" id="{C4C66A62-7234-4700-9B4C-043D52EC8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" y="76312"/>
            <a:ext cx="2361265" cy="209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43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E49D4B-F78B-49E7-9212-3F7102276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l-GR" sz="2400" dirty="0">
                <a:solidFill>
                  <a:srgbClr val="FFFFFF"/>
                </a:solidFill>
                <a:latin typeface="Arial Black"/>
                <a:cs typeface="Calibri Light"/>
              </a:rPr>
              <a:t>Τεχνική</a:t>
            </a:r>
            <a:r>
              <a:rPr lang="en-US" sz="2400" dirty="0">
                <a:solidFill>
                  <a:srgbClr val="FFFFFF"/>
                </a:solidFill>
                <a:latin typeface="Arial Black"/>
                <a:cs typeface="Calibri Light"/>
              </a:rPr>
              <a:t> Lasso</a:t>
            </a:r>
            <a:endParaRPr lang="en-US" sz="2400" dirty="0"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50289-FEAD-4CF7-A920-AB259049C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161" y="129090"/>
            <a:ext cx="7140786" cy="64660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1800" dirty="0">
                <a:ea typeface="+mn-lt"/>
                <a:cs typeface="+mn-lt"/>
              </a:rPr>
              <a:t>Παρόμοια τεχνική με την τεχνική </a:t>
            </a:r>
            <a:r>
              <a:rPr lang="el-GR" sz="1800" noProof="1">
                <a:ea typeface="+mn-lt"/>
                <a:cs typeface="+mn-lt"/>
              </a:rPr>
              <a:t>Ridge </a:t>
            </a:r>
            <a:r>
              <a:rPr lang="el-GR" sz="1800" dirty="0">
                <a:ea typeface="+mn-lt"/>
                <a:cs typeface="+mn-lt"/>
              </a:rPr>
              <a:t>(</a:t>
            </a:r>
            <a:r>
              <a:rPr lang="el-GR" sz="1800" noProof="1">
                <a:ea typeface="+mn-lt"/>
                <a:cs typeface="+mn-lt"/>
              </a:rPr>
              <a:t>Tibshirani</a:t>
            </a:r>
            <a:r>
              <a:rPr lang="el-GR" sz="1800" dirty="0">
                <a:ea typeface="+mn-lt"/>
                <a:cs typeface="+mn-lt"/>
              </a:rPr>
              <a:t>, 1996).</a:t>
            </a:r>
          </a:p>
          <a:p>
            <a:endParaRPr lang="el-GR" sz="1800" dirty="0">
              <a:ea typeface="+mn-lt"/>
              <a:cs typeface="+mn-lt"/>
            </a:endParaRPr>
          </a:p>
          <a:p>
            <a:r>
              <a:rPr lang="el-GR" sz="1800" dirty="0">
                <a:ea typeface="+mn-lt"/>
                <a:cs typeface="+mn-lt"/>
              </a:rPr>
              <a:t>Η ποσότητα που μηδενίζεται στην τεχνική </a:t>
            </a:r>
            <a:r>
              <a:rPr lang="el-GR" sz="1800" noProof="1">
                <a:ea typeface="+mn-lt"/>
                <a:cs typeface="+mn-lt"/>
              </a:rPr>
              <a:t>Lasso</a:t>
            </a:r>
            <a:r>
              <a:rPr lang="el-GR" sz="1800" dirty="0">
                <a:ea typeface="+mn-lt"/>
                <a:cs typeface="+mn-lt"/>
              </a:rPr>
              <a:t> είναι παρόμοια αυτής της τεχνικής </a:t>
            </a:r>
            <a:r>
              <a:rPr lang="el-GR" sz="1800" noProof="1">
                <a:ea typeface="+mn-lt"/>
                <a:cs typeface="+mn-lt"/>
              </a:rPr>
              <a:t>Ridge</a:t>
            </a:r>
            <a:r>
              <a:rPr lang="el-GR" sz="1800" dirty="0">
                <a:ea typeface="+mn-lt"/>
                <a:cs typeface="+mn-lt"/>
              </a:rPr>
              <a:t>, υπάρχουν δύο όροι το RSS και ένας όρος γνωστός ως "</a:t>
            </a:r>
            <a:r>
              <a:rPr lang="el-GR" sz="1800" noProof="1">
                <a:ea typeface="+mn-lt"/>
                <a:cs typeface="+mn-lt"/>
              </a:rPr>
              <a:t>shrinkage</a:t>
            </a:r>
            <a:r>
              <a:rPr lang="el-GR" sz="1800" dirty="0">
                <a:ea typeface="+mn-lt"/>
                <a:cs typeface="+mn-lt"/>
              </a:rPr>
              <a:t> </a:t>
            </a:r>
            <a:r>
              <a:rPr lang="el-GR" sz="1800" noProof="1">
                <a:ea typeface="+mn-lt"/>
                <a:cs typeface="+mn-lt"/>
              </a:rPr>
              <a:t>penalty</a:t>
            </a:r>
            <a:r>
              <a:rPr lang="el-GR" sz="1800" dirty="0">
                <a:ea typeface="+mn-lt"/>
                <a:cs typeface="+mn-lt"/>
              </a:rPr>
              <a:t>" που είναι μια ρυθμιστική παράμετρος λ πολλαπλασιασμένη  με το  άθροισμα του </a:t>
            </a:r>
            <a:r>
              <a:rPr lang="el-GR" sz="1800" b="1" dirty="0">
                <a:ea typeface="+mn-lt"/>
                <a:cs typeface="+mn-lt"/>
              </a:rPr>
              <a:t>απολύτου</a:t>
            </a:r>
            <a:r>
              <a:rPr lang="el-GR" sz="1800" dirty="0">
                <a:ea typeface="+mn-lt"/>
                <a:cs typeface="+mn-lt"/>
              </a:rPr>
              <a:t> των συντελεστών παλινδρόμησης.</a:t>
            </a:r>
          </a:p>
          <a:p>
            <a:endParaRPr lang="el-GR" sz="1800" dirty="0">
              <a:ea typeface="+mn-lt"/>
              <a:cs typeface="+mn-lt"/>
            </a:endParaRPr>
          </a:p>
          <a:p>
            <a:r>
              <a:rPr lang="el-GR" sz="1800" dirty="0">
                <a:ea typeface="+mn-lt"/>
                <a:cs typeface="+mn-lt"/>
              </a:rPr>
              <a:t>Η τεχνική </a:t>
            </a:r>
            <a:r>
              <a:rPr lang="el-GR" sz="1800" noProof="1">
                <a:ea typeface="+mn-lt"/>
                <a:cs typeface="+mn-lt"/>
              </a:rPr>
              <a:t>Lasso</a:t>
            </a:r>
            <a:r>
              <a:rPr lang="el-GR" sz="1800" dirty="0">
                <a:ea typeface="+mn-lt"/>
                <a:cs typeface="+mn-lt"/>
              </a:rPr>
              <a:t> συρρικνώνει τις εκτιμήσεις των </a:t>
            </a:r>
            <a:r>
              <a:rPr lang="el-GR" sz="1800" noProof="1">
                <a:ea typeface="+mn-lt"/>
                <a:cs typeface="+mn-lt"/>
              </a:rPr>
              <a:t>συμμεταβλητών</a:t>
            </a:r>
            <a:r>
              <a:rPr lang="el-GR" sz="1800" dirty="0">
                <a:ea typeface="+mn-lt"/>
                <a:cs typeface="+mn-lt"/>
              </a:rPr>
              <a:t> προς </a:t>
            </a:r>
            <a:r>
              <a:rPr lang="el-GR" sz="1800">
                <a:ea typeface="+mn-lt"/>
                <a:cs typeface="+mn-lt"/>
              </a:rPr>
              <a:t>το 0.  Η ποινή μπορεί να κάνει κάποιους </a:t>
            </a:r>
            <a:r>
              <a:rPr lang="el-GR" sz="1800" noProof="1">
                <a:ea typeface="+mn-lt"/>
                <a:cs typeface="+mn-lt"/>
              </a:rPr>
              <a:t>συντελεστές</a:t>
            </a:r>
            <a:r>
              <a:rPr lang="el-GR" sz="1800" dirty="0">
                <a:ea typeface="+mn-lt"/>
                <a:cs typeface="+mn-lt"/>
              </a:rPr>
              <a:t> ακριβώς 0 καταλήγοντας έτσι σε μοντέλο με λιγότερες </a:t>
            </a:r>
            <a:r>
              <a:rPr lang="el-GR" sz="1800" noProof="1">
                <a:ea typeface="+mn-lt"/>
                <a:cs typeface="+mn-lt"/>
              </a:rPr>
              <a:t>συμμεταβλητές</a:t>
            </a:r>
            <a:r>
              <a:rPr lang="el-GR" sz="1800" dirty="0">
                <a:ea typeface="+mn-lt"/>
                <a:cs typeface="+mn-lt"/>
              </a:rPr>
              <a:t>.</a:t>
            </a:r>
            <a:endParaRPr lang="el-GR" sz="1800" dirty="0">
              <a:cs typeface="Calibri"/>
            </a:endParaRPr>
          </a:p>
        </p:txBody>
      </p:sp>
      <p:pic>
        <p:nvPicPr>
          <p:cNvPr id="4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E3158C1-1C16-47AC-B31D-5B1FFA3FF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" y="4561"/>
            <a:ext cx="2622395" cy="231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369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9" name="Rectangle 158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5CFD59-09B5-45FC-AA3F-70813693D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2400" kern="1200" noProof="1">
                <a:solidFill>
                  <a:srgbClr val="FFFFFF"/>
                </a:solidFill>
                <a:latin typeface="Arial Black"/>
              </a:rPr>
              <a:t>Δέντρα αποφάσεων</a:t>
            </a:r>
          </a:p>
        </p:txBody>
      </p:sp>
      <p:sp>
        <p:nvSpPr>
          <p:cNvPr id="666" name="TextBox 665">
            <a:extLst>
              <a:ext uri="{FF2B5EF4-FFF2-40B4-BE49-F238E27FC236}">
                <a16:creationId xmlns:a16="http://schemas.microsoft.com/office/drawing/2014/main" id="{C8BB80E2-41C6-48A2-AC1C-C2F092B68789}"/>
              </a:ext>
            </a:extLst>
          </p:cNvPr>
          <p:cNvSpPr txBox="1"/>
          <p:nvPr/>
        </p:nvSpPr>
        <p:spPr>
          <a:xfrm>
            <a:off x="4265468" y="2550969"/>
            <a:ext cx="7583630" cy="34009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l-GR" dirty="0">
                <a:cs typeface="Calibri"/>
              </a:rPr>
              <a:t>Τα δέντρα αποφάσεων είναι χρήσιμα όχι μόνο για την στατιστική ανάλυση αλλά και για την </a:t>
            </a:r>
            <a:r>
              <a:rPr lang="el-GR" noProof="1">
                <a:cs typeface="Calibri"/>
              </a:rPr>
              <a:t>οπτικοποίηση</a:t>
            </a:r>
            <a:r>
              <a:rPr lang="el-GR" dirty="0">
                <a:cs typeface="Calibri"/>
              </a:rPr>
              <a:t> των αποτελεσμάτων.</a:t>
            </a:r>
            <a:endParaRPr lang="en-US">
              <a:cs typeface="Calibri" panose="020F0502020204030204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endParaRPr lang="el-GR">
              <a:cs typeface="Calibri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l-GR" dirty="0">
                <a:cs typeface="Calibri"/>
              </a:rPr>
              <a:t>Δέντρα </a:t>
            </a:r>
            <a:r>
              <a:rPr lang="el-GR" b="1" dirty="0">
                <a:cs typeface="Calibri"/>
              </a:rPr>
              <a:t>παλινδρόμησης</a:t>
            </a:r>
            <a:r>
              <a:rPr lang="el-GR" dirty="0">
                <a:cs typeface="Calibri"/>
              </a:rPr>
              <a:t> αφορούν </a:t>
            </a:r>
            <a:r>
              <a:rPr lang="el-GR" b="1" dirty="0">
                <a:cs typeface="Calibri"/>
              </a:rPr>
              <a:t>ποσοτικές</a:t>
            </a:r>
            <a:r>
              <a:rPr lang="el-GR" dirty="0">
                <a:cs typeface="Calibri"/>
              </a:rPr>
              <a:t> μεταβλητές.</a:t>
            </a:r>
            <a:endParaRPr lang="el-GR">
              <a:cs typeface="Calibri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endParaRPr lang="el-GR">
              <a:cs typeface="Calibri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l-GR" dirty="0">
                <a:cs typeface="Calibri"/>
              </a:rPr>
              <a:t>Δέντρα </a:t>
            </a:r>
            <a:r>
              <a:rPr lang="el-GR" b="1" dirty="0">
                <a:cs typeface="Calibri"/>
              </a:rPr>
              <a:t>ταξινόμησης </a:t>
            </a:r>
            <a:r>
              <a:rPr lang="el-GR" dirty="0">
                <a:cs typeface="Calibri"/>
              </a:rPr>
              <a:t>αφορούν </a:t>
            </a:r>
            <a:r>
              <a:rPr lang="el-GR" b="1" dirty="0">
                <a:cs typeface="Calibri"/>
              </a:rPr>
              <a:t>ποιοτικές</a:t>
            </a:r>
            <a:r>
              <a:rPr lang="el-GR" dirty="0">
                <a:cs typeface="Calibri"/>
              </a:rPr>
              <a:t> μεταβλητές.</a:t>
            </a:r>
            <a:endParaRPr lang="el-GR">
              <a:cs typeface="Calibri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endParaRPr lang="el-GR">
              <a:cs typeface="Calibri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l-GR" dirty="0">
                <a:cs typeface="Calibri"/>
              </a:rPr>
              <a:t>Δέντρο </a:t>
            </a:r>
            <a:r>
              <a:rPr lang="el-GR" b="1" dirty="0">
                <a:cs typeface="Calibri"/>
              </a:rPr>
              <a:t>επιβίωσης</a:t>
            </a:r>
            <a:r>
              <a:rPr lang="el-GR" dirty="0">
                <a:cs typeface="Calibri"/>
              </a:rPr>
              <a:t> είναι ένα δέντρο αποφάσεων με τα τερματικά φύλλα να απεικονίζουν τις συναρτήσεις επιβίωσης.</a:t>
            </a:r>
            <a:endParaRPr lang="el-GR">
              <a:cs typeface="Calibri"/>
            </a:endParaRPr>
          </a:p>
          <a:p>
            <a:pPr>
              <a:spcAft>
                <a:spcPts val="600"/>
              </a:spcAft>
            </a:pPr>
            <a:endParaRPr lang="el-GR">
              <a:cs typeface="Calibri"/>
            </a:endParaRPr>
          </a:p>
        </p:txBody>
      </p:sp>
      <p:graphicFrame>
        <p:nvGraphicFramePr>
          <p:cNvPr id="55" name="Diagram 55">
            <a:extLst>
              <a:ext uri="{FF2B5EF4-FFF2-40B4-BE49-F238E27FC236}">
                <a16:creationId xmlns:a16="http://schemas.microsoft.com/office/drawing/2014/main" id="{8AEEC991-75E6-48A0-B89B-8B6B12F1B5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5346260"/>
              </p:ext>
            </p:extLst>
          </p:nvPr>
        </p:nvGraphicFramePr>
        <p:xfrm>
          <a:off x="6049971" y="-1682983"/>
          <a:ext cx="3025303" cy="5546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322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Παλινδρόμηση Κορυφογραμμής, Τεχνική Lasso και Δέντρα Επιβίωσης σε μοντέλο αναλογικής διακινδύνευσης του Cox</vt:lpstr>
      <vt:lpstr>Αντικείμενο της διπλωματικής εργασίας</vt:lpstr>
      <vt:lpstr>Σκοπός της διπλωματικής εργασίας</vt:lpstr>
      <vt:lpstr>Η εκτιμήτρια Kaplan-Meier</vt:lpstr>
      <vt:lpstr> Ο έλεγχος Log-Rank</vt:lpstr>
      <vt:lpstr>Το Μοντέλο Αναλογικής Διακινδύνευσης του Cox</vt:lpstr>
      <vt:lpstr>Παλινδρόμηση Κορυφογραμμής</vt:lpstr>
      <vt:lpstr>Τεχνική Lasso</vt:lpstr>
      <vt:lpstr>Δέντρα αποφάσεων</vt:lpstr>
      <vt:lpstr>Καμπύλη ROC και AUC</vt:lpstr>
      <vt:lpstr>Μεταβλητές του πειράματος </vt:lpstr>
      <vt:lpstr>Kaplan-Meier και Log-Rank για  τις διαφορετικές ομάδες του πειράματος</vt:lpstr>
      <vt:lpstr>Μοντέλο αναλογικής διακινδύνευσης  του Cox στο πείραμα</vt:lpstr>
      <vt:lpstr>Τελικό Μοντέλο αναλογικής  διακινδύνευσης του Cox</vt:lpstr>
      <vt:lpstr>Υπόλοιπα Schoenfeld στο πείραμα</vt:lpstr>
      <vt:lpstr>Καμπύλη ROC και AUC στο πείραμα</vt:lpstr>
      <vt:lpstr>Παλινδρόμηση κορυφογραμμής στο πείραμα</vt:lpstr>
      <vt:lpstr>Τεχνική Lasso στο πείραμα</vt:lpstr>
      <vt:lpstr>Δέντρο επιβίωσης στο πείραμα</vt:lpstr>
      <vt:lpstr>Συμπεράσματα και μελλοντικές  επεκτάσεις</vt:lpstr>
      <vt:lpstr>Ενδεικτική Βιβλιογραφία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2156</cp:revision>
  <dcterms:created xsi:type="dcterms:W3CDTF">2021-07-02T23:20:57Z</dcterms:created>
  <dcterms:modified xsi:type="dcterms:W3CDTF">2021-07-13T14:42:44Z</dcterms:modified>
</cp:coreProperties>
</file>