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9" r:id="rId3"/>
    <p:sldId id="258" r:id="rId4"/>
    <p:sldId id="290" r:id="rId5"/>
    <p:sldId id="297" r:id="rId6"/>
    <p:sldId id="298" r:id="rId7"/>
    <p:sldId id="291" r:id="rId8"/>
    <p:sldId id="292" r:id="rId9"/>
    <p:sldId id="293" r:id="rId10"/>
    <p:sldId id="305" r:id="rId11"/>
    <p:sldId id="294" r:id="rId12"/>
    <p:sldId id="295" r:id="rId13"/>
    <p:sldId id="296" r:id="rId14"/>
    <p:sldId id="306" r:id="rId15"/>
    <p:sldId id="299" r:id="rId16"/>
    <p:sldId id="300" r:id="rId17"/>
    <p:sldId id="307" r:id="rId18"/>
    <p:sldId id="308" r:id="rId19"/>
    <p:sldId id="309" r:id="rId20"/>
    <p:sldId id="310" r:id="rId21"/>
    <p:sldId id="311" r:id="rId22"/>
    <p:sldId id="314" r:id="rId23"/>
    <p:sldId id="312" r:id="rId24"/>
    <p:sldId id="313" r:id="rId25"/>
    <p:sldId id="304" r:id="rId2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Φωτεινό στυλ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Φωτεινό στυλ 3 - Έμφαση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531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brou\Downloads\Electrodeposition%20&#945;&#960;&#959;&#964;&#949;&#955;&#949;&#963;&#956;&#945;&#964;&#945;%20(3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%20(5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%20(5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%20(5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lectrodeposition%20&#945;&#960;&#959;&#964;&#949;&#955;&#949;&#963;&#956;&#945;&#964;&#945;%20(3)%20(5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l-GR" sz="1400"/>
              <a:t>Συγκέντρωση </a:t>
            </a:r>
            <a:r>
              <a:rPr lang="en-US" sz="1400"/>
              <a:t>TiO</a:t>
            </a:r>
            <a:r>
              <a:rPr lang="en-US" sz="1400" baseline="-25000"/>
              <a:t>2</a:t>
            </a:r>
            <a:r>
              <a:rPr lang="en-US" sz="1400"/>
              <a:t> </a:t>
            </a:r>
            <a:r>
              <a:rPr lang="en-GB" sz="1400"/>
              <a:t>20 g/L</a:t>
            </a:r>
            <a:endParaRPr lang="el-GR" sz="1400"/>
          </a:p>
        </c:rich>
      </c:tx>
      <c:layout>
        <c:manualLayout>
          <c:xMode val="edge"/>
          <c:yMode val="edge"/>
          <c:x val="0.22522766814015716"/>
          <c:y val="2.72665303340149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241964531592326"/>
          <c:y val="0.10803989615188955"/>
          <c:w val="0.70484772272546714"/>
          <c:h val="0.63515272426281189"/>
        </c:manualLayout>
      </c:layout>
      <c:lineChart>
        <c:grouping val="standard"/>
        <c:varyColors val="0"/>
        <c:ser>
          <c:idx val="0"/>
          <c:order val="0"/>
          <c:tx>
            <c:strRef>
              <c:f>'[Γράφημα στο Microsoft Office Word]Φύλλο1'!$B$16</c:f>
              <c:strCache>
                <c:ptCount val="1"/>
                <c:pt idx="0">
                  <c:v>α) Jp= 1 A/dm2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'Ποσοστό ενσωμάτωσης'!$B$13:$B$17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</c:v>
                  </c:pt>
                  <c:pt idx="2">
                    <c:v>0.2</c:v>
                  </c:pt>
                  <c:pt idx="3">
                    <c:v>0.17</c:v>
                  </c:pt>
                  <c:pt idx="4">
                    <c:v>0.3</c:v>
                  </c:pt>
                </c:numCache>
              </c:numRef>
            </c:plus>
            <c:minus>
              <c:numRef>
                <c:f>'Ποσοστό ενσωμάτωσης'!$B$13:$B$17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</c:v>
                  </c:pt>
                  <c:pt idx="2">
                    <c:v>0.2</c:v>
                  </c:pt>
                  <c:pt idx="3">
                    <c:v>0.17</c:v>
                  </c:pt>
                  <c:pt idx="4">
                    <c:v>0.3</c:v>
                  </c:pt>
                </c:numCache>
              </c:numRef>
            </c:minus>
          </c:errBars>
          <c:cat>
            <c:strRef>
              <c:f>'[Γράφημα στο Microsoft Office Word]Φύλλο1'!$A$17:$A$21</c:f>
              <c:strCache>
                <c:ptCount val="5"/>
                <c:pt idx="0">
                  <c:v>DC</c:v>
                </c:pt>
                <c:pt idx="1">
                  <c:v>PC: 0,1 Hz</c:v>
                </c:pt>
                <c:pt idx="2">
                  <c:v>PC: 1 Hz</c:v>
                </c:pt>
                <c:pt idx="3">
                  <c:v>PC: 10 Hz</c:v>
                </c:pt>
                <c:pt idx="4">
                  <c:v>PC: 100 Hz</c:v>
                </c:pt>
              </c:strCache>
            </c:strRef>
          </c:cat>
          <c:val>
            <c:numRef>
              <c:f>'[Γράφημα στο Microsoft Office Word]Φύλλο1'!$B$17:$B$21</c:f>
              <c:numCache>
                <c:formatCode>General</c:formatCode>
                <c:ptCount val="5"/>
                <c:pt idx="0">
                  <c:v>1.87</c:v>
                </c:pt>
                <c:pt idx="1">
                  <c:v>2.56</c:v>
                </c:pt>
                <c:pt idx="2">
                  <c:v>1.95</c:v>
                </c:pt>
                <c:pt idx="3">
                  <c:v>2.14</c:v>
                </c:pt>
                <c:pt idx="4">
                  <c:v>2.27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72-4761-8D15-CB9F4BC1396A}"/>
            </c:ext>
          </c:extLst>
        </c:ser>
        <c:ser>
          <c:idx val="1"/>
          <c:order val="1"/>
          <c:tx>
            <c:strRef>
              <c:f>'[Γράφημα στο Microsoft Office Word]Φύλλο1'!$C$16</c:f>
              <c:strCache>
                <c:ptCount val="1"/>
                <c:pt idx="0">
                  <c:v>β) Jp= 2 A/dm2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'Ποσοστό ενσωμάτωσης'!$C$13:$C$17</c:f>
                <c:numCache>
                  <c:formatCode>General</c:formatCode>
                  <c:ptCount val="5"/>
                  <c:pt idx="0">
                    <c:v>0.2</c:v>
                  </c:pt>
                  <c:pt idx="1">
                    <c:v>0.13</c:v>
                  </c:pt>
                  <c:pt idx="2">
                    <c:v>0.15</c:v>
                  </c:pt>
                  <c:pt idx="3">
                    <c:v>0.12</c:v>
                  </c:pt>
                  <c:pt idx="4">
                    <c:v>0.1</c:v>
                  </c:pt>
                </c:numCache>
              </c:numRef>
            </c:plus>
            <c:minus>
              <c:numRef>
                <c:f>'Ποσοστό ενσωμάτωσης'!$C$13:$C$17</c:f>
                <c:numCache>
                  <c:formatCode>General</c:formatCode>
                  <c:ptCount val="5"/>
                  <c:pt idx="0">
                    <c:v>0.2</c:v>
                  </c:pt>
                  <c:pt idx="1">
                    <c:v>0.13</c:v>
                  </c:pt>
                  <c:pt idx="2">
                    <c:v>0.15</c:v>
                  </c:pt>
                  <c:pt idx="3">
                    <c:v>0.12</c:v>
                  </c:pt>
                  <c:pt idx="4">
                    <c:v>0.1</c:v>
                  </c:pt>
                </c:numCache>
              </c:numRef>
            </c:minus>
          </c:errBars>
          <c:val>
            <c:numRef>
              <c:f>'[Γράφημα στο Microsoft Office Word]Φύλλο1'!$C$17:$C$21</c:f>
              <c:numCache>
                <c:formatCode>General</c:formatCode>
                <c:ptCount val="5"/>
                <c:pt idx="0">
                  <c:v>1.92</c:v>
                </c:pt>
                <c:pt idx="1">
                  <c:v>2.09</c:v>
                </c:pt>
                <c:pt idx="2">
                  <c:v>1.62</c:v>
                </c:pt>
                <c:pt idx="3">
                  <c:v>1.74</c:v>
                </c:pt>
                <c:pt idx="4">
                  <c:v>1.37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72-4761-8D15-CB9F4BC13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580160"/>
        <c:axId val="181582080"/>
      </c:lineChart>
      <c:catAx>
        <c:axId val="181580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 dirty="0"/>
                  <a:t>Τύπος</a:t>
                </a:r>
                <a:r>
                  <a:rPr lang="el-GR" baseline="0" dirty="0"/>
                  <a:t> Ρεύματος/Συχνότητα</a:t>
                </a:r>
                <a:endParaRPr lang="el-GR" dirty="0"/>
              </a:p>
            </c:rich>
          </c:tx>
          <c:layout>
            <c:manualLayout>
              <c:xMode val="edge"/>
              <c:yMode val="edge"/>
              <c:x val="0.2777821644160775"/>
              <c:y val="0.688763017559452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81582080"/>
        <c:crosses val="autoZero"/>
        <c:auto val="1"/>
        <c:lblAlgn val="ctr"/>
        <c:lblOffset val="100"/>
        <c:noMultiLvlLbl val="0"/>
      </c:catAx>
      <c:valAx>
        <c:axId val="1815820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Ποσοστό</a:t>
                </a:r>
                <a:r>
                  <a:rPr lang="el-GR" baseline="0"/>
                  <a:t> εγκλεισμού νανο-σωματιδίων </a:t>
                </a:r>
                <a:r>
                  <a:rPr lang="en-GB" baseline="0"/>
                  <a:t>TiO</a:t>
                </a:r>
                <a:r>
                  <a:rPr lang="en-GB" baseline="-25000"/>
                  <a:t>2</a:t>
                </a:r>
                <a:r>
                  <a:rPr lang="en-GB" baseline="0"/>
                  <a:t> % wt.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580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Jp=1 A/dm</a:t>
            </a:r>
            <a:r>
              <a:rPr lang="en-GB" baseline="30000"/>
              <a:t>2</a:t>
            </a:r>
            <a:endParaRPr lang="el-GR" baseline="30000"/>
          </a:p>
        </c:rich>
      </c:tx>
      <c:layout>
        <c:manualLayout>
          <c:xMode val="edge"/>
          <c:yMode val="edge"/>
          <c:x val="0.39469673621967399"/>
          <c:y val="3.35946248600223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474205746332426"/>
          <c:y val="0.20621200223042446"/>
          <c:w val="0.70087917621102214"/>
          <c:h val="0.50728110101160173"/>
        </c:manualLayout>
      </c:layout>
      <c:lineChart>
        <c:grouping val="standard"/>
        <c:varyColors val="0"/>
        <c:ser>
          <c:idx val="0"/>
          <c:order val="0"/>
          <c:tx>
            <c:strRef>
              <c:f>'[Γράφημα στο Microsoft Office Word]Φύλλο1'!$B$48</c:f>
              <c:strCache>
                <c:ptCount val="1"/>
                <c:pt idx="0">
                  <c:v>α) 20 g/L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'Ποσοστό ενσωμάτωσης'!$B$29:$B$33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</c:v>
                  </c:pt>
                  <c:pt idx="2">
                    <c:v>0.2</c:v>
                  </c:pt>
                  <c:pt idx="3">
                    <c:v>0.17</c:v>
                  </c:pt>
                  <c:pt idx="4">
                    <c:v>0.3</c:v>
                  </c:pt>
                </c:numCache>
              </c:numRef>
            </c:plus>
            <c:minus>
              <c:numRef>
                <c:f>'Ποσοστό ενσωμάτωσης'!$B$29:$B$33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</c:v>
                  </c:pt>
                  <c:pt idx="2">
                    <c:v>0.2</c:v>
                  </c:pt>
                  <c:pt idx="3">
                    <c:v>0.17</c:v>
                  </c:pt>
                  <c:pt idx="4">
                    <c:v>0.3</c:v>
                  </c:pt>
                </c:numCache>
              </c:numRef>
            </c:minus>
          </c:errBars>
          <c:cat>
            <c:strRef>
              <c:f>'[Γράφημα στο Microsoft Office Word]Φύλλο1'!$A$49:$A$53</c:f>
              <c:strCache>
                <c:ptCount val="5"/>
                <c:pt idx="0">
                  <c:v>DC</c:v>
                </c:pt>
                <c:pt idx="1">
                  <c:v>PC: 0,1 Hz</c:v>
                </c:pt>
                <c:pt idx="2">
                  <c:v>PC: 1 Hz</c:v>
                </c:pt>
                <c:pt idx="3">
                  <c:v>PC: 10 Hz</c:v>
                </c:pt>
                <c:pt idx="4">
                  <c:v>PC: 100 Hz</c:v>
                </c:pt>
              </c:strCache>
            </c:strRef>
          </c:cat>
          <c:val>
            <c:numRef>
              <c:f>'[Γράφημα στο Microsoft Office Word]Φύλλο1'!$B$49:$B$53</c:f>
              <c:numCache>
                <c:formatCode>General</c:formatCode>
                <c:ptCount val="5"/>
                <c:pt idx="0">
                  <c:v>1.87</c:v>
                </c:pt>
                <c:pt idx="1">
                  <c:v>2.56</c:v>
                </c:pt>
                <c:pt idx="2">
                  <c:v>1.95</c:v>
                </c:pt>
                <c:pt idx="3">
                  <c:v>2.14</c:v>
                </c:pt>
                <c:pt idx="4">
                  <c:v>2.27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1D-4127-ABA6-A80E728A8459}"/>
            </c:ext>
          </c:extLst>
        </c:ser>
        <c:ser>
          <c:idx val="1"/>
          <c:order val="1"/>
          <c:tx>
            <c:strRef>
              <c:f>'[Γράφημα στο Microsoft Office Word]Φύλλο1'!$C$48</c:f>
              <c:strCache>
                <c:ptCount val="1"/>
                <c:pt idx="0">
                  <c:v>β) 30 g/L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'Ποσοστό ενσωμάτωσης'!$C$29:$C$33</c:f>
                <c:numCache>
                  <c:formatCode>General</c:formatCode>
                  <c:ptCount val="5"/>
                  <c:pt idx="0">
                    <c:v>0.03</c:v>
                  </c:pt>
                  <c:pt idx="1">
                    <c:v>0.08</c:v>
                  </c:pt>
                  <c:pt idx="2">
                    <c:v>0.08</c:v>
                  </c:pt>
                  <c:pt idx="3">
                    <c:v>0.02</c:v>
                  </c:pt>
                  <c:pt idx="4">
                    <c:v>0.14000000000000001</c:v>
                  </c:pt>
                </c:numCache>
              </c:numRef>
            </c:plus>
            <c:minus>
              <c:numRef>
                <c:f>'Ποσοστό ενσωμάτωσης'!$C$29:$C$33</c:f>
                <c:numCache>
                  <c:formatCode>General</c:formatCode>
                  <c:ptCount val="5"/>
                  <c:pt idx="0">
                    <c:v>0.03</c:v>
                  </c:pt>
                  <c:pt idx="1">
                    <c:v>0.08</c:v>
                  </c:pt>
                  <c:pt idx="2">
                    <c:v>0.08</c:v>
                  </c:pt>
                  <c:pt idx="3">
                    <c:v>0.02</c:v>
                  </c:pt>
                  <c:pt idx="4">
                    <c:v>0.14000000000000001</c:v>
                  </c:pt>
                </c:numCache>
              </c:numRef>
            </c:minus>
          </c:errBars>
          <c:cat>
            <c:strRef>
              <c:f>'[Γράφημα στο Microsoft Office Word]Φύλλο1'!$A$49:$A$53</c:f>
              <c:strCache>
                <c:ptCount val="5"/>
                <c:pt idx="0">
                  <c:v>DC</c:v>
                </c:pt>
                <c:pt idx="1">
                  <c:v>PC: 0,1 Hz</c:v>
                </c:pt>
                <c:pt idx="2">
                  <c:v>PC: 1 Hz</c:v>
                </c:pt>
                <c:pt idx="3">
                  <c:v>PC: 10 Hz</c:v>
                </c:pt>
                <c:pt idx="4">
                  <c:v>PC: 100 Hz</c:v>
                </c:pt>
              </c:strCache>
            </c:strRef>
          </c:cat>
          <c:val>
            <c:numRef>
              <c:f>'[Γράφημα στο Microsoft Office Word]Φύλλο1'!$C$49:$C$53</c:f>
              <c:numCache>
                <c:formatCode>General</c:formatCode>
                <c:ptCount val="5"/>
                <c:pt idx="0">
                  <c:v>1.69</c:v>
                </c:pt>
                <c:pt idx="1">
                  <c:v>2.14</c:v>
                </c:pt>
                <c:pt idx="2">
                  <c:v>1.27</c:v>
                </c:pt>
                <c:pt idx="3">
                  <c:v>1.98</c:v>
                </c:pt>
                <c:pt idx="4">
                  <c:v>2.36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C1D-4127-ABA6-A80E728A84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906432"/>
        <c:axId val="181912704"/>
      </c:lineChart>
      <c:catAx>
        <c:axId val="181906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Τύπος Ρεύματος/Συχνότητα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912704"/>
        <c:crosses val="autoZero"/>
        <c:auto val="1"/>
        <c:lblAlgn val="ctr"/>
        <c:lblOffset val="100"/>
        <c:noMultiLvlLbl val="0"/>
      </c:catAx>
      <c:valAx>
        <c:axId val="181912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Ποσοστό εγκλεισμόυ νανοσωματιδίων </a:t>
                </a:r>
                <a:r>
                  <a:rPr lang="en-GB"/>
                  <a:t>TiO</a:t>
                </a:r>
                <a:r>
                  <a:rPr lang="en-GB" baseline="-25000"/>
                  <a:t>2</a:t>
                </a:r>
                <a:r>
                  <a:rPr lang="en-GB" baseline="0"/>
                  <a:t> % wt.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906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3340944881889762"/>
          <c:y val="0.49728529156785339"/>
          <c:w val="0.24594831415303856"/>
          <c:h val="0.1745454545454545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/>
              <a:t> </a:t>
            </a:r>
            <a:r>
              <a:rPr lang="el-GR" sz="1400"/>
              <a:t>Συγκέντρωση</a:t>
            </a:r>
            <a:r>
              <a:rPr lang="el-GR" sz="1400" baseline="0"/>
              <a:t> </a:t>
            </a:r>
            <a:r>
              <a:rPr lang="en-US" sz="1400" baseline="0"/>
              <a:t>TiO</a:t>
            </a:r>
            <a:r>
              <a:rPr lang="en-US" sz="1400" baseline="-25000"/>
              <a:t>2</a:t>
            </a:r>
            <a:r>
              <a:rPr lang="en-US" sz="1400" baseline="0"/>
              <a:t> </a:t>
            </a:r>
            <a:r>
              <a:rPr lang="en-GB" sz="1400"/>
              <a:t>20 g/L</a:t>
            </a:r>
          </a:p>
        </c:rich>
      </c:tx>
      <c:layout>
        <c:manualLayout>
          <c:xMode val="edge"/>
          <c:yMode val="edge"/>
          <c:x val="0.28161246931984135"/>
          <c:y val="9.620139167980001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277376587786543"/>
          <c:y val="0.23594832055697515"/>
          <c:w val="0.7462389995368226"/>
          <c:h val="0.65448449803149611"/>
        </c:manualLayout>
      </c:layout>
      <c:lineChart>
        <c:grouping val="standard"/>
        <c:varyColors val="0"/>
        <c:ser>
          <c:idx val="0"/>
          <c:order val="0"/>
          <c:tx>
            <c:strRef>
              <c:f>'Μέγεθος Κρυσταλλιτών'!$H$2</c:f>
              <c:strCache>
                <c:ptCount val="1"/>
                <c:pt idx="0">
                  <c:v>J=1 Α/dm2</c:v>
                </c:pt>
              </c:strCache>
            </c:strRef>
          </c:tx>
          <c:cat>
            <c:strRef>
              <c:f>'Μέγεθος Κρυσταλλιτών'!$G$3:$G$7</c:f>
              <c:strCache>
                <c:ptCount val="5"/>
                <c:pt idx="0">
                  <c:v>DC</c:v>
                </c:pt>
                <c:pt idx="1">
                  <c:v>PC: 0,1 Hz</c:v>
                </c:pt>
                <c:pt idx="2">
                  <c:v>PC: 1 Hz</c:v>
                </c:pt>
                <c:pt idx="3">
                  <c:v>PC: 10 Hz</c:v>
                </c:pt>
                <c:pt idx="4">
                  <c:v>PC: 100 Hz</c:v>
                </c:pt>
              </c:strCache>
            </c:strRef>
          </c:cat>
          <c:val>
            <c:numRef>
              <c:f>'Μέγεθος Κρυσταλλιτών'!$H$3:$H$7</c:f>
              <c:numCache>
                <c:formatCode>0</c:formatCode>
                <c:ptCount val="5"/>
                <c:pt idx="0">
                  <c:v>30.5</c:v>
                </c:pt>
                <c:pt idx="1">
                  <c:v>31.8</c:v>
                </c:pt>
                <c:pt idx="2">
                  <c:v>47.6</c:v>
                </c:pt>
                <c:pt idx="3">
                  <c:v>46</c:v>
                </c:pt>
                <c:pt idx="4">
                  <c:v>29.3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99-45AC-B243-775A52088834}"/>
            </c:ext>
          </c:extLst>
        </c:ser>
        <c:ser>
          <c:idx val="1"/>
          <c:order val="1"/>
          <c:tx>
            <c:strRef>
              <c:f>'Μέγεθος Κρυσταλλιτών'!$I$2</c:f>
              <c:strCache>
                <c:ptCount val="1"/>
                <c:pt idx="0">
                  <c:v>J=2 A/dm2</c:v>
                </c:pt>
              </c:strCache>
            </c:strRef>
          </c:tx>
          <c:cat>
            <c:strRef>
              <c:f>'Μέγεθος Κρυσταλλιτών'!$G$3:$G$7</c:f>
              <c:strCache>
                <c:ptCount val="5"/>
                <c:pt idx="0">
                  <c:v>DC</c:v>
                </c:pt>
                <c:pt idx="1">
                  <c:v>PC: 0,1 Hz</c:v>
                </c:pt>
                <c:pt idx="2">
                  <c:v>PC: 1 Hz</c:v>
                </c:pt>
                <c:pt idx="3">
                  <c:v>PC: 10 Hz</c:v>
                </c:pt>
                <c:pt idx="4">
                  <c:v>PC: 100 Hz</c:v>
                </c:pt>
              </c:strCache>
            </c:strRef>
          </c:cat>
          <c:val>
            <c:numRef>
              <c:f>'Μέγεθος Κρυσταλλιτών'!$I$3:$I$7</c:f>
              <c:numCache>
                <c:formatCode>0</c:formatCode>
                <c:ptCount val="5"/>
                <c:pt idx="0" formatCode="General">
                  <c:v>19</c:v>
                </c:pt>
                <c:pt idx="1">
                  <c:v>24.2</c:v>
                </c:pt>
                <c:pt idx="2">
                  <c:v>33.6</c:v>
                </c:pt>
                <c:pt idx="3" formatCode="General">
                  <c:v>40</c:v>
                </c:pt>
                <c:pt idx="4" formatCode="General">
                  <c:v>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99-45AC-B243-775A520888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412992"/>
        <c:axId val="181414912"/>
      </c:lineChart>
      <c:catAx>
        <c:axId val="181412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Τύπος</a:t>
                </a:r>
                <a:r>
                  <a:rPr lang="el-GR" baseline="0"/>
                  <a:t> Ρεύματος/Συχνότητα</a:t>
                </a:r>
                <a:endParaRPr lang="el-GR"/>
              </a:p>
            </c:rich>
          </c:tx>
          <c:layout>
            <c:manualLayout>
              <c:xMode val="edge"/>
              <c:yMode val="edge"/>
              <c:x val="0.36273787039535288"/>
              <c:y val="0.836748628459271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81414912"/>
        <c:crosses val="autoZero"/>
        <c:auto val="1"/>
        <c:lblAlgn val="ctr"/>
        <c:lblOffset val="100"/>
        <c:noMultiLvlLbl val="0"/>
      </c:catAx>
      <c:valAx>
        <c:axId val="181414912"/>
        <c:scaling>
          <c:orientation val="minMax"/>
          <c:min val="1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Μέσο μέγεθος Κρυσταλλιτών </a:t>
                </a:r>
                <a:r>
                  <a:rPr lang="en-GB"/>
                  <a:t>d(nm)</a:t>
                </a:r>
                <a:endParaRPr lang="el-GR"/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crossAx val="18141299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000"/>
            </a:pPr>
            <a:endParaRPr lang="el-GR"/>
          </a:p>
        </c:txPr>
      </c:legendEntry>
      <c:layout>
        <c:manualLayout>
          <c:xMode val="edge"/>
          <c:yMode val="edge"/>
          <c:x val="0.54789003598976305"/>
          <c:y val="0.56590493963548016"/>
          <c:w val="0.259606421332436"/>
          <c:h val="0.2258706971298794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l-GR" sz="1800" b="1" i="0" u="none" strike="noStrike" baseline="0"/>
              <a:t>Σύγκριση Μικροσκληρότητας-</a:t>
            </a:r>
            <a:r>
              <a:rPr lang="en-US" sz="1800" b="1" i="0" u="none" strike="noStrike" baseline="0"/>
              <a:t>Jp</a:t>
            </a:r>
            <a:endParaRPr lang="el-G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'Microhardness revised'!$G$98</c:f>
              <c:strCache>
                <c:ptCount val="1"/>
                <c:pt idx="0">
                  <c:v>J=1A/dm2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revised'!$H$99:$H$103</c:f>
                <c:numCache>
                  <c:formatCode>General</c:formatCode>
                  <c:ptCount val="5"/>
                  <c:pt idx="0">
                    <c:v>2.1</c:v>
                  </c:pt>
                  <c:pt idx="1">
                    <c:v>0.8</c:v>
                  </c:pt>
                  <c:pt idx="2">
                    <c:v>0.6000000000000002</c:v>
                  </c:pt>
                  <c:pt idx="3">
                    <c:v>0.8</c:v>
                  </c:pt>
                  <c:pt idx="4">
                    <c:v>1.4</c:v>
                  </c:pt>
                </c:numCache>
              </c:numRef>
            </c:plus>
            <c:minus>
              <c:numRef>
                <c:f>'Microhardness revised'!$H$99:$H$103</c:f>
                <c:numCache>
                  <c:formatCode>General</c:formatCode>
                  <c:ptCount val="5"/>
                  <c:pt idx="0">
                    <c:v>2.1</c:v>
                  </c:pt>
                  <c:pt idx="1">
                    <c:v>0.8</c:v>
                  </c:pt>
                  <c:pt idx="2">
                    <c:v>0.6000000000000002</c:v>
                  </c:pt>
                  <c:pt idx="3">
                    <c:v>0.8</c:v>
                  </c:pt>
                  <c:pt idx="4">
                    <c:v>1.4</c:v>
                  </c:pt>
                </c:numCache>
              </c:numRef>
            </c:minus>
          </c:errBars>
          <c:cat>
            <c:strRef>
              <c:f>'Microhardness revised'!$F$99:$F$103</c:f>
              <c:strCache>
                <c:ptCount val="5"/>
                <c:pt idx="0">
                  <c:v>DC</c:v>
                </c:pt>
                <c:pt idx="1">
                  <c:v>0,1Hz</c:v>
                </c:pt>
                <c:pt idx="2">
                  <c:v>1Hz</c:v>
                </c:pt>
                <c:pt idx="3">
                  <c:v>10Hz</c:v>
                </c:pt>
                <c:pt idx="4">
                  <c:v>100Hz</c:v>
                </c:pt>
              </c:strCache>
            </c:strRef>
          </c:cat>
          <c:val>
            <c:numRef>
              <c:f>'Microhardness revised'!$G$99:$G$103</c:f>
              <c:numCache>
                <c:formatCode>General</c:formatCode>
                <c:ptCount val="5"/>
                <c:pt idx="0">
                  <c:v>5.7</c:v>
                </c:pt>
                <c:pt idx="1">
                  <c:v>3.9</c:v>
                </c:pt>
                <c:pt idx="2">
                  <c:v>4</c:v>
                </c:pt>
                <c:pt idx="3">
                  <c:v>5.0999999999999996</c:v>
                </c:pt>
                <c:pt idx="4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84-45D1-8DDB-A1F684ED8597}"/>
            </c:ext>
          </c:extLst>
        </c:ser>
        <c:ser>
          <c:idx val="1"/>
          <c:order val="1"/>
          <c:tx>
            <c:strRef>
              <c:f>'Microhardness revised'!$I$98</c:f>
              <c:strCache>
                <c:ptCount val="1"/>
                <c:pt idx="0">
                  <c:v>J=2A/dm2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revised'!$J$99:$J$103</c:f>
                <c:numCache>
                  <c:formatCode>General</c:formatCode>
                  <c:ptCount val="5"/>
                  <c:pt idx="0">
                    <c:v>0.70000000000000018</c:v>
                  </c:pt>
                  <c:pt idx="1">
                    <c:v>0.9</c:v>
                  </c:pt>
                  <c:pt idx="2">
                    <c:v>0.8</c:v>
                  </c:pt>
                  <c:pt idx="3">
                    <c:v>0.9</c:v>
                  </c:pt>
                  <c:pt idx="4">
                    <c:v>0.9</c:v>
                  </c:pt>
                </c:numCache>
              </c:numRef>
            </c:plus>
            <c:minus>
              <c:numRef>
                <c:f>'Microhardness revised'!$J$99:$J$103</c:f>
                <c:numCache>
                  <c:formatCode>General</c:formatCode>
                  <c:ptCount val="5"/>
                  <c:pt idx="0">
                    <c:v>0.70000000000000018</c:v>
                  </c:pt>
                  <c:pt idx="1">
                    <c:v>0.9</c:v>
                  </c:pt>
                  <c:pt idx="2">
                    <c:v>0.8</c:v>
                  </c:pt>
                  <c:pt idx="3">
                    <c:v>0.9</c:v>
                  </c:pt>
                  <c:pt idx="4">
                    <c:v>0.9</c:v>
                  </c:pt>
                </c:numCache>
              </c:numRef>
            </c:minus>
          </c:errBars>
          <c:cat>
            <c:strRef>
              <c:f>'Microhardness revised'!$F$99:$F$103</c:f>
              <c:strCache>
                <c:ptCount val="5"/>
                <c:pt idx="0">
                  <c:v>DC</c:v>
                </c:pt>
                <c:pt idx="1">
                  <c:v>0,1Hz</c:v>
                </c:pt>
                <c:pt idx="2">
                  <c:v>1Hz</c:v>
                </c:pt>
                <c:pt idx="3">
                  <c:v>10Hz</c:v>
                </c:pt>
                <c:pt idx="4">
                  <c:v>100Hz</c:v>
                </c:pt>
              </c:strCache>
            </c:strRef>
          </c:cat>
          <c:val>
            <c:numRef>
              <c:f>'Microhardness revised'!$I$99:$I$103</c:f>
              <c:numCache>
                <c:formatCode>General</c:formatCode>
                <c:ptCount val="5"/>
                <c:pt idx="0">
                  <c:v>5.6</c:v>
                </c:pt>
                <c:pt idx="1">
                  <c:v>5.3</c:v>
                </c:pt>
                <c:pt idx="2">
                  <c:v>5.2</c:v>
                </c:pt>
                <c:pt idx="3">
                  <c:v>6</c:v>
                </c:pt>
                <c:pt idx="4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84-45D1-8DDB-A1F684ED85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639040"/>
        <c:axId val="181653504"/>
      </c:barChart>
      <c:catAx>
        <c:axId val="181639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Τύπος Ρεύματος/Συχνότητα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81653504"/>
        <c:crosses val="autoZero"/>
        <c:auto val="1"/>
        <c:lblAlgn val="ctr"/>
        <c:lblOffset val="100"/>
        <c:noMultiLvlLbl val="0"/>
      </c:catAx>
      <c:valAx>
        <c:axId val="181653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Μικροσκληρότητα (</a:t>
                </a:r>
                <a:r>
                  <a:rPr lang="en-GB"/>
                  <a:t>GPa)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639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baseline="0"/>
              <a:t>RDE=600 rpm, J=1</a:t>
            </a:r>
            <a:r>
              <a:rPr lang="el-GR" sz="1400" b="1" i="0" u="none" strike="noStrike" baseline="0"/>
              <a:t> </a:t>
            </a:r>
            <a:r>
              <a:rPr lang="en-US" sz="1400" b="1" i="0" u="none" strike="noStrike" baseline="0"/>
              <a:t>A/dm</a:t>
            </a:r>
            <a:r>
              <a:rPr lang="en-US" sz="1400" b="1" i="0" u="none" strike="noStrike" baseline="30000"/>
              <a:t>2</a:t>
            </a:r>
            <a:r>
              <a:rPr lang="en-US" sz="1400" b="0" i="0" u="none" strike="noStrike" baseline="0"/>
              <a:t> </a:t>
            </a:r>
            <a:endParaRPr lang="en-US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829667962604149"/>
          <c:y val="0.11223517111030683"/>
          <c:w val="0.72684200692645617"/>
          <c:h val="0.66642699159528695"/>
        </c:manualLayout>
      </c:layout>
      <c:barChart>
        <c:barDir val="col"/>
        <c:grouping val="clustered"/>
        <c:varyColors val="0"/>
        <c:ser>
          <c:idx val="1"/>
          <c:order val="0"/>
          <c:tx>
            <c:v>20 g/L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revised'!$G$72:$G$76</c:f>
                <c:numCache>
                  <c:formatCode>General</c:formatCode>
                  <c:ptCount val="5"/>
                  <c:pt idx="0">
                    <c:v>0.6</c:v>
                  </c:pt>
                  <c:pt idx="1">
                    <c:v>0.4</c:v>
                  </c:pt>
                  <c:pt idx="2">
                    <c:v>0.6</c:v>
                  </c:pt>
                  <c:pt idx="3">
                    <c:v>0.8</c:v>
                  </c:pt>
                  <c:pt idx="4">
                    <c:v>1</c:v>
                  </c:pt>
                </c:numCache>
              </c:numRef>
            </c:plus>
            <c:minus>
              <c:numRef>
                <c:f>'Microhardness revised'!$G$72:$G$76</c:f>
                <c:numCache>
                  <c:formatCode>General</c:formatCode>
                  <c:ptCount val="5"/>
                  <c:pt idx="0">
                    <c:v>0.6</c:v>
                  </c:pt>
                  <c:pt idx="1">
                    <c:v>0.4</c:v>
                  </c:pt>
                  <c:pt idx="2">
                    <c:v>0.6</c:v>
                  </c:pt>
                  <c:pt idx="3">
                    <c:v>0.8</c:v>
                  </c:pt>
                  <c:pt idx="4">
                    <c:v>1</c:v>
                  </c:pt>
                </c:numCache>
              </c:numRef>
            </c:minus>
          </c:errBars>
          <c:cat>
            <c:strRef>
              <c:f>'Microhardness revised'!$E$72:$E$76</c:f>
              <c:strCache>
                <c:ptCount val="5"/>
                <c:pt idx="0">
                  <c:v>DC</c:v>
                </c:pt>
                <c:pt idx="1">
                  <c:v>0,1Hz</c:v>
                </c:pt>
                <c:pt idx="2">
                  <c:v>1Hz</c:v>
                </c:pt>
                <c:pt idx="3">
                  <c:v>10Hz</c:v>
                </c:pt>
                <c:pt idx="4">
                  <c:v>100Hz</c:v>
                </c:pt>
              </c:strCache>
            </c:strRef>
          </c:cat>
          <c:val>
            <c:numRef>
              <c:f>'Microhardness revised'!$H$72:$H$76</c:f>
              <c:numCache>
                <c:formatCode>0.0</c:formatCode>
                <c:ptCount val="5"/>
                <c:pt idx="0" formatCode="General">
                  <c:v>4.2</c:v>
                </c:pt>
                <c:pt idx="1">
                  <c:v>3.7443126000000002</c:v>
                </c:pt>
                <c:pt idx="2">
                  <c:v>4.8534842999999999</c:v>
                </c:pt>
                <c:pt idx="3">
                  <c:v>5.1133698000000001</c:v>
                </c:pt>
                <c:pt idx="4">
                  <c:v>5.6939441999999998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A-4A55-ACB7-5F6CC07781E2}"/>
            </c:ext>
          </c:extLst>
        </c:ser>
        <c:ser>
          <c:idx val="0"/>
          <c:order val="1"/>
          <c:tx>
            <c:v>30 g/L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revised'!$I$72:$I$76</c:f>
                <c:numCache>
                  <c:formatCode>General</c:formatCode>
                  <c:ptCount val="5"/>
                  <c:pt idx="0">
                    <c:v>0.5</c:v>
                  </c:pt>
                  <c:pt idx="1">
                    <c:v>1.6</c:v>
                  </c:pt>
                  <c:pt idx="2">
                    <c:v>1</c:v>
                  </c:pt>
                  <c:pt idx="3">
                    <c:v>0.7</c:v>
                  </c:pt>
                  <c:pt idx="4">
                    <c:v>1.4</c:v>
                  </c:pt>
                </c:numCache>
              </c:numRef>
            </c:plus>
            <c:minus>
              <c:numRef>
                <c:f>'Microhardness revised'!$I$72:$I$76</c:f>
                <c:numCache>
                  <c:formatCode>General</c:formatCode>
                  <c:ptCount val="5"/>
                  <c:pt idx="0">
                    <c:v>0.5</c:v>
                  </c:pt>
                  <c:pt idx="1">
                    <c:v>1.6</c:v>
                  </c:pt>
                  <c:pt idx="2">
                    <c:v>1</c:v>
                  </c:pt>
                  <c:pt idx="3">
                    <c:v>0.7</c:v>
                  </c:pt>
                  <c:pt idx="4">
                    <c:v>1.4</c:v>
                  </c:pt>
                </c:numCache>
              </c:numRef>
            </c:minus>
          </c:errBars>
          <c:cat>
            <c:strRef>
              <c:f>'Microhardness revised'!$E$72:$E$76</c:f>
              <c:strCache>
                <c:ptCount val="5"/>
                <c:pt idx="0">
                  <c:v>DC</c:v>
                </c:pt>
                <c:pt idx="1">
                  <c:v>0,1Hz</c:v>
                </c:pt>
                <c:pt idx="2">
                  <c:v>1Hz</c:v>
                </c:pt>
                <c:pt idx="3">
                  <c:v>10Hz</c:v>
                </c:pt>
                <c:pt idx="4">
                  <c:v>100Hz</c:v>
                </c:pt>
              </c:strCache>
            </c:strRef>
          </c:cat>
          <c:val>
            <c:numRef>
              <c:f>'Microhardness revised'!$F$72:$F$76</c:f>
              <c:numCache>
                <c:formatCode>General</c:formatCode>
                <c:ptCount val="5"/>
                <c:pt idx="0">
                  <c:v>4.3</c:v>
                </c:pt>
                <c:pt idx="1">
                  <c:v>4.0999999999999996</c:v>
                </c:pt>
                <c:pt idx="2">
                  <c:v>4.8</c:v>
                </c:pt>
                <c:pt idx="3">
                  <c:v>7.4</c:v>
                </c:pt>
                <c:pt idx="4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A-4A55-ACB7-5F6CC07781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903488"/>
        <c:axId val="140346112"/>
      </c:barChart>
      <c:catAx>
        <c:axId val="1379034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Τύπος</a:t>
                </a:r>
                <a:r>
                  <a:rPr lang="el-GR" baseline="0"/>
                  <a:t> Ρεύματος/Συχνότητα</a:t>
                </a:r>
                <a:endParaRPr lang="en-US"/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0346112"/>
        <c:crosses val="autoZero"/>
        <c:auto val="1"/>
        <c:lblAlgn val="ctr"/>
        <c:lblOffset val="100"/>
        <c:noMultiLvlLbl val="0"/>
      </c:catAx>
      <c:valAx>
        <c:axId val="140346112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Μικροσκληρότητα</a:t>
                </a:r>
                <a:r>
                  <a:rPr lang="en-US" baseline="0"/>
                  <a:t>(GPa)</a:t>
                </a:r>
                <a:endParaRPr lang="en-US"/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379034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6373341697067729"/>
          <c:y val="0.4785276073619632"/>
          <c:w val="0.11740063938548562"/>
          <c:h val="0.1472392638036810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</a:rPr>
              <a:t>TiO</a:t>
            </a:r>
            <a:r>
              <a:rPr lang="el-GR" sz="1800" b="1" i="0" u="none" strike="noStrike" baseline="-25000">
                <a:effectLst/>
              </a:rPr>
              <a:t>2</a:t>
            </a:r>
            <a:r>
              <a:rPr lang="el-GR" sz="1800" b="1" i="0" u="none" strike="noStrike" baseline="0">
                <a:effectLst/>
              </a:rPr>
              <a:t> 20 </a:t>
            </a:r>
            <a:r>
              <a:rPr lang="en-US" sz="1800" b="1" i="0" u="none" strike="noStrike" baseline="0">
                <a:effectLst/>
              </a:rPr>
              <a:t>g</a:t>
            </a:r>
            <a:r>
              <a:rPr lang="el-GR" sz="1800" b="1" i="0" u="none" strike="noStrike" baseline="0">
                <a:effectLst/>
              </a:rPr>
              <a:t>/</a:t>
            </a:r>
            <a:r>
              <a:rPr lang="en-US" sz="1800" b="1" i="0" u="none" strike="noStrike" baseline="0">
                <a:effectLst/>
              </a:rPr>
              <a:t>L</a:t>
            </a:r>
            <a:r>
              <a:rPr lang="el-GR" sz="1800" b="1" i="0" u="none" strike="noStrike" baseline="0">
                <a:effectLst/>
              </a:rPr>
              <a:t>-</a:t>
            </a:r>
            <a:r>
              <a:rPr lang="en-US" sz="1800" b="1" i="0" u="none" strike="noStrike" baseline="0">
                <a:effectLst/>
              </a:rPr>
              <a:t>Jp</a:t>
            </a:r>
            <a:r>
              <a:rPr lang="el-GR" sz="1800" b="1" i="0" u="none" strike="noStrike" baseline="0">
                <a:effectLst/>
              </a:rPr>
              <a:t>=2 </a:t>
            </a:r>
            <a:r>
              <a:rPr lang="en-US" sz="1800" b="1" i="0" u="none" strike="noStrike" baseline="0">
                <a:effectLst/>
              </a:rPr>
              <a:t>A</a:t>
            </a:r>
            <a:r>
              <a:rPr lang="el-GR" sz="1800" b="1" i="0" u="none" strike="noStrike" baseline="0">
                <a:effectLst/>
              </a:rPr>
              <a:t>/</a:t>
            </a:r>
            <a:r>
              <a:rPr lang="en-US" sz="1800" b="1" i="0" u="none" strike="noStrike" baseline="0">
                <a:effectLst/>
              </a:rPr>
              <a:t>dm</a:t>
            </a:r>
            <a:r>
              <a:rPr lang="el-GR" sz="1800" b="1" i="0" u="none" strike="noStrike" baseline="30000">
                <a:effectLst/>
              </a:rPr>
              <a:t>2</a:t>
            </a:r>
            <a:r>
              <a:rPr lang="el-GR" sz="1800" b="1" i="0" u="none" strike="noStrike" baseline="0">
                <a:effectLst/>
              </a:rPr>
              <a:t> </a:t>
            </a:r>
            <a:r>
              <a:rPr lang="en-US" sz="1800" b="1" i="0" u="none" strike="noStrike" baseline="0">
                <a:effectLst/>
              </a:rPr>
              <a:t> </a:t>
            </a:r>
            <a:endParaRPr lang="el-G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No 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revised'!$AB$32:$AB$33</c:f>
                <c:numCache>
                  <c:formatCode>General</c:formatCode>
                  <c:ptCount val="2"/>
                  <c:pt idx="0">
                    <c:v>0.7</c:v>
                  </c:pt>
                  <c:pt idx="1">
                    <c:v>0.9</c:v>
                  </c:pt>
                </c:numCache>
              </c:numRef>
            </c:plus>
            <c:minus>
              <c:numRef>
                <c:f>'Microhardness revised'!$AB$32:$AB$33</c:f>
                <c:numCache>
                  <c:formatCode>General</c:formatCode>
                  <c:ptCount val="2"/>
                  <c:pt idx="0">
                    <c:v>0.7</c:v>
                  </c:pt>
                  <c:pt idx="1">
                    <c:v>0.9</c:v>
                  </c:pt>
                </c:numCache>
              </c:numRef>
            </c:minus>
          </c:errBars>
          <c:cat>
            <c:strRef>
              <c:f>'Microhardness revised'!$AA$29:$AA$30</c:f>
              <c:strCache>
                <c:ptCount val="2"/>
                <c:pt idx="0">
                  <c:v>DC</c:v>
                </c:pt>
                <c:pt idx="1">
                  <c:v>PC-10 Hz</c:v>
                </c:pt>
              </c:strCache>
            </c:strRef>
          </c:cat>
          <c:val>
            <c:numRef>
              <c:f>'Microhardness revised'!$AB$29:$AB$30</c:f>
              <c:numCache>
                <c:formatCode>General</c:formatCode>
                <c:ptCount val="2"/>
                <c:pt idx="0">
                  <c:v>5.6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AF-417A-844D-F266DAA41CD1}"/>
            </c:ext>
          </c:extLst>
        </c:ser>
        <c:ser>
          <c:idx val="1"/>
          <c:order val="1"/>
          <c:tx>
            <c:v>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revised'!$AC$32:$AC$33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2.2999999999999998</c:v>
                  </c:pt>
                </c:numCache>
              </c:numRef>
            </c:plus>
            <c:minus>
              <c:numRef>
                <c:f>'Microhardness revised'!$AC$32:$AC$33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2.2999999999999998</c:v>
                  </c:pt>
                </c:numCache>
              </c:numRef>
            </c:minus>
          </c:errBars>
          <c:cat>
            <c:strRef>
              <c:f>'Microhardness revised'!$AA$29:$AA$30</c:f>
              <c:strCache>
                <c:ptCount val="2"/>
                <c:pt idx="0">
                  <c:v>DC</c:v>
                </c:pt>
                <c:pt idx="1">
                  <c:v>PC-10 Hz</c:v>
                </c:pt>
              </c:strCache>
            </c:strRef>
          </c:cat>
          <c:val>
            <c:numRef>
              <c:f>'Microhardness revised'!$AC$29:$AC$30</c:f>
              <c:numCache>
                <c:formatCode>General</c:formatCode>
                <c:ptCount val="2"/>
                <c:pt idx="0">
                  <c:v>10.5</c:v>
                </c:pt>
                <c:pt idx="1">
                  <c:v>8.8000000000000007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AF-417A-844D-F266DAA41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417280"/>
        <c:axId val="181656960"/>
      </c:barChart>
      <c:catAx>
        <c:axId val="162417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Τύπος/Συχνότητα Ρεύματος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656960"/>
        <c:crosses val="autoZero"/>
        <c:auto val="1"/>
        <c:lblAlgn val="ctr"/>
        <c:lblOffset val="100"/>
        <c:noMultiLvlLbl val="0"/>
      </c:catAx>
      <c:valAx>
        <c:axId val="181656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Μικροσκληρότητα (</a:t>
                </a:r>
                <a:r>
                  <a:rPr lang="en-US"/>
                  <a:t>GPa)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4172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</a:rPr>
              <a:t>TiO</a:t>
            </a:r>
            <a:r>
              <a:rPr lang="el-GR" sz="1800" b="1" i="0" u="none" strike="noStrike" baseline="-25000">
                <a:effectLst/>
              </a:rPr>
              <a:t>2</a:t>
            </a:r>
            <a:r>
              <a:rPr lang="el-GR" sz="1800" b="1" i="0" u="none" strike="noStrike" baseline="0">
                <a:effectLst/>
              </a:rPr>
              <a:t> 20 </a:t>
            </a:r>
            <a:r>
              <a:rPr lang="en-US" sz="1800" b="1" i="0" u="none" strike="noStrike" baseline="0">
                <a:effectLst/>
              </a:rPr>
              <a:t>g</a:t>
            </a:r>
            <a:r>
              <a:rPr lang="el-GR" sz="1800" b="1" i="0" u="none" strike="noStrike" baseline="0">
                <a:effectLst/>
              </a:rPr>
              <a:t>/</a:t>
            </a:r>
            <a:r>
              <a:rPr lang="en-US" sz="1800" b="1" i="0" u="none" strike="noStrike" baseline="0">
                <a:effectLst/>
              </a:rPr>
              <a:t>L</a:t>
            </a:r>
            <a:r>
              <a:rPr lang="el-GR" sz="1800" b="1" i="0" u="none" strike="noStrike" baseline="0">
                <a:effectLst/>
              </a:rPr>
              <a:t>-</a:t>
            </a:r>
            <a:r>
              <a:rPr lang="en-US" sz="1800" b="1" i="0" u="none" strike="noStrike" baseline="0">
                <a:effectLst/>
              </a:rPr>
              <a:t>Jp</a:t>
            </a:r>
            <a:r>
              <a:rPr lang="el-GR" sz="1800" b="1" i="0" u="none" strike="noStrike" baseline="0">
                <a:effectLst/>
              </a:rPr>
              <a:t>=1 </a:t>
            </a:r>
            <a:r>
              <a:rPr lang="en-US" sz="1800" b="1" i="0" u="none" strike="noStrike" baseline="0">
                <a:effectLst/>
              </a:rPr>
              <a:t>A</a:t>
            </a:r>
            <a:r>
              <a:rPr lang="el-GR" sz="1800" b="1" i="0" u="none" strike="noStrike" baseline="0">
                <a:effectLst/>
              </a:rPr>
              <a:t>/</a:t>
            </a:r>
            <a:r>
              <a:rPr lang="en-US" sz="1800" b="1" i="0" u="none" strike="noStrike" baseline="0">
                <a:effectLst/>
              </a:rPr>
              <a:t>dm</a:t>
            </a:r>
            <a:r>
              <a:rPr lang="el-GR" sz="1800" b="1" i="0" u="none" strike="noStrike" baseline="30000">
                <a:effectLst/>
              </a:rPr>
              <a:t>2</a:t>
            </a:r>
            <a:r>
              <a:rPr lang="el-GR" sz="1800" b="1" i="0" u="none" strike="noStrike" baseline="0">
                <a:effectLst/>
              </a:rPr>
              <a:t> </a:t>
            </a:r>
            <a:r>
              <a:rPr lang="en-US" sz="1800" b="1" i="0" u="none" strike="noStrike" baseline="0">
                <a:effectLst/>
              </a:rPr>
              <a:t> </a:t>
            </a:r>
            <a:endParaRPr lang="el-GR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614129483814523"/>
          <c:y val="0.13147811362289391"/>
          <c:w val="0.6857906824146982"/>
          <c:h val="0.73799576665819999"/>
        </c:manualLayout>
      </c:layout>
      <c:barChart>
        <c:barDir val="col"/>
        <c:grouping val="clustered"/>
        <c:varyColors val="0"/>
        <c:ser>
          <c:idx val="0"/>
          <c:order val="0"/>
          <c:tx>
            <c:v>No 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revised'!$AA$46:$AA$47</c:f>
                <c:numCache>
                  <c:formatCode>General</c:formatCode>
                  <c:ptCount val="2"/>
                  <c:pt idx="0">
                    <c:v>2.1</c:v>
                  </c:pt>
                  <c:pt idx="1">
                    <c:v>1.4</c:v>
                  </c:pt>
                </c:numCache>
              </c:numRef>
            </c:plus>
            <c:minus>
              <c:numRef>
                <c:f>'Microhardness revised'!$AA$46:$AA$47</c:f>
                <c:numCache>
                  <c:formatCode>General</c:formatCode>
                  <c:ptCount val="2"/>
                  <c:pt idx="0">
                    <c:v>2.1</c:v>
                  </c:pt>
                  <c:pt idx="1">
                    <c:v>1.4</c:v>
                  </c:pt>
                </c:numCache>
              </c:numRef>
            </c:minus>
          </c:errBars>
          <c:cat>
            <c:strRef>
              <c:f>'Microhardness revised'!$Z$43:$Z$44</c:f>
              <c:strCache>
                <c:ptCount val="2"/>
                <c:pt idx="0">
                  <c:v>DC</c:v>
                </c:pt>
                <c:pt idx="1">
                  <c:v>PC-100 Hz</c:v>
                </c:pt>
              </c:strCache>
            </c:strRef>
          </c:cat>
          <c:val>
            <c:numRef>
              <c:f>'Microhardness revised'!$AA$43:$AA$44</c:f>
              <c:numCache>
                <c:formatCode>General</c:formatCode>
                <c:ptCount val="2"/>
                <c:pt idx="0">
                  <c:v>5.7</c:v>
                </c:pt>
                <c:pt idx="1">
                  <c:v>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3E-4C7C-9672-66C9F8391F86}"/>
            </c:ext>
          </c:extLst>
        </c:ser>
        <c:ser>
          <c:idx val="1"/>
          <c:order val="1"/>
          <c:tx>
            <c:v>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revised'!$AB$46:$AB$47</c:f>
                <c:numCache>
                  <c:formatCode>General</c:formatCode>
                  <c:ptCount val="2"/>
                  <c:pt idx="0">
                    <c:v>1.3</c:v>
                  </c:pt>
                  <c:pt idx="1">
                    <c:v>1.1000000000000001</c:v>
                  </c:pt>
                </c:numCache>
              </c:numRef>
            </c:plus>
            <c:minus>
              <c:numRef>
                <c:f>'Microhardness revised'!$AB$46:$AB$47</c:f>
                <c:numCache>
                  <c:formatCode>General</c:formatCode>
                  <c:ptCount val="2"/>
                  <c:pt idx="0">
                    <c:v>1.3</c:v>
                  </c:pt>
                  <c:pt idx="1">
                    <c:v>1.1000000000000001</c:v>
                  </c:pt>
                </c:numCache>
              </c:numRef>
            </c:minus>
          </c:errBars>
          <c:cat>
            <c:strRef>
              <c:f>'Microhardness revised'!$Z$43:$Z$44</c:f>
              <c:strCache>
                <c:ptCount val="2"/>
                <c:pt idx="0">
                  <c:v>DC</c:v>
                </c:pt>
                <c:pt idx="1">
                  <c:v>PC-100 Hz</c:v>
                </c:pt>
              </c:strCache>
            </c:strRef>
          </c:cat>
          <c:val>
            <c:numRef>
              <c:f>'Microhardness revised'!$AB$43:$AB$44</c:f>
              <c:numCache>
                <c:formatCode>General</c:formatCode>
                <c:ptCount val="2"/>
                <c:pt idx="0">
                  <c:v>9.9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3E-4C7C-9672-66C9F8391F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426624"/>
        <c:axId val="180445568"/>
      </c:barChart>
      <c:catAx>
        <c:axId val="180426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T</a:t>
                </a:r>
                <a:r>
                  <a:rPr lang="el-GR" dirty="0" err="1"/>
                  <a:t>ύπος</a:t>
                </a:r>
                <a:r>
                  <a:rPr lang="el-GR" dirty="0"/>
                  <a:t>/Συχνότητα</a:t>
                </a:r>
                <a:r>
                  <a:rPr lang="el-GR" baseline="0" dirty="0"/>
                  <a:t> Ρεύματος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3764533255150366"/>
              <c:y val="0.8167405819497144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80445568"/>
        <c:crosses val="autoZero"/>
        <c:auto val="1"/>
        <c:lblAlgn val="ctr"/>
        <c:lblOffset val="100"/>
        <c:noMultiLvlLbl val="0"/>
      </c:catAx>
      <c:valAx>
        <c:axId val="1804455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Μικροσκληρότητα (</a:t>
                </a:r>
                <a:r>
                  <a:rPr lang="en-US"/>
                  <a:t>GPa)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04266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510422134733159"/>
          <c:y val="0.25018101769536871"/>
          <c:w val="0.2489577865266841"/>
          <c:h val="0.3447992549318431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l-GR"/>
              <a:t>Σύγκριση</a:t>
            </a:r>
            <a:r>
              <a:rPr lang="el-GR" baseline="0"/>
              <a:t> Μικροσκληρότητας</a:t>
            </a:r>
            <a:endParaRPr lang="el-GR"/>
          </a:p>
        </c:rich>
      </c:tx>
      <c:layout>
        <c:manualLayout>
          <c:xMode val="edge"/>
          <c:yMode val="edge"/>
          <c:x val="0.22828477690288715"/>
          <c:y val="1.851851851851851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No 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revised'!$AC$63:$AC$64</c:f>
                <c:numCache>
                  <c:formatCode>General</c:formatCode>
                  <c:ptCount val="2"/>
                  <c:pt idx="0">
                    <c:v>0.6</c:v>
                  </c:pt>
                  <c:pt idx="1">
                    <c:v>1</c:v>
                  </c:pt>
                </c:numCache>
              </c:numRef>
            </c:plus>
            <c:minus>
              <c:numRef>
                <c:f>'Microhardness revised'!$AC$63:$AC$64</c:f>
                <c:numCache>
                  <c:formatCode>General</c:formatCode>
                  <c:ptCount val="2"/>
                  <c:pt idx="0">
                    <c:v>0.6</c:v>
                  </c:pt>
                  <c:pt idx="1">
                    <c:v>1</c:v>
                  </c:pt>
                </c:numCache>
              </c:numRef>
            </c:minus>
          </c:errBars>
          <c:cat>
            <c:strRef>
              <c:f>'Microhardness revised'!$AA$60:$AA$61</c:f>
              <c:strCache>
                <c:ptCount val="2"/>
                <c:pt idx="0">
                  <c:v>DC</c:v>
                </c:pt>
                <c:pt idx="1">
                  <c:v>PC-100 Hz</c:v>
                </c:pt>
              </c:strCache>
            </c:strRef>
          </c:cat>
          <c:val>
            <c:numRef>
              <c:f>'Microhardness revised'!$AC$60:$AC$61</c:f>
              <c:numCache>
                <c:formatCode>General</c:formatCode>
                <c:ptCount val="2"/>
                <c:pt idx="0">
                  <c:v>4.3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A7-4FB6-85CA-EDF529B1AFA0}"/>
            </c:ext>
          </c:extLst>
        </c:ser>
        <c:ser>
          <c:idx val="1"/>
          <c:order val="1"/>
          <c:tx>
            <c:v>Heat Treatment</c:v>
          </c:tx>
          <c:invertIfNegative val="0"/>
          <c:errBars>
            <c:errBarType val="both"/>
            <c:errValType val="cust"/>
            <c:noEndCap val="0"/>
            <c:plus>
              <c:numRef>
                <c:f>'Microhardness revised'!$AB$63:$AB$64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1.1000000000000001</c:v>
                  </c:pt>
                </c:numCache>
              </c:numRef>
            </c:plus>
            <c:minus>
              <c:numRef>
                <c:f>'Microhardness revised'!$AB$63:$AB$64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1.1000000000000001</c:v>
                  </c:pt>
                </c:numCache>
              </c:numRef>
            </c:minus>
          </c:errBars>
          <c:cat>
            <c:strRef>
              <c:f>'Microhardness revised'!$AA$60:$AA$61</c:f>
              <c:strCache>
                <c:ptCount val="2"/>
                <c:pt idx="0">
                  <c:v>DC</c:v>
                </c:pt>
                <c:pt idx="1">
                  <c:v>PC-100 Hz</c:v>
                </c:pt>
              </c:strCache>
            </c:strRef>
          </c:cat>
          <c:val>
            <c:numRef>
              <c:f>'Microhardness revised'!$AB$60:$AB$61</c:f>
              <c:numCache>
                <c:formatCode>General</c:formatCode>
                <c:ptCount val="2"/>
                <c:pt idx="0">
                  <c:v>9.3000000000000007</c:v>
                </c:pt>
                <c:pt idx="1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A7-4FB6-85CA-EDF529B1AF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460544"/>
        <c:axId val="180463104"/>
      </c:barChart>
      <c:catAx>
        <c:axId val="180460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Τύπος/Συχνότητα Ρεύματος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0463104"/>
        <c:crosses val="autoZero"/>
        <c:auto val="1"/>
        <c:lblAlgn val="ctr"/>
        <c:lblOffset val="100"/>
        <c:noMultiLvlLbl val="0"/>
      </c:catAx>
      <c:valAx>
        <c:axId val="1804631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Μικροσκληρότητα </a:t>
                </a:r>
                <a:r>
                  <a:rPr lang="en-US"/>
                  <a:t>(GPa)</a:t>
                </a:r>
                <a:endParaRPr lang="el-G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04605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857CC-8654-44A4-9E5F-380E1401DCEE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F8DB9-33BB-4F83-84B8-2D0044D4BA1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303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Jp</a:t>
            </a:r>
            <a:r>
              <a:rPr lang="en-US" dirty="0"/>
              <a:t>=1</a:t>
            </a:r>
            <a:r>
              <a:rPr lang="en-US" baseline="0" dirty="0"/>
              <a:t> A/dm2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F8DB9-33BB-4F83-84B8-2D0044D4BA1E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4407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Στρογγυλεμένο ορθογώνιο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Στρογγυλεμένο ορθογώνιο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Τίτλο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20" name="Υπότιτλο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/>
              <a:t>Στυλ κύριου υπότιτλου</a:t>
            </a:r>
            <a:endParaRPr kumimoji="0" lang="en-US"/>
          </a:p>
        </p:txBody>
      </p:sp>
      <p:sp>
        <p:nvSpPr>
          <p:cNvPr id="19" name="Θέση ημερομηνίας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Θέση αριθμού διαφάνειας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Στρογγυλεμένο ορθογώνιο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Στρογγυλεμένο ορθογώνιο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Στρογγυλεμένο ορθογώνιο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Στρογγυλεμένο ορθογώνιο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Στρογγύλεμα μίας γωνίας ορθογωνίου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/>
              <a:t>Κάντε κλικ στο εικονίδιο για να προσθέσετε μια εικόνα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Στρογγυλεμένο ορθογώνιο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Στρογγυλεμένο ορθογώνιο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Θέση τίτλου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l-GR"/>
              <a:t>Στυλ υποδείγματος κειμένου</a:t>
            </a:r>
          </a:p>
          <a:p>
            <a:pPr lvl="1" eaLnBrk="1" latinLnBrk="0" hangingPunct="1"/>
            <a:r>
              <a:rPr kumimoji="0" lang="el-GR"/>
              <a:t>Δεύτερου επιπέδου</a:t>
            </a:r>
          </a:p>
          <a:p>
            <a:pPr lvl="2" eaLnBrk="1" latinLnBrk="0" hangingPunct="1"/>
            <a:r>
              <a:rPr kumimoji="0" lang="el-GR"/>
              <a:t>Τρίτου επιπέδου</a:t>
            </a:r>
          </a:p>
          <a:p>
            <a:pPr lvl="3" eaLnBrk="1" latinLnBrk="0" hangingPunct="1"/>
            <a:r>
              <a:rPr kumimoji="0" lang="el-GR"/>
              <a:t>Τέταρτου επιπέδου</a:t>
            </a:r>
          </a:p>
          <a:p>
            <a:pPr lvl="4" eaLnBrk="1" latinLnBrk="0" hangingPunct="1"/>
            <a:r>
              <a:rPr kumimoji="0" lang="el-GR"/>
              <a:t>Πέμπτου επιπέδου</a:t>
            </a:r>
            <a:endParaRPr kumimoji="0" lang="en-US"/>
          </a:p>
        </p:txBody>
      </p:sp>
      <p:sp>
        <p:nvSpPr>
          <p:cNvPr id="25" name="Θέση ημερομηνίας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8A3286-1388-40CE-8DBA-B9B543E44F12}" type="datetimeFigureOut">
              <a:rPr lang="el-GR" smtClean="0"/>
              <a:t>1/11/2022</a:t>
            </a:fld>
            <a:endParaRPr lang="el-GR"/>
          </a:p>
        </p:txBody>
      </p:sp>
      <p:sp>
        <p:nvSpPr>
          <p:cNvPr id="18" name="Θέση υποσέλιδου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DB9E57-48F3-4BE3-9FC4-8FD0EE3FFA21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3483818"/>
          </a:xfrm>
        </p:spPr>
        <p:txBody>
          <a:bodyPr>
            <a:noAutofit/>
          </a:bodyPr>
          <a:lstStyle/>
          <a:p>
            <a:pPr algn="ctr"/>
            <a:r>
              <a:rPr lang="el-GR" sz="1800" b="1" dirty="0"/>
              <a:t>ΕΘΝΙΚΟ ΜΕΤΣΟΒΙΟ ΠΟΛΥΤΕΧΝΕΙΟ</a:t>
            </a:r>
            <a:br>
              <a:rPr lang="el-GR" sz="1800" b="1" dirty="0"/>
            </a:br>
            <a:r>
              <a:rPr lang="el-GR" sz="1600" dirty="0"/>
              <a:t>ΣΧΟΛΗ ΧΗΜΙΚΩΝ ΜΗΧΑΝΙΚΩΝ</a:t>
            </a:r>
            <a:br>
              <a:rPr lang="el-GR" sz="1600" b="1" dirty="0"/>
            </a:br>
            <a:br>
              <a:rPr lang="el-GR" sz="1800" b="1" dirty="0"/>
            </a:br>
            <a:br>
              <a:rPr lang="el-GR" sz="1800" b="1" dirty="0"/>
            </a:br>
            <a:br>
              <a:rPr lang="el-GR" sz="1800" b="1" dirty="0"/>
            </a:br>
            <a:r>
              <a:rPr lang="el-GR" sz="2400" b="1" dirty="0"/>
              <a:t>Ηλεκτροχημική σύνθεση και ιδιότητες σύνθετων επικαλύψεων μήτρας </a:t>
            </a:r>
            <a:r>
              <a:rPr lang="en-US" sz="2400" b="1" dirty="0"/>
              <a:t>Sn-Ni </a:t>
            </a:r>
            <a:r>
              <a:rPr lang="el-GR" sz="2400" b="1" dirty="0"/>
              <a:t>ενισχυμένων με νανοσωματίδια οξειδίου του τιτανίου</a:t>
            </a:r>
            <a:endParaRPr lang="el-GR" sz="1800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>
            <a:noAutofit/>
          </a:bodyPr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Διπλωματική Εργασία</a:t>
            </a:r>
          </a:p>
          <a:p>
            <a:pPr algn="ctr"/>
            <a:r>
              <a:rPr lang="el-GR" sz="1400" b="1" dirty="0">
                <a:solidFill>
                  <a:schemeClr val="tx1"/>
                </a:solidFill>
              </a:rPr>
              <a:t>ΚΑΡΑΓΙΑΝΝΗΣ ΙΩΑΝΝΗΣ</a:t>
            </a:r>
          </a:p>
          <a:p>
            <a:pPr algn="ctr"/>
            <a:r>
              <a:rPr lang="el-GR" sz="1400" dirty="0">
                <a:solidFill>
                  <a:schemeClr val="tx1"/>
                </a:solidFill>
              </a:rPr>
              <a:t>Προπτυχιακός Φοιτητής Χημικών Μηχανικών ΕΜΠ</a:t>
            </a:r>
          </a:p>
          <a:p>
            <a:r>
              <a:rPr lang="el-GR" sz="1400" dirty="0">
                <a:solidFill>
                  <a:schemeClr val="tx1"/>
                </a:solidFill>
              </a:rPr>
              <a:t> </a:t>
            </a:r>
          </a:p>
          <a:p>
            <a:r>
              <a:rPr lang="el-GR" sz="1400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l-GR" sz="1400" b="1" dirty="0">
                <a:solidFill>
                  <a:schemeClr val="tx1"/>
                </a:solidFill>
              </a:rPr>
              <a:t>Επίβλεψη: </a:t>
            </a:r>
          </a:p>
          <a:p>
            <a:pPr algn="ctr"/>
            <a:r>
              <a:rPr lang="el-GR" sz="1400" dirty="0">
                <a:solidFill>
                  <a:schemeClr val="tx1"/>
                </a:solidFill>
              </a:rPr>
              <a:t>Ε. </a:t>
            </a:r>
            <a:r>
              <a:rPr lang="el-GR" sz="1400" dirty="0" err="1">
                <a:solidFill>
                  <a:schemeClr val="tx1"/>
                </a:solidFill>
              </a:rPr>
              <a:t>Παυλάτου</a:t>
            </a:r>
            <a:r>
              <a:rPr lang="el-GR" sz="1400" dirty="0">
                <a:solidFill>
                  <a:schemeClr val="tx1"/>
                </a:solidFill>
              </a:rPr>
              <a:t>, Καθηγήτρια ΕΜΠ</a:t>
            </a:r>
          </a:p>
          <a:p>
            <a:pPr algn="ctr"/>
            <a:r>
              <a:rPr lang="el-GR" sz="1400" dirty="0">
                <a:solidFill>
                  <a:schemeClr val="tx1"/>
                </a:solidFill>
              </a:rPr>
              <a:t>Ε. </a:t>
            </a:r>
            <a:r>
              <a:rPr lang="el-GR" sz="1400" dirty="0" err="1">
                <a:solidFill>
                  <a:schemeClr val="tx1"/>
                </a:solidFill>
              </a:rPr>
              <a:t>Ροσολύμου</a:t>
            </a:r>
            <a:r>
              <a:rPr lang="el-GR" sz="1400" dirty="0">
                <a:solidFill>
                  <a:schemeClr val="tx1"/>
                </a:solidFill>
              </a:rPr>
              <a:t>, Υπ. Διδάκτορας</a:t>
            </a:r>
          </a:p>
        </p:txBody>
      </p:sp>
      <p:pic>
        <p:nvPicPr>
          <p:cNvPr id="4" name="Εικόνα 3" descr="RePHIL - Εθνικό Μετσόβιο Πολυτεχνείο (ΕΜΠ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7167"/>
            <a:ext cx="1512168" cy="921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8986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Δομικά Χαρακτηριστικά</a:t>
            </a:r>
          </a:p>
        </p:txBody>
      </p:sp>
      <p:pic>
        <p:nvPicPr>
          <p:cNvPr id="4" name="Θέση περιεχομένου 3" descr="C:\Users\user\Dropbox\Gkaragiannhs\XRD-data\XRD-30gL-J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2086495" cy="31048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700265" y="1623385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=1 A/dm2, 30 g/L</a:t>
            </a:r>
            <a:endParaRPr lang="el-GR" dirty="0"/>
          </a:p>
        </p:txBody>
      </p:sp>
      <p:cxnSp>
        <p:nvCxnSpPr>
          <p:cNvPr id="7" name="Ευθύγραμμο βέλος σύνδεσης 6"/>
          <p:cNvCxnSpPr/>
          <p:nvPr/>
        </p:nvCxnSpPr>
        <p:spPr>
          <a:xfrm>
            <a:off x="4572000" y="357301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8064" y="2834352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Η αύξηση της συγκέντρωσης του </a:t>
            </a:r>
            <a:r>
              <a:rPr lang="en-US" dirty="0"/>
              <a:t>TiO</a:t>
            </a:r>
            <a:r>
              <a:rPr lang="en-US" sz="1400" dirty="0"/>
              <a:t>2 </a:t>
            </a:r>
            <a:r>
              <a:rPr lang="en-US" dirty="0"/>
              <a:t> </a:t>
            </a:r>
            <a:r>
              <a:rPr lang="el-GR" dirty="0"/>
              <a:t>στο λουτρό δεν επηρεάζει τα δομικά χαρακτηριστικά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11724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763528"/>
          </a:xfrm>
        </p:spPr>
        <p:txBody>
          <a:bodyPr>
            <a:normAutofit/>
          </a:bodyPr>
          <a:lstStyle/>
          <a:p>
            <a:pPr algn="ctr"/>
            <a:r>
              <a:rPr lang="el-GR" dirty="0"/>
              <a:t>Μέσο Μέγεθος Κόκκων (</a:t>
            </a:r>
            <a:r>
              <a:rPr lang="en-US" dirty="0"/>
              <a:t>nm)</a:t>
            </a:r>
            <a:endParaRPr lang="el-GR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017189"/>
              </p:ext>
            </p:extLst>
          </p:nvPr>
        </p:nvGraphicFramePr>
        <p:xfrm>
          <a:off x="539554" y="1628800"/>
          <a:ext cx="4824535" cy="2766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4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4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49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8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</a:rPr>
                        <a:t>Δείγμα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J=1A/dm</a:t>
                      </a:r>
                      <a:r>
                        <a:rPr lang="el-GR" sz="1100" baseline="30000">
                          <a:effectLst/>
                        </a:rPr>
                        <a:t>2</a:t>
                      </a:r>
                      <a:r>
                        <a:rPr lang="el-GR" sz="1100">
                          <a:effectLst/>
                        </a:rPr>
                        <a:t>-</a:t>
                      </a:r>
                      <a:endParaRPr lang="el-GR" sz="12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20g/L TiO</a:t>
                      </a:r>
                      <a:r>
                        <a:rPr lang="el-GR" sz="1100" baseline="-250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J=1A/dm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-</a:t>
                      </a:r>
                      <a:endParaRPr lang="el-GR" sz="12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20g/L TiO</a:t>
                      </a:r>
                      <a:r>
                        <a:rPr lang="en-US" sz="1100" baseline="-25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-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J=2A/dm</a:t>
                      </a:r>
                      <a:r>
                        <a:rPr lang="el-GR" sz="1100" baseline="30000">
                          <a:effectLst/>
                        </a:rPr>
                        <a:t>2</a:t>
                      </a:r>
                      <a:r>
                        <a:rPr lang="el-GR" sz="1100">
                          <a:effectLst/>
                        </a:rPr>
                        <a:t>-</a:t>
                      </a:r>
                      <a:endParaRPr lang="el-GR" sz="12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20g/L TiO</a:t>
                      </a:r>
                      <a:r>
                        <a:rPr lang="el-GR" sz="1100" baseline="-250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J=1A/dm</a:t>
                      </a:r>
                      <a:r>
                        <a:rPr lang="el-GR" sz="1100" baseline="30000">
                          <a:effectLst/>
                        </a:rPr>
                        <a:t>2</a:t>
                      </a:r>
                      <a:r>
                        <a:rPr lang="el-GR" sz="1100">
                          <a:effectLst/>
                        </a:rPr>
                        <a:t>-</a:t>
                      </a:r>
                      <a:endParaRPr lang="el-GR" sz="12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30g/L TiO</a:t>
                      </a:r>
                      <a:r>
                        <a:rPr lang="el-GR" sz="1100" baseline="-250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4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 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RDE 0</a:t>
                      </a:r>
                      <a:r>
                        <a:rPr lang="en-US" sz="1100">
                          <a:effectLst/>
                        </a:rPr>
                        <a:t>rpm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RDE</a:t>
                      </a:r>
                      <a:r>
                        <a:rPr lang="en-US" sz="1100">
                          <a:effectLst/>
                        </a:rPr>
                        <a:t> 600rpm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RDE 0</a:t>
                      </a:r>
                      <a:r>
                        <a:rPr lang="en-US" sz="1100">
                          <a:effectLst/>
                        </a:rPr>
                        <a:t>rpm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RDE 600</a:t>
                      </a:r>
                      <a:r>
                        <a:rPr lang="en-US" sz="1100">
                          <a:effectLst/>
                        </a:rPr>
                        <a:t>rpm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36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19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</a:rPr>
                        <a:t>38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0,1 </a:t>
                      </a:r>
                      <a:r>
                        <a:rPr lang="en-US" sz="1100">
                          <a:effectLst/>
                        </a:rPr>
                        <a:t>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37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24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38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1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44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10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46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40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</a:rPr>
                        <a:t>44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100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29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38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38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</a:rPr>
                        <a:t>38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5" name="Ευθύγραμμο βέλος σύνδεσης 4"/>
          <p:cNvCxnSpPr/>
          <p:nvPr/>
        </p:nvCxnSpPr>
        <p:spPr>
          <a:xfrm>
            <a:off x="5436096" y="299695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28184" y="2204864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Μικρότερο μέγεθος κόκκων υπό την επιβολή συνεχούς ρεύματος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72200" y="3717032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600" dirty="0"/>
              <a:t>Η περιστροφή της καθόδου κατά την ανάπτυξη της επικάλυψης δεν προκαλεί μεταβολή στο μέσο μέγεθος των </a:t>
            </a:r>
            <a:r>
              <a:rPr lang="el-GR" sz="1600" dirty="0" err="1"/>
              <a:t>κρυσταλλιτών</a:t>
            </a:r>
            <a:endParaRPr lang="el-GR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4869160"/>
            <a:ext cx="33123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600" dirty="0"/>
              <a:t>Με την αύξηση της συγκέντρωσης σε 30</a:t>
            </a:r>
            <a:r>
              <a:rPr lang="en-US" sz="1600" dirty="0"/>
              <a:t>g</a:t>
            </a:r>
            <a:r>
              <a:rPr lang="el-GR" sz="1600" dirty="0"/>
              <a:t>/</a:t>
            </a:r>
            <a:r>
              <a:rPr lang="en-US" sz="1600" dirty="0"/>
              <a:t>L </a:t>
            </a:r>
            <a:r>
              <a:rPr lang="en-US" sz="1600" dirty="0" err="1"/>
              <a:t>TiO</a:t>
            </a:r>
            <a:r>
              <a:rPr lang="el-GR" sz="1600" baseline="-25000" dirty="0"/>
              <a:t>2</a:t>
            </a:r>
            <a:r>
              <a:rPr lang="el-GR" sz="1600" dirty="0"/>
              <a:t> στον ηλεκτρολύτη δεν φαίνεται να υπάρχει αύξηση στο μέσο μέγεθος των </a:t>
            </a:r>
            <a:r>
              <a:rPr lang="el-GR" sz="1600" dirty="0" err="1"/>
              <a:t>κρυσταλλιτών</a:t>
            </a:r>
            <a:r>
              <a:rPr lang="el-GR" sz="1600" dirty="0"/>
              <a:t> των επικαλύψεων</a:t>
            </a:r>
          </a:p>
        </p:txBody>
      </p:sp>
    </p:spTree>
    <p:extLst>
      <p:ext uri="{BB962C8B-B14F-4D97-AF65-F5344CB8AC3E}">
        <p14:creationId xmlns:p14="http://schemas.microsoft.com/office/powerpoint/2010/main" val="408634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835536"/>
          </a:xfrm>
        </p:spPr>
        <p:txBody>
          <a:bodyPr/>
          <a:lstStyle/>
          <a:p>
            <a:pPr algn="ctr"/>
            <a:r>
              <a:rPr lang="el-GR" dirty="0"/>
              <a:t>Μέσο Μέγεθος Κόκκων (</a:t>
            </a:r>
            <a:r>
              <a:rPr lang="en-US" dirty="0"/>
              <a:t>nm)</a:t>
            </a:r>
            <a:endParaRPr lang="el-GR" dirty="0"/>
          </a:p>
        </p:txBody>
      </p:sp>
      <p:graphicFrame>
        <p:nvGraphicFramePr>
          <p:cNvPr id="5" name="Θέση περιεχομένου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361976"/>
              </p:ext>
            </p:extLst>
          </p:nvPr>
        </p:nvGraphicFramePr>
        <p:xfrm>
          <a:off x="1043607" y="1196751"/>
          <a:ext cx="7128793" cy="2376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Ευθύγραμμο βέλος σύνδεσης 6"/>
          <p:cNvCxnSpPr/>
          <p:nvPr/>
        </p:nvCxnSpPr>
        <p:spPr>
          <a:xfrm>
            <a:off x="4427984" y="36450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91680" y="4259668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Αύξηση μέσου μεγέθους </a:t>
            </a:r>
            <a:r>
              <a:rPr lang="el-GR" dirty="0" err="1"/>
              <a:t>κρυσταλλιτών</a:t>
            </a:r>
            <a:r>
              <a:rPr lang="el-GR" dirty="0"/>
              <a:t> υπό την επιβολή παλμικού ρεύματος και για μικρότερη πυκνότητα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182950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Μορφολογία Σύνθετων Αποθεμάτων</a:t>
            </a:r>
          </a:p>
        </p:txBody>
      </p:sp>
      <p:pic>
        <p:nvPicPr>
          <p:cNvPr id="4" name="Picture 5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4" y="1878797"/>
            <a:ext cx="2506374" cy="2304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1232465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J=1 A/dm2, PC-0.1 Hz</a:t>
            </a:r>
            <a:endParaRPr lang="el-GR" sz="1600" dirty="0"/>
          </a:p>
        </p:txBody>
      </p:sp>
      <p:pic>
        <p:nvPicPr>
          <p:cNvPr id="6" name="Picture 3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78796"/>
            <a:ext cx="2651631" cy="2304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0287" y="1124744"/>
            <a:ext cx="2651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J=2 A/dm2, PC-0.1 Hz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653135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400" dirty="0"/>
              <a:t>Η επιφανειακή μορφολογία των σύνθετων αποθεμάτων χαρακτηρίζεται από σφαιροειδείς κόκκους. Οι δομές αυτές είναι σφαιρικές, χωρίς σαφή όρια κόκκων με διαφορετικά μεγέθη κατά μήκος της επιφάνειας και επιφέρουν μια </a:t>
            </a:r>
            <a:r>
              <a:rPr lang="el-GR" sz="1400" dirty="0" err="1"/>
              <a:t>matt</a:t>
            </a:r>
            <a:r>
              <a:rPr lang="el-GR" sz="1400" dirty="0"/>
              <a:t> όψη στην επικάλυψη. </a:t>
            </a:r>
          </a:p>
        </p:txBody>
      </p:sp>
      <p:cxnSp>
        <p:nvCxnSpPr>
          <p:cNvPr id="9" name="Ευθύγραμμο βέλος σύνδεσης 8"/>
          <p:cNvCxnSpPr>
            <a:stCxn id="3" idx="3"/>
          </p:cNvCxnSpPr>
          <p:nvPr/>
        </p:nvCxnSpPr>
        <p:spPr>
          <a:xfrm flipV="1">
            <a:off x="5292080" y="5345632"/>
            <a:ext cx="432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96136" y="4868579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400" dirty="0"/>
              <a:t>Δεν παρουσιάζονται διαφορές για διαφορετικές τιμές πυκνότητας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38943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Μορφολογία Σύνθετων Αποθεμάτων</a:t>
            </a:r>
          </a:p>
        </p:txBody>
      </p:sp>
      <p:pic>
        <p:nvPicPr>
          <p:cNvPr id="4" name="Picture 47" descr="TemplateImage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23073" t="11676" r="22496" b="9737"/>
          <a:stretch/>
        </p:blipFill>
        <p:spPr>
          <a:xfrm>
            <a:off x="971600" y="1988840"/>
            <a:ext cx="3287465" cy="2515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5567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Jp</a:t>
            </a:r>
            <a:r>
              <a:rPr lang="en-US" dirty="0"/>
              <a:t>=1 A/dm2, 30 g/L</a:t>
            </a:r>
            <a:endParaRPr lang="el-GR" dirty="0"/>
          </a:p>
        </p:txBody>
      </p:sp>
      <p:cxnSp>
        <p:nvCxnSpPr>
          <p:cNvPr id="7" name="Ευθύγραμμο βέλος σύνδεσης 6"/>
          <p:cNvCxnSpPr/>
          <p:nvPr/>
        </p:nvCxnSpPr>
        <p:spPr>
          <a:xfrm>
            <a:off x="4427984" y="321297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8104" y="270892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Δεν παρουσιάζονται διαφορές με την προσθήκη </a:t>
            </a:r>
            <a:r>
              <a:rPr lang="en-US" dirty="0"/>
              <a:t>TiO</a:t>
            </a:r>
            <a:r>
              <a:rPr lang="en-US" sz="1200" dirty="0"/>
              <a:t>2</a:t>
            </a:r>
            <a:endParaRPr lang="el-GR" sz="1200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943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Μικροσκληρότητα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382232"/>
              </p:ext>
            </p:extLst>
          </p:nvPr>
        </p:nvGraphicFramePr>
        <p:xfrm>
          <a:off x="395536" y="1268760"/>
          <a:ext cx="5760641" cy="252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Ευθύγραμμο βέλος σύνδεσης 5"/>
          <p:cNvCxnSpPr/>
          <p:nvPr/>
        </p:nvCxnSpPr>
        <p:spPr>
          <a:xfrm>
            <a:off x="5724128" y="227687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28184" y="148478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Μεγαλύτερες τιμές </a:t>
            </a:r>
            <a:r>
              <a:rPr lang="el-GR" dirty="0" err="1"/>
              <a:t>μικροσκληρότητας</a:t>
            </a:r>
            <a:r>
              <a:rPr lang="el-GR" dirty="0"/>
              <a:t> για μεγαλύτερη πυκνότητα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34585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24431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Μικροσκληρότητα</a:t>
            </a:r>
          </a:p>
        </p:txBody>
      </p:sp>
      <p:cxnSp>
        <p:nvCxnSpPr>
          <p:cNvPr id="6" name="Ευθύγραμμο βέλος σύνδεσης 5"/>
          <p:cNvCxnSpPr/>
          <p:nvPr/>
        </p:nvCxnSpPr>
        <p:spPr>
          <a:xfrm>
            <a:off x="2987824" y="42930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37084"/>
              </p:ext>
            </p:extLst>
          </p:nvPr>
        </p:nvGraphicFramePr>
        <p:xfrm>
          <a:off x="467544" y="1191271"/>
          <a:ext cx="5304011" cy="31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9612" y="4869159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Δεν παρουσιάζονται σημαντικές μεταβολές για αύξηση της συγκέντρωσης του </a:t>
            </a:r>
            <a:r>
              <a:rPr lang="en-US" dirty="0"/>
              <a:t>TiO</a:t>
            </a:r>
            <a:r>
              <a:rPr lang="en-US" sz="1200" dirty="0"/>
              <a:t>2 </a:t>
            </a:r>
            <a:r>
              <a:rPr lang="en-US" dirty="0"/>
              <a:t> </a:t>
            </a:r>
            <a:r>
              <a:rPr lang="el-GR" dirty="0"/>
              <a:t>στο λουτρό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24310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Θερμική Κατεργασία</a:t>
            </a:r>
          </a:p>
        </p:txBody>
      </p:sp>
      <p:pic>
        <p:nvPicPr>
          <p:cNvPr id="4" name="Picture 58" descr="C:\Users\Hi\Dropbox\Gkaragiannhs\XRD\Graph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3537065" cy="26268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71800" y="1628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=2 A/dm2</a:t>
            </a:r>
            <a:endParaRPr lang="el-GR" dirty="0"/>
          </a:p>
        </p:txBody>
      </p:sp>
      <p:cxnSp>
        <p:nvCxnSpPr>
          <p:cNvPr id="7" name="Ευθύγραμμο βέλος σύνδεσης 6"/>
          <p:cNvCxnSpPr>
            <a:stCxn id="4" idx="3"/>
            <a:endCxn id="9" idx="0"/>
          </p:cNvCxnSpPr>
          <p:nvPr/>
        </p:nvCxnSpPr>
        <p:spPr>
          <a:xfrm>
            <a:off x="4292641" y="3662291"/>
            <a:ext cx="2547611" cy="198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2055" y="2396787"/>
            <a:ext cx="2162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Κατακρήμνιση περισσότερων </a:t>
            </a:r>
            <a:r>
              <a:rPr lang="el-GR" dirty="0" err="1"/>
              <a:t>ενδομεταλλικών</a:t>
            </a:r>
            <a:r>
              <a:rPr lang="el-GR" dirty="0"/>
              <a:t> φάσεων </a:t>
            </a:r>
          </a:p>
        </p:txBody>
      </p:sp>
      <p:graphicFrame>
        <p:nvGraphicFramePr>
          <p:cNvPr id="9" name="Γράφημα 8"/>
          <p:cNvGraphicFramePr/>
          <p:nvPr>
            <p:extLst>
              <p:ext uri="{D42A27DB-BD31-4B8C-83A1-F6EECF244321}">
                <p14:modId xmlns:p14="http://schemas.microsoft.com/office/powerpoint/2010/main" val="1949614365"/>
              </p:ext>
            </p:extLst>
          </p:nvPr>
        </p:nvGraphicFramePr>
        <p:xfrm>
          <a:off x="4644008" y="3861048"/>
          <a:ext cx="4392488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Ευθύγραμμο βέλος σύνδεσης 11"/>
          <p:cNvCxnSpPr/>
          <p:nvPr/>
        </p:nvCxnSpPr>
        <p:spPr>
          <a:xfrm flipH="1">
            <a:off x="3923928" y="530120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467544" y="5044611"/>
            <a:ext cx="3456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Σχεδόν διπλασιασμός τιμών </a:t>
            </a:r>
            <a:r>
              <a:rPr lang="el-GR" dirty="0" err="1"/>
              <a:t>μικροσκληρότητας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4842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Graphic spid="9" grpId="0">
        <p:bldAsOne/>
      </p:bldGraphic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30210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Θερμική Κατεργασία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648375"/>
              </p:ext>
            </p:extLst>
          </p:nvPr>
        </p:nvGraphicFramePr>
        <p:xfrm>
          <a:off x="4860033" y="2132855"/>
          <a:ext cx="4283968" cy="2825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57" descr="C:\Users\Hi\Dropbox\Gkaragiannhs\XRD\XRD,20gL, H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09" y="2132856"/>
            <a:ext cx="3417570" cy="26276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22880" y="108913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=1 A/dm2</a:t>
            </a:r>
            <a:endParaRPr lang="el-GR" dirty="0"/>
          </a:p>
        </p:txBody>
      </p:sp>
      <p:cxnSp>
        <p:nvCxnSpPr>
          <p:cNvPr id="8" name="Ευθύγραμμο βέλος σύνδεσης 7"/>
          <p:cNvCxnSpPr>
            <a:stCxn id="5" idx="3"/>
          </p:cNvCxnSpPr>
          <p:nvPr/>
        </p:nvCxnSpPr>
        <p:spPr>
          <a:xfrm>
            <a:off x="3697779" y="3446671"/>
            <a:ext cx="11622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Ευθύγραμμο βέλος σύνδεσης 10"/>
          <p:cNvCxnSpPr>
            <a:stCxn id="4" idx="2"/>
          </p:cNvCxnSpPr>
          <p:nvPr/>
        </p:nvCxnSpPr>
        <p:spPr>
          <a:xfrm flipH="1">
            <a:off x="5508104" y="4958838"/>
            <a:ext cx="1493913" cy="702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576" y="5445224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Μεγαλύτερη μεταβολή </a:t>
            </a:r>
            <a:r>
              <a:rPr lang="el-GR" dirty="0" err="1"/>
              <a:t>μικροσκληρότητας</a:t>
            </a:r>
            <a:r>
              <a:rPr lang="el-GR" dirty="0"/>
              <a:t> σε σχέση με </a:t>
            </a:r>
            <a:r>
              <a:rPr lang="en-US" dirty="0" err="1"/>
              <a:t>Jp</a:t>
            </a:r>
            <a:r>
              <a:rPr lang="en-US" dirty="0"/>
              <a:t>=2 A/dm2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6268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Θερμική Κατεργασία</a:t>
            </a:r>
          </a:p>
        </p:txBody>
      </p:sp>
      <p:pic>
        <p:nvPicPr>
          <p:cNvPr id="4" name="Picture 20" descr="C:\Users\Hi\Desktop\Graph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1619539"/>
            <a:ext cx="3528392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843808" y="134076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=1 A/dm2, 30 g/L</a:t>
            </a:r>
            <a:endParaRPr lang="el-GR" dirty="0"/>
          </a:p>
        </p:txBody>
      </p:sp>
      <p:cxnSp>
        <p:nvCxnSpPr>
          <p:cNvPr id="7" name="Ευθύγραμμο βέλος σύνδεσης 6"/>
          <p:cNvCxnSpPr>
            <a:stCxn id="4" idx="2"/>
          </p:cNvCxnSpPr>
          <p:nvPr/>
        </p:nvCxnSpPr>
        <p:spPr>
          <a:xfrm>
            <a:off x="2321750" y="3203715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Γράφημα 7"/>
          <p:cNvGraphicFramePr/>
          <p:nvPr>
            <p:extLst>
              <p:ext uri="{D42A27DB-BD31-4B8C-83A1-F6EECF244321}">
                <p14:modId xmlns:p14="http://schemas.microsoft.com/office/powerpoint/2010/main" val="1687369853"/>
              </p:ext>
            </p:extLst>
          </p:nvPr>
        </p:nvGraphicFramePr>
        <p:xfrm>
          <a:off x="557808" y="36957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Ευθύγραμμο βέλος σύνδεσης 9"/>
          <p:cNvCxnSpPr/>
          <p:nvPr/>
        </p:nvCxnSpPr>
        <p:spPr>
          <a:xfrm>
            <a:off x="5292080" y="515719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40152" y="4557027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Παρόμοια αποτελέσματα ανεξαρτήτως συγκέντρωσης </a:t>
            </a:r>
            <a:r>
              <a:rPr lang="en-US" dirty="0"/>
              <a:t>TiO</a:t>
            </a:r>
            <a:r>
              <a:rPr lang="en-US" sz="1400" dirty="0"/>
              <a:t>2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8007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8" grpId="0">
        <p:bldAsOne/>
      </p:bldGraphic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/>
          <p:cNvSpPr>
            <a:spLocks noGrp="1"/>
          </p:cNvSpPr>
          <p:nvPr>
            <p:ph type="title"/>
          </p:nvPr>
        </p:nvSpPr>
        <p:spPr>
          <a:xfrm>
            <a:off x="467544" y="21371"/>
            <a:ext cx="8183880" cy="1051560"/>
          </a:xfrm>
        </p:spPr>
        <p:txBody>
          <a:bodyPr/>
          <a:lstStyle/>
          <a:p>
            <a:r>
              <a:rPr lang="el-GR" dirty="0"/>
              <a:t>Αντικείμενο εργασίας</a:t>
            </a:r>
          </a:p>
        </p:txBody>
      </p:sp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sz="2000" dirty="0"/>
              <a:t>Μελετήθηκε η ηλεκτρολυτική επιμετάλλωση κράματος </a:t>
            </a:r>
            <a:r>
              <a:rPr lang="en-US" sz="2000" dirty="0"/>
              <a:t>Sn-Ni (65% wt. Sn-35% wt. Ni) </a:t>
            </a:r>
            <a:r>
              <a:rPr lang="el-GR" sz="2000" dirty="0"/>
              <a:t>ενισχυμένου με νανοσωματίδια </a:t>
            </a:r>
            <a:r>
              <a:rPr lang="en-US" sz="2000" dirty="0"/>
              <a:t>TiO</a:t>
            </a:r>
            <a:r>
              <a:rPr lang="en-US" sz="1400" dirty="0"/>
              <a:t>2 </a:t>
            </a:r>
            <a:r>
              <a:rPr lang="en-US" sz="3200" dirty="0"/>
              <a:t> </a:t>
            </a:r>
            <a:r>
              <a:rPr lang="el-GR" sz="2000" dirty="0"/>
              <a:t>σε συνθήκες παλμικού και συνεχούς ρεύματος.</a:t>
            </a:r>
          </a:p>
          <a:p>
            <a:pPr marL="0" indent="0" algn="just">
              <a:buNone/>
            </a:pPr>
            <a:endParaRPr lang="el-GR" sz="2000" dirty="0"/>
          </a:p>
          <a:p>
            <a:pPr marL="0" indent="0" algn="just">
              <a:buNone/>
            </a:pPr>
            <a:r>
              <a:rPr lang="el-GR" sz="2000" dirty="0"/>
              <a:t>Οι παράμετροι που μελετήθηκαν ήταν η πυκνότητα και η συχνότητα του ρεύματος, η συγκέντρωση των νανοσωματιδίων στο λουτρό αλλά και η επίδραση της θερμικής κατεργασίας των επικαλύψεων.</a:t>
            </a:r>
          </a:p>
          <a:p>
            <a:pPr marL="0" indent="0" algn="just">
              <a:buNone/>
            </a:pPr>
            <a:endParaRPr lang="el-GR" sz="2000" dirty="0"/>
          </a:p>
          <a:p>
            <a:pPr marL="0" indent="0" algn="just">
              <a:buNone/>
            </a:pPr>
            <a:r>
              <a:rPr lang="el-GR" sz="2000" dirty="0"/>
              <a:t>Ερευνήθηκε η επίδραση των παραπάνω παραμέτρων στις:</a:t>
            </a:r>
          </a:p>
          <a:p>
            <a:pPr algn="just"/>
            <a:r>
              <a:rPr lang="el-GR" sz="2000" dirty="0"/>
              <a:t>Μορφολογία και δομή των επικαλύψεων</a:t>
            </a:r>
          </a:p>
          <a:p>
            <a:pPr algn="just"/>
            <a:r>
              <a:rPr lang="el-GR" sz="2000" dirty="0"/>
              <a:t>Μηχανικές Ιδιότητες</a:t>
            </a:r>
          </a:p>
        </p:txBody>
      </p:sp>
    </p:spTree>
    <p:extLst>
      <p:ext uri="{BB962C8B-B14F-4D97-AF65-F5344CB8AC3E}">
        <p14:creationId xmlns:p14="http://schemas.microsoft.com/office/powerpoint/2010/main" val="2112391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pPr algn="ctr"/>
            <a:r>
              <a:rPr lang="el-GR" dirty="0" err="1"/>
              <a:t>Τριβολογική</a:t>
            </a:r>
            <a:r>
              <a:rPr lang="el-GR" dirty="0"/>
              <a:t> Συμπεριφορά</a:t>
            </a:r>
          </a:p>
        </p:txBody>
      </p:sp>
      <p:pic>
        <p:nvPicPr>
          <p:cNvPr id="4" name="Θέση περιεχομένου 3" descr="C:\Users\USER01\Downloads\Graph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117273" cy="23525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14847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Jp</a:t>
            </a:r>
            <a:r>
              <a:rPr lang="en-US" dirty="0"/>
              <a:t>=2 A/dm2</a:t>
            </a:r>
            <a:endParaRPr lang="el-GR" dirty="0"/>
          </a:p>
        </p:txBody>
      </p:sp>
      <p:pic>
        <p:nvPicPr>
          <p:cNvPr id="6" name="Εικόνα 5" descr="C:\Users\USER01\Downloads\Graph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2893437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148064" y="14847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=1 A/dm2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429159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Καλύτερος συντελεστής τριβής για το σύνθετο απόθεμα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458112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Δεν υπάρχει σημαντική μεταβολή για μεγαλύτερη πυκνότητα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378818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/>
          <a:lstStyle/>
          <a:p>
            <a:pPr algn="ctr"/>
            <a:r>
              <a:rPr lang="el-GR" dirty="0" err="1"/>
              <a:t>Τριβολογική</a:t>
            </a:r>
            <a:r>
              <a:rPr lang="el-GR" dirty="0"/>
              <a:t> Συμπεριφορά</a:t>
            </a:r>
          </a:p>
        </p:txBody>
      </p:sp>
      <p:pic>
        <p:nvPicPr>
          <p:cNvPr id="4" name="Picture 19" descr="C:\Users\Hi\Dropbox\Gkaragiannhs\tribo_gk\after HT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97" y="1638092"/>
            <a:ext cx="3715789" cy="284295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07604" y="126876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Θερμική Κατεργασία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564" y="4725144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Δεν παρουσιάζεται σημαντική μεταβολή στον συντελεστή τριβής μετά από την θερμική κατεργασία</a:t>
            </a:r>
          </a:p>
        </p:txBody>
      </p:sp>
      <p:pic>
        <p:nvPicPr>
          <p:cNvPr id="7" name="Εικόνα 6" descr="C:\Users\USER01\Pictures\20220919_1552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60848"/>
            <a:ext cx="1671320" cy="16383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868144" y="1556792"/>
            <a:ext cx="167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30 </a:t>
            </a:r>
            <a:r>
              <a:rPr lang="en-US" dirty="0"/>
              <a:t>g/L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39330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Κακή πρόσφυση επικάλυψης</a:t>
            </a:r>
          </a:p>
        </p:txBody>
      </p:sp>
    </p:spTree>
    <p:extLst>
      <p:ext uri="{BB962C8B-B14F-4D97-AF65-F5344CB8AC3E}">
        <p14:creationId xmlns:p14="http://schemas.microsoft.com/office/powerpoint/2010/main" val="86964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5C8E1C9-669C-AC25-E0A0-9A858B0A9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21851"/>
            <a:ext cx="8183880" cy="1051560"/>
          </a:xfrm>
        </p:spPr>
        <p:txBody>
          <a:bodyPr/>
          <a:lstStyle/>
          <a:p>
            <a:pPr algn="ctr"/>
            <a:r>
              <a:rPr lang="el-GR" dirty="0" err="1"/>
              <a:t>Τριβολογική</a:t>
            </a:r>
            <a:r>
              <a:rPr lang="el-GR" dirty="0"/>
              <a:t> Συμπεριφορά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F51BA86-BEDF-34DE-F8BA-943F1426B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335024"/>
            <a:ext cx="8183880" cy="4830280"/>
          </a:xfrm>
        </p:spPr>
        <p:txBody>
          <a:bodyPr/>
          <a:lstStyle/>
          <a:p>
            <a:pPr marL="0" indent="0" algn="ctr">
              <a:buNone/>
            </a:pPr>
            <a:r>
              <a:rPr lang="el-GR" dirty="0"/>
              <a:t>Μορφολογία Αποθεμάτων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B82FA8-8021-F775-8922-37E80CE250B2}"/>
              </a:ext>
            </a:extLst>
          </p:cNvPr>
          <p:cNvSpPr txBox="1"/>
          <p:nvPr/>
        </p:nvSpPr>
        <p:spPr>
          <a:xfrm>
            <a:off x="683568" y="24928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Απλό Απόθεμα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710256-339D-C19D-B0D9-E8BFBD247F2A}"/>
              </a:ext>
            </a:extLst>
          </p:cNvPr>
          <p:cNvSpPr txBox="1"/>
          <p:nvPr/>
        </p:nvSpPr>
        <p:spPr>
          <a:xfrm>
            <a:off x="5292080" y="24928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Σύνθετο Απόθεμα</a:t>
            </a:r>
          </a:p>
        </p:txBody>
      </p:sp>
      <p:pic>
        <p:nvPicPr>
          <p:cNvPr id="7" name="Picture 40">
            <a:extLst>
              <a:ext uri="{FF2B5EF4-FFF2-40B4-BE49-F238E27FC236}">
                <a16:creationId xmlns:a16="http://schemas.microsoft.com/office/drawing/2014/main" id="{779EB263-7A92-3383-2F8D-24FD8AD24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27" y="2862228"/>
            <a:ext cx="2544445" cy="233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3" descr="4_Thesis_065">
            <a:extLst>
              <a:ext uri="{FF2B5EF4-FFF2-40B4-BE49-F238E27FC236}">
                <a16:creationId xmlns:a16="http://schemas.microsoft.com/office/drawing/2014/main" id="{2E5F5F0D-2F99-6E05-431B-BADBC3EDFC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66491"/>
            <a:ext cx="2536190" cy="234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E29696-EC6C-E0A0-01B7-F42CDE62CEAE}"/>
              </a:ext>
            </a:extLst>
          </p:cNvPr>
          <p:cNvSpPr txBox="1"/>
          <p:nvPr/>
        </p:nvSpPr>
        <p:spPr>
          <a:xfrm>
            <a:off x="711526" y="5517232"/>
            <a:ext cx="717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Ρ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ωγμές κάθετες στη διεύθυνση της κίνησης του </a:t>
            </a:r>
            <a:r>
              <a:rPr lang="el-GR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αντίπαλου σώματος, 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τυπικό παράδειγμα του μηχανισμού φθοράς </a:t>
            </a:r>
            <a:r>
              <a:rPr lang="el-G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εκτριβής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6480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Συμπεράσματα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412776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l-GR" dirty="0" err="1"/>
              <a:t>Νανοκρυσταλλικές</a:t>
            </a:r>
            <a:r>
              <a:rPr lang="el-GR" dirty="0"/>
              <a:t> επικαλύψεις </a:t>
            </a:r>
            <a:r>
              <a:rPr lang="el-GR" dirty="0" err="1"/>
              <a:t>μετασταθής</a:t>
            </a:r>
            <a:r>
              <a:rPr lang="el-GR" dirty="0"/>
              <a:t> ένωσης </a:t>
            </a:r>
            <a:r>
              <a:rPr lang="en-US" dirty="0" err="1"/>
              <a:t>NiSn</a:t>
            </a:r>
            <a:r>
              <a:rPr lang="el-GR" dirty="0"/>
              <a:t> με κύρια κορυφή στις 2θ=43,6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 algn="just">
              <a:buNone/>
            </a:pPr>
            <a:r>
              <a:rPr lang="el-GR" dirty="0"/>
              <a:t>Η </a:t>
            </a:r>
            <a:r>
              <a:rPr lang="el-GR" dirty="0" err="1"/>
              <a:t>εφαρμοφή</a:t>
            </a:r>
            <a:r>
              <a:rPr lang="el-GR" dirty="0"/>
              <a:t> παλμικού ρεύματος δεν έχει θετική επίδραση στο μέγεθος των </a:t>
            </a:r>
            <a:r>
              <a:rPr lang="el-GR" dirty="0" err="1"/>
              <a:t>κρυσταλλιτών</a:t>
            </a: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 algn="just">
              <a:buNone/>
            </a:pPr>
            <a:r>
              <a:rPr lang="el-GR" dirty="0"/>
              <a:t>Η επιφανειακή μορφολογία των σύνθετων αποθεμάτων χαρακτηρίζεται από σφαιροειδείς κόκκους. </a:t>
            </a:r>
          </a:p>
        </p:txBody>
      </p:sp>
    </p:spTree>
    <p:extLst>
      <p:ext uri="{BB962C8B-B14F-4D97-AF65-F5344CB8AC3E}">
        <p14:creationId xmlns:p14="http://schemas.microsoft.com/office/powerpoint/2010/main" val="136548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pPr algn="ctr"/>
            <a:r>
              <a:rPr lang="el-GR" dirty="0"/>
              <a:t>Συμπεράσματα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340768"/>
            <a:ext cx="8183880" cy="50405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l-GR" sz="2400" dirty="0"/>
              <a:t>Η μικροσκληρότητα βελτιώνεται για πυκνότητα ρεύματος 2 Α</a:t>
            </a:r>
            <a:r>
              <a:rPr lang="en-US" sz="2400" dirty="0"/>
              <a:t>/dm2</a:t>
            </a:r>
            <a:endParaRPr lang="el-GR" sz="2400" dirty="0"/>
          </a:p>
          <a:p>
            <a:pPr marL="0" indent="0" algn="just">
              <a:buNone/>
            </a:pPr>
            <a:endParaRPr lang="el-GR" sz="2400" dirty="0"/>
          </a:p>
          <a:p>
            <a:pPr marL="0" indent="0" algn="just">
              <a:buNone/>
            </a:pPr>
            <a:r>
              <a:rPr lang="el-GR" sz="2400" dirty="0"/>
              <a:t>Μετά την θερμική κατεργασία η μικροσκληρότητα των επικαλύψεων βελτιώνεται σημαντικά, σχεδόν διπλασιάζεται</a:t>
            </a:r>
          </a:p>
          <a:p>
            <a:pPr marL="0" indent="0" algn="just">
              <a:buNone/>
            </a:pPr>
            <a:endParaRPr lang="el-GR" sz="2400" dirty="0"/>
          </a:p>
          <a:p>
            <a:pPr marL="0" indent="0" algn="just">
              <a:buNone/>
            </a:pPr>
            <a:r>
              <a:rPr lang="el-GR" sz="2400" dirty="0"/>
              <a:t>Τα σύνθετα αποθέματα έχουν μεγαλύτερες τιμές συντελεστή τριβής, επομένως η αντίσταση στην τριβή συνδέεται και με την παρουσία </a:t>
            </a:r>
            <a:r>
              <a:rPr lang="el-GR" sz="2400" dirty="0" err="1"/>
              <a:t>νανο</a:t>
            </a:r>
            <a:r>
              <a:rPr lang="el-GR" sz="2400" dirty="0"/>
              <a:t>-σωματιδίων TiO</a:t>
            </a:r>
            <a:r>
              <a:rPr lang="el-GR" sz="2400" baseline="-25000" dirty="0"/>
              <a:t>2</a:t>
            </a:r>
            <a:r>
              <a:rPr lang="el-GR" sz="2400" dirty="0"/>
              <a:t> στο απόθεμα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l-GR" sz="2400" dirty="0"/>
              <a:t>Για συγκέντρωση </a:t>
            </a:r>
            <a:r>
              <a:rPr lang="en-US" sz="2400" dirty="0"/>
              <a:t>TiO</a:t>
            </a:r>
            <a:r>
              <a:rPr lang="en-US" sz="1800" dirty="0"/>
              <a:t>2 </a:t>
            </a:r>
            <a:r>
              <a:rPr lang="en-US" dirty="0"/>
              <a:t> </a:t>
            </a:r>
            <a:r>
              <a:rPr lang="en-US" sz="2400" dirty="0"/>
              <a:t>30 g/L </a:t>
            </a:r>
            <a:r>
              <a:rPr lang="el-GR" sz="2400" dirty="0"/>
              <a:t>παρατηρείται κακή πρόσφυση στα αποθέματα</a:t>
            </a:r>
            <a:endParaRPr lang="en-US" sz="1800" dirty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03086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l-GR" dirty="0"/>
              <a:t>Ευχαριστώ για τον χρόνο σας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1376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051560"/>
          </a:xfrm>
        </p:spPr>
        <p:txBody>
          <a:bodyPr>
            <a:normAutofit/>
          </a:bodyPr>
          <a:lstStyle/>
          <a:p>
            <a:pPr algn="just"/>
            <a:r>
              <a:rPr lang="el-GR" sz="2400" b="1" dirty="0"/>
              <a:t>Πειραματική Διάταξη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927" y="1556792"/>
            <a:ext cx="5411353" cy="398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14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051560"/>
          </a:xfrm>
        </p:spPr>
        <p:txBody>
          <a:bodyPr/>
          <a:lstStyle/>
          <a:p>
            <a:r>
              <a:rPr lang="el-GR" dirty="0"/>
              <a:t>Συνθήκες Ηλεκτρόλυσης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39552" y="1052736"/>
            <a:ext cx="8183880" cy="4187952"/>
          </a:xfrm>
        </p:spPr>
        <p:txBody>
          <a:bodyPr>
            <a:normAutofit/>
          </a:bodyPr>
          <a:lstStyle/>
          <a:p>
            <a:pPr marL="0" indent="0" fontAlgn="ctr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605214"/>
              </p:ext>
            </p:extLst>
          </p:nvPr>
        </p:nvGraphicFramePr>
        <p:xfrm>
          <a:off x="107503" y="1124745"/>
          <a:ext cx="6048671" cy="5190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8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6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2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Συνθήκες Ηλεκτρόλυσης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1η Σειρά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2η Σειρά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3η Σειρά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4η Σειρά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0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Τύπος/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Συχνότητα ρεύματος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869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PC: 0.1, 1, 10, 100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PC: 0.1, 1, 10, 100 Hz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PC: 0.1, 1, 10, 100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PC: 0.1, 1, 10, 100 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0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pH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4.3-4.5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4.3-4.5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4.3-4.5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4.3-4.5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0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Θερμοκρασία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70 - 75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70 - 75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69 - 73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69 - 73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2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Ποσότητα TiO</a:t>
                      </a:r>
                      <a:r>
                        <a:rPr lang="el-GR" sz="1200" baseline="-25000">
                          <a:effectLst/>
                        </a:rPr>
                        <a:t>2 </a:t>
                      </a:r>
                      <a:r>
                        <a:rPr lang="el-GR" sz="1200">
                          <a:effectLst/>
                        </a:rPr>
                        <a:t>(g/L)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86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Πυκνότητα ρεύματος (A/dm</a:t>
                      </a:r>
                      <a:r>
                        <a:rPr lang="el-GR" sz="1200" baseline="30000">
                          <a:effectLst/>
                        </a:rPr>
                        <a:t>2</a:t>
                      </a:r>
                      <a:r>
                        <a:rPr lang="el-GR" sz="1200">
                          <a:effectLst/>
                        </a:rPr>
                        <a:t>)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86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Ταχύτητα περιστροφής καθόδου (rpm)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600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600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2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Μαγνητική Ανάδευση (rpm)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250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250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250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250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145689"/>
              </p:ext>
            </p:extLst>
          </p:nvPr>
        </p:nvGraphicFramePr>
        <p:xfrm>
          <a:off x="6156176" y="1700808"/>
          <a:ext cx="2736304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6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Ηλεκτρολυτικό Λουτρό 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Σύσταση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NiCl</a:t>
                      </a:r>
                      <a:r>
                        <a:rPr lang="el-GR" sz="1200" baseline="-25000">
                          <a:effectLst/>
                        </a:rPr>
                        <a:t>2</a:t>
                      </a:r>
                      <a:r>
                        <a:rPr lang="el-GR" sz="1200">
                          <a:effectLst/>
                        </a:rPr>
                        <a:t>*6 H</a:t>
                      </a:r>
                      <a:r>
                        <a:rPr lang="el-GR" sz="1200" baseline="-25000">
                          <a:effectLst/>
                        </a:rPr>
                        <a:t>2</a:t>
                      </a:r>
                      <a:r>
                        <a:rPr lang="el-GR" sz="1200">
                          <a:effectLst/>
                        </a:rPr>
                        <a:t>O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240 g/L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SnCl</a:t>
                      </a:r>
                      <a:r>
                        <a:rPr lang="el-GR" sz="1200" baseline="-25000">
                          <a:effectLst/>
                        </a:rPr>
                        <a:t>2</a:t>
                      </a:r>
                      <a:r>
                        <a:rPr lang="el-GR" sz="1200">
                          <a:effectLst/>
                        </a:rPr>
                        <a:t> άνυδρος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40 g/L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Χημικά Πρόσθετα (σταθεροποιητής)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200 mL/L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446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Σύνθετα Αποθέματα/Ενσωμάτωση </a:t>
            </a:r>
            <a:r>
              <a:rPr lang="en-US" dirty="0"/>
              <a:t>TiO</a:t>
            </a:r>
            <a:r>
              <a:rPr lang="en-US" sz="2000" dirty="0"/>
              <a:t>2</a:t>
            </a:r>
            <a:endParaRPr lang="el-GR" sz="2000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262636"/>
              </p:ext>
            </p:extLst>
          </p:nvPr>
        </p:nvGraphicFramePr>
        <p:xfrm>
          <a:off x="395536" y="1124744"/>
          <a:ext cx="5400402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10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Τύπος Ρεύματος/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Συχνότητα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Ποσοστό εγκλεισμού </a:t>
                      </a:r>
                      <a:r>
                        <a:rPr lang="en-US" sz="1200">
                          <a:effectLst/>
                        </a:rPr>
                        <a:t>TiO</a:t>
                      </a:r>
                      <a:r>
                        <a:rPr lang="el-GR" sz="1200" baseline="-25000">
                          <a:effectLst/>
                        </a:rPr>
                        <a:t>2</a:t>
                      </a:r>
                      <a:r>
                        <a:rPr lang="el-GR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wt</a:t>
                      </a:r>
                      <a:r>
                        <a:rPr lang="el-GR" sz="1200">
                          <a:effectLst/>
                        </a:rPr>
                        <a:t>. % 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4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α) </a:t>
                      </a:r>
                      <a:r>
                        <a:rPr lang="en-GB" sz="1200">
                          <a:effectLst/>
                        </a:rPr>
                        <a:t>Jp</a:t>
                      </a:r>
                      <a:r>
                        <a:rPr lang="el-GR" sz="1200">
                          <a:effectLst/>
                        </a:rPr>
                        <a:t>= 1 </a:t>
                      </a:r>
                      <a:r>
                        <a:rPr lang="en-GB" sz="1200">
                          <a:effectLst/>
                        </a:rPr>
                        <a:t>A</a:t>
                      </a:r>
                      <a:r>
                        <a:rPr lang="el-GR" sz="1200">
                          <a:effectLst/>
                        </a:rPr>
                        <a:t>/</a:t>
                      </a:r>
                      <a:r>
                        <a:rPr lang="en-GB" sz="1200">
                          <a:effectLst/>
                        </a:rPr>
                        <a:t>dm</a:t>
                      </a:r>
                      <a:r>
                        <a:rPr lang="el-GR" sz="1200" baseline="300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β) </a:t>
                      </a:r>
                      <a:r>
                        <a:rPr lang="en-GB" sz="1200">
                          <a:effectLst/>
                        </a:rPr>
                        <a:t>Jp</a:t>
                      </a:r>
                      <a:r>
                        <a:rPr lang="el-GR" sz="1200">
                          <a:effectLst/>
                        </a:rPr>
                        <a:t>= 2 </a:t>
                      </a:r>
                      <a:r>
                        <a:rPr lang="en-GB" sz="1200">
                          <a:effectLst/>
                        </a:rPr>
                        <a:t>A</a:t>
                      </a:r>
                      <a:r>
                        <a:rPr lang="el-GR" sz="1200">
                          <a:effectLst/>
                        </a:rPr>
                        <a:t>/</a:t>
                      </a:r>
                      <a:r>
                        <a:rPr lang="en-GB" sz="1200">
                          <a:effectLst/>
                        </a:rPr>
                        <a:t>dm</a:t>
                      </a:r>
                      <a:r>
                        <a:rPr lang="el-GR" sz="1200" baseline="300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DC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1,87 ±0,12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1,92 ± 0,2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PC</a:t>
                      </a:r>
                      <a:r>
                        <a:rPr lang="el-GR" sz="1200">
                          <a:effectLst/>
                        </a:rPr>
                        <a:t>: 0,1 </a:t>
                      </a:r>
                      <a:r>
                        <a:rPr lang="en-GB" sz="1200">
                          <a:effectLst/>
                        </a:rPr>
                        <a:t>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2,56 ±0,1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2,09 ±0,13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PC</a:t>
                      </a:r>
                      <a:r>
                        <a:rPr lang="el-GR" sz="1200">
                          <a:effectLst/>
                        </a:rPr>
                        <a:t>: 1 </a:t>
                      </a:r>
                      <a:r>
                        <a:rPr lang="en-GB" sz="1200">
                          <a:effectLst/>
                        </a:rPr>
                        <a:t>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1,95 ±0,2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1,62 ±0,1</a:t>
                      </a:r>
                      <a:r>
                        <a:rPr lang="en-US" sz="1200">
                          <a:effectLst/>
                        </a:rPr>
                        <a:t>5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PC</a:t>
                      </a:r>
                      <a:r>
                        <a:rPr lang="el-GR" sz="1200">
                          <a:effectLst/>
                        </a:rPr>
                        <a:t>: 10 </a:t>
                      </a:r>
                      <a:r>
                        <a:rPr lang="en-GB" sz="1200">
                          <a:effectLst/>
                        </a:rPr>
                        <a:t>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2,14 ±0,17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1,74 ±0,12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PC</a:t>
                      </a:r>
                      <a:r>
                        <a:rPr lang="el-GR" sz="1200">
                          <a:effectLst/>
                        </a:rPr>
                        <a:t>: 100 </a:t>
                      </a:r>
                      <a:r>
                        <a:rPr lang="en-GB" sz="1200">
                          <a:effectLst/>
                        </a:rPr>
                        <a:t>Hz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2,27 ±0,3</a:t>
                      </a:r>
                      <a:endParaRPr lang="el-G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1,37 ±0,1</a:t>
                      </a:r>
                      <a:endParaRPr lang="el-G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Γράφημα 4"/>
          <p:cNvGraphicFramePr/>
          <p:nvPr>
            <p:extLst>
              <p:ext uri="{D42A27DB-BD31-4B8C-83A1-F6EECF244321}">
                <p14:modId xmlns:p14="http://schemas.microsoft.com/office/powerpoint/2010/main" val="91339621"/>
              </p:ext>
            </p:extLst>
          </p:nvPr>
        </p:nvGraphicFramePr>
        <p:xfrm>
          <a:off x="467544" y="3356992"/>
          <a:ext cx="432048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Ευθύγραμμο βέλος σύνδεσης 6"/>
          <p:cNvCxnSpPr/>
          <p:nvPr/>
        </p:nvCxnSpPr>
        <p:spPr>
          <a:xfrm>
            <a:off x="2987824" y="306896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ύγραμμο βέλος σύνδεσης 8"/>
          <p:cNvCxnSpPr/>
          <p:nvPr/>
        </p:nvCxnSpPr>
        <p:spPr>
          <a:xfrm>
            <a:off x="4499992" y="436510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20072" y="3429000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Μεγαλύτερη ενσωμάτωση για μικρότερη πυκνότητα ρεύματος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Αύξηση ποσοστού ενσωμάτωσης υπό την επιβολή παλμικού ρεύματος</a:t>
            </a:r>
          </a:p>
        </p:txBody>
      </p:sp>
    </p:spTree>
    <p:extLst>
      <p:ext uri="{BB962C8B-B14F-4D97-AF65-F5344CB8AC3E}">
        <p14:creationId xmlns:p14="http://schemas.microsoft.com/office/powerpoint/2010/main" val="7474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Σύνθετα Αποθέματα/Ενσωμάτωση </a:t>
            </a:r>
            <a:r>
              <a:rPr lang="en-US" dirty="0"/>
              <a:t>TiO</a:t>
            </a:r>
            <a:r>
              <a:rPr lang="en-US" sz="2000" dirty="0"/>
              <a:t>2</a:t>
            </a:r>
            <a:endParaRPr lang="el-GR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143767"/>
              </p:ext>
            </p:extLst>
          </p:nvPr>
        </p:nvGraphicFramePr>
        <p:xfrm>
          <a:off x="1043608" y="1628801"/>
          <a:ext cx="532859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Ευθεία γραμμή σύνδεσης 6"/>
          <p:cNvCxnSpPr/>
          <p:nvPr/>
        </p:nvCxnSpPr>
        <p:spPr>
          <a:xfrm>
            <a:off x="3635896" y="429309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ύγραμμο βέλος σύνδεσης 8"/>
          <p:cNvCxnSpPr/>
          <p:nvPr/>
        </p:nvCxnSpPr>
        <p:spPr>
          <a:xfrm>
            <a:off x="3635896" y="48691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39952" y="458112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αύξηση της συγκέντρωσης Τ</a:t>
            </a:r>
            <a:r>
              <a:rPr lang="en-US" dirty="0"/>
              <a:t>iO</a:t>
            </a:r>
            <a:r>
              <a:rPr lang="en-US" sz="1200" dirty="0"/>
              <a:t>2 </a:t>
            </a:r>
            <a:r>
              <a:rPr lang="en-US" dirty="0"/>
              <a:t> </a:t>
            </a:r>
            <a:r>
              <a:rPr lang="el-GR" dirty="0"/>
              <a:t>στο λουτρό δεν επηρεάζει σημαντικά την ενσωμάτωση στην μεταλλική μήτρα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5487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83880" cy="1051560"/>
          </a:xfrm>
        </p:spPr>
        <p:txBody>
          <a:bodyPr/>
          <a:lstStyle/>
          <a:p>
            <a:r>
              <a:rPr lang="el-GR" dirty="0" err="1"/>
              <a:t>Ηλεκτροαπόθεση</a:t>
            </a:r>
            <a:r>
              <a:rPr lang="el-GR" dirty="0"/>
              <a:t> </a:t>
            </a:r>
            <a:r>
              <a:rPr lang="en-US" dirty="0"/>
              <a:t>Sn-Ni</a:t>
            </a:r>
            <a:endParaRPr lang="el-GR" dirty="0"/>
          </a:p>
        </p:txBody>
      </p:sp>
      <p:pic>
        <p:nvPicPr>
          <p:cNvPr id="4" name="Picture 206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693758" cy="418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Ευθεία γραμμή σύνδεσης 6"/>
          <p:cNvCxnSpPr/>
          <p:nvPr/>
        </p:nvCxnSpPr>
        <p:spPr>
          <a:xfrm flipH="1">
            <a:off x="2699792" y="2420888"/>
            <a:ext cx="72008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εία γραμμή σύνδεσης 8"/>
          <p:cNvCxnSpPr/>
          <p:nvPr/>
        </p:nvCxnSpPr>
        <p:spPr>
          <a:xfrm>
            <a:off x="2699792" y="450912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Ευθεία γραμμή σύνδεσης 10"/>
          <p:cNvCxnSpPr/>
          <p:nvPr/>
        </p:nvCxnSpPr>
        <p:spPr>
          <a:xfrm>
            <a:off x="2771800" y="2420888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Ευθεία γραμμή σύνδεσης 12"/>
          <p:cNvCxnSpPr/>
          <p:nvPr/>
        </p:nvCxnSpPr>
        <p:spPr>
          <a:xfrm>
            <a:off x="3347864" y="2420888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08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85876"/>
            <a:ext cx="3816425" cy="27232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Ευθεία γραμμή σύνδεσης 16"/>
          <p:cNvCxnSpPr>
            <a:stCxn id="15" idx="1"/>
          </p:cNvCxnSpPr>
          <p:nvPr/>
        </p:nvCxnSpPr>
        <p:spPr>
          <a:xfrm>
            <a:off x="5004048" y="3147498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Ευθεία γραμμή σύνδεσης 18"/>
          <p:cNvCxnSpPr/>
          <p:nvPr/>
        </p:nvCxnSpPr>
        <p:spPr>
          <a:xfrm>
            <a:off x="5004048" y="3147498"/>
            <a:ext cx="0" cy="317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Ευθεία γραμμή σύνδεσης 20"/>
          <p:cNvCxnSpPr/>
          <p:nvPr/>
        </p:nvCxnSpPr>
        <p:spPr>
          <a:xfrm>
            <a:off x="5004048" y="3465004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Ευθεία γραμμή σύνδεσης 22"/>
          <p:cNvCxnSpPr/>
          <p:nvPr/>
        </p:nvCxnSpPr>
        <p:spPr>
          <a:xfrm>
            <a:off x="8244408" y="3147498"/>
            <a:ext cx="0" cy="317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/>
          <a:lstStyle/>
          <a:p>
            <a:pPr algn="ctr"/>
            <a:r>
              <a:rPr lang="el-GR" dirty="0"/>
              <a:t>Δομικά Χαρακτηριστικά</a:t>
            </a:r>
          </a:p>
        </p:txBody>
      </p:sp>
      <p:pic>
        <p:nvPicPr>
          <p:cNvPr id="5" name="Εικόνα 4" descr="C:\Users\user\Dropbox\Gkaragiannhs\XRD-data\Graph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619" y="2012757"/>
            <a:ext cx="2304256" cy="36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Εικόνα 15" descr="C:\Users\user\Dropbox\Gkaragiannhs\XRD-data\Graph0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14" y="1965012"/>
            <a:ext cx="2474595" cy="368109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347864" y="11967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Jp</a:t>
            </a:r>
            <a:r>
              <a:rPr lang="en-US" dirty="0"/>
              <a:t>=1 A/dm2</a:t>
            </a:r>
            <a:endParaRPr lang="el-GR" dirty="0"/>
          </a:p>
        </p:txBody>
      </p:sp>
      <p:sp>
        <p:nvSpPr>
          <p:cNvPr id="18" name="TextBox 17"/>
          <p:cNvSpPr txBox="1"/>
          <p:nvPr/>
        </p:nvSpPr>
        <p:spPr>
          <a:xfrm>
            <a:off x="1187624" y="15660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 rpm</a:t>
            </a:r>
            <a:endParaRPr lang="el-GR" dirty="0"/>
          </a:p>
        </p:txBody>
      </p:sp>
      <p:sp>
        <p:nvSpPr>
          <p:cNvPr id="19" name="TextBox 18"/>
          <p:cNvSpPr txBox="1"/>
          <p:nvPr/>
        </p:nvSpPr>
        <p:spPr>
          <a:xfrm>
            <a:off x="6516216" y="15660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600 rpm</a:t>
            </a:r>
            <a:endParaRPr lang="el-GR" dirty="0"/>
          </a:p>
        </p:txBody>
      </p:sp>
      <p:sp>
        <p:nvSpPr>
          <p:cNvPr id="20" name="Θέση περιεχομένου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l-GR" dirty="0"/>
          </a:p>
        </p:txBody>
      </p:sp>
      <p:cxnSp>
        <p:nvCxnSpPr>
          <p:cNvPr id="22" name="Ευθύγραμμο βέλος σύνδεσης 21"/>
          <p:cNvCxnSpPr>
            <a:stCxn id="20" idx="2"/>
          </p:cNvCxnSpPr>
          <p:nvPr/>
        </p:nvCxnSpPr>
        <p:spPr>
          <a:xfrm>
            <a:off x="4594860" y="4718304"/>
            <a:ext cx="0" cy="510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203848" y="5229200"/>
            <a:ext cx="279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Μικρή αύξηση έντασης κορυφών στα 600 </a:t>
            </a:r>
            <a:r>
              <a:rPr lang="en-US" dirty="0"/>
              <a:t>rpm (PC-0.1 </a:t>
            </a:r>
            <a:r>
              <a:rPr lang="el-GR" dirty="0"/>
              <a:t>κ 100 Η</a:t>
            </a:r>
            <a:r>
              <a:rPr lang="en-US" dirty="0"/>
              <a:t>z</a:t>
            </a:r>
            <a:r>
              <a:rPr lang="el-GR" dirty="0"/>
              <a:t>)</a:t>
            </a:r>
            <a:endParaRPr lang="en-US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55656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3972"/>
            <a:ext cx="8183880" cy="835536"/>
          </a:xfrm>
        </p:spPr>
        <p:txBody>
          <a:bodyPr/>
          <a:lstStyle/>
          <a:p>
            <a:pPr algn="ctr"/>
            <a:r>
              <a:rPr lang="el-GR" dirty="0"/>
              <a:t>Δομικά Χαρακτηριστικά</a:t>
            </a:r>
          </a:p>
        </p:txBody>
      </p:sp>
      <p:pic>
        <p:nvPicPr>
          <p:cNvPr id="4" name="Θέση περιεχομένου 3" descr="C:\Users\user\Dropbox\Gkaragiannhs\XRD-data\Graph0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6761"/>
            <a:ext cx="2477193" cy="369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Εικόνα 4" descr="C:\Users\user\Dropbox\Gkaragiannhs\XRD-data\XRD-20gL-j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295" y="1412776"/>
            <a:ext cx="2449830" cy="36436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Ευθεία γραμμή σύνδεσης 6"/>
          <p:cNvCxnSpPr/>
          <p:nvPr/>
        </p:nvCxnSpPr>
        <p:spPr>
          <a:xfrm>
            <a:off x="6156176" y="191683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εία γραμμή σύνδεσης 8"/>
          <p:cNvCxnSpPr/>
          <p:nvPr/>
        </p:nvCxnSpPr>
        <p:spPr>
          <a:xfrm flipH="1">
            <a:off x="5868144" y="191683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Ευθεία γραμμή σύνδεσης 10"/>
          <p:cNvCxnSpPr/>
          <p:nvPr/>
        </p:nvCxnSpPr>
        <p:spPr>
          <a:xfrm>
            <a:off x="5871522" y="191683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Ευθεία γραμμή σύνδεσης 12"/>
          <p:cNvCxnSpPr/>
          <p:nvPr/>
        </p:nvCxnSpPr>
        <p:spPr>
          <a:xfrm>
            <a:off x="5858759" y="47251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91880" y="9087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20 </a:t>
            </a:r>
            <a:r>
              <a:rPr lang="en-US" dirty="0"/>
              <a:t>g/L</a:t>
            </a:r>
            <a:endParaRPr lang="el-GR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9807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Jp</a:t>
            </a:r>
            <a:r>
              <a:rPr lang="en-US" dirty="0"/>
              <a:t>=1 A/dm2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5489867" y="9954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Jp</a:t>
            </a:r>
            <a:r>
              <a:rPr lang="en-US" dirty="0"/>
              <a:t>=2 A/dm2</a:t>
            </a:r>
            <a:endParaRPr lang="el-GR" dirty="0"/>
          </a:p>
        </p:txBody>
      </p:sp>
      <p:cxnSp>
        <p:nvCxnSpPr>
          <p:cNvPr id="12" name="Ευθύγραμμο βέλος σύνδεσης 11"/>
          <p:cNvCxnSpPr/>
          <p:nvPr/>
        </p:nvCxnSpPr>
        <p:spPr>
          <a:xfrm>
            <a:off x="4247964" y="47971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59832" y="522920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Στα 2 Α/</a:t>
            </a:r>
            <a:r>
              <a:rPr lang="en-US" dirty="0"/>
              <a:t>dm2 </a:t>
            </a:r>
            <a:r>
              <a:rPr lang="el-GR" dirty="0"/>
              <a:t>αύξηση ένταση δεύτερης κορυφής</a:t>
            </a:r>
          </a:p>
        </p:txBody>
      </p:sp>
    </p:spTree>
    <p:extLst>
      <p:ext uri="{BB962C8B-B14F-4D97-AF65-F5344CB8AC3E}">
        <p14:creationId xmlns:p14="http://schemas.microsoft.com/office/powerpoint/2010/main" val="231569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Άποψη">
  <a:themeElements>
    <a:clrScheme name="Άποψη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Άποψη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Άποψ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579</TotalTime>
  <Words>1104</Words>
  <Application>Microsoft Office PowerPoint</Application>
  <PresentationFormat>Προβολή στην οθόνη (4:3)</PresentationFormat>
  <Paragraphs>235</Paragraphs>
  <Slides>25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30" baseType="lpstr">
      <vt:lpstr>Arial</vt:lpstr>
      <vt:lpstr>Calibri</vt:lpstr>
      <vt:lpstr>Verdana</vt:lpstr>
      <vt:lpstr>Wingdings 2</vt:lpstr>
      <vt:lpstr>Άποψη</vt:lpstr>
      <vt:lpstr>ΕΘΝΙΚΟ ΜΕΤΣΟΒΙΟ ΠΟΛΥΤΕΧΝΕΙΟ ΣΧΟΛΗ ΧΗΜΙΚΩΝ ΜΗΧΑΝΙΚΩΝ    Ηλεκτροχημική σύνθεση και ιδιότητες σύνθετων επικαλύψεων μήτρας Sn-Ni ενισχυμένων με νανοσωματίδια οξειδίου του τιτανίου</vt:lpstr>
      <vt:lpstr>Αντικείμενο εργασίας</vt:lpstr>
      <vt:lpstr>Πειραματική Διάταξη</vt:lpstr>
      <vt:lpstr>Συνθήκες Ηλεκτρόλυσης</vt:lpstr>
      <vt:lpstr>Σύνθετα Αποθέματα/Ενσωμάτωση TiO2</vt:lpstr>
      <vt:lpstr>Σύνθετα Αποθέματα/Ενσωμάτωση TiO2</vt:lpstr>
      <vt:lpstr>Ηλεκτροαπόθεση Sn-Ni</vt:lpstr>
      <vt:lpstr>Δομικά Χαρακτηριστικά</vt:lpstr>
      <vt:lpstr>Δομικά Χαρακτηριστικά</vt:lpstr>
      <vt:lpstr>Δομικά Χαρακτηριστικά</vt:lpstr>
      <vt:lpstr>Μέσο Μέγεθος Κόκκων (nm)</vt:lpstr>
      <vt:lpstr>Μέσο Μέγεθος Κόκκων (nm)</vt:lpstr>
      <vt:lpstr>Μορφολογία Σύνθετων Αποθεμάτων</vt:lpstr>
      <vt:lpstr>Μορφολογία Σύνθετων Αποθεμάτων</vt:lpstr>
      <vt:lpstr>Μικροσκληρότητα</vt:lpstr>
      <vt:lpstr>Μικροσκληρότητα</vt:lpstr>
      <vt:lpstr>Θερμική Κατεργασία</vt:lpstr>
      <vt:lpstr>Θερμική Κατεργασία</vt:lpstr>
      <vt:lpstr>Θερμική Κατεργασία</vt:lpstr>
      <vt:lpstr>Τριβολογική Συμπεριφορά</vt:lpstr>
      <vt:lpstr>Τριβολογική Συμπεριφορά</vt:lpstr>
      <vt:lpstr>Τριβολογική Συμπεριφορά</vt:lpstr>
      <vt:lpstr>Συμπεράσματα</vt:lpstr>
      <vt:lpstr>Συμπεράσματα</vt:lpstr>
      <vt:lpstr>Ευχαριστώ για τον χρόνο σας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ΕΘΝΙΚΟ ΜΕΤΣΟΒΙΟ ΠΟΛΥΤΕΧΝΕΙΟ ΣΧΟΛΗ ΧΗΜΙΚΩΝ ΜΗΧΑΝΙΚΩΝ    Ηλεκτροχημική σύνθεση και ιδιότητες σύνθετων επικαλύψεων μήτρας Sn-Ni ενισχυμένων με νανοσωματίδια οξειδίου του τιτανίου</dc:title>
  <dc:creator>Χρήστης των Windows</dc:creator>
  <cp:lastModifiedBy>Γιαννης Καραγιάννης</cp:lastModifiedBy>
  <cp:revision>45</cp:revision>
  <dcterms:created xsi:type="dcterms:W3CDTF">2022-10-03T16:38:51Z</dcterms:created>
  <dcterms:modified xsi:type="dcterms:W3CDTF">2022-10-31T22:35:47Z</dcterms:modified>
</cp:coreProperties>
</file>