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 id="2147483700" r:id="rId5"/>
  </p:sldMasterIdLst>
  <p:notesMasterIdLst>
    <p:notesMasterId r:id="rId4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x="12192000" cy="6858000"/>
  <p:notesSz cx="6858000" cy="9144000"/>
  <p:defaultText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CEE417-FEA7-4492-81E1-4726FD2B3172}"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09A1F037-2E88-4CB7-AA6B-6266EEF6D45B}">
      <dgm:prSet/>
      <dgm:spPr/>
      <dgm:t>
        <a:bodyPr/>
        <a:lstStyle/>
        <a:p>
          <a:r>
            <a:rPr lang="el-GR" dirty="0"/>
            <a:t>Εισαγωγή</a:t>
          </a:r>
          <a:endParaRPr lang="en-US" dirty="0"/>
        </a:p>
      </dgm:t>
    </dgm:pt>
    <dgm:pt modelId="{49F54410-B881-4BA5-8881-A494742B3A7F}" type="parTrans" cxnId="{21F02B3A-4AF6-4D2C-A469-72846B47BEAE}">
      <dgm:prSet/>
      <dgm:spPr/>
      <dgm:t>
        <a:bodyPr/>
        <a:lstStyle/>
        <a:p>
          <a:endParaRPr lang="en-US"/>
        </a:p>
      </dgm:t>
    </dgm:pt>
    <dgm:pt modelId="{2A409211-8E0A-472F-BA5A-496B8DD92EAF}" type="sibTrans" cxnId="{21F02B3A-4AF6-4D2C-A469-72846B47BEAE}">
      <dgm:prSet/>
      <dgm:spPr/>
      <dgm:t>
        <a:bodyPr/>
        <a:lstStyle/>
        <a:p>
          <a:endParaRPr lang="en-US"/>
        </a:p>
      </dgm:t>
    </dgm:pt>
    <dgm:pt modelId="{58D7723D-E799-4C78-82C0-5CDF6B6EE65F}">
      <dgm:prSet/>
      <dgm:spPr/>
      <dgm:t>
        <a:bodyPr/>
        <a:lstStyle/>
        <a:p>
          <a:pPr rtl="0"/>
          <a:r>
            <a:rPr lang="el-GR" dirty="0">
              <a:latin typeface="Corbel" panose="020B0503020204020204"/>
            </a:rPr>
            <a:t>Προετοιμασία μοντέλου δικτύου</a:t>
          </a:r>
          <a:endParaRPr lang="en-US" dirty="0"/>
        </a:p>
      </dgm:t>
    </dgm:pt>
    <dgm:pt modelId="{6070377D-5CC1-41B8-9F7D-6109E261AEF0}" type="parTrans" cxnId="{1BDA760A-E6BE-4F35-A87C-78FF5561C2A6}">
      <dgm:prSet/>
      <dgm:spPr/>
      <dgm:t>
        <a:bodyPr/>
        <a:lstStyle/>
        <a:p>
          <a:endParaRPr lang="en-US"/>
        </a:p>
      </dgm:t>
    </dgm:pt>
    <dgm:pt modelId="{48D36BE0-030A-4651-91DC-5E9ED0F3C2D0}" type="sibTrans" cxnId="{1BDA760A-E6BE-4F35-A87C-78FF5561C2A6}">
      <dgm:prSet/>
      <dgm:spPr/>
      <dgm:t>
        <a:bodyPr/>
        <a:lstStyle/>
        <a:p>
          <a:endParaRPr lang="en-US"/>
        </a:p>
      </dgm:t>
    </dgm:pt>
    <dgm:pt modelId="{DCBDB385-A072-4A4F-A998-DB290A875EDA}">
      <dgm:prSet/>
      <dgm:spPr/>
      <dgm:t>
        <a:bodyPr/>
        <a:lstStyle/>
        <a:p>
          <a:r>
            <a:rPr lang="el-GR" dirty="0">
              <a:latin typeface="Corbel" panose="020B0503020204020204"/>
            </a:rPr>
            <a:t>Σενάρια</a:t>
          </a:r>
          <a:r>
            <a:rPr lang="el-GR" dirty="0"/>
            <a:t> διαχείρισης πίεσης</a:t>
          </a:r>
          <a:endParaRPr lang="en-US" dirty="0"/>
        </a:p>
      </dgm:t>
    </dgm:pt>
    <dgm:pt modelId="{187FD0E0-D955-4E20-A755-34A5BE5B4D6D}" type="parTrans" cxnId="{FBF60A5A-5265-4AE3-9645-239E6016FC89}">
      <dgm:prSet/>
      <dgm:spPr/>
      <dgm:t>
        <a:bodyPr/>
        <a:lstStyle/>
        <a:p>
          <a:endParaRPr lang="en-US"/>
        </a:p>
      </dgm:t>
    </dgm:pt>
    <dgm:pt modelId="{C0D0173C-8E09-4EFD-ACAD-A18C0B5834D2}" type="sibTrans" cxnId="{FBF60A5A-5265-4AE3-9645-239E6016FC89}">
      <dgm:prSet/>
      <dgm:spPr/>
      <dgm:t>
        <a:bodyPr/>
        <a:lstStyle/>
        <a:p>
          <a:endParaRPr lang="en-US"/>
        </a:p>
      </dgm:t>
    </dgm:pt>
    <dgm:pt modelId="{0D7C9159-F12A-456B-8163-9D8943005DF7}">
      <dgm:prSet/>
      <dgm:spPr/>
      <dgm:t>
        <a:bodyPr/>
        <a:lstStyle/>
        <a:p>
          <a:pPr rtl="0"/>
          <a:r>
            <a:rPr lang="el" dirty="0">
              <a:latin typeface="Corbel" panose="020B0503020204020204"/>
            </a:rPr>
            <a:t>Αξιολόγηση</a:t>
          </a:r>
          <a:r>
            <a:rPr lang="el-GR" dirty="0">
              <a:latin typeface="Corbel" panose="020B0503020204020204"/>
            </a:rPr>
            <a:t> αποτελεσμάτων - Συμπεράσματα</a:t>
          </a:r>
          <a:endParaRPr lang="en-US" dirty="0"/>
        </a:p>
      </dgm:t>
    </dgm:pt>
    <dgm:pt modelId="{11CF7F25-42EE-4DAB-812D-15953469180D}" type="parTrans" cxnId="{B1F16A44-71B9-4011-B11F-EC2C34A60AAF}">
      <dgm:prSet/>
      <dgm:spPr/>
      <dgm:t>
        <a:bodyPr/>
        <a:lstStyle/>
        <a:p>
          <a:endParaRPr lang="en-US"/>
        </a:p>
      </dgm:t>
    </dgm:pt>
    <dgm:pt modelId="{98F2B2A6-85EB-455F-AD25-3FE20F1E3F51}" type="sibTrans" cxnId="{B1F16A44-71B9-4011-B11F-EC2C34A60AAF}">
      <dgm:prSet/>
      <dgm:spPr/>
      <dgm:t>
        <a:bodyPr/>
        <a:lstStyle/>
        <a:p>
          <a:endParaRPr lang="en-US"/>
        </a:p>
      </dgm:t>
    </dgm:pt>
    <dgm:pt modelId="{2DD1B278-F6B4-46B8-9233-2E3A9EFE9299}">
      <dgm:prSet/>
      <dgm:spPr/>
      <dgm:t>
        <a:bodyPr/>
        <a:lstStyle/>
        <a:p>
          <a:r>
            <a:rPr lang="el-GR" dirty="0"/>
            <a:t>Παρουσίαση και εφαρμογή μεθοδολογίας</a:t>
          </a:r>
          <a:endParaRPr lang="en-US" dirty="0"/>
        </a:p>
      </dgm:t>
    </dgm:pt>
    <dgm:pt modelId="{1989D7D7-0910-4A18-9319-E3FEC872C9AD}" type="parTrans" cxnId="{1DFBD591-7C46-401C-B0D4-2C345FF9B339}">
      <dgm:prSet/>
      <dgm:spPr/>
      <dgm:t>
        <a:bodyPr/>
        <a:lstStyle/>
        <a:p>
          <a:endParaRPr lang="en-US"/>
        </a:p>
      </dgm:t>
    </dgm:pt>
    <dgm:pt modelId="{52891925-31F9-4DBB-952B-11A65AE0EC60}" type="sibTrans" cxnId="{1DFBD591-7C46-401C-B0D4-2C345FF9B339}">
      <dgm:prSet/>
      <dgm:spPr/>
      <dgm:t>
        <a:bodyPr/>
        <a:lstStyle/>
        <a:p>
          <a:endParaRPr lang="en-US"/>
        </a:p>
      </dgm:t>
    </dgm:pt>
    <dgm:pt modelId="{BED6C66B-3CC4-4A8F-982F-51AED83831A9}" type="pres">
      <dgm:prSet presAssocID="{53CEE417-FEA7-4492-81E1-4726FD2B3172}" presName="linear" presStyleCnt="0">
        <dgm:presLayoutVars>
          <dgm:dir/>
          <dgm:animLvl val="lvl"/>
          <dgm:resizeHandles val="exact"/>
        </dgm:presLayoutVars>
      </dgm:prSet>
      <dgm:spPr/>
    </dgm:pt>
    <dgm:pt modelId="{4E864F32-3E42-4A50-B981-961C1F48DBF3}" type="pres">
      <dgm:prSet presAssocID="{09A1F037-2E88-4CB7-AA6B-6266EEF6D45B}" presName="parentLin" presStyleCnt="0"/>
      <dgm:spPr/>
    </dgm:pt>
    <dgm:pt modelId="{88304BF3-CE93-4498-ABB6-909E38BE5A6F}" type="pres">
      <dgm:prSet presAssocID="{09A1F037-2E88-4CB7-AA6B-6266EEF6D45B}" presName="parentLeftMargin" presStyleLbl="node1" presStyleIdx="0" presStyleCnt="3"/>
      <dgm:spPr/>
    </dgm:pt>
    <dgm:pt modelId="{434BFB80-5632-43C1-ADFA-133601B2883B}" type="pres">
      <dgm:prSet presAssocID="{09A1F037-2E88-4CB7-AA6B-6266EEF6D45B}" presName="parentText" presStyleLbl="node1" presStyleIdx="0" presStyleCnt="3">
        <dgm:presLayoutVars>
          <dgm:chMax val="0"/>
          <dgm:bulletEnabled val="1"/>
        </dgm:presLayoutVars>
      </dgm:prSet>
      <dgm:spPr/>
    </dgm:pt>
    <dgm:pt modelId="{3550BD0E-20B8-4B4A-805F-9EBB663419C1}" type="pres">
      <dgm:prSet presAssocID="{09A1F037-2E88-4CB7-AA6B-6266EEF6D45B}" presName="negativeSpace" presStyleCnt="0"/>
      <dgm:spPr/>
    </dgm:pt>
    <dgm:pt modelId="{48F7570D-DC87-41B1-8CE1-8E094E95F8FA}" type="pres">
      <dgm:prSet presAssocID="{09A1F037-2E88-4CB7-AA6B-6266EEF6D45B}" presName="childText" presStyleLbl="conFgAcc1" presStyleIdx="0" presStyleCnt="3">
        <dgm:presLayoutVars>
          <dgm:bulletEnabled val="1"/>
        </dgm:presLayoutVars>
      </dgm:prSet>
      <dgm:spPr/>
    </dgm:pt>
    <dgm:pt modelId="{2470BFBC-8FCA-49C6-939E-91E1E282863F}" type="pres">
      <dgm:prSet presAssocID="{2A409211-8E0A-472F-BA5A-496B8DD92EAF}" presName="spaceBetweenRectangles" presStyleCnt="0"/>
      <dgm:spPr/>
    </dgm:pt>
    <dgm:pt modelId="{AD4223AB-BC00-4324-8F2D-F697E9429529}" type="pres">
      <dgm:prSet presAssocID="{2DD1B278-F6B4-46B8-9233-2E3A9EFE9299}" presName="parentLin" presStyleCnt="0"/>
      <dgm:spPr/>
    </dgm:pt>
    <dgm:pt modelId="{4EB531CA-26BE-4953-AC62-34F1E9215B1E}" type="pres">
      <dgm:prSet presAssocID="{2DD1B278-F6B4-46B8-9233-2E3A9EFE9299}" presName="parentLeftMargin" presStyleLbl="node1" presStyleIdx="0" presStyleCnt="3"/>
      <dgm:spPr/>
    </dgm:pt>
    <dgm:pt modelId="{78D79FD4-DC1B-482C-A0E8-10A38A9E7687}" type="pres">
      <dgm:prSet presAssocID="{2DD1B278-F6B4-46B8-9233-2E3A9EFE9299}" presName="parentText" presStyleLbl="node1" presStyleIdx="1" presStyleCnt="3">
        <dgm:presLayoutVars>
          <dgm:chMax val="0"/>
          <dgm:bulletEnabled val="1"/>
        </dgm:presLayoutVars>
      </dgm:prSet>
      <dgm:spPr/>
    </dgm:pt>
    <dgm:pt modelId="{72DAB5D0-D1C2-444E-8E17-B7ECCF92A9DF}" type="pres">
      <dgm:prSet presAssocID="{2DD1B278-F6B4-46B8-9233-2E3A9EFE9299}" presName="negativeSpace" presStyleCnt="0"/>
      <dgm:spPr/>
    </dgm:pt>
    <dgm:pt modelId="{53FABA82-2383-465E-98BF-BE1DA364AD89}" type="pres">
      <dgm:prSet presAssocID="{2DD1B278-F6B4-46B8-9233-2E3A9EFE9299}" presName="childText" presStyleLbl="conFgAcc1" presStyleIdx="1" presStyleCnt="3">
        <dgm:presLayoutVars>
          <dgm:bulletEnabled val="1"/>
        </dgm:presLayoutVars>
      </dgm:prSet>
      <dgm:spPr/>
    </dgm:pt>
    <dgm:pt modelId="{1AE5BC94-438F-4F31-9148-AF7A5CCB29C7}" type="pres">
      <dgm:prSet presAssocID="{52891925-31F9-4DBB-952B-11A65AE0EC60}" presName="spaceBetweenRectangles" presStyleCnt="0"/>
      <dgm:spPr/>
    </dgm:pt>
    <dgm:pt modelId="{AB657178-DFD4-4F9D-97AF-B8392EE37857}" type="pres">
      <dgm:prSet presAssocID="{0D7C9159-F12A-456B-8163-9D8943005DF7}" presName="parentLin" presStyleCnt="0"/>
      <dgm:spPr/>
    </dgm:pt>
    <dgm:pt modelId="{657740B8-ECE6-414C-B827-D7A0B6D79F9A}" type="pres">
      <dgm:prSet presAssocID="{0D7C9159-F12A-456B-8163-9D8943005DF7}" presName="parentLeftMargin" presStyleLbl="node1" presStyleIdx="1" presStyleCnt="3"/>
      <dgm:spPr/>
    </dgm:pt>
    <dgm:pt modelId="{D3954D81-62A3-49F8-86C5-2911398BD5D9}" type="pres">
      <dgm:prSet presAssocID="{0D7C9159-F12A-456B-8163-9D8943005DF7}" presName="parentText" presStyleLbl="node1" presStyleIdx="2" presStyleCnt="3">
        <dgm:presLayoutVars>
          <dgm:chMax val="0"/>
          <dgm:bulletEnabled val="1"/>
        </dgm:presLayoutVars>
      </dgm:prSet>
      <dgm:spPr/>
    </dgm:pt>
    <dgm:pt modelId="{C77EB36A-CBF0-41CE-B95B-0CE2BD6B9362}" type="pres">
      <dgm:prSet presAssocID="{0D7C9159-F12A-456B-8163-9D8943005DF7}" presName="negativeSpace" presStyleCnt="0"/>
      <dgm:spPr/>
    </dgm:pt>
    <dgm:pt modelId="{5E7693AA-EB8D-4C5C-AED8-9FE170C324EC}" type="pres">
      <dgm:prSet presAssocID="{0D7C9159-F12A-456B-8163-9D8943005DF7}" presName="childText" presStyleLbl="conFgAcc1" presStyleIdx="2" presStyleCnt="3">
        <dgm:presLayoutVars>
          <dgm:bulletEnabled val="1"/>
        </dgm:presLayoutVars>
      </dgm:prSet>
      <dgm:spPr/>
    </dgm:pt>
  </dgm:ptLst>
  <dgm:cxnLst>
    <dgm:cxn modelId="{1BDA760A-E6BE-4F35-A87C-78FF5561C2A6}" srcId="{2DD1B278-F6B4-46B8-9233-2E3A9EFE9299}" destId="{58D7723D-E799-4C78-82C0-5CDF6B6EE65F}" srcOrd="0" destOrd="0" parTransId="{6070377D-5CC1-41B8-9F7D-6109E261AEF0}" sibTransId="{48D36BE0-030A-4651-91DC-5E9ED0F3C2D0}"/>
    <dgm:cxn modelId="{C3D3371A-28EA-4655-9D29-A1383EDE52E2}" type="presOf" srcId="{2DD1B278-F6B4-46B8-9233-2E3A9EFE9299}" destId="{78D79FD4-DC1B-482C-A0E8-10A38A9E7687}" srcOrd="1" destOrd="0" presId="urn:microsoft.com/office/officeart/2005/8/layout/list1"/>
    <dgm:cxn modelId="{21F02B3A-4AF6-4D2C-A469-72846B47BEAE}" srcId="{53CEE417-FEA7-4492-81E1-4726FD2B3172}" destId="{09A1F037-2E88-4CB7-AA6B-6266EEF6D45B}" srcOrd="0" destOrd="0" parTransId="{49F54410-B881-4BA5-8881-A494742B3A7F}" sibTransId="{2A409211-8E0A-472F-BA5A-496B8DD92EAF}"/>
    <dgm:cxn modelId="{C109E23E-A776-4F75-9924-179E09FC815A}" type="presOf" srcId="{58D7723D-E799-4C78-82C0-5CDF6B6EE65F}" destId="{53FABA82-2383-465E-98BF-BE1DA364AD89}" srcOrd="0" destOrd="0" presId="urn:microsoft.com/office/officeart/2005/8/layout/list1"/>
    <dgm:cxn modelId="{B1F16A44-71B9-4011-B11F-EC2C34A60AAF}" srcId="{53CEE417-FEA7-4492-81E1-4726FD2B3172}" destId="{0D7C9159-F12A-456B-8163-9D8943005DF7}" srcOrd="2" destOrd="0" parTransId="{11CF7F25-42EE-4DAB-812D-15953469180D}" sibTransId="{98F2B2A6-85EB-455F-AD25-3FE20F1E3F51}"/>
    <dgm:cxn modelId="{FBF60A5A-5265-4AE3-9645-239E6016FC89}" srcId="{2DD1B278-F6B4-46B8-9233-2E3A9EFE9299}" destId="{DCBDB385-A072-4A4F-A998-DB290A875EDA}" srcOrd="1" destOrd="0" parTransId="{187FD0E0-D955-4E20-A755-34A5BE5B4D6D}" sibTransId="{C0D0173C-8E09-4EFD-ACAD-A18C0B5834D2}"/>
    <dgm:cxn modelId="{1DFBD591-7C46-401C-B0D4-2C345FF9B339}" srcId="{53CEE417-FEA7-4492-81E1-4726FD2B3172}" destId="{2DD1B278-F6B4-46B8-9233-2E3A9EFE9299}" srcOrd="1" destOrd="0" parTransId="{1989D7D7-0910-4A18-9319-E3FEC872C9AD}" sibTransId="{52891925-31F9-4DBB-952B-11A65AE0EC60}"/>
    <dgm:cxn modelId="{953BDE9D-5F24-49B7-AA47-3C50172FACFE}" type="presOf" srcId="{53CEE417-FEA7-4492-81E1-4726FD2B3172}" destId="{BED6C66B-3CC4-4A8F-982F-51AED83831A9}" srcOrd="0" destOrd="0" presId="urn:microsoft.com/office/officeart/2005/8/layout/list1"/>
    <dgm:cxn modelId="{ED55C3CA-31AB-4BD9-A694-BC88D01E0A27}" type="presOf" srcId="{0D7C9159-F12A-456B-8163-9D8943005DF7}" destId="{657740B8-ECE6-414C-B827-D7A0B6D79F9A}" srcOrd="0" destOrd="0" presId="urn:microsoft.com/office/officeart/2005/8/layout/list1"/>
    <dgm:cxn modelId="{C49D47D0-A357-4027-9880-5A2A9A644B7A}" type="presOf" srcId="{09A1F037-2E88-4CB7-AA6B-6266EEF6D45B}" destId="{88304BF3-CE93-4498-ABB6-909E38BE5A6F}" srcOrd="0" destOrd="0" presId="urn:microsoft.com/office/officeart/2005/8/layout/list1"/>
    <dgm:cxn modelId="{BAD9A3D6-268D-4902-804E-703D23B000E3}" type="presOf" srcId="{DCBDB385-A072-4A4F-A998-DB290A875EDA}" destId="{53FABA82-2383-465E-98BF-BE1DA364AD89}" srcOrd="0" destOrd="1" presId="urn:microsoft.com/office/officeart/2005/8/layout/list1"/>
    <dgm:cxn modelId="{4A6767DF-3D6C-42CE-A562-6FC2B1D77325}" type="presOf" srcId="{09A1F037-2E88-4CB7-AA6B-6266EEF6D45B}" destId="{434BFB80-5632-43C1-ADFA-133601B2883B}" srcOrd="1" destOrd="0" presId="urn:microsoft.com/office/officeart/2005/8/layout/list1"/>
    <dgm:cxn modelId="{2F6A40ED-3974-45E5-9C52-7B84A19A5F80}" type="presOf" srcId="{2DD1B278-F6B4-46B8-9233-2E3A9EFE9299}" destId="{4EB531CA-26BE-4953-AC62-34F1E9215B1E}" srcOrd="0" destOrd="0" presId="urn:microsoft.com/office/officeart/2005/8/layout/list1"/>
    <dgm:cxn modelId="{053BFDFD-0A2B-4AF3-8282-83C9956249BD}" type="presOf" srcId="{0D7C9159-F12A-456B-8163-9D8943005DF7}" destId="{D3954D81-62A3-49F8-86C5-2911398BD5D9}" srcOrd="1" destOrd="0" presId="urn:microsoft.com/office/officeart/2005/8/layout/list1"/>
    <dgm:cxn modelId="{66992E31-F777-4A72-AF2B-BBE7CD4CB503}" type="presParOf" srcId="{BED6C66B-3CC4-4A8F-982F-51AED83831A9}" destId="{4E864F32-3E42-4A50-B981-961C1F48DBF3}" srcOrd="0" destOrd="0" presId="urn:microsoft.com/office/officeart/2005/8/layout/list1"/>
    <dgm:cxn modelId="{BEF10533-6EBC-4D87-AB2D-F20C16E345BA}" type="presParOf" srcId="{4E864F32-3E42-4A50-B981-961C1F48DBF3}" destId="{88304BF3-CE93-4498-ABB6-909E38BE5A6F}" srcOrd="0" destOrd="0" presId="urn:microsoft.com/office/officeart/2005/8/layout/list1"/>
    <dgm:cxn modelId="{E2117435-8945-4014-B40A-57786F75432A}" type="presParOf" srcId="{4E864F32-3E42-4A50-B981-961C1F48DBF3}" destId="{434BFB80-5632-43C1-ADFA-133601B2883B}" srcOrd="1" destOrd="0" presId="urn:microsoft.com/office/officeart/2005/8/layout/list1"/>
    <dgm:cxn modelId="{99D42BF0-8E80-4307-90A7-B0B697138861}" type="presParOf" srcId="{BED6C66B-3CC4-4A8F-982F-51AED83831A9}" destId="{3550BD0E-20B8-4B4A-805F-9EBB663419C1}" srcOrd="1" destOrd="0" presId="urn:microsoft.com/office/officeart/2005/8/layout/list1"/>
    <dgm:cxn modelId="{6B7CC677-EA5F-4D0D-B83E-12A578A4CAB1}" type="presParOf" srcId="{BED6C66B-3CC4-4A8F-982F-51AED83831A9}" destId="{48F7570D-DC87-41B1-8CE1-8E094E95F8FA}" srcOrd="2" destOrd="0" presId="urn:microsoft.com/office/officeart/2005/8/layout/list1"/>
    <dgm:cxn modelId="{388E9A84-33F9-4565-969F-1FA6E0EF3774}" type="presParOf" srcId="{BED6C66B-3CC4-4A8F-982F-51AED83831A9}" destId="{2470BFBC-8FCA-49C6-939E-91E1E282863F}" srcOrd="3" destOrd="0" presId="urn:microsoft.com/office/officeart/2005/8/layout/list1"/>
    <dgm:cxn modelId="{9FF8D745-3664-4E15-BB71-EE39AC40A1E6}" type="presParOf" srcId="{BED6C66B-3CC4-4A8F-982F-51AED83831A9}" destId="{AD4223AB-BC00-4324-8F2D-F697E9429529}" srcOrd="4" destOrd="0" presId="urn:microsoft.com/office/officeart/2005/8/layout/list1"/>
    <dgm:cxn modelId="{7047943B-D02D-4F88-B157-5C19F31888BD}" type="presParOf" srcId="{AD4223AB-BC00-4324-8F2D-F697E9429529}" destId="{4EB531CA-26BE-4953-AC62-34F1E9215B1E}" srcOrd="0" destOrd="0" presId="urn:microsoft.com/office/officeart/2005/8/layout/list1"/>
    <dgm:cxn modelId="{9AE9BA70-42F4-4B0F-8E22-C297598FF15B}" type="presParOf" srcId="{AD4223AB-BC00-4324-8F2D-F697E9429529}" destId="{78D79FD4-DC1B-482C-A0E8-10A38A9E7687}" srcOrd="1" destOrd="0" presId="urn:microsoft.com/office/officeart/2005/8/layout/list1"/>
    <dgm:cxn modelId="{4B3894FF-AACC-4E20-A1E9-30E950EFA416}" type="presParOf" srcId="{BED6C66B-3CC4-4A8F-982F-51AED83831A9}" destId="{72DAB5D0-D1C2-444E-8E17-B7ECCF92A9DF}" srcOrd="5" destOrd="0" presId="urn:microsoft.com/office/officeart/2005/8/layout/list1"/>
    <dgm:cxn modelId="{E60A10A5-0DF4-4AD8-9707-3E88B63AD30C}" type="presParOf" srcId="{BED6C66B-3CC4-4A8F-982F-51AED83831A9}" destId="{53FABA82-2383-465E-98BF-BE1DA364AD89}" srcOrd="6" destOrd="0" presId="urn:microsoft.com/office/officeart/2005/8/layout/list1"/>
    <dgm:cxn modelId="{82C596FD-5C54-4986-A857-A715FFE47A7E}" type="presParOf" srcId="{BED6C66B-3CC4-4A8F-982F-51AED83831A9}" destId="{1AE5BC94-438F-4F31-9148-AF7A5CCB29C7}" srcOrd="7" destOrd="0" presId="urn:microsoft.com/office/officeart/2005/8/layout/list1"/>
    <dgm:cxn modelId="{83944697-ADB4-4771-8B3D-6309C7EED26F}" type="presParOf" srcId="{BED6C66B-3CC4-4A8F-982F-51AED83831A9}" destId="{AB657178-DFD4-4F9D-97AF-B8392EE37857}" srcOrd="8" destOrd="0" presId="urn:microsoft.com/office/officeart/2005/8/layout/list1"/>
    <dgm:cxn modelId="{C0DA27B3-7E18-4CA0-8AA6-4B44C40C9795}" type="presParOf" srcId="{AB657178-DFD4-4F9D-97AF-B8392EE37857}" destId="{657740B8-ECE6-414C-B827-D7A0B6D79F9A}" srcOrd="0" destOrd="0" presId="urn:microsoft.com/office/officeart/2005/8/layout/list1"/>
    <dgm:cxn modelId="{18BC2C11-B895-458D-BC33-F3F2278D922F}" type="presParOf" srcId="{AB657178-DFD4-4F9D-97AF-B8392EE37857}" destId="{D3954D81-62A3-49F8-86C5-2911398BD5D9}" srcOrd="1" destOrd="0" presId="urn:microsoft.com/office/officeart/2005/8/layout/list1"/>
    <dgm:cxn modelId="{714B243A-0BD3-4D70-829C-D8D58BC755EC}" type="presParOf" srcId="{BED6C66B-3CC4-4A8F-982F-51AED83831A9}" destId="{C77EB36A-CBF0-41CE-B95B-0CE2BD6B9362}" srcOrd="9" destOrd="0" presId="urn:microsoft.com/office/officeart/2005/8/layout/list1"/>
    <dgm:cxn modelId="{77F546CD-7780-4A32-B34C-829CDE3AD8F6}" type="presParOf" srcId="{BED6C66B-3CC4-4A8F-982F-51AED83831A9}" destId="{5E7693AA-EB8D-4C5C-AED8-9FE170C324E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985A2C-2731-4915-AAB3-B726E6D5082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5C3A9BC-FA3B-453A-BBF6-409A0B4F5093}">
      <dgm:prSet/>
      <dgm:spPr/>
      <dgm:t>
        <a:bodyPr/>
        <a:lstStyle/>
        <a:p>
          <a:r>
            <a:rPr lang="el-GR" b="1" dirty="0"/>
            <a:t>Συμπεράσματα</a:t>
          </a:r>
          <a:endParaRPr lang="en-US" dirty="0"/>
        </a:p>
      </dgm:t>
    </dgm:pt>
    <dgm:pt modelId="{2BA7B448-0B6D-4D03-9980-284F963E8653}" type="parTrans" cxnId="{7929C7AA-7511-447B-887A-E689A9ACA4D9}">
      <dgm:prSet/>
      <dgm:spPr/>
      <dgm:t>
        <a:bodyPr/>
        <a:lstStyle/>
        <a:p>
          <a:endParaRPr lang="en-US"/>
        </a:p>
      </dgm:t>
    </dgm:pt>
    <dgm:pt modelId="{3F04F223-F29F-4F5A-AC00-B2BBA1570E26}" type="sibTrans" cxnId="{7929C7AA-7511-447B-887A-E689A9ACA4D9}">
      <dgm:prSet/>
      <dgm:spPr/>
      <dgm:t>
        <a:bodyPr/>
        <a:lstStyle/>
        <a:p>
          <a:endParaRPr lang="en-US"/>
        </a:p>
      </dgm:t>
    </dgm:pt>
    <dgm:pt modelId="{4A5F1248-94DC-490F-8991-C8141DC0C275}">
      <dgm:prSet/>
      <dgm:spPr/>
      <dgm:t>
        <a:bodyPr/>
        <a:lstStyle/>
        <a:p>
          <a:r>
            <a:rPr lang="el-GR" dirty="0"/>
            <a:t>Μείωση απωλειών με βελτιστοποίηση ρυθμίσεων βαλβίδων κατά μία ποσοστιαία μονάδα στο δίκτυο εφαρμογής με διατήρηση υφιστάμενων θέσεων</a:t>
          </a:r>
          <a:endParaRPr lang="en-US" dirty="0"/>
        </a:p>
      </dgm:t>
    </dgm:pt>
    <dgm:pt modelId="{9979F74C-1010-4332-A6C9-5CA811582813}" type="parTrans" cxnId="{07DE2340-A759-49F8-B47C-94A59A602EBF}">
      <dgm:prSet/>
      <dgm:spPr/>
      <dgm:t>
        <a:bodyPr/>
        <a:lstStyle/>
        <a:p>
          <a:endParaRPr lang="en-US"/>
        </a:p>
      </dgm:t>
    </dgm:pt>
    <dgm:pt modelId="{07EB617C-D00C-4374-8411-DDAB21519186}" type="sibTrans" cxnId="{07DE2340-A759-49F8-B47C-94A59A602EBF}">
      <dgm:prSet/>
      <dgm:spPr/>
      <dgm:t>
        <a:bodyPr/>
        <a:lstStyle/>
        <a:p>
          <a:endParaRPr lang="en-US"/>
        </a:p>
      </dgm:t>
    </dgm:pt>
    <dgm:pt modelId="{A4C39563-61C2-42F8-AC0C-1290AC299617}">
      <dgm:prSet/>
      <dgm:spPr/>
      <dgm:t>
        <a:bodyPr/>
        <a:lstStyle/>
        <a:p>
          <a:r>
            <a:rPr lang="el-GR" dirty="0"/>
            <a:t>Ρεαλιστικό υπολογιστικό υπόβαθρο για την κατανομή των απωλειών και των ζητήσεων</a:t>
          </a:r>
          <a:endParaRPr lang="en-US" dirty="0"/>
        </a:p>
      </dgm:t>
    </dgm:pt>
    <dgm:pt modelId="{BD3F6761-49D1-4FCA-B9A3-B0BC99D933A4}" type="parTrans" cxnId="{A135BD09-CB86-4395-97CF-37F500CDBE62}">
      <dgm:prSet/>
      <dgm:spPr/>
      <dgm:t>
        <a:bodyPr/>
        <a:lstStyle/>
        <a:p>
          <a:endParaRPr lang="en-US"/>
        </a:p>
      </dgm:t>
    </dgm:pt>
    <dgm:pt modelId="{3C3787D9-CB08-4B6E-9194-718FD0D8BE16}" type="sibTrans" cxnId="{A135BD09-CB86-4395-97CF-37F500CDBE62}">
      <dgm:prSet/>
      <dgm:spPr/>
      <dgm:t>
        <a:bodyPr/>
        <a:lstStyle/>
        <a:p>
          <a:endParaRPr lang="en-US"/>
        </a:p>
      </dgm:t>
    </dgm:pt>
    <dgm:pt modelId="{4AE58E19-BB94-4B17-8E37-E986C893F90D}">
      <dgm:prSet/>
      <dgm:spPr/>
      <dgm:t>
        <a:bodyPr/>
        <a:lstStyle/>
        <a:p>
          <a:r>
            <a:rPr lang="el-GR" dirty="0"/>
            <a:t>Εντοπισμός περιοχών μεγαλύτερων απωλειών</a:t>
          </a:r>
          <a:endParaRPr lang="en-US" dirty="0"/>
        </a:p>
      </dgm:t>
    </dgm:pt>
    <dgm:pt modelId="{14A6A1CE-CEBC-424D-AE75-B689AAC9AB61}" type="parTrans" cxnId="{61B7B946-22EC-414F-A886-7B3738895D14}">
      <dgm:prSet/>
      <dgm:spPr/>
      <dgm:t>
        <a:bodyPr/>
        <a:lstStyle/>
        <a:p>
          <a:endParaRPr lang="en-US"/>
        </a:p>
      </dgm:t>
    </dgm:pt>
    <dgm:pt modelId="{CC7A4954-E986-45EC-84EE-DA2F525216D1}" type="sibTrans" cxnId="{61B7B946-22EC-414F-A886-7B3738895D14}">
      <dgm:prSet/>
      <dgm:spPr/>
      <dgm:t>
        <a:bodyPr/>
        <a:lstStyle/>
        <a:p>
          <a:endParaRPr lang="en-US"/>
        </a:p>
      </dgm:t>
    </dgm:pt>
    <dgm:pt modelId="{538B9340-ABF1-4D20-93CF-E56809CDD1BD}">
      <dgm:prSet/>
      <dgm:spPr/>
      <dgm:t>
        <a:bodyPr/>
        <a:lstStyle/>
        <a:p>
          <a:r>
            <a:rPr lang="el-GR" dirty="0"/>
            <a:t>Βάση για εφαρμογή περισσότερων μεθόδων αντιμετώπισης απωλειών</a:t>
          </a:r>
          <a:endParaRPr lang="en-US" dirty="0"/>
        </a:p>
      </dgm:t>
    </dgm:pt>
    <dgm:pt modelId="{23695920-F905-4038-B1FB-68D212C52746}" type="parTrans" cxnId="{63B69531-FD1C-4C4A-9D98-14748CC29744}">
      <dgm:prSet/>
      <dgm:spPr/>
      <dgm:t>
        <a:bodyPr/>
        <a:lstStyle/>
        <a:p>
          <a:endParaRPr lang="en-US"/>
        </a:p>
      </dgm:t>
    </dgm:pt>
    <dgm:pt modelId="{4F42B289-94FE-420B-9BD5-4719274A5019}" type="sibTrans" cxnId="{63B69531-FD1C-4C4A-9D98-14748CC29744}">
      <dgm:prSet/>
      <dgm:spPr/>
      <dgm:t>
        <a:bodyPr/>
        <a:lstStyle/>
        <a:p>
          <a:endParaRPr lang="en-US"/>
        </a:p>
      </dgm:t>
    </dgm:pt>
    <dgm:pt modelId="{8DE94D73-6E54-4D41-B969-88B82827E2E5}">
      <dgm:prSet/>
      <dgm:spPr/>
      <dgm:t>
        <a:bodyPr/>
        <a:lstStyle/>
        <a:p>
          <a:r>
            <a:rPr lang="el-GR" b="1" dirty="0"/>
            <a:t>Μελλοντικές επεκτάσεις</a:t>
          </a:r>
          <a:endParaRPr lang="en-US" dirty="0"/>
        </a:p>
      </dgm:t>
    </dgm:pt>
    <dgm:pt modelId="{D4E4EA62-FBC1-4FB3-B532-84E39C56CA55}" type="parTrans" cxnId="{8FD6E03C-D664-4D17-AAE7-0B560E40180C}">
      <dgm:prSet/>
      <dgm:spPr/>
      <dgm:t>
        <a:bodyPr/>
        <a:lstStyle/>
        <a:p>
          <a:endParaRPr lang="en-US"/>
        </a:p>
      </dgm:t>
    </dgm:pt>
    <dgm:pt modelId="{58F1008B-A0F5-4469-9C12-C6E79A425F02}" type="sibTrans" cxnId="{8FD6E03C-D664-4D17-AAE7-0B560E40180C}">
      <dgm:prSet/>
      <dgm:spPr/>
      <dgm:t>
        <a:bodyPr/>
        <a:lstStyle/>
        <a:p>
          <a:endParaRPr lang="en-US"/>
        </a:p>
      </dgm:t>
    </dgm:pt>
    <dgm:pt modelId="{1C94D532-7774-4F72-A028-D4C51298F566}">
      <dgm:prSet/>
      <dgm:spPr/>
      <dgm:t>
        <a:bodyPr/>
        <a:lstStyle/>
        <a:p>
          <a:r>
            <a:rPr lang="el-GR" dirty="0"/>
            <a:t>Διαφορετικοί συνδυασμοί των δύο τύπων βαλβίδων</a:t>
          </a:r>
          <a:endParaRPr lang="en-US" dirty="0"/>
        </a:p>
      </dgm:t>
    </dgm:pt>
    <dgm:pt modelId="{72137657-2889-4CFD-B5E5-DAA0BCD06557}" type="parTrans" cxnId="{E8B77A88-3F45-48F1-9192-E951D7E20F71}">
      <dgm:prSet/>
      <dgm:spPr/>
      <dgm:t>
        <a:bodyPr/>
        <a:lstStyle/>
        <a:p>
          <a:endParaRPr lang="en-US"/>
        </a:p>
      </dgm:t>
    </dgm:pt>
    <dgm:pt modelId="{3FF2ED15-5352-43DE-BC9B-AEB7BC42DFB9}" type="sibTrans" cxnId="{E8B77A88-3F45-48F1-9192-E951D7E20F71}">
      <dgm:prSet/>
      <dgm:spPr/>
      <dgm:t>
        <a:bodyPr/>
        <a:lstStyle/>
        <a:p>
          <a:endParaRPr lang="en-US"/>
        </a:p>
      </dgm:t>
    </dgm:pt>
    <dgm:pt modelId="{F21B4521-4AF2-479C-BEA2-C29F4C441EAF}">
      <dgm:prSet/>
      <dgm:spPr/>
      <dgm:t>
        <a:bodyPr/>
        <a:lstStyle/>
        <a:p>
          <a:r>
            <a:rPr lang="el-GR" dirty="0"/>
            <a:t>Ένταξη παράγοντα κόστους</a:t>
          </a:r>
          <a:endParaRPr lang="en-US" dirty="0"/>
        </a:p>
      </dgm:t>
    </dgm:pt>
    <dgm:pt modelId="{A7FD7247-C893-44D5-B106-827BC71604EA}" type="parTrans" cxnId="{198E0F29-5CE2-4CD3-99C3-3550EB14257C}">
      <dgm:prSet/>
      <dgm:spPr/>
      <dgm:t>
        <a:bodyPr/>
        <a:lstStyle/>
        <a:p>
          <a:endParaRPr lang="en-US"/>
        </a:p>
      </dgm:t>
    </dgm:pt>
    <dgm:pt modelId="{71AAB7B7-3EC9-482D-8965-A48B18EE638E}" type="sibTrans" cxnId="{198E0F29-5CE2-4CD3-99C3-3550EB14257C}">
      <dgm:prSet/>
      <dgm:spPr/>
      <dgm:t>
        <a:bodyPr/>
        <a:lstStyle/>
        <a:p>
          <a:endParaRPr lang="en-US"/>
        </a:p>
      </dgm:t>
    </dgm:pt>
    <dgm:pt modelId="{8EFDF9CA-9160-4D8B-9726-2101175B900D}">
      <dgm:prSet/>
      <dgm:spPr/>
      <dgm:t>
        <a:bodyPr/>
        <a:lstStyle/>
        <a:p>
          <a:r>
            <a:rPr lang="el-GR" dirty="0"/>
            <a:t>Περισσότερες χρονικές περίοδοι για τις χρον. μεταβ. ρύθμισης</a:t>
          </a:r>
          <a:endParaRPr lang="en-US" dirty="0"/>
        </a:p>
      </dgm:t>
    </dgm:pt>
    <dgm:pt modelId="{D5934D92-A97E-4AA2-9E34-727D79100605}" type="parTrans" cxnId="{F46268C3-49E8-4A53-A8B5-36423226E471}">
      <dgm:prSet/>
      <dgm:spPr/>
      <dgm:t>
        <a:bodyPr/>
        <a:lstStyle/>
        <a:p>
          <a:endParaRPr lang="en-US"/>
        </a:p>
      </dgm:t>
    </dgm:pt>
    <dgm:pt modelId="{A6E2D658-CEF5-4DBC-83D6-2B3257F833CF}" type="sibTrans" cxnId="{F46268C3-49E8-4A53-A8B5-36423226E471}">
      <dgm:prSet/>
      <dgm:spPr/>
      <dgm:t>
        <a:bodyPr/>
        <a:lstStyle/>
        <a:p>
          <a:endParaRPr lang="en-US"/>
        </a:p>
      </dgm:t>
    </dgm:pt>
    <dgm:pt modelId="{91F175DE-89B9-417B-A97A-4CFE282632F5}">
      <dgm:prSet/>
      <dgm:spPr/>
      <dgm:t>
        <a:bodyPr/>
        <a:lstStyle/>
        <a:p>
          <a:r>
            <a:rPr lang="el-GR" dirty="0"/>
            <a:t>Εφαρμογή για περισσότερες πραγματικές και στοχαστικές </a:t>
          </a:r>
          <a:r>
            <a:rPr lang="el-GR" dirty="0" err="1"/>
            <a:t>χρονοσειρές</a:t>
          </a:r>
          <a:r>
            <a:rPr lang="el-GR" dirty="0"/>
            <a:t> ζητήσεων</a:t>
          </a:r>
          <a:endParaRPr lang="en-US" dirty="0"/>
        </a:p>
      </dgm:t>
    </dgm:pt>
    <dgm:pt modelId="{4276427D-530E-4955-A6C2-3CDFFE0A6EF0}" type="parTrans" cxnId="{34AD1024-5B0D-4A0D-85C4-503A5BC99AD6}">
      <dgm:prSet/>
      <dgm:spPr/>
      <dgm:t>
        <a:bodyPr/>
        <a:lstStyle/>
        <a:p>
          <a:endParaRPr lang="en-US"/>
        </a:p>
      </dgm:t>
    </dgm:pt>
    <dgm:pt modelId="{6B2B0ECF-0C92-463F-ADF6-5157038FC2EB}" type="sibTrans" cxnId="{34AD1024-5B0D-4A0D-85C4-503A5BC99AD6}">
      <dgm:prSet/>
      <dgm:spPr/>
      <dgm:t>
        <a:bodyPr/>
        <a:lstStyle/>
        <a:p>
          <a:endParaRPr lang="en-US"/>
        </a:p>
      </dgm:t>
    </dgm:pt>
    <dgm:pt modelId="{256942AE-561C-4667-8C21-C1E7216CC46D}" type="pres">
      <dgm:prSet presAssocID="{D7985A2C-2731-4915-AAB3-B726E6D50829}" presName="linear" presStyleCnt="0">
        <dgm:presLayoutVars>
          <dgm:dir/>
          <dgm:animLvl val="lvl"/>
          <dgm:resizeHandles val="exact"/>
        </dgm:presLayoutVars>
      </dgm:prSet>
      <dgm:spPr/>
    </dgm:pt>
    <dgm:pt modelId="{986ED48E-5D4E-4262-8E57-27CED4B694A3}" type="pres">
      <dgm:prSet presAssocID="{75C3A9BC-FA3B-453A-BBF6-409A0B4F5093}" presName="parentLin" presStyleCnt="0"/>
      <dgm:spPr/>
    </dgm:pt>
    <dgm:pt modelId="{FBB18519-06EA-4366-AEC5-74700399A5D7}" type="pres">
      <dgm:prSet presAssocID="{75C3A9BC-FA3B-453A-BBF6-409A0B4F5093}" presName="parentLeftMargin" presStyleLbl="node1" presStyleIdx="0" presStyleCnt="2"/>
      <dgm:spPr/>
    </dgm:pt>
    <dgm:pt modelId="{DB14EC1F-DE20-459B-9F33-B756A0CFD109}" type="pres">
      <dgm:prSet presAssocID="{75C3A9BC-FA3B-453A-BBF6-409A0B4F5093}" presName="parentText" presStyleLbl="node1" presStyleIdx="0" presStyleCnt="2">
        <dgm:presLayoutVars>
          <dgm:chMax val="0"/>
          <dgm:bulletEnabled val="1"/>
        </dgm:presLayoutVars>
      </dgm:prSet>
      <dgm:spPr/>
    </dgm:pt>
    <dgm:pt modelId="{614ACE89-2225-45BD-BA1E-499104B6A381}" type="pres">
      <dgm:prSet presAssocID="{75C3A9BC-FA3B-453A-BBF6-409A0B4F5093}" presName="negativeSpace" presStyleCnt="0"/>
      <dgm:spPr/>
    </dgm:pt>
    <dgm:pt modelId="{8A76E332-0C0B-44E4-BBA6-3B376971EF77}" type="pres">
      <dgm:prSet presAssocID="{75C3A9BC-FA3B-453A-BBF6-409A0B4F5093}" presName="childText" presStyleLbl="conFgAcc1" presStyleIdx="0" presStyleCnt="2">
        <dgm:presLayoutVars>
          <dgm:bulletEnabled val="1"/>
        </dgm:presLayoutVars>
      </dgm:prSet>
      <dgm:spPr/>
    </dgm:pt>
    <dgm:pt modelId="{8F9CD094-A346-40E8-9BBC-9BC536ADECCB}" type="pres">
      <dgm:prSet presAssocID="{3F04F223-F29F-4F5A-AC00-B2BBA1570E26}" presName="spaceBetweenRectangles" presStyleCnt="0"/>
      <dgm:spPr/>
    </dgm:pt>
    <dgm:pt modelId="{64B2FFCF-15B3-432C-A536-29C0B1AAFCD0}" type="pres">
      <dgm:prSet presAssocID="{8DE94D73-6E54-4D41-B969-88B82827E2E5}" presName="parentLin" presStyleCnt="0"/>
      <dgm:spPr/>
    </dgm:pt>
    <dgm:pt modelId="{02F88814-C176-4A14-88E7-B3E085436A32}" type="pres">
      <dgm:prSet presAssocID="{8DE94D73-6E54-4D41-B969-88B82827E2E5}" presName="parentLeftMargin" presStyleLbl="node1" presStyleIdx="0" presStyleCnt="2"/>
      <dgm:spPr/>
    </dgm:pt>
    <dgm:pt modelId="{AC7D5A76-DA71-4A58-8398-8EB635F0356D}" type="pres">
      <dgm:prSet presAssocID="{8DE94D73-6E54-4D41-B969-88B82827E2E5}" presName="parentText" presStyleLbl="node1" presStyleIdx="1" presStyleCnt="2">
        <dgm:presLayoutVars>
          <dgm:chMax val="0"/>
          <dgm:bulletEnabled val="1"/>
        </dgm:presLayoutVars>
      </dgm:prSet>
      <dgm:spPr/>
    </dgm:pt>
    <dgm:pt modelId="{EB240766-B260-4317-BB25-68D525D640FC}" type="pres">
      <dgm:prSet presAssocID="{8DE94D73-6E54-4D41-B969-88B82827E2E5}" presName="negativeSpace" presStyleCnt="0"/>
      <dgm:spPr/>
    </dgm:pt>
    <dgm:pt modelId="{8EB49790-2DB5-485D-8B95-065E159F1C24}" type="pres">
      <dgm:prSet presAssocID="{8DE94D73-6E54-4D41-B969-88B82827E2E5}" presName="childText" presStyleLbl="conFgAcc1" presStyleIdx="1" presStyleCnt="2">
        <dgm:presLayoutVars>
          <dgm:bulletEnabled val="1"/>
        </dgm:presLayoutVars>
      </dgm:prSet>
      <dgm:spPr/>
    </dgm:pt>
  </dgm:ptLst>
  <dgm:cxnLst>
    <dgm:cxn modelId="{A135BD09-CB86-4395-97CF-37F500CDBE62}" srcId="{75C3A9BC-FA3B-453A-BBF6-409A0B4F5093}" destId="{A4C39563-61C2-42F8-AC0C-1290AC299617}" srcOrd="1" destOrd="0" parTransId="{BD3F6761-49D1-4FCA-B9A3-B0BC99D933A4}" sibTransId="{3C3787D9-CB08-4B6E-9194-718FD0D8BE16}"/>
    <dgm:cxn modelId="{34AD1024-5B0D-4A0D-85C4-503A5BC99AD6}" srcId="{8DE94D73-6E54-4D41-B969-88B82827E2E5}" destId="{91F175DE-89B9-417B-A97A-4CFE282632F5}" srcOrd="3" destOrd="0" parTransId="{4276427D-530E-4955-A6C2-3CDFFE0A6EF0}" sibTransId="{6B2B0ECF-0C92-463F-ADF6-5157038FC2EB}"/>
    <dgm:cxn modelId="{198E0F29-5CE2-4CD3-99C3-3550EB14257C}" srcId="{8DE94D73-6E54-4D41-B969-88B82827E2E5}" destId="{F21B4521-4AF2-479C-BEA2-C29F4C441EAF}" srcOrd="1" destOrd="0" parTransId="{A7FD7247-C893-44D5-B106-827BC71604EA}" sibTransId="{71AAB7B7-3EC9-482D-8965-A48B18EE638E}"/>
    <dgm:cxn modelId="{63B69531-FD1C-4C4A-9D98-14748CC29744}" srcId="{75C3A9BC-FA3B-453A-BBF6-409A0B4F5093}" destId="{538B9340-ABF1-4D20-93CF-E56809CDD1BD}" srcOrd="3" destOrd="0" parTransId="{23695920-F905-4038-B1FB-68D212C52746}" sibTransId="{4F42B289-94FE-420B-9BD5-4719274A5019}"/>
    <dgm:cxn modelId="{A7865D37-9952-499F-BA7F-1F72725B6E83}" type="presOf" srcId="{75C3A9BC-FA3B-453A-BBF6-409A0B4F5093}" destId="{DB14EC1F-DE20-459B-9F33-B756A0CFD109}" srcOrd="1" destOrd="0" presId="urn:microsoft.com/office/officeart/2005/8/layout/list1"/>
    <dgm:cxn modelId="{8FD6E03C-D664-4D17-AAE7-0B560E40180C}" srcId="{D7985A2C-2731-4915-AAB3-B726E6D50829}" destId="{8DE94D73-6E54-4D41-B969-88B82827E2E5}" srcOrd="1" destOrd="0" parTransId="{D4E4EA62-FBC1-4FB3-B532-84E39C56CA55}" sibTransId="{58F1008B-A0F5-4469-9C12-C6E79A425F02}"/>
    <dgm:cxn modelId="{07DE2340-A759-49F8-B47C-94A59A602EBF}" srcId="{75C3A9BC-FA3B-453A-BBF6-409A0B4F5093}" destId="{4A5F1248-94DC-490F-8991-C8141DC0C275}" srcOrd="0" destOrd="0" parTransId="{9979F74C-1010-4332-A6C9-5CA811582813}" sibTransId="{07EB617C-D00C-4374-8411-DDAB21519186}"/>
    <dgm:cxn modelId="{4AADAE5B-70EF-45BA-A929-0065EC16F729}" type="presOf" srcId="{8DE94D73-6E54-4D41-B969-88B82827E2E5}" destId="{AC7D5A76-DA71-4A58-8398-8EB635F0356D}" srcOrd="1" destOrd="0" presId="urn:microsoft.com/office/officeart/2005/8/layout/list1"/>
    <dgm:cxn modelId="{E8FF1B45-6581-4980-A063-44069CBDDF01}" type="presOf" srcId="{A4C39563-61C2-42F8-AC0C-1290AC299617}" destId="{8A76E332-0C0B-44E4-BBA6-3B376971EF77}" srcOrd="0" destOrd="1" presId="urn:microsoft.com/office/officeart/2005/8/layout/list1"/>
    <dgm:cxn modelId="{61B7B946-22EC-414F-A886-7B3738895D14}" srcId="{75C3A9BC-FA3B-453A-BBF6-409A0B4F5093}" destId="{4AE58E19-BB94-4B17-8E37-E986C893F90D}" srcOrd="2" destOrd="0" parTransId="{14A6A1CE-CEBC-424D-AE75-B689AAC9AB61}" sibTransId="{CC7A4954-E986-45EC-84EE-DA2F525216D1}"/>
    <dgm:cxn modelId="{CF174988-CA28-4C90-9F79-5A5D2A0BA65D}" type="presOf" srcId="{8DE94D73-6E54-4D41-B969-88B82827E2E5}" destId="{02F88814-C176-4A14-88E7-B3E085436A32}" srcOrd="0" destOrd="0" presId="urn:microsoft.com/office/officeart/2005/8/layout/list1"/>
    <dgm:cxn modelId="{E8B77A88-3F45-48F1-9192-E951D7E20F71}" srcId="{8DE94D73-6E54-4D41-B969-88B82827E2E5}" destId="{1C94D532-7774-4F72-A028-D4C51298F566}" srcOrd="0" destOrd="0" parTransId="{72137657-2889-4CFD-B5E5-DAA0BCD06557}" sibTransId="{3FF2ED15-5352-43DE-BC9B-AEB7BC42DFB9}"/>
    <dgm:cxn modelId="{509E0B91-1247-4E1F-A931-0F3C08540823}" type="presOf" srcId="{4A5F1248-94DC-490F-8991-C8141DC0C275}" destId="{8A76E332-0C0B-44E4-BBA6-3B376971EF77}" srcOrd="0" destOrd="0" presId="urn:microsoft.com/office/officeart/2005/8/layout/list1"/>
    <dgm:cxn modelId="{235E939D-1759-4BBD-A1D0-3092AB1A2526}" type="presOf" srcId="{1C94D532-7774-4F72-A028-D4C51298F566}" destId="{8EB49790-2DB5-485D-8B95-065E159F1C24}" srcOrd="0" destOrd="0" presId="urn:microsoft.com/office/officeart/2005/8/layout/list1"/>
    <dgm:cxn modelId="{B3887EA4-BDEB-413B-879C-240B24789E09}" type="presOf" srcId="{8EFDF9CA-9160-4D8B-9726-2101175B900D}" destId="{8EB49790-2DB5-485D-8B95-065E159F1C24}" srcOrd="0" destOrd="2" presId="urn:microsoft.com/office/officeart/2005/8/layout/list1"/>
    <dgm:cxn modelId="{7929C7AA-7511-447B-887A-E689A9ACA4D9}" srcId="{D7985A2C-2731-4915-AAB3-B726E6D50829}" destId="{75C3A9BC-FA3B-453A-BBF6-409A0B4F5093}" srcOrd="0" destOrd="0" parTransId="{2BA7B448-0B6D-4D03-9980-284F963E8653}" sibTransId="{3F04F223-F29F-4F5A-AC00-B2BBA1570E26}"/>
    <dgm:cxn modelId="{AA3489AB-1B6D-4C67-AF87-C405A0B5D6FB}" type="presOf" srcId="{538B9340-ABF1-4D20-93CF-E56809CDD1BD}" destId="{8A76E332-0C0B-44E4-BBA6-3B376971EF77}" srcOrd="0" destOrd="3" presId="urn:microsoft.com/office/officeart/2005/8/layout/list1"/>
    <dgm:cxn modelId="{80AA54B5-DAE1-4AE2-99F1-F6118CB4A304}" type="presOf" srcId="{75C3A9BC-FA3B-453A-BBF6-409A0B4F5093}" destId="{FBB18519-06EA-4366-AEC5-74700399A5D7}" srcOrd="0" destOrd="0" presId="urn:microsoft.com/office/officeart/2005/8/layout/list1"/>
    <dgm:cxn modelId="{F46268C3-49E8-4A53-A8B5-36423226E471}" srcId="{8DE94D73-6E54-4D41-B969-88B82827E2E5}" destId="{8EFDF9CA-9160-4D8B-9726-2101175B900D}" srcOrd="2" destOrd="0" parTransId="{D5934D92-A97E-4AA2-9E34-727D79100605}" sibTransId="{A6E2D658-CEF5-4DBC-83D6-2B3257F833CF}"/>
    <dgm:cxn modelId="{63D906D9-8654-44A4-88E7-09F99AB16DF7}" type="presOf" srcId="{91F175DE-89B9-417B-A97A-4CFE282632F5}" destId="{8EB49790-2DB5-485D-8B95-065E159F1C24}" srcOrd="0" destOrd="3" presId="urn:microsoft.com/office/officeart/2005/8/layout/list1"/>
    <dgm:cxn modelId="{59510DE3-F681-433C-8F49-1B40CA69EAB4}" type="presOf" srcId="{F21B4521-4AF2-479C-BEA2-C29F4C441EAF}" destId="{8EB49790-2DB5-485D-8B95-065E159F1C24}" srcOrd="0" destOrd="1" presId="urn:microsoft.com/office/officeart/2005/8/layout/list1"/>
    <dgm:cxn modelId="{3F5922EE-656F-43A7-8E29-EB7CEDA6A381}" type="presOf" srcId="{4AE58E19-BB94-4B17-8E37-E986C893F90D}" destId="{8A76E332-0C0B-44E4-BBA6-3B376971EF77}" srcOrd="0" destOrd="2" presId="urn:microsoft.com/office/officeart/2005/8/layout/list1"/>
    <dgm:cxn modelId="{DAE404F5-A22E-4616-9820-C8D37137BBD7}" type="presOf" srcId="{D7985A2C-2731-4915-AAB3-B726E6D50829}" destId="{256942AE-561C-4667-8C21-C1E7216CC46D}" srcOrd="0" destOrd="0" presId="urn:microsoft.com/office/officeart/2005/8/layout/list1"/>
    <dgm:cxn modelId="{D68CBE91-2376-4E24-8176-B15E121A2FB5}" type="presParOf" srcId="{256942AE-561C-4667-8C21-C1E7216CC46D}" destId="{986ED48E-5D4E-4262-8E57-27CED4B694A3}" srcOrd="0" destOrd="0" presId="urn:microsoft.com/office/officeart/2005/8/layout/list1"/>
    <dgm:cxn modelId="{62E03437-42EB-44AF-B482-C2F3B84C64CE}" type="presParOf" srcId="{986ED48E-5D4E-4262-8E57-27CED4B694A3}" destId="{FBB18519-06EA-4366-AEC5-74700399A5D7}" srcOrd="0" destOrd="0" presId="urn:microsoft.com/office/officeart/2005/8/layout/list1"/>
    <dgm:cxn modelId="{5FB88D1C-8762-4B55-8F9D-75DB3E75DF33}" type="presParOf" srcId="{986ED48E-5D4E-4262-8E57-27CED4B694A3}" destId="{DB14EC1F-DE20-459B-9F33-B756A0CFD109}" srcOrd="1" destOrd="0" presId="urn:microsoft.com/office/officeart/2005/8/layout/list1"/>
    <dgm:cxn modelId="{403EABA7-1298-4604-AB82-FAAD15716D96}" type="presParOf" srcId="{256942AE-561C-4667-8C21-C1E7216CC46D}" destId="{614ACE89-2225-45BD-BA1E-499104B6A381}" srcOrd="1" destOrd="0" presId="urn:microsoft.com/office/officeart/2005/8/layout/list1"/>
    <dgm:cxn modelId="{D3F70B71-B906-49F9-9C2A-52A0D10C96DE}" type="presParOf" srcId="{256942AE-561C-4667-8C21-C1E7216CC46D}" destId="{8A76E332-0C0B-44E4-BBA6-3B376971EF77}" srcOrd="2" destOrd="0" presId="urn:microsoft.com/office/officeart/2005/8/layout/list1"/>
    <dgm:cxn modelId="{96999932-0EE8-4F54-9789-910C9FF79D5D}" type="presParOf" srcId="{256942AE-561C-4667-8C21-C1E7216CC46D}" destId="{8F9CD094-A346-40E8-9BBC-9BC536ADECCB}" srcOrd="3" destOrd="0" presId="urn:microsoft.com/office/officeart/2005/8/layout/list1"/>
    <dgm:cxn modelId="{DA53BBFF-C5A8-4839-83FB-14FB023C4C00}" type="presParOf" srcId="{256942AE-561C-4667-8C21-C1E7216CC46D}" destId="{64B2FFCF-15B3-432C-A536-29C0B1AAFCD0}" srcOrd="4" destOrd="0" presId="urn:microsoft.com/office/officeart/2005/8/layout/list1"/>
    <dgm:cxn modelId="{276BC9FF-04B7-4932-9335-D40CDC005D53}" type="presParOf" srcId="{64B2FFCF-15B3-432C-A536-29C0B1AAFCD0}" destId="{02F88814-C176-4A14-88E7-B3E085436A32}" srcOrd="0" destOrd="0" presId="urn:microsoft.com/office/officeart/2005/8/layout/list1"/>
    <dgm:cxn modelId="{46F0267D-E47B-4966-9D1B-9AEF65750F13}" type="presParOf" srcId="{64B2FFCF-15B3-432C-A536-29C0B1AAFCD0}" destId="{AC7D5A76-DA71-4A58-8398-8EB635F0356D}" srcOrd="1" destOrd="0" presId="urn:microsoft.com/office/officeart/2005/8/layout/list1"/>
    <dgm:cxn modelId="{3FFC34A7-6CDE-42EA-A342-4BB33E846079}" type="presParOf" srcId="{256942AE-561C-4667-8C21-C1E7216CC46D}" destId="{EB240766-B260-4317-BB25-68D525D640FC}" srcOrd="5" destOrd="0" presId="urn:microsoft.com/office/officeart/2005/8/layout/list1"/>
    <dgm:cxn modelId="{6E198CC6-B5A7-4B29-9D2F-9778E65C1C9B}" type="presParOf" srcId="{256942AE-561C-4667-8C21-C1E7216CC46D}" destId="{8EB49790-2DB5-485D-8B95-065E159F1C24}"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F7570D-DC87-41B1-8CE1-8E094E95F8FA}">
      <dsp:nvSpPr>
        <dsp:cNvPr id="0" name=""/>
        <dsp:cNvSpPr/>
      </dsp:nvSpPr>
      <dsp:spPr>
        <a:xfrm>
          <a:off x="0" y="869422"/>
          <a:ext cx="6711480" cy="42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sp>
    <dsp:sp modelId="{434BFB80-5632-43C1-ADFA-133601B2883B}">
      <dsp:nvSpPr>
        <dsp:cNvPr id="0" name=""/>
        <dsp:cNvSpPr/>
      </dsp:nvSpPr>
      <dsp:spPr>
        <a:xfrm>
          <a:off x="335574" y="618502"/>
          <a:ext cx="4698036" cy="501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575" tIns="0" rIns="177575" bIns="0" numCol="1" spcCol="1270" anchor="ctr" anchorCtr="0">
          <a:noAutofit/>
        </a:bodyPr>
        <a:lstStyle/>
        <a:p>
          <a:pPr marL="0" lvl="0" indent="0" algn="l" defTabSz="755650">
            <a:lnSpc>
              <a:spcPct val="90000"/>
            </a:lnSpc>
            <a:spcBef>
              <a:spcPct val="0"/>
            </a:spcBef>
            <a:spcAft>
              <a:spcPct val="35000"/>
            </a:spcAft>
            <a:buNone/>
          </a:pPr>
          <a:r>
            <a:rPr lang="el-GR" sz="1700" kern="1200" dirty="0"/>
            <a:t>Εισαγωγή</a:t>
          </a:r>
          <a:endParaRPr lang="en-US" sz="1700" kern="1200" dirty="0"/>
        </a:p>
      </dsp:txBody>
      <dsp:txXfrm>
        <a:off x="360072" y="643000"/>
        <a:ext cx="4649040" cy="452844"/>
      </dsp:txXfrm>
    </dsp:sp>
    <dsp:sp modelId="{53FABA82-2383-465E-98BF-BE1DA364AD89}">
      <dsp:nvSpPr>
        <dsp:cNvPr id="0" name=""/>
        <dsp:cNvSpPr/>
      </dsp:nvSpPr>
      <dsp:spPr>
        <a:xfrm>
          <a:off x="0" y="1640542"/>
          <a:ext cx="6711480" cy="9906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txBody>
        <a:bodyPr spcFirstLastPara="0" vert="horz" wrap="square" lIns="520885" tIns="354076" rIns="520885" bIns="120904" numCol="1" spcCol="1270" anchor="t" anchorCtr="0">
          <a:noAutofit/>
        </a:bodyPr>
        <a:lstStyle/>
        <a:p>
          <a:pPr marL="171450" lvl="1" indent="-171450" algn="l" defTabSz="755650" rtl="0">
            <a:lnSpc>
              <a:spcPct val="90000"/>
            </a:lnSpc>
            <a:spcBef>
              <a:spcPct val="0"/>
            </a:spcBef>
            <a:spcAft>
              <a:spcPct val="15000"/>
            </a:spcAft>
            <a:buChar char="•"/>
          </a:pPr>
          <a:r>
            <a:rPr lang="el-GR" sz="1700" kern="1200" dirty="0">
              <a:latin typeface="Corbel" panose="020B0503020204020204"/>
            </a:rPr>
            <a:t>Προετοιμασία μοντέλου δικτύου</a:t>
          </a:r>
          <a:endParaRPr lang="en-US" sz="1700" kern="1200" dirty="0"/>
        </a:p>
        <a:p>
          <a:pPr marL="171450" lvl="1" indent="-171450" algn="l" defTabSz="755650">
            <a:lnSpc>
              <a:spcPct val="90000"/>
            </a:lnSpc>
            <a:spcBef>
              <a:spcPct val="0"/>
            </a:spcBef>
            <a:spcAft>
              <a:spcPct val="15000"/>
            </a:spcAft>
            <a:buChar char="•"/>
          </a:pPr>
          <a:r>
            <a:rPr lang="el-GR" sz="1700" kern="1200" dirty="0">
              <a:latin typeface="Corbel" panose="020B0503020204020204"/>
            </a:rPr>
            <a:t>Σενάρια</a:t>
          </a:r>
          <a:r>
            <a:rPr lang="el-GR" sz="1700" kern="1200" dirty="0"/>
            <a:t> διαχείρισης πίεσης</a:t>
          </a:r>
          <a:endParaRPr lang="en-US" sz="1700" kern="1200" dirty="0"/>
        </a:p>
      </dsp:txBody>
      <dsp:txXfrm>
        <a:off x="0" y="1640542"/>
        <a:ext cx="6711480" cy="990675"/>
      </dsp:txXfrm>
    </dsp:sp>
    <dsp:sp modelId="{78D79FD4-DC1B-482C-A0E8-10A38A9E7687}">
      <dsp:nvSpPr>
        <dsp:cNvPr id="0" name=""/>
        <dsp:cNvSpPr/>
      </dsp:nvSpPr>
      <dsp:spPr>
        <a:xfrm>
          <a:off x="335574" y="1389622"/>
          <a:ext cx="4698036" cy="501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575" tIns="0" rIns="177575" bIns="0" numCol="1" spcCol="1270" anchor="ctr" anchorCtr="0">
          <a:noAutofit/>
        </a:bodyPr>
        <a:lstStyle/>
        <a:p>
          <a:pPr marL="0" lvl="0" indent="0" algn="l" defTabSz="755650">
            <a:lnSpc>
              <a:spcPct val="90000"/>
            </a:lnSpc>
            <a:spcBef>
              <a:spcPct val="0"/>
            </a:spcBef>
            <a:spcAft>
              <a:spcPct val="35000"/>
            </a:spcAft>
            <a:buNone/>
          </a:pPr>
          <a:r>
            <a:rPr lang="el-GR" sz="1700" kern="1200" dirty="0"/>
            <a:t>Παρουσίαση και εφαρμογή μεθοδολογίας</a:t>
          </a:r>
          <a:endParaRPr lang="en-US" sz="1700" kern="1200" dirty="0"/>
        </a:p>
      </dsp:txBody>
      <dsp:txXfrm>
        <a:off x="360072" y="1414120"/>
        <a:ext cx="4649040" cy="452844"/>
      </dsp:txXfrm>
    </dsp:sp>
    <dsp:sp modelId="{5E7693AA-EB8D-4C5C-AED8-9FE170C324EC}">
      <dsp:nvSpPr>
        <dsp:cNvPr id="0" name=""/>
        <dsp:cNvSpPr/>
      </dsp:nvSpPr>
      <dsp:spPr>
        <a:xfrm>
          <a:off x="0" y="2973937"/>
          <a:ext cx="6711480" cy="42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sp>
    <dsp:sp modelId="{D3954D81-62A3-49F8-86C5-2911398BD5D9}">
      <dsp:nvSpPr>
        <dsp:cNvPr id="0" name=""/>
        <dsp:cNvSpPr/>
      </dsp:nvSpPr>
      <dsp:spPr>
        <a:xfrm>
          <a:off x="335574" y="2723017"/>
          <a:ext cx="4698036" cy="501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575" tIns="0" rIns="177575" bIns="0" numCol="1" spcCol="1270" anchor="ctr" anchorCtr="0">
          <a:noAutofit/>
        </a:bodyPr>
        <a:lstStyle/>
        <a:p>
          <a:pPr marL="0" lvl="0" indent="0" algn="l" defTabSz="755650" rtl="0">
            <a:lnSpc>
              <a:spcPct val="90000"/>
            </a:lnSpc>
            <a:spcBef>
              <a:spcPct val="0"/>
            </a:spcBef>
            <a:spcAft>
              <a:spcPct val="35000"/>
            </a:spcAft>
            <a:buNone/>
          </a:pPr>
          <a:r>
            <a:rPr lang="el" sz="1700" kern="1200" dirty="0">
              <a:latin typeface="Corbel" panose="020B0503020204020204"/>
            </a:rPr>
            <a:t>Αξιολόγηση</a:t>
          </a:r>
          <a:r>
            <a:rPr lang="el-GR" sz="1700" kern="1200" dirty="0">
              <a:latin typeface="Corbel" panose="020B0503020204020204"/>
            </a:rPr>
            <a:t> αποτελεσμάτων - Συμπεράσματα</a:t>
          </a:r>
          <a:endParaRPr lang="en-US" sz="1700" kern="1200" dirty="0"/>
        </a:p>
      </dsp:txBody>
      <dsp:txXfrm>
        <a:off x="360072" y="2747515"/>
        <a:ext cx="4649040"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76E332-0C0B-44E4-BBA6-3B376971EF77}">
      <dsp:nvSpPr>
        <dsp:cNvPr id="0" name=""/>
        <dsp:cNvSpPr/>
      </dsp:nvSpPr>
      <dsp:spPr>
        <a:xfrm>
          <a:off x="0" y="311850"/>
          <a:ext cx="7727760" cy="2551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599760" tIns="374904" rIns="599760" bIns="128016" numCol="1" spcCol="1270" anchor="t" anchorCtr="0">
          <a:noAutofit/>
        </a:bodyPr>
        <a:lstStyle/>
        <a:p>
          <a:pPr marL="171450" lvl="1" indent="-171450" algn="l" defTabSz="800100">
            <a:lnSpc>
              <a:spcPct val="90000"/>
            </a:lnSpc>
            <a:spcBef>
              <a:spcPct val="0"/>
            </a:spcBef>
            <a:spcAft>
              <a:spcPct val="15000"/>
            </a:spcAft>
            <a:buChar char="•"/>
          </a:pPr>
          <a:r>
            <a:rPr lang="el-GR" sz="1800" kern="1200" dirty="0"/>
            <a:t>Μείωση απωλειών με βελτιστοποίηση ρυθμίσεων βαλβίδων κατά μία ποσοστιαία μονάδα στο δίκτυο εφαρμογής με διατήρηση υφιστάμενων θέσεων</a:t>
          </a:r>
          <a:endParaRPr lang="en-US" sz="1800" kern="1200" dirty="0"/>
        </a:p>
        <a:p>
          <a:pPr marL="171450" lvl="1" indent="-171450" algn="l" defTabSz="800100">
            <a:lnSpc>
              <a:spcPct val="90000"/>
            </a:lnSpc>
            <a:spcBef>
              <a:spcPct val="0"/>
            </a:spcBef>
            <a:spcAft>
              <a:spcPct val="15000"/>
            </a:spcAft>
            <a:buChar char="•"/>
          </a:pPr>
          <a:r>
            <a:rPr lang="el-GR" sz="1800" kern="1200" dirty="0"/>
            <a:t>Ρεαλιστικό υπολογιστικό υπόβαθρο για την κατανομή των απωλειών και των ζητήσεων</a:t>
          </a:r>
          <a:endParaRPr lang="en-US" sz="1800" kern="1200" dirty="0"/>
        </a:p>
        <a:p>
          <a:pPr marL="171450" lvl="1" indent="-171450" algn="l" defTabSz="800100">
            <a:lnSpc>
              <a:spcPct val="90000"/>
            </a:lnSpc>
            <a:spcBef>
              <a:spcPct val="0"/>
            </a:spcBef>
            <a:spcAft>
              <a:spcPct val="15000"/>
            </a:spcAft>
            <a:buChar char="•"/>
          </a:pPr>
          <a:r>
            <a:rPr lang="el-GR" sz="1800" kern="1200" dirty="0"/>
            <a:t>Εντοπισμός περιοχών μεγαλύτερων απωλειών</a:t>
          </a:r>
          <a:endParaRPr lang="en-US" sz="1800" kern="1200" dirty="0"/>
        </a:p>
        <a:p>
          <a:pPr marL="171450" lvl="1" indent="-171450" algn="l" defTabSz="800100">
            <a:lnSpc>
              <a:spcPct val="90000"/>
            </a:lnSpc>
            <a:spcBef>
              <a:spcPct val="0"/>
            </a:spcBef>
            <a:spcAft>
              <a:spcPct val="15000"/>
            </a:spcAft>
            <a:buChar char="•"/>
          </a:pPr>
          <a:r>
            <a:rPr lang="el-GR" sz="1800" kern="1200" dirty="0"/>
            <a:t>Βάση για εφαρμογή περισσότερων μεθόδων αντιμετώπισης απωλειών</a:t>
          </a:r>
          <a:endParaRPr lang="en-US" sz="1800" kern="1200" dirty="0"/>
        </a:p>
      </dsp:txBody>
      <dsp:txXfrm>
        <a:off x="0" y="311850"/>
        <a:ext cx="7727760" cy="2551500"/>
      </dsp:txXfrm>
    </dsp:sp>
    <dsp:sp modelId="{DB14EC1F-DE20-459B-9F33-B756A0CFD109}">
      <dsp:nvSpPr>
        <dsp:cNvPr id="0" name=""/>
        <dsp:cNvSpPr/>
      </dsp:nvSpPr>
      <dsp:spPr>
        <a:xfrm>
          <a:off x="386388" y="46169"/>
          <a:ext cx="5409432"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04464" tIns="0" rIns="204464" bIns="0" numCol="1" spcCol="1270" anchor="ctr" anchorCtr="0">
          <a:noAutofit/>
        </a:bodyPr>
        <a:lstStyle/>
        <a:p>
          <a:pPr marL="0" lvl="0" indent="0" algn="l" defTabSz="800100">
            <a:lnSpc>
              <a:spcPct val="90000"/>
            </a:lnSpc>
            <a:spcBef>
              <a:spcPct val="0"/>
            </a:spcBef>
            <a:spcAft>
              <a:spcPct val="35000"/>
            </a:spcAft>
            <a:buNone/>
          </a:pPr>
          <a:r>
            <a:rPr lang="el-GR" sz="1800" b="1" kern="1200" dirty="0"/>
            <a:t>Συμπεράσματα</a:t>
          </a:r>
          <a:endParaRPr lang="en-US" sz="1800" kern="1200" dirty="0"/>
        </a:p>
      </dsp:txBody>
      <dsp:txXfrm>
        <a:off x="412327" y="72108"/>
        <a:ext cx="5357554" cy="479482"/>
      </dsp:txXfrm>
    </dsp:sp>
    <dsp:sp modelId="{8EB49790-2DB5-485D-8B95-065E159F1C24}">
      <dsp:nvSpPr>
        <dsp:cNvPr id="0" name=""/>
        <dsp:cNvSpPr/>
      </dsp:nvSpPr>
      <dsp:spPr>
        <a:xfrm>
          <a:off x="0" y="3226230"/>
          <a:ext cx="7727760" cy="181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dsp:style>
      <dsp:txBody>
        <a:bodyPr spcFirstLastPara="0" vert="horz" wrap="square" lIns="599760" tIns="374904" rIns="599760" bIns="128016" numCol="1" spcCol="1270" anchor="t" anchorCtr="0">
          <a:noAutofit/>
        </a:bodyPr>
        <a:lstStyle/>
        <a:p>
          <a:pPr marL="171450" lvl="1" indent="-171450" algn="l" defTabSz="800100">
            <a:lnSpc>
              <a:spcPct val="90000"/>
            </a:lnSpc>
            <a:spcBef>
              <a:spcPct val="0"/>
            </a:spcBef>
            <a:spcAft>
              <a:spcPct val="15000"/>
            </a:spcAft>
            <a:buChar char="•"/>
          </a:pPr>
          <a:r>
            <a:rPr lang="el-GR" sz="1800" kern="1200" dirty="0"/>
            <a:t>Διαφορετικοί συνδυασμοί των δύο τύπων βαλβίδων</a:t>
          </a:r>
          <a:endParaRPr lang="en-US" sz="1800" kern="1200" dirty="0"/>
        </a:p>
        <a:p>
          <a:pPr marL="171450" lvl="1" indent="-171450" algn="l" defTabSz="800100">
            <a:lnSpc>
              <a:spcPct val="90000"/>
            </a:lnSpc>
            <a:spcBef>
              <a:spcPct val="0"/>
            </a:spcBef>
            <a:spcAft>
              <a:spcPct val="15000"/>
            </a:spcAft>
            <a:buChar char="•"/>
          </a:pPr>
          <a:r>
            <a:rPr lang="el-GR" sz="1800" kern="1200" dirty="0"/>
            <a:t>Ένταξη παράγοντα κόστους</a:t>
          </a:r>
          <a:endParaRPr lang="en-US" sz="1800" kern="1200" dirty="0"/>
        </a:p>
        <a:p>
          <a:pPr marL="171450" lvl="1" indent="-171450" algn="l" defTabSz="800100">
            <a:lnSpc>
              <a:spcPct val="90000"/>
            </a:lnSpc>
            <a:spcBef>
              <a:spcPct val="0"/>
            </a:spcBef>
            <a:spcAft>
              <a:spcPct val="15000"/>
            </a:spcAft>
            <a:buChar char="•"/>
          </a:pPr>
          <a:r>
            <a:rPr lang="el-GR" sz="1800" kern="1200" dirty="0"/>
            <a:t>Περισσότερες χρονικές περίοδοι για τις χρον. μεταβ. ρύθμισης</a:t>
          </a:r>
          <a:endParaRPr lang="en-US" sz="1800" kern="1200" dirty="0"/>
        </a:p>
        <a:p>
          <a:pPr marL="171450" lvl="1" indent="-171450" algn="l" defTabSz="800100">
            <a:lnSpc>
              <a:spcPct val="90000"/>
            </a:lnSpc>
            <a:spcBef>
              <a:spcPct val="0"/>
            </a:spcBef>
            <a:spcAft>
              <a:spcPct val="15000"/>
            </a:spcAft>
            <a:buChar char="•"/>
          </a:pPr>
          <a:r>
            <a:rPr lang="el-GR" sz="1800" kern="1200" dirty="0"/>
            <a:t>Εφαρμογή για περισσότερες πραγματικές και στοχαστικές </a:t>
          </a:r>
          <a:r>
            <a:rPr lang="el-GR" sz="1800" kern="1200" dirty="0" err="1"/>
            <a:t>χρονοσειρές</a:t>
          </a:r>
          <a:r>
            <a:rPr lang="el-GR" sz="1800" kern="1200" dirty="0"/>
            <a:t> ζητήσεων</a:t>
          </a:r>
          <a:endParaRPr lang="en-US" sz="1800" kern="1200" dirty="0"/>
        </a:p>
      </dsp:txBody>
      <dsp:txXfrm>
        <a:off x="0" y="3226230"/>
        <a:ext cx="7727760" cy="1814400"/>
      </dsp:txXfrm>
    </dsp:sp>
    <dsp:sp modelId="{AC7D5A76-DA71-4A58-8398-8EB635F0356D}">
      <dsp:nvSpPr>
        <dsp:cNvPr id="0" name=""/>
        <dsp:cNvSpPr/>
      </dsp:nvSpPr>
      <dsp:spPr>
        <a:xfrm>
          <a:off x="386388" y="2960550"/>
          <a:ext cx="5409432"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04464" tIns="0" rIns="204464" bIns="0" numCol="1" spcCol="1270" anchor="ctr" anchorCtr="0">
          <a:noAutofit/>
        </a:bodyPr>
        <a:lstStyle/>
        <a:p>
          <a:pPr marL="0" lvl="0" indent="0" algn="l" defTabSz="800100">
            <a:lnSpc>
              <a:spcPct val="90000"/>
            </a:lnSpc>
            <a:spcBef>
              <a:spcPct val="0"/>
            </a:spcBef>
            <a:spcAft>
              <a:spcPct val="35000"/>
            </a:spcAft>
            <a:buNone/>
          </a:pPr>
          <a:r>
            <a:rPr lang="el-GR" sz="1800" b="1" kern="1200" dirty="0"/>
            <a:t>Μελλοντικές επεκτάσεις</a:t>
          </a:r>
          <a:endParaRPr lang="en-US" sz="1800" kern="1200" dirty="0"/>
        </a:p>
      </dsp:txBody>
      <dsp:txXfrm>
        <a:off x="412327" y="2986489"/>
        <a:ext cx="5357554"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2"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l-GR" sz="1800" b="0" strike="noStrike" spc="-1">
                <a:solidFill>
                  <a:srgbClr val="000000"/>
                </a:solidFill>
                <a:latin typeface="Corbel"/>
              </a:rPr>
              <a:t>Πατήστε για μετακίνηση της διαφάνειας</a:t>
            </a:r>
          </a:p>
        </p:txBody>
      </p:sp>
      <p:sp>
        <p:nvSpPr>
          <p:cNvPr id="223"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n-US" sz="2000" b="0" strike="noStrike" spc="-1">
                <a:latin typeface="Arial"/>
              </a:rPr>
              <a:t>Πατήστε για επεξεργασία της μορφής των σημειώσεων</a:t>
            </a:r>
          </a:p>
        </p:txBody>
      </p:sp>
      <p:sp>
        <p:nvSpPr>
          <p:cNvPr id="224"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n-US" sz="1400" b="0" strike="noStrike" spc="-1">
                <a:latin typeface="Times New Roman"/>
              </a:rPr>
              <a:t>&lt;κεφαλίδα&gt;</a:t>
            </a:r>
          </a:p>
        </p:txBody>
      </p:sp>
      <p:sp>
        <p:nvSpPr>
          <p:cNvPr id="225" name="PlaceHolder 4"/>
          <p:cNvSpPr>
            <a:spLocks noGrp="1"/>
          </p:cNvSpPr>
          <p:nvPr>
            <p:ph type="dt"/>
          </p:nvPr>
        </p:nvSpPr>
        <p:spPr>
          <a:xfrm>
            <a:off x="4278960" y="0"/>
            <a:ext cx="3280680" cy="534240"/>
          </a:xfrm>
          <a:prstGeom prst="rect">
            <a:avLst/>
          </a:prstGeom>
          <a:noFill/>
          <a:ln w="0">
            <a:noFill/>
          </a:ln>
        </p:spPr>
        <p:txBody>
          <a:bodyPr lIns="0" tIns="0" rIns="0" bIns="0" anchor="t">
            <a:noAutofit/>
          </a:bodyPr>
          <a:lstStyle/>
          <a:p>
            <a:pPr algn="r"/>
            <a:r>
              <a:rPr lang="en-US" sz="1400" b="0" strike="noStrike" spc="-1">
                <a:latin typeface="Times New Roman"/>
              </a:rPr>
              <a:t>&lt;ημερομηνία/ώρα&gt;</a:t>
            </a:r>
          </a:p>
        </p:txBody>
      </p:sp>
      <p:sp>
        <p:nvSpPr>
          <p:cNvPr id="226" name="PlaceHolder 5"/>
          <p:cNvSpPr>
            <a:spLocks noGrp="1"/>
          </p:cNvSpPr>
          <p:nvPr>
            <p:ph type="ftr"/>
          </p:nvPr>
        </p:nvSpPr>
        <p:spPr>
          <a:xfrm>
            <a:off x="0" y="10157400"/>
            <a:ext cx="3280680" cy="534240"/>
          </a:xfrm>
          <a:prstGeom prst="rect">
            <a:avLst/>
          </a:prstGeom>
          <a:noFill/>
          <a:ln w="0">
            <a:noFill/>
          </a:ln>
        </p:spPr>
        <p:txBody>
          <a:bodyPr lIns="0" tIns="0" rIns="0" bIns="0" anchor="b">
            <a:noAutofit/>
          </a:bodyPr>
          <a:lstStyle/>
          <a:p>
            <a:r>
              <a:rPr lang="en-US" sz="1400" b="0" strike="noStrike" spc="-1">
                <a:latin typeface="Times New Roman"/>
              </a:rPr>
              <a:t>&lt;υποσέλιδο&gt;</a:t>
            </a:r>
          </a:p>
        </p:txBody>
      </p:sp>
      <p:sp>
        <p:nvSpPr>
          <p:cNvPr id="227" name="PlaceHolder 6"/>
          <p:cNvSpPr>
            <a:spLocks noGrp="1"/>
          </p:cNvSpPr>
          <p:nvPr>
            <p:ph type="sldNum"/>
          </p:nvPr>
        </p:nvSpPr>
        <p:spPr>
          <a:xfrm>
            <a:off x="4278960" y="10157400"/>
            <a:ext cx="3280680" cy="534240"/>
          </a:xfrm>
          <a:prstGeom prst="rect">
            <a:avLst/>
          </a:prstGeom>
          <a:noFill/>
          <a:ln w="0">
            <a:noFill/>
          </a:ln>
        </p:spPr>
        <p:txBody>
          <a:bodyPr lIns="0" tIns="0" rIns="0" bIns="0" anchor="b">
            <a:noAutofit/>
          </a:bodyPr>
          <a:lstStyle/>
          <a:p>
            <a:pPr algn="r"/>
            <a:fld id="{AD5138BE-CAFD-4FEC-B950-1C150C62A7DF}"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PlaceHolder 1"/>
          <p:cNvSpPr>
            <a:spLocks noGrp="1" noRot="1" noChangeAspect="1"/>
          </p:cNvSpPr>
          <p:nvPr>
            <p:ph type="sldImg"/>
          </p:nvPr>
        </p:nvSpPr>
        <p:spPr>
          <a:xfrm>
            <a:off x="685800" y="1143000"/>
            <a:ext cx="5486040" cy="3085920"/>
          </a:xfrm>
          <a:prstGeom prst="rect">
            <a:avLst/>
          </a:prstGeom>
          <a:ln w="0">
            <a:noFill/>
          </a:ln>
        </p:spPr>
      </p:sp>
      <p:sp>
        <p:nvSpPr>
          <p:cNvPr id="517"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Ανάμεσα στους στόχους των εταιριών διαχείρισης σήμερα είνα</a:t>
            </a:r>
            <a:r>
              <a:rPr lang="el-GR" sz="2000" b="0" strike="noStrike" spc="-1">
                <a:latin typeface="Arial"/>
              </a:rPr>
              <a:t>ι</a:t>
            </a:r>
            <a:r>
              <a:rPr lang="el" sz="2000" b="0" strike="noStrike" spc="-1">
                <a:latin typeface="Arial"/>
              </a:rPr>
              <a:t> και η μείωση των πραγματικών απωλειών που αποτελούν το μεγαλύτερο ποσοστό του μη ανταποδοτικού νερού στις ανεπτυγμένες χώρες.</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1" strike="noStrike" spc="-1">
                <a:latin typeface="Arial"/>
              </a:rPr>
              <a:t>Στην προσπάθεια μείωσης του μη ανταπ. Νερού αντιμετωπίζουμε θέματα όπως οι </a:t>
            </a:r>
            <a:r>
              <a:rPr lang="el" sz="2000" b="0" strike="noStrike" spc="-1">
                <a:latin typeface="Arial"/>
              </a:rPr>
              <a:t>συνεχώς γηράσκουσες υποδομές των δικτύων, οι αλλαγές στα μοτίβα ζήτησης λόγω της αστικοποίησης και των αλλαγών στις ανάγκες των καταναλωτών και το ότι δεν έχουμε πάντα μοντέλα που απεικονίζουν ρεαλιστικά τις απώλειες.</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Έτσι προσπαθούμε να μειώσουμε τις απώλειες, ψάχνοντας οικονομικά συμφέρουσες λύσεις οι οποίες θα βασίζονται σε ένα ρεαλιστικό και αξιόπιστο υπολογιστικό υπόβαθρο.</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endParaRPr lang="en-US" sz="2000" b="0" strike="noStrike" spc="-1">
              <a:latin typeface="Arial"/>
            </a:endParaRPr>
          </a:p>
        </p:txBody>
      </p:sp>
      <p:sp>
        <p:nvSpPr>
          <p:cNvPr id="518"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1F7BB94D-51B2-4BFE-A280-4709C2717F30}" type="slidenum">
              <a:rPr lang="en-001" sz="1200" b="0" strike="noStrike" spc="-1">
                <a:latin typeface="Times New Roman"/>
              </a:rPr>
              <a:t>3</a:t>
            </a:fld>
            <a:endParaRPr lang="en-US" sz="12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PlaceHolder 1"/>
          <p:cNvSpPr>
            <a:spLocks noGrp="1" noRot="1" noChangeAspect="1"/>
          </p:cNvSpPr>
          <p:nvPr>
            <p:ph type="sldImg"/>
          </p:nvPr>
        </p:nvSpPr>
        <p:spPr>
          <a:xfrm>
            <a:off x="685800" y="1143000"/>
            <a:ext cx="5486400" cy="3086100"/>
          </a:xfrm>
          <a:prstGeom prst="rect">
            <a:avLst/>
          </a:prstGeom>
          <a:ln w="0">
            <a:noFill/>
          </a:ln>
        </p:spPr>
      </p:sp>
      <p:sp>
        <p:nvSpPr>
          <p:cNvPr id="544"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Με την ολοκλήρωση αυτής της διαδικασίας προκύπτει αυτό το διάγραμμα που είναι μοναδικό για κάθε δίκτυο.</a:t>
            </a:r>
          </a:p>
          <a:p>
            <a:pPr marL="216000" indent="-216000">
              <a:lnSpc>
                <a:spcPct val="100000"/>
              </a:lnSpc>
            </a:pPr>
            <a:r>
              <a:rPr lang="en-US" sz="2000" b="0" strike="noStrike" spc="-1">
                <a:latin typeface="Arial"/>
              </a:rPr>
              <a:t>Στον οριζόντιο άξονα φαίνεται ο μέσος συντελεστή απωλειών των αγωγών για κάθε τιμή Knet,i και στον κάθετο το ποσοστό της κατανάλωσης στους κόμβους ζήτησης δηλαδή το 1 μείον το ποσοστό απωλειών. </a:t>
            </a:r>
          </a:p>
          <a:p>
            <a:pPr marL="216000" indent="-216000">
              <a:lnSpc>
                <a:spcPct val="100000"/>
              </a:lnSpc>
            </a:pPr>
            <a:r>
              <a:rPr lang="en-US" sz="2000" b="0" strike="noStrike" spc="-1">
                <a:latin typeface="Arial"/>
              </a:rPr>
              <a:t>Για το ποσοστό απωλειών του δικτύου ΚΥ11 21 % αναζητούμε με παρεμβολή  στο διάγραμμα την τιμή 0.79 η οποία αντιστοιχεί σε μέσο συντελεστή απωλειών ίσο με 2.83*10-3</a:t>
            </a:r>
          </a:p>
        </p:txBody>
      </p:sp>
      <p:sp>
        <p:nvSpPr>
          <p:cNvPr id="545"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A68582C3-3217-4F2D-B98F-18E11F30DDF6}" type="slidenum">
              <a:rPr lang="el-GR" sz="1200" b="0" strike="noStrike" spc="-1">
                <a:latin typeface="Times New Roman"/>
              </a:rPr>
              <a:t>13</a:t>
            </a:fld>
            <a:endParaRPr lang="en-US" sz="1200" b="0" strike="noStrike" spc="-1">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PlaceHolder 1"/>
          <p:cNvSpPr>
            <a:spLocks noGrp="1" noRot="1" noChangeAspect="1"/>
          </p:cNvSpPr>
          <p:nvPr>
            <p:ph type="sldImg"/>
          </p:nvPr>
        </p:nvSpPr>
        <p:spPr>
          <a:xfrm>
            <a:off x="685800" y="1143000"/>
            <a:ext cx="5486040" cy="3085920"/>
          </a:xfrm>
          <a:prstGeom prst="rect">
            <a:avLst/>
          </a:prstGeom>
          <a:ln w="0">
            <a:noFill/>
          </a:ln>
        </p:spPr>
      </p:sp>
      <p:sp>
        <p:nvSpPr>
          <p:cNvPr id="547"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Μπορεί να εφαρμοστεί και σε άλλα δίκτυα. Σε αυτά τα δύο αναζητώντας το ίδιο ποσοστό απωλειών καταλήγουμε σε διαφορετικούς μέσους συντελεστές και διαφορετική μορφή του διαγράμματος.</a:t>
            </a:r>
          </a:p>
        </p:txBody>
      </p:sp>
      <p:sp>
        <p:nvSpPr>
          <p:cNvPr id="548"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43F37E15-F015-4736-8D92-40C2F41A5FD1}" type="slidenum">
              <a:rPr lang="en-US" sz="1200" b="0" strike="noStrike" spc="-1">
                <a:latin typeface="Times New Roman"/>
              </a:rPr>
              <a:t>14</a:t>
            </a:fld>
            <a:endParaRPr lang="en-US" sz="1200" b="0" strike="noStrike" spc="-1">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PlaceHolder 1"/>
          <p:cNvSpPr>
            <a:spLocks noGrp="1" noRot="1" noChangeAspect="1"/>
          </p:cNvSpPr>
          <p:nvPr>
            <p:ph type="sldImg"/>
          </p:nvPr>
        </p:nvSpPr>
        <p:spPr>
          <a:xfrm>
            <a:off x="685800" y="1143000"/>
            <a:ext cx="5486040" cy="3085920"/>
          </a:xfrm>
          <a:prstGeom prst="rect">
            <a:avLst/>
          </a:prstGeom>
          <a:ln w="0">
            <a:noFill/>
          </a:ln>
        </p:spPr>
      </p:sp>
      <p:sp>
        <p:nvSpPr>
          <p:cNvPr id="550"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Πλέον έχουμε μία εικόνα για τη χωρική κατανομή των απωλειών με βάση τα χαρακτηριστικά του κάθε αγωγού.</a:t>
            </a:r>
          </a:p>
        </p:txBody>
      </p:sp>
      <p:sp>
        <p:nvSpPr>
          <p:cNvPr id="551"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48833559-3BA3-40AE-B0AA-AEEEEDB0DA1B}" type="slidenum">
              <a:rPr lang="en-US" sz="1200" b="0" strike="noStrike" spc="-1">
                <a:latin typeface="Times New Roman"/>
              </a:rPr>
              <a:t>15</a:t>
            </a:fld>
            <a:endParaRPr lang="en-US" sz="1200" b="0" strike="noStrike" spc="-1">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PlaceHolder 1"/>
          <p:cNvSpPr>
            <a:spLocks noGrp="1" noRot="1" noChangeAspect="1"/>
          </p:cNvSpPr>
          <p:nvPr>
            <p:ph type="sldImg"/>
          </p:nvPr>
        </p:nvSpPr>
        <p:spPr>
          <a:xfrm>
            <a:off x="685800" y="1143000"/>
            <a:ext cx="5486040" cy="3085920"/>
          </a:xfrm>
          <a:prstGeom prst="rect">
            <a:avLst/>
          </a:prstGeom>
          <a:ln w="0">
            <a:noFill/>
          </a:ln>
        </p:spPr>
      </p:sp>
      <p:sp>
        <p:nvSpPr>
          <p:cNvPr id="553"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1.Ρεαλιστική μοντελοποίηση απωλειών</a:t>
            </a:r>
            <a:endParaRPr lang="en-US" sz="2000" b="0" strike="noStrike" spc="-1">
              <a:latin typeface="Arial"/>
            </a:endParaRPr>
          </a:p>
          <a:p>
            <a:pPr marL="216000" indent="-216000">
              <a:lnSpc>
                <a:spcPct val="100000"/>
              </a:lnSpc>
            </a:pPr>
            <a:r>
              <a:rPr lang="el" sz="2000" b="0" strike="noStrike" spc="-1">
                <a:latin typeface="Arial"/>
              </a:rPr>
              <a:t>2. </a:t>
            </a:r>
            <a:r>
              <a:rPr lang="el-GR" sz="2000" b="0" strike="noStrike" spc="-1">
                <a:latin typeface="Arial"/>
              </a:rPr>
              <a:t>Ρ</a:t>
            </a:r>
            <a:r>
              <a:rPr lang="el" sz="2000" b="0" strike="noStrike" spc="-1">
                <a:latin typeface="Arial"/>
              </a:rPr>
              <a:t>εαλιστική μοντελοποίηση των ζητήσεων </a:t>
            </a:r>
            <a:endParaRPr lang="en-US" sz="2000" b="0" strike="noStrike" spc="-1">
              <a:latin typeface="Arial"/>
            </a:endParaRPr>
          </a:p>
        </p:txBody>
      </p:sp>
      <p:sp>
        <p:nvSpPr>
          <p:cNvPr id="554"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8ECD0B27-4644-4F83-B085-87EC590EB236}" type="slidenum">
              <a:rPr lang="el-GR" sz="1200" b="0" strike="noStrike" spc="-1">
                <a:latin typeface="Times New Roman"/>
              </a:rPr>
              <a:t>16</a:t>
            </a:fld>
            <a:endParaRPr lang="en-US" sz="1200" b="0" strike="noStrike" spc="-1">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PlaceHolder 1"/>
          <p:cNvSpPr>
            <a:spLocks noGrp="1" noRot="1" noChangeAspect="1"/>
          </p:cNvSpPr>
          <p:nvPr>
            <p:ph type="sldImg"/>
          </p:nvPr>
        </p:nvSpPr>
        <p:spPr>
          <a:xfrm>
            <a:off x="685800" y="1143000"/>
            <a:ext cx="5486040" cy="3085920"/>
          </a:xfrm>
          <a:prstGeom prst="rect">
            <a:avLst/>
          </a:prstGeom>
          <a:ln w="0">
            <a:noFill/>
          </a:ln>
        </p:spPr>
      </p:sp>
      <p:sp>
        <p:nvSpPr>
          <p:cNvPr id="556"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Το δίκτυο πρέπει να επιλυθεί με PDA --&gt; μεταβαλλόμενη ζήτηση εξαρτάται από πίεση στους κόμβους</a:t>
            </a:r>
          </a:p>
          <a:p>
            <a:pPr marL="216000" indent="-216000">
              <a:lnSpc>
                <a:spcPct val="100000"/>
              </a:lnSpc>
            </a:pPr>
            <a:r>
              <a:rPr lang="en-US" sz="2000" b="0" strike="noStrike" spc="-1">
                <a:latin typeface="Arial"/>
              </a:rPr>
              <a:t>Ζήτηση εξαρτάται από πίεση, εννοούμε ότι.... μεταξύ πμιν πρεκ </a:t>
            </a:r>
            <a:r>
              <a:rPr lang="el" sz="2000" b="0" strike="noStrike" spc="-1">
                <a:latin typeface="Arial"/>
              </a:rPr>
              <a:t>ικανοποιείται μόνο ένα μέρος της ζήτησης που ακολουθεί κάποια σχέση. Υπάρχουν πολλές σχέσεις που χαρακτηρίζουν την εκροή αυτή οι οποίες έχουν προκύψει εμπειρικά και είναι διαφορετικές από δίκτυο σε δίκτυο </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Αφού δεν είχαμε άλλες πληροφορίες Υποθέσαμε ότι ακολουθεί τη σχέση του </a:t>
            </a:r>
            <a:r>
              <a:rPr lang="en-US" sz="2000" b="0" strike="noStrike" spc="-1">
                <a:latin typeface="Arial"/>
              </a:rPr>
              <a:t>wagner</a:t>
            </a: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Όμως και τα</a:t>
            </a:r>
            <a:r>
              <a:rPr lang="en-US" sz="2000" b="0" strike="noStrike" spc="-1">
                <a:latin typeface="Arial"/>
              </a:rPr>
              <a:t> όρια πίεσης εξαρτώνται από</a:t>
            </a:r>
            <a:r>
              <a:rPr lang="el" sz="2000" b="0" strike="noStrike" spc="-1">
                <a:latin typeface="Arial"/>
              </a:rPr>
              <a:t> το δίκτυο και κυρίως</a:t>
            </a:r>
            <a:r>
              <a:rPr lang="en-US" sz="2000" b="0" strike="noStrike" spc="-1">
                <a:latin typeface="Arial"/>
              </a:rPr>
              <a:t> τους κανονισμούς λειτουργίας τις υποδομές και τις συνήθειες των καταναλωτων. </a:t>
            </a: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Γνωρίζαμε ότι το ΚΥ11 βασίζεται σε δίκτυο του </a:t>
            </a:r>
            <a:r>
              <a:rPr lang="en-US" sz="2000" b="0" strike="noStrike" spc="-1">
                <a:latin typeface="Arial"/>
              </a:rPr>
              <a:t>Kentucky </a:t>
            </a:r>
            <a:r>
              <a:rPr lang="el" sz="2000" b="0" strike="noStrike" spc="-1">
                <a:latin typeface="Arial"/>
              </a:rPr>
              <a:t>οπίτε αναζητήσαμε πληροφορίες στους αντίστοιχοους φορείς.</a:t>
            </a:r>
            <a:endParaRPr lang="en-US" sz="2000" b="0" strike="noStrike" spc="-1">
              <a:latin typeface="Arial"/>
            </a:endParaRPr>
          </a:p>
          <a:p>
            <a:pPr marL="216000" indent="-216000">
              <a:lnSpc>
                <a:spcPct val="100000"/>
              </a:lnSpc>
            </a:pPr>
            <a:r>
              <a:rPr lang="el-GR" sz="2000" b="0" strike="noStrike" spc="-1">
                <a:latin typeface="Arial"/>
              </a:rPr>
              <a:t>Ε</a:t>
            </a:r>
            <a:r>
              <a:rPr lang="el" sz="2000" b="0" strike="noStrike" spc="-1">
                <a:latin typeface="Arial"/>
              </a:rPr>
              <a:t>πειδή κτιρια διορωφα και τριόρωφα θεωρήσαμε ότι το μιν 11μ.</a:t>
            </a:r>
            <a:endParaRPr lang="en-US" sz="2000" b="0" strike="noStrike" spc="-1">
              <a:latin typeface="Arial"/>
            </a:endParaRPr>
          </a:p>
          <a:p>
            <a:pPr marL="216000" indent="-216000">
              <a:lnSpc>
                <a:spcPct val="100000"/>
              </a:lnSpc>
            </a:pPr>
            <a:r>
              <a:rPr lang="el" sz="2000" b="0" strike="noStrike" spc="-1">
                <a:latin typeface="Arial"/>
              </a:rPr>
              <a:t>Επίσης αναφερόταν ότι η πίεση συνιστάται να μην πέφτει κάτω απ</a:t>
            </a:r>
            <a:r>
              <a:rPr lang="el-GR" sz="2000" b="0" strike="noStrike" spc="-1">
                <a:latin typeface="Arial"/>
              </a:rPr>
              <a:t>ό</a:t>
            </a:r>
            <a:r>
              <a:rPr lang="el" sz="2000" b="0" strike="noStrike" spc="-1">
                <a:latin typeface="Arial"/>
              </a:rPr>
              <a:t> 21 μ τις περιοδους υψηλής ζήτησης οπότε  θεωρούμε ότι όλοι καταναλ καλυπτουν πληρως ζήτηση πάνω από 21 μ</a:t>
            </a:r>
            <a:endParaRPr lang="en-US" sz="2000" b="0" strike="noStrike" spc="-1">
              <a:latin typeface="Arial"/>
            </a:endParaRPr>
          </a:p>
        </p:txBody>
      </p:sp>
      <p:sp>
        <p:nvSpPr>
          <p:cNvPr id="557"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50573D5D-E7CF-44C5-9E03-B057DB564082}" type="slidenum">
              <a:rPr lang="en-US" sz="1200" b="0" strike="noStrike" spc="-1">
                <a:latin typeface="Times New Roman"/>
              </a:rPr>
              <a:t>17</a:t>
            </a:fld>
            <a:endParaRPr lang="en-US" sz="1200" b="0" strike="noStrike" spc="-1">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PlaceHolder 1"/>
          <p:cNvSpPr>
            <a:spLocks noGrp="1" noRot="1" noChangeAspect="1"/>
          </p:cNvSpPr>
          <p:nvPr>
            <p:ph type="sldImg"/>
          </p:nvPr>
        </p:nvSpPr>
        <p:spPr>
          <a:xfrm>
            <a:off x="685800" y="1143000"/>
            <a:ext cx="5486040" cy="3085920"/>
          </a:xfrm>
          <a:prstGeom prst="rect">
            <a:avLst/>
          </a:prstGeom>
          <a:ln w="0">
            <a:noFill/>
          </a:ln>
        </p:spPr>
      </p:sp>
      <p:sp>
        <p:nvSpPr>
          <p:cNvPr id="559"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Όμως αυτές είναι προτάσεις για όλη την πολιτεία και πρέπει να γίνει μία διερεύνηση για το ΚΥ11 ώστε ο όγκος απωλειών κατά την ΔΔΑ να είναι ίσος με τον όγκο κατά την πΔΑ και να συμφωνούν με την περιγραφή του δικτύου.</a:t>
            </a:r>
          </a:p>
          <a:p>
            <a:pPr marL="216000" indent="-216000">
              <a:lnSpc>
                <a:spcPct val="100000"/>
              </a:lnSpc>
            </a:pPr>
            <a:r>
              <a:rPr lang="en-US" sz="2000" b="0" strike="noStrike" spc="-1">
                <a:latin typeface="Arial"/>
              </a:rPr>
              <a:t>Για σταθερό πμιν = 11 μ και εξετάσαμε την ικανοποίηση της ζήτησης και το ποσοστό απωλειών</a:t>
            </a:r>
            <a:r>
              <a:rPr lang="el" sz="2000" b="0" strike="noStrike" spc="-1">
                <a:latin typeface="Arial"/>
              </a:rPr>
              <a:t>.</a:t>
            </a:r>
            <a:endParaRPr lang="en-US" sz="2000" b="0" strike="noStrike" spc="-1">
              <a:latin typeface="Arial"/>
            </a:endParaRPr>
          </a:p>
          <a:p>
            <a:pPr marL="216000" indent="-216000">
              <a:lnSpc>
                <a:spcPct val="100000"/>
              </a:lnSpc>
            </a:pPr>
            <a:r>
              <a:rPr lang="el" sz="2000" b="0" strike="noStrike" spc="-1">
                <a:latin typeface="Arial"/>
              </a:rPr>
              <a:t>Το ποσοσοτο αμελητέες μεταβολές ενώ στην ικανοποίηση της ζήτησης βλέπουμε ότι ακόμα και για 12 μ υπάρχει αριθμός κόμβων που δεν ικανοποιείται η μεση ζήτηση πάνω από το 90%</a:t>
            </a:r>
            <a:endParaRPr lang="en-US" sz="2000" b="0" strike="noStrike" spc="-1">
              <a:latin typeface="Arial"/>
            </a:endParaRPr>
          </a:p>
          <a:p>
            <a:pPr marL="216000" indent="-216000">
              <a:lnSpc>
                <a:spcPct val="100000"/>
              </a:lnSpc>
            </a:pPr>
            <a:r>
              <a:rPr lang="el" sz="2000" b="0" strike="noStrike" spc="-1">
                <a:latin typeface="Arial"/>
              </a:rPr>
              <a:t>Καταλαβαίνουμε έτσι ότι τ</a:t>
            </a:r>
            <a:r>
              <a:rPr lang="en-US" sz="2000" b="0" strike="noStrike" spc="-1">
                <a:latin typeface="Arial"/>
              </a:rPr>
              <a:t>ο μοντέλο του δικτύου δε λειτουργεί σε ιδανικές συνθήκες.</a:t>
            </a:r>
          </a:p>
          <a:p>
            <a:pPr marL="216000" indent="-216000">
              <a:lnSpc>
                <a:spcPct val="100000"/>
              </a:lnSpc>
            </a:pPr>
            <a:endParaRPr lang="en-US" sz="2000" b="0" strike="noStrike" spc="-1">
              <a:latin typeface="Arial"/>
            </a:endParaRPr>
          </a:p>
          <a:p>
            <a:pPr marL="216000" indent="-216000">
              <a:lnSpc>
                <a:spcPct val="100000"/>
              </a:lnSpc>
            </a:pPr>
            <a:endParaRPr lang="en-US" sz="2000" b="0" strike="noStrike" spc="-1">
              <a:latin typeface="Arial"/>
            </a:endParaRPr>
          </a:p>
        </p:txBody>
      </p:sp>
      <p:sp>
        <p:nvSpPr>
          <p:cNvPr id="560"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82A9E211-8D86-4B2A-9AF6-9B354D10A12F}" type="slidenum">
              <a:rPr lang="el-GR" sz="1200" b="0" strike="noStrike" spc="-1">
                <a:latin typeface="Times New Roman"/>
              </a:rPr>
              <a:t>18</a:t>
            </a:fld>
            <a:endParaRPr lang="en-US" sz="1200" b="0" strike="noStrike" spc="-1">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noRot="1" noChangeAspect="1"/>
          </p:cNvSpPr>
          <p:nvPr>
            <p:ph type="sldImg"/>
          </p:nvPr>
        </p:nvSpPr>
        <p:spPr>
          <a:xfrm>
            <a:off x="685800" y="1143000"/>
            <a:ext cx="5486040" cy="3085920"/>
          </a:xfrm>
          <a:prstGeom prst="rect">
            <a:avLst/>
          </a:prstGeom>
          <a:ln w="0">
            <a:noFill/>
          </a:ln>
        </p:spPr>
      </p:sp>
      <p:sp>
        <p:nvSpPr>
          <p:cNvPr id="562"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Έχουμε λοιπόν ένα μοντέλο δικτύου με ρεαλιστική χωρική κατανομή απωλειών το οποίο μπορεί να επιλυθεί με PDA και έτσι έχουμε ένα ρεαλιστικό υπόβαθρο για την εφαρμογή σεναρίων διαχείρισης πίεσης.</a:t>
            </a:r>
          </a:p>
        </p:txBody>
      </p:sp>
      <p:sp>
        <p:nvSpPr>
          <p:cNvPr id="563"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0940184A-36E5-4F7E-80DA-B60BC871F3C9}" type="slidenum">
              <a:rPr lang="el-GR" sz="1200" b="0" strike="noStrike" spc="-1">
                <a:latin typeface="Times New Roman"/>
              </a:rPr>
              <a:t>19</a:t>
            </a:fld>
            <a:endParaRPr lang="en-US" sz="1200" b="0" strike="noStrike" spc="-1">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 name="PlaceHolder 1"/>
          <p:cNvSpPr>
            <a:spLocks noGrp="1" noRot="1" noChangeAspect="1"/>
          </p:cNvSpPr>
          <p:nvPr>
            <p:ph type="sldImg"/>
          </p:nvPr>
        </p:nvSpPr>
        <p:spPr>
          <a:xfrm>
            <a:off x="685800" y="1143000"/>
            <a:ext cx="5486400" cy="3086100"/>
          </a:xfrm>
          <a:prstGeom prst="rect">
            <a:avLst/>
          </a:prstGeom>
          <a:ln w="0">
            <a:noFill/>
          </a:ln>
        </p:spPr>
      </p:sp>
      <p:sp>
        <p:nvSpPr>
          <p:cNvPr id="565"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Θα εξετάσουμε δύο σενάρια με διαφορετικούς τύπυς PRV και θα βελτιστοποιήσουμε τις ρυθμίσεις τους διατηρώντας τις θέσεις τους στο δίκτυο.</a:t>
            </a:r>
          </a:p>
          <a:p>
            <a:pPr marL="216000" indent="-216000">
              <a:lnSpc>
                <a:spcPct val="100000"/>
              </a:lnSpc>
            </a:pPr>
            <a:r>
              <a:rPr lang="en-US" sz="2000" b="1" strike="noStrike" spc="-1">
                <a:latin typeface="Arial"/>
              </a:rPr>
              <a:t>Στο πρώτο σενάριο θα χρησιμοποιήσουμε</a:t>
            </a:r>
            <a:endParaRPr lang="en-US" sz="2000" b="0" strike="noStrike" spc="-1">
              <a:latin typeface="Arial"/>
            </a:endParaRPr>
          </a:p>
        </p:txBody>
      </p:sp>
      <p:sp>
        <p:nvSpPr>
          <p:cNvPr id="566"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F15F68C7-EBA2-4390-B2D0-F1CBE39ED104}" type="slidenum">
              <a:rPr lang="el-GR" sz="1200" b="0" strike="noStrike" spc="-1">
                <a:latin typeface="Times New Roman"/>
              </a:rPr>
              <a:t>20</a:t>
            </a:fld>
            <a:endParaRPr lang="en-US" sz="1200" b="0" strike="noStrike" spc="-1">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PlaceHolder 1"/>
          <p:cNvSpPr>
            <a:spLocks noGrp="1" noRot="1" noChangeAspect="1"/>
          </p:cNvSpPr>
          <p:nvPr>
            <p:ph type="sldImg"/>
          </p:nvPr>
        </p:nvSpPr>
        <p:spPr>
          <a:xfrm>
            <a:off x="685800" y="1143000"/>
            <a:ext cx="5486040" cy="3085920"/>
          </a:xfrm>
          <a:prstGeom prst="rect">
            <a:avLst/>
          </a:prstGeom>
          <a:ln w="0">
            <a:noFill/>
          </a:ln>
        </p:spPr>
      </p:sp>
      <p:sp>
        <p:nvSpPr>
          <p:cNvPr id="568"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Εφαρμογή και στα δύο σενάρια</a:t>
            </a:r>
          </a:p>
        </p:txBody>
      </p:sp>
      <p:sp>
        <p:nvSpPr>
          <p:cNvPr id="569"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E36CFC94-6523-4A7D-B883-5A7EE44ABE0B}" type="slidenum">
              <a:rPr lang="el-GR" sz="1200" b="0" strike="noStrike" spc="-1">
                <a:latin typeface="Times New Roman"/>
              </a:rPr>
              <a:t>21</a:t>
            </a:fld>
            <a:endParaRPr lang="en-US" sz="1200" b="0" strike="noStrike" spc="-1">
              <a:latin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PlaceHolder 1"/>
          <p:cNvSpPr>
            <a:spLocks noGrp="1" noRot="1" noChangeAspect="1"/>
          </p:cNvSpPr>
          <p:nvPr>
            <p:ph type="sldImg"/>
          </p:nvPr>
        </p:nvSpPr>
        <p:spPr>
          <a:xfrm>
            <a:off x="685800" y="1143000"/>
            <a:ext cx="5486040" cy="3085920"/>
          </a:xfrm>
          <a:prstGeom prst="rect">
            <a:avLst/>
          </a:prstGeom>
          <a:ln w="0">
            <a:noFill/>
          </a:ln>
        </p:spPr>
      </p:sp>
      <p:sp>
        <p:nvSpPr>
          <p:cNvPr id="571"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Περνάμε στο πρώτο σενάριο </a:t>
            </a:r>
          </a:p>
        </p:txBody>
      </p:sp>
      <p:sp>
        <p:nvSpPr>
          <p:cNvPr id="572"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6A431EEF-CEEB-4BC8-91E0-1C2A2CED6CCC}" type="slidenum">
              <a:rPr lang="el-GR" sz="1200" b="0" strike="noStrike" spc="-1">
                <a:latin typeface="Times New Roman"/>
              </a:rPr>
              <a:t>22</a:t>
            </a:fld>
            <a:endParaRPr lang="en-US"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PlaceHolder 1"/>
          <p:cNvSpPr>
            <a:spLocks noGrp="1" noRot="1" noChangeAspect="1"/>
          </p:cNvSpPr>
          <p:nvPr>
            <p:ph type="sldImg"/>
          </p:nvPr>
        </p:nvSpPr>
        <p:spPr>
          <a:xfrm>
            <a:off x="685800" y="1143000"/>
            <a:ext cx="5486040" cy="3085920"/>
          </a:xfrm>
          <a:prstGeom prst="rect">
            <a:avLst/>
          </a:prstGeom>
          <a:ln w="0">
            <a:noFill/>
          </a:ln>
        </p:spPr>
      </p:sp>
      <p:sp>
        <p:nvSpPr>
          <p:cNvPr id="520"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Οι τρόποι αντιμετώπισης των απωλειών μπορούν να χωριστούν σε δύο ομάδες μεθόδων </a:t>
            </a:r>
            <a:endParaRPr lang="en-US" sz="2000" b="0" strike="noStrike" spc="-1">
              <a:latin typeface="Arial"/>
            </a:endParaRPr>
          </a:p>
          <a:p>
            <a:pPr marL="216000" indent="-216000">
              <a:lnSpc>
                <a:spcPct val="100000"/>
              </a:lnSpc>
            </a:pPr>
            <a:r>
              <a:rPr lang="el" sz="2000" b="0" strike="noStrike" spc="-1">
                <a:latin typeface="Arial"/>
              </a:rPr>
              <a:t>(Τις Ενεργητικές που αφορούν επισκευές των θραύσεων ή μεγάλων διαρροών)</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Παθητικές</a:t>
            </a:r>
            <a:r>
              <a:rPr lang="el" sz="2000" b="0" strike="noStrike" spc="-1">
                <a:latin typeface="Wingdings"/>
              </a:rPr>
              <a:t></a:t>
            </a:r>
            <a:r>
              <a:rPr lang="el" sz="2000" b="0" strike="noStrike" spc="-1">
                <a:latin typeface="Times New Roman"/>
              </a:rPr>
              <a:t> πρόληψη</a:t>
            </a:r>
            <a:endParaRPr lang="en-US" sz="2000" b="0" strike="noStrike" spc="-1">
              <a:latin typeface="Arial"/>
            </a:endParaRPr>
          </a:p>
          <a:p>
            <a:pPr marL="216000" indent="-216000">
              <a:lnSpc>
                <a:spcPct val="100000"/>
              </a:lnSpc>
            </a:pPr>
            <a:r>
              <a:rPr lang="el" sz="2000" b="0" strike="noStrike" spc="-1">
                <a:latin typeface="Times New Roman"/>
              </a:rPr>
              <a:t>Σε αυτη την εργασία θα ασχοληθούμε με τη Βελτιστοποίηση ρυθμίσεων των βαλβίδων που χρησιμοποιούνται για τη διαχείριση της πίεσης (ty, next)</a:t>
            </a:r>
            <a:endParaRPr lang="en-US" sz="2000" b="0" strike="noStrike" spc="-1">
              <a:latin typeface="Arial"/>
            </a:endParaRPr>
          </a:p>
        </p:txBody>
      </p:sp>
      <p:sp>
        <p:nvSpPr>
          <p:cNvPr id="521"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CB0F5368-BEF4-4181-86A9-665E1A0AE6D6}" type="slidenum">
              <a:rPr lang="en-001" sz="1200" b="0" strike="noStrike" spc="-1">
                <a:latin typeface="Times New Roman"/>
              </a:rPr>
              <a:t>4</a:t>
            </a:fld>
            <a:endParaRPr lang="en-US" sz="1200" b="0" strike="noStrike" spc="-1">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PlaceHolder 1"/>
          <p:cNvSpPr>
            <a:spLocks noGrp="1" noRot="1" noChangeAspect="1"/>
          </p:cNvSpPr>
          <p:nvPr>
            <p:ph type="sldImg"/>
          </p:nvPr>
        </p:nvSpPr>
        <p:spPr>
          <a:xfrm>
            <a:off x="685800" y="1143000"/>
            <a:ext cx="5486040" cy="3085920"/>
          </a:xfrm>
          <a:prstGeom prst="rect">
            <a:avLst/>
          </a:prstGeom>
          <a:ln w="0">
            <a:noFill/>
          </a:ln>
        </p:spPr>
      </p:sp>
      <p:sp>
        <p:nvSpPr>
          <p:cNvPr id="574"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GR" sz="2000" b="0" strike="noStrike" spc="-1">
                <a:latin typeface="Arial"/>
              </a:rPr>
              <a:t>Εδώ φαίνεται το σχήμα βελτιστοποίησης που ακολουθήθηκε. </a:t>
            </a:r>
            <a:endParaRPr lang="en-US" sz="2000" b="0" strike="noStrike" spc="-1">
              <a:latin typeface="Arial"/>
            </a:endParaRPr>
          </a:p>
          <a:p>
            <a:pPr marL="216000" indent="-216000">
              <a:lnSpc>
                <a:spcPct val="100000"/>
              </a:lnSpc>
            </a:pPr>
            <a:r>
              <a:rPr lang="el-GR" sz="2000" b="0" strike="noStrike" spc="-1">
                <a:latin typeface="Arial"/>
              </a:rPr>
              <a:t>Γίνεται αναζήτηση 14 μεταβλητών, μία ρυθμιση για κάθε PRV με αρχικό πληθυσμό τος αρχικές ρυθμίσεις τους σε μοντέλο με ω</a:t>
            </a:r>
            <a:r>
              <a:rPr lang="el" sz="2000" b="0" strike="noStrike" spc="-1">
                <a:latin typeface="Arial"/>
              </a:rPr>
              <a:t>ριαίο βήμα για διάρκεια τριων ημερών</a:t>
            </a:r>
            <a:r>
              <a:rPr lang="el-GR" sz="2000" b="0" strike="noStrike" spc="-1">
                <a:latin typeface="Arial"/>
              </a:rPr>
              <a:t>. Επιλέξαμε να χρησιμοποιήσουμε γενετικό αλγόριθμο για την επίλυση γιατί μπορεί να βρίσκει το ολικό ακρότατο. Φυσικά θα μπορουσε να χρησιμοποιηθεί και οποιοσδήποτε άλλος ολικού ακρότατου.</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GR" sz="2000" b="0" strike="noStrike" spc="-1">
                <a:latin typeface="Arial"/>
              </a:rPr>
              <a:t>Οι βελτιστοποιημένες ρυθμίσεις εφαρμόζονται στο δίκτυο και πραγματοποιείται προσομοίωση 7 ημερών για να εξάγουμε αποτελέσματα</a:t>
            </a:r>
            <a:endParaRPr lang="en-US" sz="2000" b="0" strike="noStrike" spc="-1">
              <a:latin typeface="Arial"/>
            </a:endParaRPr>
          </a:p>
          <a:p>
            <a:pPr marL="216000" indent="-216000">
              <a:lnSpc>
                <a:spcPct val="100000"/>
              </a:lnSpc>
            </a:pPr>
            <a:endParaRPr lang="en-US" sz="2000" b="0" strike="noStrike" spc="-1">
              <a:latin typeface="Arial"/>
            </a:endParaRPr>
          </a:p>
        </p:txBody>
      </p:sp>
      <p:sp>
        <p:nvSpPr>
          <p:cNvPr id="575"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6D795F2A-91CE-4E88-8E94-F58E7D829B81}" type="slidenum">
              <a:rPr lang="el-GR" sz="1200" b="0" strike="noStrike" spc="-1">
                <a:latin typeface="Times New Roman"/>
              </a:rPr>
              <a:t>23</a:t>
            </a:fld>
            <a:endParaRPr lang="en-US" sz="1200" b="0" strike="noStrike" spc="-1">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 name="PlaceHolder 1"/>
          <p:cNvSpPr>
            <a:spLocks noGrp="1" noRot="1" noChangeAspect="1"/>
          </p:cNvSpPr>
          <p:nvPr>
            <p:ph type="sldImg"/>
          </p:nvPr>
        </p:nvSpPr>
        <p:spPr>
          <a:xfrm>
            <a:off x="685800" y="1143000"/>
            <a:ext cx="5486040" cy="3085920"/>
          </a:xfrm>
          <a:prstGeom prst="rect">
            <a:avLst/>
          </a:prstGeom>
          <a:ln w="0">
            <a:noFill/>
          </a:ln>
        </p:spPr>
      </p:sp>
      <p:sp>
        <p:nvSpPr>
          <p:cNvPr id="577"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 τα οποία φαίνονται εδώ.'</a:t>
            </a:r>
          </a:p>
          <a:p>
            <a:pPr marL="216000" indent="-216000">
              <a:lnSpc>
                <a:spcPct val="100000"/>
              </a:lnSpc>
            </a:pPr>
            <a:r>
              <a:rPr lang="en-US" sz="2000" b="0" strike="noStrike" spc="-1">
                <a:latin typeface="Arial"/>
              </a:rPr>
              <a:t>Παρατηρούμε ότι μειώθηκαν οι ρυθμίσεις σχεδόν όλων των PRV εκτός από μερικές που τροφοδοτούσαν περιοχές σε μεγάλα υψόμετρα ή </a:t>
            </a:r>
          </a:p>
        </p:txBody>
      </p:sp>
      <p:sp>
        <p:nvSpPr>
          <p:cNvPr id="578"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33F6C1FD-12FA-4527-B3D6-DF98EE9587B6}" type="slidenum">
              <a:rPr lang="el-GR" sz="1200" b="0" strike="noStrike" spc="-1">
                <a:latin typeface="Times New Roman"/>
              </a:rPr>
              <a:t>24</a:t>
            </a:fld>
            <a:endParaRPr lang="en-US" sz="1200" b="0" strike="noStrike" spc="-1">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PlaceHolder 1"/>
          <p:cNvSpPr>
            <a:spLocks noGrp="1" noRot="1" noChangeAspect="1"/>
          </p:cNvSpPr>
          <p:nvPr>
            <p:ph type="sldImg"/>
          </p:nvPr>
        </p:nvSpPr>
        <p:spPr>
          <a:xfrm>
            <a:off x="685800" y="1143000"/>
            <a:ext cx="5486040" cy="3085920"/>
          </a:xfrm>
          <a:prstGeom prst="rect">
            <a:avLst/>
          </a:prstGeom>
          <a:ln w="0">
            <a:noFill/>
          </a:ln>
        </p:spPr>
      </p:sp>
      <p:sp>
        <p:nvSpPr>
          <p:cNvPr id="580"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Μπορούμε να διακρίνουμε περιοχές στις οποίες είν</a:t>
            </a:r>
            <a:r>
              <a:rPr lang="el-GR" sz="2000" b="0" strike="noStrike" spc="-1">
                <a:latin typeface="Arial"/>
              </a:rPr>
              <a:t>αι</a:t>
            </a:r>
            <a:r>
              <a:rPr lang="el" sz="2000" b="0" strike="noStrike" spc="-1">
                <a:latin typeface="Arial"/>
              </a:rPr>
              <a:t> πιο αποτελεσματικό αυτό το σενάριο</a:t>
            </a:r>
            <a:endParaRPr lang="en-US" sz="2000" b="0" strike="noStrike" spc="-1">
              <a:latin typeface="Arial"/>
            </a:endParaRPr>
          </a:p>
        </p:txBody>
      </p:sp>
      <p:sp>
        <p:nvSpPr>
          <p:cNvPr id="581"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CBE70B39-AB46-481C-BB81-28F4EF45F4C9}" type="slidenum">
              <a:rPr lang="en-001" sz="1200" b="0" strike="noStrike" spc="-1">
                <a:latin typeface="Times New Roman"/>
              </a:rPr>
              <a:t>25</a:t>
            </a:fld>
            <a:endParaRPr lang="en-US" sz="1200" b="0" strike="noStrike" spc="-1">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PlaceHolder 1"/>
          <p:cNvSpPr>
            <a:spLocks noGrp="1" noRot="1" noChangeAspect="1"/>
          </p:cNvSpPr>
          <p:nvPr>
            <p:ph type="sldImg"/>
          </p:nvPr>
        </p:nvSpPr>
        <p:spPr>
          <a:xfrm>
            <a:off x="685800" y="1143000"/>
            <a:ext cx="5486040" cy="3085920"/>
          </a:xfrm>
          <a:prstGeom prst="rect">
            <a:avLst/>
          </a:prstGeom>
          <a:ln w="0">
            <a:noFill/>
          </a:ln>
        </p:spPr>
      </p:sp>
      <p:sp>
        <p:nvSpPr>
          <p:cNvPr id="583"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GR" sz="2000" b="0" strike="noStrike" spc="-1">
                <a:latin typeface="Arial"/>
              </a:rPr>
              <a:t>Διαστήματα επιλέγονται με βάση το μ</a:t>
            </a:r>
            <a:r>
              <a:rPr lang="el" sz="2000" b="0" strike="noStrike" spc="-1">
                <a:latin typeface="Arial"/>
              </a:rPr>
              <a:t>οτίβο του συγκεκριμενου δικτύου</a:t>
            </a:r>
            <a:endParaRPr lang="en-US" sz="2000" b="0" strike="noStrike" spc="-1">
              <a:latin typeface="Arial"/>
            </a:endParaRPr>
          </a:p>
        </p:txBody>
      </p:sp>
      <p:sp>
        <p:nvSpPr>
          <p:cNvPr id="584"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2B2EBEAE-DA55-4CA4-AF09-747F8CAAB764}" type="slidenum">
              <a:rPr lang="el-GR" sz="1200" b="0" strike="noStrike" spc="-1">
                <a:latin typeface="Times New Roman"/>
              </a:rPr>
              <a:t>27</a:t>
            </a:fld>
            <a:endParaRPr lang="en-US" sz="1200" b="0" strike="noStrike" spc="-1">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PlaceHolder 1"/>
          <p:cNvSpPr>
            <a:spLocks noGrp="1" noRot="1" noChangeAspect="1"/>
          </p:cNvSpPr>
          <p:nvPr>
            <p:ph type="sldImg"/>
          </p:nvPr>
        </p:nvSpPr>
        <p:spPr>
          <a:xfrm>
            <a:off x="685800" y="1143000"/>
            <a:ext cx="5486400" cy="3086100"/>
          </a:xfrm>
          <a:prstGeom prst="rect">
            <a:avLst/>
          </a:prstGeom>
          <a:ln w="0">
            <a:noFill/>
          </a:ln>
        </p:spPr>
      </p:sp>
      <p:sp>
        <p:nvSpPr>
          <p:cNvPr id="586"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Πολλές οι 42 μεταβλητές οπότε τρείς διαδοχικές, μία για κάθε διάστημα.</a:t>
            </a:r>
          </a:p>
        </p:txBody>
      </p:sp>
      <p:sp>
        <p:nvSpPr>
          <p:cNvPr id="587"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63D72EF1-FE46-4843-B8FA-5CD10D86E91D}" type="slidenum">
              <a:rPr lang="el-GR" sz="1200" b="0" strike="noStrike" spc="-1">
                <a:latin typeface="Times New Roman"/>
              </a:rPr>
              <a:t>28</a:t>
            </a:fld>
            <a:endParaRPr lang="en-US" sz="1200" b="0" strike="noStrike" spc="-1">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PlaceHolder 1"/>
          <p:cNvSpPr>
            <a:spLocks noGrp="1" noRot="1" noChangeAspect="1"/>
          </p:cNvSpPr>
          <p:nvPr>
            <p:ph type="sldImg"/>
          </p:nvPr>
        </p:nvSpPr>
        <p:spPr>
          <a:xfrm>
            <a:off x="685800" y="1143000"/>
            <a:ext cx="5486040" cy="3085920"/>
          </a:xfrm>
          <a:prstGeom prst="rect">
            <a:avLst/>
          </a:prstGeom>
          <a:ln w="0">
            <a:noFill/>
          </a:ln>
        </p:spPr>
      </p:sp>
      <p:sp>
        <p:nvSpPr>
          <p:cNvPr id="589"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Κάποιες μειώθηκαν στο πρώτο διάστημα καποιες αυξήθηκαν οπότε μάλλον βρίσκεται μια καινούργια ισορροπία στο δίκτυο σε κάθε διάστημα.</a:t>
            </a:r>
            <a:endParaRPr lang="en-US" sz="2000" b="0" strike="noStrike" spc="-1">
              <a:latin typeface="Arial"/>
            </a:endParaRPr>
          </a:p>
        </p:txBody>
      </p:sp>
      <p:sp>
        <p:nvSpPr>
          <p:cNvPr id="590"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779CE725-7726-47AB-9C6C-B187815C1694}" type="slidenum">
              <a:rPr lang="en-001" sz="1200" b="0" strike="noStrike" spc="-1">
                <a:latin typeface="Times New Roman"/>
              </a:rPr>
              <a:t>29</a:t>
            </a:fld>
            <a:endParaRPr lang="en-US" sz="1200" b="0" strike="noStrike" spc="-1">
              <a:latin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PlaceHolder 1"/>
          <p:cNvSpPr>
            <a:spLocks noGrp="1" noRot="1" noChangeAspect="1"/>
          </p:cNvSpPr>
          <p:nvPr>
            <p:ph type="sldImg"/>
          </p:nvPr>
        </p:nvSpPr>
        <p:spPr>
          <a:xfrm>
            <a:off x="685800" y="1143000"/>
            <a:ext cx="5486040" cy="3085920"/>
          </a:xfrm>
          <a:prstGeom prst="rect">
            <a:avLst/>
          </a:prstGeom>
          <a:ln w="0">
            <a:noFill/>
          </a:ln>
        </p:spPr>
      </p:sp>
      <p:sp>
        <p:nvSpPr>
          <p:cNvPr id="592"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Με μία πρώτη ματιά φαίνεται να έχουμε παρόμοια αποτελέσματα και στα δύο σενάρια.</a:t>
            </a:r>
            <a:endParaRPr lang="en-US" sz="2000" b="0" strike="noStrike" spc="-1">
              <a:latin typeface="Arial"/>
            </a:endParaRPr>
          </a:p>
        </p:txBody>
      </p:sp>
      <p:sp>
        <p:nvSpPr>
          <p:cNvPr id="593"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077108AD-DFF0-4E18-8177-5B7B4BDD0199}" type="slidenum">
              <a:rPr lang="en-001" sz="1200" b="0" strike="noStrike" spc="-1">
                <a:latin typeface="Times New Roman"/>
              </a:rPr>
              <a:t>32</a:t>
            </a:fld>
            <a:endParaRPr lang="en-US" sz="1200" b="0" strike="noStrike" spc="-1">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PlaceHolder 1"/>
          <p:cNvSpPr>
            <a:spLocks noGrp="1" noRot="1" noChangeAspect="1"/>
          </p:cNvSpPr>
          <p:nvPr>
            <p:ph type="sldImg"/>
          </p:nvPr>
        </p:nvSpPr>
        <p:spPr>
          <a:xfrm>
            <a:off x="685800" y="1143000"/>
            <a:ext cx="5486400" cy="3086100"/>
          </a:xfrm>
          <a:prstGeom prst="rect">
            <a:avLst/>
          </a:prstGeom>
          <a:ln w="0">
            <a:noFill/>
          </a:ln>
        </p:spPr>
      </p:sp>
      <p:sp>
        <p:nvSpPr>
          <p:cNvPr id="595"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Βελτιστοποιώντας τις ρυθμίσεις στις υφιστάμενες θέσεις και για τα δύο σενάρια το καθένα με τα πλεονεκτήματά τους καταφέραμε να μειώσουμε τον όγκο των απωλειών κατά περίπου 11% και στις δύο περιπτώσεις. Όλα αυτά έγιναν με βάση ένα ρεαλιστικό μοντέλο με χωρική κατανομή των απωλειών με βάση τα χαρακτηριστικά των αγωγών.</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Επίσης μπορούμε να εντοπίσουμε και χωρικά την επίδραση κάθε σεναρίου και να το χρησιμοποιήσουμε σα βάση για την εφαρμογή άλλων μεθόδων αντιμετώπισης απωλειών πιο στοχευμένα.</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Ευελιξία και όταν αλλάξουν αυτά τα χαρακτηριστικά αν ξανατρέξουμε την κατανομή των συντελεστών.</a:t>
            </a:r>
            <a:endParaRPr lang="en-US" sz="2000" b="0" strike="noStrike" spc="-1">
              <a:latin typeface="Arial"/>
            </a:endParaRPr>
          </a:p>
          <a:p>
            <a:pPr marL="216000" indent="-216000">
              <a:lnSpc>
                <a:spcPct val="100000"/>
              </a:lnSpc>
            </a:pPr>
            <a:endParaRPr lang="en-US" sz="2000" b="0" strike="noStrike" spc="-1">
              <a:latin typeface="Arial"/>
            </a:endParaRPr>
          </a:p>
        </p:txBody>
      </p:sp>
      <p:sp>
        <p:nvSpPr>
          <p:cNvPr id="596"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D27684F9-67D6-4E1D-8143-B024F7907EF6}" type="slidenum">
              <a:rPr lang="el-GR" sz="1200" b="0" strike="noStrike" spc="-1">
                <a:latin typeface="Times New Roman"/>
              </a:rPr>
              <a:t>36</a:t>
            </a:fld>
            <a:endParaRPr lang="en-US"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PlaceHolder 1"/>
          <p:cNvSpPr>
            <a:spLocks noGrp="1" noRot="1" noChangeAspect="1"/>
          </p:cNvSpPr>
          <p:nvPr>
            <p:ph type="sldImg"/>
          </p:nvPr>
        </p:nvSpPr>
        <p:spPr>
          <a:xfrm>
            <a:off x="685800" y="1143000"/>
            <a:ext cx="5486040" cy="3085920"/>
          </a:xfrm>
          <a:prstGeom prst="rect">
            <a:avLst/>
          </a:prstGeom>
          <a:ln w="0">
            <a:noFill/>
          </a:ln>
        </p:spPr>
      </p:sp>
      <p:sp>
        <p:nvSpPr>
          <p:cNvPr id="523"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n-US" sz="2000" b="0" strike="noStrike" spc="-1">
                <a:latin typeface="Arial"/>
              </a:rPr>
              <a:t>Αυτό θα το κάνουμε χρησιμοποιώντας τις υφιστάμενες βαλβίδες κάθε δικτύου.  </a:t>
            </a:r>
          </a:p>
          <a:p>
            <a:pPr marL="216000" indent="-216000">
              <a:lnSpc>
                <a:spcPct val="100000"/>
              </a:lnSpc>
            </a:pPr>
            <a:r>
              <a:rPr lang="en-US" sz="2000" b="0" strike="noStrike" spc="-1">
                <a:latin typeface="Arial"/>
              </a:rPr>
              <a:t>Έτσι θα καταφέρουμε να κρατήσουμε χαμηλό αν όχι μηδενικό το κόστος,  θα έχουμε μία λύση που θα μπορεί να εφαρμοστεί και να επιφέρει αποτελέσματα άμεσα και θα έχει επίδραση στο σύνολο του δικτύου και όχι μόνο σε συγκεκριμένες περιοχές. (επισκευη αγωγού)</a:t>
            </a:r>
          </a:p>
          <a:p>
            <a:pPr marL="216000" indent="-216000">
              <a:lnSpc>
                <a:spcPct val="100000"/>
              </a:lnSpc>
            </a:pPr>
            <a:endParaRPr lang="en-US" sz="2000" b="0" strike="noStrike" spc="-1">
              <a:latin typeface="Arial"/>
            </a:endParaRPr>
          </a:p>
          <a:p>
            <a:pPr marL="216000" indent="-216000">
              <a:lnSpc>
                <a:spcPct val="100000"/>
              </a:lnSpc>
            </a:pPr>
            <a:r>
              <a:rPr lang="en-US" sz="2000" b="0" strike="noStrike" spc="-1">
                <a:latin typeface="Arial"/>
              </a:rPr>
              <a:t>Φυσικά οι λύσεις αυτές χρειάζεται να βασίζονται σε ένα αξιόπιστο μοντέλο. Δηλαδή χρειάζεται να έχουμε ένα μοντέλο στο οποίο θα γνωρίζουμε και τη χωρική κατανομή των απωλειών εκτός από το σύνολο τους στο δίκτυο ως ποσοστό του παραγόμενου νερού.</a:t>
            </a:r>
          </a:p>
          <a:p>
            <a:pPr marL="216000" indent="-216000">
              <a:lnSpc>
                <a:spcPct val="100000"/>
              </a:lnSpc>
            </a:pPr>
            <a:endParaRPr lang="en-US" sz="2000" b="0" strike="noStrike" spc="-1">
              <a:latin typeface="Arial"/>
            </a:endParaRPr>
          </a:p>
          <a:p>
            <a:pPr marL="216000" indent="-216000">
              <a:lnSpc>
                <a:spcPct val="100000"/>
              </a:lnSpc>
            </a:pPr>
            <a:r>
              <a:rPr lang="en-US" sz="2000" b="0" strike="noStrike" spc="-1">
                <a:latin typeface="Arial"/>
              </a:rPr>
              <a:t>Το πλαίσιο που προτείνεται μπορεί να εφαρμοστεί σε οποιοδήποτε δίκτυο με PRV και μπορεί να προσαρμόζεται σε αλλαγές στα δεδεομένα του δικτύου και για τη χωρική κατανομή των απωλειών αλλά και για τη βελτιστοποίηση των ρυθμίσεων των PRV.</a:t>
            </a:r>
          </a:p>
        </p:txBody>
      </p:sp>
      <p:sp>
        <p:nvSpPr>
          <p:cNvPr id="524"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856CCDF1-916B-4886-B00E-B5E54295C471}" type="slidenum">
              <a:rPr lang="el-GR" sz="1200" b="0" strike="noStrike" spc="-1">
                <a:latin typeface="Times New Roman"/>
              </a:rPr>
              <a:t>5</a:t>
            </a:fld>
            <a:endParaRPr lang="en-US"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PlaceHolder 1"/>
          <p:cNvSpPr>
            <a:spLocks noGrp="1" noRot="1" noChangeAspect="1"/>
          </p:cNvSpPr>
          <p:nvPr>
            <p:ph type="sldImg"/>
          </p:nvPr>
        </p:nvSpPr>
        <p:spPr>
          <a:xfrm>
            <a:off x="685800" y="1143000"/>
            <a:ext cx="5486040" cy="3085920"/>
          </a:xfrm>
          <a:prstGeom prst="rect">
            <a:avLst/>
          </a:prstGeom>
          <a:ln w="0">
            <a:noFill/>
          </a:ln>
        </p:spPr>
      </p:sp>
      <p:sp>
        <p:nvSpPr>
          <p:cNvPr id="526"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Προχωράμε στη μεθοδολογία, η οποία θα παρουσιαστεί παράλληλα με την εφαρμογή κάθε βήματος σε </a:t>
            </a:r>
            <a:r>
              <a:rPr lang="el-GR" sz="2000" b="0" strike="noStrike" spc="-1">
                <a:latin typeface="Arial"/>
              </a:rPr>
              <a:t>έ</a:t>
            </a:r>
            <a:r>
              <a:rPr lang="el" sz="2000" b="0" strike="noStrike" spc="-1">
                <a:latin typeface="Arial"/>
              </a:rPr>
              <a:t>να συνθετικό δίκτυο.</a:t>
            </a:r>
            <a:endParaRPr lang="en-US" sz="2000" b="0" strike="noStrike" spc="-1">
              <a:latin typeface="Arial"/>
            </a:endParaRPr>
          </a:p>
        </p:txBody>
      </p:sp>
      <p:sp>
        <p:nvSpPr>
          <p:cNvPr id="527"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57054751-7EE5-45C9-B910-8669E4658106}" type="slidenum">
              <a:rPr lang="en-001" sz="1200" b="0" strike="noStrike" spc="-1">
                <a:latin typeface="Times New Roman"/>
              </a:rPr>
              <a:t>6</a:t>
            </a:fld>
            <a:endParaRPr lang="en-US"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PlaceHolder 1"/>
          <p:cNvSpPr>
            <a:spLocks noGrp="1" noRot="1" noChangeAspect="1"/>
          </p:cNvSpPr>
          <p:nvPr>
            <p:ph type="sldImg"/>
          </p:nvPr>
        </p:nvSpPr>
        <p:spPr>
          <a:xfrm>
            <a:off x="685800" y="1143000"/>
            <a:ext cx="5486040" cy="3085920"/>
          </a:xfrm>
          <a:prstGeom prst="rect">
            <a:avLst/>
          </a:prstGeom>
          <a:ln w="0">
            <a:noFill/>
          </a:ln>
        </p:spPr>
      </p:sp>
      <p:sp>
        <p:nvSpPr>
          <p:cNvPr id="529"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Εδώ φαίνεται το δίκτυο στο οποίο εφαρμόστηκε η μεθοδολογία.</a:t>
            </a:r>
            <a:endParaRPr lang="en-US" sz="2000" b="0" strike="noStrike" spc="-1">
              <a:latin typeface="Arial"/>
            </a:endParaRPr>
          </a:p>
          <a:p>
            <a:pPr marL="216000" indent="-216000">
              <a:lnSpc>
                <a:spcPct val="100000"/>
              </a:lnSpc>
            </a:pPr>
            <a:r>
              <a:rPr lang="el" sz="2000" b="0" strike="noStrike" spc="-1">
                <a:latin typeface="Arial"/>
              </a:rPr>
              <a:t>Πρόκειται για ένα συνθετικό δίκτυο με το όνομα KY11 το οποίο βασίζεται σε πραγματικό δίκτυο της πολιτείας του Κεντακι στις ΗΠΑ.</a:t>
            </a:r>
            <a:endParaRPr lang="en-US" sz="2000" b="0" strike="noStrike" spc="-1">
              <a:latin typeface="Arial"/>
            </a:endParaRPr>
          </a:p>
          <a:p>
            <a:pPr marL="216000" indent="-216000">
              <a:lnSpc>
                <a:spcPct val="100000"/>
              </a:lnSpc>
            </a:pPr>
            <a:r>
              <a:rPr lang="en-US" sz="2000" b="0" strike="noStrike" spc="-1">
                <a:latin typeface="Arial"/>
              </a:rPr>
              <a:t>Επίπεδο ετήσιων απωλειών είναι 21% του όγκου του παραγόμενου νερού</a:t>
            </a:r>
          </a:p>
          <a:p>
            <a:pPr marL="216000" indent="-216000">
              <a:lnSpc>
                <a:spcPct val="100000"/>
              </a:lnSpc>
            </a:pPr>
            <a:r>
              <a:rPr lang="el-GR" sz="2000" b="0" strike="noStrike" spc="-1">
                <a:latin typeface="Arial"/>
              </a:rPr>
              <a:t>Βλέπουμε ότι στο δίκτυο υπάρχουν περιοχές με μεγάλες υψομετρικές διαφορες το οποίο μας δείχνει και διαφορές στις πιέσεις ανά περιοχή</a:t>
            </a:r>
            <a:endParaRPr lang="en-US" sz="2000" b="0" strike="noStrike" spc="-1">
              <a:latin typeface="Arial"/>
            </a:endParaRPr>
          </a:p>
          <a:p>
            <a:pPr marL="216000" indent="-216000">
              <a:lnSpc>
                <a:spcPct val="100000"/>
              </a:lnSpc>
            </a:pPr>
            <a:endParaRPr lang="en-US" sz="2000" b="0" strike="noStrike" spc="-1">
              <a:latin typeface="Arial"/>
            </a:endParaRPr>
          </a:p>
        </p:txBody>
      </p:sp>
      <p:sp>
        <p:nvSpPr>
          <p:cNvPr id="530"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207727AC-C13E-4221-9818-27984978423B}" type="slidenum">
              <a:rPr lang="en-001" sz="1200" b="0" strike="noStrike" spc="-1">
                <a:latin typeface="Times New Roman"/>
              </a:rPr>
              <a:t>8</a:t>
            </a:fld>
            <a:endParaRPr lang="en-US"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PlaceHolder 1"/>
          <p:cNvSpPr>
            <a:spLocks noGrp="1" noRot="1" noChangeAspect="1"/>
          </p:cNvSpPr>
          <p:nvPr>
            <p:ph type="sldImg"/>
          </p:nvPr>
        </p:nvSpPr>
        <p:spPr>
          <a:xfrm>
            <a:off x="685800" y="1143000"/>
            <a:ext cx="5486040" cy="3085920"/>
          </a:xfrm>
          <a:prstGeom prst="rect">
            <a:avLst/>
          </a:prstGeom>
          <a:ln w="0">
            <a:noFill/>
          </a:ln>
        </p:spPr>
      </p:sp>
      <p:sp>
        <p:nvSpPr>
          <p:cNvPr id="532"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Αφού γνωρίζουμε ποσοστό απωλειών σε επίπεδο δικτύου αλλά όχι το πως κατανέμονται στο δίκτυο</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Το πρώτο βήμα είναι η ρεαλιστικότερη  μοντελοποίηση των απωλειών</a:t>
            </a:r>
            <a:endParaRPr lang="en-US" sz="2000" b="0" strike="noStrike" spc="-1">
              <a:latin typeface="Arial"/>
            </a:endParaRPr>
          </a:p>
        </p:txBody>
      </p:sp>
      <p:sp>
        <p:nvSpPr>
          <p:cNvPr id="533"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2BE3C7F8-6F49-400C-8D20-3BC08867DC8F}" type="slidenum">
              <a:rPr lang="en-001" sz="1200" b="0" strike="noStrike" spc="-1">
                <a:latin typeface="Times New Roman"/>
              </a:rPr>
              <a:t>9</a:t>
            </a:fld>
            <a:endParaRPr lang="en-US"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PlaceHolder 1"/>
          <p:cNvSpPr>
            <a:spLocks noGrp="1" noRot="1" noChangeAspect="1"/>
          </p:cNvSpPr>
          <p:nvPr>
            <p:ph type="sldImg"/>
          </p:nvPr>
        </p:nvSpPr>
        <p:spPr>
          <a:xfrm>
            <a:off x="685800" y="1143000"/>
            <a:ext cx="5486040" cy="3085920"/>
          </a:xfrm>
          <a:prstGeom prst="rect">
            <a:avLst/>
          </a:prstGeom>
          <a:ln w="0">
            <a:noFill/>
          </a:ln>
        </p:spPr>
      </p:sp>
      <p:sp>
        <p:nvSpPr>
          <p:cNvPr id="535"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Ο </a:t>
            </a:r>
            <a:r>
              <a:rPr lang="el" sz="2000" b="1" strike="noStrike" spc="-1">
                <a:latin typeface="Arial"/>
              </a:rPr>
              <a:t>συμβατικός τρόπος</a:t>
            </a:r>
            <a:r>
              <a:rPr lang="el" sz="2000" b="0" strike="noStrike" spc="-1">
                <a:latin typeface="Arial"/>
              </a:rPr>
              <a:t> για τη μοντελοποίηση των απωλειών είναι η προσθήκη τους ως επιπλέον ζήτηση στους κόμβους. Όμως γνωρίζουμε ότι οι απώλειες εξαρτώνται από χαρακτηριστικά των αγωγών όχι από τη ζήτηση του κάθε κόμβου. </a:t>
            </a:r>
            <a:endParaRPr lang="en-US" sz="2000" b="0" strike="noStrike" spc="-1">
              <a:latin typeface="Arial"/>
            </a:endParaRPr>
          </a:p>
          <a:p>
            <a:pPr marL="216000" indent="-216000">
              <a:lnSpc>
                <a:spcPct val="100000"/>
              </a:lnSpc>
            </a:pPr>
            <a:r>
              <a:rPr lang="el" sz="2000" b="0" strike="noStrike" spc="-1">
                <a:latin typeface="Arial"/>
              </a:rPr>
              <a:t>Οπότε εμείς τις μοντελοποιούμε μέσω ενός στοιχείου του επανετ των εμιττερες. Πρόκειται για κόμβους που αντιπροσωπεύουν εκροή στην ατμόσφαιρα μέσω της σχέσης για εκροή από οπη. </a:t>
            </a:r>
            <a:endParaRPr lang="en-US" sz="2000" b="0" strike="noStrike" spc="-1">
              <a:latin typeface="Arial"/>
            </a:endParaRPr>
          </a:p>
          <a:p>
            <a:pPr marL="216000" indent="-216000">
              <a:lnSpc>
                <a:spcPct val="100000"/>
              </a:lnSpc>
            </a:pPr>
            <a:r>
              <a:rPr lang="el" sz="2000" b="0" strike="noStrike" spc="-1">
                <a:latin typeface="Arial"/>
              </a:rPr>
              <a:t>Θεωρούμε ότι οι απώλειες κατανέμονται ομοιόμορφα κατά μήκος του αγωγού και τοποθετούμε έναν εμιττερ με μηδενική ζήτηση στη μέση κάθε αγωγού. </a:t>
            </a:r>
            <a:endParaRPr lang="en-US" sz="2000" b="0" strike="noStrike" spc="-1">
              <a:latin typeface="Arial"/>
            </a:endParaRPr>
          </a:p>
          <a:p>
            <a:pPr marL="216000" indent="-216000">
              <a:lnSpc>
                <a:spcPct val="100000"/>
              </a:lnSpc>
            </a:pPr>
            <a:r>
              <a:rPr lang="el" sz="2000" b="0" strike="noStrike" spc="-1">
                <a:latin typeface="Arial"/>
              </a:rPr>
              <a:t>Έτσι θεωρούμε ότι έχουμε απώλειες μόνο μέσω των εμιττερς που φαίνονται με κόκκινο χρώμα.</a:t>
            </a:r>
            <a:endParaRPr lang="en-US" sz="2000" b="0" strike="noStrike" spc="-1">
              <a:latin typeface="Arial"/>
            </a:endParaRPr>
          </a:p>
          <a:p>
            <a:pPr marL="216000" indent="-216000">
              <a:lnSpc>
                <a:spcPct val="100000"/>
              </a:lnSpc>
            </a:pPr>
            <a:endParaRPr lang="en-US" sz="2000" b="0" strike="noStrike" spc="-1">
              <a:latin typeface="Arial"/>
            </a:endParaRPr>
          </a:p>
        </p:txBody>
      </p:sp>
      <p:sp>
        <p:nvSpPr>
          <p:cNvPr id="536"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5B2209AC-7AC4-4CF5-A269-C85F5EF6696F}" type="slidenum">
              <a:rPr lang="en-001" sz="1200" b="0" strike="noStrike" spc="-1">
                <a:latin typeface="Times New Roman"/>
              </a:rPr>
              <a:t>10</a:t>
            </a:fld>
            <a:endParaRPr lang="en-US" sz="12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PlaceHolder 1"/>
          <p:cNvSpPr>
            <a:spLocks noGrp="1" noRot="1" noChangeAspect="1"/>
          </p:cNvSpPr>
          <p:nvPr>
            <p:ph type="sldImg"/>
          </p:nvPr>
        </p:nvSpPr>
        <p:spPr>
          <a:xfrm>
            <a:off x="685800" y="1143000"/>
            <a:ext cx="5486040" cy="3085920"/>
          </a:xfrm>
          <a:prstGeom prst="rect">
            <a:avLst/>
          </a:prstGeom>
          <a:ln w="0">
            <a:noFill/>
          </a:ln>
        </p:spPr>
      </p:sp>
      <p:sp>
        <p:nvSpPr>
          <p:cNvPr id="538"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Η μεθοδολογία για τη μοντελοποίηση των απωλειών που ακολουθήθηκε </a:t>
            </a:r>
            <a:r>
              <a:rPr lang="el" sz="2000" b="1" strike="noStrike" spc="-1">
                <a:latin typeface="Arial"/>
              </a:rPr>
              <a:t>αποτελείται από δύο στοιχεία</a:t>
            </a:r>
            <a:r>
              <a:rPr lang="el" sz="2000" b="0" strike="noStrike" spc="-1">
                <a:latin typeface="Arial"/>
              </a:rPr>
              <a:t>. Οι συνολικές απώλειες του δικτύου </a:t>
            </a:r>
            <a:r>
              <a:rPr lang="el" sz="2000" b="1" strike="noStrike" spc="-1">
                <a:latin typeface="Arial"/>
              </a:rPr>
              <a:t>βαθμονομούνται</a:t>
            </a:r>
            <a:r>
              <a:rPr lang="el" sz="2000" b="0" strike="noStrike" spc="-1">
                <a:latin typeface="Arial"/>
              </a:rPr>
              <a:t> για το δεδομένο ποσοστό απωλειών μέσω ενός συντελεστή για το δίκτυο Κνετ ο οποίος κατανέμεται στους συντελεστές απωλειών των εμιττερς με βάση μία σταθερά βάρους για κάθε αγωγό, τη Γj. Η σταθερά βάρους διαμορφώνεται με βάση κάποιους από τους πολλούς παράγοντες που επηρεάζουν τις διαρροές σε κάθε αγωγό όπως ....</a:t>
            </a:r>
            <a:endParaRPr lang="en-US" sz="2000" b="0" strike="noStrike" spc="-1">
              <a:latin typeface="Arial"/>
            </a:endParaRPr>
          </a:p>
          <a:p>
            <a:pPr marL="216000" indent="-216000">
              <a:lnSpc>
                <a:spcPct val="100000"/>
              </a:lnSpc>
            </a:pPr>
            <a:r>
              <a:rPr lang="el" sz="2000" b="0" strike="noStrike" spc="-1">
                <a:latin typeface="Arial"/>
              </a:rPr>
              <a:t>Ένα από τα πλεονεκτήματα αυτής της μεθοδολογίας είναι ότι μπορούμε να επιλέξουμε ένα ή περισσότερα χαρακτηριστικά των αγωγών για να μορφώσουμε τη σταθερά βάρους ανάλογα με τα δεδομένα που έχουμε για το δίκτυο ή τις ανάγκες της έρευνας.</a:t>
            </a:r>
            <a:endParaRPr lang="en-US" sz="2000" b="0" strike="noStrike" spc="-1">
              <a:latin typeface="Arial"/>
            </a:endParaRPr>
          </a:p>
          <a:p>
            <a:pPr marL="216000" indent="-216000">
              <a:lnSpc>
                <a:spcPct val="100000"/>
              </a:lnSpc>
            </a:pPr>
            <a:r>
              <a:rPr lang="el" sz="2000" b="0" strike="noStrike" spc="-1">
                <a:latin typeface="Arial"/>
              </a:rPr>
              <a:t>Σε αυτή την εργασία χρησιμοποιήσαμε το μήκος και τη μέση πίεση του αγωγού.</a:t>
            </a:r>
            <a:endParaRPr lang="en-US" sz="2000" b="0" strike="noStrike" spc="-1">
              <a:latin typeface="Arial"/>
            </a:endParaRPr>
          </a:p>
        </p:txBody>
      </p:sp>
      <p:sp>
        <p:nvSpPr>
          <p:cNvPr id="539"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F62E30FE-EC50-4108-B5DE-F86941803117}" type="slidenum">
              <a:rPr lang="en-001" sz="1200" b="0" strike="noStrike" spc="-1">
                <a:latin typeface="Times New Roman"/>
              </a:rPr>
              <a:t>11</a:t>
            </a:fld>
            <a:endParaRPr lang="en-US" sz="1200" b="0" strike="noStrike" spc="-1">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PlaceHolder 1"/>
          <p:cNvSpPr>
            <a:spLocks noGrp="1" noRot="1" noChangeAspect="1"/>
          </p:cNvSpPr>
          <p:nvPr>
            <p:ph type="sldImg"/>
          </p:nvPr>
        </p:nvSpPr>
        <p:spPr>
          <a:xfrm>
            <a:off x="685800" y="1143000"/>
            <a:ext cx="5486040" cy="3085920"/>
          </a:xfrm>
          <a:prstGeom prst="rect">
            <a:avLst/>
          </a:prstGeom>
          <a:ln w="0">
            <a:noFill/>
          </a:ln>
        </p:spPr>
      </p:sp>
      <p:sp>
        <p:nvSpPr>
          <p:cNvPr id="541"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pPr>
            <a:r>
              <a:rPr lang="el" sz="2000" b="0" strike="noStrike" spc="-1">
                <a:latin typeface="Arial"/>
              </a:rPr>
              <a:t>Η ανάθεση συντελεστών απωλειών Κj είναι στην πραγματικότητα ένα πρόβλημα βελτιστοποίησης με πολύ μεγάλο αριθμό μεταβλητών. (αν σκεφτουμε ένας συντελεστής για κάθε αγωγό)</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r>
              <a:rPr lang="el" sz="2000" b="0" strike="noStrike" spc="-1">
                <a:latin typeface="Arial"/>
              </a:rPr>
              <a:t>Αντι γία πρόβλημα βελτ με πάρα πολλούς συνδυασμούς που καταλήγουν στο συνολικό όγκο απωλειών του δικτύου , αποφασίσαμε να προσεγγίσουμε το πρόβλημα αντίστροφα με ΜΙΑ ψευδομεταβλητή που είναι το άθροισμα τους και χαρακτηρίζει τις απώλειες όλου του δικτύου. </a:t>
            </a:r>
            <a:endParaRPr lang="en-US" sz="2000" b="0" strike="noStrike" spc="-1">
              <a:latin typeface="Arial"/>
            </a:endParaRPr>
          </a:p>
          <a:p>
            <a:pPr marL="216000" indent="-216000">
              <a:lnSpc>
                <a:spcPct val="100000"/>
              </a:lnSpc>
            </a:pPr>
            <a:r>
              <a:rPr lang="el" sz="2000" b="0" strike="noStrike" spc="-1">
                <a:latin typeface="Arial"/>
              </a:rPr>
              <a:t>Θα χρησιμοποιήσουμε μία τιμή αναφοράς που είναι συνολικο ογκος απωλειών προς τη μεση πιεση του δικτύου εις τη Ν1. Η Ν1 εξαρταται από το υλικό των αγωγών κυρίως και αφού δεν είχαμε πληροφορίες για το δίκτυο χρησιμοποιησάμε την τιμή 1.18 που προτείνεται από τη βιβλιογραφία για μίξη υλικών. </a:t>
            </a:r>
            <a:endParaRPr lang="en-US" sz="2000" b="0" strike="noStrike" spc="-1">
              <a:latin typeface="Arial"/>
            </a:endParaRPr>
          </a:p>
          <a:p>
            <a:pPr marL="216000" indent="-216000">
              <a:lnSpc>
                <a:spcPct val="100000"/>
              </a:lnSpc>
            </a:pPr>
            <a:r>
              <a:rPr lang="el" sz="2000" b="0" strike="noStrike" spc="-1">
                <a:latin typeface="Arial"/>
              </a:rPr>
              <a:t>Αυτή η τιμή μας δίνει την τάξη μεγέθους για το συντελεστή Κνετ αφού είναι μοναδικός για κάθε δίκτυο και εξαρτάται από τα χαρακτηριστικά του δικτύου και το επίπεδο απωλειών.</a:t>
            </a:r>
            <a:endParaRPr lang="en-US" sz="2000" b="0" strike="noStrike" spc="-1">
              <a:latin typeface="Arial"/>
            </a:endParaRPr>
          </a:p>
          <a:p>
            <a:pPr marL="216000" indent="-216000">
              <a:lnSpc>
                <a:spcPct val="100000"/>
              </a:lnSpc>
            </a:pPr>
            <a:r>
              <a:rPr lang="el" sz="2000" b="0" strike="noStrike" spc="-1">
                <a:latin typeface="Arial"/>
              </a:rPr>
              <a:t>Έτσι, αντι για τυχαία αναζήτηση του Κνετ που θα δώσει το γνωστό ποσοτό απωλειών, πραγματοποιούμε μία επαναληπτική διαδικασία για ένα εύρος τιμών από 0 έως 5/3Knet κατά την οποία επιλύουμε το δίκτυο βάσει ζήτησης και για κάθε τιμή του Κνετ προκύπτει ένα ποσοστό απωλειών.</a:t>
            </a:r>
            <a:endParaRPr lang="en-US" sz="2000" b="0" strike="noStrike" spc="-1">
              <a:latin typeface="Arial"/>
            </a:endParaRPr>
          </a:p>
          <a:p>
            <a:pPr marL="216000" indent="-216000">
              <a:lnSpc>
                <a:spcPct val="100000"/>
              </a:lnSpc>
            </a:pPr>
            <a:r>
              <a:rPr lang="el" sz="2000" b="0" strike="noStrike" spc="-1">
                <a:latin typeface="Arial"/>
              </a:rPr>
              <a:t>Η επίλυση σε αυτό το βήμα γίνεται με DDA ώστε να μη μεταβάλλεται ο όγκος του παραγόμενου νερού λόγω αλλάγων στην κατανάλωση αλλά μόνο λόγω αλλαγών στις απώλειες) </a:t>
            </a:r>
            <a:endParaRPr lang="en-US" sz="2000" b="0" strike="noStrike" spc="-1">
              <a:latin typeface="Arial"/>
            </a:endParaRPr>
          </a:p>
          <a:p>
            <a:pPr marL="216000" indent="-216000">
              <a:lnSpc>
                <a:spcPct val="100000"/>
              </a:lnSpc>
            </a:pPr>
            <a:endParaRPr lang="en-US" sz="2000" b="0" strike="noStrike" spc="-1">
              <a:latin typeface="Arial"/>
            </a:endParaRPr>
          </a:p>
          <a:p>
            <a:pPr marL="216000" indent="-216000">
              <a:lnSpc>
                <a:spcPct val="100000"/>
              </a:lnSpc>
            </a:pPr>
            <a:endParaRPr lang="en-US" sz="2000" b="0" strike="noStrike" spc="-1">
              <a:latin typeface="Arial"/>
            </a:endParaRPr>
          </a:p>
        </p:txBody>
      </p:sp>
      <p:sp>
        <p:nvSpPr>
          <p:cNvPr id="542" name="PlaceHolder 3"/>
          <p:cNvSpPr>
            <a:spLocks noGrp="1"/>
          </p:cNvSpPr>
          <p:nvPr>
            <p:ph type="sldNum"/>
          </p:nvPr>
        </p:nvSpPr>
        <p:spPr>
          <a:xfrm>
            <a:off x="3884760" y="8685360"/>
            <a:ext cx="2971440" cy="458280"/>
          </a:xfrm>
          <a:prstGeom prst="rect">
            <a:avLst/>
          </a:prstGeom>
          <a:noFill/>
          <a:ln w="0">
            <a:noFill/>
          </a:ln>
        </p:spPr>
        <p:txBody>
          <a:bodyPr anchor="b">
            <a:noAutofit/>
          </a:bodyPr>
          <a:lstStyle/>
          <a:p>
            <a:pPr algn="r">
              <a:lnSpc>
                <a:spcPct val="100000"/>
              </a:lnSpc>
            </a:pPr>
            <a:fld id="{2BEF6B8F-62C4-4989-8989-3741BE423B0E}" type="slidenum">
              <a:rPr lang="en-001" sz="1200" b="0" strike="noStrike" spc="-1">
                <a:latin typeface="Times New Roman"/>
              </a:rPr>
              <a:t>12</a:t>
            </a:fld>
            <a:endParaRPr lang="en-U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31" name="PlaceHolder 2"/>
          <p:cNvSpPr>
            <a:spLocks noGrp="1"/>
          </p:cNvSpPr>
          <p:nvPr>
            <p:ph/>
          </p:nvPr>
        </p:nvSpPr>
        <p:spPr>
          <a:xfrm>
            <a:off x="3869280" y="8640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32" name="PlaceHolder 3"/>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34"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35"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36"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37" name="PlaceHolder 5"/>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39" name="PlaceHolder 2"/>
          <p:cNvSpPr>
            <a:spLocks noGrp="1"/>
          </p:cNvSpPr>
          <p:nvPr>
            <p:ph/>
          </p:nvPr>
        </p:nvSpPr>
        <p:spPr>
          <a:xfrm>
            <a:off x="38692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40" name="PlaceHolder 3"/>
          <p:cNvSpPr>
            <a:spLocks noGrp="1"/>
          </p:cNvSpPr>
          <p:nvPr>
            <p:ph/>
          </p:nvPr>
        </p:nvSpPr>
        <p:spPr>
          <a:xfrm>
            <a:off x="63424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41" name="PlaceHolder 4"/>
          <p:cNvSpPr>
            <a:spLocks noGrp="1"/>
          </p:cNvSpPr>
          <p:nvPr>
            <p:ph/>
          </p:nvPr>
        </p:nvSpPr>
        <p:spPr>
          <a:xfrm>
            <a:off x="88156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42" name="PlaceHolder 5"/>
          <p:cNvSpPr>
            <a:spLocks noGrp="1"/>
          </p:cNvSpPr>
          <p:nvPr>
            <p:ph/>
          </p:nvPr>
        </p:nvSpPr>
        <p:spPr>
          <a:xfrm>
            <a:off x="38692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43" name="PlaceHolder 6"/>
          <p:cNvSpPr>
            <a:spLocks noGrp="1"/>
          </p:cNvSpPr>
          <p:nvPr>
            <p:ph/>
          </p:nvPr>
        </p:nvSpPr>
        <p:spPr>
          <a:xfrm>
            <a:off x="63424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44" name="PlaceHolder 7"/>
          <p:cNvSpPr>
            <a:spLocks noGrp="1"/>
          </p:cNvSpPr>
          <p:nvPr>
            <p:ph/>
          </p:nvPr>
        </p:nvSpPr>
        <p:spPr>
          <a:xfrm>
            <a:off x="88156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53" name="PlaceHolder 2"/>
          <p:cNvSpPr>
            <a:spLocks noGrp="1"/>
          </p:cNvSpPr>
          <p:nvPr>
            <p:ph type="subTitle"/>
          </p:nvPr>
        </p:nvSpPr>
        <p:spPr>
          <a:xfrm>
            <a:off x="3869280" y="864000"/>
            <a:ext cx="7314840" cy="5120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55" name="PlaceHolder 2"/>
          <p:cNvSpPr>
            <a:spLocks noGrp="1"/>
          </p:cNvSpPr>
          <p:nvPr>
            <p:ph/>
          </p:nvPr>
        </p:nvSpPr>
        <p:spPr>
          <a:xfrm>
            <a:off x="3869280" y="864000"/>
            <a:ext cx="731484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57"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58"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253080" y="4929840"/>
            <a:ext cx="2946960" cy="137160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62"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63"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64"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0" name="PlaceHolder 2"/>
          <p:cNvSpPr>
            <a:spLocks noGrp="1"/>
          </p:cNvSpPr>
          <p:nvPr>
            <p:ph type="subTitle"/>
          </p:nvPr>
        </p:nvSpPr>
        <p:spPr>
          <a:xfrm>
            <a:off x="3869280" y="864000"/>
            <a:ext cx="7314840" cy="5120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66"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67"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68" name="PlaceHolder 4"/>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70"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71"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72" name="PlaceHolder 4"/>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74" name="PlaceHolder 2"/>
          <p:cNvSpPr>
            <a:spLocks noGrp="1"/>
          </p:cNvSpPr>
          <p:nvPr>
            <p:ph/>
          </p:nvPr>
        </p:nvSpPr>
        <p:spPr>
          <a:xfrm>
            <a:off x="3869280" y="8640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75" name="PlaceHolder 3"/>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77"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78"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79"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0" name="PlaceHolder 5"/>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82" name="PlaceHolder 2"/>
          <p:cNvSpPr>
            <a:spLocks noGrp="1"/>
          </p:cNvSpPr>
          <p:nvPr>
            <p:ph/>
          </p:nvPr>
        </p:nvSpPr>
        <p:spPr>
          <a:xfrm>
            <a:off x="38692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3" name="PlaceHolder 3"/>
          <p:cNvSpPr>
            <a:spLocks noGrp="1"/>
          </p:cNvSpPr>
          <p:nvPr>
            <p:ph/>
          </p:nvPr>
        </p:nvSpPr>
        <p:spPr>
          <a:xfrm>
            <a:off x="63424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4" name="PlaceHolder 4"/>
          <p:cNvSpPr>
            <a:spLocks noGrp="1"/>
          </p:cNvSpPr>
          <p:nvPr>
            <p:ph/>
          </p:nvPr>
        </p:nvSpPr>
        <p:spPr>
          <a:xfrm>
            <a:off x="88156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5" name="PlaceHolder 5"/>
          <p:cNvSpPr>
            <a:spLocks noGrp="1"/>
          </p:cNvSpPr>
          <p:nvPr>
            <p:ph/>
          </p:nvPr>
        </p:nvSpPr>
        <p:spPr>
          <a:xfrm>
            <a:off x="38692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6" name="PlaceHolder 6"/>
          <p:cNvSpPr>
            <a:spLocks noGrp="1"/>
          </p:cNvSpPr>
          <p:nvPr>
            <p:ph/>
          </p:nvPr>
        </p:nvSpPr>
        <p:spPr>
          <a:xfrm>
            <a:off x="63424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87" name="PlaceHolder 7"/>
          <p:cNvSpPr>
            <a:spLocks noGrp="1"/>
          </p:cNvSpPr>
          <p:nvPr>
            <p:ph/>
          </p:nvPr>
        </p:nvSpPr>
        <p:spPr>
          <a:xfrm>
            <a:off x="88156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97" name="PlaceHolder 2"/>
          <p:cNvSpPr>
            <a:spLocks noGrp="1"/>
          </p:cNvSpPr>
          <p:nvPr>
            <p:ph type="subTitle"/>
          </p:nvPr>
        </p:nvSpPr>
        <p:spPr>
          <a:xfrm>
            <a:off x="3869280" y="864000"/>
            <a:ext cx="7314840" cy="5120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99" name="PlaceHolder 2"/>
          <p:cNvSpPr>
            <a:spLocks noGrp="1"/>
          </p:cNvSpPr>
          <p:nvPr>
            <p:ph/>
          </p:nvPr>
        </p:nvSpPr>
        <p:spPr>
          <a:xfrm>
            <a:off x="3869280" y="864000"/>
            <a:ext cx="731484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01"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02"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2" name="PlaceHolder 2"/>
          <p:cNvSpPr>
            <a:spLocks noGrp="1"/>
          </p:cNvSpPr>
          <p:nvPr>
            <p:ph/>
          </p:nvPr>
        </p:nvSpPr>
        <p:spPr>
          <a:xfrm>
            <a:off x="3869280" y="864000"/>
            <a:ext cx="731484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253080" y="4929840"/>
            <a:ext cx="2946960" cy="137160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06"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07"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08"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10"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11"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12" name="PlaceHolder 4"/>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14"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15"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16" name="PlaceHolder 4"/>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18" name="PlaceHolder 2"/>
          <p:cNvSpPr>
            <a:spLocks noGrp="1"/>
          </p:cNvSpPr>
          <p:nvPr>
            <p:ph/>
          </p:nvPr>
        </p:nvSpPr>
        <p:spPr>
          <a:xfrm>
            <a:off x="3869280" y="8640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19" name="PlaceHolder 3"/>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21"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2"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3"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4" name="PlaceHolder 5"/>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26" name="PlaceHolder 2"/>
          <p:cNvSpPr>
            <a:spLocks noGrp="1"/>
          </p:cNvSpPr>
          <p:nvPr>
            <p:ph/>
          </p:nvPr>
        </p:nvSpPr>
        <p:spPr>
          <a:xfrm>
            <a:off x="38692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7" name="PlaceHolder 3"/>
          <p:cNvSpPr>
            <a:spLocks noGrp="1"/>
          </p:cNvSpPr>
          <p:nvPr>
            <p:ph/>
          </p:nvPr>
        </p:nvSpPr>
        <p:spPr>
          <a:xfrm>
            <a:off x="63424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8" name="PlaceHolder 4"/>
          <p:cNvSpPr>
            <a:spLocks noGrp="1"/>
          </p:cNvSpPr>
          <p:nvPr>
            <p:ph/>
          </p:nvPr>
        </p:nvSpPr>
        <p:spPr>
          <a:xfrm>
            <a:off x="88156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29" name="PlaceHolder 5"/>
          <p:cNvSpPr>
            <a:spLocks noGrp="1"/>
          </p:cNvSpPr>
          <p:nvPr>
            <p:ph/>
          </p:nvPr>
        </p:nvSpPr>
        <p:spPr>
          <a:xfrm>
            <a:off x="38692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30" name="PlaceHolder 6"/>
          <p:cNvSpPr>
            <a:spLocks noGrp="1"/>
          </p:cNvSpPr>
          <p:nvPr>
            <p:ph/>
          </p:nvPr>
        </p:nvSpPr>
        <p:spPr>
          <a:xfrm>
            <a:off x="63424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31" name="PlaceHolder 7"/>
          <p:cNvSpPr>
            <a:spLocks noGrp="1"/>
          </p:cNvSpPr>
          <p:nvPr>
            <p:ph/>
          </p:nvPr>
        </p:nvSpPr>
        <p:spPr>
          <a:xfrm>
            <a:off x="88156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41" name="PlaceHolder 2"/>
          <p:cNvSpPr>
            <a:spLocks noGrp="1"/>
          </p:cNvSpPr>
          <p:nvPr>
            <p:ph type="subTitle"/>
          </p:nvPr>
        </p:nvSpPr>
        <p:spPr>
          <a:xfrm>
            <a:off x="3869280" y="864000"/>
            <a:ext cx="7314840" cy="5120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43" name="PlaceHolder 2"/>
          <p:cNvSpPr>
            <a:spLocks noGrp="1"/>
          </p:cNvSpPr>
          <p:nvPr>
            <p:ph/>
          </p:nvPr>
        </p:nvSpPr>
        <p:spPr>
          <a:xfrm>
            <a:off x="3869280" y="864000"/>
            <a:ext cx="731484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4"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45"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46"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7"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8" name="PlaceHolder 1"/>
          <p:cNvSpPr>
            <a:spLocks noGrp="1"/>
          </p:cNvSpPr>
          <p:nvPr>
            <p:ph type="subTitle"/>
          </p:nvPr>
        </p:nvSpPr>
        <p:spPr>
          <a:xfrm>
            <a:off x="253080" y="4929840"/>
            <a:ext cx="2946960" cy="137160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50"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1"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2"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54"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5"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6" name="PlaceHolder 4"/>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58"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59"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60" name="PlaceHolder 4"/>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62" name="PlaceHolder 2"/>
          <p:cNvSpPr>
            <a:spLocks noGrp="1"/>
          </p:cNvSpPr>
          <p:nvPr>
            <p:ph/>
          </p:nvPr>
        </p:nvSpPr>
        <p:spPr>
          <a:xfrm>
            <a:off x="3869280" y="8640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63" name="PlaceHolder 3"/>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65"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66"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67"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68" name="PlaceHolder 5"/>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70" name="PlaceHolder 2"/>
          <p:cNvSpPr>
            <a:spLocks noGrp="1"/>
          </p:cNvSpPr>
          <p:nvPr>
            <p:ph/>
          </p:nvPr>
        </p:nvSpPr>
        <p:spPr>
          <a:xfrm>
            <a:off x="38692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71" name="PlaceHolder 3"/>
          <p:cNvSpPr>
            <a:spLocks noGrp="1"/>
          </p:cNvSpPr>
          <p:nvPr>
            <p:ph/>
          </p:nvPr>
        </p:nvSpPr>
        <p:spPr>
          <a:xfrm>
            <a:off x="63424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72" name="PlaceHolder 4"/>
          <p:cNvSpPr>
            <a:spLocks noGrp="1"/>
          </p:cNvSpPr>
          <p:nvPr>
            <p:ph/>
          </p:nvPr>
        </p:nvSpPr>
        <p:spPr>
          <a:xfrm>
            <a:off x="88156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73" name="PlaceHolder 5"/>
          <p:cNvSpPr>
            <a:spLocks noGrp="1"/>
          </p:cNvSpPr>
          <p:nvPr>
            <p:ph/>
          </p:nvPr>
        </p:nvSpPr>
        <p:spPr>
          <a:xfrm>
            <a:off x="38692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74" name="PlaceHolder 6"/>
          <p:cNvSpPr>
            <a:spLocks noGrp="1"/>
          </p:cNvSpPr>
          <p:nvPr>
            <p:ph/>
          </p:nvPr>
        </p:nvSpPr>
        <p:spPr>
          <a:xfrm>
            <a:off x="63424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75" name="PlaceHolder 7"/>
          <p:cNvSpPr>
            <a:spLocks noGrp="1"/>
          </p:cNvSpPr>
          <p:nvPr>
            <p:ph/>
          </p:nvPr>
        </p:nvSpPr>
        <p:spPr>
          <a:xfrm>
            <a:off x="88156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87" name="PlaceHolder 2"/>
          <p:cNvSpPr>
            <a:spLocks noGrp="1"/>
          </p:cNvSpPr>
          <p:nvPr>
            <p:ph type="subTitle"/>
          </p:nvPr>
        </p:nvSpPr>
        <p:spPr>
          <a:xfrm>
            <a:off x="3869280" y="864000"/>
            <a:ext cx="7314840" cy="512028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89" name="PlaceHolder 2"/>
          <p:cNvSpPr>
            <a:spLocks noGrp="1"/>
          </p:cNvSpPr>
          <p:nvPr>
            <p:ph/>
          </p:nvPr>
        </p:nvSpPr>
        <p:spPr>
          <a:xfrm>
            <a:off x="3869280" y="864000"/>
            <a:ext cx="731484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91"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92"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4" name="PlaceHolder 1"/>
          <p:cNvSpPr>
            <a:spLocks noGrp="1"/>
          </p:cNvSpPr>
          <p:nvPr>
            <p:ph type="subTitle"/>
          </p:nvPr>
        </p:nvSpPr>
        <p:spPr>
          <a:xfrm>
            <a:off x="253080" y="4929840"/>
            <a:ext cx="2946960" cy="137160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96"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97"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198"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00"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1"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2" name="PlaceHolder 4"/>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04"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5"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6" name="PlaceHolder 4"/>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08" name="PlaceHolder 2"/>
          <p:cNvSpPr>
            <a:spLocks noGrp="1"/>
          </p:cNvSpPr>
          <p:nvPr>
            <p:ph/>
          </p:nvPr>
        </p:nvSpPr>
        <p:spPr>
          <a:xfrm>
            <a:off x="3869280" y="8640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9" name="PlaceHolder 3"/>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11"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2"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3"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4" name="PlaceHolder 5"/>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253080" y="4929840"/>
            <a:ext cx="2946960" cy="13716000"/>
          </a:xfrm>
          <a:prstGeom prst="rect">
            <a:avLst/>
          </a:prstGeom>
          <a:noFill/>
          <a:ln w="0">
            <a:noFill/>
          </a:ln>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16" name="PlaceHolder 2"/>
          <p:cNvSpPr>
            <a:spLocks noGrp="1"/>
          </p:cNvSpPr>
          <p:nvPr>
            <p:ph/>
          </p:nvPr>
        </p:nvSpPr>
        <p:spPr>
          <a:xfrm>
            <a:off x="38692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7" name="PlaceHolder 3"/>
          <p:cNvSpPr>
            <a:spLocks noGrp="1"/>
          </p:cNvSpPr>
          <p:nvPr>
            <p:ph/>
          </p:nvPr>
        </p:nvSpPr>
        <p:spPr>
          <a:xfrm>
            <a:off x="63424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8" name="PlaceHolder 4"/>
          <p:cNvSpPr>
            <a:spLocks noGrp="1"/>
          </p:cNvSpPr>
          <p:nvPr>
            <p:ph/>
          </p:nvPr>
        </p:nvSpPr>
        <p:spPr>
          <a:xfrm>
            <a:off x="8815680" y="8640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9" name="PlaceHolder 5"/>
          <p:cNvSpPr>
            <a:spLocks noGrp="1"/>
          </p:cNvSpPr>
          <p:nvPr>
            <p:ph/>
          </p:nvPr>
        </p:nvSpPr>
        <p:spPr>
          <a:xfrm>
            <a:off x="38692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20" name="PlaceHolder 6"/>
          <p:cNvSpPr>
            <a:spLocks noGrp="1"/>
          </p:cNvSpPr>
          <p:nvPr>
            <p:ph/>
          </p:nvPr>
        </p:nvSpPr>
        <p:spPr>
          <a:xfrm>
            <a:off x="63424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21" name="PlaceHolder 7"/>
          <p:cNvSpPr>
            <a:spLocks noGrp="1"/>
          </p:cNvSpPr>
          <p:nvPr>
            <p:ph/>
          </p:nvPr>
        </p:nvSpPr>
        <p:spPr>
          <a:xfrm>
            <a:off x="8815680" y="3538800"/>
            <a:ext cx="235512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19"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0" name="PlaceHolder 3"/>
          <p:cNvSpPr>
            <a:spLocks noGrp="1"/>
          </p:cNvSpPr>
          <p:nvPr>
            <p:ph/>
          </p:nvPr>
        </p:nvSpPr>
        <p:spPr>
          <a:xfrm>
            <a:off x="761760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1" name="PlaceHolder 4"/>
          <p:cNvSpPr>
            <a:spLocks noGrp="1"/>
          </p:cNvSpPr>
          <p:nvPr>
            <p:ph/>
          </p:nvPr>
        </p:nvSpPr>
        <p:spPr>
          <a:xfrm>
            <a:off x="386928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3" name="PlaceHolder 2"/>
          <p:cNvSpPr>
            <a:spLocks noGrp="1"/>
          </p:cNvSpPr>
          <p:nvPr>
            <p:ph/>
          </p:nvPr>
        </p:nvSpPr>
        <p:spPr>
          <a:xfrm>
            <a:off x="3869280" y="864000"/>
            <a:ext cx="3569400" cy="512028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4"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5" name="PlaceHolder 4"/>
          <p:cNvSpPr>
            <a:spLocks noGrp="1"/>
          </p:cNvSpPr>
          <p:nvPr>
            <p:ph/>
          </p:nvPr>
        </p:nvSpPr>
        <p:spPr>
          <a:xfrm>
            <a:off x="7617600" y="35388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253080" y="1123920"/>
            <a:ext cx="2946960" cy="4600800"/>
          </a:xfrm>
          <a:prstGeom prst="rect">
            <a:avLst/>
          </a:prstGeom>
          <a:noFill/>
          <a:ln w="0">
            <a:noFill/>
          </a:ln>
        </p:spPr>
        <p:txBody>
          <a:bodyPr lIns="0" tIns="0" rIns="0" bIns="0" anchor="ctr">
            <a:noAutofit/>
          </a:bodyPr>
          <a:lstStyle/>
          <a:p>
            <a:endParaRPr lang="el-GR" sz="1800" b="0" strike="noStrike" spc="-1">
              <a:solidFill>
                <a:srgbClr val="000000"/>
              </a:solidFill>
              <a:latin typeface="Corbel"/>
            </a:endParaRPr>
          </a:p>
        </p:txBody>
      </p:sp>
      <p:sp>
        <p:nvSpPr>
          <p:cNvPr id="27" name="PlaceHolder 2"/>
          <p:cNvSpPr>
            <a:spLocks noGrp="1"/>
          </p:cNvSpPr>
          <p:nvPr>
            <p:ph/>
          </p:nvPr>
        </p:nvSpPr>
        <p:spPr>
          <a:xfrm>
            <a:off x="386928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8" name="PlaceHolder 3"/>
          <p:cNvSpPr>
            <a:spLocks noGrp="1"/>
          </p:cNvSpPr>
          <p:nvPr>
            <p:ph/>
          </p:nvPr>
        </p:nvSpPr>
        <p:spPr>
          <a:xfrm>
            <a:off x="7617600" y="864000"/>
            <a:ext cx="356940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
        <p:nvSpPr>
          <p:cNvPr id="29" name="PlaceHolder 4"/>
          <p:cNvSpPr>
            <a:spLocks noGrp="1"/>
          </p:cNvSpPr>
          <p:nvPr>
            <p:ph/>
          </p:nvPr>
        </p:nvSpPr>
        <p:spPr>
          <a:xfrm>
            <a:off x="3869280" y="3538800"/>
            <a:ext cx="7314840" cy="2442240"/>
          </a:xfrm>
          <a:prstGeom prst="rect">
            <a:avLst/>
          </a:prstGeom>
          <a:noFill/>
          <a:ln w="0">
            <a:noFill/>
          </a:ln>
        </p:spPr>
        <p:txBody>
          <a:bodyPr lIns="0" tIns="0" rIns="0" bIns="0" anchor="t">
            <a:normAutofit/>
          </a:bodyPr>
          <a:lstStyle/>
          <a:p>
            <a:endParaRPr lang="el-GR" sz="2000" b="0" strike="noStrike" spc="-1">
              <a:solidFill>
                <a:srgbClr val="595959"/>
              </a:solidFill>
              <a:latin typeface="Corbe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hidden="1"/>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10" name="Rectangle 37" hidden="1"/>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 name="Rectangle 6"/>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 name="Rectangle 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n-US" sz="5900" b="0" strike="noStrike" spc="-100">
                <a:solidFill>
                  <a:srgbClr val="FFFFFF"/>
                </a:solidFill>
                <a:latin typeface="Corbel"/>
              </a:rPr>
              <a:t>Click to edit Master title style</a:t>
            </a:r>
            <a:endParaRPr lang="el-GR" sz="5900" b="0" strike="noStrike" spc="-1">
              <a:solidFill>
                <a:srgbClr val="000000"/>
              </a:solidFill>
              <a:latin typeface="Corbel"/>
            </a:endParaRPr>
          </a:p>
        </p:txBody>
      </p:sp>
      <p:sp>
        <p:nvSpPr>
          <p:cNvPr id="5" name="PlaceHolder 2"/>
          <p:cNvSpPr>
            <a:spLocks noGrp="1"/>
          </p:cNvSpPr>
          <p:nvPr>
            <p:ph type="dt"/>
          </p:nvPr>
        </p:nvSpPr>
        <p:spPr>
          <a:xfrm>
            <a:off x="262440" y="6356520"/>
            <a:ext cx="2742840" cy="364680"/>
          </a:xfrm>
          <a:prstGeom prst="rect">
            <a:avLst/>
          </a:prstGeom>
          <a:noFill/>
          <a:ln w="0">
            <a:noFill/>
          </a:ln>
        </p:spPr>
        <p:txBody>
          <a:bodyPr anchor="ctr">
            <a:noAutofit/>
          </a:bodyPr>
          <a:lstStyle/>
          <a:p>
            <a:pPr>
              <a:lnSpc>
                <a:spcPct val="100000"/>
              </a:lnSpc>
            </a:pPr>
            <a:fld id="{3D60A6A7-A9F8-41E5-BD8B-2ECDF904B5CF}" type="datetime">
              <a:rPr lang="en-US" sz="1100" b="0" strike="noStrike" spc="-1">
                <a:solidFill>
                  <a:srgbClr val="808080"/>
                </a:solidFill>
                <a:latin typeface="Corbel"/>
              </a:rPr>
              <a:t>11/15/2022</a:t>
            </a:fld>
            <a:endParaRPr lang="en-US" sz="1100" b="0" strike="noStrike" spc="-1">
              <a:latin typeface="Times New Roman"/>
            </a:endParaRPr>
          </a:p>
        </p:txBody>
      </p:sp>
      <p:sp>
        <p:nvSpPr>
          <p:cNvPr id="6" name="PlaceHolder 3"/>
          <p:cNvSpPr>
            <a:spLocks noGrp="1"/>
          </p:cNvSpPr>
          <p:nvPr>
            <p:ph type="ftr"/>
          </p:nvPr>
        </p:nvSpPr>
        <p:spPr>
          <a:xfrm>
            <a:off x="3869280" y="6356520"/>
            <a:ext cx="5911200" cy="364680"/>
          </a:xfrm>
          <a:prstGeom prst="rect">
            <a:avLst/>
          </a:prstGeom>
          <a:noFill/>
          <a:ln w="0">
            <a:noFill/>
          </a:ln>
        </p:spPr>
        <p:txBody>
          <a:bodyPr anchor="ctr">
            <a:noAutofit/>
          </a:bodyPr>
          <a:lstStyle/>
          <a:p>
            <a:endParaRPr lang="en-US" sz="2400" b="0" strike="noStrike" spc="-1">
              <a:latin typeface="Times New Roman"/>
            </a:endParaRPr>
          </a:p>
        </p:txBody>
      </p:sp>
      <p:sp>
        <p:nvSpPr>
          <p:cNvPr id="7" name="PlaceHolder 4"/>
          <p:cNvSpPr>
            <a:spLocks noGrp="1"/>
          </p:cNvSpPr>
          <p:nvPr>
            <p:ph type="sldNum"/>
          </p:nvPr>
        </p:nvSpPr>
        <p:spPr>
          <a:xfrm>
            <a:off x="10634040" y="6356520"/>
            <a:ext cx="1530720" cy="364680"/>
          </a:xfrm>
          <a:prstGeom prst="rect">
            <a:avLst/>
          </a:prstGeom>
          <a:noFill/>
          <a:ln w="0">
            <a:noFill/>
          </a:ln>
        </p:spPr>
        <p:txBody>
          <a:bodyPr anchor="ctr">
            <a:noAutofit/>
          </a:bodyPr>
          <a:lstStyle/>
          <a:p>
            <a:pPr algn="r">
              <a:lnSpc>
                <a:spcPct val="100000"/>
              </a:lnSpc>
            </a:pPr>
            <a:fld id="{71B71891-DE0E-4061-A52A-0FDBB6E91837}" type="slidenum">
              <a:rPr lang="en-US" sz="1200" b="1" strike="noStrike" spc="-1">
                <a:solidFill>
                  <a:srgbClr val="40BAD2"/>
                </a:solidFill>
                <a:latin typeface="Corbel"/>
              </a:rPr>
              <a:t>‹#›</a:t>
            </a:fld>
            <a:endParaRPr lang="en-US" sz="1200" b="0" strike="noStrike" spc="-1">
              <a:latin typeface="Times New Roman"/>
            </a:endParaRPr>
          </a:p>
        </p:txBody>
      </p:sp>
      <p:sp>
        <p:nvSpPr>
          <p:cNvPr id="8"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l-GR" sz="2000" b="0" strike="noStrike" spc="-1">
                <a:solidFill>
                  <a:srgbClr val="595959"/>
                </a:solidFill>
                <a:latin typeface="Corbel"/>
              </a:rPr>
              <a:t>Πατήστε για επεξεργασία της μορφής κειμένου διάρθρωσης</a:t>
            </a:r>
          </a:p>
          <a:p>
            <a:pPr marL="864000" lvl="1" indent="-324000">
              <a:spcBef>
                <a:spcPts val="1134"/>
              </a:spcBef>
              <a:buClr>
                <a:srgbClr val="000000"/>
              </a:buClr>
              <a:buSzPct val="75000"/>
              <a:buFont typeface="Symbol" charset="2"/>
              <a:buChar char=""/>
            </a:pPr>
            <a:r>
              <a:rPr lang="el-GR" sz="1600" b="0" strike="noStrike" spc="-1">
                <a:solidFill>
                  <a:srgbClr val="595959"/>
                </a:solidFill>
                <a:latin typeface="Corbel"/>
              </a:rPr>
              <a:t>Δεύτερο επίπεδο διάρθρωσης</a:t>
            </a:r>
          </a:p>
          <a:p>
            <a:pPr marL="1296000" lvl="2" indent="-288000">
              <a:spcBef>
                <a:spcPts val="850"/>
              </a:spcBef>
              <a:buClr>
                <a:srgbClr val="000000"/>
              </a:buClr>
              <a:buSzPct val="45000"/>
              <a:buFont typeface="Wingdings" charset="2"/>
              <a:buChar char=""/>
            </a:pPr>
            <a:r>
              <a:rPr lang="el-GR" sz="1400" b="0" strike="noStrike" spc="-1">
                <a:solidFill>
                  <a:srgbClr val="595959"/>
                </a:solidFill>
                <a:latin typeface="Corbel"/>
              </a:rPr>
              <a:t>Τρίτο επίπεδο διάρθρωσης</a:t>
            </a:r>
          </a:p>
          <a:p>
            <a:pPr marL="1728000" lvl="3" indent="-216000">
              <a:spcBef>
                <a:spcPts val="567"/>
              </a:spcBef>
              <a:buClr>
                <a:srgbClr val="000000"/>
              </a:buClr>
              <a:buSzPct val="75000"/>
              <a:buFont typeface="Symbol" charset="2"/>
              <a:buChar char=""/>
            </a:pPr>
            <a:r>
              <a:rPr lang="el-GR" sz="1400" b="0" strike="noStrike" spc="-1">
                <a:solidFill>
                  <a:srgbClr val="595959"/>
                </a:solidFill>
                <a:latin typeface="Corbel"/>
              </a:rPr>
              <a:t>Τέταρτο επίπεδο διάρθρωσης</a:t>
            </a:r>
          </a:p>
          <a:p>
            <a:pPr marL="2160000" lvl="4" indent="-216000">
              <a:spcBef>
                <a:spcPts val="283"/>
              </a:spcBef>
              <a:buClr>
                <a:srgbClr val="000000"/>
              </a:buClr>
              <a:buSzPct val="45000"/>
              <a:buFont typeface="Wingdings" charset="2"/>
              <a:buChar char=""/>
            </a:pPr>
            <a:r>
              <a:rPr lang="el-GR" sz="2000" b="0" strike="noStrike" spc="-1">
                <a:solidFill>
                  <a:srgbClr val="595959"/>
                </a:solidFill>
                <a:latin typeface="Corbel"/>
              </a:rPr>
              <a:t>Πέμπτο επίπεδο διάρθρωσης</a:t>
            </a:r>
          </a:p>
          <a:p>
            <a:pPr marL="2592000" lvl="5" indent="-216000">
              <a:spcBef>
                <a:spcPts val="283"/>
              </a:spcBef>
              <a:buClr>
                <a:srgbClr val="000000"/>
              </a:buClr>
              <a:buSzPct val="45000"/>
              <a:buFont typeface="Wingdings" charset="2"/>
              <a:buChar char=""/>
            </a:pPr>
            <a:r>
              <a:rPr lang="el-GR" sz="2000" b="0" strike="noStrike" spc="-1">
                <a:solidFill>
                  <a:srgbClr val="595959"/>
                </a:solidFill>
                <a:latin typeface="Corbel"/>
              </a:rPr>
              <a:t>Έκτο επίπεδο διάρθρωσης</a:t>
            </a:r>
          </a:p>
          <a:p>
            <a:pPr marL="3024000" lvl="6" indent="-216000">
              <a:spcBef>
                <a:spcPts val="283"/>
              </a:spcBef>
              <a:buClr>
                <a:srgbClr val="000000"/>
              </a:buClr>
              <a:buSzPct val="45000"/>
              <a:buFont typeface="Wingdings" charset="2"/>
              <a:buChar char=""/>
            </a:pPr>
            <a:r>
              <a:rPr lang="el-GR" sz="2000" b="0" strike="noStrike" spc="-1">
                <a:solidFill>
                  <a:srgbClr val="595959"/>
                </a:solidFill>
                <a:latin typeface="Corbel"/>
              </a:rPr>
              <a:t>Έβδομο επίπεδο διάρθρωσης</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 name="Rectangle 6"/>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6" name="Rectangle 37"/>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7" name="PlaceHolder 1"/>
          <p:cNvSpPr>
            <a:spLocks noGrp="1"/>
          </p:cNvSpPr>
          <p:nvPr>
            <p:ph type="title"/>
          </p:nvPr>
        </p:nvSpPr>
        <p:spPr>
          <a:xfrm>
            <a:off x="253080" y="1123920"/>
            <a:ext cx="2946960" cy="4600800"/>
          </a:xfrm>
          <a:prstGeom prst="rect">
            <a:avLst/>
          </a:prstGeom>
          <a:noFill/>
          <a:ln w="0">
            <a:noFill/>
          </a:ln>
        </p:spPr>
        <p:txBody>
          <a:bodyPr anchor="ctr">
            <a:noAutofit/>
          </a:bodyPr>
          <a:lstStyle/>
          <a:p>
            <a:pPr>
              <a:lnSpc>
                <a:spcPct val="90000"/>
              </a:lnSpc>
            </a:pPr>
            <a:r>
              <a:rPr lang="en-US" sz="3600" b="0" strike="noStrike" spc="-60">
                <a:solidFill>
                  <a:srgbClr val="FFFFFF"/>
                </a:solidFill>
                <a:latin typeface="Corbel"/>
              </a:rPr>
              <a:t>Click to edit Master title style</a:t>
            </a:r>
            <a:endParaRPr lang="el-GR" sz="3600" b="0" strike="noStrike" spc="-1">
              <a:solidFill>
                <a:srgbClr val="000000"/>
              </a:solidFill>
              <a:latin typeface="Corbel"/>
            </a:endParaRPr>
          </a:p>
        </p:txBody>
      </p:sp>
      <p:sp>
        <p:nvSpPr>
          <p:cNvPr id="48" name="PlaceHolder 2"/>
          <p:cNvSpPr>
            <a:spLocks noGrp="1"/>
          </p:cNvSpPr>
          <p:nvPr>
            <p:ph type="body"/>
          </p:nvPr>
        </p:nvSpPr>
        <p:spPr>
          <a:xfrm>
            <a:off x="3869280" y="864000"/>
            <a:ext cx="7314840" cy="5120280"/>
          </a:xfrm>
          <a:prstGeom prst="rect">
            <a:avLst/>
          </a:prstGeom>
          <a:noFill/>
          <a:ln w="0">
            <a:noFill/>
          </a:ln>
        </p:spPr>
        <p:txBody>
          <a:bodyPr anchor="ctr">
            <a:noAutofit/>
          </a:bodyPr>
          <a:lstStyle/>
          <a:p>
            <a:pPr marL="182880" indent="-182880">
              <a:lnSpc>
                <a:spcPct val="90000"/>
              </a:lnSpc>
              <a:spcBef>
                <a:spcPts val="1199"/>
              </a:spcBef>
              <a:buClr>
                <a:srgbClr val="40BAD2"/>
              </a:buClr>
              <a:buFont typeface="Wingdings 2" charset="2"/>
              <a:buChar char=""/>
            </a:pPr>
            <a:r>
              <a:rPr lang="en-US" sz="2000" b="0" strike="noStrike" spc="-1">
                <a:solidFill>
                  <a:srgbClr val="595959"/>
                </a:solidFill>
                <a:latin typeface="Corbel"/>
              </a:rPr>
              <a:t>Click to edit Master text styles</a:t>
            </a:r>
            <a:endParaRPr lang="el-GR" sz="20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Wingdings 2" charset="2"/>
              <a:buChar char=""/>
            </a:pPr>
            <a:r>
              <a:rPr lang="en-US" sz="1800" b="0" strike="noStrike" spc="-1">
                <a:solidFill>
                  <a:srgbClr val="595959"/>
                </a:solidFill>
                <a:latin typeface="Corbel"/>
              </a:rPr>
              <a:t>Second level</a:t>
            </a:r>
            <a:endParaRPr lang="el-GR" sz="1800" b="0" strike="noStrike" spc="-1">
              <a:solidFill>
                <a:srgbClr val="595959"/>
              </a:solidFill>
              <a:latin typeface="Corbel"/>
            </a:endParaRPr>
          </a:p>
          <a:p>
            <a:pPr marL="1143000" lvl="2" indent="-182880">
              <a:lnSpc>
                <a:spcPct val="90000"/>
              </a:lnSpc>
              <a:spcBef>
                <a:spcPts val="249"/>
              </a:spcBef>
              <a:spcAft>
                <a:spcPts val="249"/>
              </a:spcAft>
              <a:buClr>
                <a:srgbClr val="40BAD2"/>
              </a:buClr>
              <a:buFont typeface="Wingdings 2" charset="2"/>
              <a:buChar char=""/>
            </a:pPr>
            <a:r>
              <a:rPr lang="en-US" sz="1600" b="0" strike="noStrike" spc="-1">
                <a:solidFill>
                  <a:srgbClr val="595959"/>
                </a:solidFill>
                <a:latin typeface="Corbel"/>
              </a:rPr>
              <a:t>Third level</a:t>
            </a:r>
            <a:endParaRPr lang="el-GR" sz="1600" b="0" strike="noStrike" spc="-1">
              <a:solidFill>
                <a:srgbClr val="595959"/>
              </a:solidFill>
              <a:latin typeface="Corbel"/>
            </a:endParaRPr>
          </a:p>
          <a:p>
            <a:pPr marL="1600200" lvl="3"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Fourth level</a:t>
            </a:r>
            <a:endParaRPr lang="el-GR" sz="1400" b="0" strike="noStrike" spc="-1">
              <a:solidFill>
                <a:srgbClr val="595959"/>
              </a:solidFill>
              <a:latin typeface="Corbel"/>
            </a:endParaRPr>
          </a:p>
          <a:p>
            <a:pPr marL="2057400" lvl="4"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Fifth level</a:t>
            </a:r>
            <a:endParaRPr lang="el-GR" sz="1400" b="0" strike="noStrike" spc="-1">
              <a:solidFill>
                <a:srgbClr val="595959"/>
              </a:solidFill>
              <a:latin typeface="Corbel"/>
            </a:endParaRPr>
          </a:p>
        </p:txBody>
      </p:sp>
      <p:sp>
        <p:nvSpPr>
          <p:cNvPr id="49" name="PlaceHolder 3"/>
          <p:cNvSpPr>
            <a:spLocks noGrp="1"/>
          </p:cNvSpPr>
          <p:nvPr>
            <p:ph type="dt"/>
          </p:nvPr>
        </p:nvSpPr>
        <p:spPr>
          <a:xfrm>
            <a:off x="262440" y="6356520"/>
            <a:ext cx="2742840" cy="364680"/>
          </a:xfrm>
          <a:prstGeom prst="rect">
            <a:avLst/>
          </a:prstGeom>
          <a:noFill/>
          <a:ln w="0">
            <a:noFill/>
          </a:ln>
        </p:spPr>
        <p:txBody>
          <a:bodyPr anchor="ctr">
            <a:noAutofit/>
          </a:bodyPr>
          <a:lstStyle/>
          <a:p>
            <a:pPr>
              <a:lnSpc>
                <a:spcPct val="100000"/>
              </a:lnSpc>
            </a:pPr>
            <a:fld id="{93F50F00-6F20-4A22-8400-20C02DDE05EA}" type="datetime">
              <a:rPr lang="en-US" sz="1100" b="0" strike="noStrike" spc="-1">
                <a:solidFill>
                  <a:srgbClr val="808080"/>
                </a:solidFill>
                <a:latin typeface="Corbel"/>
              </a:rPr>
              <a:t>11/15/2022</a:t>
            </a:fld>
            <a:endParaRPr lang="en-US" sz="1100" b="0" strike="noStrike" spc="-1">
              <a:latin typeface="Times New Roman"/>
            </a:endParaRPr>
          </a:p>
        </p:txBody>
      </p:sp>
      <p:sp>
        <p:nvSpPr>
          <p:cNvPr id="50" name="PlaceHolder 4"/>
          <p:cNvSpPr>
            <a:spLocks noGrp="1"/>
          </p:cNvSpPr>
          <p:nvPr>
            <p:ph type="ftr"/>
          </p:nvPr>
        </p:nvSpPr>
        <p:spPr>
          <a:xfrm>
            <a:off x="3869280" y="6356520"/>
            <a:ext cx="5911200" cy="364680"/>
          </a:xfrm>
          <a:prstGeom prst="rect">
            <a:avLst/>
          </a:prstGeom>
          <a:noFill/>
          <a:ln w="0">
            <a:noFill/>
          </a:ln>
        </p:spPr>
        <p:txBody>
          <a:bodyPr anchor="ctr">
            <a:noAutofit/>
          </a:bodyPr>
          <a:lstStyle/>
          <a:p>
            <a:endParaRPr lang="en-US" sz="2400" b="0" strike="noStrike" spc="-1">
              <a:latin typeface="Times New Roman"/>
            </a:endParaRPr>
          </a:p>
        </p:txBody>
      </p:sp>
      <p:sp>
        <p:nvSpPr>
          <p:cNvPr id="51" name="PlaceHolder 5"/>
          <p:cNvSpPr>
            <a:spLocks noGrp="1"/>
          </p:cNvSpPr>
          <p:nvPr>
            <p:ph type="sldNum"/>
          </p:nvPr>
        </p:nvSpPr>
        <p:spPr>
          <a:xfrm>
            <a:off x="10634040" y="6356520"/>
            <a:ext cx="1530720" cy="364680"/>
          </a:xfrm>
          <a:prstGeom prst="rect">
            <a:avLst/>
          </a:prstGeom>
          <a:noFill/>
          <a:ln w="0">
            <a:noFill/>
          </a:ln>
        </p:spPr>
        <p:txBody>
          <a:bodyPr anchor="ctr">
            <a:noAutofit/>
          </a:bodyPr>
          <a:lstStyle/>
          <a:p>
            <a:pPr algn="r">
              <a:lnSpc>
                <a:spcPct val="100000"/>
              </a:lnSpc>
            </a:pPr>
            <a:fld id="{1E15EB2D-DA27-482A-A0CF-833D75A00318}" type="slidenum">
              <a:rPr lang="en-US" sz="1200" b="1" strike="noStrike" spc="-1">
                <a:solidFill>
                  <a:srgbClr val="40BAD2"/>
                </a:solidFill>
                <a:latin typeface="Corbel"/>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 name="Rectangle 6"/>
          <p:cNvSpPr/>
          <p:nvPr/>
        </p:nvSpPr>
        <p:spPr>
          <a:xfrm>
            <a:off x="0" y="758880"/>
            <a:ext cx="3443400" cy="533052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p:style>
      </p:sp>
      <p:sp>
        <p:nvSpPr>
          <p:cNvPr id="89" name="Rectangle 37"/>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90" name="PlaceHolder 1"/>
          <p:cNvSpPr>
            <a:spLocks noGrp="1"/>
          </p:cNvSpPr>
          <p:nvPr>
            <p:ph type="title"/>
          </p:nvPr>
        </p:nvSpPr>
        <p:spPr>
          <a:xfrm>
            <a:off x="253080" y="1123920"/>
            <a:ext cx="2946960" cy="4600800"/>
          </a:xfrm>
          <a:prstGeom prst="rect">
            <a:avLst/>
          </a:prstGeom>
          <a:noFill/>
          <a:ln w="0">
            <a:noFill/>
          </a:ln>
        </p:spPr>
        <p:txBody>
          <a:bodyPr anchor="ctr">
            <a:noAutofit/>
          </a:bodyPr>
          <a:lstStyle/>
          <a:p>
            <a:pPr>
              <a:lnSpc>
                <a:spcPct val="90000"/>
              </a:lnSpc>
            </a:pPr>
            <a:r>
              <a:rPr lang="en-US" sz="3600" b="0" strike="noStrike" spc="-60">
                <a:solidFill>
                  <a:srgbClr val="FFFFFF"/>
                </a:solidFill>
                <a:latin typeface="Corbel"/>
              </a:rPr>
              <a:t>Click to edit Master title style</a:t>
            </a:r>
            <a:endParaRPr lang="el-GR" sz="3600" b="0" strike="noStrike" spc="-1">
              <a:solidFill>
                <a:srgbClr val="000000"/>
              </a:solidFill>
              <a:latin typeface="Corbel"/>
            </a:endParaRPr>
          </a:p>
        </p:txBody>
      </p:sp>
      <p:sp>
        <p:nvSpPr>
          <p:cNvPr id="91" name="PlaceHolder 2"/>
          <p:cNvSpPr>
            <a:spLocks noGrp="1"/>
          </p:cNvSpPr>
          <p:nvPr>
            <p:ph type="body"/>
          </p:nvPr>
        </p:nvSpPr>
        <p:spPr>
          <a:xfrm>
            <a:off x="3867840" y="868680"/>
            <a:ext cx="3474360" cy="5120280"/>
          </a:xfrm>
          <a:prstGeom prst="rect">
            <a:avLst/>
          </a:prstGeom>
          <a:noFill/>
          <a:ln w="0">
            <a:noFill/>
          </a:ln>
        </p:spPr>
        <p:txBody>
          <a:bodyPr anchor="ctr">
            <a:noAutofit/>
          </a:bodyPr>
          <a:lstStyle/>
          <a:p>
            <a:pPr marL="182880" indent="-182880">
              <a:lnSpc>
                <a:spcPct val="90000"/>
              </a:lnSpc>
              <a:spcBef>
                <a:spcPts val="1199"/>
              </a:spcBef>
              <a:buClr>
                <a:srgbClr val="40BAD2"/>
              </a:buClr>
              <a:buFont typeface="Wingdings 2" charset="2"/>
              <a:buChar char=""/>
            </a:pPr>
            <a:r>
              <a:rPr lang="en-US" sz="2000" b="0" strike="noStrike" spc="-1">
                <a:solidFill>
                  <a:srgbClr val="595959"/>
                </a:solidFill>
                <a:latin typeface="Corbel"/>
              </a:rPr>
              <a:t>Click to edit Master text styles</a:t>
            </a:r>
            <a:endParaRPr lang="el-GR" sz="20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Wingdings 2" charset="2"/>
              <a:buChar char=""/>
            </a:pPr>
            <a:r>
              <a:rPr lang="en-US" sz="1800" b="0" strike="noStrike" spc="-1">
                <a:solidFill>
                  <a:srgbClr val="595959"/>
                </a:solidFill>
                <a:latin typeface="Corbel"/>
              </a:rPr>
              <a:t>Second level</a:t>
            </a:r>
            <a:endParaRPr lang="el-GR" sz="1800" b="0" strike="noStrike" spc="-1">
              <a:solidFill>
                <a:srgbClr val="595959"/>
              </a:solidFill>
              <a:latin typeface="Corbel"/>
            </a:endParaRPr>
          </a:p>
          <a:p>
            <a:pPr marL="1143000" lvl="2" indent="-182880">
              <a:lnSpc>
                <a:spcPct val="90000"/>
              </a:lnSpc>
              <a:spcBef>
                <a:spcPts val="249"/>
              </a:spcBef>
              <a:spcAft>
                <a:spcPts val="249"/>
              </a:spcAft>
              <a:buClr>
                <a:srgbClr val="40BAD2"/>
              </a:buClr>
              <a:buFont typeface="Wingdings 2" charset="2"/>
              <a:buChar char=""/>
            </a:pPr>
            <a:r>
              <a:rPr lang="en-US" sz="1600" b="0" strike="noStrike" spc="-1">
                <a:solidFill>
                  <a:srgbClr val="595959"/>
                </a:solidFill>
                <a:latin typeface="Corbel"/>
              </a:rPr>
              <a:t>Third level</a:t>
            </a:r>
            <a:endParaRPr lang="el-GR" sz="1600" b="0" strike="noStrike" spc="-1">
              <a:solidFill>
                <a:srgbClr val="595959"/>
              </a:solidFill>
              <a:latin typeface="Corbel"/>
            </a:endParaRPr>
          </a:p>
          <a:p>
            <a:pPr marL="1600200" lvl="3"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Fourth level</a:t>
            </a:r>
            <a:endParaRPr lang="el-GR" sz="1400" b="0" strike="noStrike" spc="-1">
              <a:solidFill>
                <a:srgbClr val="595959"/>
              </a:solidFill>
              <a:latin typeface="Corbel"/>
            </a:endParaRPr>
          </a:p>
          <a:p>
            <a:pPr marL="2057400" lvl="4"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Fifth level</a:t>
            </a:r>
            <a:endParaRPr lang="el-GR" sz="1400" b="0" strike="noStrike" spc="-1">
              <a:solidFill>
                <a:srgbClr val="595959"/>
              </a:solidFill>
              <a:latin typeface="Corbel"/>
            </a:endParaRPr>
          </a:p>
        </p:txBody>
      </p:sp>
      <p:sp>
        <p:nvSpPr>
          <p:cNvPr id="92" name="PlaceHolder 3"/>
          <p:cNvSpPr>
            <a:spLocks noGrp="1"/>
          </p:cNvSpPr>
          <p:nvPr>
            <p:ph type="body"/>
          </p:nvPr>
        </p:nvSpPr>
        <p:spPr>
          <a:xfrm>
            <a:off x="7818120" y="868680"/>
            <a:ext cx="3474360" cy="5120280"/>
          </a:xfrm>
          <a:prstGeom prst="rect">
            <a:avLst/>
          </a:prstGeom>
          <a:noFill/>
          <a:ln w="0">
            <a:noFill/>
          </a:ln>
        </p:spPr>
        <p:txBody>
          <a:bodyPr anchor="ctr">
            <a:noAutofit/>
          </a:bodyPr>
          <a:lstStyle/>
          <a:p>
            <a:pPr marL="182880" indent="-182880">
              <a:lnSpc>
                <a:spcPct val="90000"/>
              </a:lnSpc>
              <a:spcBef>
                <a:spcPts val="1199"/>
              </a:spcBef>
              <a:buClr>
                <a:srgbClr val="40BAD2"/>
              </a:buClr>
              <a:buFont typeface="Wingdings 2" charset="2"/>
              <a:buChar char=""/>
            </a:pPr>
            <a:r>
              <a:rPr lang="en-US" sz="2000" b="0" strike="noStrike" spc="-1">
                <a:solidFill>
                  <a:srgbClr val="595959"/>
                </a:solidFill>
                <a:latin typeface="Corbel"/>
              </a:rPr>
              <a:t>Click to edit Master text styles</a:t>
            </a:r>
            <a:endParaRPr lang="el-GR" sz="20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Wingdings 2" charset="2"/>
              <a:buChar char=""/>
            </a:pPr>
            <a:r>
              <a:rPr lang="en-US" sz="1800" b="0" strike="noStrike" spc="-1">
                <a:solidFill>
                  <a:srgbClr val="595959"/>
                </a:solidFill>
                <a:latin typeface="Corbel"/>
              </a:rPr>
              <a:t>Second level</a:t>
            </a:r>
            <a:endParaRPr lang="el-GR" sz="1800" b="0" strike="noStrike" spc="-1">
              <a:solidFill>
                <a:srgbClr val="595959"/>
              </a:solidFill>
              <a:latin typeface="Corbel"/>
            </a:endParaRPr>
          </a:p>
          <a:p>
            <a:pPr marL="1143000" lvl="2" indent="-182880">
              <a:lnSpc>
                <a:spcPct val="90000"/>
              </a:lnSpc>
              <a:spcBef>
                <a:spcPts val="249"/>
              </a:spcBef>
              <a:spcAft>
                <a:spcPts val="249"/>
              </a:spcAft>
              <a:buClr>
                <a:srgbClr val="40BAD2"/>
              </a:buClr>
              <a:buFont typeface="Wingdings 2" charset="2"/>
              <a:buChar char=""/>
            </a:pPr>
            <a:r>
              <a:rPr lang="en-US" sz="1600" b="0" strike="noStrike" spc="-1">
                <a:solidFill>
                  <a:srgbClr val="595959"/>
                </a:solidFill>
                <a:latin typeface="Corbel"/>
              </a:rPr>
              <a:t>Third level</a:t>
            </a:r>
            <a:endParaRPr lang="el-GR" sz="1600" b="0" strike="noStrike" spc="-1">
              <a:solidFill>
                <a:srgbClr val="595959"/>
              </a:solidFill>
              <a:latin typeface="Corbel"/>
            </a:endParaRPr>
          </a:p>
          <a:p>
            <a:pPr marL="1600200" lvl="3"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Fourth level</a:t>
            </a:r>
            <a:endParaRPr lang="el-GR" sz="1400" b="0" strike="noStrike" spc="-1">
              <a:solidFill>
                <a:srgbClr val="595959"/>
              </a:solidFill>
              <a:latin typeface="Corbel"/>
            </a:endParaRPr>
          </a:p>
          <a:p>
            <a:pPr marL="2057400" lvl="4"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Fifth level</a:t>
            </a:r>
            <a:endParaRPr lang="el-GR" sz="1400" b="0" strike="noStrike" spc="-1">
              <a:solidFill>
                <a:srgbClr val="595959"/>
              </a:solidFill>
              <a:latin typeface="Corbel"/>
            </a:endParaRPr>
          </a:p>
        </p:txBody>
      </p:sp>
      <p:sp>
        <p:nvSpPr>
          <p:cNvPr id="93" name="PlaceHolder 4"/>
          <p:cNvSpPr>
            <a:spLocks noGrp="1"/>
          </p:cNvSpPr>
          <p:nvPr>
            <p:ph type="dt"/>
          </p:nvPr>
        </p:nvSpPr>
        <p:spPr>
          <a:xfrm>
            <a:off x="262440" y="6356520"/>
            <a:ext cx="2742840" cy="364680"/>
          </a:xfrm>
          <a:prstGeom prst="rect">
            <a:avLst/>
          </a:prstGeom>
          <a:noFill/>
          <a:ln w="0">
            <a:noFill/>
          </a:ln>
        </p:spPr>
        <p:txBody>
          <a:bodyPr anchor="ctr">
            <a:noAutofit/>
          </a:bodyPr>
          <a:lstStyle/>
          <a:p>
            <a:pPr>
              <a:lnSpc>
                <a:spcPct val="100000"/>
              </a:lnSpc>
            </a:pPr>
            <a:fld id="{36B7D9CF-A464-434A-897B-41EC6643FD53}" type="datetime">
              <a:rPr lang="en-US" sz="1100" b="0" strike="noStrike" spc="-1">
                <a:solidFill>
                  <a:srgbClr val="808080"/>
                </a:solidFill>
                <a:latin typeface="Corbel"/>
              </a:rPr>
              <a:t>11/15/2022</a:t>
            </a:fld>
            <a:endParaRPr lang="en-US" sz="1100" b="0" strike="noStrike" spc="-1">
              <a:latin typeface="Times New Roman"/>
            </a:endParaRPr>
          </a:p>
        </p:txBody>
      </p:sp>
      <p:sp>
        <p:nvSpPr>
          <p:cNvPr id="94" name="PlaceHolder 5"/>
          <p:cNvSpPr>
            <a:spLocks noGrp="1"/>
          </p:cNvSpPr>
          <p:nvPr>
            <p:ph type="ftr"/>
          </p:nvPr>
        </p:nvSpPr>
        <p:spPr>
          <a:xfrm>
            <a:off x="3869280" y="6356520"/>
            <a:ext cx="5911200" cy="364680"/>
          </a:xfrm>
          <a:prstGeom prst="rect">
            <a:avLst/>
          </a:prstGeom>
          <a:noFill/>
          <a:ln w="0">
            <a:noFill/>
          </a:ln>
        </p:spPr>
        <p:txBody>
          <a:bodyPr anchor="ctr">
            <a:noAutofit/>
          </a:bodyPr>
          <a:lstStyle/>
          <a:p>
            <a:endParaRPr lang="en-US" sz="2400" b="0" strike="noStrike" spc="-1">
              <a:latin typeface="Times New Roman"/>
            </a:endParaRPr>
          </a:p>
        </p:txBody>
      </p:sp>
      <p:sp>
        <p:nvSpPr>
          <p:cNvPr id="95" name="PlaceHolder 6"/>
          <p:cNvSpPr>
            <a:spLocks noGrp="1"/>
          </p:cNvSpPr>
          <p:nvPr>
            <p:ph type="sldNum"/>
          </p:nvPr>
        </p:nvSpPr>
        <p:spPr>
          <a:xfrm>
            <a:off x="10634040" y="6356520"/>
            <a:ext cx="1530720" cy="364680"/>
          </a:xfrm>
          <a:prstGeom prst="rect">
            <a:avLst/>
          </a:prstGeom>
          <a:noFill/>
          <a:ln w="0">
            <a:noFill/>
          </a:ln>
        </p:spPr>
        <p:txBody>
          <a:bodyPr anchor="ctr">
            <a:noAutofit/>
          </a:bodyPr>
          <a:lstStyle/>
          <a:p>
            <a:pPr algn="r">
              <a:lnSpc>
                <a:spcPct val="100000"/>
              </a:lnSpc>
            </a:pPr>
            <a:fld id="{84ABF5D5-7220-4168-8CD2-BEC163445ABF}" type="slidenum">
              <a:rPr lang="en-US" sz="1200" b="1" strike="noStrike" spc="-1">
                <a:solidFill>
                  <a:srgbClr val="40BAD2"/>
                </a:solidFill>
                <a:latin typeface="Corbel"/>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 name="Rectangle 6"/>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133" name="Rectangle 37"/>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134" name="PlaceHolder 1"/>
          <p:cNvSpPr>
            <a:spLocks noGrp="1"/>
          </p:cNvSpPr>
          <p:nvPr>
            <p:ph type="title"/>
          </p:nvPr>
        </p:nvSpPr>
        <p:spPr>
          <a:xfrm>
            <a:off x="255960" y="1143000"/>
            <a:ext cx="2834280" cy="2377080"/>
          </a:xfrm>
          <a:prstGeom prst="rect">
            <a:avLst/>
          </a:prstGeom>
          <a:noFill/>
          <a:ln w="0">
            <a:noFill/>
          </a:ln>
        </p:spPr>
        <p:txBody>
          <a:bodyPr anchor="b">
            <a:normAutofit/>
          </a:bodyPr>
          <a:lstStyle/>
          <a:p>
            <a:pPr>
              <a:lnSpc>
                <a:spcPct val="90000"/>
              </a:lnSpc>
            </a:pPr>
            <a:r>
              <a:rPr lang="en-US" sz="3200" b="0" strike="noStrike" spc="-60">
                <a:solidFill>
                  <a:srgbClr val="FFFFFF"/>
                </a:solidFill>
                <a:latin typeface="Corbel"/>
              </a:rPr>
              <a:t>Click to edit Master title style</a:t>
            </a:r>
            <a:endParaRPr lang="el-GR" sz="3200" b="0" strike="noStrike" spc="-1">
              <a:solidFill>
                <a:srgbClr val="000000"/>
              </a:solidFill>
              <a:latin typeface="Corbel"/>
            </a:endParaRPr>
          </a:p>
        </p:txBody>
      </p:sp>
      <p:sp>
        <p:nvSpPr>
          <p:cNvPr id="135" name="PlaceHolder 2"/>
          <p:cNvSpPr>
            <a:spLocks noGrp="1"/>
          </p:cNvSpPr>
          <p:nvPr>
            <p:ph type="body"/>
          </p:nvPr>
        </p:nvSpPr>
        <p:spPr>
          <a:xfrm>
            <a:off x="3570480" y="767520"/>
            <a:ext cx="8114760" cy="5330520"/>
          </a:xfrm>
          <a:prstGeom prst="rect">
            <a:avLst/>
          </a:prstGeom>
          <a:solidFill>
            <a:srgbClr val="BFBFBF"/>
          </a:solidFill>
          <a:ln w="0">
            <a:noFill/>
          </a:ln>
        </p:spPr>
        <p:txBody>
          <a:bodyPr lIns="90000" tIns="45000" rIns="90000" bIns="45000" anchor="t">
            <a:noAutofit/>
          </a:bodyPr>
          <a:lstStyle/>
          <a:p>
            <a:pPr marL="432000" indent="-324000">
              <a:spcBef>
                <a:spcPts val="1417"/>
              </a:spcBef>
              <a:buClr>
                <a:srgbClr val="000000"/>
              </a:buClr>
              <a:buSzPct val="45000"/>
              <a:buFont typeface="Wingdings" charset="2"/>
              <a:buChar char=""/>
            </a:pPr>
            <a:r>
              <a:rPr lang="el-GR" sz="3200" b="0" strike="noStrike" spc="-1">
                <a:solidFill>
                  <a:srgbClr val="595959"/>
                </a:solidFill>
                <a:latin typeface="Corbel"/>
              </a:rPr>
              <a:t>Πατήστε για επεξεργασία της μορφής κειμένου διάρθρωσης</a:t>
            </a:r>
          </a:p>
          <a:p>
            <a:pPr marL="864000" lvl="1" indent="-324000">
              <a:spcBef>
                <a:spcPts val="1134"/>
              </a:spcBef>
              <a:buClr>
                <a:srgbClr val="000000"/>
              </a:buClr>
              <a:buSzPct val="75000"/>
              <a:buFont typeface="Symbol" charset="2"/>
              <a:buChar char=""/>
            </a:pPr>
            <a:r>
              <a:rPr lang="el-GR" sz="3200" b="0" strike="noStrike" spc="-1">
                <a:solidFill>
                  <a:srgbClr val="595959"/>
                </a:solidFill>
                <a:latin typeface="Corbel"/>
              </a:rPr>
              <a:t>Δεύτερο επίπεδο διάρθρωσης</a:t>
            </a:r>
          </a:p>
          <a:p>
            <a:pPr marL="1296000" lvl="2" indent="-288000">
              <a:spcBef>
                <a:spcPts val="850"/>
              </a:spcBef>
              <a:buClr>
                <a:srgbClr val="000000"/>
              </a:buClr>
              <a:buSzPct val="45000"/>
              <a:buFont typeface="Wingdings" charset="2"/>
              <a:buChar char=""/>
            </a:pPr>
            <a:r>
              <a:rPr lang="el-GR" sz="3200" b="0" strike="noStrike" spc="-1">
                <a:solidFill>
                  <a:srgbClr val="595959"/>
                </a:solidFill>
                <a:latin typeface="Corbel"/>
              </a:rPr>
              <a:t>Τρίτο επίπεδο διάρθρωσης</a:t>
            </a:r>
          </a:p>
          <a:p>
            <a:pPr marL="1728000" lvl="3" indent="-216000">
              <a:spcBef>
                <a:spcPts val="567"/>
              </a:spcBef>
              <a:buClr>
                <a:srgbClr val="000000"/>
              </a:buClr>
              <a:buSzPct val="75000"/>
              <a:buFont typeface="Symbol" charset="2"/>
              <a:buChar char=""/>
            </a:pPr>
            <a:r>
              <a:rPr lang="el-GR" sz="3200" b="0" strike="noStrike" spc="-1">
                <a:solidFill>
                  <a:srgbClr val="595959"/>
                </a:solidFill>
                <a:latin typeface="Corbel"/>
              </a:rPr>
              <a:t>Τέταρτο επίπεδο διάρθρωσης</a:t>
            </a:r>
          </a:p>
          <a:p>
            <a:pPr marL="2160000" lvl="4" indent="-216000">
              <a:spcBef>
                <a:spcPts val="283"/>
              </a:spcBef>
              <a:buClr>
                <a:srgbClr val="000000"/>
              </a:buClr>
              <a:buSzPct val="45000"/>
              <a:buFont typeface="Wingdings" charset="2"/>
              <a:buChar char=""/>
            </a:pPr>
            <a:r>
              <a:rPr lang="el-GR" sz="3200" b="0" strike="noStrike" spc="-1">
                <a:solidFill>
                  <a:srgbClr val="595959"/>
                </a:solidFill>
                <a:latin typeface="Corbel"/>
              </a:rPr>
              <a:t>Πέμπτο επίπεδο διάρθρωσης</a:t>
            </a:r>
          </a:p>
          <a:p>
            <a:pPr marL="2592000" lvl="5" indent="-216000">
              <a:spcBef>
                <a:spcPts val="283"/>
              </a:spcBef>
              <a:buClr>
                <a:srgbClr val="000000"/>
              </a:buClr>
              <a:buSzPct val="45000"/>
              <a:buFont typeface="Wingdings" charset="2"/>
              <a:buChar char=""/>
            </a:pPr>
            <a:r>
              <a:rPr lang="el-GR" sz="3200" b="0" strike="noStrike" spc="-1">
                <a:solidFill>
                  <a:srgbClr val="595959"/>
                </a:solidFill>
                <a:latin typeface="Corbel"/>
              </a:rPr>
              <a:t>Έκτο επίπεδο διάρθρωσης</a:t>
            </a:r>
          </a:p>
          <a:p>
            <a:pPr marL="3024000" lvl="6" indent="-216000">
              <a:spcBef>
                <a:spcPts val="283"/>
              </a:spcBef>
              <a:buClr>
                <a:srgbClr val="000000"/>
              </a:buClr>
              <a:buSzPct val="45000"/>
              <a:buFont typeface="Wingdings" charset="2"/>
              <a:buChar char=""/>
            </a:pPr>
            <a:r>
              <a:rPr lang="el-GR" sz="3200" b="0" strike="noStrike" spc="-1">
                <a:solidFill>
                  <a:srgbClr val="595959"/>
                </a:solidFill>
                <a:latin typeface="Corbel"/>
              </a:rPr>
              <a:t>Έβδομο επίπεδο διάρθρωσης</a:t>
            </a:r>
          </a:p>
        </p:txBody>
      </p:sp>
      <p:sp>
        <p:nvSpPr>
          <p:cNvPr id="136" name="PlaceHolder 3"/>
          <p:cNvSpPr>
            <a:spLocks noGrp="1"/>
          </p:cNvSpPr>
          <p:nvPr>
            <p:ph type="body"/>
          </p:nvPr>
        </p:nvSpPr>
        <p:spPr>
          <a:xfrm>
            <a:off x="255960" y="3493080"/>
            <a:ext cx="2834280" cy="2322360"/>
          </a:xfrm>
          <a:prstGeom prst="rect">
            <a:avLst/>
          </a:prstGeom>
          <a:noFill/>
          <a:ln w="0">
            <a:noFill/>
          </a:ln>
        </p:spPr>
        <p:txBody>
          <a:bodyPr anchor="t">
            <a:normAutofit/>
          </a:bodyPr>
          <a:lstStyle/>
          <a:p>
            <a:pPr>
              <a:lnSpc>
                <a:spcPct val="100000"/>
              </a:lnSpc>
              <a:spcBef>
                <a:spcPts val="1199"/>
              </a:spcBef>
              <a:tabLst>
                <a:tab pos="0" algn="l"/>
              </a:tabLst>
            </a:pPr>
            <a:r>
              <a:rPr lang="en-US" sz="1400" b="0" strike="noStrike" spc="-1">
                <a:solidFill>
                  <a:srgbClr val="FFFFFF"/>
                </a:solidFill>
                <a:latin typeface="Corbel"/>
              </a:rPr>
              <a:t>Click to edit Master text styles</a:t>
            </a:r>
            <a:endParaRPr lang="el-GR" sz="1400" b="0" strike="noStrike" spc="-1">
              <a:solidFill>
                <a:srgbClr val="595959"/>
              </a:solidFill>
              <a:latin typeface="Corbel"/>
            </a:endParaRPr>
          </a:p>
        </p:txBody>
      </p:sp>
      <p:sp>
        <p:nvSpPr>
          <p:cNvPr id="137" name="PlaceHolder 4"/>
          <p:cNvSpPr>
            <a:spLocks noGrp="1"/>
          </p:cNvSpPr>
          <p:nvPr>
            <p:ph type="dt"/>
          </p:nvPr>
        </p:nvSpPr>
        <p:spPr>
          <a:xfrm>
            <a:off x="262440" y="6356520"/>
            <a:ext cx="2742840" cy="364680"/>
          </a:xfrm>
          <a:prstGeom prst="rect">
            <a:avLst/>
          </a:prstGeom>
          <a:noFill/>
          <a:ln w="0">
            <a:noFill/>
          </a:ln>
        </p:spPr>
        <p:txBody>
          <a:bodyPr anchor="ctr">
            <a:noAutofit/>
          </a:bodyPr>
          <a:lstStyle/>
          <a:p>
            <a:pPr>
              <a:lnSpc>
                <a:spcPct val="100000"/>
              </a:lnSpc>
            </a:pPr>
            <a:fld id="{7150B925-EE42-4087-8C28-0301ED871C79}" type="datetime">
              <a:rPr lang="en-US" sz="1100" b="0" strike="noStrike" spc="-1">
                <a:solidFill>
                  <a:srgbClr val="808080"/>
                </a:solidFill>
                <a:latin typeface="Corbel"/>
              </a:rPr>
              <a:t>11/15/2022</a:t>
            </a:fld>
            <a:endParaRPr lang="en-US" sz="1100" b="0" strike="noStrike" spc="-1">
              <a:latin typeface="Times New Roman"/>
            </a:endParaRPr>
          </a:p>
        </p:txBody>
      </p:sp>
      <p:sp>
        <p:nvSpPr>
          <p:cNvPr id="138" name="PlaceHolder 5"/>
          <p:cNvSpPr>
            <a:spLocks noGrp="1"/>
          </p:cNvSpPr>
          <p:nvPr>
            <p:ph type="ftr"/>
          </p:nvPr>
        </p:nvSpPr>
        <p:spPr>
          <a:xfrm>
            <a:off x="3499200" y="6356520"/>
            <a:ext cx="5911200" cy="364680"/>
          </a:xfrm>
          <a:prstGeom prst="rect">
            <a:avLst/>
          </a:prstGeom>
          <a:noFill/>
          <a:ln w="0">
            <a:noFill/>
          </a:ln>
        </p:spPr>
        <p:txBody>
          <a:bodyPr anchor="ctr">
            <a:noAutofit/>
          </a:bodyPr>
          <a:lstStyle/>
          <a:p>
            <a:endParaRPr lang="en-US" sz="2400" b="0" strike="noStrike" spc="-1">
              <a:latin typeface="Times New Roman"/>
            </a:endParaRPr>
          </a:p>
        </p:txBody>
      </p:sp>
      <p:sp>
        <p:nvSpPr>
          <p:cNvPr id="139" name="PlaceHolder 6"/>
          <p:cNvSpPr>
            <a:spLocks noGrp="1"/>
          </p:cNvSpPr>
          <p:nvPr>
            <p:ph type="sldNum"/>
          </p:nvPr>
        </p:nvSpPr>
        <p:spPr>
          <a:xfrm>
            <a:off x="10634040" y="6356520"/>
            <a:ext cx="1530720" cy="364680"/>
          </a:xfrm>
          <a:prstGeom prst="rect">
            <a:avLst/>
          </a:prstGeom>
          <a:noFill/>
          <a:ln w="0">
            <a:noFill/>
          </a:ln>
        </p:spPr>
        <p:txBody>
          <a:bodyPr anchor="ctr">
            <a:noAutofit/>
          </a:bodyPr>
          <a:lstStyle/>
          <a:p>
            <a:pPr algn="r">
              <a:lnSpc>
                <a:spcPct val="100000"/>
              </a:lnSpc>
            </a:pPr>
            <a:fld id="{FCA1CD55-5657-4EE7-91D4-7C449F01423A}" type="slidenum">
              <a:rPr lang="en-US" sz="1200" b="1" strike="noStrike" spc="-1">
                <a:solidFill>
                  <a:srgbClr val="40BAD2"/>
                </a:solidFill>
                <a:latin typeface="Corbel"/>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6" name="Rectangle 6"/>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177" name="Rectangle 37"/>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178" name="PlaceHolder 1"/>
          <p:cNvSpPr>
            <a:spLocks noGrp="1"/>
          </p:cNvSpPr>
          <p:nvPr>
            <p:ph type="title"/>
          </p:nvPr>
        </p:nvSpPr>
        <p:spPr>
          <a:xfrm>
            <a:off x="253080" y="1123920"/>
            <a:ext cx="2946960" cy="4600800"/>
          </a:xfrm>
          <a:prstGeom prst="rect">
            <a:avLst/>
          </a:prstGeom>
          <a:noFill/>
          <a:ln w="0">
            <a:noFill/>
          </a:ln>
        </p:spPr>
        <p:txBody>
          <a:bodyPr anchor="ctr">
            <a:noAutofit/>
          </a:bodyPr>
          <a:lstStyle/>
          <a:p>
            <a:pPr>
              <a:lnSpc>
                <a:spcPct val="90000"/>
              </a:lnSpc>
            </a:pPr>
            <a:r>
              <a:rPr lang="en-US" sz="3600" b="0" strike="noStrike" spc="-60">
                <a:solidFill>
                  <a:srgbClr val="FFFFFF"/>
                </a:solidFill>
                <a:latin typeface="Corbel"/>
              </a:rPr>
              <a:t>Click to edit Master title style</a:t>
            </a:r>
            <a:endParaRPr lang="el-GR" sz="3600" b="0" strike="noStrike" spc="-1">
              <a:solidFill>
                <a:srgbClr val="000000"/>
              </a:solidFill>
              <a:latin typeface="Corbel"/>
            </a:endParaRPr>
          </a:p>
        </p:txBody>
      </p:sp>
      <p:sp>
        <p:nvSpPr>
          <p:cNvPr id="179" name="PlaceHolder 2"/>
          <p:cNvSpPr>
            <a:spLocks noGrp="1"/>
          </p:cNvSpPr>
          <p:nvPr>
            <p:ph type="body"/>
          </p:nvPr>
        </p:nvSpPr>
        <p:spPr>
          <a:xfrm>
            <a:off x="3867840" y="1023480"/>
            <a:ext cx="3474360" cy="807480"/>
          </a:xfrm>
          <a:prstGeom prst="rect">
            <a:avLst/>
          </a:prstGeom>
          <a:noFill/>
          <a:ln w="0">
            <a:noFill/>
          </a:ln>
        </p:spPr>
        <p:txBody>
          <a:bodyPr anchor="b">
            <a:normAutofit/>
          </a:bodyPr>
          <a:lstStyle/>
          <a:p>
            <a:pPr>
              <a:lnSpc>
                <a:spcPct val="90000"/>
              </a:lnSpc>
              <a:tabLst>
                <a:tab pos="0" algn="l"/>
              </a:tabLst>
            </a:pPr>
            <a:r>
              <a:rPr lang="en-US" sz="2000" b="1" strike="noStrike" spc="-1">
                <a:solidFill>
                  <a:srgbClr val="595959"/>
                </a:solidFill>
                <a:latin typeface="Corbel"/>
              </a:rPr>
              <a:t>Click to edit Master text styles</a:t>
            </a:r>
            <a:endParaRPr lang="el-GR" sz="2000" b="0" strike="noStrike" spc="-1">
              <a:solidFill>
                <a:srgbClr val="595959"/>
              </a:solidFill>
              <a:latin typeface="Corbel"/>
            </a:endParaRPr>
          </a:p>
        </p:txBody>
      </p:sp>
      <p:sp>
        <p:nvSpPr>
          <p:cNvPr id="180" name="PlaceHolder 3"/>
          <p:cNvSpPr>
            <a:spLocks noGrp="1"/>
          </p:cNvSpPr>
          <p:nvPr>
            <p:ph type="body"/>
          </p:nvPr>
        </p:nvSpPr>
        <p:spPr>
          <a:xfrm>
            <a:off x="3867840" y="1931040"/>
            <a:ext cx="3474360" cy="4023000"/>
          </a:xfrm>
          <a:prstGeom prst="rect">
            <a:avLst/>
          </a:prstGeom>
          <a:noFill/>
          <a:ln w="0">
            <a:noFill/>
          </a:ln>
        </p:spPr>
        <p:txBody>
          <a:bodyPr anchor="ctr">
            <a:noAutofit/>
          </a:bodyPr>
          <a:lstStyle/>
          <a:p>
            <a:pPr marL="182880" indent="-182880">
              <a:lnSpc>
                <a:spcPct val="90000"/>
              </a:lnSpc>
              <a:spcBef>
                <a:spcPts val="1199"/>
              </a:spcBef>
              <a:buClr>
                <a:srgbClr val="40BAD2"/>
              </a:buClr>
              <a:buFont typeface="Wingdings 2" charset="2"/>
              <a:buChar char=""/>
            </a:pPr>
            <a:r>
              <a:rPr lang="en-US" sz="2000" b="0" strike="noStrike" spc="-1">
                <a:solidFill>
                  <a:srgbClr val="595959"/>
                </a:solidFill>
                <a:latin typeface="Corbel"/>
              </a:rPr>
              <a:t>Click to edit Master text styles</a:t>
            </a:r>
            <a:endParaRPr lang="el-GR" sz="20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Wingdings 2" charset="2"/>
              <a:buChar char=""/>
            </a:pPr>
            <a:r>
              <a:rPr lang="en-US" sz="1800" b="0" strike="noStrike" spc="-1">
                <a:solidFill>
                  <a:srgbClr val="595959"/>
                </a:solidFill>
                <a:latin typeface="Corbel"/>
              </a:rPr>
              <a:t>Second level</a:t>
            </a:r>
            <a:endParaRPr lang="el-GR" sz="1800" b="0" strike="noStrike" spc="-1">
              <a:solidFill>
                <a:srgbClr val="595959"/>
              </a:solidFill>
              <a:latin typeface="Corbel"/>
            </a:endParaRPr>
          </a:p>
          <a:p>
            <a:pPr marL="1143000" lvl="2" indent="-182880">
              <a:lnSpc>
                <a:spcPct val="90000"/>
              </a:lnSpc>
              <a:spcBef>
                <a:spcPts val="249"/>
              </a:spcBef>
              <a:spcAft>
                <a:spcPts val="249"/>
              </a:spcAft>
              <a:buClr>
                <a:srgbClr val="40BAD2"/>
              </a:buClr>
              <a:buFont typeface="Wingdings 2" charset="2"/>
              <a:buChar char=""/>
            </a:pPr>
            <a:r>
              <a:rPr lang="en-US" sz="1600" b="0" strike="noStrike" spc="-1">
                <a:solidFill>
                  <a:srgbClr val="595959"/>
                </a:solidFill>
                <a:latin typeface="Corbel"/>
              </a:rPr>
              <a:t>Third level</a:t>
            </a:r>
            <a:endParaRPr lang="el-GR" sz="1600" b="0" strike="noStrike" spc="-1">
              <a:solidFill>
                <a:srgbClr val="595959"/>
              </a:solidFill>
              <a:latin typeface="Corbel"/>
            </a:endParaRPr>
          </a:p>
          <a:p>
            <a:pPr marL="1600200" lvl="3"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Fourth level</a:t>
            </a:r>
            <a:endParaRPr lang="el-GR" sz="1400" b="0" strike="noStrike" spc="-1">
              <a:solidFill>
                <a:srgbClr val="595959"/>
              </a:solidFill>
              <a:latin typeface="Corbel"/>
            </a:endParaRPr>
          </a:p>
          <a:p>
            <a:pPr marL="2057400" lvl="4"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Fifth level</a:t>
            </a:r>
            <a:endParaRPr lang="el-GR" sz="1400" b="0" strike="noStrike" spc="-1">
              <a:solidFill>
                <a:srgbClr val="595959"/>
              </a:solidFill>
              <a:latin typeface="Corbel"/>
            </a:endParaRPr>
          </a:p>
        </p:txBody>
      </p:sp>
      <p:sp>
        <p:nvSpPr>
          <p:cNvPr id="181" name="PlaceHolder 4"/>
          <p:cNvSpPr>
            <a:spLocks noGrp="1"/>
          </p:cNvSpPr>
          <p:nvPr>
            <p:ph type="body"/>
          </p:nvPr>
        </p:nvSpPr>
        <p:spPr>
          <a:xfrm>
            <a:off x="7818480" y="1023480"/>
            <a:ext cx="3474360" cy="812880"/>
          </a:xfrm>
          <a:prstGeom prst="rect">
            <a:avLst/>
          </a:prstGeom>
          <a:noFill/>
          <a:ln w="0">
            <a:noFill/>
          </a:ln>
        </p:spPr>
        <p:txBody>
          <a:bodyPr anchor="b">
            <a:normAutofit/>
          </a:bodyPr>
          <a:lstStyle/>
          <a:p>
            <a:pPr>
              <a:lnSpc>
                <a:spcPct val="90000"/>
              </a:lnSpc>
              <a:tabLst>
                <a:tab pos="0" algn="l"/>
              </a:tabLst>
            </a:pPr>
            <a:r>
              <a:rPr lang="en-US" sz="2000" b="1" strike="noStrike" spc="-1">
                <a:solidFill>
                  <a:srgbClr val="595959"/>
                </a:solidFill>
                <a:latin typeface="Corbel"/>
              </a:rPr>
              <a:t>Click to edit Master text styles</a:t>
            </a:r>
            <a:endParaRPr lang="el-GR" sz="2000" b="0" strike="noStrike" spc="-1">
              <a:solidFill>
                <a:srgbClr val="595959"/>
              </a:solidFill>
              <a:latin typeface="Corbel"/>
            </a:endParaRPr>
          </a:p>
        </p:txBody>
      </p:sp>
      <p:sp>
        <p:nvSpPr>
          <p:cNvPr id="182" name="PlaceHolder 5"/>
          <p:cNvSpPr>
            <a:spLocks noGrp="1"/>
          </p:cNvSpPr>
          <p:nvPr>
            <p:ph type="body"/>
          </p:nvPr>
        </p:nvSpPr>
        <p:spPr>
          <a:xfrm>
            <a:off x="7818480" y="1931040"/>
            <a:ext cx="3474360" cy="4023000"/>
          </a:xfrm>
          <a:prstGeom prst="rect">
            <a:avLst/>
          </a:prstGeom>
          <a:noFill/>
          <a:ln w="0">
            <a:noFill/>
          </a:ln>
        </p:spPr>
        <p:txBody>
          <a:bodyPr anchor="ctr">
            <a:noAutofit/>
          </a:bodyPr>
          <a:lstStyle/>
          <a:p>
            <a:pPr marL="182880" indent="-182880">
              <a:lnSpc>
                <a:spcPct val="90000"/>
              </a:lnSpc>
              <a:spcBef>
                <a:spcPts val="1199"/>
              </a:spcBef>
              <a:buClr>
                <a:srgbClr val="40BAD2"/>
              </a:buClr>
              <a:buFont typeface="Wingdings 2" charset="2"/>
              <a:buChar char=""/>
            </a:pPr>
            <a:r>
              <a:rPr lang="en-US" sz="2000" b="0" strike="noStrike" spc="-1">
                <a:solidFill>
                  <a:srgbClr val="595959"/>
                </a:solidFill>
                <a:latin typeface="Corbel"/>
              </a:rPr>
              <a:t>Click to edit Master text styles</a:t>
            </a:r>
            <a:endParaRPr lang="el-GR" sz="20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Wingdings 2" charset="2"/>
              <a:buChar char=""/>
            </a:pPr>
            <a:r>
              <a:rPr lang="en-US" sz="1800" b="0" strike="noStrike" spc="-1">
                <a:solidFill>
                  <a:srgbClr val="595959"/>
                </a:solidFill>
                <a:latin typeface="Corbel"/>
              </a:rPr>
              <a:t>Second level</a:t>
            </a:r>
            <a:endParaRPr lang="el-GR" sz="1800" b="0" strike="noStrike" spc="-1">
              <a:solidFill>
                <a:srgbClr val="595959"/>
              </a:solidFill>
              <a:latin typeface="Corbel"/>
            </a:endParaRPr>
          </a:p>
          <a:p>
            <a:pPr marL="1143000" lvl="2" indent="-182880">
              <a:lnSpc>
                <a:spcPct val="90000"/>
              </a:lnSpc>
              <a:spcBef>
                <a:spcPts val="249"/>
              </a:spcBef>
              <a:spcAft>
                <a:spcPts val="249"/>
              </a:spcAft>
              <a:buClr>
                <a:srgbClr val="40BAD2"/>
              </a:buClr>
              <a:buFont typeface="Wingdings 2" charset="2"/>
              <a:buChar char=""/>
            </a:pPr>
            <a:r>
              <a:rPr lang="en-US" sz="1600" b="0" strike="noStrike" spc="-1">
                <a:solidFill>
                  <a:srgbClr val="595959"/>
                </a:solidFill>
                <a:latin typeface="Corbel"/>
              </a:rPr>
              <a:t>Third level</a:t>
            </a:r>
            <a:endParaRPr lang="el-GR" sz="1600" b="0" strike="noStrike" spc="-1">
              <a:solidFill>
                <a:srgbClr val="595959"/>
              </a:solidFill>
              <a:latin typeface="Corbel"/>
            </a:endParaRPr>
          </a:p>
          <a:p>
            <a:pPr marL="1600200" lvl="3"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Fourth level</a:t>
            </a:r>
            <a:endParaRPr lang="el-GR" sz="1400" b="0" strike="noStrike" spc="-1">
              <a:solidFill>
                <a:srgbClr val="595959"/>
              </a:solidFill>
              <a:latin typeface="Corbel"/>
            </a:endParaRPr>
          </a:p>
          <a:p>
            <a:pPr marL="2057400" lvl="4" indent="-182880">
              <a:lnSpc>
                <a:spcPct val="90000"/>
              </a:lnSpc>
              <a:spcBef>
                <a:spcPts val="249"/>
              </a:spcBef>
              <a:spcAft>
                <a:spcPts val="249"/>
              </a:spcAft>
              <a:buClr>
                <a:srgbClr val="40BAD2"/>
              </a:buClr>
              <a:buFont typeface="Wingdings 2" charset="2"/>
              <a:buChar char=""/>
            </a:pPr>
            <a:r>
              <a:rPr lang="en-US" sz="1400" b="0" strike="noStrike" spc="-1">
                <a:solidFill>
                  <a:srgbClr val="595959"/>
                </a:solidFill>
                <a:latin typeface="Corbel"/>
              </a:rPr>
              <a:t>Fifth level</a:t>
            </a:r>
            <a:endParaRPr lang="el-GR" sz="1400" b="0" strike="noStrike" spc="-1">
              <a:solidFill>
                <a:srgbClr val="595959"/>
              </a:solidFill>
              <a:latin typeface="Corbel"/>
            </a:endParaRPr>
          </a:p>
        </p:txBody>
      </p:sp>
      <p:sp>
        <p:nvSpPr>
          <p:cNvPr id="183" name="PlaceHolder 6"/>
          <p:cNvSpPr>
            <a:spLocks noGrp="1"/>
          </p:cNvSpPr>
          <p:nvPr>
            <p:ph type="dt"/>
          </p:nvPr>
        </p:nvSpPr>
        <p:spPr>
          <a:xfrm>
            <a:off x="262440" y="6356520"/>
            <a:ext cx="2742840" cy="364680"/>
          </a:xfrm>
          <a:prstGeom prst="rect">
            <a:avLst/>
          </a:prstGeom>
          <a:noFill/>
          <a:ln w="0">
            <a:noFill/>
          </a:ln>
        </p:spPr>
        <p:txBody>
          <a:bodyPr anchor="ctr">
            <a:noAutofit/>
          </a:bodyPr>
          <a:lstStyle/>
          <a:p>
            <a:pPr>
              <a:lnSpc>
                <a:spcPct val="100000"/>
              </a:lnSpc>
            </a:pPr>
            <a:fld id="{F00AA129-7732-469A-9AD9-EDC23BA35B83}" type="datetime">
              <a:rPr lang="en-US" sz="1100" b="0" strike="noStrike" spc="-1">
                <a:solidFill>
                  <a:srgbClr val="808080"/>
                </a:solidFill>
                <a:latin typeface="Corbel"/>
              </a:rPr>
              <a:t>11/15/2022</a:t>
            </a:fld>
            <a:endParaRPr lang="en-US" sz="1100" b="0" strike="noStrike" spc="-1">
              <a:latin typeface="Times New Roman"/>
            </a:endParaRPr>
          </a:p>
        </p:txBody>
      </p:sp>
      <p:sp>
        <p:nvSpPr>
          <p:cNvPr id="184" name="PlaceHolder 7"/>
          <p:cNvSpPr>
            <a:spLocks noGrp="1"/>
          </p:cNvSpPr>
          <p:nvPr>
            <p:ph type="ftr"/>
          </p:nvPr>
        </p:nvSpPr>
        <p:spPr>
          <a:xfrm>
            <a:off x="3869280" y="6356520"/>
            <a:ext cx="5911200" cy="364680"/>
          </a:xfrm>
          <a:prstGeom prst="rect">
            <a:avLst/>
          </a:prstGeom>
          <a:noFill/>
          <a:ln w="0">
            <a:noFill/>
          </a:ln>
        </p:spPr>
        <p:txBody>
          <a:bodyPr anchor="ctr">
            <a:noAutofit/>
          </a:bodyPr>
          <a:lstStyle/>
          <a:p>
            <a:endParaRPr lang="en-US" sz="2400" b="0" strike="noStrike" spc="-1">
              <a:latin typeface="Times New Roman"/>
            </a:endParaRPr>
          </a:p>
        </p:txBody>
      </p:sp>
      <p:sp>
        <p:nvSpPr>
          <p:cNvPr id="185" name="PlaceHolder 8"/>
          <p:cNvSpPr>
            <a:spLocks noGrp="1"/>
          </p:cNvSpPr>
          <p:nvPr>
            <p:ph type="sldNum"/>
          </p:nvPr>
        </p:nvSpPr>
        <p:spPr>
          <a:xfrm>
            <a:off x="10634040" y="6356520"/>
            <a:ext cx="1530720" cy="364680"/>
          </a:xfrm>
          <a:prstGeom prst="rect">
            <a:avLst/>
          </a:prstGeom>
          <a:noFill/>
          <a:ln w="0">
            <a:noFill/>
          </a:ln>
        </p:spPr>
        <p:txBody>
          <a:bodyPr anchor="ctr">
            <a:noAutofit/>
          </a:bodyPr>
          <a:lstStyle/>
          <a:p>
            <a:pPr algn="r">
              <a:lnSpc>
                <a:spcPct val="100000"/>
              </a:lnSpc>
            </a:pPr>
            <a:fld id="{558DFC9F-774C-47B5-B98E-4050CA9C4DAD}" type="slidenum">
              <a:rPr lang="en-US" sz="1200" b="1" strike="noStrike" spc="-1">
                <a:solidFill>
                  <a:srgbClr val="40BAD2"/>
                </a:solidFill>
                <a:latin typeface="Corbel"/>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001"/>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7.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8.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8.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37.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37.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7.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8.png"/><Relationship Id="rId1" Type="http://schemas.openxmlformats.org/officeDocument/2006/relationships/slideLayout" Target="../slideLayouts/slideLayout13.xml"/><Relationship Id="rId5" Type="http://schemas.openxmlformats.org/officeDocument/2006/relationships/image" Target="../media/image44.png"/><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8.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 name="Rectangle 7"/>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29" name="Rectangle 9"/>
          <p:cNvSpPr/>
          <p:nvPr/>
        </p:nvSpPr>
        <p:spPr>
          <a:xfrm>
            <a:off x="0" y="762120"/>
            <a:ext cx="3289680" cy="5333760"/>
          </a:xfrm>
          <a:prstGeom prst="rect">
            <a:avLst/>
          </a:prstGeom>
          <a:solidFill>
            <a:srgbClr val="C8C8C8">
              <a:alpha val="70000"/>
            </a:srgbClr>
          </a:solidFill>
          <a:ln>
            <a:noFill/>
          </a:ln>
        </p:spPr>
        <p:style>
          <a:lnRef idx="2">
            <a:schemeClr val="accent1">
              <a:shade val="50000"/>
            </a:schemeClr>
          </a:lnRef>
          <a:fillRef idx="1">
            <a:schemeClr val="accent1"/>
          </a:fillRef>
          <a:effectRef idx="0">
            <a:schemeClr val="accent1"/>
          </a:effectRef>
          <a:fontRef idx="minor"/>
        </p:style>
      </p:sp>
      <p:sp>
        <p:nvSpPr>
          <p:cNvPr id="230" name="Rectangle 11"/>
          <p:cNvSpPr/>
          <p:nvPr/>
        </p:nvSpPr>
        <p:spPr>
          <a:xfrm>
            <a:off x="3411720" y="762120"/>
            <a:ext cx="8790120" cy="3809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31" name="PlaceHolder 1"/>
          <p:cNvSpPr>
            <a:spLocks noGrp="1"/>
          </p:cNvSpPr>
          <p:nvPr>
            <p:ph type="title"/>
          </p:nvPr>
        </p:nvSpPr>
        <p:spPr>
          <a:xfrm>
            <a:off x="3847680" y="1184760"/>
            <a:ext cx="7187040" cy="2951280"/>
          </a:xfrm>
          <a:prstGeom prst="rect">
            <a:avLst/>
          </a:prstGeom>
          <a:noFill/>
          <a:ln w="0">
            <a:noFill/>
          </a:ln>
        </p:spPr>
        <p:txBody>
          <a:bodyPr anchor="b">
            <a:normAutofit/>
          </a:bodyPr>
          <a:lstStyle/>
          <a:p>
            <a:pPr>
              <a:lnSpc>
                <a:spcPct val="90000"/>
              </a:lnSpc>
            </a:pPr>
            <a:r>
              <a:rPr lang="el-GR" sz="3600" b="0" strike="noStrike" spc="-100">
                <a:solidFill>
                  <a:srgbClr val="FFFFFF"/>
                </a:solidFill>
                <a:latin typeface="Corbel"/>
                <a:ea typeface="Corbel"/>
              </a:rPr>
              <a:t>Ανάπτυξη πλαισίου βελτιστοποίησης για τη διαχείριση της πίεσης σε ένα δίκτυο ύδρευσης με σκοπό τη μείωση των απωλειών</a:t>
            </a:r>
            <a:endParaRPr lang="el-GR" sz="3600" b="0" strike="noStrike" spc="-1">
              <a:solidFill>
                <a:srgbClr val="000000"/>
              </a:solidFill>
              <a:latin typeface="Corbel"/>
            </a:endParaRPr>
          </a:p>
        </p:txBody>
      </p:sp>
      <p:sp>
        <p:nvSpPr>
          <p:cNvPr id="232" name="Rectangle 13"/>
          <p:cNvSpPr/>
          <p:nvPr/>
        </p:nvSpPr>
        <p:spPr>
          <a:xfrm>
            <a:off x="3400920" y="4684320"/>
            <a:ext cx="8800920" cy="14112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p:style>
      </p:sp>
      <p:sp>
        <p:nvSpPr>
          <p:cNvPr id="233" name="PlaceHolder 2"/>
          <p:cNvSpPr>
            <a:spLocks noGrp="1"/>
          </p:cNvSpPr>
          <p:nvPr>
            <p:ph type="subTitle"/>
          </p:nvPr>
        </p:nvSpPr>
        <p:spPr>
          <a:xfrm>
            <a:off x="3722760" y="5006160"/>
            <a:ext cx="7187040" cy="767880"/>
          </a:xfrm>
          <a:prstGeom prst="rect">
            <a:avLst/>
          </a:prstGeom>
          <a:noFill/>
          <a:ln w="0">
            <a:noFill/>
          </a:ln>
        </p:spPr>
        <p:txBody>
          <a:bodyPr anchor="t">
            <a:noAutofit/>
          </a:bodyPr>
          <a:lstStyle/>
          <a:p>
            <a:pPr>
              <a:lnSpc>
                <a:spcPct val="100000"/>
              </a:lnSpc>
              <a:tabLst>
                <a:tab pos="0" algn="l"/>
              </a:tabLst>
            </a:pPr>
            <a:r>
              <a:rPr lang="el-GR" sz="2000" b="0" strike="noStrike" spc="-1">
                <a:solidFill>
                  <a:srgbClr val="40BAD2"/>
                </a:solidFill>
                <a:latin typeface="Corbel"/>
                <a:ea typeface="Corbel"/>
              </a:rPr>
              <a:t>Διπλωματική εργασία</a:t>
            </a:r>
            <a:endParaRPr lang="en-US" sz="2000" b="0" strike="noStrike" spc="-1">
              <a:latin typeface="Arial"/>
            </a:endParaRPr>
          </a:p>
          <a:p>
            <a:pPr>
              <a:lnSpc>
                <a:spcPct val="100000"/>
              </a:lnSpc>
              <a:tabLst>
                <a:tab pos="0" algn="l"/>
              </a:tabLst>
            </a:pPr>
            <a:r>
              <a:rPr lang="el-GR" sz="2000" b="0" strike="noStrike" spc="-1">
                <a:solidFill>
                  <a:srgbClr val="40BAD2"/>
                </a:solidFill>
                <a:latin typeface="Corbel"/>
                <a:ea typeface="Corbel"/>
              </a:rPr>
              <a:t>Ναταλία Περσεφόνη Χελά</a:t>
            </a:r>
            <a:endParaRPr lang="en-US" sz="2000" b="0" strike="noStrike" spc="-1">
              <a:latin typeface="Arial"/>
            </a:endParaRPr>
          </a:p>
          <a:p>
            <a:pPr>
              <a:lnSpc>
                <a:spcPct val="90000"/>
              </a:lnSpc>
              <a:spcBef>
                <a:spcPts val="1199"/>
              </a:spcBef>
              <a:tabLst>
                <a:tab pos="0" algn="l"/>
              </a:tabLst>
            </a:pPr>
            <a:endParaRPr lang="en-US" sz="2000" b="0" strike="noStrike" spc="-1">
              <a:latin typeface="Arial"/>
            </a:endParaRPr>
          </a:p>
        </p:txBody>
      </p:sp>
      <p:sp>
        <p:nvSpPr>
          <p:cNvPr id="234" name="Εικόνα 5"/>
          <p:cNvSpPr/>
          <p:nvPr/>
        </p:nvSpPr>
        <p:spPr>
          <a:xfrm>
            <a:off x="988200" y="1442880"/>
            <a:ext cx="1317240" cy="1317240"/>
          </a:xfrm>
          <a:prstGeom prst="flowChartConnector">
            <a:avLst/>
          </a:prstGeom>
          <a:blipFill rotWithShape="0">
            <a:blip r:embed="rId2"/>
            <a:srcRect/>
            <a:stretch/>
          </a:blipFill>
          <a:ln w="0">
            <a:noFill/>
          </a:ln>
        </p:spPr>
        <p:style>
          <a:lnRef idx="0">
            <a:scrgbClr r="0" g="0" b="0"/>
          </a:lnRef>
          <a:fillRef idx="0">
            <a:scrgbClr r="0" g="0" b="0"/>
          </a:fillRef>
          <a:effectRef idx="0">
            <a:scrgbClr r="0" g="0" b="0"/>
          </a:effectRef>
          <a:fontRef idx="minor"/>
        </p:style>
      </p:sp>
      <p:sp>
        <p:nvSpPr>
          <p:cNvPr id="235" name="Υπότιτλος 2"/>
          <p:cNvSpPr/>
          <p:nvPr/>
        </p:nvSpPr>
        <p:spPr>
          <a:xfrm>
            <a:off x="101880" y="3917160"/>
            <a:ext cx="2885400" cy="76788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algn="ctr">
              <a:lnSpc>
                <a:spcPct val="90000"/>
              </a:lnSpc>
              <a:spcBef>
                <a:spcPts val="1199"/>
              </a:spcBef>
              <a:tabLst>
                <a:tab pos="0" algn="l"/>
              </a:tabLst>
            </a:pPr>
            <a:r>
              <a:rPr lang="el-GR" sz="1800" b="0" strike="noStrike" spc="-1" dirty="0">
                <a:solidFill>
                  <a:srgbClr val="404040"/>
                </a:solidFill>
                <a:latin typeface="Corbel"/>
              </a:rPr>
              <a:t>Σχολή Πολιτικών Μηχανικών</a:t>
            </a:r>
            <a:endParaRPr lang="en-US" sz="1800" b="0" strike="noStrike" spc="-1" dirty="0">
              <a:latin typeface="Arial"/>
            </a:endParaRPr>
          </a:p>
          <a:p>
            <a:pPr algn="ctr">
              <a:lnSpc>
                <a:spcPct val="90000"/>
              </a:lnSpc>
              <a:spcBef>
                <a:spcPts val="1199"/>
              </a:spcBef>
              <a:tabLst>
                <a:tab pos="0" algn="l"/>
              </a:tabLst>
            </a:pPr>
            <a:r>
              <a:rPr lang="el-GR" sz="1800" b="0" strike="noStrike" spc="-1" dirty="0">
                <a:solidFill>
                  <a:srgbClr val="404040"/>
                </a:solidFill>
                <a:latin typeface="Corbel"/>
              </a:rPr>
              <a:t>Τομέας Υδατικών Πόρων και </a:t>
            </a:r>
            <a:r>
              <a:rPr lang="el" spc="-1" dirty="0">
                <a:solidFill>
                  <a:srgbClr val="404040"/>
                </a:solidFill>
                <a:latin typeface="Corbel"/>
              </a:rPr>
              <a:t>Π</a:t>
            </a:r>
            <a:r>
              <a:rPr lang="el-GR" sz="1800" b="0" strike="noStrike" spc="-1" dirty="0" err="1">
                <a:solidFill>
                  <a:srgbClr val="404040"/>
                </a:solidFill>
                <a:latin typeface="Corbel"/>
              </a:rPr>
              <a:t>εριβάλλοντος</a:t>
            </a:r>
            <a:endParaRPr lang="en-US" sz="18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PlaceHolder 1"/>
          <p:cNvSpPr>
            <a:spLocks noGrp="1"/>
          </p:cNvSpPr>
          <p:nvPr>
            <p:ph type="title"/>
          </p:nvPr>
        </p:nvSpPr>
        <p:spPr>
          <a:xfrm>
            <a:off x="118800" y="1130400"/>
            <a:ext cx="3108960" cy="1040400"/>
          </a:xfrm>
          <a:prstGeom prst="rect">
            <a:avLst/>
          </a:prstGeom>
          <a:noFill/>
          <a:ln w="0">
            <a:noFill/>
          </a:ln>
        </p:spPr>
        <p:txBody>
          <a:bodyPr anchor="b">
            <a:noAutofit/>
          </a:bodyPr>
          <a:lstStyle/>
          <a:p>
            <a:pPr>
              <a:lnSpc>
                <a:spcPct val="90000"/>
              </a:lnSpc>
            </a:pPr>
            <a:r>
              <a:rPr lang="el-GR" sz="3200" b="0" strike="noStrike" spc="-60">
                <a:solidFill>
                  <a:srgbClr val="FFFFFF"/>
                </a:solidFill>
                <a:latin typeface="Corbel"/>
                <a:ea typeface="Corbel"/>
              </a:rPr>
              <a:t>Μοντελοποίηση απωλειών</a:t>
            </a:r>
            <a:endParaRPr lang="el-GR" sz="3200" b="0" strike="noStrike" spc="-1">
              <a:solidFill>
                <a:srgbClr val="000000"/>
              </a:solidFill>
              <a:latin typeface="Corbel"/>
            </a:endParaRPr>
          </a:p>
        </p:txBody>
      </p:sp>
      <p:pic>
        <p:nvPicPr>
          <p:cNvPr id="298" name="Εικόνα 5"/>
          <p:cNvPicPr/>
          <p:nvPr/>
        </p:nvPicPr>
        <p:blipFill>
          <a:blip r:embed="rId3"/>
          <a:srcRect l="11432" t="4214" r="7471"/>
          <a:stretch/>
        </p:blipFill>
        <p:spPr>
          <a:xfrm>
            <a:off x="3761280" y="518040"/>
            <a:ext cx="7909560" cy="6079320"/>
          </a:xfrm>
          <a:prstGeom prst="rect">
            <a:avLst/>
          </a:prstGeom>
          <a:ln w="0">
            <a:noFill/>
          </a:ln>
        </p:spPr>
      </p:pic>
      <p:sp>
        <p:nvSpPr>
          <p:cNvPr id="299" name="PlaceHolder 2"/>
          <p:cNvSpPr>
            <a:spLocks noGrp="1"/>
          </p:cNvSpPr>
          <p:nvPr>
            <p:ph/>
          </p:nvPr>
        </p:nvSpPr>
        <p:spPr>
          <a:xfrm>
            <a:off x="281160" y="2281320"/>
            <a:ext cx="2772000" cy="3858840"/>
          </a:xfrm>
          <a:prstGeom prst="rect">
            <a:avLst/>
          </a:prstGeom>
          <a:noFill/>
          <a:ln w="0">
            <a:noFill/>
          </a:ln>
        </p:spPr>
        <p:txBody>
          <a:bodyPr anchor="t">
            <a:normAutofit fontScale="86000"/>
          </a:bodyPr>
          <a:lstStyle/>
          <a:p>
            <a:pPr>
              <a:lnSpc>
                <a:spcPct val="100000"/>
              </a:lnSpc>
              <a:spcBef>
                <a:spcPts val="1199"/>
              </a:spcBef>
              <a:tabLst>
                <a:tab pos="0" algn="l"/>
              </a:tabLst>
            </a:pPr>
            <a:r>
              <a:rPr lang="el-GR" sz="1800" b="1" strike="noStrike" spc="-1">
                <a:solidFill>
                  <a:srgbClr val="FFFFFF"/>
                </a:solidFill>
                <a:latin typeface="Calibri"/>
                <a:ea typeface="Corbel"/>
              </a:rPr>
              <a:t>Emitters: </a:t>
            </a:r>
            <a:r>
              <a:rPr lang="el-GR" sz="1800" b="0" strike="noStrike" spc="-1">
                <a:solidFill>
                  <a:srgbClr val="FFFFFF"/>
                </a:solidFill>
                <a:latin typeface="Calibri"/>
                <a:ea typeface="Corbel"/>
              </a:rPr>
              <a:t>κόμβοι που υποδηλώνουν εκροή στην ατμόσφαιρα</a:t>
            </a:r>
            <a:r>
              <a:rPr lang="el" sz="1800" b="0" strike="noStrike" spc="-1">
                <a:solidFill>
                  <a:srgbClr val="FFFFFF"/>
                </a:solidFill>
                <a:latin typeface="Calibri"/>
                <a:ea typeface="Corbel"/>
              </a:rPr>
              <a:t> μέσω </a:t>
            </a:r>
            <a:r>
              <a:rPr lang="en-US" sz="1800" b="0" strike="noStrike" spc="-1">
                <a:solidFill>
                  <a:srgbClr val="FFFFFF"/>
                </a:solidFill>
                <a:latin typeface="Calibri"/>
                <a:ea typeface="Corbel"/>
              </a:rPr>
              <a:t>“</a:t>
            </a:r>
            <a:r>
              <a:rPr lang="el" sz="1800" b="0" strike="noStrike" spc="-1">
                <a:solidFill>
                  <a:srgbClr val="FFFFFF"/>
                </a:solidFill>
                <a:latin typeface="Calibri"/>
                <a:ea typeface="Corbel"/>
              </a:rPr>
              <a:t>οπής</a:t>
            </a:r>
            <a:r>
              <a:rPr lang="en-US" sz="1800" b="0" strike="noStrike" spc="-1">
                <a:solidFill>
                  <a:srgbClr val="FFFFFF"/>
                </a:solidFill>
                <a:latin typeface="Calibri"/>
                <a:ea typeface="Corbel"/>
              </a:rPr>
              <a:t>”</a:t>
            </a:r>
            <a:endParaRPr lang="el-GR" sz="1800" b="0" strike="noStrike" spc="-1">
              <a:solidFill>
                <a:srgbClr val="595959"/>
              </a:solidFill>
              <a:latin typeface="Corbel"/>
            </a:endParaRPr>
          </a:p>
          <a:p>
            <a:pPr>
              <a:lnSpc>
                <a:spcPct val="100000"/>
              </a:lnSpc>
              <a:spcBef>
                <a:spcPts val="1199"/>
              </a:spcBef>
              <a:tabLst>
                <a:tab pos="0" algn="l"/>
              </a:tabLst>
            </a:pPr>
            <a:endParaRPr lang="el-GR" sz="1800" b="0" strike="noStrike" spc="-1">
              <a:solidFill>
                <a:srgbClr val="595959"/>
              </a:solidFill>
              <a:latin typeface="Corbel"/>
            </a:endParaRPr>
          </a:p>
          <a:p>
            <a:pPr>
              <a:lnSpc>
                <a:spcPct val="100000"/>
              </a:lnSpc>
              <a:spcBef>
                <a:spcPts val="1199"/>
              </a:spcBef>
              <a:tabLst>
                <a:tab pos="0" algn="l"/>
              </a:tabLst>
            </a:pPr>
            <a:endParaRPr lang="el-GR" sz="1800" b="0" strike="noStrike" spc="-1">
              <a:solidFill>
                <a:srgbClr val="595959"/>
              </a:solidFill>
              <a:latin typeface="Corbel"/>
            </a:endParaRPr>
          </a:p>
          <a:p>
            <a:pPr>
              <a:lnSpc>
                <a:spcPct val="100000"/>
              </a:lnSpc>
              <a:spcBef>
                <a:spcPts val="1199"/>
              </a:spcBef>
              <a:tabLst>
                <a:tab pos="0" algn="l"/>
              </a:tabLst>
            </a:pPr>
            <a:r>
              <a:rPr lang="el-GR" sz="2000" b="0" strike="noStrike" spc="-1">
                <a:solidFill>
                  <a:srgbClr val="FFFFFF"/>
                </a:solidFill>
                <a:latin typeface="Calibri"/>
                <a:ea typeface="Corbel"/>
              </a:rPr>
              <a:t>Τοποθέτηση κόμβου στη μέση κάθε αγωγού</a:t>
            </a:r>
            <a:endParaRPr lang="el-GR" sz="2000" b="0" strike="noStrike" spc="-1">
              <a:solidFill>
                <a:srgbClr val="595959"/>
              </a:solidFill>
              <a:latin typeface="Corbel"/>
            </a:endParaRPr>
          </a:p>
          <a:p>
            <a:pPr>
              <a:lnSpc>
                <a:spcPct val="100000"/>
              </a:lnSpc>
              <a:spcBef>
                <a:spcPts val="1199"/>
              </a:spcBef>
              <a:tabLst>
                <a:tab pos="0" algn="l"/>
              </a:tabLst>
            </a:pPr>
            <a:r>
              <a:rPr lang="el-GR" sz="2000" b="0" strike="noStrike" spc="-1">
                <a:solidFill>
                  <a:srgbClr val="FFFFFF"/>
                </a:solidFill>
                <a:latin typeface="Calibri"/>
                <a:ea typeface="Corbel"/>
              </a:rPr>
              <a:t>Ομοιόμορφη κατανομή απωλειών κατά μήκος του αγωγού</a:t>
            </a:r>
            <a:endParaRPr lang="el-GR" sz="2000" b="0" strike="noStrike" spc="-1">
              <a:solidFill>
                <a:srgbClr val="595959"/>
              </a:solidFill>
              <a:latin typeface="Corbel"/>
            </a:endParaRPr>
          </a:p>
          <a:p>
            <a:pPr>
              <a:lnSpc>
                <a:spcPct val="100000"/>
              </a:lnSpc>
              <a:spcBef>
                <a:spcPts val="1199"/>
              </a:spcBef>
              <a:tabLst>
                <a:tab pos="0" algn="l"/>
              </a:tabLst>
            </a:pPr>
            <a:r>
              <a:rPr lang="el-GR" sz="2000" b="0" strike="noStrike" spc="-1">
                <a:solidFill>
                  <a:srgbClr val="FFFFFF"/>
                </a:solidFill>
                <a:latin typeface="Calibri"/>
                <a:ea typeface="Corbel"/>
              </a:rPr>
              <a:t>Απώλειες δικτύου μόνο μέσω των emitters</a:t>
            </a:r>
            <a:endParaRPr lang="el-GR" sz="2000" b="0" strike="noStrike" spc="-1">
              <a:solidFill>
                <a:srgbClr val="595959"/>
              </a:solidFill>
              <a:latin typeface="Corbel"/>
            </a:endParaRPr>
          </a:p>
        </p:txBody>
      </p:sp>
      <p:pic>
        <p:nvPicPr>
          <p:cNvPr id="300" name="Εικόνα 6" descr="Εικόνα που περιέχει κείμενο, έπιπλα, πίνακας&#10;&#10;Περιγραφή που δημιουργήθηκε αυτόματα"/>
          <p:cNvPicPr/>
          <p:nvPr/>
        </p:nvPicPr>
        <p:blipFill>
          <a:blip r:embed="rId4"/>
          <a:stretch/>
        </p:blipFill>
        <p:spPr>
          <a:xfrm>
            <a:off x="568080" y="3029040"/>
            <a:ext cx="1787040" cy="637920"/>
          </a:xfrm>
          <a:prstGeom prst="rect">
            <a:avLst/>
          </a:prstGeom>
          <a:ln w="0">
            <a:noFill/>
          </a:ln>
        </p:spPr>
      </p:pic>
      <p:sp>
        <p:nvSpPr>
          <p:cNvPr id="301" name="Ορθογώνιο 2"/>
          <p:cNvSpPr/>
          <p:nvPr/>
        </p:nvSpPr>
        <p:spPr>
          <a:xfrm>
            <a:off x="3936600" y="697680"/>
            <a:ext cx="3004560" cy="1926360"/>
          </a:xfrm>
          <a:prstGeom prst="rect">
            <a:avLst/>
          </a:prstGeom>
          <a:solidFill>
            <a:srgbClr val="FFFFFF"/>
          </a:solidFill>
          <a:ln w="57150">
            <a:solidFill>
              <a:srgbClr val="40BAD2"/>
            </a:solidFill>
            <a:round/>
          </a:ln>
        </p:spPr>
        <p:style>
          <a:lnRef idx="2">
            <a:schemeClr val="accent1"/>
          </a:lnRef>
          <a:fillRef idx="1">
            <a:schemeClr val="lt1"/>
          </a:fillRef>
          <a:effectRef idx="0">
            <a:schemeClr val="accent1"/>
          </a:effectRef>
          <a:fontRef idx="minor"/>
        </p:style>
      </p:sp>
      <p:pic>
        <p:nvPicPr>
          <p:cNvPr id="302" name="Εικόνα 8"/>
          <p:cNvPicPr/>
          <p:nvPr/>
        </p:nvPicPr>
        <p:blipFill>
          <a:blip r:embed="rId5"/>
          <a:stretch/>
        </p:blipFill>
        <p:spPr>
          <a:xfrm>
            <a:off x="4071240" y="908640"/>
            <a:ext cx="2742840" cy="1491840"/>
          </a:xfrm>
          <a:prstGeom prst="rect">
            <a:avLst/>
          </a:prstGeom>
          <a:ln w="0">
            <a:noFill/>
          </a:ln>
        </p:spPr>
      </p:pic>
      <p:sp>
        <p:nvSpPr>
          <p:cNvPr id="303" name="Ευθύγραμμο βέλος σύνδεσης 8"/>
          <p:cNvSpPr/>
          <p:nvPr/>
        </p:nvSpPr>
        <p:spPr>
          <a:xfrm>
            <a:off x="4082040" y="1687320"/>
            <a:ext cx="2721240" cy="10440"/>
          </a:xfrm>
          <a:custGeom>
            <a:avLst/>
            <a:gdLst/>
            <a:ahLst/>
            <a:cxnLst/>
            <a:rect l="l" t="t" r="r" b="b"/>
            <a:pathLst>
              <a:path w="21600" h="21600">
                <a:moveTo>
                  <a:pt x="0" y="0"/>
                </a:moveTo>
                <a:lnTo>
                  <a:pt x="21600" y="21600"/>
                </a:lnTo>
              </a:path>
            </a:pathLst>
          </a:custGeom>
          <a:noFill/>
          <a:ln>
            <a:solidFill>
              <a:srgbClr val="40BAD2"/>
            </a:solidFill>
            <a:round/>
          </a:ln>
        </p:spPr>
        <p:style>
          <a:lnRef idx="1">
            <a:schemeClr val="accent1"/>
          </a:lnRef>
          <a:fillRef idx="0">
            <a:schemeClr val="accent1"/>
          </a:fillRef>
          <a:effectRef idx="0">
            <a:schemeClr val="accent1"/>
          </a:effectRef>
          <a:fontRef idx="minor"/>
        </p:style>
      </p:sp>
      <p:sp>
        <p:nvSpPr>
          <p:cNvPr id="304" name="Οβάλ 10"/>
          <p:cNvSpPr/>
          <p:nvPr/>
        </p:nvSpPr>
        <p:spPr>
          <a:xfrm>
            <a:off x="5335200" y="2168280"/>
            <a:ext cx="213840" cy="201960"/>
          </a:xfrm>
          <a:prstGeom prst="ellipse">
            <a:avLst/>
          </a:prstGeom>
          <a:solidFill>
            <a:srgbClr val="E41016"/>
          </a:solidFill>
          <a:ln>
            <a:solidFill>
              <a:srgbClr val="D5393D"/>
            </a:solidFill>
            <a:round/>
          </a:ln>
        </p:spPr>
        <p:style>
          <a:lnRef idx="1">
            <a:schemeClr val="accent6"/>
          </a:lnRef>
          <a:fillRef idx="3">
            <a:schemeClr val="accent6"/>
          </a:fillRef>
          <a:effectRef idx="2">
            <a:schemeClr val="accent6"/>
          </a:effectRef>
          <a:fontRef idx="minor"/>
        </p:style>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5" name="Rectangle 60"/>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06" name="Rectangle 62"/>
          <p:cNvSpPr/>
          <p:nvPr/>
        </p:nvSpPr>
        <p:spPr>
          <a:xfrm>
            <a:off x="0" y="758880"/>
            <a:ext cx="10905480" cy="1650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07" name="PlaceHolder 1"/>
          <p:cNvSpPr>
            <a:spLocks noGrp="1"/>
          </p:cNvSpPr>
          <p:nvPr>
            <p:ph type="title"/>
          </p:nvPr>
        </p:nvSpPr>
        <p:spPr>
          <a:xfrm>
            <a:off x="1600920" y="1087200"/>
            <a:ext cx="8983080" cy="1000440"/>
          </a:xfrm>
          <a:prstGeom prst="rect">
            <a:avLst/>
          </a:prstGeom>
          <a:noFill/>
          <a:ln w="0">
            <a:noFill/>
          </a:ln>
        </p:spPr>
        <p:txBody>
          <a:bodyPr anchor="ctr">
            <a:normAutofit/>
          </a:bodyPr>
          <a:lstStyle/>
          <a:p>
            <a:pPr>
              <a:lnSpc>
                <a:spcPct val="90000"/>
              </a:lnSpc>
            </a:pPr>
            <a:r>
              <a:rPr lang="en-US" sz="3600" b="0" strike="noStrike" spc="-100">
                <a:solidFill>
                  <a:srgbClr val="FFFFFF"/>
                </a:solidFill>
                <a:latin typeface="Corbel"/>
              </a:rPr>
              <a:t>Μοντελοποίηση απωλειών</a:t>
            </a:r>
            <a:endParaRPr lang="el-GR" sz="3600" b="0" strike="noStrike" spc="-1">
              <a:solidFill>
                <a:srgbClr val="000000"/>
              </a:solidFill>
              <a:latin typeface="Corbel"/>
            </a:endParaRPr>
          </a:p>
        </p:txBody>
      </p:sp>
      <p:sp>
        <p:nvSpPr>
          <p:cNvPr id="308" name="Rectangle 64"/>
          <p:cNvSpPr/>
          <p:nvPr/>
        </p:nvSpPr>
        <p:spPr>
          <a:xfrm>
            <a:off x="11014560" y="758880"/>
            <a:ext cx="1185120" cy="165060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09" name="Rectangle 66"/>
          <p:cNvSpPr/>
          <p:nvPr/>
        </p:nvSpPr>
        <p:spPr>
          <a:xfrm>
            <a:off x="720" y="2526480"/>
            <a:ext cx="1169280" cy="35629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10" name="Rectangle 68"/>
          <p:cNvSpPr/>
          <p:nvPr/>
        </p:nvSpPr>
        <p:spPr>
          <a:xfrm>
            <a:off x="1279080" y="2526480"/>
            <a:ext cx="10920600" cy="3562920"/>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p:style>
      </p:sp>
      <p:sp>
        <p:nvSpPr>
          <p:cNvPr id="311" name="TextBox 1"/>
          <p:cNvSpPr/>
          <p:nvPr/>
        </p:nvSpPr>
        <p:spPr>
          <a:xfrm>
            <a:off x="9032400" y="3228840"/>
            <a:ext cx="2954880" cy="280548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nSpc>
                <a:spcPct val="100000"/>
              </a:lnSpc>
            </a:pPr>
            <a:r>
              <a:rPr lang="el-GR" sz="2000" b="1" u="sng" strike="noStrike" spc="-1">
                <a:solidFill>
                  <a:srgbClr val="404040"/>
                </a:solidFill>
                <a:uFillTx/>
                <a:latin typeface="Calibri"/>
                <a:ea typeface="Calibri"/>
              </a:rPr>
              <a:t>Π</a:t>
            </a:r>
            <a:r>
              <a:rPr lang="el" sz="2000" b="1" u="sng" strike="noStrike" spc="-1">
                <a:solidFill>
                  <a:srgbClr val="404040"/>
                </a:solidFill>
                <a:uFillTx/>
                <a:latin typeface="Calibri"/>
                <a:ea typeface="Calibri"/>
              </a:rPr>
              <a:t>αράγοντες απωλειών</a:t>
            </a:r>
            <a:endParaRPr lang="en-US" sz="2000" b="0" strike="noStrike" spc="-1">
              <a:latin typeface="Arial"/>
            </a:endParaRPr>
          </a:p>
          <a:p>
            <a:pPr>
              <a:lnSpc>
                <a:spcPct val="100000"/>
              </a:lnSpc>
            </a:pPr>
            <a:endParaRPr lang="en-US" sz="2000" b="0" strike="noStrike" spc="-1">
              <a:latin typeface="Arial"/>
            </a:endParaRPr>
          </a:p>
          <a:p>
            <a:pPr marL="285840" indent="-285840">
              <a:lnSpc>
                <a:spcPct val="100000"/>
              </a:lnSpc>
              <a:buClr>
                <a:srgbClr val="404040"/>
              </a:buClr>
              <a:buFont typeface="Arial"/>
              <a:buChar char="•"/>
            </a:pPr>
            <a:r>
              <a:rPr lang="el-GR" sz="2000" b="0" strike="noStrike" spc="-1">
                <a:solidFill>
                  <a:srgbClr val="404040"/>
                </a:solidFill>
                <a:latin typeface="Calibri"/>
                <a:ea typeface="Calibri"/>
              </a:rPr>
              <a:t>Η</a:t>
            </a:r>
            <a:r>
              <a:rPr lang="el" sz="2000" b="0" strike="noStrike" spc="-1">
                <a:solidFill>
                  <a:srgbClr val="404040"/>
                </a:solidFill>
                <a:latin typeface="Calibri"/>
                <a:ea typeface="Calibri"/>
              </a:rPr>
              <a:t>λικία </a:t>
            </a:r>
            <a:endParaRPr lang="en-US" sz="2000" b="0" strike="noStrike" spc="-1">
              <a:latin typeface="Arial"/>
            </a:endParaRPr>
          </a:p>
          <a:p>
            <a:pPr marL="285840" indent="-285840">
              <a:lnSpc>
                <a:spcPct val="100000"/>
              </a:lnSpc>
              <a:buClr>
                <a:srgbClr val="404040"/>
              </a:buClr>
              <a:buFont typeface="Arial"/>
              <a:buChar char="•"/>
            </a:pPr>
            <a:r>
              <a:rPr lang="el-GR" sz="2000" b="1" strike="noStrike" spc="-1">
                <a:solidFill>
                  <a:srgbClr val="404040"/>
                </a:solidFill>
                <a:latin typeface="Calibri"/>
                <a:ea typeface="Calibri"/>
              </a:rPr>
              <a:t>Μ</a:t>
            </a:r>
            <a:r>
              <a:rPr lang="el" sz="2000" b="1" strike="noStrike" spc="-1">
                <a:solidFill>
                  <a:srgbClr val="404040"/>
                </a:solidFill>
                <a:latin typeface="Calibri"/>
                <a:ea typeface="Calibri"/>
              </a:rPr>
              <a:t>ήκος</a:t>
            </a:r>
            <a:endParaRPr lang="en-US" sz="2000" b="0" strike="noStrike" spc="-1">
              <a:latin typeface="Arial"/>
            </a:endParaRPr>
          </a:p>
          <a:p>
            <a:pPr marL="285840" indent="-285840">
              <a:lnSpc>
                <a:spcPct val="100000"/>
              </a:lnSpc>
              <a:buClr>
                <a:srgbClr val="404040"/>
              </a:buClr>
              <a:buFont typeface="Arial"/>
              <a:buChar char="•"/>
            </a:pPr>
            <a:r>
              <a:rPr lang="el-GR" sz="2000" b="0" strike="noStrike" spc="-1">
                <a:solidFill>
                  <a:srgbClr val="404040"/>
                </a:solidFill>
                <a:latin typeface="Calibri"/>
                <a:ea typeface="Calibri"/>
              </a:rPr>
              <a:t>Δ</a:t>
            </a:r>
            <a:r>
              <a:rPr lang="el" sz="2000" b="0" strike="noStrike" spc="-1">
                <a:solidFill>
                  <a:srgbClr val="404040"/>
                </a:solidFill>
                <a:latin typeface="Calibri"/>
                <a:ea typeface="Calibri"/>
              </a:rPr>
              <a:t>ιάμετρος</a:t>
            </a:r>
            <a:endParaRPr lang="en-US" sz="2000" b="0" strike="noStrike" spc="-1">
              <a:latin typeface="Arial"/>
            </a:endParaRPr>
          </a:p>
          <a:p>
            <a:pPr marL="285840" indent="-285840">
              <a:lnSpc>
                <a:spcPct val="100000"/>
              </a:lnSpc>
              <a:buClr>
                <a:srgbClr val="404040"/>
              </a:buClr>
              <a:buFont typeface="Arial"/>
              <a:buChar char="•"/>
            </a:pPr>
            <a:r>
              <a:rPr lang="el-GR" sz="2000" b="0" strike="noStrike" spc="-1">
                <a:solidFill>
                  <a:srgbClr val="404040"/>
                </a:solidFill>
                <a:latin typeface="Calibri"/>
                <a:ea typeface="Calibri"/>
              </a:rPr>
              <a:t>Υ</a:t>
            </a:r>
            <a:r>
              <a:rPr lang="el" sz="2000" b="0" strike="noStrike" spc="-1">
                <a:solidFill>
                  <a:srgbClr val="404040"/>
                </a:solidFill>
                <a:latin typeface="Calibri"/>
                <a:ea typeface="Calibri"/>
              </a:rPr>
              <a:t>λικό </a:t>
            </a:r>
            <a:endParaRPr lang="en-US" sz="2000" b="0" strike="noStrike" spc="-1">
              <a:latin typeface="Arial"/>
            </a:endParaRPr>
          </a:p>
          <a:p>
            <a:pPr marL="285840" indent="-285840">
              <a:lnSpc>
                <a:spcPct val="100000"/>
              </a:lnSpc>
              <a:buClr>
                <a:srgbClr val="404040"/>
              </a:buClr>
              <a:buFont typeface="Arial"/>
              <a:buChar char="•"/>
            </a:pPr>
            <a:r>
              <a:rPr lang="el" sz="2000" b="0" strike="noStrike" spc="-1">
                <a:solidFill>
                  <a:srgbClr val="404040"/>
                </a:solidFill>
                <a:latin typeface="Calibri"/>
                <a:ea typeface="Calibri"/>
              </a:rPr>
              <a:t>Έδαφος</a:t>
            </a:r>
            <a:endParaRPr lang="en-US" sz="2000" b="0" strike="noStrike" spc="-1">
              <a:latin typeface="Arial"/>
            </a:endParaRPr>
          </a:p>
          <a:p>
            <a:pPr marL="285840" indent="-285840">
              <a:lnSpc>
                <a:spcPct val="100000"/>
              </a:lnSpc>
              <a:buClr>
                <a:srgbClr val="404040"/>
              </a:buClr>
              <a:buFont typeface="Arial"/>
              <a:buChar char="•"/>
            </a:pPr>
            <a:r>
              <a:rPr lang="el" sz="2000" b="1" strike="noStrike" spc="-1">
                <a:solidFill>
                  <a:srgbClr val="404040"/>
                </a:solidFill>
                <a:latin typeface="Calibri"/>
                <a:ea typeface="Calibri"/>
              </a:rPr>
              <a:t>Μέση πίεση αγωγού</a:t>
            </a:r>
            <a:endParaRPr lang="en-US" sz="2000" b="0" strike="noStrike" spc="-1">
              <a:latin typeface="Arial"/>
            </a:endParaRPr>
          </a:p>
          <a:p>
            <a:pPr>
              <a:lnSpc>
                <a:spcPct val="100000"/>
              </a:lnSpc>
            </a:pPr>
            <a:endParaRPr lang="en-US" sz="2000" b="0" strike="noStrike" spc="-1">
              <a:latin typeface="Arial"/>
            </a:endParaRPr>
          </a:p>
        </p:txBody>
      </p:sp>
      <p:pic>
        <p:nvPicPr>
          <p:cNvPr id="312" name="Εικόνα 9"/>
          <p:cNvPicPr/>
          <p:nvPr/>
        </p:nvPicPr>
        <p:blipFill>
          <a:blip r:embed="rId3"/>
          <a:stretch/>
        </p:blipFill>
        <p:spPr>
          <a:xfrm>
            <a:off x="1870920" y="2272320"/>
            <a:ext cx="7314840" cy="4523760"/>
          </a:xfrm>
          <a:prstGeom prst="rect">
            <a:avLst/>
          </a:prstGeom>
          <a:ln w="0">
            <a:noFill/>
          </a:ln>
        </p:spPr>
      </p:pic>
      <p:pic>
        <p:nvPicPr>
          <p:cNvPr id="313" name="Εικόνα 11"/>
          <p:cNvPicPr/>
          <p:nvPr/>
        </p:nvPicPr>
        <p:blipFill>
          <a:blip r:embed="rId4"/>
          <a:srcRect l="4675" t="11402" r="3573" b="12661"/>
          <a:stretch/>
        </p:blipFill>
        <p:spPr>
          <a:xfrm>
            <a:off x="5941440" y="3795120"/>
            <a:ext cx="2766960" cy="716040"/>
          </a:xfrm>
          <a:prstGeom prst="rect">
            <a:avLst/>
          </a:prstGeom>
          <a:ln w="0">
            <a:noFill/>
          </a:ln>
        </p:spPr>
      </p:pic>
      <p:sp>
        <p:nvSpPr>
          <p:cNvPr id="314" name="Ευθύγραμμο βέλος σύνδεσης 11"/>
          <p:cNvSpPr/>
          <p:nvPr/>
        </p:nvSpPr>
        <p:spPr>
          <a:xfrm flipH="1">
            <a:off x="7938000" y="4784760"/>
            <a:ext cx="1090080" cy="630360"/>
          </a:xfrm>
          <a:custGeom>
            <a:avLst/>
            <a:gdLst/>
            <a:ahLst/>
            <a:cxnLst/>
            <a:rect l="l" t="t" r="r" b="b"/>
            <a:pathLst>
              <a:path w="21600" h="21600">
                <a:moveTo>
                  <a:pt x="0" y="0"/>
                </a:moveTo>
                <a:lnTo>
                  <a:pt x="21600" y="21600"/>
                </a:lnTo>
              </a:path>
            </a:pathLst>
          </a:custGeom>
          <a:noFill/>
          <a:ln>
            <a:solidFill>
              <a:srgbClr val="FAB900"/>
            </a:solidFill>
            <a:round/>
          </a:ln>
        </p:spPr>
        <p:style>
          <a:lnRef idx="1">
            <a:schemeClr val="accent2"/>
          </a:lnRef>
          <a:fillRef idx="0">
            <a:schemeClr val="accent2"/>
          </a:fillRef>
          <a:effectRef idx="0">
            <a:schemeClr val="accent2"/>
          </a:effectRef>
          <a:fontRef idx="minor"/>
        </p:style>
      </p:sp>
      <p:sp>
        <p:nvSpPr>
          <p:cNvPr id="315" name="Ευθύγραμμο βέλος σύνδεσης 12"/>
          <p:cNvSpPr/>
          <p:nvPr/>
        </p:nvSpPr>
        <p:spPr>
          <a:xfrm flipH="1">
            <a:off x="9027720" y="3234600"/>
            <a:ext cx="12600" cy="2508840"/>
          </a:xfrm>
          <a:custGeom>
            <a:avLst/>
            <a:gdLst/>
            <a:ahLst/>
            <a:cxnLst/>
            <a:rect l="l" t="t" r="r" b="b"/>
            <a:pathLst>
              <a:path w="21600" h="21600">
                <a:moveTo>
                  <a:pt x="0" y="0"/>
                </a:moveTo>
                <a:lnTo>
                  <a:pt x="21600" y="21600"/>
                </a:lnTo>
              </a:path>
            </a:pathLst>
          </a:custGeom>
          <a:noFill/>
          <a:ln>
            <a:solidFill>
              <a:srgbClr val="FAB900"/>
            </a:solidFill>
            <a:round/>
          </a:ln>
        </p:spPr>
        <p:style>
          <a:lnRef idx="1">
            <a:schemeClr val="accent2"/>
          </a:lnRef>
          <a:fillRef idx="0">
            <a:schemeClr val="accent2"/>
          </a:fillRef>
          <a:effectRef idx="0">
            <a:schemeClr val="accent2"/>
          </a:effectRef>
          <a:fontRef idx="minor"/>
        </p:style>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6" name="Rectangle 1"/>
          <p:cNvSpPr/>
          <p:nvPr/>
        </p:nvSpPr>
        <p:spPr>
          <a:xfrm>
            <a:off x="-15480" y="6003720"/>
            <a:ext cx="4655160" cy="853920"/>
          </a:xfrm>
          <a:prstGeom prst="rect">
            <a:avLst/>
          </a:prstGeom>
          <a:solidFill>
            <a:srgbClr val="40BAD2"/>
          </a:solidFill>
          <a:ln>
            <a:noFill/>
          </a:ln>
        </p:spPr>
        <p:style>
          <a:lnRef idx="2">
            <a:schemeClr val="accent1">
              <a:shade val="50000"/>
            </a:schemeClr>
          </a:lnRef>
          <a:fillRef idx="1">
            <a:schemeClr val="accent1"/>
          </a:fillRef>
          <a:effectRef idx="0">
            <a:schemeClr val="accent1"/>
          </a:effectRef>
          <a:fontRef idx="minor"/>
        </p:style>
      </p:sp>
      <p:sp>
        <p:nvSpPr>
          <p:cNvPr id="317" name="Rectangle 33"/>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18" name="Rectangle 35"/>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19" name="Rectangle 37"/>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20" name="PlaceHolder 1"/>
          <p:cNvSpPr>
            <a:spLocks noGrp="1"/>
          </p:cNvSpPr>
          <p:nvPr>
            <p:ph type="title"/>
          </p:nvPr>
        </p:nvSpPr>
        <p:spPr>
          <a:xfrm>
            <a:off x="289080" y="1123920"/>
            <a:ext cx="4015800" cy="1254960"/>
          </a:xfrm>
          <a:prstGeom prst="rect">
            <a:avLst/>
          </a:prstGeom>
          <a:noFill/>
          <a:ln w="0">
            <a:noFill/>
          </a:ln>
        </p:spPr>
        <p:txBody>
          <a:bodyPr anchor="ctr">
            <a:normAutofit/>
          </a:bodyPr>
          <a:lstStyle/>
          <a:p>
            <a:pPr>
              <a:lnSpc>
                <a:spcPct val="90000"/>
              </a:lnSpc>
            </a:pPr>
            <a:r>
              <a:rPr lang="en-US" sz="2800" b="0" strike="noStrike" spc="-60">
                <a:solidFill>
                  <a:srgbClr val="FFFFFF"/>
                </a:solidFill>
                <a:latin typeface="Corbel"/>
              </a:rPr>
              <a:t>Μεθοδολογία μοντελοποίησης απωλειών</a:t>
            </a:r>
            <a:endParaRPr lang="el-GR" sz="2800" b="0" strike="noStrike" spc="-1">
              <a:solidFill>
                <a:srgbClr val="000000"/>
              </a:solidFill>
              <a:latin typeface="Corbel"/>
            </a:endParaRPr>
          </a:p>
        </p:txBody>
      </p:sp>
      <p:sp>
        <p:nvSpPr>
          <p:cNvPr id="321" name="PlaceHolder 2"/>
          <p:cNvSpPr>
            <a:spLocks noGrp="1"/>
          </p:cNvSpPr>
          <p:nvPr>
            <p:ph/>
          </p:nvPr>
        </p:nvSpPr>
        <p:spPr>
          <a:xfrm>
            <a:off x="-11160" y="2340360"/>
            <a:ext cx="4051080" cy="4634280"/>
          </a:xfrm>
          <a:prstGeom prst="rect">
            <a:avLst/>
          </a:prstGeom>
          <a:noFill/>
          <a:ln w="0">
            <a:noFill/>
          </a:ln>
        </p:spPr>
        <p:txBody>
          <a:bodyPr anchor="t">
            <a:noAutofit/>
          </a:bodyPr>
          <a:lstStyle/>
          <a:p>
            <a:pPr>
              <a:lnSpc>
                <a:spcPct val="90000"/>
              </a:lnSpc>
              <a:spcBef>
                <a:spcPts val="1199"/>
              </a:spcBef>
            </a:pPr>
            <a:endParaRPr lang="el-GR" sz="2000" b="0" strike="noStrike" spc="-1">
              <a:solidFill>
                <a:srgbClr val="595959"/>
              </a:solidFill>
              <a:latin typeface="Corbel"/>
            </a:endParaRPr>
          </a:p>
          <a:p>
            <a:pPr>
              <a:lnSpc>
                <a:spcPct val="90000"/>
              </a:lnSpc>
              <a:spcBef>
                <a:spcPts val="1199"/>
              </a:spcBef>
            </a:pPr>
            <a:endParaRPr lang="el-GR" sz="2000" b="0" strike="noStrike" spc="-1">
              <a:solidFill>
                <a:srgbClr val="595959"/>
              </a:solidFill>
              <a:latin typeface="Corbel"/>
            </a:endParaRPr>
          </a:p>
          <a:p>
            <a:pPr indent="-182880">
              <a:lnSpc>
                <a:spcPct val="90000"/>
              </a:lnSpc>
              <a:spcBef>
                <a:spcPts val="1199"/>
              </a:spcBef>
              <a:buClr>
                <a:srgbClr val="40BAD2"/>
              </a:buClr>
              <a:buFont typeface="Wingdings 2" charset="2"/>
              <a:buChar char=""/>
            </a:pPr>
            <a:r>
              <a:rPr lang="en-US" sz="1800" b="0" strike="noStrike" spc="-1">
                <a:solidFill>
                  <a:srgbClr val="FFFFFF"/>
                </a:solidFill>
                <a:latin typeface="Calibri"/>
                <a:ea typeface="Corbel"/>
              </a:rPr>
              <a:t>Βαθμονόμηση σε επίπεδο δικτύου</a:t>
            </a:r>
            <a:endParaRPr lang="el-GR" sz="1800" b="0" strike="noStrike" spc="-1">
              <a:solidFill>
                <a:srgbClr val="595959"/>
              </a:solidFill>
              <a:latin typeface="Corbel"/>
            </a:endParaRPr>
          </a:p>
          <a:p>
            <a:pPr indent="-182880">
              <a:lnSpc>
                <a:spcPct val="90000"/>
              </a:lnSpc>
              <a:spcBef>
                <a:spcPts val="1199"/>
              </a:spcBef>
              <a:buClr>
                <a:srgbClr val="40BAD2"/>
              </a:buClr>
              <a:buFont typeface="Wingdings 2" charset="2"/>
              <a:buChar char=""/>
            </a:pPr>
            <a:r>
              <a:rPr lang="en-US" sz="1800" b="0" strike="noStrike" spc="-1">
                <a:solidFill>
                  <a:srgbClr val="FFFFFF"/>
                </a:solidFill>
                <a:latin typeface="Calibri"/>
                <a:ea typeface="Corbel"/>
              </a:rPr>
              <a:t>Επαναληπτική</a:t>
            </a:r>
            <a:r>
              <a:rPr lang="en-US" sz="1800" b="0" strike="noStrike" spc="-1">
                <a:solidFill>
                  <a:srgbClr val="FFFFFF"/>
                </a:solidFill>
                <a:latin typeface="Calibri"/>
                <a:ea typeface="Calibri"/>
              </a:rPr>
              <a:t> διαδικασία αντί για</a:t>
            </a:r>
            <a:endParaRPr lang="el-GR" sz="1800" b="0" strike="noStrike" spc="-1">
              <a:solidFill>
                <a:srgbClr val="595959"/>
              </a:solidFill>
              <a:latin typeface="Corbel"/>
            </a:endParaRPr>
          </a:p>
          <a:p>
            <a:pPr indent="-182880">
              <a:lnSpc>
                <a:spcPct val="90000"/>
              </a:lnSpc>
              <a:spcBef>
                <a:spcPts val="1199"/>
              </a:spcBef>
              <a:buClr>
                <a:srgbClr val="40BAD2"/>
              </a:buClr>
              <a:buFont typeface="Wingdings 2" charset="2"/>
              <a:buChar char=""/>
            </a:pPr>
            <a:r>
              <a:rPr lang="en-US" sz="1800" b="0" strike="noStrike" spc="-1">
                <a:solidFill>
                  <a:srgbClr val="FFFFFF"/>
                </a:solidFill>
                <a:latin typeface="Calibri"/>
                <a:ea typeface="Calibri"/>
              </a:rPr>
              <a:t>τυχαία αναζήτηση</a:t>
            </a:r>
            <a:endParaRPr lang="el-GR" sz="1800" b="0" strike="noStrike" spc="-1">
              <a:solidFill>
                <a:srgbClr val="595959"/>
              </a:solidFill>
              <a:latin typeface="Corbel"/>
            </a:endParaRPr>
          </a:p>
          <a:p>
            <a:pPr>
              <a:lnSpc>
                <a:spcPct val="90000"/>
              </a:lnSpc>
              <a:spcBef>
                <a:spcPts val="1199"/>
              </a:spcBef>
            </a:pPr>
            <a:endParaRPr lang="el-GR" sz="1800" b="0" strike="noStrike" spc="-1">
              <a:solidFill>
                <a:srgbClr val="595959"/>
              </a:solidFill>
              <a:latin typeface="Corbel"/>
            </a:endParaRPr>
          </a:p>
          <a:p>
            <a:pPr indent="-182880">
              <a:lnSpc>
                <a:spcPct val="90000"/>
              </a:lnSpc>
              <a:spcBef>
                <a:spcPts val="1199"/>
              </a:spcBef>
              <a:buClr>
                <a:srgbClr val="40BAD2"/>
              </a:buClr>
              <a:buFont typeface="Wingdings 2" charset="2"/>
              <a:buChar char=""/>
            </a:pPr>
            <a:r>
              <a:rPr lang="en-US" sz="1800" b="0" strike="noStrike" spc="-1">
                <a:solidFill>
                  <a:srgbClr val="FFFFFF"/>
                </a:solidFill>
                <a:latin typeface="Calibri"/>
                <a:ea typeface="Calibri"/>
              </a:rPr>
              <a:t>Παράμετροι:</a:t>
            </a:r>
            <a:endParaRPr lang="el-GR" sz="1800" b="0" strike="noStrike" spc="-1">
              <a:solidFill>
                <a:srgbClr val="595959"/>
              </a:solidFill>
              <a:latin typeface="Corbel"/>
            </a:endParaRPr>
          </a:p>
          <a:p>
            <a:pPr marL="445680" lvl="1" indent="-171360">
              <a:lnSpc>
                <a:spcPct val="150000"/>
              </a:lnSpc>
              <a:spcBef>
                <a:spcPts val="249"/>
              </a:spcBef>
              <a:spcAft>
                <a:spcPts val="249"/>
              </a:spcAft>
              <a:buClr>
                <a:srgbClr val="40BAD2"/>
              </a:buClr>
              <a:buFont typeface="Arial"/>
              <a:buChar char="•"/>
            </a:pPr>
            <a:r>
              <a:rPr lang="en-US" sz="1800" b="0" strike="noStrike" spc="-1">
                <a:solidFill>
                  <a:srgbClr val="FFFFFF"/>
                </a:solidFill>
                <a:latin typeface="Calibri"/>
                <a:ea typeface="Calibri"/>
              </a:rPr>
              <a:t>Ίδια</a:t>
            </a:r>
            <a:r>
              <a:rPr lang="en-US" sz="1800" b="0" strike="noStrike" spc="-1">
                <a:solidFill>
                  <a:srgbClr val="FFFFFF"/>
                </a:solidFill>
                <a:latin typeface="Calibri"/>
                <a:ea typeface="Corbel"/>
              </a:rPr>
              <a:t> ηλικία αγωγών σε όλο το δίκτυο</a:t>
            </a:r>
            <a:endParaRPr lang="el-GR" sz="1800" b="0" strike="noStrike" spc="-1">
              <a:solidFill>
                <a:srgbClr val="595959"/>
              </a:solidFill>
              <a:latin typeface="Corbel"/>
            </a:endParaRPr>
          </a:p>
          <a:p>
            <a:pPr marL="457200">
              <a:lnSpc>
                <a:spcPct val="150000"/>
              </a:lnSpc>
              <a:spcBef>
                <a:spcPts val="249"/>
              </a:spcBef>
              <a:spcAft>
                <a:spcPts val="249"/>
              </a:spcAft>
              <a:tabLst>
                <a:tab pos="0" algn="l"/>
              </a:tabLst>
            </a:pPr>
            <a:r>
              <a:rPr lang="en-US" sz="1800" b="0" strike="noStrike" spc="-1">
                <a:solidFill>
                  <a:srgbClr val="FFFFFF"/>
                </a:solidFill>
                <a:latin typeface="Calibri"/>
                <a:ea typeface="Corbel"/>
              </a:rPr>
              <a:t>Μίξη υλικών αγωγών στο δίκτυο   (Ν1 = 1.18)</a:t>
            </a:r>
            <a:endParaRPr lang="el-GR" sz="1800" b="0" strike="noStrike" spc="-1">
              <a:solidFill>
                <a:srgbClr val="595959"/>
              </a:solidFill>
              <a:latin typeface="Corbel"/>
            </a:endParaRPr>
          </a:p>
        </p:txBody>
      </p:sp>
      <p:pic>
        <p:nvPicPr>
          <p:cNvPr id="322" name="Εικόνα 7"/>
          <p:cNvPicPr/>
          <p:nvPr/>
        </p:nvPicPr>
        <p:blipFill>
          <a:blip r:embed="rId3"/>
          <a:srcRect l="345" r="172"/>
          <a:stretch/>
        </p:blipFill>
        <p:spPr>
          <a:xfrm>
            <a:off x="4036680" y="1005480"/>
            <a:ext cx="7912440" cy="5435280"/>
          </a:xfrm>
          <a:prstGeom prst="rect">
            <a:avLst/>
          </a:prstGeom>
          <a:ln w="28575">
            <a:solidFill>
              <a:srgbClr val="40BAD2"/>
            </a:solidFill>
            <a:round/>
          </a:ln>
        </p:spPr>
      </p:pic>
      <p:sp>
        <p:nvSpPr>
          <p:cNvPr id="323" name="TextBox 5"/>
          <p:cNvSpPr/>
          <p:nvPr/>
        </p:nvSpPr>
        <p:spPr>
          <a:xfrm>
            <a:off x="8327520" y="1492560"/>
            <a:ext cx="2793600" cy="640440"/>
          </a:xfrm>
          <a:prstGeom prst="rect">
            <a:avLst/>
          </a:prstGeom>
          <a:noFill/>
          <a:ln w="0">
            <a:noFill/>
          </a:ln>
        </p:spPr>
        <p:style>
          <a:lnRef idx="0">
            <a:scrgbClr r="0" g="0" b="0"/>
          </a:lnRef>
          <a:fillRef idx="0">
            <a:scrgbClr r="0" g="0" b="0"/>
          </a:fillRef>
          <a:effectRef idx="0">
            <a:scrgbClr r="0" g="0" b="0"/>
          </a:effectRef>
          <a:fontRef idx="minor"/>
        </p:style>
        <p:txBody>
          <a:bodyPr numCol="1" spcCol="0" anchor="t">
            <a:spAutoFit/>
          </a:bodyPr>
          <a:lstStyle/>
          <a:p>
            <a:pPr algn="r">
              <a:lnSpc>
                <a:spcPct val="100000"/>
              </a:lnSpc>
            </a:pPr>
            <a:r>
              <a:rPr lang="en-US" sz="1800" b="0" strike="noStrike" spc="-1">
                <a:solidFill>
                  <a:srgbClr val="000000"/>
                </a:solidFill>
                <a:latin typeface="Calibri"/>
              </a:rPr>
              <a:t>Δε μεταβάλλεται ο όγκος της κατανάλωσης</a:t>
            </a:r>
            <a:endParaRPr lang="en-US" sz="1800" b="0" strike="noStrike" spc="-1">
              <a:latin typeface="Arial"/>
            </a:endParaRPr>
          </a:p>
        </p:txBody>
      </p:sp>
      <p:sp>
        <p:nvSpPr>
          <p:cNvPr id="324" name="TextBox 2"/>
          <p:cNvSpPr/>
          <p:nvPr/>
        </p:nvSpPr>
        <p:spPr>
          <a:xfrm>
            <a:off x="5733720" y="438480"/>
            <a:ext cx="1828440" cy="36612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nSpc>
                <a:spcPct val="100000"/>
              </a:lnSpc>
            </a:pPr>
            <a:r>
              <a:rPr lang="el" sz="1800" b="0" strike="noStrike" spc="-1">
                <a:solidFill>
                  <a:srgbClr val="000000"/>
                </a:solidFill>
                <a:latin typeface="Calibri"/>
              </a:rPr>
              <a:t>Τιμή αναφοράς</a:t>
            </a:r>
            <a:endParaRPr lang="en-US" sz="1800" b="0" strike="noStrike" spc="-1">
              <a:latin typeface="Arial"/>
            </a:endParaRPr>
          </a:p>
        </p:txBody>
      </p:sp>
      <p:sp>
        <p:nvSpPr>
          <p:cNvPr id="325" name="Ευθύγραμμο βέλος σύνδεσης 9"/>
          <p:cNvSpPr/>
          <p:nvPr/>
        </p:nvSpPr>
        <p:spPr>
          <a:xfrm flipH="1">
            <a:off x="4757040" y="718560"/>
            <a:ext cx="946800" cy="576720"/>
          </a:xfrm>
          <a:custGeom>
            <a:avLst/>
            <a:gdLst/>
            <a:ahLst/>
            <a:cxnLst/>
            <a:rect l="l" t="t" r="r" b="b"/>
            <a:pathLst>
              <a:path w="21600" h="21600">
                <a:moveTo>
                  <a:pt x="0" y="0"/>
                </a:moveTo>
                <a:lnTo>
                  <a:pt x="21600" y="21600"/>
                </a:lnTo>
              </a:path>
            </a:pathLst>
          </a:custGeom>
          <a:noFill/>
          <a:ln>
            <a:solidFill>
              <a:srgbClr val="40BAD2"/>
            </a:solidFill>
            <a:round/>
            <a:tailEnd type="triangle" w="med" len="med"/>
          </a:ln>
        </p:spPr>
        <p:style>
          <a:lnRef idx="1">
            <a:schemeClr val="accent1"/>
          </a:lnRef>
          <a:fillRef idx="0">
            <a:schemeClr val="accent1"/>
          </a:fillRef>
          <a:effectRef idx="0">
            <a:schemeClr val="accent1"/>
          </a:effectRef>
          <a:fontRef idx="minor"/>
        </p:style>
      </p:sp>
      <p:pic>
        <p:nvPicPr>
          <p:cNvPr id="326" name="Εικόνα 11" descr="Εικόνα που περιέχει κείμενο&#10;&#10;Περιγραφή που δημιουργήθηκε αυτόματα"/>
          <p:cNvPicPr/>
          <p:nvPr/>
        </p:nvPicPr>
        <p:blipFill>
          <a:blip r:embed="rId4"/>
          <a:srcRect t="65731" r="29762" b="1473"/>
          <a:stretch/>
        </p:blipFill>
        <p:spPr>
          <a:xfrm>
            <a:off x="293760" y="2562120"/>
            <a:ext cx="1926360" cy="481680"/>
          </a:xfrm>
          <a:prstGeom prst="rect">
            <a:avLst/>
          </a:prstGeom>
          <a:ln w="0">
            <a:noFill/>
          </a:ln>
        </p:spPr>
      </p:pic>
      <p:sp>
        <p:nvSpPr>
          <p:cNvPr id="327" name="TextBox 11"/>
          <p:cNvSpPr/>
          <p:nvPr/>
        </p:nvSpPr>
        <p:spPr>
          <a:xfrm>
            <a:off x="4041360" y="6064560"/>
            <a:ext cx="2742840" cy="36612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nSpc>
                <a:spcPct val="100000"/>
              </a:lnSpc>
            </a:pPr>
            <a:r>
              <a:rPr lang="en-US" sz="1800" b="0" strike="noStrike" spc="-1">
                <a:solidFill>
                  <a:srgbClr val="000000"/>
                </a:solidFill>
                <a:latin typeface="Calibri"/>
              </a:rPr>
              <a:t>0 &lt; Κnet,i &lt; 5/3*Κnet,0</a:t>
            </a:r>
            <a:endParaRPr lang="en-US" sz="1800" b="0" strike="noStrike" spc="-1">
              <a:latin typeface="Arial"/>
            </a:endParaRPr>
          </a:p>
        </p:txBody>
      </p:sp>
      <p:sp>
        <p:nvSpPr>
          <p:cNvPr id="328" name="Ορθογώνιο 12"/>
          <p:cNvSpPr/>
          <p:nvPr/>
        </p:nvSpPr>
        <p:spPr>
          <a:xfrm>
            <a:off x="5783400" y="1119240"/>
            <a:ext cx="1142640" cy="1011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 name="Εικόνα 14"/>
          <p:cNvPicPr/>
          <p:nvPr/>
        </p:nvPicPr>
        <p:blipFill>
          <a:blip r:embed="rId3"/>
          <a:srcRect t="2079" b="2079"/>
          <a:stretch/>
        </p:blipFill>
        <p:spPr>
          <a:xfrm>
            <a:off x="3726000" y="846360"/>
            <a:ext cx="7778160" cy="5330520"/>
          </a:xfrm>
          <a:prstGeom prst="rect">
            <a:avLst/>
          </a:prstGeom>
          <a:ln w="0">
            <a:noFill/>
          </a:ln>
        </p:spPr>
      </p:pic>
      <p:sp>
        <p:nvSpPr>
          <p:cNvPr id="330" name="PlaceHolder 1"/>
          <p:cNvSpPr>
            <a:spLocks noGrp="1"/>
          </p:cNvSpPr>
          <p:nvPr>
            <p:ph type="title"/>
          </p:nvPr>
        </p:nvSpPr>
        <p:spPr>
          <a:xfrm>
            <a:off x="255960" y="1143000"/>
            <a:ext cx="3064320" cy="2362680"/>
          </a:xfrm>
          <a:prstGeom prst="rect">
            <a:avLst/>
          </a:prstGeom>
          <a:noFill/>
          <a:ln w="0">
            <a:noFill/>
          </a:ln>
        </p:spPr>
        <p:txBody>
          <a:bodyPr anchor="b">
            <a:noAutofit/>
          </a:bodyPr>
          <a:lstStyle/>
          <a:p>
            <a:pPr>
              <a:lnSpc>
                <a:spcPct val="90000"/>
              </a:lnSpc>
            </a:pPr>
            <a:r>
              <a:rPr lang="el-GR" sz="3200" b="0" strike="noStrike" spc="-60">
                <a:solidFill>
                  <a:srgbClr val="FFFFFF"/>
                </a:solidFill>
                <a:latin typeface="Corbel"/>
              </a:rPr>
              <a:t>Μοντελοποίηση Απωλειών</a:t>
            </a:r>
            <a:endParaRPr lang="el-GR" sz="3200" b="0" strike="noStrike" spc="-1">
              <a:solidFill>
                <a:srgbClr val="000000"/>
              </a:solidFill>
              <a:latin typeface="Corbel"/>
            </a:endParaRPr>
          </a:p>
        </p:txBody>
      </p:sp>
      <p:sp>
        <p:nvSpPr>
          <p:cNvPr id="331" name="PlaceHolder 2"/>
          <p:cNvSpPr>
            <a:spLocks noGrp="1"/>
          </p:cNvSpPr>
          <p:nvPr>
            <p:ph/>
          </p:nvPr>
        </p:nvSpPr>
        <p:spPr>
          <a:xfrm>
            <a:off x="241560" y="5247000"/>
            <a:ext cx="3179160" cy="625680"/>
          </a:xfrm>
          <a:prstGeom prst="rect">
            <a:avLst/>
          </a:prstGeom>
          <a:noFill/>
          <a:ln w="0">
            <a:noFill/>
          </a:ln>
        </p:spPr>
        <p:txBody>
          <a:bodyPr anchor="t">
            <a:noAutofit/>
          </a:bodyPr>
          <a:lstStyle/>
          <a:p>
            <a:pPr marL="0" indent="0" algn="r">
              <a:lnSpc>
                <a:spcPct val="100000"/>
              </a:lnSpc>
              <a:spcBef>
                <a:spcPts val="1199"/>
              </a:spcBef>
              <a:buNone/>
              <a:tabLst>
                <a:tab pos="0" algn="l"/>
              </a:tabLst>
            </a:pPr>
            <a:r>
              <a:rPr lang="el-GR" sz="1800" b="0" strike="noStrike" spc="-1" dirty="0">
                <a:solidFill>
                  <a:srgbClr val="FFFFFF"/>
                </a:solidFill>
                <a:latin typeface="Corbel"/>
              </a:rPr>
              <a:t>Μέσος συντελεστής απωλειών</a:t>
            </a:r>
            <a:endParaRPr lang="el-GR" sz="1800" b="0" strike="noStrike" spc="-1" dirty="0">
              <a:solidFill>
                <a:srgbClr val="595959"/>
              </a:solidFill>
              <a:latin typeface="Corbel"/>
            </a:endParaRPr>
          </a:p>
        </p:txBody>
      </p:sp>
      <p:pic>
        <p:nvPicPr>
          <p:cNvPr id="332" name="Εικόνα 4"/>
          <p:cNvPicPr/>
          <p:nvPr/>
        </p:nvPicPr>
        <p:blipFill>
          <a:blip r:embed="rId4"/>
          <a:stretch/>
        </p:blipFill>
        <p:spPr>
          <a:xfrm>
            <a:off x="4538520" y="2617560"/>
            <a:ext cx="1311480" cy="2859840"/>
          </a:xfrm>
          <a:prstGeom prst="rect">
            <a:avLst/>
          </a:prstGeom>
          <a:ln w="0">
            <a:noFill/>
          </a:ln>
        </p:spPr>
      </p:pic>
      <p:sp>
        <p:nvSpPr>
          <p:cNvPr id="333" name="Ευθύγραμμο βέλος σύνδεσης 7"/>
          <p:cNvSpPr/>
          <p:nvPr/>
        </p:nvSpPr>
        <p:spPr>
          <a:xfrm flipH="1">
            <a:off x="5855400" y="2284560"/>
            <a:ext cx="1515600" cy="345600"/>
          </a:xfrm>
          <a:custGeom>
            <a:avLst/>
            <a:gdLst/>
            <a:ahLst/>
            <a:cxnLst/>
            <a:rect l="l" t="t" r="r" b="b"/>
            <a:pathLst>
              <a:path w="21600" h="21600">
                <a:moveTo>
                  <a:pt x="0" y="0"/>
                </a:moveTo>
                <a:lnTo>
                  <a:pt x="21600" y="21600"/>
                </a:lnTo>
              </a:path>
            </a:pathLst>
          </a:custGeom>
          <a:noFill/>
          <a:ln w="28575">
            <a:solidFill>
              <a:srgbClr val="40BAD2"/>
            </a:solidFill>
            <a:round/>
            <a:tailEnd type="triangle" w="med" len="med"/>
          </a:ln>
        </p:spPr>
        <p:style>
          <a:lnRef idx="1">
            <a:schemeClr val="accent1"/>
          </a:lnRef>
          <a:fillRef idx="0">
            <a:schemeClr val="accent1"/>
          </a:fillRef>
          <a:effectRef idx="0">
            <a:schemeClr val="accent1"/>
          </a:effectRef>
          <a:fontRef idx="minor"/>
        </p:style>
      </p:sp>
      <p:sp>
        <p:nvSpPr>
          <p:cNvPr id="334" name="Ορθογώνιο 9"/>
          <p:cNvSpPr/>
          <p:nvPr/>
        </p:nvSpPr>
        <p:spPr>
          <a:xfrm>
            <a:off x="7310520" y="1748160"/>
            <a:ext cx="1697760" cy="957600"/>
          </a:xfrm>
          <a:prstGeom prst="rect">
            <a:avLst/>
          </a:prstGeom>
          <a:solidFill>
            <a:srgbClr val="FFFFFF"/>
          </a:solidFill>
          <a:ln w="12700">
            <a:solidFill>
              <a:srgbClr val="40BAD2"/>
            </a:solidFill>
            <a:round/>
          </a:ln>
        </p:spPr>
        <p:style>
          <a:lnRef idx="2">
            <a:schemeClr val="accent1"/>
          </a:lnRef>
          <a:fillRef idx="1">
            <a:schemeClr val="lt1"/>
          </a:fillRef>
          <a:effectRef idx="0">
            <a:schemeClr val="accent1"/>
          </a:effectRef>
          <a:fontRef idx="minor"/>
        </p:style>
        <p:txBody>
          <a:bodyPr lIns="90000" tIns="45000" rIns="90000" bIns="45000" anchor="ctr">
            <a:noAutofit/>
          </a:bodyPr>
          <a:lstStyle/>
          <a:p>
            <a:pPr>
              <a:lnSpc>
                <a:spcPct val="100000"/>
              </a:lnSpc>
            </a:pPr>
            <a:r>
              <a:rPr lang="el-GR" sz="1800" b="0" strike="noStrike" spc="-1">
                <a:solidFill>
                  <a:srgbClr val="000000"/>
                </a:solidFill>
                <a:latin typeface="Calibri"/>
              </a:rPr>
              <a:t>K</a:t>
            </a:r>
            <a:r>
              <a:rPr lang="el-GR" sz="1800" b="0" strike="noStrike" spc="-1" baseline="-25000">
                <a:solidFill>
                  <a:srgbClr val="000000"/>
                </a:solidFill>
                <a:latin typeface="Calibri"/>
              </a:rPr>
              <a:t>j</a:t>
            </a:r>
            <a:r>
              <a:rPr lang="el-GR" sz="1800" b="0" strike="noStrike" spc="-1">
                <a:solidFill>
                  <a:srgbClr val="000000"/>
                </a:solidFill>
                <a:latin typeface="Calibri"/>
              </a:rPr>
              <a:t> =  2.83 * 10</a:t>
            </a:r>
            <a:r>
              <a:rPr lang="el-GR" sz="1800" b="0" strike="noStrike" spc="-1" baseline="30000">
                <a:solidFill>
                  <a:srgbClr val="000000"/>
                </a:solidFill>
                <a:latin typeface="Calibri"/>
              </a:rPr>
              <a:t>-3</a:t>
            </a:r>
            <a:endParaRPr lang="en-US" sz="1800" b="0" strike="noStrike" spc="-1">
              <a:latin typeface="Arial"/>
            </a:endParaRPr>
          </a:p>
        </p:txBody>
      </p:sp>
      <p:sp>
        <p:nvSpPr>
          <p:cNvPr id="335" name="Ευθύγραμμο βέλος σύνδεσης 14"/>
          <p:cNvSpPr/>
          <p:nvPr/>
        </p:nvSpPr>
        <p:spPr>
          <a:xfrm flipH="1">
            <a:off x="8907840" y="5875200"/>
            <a:ext cx="174240" cy="720"/>
          </a:xfrm>
          <a:custGeom>
            <a:avLst/>
            <a:gdLst/>
            <a:ahLst/>
            <a:cxnLst/>
            <a:rect l="l" t="t" r="r" b="b"/>
            <a:pathLst>
              <a:path w="21600" h="21600">
                <a:moveTo>
                  <a:pt x="0" y="0"/>
                </a:moveTo>
                <a:lnTo>
                  <a:pt x="21600" y="21600"/>
                </a:lnTo>
              </a:path>
            </a:pathLst>
          </a:custGeom>
          <a:noFill/>
          <a:ln w="12700">
            <a:solidFill>
              <a:srgbClr val="000000"/>
            </a:solidFill>
            <a:round/>
          </a:ln>
        </p:spPr>
        <p:style>
          <a:lnRef idx="1">
            <a:schemeClr val="dk1"/>
          </a:lnRef>
          <a:fillRef idx="0">
            <a:schemeClr val="dk1"/>
          </a:fillRef>
          <a:effectRef idx="0">
            <a:schemeClr val="dk1"/>
          </a:effectRef>
          <a:fontRef idx="minor"/>
        </p:style>
      </p:sp>
      <p:sp>
        <p:nvSpPr>
          <p:cNvPr id="336" name="Ευθύγραμμο βέλος σύνδεσης 15"/>
          <p:cNvSpPr/>
          <p:nvPr/>
        </p:nvSpPr>
        <p:spPr>
          <a:xfrm flipH="1">
            <a:off x="7383960" y="2089800"/>
            <a:ext cx="174240" cy="720"/>
          </a:xfrm>
          <a:custGeom>
            <a:avLst/>
            <a:gdLst/>
            <a:ahLst/>
            <a:cxnLst/>
            <a:rect l="l" t="t" r="r" b="b"/>
            <a:pathLst>
              <a:path w="21600" h="21600">
                <a:moveTo>
                  <a:pt x="0" y="0"/>
                </a:moveTo>
                <a:lnTo>
                  <a:pt x="21600" y="21600"/>
                </a:lnTo>
              </a:path>
            </a:pathLst>
          </a:custGeom>
          <a:noFill/>
          <a:ln w="12700">
            <a:solidFill>
              <a:srgbClr val="000000"/>
            </a:solidFill>
            <a:round/>
          </a:ln>
        </p:spPr>
        <p:style>
          <a:lnRef idx="1">
            <a:schemeClr val="dk1"/>
          </a:lnRef>
          <a:fillRef idx="0">
            <a:schemeClr val="dk1"/>
          </a:fillRef>
          <a:effectRef idx="0">
            <a:schemeClr val="dk1"/>
          </a:effectRef>
          <a:fontRef idx="minor"/>
        </p:style>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337" name="Εικόνα 9"/>
          <p:cNvPicPr/>
          <p:nvPr/>
        </p:nvPicPr>
        <p:blipFill>
          <a:blip r:embed="rId3"/>
          <a:srcRect l="2261" r="6583"/>
          <a:stretch/>
        </p:blipFill>
        <p:spPr>
          <a:xfrm>
            <a:off x="625320" y="1088640"/>
            <a:ext cx="5829840" cy="4191840"/>
          </a:xfrm>
          <a:prstGeom prst="rect">
            <a:avLst/>
          </a:prstGeom>
          <a:ln w="28575">
            <a:solidFill>
              <a:srgbClr val="40BAD2"/>
            </a:solidFill>
            <a:round/>
          </a:ln>
        </p:spPr>
      </p:pic>
      <p:pic>
        <p:nvPicPr>
          <p:cNvPr id="338" name="Εικόνα 6"/>
          <p:cNvPicPr/>
          <p:nvPr/>
        </p:nvPicPr>
        <p:blipFill>
          <a:blip r:embed="rId4"/>
          <a:srcRect l="2262" r="-452"/>
          <a:stretch/>
        </p:blipFill>
        <p:spPr>
          <a:xfrm>
            <a:off x="6554160" y="1091880"/>
            <a:ext cx="5536080" cy="4194360"/>
          </a:xfrm>
          <a:prstGeom prst="rect">
            <a:avLst/>
          </a:prstGeom>
          <a:ln w="28575">
            <a:solidFill>
              <a:srgbClr val="40BAD2"/>
            </a:solidFill>
            <a:round/>
          </a:ln>
        </p:spPr>
      </p:pic>
      <p:pic>
        <p:nvPicPr>
          <p:cNvPr id="339" name="Εικόνα 19"/>
          <p:cNvPicPr/>
          <p:nvPr/>
        </p:nvPicPr>
        <p:blipFill>
          <a:blip r:embed="rId5"/>
          <a:stretch/>
        </p:blipFill>
        <p:spPr>
          <a:xfrm>
            <a:off x="3726000" y="1357200"/>
            <a:ext cx="8011080" cy="1607400"/>
          </a:xfrm>
          <a:prstGeom prst="rect">
            <a:avLst/>
          </a:prstGeom>
          <a:ln w="0">
            <a:noFill/>
          </a:ln>
        </p:spPr>
      </p:pic>
      <p:pic>
        <p:nvPicPr>
          <p:cNvPr id="340" name="Εικόνα 20"/>
          <p:cNvPicPr/>
          <p:nvPr/>
        </p:nvPicPr>
        <p:blipFill>
          <a:blip r:embed="rId6"/>
          <a:stretch/>
        </p:blipFill>
        <p:spPr>
          <a:xfrm>
            <a:off x="1332360" y="2558880"/>
            <a:ext cx="1223640" cy="2239200"/>
          </a:xfrm>
          <a:prstGeom prst="rect">
            <a:avLst/>
          </a:prstGeom>
          <a:ln w="0">
            <a:noFill/>
          </a:ln>
        </p:spPr>
      </p:pic>
      <p:pic>
        <p:nvPicPr>
          <p:cNvPr id="341" name="Εικόνα 20"/>
          <p:cNvPicPr/>
          <p:nvPr/>
        </p:nvPicPr>
        <p:blipFill>
          <a:blip r:embed="rId6"/>
          <a:stretch/>
        </p:blipFill>
        <p:spPr>
          <a:xfrm>
            <a:off x="6994800" y="2611440"/>
            <a:ext cx="987120" cy="2239200"/>
          </a:xfrm>
          <a:prstGeom prst="rect">
            <a:avLst/>
          </a:prstGeom>
          <a:ln w="0">
            <a:noFill/>
          </a:ln>
        </p:spPr>
      </p:pic>
      <p:sp>
        <p:nvSpPr>
          <p:cNvPr id="342" name="Ορθογώνιο 22"/>
          <p:cNvSpPr/>
          <p:nvPr/>
        </p:nvSpPr>
        <p:spPr>
          <a:xfrm>
            <a:off x="3053880" y="4139280"/>
            <a:ext cx="1329840" cy="497880"/>
          </a:xfrm>
          <a:prstGeom prst="rect">
            <a:avLst/>
          </a:prstGeom>
          <a:solidFill>
            <a:srgbClr val="FFFFFF"/>
          </a:solidFill>
          <a:ln w="12700">
            <a:solidFill>
              <a:srgbClr val="40BAD2"/>
            </a:solidFill>
            <a:round/>
          </a:ln>
        </p:spPr>
        <p:style>
          <a:lnRef idx="2">
            <a:schemeClr val="accent1"/>
          </a:lnRef>
          <a:fillRef idx="1">
            <a:schemeClr val="lt1"/>
          </a:fillRef>
          <a:effectRef idx="0">
            <a:schemeClr val="accent1"/>
          </a:effectRef>
          <a:fontRef idx="minor"/>
        </p:style>
        <p:txBody>
          <a:bodyPr anchor="ctr">
            <a:noAutofit/>
          </a:bodyPr>
          <a:lstStyle/>
          <a:p>
            <a:pPr>
              <a:lnSpc>
                <a:spcPct val="100000"/>
              </a:lnSpc>
            </a:pPr>
            <a:r>
              <a:rPr lang="el-GR" sz="1800" b="0" strike="noStrike" spc="-1">
                <a:solidFill>
                  <a:srgbClr val="000000"/>
                </a:solidFill>
                <a:latin typeface="Calibri"/>
              </a:rPr>
              <a:t>K</a:t>
            </a:r>
            <a:r>
              <a:rPr lang="el-GR" sz="1800" b="0" strike="noStrike" spc="-1" baseline="-25000">
                <a:solidFill>
                  <a:srgbClr val="000000"/>
                </a:solidFill>
                <a:latin typeface="Calibri"/>
              </a:rPr>
              <a:t>j</a:t>
            </a:r>
            <a:r>
              <a:rPr lang="el-GR" sz="1800" b="0" strike="noStrike" spc="-1">
                <a:solidFill>
                  <a:srgbClr val="000000"/>
                </a:solidFill>
                <a:latin typeface="Calibri"/>
              </a:rPr>
              <a:t> =  4 * 10</a:t>
            </a:r>
            <a:r>
              <a:rPr lang="el-GR" sz="1800" b="0" strike="noStrike" spc="-1" baseline="30000">
                <a:solidFill>
                  <a:srgbClr val="000000"/>
                </a:solidFill>
                <a:latin typeface="Calibri"/>
              </a:rPr>
              <a:t>-3</a:t>
            </a:r>
            <a:endParaRPr lang="en-US" sz="1800" b="0" strike="noStrike" spc="-1">
              <a:latin typeface="Arial"/>
            </a:endParaRPr>
          </a:p>
        </p:txBody>
      </p:sp>
      <p:sp>
        <p:nvSpPr>
          <p:cNvPr id="343" name="Ορθογώνιο 23"/>
          <p:cNvSpPr/>
          <p:nvPr/>
        </p:nvSpPr>
        <p:spPr>
          <a:xfrm>
            <a:off x="8650800" y="4125960"/>
            <a:ext cx="1527120" cy="510840"/>
          </a:xfrm>
          <a:prstGeom prst="rect">
            <a:avLst/>
          </a:prstGeom>
          <a:solidFill>
            <a:srgbClr val="FFFFFF"/>
          </a:solidFill>
          <a:ln w="12700">
            <a:solidFill>
              <a:srgbClr val="40BAD2"/>
            </a:solidFill>
            <a:round/>
          </a:ln>
        </p:spPr>
        <p:style>
          <a:lnRef idx="2">
            <a:schemeClr val="accent1"/>
          </a:lnRef>
          <a:fillRef idx="1">
            <a:schemeClr val="lt1"/>
          </a:fillRef>
          <a:effectRef idx="0">
            <a:schemeClr val="accent1"/>
          </a:effectRef>
          <a:fontRef idx="minor"/>
        </p:style>
        <p:txBody>
          <a:bodyPr anchor="ctr">
            <a:noAutofit/>
          </a:bodyPr>
          <a:lstStyle/>
          <a:p>
            <a:pPr>
              <a:lnSpc>
                <a:spcPct val="100000"/>
              </a:lnSpc>
            </a:pPr>
            <a:r>
              <a:rPr lang="el-GR" sz="1800" b="0" strike="noStrike" spc="-1">
                <a:solidFill>
                  <a:srgbClr val="000000"/>
                </a:solidFill>
                <a:latin typeface="Calibri"/>
              </a:rPr>
              <a:t>K</a:t>
            </a:r>
            <a:r>
              <a:rPr lang="el-GR" sz="1800" b="0" strike="noStrike" spc="-1" baseline="-25000">
                <a:solidFill>
                  <a:srgbClr val="000000"/>
                </a:solidFill>
                <a:latin typeface="Calibri"/>
              </a:rPr>
              <a:t>j</a:t>
            </a:r>
            <a:r>
              <a:rPr lang="el-GR" sz="1800" b="0" strike="noStrike" spc="-1">
                <a:solidFill>
                  <a:srgbClr val="000000"/>
                </a:solidFill>
                <a:latin typeface="Calibri"/>
              </a:rPr>
              <a:t> =  1.2 * 10</a:t>
            </a:r>
            <a:r>
              <a:rPr lang="el-GR" sz="1800" b="0" strike="noStrike" spc="-1" baseline="30000">
                <a:solidFill>
                  <a:srgbClr val="000000"/>
                </a:solidFill>
                <a:latin typeface="Calibri"/>
              </a:rPr>
              <a:t>-3</a:t>
            </a:r>
            <a:endParaRPr lang="en-US" sz="1800" b="0" strike="noStrike" spc="-1">
              <a:latin typeface="Arial"/>
            </a:endParaRPr>
          </a:p>
        </p:txBody>
      </p:sp>
      <p:sp>
        <p:nvSpPr>
          <p:cNvPr id="344" name="PlaceHolder 1"/>
          <p:cNvSpPr>
            <a:spLocks noGrp="1"/>
          </p:cNvSpPr>
          <p:nvPr>
            <p:ph/>
          </p:nvPr>
        </p:nvSpPr>
        <p:spPr>
          <a:xfrm>
            <a:off x="267840" y="5352120"/>
            <a:ext cx="3179160" cy="625680"/>
          </a:xfrm>
          <a:prstGeom prst="rect">
            <a:avLst/>
          </a:prstGeom>
          <a:noFill/>
          <a:ln w="0">
            <a:noFill/>
          </a:ln>
        </p:spPr>
        <p:txBody>
          <a:bodyPr anchor="t">
            <a:noAutofit/>
          </a:bodyPr>
          <a:lstStyle/>
          <a:p>
            <a:pPr algn="r">
              <a:lnSpc>
                <a:spcPct val="100000"/>
              </a:lnSpc>
              <a:spcBef>
                <a:spcPts val="1199"/>
              </a:spcBef>
              <a:tabLst>
                <a:tab pos="0" algn="l"/>
              </a:tabLst>
            </a:pPr>
            <a:r>
              <a:rPr lang="el-GR" sz="1800" b="0" strike="noStrike" spc="-1">
                <a:solidFill>
                  <a:srgbClr val="FFFFFF"/>
                </a:solidFill>
                <a:latin typeface="Corbel"/>
              </a:rPr>
              <a:t>Εφαρμογή μεθοδολογίας σε άλλα δίκτυα</a:t>
            </a:r>
            <a:endParaRPr lang="el-GR" sz="1800" b="0" strike="noStrike" spc="-1">
              <a:solidFill>
                <a:srgbClr val="595959"/>
              </a:solidFill>
              <a:latin typeface="Corbel"/>
            </a:endParaRPr>
          </a:p>
        </p:txBody>
      </p:sp>
      <p:sp>
        <p:nvSpPr>
          <p:cNvPr id="345" name="Ευθύγραμμο βέλος σύνδεσης 28"/>
          <p:cNvSpPr/>
          <p:nvPr/>
        </p:nvSpPr>
        <p:spPr>
          <a:xfrm flipH="1">
            <a:off x="8729280" y="4246200"/>
            <a:ext cx="174240" cy="720"/>
          </a:xfrm>
          <a:custGeom>
            <a:avLst/>
            <a:gdLst/>
            <a:ahLst/>
            <a:cxnLst/>
            <a:rect l="l" t="t" r="r" b="b"/>
            <a:pathLst>
              <a:path w="21600" h="21600">
                <a:moveTo>
                  <a:pt x="0" y="0"/>
                </a:moveTo>
                <a:lnTo>
                  <a:pt x="21600" y="21600"/>
                </a:lnTo>
              </a:path>
            </a:pathLst>
          </a:custGeom>
          <a:noFill/>
          <a:ln w="12700">
            <a:solidFill>
              <a:srgbClr val="000000"/>
            </a:solidFill>
            <a:round/>
          </a:ln>
        </p:spPr>
        <p:style>
          <a:lnRef idx="1">
            <a:schemeClr val="dk1"/>
          </a:lnRef>
          <a:fillRef idx="0">
            <a:schemeClr val="dk1"/>
          </a:fillRef>
          <a:effectRef idx="0">
            <a:schemeClr val="dk1"/>
          </a:effectRef>
          <a:fontRef idx="minor"/>
        </p:style>
      </p:sp>
      <p:sp>
        <p:nvSpPr>
          <p:cNvPr id="346" name="Ευθύγραμμο βέλος σύνδεσης 30"/>
          <p:cNvSpPr/>
          <p:nvPr/>
        </p:nvSpPr>
        <p:spPr>
          <a:xfrm flipH="1">
            <a:off x="3141000" y="4266720"/>
            <a:ext cx="174240" cy="720"/>
          </a:xfrm>
          <a:custGeom>
            <a:avLst/>
            <a:gdLst/>
            <a:ahLst/>
            <a:cxnLst/>
            <a:rect l="l" t="t" r="r" b="b"/>
            <a:pathLst>
              <a:path w="21600" h="21600">
                <a:moveTo>
                  <a:pt x="0" y="0"/>
                </a:moveTo>
                <a:lnTo>
                  <a:pt x="21600" y="21600"/>
                </a:lnTo>
              </a:path>
            </a:pathLst>
          </a:custGeom>
          <a:noFill/>
          <a:ln w="12700">
            <a:solidFill>
              <a:srgbClr val="000000"/>
            </a:solidFill>
            <a:round/>
          </a:ln>
        </p:spPr>
        <p:style>
          <a:lnRef idx="1">
            <a:schemeClr val="dk1"/>
          </a:lnRef>
          <a:fillRef idx="0">
            <a:schemeClr val="dk1"/>
          </a:fillRef>
          <a:effectRef idx="0">
            <a:schemeClr val="dk1"/>
          </a:effectRef>
          <a:fontRef idx="minor"/>
        </p:style>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347" name="Εικόνα 6"/>
          <p:cNvPicPr/>
          <p:nvPr/>
        </p:nvPicPr>
        <p:blipFill>
          <a:blip r:embed="rId3"/>
          <a:srcRect l="5380" t="4423" r="1314" b="6641"/>
          <a:stretch/>
        </p:blipFill>
        <p:spPr>
          <a:xfrm>
            <a:off x="843480" y="1417680"/>
            <a:ext cx="11142000" cy="4160520"/>
          </a:xfrm>
          <a:prstGeom prst="rect">
            <a:avLst/>
          </a:prstGeom>
          <a:ln w="28575">
            <a:solidFill>
              <a:srgbClr val="40BAD2"/>
            </a:solidFill>
            <a:round/>
          </a:ln>
        </p:spPr>
      </p:pic>
      <p:pic>
        <p:nvPicPr>
          <p:cNvPr id="348" name="Εικόνα 3" descr="Εικόνα που περιέχει κείμενο, clipart&#10;&#10;Περιγραφή που δημιουργήθηκε αυτόματα"/>
          <p:cNvPicPr/>
          <p:nvPr/>
        </p:nvPicPr>
        <p:blipFill>
          <a:blip r:embed="rId4"/>
          <a:stretch/>
        </p:blipFill>
        <p:spPr>
          <a:xfrm>
            <a:off x="843840" y="759600"/>
            <a:ext cx="2609640" cy="666360"/>
          </a:xfrm>
          <a:prstGeom prst="rect">
            <a:avLst/>
          </a:prstGeom>
          <a:ln w="0">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9"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50"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51"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352" name="Εικόνα 5"/>
          <p:cNvPicPr/>
          <p:nvPr/>
        </p:nvPicPr>
        <p:blipFill>
          <a:blip r:embed="rId3"/>
          <a:srcRect l="11050" r="11050"/>
          <a:stretch/>
        </p:blipFill>
        <p:spPr>
          <a:xfrm>
            <a:off x="969840" y="239040"/>
            <a:ext cx="10882440" cy="6385680"/>
          </a:xfrm>
          <a:prstGeom prst="rect">
            <a:avLst/>
          </a:prstGeom>
          <a:ln w="0">
            <a:noFill/>
          </a:ln>
        </p:spPr>
      </p:pic>
      <p:sp>
        <p:nvSpPr>
          <p:cNvPr id="353"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354"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n-US" sz="5900" b="0" strike="noStrike" spc="-100">
                <a:solidFill>
                  <a:srgbClr val="FFFFFF"/>
                </a:solidFill>
                <a:latin typeface="Corbel"/>
              </a:rPr>
              <a:t>Επίλυση βάσει πίεσης (PDA)</a:t>
            </a:r>
            <a:endParaRPr lang="el-GR" sz="5900" b="0" strike="noStrike" spc="-1">
              <a:solidFill>
                <a:srgbClr val="000000"/>
              </a:solidFill>
              <a:latin typeface="Corbel"/>
            </a:endParaRPr>
          </a:p>
        </p:txBody>
      </p:sp>
      <p:sp>
        <p:nvSpPr>
          <p:cNvPr id="355"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56" name="TextBox 6"/>
          <p:cNvSpPr/>
          <p:nvPr/>
        </p:nvSpPr>
        <p:spPr>
          <a:xfrm>
            <a:off x="3347280" y="981360"/>
            <a:ext cx="5777640" cy="4575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gn="r">
              <a:lnSpc>
                <a:spcPct val="100000"/>
              </a:lnSpc>
            </a:pPr>
            <a:r>
              <a:rPr lang="en-US" sz="2400" b="0" strike="noStrike" spc="-1">
                <a:solidFill>
                  <a:srgbClr val="FFFFFF"/>
                </a:solidFill>
                <a:latin typeface="Corbel"/>
              </a:rPr>
              <a:t>Παρουσίαση και εφαρμογή μεθοδολογίας</a:t>
            </a:r>
            <a:r>
              <a:rPr lang="el-GR" sz="2400" b="0" strike="noStrike" spc="-1">
                <a:solidFill>
                  <a:srgbClr val="000000"/>
                </a:solidFill>
                <a:latin typeface="Corbel"/>
              </a:rPr>
              <a:t>​</a:t>
            </a:r>
            <a:endParaRPr lang="en-US" sz="2400" b="0" strike="noStrike" spc="-1">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7" name="Rectangle 91"/>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58" name="Rectangle 93"/>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59" name="Rectangle 95"/>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60" name="Rectangle 97"/>
          <p:cNvSpPr/>
          <p:nvPr/>
        </p:nvSpPr>
        <p:spPr>
          <a:xfrm>
            <a:off x="0" y="758880"/>
            <a:ext cx="357732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61" name="PlaceHolder 1"/>
          <p:cNvSpPr>
            <a:spLocks noGrp="1"/>
          </p:cNvSpPr>
          <p:nvPr>
            <p:ph type="title"/>
          </p:nvPr>
        </p:nvSpPr>
        <p:spPr>
          <a:xfrm>
            <a:off x="314280" y="1185120"/>
            <a:ext cx="2946960" cy="1480320"/>
          </a:xfrm>
          <a:prstGeom prst="rect">
            <a:avLst/>
          </a:prstGeom>
          <a:noFill/>
          <a:ln w="0">
            <a:noFill/>
          </a:ln>
        </p:spPr>
        <p:txBody>
          <a:bodyPr anchor="b">
            <a:noAutofit/>
          </a:bodyPr>
          <a:lstStyle/>
          <a:p>
            <a:pPr>
              <a:lnSpc>
                <a:spcPct val="90000"/>
              </a:lnSpc>
            </a:pPr>
            <a:r>
              <a:rPr lang="en-US" sz="3200" b="0" strike="noStrike" spc="-60">
                <a:solidFill>
                  <a:srgbClr val="FFFFFF"/>
                </a:solidFill>
                <a:latin typeface="Corbel"/>
              </a:rPr>
              <a:t>Επίλυση βάσει πίεσης (Pressure Driven Analysis)</a:t>
            </a:r>
            <a:endParaRPr lang="el-GR" sz="3200" b="0" strike="noStrike" spc="-1">
              <a:solidFill>
                <a:srgbClr val="000000"/>
              </a:solidFill>
              <a:latin typeface="Corbel"/>
            </a:endParaRPr>
          </a:p>
        </p:txBody>
      </p:sp>
      <p:sp>
        <p:nvSpPr>
          <p:cNvPr id="362" name="Θέση περιεχομένου 5"/>
          <p:cNvSpPr/>
          <p:nvPr/>
        </p:nvSpPr>
        <p:spPr>
          <a:xfrm>
            <a:off x="4111920" y="4251240"/>
            <a:ext cx="6339240" cy="2492640"/>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marL="160200" indent="-182880">
              <a:lnSpc>
                <a:spcPct val="100000"/>
              </a:lnSpc>
              <a:spcBef>
                <a:spcPts val="1199"/>
              </a:spcBef>
              <a:buClr>
                <a:srgbClr val="40BAD2"/>
              </a:buClr>
              <a:buFont typeface="Arial"/>
              <a:buChar char="•"/>
            </a:pPr>
            <a:r>
              <a:rPr lang="en-US" sz="2000" b="1" strike="noStrike" spc="-1">
                <a:solidFill>
                  <a:srgbClr val="000000"/>
                </a:solidFill>
                <a:latin typeface="Calibri"/>
              </a:rPr>
              <a:t>Σχέση πίεσης - εκροής</a:t>
            </a:r>
            <a:r>
              <a:rPr lang="en-US" sz="2000" b="0" strike="noStrike" spc="-1">
                <a:solidFill>
                  <a:srgbClr val="000000"/>
                </a:solidFill>
                <a:latin typeface="Calibri"/>
              </a:rPr>
              <a:t>: Wagner et al, 1988</a:t>
            </a:r>
            <a:endParaRPr lang="en-US" sz="2000" b="0" strike="noStrike" spc="-1">
              <a:latin typeface="Arial"/>
            </a:endParaRPr>
          </a:p>
          <a:p>
            <a:pPr marL="160200" indent="-182880">
              <a:lnSpc>
                <a:spcPct val="100000"/>
              </a:lnSpc>
              <a:spcBef>
                <a:spcPts val="1199"/>
              </a:spcBef>
              <a:buClr>
                <a:srgbClr val="40BAD2"/>
              </a:buClr>
              <a:buFont typeface="Arial"/>
              <a:buChar char="•"/>
            </a:pPr>
            <a:r>
              <a:rPr lang="en-US" sz="2000" b="1" strike="noStrike" spc="-1">
                <a:solidFill>
                  <a:srgbClr val="000000"/>
                </a:solidFill>
                <a:latin typeface="Calibri"/>
              </a:rPr>
              <a:t>Όρια πίεσης</a:t>
            </a:r>
            <a:r>
              <a:rPr lang="en-US" sz="2000" b="0" strike="noStrike" spc="-1">
                <a:solidFill>
                  <a:srgbClr val="000000"/>
                </a:solidFill>
                <a:latin typeface="Calibri"/>
              </a:rPr>
              <a:t>:</a:t>
            </a:r>
            <a:endParaRPr lang="en-US" sz="2000" b="0" strike="noStrike" spc="-1">
              <a:latin typeface="Arial"/>
            </a:endParaRPr>
          </a:p>
          <a:p>
            <a:pPr marL="765720" lvl="1" indent="-285840">
              <a:lnSpc>
                <a:spcPct val="100000"/>
              </a:lnSpc>
              <a:spcBef>
                <a:spcPts val="249"/>
              </a:spcBef>
              <a:spcAft>
                <a:spcPts val="249"/>
              </a:spcAft>
              <a:buClr>
                <a:srgbClr val="40BAD2"/>
              </a:buClr>
              <a:buFont typeface="Arial"/>
              <a:buChar char="•"/>
            </a:pPr>
            <a:r>
              <a:rPr lang="en-US" sz="2000" b="0" strike="noStrike" spc="-1">
                <a:solidFill>
                  <a:srgbClr val="000000"/>
                </a:solidFill>
                <a:latin typeface="Calibri"/>
              </a:rPr>
              <a:t>Louisville Water Company, Kentucky Building Code</a:t>
            </a:r>
            <a:endParaRPr lang="en-US" sz="2000" b="0" strike="noStrike" spc="-1">
              <a:latin typeface="Arial"/>
            </a:endParaRPr>
          </a:p>
          <a:p>
            <a:pPr marL="765720" lvl="1" indent="-285840">
              <a:lnSpc>
                <a:spcPct val="100000"/>
              </a:lnSpc>
              <a:spcBef>
                <a:spcPts val="249"/>
              </a:spcBef>
              <a:spcAft>
                <a:spcPts val="249"/>
              </a:spcAft>
              <a:buClr>
                <a:srgbClr val="40BAD2"/>
              </a:buClr>
              <a:buFont typeface="Arial"/>
              <a:buChar char="•"/>
            </a:pPr>
            <a:r>
              <a:rPr lang="en-US" sz="2000" b="0" strike="noStrike" spc="-1">
                <a:solidFill>
                  <a:srgbClr val="000000"/>
                </a:solidFill>
                <a:latin typeface="Calibri"/>
              </a:rPr>
              <a:t>P</a:t>
            </a:r>
            <a:r>
              <a:rPr lang="en-US" sz="2000" b="0" strike="noStrike" spc="-1" baseline="-25000">
                <a:solidFill>
                  <a:srgbClr val="000000"/>
                </a:solidFill>
                <a:latin typeface="Calibri"/>
              </a:rPr>
              <a:t>min</a:t>
            </a:r>
            <a:r>
              <a:rPr lang="en-US" sz="2000" b="0" strike="noStrike" spc="-1">
                <a:solidFill>
                  <a:srgbClr val="000000"/>
                </a:solidFill>
                <a:latin typeface="Calibri"/>
              </a:rPr>
              <a:t> = 11 m</a:t>
            </a:r>
            <a:endParaRPr lang="en-US" sz="2000" b="0" strike="noStrike" spc="-1">
              <a:latin typeface="Arial"/>
            </a:endParaRPr>
          </a:p>
          <a:p>
            <a:pPr marL="765720" lvl="1" indent="-285840">
              <a:lnSpc>
                <a:spcPct val="100000"/>
              </a:lnSpc>
              <a:spcBef>
                <a:spcPts val="249"/>
              </a:spcBef>
              <a:spcAft>
                <a:spcPts val="249"/>
              </a:spcAft>
              <a:buClr>
                <a:srgbClr val="40BAD2"/>
              </a:buClr>
              <a:buFont typeface="Arial"/>
              <a:buChar char="•"/>
            </a:pPr>
            <a:r>
              <a:rPr lang="en-US" sz="2000" b="0" strike="noStrike" spc="-1">
                <a:solidFill>
                  <a:srgbClr val="000000"/>
                </a:solidFill>
                <a:latin typeface="Calibri"/>
              </a:rPr>
              <a:t>P</a:t>
            </a:r>
            <a:r>
              <a:rPr lang="en-US" sz="2000" b="0" strike="noStrike" spc="-1" baseline="-25000">
                <a:solidFill>
                  <a:srgbClr val="000000"/>
                </a:solidFill>
                <a:latin typeface="Calibri"/>
              </a:rPr>
              <a:t>req</a:t>
            </a:r>
            <a:r>
              <a:rPr lang="en-US" sz="2000" b="0" strike="noStrike" spc="-1">
                <a:solidFill>
                  <a:srgbClr val="000000"/>
                </a:solidFill>
                <a:latin typeface="Calibri"/>
              </a:rPr>
              <a:t> = 21 m</a:t>
            </a:r>
            <a:endParaRPr lang="en-US" sz="2000" b="0" strike="noStrike" spc="-1">
              <a:latin typeface="Arial"/>
            </a:endParaRPr>
          </a:p>
          <a:p>
            <a:pPr marL="765720" lvl="1" indent="-285840">
              <a:lnSpc>
                <a:spcPct val="100000"/>
              </a:lnSpc>
              <a:spcBef>
                <a:spcPts val="249"/>
              </a:spcBef>
              <a:spcAft>
                <a:spcPts val="249"/>
              </a:spcAft>
              <a:buClr>
                <a:srgbClr val="40BAD2"/>
              </a:buClr>
              <a:buFont typeface="Arial"/>
              <a:buChar char="•"/>
            </a:pPr>
            <a:r>
              <a:rPr lang="en-US" sz="2000" b="0" strike="noStrike" spc="-1">
                <a:solidFill>
                  <a:srgbClr val="000000"/>
                </a:solidFill>
                <a:latin typeface="Calibri"/>
              </a:rPr>
              <a:t>43 m &lt; P</a:t>
            </a:r>
            <a:r>
              <a:rPr lang="en-US" sz="2000" b="0" strike="noStrike" spc="-1" baseline="-25000">
                <a:solidFill>
                  <a:srgbClr val="000000"/>
                </a:solidFill>
                <a:latin typeface="Calibri"/>
              </a:rPr>
              <a:t>av</a:t>
            </a:r>
            <a:r>
              <a:rPr lang="en-US" sz="2000" b="0" strike="noStrike" spc="-1">
                <a:solidFill>
                  <a:srgbClr val="000000"/>
                </a:solidFill>
                <a:latin typeface="Calibri"/>
              </a:rPr>
              <a:t> &lt; 58 m</a:t>
            </a:r>
            <a:endParaRPr lang="en-US" sz="2000" b="0" strike="noStrike" spc="-1">
              <a:latin typeface="Arial"/>
            </a:endParaRPr>
          </a:p>
        </p:txBody>
      </p:sp>
      <p:pic>
        <p:nvPicPr>
          <p:cNvPr id="363" name="Εικόνα 7"/>
          <p:cNvPicPr/>
          <p:nvPr/>
        </p:nvPicPr>
        <p:blipFill>
          <a:blip r:embed="rId3"/>
          <a:srcRect l="6140" t="7049" r="293"/>
          <a:stretch/>
        </p:blipFill>
        <p:spPr>
          <a:xfrm>
            <a:off x="3801960" y="636480"/>
            <a:ext cx="7490880" cy="3404160"/>
          </a:xfrm>
          <a:prstGeom prst="rect">
            <a:avLst/>
          </a:prstGeom>
          <a:ln w="0">
            <a:noFill/>
          </a:ln>
        </p:spPr>
      </p:pic>
      <p:sp>
        <p:nvSpPr>
          <p:cNvPr id="364" name="Rectangle 99"/>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65" name="TextBox 8"/>
          <p:cNvSpPr/>
          <p:nvPr/>
        </p:nvSpPr>
        <p:spPr>
          <a:xfrm>
            <a:off x="358200" y="3212640"/>
            <a:ext cx="2867400" cy="109728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nSpc>
                <a:spcPct val="100000"/>
              </a:lnSpc>
            </a:pPr>
            <a:r>
              <a:rPr lang="en-US" sz="2200" b="0" strike="noStrike" spc="-1">
                <a:solidFill>
                  <a:srgbClr val="FFFFFF"/>
                </a:solidFill>
                <a:latin typeface="Calibri"/>
              </a:rPr>
              <a:t>PDA: Μεταβαλλόμενη ζήτηση στους κόμβους ανάλογα με την πίεση</a:t>
            </a:r>
            <a:endParaRPr lang="en-US" sz="2200" b="0" strike="noStrike" spc="-1">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6" name="Rectangle 50"/>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67" name="Rectangle 52"/>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68" name="Rectangle 54"/>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69" name="Rectangle 56"/>
          <p:cNvSpPr/>
          <p:nvPr/>
        </p:nvSpPr>
        <p:spPr>
          <a:xfrm>
            <a:off x="0" y="762120"/>
            <a:ext cx="40532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70" name="PlaceHolder 1"/>
          <p:cNvSpPr>
            <a:spLocks noGrp="1"/>
          </p:cNvSpPr>
          <p:nvPr>
            <p:ph type="title"/>
          </p:nvPr>
        </p:nvSpPr>
        <p:spPr>
          <a:xfrm>
            <a:off x="253080" y="1123920"/>
            <a:ext cx="3615840" cy="1322280"/>
          </a:xfrm>
          <a:prstGeom prst="rect">
            <a:avLst/>
          </a:prstGeom>
          <a:noFill/>
          <a:ln w="0">
            <a:noFill/>
          </a:ln>
        </p:spPr>
        <p:txBody>
          <a:bodyPr anchor="ctr">
            <a:normAutofit fontScale="91000"/>
          </a:bodyPr>
          <a:lstStyle/>
          <a:p>
            <a:pPr>
              <a:lnSpc>
                <a:spcPct val="90000"/>
              </a:lnSpc>
            </a:pPr>
            <a:r>
              <a:rPr lang="en-US" sz="3600" b="0" strike="noStrike" spc="-60">
                <a:solidFill>
                  <a:srgbClr val="FFFFFF"/>
                </a:solidFill>
                <a:latin typeface="Corbel"/>
              </a:rPr>
              <a:t>Εφαρμογή επίλυσης βάσει πίεσης</a:t>
            </a:r>
            <a:endParaRPr lang="el-GR" sz="3600" b="0" strike="noStrike" spc="-1">
              <a:solidFill>
                <a:srgbClr val="000000"/>
              </a:solidFill>
              <a:latin typeface="Corbel"/>
            </a:endParaRPr>
          </a:p>
        </p:txBody>
      </p:sp>
      <p:sp>
        <p:nvSpPr>
          <p:cNvPr id="371" name="PlaceHolder 2"/>
          <p:cNvSpPr>
            <a:spLocks noGrp="1"/>
          </p:cNvSpPr>
          <p:nvPr>
            <p:ph/>
          </p:nvPr>
        </p:nvSpPr>
        <p:spPr>
          <a:xfrm>
            <a:off x="160920" y="2683800"/>
            <a:ext cx="4024440" cy="3399120"/>
          </a:xfrm>
          <a:prstGeom prst="rect">
            <a:avLst/>
          </a:prstGeom>
          <a:noFill/>
          <a:ln w="0">
            <a:noFill/>
          </a:ln>
        </p:spPr>
        <p:txBody>
          <a:bodyPr anchor="t">
            <a:normAutofit/>
          </a:bodyPr>
          <a:lstStyle/>
          <a:p>
            <a:pPr>
              <a:lnSpc>
                <a:spcPct val="90000"/>
              </a:lnSpc>
              <a:spcBef>
                <a:spcPts val="1199"/>
              </a:spcBef>
              <a:tabLst>
                <a:tab pos="0" algn="l"/>
              </a:tabLst>
            </a:pPr>
            <a:r>
              <a:rPr lang="en-US" sz="2000" b="0" strike="noStrike" spc="-1">
                <a:solidFill>
                  <a:srgbClr val="FFFFFF"/>
                </a:solidFill>
                <a:latin typeface="Calibri"/>
                <a:ea typeface="Corbel"/>
              </a:rPr>
              <a:t>Διερεύνηση για την εφαρμογή στο KY11</a:t>
            </a:r>
            <a:endParaRPr lang="el-GR" sz="2000" b="0" strike="noStrike" spc="-1">
              <a:solidFill>
                <a:srgbClr val="595959"/>
              </a:solidFill>
              <a:latin typeface="Corbel"/>
            </a:endParaRPr>
          </a:p>
          <a:p>
            <a:pPr>
              <a:lnSpc>
                <a:spcPct val="90000"/>
              </a:lnSpc>
              <a:spcBef>
                <a:spcPts val="1199"/>
              </a:spcBef>
              <a:tabLst>
                <a:tab pos="0" algn="l"/>
              </a:tabLst>
            </a:pPr>
            <a:r>
              <a:rPr lang="en-US" sz="2000" b="0" strike="noStrike" spc="-1">
                <a:solidFill>
                  <a:srgbClr val="FFFFFF"/>
                </a:solidFill>
                <a:latin typeface="Calibri"/>
                <a:ea typeface="Corbel"/>
              </a:rPr>
              <a:t>11 m &lt; P</a:t>
            </a:r>
            <a:r>
              <a:rPr lang="en-US" sz="2000" b="0" strike="noStrike" spc="-1" baseline="-25000">
                <a:solidFill>
                  <a:srgbClr val="FFFFFF"/>
                </a:solidFill>
                <a:latin typeface="Calibri"/>
                <a:ea typeface="Corbel"/>
              </a:rPr>
              <a:t>req</a:t>
            </a:r>
            <a:r>
              <a:rPr lang="en-US" sz="2000" b="0" strike="noStrike" spc="-1">
                <a:solidFill>
                  <a:srgbClr val="FFFFFF"/>
                </a:solidFill>
                <a:latin typeface="Calibri"/>
                <a:ea typeface="Corbel"/>
              </a:rPr>
              <a:t> &lt; 30 m</a:t>
            </a:r>
            <a:endParaRPr lang="el-GR" sz="2000" b="0" strike="noStrike" spc="-1">
              <a:solidFill>
                <a:srgbClr val="595959"/>
              </a:solidFill>
              <a:latin typeface="Corbel"/>
            </a:endParaRPr>
          </a:p>
        </p:txBody>
      </p:sp>
      <p:pic>
        <p:nvPicPr>
          <p:cNvPr id="372" name="Εικόνα 5"/>
          <p:cNvPicPr/>
          <p:nvPr/>
        </p:nvPicPr>
        <p:blipFill>
          <a:blip r:embed="rId3"/>
          <a:srcRect l="2871" r="2871"/>
          <a:stretch/>
        </p:blipFill>
        <p:spPr>
          <a:xfrm>
            <a:off x="4202280" y="496800"/>
            <a:ext cx="5914440" cy="3139920"/>
          </a:xfrm>
          <a:prstGeom prst="rect">
            <a:avLst/>
          </a:prstGeom>
          <a:ln w="0">
            <a:noFill/>
          </a:ln>
        </p:spPr>
      </p:pic>
      <p:pic>
        <p:nvPicPr>
          <p:cNvPr id="373" name="Εικόνα 6" descr="Εικόνα που περιέχει κείμενο&#10;&#10;Περιγραφή που δημιουργήθηκε αυτόματα"/>
          <p:cNvPicPr/>
          <p:nvPr/>
        </p:nvPicPr>
        <p:blipFill>
          <a:blip r:embed="rId4"/>
          <a:srcRect l="-503" r="119" b="51661"/>
          <a:stretch/>
        </p:blipFill>
        <p:spPr>
          <a:xfrm>
            <a:off x="163080" y="4754880"/>
            <a:ext cx="6146280" cy="912240"/>
          </a:xfrm>
          <a:prstGeom prst="rect">
            <a:avLst/>
          </a:prstGeom>
          <a:ln w="0">
            <a:noFill/>
          </a:ln>
        </p:spPr>
      </p:pic>
      <p:sp>
        <p:nvSpPr>
          <p:cNvPr id="374" name="Ορθογώνιο 2"/>
          <p:cNvSpPr/>
          <p:nvPr/>
        </p:nvSpPr>
        <p:spPr>
          <a:xfrm>
            <a:off x="167400" y="4745520"/>
            <a:ext cx="6149520" cy="911520"/>
          </a:xfrm>
          <a:prstGeom prst="rect">
            <a:avLst/>
          </a:prstGeom>
          <a:noFill/>
          <a:ln w="28575">
            <a:solidFill>
              <a:srgbClr val="40BAD2"/>
            </a:solidFill>
            <a:round/>
          </a:ln>
        </p:spPr>
        <p:style>
          <a:lnRef idx="2">
            <a:schemeClr val="accent1">
              <a:shade val="50000"/>
            </a:schemeClr>
          </a:lnRef>
          <a:fillRef idx="1">
            <a:schemeClr val="accent1"/>
          </a:fillRef>
          <a:effectRef idx="0">
            <a:schemeClr val="accent1"/>
          </a:effectRef>
          <a:fontRef idx="minor"/>
        </p:style>
      </p:sp>
      <p:pic>
        <p:nvPicPr>
          <p:cNvPr id="375" name="Εικόνα 11"/>
          <p:cNvPicPr/>
          <p:nvPr/>
        </p:nvPicPr>
        <p:blipFill>
          <a:blip r:embed="rId5"/>
          <a:stretch/>
        </p:blipFill>
        <p:spPr>
          <a:xfrm>
            <a:off x="6468120" y="3792960"/>
            <a:ext cx="5613480" cy="2808720"/>
          </a:xfrm>
          <a:prstGeom prst="rect">
            <a:avLst/>
          </a:prstGeom>
          <a:ln w="0">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6"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77"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78"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379" name="Εικόνα 5"/>
          <p:cNvPicPr/>
          <p:nvPr/>
        </p:nvPicPr>
        <p:blipFill>
          <a:blip r:embed="rId3"/>
          <a:srcRect t="2180" r="119" b="7639"/>
          <a:stretch/>
        </p:blipFill>
        <p:spPr>
          <a:xfrm>
            <a:off x="942840" y="195480"/>
            <a:ext cx="11118240" cy="6639840"/>
          </a:xfrm>
          <a:prstGeom prst="rect">
            <a:avLst/>
          </a:prstGeom>
          <a:ln w="0">
            <a:noFill/>
          </a:ln>
        </p:spPr>
      </p:pic>
      <p:sp>
        <p:nvSpPr>
          <p:cNvPr id="380"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381"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n-US" sz="5900" b="0" strike="noStrike" spc="-100">
                <a:solidFill>
                  <a:srgbClr val="FFFFFF"/>
                </a:solidFill>
                <a:latin typeface="Corbel"/>
              </a:rPr>
              <a:t>Σενάρια Διαχείρισης Πίεσης</a:t>
            </a:r>
            <a:endParaRPr lang="el-GR" sz="5900" b="0" strike="noStrike" spc="-1">
              <a:solidFill>
                <a:srgbClr val="000000"/>
              </a:solidFill>
              <a:latin typeface="Corbel"/>
            </a:endParaRPr>
          </a:p>
        </p:txBody>
      </p:sp>
      <p:sp>
        <p:nvSpPr>
          <p:cNvPr id="382"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83" name="TextBox 3"/>
          <p:cNvSpPr/>
          <p:nvPr/>
        </p:nvSpPr>
        <p:spPr>
          <a:xfrm>
            <a:off x="3347280" y="981360"/>
            <a:ext cx="5777640" cy="4575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gn="r">
              <a:lnSpc>
                <a:spcPct val="100000"/>
              </a:lnSpc>
            </a:pPr>
            <a:r>
              <a:rPr lang="en-US" sz="2400" b="0" strike="noStrike" spc="-1">
                <a:solidFill>
                  <a:srgbClr val="FFFFFF"/>
                </a:solidFill>
                <a:latin typeface="Corbel"/>
              </a:rPr>
              <a:t>Παρουσίαση και εφαρμογή μεθοδολογίας</a:t>
            </a:r>
            <a:r>
              <a:rPr lang="el-GR" sz="2400" b="0" strike="noStrike" spc="-1">
                <a:solidFill>
                  <a:srgbClr val="000000"/>
                </a:solidFill>
                <a:latin typeface="Corbel"/>
              </a:rPr>
              <a:t>​</a:t>
            </a:r>
            <a:endParaRPr lang="en-US" sz="2400" b="0" strike="noStrike" spc="-1">
              <a:latin typeface="Arial"/>
            </a:endParaRPr>
          </a:p>
        </p:txBody>
      </p:sp>
      <p:sp>
        <p:nvSpPr>
          <p:cNvPr id="384" name="Ορθογώνιο 5"/>
          <p:cNvSpPr/>
          <p:nvPr/>
        </p:nvSpPr>
        <p:spPr>
          <a:xfrm flipH="1" flipV="1">
            <a:off x="5324760" y="193680"/>
            <a:ext cx="6474960" cy="412200"/>
          </a:xfrm>
          <a:prstGeom prst="rect">
            <a:avLst/>
          </a:prstGeom>
          <a:solidFill>
            <a:srgbClr val="FFFFFF"/>
          </a:solidFill>
          <a:ln>
            <a:noFill/>
          </a:ln>
        </p:spPr>
        <p:style>
          <a:lnRef idx="2">
            <a:schemeClr val="accent1"/>
          </a:lnRef>
          <a:fillRef idx="1">
            <a:schemeClr val="lt1"/>
          </a:fillRef>
          <a:effectRef idx="0">
            <a:schemeClr val="accent1"/>
          </a:effectRef>
          <a:fontRef idx="minor"/>
        </p:style>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Rectangle 86"/>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37" name="Rectangle 88"/>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38" name="Rectangle 90"/>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39" name="Rectangle 92"/>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40" name="PlaceHolder 1"/>
          <p:cNvSpPr>
            <a:spLocks noGrp="1"/>
          </p:cNvSpPr>
          <p:nvPr>
            <p:ph type="title"/>
          </p:nvPr>
        </p:nvSpPr>
        <p:spPr>
          <a:xfrm>
            <a:off x="643320" y="1298520"/>
            <a:ext cx="3684600" cy="3254760"/>
          </a:xfrm>
          <a:prstGeom prst="rect">
            <a:avLst/>
          </a:prstGeom>
          <a:noFill/>
          <a:ln w="0">
            <a:noFill/>
          </a:ln>
        </p:spPr>
        <p:txBody>
          <a:bodyPr anchor="b">
            <a:normAutofit/>
          </a:bodyPr>
          <a:lstStyle/>
          <a:p>
            <a:pPr>
              <a:lnSpc>
                <a:spcPct val="90000"/>
              </a:lnSpc>
            </a:pPr>
            <a:r>
              <a:rPr lang="en-US" sz="5000" b="0" strike="noStrike" spc="-100">
                <a:solidFill>
                  <a:srgbClr val="FFFFFF"/>
                </a:solidFill>
                <a:latin typeface="Corbel"/>
              </a:rPr>
              <a:t>Δομή Παρουσίασης</a:t>
            </a:r>
            <a:endParaRPr lang="el-GR" sz="5000" b="0" strike="noStrike" spc="-1">
              <a:solidFill>
                <a:srgbClr val="000000"/>
              </a:solidFill>
              <a:latin typeface="Corbel"/>
            </a:endParaRPr>
          </a:p>
        </p:txBody>
      </p:sp>
      <p:sp>
        <p:nvSpPr>
          <p:cNvPr id="241" name="Rectangle 94"/>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graphicFrame>
        <p:nvGraphicFramePr>
          <p:cNvPr id="2" name="Diagram1"/>
          <p:cNvGraphicFramePr/>
          <p:nvPr>
            <p:extLst>
              <p:ext uri="{D42A27DB-BD31-4B8C-83A1-F6EECF244321}">
                <p14:modId xmlns:p14="http://schemas.microsoft.com/office/powerpoint/2010/main" val="2779487091"/>
              </p:ext>
            </p:extLst>
          </p:nvPr>
        </p:nvGraphicFramePr>
        <p:xfrm>
          <a:off x="4749840" y="1714680"/>
          <a:ext cx="6711480" cy="4020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5" name="Rectangle 20"/>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86" name="Rectangle 22"/>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87" name="Rectangle 24"/>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88" name="Rectangle 26"/>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389" name="Rectangle 28"/>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390" name="PlaceHolder 1"/>
          <p:cNvSpPr>
            <a:spLocks noGrp="1"/>
          </p:cNvSpPr>
          <p:nvPr>
            <p:ph/>
          </p:nvPr>
        </p:nvSpPr>
        <p:spPr>
          <a:xfrm>
            <a:off x="7156440" y="3829680"/>
            <a:ext cx="3998880" cy="2823840"/>
          </a:xfrm>
          <a:prstGeom prst="rect">
            <a:avLst/>
          </a:prstGeom>
          <a:noFill/>
          <a:ln w="0">
            <a:noFill/>
          </a:ln>
        </p:spPr>
        <p:txBody>
          <a:bodyPr anchor="ctr">
            <a:normAutofit/>
          </a:bodyPr>
          <a:lstStyle/>
          <a:p>
            <a:pPr marL="182880" indent="-182880">
              <a:lnSpc>
                <a:spcPct val="90000"/>
              </a:lnSpc>
              <a:spcBef>
                <a:spcPts val="1199"/>
              </a:spcBef>
              <a:buClr>
                <a:srgbClr val="40BAD2"/>
              </a:buClr>
              <a:buFont typeface="Arial"/>
              <a:buChar char="•"/>
            </a:pPr>
            <a:r>
              <a:rPr lang="el-GR" sz="2000" b="0" strike="noStrike" spc="-1">
                <a:solidFill>
                  <a:srgbClr val="595959"/>
                </a:solidFill>
                <a:latin typeface="Calibri"/>
              </a:rPr>
              <a:t>Αλλαγή ρυθμίσεων σύμφωνα με χρονοδιάγραμμα</a:t>
            </a:r>
            <a:endParaRPr lang="el-GR" sz="2000" b="0" strike="noStrike" spc="-1">
              <a:solidFill>
                <a:srgbClr val="595959"/>
              </a:solidFill>
              <a:latin typeface="Corbel"/>
            </a:endParaRPr>
          </a:p>
          <a:p>
            <a:pPr marL="182880" indent="-182880">
              <a:lnSpc>
                <a:spcPct val="90000"/>
              </a:lnSpc>
              <a:spcBef>
                <a:spcPts val="1199"/>
              </a:spcBef>
              <a:buClr>
                <a:srgbClr val="40BAD2"/>
              </a:buClr>
              <a:buFont typeface="Arial,Sans-Serif"/>
              <a:buChar char="•"/>
            </a:pPr>
            <a:r>
              <a:rPr lang="el-GR" sz="2000" b="0" strike="noStrike" spc="-1">
                <a:solidFill>
                  <a:srgbClr val="595959"/>
                </a:solidFill>
                <a:latin typeface="Calibri"/>
                <a:ea typeface="Corbel"/>
              </a:rPr>
              <a:t>Μπορεί να ακολουθήσει το τυπικό 24ωρο μοτίβο ζήτησης</a:t>
            </a:r>
            <a:endParaRPr lang="el-GR" sz="2000" b="0" strike="noStrike" spc="-1">
              <a:solidFill>
                <a:srgbClr val="595959"/>
              </a:solidFill>
              <a:latin typeface="Corbel"/>
            </a:endParaRPr>
          </a:p>
          <a:p>
            <a:pPr marL="182880" indent="-182880">
              <a:lnSpc>
                <a:spcPct val="90000"/>
              </a:lnSpc>
              <a:spcBef>
                <a:spcPts val="1199"/>
              </a:spcBef>
              <a:buClr>
                <a:srgbClr val="40BAD2"/>
              </a:buClr>
              <a:buFont typeface="Arial"/>
              <a:buChar char="•"/>
            </a:pPr>
            <a:r>
              <a:rPr lang="el-GR" sz="2000" b="0" strike="noStrike" spc="-1">
                <a:solidFill>
                  <a:srgbClr val="595959"/>
                </a:solidFill>
                <a:latin typeface="Calibri"/>
                <a:ea typeface="Corbel"/>
              </a:rPr>
              <a:t>3 διαστήματα ρυθμίσεων άρα 14*3 = 42 μεταβλητές</a:t>
            </a:r>
            <a:endParaRPr lang="el-GR" sz="2000" b="0" strike="noStrike" spc="-1">
              <a:solidFill>
                <a:srgbClr val="595959"/>
              </a:solidFill>
              <a:latin typeface="Corbel"/>
            </a:endParaRPr>
          </a:p>
        </p:txBody>
      </p:sp>
      <p:sp>
        <p:nvSpPr>
          <p:cNvPr id="391" name="PlaceHolder 2"/>
          <p:cNvSpPr>
            <a:spLocks noGrp="1"/>
          </p:cNvSpPr>
          <p:nvPr>
            <p:ph/>
          </p:nvPr>
        </p:nvSpPr>
        <p:spPr>
          <a:xfrm>
            <a:off x="3538440" y="634357"/>
            <a:ext cx="3474360" cy="807480"/>
          </a:xfrm>
          <a:prstGeom prst="rect">
            <a:avLst/>
          </a:prstGeom>
          <a:noFill/>
          <a:ln w="0">
            <a:noFill/>
          </a:ln>
        </p:spPr>
        <p:txBody>
          <a:bodyPr anchor="b">
            <a:normAutofit/>
          </a:bodyPr>
          <a:lstStyle/>
          <a:p>
            <a:pPr marL="0" indent="0">
              <a:lnSpc>
                <a:spcPct val="90000"/>
              </a:lnSpc>
              <a:buNone/>
              <a:tabLst>
                <a:tab pos="0" algn="l"/>
              </a:tabLst>
            </a:pPr>
            <a:r>
              <a:rPr lang="el-GR" sz="2000" b="1" strike="noStrike" spc="-1" dirty="0">
                <a:solidFill>
                  <a:srgbClr val="595959"/>
                </a:solidFill>
                <a:latin typeface="Calibri"/>
              </a:rPr>
              <a:t>(A) 14 PRV σταθερής ρύθμισης</a:t>
            </a:r>
            <a:endParaRPr lang="el-GR" sz="2000" b="0" strike="noStrike" spc="-1" dirty="0">
              <a:solidFill>
                <a:srgbClr val="595959"/>
              </a:solidFill>
              <a:latin typeface="Corbel"/>
            </a:endParaRPr>
          </a:p>
          <a:p>
            <a:pPr marL="0" indent="0">
              <a:lnSpc>
                <a:spcPct val="90000"/>
              </a:lnSpc>
              <a:buNone/>
              <a:tabLst>
                <a:tab pos="0" algn="l"/>
              </a:tabLst>
            </a:pPr>
            <a:r>
              <a:rPr lang="el-GR" sz="2000" b="1" strike="noStrike" spc="-1" dirty="0">
                <a:solidFill>
                  <a:srgbClr val="595959"/>
                </a:solidFill>
                <a:latin typeface="Calibri"/>
              </a:rPr>
              <a:t>(</a:t>
            </a:r>
            <a:r>
              <a:rPr lang="el-GR" sz="2000" b="1" strike="noStrike" spc="-1" dirty="0" err="1">
                <a:solidFill>
                  <a:srgbClr val="595959"/>
                </a:solidFill>
                <a:latin typeface="Calibri"/>
              </a:rPr>
              <a:t>fixed</a:t>
            </a:r>
            <a:r>
              <a:rPr lang="el-GR" sz="2000" b="1" strike="noStrike" spc="-1" dirty="0">
                <a:solidFill>
                  <a:srgbClr val="595959"/>
                </a:solidFill>
                <a:latin typeface="Calibri"/>
              </a:rPr>
              <a:t> </a:t>
            </a:r>
            <a:r>
              <a:rPr lang="el-GR" sz="2000" b="1" strike="noStrike" spc="-1" dirty="0" err="1">
                <a:solidFill>
                  <a:srgbClr val="595959"/>
                </a:solidFill>
                <a:latin typeface="Calibri"/>
              </a:rPr>
              <a:t>outlet</a:t>
            </a:r>
            <a:r>
              <a:rPr lang="el-GR" sz="2000" b="1" strike="noStrike" spc="-1" dirty="0">
                <a:solidFill>
                  <a:srgbClr val="595959"/>
                </a:solidFill>
                <a:latin typeface="Calibri"/>
              </a:rPr>
              <a:t>)</a:t>
            </a:r>
            <a:endParaRPr lang="el-GR" sz="2000" b="0" strike="noStrike" spc="-1" dirty="0">
              <a:solidFill>
                <a:srgbClr val="595959"/>
              </a:solidFill>
              <a:latin typeface="Corbel"/>
            </a:endParaRPr>
          </a:p>
        </p:txBody>
      </p:sp>
      <p:sp>
        <p:nvSpPr>
          <p:cNvPr id="392" name="Θέση περιεχομένου 2"/>
          <p:cNvSpPr/>
          <p:nvPr/>
        </p:nvSpPr>
        <p:spPr>
          <a:xfrm>
            <a:off x="3530520" y="1131480"/>
            <a:ext cx="3474360" cy="32486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marL="182880" indent="-182880">
              <a:lnSpc>
                <a:spcPct val="90000"/>
              </a:lnSpc>
              <a:spcBef>
                <a:spcPts val="1199"/>
              </a:spcBef>
              <a:buClr>
                <a:srgbClr val="40BAD2"/>
              </a:buClr>
              <a:buFont typeface="Arial"/>
              <a:buChar char="•"/>
            </a:pPr>
            <a:r>
              <a:rPr lang="el-GR" sz="2000" b="0" strike="noStrike" spc="-1">
                <a:solidFill>
                  <a:srgbClr val="595959"/>
                </a:solidFill>
                <a:latin typeface="Calibri"/>
                <a:ea typeface="Corbel"/>
              </a:rPr>
              <a:t>Σταθερή τιμή πίεσης καθ’ όλη τη διάρκεια λειτουργίας τους </a:t>
            </a:r>
            <a:endParaRPr lang="en-US" sz="2000" b="0" strike="noStrike" spc="-1">
              <a:latin typeface="Arial"/>
            </a:endParaRPr>
          </a:p>
          <a:p>
            <a:pPr marL="182880" indent="-182880">
              <a:lnSpc>
                <a:spcPct val="90000"/>
              </a:lnSpc>
              <a:spcBef>
                <a:spcPts val="1199"/>
              </a:spcBef>
              <a:buClr>
                <a:srgbClr val="40BAD2"/>
              </a:buClr>
              <a:buFont typeface="Arial,Sans-Serif"/>
              <a:buChar char="•"/>
            </a:pPr>
            <a:r>
              <a:rPr lang="el-GR" sz="2000" b="0" strike="noStrike" spc="-1">
                <a:solidFill>
                  <a:srgbClr val="595959"/>
                </a:solidFill>
                <a:latin typeface="Calibri"/>
                <a:ea typeface="Corbel"/>
              </a:rPr>
              <a:t>Αποτελεσματική σε περιοχές με χαμηλές γραμμικές απώλειες και μικρές χρονικές διακυμάνσεις στη ζήτηση ή υψηλές πιέσεις</a:t>
            </a:r>
            <a:endParaRPr lang="en-US" sz="2000" b="0" strike="noStrike" spc="-1">
              <a:latin typeface="Arial"/>
            </a:endParaRPr>
          </a:p>
          <a:p>
            <a:pPr marL="182880" indent="-182880">
              <a:lnSpc>
                <a:spcPct val="90000"/>
              </a:lnSpc>
              <a:spcBef>
                <a:spcPts val="1199"/>
              </a:spcBef>
              <a:buClr>
                <a:srgbClr val="40BAD2"/>
              </a:buClr>
              <a:buFont typeface="Arial"/>
              <a:buChar char="•"/>
            </a:pPr>
            <a:r>
              <a:rPr lang="el-GR" sz="2000" b="0" strike="noStrike" spc="-1">
                <a:solidFill>
                  <a:srgbClr val="595959"/>
                </a:solidFill>
                <a:latin typeface="Calibri"/>
                <a:ea typeface="Corbel"/>
              </a:rPr>
              <a:t>14 μεταβλητές</a:t>
            </a:r>
            <a:endParaRPr lang="en-US" sz="2000" b="0" strike="noStrike" spc="-1">
              <a:latin typeface="Arial"/>
            </a:endParaRPr>
          </a:p>
        </p:txBody>
      </p:sp>
      <p:sp>
        <p:nvSpPr>
          <p:cNvPr id="393" name="PlaceHolder 3"/>
          <p:cNvSpPr>
            <a:spLocks noGrp="1"/>
          </p:cNvSpPr>
          <p:nvPr>
            <p:ph/>
          </p:nvPr>
        </p:nvSpPr>
        <p:spPr>
          <a:xfrm>
            <a:off x="3819240" y="4913280"/>
            <a:ext cx="3474360" cy="812880"/>
          </a:xfrm>
          <a:prstGeom prst="rect">
            <a:avLst/>
          </a:prstGeom>
          <a:noFill/>
          <a:ln w="0">
            <a:noFill/>
          </a:ln>
        </p:spPr>
        <p:txBody>
          <a:bodyPr anchor="b">
            <a:noAutofit/>
          </a:bodyPr>
          <a:lstStyle/>
          <a:p>
            <a:pPr marL="0" indent="0">
              <a:lnSpc>
                <a:spcPct val="90000"/>
              </a:lnSpc>
              <a:buNone/>
              <a:tabLst>
                <a:tab pos="0" algn="l"/>
              </a:tabLst>
            </a:pPr>
            <a:r>
              <a:rPr lang="el-GR" sz="2000" b="1" strike="noStrike" spc="-1" dirty="0">
                <a:solidFill>
                  <a:srgbClr val="595959"/>
                </a:solidFill>
                <a:latin typeface="Calibri"/>
              </a:rPr>
              <a:t>(B) 14 PRV χρονικά μεταβαλλόμενης ρύθμισης</a:t>
            </a:r>
            <a:endParaRPr lang="el-GR" sz="2000" b="0" strike="noStrike" spc="-1" dirty="0">
              <a:solidFill>
                <a:srgbClr val="595959"/>
              </a:solidFill>
              <a:latin typeface="Corbel"/>
            </a:endParaRPr>
          </a:p>
          <a:p>
            <a:pPr marL="0" indent="0">
              <a:lnSpc>
                <a:spcPct val="90000"/>
              </a:lnSpc>
              <a:buNone/>
              <a:tabLst>
                <a:tab pos="0" algn="l"/>
              </a:tabLst>
            </a:pPr>
            <a:r>
              <a:rPr lang="el-GR" sz="2000" b="1" strike="noStrike" spc="-1" dirty="0">
                <a:solidFill>
                  <a:srgbClr val="595959"/>
                </a:solidFill>
                <a:latin typeface="Calibri"/>
              </a:rPr>
              <a:t>(</a:t>
            </a:r>
            <a:r>
              <a:rPr lang="el-GR" sz="2000" b="1" strike="noStrike" spc="-1" dirty="0" err="1">
                <a:solidFill>
                  <a:srgbClr val="595959"/>
                </a:solidFill>
                <a:latin typeface="Calibri"/>
              </a:rPr>
              <a:t>time</a:t>
            </a:r>
            <a:r>
              <a:rPr lang="el-GR" sz="2000" b="1" strike="noStrike" spc="-1" dirty="0">
                <a:solidFill>
                  <a:srgbClr val="595959"/>
                </a:solidFill>
                <a:latin typeface="Calibri"/>
              </a:rPr>
              <a:t> </a:t>
            </a:r>
            <a:r>
              <a:rPr lang="el-GR" sz="2000" b="1" strike="noStrike" spc="-1" dirty="0" err="1">
                <a:solidFill>
                  <a:srgbClr val="595959"/>
                </a:solidFill>
                <a:latin typeface="Calibri"/>
              </a:rPr>
              <a:t>modulated</a:t>
            </a:r>
            <a:r>
              <a:rPr lang="el-GR" sz="2000" b="1" strike="noStrike" spc="-1" dirty="0">
                <a:solidFill>
                  <a:srgbClr val="595959"/>
                </a:solidFill>
                <a:latin typeface="Calibri"/>
              </a:rPr>
              <a:t> PRV)</a:t>
            </a:r>
            <a:endParaRPr lang="el-GR" sz="2000" b="0" strike="noStrike" spc="-1" dirty="0">
              <a:solidFill>
                <a:srgbClr val="595959"/>
              </a:solidFill>
              <a:latin typeface="Corbel"/>
            </a:endParaRPr>
          </a:p>
        </p:txBody>
      </p:sp>
      <p:sp>
        <p:nvSpPr>
          <p:cNvPr id="394" name="TextBox 34"/>
          <p:cNvSpPr/>
          <p:nvPr/>
        </p:nvSpPr>
        <p:spPr>
          <a:xfrm>
            <a:off x="-6480" y="2840400"/>
            <a:ext cx="3563280" cy="283428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marL="343080" indent="-343080">
              <a:lnSpc>
                <a:spcPct val="150000"/>
              </a:lnSpc>
              <a:buClr>
                <a:srgbClr val="FFFFFF"/>
              </a:buClr>
              <a:buFont typeface="Arial"/>
              <a:buChar char="•"/>
            </a:pPr>
            <a:r>
              <a:rPr lang="en-US" sz="2000" b="1" strike="noStrike" spc="-1" dirty="0" err="1">
                <a:solidFill>
                  <a:srgbClr val="FFFFFF"/>
                </a:solidFill>
                <a:latin typeface="Calibri"/>
                <a:ea typeface="Corbel"/>
              </a:rPr>
              <a:t>Δύο</a:t>
            </a:r>
            <a:r>
              <a:rPr lang="en-US" sz="2000" b="1" strike="noStrike" spc="-1" dirty="0">
                <a:solidFill>
                  <a:srgbClr val="FFFFFF"/>
                </a:solidFill>
                <a:latin typeface="Calibri"/>
                <a:ea typeface="Corbel"/>
              </a:rPr>
              <a:t> </a:t>
            </a:r>
            <a:r>
              <a:rPr lang="en-US" sz="2000" b="1" strike="noStrike" spc="-1" dirty="0" err="1">
                <a:solidFill>
                  <a:srgbClr val="FFFFFF"/>
                </a:solidFill>
                <a:latin typeface="Calibri"/>
                <a:ea typeface="Corbel"/>
              </a:rPr>
              <a:t>σενάρι</a:t>
            </a:r>
            <a:r>
              <a:rPr lang="en-US" sz="2000" b="1" strike="noStrike" spc="-1" dirty="0">
                <a:solidFill>
                  <a:srgbClr val="FFFFFF"/>
                </a:solidFill>
                <a:latin typeface="Calibri"/>
                <a:ea typeface="Corbel"/>
              </a:rPr>
              <a:t>α με </a:t>
            </a:r>
            <a:endParaRPr lang="en-US" sz="2000" b="0" strike="noStrike" spc="-1" dirty="0">
              <a:latin typeface="Arial"/>
            </a:endParaRPr>
          </a:p>
          <a:p>
            <a:pPr>
              <a:lnSpc>
                <a:spcPct val="150000"/>
              </a:lnSpc>
            </a:pPr>
            <a:r>
              <a:rPr lang="en-US" sz="2000" b="1" strike="noStrike" spc="-1" dirty="0">
                <a:solidFill>
                  <a:srgbClr val="FFFFFF"/>
                </a:solidFill>
                <a:latin typeface="Calibri"/>
                <a:ea typeface="Corbel"/>
              </a:rPr>
              <a:t>      </a:t>
            </a:r>
            <a:r>
              <a:rPr lang="en-US" sz="2000" b="1" strike="noStrike" spc="-1" dirty="0" err="1">
                <a:solidFill>
                  <a:srgbClr val="FFFFFF"/>
                </a:solidFill>
                <a:latin typeface="Calibri"/>
                <a:ea typeface="Corbel"/>
              </a:rPr>
              <a:t>δι</a:t>
            </a:r>
            <a:r>
              <a:rPr lang="en-US" sz="2000" b="1" strike="noStrike" spc="-1" dirty="0">
                <a:solidFill>
                  <a:srgbClr val="FFFFFF"/>
                </a:solidFill>
                <a:latin typeface="Calibri"/>
                <a:ea typeface="Corbel"/>
              </a:rPr>
              <a:t>αφορετικούς τύπους PRV</a:t>
            </a:r>
            <a:endParaRPr lang="en-US" sz="2000" b="0" strike="noStrike" spc="-1" dirty="0">
              <a:latin typeface="Arial"/>
            </a:endParaRPr>
          </a:p>
          <a:p>
            <a:pPr marL="343080" indent="-343080">
              <a:lnSpc>
                <a:spcPct val="150000"/>
              </a:lnSpc>
              <a:buClr>
                <a:srgbClr val="FFFFFF"/>
              </a:buClr>
              <a:buFont typeface="Arial"/>
              <a:buChar char="•"/>
            </a:pPr>
            <a:r>
              <a:rPr lang="en-US" sz="2000" b="1" strike="noStrike" spc="-1" dirty="0" err="1">
                <a:solidFill>
                  <a:srgbClr val="FFFFFF"/>
                </a:solidFill>
                <a:latin typeface="Calibri"/>
                <a:ea typeface="Corbel"/>
              </a:rPr>
              <a:t>Δι</a:t>
            </a:r>
            <a:r>
              <a:rPr lang="en-US" sz="2000" b="1" strike="noStrike" spc="-1" dirty="0">
                <a:solidFill>
                  <a:srgbClr val="FFFFFF"/>
                </a:solidFill>
                <a:latin typeface="Calibri"/>
                <a:ea typeface="Corbel"/>
              </a:rPr>
              <a:t>ατήρηση θέσεων – Βελτιστοποίηση ρυθμίσεων</a:t>
            </a:r>
            <a:endParaRPr lang="en-US" sz="2000" b="0" strike="noStrike" spc="-1" dirty="0">
              <a:latin typeface="Arial"/>
            </a:endParaRPr>
          </a:p>
          <a:p>
            <a:pPr marL="343080" indent="-343080">
              <a:lnSpc>
                <a:spcPct val="150000"/>
              </a:lnSpc>
              <a:buClr>
                <a:srgbClr val="FFFFFF"/>
              </a:buClr>
              <a:buFont typeface="Arial"/>
              <a:buChar char="•"/>
            </a:pPr>
            <a:r>
              <a:rPr lang="en-US" sz="2000" b="1" strike="noStrike" spc="-1" dirty="0" err="1">
                <a:solidFill>
                  <a:srgbClr val="FFFFFF"/>
                </a:solidFill>
                <a:latin typeface="Calibri"/>
                <a:ea typeface="Corbel"/>
              </a:rPr>
              <a:t>Αξιο</a:t>
            </a:r>
            <a:r>
              <a:rPr lang="en-US" sz="2000" b="1" strike="noStrike" spc="-1" dirty="0">
                <a:solidFill>
                  <a:srgbClr val="FFFFFF"/>
                </a:solidFill>
                <a:latin typeface="Calibri"/>
                <a:ea typeface="Corbel"/>
              </a:rPr>
              <a:t>ποίηση υφιστάμενων υποδομών</a:t>
            </a:r>
            <a:endParaRPr lang="en-US" sz="2000" b="0" strike="noStrike" spc="-1" dirty="0">
              <a:latin typeface="Arial"/>
            </a:endParaRPr>
          </a:p>
        </p:txBody>
      </p:sp>
      <p:sp>
        <p:nvSpPr>
          <p:cNvPr id="395" name="Τίτλος 1"/>
          <p:cNvSpPr/>
          <p:nvPr/>
        </p:nvSpPr>
        <p:spPr>
          <a:xfrm>
            <a:off x="253080" y="1101240"/>
            <a:ext cx="2946960" cy="165132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a:lnSpc>
                <a:spcPct val="90000"/>
              </a:lnSpc>
            </a:pPr>
            <a:r>
              <a:rPr lang="el-GR" sz="3600" b="0" strike="noStrike" spc="-60">
                <a:solidFill>
                  <a:srgbClr val="FFFFFF"/>
                </a:solidFill>
                <a:latin typeface="Corbel"/>
              </a:rPr>
              <a:t>Σενάρια διαχείρισης πίεσης</a:t>
            </a:r>
            <a:endParaRPr lang="en-US" sz="3600" b="0" strike="noStrike" spc="-1">
              <a:latin typeface="Arial"/>
            </a:endParaRPr>
          </a:p>
        </p:txBody>
      </p:sp>
      <p:pic>
        <p:nvPicPr>
          <p:cNvPr id="396" name="Εικόνα 2"/>
          <p:cNvPicPr/>
          <p:nvPr/>
        </p:nvPicPr>
        <p:blipFill>
          <a:blip r:embed="rId3"/>
          <a:stretch/>
        </p:blipFill>
        <p:spPr>
          <a:xfrm>
            <a:off x="7010640" y="807480"/>
            <a:ext cx="4466880" cy="2741040"/>
          </a:xfrm>
          <a:prstGeom prst="rect">
            <a:avLst/>
          </a:prstGeom>
          <a:ln w="0">
            <a:noFill/>
          </a:ln>
        </p:spPr>
      </p:pic>
      <p:sp>
        <p:nvSpPr>
          <p:cNvPr id="397" name="TextBox 2"/>
          <p:cNvSpPr/>
          <p:nvPr/>
        </p:nvSpPr>
        <p:spPr>
          <a:xfrm>
            <a:off x="9647640" y="3388320"/>
            <a:ext cx="2170080" cy="3351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nSpc>
                <a:spcPct val="100000"/>
              </a:lnSpc>
            </a:pPr>
            <a:r>
              <a:rPr lang="el-GR" sz="1600" b="0" i="1" strike="noStrike" spc="-1">
                <a:solidFill>
                  <a:srgbClr val="000000"/>
                </a:solidFill>
                <a:latin typeface="Calibri"/>
              </a:rPr>
              <a:t>Puust et al. 2010</a:t>
            </a:r>
            <a:endParaRPr lang="en-US" sz="1600" b="0" strike="noStrike" spc="-1">
              <a:latin typeface="Arial"/>
            </a:endParaRPr>
          </a:p>
        </p:txBody>
      </p:sp>
      <p:sp>
        <p:nvSpPr>
          <p:cNvPr id="398" name="Ορθογώνιο 3"/>
          <p:cNvSpPr/>
          <p:nvPr/>
        </p:nvSpPr>
        <p:spPr>
          <a:xfrm>
            <a:off x="3536640" y="4141080"/>
            <a:ext cx="7935120" cy="2285640"/>
          </a:xfrm>
          <a:prstGeom prst="rect">
            <a:avLst/>
          </a:prstGeom>
          <a:noFill/>
          <a:ln w="28575">
            <a:solidFill>
              <a:srgbClr val="40BAD2"/>
            </a:solidFill>
            <a:round/>
          </a:ln>
        </p:spPr>
        <p:style>
          <a:lnRef idx="2">
            <a:schemeClr val="accent1"/>
          </a:lnRef>
          <a:fillRef idx="1">
            <a:schemeClr val="lt1"/>
          </a:fillRef>
          <a:effectRef idx="0">
            <a:schemeClr val="accent1"/>
          </a:effectRef>
          <a:fontRef idx="minor"/>
        </p:style>
      </p:sp>
      <p:sp>
        <p:nvSpPr>
          <p:cNvPr id="399" name="Ορθογώνιο 5"/>
          <p:cNvSpPr/>
          <p:nvPr/>
        </p:nvSpPr>
        <p:spPr>
          <a:xfrm>
            <a:off x="3523680" y="462600"/>
            <a:ext cx="3494160" cy="3612600"/>
          </a:xfrm>
          <a:prstGeom prst="rect">
            <a:avLst/>
          </a:prstGeom>
          <a:noFill/>
          <a:ln w="28575">
            <a:solidFill>
              <a:srgbClr val="40BAD2"/>
            </a:solidFill>
            <a:round/>
          </a:ln>
        </p:spPr>
        <p:style>
          <a:lnRef idx="2">
            <a:schemeClr val="accent1"/>
          </a:lnRef>
          <a:fillRef idx="1">
            <a:schemeClr val="lt1"/>
          </a:fillRef>
          <a:effectRef idx="0">
            <a:schemeClr val="accent1"/>
          </a:effectRef>
          <a:fontRef idx="minor"/>
        </p:style>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0" name="Rectangle 40"/>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01" name="Rectangle 42"/>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02" name="PlaceHolder 1"/>
          <p:cNvSpPr>
            <a:spLocks noGrp="1"/>
          </p:cNvSpPr>
          <p:nvPr>
            <p:ph type="title"/>
          </p:nvPr>
        </p:nvSpPr>
        <p:spPr>
          <a:xfrm>
            <a:off x="253080" y="1123920"/>
            <a:ext cx="3091680" cy="4600800"/>
          </a:xfrm>
          <a:prstGeom prst="rect">
            <a:avLst/>
          </a:prstGeom>
          <a:noFill/>
          <a:ln w="0">
            <a:noFill/>
          </a:ln>
        </p:spPr>
        <p:txBody>
          <a:bodyPr anchor="ctr">
            <a:normAutofit/>
          </a:bodyPr>
          <a:lstStyle/>
          <a:p>
            <a:pPr>
              <a:lnSpc>
                <a:spcPct val="90000"/>
              </a:lnSpc>
            </a:pPr>
            <a:r>
              <a:rPr lang="en-US" sz="3200" b="0" strike="noStrike" spc="-60">
                <a:solidFill>
                  <a:srgbClr val="FFFFFF"/>
                </a:solidFill>
                <a:latin typeface="Corbel"/>
              </a:rPr>
              <a:t>Πλαίσιο βελτιστοποίησης</a:t>
            </a:r>
            <a:endParaRPr lang="el-GR" sz="3200" b="0" strike="noStrike" spc="-1">
              <a:solidFill>
                <a:srgbClr val="000000"/>
              </a:solidFill>
              <a:latin typeface="Corbel"/>
            </a:endParaRPr>
          </a:p>
        </p:txBody>
      </p:sp>
      <p:sp>
        <p:nvSpPr>
          <p:cNvPr id="403" name="PlaceHolder 2"/>
          <p:cNvSpPr>
            <a:spLocks noGrp="1"/>
          </p:cNvSpPr>
          <p:nvPr>
            <p:ph/>
          </p:nvPr>
        </p:nvSpPr>
        <p:spPr>
          <a:xfrm>
            <a:off x="3869280" y="772200"/>
            <a:ext cx="7314840" cy="3472200"/>
          </a:xfrm>
          <a:prstGeom prst="rect">
            <a:avLst/>
          </a:prstGeom>
          <a:noFill/>
          <a:ln w="0">
            <a:noFill/>
          </a:ln>
        </p:spPr>
        <p:txBody>
          <a:bodyPr anchor="ctr">
            <a:noAutofit/>
          </a:bodyPr>
          <a:lstStyle/>
          <a:p>
            <a:pPr marL="182880" indent="-182880">
              <a:lnSpc>
                <a:spcPct val="150000"/>
              </a:lnSpc>
              <a:spcBef>
                <a:spcPts val="99"/>
              </a:spcBef>
              <a:buClr>
                <a:srgbClr val="40BAD2"/>
              </a:buClr>
              <a:buFont typeface="Arial"/>
              <a:buChar char="•"/>
            </a:pPr>
            <a:r>
              <a:rPr lang="en-US" sz="2400" b="0" strike="noStrike" spc="-1">
                <a:solidFill>
                  <a:srgbClr val="595959"/>
                </a:solidFill>
                <a:latin typeface="Calibri"/>
              </a:rPr>
              <a:t>Βελτιστοποίηση για διάρκεια τριών ημερών</a:t>
            </a:r>
            <a:endParaRPr lang="el-GR" sz="2400" b="0" strike="noStrike" spc="-1">
              <a:solidFill>
                <a:srgbClr val="595959"/>
              </a:solidFill>
              <a:latin typeface="Corbel"/>
            </a:endParaRPr>
          </a:p>
          <a:p>
            <a:pPr marL="182880" indent="-182880">
              <a:lnSpc>
                <a:spcPct val="150000"/>
              </a:lnSpc>
              <a:spcBef>
                <a:spcPts val="99"/>
              </a:spcBef>
              <a:buClr>
                <a:srgbClr val="40BAD2"/>
              </a:buClr>
              <a:buFont typeface="Arial"/>
              <a:buChar char="•"/>
            </a:pPr>
            <a:r>
              <a:rPr lang="en-US" sz="2400" b="0" strike="noStrike" spc="-1">
                <a:solidFill>
                  <a:srgbClr val="595959"/>
                </a:solidFill>
                <a:latin typeface="Calibri"/>
              </a:rPr>
              <a:t>Εφαρμογή βελτιστοποιημένων ρυθμίσεων και προσομοίωση μίας εβδομάδας</a:t>
            </a:r>
            <a:endParaRPr lang="el-GR" sz="2400" b="0" strike="noStrike" spc="-1">
              <a:solidFill>
                <a:srgbClr val="595959"/>
              </a:solidFill>
              <a:latin typeface="Corbel"/>
            </a:endParaRPr>
          </a:p>
          <a:p>
            <a:pPr marL="182880" indent="-182880">
              <a:lnSpc>
                <a:spcPct val="150000"/>
              </a:lnSpc>
              <a:spcBef>
                <a:spcPts val="99"/>
              </a:spcBef>
              <a:buClr>
                <a:srgbClr val="40BAD2"/>
              </a:buClr>
              <a:buFont typeface="Arial"/>
              <a:buChar char="•"/>
            </a:pPr>
            <a:r>
              <a:rPr lang="en-US" sz="2400" b="0" strike="noStrike" spc="-1">
                <a:solidFill>
                  <a:srgbClr val="595959"/>
                </a:solidFill>
                <a:latin typeface="Calibri"/>
              </a:rPr>
              <a:t>Eξαγωγή αποτελεσμάτων</a:t>
            </a:r>
            <a:endParaRPr lang="el-GR" sz="2400" b="0" strike="noStrike" spc="-1">
              <a:solidFill>
                <a:srgbClr val="595959"/>
              </a:solidFill>
              <a:latin typeface="Corbel"/>
            </a:endParaRPr>
          </a:p>
          <a:p>
            <a:pPr marL="182880" indent="-182880">
              <a:lnSpc>
                <a:spcPct val="150000"/>
              </a:lnSpc>
              <a:spcBef>
                <a:spcPts val="99"/>
              </a:spcBef>
              <a:buClr>
                <a:srgbClr val="40BAD2"/>
              </a:buClr>
              <a:buFont typeface="Arial"/>
              <a:buChar char="•"/>
            </a:pPr>
            <a:r>
              <a:rPr lang="en-US" sz="2400" b="0" strike="noStrike" spc="-1">
                <a:solidFill>
                  <a:srgbClr val="595959"/>
                </a:solidFill>
                <a:latin typeface="Calibri"/>
              </a:rPr>
              <a:t>Στοχική συνάρτηση:</a:t>
            </a:r>
            <a:endParaRPr lang="el-GR" sz="2400" b="0" strike="noStrike" spc="-1">
              <a:solidFill>
                <a:srgbClr val="595959"/>
              </a:solidFill>
              <a:latin typeface="Corbel"/>
            </a:endParaRPr>
          </a:p>
        </p:txBody>
      </p:sp>
      <p:pic>
        <p:nvPicPr>
          <p:cNvPr id="404" name="Εικόνα 15"/>
          <p:cNvPicPr/>
          <p:nvPr/>
        </p:nvPicPr>
        <p:blipFill>
          <a:blip r:embed="rId3"/>
          <a:stretch/>
        </p:blipFill>
        <p:spPr>
          <a:xfrm>
            <a:off x="4335480" y="4105080"/>
            <a:ext cx="5594040" cy="1143000"/>
          </a:xfrm>
          <a:prstGeom prst="rect">
            <a:avLst/>
          </a:prstGeom>
          <a:ln w="0">
            <a:noFill/>
          </a:ln>
        </p:spPr>
      </p:pic>
      <p:sp>
        <p:nvSpPr>
          <p:cNvPr id="405" name="Ορθογώνιο 2"/>
          <p:cNvSpPr/>
          <p:nvPr/>
        </p:nvSpPr>
        <p:spPr>
          <a:xfrm>
            <a:off x="5507280" y="4102920"/>
            <a:ext cx="682920" cy="1145880"/>
          </a:xfrm>
          <a:prstGeom prst="rect">
            <a:avLst/>
          </a:prstGeom>
          <a:noFill/>
          <a:ln w="57150">
            <a:solidFill>
              <a:srgbClr val="EE7008">
                <a:lumMod val="60000"/>
                <a:lumOff val="40000"/>
              </a:srgbClr>
            </a:solidFill>
            <a:round/>
          </a:ln>
        </p:spPr>
        <p:style>
          <a:lnRef idx="2">
            <a:schemeClr val="accent1">
              <a:shade val="50000"/>
            </a:schemeClr>
          </a:lnRef>
          <a:fillRef idx="1">
            <a:schemeClr val="accent1"/>
          </a:fillRef>
          <a:effectRef idx="0">
            <a:schemeClr val="accent1"/>
          </a:effectRef>
          <a:fontRef idx="minor"/>
        </p:style>
      </p:sp>
      <p:sp>
        <p:nvSpPr>
          <p:cNvPr id="406" name="Ορθογώνιο 3"/>
          <p:cNvSpPr/>
          <p:nvPr/>
        </p:nvSpPr>
        <p:spPr>
          <a:xfrm>
            <a:off x="7031520" y="4416840"/>
            <a:ext cx="1431720" cy="698400"/>
          </a:xfrm>
          <a:prstGeom prst="rect">
            <a:avLst/>
          </a:prstGeom>
          <a:noFill/>
          <a:ln w="57150">
            <a:solidFill>
              <a:srgbClr val="EE7008">
                <a:lumMod val="60000"/>
                <a:lumOff val="40000"/>
              </a:srgbClr>
            </a:solidFill>
            <a:round/>
          </a:ln>
        </p:spPr>
        <p:style>
          <a:lnRef idx="2">
            <a:schemeClr val="accent1">
              <a:shade val="50000"/>
            </a:schemeClr>
          </a:lnRef>
          <a:fillRef idx="1">
            <a:schemeClr val="accent1"/>
          </a:fillRef>
          <a:effectRef idx="0">
            <a:schemeClr val="accent1"/>
          </a:effectRef>
          <a:fontRef idx="minor"/>
        </p:style>
      </p:sp>
      <p:sp>
        <p:nvSpPr>
          <p:cNvPr id="407" name="Ορθογώνιο 4"/>
          <p:cNvSpPr/>
          <p:nvPr/>
        </p:nvSpPr>
        <p:spPr>
          <a:xfrm>
            <a:off x="9291240" y="4416840"/>
            <a:ext cx="659160" cy="726120"/>
          </a:xfrm>
          <a:prstGeom prst="rect">
            <a:avLst/>
          </a:prstGeom>
          <a:noFill/>
          <a:ln w="57150">
            <a:solidFill>
              <a:srgbClr val="EE7008">
                <a:lumMod val="60000"/>
                <a:lumOff val="40000"/>
              </a:srgbClr>
            </a:solidFill>
            <a:round/>
          </a:ln>
        </p:spPr>
        <p:style>
          <a:lnRef idx="2">
            <a:schemeClr val="accent1">
              <a:shade val="50000"/>
            </a:schemeClr>
          </a:lnRef>
          <a:fillRef idx="1">
            <a:schemeClr val="accent1"/>
          </a:fillRef>
          <a:effectRef idx="0">
            <a:schemeClr val="accent1"/>
          </a:effectRef>
          <a:fontRef idx="minor"/>
        </p:style>
      </p:sp>
      <p:pic>
        <p:nvPicPr>
          <p:cNvPr id="408" name="Εικόνα 9" descr="Εικόνα που περιέχει κείμενο&#10;&#10;Περιγραφή που δημιουργήθηκε αυτόματα"/>
          <p:cNvPicPr/>
          <p:nvPr/>
        </p:nvPicPr>
        <p:blipFill>
          <a:blip r:embed="rId4"/>
          <a:stretch/>
        </p:blipFill>
        <p:spPr>
          <a:xfrm>
            <a:off x="5221800" y="5154120"/>
            <a:ext cx="4842000" cy="979560"/>
          </a:xfrm>
          <a:prstGeom prst="rect">
            <a:avLst/>
          </a:prstGeom>
          <a:ln w="0">
            <a:noFill/>
          </a:ln>
        </p:spPr>
      </p:pic>
      <p:sp>
        <p:nvSpPr>
          <p:cNvPr id="409" name="TextBox 6"/>
          <p:cNvSpPr/>
          <p:nvPr/>
        </p:nvSpPr>
        <p:spPr>
          <a:xfrm>
            <a:off x="3870360" y="6235200"/>
            <a:ext cx="2742840" cy="40284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nSpc>
                <a:spcPct val="100000"/>
              </a:lnSpc>
            </a:pPr>
            <a:r>
              <a:rPr lang="en-US" sz="1800" b="0" strike="noStrike" spc="-1">
                <a:solidFill>
                  <a:srgbClr val="000000"/>
                </a:solidFill>
                <a:latin typeface="Calibri"/>
              </a:rPr>
              <a:t>w</a:t>
            </a:r>
            <a:r>
              <a:rPr lang="en-US" sz="1800" b="0" strike="noStrike" spc="-1" baseline="-25000">
                <a:solidFill>
                  <a:srgbClr val="000000"/>
                </a:solidFill>
                <a:latin typeface="Calibri"/>
              </a:rPr>
              <a:t>1</a:t>
            </a:r>
            <a:r>
              <a:rPr lang="en-US" sz="1800" b="0" strike="noStrike" spc="-1">
                <a:solidFill>
                  <a:srgbClr val="000000"/>
                </a:solidFill>
                <a:latin typeface="Calibri"/>
              </a:rPr>
              <a:t> = 6 , w</a:t>
            </a:r>
            <a:r>
              <a:rPr lang="en-US" sz="1800" b="0" strike="noStrike" spc="-1" baseline="-25000">
                <a:solidFill>
                  <a:srgbClr val="000000"/>
                </a:solidFill>
                <a:latin typeface="Calibri"/>
              </a:rPr>
              <a:t>2</a:t>
            </a:r>
            <a:r>
              <a:rPr lang="en-US" sz="1800" b="0" strike="noStrike" spc="-1">
                <a:solidFill>
                  <a:srgbClr val="000000"/>
                </a:solidFill>
                <a:latin typeface="Calibri"/>
              </a:rPr>
              <a:t> = 0.8, w</a:t>
            </a:r>
            <a:r>
              <a:rPr lang="en-US" sz="1800" b="0" strike="noStrike" spc="-1" baseline="-25000">
                <a:solidFill>
                  <a:srgbClr val="000000"/>
                </a:solidFill>
                <a:latin typeface="Calibri"/>
              </a:rPr>
              <a:t>3</a:t>
            </a:r>
            <a:r>
              <a:rPr lang="en-US" sz="1800" b="0" strike="noStrike" spc="-1">
                <a:solidFill>
                  <a:srgbClr val="000000"/>
                </a:solidFill>
                <a:latin typeface="Calibri"/>
              </a:rPr>
              <a:t> = 1</a:t>
            </a:r>
            <a:endParaRPr lang="en-US" sz="1800" b="0" strike="noStrike" spc="-1">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0"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11"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12"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413" name="Εικόνα 5"/>
          <p:cNvPicPr/>
          <p:nvPr/>
        </p:nvPicPr>
        <p:blipFill>
          <a:blip r:embed="rId3"/>
          <a:srcRect t="2180" r="119" b="7639"/>
          <a:stretch/>
        </p:blipFill>
        <p:spPr>
          <a:xfrm>
            <a:off x="942840" y="195480"/>
            <a:ext cx="11118240" cy="6639840"/>
          </a:xfrm>
          <a:prstGeom prst="rect">
            <a:avLst/>
          </a:prstGeom>
          <a:ln w="0">
            <a:noFill/>
          </a:ln>
        </p:spPr>
      </p:pic>
      <p:sp>
        <p:nvSpPr>
          <p:cNvPr id="414"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415" name="PlaceHolder 1"/>
          <p:cNvSpPr>
            <a:spLocks noGrp="1"/>
          </p:cNvSpPr>
          <p:nvPr>
            <p:ph type="title"/>
          </p:nvPr>
        </p:nvSpPr>
        <p:spPr>
          <a:xfrm>
            <a:off x="1069920" y="1298520"/>
            <a:ext cx="7314840" cy="3254760"/>
          </a:xfrm>
          <a:prstGeom prst="rect">
            <a:avLst/>
          </a:prstGeom>
          <a:noFill/>
          <a:ln w="0">
            <a:noFill/>
          </a:ln>
        </p:spPr>
        <p:txBody>
          <a:bodyPr anchor="b">
            <a:normAutofit fontScale="97000"/>
          </a:bodyPr>
          <a:lstStyle/>
          <a:p>
            <a:pPr>
              <a:lnSpc>
                <a:spcPct val="90000"/>
              </a:lnSpc>
            </a:pPr>
            <a:r>
              <a:rPr lang="el-GR" sz="5900" b="0" strike="noStrike" spc="-100">
                <a:solidFill>
                  <a:srgbClr val="FFFFFF"/>
                </a:solidFill>
                <a:latin typeface="Corbel"/>
                <a:ea typeface="Corbel"/>
              </a:rPr>
              <a:t>Σενάριο διαχείρισης πίεσης με PRV σταθερής ρύθμισης</a:t>
            </a:r>
            <a:endParaRPr lang="el-GR" sz="5900" b="0" strike="noStrike" spc="-1">
              <a:solidFill>
                <a:srgbClr val="000000"/>
              </a:solidFill>
              <a:latin typeface="Corbel"/>
            </a:endParaRPr>
          </a:p>
        </p:txBody>
      </p:sp>
      <p:sp>
        <p:nvSpPr>
          <p:cNvPr id="416"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17" name="TextBox 3"/>
          <p:cNvSpPr/>
          <p:nvPr/>
        </p:nvSpPr>
        <p:spPr>
          <a:xfrm>
            <a:off x="3347280" y="981360"/>
            <a:ext cx="5777640" cy="4575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gn="r">
              <a:lnSpc>
                <a:spcPct val="100000"/>
              </a:lnSpc>
            </a:pPr>
            <a:r>
              <a:rPr lang="en-US" sz="2400" b="0" strike="noStrike" spc="-1">
                <a:solidFill>
                  <a:srgbClr val="FFFFFF"/>
                </a:solidFill>
                <a:latin typeface="Corbel"/>
              </a:rPr>
              <a:t>Σενάρια Διαχέιρισης Πίεσης</a:t>
            </a:r>
            <a:endParaRPr lang="en-US" sz="2400" b="0" strike="noStrike" spc="-1">
              <a:latin typeface="Arial"/>
            </a:endParaRPr>
          </a:p>
        </p:txBody>
      </p:sp>
      <p:sp>
        <p:nvSpPr>
          <p:cNvPr id="418" name="Ορθογώνιο 7"/>
          <p:cNvSpPr/>
          <p:nvPr/>
        </p:nvSpPr>
        <p:spPr>
          <a:xfrm flipH="1" flipV="1">
            <a:off x="5324760" y="193680"/>
            <a:ext cx="6474960" cy="412200"/>
          </a:xfrm>
          <a:prstGeom prst="rect">
            <a:avLst/>
          </a:prstGeom>
          <a:solidFill>
            <a:srgbClr val="FFFFFF"/>
          </a:solidFill>
          <a:ln>
            <a:noFill/>
          </a:ln>
        </p:spPr>
        <p:style>
          <a:lnRef idx="2">
            <a:schemeClr val="accent1"/>
          </a:lnRef>
          <a:fillRef idx="1">
            <a:schemeClr val="lt1"/>
          </a:fillRef>
          <a:effectRef idx="0">
            <a:schemeClr val="accent1"/>
          </a:effectRef>
          <a:fontRef idx="minor"/>
        </p:style>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 name="Rectangle 2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20" name="Rectangle 3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21" name="Rectangle 3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22" name="Rectangle 35"/>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23" name="PlaceHolder 1"/>
          <p:cNvSpPr>
            <a:spLocks noGrp="1"/>
          </p:cNvSpPr>
          <p:nvPr>
            <p:ph type="title"/>
          </p:nvPr>
        </p:nvSpPr>
        <p:spPr>
          <a:xfrm>
            <a:off x="172800" y="892800"/>
            <a:ext cx="3258360" cy="3254760"/>
          </a:xfrm>
          <a:prstGeom prst="rect">
            <a:avLst/>
          </a:prstGeom>
          <a:noFill/>
          <a:ln w="0">
            <a:noFill/>
          </a:ln>
        </p:spPr>
        <p:txBody>
          <a:bodyPr anchor="b">
            <a:normAutofit/>
          </a:bodyPr>
          <a:lstStyle/>
          <a:p>
            <a:pPr>
              <a:lnSpc>
                <a:spcPct val="90000"/>
              </a:lnSpc>
            </a:pPr>
            <a:r>
              <a:rPr lang="en-US" sz="3200" b="0" strike="noStrike" spc="-100">
                <a:solidFill>
                  <a:srgbClr val="FFFFFF"/>
                </a:solidFill>
                <a:latin typeface="Corbel"/>
              </a:rPr>
              <a:t>Βελτιστοποιημένες ρυθμίσεις PRV σταθερής ρύθμισης</a:t>
            </a:r>
            <a:endParaRPr lang="el-GR" sz="3200" b="0" strike="noStrike" spc="-1">
              <a:solidFill>
                <a:srgbClr val="000000"/>
              </a:solidFill>
              <a:latin typeface="Corbel"/>
            </a:endParaRPr>
          </a:p>
          <a:p>
            <a:pPr>
              <a:lnSpc>
                <a:spcPct val="90000"/>
              </a:lnSpc>
            </a:pPr>
            <a:endParaRPr lang="el-GR" sz="3200" b="0" strike="noStrike" spc="-1">
              <a:solidFill>
                <a:srgbClr val="000000"/>
              </a:solidFill>
              <a:latin typeface="Corbel"/>
            </a:endParaRPr>
          </a:p>
        </p:txBody>
      </p:sp>
      <p:sp>
        <p:nvSpPr>
          <p:cNvPr id="424" name="PlaceHolder 2"/>
          <p:cNvSpPr>
            <a:spLocks noGrp="1"/>
          </p:cNvSpPr>
          <p:nvPr>
            <p:ph/>
          </p:nvPr>
        </p:nvSpPr>
        <p:spPr>
          <a:xfrm>
            <a:off x="217800" y="4817160"/>
            <a:ext cx="3228120" cy="914040"/>
          </a:xfrm>
          <a:prstGeom prst="rect">
            <a:avLst/>
          </a:prstGeom>
          <a:noFill/>
          <a:ln w="0">
            <a:noFill/>
          </a:ln>
        </p:spPr>
        <p:txBody>
          <a:bodyPr anchor="t">
            <a:normAutofit/>
          </a:bodyPr>
          <a:lstStyle/>
          <a:p>
            <a:pPr algn="r">
              <a:lnSpc>
                <a:spcPct val="90000"/>
              </a:lnSpc>
              <a:spcBef>
                <a:spcPts val="1199"/>
              </a:spcBef>
              <a:tabLst>
                <a:tab pos="0" algn="l"/>
              </a:tabLst>
            </a:pPr>
            <a:r>
              <a:rPr lang="en-US" sz="2000" b="0" strike="noStrike" spc="-1">
                <a:solidFill>
                  <a:srgbClr val="FFFFFF"/>
                </a:solidFill>
                <a:latin typeface="Corbel"/>
              </a:rPr>
              <a:t>Σχήμα βελτιστοποίησης</a:t>
            </a:r>
            <a:endParaRPr lang="el-GR" sz="2000" b="0" strike="noStrike" spc="-1">
              <a:solidFill>
                <a:srgbClr val="595959"/>
              </a:solidFill>
              <a:latin typeface="Corbel"/>
            </a:endParaRPr>
          </a:p>
        </p:txBody>
      </p:sp>
      <p:pic>
        <p:nvPicPr>
          <p:cNvPr id="425" name="Εικόνα 14"/>
          <p:cNvPicPr/>
          <p:nvPr/>
        </p:nvPicPr>
        <p:blipFill>
          <a:blip r:embed="rId3"/>
          <a:srcRect l="42" t="-356" r="-1242"/>
          <a:stretch/>
        </p:blipFill>
        <p:spPr>
          <a:xfrm>
            <a:off x="3513600" y="1580040"/>
            <a:ext cx="8406720" cy="3778920"/>
          </a:xfrm>
          <a:prstGeom prst="rect">
            <a:avLst/>
          </a:prstGeom>
          <a:ln w="28575">
            <a:solidFill>
              <a:srgbClr val="40BAD2"/>
            </a:solidFill>
            <a:round/>
          </a:ln>
        </p:spPr>
      </p:pic>
      <p:sp>
        <p:nvSpPr>
          <p:cNvPr id="426" name="Rectangle 37"/>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27" name="Ορθογώνιο 4"/>
          <p:cNvSpPr/>
          <p:nvPr/>
        </p:nvSpPr>
        <p:spPr>
          <a:xfrm>
            <a:off x="6888600" y="1159200"/>
            <a:ext cx="2386440" cy="416520"/>
          </a:xfrm>
          <a:prstGeom prst="rect">
            <a:avLst/>
          </a:prstGeom>
          <a:solidFill>
            <a:srgbClr val="40BAD2"/>
          </a:solidFill>
          <a:ln>
            <a:solidFill>
              <a:srgbClr val="2F899B"/>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el-GR" sz="1800" b="0" strike="noStrike" spc="-1">
                <a:solidFill>
                  <a:srgbClr val="FFFFFF"/>
                </a:solidFill>
                <a:latin typeface="Corbel"/>
              </a:rPr>
              <a:t>14 μεταβλητές</a:t>
            </a:r>
            <a:endParaRPr lang="en-US" sz="1800" b="0" strike="noStrike" spc="-1">
              <a:latin typeface="Arial"/>
            </a:endParaRPr>
          </a:p>
        </p:txBody>
      </p:sp>
      <p:sp>
        <p:nvSpPr>
          <p:cNvPr id="428" name="Ορθογώνιο 5"/>
          <p:cNvSpPr/>
          <p:nvPr/>
        </p:nvSpPr>
        <p:spPr>
          <a:xfrm>
            <a:off x="11800080" y="1574280"/>
            <a:ext cx="106200" cy="3787200"/>
          </a:xfrm>
          <a:prstGeom prst="rect">
            <a:avLst/>
          </a:prstGeom>
          <a:solidFill>
            <a:srgbClr val="FFFFFF"/>
          </a:solidFill>
          <a:ln>
            <a:noFill/>
          </a:ln>
        </p:spPr>
        <p:style>
          <a:lnRef idx="2">
            <a:schemeClr val="accent1"/>
          </a:lnRef>
          <a:fillRef idx="1">
            <a:schemeClr val="l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1000"/>
                                  </p:stCondLst>
                                  <p:iterate>
                                    <p:tmAbs val="100"/>
                                  </p:iterate>
                                  <p:childTnLst>
                                    <p:set>
                                      <p:cBhvr>
                                        <p:cTn id="6" dur="1" fill="hold">
                                          <p:stCondLst>
                                            <p:cond delay="0"/>
                                          </p:stCondLst>
                                        </p:cTn>
                                        <p:tgtEl>
                                          <p:spTgt spid="423"/>
                                        </p:tgtEl>
                                        <p:attrNameLst>
                                          <p:attrName>style.visibility</p:attrName>
                                        </p:attrNameLst>
                                      </p:cBhvr>
                                      <p:to>
                                        <p:strVal val="visible"/>
                                      </p:to>
                                    </p:set>
                                    <p:animEffect transition="in" filter="fade">
                                      <p:cBhvr additive="repl">
                                        <p:cTn id="7" dur="700"/>
                                        <p:tgtEl>
                                          <p:spTgt spid="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29" name="PlaceHolder 1"/>
          <p:cNvSpPr>
            <a:spLocks noGrp="1"/>
          </p:cNvSpPr>
          <p:nvPr>
            <p:ph type="title"/>
          </p:nvPr>
        </p:nvSpPr>
        <p:spPr>
          <a:xfrm>
            <a:off x="-2160" y="2880000"/>
            <a:ext cx="3343680" cy="1131480"/>
          </a:xfrm>
          <a:prstGeom prst="rect">
            <a:avLst/>
          </a:prstGeom>
          <a:noFill/>
          <a:ln w="0">
            <a:noFill/>
          </a:ln>
        </p:spPr>
        <p:txBody>
          <a:bodyPr anchor="b">
            <a:noAutofit/>
          </a:bodyPr>
          <a:lstStyle/>
          <a:p>
            <a:pPr>
              <a:lnSpc>
                <a:spcPct val="90000"/>
              </a:lnSpc>
            </a:pPr>
            <a:r>
              <a:rPr lang="el-GR" sz="3200" b="0" strike="noStrike" spc="-60">
                <a:solidFill>
                  <a:srgbClr val="FFFFFF"/>
                </a:solidFill>
                <a:latin typeface="Corbel"/>
                <a:ea typeface="Corbel"/>
              </a:rPr>
              <a:t>Βελτιστοποιημένες ρυθμίσεις PRV σταθερής ρύθμισης</a:t>
            </a:r>
            <a:endParaRPr lang="el-GR" sz="3200" b="0" strike="noStrike" spc="-1">
              <a:solidFill>
                <a:srgbClr val="000000"/>
              </a:solidFill>
              <a:latin typeface="Corbel"/>
            </a:endParaRPr>
          </a:p>
        </p:txBody>
      </p:sp>
      <p:sp>
        <p:nvSpPr>
          <p:cNvPr id="430" name="Τίτλος 1"/>
          <p:cNvSpPr/>
          <p:nvPr/>
        </p:nvSpPr>
        <p:spPr>
          <a:xfrm>
            <a:off x="450720" y="488844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ea typeface="Corbel"/>
              </a:rPr>
              <a:t>Σύγκριση βελτιστοποιημένων ρυθμίσεων PRV με τις αρχικές</a:t>
            </a:r>
            <a:endParaRPr lang="en-US" sz="2000" b="0" strike="noStrike" spc="-1">
              <a:latin typeface="Arial"/>
            </a:endParaRPr>
          </a:p>
        </p:txBody>
      </p:sp>
      <p:pic>
        <p:nvPicPr>
          <p:cNvPr id="431" name="Εικόνα 5"/>
          <p:cNvPicPr/>
          <p:nvPr/>
        </p:nvPicPr>
        <p:blipFill>
          <a:blip r:embed="rId3"/>
          <a:srcRect l="5938" t="41267" r="6210" b="2199"/>
          <a:stretch/>
        </p:blipFill>
        <p:spPr>
          <a:xfrm>
            <a:off x="3300120" y="2859120"/>
            <a:ext cx="8713800" cy="3737880"/>
          </a:xfrm>
          <a:prstGeom prst="rect">
            <a:avLst/>
          </a:prstGeom>
          <a:ln w="28575">
            <a:solidFill>
              <a:srgbClr val="40BAD2"/>
            </a:solidFill>
            <a:round/>
          </a:ln>
        </p:spPr>
      </p:pic>
      <p:pic>
        <p:nvPicPr>
          <p:cNvPr id="432" name="Εικόνα 6" descr="Εικόνα που περιέχει πίνακας&#10;&#10;Περιγραφή που δημιουργήθηκε αυτόματα"/>
          <p:cNvPicPr/>
          <p:nvPr/>
        </p:nvPicPr>
        <p:blipFill>
          <a:blip r:embed="rId4"/>
          <a:srcRect l="-6934" r="-7165" b="-821"/>
          <a:stretch/>
        </p:blipFill>
        <p:spPr>
          <a:xfrm>
            <a:off x="3357000" y="264600"/>
            <a:ext cx="8598600" cy="3185280"/>
          </a:xfrm>
          <a:prstGeom prst="rect">
            <a:avLst/>
          </a:prstGeom>
          <a:ln w="0">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433" name="Εικόνα 15"/>
          <p:cNvPicPr/>
          <p:nvPr/>
        </p:nvPicPr>
        <p:blipFill>
          <a:blip r:embed="rId3"/>
          <a:srcRect l="3513" r="2459" b="9729"/>
          <a:stretch/>
        </p:blipFill>
        <p:spPr>
          <a:xfrm>
            <a:off x="2785680" y="582840"/>
            <a:ext cx="9131400" cy="5699520"/>
          </a:xfrm>
          <a:prstGeom prst="rect">
            <a:avLst/>
          </a:prstGeom>
          <a:ln w="28575">
            <a:solidFill>
              <a:srgbClr val="40BAD2"/>
            </a:solidFill>
            <a:round/>
          </a:ln>
        </p:spPr>
      </p:pic>
      <p:sp>
        <p:nvSpPr>
          <p:cNvPr id="434" name="PlaceHolder 1"/>
          <p:cNvSpPr>
            <a:spLocks noGrp="1"/>
          </p:cNvSpPr>
          <p:nvPr>
            <p:ph type="title"/>
          </p:nvPr>
        </p:nvSpPr>
        <p:spPr>
          <a:xfrm>
            <a:off x="-2160" y="2851200"/>
            <a:ext cx="2797560" cy="1160280"/>
          </a:xfrm>
          <a:prstGeom prst="rect">
            <a:avLst/>
          </a:prstGeom>
          <a:noFill/>
          <a:ln w="0">
            <a:noFill/>
          </a:ln>
        </p:spPr>
        <p:txBody>
          <a:bodyPr anchor="b">
            <a:noAutofit/>
          </a:bodyPr>
          <a:lstStyle/>
          <a:p>
            <a:pPr>
              <a:lnSpc>
                <a:spcPct val="90000"/>
              </a:lnSpc>
            </a:pPr>
            <a:r>
              <a:rPr lang="el-GR" sz="2400" b="0" strike="noStrike" spc="-60">
                <a:solidFill>
                  <a:srgbClr val="FFFFFF"/>
                </a:solidFill>
                <a:latin typeface="Corbel"/>
                <a:ea typeface="Corbel"/>
              </a:rPr>
              <a:t>Βελτιστοποιημένες ρυθμίσεις PRV σταθερής ρύθμισης</a:t>
            </a:r>
            <a:endParaRPr lang="el-GR" sz="2400" b="0" strike="noStrike" spc="-1">
              <a:solidFill>
                <a:srgbClr val="000000"/>
              </a:solidFill>
              <a:latin typeface="Corbel"/>
            </a:endParaRPr>
          </a:p>
        </p:txBody>
      </p:sp>
      <p:sp>
        <p:nvSpPr>
          <p:cNvPr id="435" name="Τίτλος 1"/>
          <p:cNvSpPr/>
          <p:nvPr/>
        </p:nvSpPr>
        <p:spPr>
          <a:xfrm>
            <a:off x="-9360" y="485964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alibri"/>
                <a:ea typeface="Corbel"/>
              </a:rPr>
              <a:t>Χωρική κατανομή ποσοστού μείωσης απωλειώ</a:t>
            </a:r>
            <a:r>
              <a:rPr lang="el-GR" sz="2000" b="0" strike="noStrike" spc="-60">
                <a:solidFill>
                  <a:srgbClr val="FFFFFF"/>
                </a:solidFill>
                <a:latin typeface="Corbel"/>
                <a:ea typeface="Corbel"/>
              </a:rPr>
              <a:t>ν</a:t>
            </a:r>
            <a:endParaRPr lang="en-US" sz="2000" b="0" strike="noStrike" spc="-1">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6"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37"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38"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439" name="Εικόνα 5"/>
          <p:cNvPicPr/>
          <p:nvPr/>
        </p:nvPicPr>
        <p:blipFill>
          <a:blip r:embed="rId2"/>
          <a:srcRect t="2180" r="119" b="7639"/>
          <a:stretch/>
        </p:blipFill>
        <p:spPr>
          <a:xfrm>
            <a:off x="942840" y="195480"/>
            <a:ext cx="11118240" cy="6639840"/>
          </a:xfrm>
          <a:prstGeom prst="rect">
            <a:avLst/>
          </a:prstGeom>
          <a:ln w="0">
            <a:noFill/>
          </a:ln>
        </p:spPr>
      </p:pic>
      <p:sp>
        <p:nvSpPr>
          <p:cNvPr id="440"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441" name="PlaceHolder 1"/>
          <p:cNvSpPr>
            <a:spLocks noGrp="1"/>
          </p:cNvSpPr>
          <p:nvPr>
            <p:ph type="title"/>
          </p:nvPr>
        </p:nvSpPr>
        <p:spPr>
          <a:xfrm>
            <a:off x="1069920" y="1298520"/>
            <a:ext cx="7544880" cy="3254760"/>
          </a:xfrm>
          <a:prstGeom prst="rect">
            <a:avLst/>
          </a:prstGeom>
          <a:noFill/>
          <a:ln w="0">
            <a:noFill/>
          </a:ln>
        </p:spPr>
        <p:txBody>
          <a:bodyPr anchor="b">
            <a:normAutofit fontScale="88000"/>
          </a:bodyPr>
          <a:lstStyle/>
          <a:p>
            <a:pPr>
              <a:lnSpc>
                <a:spcPct val="90000"/>
              </a:lnSpc>
            </a:pPr>
            <a:r>
              <a:rPr lang="el-GR" sz="5900" b="0" strike="noStrike" spc="-100">
                <a:solidFill>
                  <a:srgbClr val="FFFFFF"/>
                </a:solidFill>
                <a:latin typeface="Corbel"/>
                <a:ea typeface="Corbel"/>
              </a:rPr>
              <a:t>Σενάριο διαχείρισης πίεσης με PRV χρονικά μεταβαλλόμενης ρύθμισης</a:t>
            </a:r>
            <a:endParaRPr lang="el-GR" sz="5900" b="0" strike="noStrike" spc="-1">
              <a:solidFill>
                <a:srgbClr val="000000"/>
              </a:solidFill>
              <a:latin typeface="Corbel"/>
            </a:endParaRPr>
          </a:p>
        </p:txBody>
      </p:sp>
      <p:sp>
        <p:nvSpPr>
          <p:cNvPr id="442"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43" name="TextBox 3"/>
          <p:cNvSpPr/>
          <p:nvPr/>
        </p:nvSpPr>
        <p:spPr>
          <a:xfrm>
            <a:off x="3347280" y="981360"/>
            <a:ext cx="5777640" cy="4575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gn="r">
              <a:lnSpc>
                <a:spcPct val="100000"/>
              </a:lnSpc>
            </a:pPr>
            <a:r>
              <a:rPr lang="en-US" sz="2400" b="0" strike="noStrike" spc="-1">
                <a:solidFill>
                  <a:srgbClr val="FFFFFF"/>
                </a:solidFill>
                <a:latin typeface="Corbel"/>
              </a:rPr>
              <a:t>Σενάρια Διαχέιρισης Πίεσης</a:t>
            </a:r>
            <a:endParaRPr lang="en-US" sz="2400" b="0" strike="noStrike" spc="-1">
              <a:latin typeface="Arial"/>
            </a:endParaRPr>
          </a:p>
        </p:txBody>
      </p:sp>
      <p:sp>
        <p:nvSpPr>
          <p:cNvPr id="444" name="Ορθογώνιο 7"/>
          <p:cNvSpPr/>
          <p:nvPr/>
        </p:nvSpPr>
        <p:spPr>
          <a:xfrm flipV="1">
            <a:off x="5217840" y="299160"/>
            <a:ext cx="6701400" cy="293760"/>
          </a:xfrm>
          <a:prstGeom prst="rect">
            <a:avLst/>
          </a:prstGeom>
          <a:solidFill>
            <a:srgbClr val="FFFFFF"/>
          </a:solidFill>
          <a:ln>
            <a:noFill/>
          </a:ln>
        </p:spPr>
        <p:style>
          <a:lnRef idx="2">
            <a:schemeClr val="accent1"/>
          </a:lnRef>
          <a:fillRef idx="1">
            <a:schemeClr val="lt1"/>
          </a:fillRef>
          <a:effectRef idx="0">
            <a:schemeClr val="accent1"/>
          </a:effectRef>
          <a:fontRef idx="minor"/>
        </p:style>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PlaceHolder 1"/>
          <p:cNvSpPr>
            <a:spLocks noGrp="1"/>
          </p:cNvSpPr>
          <p:nvPr>
            <p:ph type="title"/>
          </p:nvPr>
        </p:nvSpPr>
        <p:spPr>
          <a:xfrm>
            <a:off x="82800" y="1219680"/>
            <a:ext cx="3018240" cy="2831400"/>
          </a:xfrm>
          <a:prstGeom prst="rect">
            <a:avLst/>
          </a:prstGeom>
          <a:noFill/>
          <a:ln w="0">
            <a:noFill/>
          </a:ln>
        </p:spPr>
        <p:txBody>
          <a:bodyPr anchor="b">
            <a:noAutofit/>
          </a:bodyPr>
          <a:lstStyle/>
          <a:p>
            <a:pPr>
              <a:lnSpc>
                <a:spcPct val="90000"/>
              </a:lnSpc>
            </a:pPr>
            <a:r>
              <a:rPr lang="el-GR" sz="2800" b="0" strike="noStrike" spc="-60">
                <a:solidFill>
                  <a:srgbClr val="FFFFFF"/>
                </a:solidFill>
                <a:latin typeface="Corbel"/>
                <a:ea typeface="Corbel"/>
              </a:rPr>
              <a:t>Εφαρμογή σεναρίων διαχείρισης πίεσης  - PRV χρονικά μεταβαλλόμενης ρύθμισης</a:t>
            </a:r>
            <a:endParaRPr lang="el-GR" sz="2800" b="0" strike="noStrike" spc="-1">
              <a:solidFill>
                <a:srgbClr val="000000"/>
              </a:solidFill>
              <a:latin typeface="Corbel"/>
            </a:endParaRPr>
          </a:p>
        </p:txBody>
      </p:sp>
      <p:pic>
        <p:nvPicPr>
          <p:cNvPr id="446" name="Εικόνα 5"/>
          <p:cNvPicPr/>
          <p:nvPr/>
        </p:nvPicPr>
        <p:blipFill>
          <a:blip r:embed="rId3"/>
          <a:srcRect l="6574" r="3992" b="255"/>
          <a:stretch/>
        </p:blipFill>
        <p:spPr>
          <a:xfrm>
            <a:off x="3179520" y="903600"/>
            <a:ext cx="8830800" cy="4957200"/>
          </a:xfrm>
          <a:prstGeom prst="rect">
            <a:avLst/>
          </a:prstGeom>
          <a:ln w="28575">
            <a:solidFill>
              <a:srgbClr val="40BAD2"/>
            </a:solidFill>
            <a:round/>
          </a:ln>
        </p:spPr>
      </p:pic>
      <p:sp>
        <p:nvSpPr>
          <p:cNvPr id="447" name="PlaceHolder 2"/>
          <p:cNvSpPr>
            <a:spLocks noGrp="1"/>
          </p:cNvSpPr>
          <p:nvPr>
            <p:ph/>
          </p:nvPr>
        </p:nvSpPr>
        <p:spPr>
          <a:xfrm>
            <a:off x="269280" y="4896720"/>
            <a:ext cx="2780640" cy="945360"/>
          </a:xfrm>
          <a:prstGeom prst="rect">
            <a:avLst/>
          </a:prstGeom>
          <a:noFill/>
          <a:ln w="0">
            <a:noFill/>
          </a:ln>
        </p:spPr>
        <p:txBody>
          <a:bodyPr anchor="t">
            <a:normAutofit/>
          </a:bodyPr>
          <a:lstStyle/>
          <a:p>
            <a:pPr algn="r">
              <a:lnSpc>
                <a:spcPct val="100000"/>
              </a:lnSpc>
              <a:spcBef>
                <a:spcPts val="1199"/>
              </a:spcBef>
              <a:tabLst>
                <a:tab pos="0" algn="l"/>
              </a:tabLst>
            </a:pPr>
            <a:r>
              <a:rPr lang="el-GR" sz="1800" b="0" strike="noStrike" spc="-1">
                <a:solidFill>
                  <a:srgbClr val="FFFFFF"/>
                </a:solidFill>
                <a:latin typeface="Corbel"/>
              </a:rPr>
              <a:t>Τρία διαστήματα διαφορετικού σετ ρυθμίσεων</a:t>
            </a:r>
            <a:endParaRPr lang="el-GR" sz="1800" b="0" strike="noStrike" spc="-1">
              <a:solidFill>
                <a:srgbClr val="595959"/>
              </a:solidFill>
              <a:latin typeface="Corbel"/>
            </a:endParaRPr>
          </a:p>
        </p:txBody>
      </p:sp>
      <p:pic>
        <p:nvPicPr>
          <p:cNvPr id="448" name="Εικόνα 5"/>
          <p:cNvPicPr/>
          <p:nvPr/>
        </p:nvPicPr>
        <p:blipFill>
          <a:blip r:embed="rId4"/>
          <a:stretch/>
        </p:blipFill>
        <p:spPr>
          <a:xfrm>
            <a:off x="4101840" y="1224720"/>
            <a:ext cx="35280" cy="4114440"/>
          </a:xfrm>
          <a:prstGeom prst="rect">
            <a:avLst/>
          </a:prstGeom>
          <a:ln w="0">
            <a:noFill/>
          </a:ln>
        </p:spPr>
      </p:pic>
      <p:pic>
        <p:nvPicPr>
          <p:cNvPr id="449" name="Εικόνα 5"/>
          <p:cNvPicPr/>
          <p:nvPr/>
        </p:nvPicPr>
        <p:blipFill>
          <a:blip r:embed="rId4"/>
          <a:stretch/>
        </p:blipFill>
        <p:spPr>
          <a:xfrm>
            <a:off x="6674400" y="1224720"/>
            <a:ext cx="35280" cy="4114440"/>
          </a:xfrm>
          <a:prstGeom prst="rect">
            <a:avLst/>
          </a:prstGeom>
          <a:ln w="0">
            <a:noFill/>
          </a:ln>
        </p:spPr>
      </p:pic>
      <p:pic>
        <p:nvPicPr>
          <p:cNvPr id="450" name="Εικόνα 5"/>
          <p:cNvPicPr/>
          <p:nvPr/>
        </p:nvPicPr>
        <p:blipFill>
          <a:blip r:embed="rId4"/>
          <a:stretch/>
        </p:blipFill>
        <p:spPr>
          <a:xfrm>
            <a:off x="9878040" y="1224720"/>
            <a:ext cx="35280" cy="4114440"/>
          </a:xfrm>
          <a:prstGeom prst="rect">
            <a:avLst/>
          </a:prstGeom>
          <a:ln w="0">
            <a:noFill/>
          </a:ln>
        </p:spPr>
      </p:pic>
      <p:sp>
        <p:nvSpPr>
          <p:cNvPr id="451" name="TextBox 7"/>
          <p:cNvSpPr/>
          <p:nvPr/>
        </p:nvSpPr>
        <p:spPr>
          <a:xfrm>
            <a:off x="4724280" y="2733480"/>
            <a:ext cx="1374480" cy="366120"/>
          </a:xfrm>
          <a:prstGeom prst="rect">
            <a:avLst/>
          </a:prstGeom>
          <a:solidFill>
            <a:srgbClr val="FFFFFF"/>
          </a:solidFill>
          <a:ln>
            <a:solidFill>
              <a:srgbClr val="40BAD2"/>
            </a:solidFill>
            <a:round/>
          </a:ln>
        </p:spPr>
        <p:style>
          <a:lnRef idx="2">
            <a:schemeClr val="accent1"/>
          </a:lnRef>
          <a:fillRef idx="1">
            <a:schemeClr val="lt1"/>
          </a:fillRef>
          <a:effectRef idx="0">
            <a:schemeClr val="accent1"/>
          </a:effectRef>
          <a:fontRef idx="minor"/>
        </p:style>
        <p:txBody>
          <a:bodyPr vertOverflow="overflow" horzOverflow="overflow" numCol="1" spcCol="0" anchor="t">
            <a:spAutoFit/>
          </a:bodyPr>
          <a:lstStyle/>
          <a:p>
            <a:pPr>
              <a:lnSpc>
                <a:spcPct val="100000"/>
              </a:lnSpc>
            </a:pPr>
            <a:r>
              <a:rPr lang="en-US" sz="1800" b="0" strike="noStrike" spc="-1">
                <a:solidFill>
                  <a:srgbClr val="000000"/>
                </a:solidFill>
                <a:latin typeface="Calibri"/>
              </a:rPr>
              <a:t>01:00-09:00</a:t>
            </a:r>
            <a:endParaRPr lang="en-US" sz="1800" b="0" strike="noStrike" spc="-1">
              <a:latin typeface="Arial"/>
            </a:endParaRPr>
          </a:p>
        </p:txBody>
      </p:sp>
      <p:sp>
        <p:nvSpPr>
          <p:cNvPr id="452" name="TextBox 8"/>
          <p:cNvSpPr/>
          <p:nvPr/>
        </p:nvSpPr>
        <p:spPr>
          <a:xfrm>
            <a:off x="7518240" y="3364200"/>
            <a:ext cx="1374480" cy="366120"/>
          </a:xfrm>
          <a:prstGeom prst="rect">
            <a:avLst/>
          </a:prstGeom>
          <a:solidFill>
            <a:srgbClr val="FFFFFF"/>
          </a:solidFill>
          <a:ln>
            <a:solidFill>
              <a:srgbClr val="40BAD2"/>
            </a:solidFill>
            <a:round/>
          </a:ln>
        </p:spPr>
        <p:style>
          <a:lnRef idx="2">
            <a:schemeClr val="accent1"/>
          </a:lnRef>
          <a:fillRef idx="1">
            <a:schemeClr val="lt1"/>
          </a:fillRef>
          <a:effectRef idx="0">
            <a:schemeClr val="accent1"/>
          </a:effectRef>
          <a:fontRef idx="minor"/>
        </p:style>
        <p:txBody>
          <a:bodyPr vertOverflow="overflow" horzOverflow="overflow" numCol="1" spcCol="0" anchor="t">
            <a:spAutoFit/>
          </a:bodyPr>
          <a:lstStyle/>
          <a:p>
            <a:pPr>
              <a:lnSpc>
                <a:spcPct val="100000"/>
              </a:lnSpc>
            </a:pPr>
            <a:r>
              <a:rPr lang="en-US" sz="1800" b="0" strike="noStrike" spc="-1">
                <a:solidFill>
                  <a:srgbClr val="000000"/>
                </a:solidFill>
                <a:latin typeface="Calibri"/>
              </a:rPr>
              <a:t>09:00-19:00</a:t>
            </a:r>
            <a:endParaRPr lang="en-US" sz="1800" b="0" strike="noStrike" spc="-1">
              <a:latin typeface="Arial"/>
            </a:endParaRPr>
          </a:p>
        </p:txBody>
      </p:sp>
      <p:sp>
        <p:nvSpPr>
          <p:cNvPr id="453" name="TextBox 9"/>
          <p:cNvSpPr/>
          <p:nvPr/>
        </p:nvSpPr>
        <p:spPr>
          <a:xfrm>
            <a:off x="10012320" y="4281840"/>
            <a:ext cx="1374480" cy="366120"/>
          </a:xfrm>
          <a:prstGeom prst="rect">
            <a:avLst/>
          </a:prstGeom>
          <a:solidFill>
            <a:srgbClr val="FFFFFF"/>
          </a:solidFill>
          <a:ln>
            <a:solidFill>
              <a:srgbClr val="40BAD2"/>
            </a:solidFill>
            <a:round/>
          </a:ln>
        </p:spPr>
        <p:style>
          <a:lnRef idx="2">
            <a:schemeClr val="accent1"/>
          </a:lnRef>
          <a:fillRef idx="1">
            <a:schemeClr val="lt1"/>
          </a:fillRef>
          <a:effectRef idx="0">
            <a:schemeClr val="accent1"/>
          </a:effectRef>
          <a:fontRef idx="minor"/>
        </p:style>
        <p:txBody>
          <a:bodyPr vertOverflow="overflow" horzOverflow="overflow" numCol="1" spcCol="0" anchor="t">
            <a:spAutoFit/>
          </a:bodyPr>
          <a:lstStyle/>
          <a:p>
            <a:pPr>
              <a:lnSpc>
                <a:spcPct val="100000"/>
              </a:lnSpc>
            </a:pPr>
            <a:r>
              <a:rPr lang="en-US" sz="1800" b="0" strike="noStrike" spc="-1">
                <a:solidFill>
                  <a:srgbClr val="000000"/>
                </a:solidFill>
                <a:latin typeface="Calibri"/>
              </a:rPr>
              <a:t>19:00-01:00</a:t>
            </a:r>
            <a:endParaRPr lang="en-US" sz="1800" b="0" strike="noStrike" spc="-1">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4" name="Rectangle 55"/>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55" name="Rectangle 5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56" name="Rectangle 59"/>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57" name="Rectangle 61"/>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58" name="PlaceHolder 1"/>
          <p:cNvSpPr>
            <a:spLocks noGrp="1"/>
          </p:cNvSpPr>
          <p:nvPr>
            <p:ph type="title"/>
          </p:nvPr>
        </p:nvSpPr>
        <p:spPr>
          <a:xfrm>
            <a:off x="61920" y="1274040"/>
            <a:ext cx="3258360" cy="3254760"/>
          </a:xfrm>
          <a:prstGeom prst="rect">
            <a:avLst/>
          </a:prstGeom>
          <a:noFill/>
          <a:ln w="0">
            <a:noFill/>
          </a:ln>
        </p:spPr>
        <p:txBody>
          <a:bodyPr anchor="b">
            <a:normAutofit/>
          </a:bodyPr>
          <a:lstStyle/>
          <a:p>
            <a:pPr>
              <a:lnSpc>
                <a:spcPct val="90000"/>
              </a:lnSpc>
            </a:pPr>
            <a:r>
              <a:rPr lang="en-US" sz="3200" b="0" strike="noStrike" spc="-100">
                <a:solidFill>
                  <a:srgbClr val="FFFFFF"/>
                </a:solidFill>
                <a:latin typeface="Corbel"/>
              </a:rPr>
              <a:t>Βελτιστοποιημένες ρυθμίσεις PRV χρονικά μεταβαλλόμενης ρύθμισης</a:t>
            </a:r>
            <a:endParaRPr lang="el-GR" sz="3200" b="0" strike="noStrike" spc="-1">
              <a:solidFill>
                <a:srgbClr val="000000"/>
              </a:solidFill>
              <a:latin typeface="Corbel"/>
            </a:endParaRPr>
          </a:p>
          <a:p>
            <a:pPr>
              <a:lnSpc>
                <a:spcPct val="90000"/>
              </a:lnSpc>
            </a:pPr>
            <a:endParaRPr lang="el-GR" sz="3200" b="0" strike="noStrike" spc="-1">
              <a:solidFill>
                <a:srgbClr val="000000"/>
              </a:solidFill>
              <a:latin typeface="Corbel"/>
            </a:endParaRPr>
          </a:p>
        </p:txBody>
      </p:sp>
      <p:sp>
        <p:nvSpPr>
          <p:cNvPr id="459" name="PlaceHolder 2"/>
          <p:cNvSpPr>
            <a:spLocks noGrp="1"/>
          </p:cNvSpPr>
          <p:nvPr>
            <p:ph/>
          </p:nvPr>
        </p:nvSpPr>
        <p:spPr>
          <a:xfrm>
            <a:off x="1260000" y="4866840"/>
            <a:ext cx="2257200" cy="914040"/>
          </a:xfrm>
          <a:prstGeom prst="rect">
            <a:avLst/>
          </a:prstGeom>
          <a:noFill/>
          <a:ln w="0">
            <a:noFill/>
          </a:ln>
        </p:spPr>
        <p:txBody>
          <a:bodyPr anchor="t">
            <a:noAutofit/>
          </a:bodyPr>
          <a:lstStyle/>
          <a:p>
            <a:pPr marL="0" indent="0" algn="r">
              <a:lnSpc>
                <a:spcPct val="90000"/>
              </a:lnSpc>
              <a:spcBef>
                <a:spcPts val="1199"/>
              </a:spcBef>
              <a:buNone/>
              <a:tabLst>
                <a:tab pos="0" algn="l"/>
              </a:tabLst>
            </a:pPr>
            <a:r>
              <a:rPr lang="en-US" sz="2200" b="0" strike="noStrike" spc="-1" dirty="0" err="1">
                <a:solidFill>
                  <a:srgbClr val="FFFFFF"/>
                </a:solidFill>
                <a:latin typeface="Calibri"/>
              </a:rPr>
              <a:t>Σχήμ</a:t>
            </a:r>
            <a:r>
              <a:rPr lang="en-US" sz="2200" b="0" strike="noStrike" spc="-1" dirty="0">
                <a:solidFill>
                  <a:srgbClr val="FFFFFF"/>
                </a:solidFill>
                <a:latin typeface="Calibri"/>
              </a:rPr>
              <a:t>α βελτιστοποίησης</a:t>
            </a:r>
            <a:endParaRPr lang="el-GR" sz="2200" b="0" strike="noStrike" spc="-1" dirty="0">
              <a:solidFill>
                <a:srgbClr val="595959"/>
              </a:solidFill>
              <a:latin typeface="Corbel"/>
            </a:endParaRPr>
          </a:p>
        </p:txBody>
      </p:sp>
      <p:pic>
        <p:nvPicPr>
          <p:cNvPr id="460" name="Εικόνα 4"/>
          <p:cNvPicPr/>
          <p:nvPr/>
        </p:nvPicPr>
        <p:blipFill>
          <a:blip r:embed="rId3"/>
          <a:srcRect l="4084" r="33416" b="586"/>
          <a:stretch/>
        </p:blipFill>
        <p:spPr>
          <a:xfrm>
            <a:off x="3640680" y="1065600"/>
            <a:ext cx="8283960" cy="4725720"/>
          </a:xfrm>
          <a:prstGeom prst="rect">
            <a:avLst/>
          </a:prstGeom>
          <a:ln w="28575">
            <a:solidFill>
              <a:srgbClr val="40BAD2"/>
            </a:solidFill>
            <a:round/>
          </a:ln>
        </p:spPr>
      </p:pic>
      <p:sp>
        <p:nvSpPr>
          <p:cNvPr id="461" name="Rectangle 63"/>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62" name="Ορθογώνιο 5"/>
          <p:cNvSpPr/>
          <p:nvPr/>
        </p:nvSpPr>
        <p:spPr>
          <a:xfrm>
            <a:off x="7291440" y="1274400"/>
            <a:ext cx="2386440" cy="416520"/>
          </a:xfrm>
          <a:prstGeom prst="rect">
            <a:avLst/>
          </a:prstGeom>
          <a:solidFill>
            <a:srgbClr val="40BAD2"/>
          </a:solidFill>
          <a:ln>
            <a:solidFill>
              <a:srgbClr val="2F899B"/>
            </a:solidFill>
            <a:round/>
          </a:ln>
        </p:spPr>
        <p:style>
          <a:lnRef idx="2">
            <a:schemeClr val="accent1">
              <a:shade val="50000"/>
            </a:schemeClr>
          </a:lnRef>
          <a:fillRef idx="1">
            <a:schemeClr val="accent1"/>
          </a:fillRef>
          <a:effectRef idx="0">
            <a:schemeClr val="accent1"/>
          </a:effectRef>
          <a:fontRef idx="minor"/>
        </p:style>
        <p:txBody>
          <a:bodyPr anchor="ctr">
            <a:noAutofit/>
          </a:bodyPr>
          <a:lstStyle/>
          <a:p>
            <a:pPr algn="ctr">
              <a:lnSpc>
                <a:spcPct val="100000"/>
              </a:lnSpc>
            </a:pPr>
            <a:r>
              <a:rPr lang="el-GR" sz="1800" b="0" strike="noStrike" spc="-1">
                <a:solidFill>
                  <a:srgbClr val="FFFFFF"/>
                </a:solidFill>
                <a:latin typeface="Calibri"/>
              </a:rPr>
              <a:t>14*3 = 42 μεταβλητές</a:t>
            </a:r>
            <a:endParaRPr lang="en-US" sz="1800" b="0" strike="noStrike" spc="-1">
              <a:latin typeface="Arial"/>
            </a:endParaRPr>
          </a:p>
        </p:txBody>
      </p:sp>
      <p:sp>
        <p:nvSpPr>
          <p:cNvPr id="463" name="Βέλος: Δεξιό 6"/>
          <p:cNvSpPr/>
          <p:nvPr/>
        </p:nvSpPr>
        <p:spPr>
          <a:xfrm>
            <a:off x="5836680" y="3043080"/>
            <a:ext cx="977400" cy="488520"/>
          </a:xfrm>
          <a:prstGeom prst="rightArrow">
            <a:avLst>
              <a:gd name="adj1" fmla="val 50000"/>
              <a:gd name="adj2" fmla="val 50000"/>
            </a:avLst>
          </a:prstGeom>
          <a:solidFill>
            <a:srgbClr val="40BAD2"/>
          </a:solidFill>
          <a:ln>
            <a:solidFill>
              <a:srgbClr val="2F899B"/>
            </a:solidFill>
            <a:round/>
          </a:ln>
        </p:spPr>
        <p:style>
          <a:lnRef idx="2">
            <a:schemeClr val="accent1">
              <a:shade val="50000"/>
            </a:schemeClr>
          </a:lnRef>
          <a:fillRef idx="1">
            <a:schemeClr val="accent1"/>
          </a:fillRef>
          <a:effectRef idx="0">
            <a:schemeClr val="accent1"/>
          </a:effectRef>
          <a:fontRef idx="minor"/>
        </p:style>
      </p:sp>
      <p:sp>
        <p:nvSpPr>
          <p:cNvPr id="464" name="Βέλος: Δεξιό 7"/>
          <p:cNvSpPr/>
          <p:nvPr/>
        </p:nvSpPr>
        <p:spPr>
          <a:xfrm>
            <a:off x="8395920" y="3071520"/>
            <a:ext cx="977400" cy="488520"/>
          </a:xfrm>
          <a:prstGeom prst="rightArrow">
            <a:avLst>
              <a:gd name="adj1" fmla="val 50000"/>
              <a:gd name="adj2" fmla="val 50000"/>
            </a:avLst>
          </a:prstGeom>
          <a:solidFill>
            <a:srgbClr val="40BAD2"/>
          </a:solidFill>
          <a:ln>
            <a:solidFill>
              <a:srgbClr val="2F899B"/>
            </a:solidFill>
            <a:round/>
          </a:ln>
        </p:spPr>
        <p:style>
          <a:lnRef idx="2">
            <a:schemeClr val="accent1">
              <a:shade val="50000"/>
            </a:schemeClr>
          </a:lnRef>
          <a:fillRef idx="1">
            <a:schemeClr val="accent1"/>
          </a:fillRef>
          <a:effectRef idx="0">
            <a:schemeClr val="accent1"/>
          </a:effectRef>
          <a:fontRef idx="minor"/>
        </p:style>
      </p:sp>
      <p:sp>
        <p:nvSpPr>
          <p:cNvPr id="465" name="Ορθογώνιο 4"/>
          <p:cNvSpPr/>
          <p:nvPr/>
        </p:nvSpPr>
        <p:spPr>
          <a:xfrm>
            <a:off x="11800080" y="1066680"/>
            <a:ext cx="119520" cy="4723920"/>
          </a:xfrm>
          <a:prstGeom prst="rect">
            <a:avLst/>
          </a:prstGeom>
          <a:solidFill>
            <a:srgbClr val="FFFFFF"/>
          </a:solidFill>
          <a:ln>
            <a:noFill/>
          </a:ln>
        </p:spPr>
        <p:style>
          <a:lnRef idx="2">
            <a:schemeClr val="accent1"/>
          </a:lnRef>
          <a:fillRef idx="1">
            <a:schemeClr val="lt1"/>
          </a:fillRef>
          <a:effectRef idx="0">
            <a:schemeClr val="accent1"/>
          </a:effectRef>
          <a:fontRef idx="minor"/>
        </p:style>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1000"/>
                                  </p:stCondLst>
                                  <p:iterate>
                                    <p:tmAbs val="100"/>
                                  </p:iterate>
                                  <p:childTnLst>
                                    <p:set>
                                      <p:cBhvr>
                                        <p:cTn id="6" dur="1" fill="hold">
                                          <p:stCondLst>
                                            <p:cond delay="0"/>
                                          </p:stCondLst>
                                        </p:cTn>
                                        <p:tgtEl>
                                          <p:spTgt spid="458"/>
                                        </p:tgtEl>
                                        <p:attrNameLst>
                                          <p:attrName>style.visibility</p:attrName>
                                        </p:attrNameLst>
                                      </p:cBhvr>
                                      <p:to>
                                        <p:strVal val="visible"/>
                                      </p:to>
                                    </p:set>
                                    <p:animEffect transition="in" filter="fade">
                                      <p:cBhvr additive="repl">
                                        <p:cTn id="7" dur="700"/>
                                        <p:tgtEl>
                                          <p:spTgt spid="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66" name="PlaceHolder 1"/>
          <p:cNvSpPr>
            <a:spLocks noGrp="1"/>
          </p:cNvSpPr>
          <p:nvPr>
            <p:ph type="title"/>
          </p:nvPr>
        </p:nvSpPr>
        <p:spPr>
          <a:xfrm>
            <a:off x="-2160" y="2851200"/>
            <a:ext cx="2797560" cy="1160280"/>
          </a:xfrm>
          <a:prstGeom prst="rect">
            <a:avLst/>
          </a:prstGeom>
          <a:noFill/>
          <a:ln w="0">
            <a:noFill/>
          </a:ln>
        </p:spPr>
        <p:txBody>
          <a:bodyPr anchor="b">
            <a:noAutofit/>
          </a:bodyPr>
          <a:lstStyle/>
          <a:p>
            <a:pPr>
              <a:lnSpc>
                <a:spcPct val="90000"/>
              </a:lnSpc>
            </a:pPr>
            <a:r>
              <a:rPr lang="el-GR" sz="2400" b="0" strike="noStrike" spc="-60">
                <a:solidFill>
                  <a:srgbClr val="FFFFFF"/>
                </a:solidFill>
                <a:latin typeface="Corbel"/>
                <a:ea typeface="Corbel"/>
              </a:rPr>
              <a:t>Βελτιστοποιημένες ρυθμίσεις PRV χρονικά μεταβαλλόμενης ρύθμισης</a:t>
            </a:r>
            <a:endParaRPr lang="el-GR" sz="2400" b="0" strike="noStrike" spc="-1">
              <a:solidFill>
                <a:srgbClr val="000000"/>
              </a:solidFill>
              <a:latin typeface="Corbel"/>
            </a:endParaRPr>
          </a:p>
        </p:txBody>
      </p:sp>
      <p:sp>
        <p:nvSpPr>
          <p:cNvPr id="467" name="Τίτλος 1"/>
          <p:cNvSpPr/>
          <p:nvPr/>
        </p:nvSpPr>
        <p:spPr>
          <a:xfrm>
            <a:off x="-9360" y="485964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ea typeface="Corbel"/>
              </a:rPr>
              <a:t>Σύγκριση βελτιστοποιημένων ρυθμίσεων PRV με τις αρχικές</a:t>
            </a:r>
            <a:endParaRPr lang="en-US" sz="2000" b="0" strike="noStrike" spc="-1">
              <a:latin typeface="Arial"/>
            </a:endParaRPr>
          </a:p>
        </p:txBody>
      </p:sp>
      <p:pic>
        <p:nvPicPr>
          <p:cNvPr id="468" name="Εικόνα 5"/>
          <p:cNvPicPr/>
          <p:nvPr/>
        </p:nvPicPr>
        <p:blipFill>
          <a:blip r:embed="rId3"/>
          <a:srcRect l="445" r="445"/>
          <a:stretch/>
        </p:blipFill>
        <p:spPr>
          <a:xfrm>
            <a:off x="2796480" y="497160"/>
            <a:ext cx="9097920" cy="5969520"/>
          </a:xfrm>
          <a:prstGeom prst="rect">
            <a:avLst/>
          </a:prstGeom>
          <a:ln w="28575">
            <a:solidFill>
              <a:srgbClr val="40BAD2"/>
            </a:solidFill>
            <a:rou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2" name="Rectangle 24"/>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43" name="Rectangle 26"/>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44" name="PlaceHolder 1"/>
          <p:cNvSpPr>
            <a:spLocks noGrp="1"/>
          </p:cNvSpPr>
          <p:nvPr>
            <p:ph type="title"/>
          </p:nvPr>
        </p:nvSpPr>
        <p:spPr>
          <a:xfrm>
            <a:off x="131400" y="865080"/>
            <a:ext cx="3155040" cy="3062520"/>
          </a:xfrm>
          <a:prstGeom prst="rect">
            <a:avLst/>
          </a:prstGeom>
          <a:noFill/>
          <a:ln w="0">
            <a:noFill/>
          </a:ln>
        </p:spPr>
        <p:txBody>
          <a:bodyPr anchor="ctr">
            <a:normAutofit/>
          </a:bodyPr>
          <a:lstStyle/>
          <a:p>
            <a:pPr>
              <a:lnSpc>
                <a:spcPct val="90000"/>
              </a:lnSpc>
            </a:pPr>
            <a:r>
              <a:rPr lang="en-US" sz="3200" b="0" strike="noStrike" spc="-60">
                <a:solidFill>
                  <a:srgbClr val="FFFFFF"/>
                </a:solidFill>
                <a:latin typeface="Corbel"/>
              </a:rPr>
              <a:t>Μείωση μη ανταποδοτικού νερού</a:t>
            </a:r>
            <a:endParaRPr lang="el-GR" sz="3200" b="0" strike="noStrike" spc="-1">
              <a:solidFill>
                <a:srgbClr val="000000"/>
              </a:solidFill>
              <a:latin typeface="Corbel"/>
            </a:endParaRPr>
          </a:p>
        </p:txBody>
      </p:sp>
      <p:sp>
        <p:nvSpPr>
          <p:cNvPr id="245" name="PlaceHolder 2"/>
          <p:cNvSpPr>
            <a:spLocks noGrp="1"/>
          </p:cNvSpPr>
          <p:nvPr>
            <p:ph/>
          </p:nvPr>
        </p:nvSpPr>
        <p:spPr>
          <a:xfrm>
            <a:off x="3696840" y="763560"/>
            <a:ext cx="7990560" cy="5629320"/>
          </a:xfrm>
          <a:prstGeom prst="rect">
            <a:avLst/>
          </a:prstGeom>
          <a:noFill/>
          <a:ln w="0">
            <a:noFill/>
          </a:ln>
        </p:spPr>
        <p:txBody>
          <a:bodyPr anchor="ctr">
            <a:noAutofit/>
          </a:bodyPr>
          <a:lstStyle/>
          <a:p>
            <a:pPr marL="182880" indent="-182880">
              <a:lnSpc>
                <a:spcPct val="90000"/>
              </a:lnSpc>
              <a:spcBef>
                <a:spcPts val="601"/>
              </a:spcBef>
              <a:spcAft>
                <a:spcPts val="99"/>
              </a:spcAft>
              <a:buClr>
                <a:srgbClr val="40BAD2"/>
              </a:buClr>
              <a:buFont typeface="Arial"/>
              <a:buChar char="•"/>
            </a:pPr>
            <a:r>
              <a:rPr lang="en-US" sz="2200" b="1" strike="noStrike" spc="-1">
                <a:solidFill>
                  <a:srgbClr val="595959"/>
                </a:solidFill>
                <a:latin typeface="Calibri"/>
              </a:rPr>
              <a:t>Στόχος:</a:t>
            </a:r>
            <a:r>
              <a:rPr lang="en-US" sz="2200" b="0" strike="noStrike" spc="-1">
                <a:solidFill>
                  <a:srgbClr val="595959"/>
                </a:solidFill>
                <a:latin typeface="Calibri"/>
              </a:rPr>
              <a:t> Μείωση μη ανταποδοτικού νερού και ειδικότερα πραγματικών απωλειών στο δίκτυο</a:t>
            </a:r>
            <a:endParaRPr lang="el-GR" sz="2200" b="0" strike="noStrike" spc="-1">
              <a:solidFill>
                <a:srgbClr val="595959"/>
              </a:solidFill>
              <a:latin typeface="Corbel"/>
            </a:endParaRPr>
          </a:p>
          <a:p>
            <a:pPr marL="182880" indent="-182880">
              <a:lnSpc>
                <a:spcPct val="90000"/>
              </a:lnSpc>
              <a:spcBef>
                <a:spcPts val="601"/>
              </a:spcBef>
              <a:spcAft>
                <a:spcPts val="99"/>
              </a:spcAft>
              <a:buClr>
                <a:srgbClr val="40BAD2"/>
              </a:buClr>
              <a:buFont typeface="Arial"/>
              <a:buChar char="•"/>
            </a:pPr>
            <a:r>
              <a:rPr lang="en-US" sz="2200" b="1" strike="noStrike" spc="-1">
                <a:solidFill>
                  <a:srgbClr val="595959"/>
                </a:solidFill>
                <a:latin typeface="Calibri"/>
              </a:rPr>
              <a:t>Θέματα διαχείρισης δικτύων ύδρευσης</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Γηράσκουσες υποδομές -Κόστος και χρόνος ανανέωσης αγωγών</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Αστικοποίηση και αλλαγές στις ανάγκες και στα μοτίβα ζήτησης</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Μη ρεαλιστική απεικόνιση και μοντελοποίηση διαρροών σε δίκτυα</a:t>
            </a:r>
            <a:endParaRPr lang="el-GR" sz="2200" b="0" strike="noStrike" spc="-1">
              <a:solidFill>
                <a:srgbClr val="595959"/>
              </a:solidFill>
              <a:latin typeface="Corbel"/>
            </a:endParaRPr>
          </a:p>
          <a:p>
            <a:pPr marL="182880" indent="-182880">
              <a:lnSpc>
                <a:spcPct val="90000"/>
              </a:lnSpc>
              <a:spcBef>
                <a:spcPts val="601"/>
              </a:spcBef>
              <a:spcAft>
                <a:spcPts val="99"/>
              </a:spcAft>
              <a:buClr>
                <a:srgbClr val="40BAD2"/>
              </a:buClr>
              <a:buFont typeface="Arial"/>
              <a:buChar char="•"/>
            </a:pPr>
            <a:r>
              <a:rPr lang="en-US" sz="2200" b="1" strike="noStrike" spc="-1">
                <a:solidFill>
                  <a:srgbClr val="595959"/>
                </a:solidFill>
                <a:latin typeface="Calibri"/>
              </a:rPr>
              <a:t>Απαιτήσεις:</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Μείωση απωλειών</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Διατήρηση ικανοποίησης ζήτησης και πιέσεων σε επιτρεπτά επίπεδα</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Οικονομικά συμφέρουσες λύσεις</a:t>
            </a:r>
            <a:endParaRPr lang="el-GR" sz="2200" b="0" strike="noStrike" spc="-1">
              <a:solidFill>
                <a:srgbClr val="595959"/>
              </a:solidFill>
              <a:latin typeface="Corbel"/>
            </a:endParaRPr>
          </a:p>
          <a:p>
            <a:pPr marL="685800" lvl="1" indent="-182880">
              <a:lnSpc>
                <a:spcPct val="90000"/>
              </a:lnSpc>
              <a:spcBef>
                <a:spcPts val="601"/>
              </a:spcBef>
              <a:spcAft>
                <a:spcPts val="99"/>
              </a:spcAft>
              <a:buClr>
                <a:srgbClr val="40BAD2"/>
              </a:buClr>
              <a:buFont typeface="Arial"/>
              <a:buChar char="•"/>
            </a:pPr>
            <a:r>
              <a:rPr lang="en-US" sz="2200" b="0" strike="noStrike" spc="-1">
                <a:solidFill>
                  <a:srgbClr val="595959"/>
                </a:solidFill>
                <a:latin typeface="Calibri"/>
              </a:rPr>
              <a:t>Ρεαλιστικό υπολογιστικό υπόβαθρο </a:t>
            </a:r>
            <a:endParaRPr lang="el-GR" sz="2200" b="0" strike="noStrike" spc="-1">
              <a:solidFill>
                <a:srgbClr val="595959"/>
              </a:solidFill>
              <a:latin typeface="Corbel"/>
            </a:endParaRPr>
          </a:p>
        </p:txBody>
      </p:sp>
      <p:pic>
        <p:nvPicPr>
          <p:cNvPr id="246" name="Εικόνα 4"/>
          <p:cNvPicPr/>
          <p:nvPr/>
        </p:nvPicPr>
        <p:blipFill>
          <a:blip r:embed="rId3"/>
          <a:stretch/>
        </p:blipFill>
        <p:spPr>
          <a:xfrm>
            <a:off x="3960" y="3806640"/>
            <a:ext cx="3442680" cy="2292840"/>
          </a:xfrm>
          <a:prstGeom prst="rect">
            <a:avLst/>
          </a:prstGeom>
          <a:ln w="0">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469" name="Εικόνα 15"/>
          <p:cNvPicPr/>
          <p:nvPr/>
        </p:nvPicPr>
        <p:blipFill>
          <a:blip r:embed="rId2"/>
          <a:srcRect l="3459" t="1249" r="1731" b="7486"/>
          <a:stretch/>
        </p:blipFill>
        <p:spPr>
          <a:xfrm>
            <a:off x="2848320" y="628200"/>
            <a:ext cx="9207360" cy="5742000"/>
          </a:xfrm>
          <a:prstGeom prst="rect">
            <a:avLst/>
          </a:prstGeom>
          <a:ln w="28575">
            <a:solidFill>
              <a:srgbClr val="40BAD2"/>
            </a:solidFill>
            <a:round/>
          </a:ln>
        </p:spPr>
      </p:pic>
      <p:sp>
        <p:nvSpPr>
          <p:cNvPr id="470" name="PlaceHolder 1"/>
          <p:cNvSpPr>
            <a:spLocks noGrp="1"/>
          </p:cNvSpPr>
          <p:nvPr>
            <p:ph type="title"/>
          </p:nvPr>
        </p:nvSpPr>
        <p:spPr>
          <a:xfrm>
            <a:off x="-2160" y="2203200"/>
            <a:ext cx="3047760" cy="1808640"/>
          </a:xfrm>
          <a:prstGeom prst="rect">
            <a:avLst/>
          </a:prstGeom>
          <a:noFill/>
          <a:ln w="0">
            <a:noFill/>
          </a:ln>
        </p:spPr>
        <p:txBody>
          <a:bodyPr anchor="b">
            <a:noAutofit/>
          </a:bodyPr>
          <a:lstStyle/>
          <a:p>
            <a:pPr>
              <a:lnSpc>
                <a:spcPct val="90000"/>
              </a:lnSpc>
            </a:pPr>
            <a:r>
              <a:rPr lang="el-GR" sz="2400" b="0" strike="noStrike" spc="-60">
                <a:solidFill>
                  <a:srgbClr val="FFFFFF"/>
                </a:solidFill>
                <a:latin typeface="Corbel"/>
                <a:ea typeface="Corbel"/>
              </a:rPr>
              <a:t>Βελτιστοποιημένες ρυθμίσεις PRV </a:t>
            </a:r>
            <a:br/>
            <a:r>
              <a:rPr lang="el-GR" sz="2400" b="0" strike="noStrike" spc="-60">
                <a:solidFill>
                  <a:srgbClr val="FFFFFF"/>
                </a:solidFill>
                <a:latin typeface="Corbel"/>
                <a:ea typeface="Corbel"/>
              </a:rPr>
              <a:t>χρονικά μεταβαλλόμενης ρύθμισης</a:t>
            </a:r>
            <a:endParaRPr lang="el-GR" sz="2400" b="0" strike="noStrike" spc="-1">
              <a:solidFill>
                <a:srgbClr val="000000"/>
              </a:solidFill>
              <a:latin typeface="Corbel"/>
            </a:endParaRPr>
          </a:p>
        </p:txBody>
      </p:sp>
      <p:sp>
        <p:nvSpPr>
          <p:cNvPr id="471" name="Τίτλος 1"/>
          <p:cNvSpPr/>
          <p:nvPr/>
        </p:nvSpPr>
        <p:spPr>
          <a:xfrm>
            <a:off x="-9360" y="485964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ea typeface="Corbel"/>
              </a:rPr>
              <a:t>Χωρική κατανομή ποσοστού μείωσης απωλειών</a:t>
            </a:r>
            <a:endParaRPr lang="en-US" sz="2000" b="0" strike="noStrike" spc="-1">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2"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73"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74"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475" name="Εικόνα 5"/>
          <p:cNvPicPr/>
          <p:nvPr/>
        </p:nvPicPr>
        <p:blipFill>
          <a:blip r:embed="rId2"/>
          <a:srcRect t="8713" b="10624"/>
          <a:stretch/>
        </p:blipFill>
        <p:spPr>
          <a:xfrm>
            <a:off x="528480" y="208800"/>
            <a:ext cx="11131560" cy="6267600"/>
          </a:xfrm>
          <a:prstGeom prst="rect">
            <a:avLst/>
          </a:prstGeom>
          <a:ln w="0">
            <a:noFill/>
          </a:ln>
        </p:spPr>
      </p:pic>
      <p:sp>
        <p:nvSpPr>
          <p:cNvPr id="476"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477"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l" sz="5900" b="0" strike="noStrike" spc="-100">
                <a:solidFill>
                  <a:srgbClr val="FFFFFF"/>
                </a:solidFill>
                <a:latin typeface="Corbel"/>
                <a:ea typeface="Corbel"/>
              </a:rPr>
              <a:t>Αξιολόγηση </a:t>
            </a:r>
            <a:r>
              <a:rPr lang="el-GR" sz="5900" b="0" strike="noStrike" spc="-100">
                <a:solidFill>
                  <a:srgbClr val="FFFFFF"/>
                </a:solidFill>
                <a:latin typeface="Corbel"/>
                <a:ea typeface="Corbel"/>
              </a:rPr>
              <a:t>αποτελεσμάτων - Συμπεράσματα</a:t>
            </a:r>
            <a:endParaRPr lang="el-GR" sz="5900" b="0" strike="noStrike" spc="-1">
              <a:solidFill>
                <a:srgbClr val="000000"/>
              </a:solidFill>
              <a:latin typeface="Corbel"/>
            </a:endParaRPr>
          </a:p>
        </p:txBody>
      </p:sp>
      <p:sp>
        <p:nvSpPr>
          <p:cNvPr id="478"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9" name="Rectangle 7"/>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80" name="Rectangle 9"/>
          <p:cNvSpPr/>
          <p:nvPr/>
        </p:nvSpPr>
        <p:spPr>
          <a:xfrm>
            <a:off x="0" y="758880"/>
            <a:ext cx="10905480" cy="1650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81" name="PlaceHolder 1"/>
          <p:cNvSpPr>
            <a:spLocks noGrp="1"/>
          </p:cNvSpPr>
          <p:nvPr>
            <p:ph type="title"/>
          </p:nvPr>
        </p:nvSpPr>
        <p:spPr>
          <a:xfrm>
            <a:off x="1600920" y="1087200"/>
            <a:ext cx="8983080" cy="1000440"/>
          </a:xfrm>
          <a:prstGeom prst="rect">
            <a:avLst/>
          </a:prstGeom>
          <a:noFill/>
          <a:ln w="0">
            <a:noFill/>
          </a:ln>
        </p:spPr>
        <p:txBody>
          <a:bodyPr anchor="ctr">
            <a:normAutofit/>
          </a:bodyPr>
          <a:lstStyle/>
          <a:p>
            <a:pPr>
              <a:lnSpc>
                <a:spcPct val="90000"/>
              </a:lnSpc>
            </a:pPr>
            <a:r>
              <a:rPr lang="el-GR" sz="3600" b="0" strike="noStrike" spc="-60">
                <a:solidFill>
                  <a:srgbClr val="FFFFFF"/>
                </a:solidFill>
                <a:latin typeface="Corbel"/>
              </a:rPr>
              <a:t>Αποτελέσματα</a:t>
            </a:r>
            <a:endParaRPr lang="el-GR" sz="3600" b="0" strike="noStrike" spc="-1">
              <a:solidFill>
                <a:srgbClr val="000000"/>
              </a:solidFill>
              <a:latin typeface="Corbel"/>
            </a:endParaRPr>
          </a:p>
        </p:txBody>
      </p:sp>
      <p:sp>
        <p:nvSpPr>
          <p:cNvPr id="482" name="Rectangle 11"/>
          <p:cNvSpPr/>
          <p:nvPr/>
        </p:nvSpPr>
        <p:spPr>
          <a:xfrm>
            <a:off x="11014560" y="758880"/>
            <a:ext cx="1185120" cy="165060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83" name="Rectangle 13"/>
          <p:cNvSpPr/>
          <p:nvPr/>
        </p:nvSpPr>
        <p:spPr>
          <a:xfrm>
            <a:off x="720" y="2526480"/>
            <a:ext cx="1169280" cy="35629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484" name="Rectangle 15"/>
          <p:cNvSpPr/>
          <p:nvPr/>
        </p:nvSpPr>
        <p:spPr>
          <a:xfrm>
            <a:off x="1279080" y="2526480"/>
            <a:ext cx="10920600" cy="3562920"/>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p:style>
      </p:sp>
      <p:pic>
        <p:nvPicPr>
          <p:cNvPr id="485" name="Εικόνα 12" descr="Εικόνα που περιέχει πίνακας&#10;&#10;Περιγραφή που δημιουργήθηκε αυτόματα"/>
          <p:cNvPicPr/>
          <p:nvPr/>
        </p:nvPicPr>
        <p:blipFill>
          <a:blip r:embed="rId3"/>
          <a:srcRect l="100" r="308" b="146"/>
          <a:stretch/>
        </p:blipFill>
        <p:spPr>
          <a:xfrm>
            <a:off x="854640" y="2478240"/>
            <a:ext cx="10581120" cy="3616560"/>
          </a:xfrm>
          <a:prstGeom prst="rect">
            <a:avLst/>
          </a:prstGeom>
          <a:ln w="0">
            <a:noFill/>
          </a:ln>
        </p:spPr>
      </p:pic>
      <p:sp>
        <p:nvSpPr>
          <p:cNvPr id="486" name="Rectangle 485"/>
          <p:cNvSpPr/>
          <p:nvPr/>
        </p:nvSpPr>
        <p:spPr>
          <a:xfrm>
            <a:off x="6636600" y="4150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
        <p:nvSpPr>
          <p:cNvPr id="487" name="Rectangle 486"/>
          <p:cNvSpPr/>
          <p:nvPr/>
        </p:nvSpPr>
        <p:spPr>
          <a:xfrm>
            <a:off x="9372600" y="4150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
        <p:nvSpPr>
          <p:cNvPr id="488" name="Rectangle 487"/>
          <p:cNvSpPr/>
          <p:nvPr/>
        </p:nvSpPr>
        <p:spPr>
          <a:xfrm>
            <a:off x="9372600" y="5590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
        <p:nvSpPr>
          <p:cNvPr id="489" name="Rectangle 488"/>
          <p:cNvSpPr/>
          <p:nvPr/>
        </p:nvSpPr>
        <p:spPr>
          <a:xfrm>
            <a:off x="6672600" y="5590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
        <p:nvSpPr>
          <p:cNvPr id="490" name="Rectangle 489"/>
          <p:cNvSpPr/>
          <p:nvPr/>
        </p:nvSpPr>
        <p:spPr>
          <a:xfrm>
            <a:off x="6636600" y="4438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
        <p:nvSpPr>
          <p:cNvPr id="491" name="Rectangle 490"/>
          <p:cNvSpPr/>
          <p:nvPr/>
        </p:nvSpPr>
        <p:spPr>
          <a:xfrm>
            <a:off x="9372600" y="4438800"/>
            <a:ext cx="914400" cy="228600"/>
          </a:xfrm>
          <a:prstGeom prst="rect">
            <a:avLst/>
          </a:prstGeom>
          <a:solidFill>
            <a:srgbClr val="E9967A">
              <a:alpha val="20000"/>
            </a:srgbClr>
          </a:solidFill>
          <a:ln w="0">
            <a:solidFill>
              <a:srgbClr val="E9967A"/>
            </a:solidFill>
          </a:ln>
        </p:spPr>
        <p:style>
          <a:lnRef idx="0">
            <a:scrgbClr r="0" g="0" b="0"/>
          </a:lnRef>
          <a:fillRef idx="0">
            <a:scrgbClr r="0" g="0" b="0"/>
          </a:fillRef>
          <a:effectRef idx="0">
            <a:scrgbClr r="0" g="0" b="0"/>
          </a:effectRef>
          <a:fontRef idx="minor"/>
        </p:style>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92" name="PlaceHolder 1"/>
          <p:cNvSpPr>
            <a:spLocks noGrp="1"/>
          </p:cNvSpPr>
          <p:nvPr>
            <p:ph type="title"/>
          </p:nvPr>
        </p:nvSpPr>
        <p:spPr>
          <a:xfrm>
            <a:off x="-2160" y="2851200"/>
            <a:ext cx="2895480" cy="1160280"/>
          </a:xfrm>
          <a:prstGeom prst="rect">
            <a:avLst/>
          </a:prstGeom>
          <a:noFill/>
          <a:ln w="0">
            <a:noFill/>
          </a:ln>
        </p:spPr>
        <p:txBody>
          <a:bodyPr anchor="b">
            <a:noAutofit/>
          </a:bodyPr>
          <a:lstStyle/>
          <a:p>
            <a:pPr>
              <a:lnSpc>
                <a:spcPct val="90000"/>
              </a:lnSpc>
            </a:pPr>
            <a:r>
              <a:rPr lang="el" sz="3200" b="0" strike="noStrike" spc="-60">
                <a:solidFill>
                  <a:srgbClr val="FFFFFF"/>
                </a:solidFill>
                <a:latin typeface="Corbel"/>
                <a:ea typeface="Corbel"/>
              </a:rPr>
              <a:t>Αξιολόγηση</a:t>
            </a:r>
            <a:r>
              <a:rPr lang="el-GR" sz="3200" b="0" strike="noStrike" spc="-60">
                <a:solidFill>
                  <a:srgbClr val="FFFFFF"/>
                </a:solidFill>
                <a:latin typeface="Corbel"/>
                <a:ea typeface="Corbel"/>
              </a:rPr>
              <a:t> αποτελεσμάτων</a:t>
            </a:r>
            <a:endParaRPr lang="el-GR" sz="3200" b="0" strike="noStrike" spc="-1">
              <a:solidFill>
                <a:srgbClr val="000000"/>
              </a:solidFill>
              <a:latin typeface="Corbel"/>
            </a:endParaRPr>
          </a:p>
        </p:txBody>
      </p:sp>
      <p:sp>
        <p:nvSpPr>
          <p:cNvPr id="493" name="Τίτλος 1"/>
          <p:cNvSpPr/>
          <p:nvPr/>
        </p:nvSpPr>
        <p:spPr>
          <a:xfrm>
            <a:off x="-9360" y="485964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ea typeface="Corbel"/>
              </a:rPr>
              <a:t>Χρονοσειρά μέσης πίεσης και συνολικών </a:t>
            </a:r>
            <a:endParaRPr lang="en-US" sz="2000" b="0" strike="noStrike" spc="-1">
              <a:latin typeface="Arial"/>
            </a:endParaRPr>
          </a:p>
          <a:p>
            <a:pPr algn="r">
              <a:lnSpc>
                <a:spcPct val="90000"/>
              </a:lnSpc>
            </a:pPr>
            <a:r>
              <a:rPr lang="el-GR" sz="2000" b="0" strike="noStrike" spc="-60">
                <a:solidFill>
                  <a:srgbClr val="FFFFFF"/>
                </a:solidFill>
                <a:latin typeface="Corbel"/>
                <a:ea typeface="Corbel"/>
              </a:rPr>
              <a:t>απωλειών δικτύου</a:t>
            </a:r>
            <a:endParaRPr lang="en-US" sz="2000" b="0" strike="noStrike" spc="-1">
              <a:latin typeface="Arial"/>
            </a:endParaRPr>
          </a:p>
        </p:txBody>
      </p:sp>
      <p:pic>
        <p:nvPicPr>
          <p:cNvPr id="494" name="Εικόνα 5"/>
          <p:cNvPicPr/>
          <p:nvPr/>
        </p:nvPicPr>
        <p:blipFill>
          <a:blip r:embed="rId2"/>
          <a:srcRect t="3036" b="3036"/>
          <a:stretch/>
        </p:blipFill>
        <p:spPr>
          <a:xfrm>
            <a:off x="2796480" y="497160"/>
            <a:ext cx="9097920" cy="5969520"/>
          </a:xfrm>
          <a:prstGeom prst="rect">
            <a:avLst/>
          </a:prstGeom>
          <a:ln w="28575">
            <a:solidFill>
              <a:srgbClr val="40BAD2"/>
            </a:solidFill>
            <a:rou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95" name="PlaceHolder 1"/>
          <p:cNvSpPr>
            <a:spLocks noGrp="1"/>
          </p:cNvSpPr>
          <p:nvPr>
            <p:ph type="title"/>
          </p:nvPr>
        </p:nvSpPr>
        <p:spPr>
          <a:xfrm>
            <a:off x="71640" y="2851200"/>
            <a:ext cx="2971440" cy="1160280"/>
          </a:xfrm>
          <a:prstGeom prst="rect">
            <a:avLst/>
          </a:prstGeom>
          <a:noFill/>
          <a:ln w="0">
            <a:noFill/>
          </a:ln>
        </p:spPr>
        <p:txBody>
          <a:bodyPr anchor="b">
            <a:noAutofit/>
          </a:bodyPr>
          <a:lstStyle/>
          <a:p>
            <a:pPr>
              <a:lnSpc>
                <a:spcPct val="90000"/>
              </a:lnSpc>
            </a:pPr>
            <a:r>
              <a:rPr lang="el-GR" sz="3200" b="0" strike="noStrike" spc="-60">
                <a:solidFill>
                  <a:srgbClr val="FFFFFF"/>
                </a:solidFill>
                <a:latin typeface="Corbel"/>
                <a:ea typeface="Corbel"/>
              </a:rPr>
              <a:t>Σύγκριση αποτελεσμάτων</a:t>
            </a:r>
            <a:endParaRPr lang="el-GR" sz="3200" b="0" strike="noStrike" spc="-1">
              <a:solidFill>
                <a:srgbClr val="000000"/>
              </a:solidFill>
              <a:latin typeface="Corbel"/>
            </a:endParaRPr>
          </a:p>
        </p:txBody>
      </p:sp>
      <p:sp>
        <p:nvSpPr>
          <p:cNvPr id="496" name="Τίτλος 1"/>
          <p:cNvSpPr/>
          <p:nvPr/>
        </p:nvSpPr>
        <p:spPr>
          <a:xfrm>
            <a:off x="170280" y="4556160"/>
            <a:ext cx="287352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rPr>
              <a:t>Χρονοσειρά  μέσης ικανοποίησης ζήτησης</a:t>
            </a:r>
            <a:endParaRPr lang="en-US" sz="2000" b="0" strike="noStrike" spc="-1">
              <a:latin typeface="Arial"/>
            </a:endParaRPr>
          </a:p>
        </p:txBody>
      </p:sp>
      <p:pic>
        <p:nvPicPr>
          <p:cNvPr id="497" name="Εικόνα 6"/>
          <p:cNvPicPr/>
          <p:nvPr/>
        </p:nvPicPr>
        <p:blipFill>
          <a:blip r:embed="rId2"/>
          <a:srcRect l="5396" t="760" r="4446"/>
          <a:stretch/>
        </p:blipFill>
        <p:spPr>
          <a:xfrm>
            <a:off x="3146400" y="1022400"/>
            <a:ext cx="8717400" cy="4801680"/>
          </a:xfrm>
          <a:prstGeom prst="rect">
            <a:avLst/>
          </a:prstGeom>
          <a:ln w="28575">
            <a:solidFill>
              <a:srgbClr val="40BAD2"/>
            </a:solidFill>
            <a:rou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98" name="PlaceHolder 1"/>
          <p:cNvSpPr>
            <a:spLocks noGrp="1"/>
          </p:cNvSpPr>
          <p:nvPr>
            <p:ph type="title"/>
          </p:nvPr>
        </p:nvSpPr>
        <p:spPr>
          <a:xfrm>
            <a:off x="71640" y="2851200"/>
            <a:ext cx="2797560" cy="1160280"/>
          </a:xfrm>
          <a:prstGeom prst="rect">
            <a:avLst/>
          </a:prstGeom>
          <a:noFill/>
          <a:ln w="0">
            <a:noFill/>
          </a:ln>
        </p:spPr>
        <p:txBody>
          <a:bodyPr anchor="b">
            <a:noAutofit/>
          </a:bodyPr>
          <a:lstStyle/>
          <a:p>
            <a:pPr>
              <a:lnSpc>
                <a:spcPct val="90000"/>
              </a:lnSpc>
            </a:pPr>
            <a:r>
              <a:rPr lang="el-GR" sz="2400" b="0" strike="noStrike" spc="-60">
                <a:solidFill>
                  <a:srgbClr val="FFFFFF"/>
                </a:solidFill>
                <a:latin typeface="Corbel"/>
                <a:ea typeface="Corbel"/>
              </a:rPr>
              <a:t>Σύγκριση αποτελεσμάτων</a:t>
            </a:r>
            <a:endParaRPr lang="el-GR" sz="2400" b="0" strike="noStrike" spc="-1">
              <a:solidFill>
                <a:srgbClr val="000000"/>
              </a:solidFill>
              <a:latin typeface="Corbel"/>
            </a:endParaRPr>
          </a:p>
        </p:txBody>
      </p:sp>
      <p:sp>
        <p:nvSpPr>
          <p:cNvPr id="499" name="Τίτλος 1"/>
          <p:cNvSpPr/>
          <p:nvPr/>
        </p:nvSpPr>
        <p:spPr>
          <a:xfrm>
            <a:off x="-341280" y="4491000"/>
            <a:ext cx="2797560" cy="116028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algn="r">
              <a:lnSpc>
                <a:spcPct val="90000"/>
              </a:lnSpc>
            </a:pPr>
            <a:r>
              <a:rPr lang="el-GR" sz="2000" b="0" strike="noStrike" spc="-60">
                <a:solidFill>
                  <a:srgbClr val="FFFFFF"/>
                </a:solidFill>
                <a:latin typeface="Corbel"/>
              </a:rPr>
              <a:t>Χρονοσειρά εισερχόμενου νερού, ζήτησης και απωλειών</a:t>
            </a:r>
            <a:endParaRPr lang="en-US" sz="2000" b="0" strike="noStrike" spc="-1">
              <a:latin typeface="Arial"/>
            </a:endParaRPr>
          </a:p>
        </p:txBody>
      </p:sp>
      <p:pic>
        <p:nvPicPr>
          <p:cNvPr id="500" name="Εικόνα 6"/>
          <p:cNvPicPr/>
          <p:nvPr/>
        </p:nvPicPr>
        <p:blipFill>
          <a:blip r:embed="rId2"/>
          <a:srcRect l="3236" r="3236"/>
          <a:stretch/>
        </p:blipFill>
        <p:spPr>
          <a:xfrm>
            <a:off x="2454840" y="906480"/>
            <a:ext cx="9465480" cy="5063400"/>
          </a:xfrm>
          <a:prstGeom prst="rect">
            <a:avLst/>
          </a:prstGeom>
          <a:ln w="28575">
            <a:solidFill>
              <a:srgbClr val="40BAD2"/>
            </a:solidFill>
            <a:rou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 name="PlaceHolder 1"/>
          <p:cNvSpPr>
            <a:spLocks noGrp="1"/>
          </p:cNvSpPr>
          <p:nvPr>
            <p:ph type="title"/>
          </p:nvPr>
        </p:nvSpPr>
        <p:spPr>
          <a:xfrm>
            <a:off x="253080" y="1123920"/>
            <a:ext cx="2946960" cy="4600800"/>
          </a:xfrm>
          <a:prstGeom prst="rect">
            <a:avLst/>
          </a:prstGeom>
          <a:noFill/>
          <a:ln w="0">
            <a:noFill/>
          </a:ln>
        </p:spPr>
        <p:txBody>
          <a:bodyPr anchor="ctr">
            <a:normAutofit/>
          </a:bodyPr>
          <a:lstStyle/>
          <a:p>
            <a:pPr>
              <a:lnSpc>
                <a:spcPct val="90000"/>
              </a:lnSpc>
            </a:pPr>
            <a:r>
              <a:rPr lang="el-GR" sz="3200" b="0" strike="noStrike" spc="-60">
                <a:solidFill>
                  <a:srgbClr val="FFFFFF"/>
                </a:solidFill>
                <a:latin typeface="Corbel"/>
              </a:rPr>
              <a:t>Συμπεράσματα - Μελλοντικές επεκτάσεις</a:t>
            </a:r>
            <a:endParaRPr lang="el-GR" sz="3200" b="0" strike="noStrike" spc="-1">
              <a:solidFill>
                <a:srgbClr val="000000"/>
              </a:solidFill>
              <a:latin typeface="Corbel"/>
            </a:endParaRPr>
          </a:p>
        </p:txBody>
      </p:sp>
      <p:graphicFrame>
        <p:nvGraphicFramePr>
          <p:cNvPr id="2" name="Diagram2"/>
          <p:cNvGraphicFramePr/>
          <p:nvPr>
            <p:extLst>
              <p:ext uri="{D42A27DB-BD31-4B8C-83A1-F6EECF244321}">
                <p14:modId xmlns:p14="http://schemas.microsoft.com/office/powerpoint/2010/main" val="2813865000"/>
              </p:ext>
            </p:extLst>
          </p:nvPr>
        </p:nvGraphicFramePr>
        <p:xfrm>
          <a:off x="3759840" y="885600"/>
          <a:ext cx="7727760" cy="508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2" name="Rectangle 28"/>
          <p:cNvSpPr/>
          <p:nvPr/>
        </p:nvSpPr>
        <p:spPr>
          <a:xfrm>
            <a:off x="0" y="0"/>
            <a:ext cx="12191760" cy="685764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p:style>
      </p:sp>
      <p:sp>
        <p:nvSpPr>
          <p:cNvPr id="503" name="Rectangle 30"/>
          <p:cNvSpPr/>
          <p:nvPr/>
        </p:nvSpPr>
        <p:spPr>
          <a:xfrm>
            <a:off x="0" y="762120"/>
            <a:ext cx="3289680" cy="5333760"/>
          </a:xfrm>
          <a:prstGeom prst="rect">
            <a:avLst/>
          </a:prstGeom>
          <a:solidFill>
            <a:srgbClr val="C8C8C8">
              <a:alpha val="70000"/>
            </a:srgbClr>
          </a:solidFill>
          <a:ln>
            <a:noFill/>
          </a:ln>
        </p:spPr>
        <p:style>
          <a:lnRef idx="2">
            <a:schemeClr val="accent1">
              <a:shade val="50000"/>
            </a:schemeClr>
          </a:lnRef>
          <a:fillRef idx="1">
            <a:schemeClr val="accent1"/>
          </a:fillRef>
          <a:effectRef idx="0">
            <a:schemeClr val="accent1"/>
          </a:effectRef>
          <a:fontRef idx="minor"/>
        </p:style>
      </p:sp>
      <p:sp>
        <p:nvSpPr>
          <p:cNvPr id="504" name="Rectangle 32"/>
          <p:cNvSpPr/>
          <p:nvPr/>
        </p:nvSpPr>
        <p:spPr>
          <a:xfrm>
            <a:off x="3411720" y="762120"/>
            <a:ext cx="8790120" cy="3809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505" name="PlaceHolder 1"/>
          <p:cNvSpPr>
            <a:spLocks noGrp="1"/>
          </p:cNvSpPr>
          <p:nvPr>
            <p:ph type="title"/>
          </p:nvPr>
        </p:nvSpPr>
        <p:spPr>
          <a:xfrm>
            <a:off x="3722760" y="1298520"/>
            <a:ext cx="7187040" cy="2951280"/>
          </a:xfrm>
          <a:prstGeom prst="rect">
            <a:avLst/>
          </a:prstGeom>
          <a:noFill/>
          <a:ln w="0">
            <a:noFill/>
          </a:ln>
        </p:spPr>
        <p:txBody>
          <a:bodyPr anchor="b">
            <a:normAutofit/>
          </a:bodyPr>
          <a:lstStyle/>
          <a:p>
            <a:pPr>
              <a:lnSpc>
                <a:spcPct val="90000"/>
              </a:lnSpc>
            </a:pPr>
            <a:r>
              <a:rPr lang="el-GR" sz="5800" b="0" strike="noStrike" spc="-100">
                <a:solidFill>
                  <a:srgbClr val="FFFFFF"/>
                </a:solidFill>
                <a:latin typeface="Corbel"/>
              </a:rPr>
              <a:t>Ευχαριστώ για την προσοχή σας</a:t>
            </a:r>
            <a:endParaRPr lang="el-GR" sz="5800" b="0" strike="noStrike" spc="-1">
              <a:solidFill>
                <a:srgbClr val="000000"/>
              </a:solidFill>
              <a:latin typeface="Corbel"/>
            </a:endParaRPr>
          </a:p>
        </p:txBody>
      </p:sp>
      <p:sp>
        <p:nvSpPr>
          <p:cNvPr id="506" name="Rectangle 34"/>
          <p:cNvSpPr/>
          <p:nvPr/>
        </p:nvSpPr>
        <p:spPr>
          <a:xfrm>
            <a:off x="3400920" y="4684320"/>
            <a:ext cx="8800920" cy="14112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7" name="Rectangle 8"/>
          <p:cNvSpPr/>
          <p:nvPr/>
        </p:nvSpPr>
        <p:spPr>
          <a:xfrm>
            <a:off x="0" y="0"/>
            <a:ext cx="12191760" cy="6857640"/>
          </a:xfrm>
          <a:prstGeom prst="rect">
            <a:avLst/>
          </a:prstGeom>
          <a:solidFill>
            <a:srgbClr val="355048"/>
          </a:solidFill>
          <a:ln>
            <a:noFill/>
          </a:ln>
        </p:spPr>
        <p:style>
          <a:lnRef idx="2">
            <a:schemeClr val="accent1">
              <a:shade val="50000"/>
            </a:schemeClr>
          </a:lnRef>
          <a:fillRef idx="1">
            <a:schemeClr val="accent1"/>
          </a:fillRef>
          <a:effectRef idx="0">
            <a:schemeClr val="accent1"/>
          </a:effectRef>
          <a:fontRef idx="minor"/>
        </p:style>
      </p:sp>
      <p:sp>
        <p:nvSpPr>
          <p:cNvPr id="508" name="Rectangle 10"/>
          <p:cNvSpPr/>
          <p:nvPr/>
        </p:nvSpPr>
        <p:spPr>
          <a:xfrm>
            <a:off x="477000" y="458640"/>
            <a:ext cx="11237760" cy="5897520"/>
          </a:xfrm>
          <a:prstGeom prst="rect">
            <a:avLst/>
          </a:prstGeom>
          <a:solidFill>
            <a:srgbClr val="FFFFFF"/>
          </a:solidFill>
          <a:ln>
            <a:solidFill>
              <a:srgbClr val="FFFFFF"/>
            </a:solidFill>
            <a:round/>
          </a:ln>
        </p:spPr>
        <p:style>
          <a:lnRef idx="2">
            <a:schemeClr val="accent1">
              <a:shade val="50000"/>
            </a:schemeClr>
          </a:lnRef>
          <a:fillRef idx="1">
            <a:schemeClr val="accent1"/>
          </a:fillRef>
          <a:effectRef idx="0">
            <a:schemeClr val="accent1"/>
          </a:effectRef>
          <a:fontRef idx="minor"/>
        </p:style>
      </p:sp>
      <p:pic>
        <p:nvPicPr>
          <p:cNvPr id="509" name="Εικόνα 4"/>
          <p:cNvPicPr/>
          <p:nvPr/>
        </p:nvPicPr>
        <p:blipFill>
          <a:blip r:embed="rId2"/>
          <a:srcRect r="-140" b="38932"/>
          <a:stretch/>
        </p:blipFill>
        <p:spPr>
          <a:xfrm>
            <a:off x="501480" y="1047240"/>
            <a:ext cx="11215080" cy="4731480"/>
          </a:xfrm>
          <a:prstGeom prst="rect">
            <a:avLst/>
          </a:prstGeom>
          <a:ln w="0">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0" name="Rectangle 8"/>
          <p:cNvSpPr/>
          <p:nvPr/>
        </p:nvSpPr>
        <p:spPr>
          <a:xfrm>
            <a:off x="0" y="0"/>
            <a:ext cx="12191760" cy="6857640"/>
          </a:xfrm>
          <a:prstGeom prst="rect">
            <a:avLst/>
          </a:prstGeom>
          <a:solidFill>
            <a:srgbClr val="355048"/>
          </a:solidFill>
          <a:ln>
            <a:noFill/>
          </a:ln>
        </p:spPr>
        <p:style>
          <a:lnRef idx="2">
            <a:schemeClr val="accent1">
              <a:shade val="50000"/>
            </a:schemeClr>
          </a:lnRef>
          <a:fillRef idx="1">
            <a:schemeClr val="accent1"/>
          </a:fillRef>
          <a:effectRef idx="0">
            <a:schemeClr val="accent1"/>
          </a:effectRef>
          <a:fontRef idx="minor"/>
        </p:style>
      </p:sp>
      <p:sp>
        <p:nvSpPr>
          <p:cNvPr id="511" name="Rectangle 10"/>
          <p:cNvSpPr/>
          <p:nvPr/>
        </p:nvSpPr>
        <p:spPr>
          <a:xfrm>
            <a:off x="477000" y="458640"/>
            <a:ext cx="11237760" cy="5897520"/>
          </a:xfrm>
          <a:prstGeom prst="rect">
            <a:avLst/>
          </a:prstGeom>
          <a:solidFill>
            <a:srgbClr val="FFFFFF"/>
          </a:solidFill>
          <a:ln>
            <a:solidFill>
              <a:srgbClr val="FFFFFF"/>
            </a:solidFill>
            <a:round/>
          </a:ln>
        </p:spPr>
        <p:style>
          <a:lnRef idx="2">
            <a:schemeClr val="accent1">
              <a:shade val="50000"/>
            </a:schemeClr>
          </a:lnRef>
          <a:fillRef idx="1">
            <a:schemeClr val="accent1"/>
          </a:fillRef>
          <a:effectRef idx="0">
            <a:schemeClr val="accent1"/>
          </a:effectRef>
          <a:fontRef idx="minor"/>
        </p:style>
      </p:sp>
      <p:pic>
        <p:nvPicPr>
          <p:cNvPr id="512" name="Εικόνα 15"/>
          <p:cNvPicPr/>
          <p:nvPr/>
        </p:nvPicPr>
        <p:blipFill>
          <a:blip r:embed="rId2"/>
          <a:srcRect l="12501" t="22056" r="1708" b="19334"/>
          <a:stretch/>
        </p:blipFill>
        <p:spPr>
          <a:xfrm>
            <a:off x="3504960" y="3571200"/>
            <a:ext cx="8569080" cy="3179160"/>
          </a:xfrm>
          <a:prstGeom prst="rect">
            <a:avLst/>
          </a:prstGeom>
          <a:ln w="28575">
            <a:solidFill>
              <a:srgbClr val="40BAD2"/>
            </a:solidFill>
            <a:round/>
          </a:ln>
        </p:spPr>
      </p:pic>
      <p:pic>
        <p:nvPicPr>
          <p:cNvPr id="513" name="Εικόνα 15"/>
          <p:cNvPicPr/>
          <p:nvPr/>
        </p:nvPicPr>
        <p:blipFill>
          <a:blip r:embed="rId3"/>
          <a:srcRect l="11924" t="19322" r="2439" b="30832"/>
          <a:stretch/>
        </p:blipFill>
        <p:spPr>
          <a:xfrm>
            <a:off x="2799000" y="356400"/>
            <a:ext cx="8316360" cy="3146760"/>
          </a:xfrm>
          <a:prstGeom prst="rect">
            <a:avLst/>
          </a:prstGeom>
          <a:ln w="28575">
            <a:solidFill>
              <a:srgbClr val="40BAD2"/>
            </a:solidFill>
            <a:round/>
          </a:ln>
        </p:spPr>
      </p:pic>
      <p:pic>
        <p:nvPicPr>
          <p:cNvPr id="514" name="Εικόνα 5"/>
          <p:cNvPicPr/>
          <p:nvPr/>
        </p:nvPicPr>
        <p:blipFill>
          <a:blip r:embed="rId4"/>
          <a:srcRect l="445" r="445"/>
          <a:stretch/>
        </p:blipFill>
        <p:spPr>
          <a:xfrm>
            <a:off x="300240" y="3860280"/>
            <a:ext cx="4709880" cy="2895480"/>
          </a:xfrm>
          <a:prstGeom prst="rect">
            <a:avLst/>
          </a:prstGeom>
          <a:ln w="28575">
            <a:solidFill>
              <a:srgbClr val="40BAD2"/>
            </a:solidFill>
            <a:round/>
          </a:ln>
        </p:spPr>
      </p:pic>
      <p:pic>
        <p:nvPicPr>
          <p:cNvPr id="515" name="Εικόνα 19"/>
          <p:cNvPicPr/>
          <p:nvPr/>
        </p:nvPicPr>
        <p:blipFill>
          <a:blip r:embed="rId5"/>
          <a:stretch/>
        </p:blipFill>
        <p:spPr>
          <a:xfrm>
            <a:off x="297000" y="236880"/>
            <a:ext cx="5015880" cy="169380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7" name="Rectangle 62"/>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48" name="Rectangle 64"/>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49" name="Rectangle 66"/>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50" name="Rectangle 68"/>
          <p:cNvSpPr/>
          <p:nvPr/>
        </p:nvSpPr>
        <p:spPr>
          <a:xfrm>
            <a:off x="7850160" y="757440"/>
            <a:ext cx="4341600" cy="53290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51" name="PlaceHolder 1"/>
          <p:cNvSpPr>
            <a:spLocks noGrp="1"/>
          </p:cNvSpPr>
          <p:nvPr>
            <p:ph type="title"/>
          </p:nvPr>
        </p:nvSpPr>
        <p:spPr>
          <a:xfrm>
            <a:off x="8161560" y="1079640"/>
            <a:ext cx="3654360" cy="1526760"/>
          </a:xfrm>
          <a:prstGeom prst="rect">
            <a:avLst/>
          </a:prstGeom>
          <a:noFill/>
          <a:ln w="0">
            <a:noFill/>
          </a:ln>
        </p:spPr>
        <p:txBody>
          <a:bodyPr anchor="ctr">
            <a:normAutofit/>
          </a:bodyPr>
          <a:lstStyle/>
          <a:p>
            <a:pPr>
              <a:lnSpc>
                <a:spcPct val="90000"/>
              </a:lnSpc>
            </a:pPr>
            <a:r>
              <a:rPr lang="en-US" sz="3200" b="0" strike="noStrike" spc="-60">
                <a:solidFill>
                  <a:srgbClr val="FFFFFF"/>
                </a:solidFill>
                <a:latin typeface="Corbel"/>
              </a:rPr>
              <a:t>Τρόποι αντιμετώπισης απωλειών</a:t>
            </a:r>
            <a:endParaRPr lang="el-GR" sz="3200" b="0" strike="noStrike" spc="-1">
              <a:solidFill>
                <a:srgbClr val="000000"/>
              </a:solidFill>
              <a:latin typeface="Corbel"/>
            </a:endParaRPr>
          </a:p>
        </p:txBody>
      </p:sp>
      <p:sp>
        <p:nvSpPr>
          <p:cNvPr id="252" name="Rectangle 70"/>
          <p:cNvSpPr/>
          <p:nvPr/>
        </p:nvSpPr>
        <p:spPr>
          <a:xfrm>
            <a:off x="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53" name="PlaceHolder 2"/>
          <p:cNvSpPr>
            <a:spLocks noGrp="1"/>
          </p:cNvSpPr>
          <p:nvPr>
            <p:ph/>
          </p:nvPr>
        </p:nvSpPr>
        <p:spPr>
          <a:xfrm>
            <a:off x="8175600" y="2750760"/>
            <a:ext cx="3654360" cy="3330000"/>
          </a:xfrm>
          <a:prstGeom prst="rect">
            <a:avLst/>
          </a:prstGeom>
          <a:noFill/>
          <a:ln w="0">
            <a:noFill/>
          </a:ln>
        </p:spPr>
        <p:txBody>
          <a:bodyPr anchor="t">
            <a:normAutofit fontScale="89000"/>
          </a:bodyPr>
          <a:lstStyle/>
          <a:p>
            <a:pPr>
              <a:lnSpc>
                <a:spcPct val="120000"/>
              </a:lnSpc>
              <a:spcBef>
                <a:spcPts val="1199"/>
              </a:spcBef>
              <a:tabLst>
                <a:tab pos="0" algn="l"/>
              </a:tabLst>
            </a:pPr>
            <a:r>
              <a:rPr lang="en-US" sz="2000" b="1" u="sng" strike="noStrike" spc="-1">
                <a:solidFill>
                  <a:srgbClr val="FFFFFF"/>
                </a:solidFill>
                <a:uFillTx/>
                <a:latin typeface="Calibri"/>
              </a:rPr>
              <a:t>Ενεργητικές μέθοδοι </a:t>
            </a:r>
            <a:endParaRPr lang="el-GR" sz="2000" b="0" strike="noStrike" spc="-1">
              <a:solidFill>
                <a:srgbClr val="595959"/>
              </a:solidFill>
              <a:latin typeface="Corbel"/>
            </a:endParaRPr>
          </a:p>
          <a:p>
            <a:pPr marL="502920">
              <a:lnSpc>
                <a:spcPct val="120000"/>
              </a:lnSpc>
              <a:spcBef>
                <a:spcPts val="249"/>
              </a:spcBef>
              <a:spcAft>
                <a:spcPts val="249"/>
              </a:spcAft>
              <a:tabLst>
                <a:tab pos="0" algn="l"/>
              </a:tabLst>
            </a:pPr>
            <a:r>
              <a:rPr lang="en-US" sz="2000" b="0" strike="noStrike" spc="-1">
                <a:solidFill>
                  <a:srgbClr val="FFFFFF"/>
                </a:solidFill>
                <a:latin typeface="Calibri"/>
              </a:rPr>
              <a:t>Eπισκευή μεγάλων διαρροών ή θραύσεων που εντοπίζονται στο δίκτυο</a:t>
            </a:r>
            <a:endParaRPr lang="el-GR" sz="2000" b="0" strike="noStrike" spc="-1">
              <a:solidFill>
                <a:srgbClr val="595959"/>
              </a:solidFill>
              <a:latin typeface="Corbel"/>
            </a:endParaRPr>
          </a:p>
          <a:p>
            <a:pPr marL="502920">
              <a:lnSpc>
                <a:spcPct val="120000"/>
              </a:lnSpc>
              <a:spcBef>
                <a:spcPts val="249"/>
              </a:spcBef>
              <a:spcAft>
                <a:spcPts val="249"/>
              </a:spcAft>
              <a:tabLst>
                <a:tab pos="0" algn="l"/>
              </a:tabLst>
            </a:pPr>
            <a:endParaRPr lang="el-GR" sz="2000" b="0" strike="noStrike" spc="-1">
              <a:solidFill>
                <a:srgbClr val="595959"/>
              </a:solidFill>
              <a:latin typeface="Corbel"/>
            </a:endParaRPr>
          </a:p>
          <a:p>
            <a:pPr>
              <a:lnSpc>
                <a:spcPct val="120000"/>
              </a:lnSpc>
              <a:spcBef>
                <a:spcPts val="1199"/>
              </a:spcBef>
              <a:tabLst>
                <a:tab pos="0" algn="l"/>
              </a:tabLst>
            </a:pPr>
            <a:r>
              <a:rPr lang="en-US" sz="2000" b="1" u="sng" strike="noStrike" spc="-1">
                <a:solidFill>
                  <a:srgbClr val="FFFFFF"/>
                </a:solidFill>
                <a:uFillTx/>
                <a:latin typeface="Calibri"/>
              </a:rPr>
              <a:t>Παθητικές μέθοδοι</a:t>
            </a:r>
            <a:endParaRPr lang="el-GR" sz="2000" b="0" strike="noStrike" spc="-1">
              <a:solidFill>
                <a:srgbClr val="595959"/>
              </a:solidFill>
              <a:latin typeface="Corbel"/>
            </a:endParaRPr>
          </a:p>
          <a:p>
            <a:pPr marL="502920">
              <a:lnSpc>
                <a:spcPct val="120000"/>
              </a:lnSpc>
              <a:spcBef>
                <a:spcPts val="249"/>
              </a:spcBef>
              <a:spcAft>
                <a:spcPts val="249"/>
              </a:spcAft>
              <a:tabLst>
                <a:tab pos="0" algn="l"/>
              </a:tabLst>
            </a:pPr>
            <a:r>
              <a:rPr lang="en-US" sz="2000" b="0" strike="noStrike" spc="-1">
                <a:solidFill>
                  <a:srgbClr val="FFFFFF"/>
                </a:solidFill>
                <a:latin typeface="Calibri"/>
              </a:rPr>
              <a:t>Μέθοδοι πρόληψης και ρύθμισης της λειτουργίας του δικτύου σε μόνιμη βάση</a:t>
            </a:r>
            <a:endParaRPr lang="el-GR" sz="2000" b="0" strike="noStrike" spc="-1">
              <a:solidFill>
                <a:srgbClr val="595959"/>
              </a:solidFill>
              <a:latin typeface="Corbel"/>
            </a:endParaRPr>
          </a:p>
        </p:txBody>
      </p:sp>
      <p:pic>
        <p:nvPicPr>
          <p:cNvPr id="254" name="Εικόνα 7"/>
          <p:cNvPicPr/>
          <p:nvPr/>
        </p:nvPicPr>
        <p:blipFill>
          <a:blip r:embed="rId3"/>
          <a:stretch/>
        </p:blipFill>
        <p:spPr>
          <a:xfrm>
            <a:off x="657360" y="848520"/>
            <a:ext cx="6809760" cy="5160600"/>
          </a:xfrm>
          <a:prstGeom prst="rect">
            <a:avLst/>
          </a:prstGeom>
          <a:ln w="0">
            <a:noFill/>
          </a:ln>
        </p:spPr>
      </p:pic>
      <p:sp>
        <p:nvSpPr>
          <p:cNvPr id="255" name="Οβάλ 2"/>
          <p:cNvSpPr/>
          <p:nvPr/>
        </p:nvSpPr>
        <p:spPr>
          <a:xfrm>
            <a:off x="2590200" y="639720"/>
            <a:ext cx="2935080" cy="1545480"/>
          </a:xfrm>
          <a:prstGeom prst="ellipse">
            <a:avLst/>
          </a:prstGeom>
          <a:noFill/>
          <a:ln w="57150">
            <a:solidFill>
              <a:srgbClr val="4472C4"/>
            </a:solidFill>
            <a:prstDash val="sysDot"/>
            <a:round/>
          </a:ln>
        </p:spPr>
        <p:style>
          <a:lnRef idx="2">
            <a:schemeClr val="accent1">
              <a:shade val="50000"/>
            </a:schemeClr>
          </a:lnRef>
          <a:fillRef idx="1">
            <a:schemeClr val="accent1"/>
          </a:fillRef>
          <a:effectRef idx="0">
            <a:schemeClr val="accent1"/>
          </a:effectRef>
          <a:fontRef idx="minor"/>
        </p:style>
      </p:sp>
      <p:pic>
        <p:nvPicPr>
          <p:cNvPr id="256" name="Εικόνα 11" descr="Εικόνα που περιέχει κείμενο&#10;&#10;Περιγραφή που δημιουργήθηκε αυτόματα"/>
          <p:cNvPicPr/>
          <p:nvPr/>
        </p:nvPicPr>
        <p:blipFill>
          <a:blip r:embed="rId4"/>
          <a:stretch/>
        </p:blipFill>
        <p:spPr>
          <a:xfrm>
            <a:off x="446040" y="6089760"/>
            <a:ext cx="4835160" cy="612720"/>
          </a:xfrm>
          <a:prstGeom prst="rect">
            <a:avLst/>
          </a:prstGeom>
          <a:ln w="0">
            <a:solidFill>
              <a:srgbClr val="40BAD2"/>
            </a:solidFill>
          </a:ln>
        </p:spPr>
      </p:pic>
      <p:sp>
        <p:nvSpPr>
          <p:cNvPr id="257" name="Ευθύγραμμο βέλος σύνδεσης 13"/>
          <p:cNvSpPr/>
          <p:nvPr/>
        </p:nvSpPr>
        <p:spPr>
          <a:xfrm flipV="1">
            <a:off x="1425960" y="3874320"/>
            <a:ext cx="1262520" cy="2209320"/>
          </a:xfrm>
          <a:custGeom>
            <a:avLst/>
            <a:gdLst/>
            <a:ahLst/>
            <a:cxnLst/>
            <a:rect l="l" t="t" r="r" b="b"/>
            <a:pathLst>
              <a:path w="21600" h="21600">
                <a:moveTo>
                  <a:pt x="0" y="0"/>
                </a:moveTo>
                <a:lnTo>
                  <a:pt x="21600" y="21600"/>
                </a:lnTo>
              </a:path>
            </a:pathLst>
          </a:custGeom>
          <a:noFill/>
          <a:ln>
            <a:solidFill>
              <a:srgbClr val="40BAD2"/>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8" name="Rectangle 7"/>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59" name="Rectangle 9"/>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60" name="Rectangle 11"/>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61" name="Rectangle 13"/>
          <p:cNvSpPr/>
          <p:nvPr/>
        </p:nvSpPr>
        <p:spPr>
          <a:xfrm>
            <a:off x="0" y="758880"/>
            <a:ext cx="10905480" cy="1650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62" name="PlaceHolder 1"/>
          <p:cNvSpPr>
            <a:spLocks noGrp="1"/>
          </p:cNvSpPr>
          <p:nvPr>
            <p:ph type="title"/>
          </p:nvPr>
        </p:nvSpPr>
        <p:spPr>
          <a:xfrm>
            <a:off x="1600920" y="1087200"/>
            <a:ext cx="8983080" cy="1000440"/>
          </a:xfrm>
          <a:prstGeom prst="rect">
            <a:avLst/>
          </a:prstGeom>
          <a:noFill/>
          <a:ln w="0">
            <a:noFill/>
          </a:ln>
        </p:spPr>
        <p:txBody>
          <a:bodyPr anchor="ctr">
            <a:normAutofit/>
          </a:bodyPr>
          <a:lstStyle/>
          <a:p>
            <a:pPr>
              <a:lnSpc>
                <a:spcPct val="90000"/>
              </a:lnSpc>
            </a:pPr>
            <a:r>
              <a:rPr lang="en-US" sz="3600" b="0" strike="noStrike" spc="-60">
                <a:solidFill>
                  <a:srgbClr val="FFFFFF"/>
                </a:solidFill>
                <a:latin typeface="Corbel"/>
              </a:rPr>
              <a:t>Στόχοι και Καινοτομίες Εργασίας</a:t>
            </a:r>
            <a:endParaRPr lang="el-GR" sz="3600" b="0" strike="noStrike" spc="-1">
              <a:solidFill>
                <a:srgbClr val="000000"/>
              </a:solidFill>
              <a:latin typeface="Corbel"/>
            </a:endParaRPr>
          </a:p>
        </p:txBody>
      </p:sp>
      <p:sp>
        <p:nvSpPr>
          <p:cNvPr id="263" name="Rectangle 15"/>
          <p:cNvSpPr/>
          <p:nvPr/>
        </p:nvSpPr>
        <p:spPr>
          <a:xfrm>
            <a:off x="11014560" y="758880"/>
            <a:ext cx="1185120" cy="165060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64" name="Rectangle 17"/>
          <p:cNvSpPr/>
          <p:nvPr/>
        </p:nvSpPr>
        <p:spPr>
          <a:xfrm>
            <a:off x="720" y="2526480"/>
            <a:ext cx="1169280" cy="35629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65" name="Rectangle 19"/>
          <p:cNvSpPr/>
          <p:nvPr/>
        </p:nvSpPr>
        <p:spPr>
          <a:xfrm>
            <a:off x="1279080" y="2526480"/>
            <a:ext cx="10920600" cy="3562920"/>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p:style>
      </p:sp>
      <p:sp>
        <p:nvSpPr>
          <p:cNvPr id="266" name="PlaceHolder 2"/>
          <p:cNvSpPr>
            <a:spLocks noGrp="1"/>
          </p:cNvSpPr>
          <p:nvPr>
            <p:ph/>
          </p:nvPr>
        </p:nvSpPr>
        <p:spPr>
          <a:xfrm>
            <a:off x="1600920" y="2535480"/>
            <a:ext cx="10115640" cy="3553920"/>
          </a:xfrm>
          <a:prstGeom prst="rect">
            <a:avLst/>
          </a:prstGeom>
          <a:noFill/>
          <a:ln w="0">
            <a:noFill/>
          </a:ln>
        </p:spPr>
        <p:txBody>
          <a:bodyPr anchor="ctr">
            <a:normAutofit fontScale="97000"/>
          </a:bodyPr>
          <a:lstStyle/>
          <a:p>
            <a:pPr marL="182880" indent="-182880">
              <a:lnSpc>
                <a:spcPct val="90000"/>
              </a:lnSpc>
              <a:spcBef>
                <a:spcPts val="1199"/>
              </a:spcBef>
              <a:buClr>
                <a:srgbClr val="40BAD2"/>
              </a:buClr>
              <a:buFont typeface="Arial"/>
              <a:buChar char="•"/>
            </a:pPr>
            <a:r>
              <a:rPr lang="el" sz="2400" b="1" strike="noStrike" spc="-1">
                <a:solidFill>
                  <a:srgbClr val="000000"/>
                </a:solidFill>
                <a:latin typeface="Calibri"/>
              </a:rPr>
              <a:t>Βελτιστοποίηση ρυθμίσεων υφιστάμενων βαλβίδων ρύθμισης πίεσης </a:t>
            </a:r>
            <a:r>
              <a:rPr lang="en-US" sz="2400" b="1" strike="noStrike" spc="-1">
                <a:solidFill>
                  <a:srgbClr val="000000"/>
                </a:solidFill>
                <a:latin typeface="Calibri"/>
              </a:rPr>
              <a:t>(PRV)</a:t>
            </a:r>
            <a:endParaRPr lang="el-GR" sz="2400" b="0" strike="noStrike" spc="-1">
              <a:solidFill>
                <a:srgbClr val="595959"/>
              </a:solidFill>
              <a:latin typeface="Corbel"/>
            </a:endParaRPr>
          </a:p>
          <a:p>
            <a:pPr marL="182880" indent="-182880">
              <a:lnSpc>
                <a:spcPct val="90000"/>
              </a:lnSpc>
              <a:spcBef>
                <a:spcPts val="1199"/>
              </a:spcBef>
              <a:buClr>
                <a:srgbClr val="40BAD2"/>
              </a:buClr>
              <a:buFont typeface="Arial"/>
              <a:buChar char="•"/>
            </a:pPr>
            <a:r>
              <a:rPr lang="el" sz="2400" b="0" strike="noStrike" spc="-1">
                <a:solidFill>
                  <a:srgbClr val="000000"/>
                </a:solidFill>
                <a:latin typeface="Calibri"/>
              </a:rPr>
              <a:t>Διαχείριση πίεσης δικτύου με αξ</a:t>
            </a:r>
            <a:r>
              <a:rPr lang="en-US" sz="2400" b="0" strike="noStrike" spc="-1">
                <a:solidFill>
                  <a:srgbClr val="000000"/>
                </a:solidFill>
                <a:latin typeface="Calibri"/>
              </a:rPr>
              <a:t>ιοποίηση υφιστάμενων υποδομών</a:t>
            </a:r>
            <a:endParaRPr lang="el-GR" sz="24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Arial"/>
              <a:buChar char="•"/>
            </a:pPr>
            <a:r>
              <a:rPr lang="el" sz="2400" b="0" strike="noStrike" spc="-1">
                <a:solidFill>
                  <a:srgbClr val="000000"/>
                </a:solidFill>
                <a:latin typeface="Calibri"/>
              </a:rPr>
              <a:t>Χαμηλό (αν όχι μηδενικό) κόστος</a:t>
            </a:r>
            <a:endParaRPr lang="el-GR" sz="24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Arial"/>
              <a:buChar char="•"/>
            </a:pPr>
            <a:r>
              <a:rPr lang="el" sz="2400" b="0" strike="noStrike" spc="-1">
                <a:solidFill>
                  <a:srgbClr val="000000"/>
                </a:solidFill>
                <a:latin typeface="Calibri"/>
              </a:rPr>
              <a:t>Άμεση εφαρμογή και αποτελέσματα</a:t>
            </a:r>
            <a:endParaRPr lang="el-GR" sz="24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Arial"/>
              <a:buChar char="•"/>
            </a:pPr>
            <a:r>
              <a:rPr lang="el" sz="2400" b="0" strike="noStrike" spc="-1">
                <a:solidFill>
                  <a:srgbClr val="000000"/>
                </a:solidFill>
                <a:latin typeface="Calibri"/>
              </a:rPr>
              <a:t>Επίδραση σε όλο το δίκτυο</a:t>
            </a:r>
            <a:endParaRPr lang="el-GR" sz="2400" b="0" strike="noStrike" spc="-1">
              <a:solidFill>
                <a:srgbClr val="595959"/>
              </a:solidFill>
              <a:latin typeface="Corbel"/>
            </a:endParaRPr>
          </a:p>
          <a:p>
            <a:pPr marL="182880" indent="-182880">
              <a:lnSpc>
                <a:spcPct val="90000"/>
              </a:lnSpc>
              <a:spcBef>
                <a:spcPts val="1199"/>
              </a:spcBef>
              <a:buClr>
                <a:srgbClr val="40BAD2"/>
              </a:buClr>
              <a:buFont typeface="Arial"/>
              <a:buChar char="•"/>
            </a:pPr>
            <a:r>
              <a:rPr lang="en-US" sz="2400" b="1" strike="noStrike" spc="-1">
                <a:solidFill>
                  <a:srgbClr val="000000"/>
                </a:solidFill>
                <a:latin typeface="Calibri"/>
              </a:rPr>
              <a:t>Διαμόρφωση αξιόπιστου και ρεαλιστικού μοντέλου</a:t>
            </a:r>
            <a:r>
              <a:rPr lang="el" sz="2400" b="1" strike="noStrike" spc="-1">
                <a:solidFill>
                  <a:srgbClr val="000000"/>
                </a:solidFill>
                <a:latin typeface="Calibri"/>
              </a:rPr>
              <a:t>, με χ</a:t>
            </a:r>
            <a:r>
              <a:rPr lang="en-US" sz="2400" b="1" strike="noStrike" spc="-1">
                <a:solidFill>
                  <a:srgbClr val="000000"/>
                </a:solidFill>
                <a:latin typeface="Calibri"/>
              </a:rPr>
              <a:t>ωρική κατανομή απωλειών</a:t>
            </a:r>
            <a:endParaRPr lang="el-GR" sz="24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Arial"/>
              <a:buChar char="•"/>
            </a:pPr>
            <a:r>
              <a:rPr lang="en-US" sz="2400" b="0" strike="noStrike" spc="-1">
                <a:solidFill>
                  <a:srgbClr val="000000"/>
                </a:solidFill>
                <a:latin typeface="Calibri"/>
              </a:rPr>
              <a:t>Δυνατότητα εφαρμογής πλαισίου σε οποιοδήποτε δίκτυο</a:t>
            </a:r>
            <a:endParaRPr lang="el-GR" sz="2400" b="0" strike="noStrike" spc="-1">
              <a:solidFill>
                <a:srgbClr val="595959"/>
              </a:solidFill>
              <a:latin typeface="Corbel"/>
            </a:endParaRPr>
          </a:p>
          <a:p>
            <a:pPr marL="685800" lvl="1" indent="-182880">
              <a:lnSpc>
                <a:spcPct val="90000"/>
              </a:lnSpc>
              <a:spcBef>
                <a:spcPts val="249"/>
              </a:spcBef>
              <a:spcAft>
                <a:spcPts val="249"/>
              </a:spcAft>
              <a:buClr>
                <a:srgbClr val="40BAD2"/>
              </a:buClr>
              <a:buFont typeface="Arial"/>
              <a:buChar char="•"/>
            </a:pPr>
            <a:r>
              <a:rPr lang="el" sz="2400" b="0" strike="noStrike" spc="-1">
                <a:solidFill>
                  <a:srgbClr val="000000"/>
                </a:solidFill>
                <a:latin typeface="Calibri"/>
              </a:rPr>
              <a:t>Ευελιξία και εύκολη προσαρμογή σε μεταβολές του δικτύου</a:t>
            </a:r>
            <a:endParaRPr lang="el-GR" sz="2400" b="0" strike="noStrike" spc="-1">
              <a:solidFill>
                <a:srgbClr val="595959"/>
              </a:solidFill>
              <a:latin typeface="Corbe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7"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68"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69"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270" name="Εικόνα 5"/>
          <p:cNvPicPr/>
          <p:nvPr/>
        </p:nvPicPr>
        <p:blipFill>
          <a:blip r:embed="rId3"/>
          <a:srcRect l="8027" t="3130" r="6126" b="19349"/>
          <a:stretch/>
        </p:blipFill>
        <p:spPr>
          <a:xfrm>
            <a:off x="969840" y="239040"/>
            <a:ext cx="10882440" cy="6385680"/>
          </a:xfrm>
          <a:prstGeom prst="rect">
            <a:avLst/>
          </a:prstGeom>
          <a:ln w="0">
            <a:noFill/>
          </a:ln>
        </p:spPr>
      </p:pic>
      <p:sp>
        <p:nvSpPr>
          <p:cNvPr id="271"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272"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n-US" sz="5900" b="0" strike="noStrike" spc="-100">
                <a:solidFill>
                  <a:srgbClr val="FFFFFF"/>
                </a:solidFill>
                <a:latin typeface="Corbel"/>
              </a:rPr>
              <a:t>Παρουσίαση και εφαρμογή μεθοδολογίας</a:t>
            </a:r>
            <a:endParaRPr lang="el-GR" sz="5900" b="0" strike="noStrike" spc="-1">
              <a:solidFill>
                <a:srgbClr val="000000"/>
              </a:solidFill>
              <a:latin typeface="Corbel"/>
            </a:endParaRPr>
          </a:p>
        </p:txBody>
      </p:sp>
      <p:sp>
        <p:nvSpPr>
          <p:cNvPr id="273"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 name="Rectangle 20"/>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75" name="Rectangle 22"/>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76" name="Rectangle 24"/>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77" name="Rectangle 26"/>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78" name="PlaceHolder 1"/>
          <p:cNvSpPr>
            <a:spLocks noGrp="1"/>
          </p:cNvSpPr>
          <p:nvPr>
            <p:ph type="title"/>
          </p:nvPr>
        </p:nvSpPr>
        <p:spPr>
          <a:xfrm>
            <a:off x="99720" y="1360080"/>
            <a:ext cx="3902040" cy="3254760"/>
          </a:xfrm>
          <a:prstGeom prst="rect">
            <a:avLst/>
          </a:prstGeom>
          <a:noFill/>
          <a:ln w="0">
            <a:noFill/>
          </a:ln>
        </p:spPr>
        <p:txBody>
          <a:bodyPr anchor="b">
            <a:normAutofit/>
          </a:bodyPr>
          <a:lstStyle/>
          <a:p>
            <a:pPr>
              <a:lnSpc>
                <a:spcPct val="90000"/>
              </a:lnSpc>
            </a:pPr>
            <a:r>
              <a:rPr lang="en-US" sz="3600" b="0" strike="noStrike" spc="-100">
                <a:solidFill>
                  <a:srgbClr val="FFFFFF"/>
                </a:solidFill>
                <a:latin typeface="Corbel"/>
              </a:rPr>
              <a:t>Εργαλεία και λογισμικά που χρησιμοποιήθηκαν</a:t>
            </a:r>
            <a:endParaRPr lang="el-GR" sz="3600" b="0" strike="noStrike" spc="-1">
              <a:solidFill>
                <a:srgbClr val="000000"/>
              </a:solidFill>
              <a:latin typeface="Corbel"/>
            </a:endParaRPr>
          </a:p>
        </p:txBody>
      </p:sp>
      <p:pic>
        <p:nvPicPr>
          <p:cNvPr id="279" name="Εικόνα 12"/>
          <p:cNvPicPr/>
          <p:nvPr/>
        </p:nvPicPr>
        <p:blipFill>
          <a:blip r:embed="rId2"/>
          <a:srcRect l="12143" t="12812" r="11129" b="24762"/>
          <a:stretch/>
        </p:blipFill>
        <p:spPr>
          <a:xfrm>
            <a:off x="3732840" y="1189440"/>
            <a:ext cx="8074440" cy="4502160"/>
          </a:xfrm>
          <a:prstGeom prst="rect">
            <a:avLst/>
          </a:prstGeom>
          <a:ln w="0">
            <a:noFill/>
          </a:ln>
        </p:spPr>
      </p:pic>
      <p:sp>
        <p:nvSpPr>
          <p:cNvPr id="280" name="Rectangle 28"/>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1" name="Rectangle 9"/>
          <p:cNvSpPr/>
          <p:nvPr/>
        </p:nvSpPr>
        <p:spPr>
          <a:xfrm>
            <a:off x="0" y="758880"/>
            <a:ext cx="3443400" cy="5330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82" name="Rectangle 11"/>
          <p:cNvSpPr/>
          <p:nvPr/>
        </p:nvSpPr>
        <p:spPr>
          <a:xfrm>
            <a:off x="11815920" y="758880"/>
            <a:ext cx="383760" cy="533052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83" name="Rectangle 13"/>
          <p:cNvSpPr/>
          <p:nvPr/>
        </p:nvSpPr>
        <p:spPr>
          <a:xfrm>
            <a:off x="0" y="762120"/>
            <a:ext cx="464184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84" name="PlaceHolder 1"/>
          <p:cNvSpPr>
            <a:spLocks noGrp="1"/>
          </p:cNvSpPr>
          <p:nvPr>
            <p:ph type="title"/>
          </p:nvPr>
        </p:nvSpPr>
        <p:spPr>
          <a:xfrm>
            <a:off x="289080" y="1123920"/>
            <a:ext cx="4015800" cy="1254960"/>
          </a:xfrm>
          <a:prstGeom prst="rect">
            <a:avLst/>
          </a:prstGeom>
          <a:noFill/>
          <a:ln w="0">
            <a:noFill/>
          </a:ln>
        </p:spPr>
        <p:txBody>
          <a:bodyPr anchor="ctr">
            <a:noAutofit/>
          </a:bodyPr>
          <a:lstStyle/>
          <a:p>
            <a:pPr>
              <a:lnSpc>
                <a:spcPct val="90000"/>
              </a:lnSpc>
            </a:pPr>
            <a:r>
              <a:rPr lang="en-US" sz="3600" b="0" strike="noStrike" spc="-60">
                <a:solidFill>
                  <a:srgbClr val="FFFFFF"/>
                </a:solidFill>
                <a:latin typeface="Corbel"/>
              </a:rPr>
              <a:t>Δίκτυο εφαρμογής KY</a:t>
            </a:r>
            <a:r>
              <a:rPr lang="en-US" sz="3600" b="0" strike="noStrike" spc="-60">
                <a:solidFill>
                  <a:srgbClr val="FFFFFF"/>
                </a:solidFill>
                <a:latin typeface="Calibri"/>
              </a:rPr>
              <a:t>11</a:t>
            </a:r>
            <a:endParaRPr lang="el-GR" sz="3600" b="0" strike="noStrike" spc="-1">
              <a:solidFill>
                <a:srgbClr val="000000"/>
              </a:solidFill>
              <a:latin typeface="Corbel"/>
            </a:endParaRPr>
          </a:p>
        </p:txBody>
      </p:sp>
      <p:sp>
        <p:nvSpPr>
          <p:cNvPr id="285" name="PlaceHolder 2"/>
          <p:cNvSpPr>
            <a:spLocks noGrp="1"/>
          </p:cNvSpPr>
          <p:nvPr>
            <p:ph/>
          </p:nvPr>
        </p:nvSpPr>
        <p:spPr>
          <a:xfrm>
            <a:off x="289080" y="2510280"/>
            <a:ext cx="4269240" cy="3274200"/>
          </a:xfrm>
          <a:prstGeom prst="rect">
            <a:avLst/>
          </a:prstGeom>
          <a:noFill/>
          <a:ln w="0">
            <a:noFill/>
          </a:ln>
        </p:spPr>
        <p:txBody>
          <a:bodyPr anchor="t">
            <a:noAutofit/>
          </a:bodyPr>
          <a:lstStyle/>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Kentucky, Η.Π.Α</a:t>
            </a:r>
            <a:endParaRPr lang="el-GR" sz="2200" b="0" strike="noStrike" spc="-1">
              <a:solidFill>
                <a:srgbClr val="595959"/>
              </a:solidFill>
              <a:latin typeface="Corbel"/>
            </a:endParaRPr>
          </a:p>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15 PRVs</a:t>
            </a:r>
            <a:endParaRPr lang="el-GR" sz="2200" b="0" strike="noStrike" spc="-1">
              <a:solidFill>
                <a:srgbClr val="595959"/>
              </a:solidFill>
              <a:latin typeface="Corbel"/>
            </a:endParaRPr>
          </a:p>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28 δεξαμενές</a:t>
            </a:r>
            <a:endParaRPr lang="el-GR" sz="2200" b="0" strike="noStrike" spc="-1">
              <a:solidFill>
                <a:srgbClr val="595959"/>
              </a:solidFill>
              <a:latin typeface="Corbel"/>
            </a:endParaRPr>
          </a:p>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1 ταμιευτήρας</a:t>
            </a:r>
            <a:endParaRPr lang="el-GR" sz="2200" b="0" strike="noStrike" spc="-1">
              <a:solidFill>
                <a:srgbClr val="595959"/>
              </a:solidFill>
              <a:latin typeface="Corbel"/>
            </a:endParaRPr>
          </a:p>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Επίπεδο ετήσιων απωλειών: 21%</a:t>
            </a:r>
            <a:endParaRPr lang="el-GR" sz="2200" b="0" strike="noStrike" spc="-1">
              <a:solidFill>
                <a:srgbClr val="595959"/>
              </a:solidFill>
              <a:latin typeface="Corbel"/>
            </a:endParaRPr>
          </a:p>
          <a:p>
            <a:pPr>
              <a:lnSpc>
                <a:spcPct val="150000"/>
              </a:lnSpc>
              <a:spcBef>
                <a:spcPts val="99"/>
              </a:spcBef>
              <a:buClr>
                <a:srgbClr val="40BAD2"/>
              </a:buClr>
              <a:buFont typeface="Arial"/>
              <a:buChar char="•"/>
            </a:pPr>
            <a:r>
              <a:rPr lang="en-US" sz="2200" b="1" strike="noStrike" spc="-1">
                <a:solidFill>
                  <a:srgbClr val="FFFFFF"/>
                </a:solidFill>
                <a:latin typeface="Calibri"/>
                <a:ea typeface="Corbel"/>
              </a:rPr>
              <a:t>Μέση πίεση Pav = 68.47m</a:t>
            </a:r>
            <a:endParaRPr lang="el-GR" sz="2200" b="0" strike="noStrike" spc="-1">
              <a:solidFill>
                <a:srgbClr val="595959"/>
              </a:solidFill>
              <a:latin typeface="Corbel"/>
            </a:endParaRPr>
          </a:p>
        </p:txBody>
      </p:sp>
      <p:pic>
        <p:nvPicPr>
          <p:cNvPr id="286" name="Εικόνα 4"/>
          <p:cNvPicPr/>
          <p:nvPr/>
        </p:nvPicPr>
        <p:blipFill>
          <a:blip r:embed="rId3"/>
          <a:srcRect l="10332" r="7532"/>
          <a:stretch/>
        </p:blipFill>
        <p:spPr>
          <a:xfrm>
            <a:off x="4782600" y="833400"/>
            <a:ext cx="6732720" cy="5330160"/>
          </a:xfrm>
          <a:prstGeom prst="rect">
            <a:avLst/>
          </a:prstGeom>
          <a:ln w="0">
            <a:noFill/>
          </a:ln>
        </p:spPr>
      </p:pic>
      <p:pic>
        <p:nvPicPr>
          <p:cNvPr id="287" name="Εικόνα 11" descr="Εικόνα που περιέχει κείμενο&#10;&#10;Περιγραφή που δημιουργήθηκε αυτόματα"/>
          <p:cNvPicPr/>
          <p:nvPr/>
        </p:nvPicPr>
        <p:blipFill>
          <a:blip r:embed="rId4"/>
          <a:stretch/>
        </p:blipFill>
        <p:spPr>
          <a:xfrm>
            <a:off x="87120" y="6166080"/>
            <a:ext cx="4552200" cy="601920"/>
          </a:xfrm>
          <a:prstGeom prst="rect">
            <a:avLst/>
          </a:prstGeom>
          <a:ln w="0">
            <a:solidFill>
              <a:srgbClr val="000000">
                <a:lumMod val="65000"/>
                <a:lumOff val="35000"/>
              </a:srgbClr>
            </a:solidFill>
          </a:ln>
        </p:spPr>
      </p:pic>
      <p:sp>
        <p:nvSpPr>
          <p:cNvPr id="288" name="Ευθύγραμμο βέλος σύνδεσης 11"/>
          <p:cNvSpPr/>
          <p:nvPr/>
        </p:nvSpPr>
        <p:spPr>
          <a:xfrm flipV="1">
            <a:off x="3842640" y="5083560"/>
            <a:ext cx="151920" cy="1044720"/>
          </a:xfrm>
          <a:custGeom>
            <a:avLst/>
            <a:gdLst/>
            <a:ahLst/>
            <a:cxnLst/>
            <a:rect l="l" t="t" r="r" b="b"/>
            <a:pathLst>
              <a:path w="21600" h="21600">
                <a:moveTo>
                  <a:pt x="0" y="0"/>
                </a:moveTo>
                <a:lnTo>
                  <a:pt x="21600" y="21600"/>
                </a:lnTo>
              </a:path>
            </a:pathLst>
          </a:custGeom>
          <a:noFill/>
          <a:ln w="12700">
            <a:solidFill>
              <a:srgbClr val="000000">
                <a:lumMod val="65000"/>
                <a:lumOff val="35000"/>
              </a:srgbClr>
            </a:solidFill>
            <a:round/>
            <a:tailEnd type="triangle" w="med" len="med"/>
          </a:ln>
        </p:spPr>
        <p:style>
          <a:lnRef idx="1">
            <a:schemeClr val="accent1"/>
          </a:lnRef>
          <a:fillRef idx="0">
            <a:schemeClr val="accent1"/>
          </a:fillRef>
          <a:effectRef idx="0">
            <a:schemeClr val="accent1"/>
          </a:effectRef>
          <a:fontRef idx="minor"/>
        </p:style>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9" name="Rectangle 9"/>
          <p:cNvSpPr/>
          <p:nvPr/>
        </p:nvSpPr>
        <p:spPr>
          <a:xfrm>
            <a:off x="0" y="762120"/>
            <a:ext cx="9141120" cy="5333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90" name="Rectangle 11"/>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91" name="Rectangle 13"/>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292" name="Εικόνα 5"/>
          <p:cNvPicPr/>
          <p:nvPr/>
        </p:nvPicPr>
        <p:blipFill>
          <a:blip r:embed="rId3"/>
          <a:srcRect l="8027" t="3130" r="6126" b="19349"/>
          <a:stretch/>
        </p:blipFill>
        <p:spPr>
          <a:xfrm>
            <a:off x="969840" y="239040"/>
            <a:ext cx="10882440" cy="6385680"/>
          </a:xfrm>
          <a:prstGeom prst="rect">
            <a:avLst/>
          </a:prstGeom>
          <a:ln w="0">
            <a:noFill/>
          </a:ln>
        </p:spPr>
      </p:pic>
      <p:sp>
        <p:nvSpPr>
          <p:cNvPr id="293" name="Rectangle 15"/>
          <p:cNvSpPr/>
          <p:nvPr/>
        </p:nvSpPr>
        <p:spPr>
          <a:xfrm>
            <a:off x="0" y="762120"/>
            <a:ext cx="9141120" cy="533376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p:style>
      </p:sp>
      <p:sp>
        <p:nvSpPr>
          <p:cNvPr id="294" name="PlaceHolder 1"/>
          <p:cNvSpPr>
            <a:spLocks noGrp="1"/>
          </p:cNvSpPr>
          <p:nvPr>
            <p:ph type="title"/>
          </p:nvPr>
        </p:nvSpPr>
        <p:spPr>
          <a:xfrm>
            <a:off x="1069920" y="1298520"/>
            <a:ext cx="7314840" cy="3254760"/>
          </a:xfrm>
          <a:prstGeom prst="rect">
            <a:avLst/>
          </a:prstGeom>
          <a:noFill/>
          <a:ln w="0">
            <a:noFill/>
          </a:ln>
        </p:spPr>
        <p:txBody>
          <a:bodyPr anchor="b">
            <a:normAutofit/>
          </a:bodyPr>
          <a:lstStyle/>
          <a:p>
            <a:pPr>
              <a:lnSpc>
                <a:spcPct val="90000"/>
              </a:lnSpc>
            </a:pPr>
            <a:r>
              <a:rPr lang="en-US" sz="5900" b="0" strike="noStrike" spc="-100">
                <a:solidFill>
                  <a:srgbClr val="FFFFFF"/>
                </a:solidFill>
                <a:latin typeface="Corbel"/>
              </a:rPr>
              <a:t>Μοντελοποίηση απωλειών</a:t>
            </a:r>
            <a:endParaRPr lang="el-GR" sz="5900" b="0" strike="noStrike" spc="-1">
              <a:solidFill>
                <a:srgbClr val="000000"/>
              </a:solidFill>
              <a:latin typeface="Corbel"/>
            </a:endParaRPr>
          </a:p>
        </p:txBody>
      </p:sp>
      <p:sp>
        <p:nvSpPr>
          <p:cNvPr id="295" name="Rectangle 17"/>
          <p:cNvSpPr/>
          <p:nvPr/>
        </p:nvSpPr>
        <p:spPr>
          <a:xfrm>
            <a:off x="9270360" y="762120"/>
            <a:ext cx="2925000" cy="5333760"/>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p:style>
      </p:sp>
      <p:sp>
        <p:nvSpPr>
          <p:cNvPr id="296" name="TextBox 6"/>
          <p:cNvSpPr/>
          <p:nvPr/>
        </p:nvSpPr>
        <p:spPr>
          <a:xfrm>
            <a:off x="3347280" y="981360"/>
            <a:ext cx="5777640" cy="45756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numCol="1" spcCol="0" anchor="t">
            <a:spAutoFit/>
          </a:bodyPr>
          <a:lstStyle/>
          <a:p>
            <a:pPr algn="r">
              <a:lnSpc>
                <a:spcPct val="100000"/>
              </a:lnSpc>
            </a:pPr>
            <a:r>
              <a:rPr lang="en-US" sz="2400" b="0" strike="noStrike" spc="-1">
                <a:solidFill>
                  <a:srgbClr val="FFFFFF"/>
                </a:solidFill>
                <a:latin typeface="Corbel"/>
              </a:rPr>
              <a:t>Παρουσίαση και εφαρμογή μεθοδολογίας</a:t>
            </a:r>
            <a:r>
              <a:rPr lang="el-GR" sz="2400" b="0" strike="noStrike" spc="-1">
                <a:solidFill>
                  <a:srgbClr val="000000"/>
                </a:solidFill>
                <a:latin typeface="Corbel"/>
              </a:rPr>
              <a:t>​</a:t>
            </a:r>
            <a:endParaRPr lang="en-US" sz="2400" b="0" strike="noStrike" spc="-1">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Application>Microsoft Office PowerPoint</Application>
  <PresentationFormat>Widescreen</PresentationFormat>
  <Slides>39</Slides>
  <Notes>27</Notes>
  <HiddenSlides>0</HiddenSlides>
  <ScaleCrop>false</ScaleCrop>
  <HeadingPairs>
    <vt:vector size="4" baseType="variant">
      <vt:variant>
        <vt:lpstr>Theme</vt:lpstr>
      </vt:variant>
      <vt:variant>
        <vt:i4>5</vt:i4>
      </vt:variant>
      <vt:variant>
        <vt:lpstr>Slide Titles</vt:lpstr>
      </vt:variant>
      <vt:variant>
        <vt:i4>39</vt:i4>
      </vt:variant>
    </vt:vector>
  </HeadingPairs>
  <TitlesOfParts>
    <vt:vector size="44" baseType="lpstr">
      <vt:lpstr>Office Theme</vt:lpstr>
      <vt:lpstr>Office Theme</vt:lpstr>
      <vt:lpstr>Office Theme</vt:lpstr>
      <vt:lpstr>Office Theme</vt:lpstr>
      <vt:lpstr>Office Theme</vt:lpstr>
      <vt:lpstr>Ανάπτυξη πλαισίου βελτιστοποίησης για τη διαχείριση της πίεσης σε ένα δίκτυο ύδρευσης με σκοπό τη μείωση των απωλειών</vt:lpstr>
      <vt:lpstr>Δομή Παρουσίασης</vt:lpstr>
      <vt:lpstr>Μείωση μη ανταποδοτικού νερού</vt:lpstr>
      <vt:lpstr>Τρόποι αντιμετώπισης απωλειών</vt:lpstr>
      <vt:lpstr>Στόχοι και Καινοτομίες Εργασίας</vt:lpstr>
      <vt:lpstr>Παρουσίαση και εφαρμογή μεθοδολογίας</vt:lpstr>
      <vt:lpstr>Εργαλεία και λογισμικά που χρησιμοποιήθηκαν</vt:lpstr>
      <vt:lpstr>Δίκτυο εφαρμογής KY11</vt:lpstr>
      <vt:lpstr>Μοντελοποίηση απωλειών</vt:lpstr>
      <vt:lpstr>Μοντελοποίηση απωλειών</vt:lpstr>
      <vt:lpstr>Μοντελοποίηση απωλειών</vt:lpstr>
      <vt:lpstr>Μεθοδολογία μοντελοποίησης απωλειών</vt:lpstr>
      <vt:lpstr>Μοντελοποίηση Απωλειών</vt:lpstr>
      <vt:lpstr>PowerPoint Presentation</vt:lpstr>
      <vt:lpstr>PowerPoint Presentation</vt:lpstr>
      <vt:lpstr>Επίλυση βάσει πίεσης (PDA)</vt:lpstr>
      <vt:lpstr>Επίλυση βάσει πίεσης (Pressure Driven Analysis)</vt:lpstr>
      <vt:lpstr>Εφαρμογή επίλυσης βάσει πίεσης</vt:lpstr>
      <vt:lpstr>Σενάρια Διαχείρισης Πίεσης</vt:lpstr>
      <vt:lpstr>PowerPoint Presentation</vt:lpstr>
      <vt:lpstr>Πλαίσιο βελτιστοποίησης</vt:lpstr>
      <vt:lpstr>Σενάριο διαχείρισης πίεσης με PRV σταθερής ρύθμισης</vt:lpstr>
      <vt:lpstr>Βελτιστοποιημένες ρυθμίσεις PRV σταθερής ρύθμισης </vt:lpstr>
      <vt:lpstr>Βελτιστοποιημένες ρυθμίσεις PRV σταθερής ρύθμισης</vt:lpstr>
      <vt:lpstr>Βελτιστοποιημένες ρυθμίσεις PRV σταθερής ρύθμισης</vt:lpstr>
      <vt:lpstr>Σενάριο διαχείρισης πίεσης με PRV χρονικά μεταβαλλόμενης ρύθμισης</vt:lpstr>
      <vt:lpstr>Εφαρμογή σεναρίων διαχείρισης πίεσης  - PRV χρονικά μεταβαλλόμενης ρύθμισης</vt:lpstr>
      <vt:lpstr>Βελτιστοποιημένες ρυθμίσεις PRV χρονικά μεταβαλλόμενης ρύθμισης </vt:lpstr>
      <vt:lpstr>Βελτιστοποιημένες ρυθμίσεις PRV χρονικά μεταβαλλόμενης ρύθμισης</vt:lpstr>
      <vt:lpstr>Βελτιστοποιημένες ρυθμίσεις PRV  χρονικά μεταβαλλόμενης ρύθμισης</vt:lpstr>
      <vt:lpstr>Αξιολόγηση αποτελεσμάτων - Συμπεράσματα</vt:lpstr>
      <vt:lpstr>Αποτελέσματα</vt:lpstr>
      <vt:lpstr>Αξιολόγηση αποτελεσμάτων</vt:lpstr>
      <vt:lpstr>Σύγκριση αποτελεσμάτων</vt:lpstr>
      <vt:lpstr>Σύγκριση αποτελεσμάτων</vt:lpstr>
      <vt:lpstr>Συμπεράσματα - Μελλοντικές επεκτάσεις</vt:lpstr>
      <vt:lpstr>Ευχαριστώ για την προσοχή σας</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subject/>
  <dc:creator/>
  <dc:description/>
  <cp:lastModifiedBy>Ναταλια-Περσεφονη Χελα</cp:lastModifiedBy>
  <cp:revision>2194</cp:revision>
  <dcterms:created xsi:type="dcterms:W3CDTF">2022-11-04T11:43:10Z</dcterms:created>
  <dcterms:modified xsi:type="dcterms:W3CDTF">2022-11-15T07:39:14Z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27</vt:i4>
  </property>
  <property fmtid="{D5CDD505-2E9C-101B-9397-08002B2CF9AE}" pid="3" name="PresentationFormat">
    <vt:lpwstr>Widescreen</vt:lpwstr>
  </property>
  <property fmtid="{D5CDD505-2E9C-101B-9397-08002B2CF9AE}" pid="4" name="Slides">
    <vt:i4>39</vt:i4>
  </property>
</Properties>
</file>