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549" autoAdjust="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C0B14E-AEA6-48D3-A387-ED4A3A3BF840}" type="doc">
      <dgm:prSet loTypeId="urn:microsoft.com/office/officeart/2016/7/layout/AccentHomeChevronProcess" loCatId="process" qsTypeId="urn:microsoft.com/office/officeart/2005/8/quickstyle/simple1" qsCatId="simple" csTypeId="urn:microsoft.com/office/officeart/2018/5/colors/Iconchunking_coloredoutline_colorful1" csCatId="colorful" phldr="1"/>
      <dgm:spPr/>
      <dgm:t>
        <a:bodyPr/>
        <a:lstStyle/>
        <a:p>
          <a:endParaRPr lang="en-US"/>
        </a:p>
      </dgm:t>
    </dgm:pt>
    <dgm:pt modelId="{AACEAFD5-63CF-4AFC-B46F-BE086C5D447C}">
      <dgm:prSet phldrT="[Text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l-GR" b="1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Ν.Δ 1003/71</a:t>
          </a:r>
          <a:endParaRPr lang="en-US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7A0BD8EC-BB4A-4912-A54E-6F39B681264E}" type="parTrans" cxnId="{AE101ABC-7EA3-4444-A576-8AB15A371C84}">
      <dgm:prSet/>
      <dgm:spPr/>
      <dgm:t>
        <a:bodyPr/>
        <a:lstStyle/>
        <a:p>
          <a:endParaRPr lang="en-US"/>
        </a:p>
      </dgm:t>
    </dgm:pt>
    <dgm:pt modelId="{7A8D4B4D-06E9-4958-810D-A6226B6AC588}" type="sibTrans" cxnId="{AE101ABC-7EA3-4444-A576-8AB15A371C84}">
      <dgm:prSet/>
      <dgm:spPr/>
      <dgm:t>
        <a:bodyPr/>
        <a:lstStyle/>
        <a:p>
          <a:endParaRPr lang="en-US"/>
        </a:p>
      </dgm:t>
    </dgm:pt>
    <dgm:pt modelId="{5D70EFF5-8B31-4A1F-AE44-51E4CF0013EB}">
      <dgm:prSet phldrT="[Text]" custT="1"/>
      <dgm:spPr/>
      <dgm:t>
        <a:bodyPr lIns="108000" tIns="432000" rIns="288000" anchor="t" anchorCtr="0"/>
        <a:lstStyle/>
        <a:p>
          <a:pPr>
            <a:lnSpc>
              <a:spcPts val="1500"/>
            </a:lnSpc>
          </a:pPr>
          <a:r>
            <a:rPr lang="el-GR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«Περί οικιστικών περιοχών»</a:t>
          </a:r>
          <a:endParaRPr lang="en-US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C720A0-FEEF-48D1-8DF6-ABA03C304822}" type="parTrans" cxnId="{E97FF64F-8020-497E-AE7D-2395DDA4560D}">
      <dgm:prSet/>
      <dgm:spPr/>
      <dgm:t>
        <a:bodyPr/>
        <a:lstStyle/>
        <a:p>
          <a:endParaRPr lang="en-US"/>
        </a:p>
      </dgm:t>
    </dgm:pt>
    <dgm:pt modelId="{B6A59CDE-18AD-4553-B6C5-FF001A8E8510}" type="sibTrans" cxnId="{E97FF64F-8020-497E-AE7D-2395DDA4560D}">
      <dgm:prSet/>
      <dgm:spPr/>
      <dgm:t>
        <a:bodyPr/>
        <a:lstStyle/>
        <a:p>
          <a:endParaRPr lang="en-US"/>
        </a:p>
      </dgm:t>
    </dgm:pt>
    <dgm:pt modelId="{D71FC021-6A65-44D1-95B9-0E6C89079866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l-GR" b="1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Ν.1337/1983</a:t>
          </a:r>
          <a:endParaRPr lang="en-US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862AAE39-3AAD-40E3-BA20-90187BD73242}" type="parTrans" cxnId="{53239C96-427C-420B-95DC-546F3B30ED65}">
      <dgm:prSet/>
      <dgm:spPr/>
      <dgm:t>
        <a:bodyPr/>
        <a:lstStyle/>
        <a:p>
          <a:endParaRPr lang="en-US"/>
        </a:p>
      </dgm:t>
    </dgm:pt>
    <dgm:pt modelId="{9B090D9D-470E-46E2-AABB-0368A52481AA}" type="sibTrans" cxnId="{53239C96-427C-420B-95DC-546F3B30ED65}">
      <dgm:prSet/>
      <dgm:spPr/>
      <dgm:t>
        <a:bodyPr/>
        <a:lstStyle/>
        <a:p>
          <a:endParaRPr lang="en-US"/>
        </a:p>
      </dgm:t>
    </dgm:pt>
    <dgm:pt modelId="{4A6BB192-9983-4F48-BBC5-6E384EED7EC5}">
      <dgm:prSet phldrT="[Text]" custT="1"/>
      <dgm:spPr/>
      <dgm:t>
        <a:bodyPr lIns="108000" tIns="432000" rIns="288000" anchor="t" anchorCtr="0"/>
        <a:lstStyle/>
        <a:p>
          <a:pPr>
            <a:lnSpc>
              <a:spcPts val="1500"/>
            </a:lnSpc>
          </a:pPr>
          <a:r>
            <a:rPr lang="el-GR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«Επέκταση </a:t>
          </a:r>
          <a:r>
            <a:rPr lang="el-GR" sz="1400" baseline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σχεδίων, οικιστική ανάπτυξη και σχετικές ρυθμίσεις»</a:t>
          </a:r>
          <a:endParaRPr lang="en-US" sz="14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0A6E4A-6CED-4DC0-AEFE-6859FE07B658}" type="parTrans" cxnId="{E3115EEA-DE9C-4F06-B8B3-BEB263D5F2B1}">
      <dgm:prSet/>
      <dgm:spPr/>
      <dgm:t>
        <a:bodyPr/>
        <a:lstStyle/>
        <a:p>
          <a:endParaRPr lang="en-US"/>
        </a:p>
      </dgm:t>
    </dgm:pt>
    <dgm:pt modelId="{0B568EC2-5D2A-4B00-8047-B7832F245B44}" type="sibTrans" cxnId="{E3115EEA-DE9C-4F06-B8B3-BEB263D5F2B1}">
      <dgm:prSet/>
      <dgm:spPr/>
      <dgm:t>
        <a:bodyPr/>
        <a:lstStyle/>
        <a:p>
          <a:endParaRPr lang="en-US"/>
        </a:p>
      </dgm:t>
    </dgm:pt>
    <dgm:pt modelId="{D07AD3FD-84FF-467E-9693-752776549C61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l-GR" b="1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 947/1979</a:t>
          </a:r>
          <a:endParaRPr lang="en-US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A8C9B7A9-BC2A-4753-B7F0-F2E361D95520}" type="sibTrans" cxnId="{55492768-9A5E-4F74-AC7C-959C5C24EFD3}">
      <dgm:prSet/>
      <dgm:spPr/>
      <dgm:t>
        <a:bodyPr/>
        <a:lstStyle/>
        <a:p>
          <a:endParaRPr lang="en-US"/>
        </a:p>
      </dgm:t>
    </dgm:pt>
    <dgm:pt modelId="{7B691773-F524-4FAD-A272-BDF0B0C4370A}" type="parTrans" cxnId="{55492768-9A5E-4F74-AC7C-959C5C24EFD3}">
      <dgm:prSet/>
      <dgm:spPr/>
      <dgm:t>
        <a:bodyPr/>
        <a:lstStyle/>
        <a:p>
          <a:endParaRPr lang="en-US"/>
        </a:p>
      </dgm:t>
    </dgm:pt>
    <dgm:pt modelId="{32CCB050-072A-41BF-BE1B-388CF53E5629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el-GR" b="1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Ν.1577/1985</a:t>
          </a:r>
          <a:endParaRPr lang="ru-RU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B301371B-A53D-4B79-8B8D-7B304894442B}" type="parTrans" cxnId="{042E0AE1-6450-410A-B96E-AFBADB139BEA}">
      <dgm:prSet/>
      <dgm:spPr/>
      <dgm:t>
        <a:bodyPr/>
        <a:lstStyle/>
        <a:p>
          <a:endParaRPr lang="ru-RU"/>
        </a:p>
      </dgm:t>
    </dgm:pt>
    <dgm:pt modelId="{BF05D8EE-4413-4737-8721-DAF10D6CAB04}" type="sibTrans" cxnId="{042E0AE1-6450-410A-B96E-AFBADB139BEA}">
      <dgm:prSet/>
      <dgm:spPr/>
      <dgm:t>
        <a:bodyPr/>
        <a:lstStyle/>
        <a:p>
          <a:endParaRPr lang="ru-RU"/>
        </a:p>
      </dgm:t>
    </dgm:pt>
    <dgm:pt modelId="{9E838AE2-4659-4603-ABC8-58DF4222C0D4}">
      <dgm:prSet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r>
            <a:rPr lang="el-GR" b="1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Ν.2508/1997</a:t>
          </a:r>
          <a:endParaRPr lang="ru-RU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5FC53805-9431-4BC8-ADB9-DABF59DE31C7}" type="parTrans" cxnId="{CF54291C-AAFD-4FA4-9A16-20CE892BA907}">
      <dgm:prSet/>
      <dgm:spPr/>
      <dgm:t>
        <a:bodyPr/>
        <a:lstStyle/>
        <a:p>
          <a:endParaRPr lang="ru-RU"/>
        </a:p>
      </dgm:t>
    </dgm:pt>
    <dgm:pt modelId="{61F1BCD3-232D-4C03-B56C-182BCB6108CD}" type="sibTrans" cxnId="{CF54291C-AAFD-4FA4-9A16-20CE892BA907}">
      <dgm:prSet/>
      <dgm:spPr/>
      <dgm:t>
        <a:bodyPr/>
        <a:lstStyle/>
        <a:p>
          <a:endParaRPr lang="ru-RU"/>
        </a:p>
      </dgm:t>
    </dgm:pt>
    <dgm:pt modelId="{04A40292-9119-41B2-B968-7B651F20675D}">
      <dgm:prSet custT="1"/>
      <dgm:spPr/>
      <dgm:t>
        <a:bodyPr lIns="108000" tIns="432000" rIns="288000" anchor="t" anchorCtr="0"/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el-GR" sz="1400" kern="120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«Γενικός</a:t>
          </a:r>
          <a:r>
            <a:rPr lang="el-GR" sz="1400" kern="1200" baseline="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Οικοδομικός Κανονισμόες (Γ.Ο.Κ)»</a:t>
          </a:r>
          <a:endParaRPr lang="en-US" sz="1400" kern="1200" dirty="0">
            <a:solidFill>
              <a:srgbClr val="666666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70078FF1-F2A9-4A6B-88D1-8CF3595EFE73}" type="parTrans" cxnId="{1D6C5464-DE30-4BEC-9E27-B2C179C39CC4}">
      <dgm:prSet/>
      <dgm:spPr/>
      <dgm:t>
        <a:bodyPr/>
        <a:lstStyle/>
        <a:p>
          <a:endParaRPr lang="en-US"/>
        </a:p>
      </dgm:t>
    </dgm:pt>
    <dgm:pt modelId="{B4C4972A-0898-484E-AF78-D5D7E0F991F2}" type="sibTrans" cxnId="{1D6C5464-DE30-4BEC-9E27-B2C179C39CC4}">
      <dgm:prSet/>
      <dgm:spPr/>
      <dgm:t>
        <a:bodyPr/>
        <a:lstStyle/>
        <a:p>
          <a:endParaRPr lang="en-US"/>
        </a:p>
      </dgm:t>
    </dgm:pt>
    <dgm:pt modelId="{C8E903CE-0CFD-4D68-A857-80E14557005E}">
      <dgm:prSet custT="1"/>
      <dgm:spPr/>
      <dgm:t>
        <a:bodyPr lIns="108000" tIns="432000" rIns="288000" anchor="t" anchorCtr="0"/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el-GR" sz="1400" kern="120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«Βιώσιμη</a:t>
          </a:r>
          <a:r>
            <a:rPr lang="el-GR" sz="1400" kern="1200" baseline="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οικιστική ανάπτυξη των πόλεων  και οικισμών»</a:t>
          </a:r>
          <a:endParaRPr lang="en-US" sz="1400" kern="1200" dirty="0">
            <a:solidFill>
              <a:srgbClr val="666666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5890537-0D77-4DA1-A100-62C393623468}" type="parTrans" cxnId="{17BD67AD-4331-49EC-BC4A-29404E891597}">
      <dgm:prSet/>
      <dgm:spPr/>
      <dgm:t>
        <a:bodyPr/>
        <a:lstStyle/>
        <a:p>
          <a:endParaRPr lang="en-US"/>
        </a:p>
      </dgm:t>
    </dgm:pt>
    <dgm:pt modelId="{862799CE-00F4-4DD6-894E-A487503F8DE6}" type="sibTrans" cxnId="{17BD67AD-4331-49EC-BC4A-29404E891597}">
      <dgm:prSet/>
      <dgm:spPr/>
      <dgm:t>
        <a:bodyPr/>
        <a:lstStyle/>
        <a:p>
          <a:endParaRPr lang="en-US"/>
        </a:p>
      </dgm:t>
    </dgm:pt>
    <dgm:pt modelId="{349299C9-846E-4827-813A-349CCCE20782}">
      <dgm:prSet phldrT="[Text]" custT="1"/>
      <dgm:spPr/>
      <dgm:t>
        <a:bodyPr lIns="108000" tIns="432000" rIns="288000" anchor="t" anchorCtr="0"/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el-GR" sz="1400" kern="120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«περί ενεργού πολεοδομίας»</a:t>
          </a:r>
          <a:endParaRPr lang="en-US" sz="1400" kern="1200" dirty="0">
            <a:solidFill>
              <a:srgbClr val="666666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D819F52-ACA0-4B08-8256-DF6BD8FA3A0B}" type="sibTrans" cxnId="{0EFA3039-6828-403C-9445-4359BA6645E6}">
      <dgm:prSet/>
      <dgm:spPr/>
      <dgm:t>
        <a:bodyPr/>
        <a:lstStyle/>
        <a:p>
          <a:endParaRPr lang="en-US"/>
        </a:p>
      </dgm:t>
    </dgm:pt>
    <dgm:pt modelId="{AEA27547-B9ED-4994-BD27-04EC297EF367}" type="parTrans" cxnId="{0EFA3039-6828-403C-9445-4359BA6645E6}">
      <dgm:prSet/>
      <dgm:spPr/>
      <dgm:t>
        <a:bodyPr/>
        <a:lstStyle/>
        <a:p>
          <a:endParaRPr lang="en-US"/>
        </a:p>
      </dgm:t>
    </dgm:pt>
    <dgm:pt modelId="{594BF422-752C-42F3-A230-3D0E6AE9A886}" type="pres">
      <dgm:prSet presAssocID="{55C0B14E-AEA6-48D3-A387-ED4A3A3BF840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F6A1B9E0-4B4A-47A4-A011-67526CEEA770}" type="pres">
      <dgm:prSet presAssocID="{AACEAFD5-63CF-4AFC-B46F-BE086C5D447C}" presName="composite" presStyleCnt="0"/>
      <dgm:spPr/>
    </dgm:pt>
    <dgm:pt modelId="{FA4E6E73-A3C8-4495-927B-8AADA5A74297}" type="pres">
      <dgm:prSet presAssocID="{AACEAFD5-63CF-4AFC-B46F-BE086C5D447C}" presName="L" presStyleLbl="solidFgAcc1" presStyleIdx="0" presStyleCnt="5">
        <dgm:presLayoutVars>
          <dgm:chMax val="0"/>
          <dgm:chPref val="0"/>
        </dgm:presLayoutVars>
      </dgm:prSet>
      <dgm:spPr>
        <a:ln>
          <a:solidFill>
            <a:schemeClr val="accent1"/>
          </a:solidFill>
        </a:ln>
      </dgm:spPr>
    </dgm:pt>
    <dgm:pt modelId="{CA3A6A4E-2D39-41D2-A6B1-B590D0C452D2}" type="pres">
      <dgm:prSet presAssocID="{AACEAFD5-63CF-4AFC-B46F-BE086C5D447C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10D7AA7-A541-4507-BE7F-36CCF210089F}" type="pres">
      <dgm:prSet presAssocID="{AACEAFD5-63CF-4AFC-B46F-BE086C5D447C}" presName="desTx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F7CDD44-32F1-4759-861F-8DABEBBA8D89}" type="pres">
      <dgm:prSet presAssocID="{AACEAFD5-63CF-4AFC-B46F-BE086C5D447C}" presName="EmptyPlaceHolder" presStyleCnt="0"/>
      <dgm:spPr/>
    </dgm:pt>
    <dgm:pt modelId="{C9A9B9EA-6A1D-4A13-9C7F-C112F25D2888}" type="pres">
      <dgm:prSet presAssocID="{7A8D4B4D-06E9-4958-810D-A6226B6AC588}" presName="space" presStyleCnt="0"/>
      <dgm:spPr/>
    </dgm:pt>
    <dgm:pt modelId="{EC37843F-14A6-4E20-B7AE-2B086A8F5F45}" type="pres">
      <dgm:prSet presAssocID="{D07AD3FD-84FF-467E-9693-752776549C61}" presName="composite" presStyleCnt="0"/>
      <dgm:spPr/>
    </dgm:pt>
    <dgm:pt modelId="{E41E7729-FD3F-426D-804C-45BD60BD762D}" type="pres">
      <dgm:prSet presAssocID="{D07AD3FD-84FF-467E-9693-752776549C61}" presName="L" presStyleLbl="solidFgAcc1" presStyleIdx="1" presStyleCnt="5">
        <dgm:presLayoutVars>
          <dgm:chMax val="0"/>
          <dgm:chPref val="0"/>
        </dgm:presLayoutVars>
      </dgm:prSet>
      <dgm:spPr>
        <a:ln>
          <a:solidFill>
            <a:schemeClr val="accent2"/>
          </a:solidFill>
        </a:ln>
      </dgm:spPr>
    </dgm:pt>
    <dgm:pt modelId="{6C46E586-0364-4C52-98F9-74A7ACD803D1}" type="pres">
      <dgm:prSet presAssocID="{D07AD3FD-84FF-467E-9693-752776549C61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E07F9E4-149C-4A89-848F-4ABDD305F0C5}" type="pres">
      <dgm:prSet presAssocID="{D07AD3FD-84FF-467E-9693-752776549C61}" presName="desTx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928FCAD-BE3F-45AC-93A5-FD98F8A50E00}" type="pres">
      <dgm:prSet presAssocID="{D07AD3FD-84FF-467E-9693-752776549C61}" presName="EmptyPlaceHolder" presStyleCnt="0"/>
      <dgm:spPr/>
    </dgm:pt>
    <dgm:pt modelId="{C2DF8D93-19C7-4E07-BCAF-9FAAB62C8CF2}" type="pres">
      <dgm:prSet presAssocID="{A8C9B7A9-BC2A-4753-B7F0-F2E361D95520}" presName="space" presStyleCnt="0"/>
      <dgm:spPr/>
    </dgm:pt>
    <dgm:pt modelId="{86E313B1-36D3-44D7-907E-22A08CB8E9CC}" type="pres">
      <dgm:prSet presAssocID="{D71FC021-6A65-44D1-95B9-0E6C89079866}" presName="composite" presStyleCnt="0"/>
      <dgm:spPr/>
    </dgm:pt>
    <dgm:pt modelId="{473F2067-7126-4D56-A328-5A8CFD3D8D52}" type="pres">
      <dgm:prSet presAssocID="{D71FC021-6A65-44D1-95B9-0E6C89079866}" presName="L" presStyleLbl="solidFgAcc1" presStyleIdx="2" presStyleCnt="5">
        <dgm:presLayoutVars>
          <dgm:chMax val="0"/>
          <dgm:chPref val="0"/>
        </dgm:presLayoutVars>
      </dgm:prSet>
      <dgm:spPr>
        <a:ln>
          <a:solidFill>
            <a:schemeClr val="accent3"/>
          </a:solidFill>
        </a:ln>
      </dgm:spPr>
    </dgm:pt>
    <dgm:pt modelId="{7A0B5EFC-88FB-4ED5-994F-D5F6584C2293}" type="pres">
      <dgm:prSet presAssocID="{D71FC021-6A65-44D1-95B9-0E6C89079866}" presName="parTx" presStyleLbl="alignNode1" presStyleIdx="2" presStyleCnt="5" custScaleY="1012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D7B29F2-0D66-4B4B-BC8A-82DA23575305}" type="pres">
      <dgm:prSet presAssocID="{D71FC021-6A65-44D1-95B9-0E6C89079866}" presName="desTx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ABAA172-7B81-4C6B-BCF2-4572322515C5}" type="pres">
      <dgm:prSet presAssocID="{D71FC021-6A65-44D1-95B9-0E6C89079866}" presName="EmptyPlaceHolder" presStyleCnt="0"/>
      <dgm:spPr/>
    </dgm:pt>
    <dgm:pt modelId="{F5592489-4EC4-4CD3-8C9F-861313656D99}" type="pres">
      <dgm:prSet presAssocID="{9B090D9D-470E-46E2-AABB-0368A52481AA}" presName="space" presStyleCnt="0"/>
      <dgm:spPr/>
    </dgm:pt>
    <dgm:pt modelId="{62262EA1-D674-4DE8-B444-FEC3F6748520}" type="pres">
      <dgm:prSet presAssocID="{32CCB050-072A-41BF-BE1B-388CF53E5629}" presName="composite" presStyleCnt="0"/>
      <dgm:spPr/>
    </dgm:pt>
    <dgm:pt modelId="{7BF6E820-C6E3-4E2C-BB23-ADF9AD641C6B}" type="pres">
      <dgm:prSet presAssocID="{32CCB050-072A-41BF-BE1B-388CF53E5629}" presName="L" presStyleLbl="solidFgAcc1" presStyleIdx="3" presStyleCnt="5">
        <dgm:presLayoutVars>
          <dgm:chMax val="0"/>
          <dgm:chPref val="0"/>
        </dgm:presLayoutVars>
      </dgm:prSet>
      <dgm:spPr>
        <a:ln>
          <a:solidFill>
            <a:schemeClr val="accent4"/>
          </a:solidFill>
        </a:ln>
      </dgm:spPr>
    </dgm:pt>
    <dgm:pt modelId="{B8046455-4EBB-40A8-838B-B584850A8B8E}" type="pres">
      <dgm:prSet presAssocID="{32CCB050-072A-41BF-BE1B-388CF53E5629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D84544C-5924-422B-9546-A86AE4927E4C}" type="pres">
      <dgm:prSet presAssocID="{32CCB050-072A-41BF-BE1B-388CF53E5629}" presName="desTx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D05E404-1B63-4FC9-A7B8-277860DEBCD0}" type="pres">
      <dgm:prSet presAssocID="{32CCB050-072A-41BF-BE1B-388CF53E5629}" presName="EmptyPlaceHolder" presStyleCnt="0"/>
      <dgm:spPr/>
    </dgm:pt>
    <dgm:pt modelId="{AB144E95-E2AA-430B-870C-A44D04CCB5A8}" type="pres">
      <dgm:prSet presAssocID="{BF05D8EE-4413-4737-8721-DAF10D6CAB04}" presName="space" presStyleCnt="0"/>
      <dgm:spPr/>
    </dgm:pt>
    <dgm:pt modelId="{D0A9E9B9-B6D2-49AA-91D6-7CE223E637D0}" type="pres">
      <dgm:prSet presAssocID="{9E838AE2-4659-4603-ABC8-58DF4222C0D4}" presName="composite" presStyleCnt="0"/>
      <dgm:spPr/>
    </dgm:pt>
    <dgm:pt modelId="{0EE416CF-D8AE-41BD-BF35-9148040E1274}" type="pres">
      <dgm:prSet presAssocID="{9E838AE2-4659-4603-ABC8-58DF4222C0D4}" presName="L" presStyleLbl="solidFgAcc1" presStyleIdx="4" presStyleCnt="5">
        <dgm:presLayoutVars>
          <dgm:chMax val="0"/>
          <dgm:chPref val="0"/>
        </dgm:presLayoutVars>
      </dgm:prSet>
      <dgm:spPr>
        <a:ln>
          <a:solidFill>
            <a:schemeClr val="accent5"/>
          </a:solidFill>
        </a:ln>
      </dgm:spPr>
    </dgm:pt>
    <dgm:pt modelId="{559A9A18-D6AE-4459-8C7F-A17CAB50744A}" type="pres">
      <dgm:prSet presAssocID="{9E838AE2-4659-4603-ABC8-58DF4222C0D4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F54B493-FCA8-4A1F-A2B1-FCB26CA9C396}" type="pres">
      <dgm:prSet presAssocID="{9E838AE2-4659-4603-ABC8-58DF4222C0D4}" presName="desTx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73F5E39-8993-4D6C-9D92-8E8F41E329B8}" type="pres">
      <dgm:prSet presAssocID="{9E838AE2-4659-4603-ABC8-58DF4222C0D4}" presName="EmptyPlaceHolder" presStyleCnt="0"/>
      <dgm:spPr/>
    </dgm:pt>
  </dgm:ptLst>
  <dgm:cxnLst>
    <dgm:cxn modelId="{10122CFA-F2C6-4519-A06A-6ABCC8B80C59}" type="presOf" srcId="{32CCB050-072A-41BF-BE1B-388CF53E5629}" destId="{B8046455-4EBB-40A8-838B-B584850A8B8E}" srcOrd="0" destOrd="0" presId="urn:microsoft.com/office/officeart/2016/7/layout/AccentHomeChevronProcess"/>
    <dgm:cxn modelId="{665C05C7-3CB0-428C-B457-E59A0AF60DA1}" type="presOf" srcId="{D07AD3FD-84FF-467E-9693-752776549C61}" destId="{6C46E586-0364-4C52-98F9-74A7ACD803D1}" srcOrd="0" destOrd="0" presId="urn:microsoft.com/office/officeart/2016/7/layout/AccentHomeChevronProcess"/>
    <dgm:cxn modelId="{6CDEA839-6538-453E-9113-58ECC65280CB}" type="presOf" srcId="{AACEAFD5-63CF-4AFC-B46F-BE086C5D447C}" destId="{CA3A6A4E-2D39-41D2-A6B1-B590D0C452D2}" srcOrd="0" destOrd="0" presId="urn:microsoft.com/office/officeart/2016/7/layout/AccentHomeChevronProcess"/>
    <dgm:cxn modelId="{61E56288-5A92-4019-989A-398C8EA8A844}" type="presOf" srcId="{4A6BB192-9983-4F48-BBC5-6E384EED7EC5}" destId="{FD7B29F2-0D66-4B4B-BC8A-82DA23575305}" srcOrd="0" destOrd="0" presId="urn:microsoft.com/office/officeart/2016/7/layout/AccentHomeChevronProcess"/>
    <dgm:cxn modelId="{AE101ABC-7EA3-4444-A576-8AB15A371C84}" srcId="{55C0B14E-AEA6-48D3-A387-ED4A3A3BF840}" destId="{AACEAFD5-63CF-4AFC-B46F-BE086C5D447C}" srcOrd="0" destOrd="0" parTransId="{7A0BD8EC-BB4A-4912-A54E-6F39B681264E}" sibTransId="{7A8D4B4D-06E9-4958-810D-A6226B6AC588}"/>
    <dgm:cxn modelId="{F23BFC27-EEA1-48DD-A68B-3C9BF1AE455D}" type="presOf" srcId="{349299C9-846E-4827-813A-349CCCE20782}" destId="{810D7AA7-A541-4507-BE7F-36CCF210089F}" srcOrd="0" destOrd="0" presId="urn:microsoft.com/office/officeart/2016/7/layout/AccentHomeChevronProcess"/>
    <dgm:cxn modelId="{E3115EEA-DE9C-4F06-B8B3-BEB263D5F2B1}" srcId="{D71FC021-6A65-44D1-95B9-0E6C89079866}" destId="{4A6BB192-9983-4F48-BBC5-6E384EED7EC5}" srcOrd="0" destOrd="0" parTransId="{230A6E4A-6CED-4DC0-AEFE-6859FE07B658}" sibTransId="{0B568EC2-5D2A-4B00-8047-B7832F245B44}"/>
    <dgm:cxn modelId="{20190A0D-EF75-4224-80CC-FC8EBDEF2138}" type="presOf" srcId="{C8E903CE-0CFD-4D68-A857-80E14557005E}" destId="{7F54B493-FCA8-4A1F-A2B1-FCB26CA9C396}" srcOrd="0" destOrd="0" presId="urn:microsoft.com/office/officeart/2016/7/layout/AccentHomeChevronProcess"/>
    <dgm:cxn modelId="{042E0AE1-6450-410A-B96E-AFBADB139BEA}" srcId="{55C0B14E-AEA6-48D3-A387-ED4A3A3BF840}" destId="{32CCB050-072A-41BF-BE1B-388CF53E5629}" srcOrd="3" destOrd="0" parTransId="{B301371B-A53D-4B79-8B8D-7B304894442B}" sibTransId="{BF05D8EE-4413-4737-8721-DAF10D6CAB04}"/>
    <dgm:cxn modelId="{DB636DF2-EC68-445F-B7E9-11D2D9235026}" type="presOf" srcId="{9E838AE2-4659-4603-ABC8-58DF4222C0D4}" destId="{559A9A18-D6AE-4459-8C7F-A17CAB50744A}" srcOrd="0" destOrd="0" presId="urn:microsoft.com/office/officeart/2016/7/layout/AccentHomeChevronProcess"/>
    <dgm:cxn modelId="{60399491-EC61-4ACD-870E-1A66600F3D26}" type="presOf" srcId="{D71FC021-6A65-44D1-95B9-0E6C89079866}" destId="{7A0B5EFC-88FB-4ED5-994F-D5F6584C2293}" srcOrd="0" destOrd="0" presId="urn:microsoft.com/office/officeart/2016/7/layout/AccentHomeChevronProcess"/>
    <dgm:cxn modelId="{1D6C5464-DE30-4BEC-9E27-B2C179C39CC4}" srcId="{32CCB050-072A-41BF-BE1B-388CF53E5629}" destId="{04A40292-9119-41B2-B968-7B651F20675D}" srcOrd="0" destOrd="0" parTransId="{70078FF1-F2A9-4A6B-88D1-8CF3595EFE73}" sibTransId="{B4C4972A-0898-484E-AF78-D5D7E0F991F2}"/>
    <dgm:cxn modelId="{219EA357-E48B-4A91-91A7-8282DFF10601}" type="presOf" srcId="{55C0B14E-AEA6-48D3-A387-ED4A3A3BF840}" destId="{594BF422-752C-42F3-A230-3D0E6AE9A886}" srcOrd="0" destOrd="0" presId="urn:microsoft.com/office/officeart/2016/7/layout/AccentHomeChevronProcess"/>
    <dgm:cxn modelId="{17BD67AD-4331-49EC-BC4A-29404E891597}" srcId="{9E838AE2-4659-4603-ABC8-58DF4222C0D4}" destId="{C8E903CE-0CFD-4D68-A857-80E14557005E}" srcOrd="0" destOrd="0" parTransId="{D5890537-0D77-4DA1-A100-62C393623468}" sibTransId="{862799CE-00F4-4DD6-894E-A487503F8DE6}"/>
    <dgm:cxn modelId="{55492768-9A5E-4F74-AC7C-959C5C24EFD3}" srcId="{55C0B14E-AEA6-48D3-A387-ED4A3A3BF840}" destId="{D07AD3FD-84FF-467E-9693-752776549C61}" srcOrd="1" destOrd="0" parTransId="{7B691773-F524-4FAD-A272-BDF0B0C4370A}" sibTransId="{A8C9B7A9-BC2A-4753-B7F0-F2E361D95520}"/>
    <dgm:cxn modelId="{2F6485B4-0735-4D01-8060-5A89B7562619}" type="presOf" srcId="{5D70EFF5-8B31-4A1F-AE44-51E4CF0013EB}" destId="{5E07F9E4-149C-4A89-848F-4ABDD305F0C5}" srcOrd="0" destOrd="0" presId="urn:microsoft.com/office/officeart/2016/7/layout/AccentHomeChevronProcess"/>
    <dgm:cxn modelId="{E97FF64F-8020-497E-AE7D-2395DDA4560D}" srcId="{D07AD3FD-84FF-467E-9693-752776549C61}" destId="{5D70EFF5-8B31-4A1F-AE44-51E4CF0013EB}" srcOrd="0" destOrd="0" parTransId="{96C720A0-FEEF-48D1-8DF6-ABA03C304822}" sibTransId="{B6A59CDE-18AD-4553-B6C5-FF001A8E8510}"/>
    <dgm:cxn modelId="{993A834D-F9E7-487D-A46B-FD9A309F5C59}" type="presOf" srcId="{04A40292-9119-41B2-B968-7B651F20675D}" destId="{1D84544C-5924-422B-9546-A86AE4927E4C}" srcOrd="0" destOrd="0" presId="urn:microsoft.com/office/officeart/2016/7/layout/AccentHomeChevronProcess"/>
    <dgm:cxn modelId="{CF54291C-AAFD-4FA4-9A16-20CE892BA907}" srcId="{55C0B14E-AEA6-48D3-A387-ED4A3A3BF840}" destId="{9E838AE2-4659-4603-ABC8-58DF4222C0D4}" srcOrd="4" destOrd="0" parTransId="{5FC53805-9431-4BC8-ADB9-DABF59DE31C7}" sibTransId="{61F1BCD3-232D-4C03-B56C-182BCB6108CD}"/>
    <dgm:cxn modelId="{0EFA3039-6828-403C-9445-4359BA6645E6}" srcId="{AACEAFD5-63CF-4AFC-B46F-BE086C5D447C}" destId="{349299C9-846E-4827-813A-349CCCE20782}" srcOrd="0" destOrd="0" parTransId="{AEA27547-B9ED-4994-BD27-04EC297EF367}" sibTransId="{9D819F52-ACA0-4B08-8256-DF6BD8FA3A0B}"/>
    <dgm:cxn modelId="{53239C96-427C-420B-95DC-546F3B30ED65}" srcId="{55C0B14E-AEA6-48D3-A387-ED4A3A3BF840}" destId="{D71FC021-6A65-44D1-95B9-0E6C89079866}" srcOrd="2" destOrd="0" parTransId="{862AAE39-3AAD-40E3-BA20-90187BD73242}" sibTransId="{9B090D9D-470E-46E2-AABB-0368A52481AA}"/>
    <dgm:cxn modelId="{C93892E1-28C0-4B75-A464-293C00708672}" type="presParOf" srcId="{594BF422-752C-42F3-A230-3D0E6AE9A886}" destId="{F6A1B9E0-4B4A-47A4-A011-67526CEEA770}" srcOrd="0" destOrd="0" presId="urn:microsoft.com/office/officeart/2016/7/layout/AccentHomeChevronProcess"/>
    <dgm:cxn modelId="{D5413575-9692-46A2-A045-9ED8482318DF}" type="presParOf" srcId="{F6A1B9E0-4B4A-47A4-A011-67526CEEA770}" destId="{FA4E6E73-A3C8-4495-927B-8AADA5A74297}" srcOrd="0" destOrd="0" presId="urn:microsoft.com/office/officeart/2016/7/layout/AccentHomeChevronProcess"/>
    <dgm:cxn modelId="{3303BDD6-668D-45F1-9491-4125E782D67C}" type="presParOf" srcId="{F6A1B9E0-4B4A-47A4-A011-67526CEEA770}" destId="{CA3A6A4E-2D39-41D2-A6B1-B590D0C452D2}" srcOrd="1" destOrd="0" presId="urn:microsoft.com/office/officeart/2016/7/layout/AccentHomeChevronProcess"/>
    <dgm:cxn modelId="{3BAD5A1C-162E-4722-B818-968C4083BECD}" type="presParOf" srcId="{F6A1B9E0-4B4A-47A4-A011-67526CEEA770}" destId="{810D7AA7-A541-4507-BE7F-36CCF210089F}" srcOrd="2" destOrd="0" presId="urn:microsoft.com/office/officeart/2016/7/layout/AccentHomeChevronProcess"/>
    <dgm:cxn modelId="{A3B267C1-BAFC-42F0-A63A-6491CFDC1ED2}" type="presParOf" srcId="{F6A1B9E0-4B4A-47A4-A011-67526CEEA770}" destId="{4F7CDD44-32F1-4759-861F-8DABEBBA8D89}" srcOrd="3" destOrd="0" presId="urn:microsoft.com/office/officeart/2016/7/layout/AccentHomeChevronProcess"/>
    <dgm:cxn modelId="{80CC9289-BA8F-4ED7-A4ED-9FA5EF71D964}" type="presParOf" srcId="{594BF422-752C-42F3-A230-3D0E6AE9A886}" destId="{C9A9B9EA-6A1D-4A13-9C7F-C112F25D2888}" srcOrd="1" destOrd="0" presId="urn:microsoft.com/office/officeart/2016/7/layout/AccentHomeChevronProcess"/>
    <dgm:cxn modelId="{5B7985CA-BC92-461D-A77E-E2320D4992D0}" type="presParOf" srcId="{594BF422-752C-42F3-A230-3D0E6AE9A886}" destId="{EC37843F-14A6-4E20-B7AE-2B086A8F5F45}" srcOrd="2" destOrd="0" presId="urn:microsoft.com/office/officeart/2016/7/layout/AccentHomeChevronProcess"/>
    <dgm:cxn modelId="{1996E4D7-D809-45CA-9DF0-561A93BDAFB1}" type="presParOf" srcId="{EC37843F-14A6-4E20-B7AE-2B086A8F5F45}" destId="{E41E7729-FD3F-426D-804C-45BD60BD762D}" srcOrd="0" destOrd="0" presId="urn:microsoft.com/office/officeart/2016/7/layout/AccentHomeChevronProcess"/>
    <dgm:cxn modelId="{16E53752-1AB8-4CD2-BFD6-85C0CDA26E1B}" type="presParOf" srcId="{EC37843F-14A6-4E20-B7AE-2B086A8F5F45}" destId="{6C46E586-0364-4C52-98F9-74A7ACD803D1}" srcOrd="1" destOrd="0" presId="urn:microsoft.com/office/officeart/2016/7/layout/AccentHomeChevronProcess"/>
    <dgm:cxn modelId="{FAC2F23D-E510-4342-91C3-FCAB11B207C0}" type="presParOf" srcId="{EC37843F-14A6-4E20-B7AE-2B086A8F5F45}" destId="{5E07F9E4-149C-4A89-848F-4ABDD305F0C5}" srcOrd="2" destOrd="0" presId="urn:microsoft.com/office/officeart/2016/7/layout/AccentHomeChevronProcess"/>
    <dgm:cxn modelId="{3843A525-0A63-4743-B0E8-0F795D54B4E4}" type="presParOf" srcId="{EC37843F-14A6-4E20-B7AE-2B086A8F5F45}" destId="{2928FCAD-BE3F-45AC-93A5-FD98F8A50E00}" srcOrd="3" destOrd="0" presId="urn:microsoft.com/office/officeart/2016/7/layout/AccentHomeChevronProcess"/>
    <dgm:cxn modelId="{D179D84E-BE2C-46EF-8594-412D3A7F9213}" type="presParOf" srcId="{594BF422-752C-42F3-A230-3D0E6AE9A886}" destId="{C2DF8D93-19C7-4E07-BCAF-9FAAB62C8CF2}" srcOrd="3" destOrd="0" presId="urn:microsoft.com/office/officeart/2016/7/layout/AccentHomeChevronProcess"/>
    <dgm:cxn modelId="{D8554B98-FAA7-4800-BB76-916BA7A2B10E}" type="presParOf" srcId="{594BF422-752C-42F3-A230-3D0E6AE9A886}" destId="{86E313B1-36D3-44D7-907E-22A08CB8E9CC}" srcOrd="4" destOrd="0" presId="urn:microsoft.com/office/officeart/2016/7/layout/AccentHomeChevronProcess"/>
    <dgm:cxn modelId="{19D10FBF-8E65-4EB5-9B54-54A271982B0D}" type="presParOf" srcId="{86E313B1-36D3-44D7-907E-22A08CB8E9CC}" destId="{473F2067-7126-4D56-A328-5A8CFD3D8D52}" srcOrd="0" destOrd="0" presId="urn:microsoft.com/office/officeart/2016/7/layout/AccentHomeChevronProcess"/>
    <dgm:cxn modelId="{11A73768-8587-4E2B-BDDA-6254211FDF2D}" type="presParOf" srcId="{86E313B1-36D3-44D7-907E-22A08CB8E9CC}" destId="{7A0B5EFC-88FB-4ED5-994F-D5F6584C2293}" srcOrd="1" destOrd="0" presId="urn:microsoft.com/office/officeart/2016/7/layout/AccentHomeChevronProcess"/>
    <dgm:cxn modelId="{522D3FED-6E8C-40DF-8BA8-A80510ACC48F}" type="presParOf" srcId="{86E313B1-36D3-44D7-907E-22A08CB8E9CC}" destId="{FD7B29F2-0D66-4B4B-BC8A-82DA23575305}" srcOrd="2" destOrd="0" presId="urn:microsoft.com/office/officeart/2016/7/layout/AccentHomeChevronProcess"/>
    <dgm:cxn modelId="{8075A955-4651-4DD2-B114-EB147BF378DF}" type="presParOf" srcId="{86E313B1-36D3-44D7-907E-22A08CB8E9CC}" destId="{BABAA172-7B81-4C6B-BCF2-4572322515C5}" srcOrd="3" destOrd="0" presId="urn:microsoft.com/office/officeart/2016/7/layout/AccentHomeChevronProcess"/>
    <dgm:cxn modelId="{76487C60-81CC-4808-A6F6-74C757E56AA2}" type="presParOf" srcId="{594BF422-752C-42F3-A230-3D0E6AE9A886}" destId="{F5592489-4EC4-4CD3-8C9F-861313656D99}" srcOrd="5" destOrd="0" presId="urn:microsoft.com/office/officeart/2016/7/layout/AccentHomeChevronProcess"/>
    <dgm:cxn modelId="{DF11AE77-7C6F-4023-B9CA-C466C92E9683}" type="presParOf" srcId="{594BF422-752C-42F3-A230-3D0E6AE9A886}" destId="{62262EA1-D674-4DE8-B444-FEC3F6748520}" srcOrd="6" destOrd="0" presId="urn:microsoft.com/office/officeart/2016/7/layout/AccentHomeChevronProcess"/>
    <dgm:cxn modelId="{18CDA0B2-B372-4A35-AE00-5304AC3837D3}" type="presParOf" srcId="{62262EA1-D674-4DE8-B444-FEC3F6748520}" destId="{7BF6E820-C6E3-4E2C-BB23-ADF9AD641C6B}" srcOrd="0" destOrd="0" presId="urn:microsoft.com/office/officeart/2016/7/layout/AccentHomeChevronProcess"/>
    <dgm:cxn modelId="{0DF47D5B-8611-4D8E-928B-AA2D5766C18B}" type="presParOf" srcId="{62262EA1-D674-4DE8-B444-FEC3F6748520}" destId="{B8046455-4EBB-40A8-838B-B584850A8B8E}" srcOrd="1" destOrd="0" presId="urn:microsoft.com/office/officeart/2016/7/layout/AccentHomeChevronProcess"/>
    <dgm:cxn modelId="{7C4A88D9-8926-4433-834A-47C1FDDF722F}" type="presParOf" srcId="{62262EA1-D674-4DE8-B444-FEC3F6748520}" destId="{1D84544C-5924-422B-9546-A86AE4927E4C}" srcOrd="2" destOrd="0" presId="urn:microsoft.com/office/officeart/2016/7/layout/AccentHomeChevronProcess"/>
    <dgm:cxn modelId="{43D30544-AB0A-43E8-A43D-B1F41277B0F8}" type="presParOf" srcId="{62262EA1-D674-4DE8-B444-FEC3F6748520}" destId="{ED05E404-1B63-4FC9-A7B8-277860DEBCD0}" srcOrd="3" destOrd="0" presId="urn:microsoft.com/office/officeart/2016/7/layout/AccentHomeChevronProcess"/>
    <dgm:cxn modelId="{6BC4A82E-C8CE-405D-BE38-CA09533ECB3A}" type="presParOf" srcId="{594BF422-752C-42F3-A230-3D0E6AE9A886}" destId="{AB144E95-E2AA-430B-870C-A44D04CCB5A8}" srcOrd="7" destOrd="0" presId="urn:microsoft.com/office/officeart/2016/7/layout/AccentHomeChevronProcess"/>
    <dgm:cxn modelId="{B07B5F95-29F3-4EBA-881F-2F9C82CD9290}" type="presParOf" srcId="{594BF422-752C-42F3-A230-3D0E6AE9A886}" destId="{D0A9E9B9-B6D2-49AA-91D6-7CE223E637D0}" srcOrd="8" destOrd="0" presId="urn:microsoft.com/office/officeart/2016/7/layout/AccentHomeChevronProcess"/>
    <dgm:cxn modelId="{6DCE379C-942E-4A9E-8128-B2C269A9781F}" type="presParOf" srcId="{D0A9E9B9-B6D2-49AA-91D6-7CE223E637D0}" destId="{0EE416CF-D8AE-41BD-BF35-9148040E1274}" srcOrd="0" destOrd="0" presId="urn:microsoft.com/office/officeart/2016/7/layout/AccentHomeChevronProcess"/>
    <dgm:cxn modelId="{FE2C896A-6834-4EDF-8664-05B479C8F0ED}" type="presParOf" srcId="{D0A9E9B9-B6D2-49AA-91D6-7CE223E637D0}" destId="{559A9A18-D6AE-4459-8C7F-A17CAB50744A}" srcOrd="1" destOrd="0" presId="urn:microsoft.com/office/officeart/2016/7/layout/AccentHomeChevronProcess"/>
    <dgm:cxn modelId="{10CD1AE1-F5D1-4C7E-9DFC-2BC8AB439A36}" type="presParOf" srcId="{D0A9E9B9-B6D2-49AA-91D6-7CE223E637D0}" destId="{7F54B493-FCA8-4A1F-A2B1-FCB26CA9C396}" srcOrd="2" destOrd="0" presId="urn:microsoft.com/office/officeart/2016/7/layout/AccentHomeChevronProcess"/>
    <dgm:cxn modelId="{3BA0BF32-4C4F-4617-8C77-FB7B13572D62}" type="presParOf" srcId="{D0A9E9B9-B6D2-49AA-91D6-7CE223E637D0}" destId="{D73F5E39-8993-4D6C-9D92-8E8F41E329B8}" srcOrd="3" destOrd="0" presId="urn:microsoft.com/office/officeart/2016/7/layout/AccentHomeChevro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44175F-BEBC-4C20-AF82-2FBF95BC045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82D2853-CA0D-43AB-8A18-E330C9EA8B43}">
      <dgm:prSet/>
      <dgm:spPr/>
      <dgm:t>
        <a:bodyPr/>
        <a:lstStyle/>
        <a:p>
          <a:pPr>
            <a:lnSpc>
              <a:spcPct val="150000"/>
            </a:lnSpc>
          </a:pPr>
          <a:r>
            <a:rPr lang="el-GR" dirty="0"/>
            <a:t>Πολύπλοκος χαρακτήρας νομού , ποικιλία στις χρήσεις γης</a:t>
          </a:r>
          <a:endParaRPr lang="en-US" dirty="0"/>
        </a:p>
      </dgm:t>
    </dgm:pt>
    <dgm:pt modelId="{34E59561-820E-4ED5-9F51-BBFE1E0998DD}" type="parTrans" cxnId="{DEDAAC93-DD28-4C31-852A-F01E67180D91}">
      <dgm:prSet/>
      <dgm:spPr/>
      <dgm:t>
        <a:bodyPr/>
        <a:lstStyle/>
        <a:p>
          <a:endParaRPr lang="en-US"/>
        </a:p>
      </dgm:t>
    </dgm:pt>
    <dgm:pt modelId="{E94F478E-AD6C-46C9-80CC-58B8A767EBCB}" type="sibTrans" cxnId="{DEDAAC93-DD28-4C31-852A-F01E67180D91}">
      <dgm:prSet/>
      <dgm:spPr/>
      <dgm:t>
        <a:bodyPr/>
        <a:lstStyle/>
        <a:p>
          <a:endParaRPr lang="en-US"/>
        </a:p>
      </dgm:t>
    </dgm:pt>
    <dgm:pt modelId="{AEB5F0EA-55D9-432B-B206-E88A82D6128B}">
      <dgm:prSet/>
      <dgm:spPr/>
      <dgm:t>
        <a:bodyPr/>
        <a:lstStyle/>
        <a:p>
          <a:pPr>
            <a:lnSpc>
              <a:spcPct val="150000"/>
            </a:lnSpc>
          </a:pPr>
          <a:r>
            <a:rPr lang="el-GR" dirty="0"/>
            <a:t>Μοιρασμένος σε ορεινές, πεδινές και παραθαλάσσιες περιοχές </a:t>
          </a:r>
          <a:endParaRPr lang="en-US" dirty="0"/>
        </a:p>
      </dgm:t>
    </dgm:pt>
    <dgm:pt modelId="{608D38F6-6A59-4B89-A184-BE988394E45C}" type="parTrans" cxnId="{03B532B5-EADB-45A3-A361-543367E6E2D1}">
      <dgm:prSet/>
      <dgm:spPr/>
      <dgm:t>
        <a:bodyPr/>
        <a:lstStyle/>
        <a:p>
          <a:endParaRPr lang="en-US"/>
        </a:p>
      </dgm:t>
    </dgm:pt>
    <dgm:pt modelId="{78FBB67E-0CFF-4411-9612-AF9B55F26850}" type="sibTrans" cxnId="{03B532B5-EADB-45A3-A361-543367E6E2D1}">
      <dgm:prSet/>
      <dgm:spPr/>
      <dgm:t>
        <a:bodyPr/>
        <a:lstStyle/>
        <a:p>
          <a:endParaRPr lang="en-US"/>
        </a:p>
      </dgm:t>
    </dgm:pt>
    <dgm:pt modelId="{E3C9D800-8C1F-4641-8EE4-4FD2C7D3B2EF}">
      <dgm:prSet/>
      <dgm:spPr/>
      <dgm:t>
        <a:bodyPr/>
        <a:lstStyle/>
        <a:p>
          <a:pPr>
            <a:lnSpc>
              <a:spcPct val="150000"/>
            </a:lnSpc>
          </a:pPr>
          <a:r>
            <a:rPr lang="el-GR" dirty="0"/>
            <a:t>Ικανοποιητική πληθυσμιακή πυκνότητα ( κυρίως στις παραθαλάσσιες περιοχές συγκριτικά με υπόλοιπη χώρα</a:t>
          </a:r>
          <a:endParaRPr lang="en-US" dirty="0"/>
        </a:p>
      </dgm:t>
    </dgm:pt>
    <dgm:pt modelId="{DEE18A5A-9FE5-41B7-AA99-99A94FA3F0AA}" type="parTrans" cxnId="{4A3FC4AA-7DA7-4DF7-B4E1-53F7D81889BB}">
      <dgm:prSet/>
      <dgm:spPr/>
      <dgm:t>
        <a:bodyPr/>
        <a:lstStyle/>
        <a:p>
          <a:endParaRPr lang="en-US"/>
        </a:p>
      </dgm:t>
    </dgm:pt>
    <dgm:pt modelId="{CD42A93A-F7D1-49C5-92F4-510E496ACFDC}" type="sibTrans" cxnId="{4A3FC4AA-7DA7-4DF7-B4E1-53F7D81889BB}">
      <dgm:prSet/>
      <dgm:spPr/>
      <dgm:t>
        <a:bodyPr/>
        <a:lstStyle/>
        <a:p>
          <a:endParaRPr lang="en-US"/>
        </a:p>
      </dgm:t>
    </dgm:pt>
    <dgm:pt modelId="{F0A1F5BE-3521-466D-AFB7-71DFFF5DF6FD}" type="pres">
      <dgm:prSet presAssocID="{9644175F-BEBC-4C20-AF82-2FBF95BC04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0A7AE237-A197-4C00-8481-FDF170CE9944}" type="pres">
      <dgm:prSet presAssocID="{282D2853-CA0D-43AB-8A18-E330C9EA8B43}" presName="hierRoot1" presStyleCnt="0"/>
      <dgm:spPr/>
    </dgm:pt>
    <dgm:pt modelId="{2F1BB5B5-5086-4D8B-8230-E823043B53D0}" type="pres">
      <dgm:prSet presAssocID="{282D2853-CA0D-43AB-8A18-E330C9EA8B43}" presName="composite" presStyleCnt="0"/>
      <dgm:spPr/>
    </dgm:pt>
    <dgm:pt modelId="{470BA7EF-5387-4A7A-8A6E-3D42DB44C1DD}" type="pres">
      <dgm:prSet presAssocID="{282D2853-CA0D-43AB-8A18-E330C9EA8B43}" presName="background" presStyleLbl="node0" presStyleIdx="0" presStyleCnt="3"/>
      <dgm:spPr/>
    </dgm:pt>
    <dgm:pt modelId="{665365CD-1445-4444-A72B-BD612DF73932}" type="pres">
      <dgm:prSet presAssocID="{282D2853-CA0D-43AB-8A18-E330C9EA8B43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92D775E0-8A2E-410E-A7F0-32EF6643883D}" type="pres">
      <dgm:prSet presAssocID="{282D2853-CA0D-43AB-8A18-E330C9EA8B43}" presName="hierChild2" presStyleCnt="0"/>
      <dgm:spPr/>
    </dgm:pt>
    <dgm:pt modelId="{1CB538A4-9D7A-44C5-8C58-E9C441F8B729}" type="pres">
      <dgm:prSet presAssocID="{AEB5F0EA-55D9-432B-B206-E88A82D6128B}" presName="hierRoot1" presStyleCnt="0"/>
      <dgm:spPr/>
    </dgm:pt>
    <dgm:pt modelId="{D5769EDC-454E-4604-847E-525389A2F82A}" type="pres">
      <dgm:prSet presAssocID="{AEB5F0EA-55D9-432B-B206-E88A82D6128B}" presName="composite" presStyleCnt="0"/>
      <dgm:spPr/>
    </dgm:pt>
    <dgm:pt modelId="{5921D25A-397B-45DC-92A9-1E1E6EFD6973}" type="pres">
      <dgm:prSet presAssocID="{AEB5F0EA-55D9-432B-B206-E88A82D6128B}" presName="background" presStyleLbl="node0" presStyleIdx="1" presStyleCnt="3"/>
      <dgm:spPr/>
    </dgm:pt>
    <dgm:pt modelId="{61765F33-64E5-4352-9097-4061C4BFC81E}" type="pres">
      <dgm:prSet presAssocID="{AEB5F0EA-55D9-432B-B206-E88A82D6128B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F036EF6-1EC9-43EF-97A3-A8BF7B135B81}" type="pres">
      <dgm:prSet presAssocID="{AEB5F0EA-55D9-432B-B206-E88A82D6128B}" presName="hierChild2" presStyleCnt="0"/>
      <dgm:spPr/>
    </dgm:pt>
    <dgm:pt modelId="{5471FED9-4A05-4557-87EF-ADEE9471A862}" type="pres">
      <dgm:prSet presAssocID="{E3C9D800-8C1F-4641-8EE4-4FD2C7D3B2EF}" presName="hierRoot1" presStyleCnt="0"/>
      <dgm:spPr/>
    </dgm:pt>
    <dgm:pt modelId="{FAF48BE6-24B3-49A2-893D-8580284558D1}" type="pres">
      <dgm:prSet presAssocID="{E3C9D800-8C1F-4641-8EE4-4FD2C7D3B2EF}" presName="composite" presStyleCnt="0"/>
      <dgm:spPr/>
    </dgm:pt>
    <dgm:pt modelId="{A9515766-72CD-40A8-920F-3D22EE7612B6}" type="pres">
      <dgm:prSet presAssocID="{E3C9D800-8C1F-4641-8EE4-4FD2C7D3B2EF}" presName="background" presStyleLbl="node0" presStyleIdx="2" presStyleCnt="3"/>
      <dgm:spPr/>
    </dgm:pt>
    <dgm:pt modelId="{42D6A63D-A9D5-49B1-A1F3-5F437FB2BE73}" type="pres">
      <dgm:prSet presAssocID="{E3C9D800-8C1F-4641-8EE4-4FD2C7D3B2EF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59DFE97-1600-4FD7-9DE3-972C415DA2BB}" type="pres">
      <dgm:prSet presAssocID="{E3C9D800-8C1F-4641-8EE4-4FD2C7D3B2EF}" presName="hierChild2" presStyleCnt="0"/>
      <dgm:spPr/>
    </dgm:pt>
  </dgm:ptLst>
  <dgm:cxnLst>
    <dgm:cxn modelId="{B27D283E-FE01-48A1-BC5B-5F785C3B4636}" type="presOf" srcId="{9644175F-BEBC-4C20-AF82-2FBF95BC045E}" destId="{F0A1F5BE-3521-466D-AFB7-71DFFF5DF6FD}" srcOrd="0" destOrd="0" presId="urn:microsoft.com/office/officeart/2005/8/layout/hierarchy1"/>
    <dgm:cxn modelId="{03B532B5-EADB-45A3-A361-543367E6E2D1}" srcId="{9644175F-BEBC-4C20-AF82-2FBF95BC045E}" destId="{AEB5F0EA-55D9-432B-B206-E88A82D6128B}" srcOrd="1" destOrd="0" parTransId="{608D38F6-6A59-4B89-A184-BE988394E45C}" sibTransId="{78FBB67E-0CFF-4411-9612-AF9B55F26850}"/>
    <dgm:cxn modelId="{DEDAAC93-DD28-4C31-852A-F01E67180D91}" srcId="{9644175F-BEBC-4C20-AF82-2FBF95BC045E}" destId="{282D2853-CA0D-43AB-8A18-E330C9EA8B43}" srcOrd="0" destOrd="0" parTransId="{34E59561-820E-4ED5-9F51-BBFE1E0998DD}" sibTransId="{E94F478E-AD6C-46C9-80CC-58B8A767EBCB}"/>
    <dgm:cxn modelId="{C89B5BF2-CFA5-4D89-A6F9-C27A2B63160D}" type="presOf" srcId="{E3C9D800-8C1F-4641-8EE4-4FD2C7D3B2EF}" destId="{42D6A63D-A9D5-49B1-A1F3-5F437FB2BE73}" srcOrd="0" destOrd="0" presId="urn:microsoft.com/office/officeart/2005/8/layout/hierarchy1"/>
    <dgm:cxn modelId="{859A86E8-A133-4D43-9000-085E52E63250}" type="presOf" srcId="{AEB5F0EA-55D9-432B-B206-E88A82D6128B}" destId="{61765F33-64E5-4352-9097-4061C4BFC81E}" srcOrd="0" destOrd="0" presId="urn:microsoft.com/office/officeart/2005/8/layout/hierarchy1"/>
    <dgm:cxn modelId="{0BFC2DC6-F6FB-4FE8-9ADC-A11F3D2DDEBB}" type="presOf" srcId="{282D2853-CA0D-43AB-8A18-E330C9EA8B43}" destId="{665365CD-1445-4444-A72B-BD612DF73932}" srcOrd="0" destOrd="0" presId="urn:microsoft.com/office/officeart/2005/8/layout/hierarchy1"/>
    <dgm:cxn modelId="{4A3FC4AA-7DA7-4DF7-B4E1-53F7D81889BB}" srcId="{9644175F-BEBC-4C20-AF82-2FBF95BC045E}" destId="{E3C9D800-8C1F-4641-8EE4-4FD2C7D3B2EF}" srcOrd="2" destOrd="0" parTransId="{DEE18A5A-9FE5-41B7-AA99-99A94FA3F0AA}" sibTransId="{CD42A93A-F7D1-49C5-92F4-510E496ACFDC}"/>
    <dgm:cxn modelId="{D9028024-5857-4502-AF97-1F4BD27EC535}" type="presParOf" srcId="{F0A1F5BE-3521-466D-AFB7-71DFFF5DF6FD}" destId="{0A7AE237-A197-4C00-8481-FDF170CE9944}" srcOrd="0" destOrd="0" presId="urn:microsoft.com/office/officeart/2005/8/layout/hierarchy1"/>
    <dgm:cxn modelId="{4735ECC2-3A88-4388-AF8E-1F673E3A0F5E}" type="presParOf" srcId="{0A7AE237-A197-4C00-8481-FDF170CE9944}" destId="{2F1BB5B5-5086-4D8B-8230-E823043B53D0}" srcOrd="0" destOrd="0" presId="urn:microsoft.com/office/officeart/2005/8/layout/hierarchy1"/>
    <dgm:cxn modelId="{124EC75D-3CCD-4AE6-A338-6CEAF08FC984}" type="presParOf" srcId="{2F1BB5B5-5086-4D8B-8230-E823043B53D0}" destId="{470BA7EF-5387-4A7A-8A6E-3D42DB44C1DD}" srcOrd="0" destOrd="0" presId="urn:microsoft.com/office/officeart/2005/8/layout/hierarchy1"/>
    <dgm:cxn modelId="{B9CA02BA-3A66-4AA2-B683-5E88FC9A3BA6}" type="presParOf" srcId="{2F1BB5B5-5086-4D8B-8230-E823043B53D0}" destId="{665365CD-1445-4444-A72B-BD612DF73932}" srcOrd="1" destOrd="0" presId="urn:microsoft.com/office/officeart/2005/8/layout/hierarchy1"/>
    <dgm:cxn modelId="{37A15836-3496-407B-912E-D5C2C310FA05}" type="presParOf" srcId="{0A7AE237-A197-4C00-8481-FDF170CE9944}" destId="{92D775E0-8A2E-410E-A7F0-32EF6643883D}" srcOrd="1" destOrd="0" presId="urn:microsoft.com/office/officeart/2005/8/layout/hierarchy1"/>
    <dgm:cxn modelId="{5C2F1B3E-CCBC-4BD8-A523-BED6026E0382}" type="presParOf" srcId="{F0A1F5BE-3521-466D-AFB7-71DFFF5DF6FD}" destId="{1CB538A4-9D7A-44C5-8C58-E9C441F8B729}" srcOrd="1" destOrd="0" presId="urn:microsoft.com/office/officeart/2005/8/layout/hierarchy1"/>
    <dgm:cxn modelId="{062C2B54-2088-461E-84DD-EBEC7E8AC99E}" type="presParOf" srcId="{1CB538A4-9D7A-44C5-8C58-E9C441F8B729}" destId="{D5769EDC-454E-4604-847E-525389A2F82A}" srcOrd="0" destOrd="0" presId="urn:microsoft.com/office/officeart/2005/8/layout/hierarchy1"/>
    <dgm:cxn modelId="{18BDDED6-567B-4CBD-920A-8694A40D1CA4}" type="presParOf" srcId="{D5769EDC-454E-4604-847E-525389A2F82A}" destId="{5921D25A-397B-45DC-92A9-1E1E6EFD6973}" srcOrd="0" destOrd="0" presId="urn:microsoft.com/office/officeart/2005/8/layout/hierarchy1"/>
    <dgm:cxn modelId="{0101BD66-9AA5-4CDF-95D9-524AB4812ED9}" type="presParOf" srcId="{D5769EDC-454E-4604-847E-525389A2F82A}" destId="{61765F33-64E5-4352-9097-4061C4BFC81E}" srcOrd="1" destOrd="0" presId="urn:microsoft.com/office/officeart/2005/8/layout/hierarchy1"/>
    <dgm:cxn modelId="{52025495-2B05-49E7-9C8E-459B5EB79E1A}" type="presParOf" srcId="{1CB538A4-9D7A-44C5-8C58-E9C441F8B729}" destId="{CF036EF6-1EC9-43EF-97A3-A8BF7B135B81}" srcOrd="1" destOrd="0" presId="urn:microsoft.com/office/officeart/2005/8/layout/hierarchy1"/>
    <dgm:cxn modelId="{35729A4A-4EB5-4242-8360-955B4A62EE05}" type="presParOf" srcId="{F0A1F5BE-3521-466D-AFB7-71DFFF5DF6FD}" destId="{5471FED9-4A05-4557-87EF-ADEE9471A862}" srcOrd="2" destOrd="0" presId="urn:microsoft.com/office/officeart/2005/8/layout/hierarchy1"/>
    <dgm:cxn modelId="{5ACE1A84-7DEF-44AB-B0C4-2C78FE8FA6AE}" type="presParOf" srcId="{5471FED9-4A05-4557-87EF-ADEE9471A862}" destId="{FAF48BE6-24B3-49A2-893D-8580284558D1}" srcOrd="0" destOrd="0" presId="urn:microsoft.com/office/officeart/2005/8/layout/hierarchy1"/>
    <dgm:cxn modelId="{056E6C81-101A-4AE2-8A6D-1E0C12FA0586}" type="presParOf" srcId="{FAF48BE6-24B3-49A2-893D-8580284558D1}" destId="{A9515766-72CD-40A8-920F-3D22EE7612B6}" srcOrd="0" destOrd="0" presId="urn:microsoft.com/office/officeart/2005/8/layout/hierarchy1"/>
    <dgm:cxn modelId="{92B3120F-D91B-4C0B-9B92-964D0E33302F}" type="presParOf" srcId="{FAF48BE6-24B3-49A2-893D-8580284558D1}" destId="{42D6A63D-A9D5-49B1-A1F3-5F437FB2BE73}" srcOrd="1" destOrd="0" presId="urn:microsoft.com/office/officeart/2005/8/layout/hierarchy1"/>
    <dgm:cxn modelId="{C8F1FC5A-BCD0-4114-A438-E0430C504124}" type="presParOf" srcId="{5471FED9-4A05-4557-87EF-ADEE9471A862}" destId="{059DFE97-1600-4FD7-9DE3-972C415DA2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006D9A-760D-497D-9D2C-B9A0B15BEE3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7BFE526-B27C-4DDD-B17F-B636C973AFCD}">
      <dgm:prSet custT="1"/>
      <dgm:spPr/>
      <dgm:t>
        <a:bodyPr anchor="ctr"/>
        <a:lstStyle/>
        <a:p>
          <a:pPr algn="ctr">
            <a:lnSpc>
              <a:spcPct val="150000"/>
            </a:lnSpc>
          </a:pPr>
          <a:r>
            <a:rPr lang="el-GR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Προϊστορική εποχή </a:t>
          </a:r>
          <a:endParaRPr 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48E8AA-DBFA-4005-9C33-897ADCE5DB4D}" type="parTrans" cxnId="{4B71B0A5-CC0C-422E-94EA-05D5A9FEB902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62F889-D911-46D2-8D14-4BC065AB8339}" type="sibTrans" cxnId="{4B71B0A5-CC0C-422E-94EA-05D5A9FEB902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CB645B-5692-4401-86D9-5AD409D15FBD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>
              <a:latin typeface="Times New Roman" panose="02020603050405020304" pitchFamily="18" charset="0"/>
              <a:cs typeface="Times New Roman" panose="02020603050405020304" pitchFamily="18" charset="0"/>
            </a:rPr>
            <a:t>Αρχαιότητα</a:t>
          </a: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01F96D-D415-4154-8511-F8505E8D6748}" type="parTrans" cxnId="{6183286A-2608-497C-BB03-B726B990221C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219334-5844-46A8-8B04-7BA3B978621D}" type="sibTrans" cxnId="{6183286A-2608-497C-BB03-B726B990221C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D84D81-D46B-482B-AB2C-50D3DA0EFD33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>
              <a:latin typeface="Times New Roman" panose="02020603050405020304" pitchFamily="18" charset="0"/>
              <a:cs typeface="Times New Roman" panose="02020603050405020304" pitchFamily="18" charset="0"/>
            </a:rPr>
            <a:t>Ρωμαϊκή εποχή</a:t>
          </a: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BF6F94-A839-4245-8F83-690C218DD55D}" type="parTrans" cxnId="{5522049B-6FF2-406D-B5B6-2550583E0D3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959CA1-1F90-47D0-B180-C91CE1744677}" type="sibTrans" cxnId="{5522049B-6FF2-406D-B5B6-2550583E0D3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8B67A6-36C2-4B1D-AC0A-D2EC260A7A87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>
              <a:latin typeface="Times New Roman" panose="02020603050405020304" pitchFamily="18" charset="0"/>
              <a:cs typeface="Times New Roman" panose="02020603050405020304" pitchFamily="18" charset="0"/>
            </a:rPr>
            <a:t>Βυζάντιο</a:t>
          </a: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79371E-AF34-4F20-B24F-32C438BD27E2}" type="parTrans" cxnId="{7B4F8F3B-A68A-430B-B37E-5C1454460394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21E9B1-E312-45DA-AECE-4C4BD474FAB9}" type="sibTrans" cxnId="{7B4F8F3B-A68A-430B-B37E-5C1454460394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B45943-90F5-49C5-BDFC-4E308420300C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>
              <a:latin typeface="Times New Roman" panose="02020603050405020304" pitchFamily="18" charset="0"/>
              <a:cs typeface="Times New Roman" panose="02020603050405020304" pitchFamily="18" charset="0"/>
            </a:rPr>
            <a:t>Τουρκοκρατία</a:t>
          </a: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FFB781-56A3-4CD3-A922-247BD064CE2C}" type="parTrans" cxnId="{33D542D4-B0FA-4539-9B68-2B8EEFEC9D6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04DBCE-83CD-4179-868C-38DB77CAE644}" type="sibTrans" cxnId="{33D542D4-B0FA-4539-9B68-2B8EEFEC9D6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07CBA0-A7F2-4E42-BF4B-7B3564924DDE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>
              <a:latin typeface="Times New Roman" panose="02020603050405020304" pitchFamily="18" charset="0"/>
              <a:cs typeface="Times New Roman" panose="02020603050405020304" pitchFamily="18" charset="0"/>
            </a:rPr>
            <a:t>Νεότερη και σύγχρονη εποχή</a:t>
          </a: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419B9F-833E-469B-AB3E-EDCE539A6274}" type="parTrans" cxnId="{99BF4A7F-1AF4-4AB4-9E85-94AC539AAC18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6B7CC6-2EF6-43E8-B0A8-4DBB39537F30}" type="sibTrans" cxnId="{99BF4A7F-1AF4-4AB4-9E85-94AC539AAC18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B46171-CF9F-4BA5-8EB9-B1544C95EBEC}" type="pres">
      <dgm:prSet presAssocID="{A4006D9A-760D-497D-9D2C-B9A0B15BEE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0A157E51-222E-4930-B982-63ACB4CB1B34}" type="pres">
      <dgm:prSet presAssocID="{37BFE526-B27C-4DDD-B17F-B636C973AFCD}" presName="linNode" presStyleCnt="0"/>
      <dgm:spPr/>
    </dgm:pt>
    <dgm:pt modelId="{F98EC80F-871A-4595-9DE7-D409EA4E2BE8}" type="pres">
      <dgm:prSet presAssocID="{37BFE526-B27C-4DDD-B17F-B636C973AFCD}" presName="parentText" presStyleLbl="node1" presStyleIdx="0" presStyleCnt="6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7EDABD5-2839-499E-9F98-D1B444FDC8F9}" type="pres">
      <dgm:prSet presAssocID="{4162F889-D911-46D2-8D14-4BC065AB8339}" presName="sp" presStyleCnt="0"/>
      <dgm:spPr/>
    </dgm:pt>
    <dgm:pt modelId="{0214B5EE-AC5F-44A4-97AB-319838FE94E2}" type="pres">
      <dgm:prSet presAssocID="{31CB645B-5692-4401-86D9-5AD409D15FBD}" presName="linNode" presStyleCnt="0"/>
      <dgm:spPr/>
    </dgm:pt>
    <dgm:pt modelId="{4E6357E5-07C8-4809-8134-9A0EE232CF4B}" type="pres">
      <dgm:prSet presAssocID="{31CB645B-5692-4401-86D9-5AD409D15FBD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6AF5AB9-4BC8-4070-9990-DC0DCBA848E6}" type="pres">
      <dgm:prSet presAssocID="{D9219334-5844-46A8-8B04-7BA3B978621D}" presName="sp" presStyleCnt="0"/>
      <dgm:spPr/>
    </dgm:pt>
    <dgm:pt modelId="{4FA64620-F1F0-4C69-9698-4CDDE72CB8CC}" type="pres">
      <dgm:prSet presAssocID="{F3D84D81-D46B-482B-AB2C-50D3DA0EFD33}" presName="linNode" presStyleCnt="0"/>
      <dgm:spPr/>
    </dgm:pt>
    <dgm:pt modelId="{03429EDD-6944-4C85-B051-CF55E68B939A}" type="pres">
      <dgm:prSet presAssocID="{F3D84D81-D46B-482B-AB2C-50D3DA0EFD33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68EF03B-EBA6-4263-8975-FBD473729C94}" type="pres">
      <dgm:prSet presAssocID="{3D959CA1-1F90-47D0-B180-C91CE1744677}" presName="sp" presStyleCnt="0"/>
      <dgm:spPr/>
    </dgm:pt>
    <dgm:pt modelId="{B977D76A-FAAE-44BA-879A-1A1A3F4F0944}" type="pres">
      <dgm:prSet presAssocID="{778B67A6-36C2-4B1D-AC0A-D2EC260A7A87}" presName="linNode" presStyleCnt="0"/>
      <dgm:spPr/>
    </dgm:pt>
    <dgm:pt modelId="{98582ADF-6B32-478A-8CEF-744BD5B77537}" type="pres">
      <dgm:prSet presAssocID="{778B67A6-36C2-4B1D-AC0A-D2EC260A7A87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5D710C2-5146-4861-B201-EEC4FD127731}" type="pres">
      <dgm:prSet presAssocID="{BF21E9B1-E312-45DA-AECE-4C4BD474FAB9}" presName="sp" presStyleCnt="0"/>
      <dgm:spPr/>
    </dgm:pt>
    <dgm:pt modelId="{FD1A2CB7-E00F-4C65-81BA-ED27F4459070}" type="pres">
      <dgm:prSet presAssocID="{C3B45943-90F5-49C5-BDFC-4E308420300C}" presName="linNode" presStyleCnt="0"/>
      <dgm:spPr/>
    </dgm:pt>
    <dgm:pt modelId="{B14ADC3C-F6E4-4AC7-8C3E-D3AF1E57571C}" type="pres">
      <dgm:prSet presAssocID="{C3B45943-90F5-49C5-BDFC-4E308420300C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2820ACE-1247-4009-8DE0-8D06FC557DB3}" type="pres">
      <dgm:prSet presAssocID="{3A04DBCE-83CD-4179-868C-38DB77CAE644}" presName="sp" presStyleCnt="0"/>
      <dgm:spPr/>
    </dgm:pt>
    <dgm:pt modelId="{49748B64-7A1F-4759-9D14-790A0EC296D8}" type="pres">
      <dgm:prSet presAssocID="{E707CBA0-A7F2-4E42-BF4B-7B3564924DDE}" presName="linNode" presStyleCnt="0"/>
      <dgm:spPr/>
    </dgm:pt>
    <dgm:pt modelId="{7241D66D-A799-41E2-B268-07D8C7CD5156}" type="pres">
      <dgm:prSet presAssocID="{E707CBA0-A7F2-4E42-BF4B-7B3564924DDE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EBDBE56-4BA2-4BE0-8E53-8D4B2951AD73}" type="presOf" srcId="{C3B45943-90F5-49C5-BDFC-4E308420300C}" destId="{B14ADC3C-F6E4-4AC7-8C3E-D3AF1E57571C}" srcOrd="0" destOrd="0" presId="urn:microsoft.com/office/officeart/2005/8/layout/vList5"/>
    <dgm:cxn modelId="{7B4F8F3B-A68A-430B-B37E-5C1454460394}" srcId="{A4006D9A-760D-497D-9D2C-B9A0B15BEE3A}" destId="{778B67A6-36C2-4B1D-AC0A-D2EC260A7A87}" srcOrd="3" destOrd="0" parTransId="{0279371E-AF34-4F20-B24F-32C438BD27E2}" sibTransId="{BF21E9B1-E312-45DA-AECE-4C4BD474FAB9}"/>
    <dgm:cxn modelId="{33D542D4-B0FA-4539-9B68-2B8EEFEC9D6A}" srcId="{A4006D9A-760D-497D-9D2C-B9A0B15BEE3A}" destId="{C3B45943-90F5-49C5-BDFC-4E308420300C}" srcOrd="4" destOrd="0" parTransId="{4AFFB781-56A3-4CD3-A922-247BD064CE2C}" sibTransId="{3A04DBCE-83CD-4179-868C-38DB77CAE644}"/>
    <dgm:cxn modelId="{4B71B0A5-CC0C-422E-94EA-05D5A9FEB902}" srcId="{A4006D9A-760D-497D-9D2C-B9A0B15BEE3A}" destId="{37BFE526-B27C-4DDD-B17F-B636C973AFCD}" srcOrd="0" destOrd="0" parTransId="{C648E8AA-DBFA-4005-9C33-897ADCE5DB4D}" sibTransId="{4162F889-D911-46D2-8D14-4BC065AB8339}"/>
    <dgm:cxn modelId="{755AA96A-4E46-4E94-B804-6B95C4F53E01}" type="presOf" srcId="{31CB645B-5692-4401-86D9-5AD409D15FBD}" destId="{4E6357E5-07C8-4809-8134-9A0EE232CF4B}" srcOrd="0" destOrd="0" presId="urn:microsoft.com/office/officeart/2005/8/layout/vList5"/>
    <dgm:cxn modelId="{02344C62-D025-4319-9C32-B9FDF337D050}" type="presOf" srcId="{778B67A6-36C2-4B1D-AC0A-D2EC260A7A87}" destId="{98582ADF-6B32-478A-8CEF-744BD5B77537}" srcOrd="0" destOrd="0" presId="urn:microsoft.com/office/officeart/2005/8/layout/vList5"/>
    <dgm:cxn modelId="{CC7E6FF7-718B-4966-845A-31E0D9C25E18}" type="presOf" srcId="{E707CBA0-A7F2-4E42-BF4B-7B3564924DDE}" destId="{7241D66D-A799-41E2-B268-07D8C7CD5156}" srcOrd="0" destOrd="0" presId="urn:microsoft.com/office/officeart/2005/8/layout/vList5"/>
    <dgm:cxn modelId="{27898996-A683-44A9-BD80-4ACF119F1D6C}" type="presOf" srcId="{37BFE526-B27C-4DDD-B17F-B636C973AFCD}" destId="{F98EC80F-871A-4595-9DE7-D409EA4E2BE8}" srcOrd="0" destOrd="0" presId="urn:microsoft.com/office/officeart/2005/8/layout/vList5"/>
    <dgm:cxn modelId="{6183286A-2608-497C-BB03-B726B990221C}" srcId="{A4006D9A-760D-497D-9D2C-B9A0B15BEE3A}" destId="{31CB645B-5692-4401-86D9-5AD409D15FBD}" srcOrd="1" destOrd="0" parTransId="{4A01F96D-D415-4154-8511-F8505E8D6748}" sibTransId="{D9219334-5844-46A8-8B04-7BA3B978621D}"/>
    <dgm:cxn modelId="{5522049B-6FF2-406D-B5B6-2550583E0D3A}" srcId="{A4006D9A-760D-497D-9D2C-B9A0B15BEE3A}" destId="{F3D84D81-D46B-482B-AB2C-50D3DA0EFD33}" srcOrd="2" destOrd="0" parTransId="{0FBF6F94-A839-4245-8F83-690C218DD55D}" sibTransId="{3D959CA1-1F90-47D0-B180-C91CE1744677}"/>
    <dgm:cxn modelId="{99BF4A7F-1AF4-4AB4-9E85-94AC539AAC18}" srcId="{A4006D9A-760D-497D-9D2C-B9A0B15BEE3A}" destId="{E707CBA0-A7F2-4E42-BF4B-7B3564924DDE}" srcOrd="5" destOrd="0" parTransId="{BD419B9F-833E-469B-AB3E-EDCE539A6274}" sibTransId="{D96B7CC6-2EF6-43E8-B0A8-4DBB39537F30}"/>
    <dgm:cxn modelId="{EC870BF5-9370-4F5F-BEC7-CE9707B104DB}" type="presOf" srcId="{F3D84D81-D46B-482B-AB2C-50D3DA0EFD33}" destId="{03429EDD-6944-4C85-B051-CF55E68B939A}" srcOrd="0" destOrd="0" presId="urn:microsoft.com/office/officeart/2005/8/layout/vList5"/>
    <dgm:cxn modelId="{01F6A8AD-838D-497F-B692-9CD45256329B}" type="presOf" srcId="{A4006D9A-760D-497D-9D2C-B9A0B15BEE3A}" destId="{16B46171-CF9F-4BA5-8EB9-B1544C95EBEC}" srcOrd="0" destOrd="0" presId="urn:microsoft.com/office/officeart/2005/8/layout/vList5"/>
    <dgm:cxn modelId="{756BFAAC-3C58-4741-B3D3-D17A7E43083E}" type="presParOf" srcId="{16B46171-CF9F-4BA5-8EB9-B1544C95EBEC}" destId="{0A157E51-222E-4930-B982-63ACB4CB1B34}" srcOrd="0" destOrd="0" presId="urn:microsoft.com/office/officeart/2005/8/layout/vList5"/>
    <dgm:cxn modelId="{D8BDA680-ED6C-48C3-9E82-18338436F478}" type="presParOf" srcId="{0A157E51-222E-4930-B982-63ACB4CB1B34}" destId="{F98EC80F-871A-4595-9DE7-D409EA4E2BE8}" srcOrd="0" destOrd="0" presId="urn:microsoft.com/office/officeart/2005/8/layout/vList5"/>
    <dgm:cxn modelId="{515A38D2-4C48-4440-863D-71F9FF8ED4FF}" type="presParOf" srcId="{16B46171-CF9F-4BA5-8EB9-B1544C95EBEC}" destId="{17EDABD5-2839-499E-9F98-D1B444FDC8F9}" srcOrd="1" destOrd="0" presId="urn:microsoft.com/office/officeart/2005/8/layout/vList5"/>
    <dgm:cxn modelId="{171376B4-933D-4B23-982F-B4A031600CC0}" type="presParOf" srcId="{16B46171-CF9F-4BA5-8EB9-B1544C95EBEC}" destId="{0214B5EE-AC5F-44A4-97AB-319838FE94E2}" srcOrd="2" destOrd="0" presId="urn:microsoft.com/office/officeart/2005/8/layout/vList5"/>
    <dgm:cxn modelId="{36D02438-F937-4917-B596-551191EF851A}" type="presParOf" srcId="{0214B5EE-AC5F-44A4-97AB-319838FE94E2}" destId="{4E6357E5-07C8-4809-8134-9A0EE232CF4B}" srcOrd="0" destOrd="0" presId="urn:microsoft.com/office/officeart/2005/8/layout/vList5"/>
    <dgm:cxn modelId="{4A57DBCE-BFFC-451F-8479-D9BD1EBC664C}" type="presParOf" srcId="{16B46171-CF9F-4BA5-8EB9-B1544C95EBEC}" destId="{A6AF5AB9-4BC8-4070-9990-DC0DCBA848E6}" srcOrd="3" destOrd="0" presId="urn:microsoft.com/office/officeart/2005/8/layout/vList5"/>
    <dgm:cxn modelId="{EB9DE12C-1BDC-4CDB-88D4-06C200EE4A10}" type="presParOf" srcId="{16B46171-CF9F-4BA5-8EB9-B1544C95EBEC}" destId="{4FA64620-F1F0-4C69-9698-4CDDE72CB8CC}" srcOrd="4" destOrd="0" presId="urn:microsoft.com/office/officeart/2005/8/layout/vList5"/>
    <dgm:cxn modelId="{0978F400-A78B-46CD-ACFF-1130FDF18350}" type="presParOf" srcId="{4FA64620-F1F0-4C69-9698-4CDDE72CB8CC}" destId="{03429EDD-6944-4C85-B051-CF55E68B939A}" srcOrd="0" destOrd="0" presId="urn:microsoft.com/office/officeart/2005/8/layout/vList5"/>
    <dgm:cxn modelId="{A2424EAA-5557-4CF7-8330-6C8B9F6A33BF}" type="presParOf" srcId="{16B46171-CF9F-4BA5-8EB9-B1544C95EBEC}" destId="{168EF03B-EBA6-4263-8975-FBD473729C94}" srcOrd="5" destOrd="0" presId="urn:microsoft.com/office/officeart/2005/8/layout/vList5"/>
    <dgm:cxn modelId="{C7B72239-7E46-460D-B0BC-ABD8DFF216C4}" type="presParOf" srcId="{16B46171-CF9F-4BA5-8EB9-B1544C95EBEC}" destId="{B977D76A-FAAE-44BA-879A-1A1A3F4F0944}" srcOrd="6" destOrd="0" presId="urn:microsoft.com/office/officeart/2005/8/layout/vList5"/>
    <dgm:cxn modelId="{BB06800F-6A54-4488-8518-0ACB607DBD99}" type="presParOf" srcId="{B977D76A-FAAE-44BA-879A-1A1A3F4F0944}" destId="{98582ADF-6B32-478A-8CEF-744BD5B77537}" srcOrd="0" destOrd="0" presId="urn:microsoft.com/office/officeart/2005/8/layout/vList5"/>
    <dgm:cxn modelId="{8BBCAB1B-B253-4112-99DF-F06369469F6E}" type="presParOf" srcId="{16B46171-CF9F-4BA5-8EB9-B1544C95EBEC}" destId="{95D710C2-5146-4861-B201-EEC4FD127731}" srcOrd="7" destOrd="0" presId="urn:microsoft.com/office/officeart/2005/8/layout/vList5"/>
    <dgm:cxn modelId="{2F8D4097-1CC9-4BD6-BCF3-79CF39AA0642}" type="presParOf" srcId="{16B46171-CF9F-4BA5-8EB9-B1544C95EBEC}" destId="{FD1A2CB7-E00F-4C65-81BA-ED27F4459070}" srcOrd="8" destOrd="0" presId="urn:microsoft.com/office/officeart/2005/8/layout/vList5"/>
    <dgm:cxn modelId="{53D4143A-AA27-4C8D-AD32-5E82616C873A}" type="presParOf" srcId="{FD1A2CB7-E00F-4C65-81BA-ED27F4459070}" destId="{B14ADC3C-F6E4-4AC7-8C3E-D3AF1E57571C}" srcOrd="0" destOrd="0" presId="urn:microsoft.com/office/officeart/2005/8/layout/vList5"/>
    <dgm:cxn modelId="{70DC7570-021A-48F6-8844-02CCDAA14253}" type="presParOf" srcId="{16B46171-CF9F-4BA5-8EB9-B1544C95EBEC}" destId="{A2820ACE-1247-4009-8DE0-8D06FC557DB3}" srcOrd="9" destOrd="0" presId="urn:microsoft.com/office/officeart/2005/8/layout/vList5"/>
    <dgm:cxn modelId="{2E50B046-BC02-4D5B-9B8B-3A62E4DC5CE1}" type="presParOf" srcId="{16B46171-CF9F-4BA5-8EB9-B1544C95EBEC}" destId="{49748B64-7A1F-4759-9D14-790A0EC296D8}" srcOrd="10" destOrd="0" presId="urn:microsoft.com/office/officeart/2005/8/layout/vList5"/>
    <dgm:cxn modelId="{FE15C30B-2273-4718-97CD-010D0C55A716}" type="presParOf" srcId="{49748B64-7A1F-4759-9D14-790A0EC296D8}" destId="{7241D66D-A799-41E2-B268-07D8C7CD515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006D9A-760D-497D-9D2C-B9A0B15BEE3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BFE526-B27C-4DDD-B17F-B636C973AFCD}">
      <dgm:prSet custT="1"/>
      <dgm:spPr/>
      <dgm:t>
        <a:bodyPr anchor="ctr"/>
        <a:lstStyle/>
        <a:p>
          <a:pPr algn="ctr">
            <a:lnSpc>
              <a:spcPct val="150000"/>
            </a:lnSpc>
          </a:pPr>
          <a:r>
            <a:rPr lang="el-GR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Λιμένας Κορίνθου</a:t>
          </a:r>
          <a:endParaRPr 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48E8AA-DBFA-4005-9C33-897ADCE5DB4D}" type="parTrans" cxnId="{4B71B0A5-CC0C-422E-94EA-05D5A9FEB902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62F889-D911-46D2-8D14-4BC065AB8339}" type="sibTrans" cxnId="{4B71B0A5-CC0C-422E-94EA-05D5A9FEB902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CB645B-5692-4401-86D9-5AD409D15FBD}">
      <dgm:prSet custT="1"/>
      <dgm:spPr/>
      <dgm:t>
        <a:bodyPr/>
        <a:lstStyle/>
        <a:p>
          <a:pPr algn="ctr">
            <a:lnSpc>
              <a:spcPct val="150000"/>
            </a:lnSpc>
          </a:pPr>
          <a:r>
            <a:rPr lang="el-GR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Παλαιός σταθμός Ο.Σ.Ε</a:t>
          </a:r>
          <a:endParaRPr 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01F96D-D415-4154-8511-F8505E8D6748}" type="parTrans" cxnId="{6183286A-2608-497C-BB03-B726B990221C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219334-5844-46A8-8B04-7BA3B978621D}" type="sibTrans" cxnId="{6183286A-2608-497C-BB03-B726B990221C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D84D81-D46B-482B-AB2C-50D3DA0EFD33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Εγκαταστάσεις Αγ.Νικολάου</a:t>
          </a:r>
          <a:endParaRPr 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BF6F94-A839-4245-8F83-690C218DD55D}" type="parTrans" cxnId="{5522049B-6FF2-406D-B5B6-2550583E0D3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959CA1-1F90-47D0-B180-C91CE1744677}" type="sibTrans" cxnId="{5522049B-6FF2-406D-B5B6-2550583E0D3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8B67A6-36C2-4B1D-AC0A-D2EC260A7A87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Παλαιές σιδηρ.γραμμές</a:t>
          </a:r>
          <a:endParaRPr 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79371E-AF34-4F20-B24F-32C438BD27E2}" type="parTrans" cxnId="{7B4F8F3B-A68A-430B-B37E-5C1454460394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21E9B1-E312-45DA-AECE-4C4BD474FAB9}" type="sibTrans" cxnId="{7B4F8F3B-A68A-430B-B37E-5C1454460394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B45943-90F5-49C5-BDFC-4E308420300C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l-GR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Στρατ.Λουτρακίου-Λ.Ποσειδ.</a:t>
          </a:r>
          <a:endParaRPr 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FFB781-56A3-4CD3-A922-247BD064CE2C}" type="parTrans" cxnId="{33D542D4-B0FA-4539-9B68-2B8EEFEC9D6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04DBCE-83CD-4179-868C-38DB77CAE644}" type="sibTrans" cxnId="{33D542D4-B0FA-4539-9B68-2B8EEFEC9D6A}">
      <dgm:prSet/>
      <dgm:spPr/>
      <dgm:t>
        <a:bodyPr/>
        <a:lstStyle/>
        <a:p>
          <a:pPr>
            <a:lnSpc>
              <a:spcPct val="150000"/>
            </a:lnSpc>
          </a:pPr>
          <a:endParaRPr lang="en-US" sz="18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B46171-CF9F-4BA5-8EB9-B1544C95EBEC}" type="pres">
      <dgm:prSet presAssocID="{A4006D9A-760D-497D-9D2C-B9A0B15BEE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0A157E51-222E-4930-B982-63ACB4CB1B34}" type="pres">
      <dgm:prSet presAssocID="{37BFE526-B27C-4DDD-B17F-B636C973AFCD}" presName="linNode" presStyleCnt="0"/>
      <dgm:spPr/>
    </dgm:pt>
    <dgm:pt modelId="{F98EC80F-871A-4595-9DE7-D409EA4E2BE8}" type="pres">
      <dgm:prSet presAssocID="{37BFE526-B27C-4DDD-B17F-B636C973AFCD}" presName="parentText" presStyleLbl="node1" presStyleIdx="0" presStyleCnt="5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7EDABD5-2839-499E-9F98-D1B444FDC8F9}" type="pres">
      <dgm:prSet presAssocID="{4162F889-D911-46D2-8D14-4BC065AB8339}" presName="sp" presStyleCnt="0"/>
      <dgm:spPr/>
    </dgm:pt>
    <dgm:pt modelId="{0214B5EE-AC5F-44A4-97AB-319838FE94E2}" type="pres">
      <dgm:prSet presAssocID="{31CB645B-5692-4401-86D9-5AD409D15FBD}" presName="linNode" presStyleCnt="0"/>
      <dgm:spPr/>
    </dgm:pt>
    <dgm:pt modelId="{4E6357E5-07C8-4809-8134-9A0EE232CF4B}" type="pres">
      <dgm:prSet presAssocID="{31CB645B-5692-4401-86D9-5AD409D15FBD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6AF5AB9-4BC8-4070-9990-DC0DCBA848E6}" type="pres">
      <dgm:prSet presAssocID="{D9219334-5844-46A8-8B04-7BA3B978621D}" presName="sp" presStyleCnt="0"/>
      <dgm:spPr/>
    </dgm:pt>
    <dgm:pt modelId="{4FA64620-F1F0-4C69-9698-4CDDE72CB8CC}" type="pres">
      <dgm:prSet presAssocID="{F3D84D81-D46B-482B-AB2C-50D3DA0EFD33}" presName="linNode" presStyleCnt="0"/>
      <dgm:spPr/>
    </dgm:pt>
    <dgm:pt modelId="{03429EDD-6944-4C85-B051-CF55E68B939A}" type="pres">
      <dgm:prSet presAssocID="{F3D84D81-D46B-482B-AB2C-50D3DA0EFD33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68EF03B-EBA6-4263-8975-FBD473729C94}" type="pres">
      <dgm:prSet presAssocID="{3D959CA1-1F90-47D0-B180-C91CE1744677}" presName="sp" presStyleCnt="0"/>
      <dgm:spPr/>
    </dgm:pt>
    <dgm:pt modelId="{B977D76A-FAAE-44BA-879A-1A1A3F4F0944}" type="pres">
      <dgm:prSet presAssocID="{778B67A6-36C2-4B1D-AC0A-D2EC260A7A87}" presName="linNode" presStyleCnt="0"/>
      <dgm:spPr/>
    </dgm:pt>
    <dgm:pt modelId="{98582ADF-6B32-478A-8CEF-744BD5B77537}" type="pres">
      <dgm:prSet presAssocID="{778B67A6-36C2-4B1D-AC0A-D2EC260A7A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5D710C2-5146-4861-B201-EEC4FD127731}" type="pres">
      <dgm:prSet presAssocID="{BF21E9B1-E312-45DA-AECE-4C4BD474FAB9}" presName="sp" presStyleCnt="0"/>
      <dgm:spPr/>
    </dgm:pt>
    <dgm:pt modelId="{FD1A2CB7-E00F-4C65-81BA-ED27F4459070}" type="pres">
      <dgm:prSet presAssocID="{C3B45943-90F5-49C5-BDFC-4E308420300C}" presName="linNode" presStyleCnt="0"/>
      <dgm:spPr/>
    </dgm:pt>
    <dgm:pt modelId="{B14ADC3C-F6E4-4AC7-8C3E-D3AF1E57571C}" type="pres">
      <dgm:prSet presAssocID="{C3B45943-90F5-49C5-BDFC-4E308420300C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EBDBE56-4BA2-4BE0-8E53-8D4B2951AD73}" type="presOf" srcId="{C3B45943-90F5-49C5-BDFC-4E308420300C}" destId="{B14ADC3C-F6E4-4AC7-8C3E-D3AF1E57571C}" srcOrd="0" destOrd="0" presId="urn:microsoft.com/office/officeart/2005/8/layout/vList5"/>
    <dgm:cxn modelId="{7B4F8F3B-A68A-430B-B37E-5C1454460394}" srcId="{A4006D9A-760D-497D-9D2C-B9A0B15BEE3A}" destId="{778B67A6-36C2-4B1D-AC0A-D2EC260A7A87}" srcOrd="3" destOrd="0" parTransId="{0279371E-AF34-4F20-B24F-32C438BD27E2}" sibTransId="{BF21E9B1-E312-45DA-AECE-4C4BD474FAB9}"/>
    <dgm:cxn modelId="{33D542D4-B0FA-4539-9B68-2B8EEFEC9D6A}" srcId="{A4006D9A-760D-497D-9D2C-B9A0B15BEE3A}" destId="{C3B45943-90F5-49C5-BDFC-4E308420300C}" srcOrd="4" destOrd="0" parTransId="{4AFFB781-56A3-4CD3-A922-247BD064CE2C}" sibTransId="{3A04DBCE-83CD-4179-868C-38DB77CAE644}"/>
    <dgm:cxn modelId="{4B71B0A5-CC0C-422E-94EA-05D5A9FEB902}" srcId="{A4006D9A-760D-497D-9D2C-B9A0B15BEE3A}" destId="{37BFE526-B27C-4DDD-B17F-B636C973AFCD}" srcOrd="0" destOrd="0" parTransId="{C648E8AA-DBFA-4005-9C33-897ADCE5DB4D}" sibTransId="{4162F889-D911-46D2-8D14-4BC065AB8339}"/>
    <dgm:cxn modelId="{755AA96A-4E46-4E94-B804-6B95C4F53E01}" type="presOf" srcId="{31CB645B-5692-4401-86D9-5AD409D15FBD}" destId="{4E6357E5-07C8-4809-8134-9A0EE232CF4B}" srcOrd="0" destOrd="0" presId="urn:microsoft.com/office/officeart/2005/8/layout/vList5"/>
    <dgm:cxn modelId="{02344C62-D025-4319-9C32-B9FDF337D050}" type="presOf" srcId="{778B67A6-36C2-4B1D-AC0A-D2EC260A7A87}" destId="{98582ADF-6B32-478A-8CEF-744BD5B77537}" srcOrd="0" destOrd="0" presId="urn:microsoft.com/office/officeart/2005/8/layout/vList5"/>
    <dgm:cxn modelId="{27898996-A683-44A9-BD80-4ACF119F1D6C}" type="presOf" srcId="{37BFE526-B27C-4DDD-B17F-B636C973AFCD}" destId="{F98EC80F-871A-4595-9DE7-D409EA4E2BE8}" srcOrd="0" destOrd="0" presId="urn:microsoft.com/office/officeart/2005/8/layout/vList5"/>
    <dgm:cxn modelId="{6183286A-2608-497C-BB03-B726B990221C}" srcId="{A4006D9A-760D-497D-9D2C-B9A0B15BEE3A}" destId="{31CB645B-5692-4401-86D9-5AD409D15FBD}" srcOrd="1" destOrd="0" parTransId="{4A01F96D-D415-4154-8511-F8505E8D6748}" sibTransId="{D9219334-5844-46A8-8B04-7BA3B978621D}"/>
    <dgm:cxn modelId="{5522049B-6FF2-406D-B5B6-2550583E0D3A}" srcId="{A4006D9A-760D-497D-9D2C-B9A0B15BEE3A}" destId="{F3D84D81-D46B-482B-AB2C-50D3DA0EFD33}" srcOrd="2" destOrd="0" parTransId="{0FBF6F94-A839-4245-8F83-690C218DD55D}" sibTransId="{3D959CA1-1F90-47D0-B180-C91CE1744677}"/>
    <dgm:cxn modelId="{EC870BF5-9370-4F5F-BEC7-CE9707B104DB}" type="presOf" srcId="{F3D84D81-D46B-482B-AB2C-50D3DA0EFD33}" destId="{03429EDD-6944-4C85-B051-CF55E68B939A}" srcOrd="0" destOrd="0" presId="urn:microsoft.com/office/officeart/2005/8/layout/vList5"/>
    <dgm:cxn modelId="{01F6A8AD-838D-497F-B692-9CD45256329B}" type="presOf" srcId="{A4006D9A-760D-497D-9D2C-B9A0B15BEE3A}" destId="{16B46171-CF9F-4BA5-8EB9-B1544C95EBEC}" srcOrd="0" destOrd="0" presId="urn:microsoft.com/office/officeart/2005/8/layout/vList5"/>
    <dgm:cxn modelId="{756BFAAC-3C58-4741-B3D3-D17A7E43083E}" type="presParOf" srcId="{16B46171-CF9F-4BA5-8EB9-B1544C95EBEC}" destId="{0A157E51-222E-4930-B982-63ACB4CB1B34}" srcOrd="0" destOrd="0" presId="urn:microsoft.com/office/officeart/2005/8/layout/vList5"/>
    <dgm:cxn modelId="{D8BDA680-ED6C-48C3-9E82-18338436F478}" type="presParOf" srcId="{0A157E51-222E-4930-B982-63ACB4CB1B34}" destId="{F98EC80F-871A-4595-9DE7-D409EA4E2BE8}" srcOrd="0" destOrd="0" presId="urn:microsoft.com/office/officeart/2005/8/layout/vList5"/>
    <dgm:cxn modelId="{515A38D2-4C48-4440-863D-71F9FF8ED4FF}" type="presParOf" srcId="{16B46171-CF9F-4BA5-8EB9-B1544C95EBEC}" destId="{17EDABD5-2839-499E-9F98-D1B444FDC8F9}" srcOrd="1" destOrd="0" presId="urn:microsoft.com/office/officeart/2005/8/layout/vList5"/>
    <dgm:cxn modelId="{171376B4-933D-4B23-982F-B4A031600CC0}" type="presParOf" srcId="{16B46171-CF9F-4BA5-8EB9-B1544C95EBEC}" destId="{0214B5EE-AC5F-44A4-97AB-319838FE94E2}" srcOrd="2" destOrd="0" presId="urn:microsoft.com/office/officeart/2005/8/layout/vList5"/>
    <dgm:cxn modelId="{36D02438-F937-4917-B596-551191EF851A}" type="presParOf" srcId="{0214B5EE-AC5F-44A4-97AB-319838FE94E2}" destId="{4E6357E5-07C8-4809-8134-9A0EE232CF4B}" srcOrd="0" destOrd="0" presId="urn:microsoft.com/office/officeart/2005/8/layout/vList5"/>
    <dgm:cxn modelId="{4A57DBCE-BFFC-451F-8479-D9BD1EBC664C}" type="presParOf" srcId="{16B46171-CF9F-4BA5-8EB9-B1544C95EBEC}" destId="{A6AF5AB9-4BC8-4070-9990-DC0DCBA848E6}" srcOrd="3" destOrd="0" presId="urn:microsoft.com/office/officeart/2005/8/layout/vList5"/>
    <dgm:cxn modelId="{EB9DE12C-1BDC-4CDB-88D4-06C200EE4A10}" type="presParOf" srcId="{16B46171-CF9F-4BA5-8EB9-B1544C95EBEC}" destId="{4FA64620-F1F0-4C69-9698-4CDDE72CB8CC}" srcOrd="4" destOrd="0" presId="urn:microsoft.com/office/officeart/2005/8/layout/vList5"/>
    <dgm:cxn modelId="{0978F400-A78B-46CD-ACFF-1130FDF18350}" type="presParOf" srcId="{4FA64620-F1F0-4C69-9698-4CDDE72CB8CC}" destId="{03429EDD-6944-4C85-B051-CF55E68B939A}" srcOrd="0" destOrd="0" presId="urn:microsoft.com/office/officeart/2005/8/layout/vList5"/>
    <dgm:cxn modelId="{A2424EAA-5557-4CF7-8330-6C8B9F6A33BF}" type="presParOf" srcId="{16B46171-CF9F-4BA5-8EB9-B1544C95EBEC}" destId="{168EF03B-EBA6-4263-8975-FBD473729C94}" srcOrd="5" destOrd="0" presId="urn:microsoft.com/office/officeart/2005/8/layout/vList5"/>
    <dgm:cxn modelId="{C7B72239-7E46-460D-B0BC-ABD8DFF216C4}" type="presParOf" srcId="{16B46171-CF9F-4BA5-8EB9-B1544C95EBEC}" destId="{B977D76A-FAAE-44BA-879A-1A1A3F4F0944}" srcOrd="6" destOrd="0" presId="urn:microsoft.com/office/officeart/2005/8/layout/vList5"/>
    <dgm:cxn modelId="{BB06800F-6A54-4488-8518-0ACB607DBD99}" type="presParOf" srcId="{B977D76A-FAAE-44BA-879A-1A1A3F4F0944}" destId="{98582ADF-6B32-478A-8CEF-744BD5B77537}" srcOrd="0" destOrd="0" presId="urn:microsoft.com/office/officeart/2005/8/layout/vList5"/>
    <dgm:cxn modelId="{8BBCAB1B-B253-4112-99DF-F06369469F6E}" type="presParOf" srcId="{16B46171-CF9F-4BA5-8EB9-B1544C95EBEC}" destId="{95D710C2-5146-4861-B201-EEC4FD127731}" srcOrd="7" destOrd="0" presId="urn:microsoft.com/office/officeart/2005/8/layout/vList5"/>
    <dgm:cxn modelId="{2F8D4097-1CC9-4BD6-BCF3-79CF39AA0642}" type="presParOf" srcId="{16B46171-CF9F-4BA5-8EB9-B1544C95EBEC}" destId="{FD1A2CB7-E00F-4C65-81BA-ED27F4459070}" srcOrd="8" destOrd="0" presId="urn:microsoft.com/office/officeart/2005/8/layout/vList5"/>
    <dgm:cxn modelId="{53D4143A-AA27-4C8D-AD32-5E82616C873A}" type="presParOf" srcId="{FD1A2CB7-E00F-4C65-81BA-ED27F4459070}" destId="{B14ADC3C-F6E4-4AC7-8C3E-D3AF1E57571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4E6E73-A3C8-4495-927B-8AADA5A74297}">
      <dsp:nvSpPr>
        <dsp:cNvPr id="0" name=""/>
        <dsp:cNvSpPr/>
      </dsp:nvSpPr>
      <dsp:spPr>
        <a:xfrm rot="5400000">
          <a:off x="-799379" y="1580437"/>
          <a:ext cx="1753397" cy="15109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3A6A4E-2D39-41D2-A6B1-B590D0C452D2}">
      <dsp:nvSpPr>
        <dsp:cNvPr id="0" name=""/>
        <dsp:cNvSpPr/>
      </dsp:nvSpPr>
      <dsp:spPr>
        <a:xfrm>
          <a:off x="1771" y="2532684"/>
          <a:ext cx="1888704" cy="584465"/>
        </a:xfrm>
        <a:prstGeom prst="homePlate">
          <a:avLst>
            <a:gd name="adj" fmla="val 25000"/>
          </a:avLst>
        </a:prstGeom>
        <a:solidFill>
          <a:schemeClr val="accent1"/>
        </a:solidFill>
        <a:ln w="158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177800" rIns="88900" bIns="17780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Ν.Δ 1003/71</a:t>
          </a:r>
          <a:endParaRPr lang="en-US" sz="14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1771" y="2532684"/>
        <a:ext cx="1815646" cy="584465"/>
      </dsp:txXfrm>
    </dsp:sp>
    <dsp:sp modelId="{810D7AA7-A541-4507-BE7F-36CCF210089F}">
      <dsp:nvSpPr>
        <dsp:cNvPr id="0" name=""/>
        <dsp:cNvSpPr/>
      </dsp:nvSpPr>
      <dsp:spPr>
        <a:xfrm>
          <a:off x="152867" y="869945"/>
          <a:ext cx="1533627" cy="1227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anchor="t" anchorCtr="0">
          <a:noAutofit/>
        </a:bodyPr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el-GR" sz="1400" kern="120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«περί ενεργού πολεοδομίας»</a:t>
          </a:r>
          <a:endParaRPr lang="en-US" sz="1400" kern="1200" dirty="0">
            <a:solidFill>
              <a:srgbClr val="666666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52867" y="869945"/>
        <a:ext cx="1533627" cy="1227411"/>
      </dsp:txXfrm>
    </dsp:sp>
    <dsp:sp modelId="{E41E7729-FD3F-426D-804C-45BD60BD762D}">
      <dsp:nvSpPr>
        <dsp:cNvPr id="0" name=""/>
        <dsp:cNvSpPr/>
      </dsp:nvSpPr>
      <dsp:spPr>
        <a:xfrm rot="5400000">
          <a:off x="994889" y="1580437"/>
          <a:ext cx="1753397" cy="15109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6E586-0364-4C52-98F9-74A7ACD803D1}">
      <dsp:nvSpPr>
        <dsp:cNvPr id="0" name=""/>
        <dsp:cNvSpPr/>
      </dsp:nvSpPr>
      <dsp:spPr>
        <a:xfrm>
          <a:off x="1796040" y="2532684"/>
          <a:ext cx="1888704" cy="584465"/>
        </a:xfrm>
        <a:prstGeom prst="chevron">
          <a:avLst>
            <a:gd name="adj" fmla="val 25000"/>
          </a:avLst>
        </a:prstGeom>
        <a:solidFill>
          <a:schemeClr val="accent2"/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177800" rIns="88900" bIns="17780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 947/1979</a:t>
          </a:r>
          <a:endParaRPr lang="en-US" sz="14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1942156" y="2532684"/>
        <a:ext cx="1596472" cy="584465"/>
      </dsp:txXfrm>
    </dsp:sp>
    <dsp:sp modelId="{5E07F9E4-149C-4A89-848F-4ABDD305F0C5}">
      <dsp:nvSpPr>
        <dsp:cNvPr id="0" name=""/>
        <dsp:cNvSpPr/>
      </dsp:nvSpPr>
      <dsp:spPr>
        <a:xfrm>
          <a:off x="1947136" y="869945"/>
          <a:ext cx="1533627" cy="1227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anchor="t" anchorCtr="0">
          <a:noAutofit/>
        </a:bodyPr>
        <a:lstStyle/>
        <a:p>
          <a:pPr lvl="0" algn="l" defTabSz="6223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«Περί οικιστικών περιοχών»</a:t>
          </a:r>
          <a:endParaRPr lang="en-US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47136" y="869945"/>
        <a:ext cx="1533627" cy="1227411"/>
      </dsp:txXfrm>
    </dsp:sp>
    <dsp:sp modelId="{473F2067-7126-4D56-A328-5A8CFD3D8D52}">
      <dsp:nvSpPr>
        <dsp:cNvPr id="0" name=""/>
        <dsp:cNvSpPr/>
      </dsp:nvSpPr>
      <dsp:spPr>
        <a:xfrm rot="5400000">
          <a:off x="2778638" y="1583944"/>
          <a:ext cx="1774437" cy="15109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B5EFC-88FB-4ED5-994F-D5F6584C2293}">
      <dsp:nvSpPr>
        <dsp:cNvPr id="0" name=""/>
        <dsp:cNvSpPr/>
      </dsp:nvSpPr>
      <dsp:spPr>
        <a:xfrm>
          <a:off x="3590309" y="2532684"/>
          <a:ext cx="1888704" cy="591479"/>
        </a:xfrm>
        <a:prstGeom prst="chevron">
          <a:avLst>
            <a:gd name="adj" fmla="val 25000"/>
          </a:avLst>
        </a:prstGeom>
        <a:solidFill>
          <a:schemeClr val="accent3"/>
        </a:solidFill>
        <a:ln w="15875" cap="rnd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177800" rIns="88900" bIns="17780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Ν.1337/1983</a:t>
          </a:r>
          <a:endParaRPr lang="en-US" sz="14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3738179" y="2532684"/>
        <a:ext cx="1592964" cy="591479"/>
      </dsp:txXfrm>
    </dsp:sp>
    <dsp:sp modelId="{FD7B29F2-0D66-4B4B-BC8A-82DA23575305}">
      <dsp:nvSpPr>
        <dsp:cNvPr id="0" name=""/>
        <dsp:cNvSpPr/>
      </dsp:nvSpPr>
      <dsp:spPr>
        <a:xfrm>
          <a:off x="3741405" y="866087"/>
          <a:ext cx="1533627" cy="1242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anchor="t" anchorCtr="0">
          <a:noAutofit/>
        </a:bodyPr>
        <a:lstStyle/>
        <a:p>
          <a:pPr lvl="0" algn="l" defTabSz="6223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«Επέκταση </a:t>
          </a:r>
          <a:r>
            <a:rPr lang="el-GR" sz="1400" kern="1200" baseline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σχεδίων, οικιστική ανάπτυξη και σχετικές ρυθμίσεις»</a:t>
          </a:r>
          <a:endParaRPr lang="en-US" sz="14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41405" y="866087"/>
        <a:ext cx="1533627" cy="1242140"/>
      </dsp:txXfrm>
    </dsp:sp>
    <dsp:sp modelId="{7BF6E820-C6E3-4E2C-BB23-ADF9AD641C6B}">
      <dsp:nvSpPr>
        <dsp:cNvPr id="0" name=""/>
        <dsp:cNvSpPr/>
      </dsp:nvSpPr>
      <dsp:spPr>
        <a:xfrm rot="5400000">
          <a:off x="4583428" y="1580437"/>
          <a:ext cx="1753397" cy="15109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46455-4EBB-40A8-838B-B584850A8B8E}">
      <dsp:nvSpPr>
        <dsp:cNvPr id="0" name=""/>
        <dsp:cNvSpPr/>
      </dsp:nvSpPr>
      <dsp:spPr>
        <a:xfrm>
          <a:off x="5384578" y="2532684"/>
          <a:ext cx="1888704" cy="584465"/>
        </a:xfrm>
        <a:prstGeom prst="chevron">
          <a:avLst>
            <a:gd name="adj" fmla="val 25000"/>
          </a:avLst>
        </a:prstGeom>
        <a:solidFill>
          <a:schemeClr val="accent4"/>
        </a:solidFill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177800" rIns="88900" bIns="17780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Ν.1577/1985</a:t>
          </a:r>
          <a:endParaRPr lang="ru-RU" sz="14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5530694" y="2532684"/>
        <a:ext cx="1596472" cy="584465"/>
      </dsp:txXfrm>
    </dsp:sp>
    <dsp:sp modelId="{1D84544C-5924-422B-9546-A86AE4927E4C}">
      <dsp:nvSpPr>
        <dsp:cNvPr id="0" name=""/>
        <dsp:cNvSpPr/>
      </dsp:nvSpPr>
      <dsp:spPr>
        <a:xfrm>
          <a:off x="5535674" y="869945"/>
          <a:ext cx="1533627" cy="1227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anchor="t" anchorCtr="0">
          <a:noAutofit/>
        </a:bodyPr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el-GR" sz="1400" kern="120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«Γενικός</a:t>
          </a:r>
          <a:r>
            <a:rPr lang="el-GR" sz="1400" kern="1200" baseline="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Οικοδομικός Κανονισμόες (Γ.Ο.Κ)»</a:t>
          </a:r>
          <a:endParaRPr lang="en-US" sz="1400" kern="1200" dirty="0">
            <a:solidFill>
              <a:srgbClr val="666666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535674" y="869945"/>
        <a:ext cx="1533627" cy="1227411"/>
      </dsp:txXfrm>
    </dsp:sp>
    <dsp:sp modelId="{0EE416CF-D8AE-41BD-BF35-9148040E1274}">
      <dsp:nvSpPr>
        <dsp:cNvPr id="0" name=""/>
        <dsp:cNvSpPr/>
      </dsp:nvSpPr>
      <dsp:spPr>
        <a:xfrm rot="5400000">
          <a:off x="6377697" y="1580437"/>
          <a:ext cx="1753397" cy="151096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A9A18-D6AE-4459-8C7F-A17CAB50744A}">
      <dsp:nvSpPr>
        <dsp:cNvPr id="0" name=""/>
        <dsp:cNvSpPr/>
      </dsp:nvSpPr>
      <dsp:spPr>
        <a:xfrm>
          <a:off x="7178847" y="2532684"/>
          <a:ext cx="1888704" cy="584465"/>
        </a:xfrm>
        <a:prstGeom prst="chevron">
          <a:avLst>
            <a:gd name="adj" fmla="val 25000"/>
          </a:avLst>
        </a:prstGeom>
        <a:solidFill>
          <a:schemeClr val="accent5"/>
        </a:solidFill>
        <a:ln w="15875" cap="rnd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177800" rIns="88900" bIns="17780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Ν.2508/1997</a:t>
          </a:r>
          <a:endParaRPr lang="ru-RU" sz="14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7324963" y="2532684"/>
        <a:ext cx="1596472" cy="584465"/>
      </dsp:txXfrm>
    </dsp:sp>
    <dsp:sp modelId="{7F54B493-FCA8-4A1F-A2B1-FCB26CA9C396}">
      <dsp:nvSpPr>
        <dsp:cNvPr id="0" name=""/>
        <dsp:cNvSpPr/>
      </dsp:nvSpPr>
      <dsp:spPr>
        <a:xfrm>
          <a:off x="7329943" y="869945"/>
          <a:ext cx="1533627" cy="1227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anchor="t" anchorCtr="0">
          <a:noAutofit/>
        </a:bodyPr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el-GR" sz="1400" kern="120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«Βιώσιμη</a:t>
          </a:r>
          <a:r>
            <a:rPr lang="el-GR" sz="1400" kern="1200" baseline="0" dirty="0">
              <a:solidFill>
                <a:srgbClr val="666666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οικιστική ανάπτυξη των πόλεων  και οικισμών»</a:t>
          </a:r>
          <a:endParaRPr lang="en-US" sz="1400" kern="1200" dirty="0">
            <a:solidFill>
              <a:srgbClr val="666666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7329943" y="869945"/>
        <a:ext cx="1533627" cy="12274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BA7EF-5387-4A7A-8A6E-3D42DB44C1DD}">
      <dsp:nvSpPr>
        <dsp:cNvPr id="0" name=""/>
        <dsp:cNvSpPr/>
      </dsp:nvSpPr>
      <dsp:spPr>
        <a:xfrm>
          <a:off x="0" y="239849"/>
          <a:ext cx="2228252" cy="14149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5365CD-1445-4444-A72B-BD612DF73932}">
      <dsp:nvSpPr>
        <dsp:cNvPr id="0" name=""/>
        <dsp:cNvSpPr/>
      </dsp:nvSpPr>
      <dsp:spPr>
        <a:xfrm>
          <a:off x="247583" y="475053"/>
          <a:ext cx="2228252" cy="141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Πολύπλοκος χαρακτήρας νομού , ποικιλία στις χρήσεις γης</a:t>
          </a:r>
          <a:endParaRPr lang="en-US" sz="1100" kern="1200" dirty="0"/>
        </a:p>
      </dsp:txBody>
      <dsp:txXfrm>
        <a:off x="289025" y="516495"/>
        <a:ext cx="2145368" cy="1332056"/>
      </dsp:txXfrm>
    </dsp:sp>
    <dsp:sp modelId="{5921D25A-397B-45DC-92A9-1E1E6EFD6973}">
      <dsp:nvSpPr>
        <dsp:cNvPr id="0" name=""/>
        <dsp:cNvSpPr/>
      </dsp:nvSpPr>
      <dsp:spPr>
        <a:xfrm>
          <a:off x="2723419" y="239849"/>
          <a:ext cx="2228252" cy="14149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765F33-64E5-4352-9097-4061C4BFC81E}">
      <dsp:nvSpPr>
        <dsp:cNvPr id="0" name=""/>
        <dsp:cNvSpPr/>
      </dsp:nvSpPr>
      <dsp:spPr>
        <a:xfrm>
          <a:off x="2971003" y="475053"/>
          <a:ext cx="2228252" cy="141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Μοιρασμένος σε ορεινές, πεδινές και παραθαλάσσιες περιοχές </a:t>
          </a:r>
          <a:endParaRPr lang="en-US" sz="1100" kern="1200" dirty="0"/>
        </a:p>
      </dsp:txBody>
      <dsp:txXfrm>
        <a:off x="3012445" y="516495"/>
        <a:ext cx="2145368" cy="1332056"/>
      </dsp:txXfrm>
    </dsp:sp>
    <dsp:sp modelId="{A9515766-72CD-40A8-920F-3D22EE7612B6}">
      <dsp:nvSpPr>
        <dsp:cNvPr id="0" name=""/>
        <dsp:cNvSpPr/>
      </dsp:nvSpPr>
      <dsp:spPr>
        <a:xfrm>
          <a:off x="5446839" y="239849"/>
          <a:ext cx="2228252" cy="14149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6A63D-A9D5-49B1-A1F3-5F437FB2BE73}">
      <dsp:nvSpPr>
        <dsp:cNvPr id="0" name=""/>
        <dsp:cNvSpPr/>
      </dsp:nvSpPr>
      <dsp:spPr>
        <a:xfrm>
          <a:off x="5694422" y="475053"/>
          <a:ext cx="2228252" cy="1414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Ικανοποιητική πληθυσμιακή πυκνότητα ( κυρίως στις παραθαλάσσιες περιοχές συγκριτικά με υπόλοιπη χώρα</a:t>
          </a:r>
          <a:endParaRPr lang="en-US" sz="1100" kern="1200" dirty="0"/>
        </a:p>
      </dsp:txBody>
      <dsp:txXfrm>
        <a:off x="5735864" y="516495"/>
        <a:ext cx="2145368" cy="13320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EC80F-871A-4595-9DE7-D409EA4E2BE8}">
      <dsp:nvSpPr>
        <dsp:cNvPr id="0" name=""/>
        <dsp:cNvSpPr/>
      </dsp:nvSpPr>
      <dsp:spPr>
        <a:xfrm>
          <a:off x="2852927" y="1037"/>
          <a:ext cx="3209544" cy="604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Προϊστορική εποχή </a:t>
          </a:r>
          <a:endParaRPr lang="en-US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2416" y="30526"/>
        <a:ext cx="3150566" cy="545109"/>
      </dsp:txXfrm>
    </dsp:sp>
    <dsp:sp modelId="{4E6357E5-07C8-4809-8134-9A0EE232CF4B}">
      <dsp:nvSpPr>
        <dsp:cNvPr id="0" name=""/>
        <dsp:cNvSpPr/>
      </dsp:nvSpPr>
      <dsp:spPr>
        <a:xfrm>
          <a:off x="2852927" y="635329"/>
          <a:ext cx="3209544" cy="604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Αρχαιότητα</a:t>
          </a:r>
          <a:endParaRPr lang="en-US" sz="1800" b="1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2416" y="664818"/>
        <a:ext cx="3150566" cy="545109"/>
      </dsp:txXfrm>
    </dsp:sp>
    <dsp:sp modelId="{03429EDD-6944-4C85-B051-CF55E68B939A}">
      <dsp:nvSpPr>
        <dsp:cNvPr id="0" name=""/>
        <dsp:cNvSpPr/>
      </dsp:nvSpPr>
      <dsp:spPr>
        <a:xfrm>
          <a:off x="2852927" y="1269621"/>
          <a:ext cx="3209544" cy="604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Ρωμαϊκή εποχή</a:t>
          </a:r>
          <a:endParaRPr lang="en-US" sz="1800" b="1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2416" y="1299110"/>
        <a:ext cx="3150566" cy="545109"/>
      </dsp:txXfrm>
    </dsp:sp>
    <dsp:sp modelId="{98582ADF-6B32-478A-8CEF-744BD5B77537}">
      <dsp:nvSpPr>
        <dsp:cNvPr id="0" name=""/>
        <dsp:cNvSpPr/>
      </dsp:nvSpPr>
      <dsp:spPr>
        <a:xfrm>
          <a:off x="2852927" y="1903913"/>
          <a:ext cx="3209544" cy="604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Βυζάντιο</a:t>
          </a:r>
          <a:endParaRPr lang="en-US" sz="1800" b="1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2416" y="1933402"/>
        <a:ext cx="3150566" cy="545109"/>
      </dsp:txXfrm>
    </dsp:sp>
    <dsp:sp modelId="{B14ADC3C-F6E4-4AC7-8C3E-D3AF1E57571C}">
      <dsp:nvSpPr>
        <dsp:cNvPr id="0" name=""/>
        <dsp:cNvSpPr/>
      </dsp:nvSpPr>
      <dsp:spPr>
        <a:xfrm>
          <a:off x="2852927" y="2538205"/>
          <a:ext cx="3209544" cy="604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Τουρκοκρατία</a:t>
          </a:r>
          <a:endParaRPr lang="en-US" sz="1800" b="1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2416" y="2567694"/>
        <a:ext cx="3150566" cy="545109"/>
      </dsp:txXfrm>
    </dsp:sp>
    <dsp:sp modelId="{7241D66D-A799-41E2-B268-07D8C7CD5156}">
      <dsp:nvSpPr>
        <dsp:cNvPr id="0" name=""/>
        <dsp:cNvSpPr/>
      </dsp:nvSpPr>
      <dsp:spPr>
        <a:xfrm>
          <a:off x="2852927" y="3172496"/>
          <a:ext cx="3209544" cy="604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Νεότερη και σύγχρονη εποχή</a:t>
          </a:r>
          <a:endParaRPr lang="en-US" sz="1800" b="1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2416" y="3201985"/>
        <a:ext cx="3150566" cy="5451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EC80F-871A-4595-9DE7-D409EA4E2BE8}">
      <dsp:nvSpPr>
        <dsp:cNvPr id="0" name=""/>
        <dsp:cNvSpPr/>
      </dsp:nvSpPr>
      <dsp:spPr>
        <a:xfrm>
          <a:off x="2852927" y="1660"/>
          <a:ext cx="3209544" cy="725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Λιμένας Κορίνθου</a:t>
          </a:r>
          <a:endParaRPr lang="en-US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8359" y="37092"/>
        <a:ext cx="3138680" cy="654963"/>
      </dsp:txXfrm>
    </dsp:sp>
    <dsp:sp modelId="{4E6357E5-07C8-4809-8134-9A0EE232CF4B}">
      <dsp:nvSpPr>
        <dsp:cNvPr id="0" name=""/>
        <dsp:cNvSpPr/>
      </dsp:nvSpPr>
      <dsp:spPr>
        <a:xfrm>
          <a:off x="2852927" y="763778"/>
          <a:ext cx="3209544" cy="725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Παλαιός σταθμός Ο.Σ.Ε</a:t>
          </a:r>
          <a:endParaRPr lang="en-US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8359" y="799210"/>
        <a:ext cx="3138680" cy="654963"/>
      </dsp:txXfrm>
    </dsp:sp>
    <dsp:sp modelId="{03429EDD-6944-4C85-B051-CF55E68B939A}">
      <dsp:nvSpPr>
        <dsp:cNvPr id="0" name=""/>
        <dsp:cNvSpPr/>
      </dsp:nvSpPr>
      <dsp:spPr>
        <a:xfrm>
          <a:off x="2852927" y="1525897"/>
          <a:ext cx="3209544" cy="725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Εγκαταστάσεις Αγ.Νικολάου</a:t>
          </a:r>
          <a:endParaRPr lang="en-US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8359" y="1561329"/>
        <a:ext cx="3138680" cy="654963"/>
      </dsp:txXfrm>
    </dsp:sp>
    <dsp:sp modelId="{98582ADF-6B32-478A-8CEF-744BD5B77537}">
      <dsp:nvSpPr>
        <dsp:cNvPr id="0" name=""/>
        <dsp:cNvSpPr/>
      </dsp:nvSpPr>
      <dsp:spPr>
        <a:xfrm>
          <a:off x="2852927" y="2288016"/>
          <a:ext cx="3209544" cy="725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Παλαιές σιδηρ.γραμμές</a:t>
          </a:r>
          <a:endParaRPr lang="en-US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8359" y="2323448"/>
        <a:ext cx="3138680" cy="654963"/>
      </dsp:txXfrm>
    </dsp:sp>
    <dsp:sp modelId="{B14ADC3C-F6E4-4AC7-8C3E-D3AF1E57571C}">
      <dsp:nvSpPr>
        <dsp:cNvPr id="0" name=""/>
        <dsp:cNvSpPr/>
      </dsp:nvSpPr>
      <dsp:spPr>
        <a:xfrm>
          <a:off x="2852927" y="3050134"/>
          <a:ext cx="3209544" cy="7258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Στρατ.Λουτρακίου-Λ.Ποσειδ.</a:t>
          </a:r>
          <a:endParaRPr lang="en-US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8359" y="3085566"/>
        <a:ext cx="3138680" cy="654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AccentHomeChevronProcess">
  <dgm:title val="Accent Home Chevron Process"/>
  <dgm:desc val="Use to show a progression; a timeline; sequential steps in a task, process, or workflow; or to emphasize movement or direction. Level 1 text appears inside an chevron shape, except the first shape which comes in a home shape, while Level 2 text appears above the invisible rectangle shapes."/>
  <dgm:catLst>
    <dgm:cat type="process" pri="500"/>
    <dgm:cat type="timeline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contrsBasedOnsibTransCount">
      <dgm:if name="oneSibTrans" axis="ch" ptType="sibTrans" func="cnt" op="equ" val="1">
        <dgm:constrLst>
          <dgm:constr type="h" for="ch" forName="composite" refType="h" fact="0.6"/>
          <dgm:constr type="w" for="ch" forName="composite" refType="w"/>
          <dgm:constr type="primFontSz" for="des" forName="parTx" val="20"/>
          <dgm:constr type="primFontSz" for="des" forName="desTx" refType="primFontSz" refFor="des" refForName="parTx" op="lte"/>
          <dgm:constr type="primFontSz" for="des" forName="parTx" op="equ"/>
          <dgm:constr type="primFontSz" for="des" forName="desTx" op="equ"/>
          <dgm:constr type="w" for="ch" forName="space" refType="w" refFor="ch" refForName="composite" fact="-0.02"/>
          <dgm:constr type="w" for="ch" ptType="sibTrans" op="equ"/>
        </dgm:constrLst>
      </dgm:if>
      <dgm:else name="moreThanOneSibTrans">
        <dgm:choose name="contrsForMoreThanOneSibTrans">
          <dgm:if name="twoSibTrans" axis="ch" ptType="sibTrans" func="cnt" op="equ" val="2">
            <dgm:constrLst>
              <dgm:constr type="h" for="ch" forName="composite" refType="h" fact="0.6"/>
              <dgm:constr type="w" for="ch" forName="composite" refType="w"/>
              <dgm:constr type="primFontSz" for="des" forName="parTx" val="20"/>
              <dgm:constr type="primFontSz" for="des" forName="desTx" refType="primFontSz" refFor="des" refForName="parTx" op="lte"/>
              <dgm:constr type="primFontSz" for="des" forName="parTx" op="equ"/>
              <dgm:constr type="primFontSz" for="des" forName="desTx" op="equ"/>
              <dgm:constr type="w" for="ch" forName="space" refType="w" refFor="ch" refForName="composite" fact="-0.03"/>
              <dgm:constr type="w" for="ch" ptType="sibTrans" op="equ"/>
            </dgm:constrLst>
          </dgm:if>
          <dgm:else name="moreThanTwoSibTrans">
            <dgm:choose name="contrsForMoreThanTwoSibTrans">
              <dgm:if name="threeSibTrans" axis="ch" ptType="sibTrans" func="cnt" op="equ" val="3">
                <dgm:constrLst>
                  <dgm:constr type="h" for="ch" forName="composite" refType="h" fact="0.6"/>
                  <dgm:constr type="w" for="ch" forName="composite" refType="w"/>
                  <dgm:constr type="primFontSz" for="des" forName="parTx" val="20"/>
                  <dgm:constr type="primFontSz" for="des" forName="desTx" refType="primFontSz" refFor="des" refForName="parTx" op="lte"/>
                  <dgm:constr type="primFontSz" for="des" forName="parTx" op="equ"/>
                  <dgm:constr type="primFontSz" for="des" forName="desTx" op="equ"/>
                  <dgm:constr type="w" for="ch" forName="space" refType="w" refFor="ch" refForName="composite" fact="-0.04"/>
                  <dgm:constr type="w" for="ch" ptType="sibTrans" op="equ"/>
                </dgm:constrLst>
              </dgm:if>
              <dgm:else name="moreThanThreeSibTrans">
                <dgm:choose name="contrsForMoreThanThreeSibTrans">
                  <dgm:if name="fourToSixSibTrans" axis="ch" ptType="sibTrans" func="cnt" op="lte" val="6">
                    <dgm:constrLst>
                      <dgm:constr type="h" for="ch" forName="composite" refType="h" fact="0.6"/>
                      <dgm:constr type="w" for="ch" forName="composite" refType="w"/>
                      <dgm:constr type="primFontSz" for="des" forName="parTx" val="20"/>
                      <dgm:constr type="primFontSz" for="des" forName="desTx" refType="primFontSz" refFor="des" refForName="parTx" op="lte"/>
                      <dgm:constr type="primFontSz" for="des" forName="parTx" op="equ"/>
                      <dgm:constr type="primFontSz" for="des" forName="desTx" op="equ"/>
                      <dgm:constr type="w" for="ch" forName="space" refType="w" refFor="ch" refForName="composite" fact="-0.05"/>
                      <dgm:constr type="w" for="ch" ptType="sibTrans" op="equ"/>
                    </dgm:constrLst>
                  </dgm:if>
                  <dgm:else name="moreThanSixSibTrans">
                    <dgm:choose name="contrsForMoreThanSixSibTrans">
                      <dgm:if name="sevenToEightSibTrans" axis="ch" ptType="sibTrans" func="cnt" op="lte" val="8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7"/>
                          <dgm:constr type="w" for="ch" ptType="sibTrans" op="equ"/>
                        </dgm:constrLst>
                      </dgm:if>
                      <dgm:else name="moreThanEightSibTrans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9"/>
                          <dgm:constr type="w" for="ch" ptType="sibTrans" op="equ"/>
                        </dgm:constrLst>
                      </dgm:else>
                    </dgm:choose>
                  </dgm:else>
                </dgm:choose>
              </dgm:else>
            </dgm:choose>
          </dgm:else>
        </dgm:choose>
      </dgm:else>
    </dgm:choose>
    <dgm:ruleLst/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LayoutLTRorRTL">
          <dgm:if name="LayoutLTR" func="var" arg="dir" op="equ" val="norm">
            <dgm:constrLst>
              <dgm:constr type="w" for="ch" forName="L" refType="w" fact="0.08"/>
              <dgm:constr type="h" for="ch" forName="L" refType="h" fact="0.75"/>
              <dgm:constr type="l" for="ch" forName="L"/>
              <dgm:constr type="l" for="ch" forName="parTx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l" for="ch" forName="desTx" refType="r" refFor="ch" refForName="L"/>
              <dgm:constr type="w" for="ch" forName="desTx" refType="w" fact="0.812"/>
              <dgm:constr type="w" for="ch" forName="EmptyPlaceHolder" refType="w" fact="0.82"/>
              <dgm:constr type="l" for="ch" forName="EmptyPlaceHolder" refType="r" refFor="ch" refForName="L"/>
              <dgm:constr type="b" for="ch" forName="EmptyPlaceHolder" refType="b" refFor="ch" refForName="L"/>
              <dgm:constr type="h" for="ch" forName="EmptyPlaceHolder" refType="t" refFor="ch" refForName="desTx"/>
            </dgm:constrLst>
          </dgm:if>
          <dgm:else name="LayoutRTL">
            <dgm:constrLst>
              <dgm:constr type="w" for="ch" forName="L" refType="w" fact="0.08"/>
              <dgm:constr type="h" for="ch" forName="L" refType="h" fact="0.75"/>
              <dgm:constr type="r" for="ch" forName="L" refType="w"/>
              <dgm:constr type="r" for="ch" forName="parTx" refType="w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r" for="ch" forName="desTx" refType="l" refFor="ch" refForName="L"/>
              <dgm:constr type="w" for="ch" forName="desTx" refType="w" fact="0.812"/>
              <dgm:constr type="w" for="ch" forName="EmptyPlaceHolder" refType="w" fact="0.82"/>
              <dgm:constr type="h" for="ch" forName="EmptyPlaceHolder" refType="w" refFor="ch" refForName="L" fact="0.6"/>
              <dgm:constr type="b" for="ch" forName="EmptyPlaceHolder" refType="b" refFor="ch" refForName="L"/>
            </dgm:constrLst>
          </dgm:else>
        </dgm:choose>
        <dgm:layoutNode name="L" styleLbl="solidFgAcc1" moveWith="parTx">
          <dgm:varLst>
            <dgm:chMax val="0"/>
            <dgm:chPref val="0"/>
          </dgm:varLst>
          <dgm:alg type="sp"/>
          <dgm:choose name="Name310">
            <dgm:if name="Name311" func="var" arg="dir" op="equ" val="norm">
              <dgm:shape xmlns:r="http://schemas.openxmlformats.org/officeDocument/2006/relationships" rot="90" type="corner" r:blip="">
                <dgm:adjLst>
                  <dgm:adj idx="1" val="0.01"/>
                  <dgm:adj idx="2" val="0.01"/>
                </dgm:adjLst>
              </dgm:shape>
            </dgm:if>
            <dgm:else name="Name312">
              <dgm:shape xmlns:r="http://schemas.openxmlformats.org/officeDocument/2006/relationships" rot="180" type="corner" r:blip="">
                <dgm:adjLst>
                  <dgm:adj idx="1" val="0.01"/>
                  <dgm:adj idx="2" val="0.01"/>
                </dgm:adjLst>
              </dgm:shape>
            </dgm:else>
          </dgm:choose>
          <dgm:presOf/>
          <dgm:constrLst/>
          <dgm:ruleLst/>
        </dgm:layoutNode>
        <dgm:layoutNode name="parTx" styleLbl="alignNode1">
          <dgm:varLst>
            <dgm:chMax val="0"/>
            <dgm:chPref val="0"/>
            <dgm:bulletEnabled val="1"/>
          </dgm:varLst>
          <dgm:alg type="tx">
            <dgm:param type="txAnchorVert" val="mid"/>
            <dgm:param type="parTxLTRAlign" val="ctr"/>
            <dgm:param type="parTxRTLAlign" val="ctr"/>
          </dgm:alg>
          <dgm:choose name="MakeFirstNodeHomePlate">
            <dgm:if name="IfFirstNode" axis="self" ptType="node" func="pos" op="equ" val="1">
              <dgm:choose name="Name110">
                <dgm:if name="Name111" func="var" arg="dir" op="equ" val="norm">
                  <dgm:shape xmlns:r="http://schemas.openxmlformats.org/officeDocument/2006/relationships" type="homePlate" r:blip="">
                    <dgm:adjLst>
                      <dgm:adj idx="1" val="0.25"/>
                    </dgm:adjLst>
                  </dgm:shape>
                </dgm:if>
                <dgm:else name="Name112">
                  <dgm:shape xmlns:r="http://schemas.openxmlformats.org/officeDocument/2006/relationships" rot="180" type="homePlate" r:blip="">
                    <dgm:adjLst>
                      <dgm:adj idx="1" val="0.25"/>
                    </dgm:adjLst>
                  </dgm:shape>
                </dgm:else>
              </dgm:choose>
            </dgm:if>
            <dgm:else name="MakeRestOfNodesChevrons"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>
                      <dgm:adj idx="1" val="0.25"/>
                    </dgm:adjLst>
                  </dgm:shape>
                </dgm:if>
                <dgm:else name="Name12">
                  <dgm:shape xmlns:r="http://schemas.openxmlformats.org/officeDocument/2006/relationships" rot="180" type="chevron" r:blip="">
                    <dgm:adjLst>
                      <dgm:adj idx="1" val="0.25"/>
                    </dgm:adjLst>
                  </dgm:shape>
                </dgm:else>
              </dgm:choose>
            </dgm:else>
          </dgm:choose>
          <dgm:presOf axis="self" ptType="node"/>
          <dgm:constrLst>
            <dgm:constr type="tMarg" refType="primFontSz"/>
            <dgm:constr type="bMarg" refType="primFontSz"/>
            <dgm:constr type="lMarg" refType="primFontSz" fact="0.5"/>
            <dgm:constr type="rMarg" refType="primFontSz" fact="0.5"/>
          </dgm:constrLst>
          <dgm:ruleLst>
            <dgm:rule type="primFontSz" val="13" fact="NaN" max="NaN"/>
          </dgm:ruleLst>
        </dgm:layoutNode>
        <dgm:layoutNode name="desTx" styleLbl="revTx" moveWith="parTx">
          <dgm:varLst>
            <dgm:chMax val="0"/>
            <dgm:chPref val="0"/>
            <dgm:bulletEnabled val="1"/>
          </dgm:varLst>
          <dgm:choose name="Name210">
            <dgm:if name="Name211" func="var" arg="dir" op="equ" val="norm">
              <dgm:alg type="tx">
                <dgm:param type="txAnchorVert" val="t"/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12">
              <dgm:alg type="tx">
                <dgm:param type="txAnchorVert" val="t"/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tMarg"/>
            <dgm:constr type="bMarg"/>
            <dgm:constr type="lMarg"/>
            <dgm:constr type="rMarg"/>
          </dgm:constrLst>
          <dgm:ruleLst>
            <dgm:rule type="primFontSz" val="11" fact="NaN" max="NaN"/>
            <dgm:rule type="secFontSz" val="9" fact="NaN" max="NaN"/>
          </dgm:ruleLst>
        </dgm:layoutNode>
        <dgm:layoutNode name="EmptyPlaceHolder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C798F-1F9B-42B6-A398-DB708AF6EEF0}" type="datetimeFigureOut">
              <a:rPr lang="el-GR" smtClean="0"/>
              <a:t>7/3/2023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F68FF-ACF7-415A-86FE-03C8DEB8C29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0895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Πρωτα δημογραφικη μετα εκπαιδευση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680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 </a:t>
            </a:r>
            <a:r>
              <a:rPr lang="en-US" dirty="0" err="1"/>
              <a:t>seira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3939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Με σειρα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6687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3060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3520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Πρωταχαρτη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96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5158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F68FF-ACF7-415A-86FE-03C8DEB8C29E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3988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89212" y="392169"/>
            <a:ext cx="8915399" cy="3036831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l-GR" sz="2400" b="1" dirty="0"/>
              <a:t>ΕΘΝΙΚΟ ΜΕΤΣΟΒΙΟ ΠΟΛΥΤΕΧΝΕΙΟ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b="1" dirty="0"/>
              <a:t>ΤΜΗΜΑ ΤΟΠΟΓΡΑΦΩΝ ΚΑΙ ΜΗΧΑΝΙΚΩΝ ΓΕΩΠΛΗΡΟΦΟΡΙΚΗΣ</a:t>
            </a:r>
            <a:r>
              <a:rPr lang="el-GR" sz="2400" dirty="0"/>
              <a:t/>
            </a:r>
            <a:br>
              <a:rPr lang="el-GR" sz="2400" dirty="0"/>
            </a:br>
            <a:r>
              <a:rPr lang="el-GR" sz="2400" b="1" dirty="0"/>
              <a:t>ΤΟΜΕΑΣ ΓΕΩΓΡΑΦΙΑΣ ΚΑΙ ΠΕΡΙΦΕΡΕΙΑΚΟΥ ΣΧΕΔΙΑΣΜΟΥ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l-GR" sz="2400" dirty="0"/>
              <a:t/>
            </a:r>
            <a:br>
              <a:rPr lang="el-GR" sz="2400" dirty="0"/>
            </a:br>
            <a:r>
              <a:rPr lang="el-GR" sz="2400" b="1" dirty="0">
                <a:latin typeface="Times New Roman" panose="02020603050405020304" pitchFamily="18" charset="0"/>
                <a:ea typeface="NSimSun" panose="02010609030101010101" pitchFamily="49" charset="-122"/>
              </a:rPr>
              <a:t>Ανάπλαση του παραλιακού μετώπου της Κορίνθου και της ενοποίησής του με το παραλιακό μέτωπο του Λουτρακίου 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0" descr="Logo&#10;&#10;Description automatically generated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44287" y="702997"/>
            <a:ext cx="1218565" cy="10426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Subtitle 6">
            <a:extLst>
              <a:ext uri="{FF2B5EF4-FFF2-40B4-BE49-F238E27FC236}">
                <a16:creationId xmlns="" xmlns:a16="http://schemas.microsoft.com/office/drawing/2014/main" id="{EE6D0C15-9A0A-25D5-5CFA-100B7F165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2" y="3734354"/>
            <a:ext cx="8458233" cy="3021009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</a:pPr>
            <a:endParaRPr lang="en-US" b="1" dirty="0">
              <a:effectLst/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l-GR" b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Εκπόνηση: </a:t>
            </a:r>
            <a:r>
              <a:rPr lang="el-GR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Περαχωρίτης Χρήστος</a:t>
            </a:r>
            <a:r>
              <a:rPr lang="en-US" dirty="0"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, rs16272</a:t>
            </a:r>
            <a:endParaRPr lang="el-GR" dirty="0">
              <a:effectLst/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l-GR" b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Τριμελής Επιτροπή: </a:t>
            </a:r>
            <a:endParaRPr lang="el-GR" dirty="0">
              <a:effectLst/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l-GR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Ευθύμιος Μπακογιάννης, </a:t>
            </a:r>
            <a:r>
              <a:rPr lang="el-GR" dirty="0" smtClean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 Επίκουρος Καθηγητής </a:t>
            </a:r>
            <a:r>
              <a:rPr lang="el-GR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Ε.Μ.Π., επιβλέπων </a:t>
            </a:r>
            <a:r>
              <a:rPr lang="el-GR" dirty="0" smtClean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καθηγητής</a:t>
            </a:r>
          </a:p>
          <a:p>
            <a:pPr lvl="0" algn="just">
              <a:lnSpc>
                <a:spcPct val="115000"/>
              </a:lnSpc>
              <a:buClr>
                <a:srgbClr val="A53010"/>
              </a:buClr>
            </a:pPr>
            <a:r>
              <a:rPr lang="el-GR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Μαρία Παπαδοπούλου, </a:t>
            </a:r>
            <a:r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Καθηγήτρια Ε.Μ.Π , </a:t>
            </a:r>
            <a:r>
              <a:rPr lang="el-GR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μέλος τριμελούς επιτροπής</a:t>
            </a:r>
          </a:p>
          <a:p>
            <a:pPr algn="just">
              <a:lnSpc>
                <a:spcPct val="115000"/>
              </a:lnSpc>
            </a:pPr>
            <a:r>
              <a:rPr lang="el-GR" dirty="0" smtClean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Δήμητρα </a:t>
            </a:r>
            <a:r>
              <a:rPr lang="el-GR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Στάμου, μέλος Ε.ΔΙ.Π, μέλος τριμελούς επιτροπής</a:t>
            </a:r>
          </a:p>
          <a:p>
            <a:pPr algn="just">
              <a:lnSpc>
                <a:spcPct val="115000"/>
              </a:lnSpc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A</a:t>
            </a:r>
            <a:r>
              <a:rPr lang="el-GR" b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ΘΗΝΑ, 2023</a:t>
            </a:r>
            <a:endParaRPr lang="el-GR" dirty="0">
              <a:effectLst/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3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Εικόνα 6">
            <a:extLst>
              <a:ext uri="{FF2B5EF4-FFF2-40B4-BE49-F238E27FC236}">
                <a16:creationId xmlns="" xmlns:a16="http://schemas.microsoft.com/office/drawing/2014/main" id="{3404BA86-BF54-3F10-1610-59FC1B970ECE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55182" y="1397967"/>
            <a:ext cx="4736361" cy="2800809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C43E5142-EC2B-4EB7-29B6-D70471F81B05}"/>
              </a:ext>
            </a:extLst>
          </p:cNvPr>
          <p:cNvSpPr txBox="1">
            <a:spLocks/>
          </p:cNvSpPr>
          <p:nvPr/>
        </p:nvSpPr>
        <p:spPr>
          <a:xfrm>
            <a:off x="2201038" y="646680"/>
            <a:ext cx="9415574" cy="6001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ανάπλασης σε διεθνές και εθνικό επίπεδο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AC10721-6210-4E02-3898-1C037F0A80B4}"/>
              </a:ext>
            </a:extLst>
          </p:cNvPr>
          <p:cNvSpPr txBox="1"/>
          <p:nvPr/>
        </p:nvSpPr>
        <p:spPr>
          <a:xfrm>
            <a:off x="2201038" y="1593571"/>
            <a:ext cx="3442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Εθνικό επίπεδο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934B499-0A66-586A-4E7F-A20030882111}"/>
              </a:ext>
            </a:extLst>
          </p:cNvPr>
          <p:cNvSpPr txBox="1"/>
          <p:nvPr/>
        </p:nvSpPr>
        <p:spPr>
          <a:xfrm>
            <a:off x="2201038" y="2393624"/>
            <a:ext cx="3182724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Θεσσαλονίκη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Στόχοι: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04C3DA6-1BA3-0EDE-0A11-4F87F7548E0E}"/>
              </a:ext>
            </a:extLst>
          </p:cNvPr>
          <p:cNvSpPr txBox="1"/>
          <p:nvPr/>
        </p:nvSpPr>
        <p:spPr>
          <a:xfrm>
            <a:off x="2013315" y="3066809"/>
            <a:ext cx="4441865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ενιαίου παραλιακού μετώπου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BFBE947-29A6-708F-CF6B-65140141872A}"/>
              </a:ext>
            </a:extLst>
          </p:cNvPr>
          <p:cNvSpPr txBox="1"/>
          <p:nvPr/>
        </p:nvSpPr>
        <p:spPr>
          <a:xfrm>
            <a:off x="2013316" y="3761990"/>
            <a:ext cx="444186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Αναγέννηση φυσικού οικοσυτήματος της πόλης</a:t>
            </a:r>
          </a:p>
        </p:txBody>
      </p:sp>
      <p:pic>
        <p:nvPicPr>
          <p:cNvPr id="16" name="Εικόνα 7" descr="Εικόνα που περιέχει κείμενο, ουρανός, υπαίθριος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9870956A-D51B-D612-5ED0-4775F440E4DD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757438" y="3888206"/>
            <a:ext cx="4338638" cy="2323114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57644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C9F30D4B-CC3C-8B66-F215-90527B63DC64}"/>
              </a:ext>
            </a:extLst>
          </p:cNvPr>
          <p:cNvSpPr txBox="1">
            <a:spLocks/>
          </p:cNvSpPr>
          <p:nvPr/>
        </p:nvSpPr>
        <p:spPr>
          <a:xfrm>
            <a:off x="2201038" y="646680"/>
            <a:ext cx="9415574" cy="6001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ανάπλασης σε διεθνές και εθνικό επίπεδο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8D494D4-7146-F2C2-9569-67518C424779}"/>
              </a:ext>
            </a:extLst>
          </p:cNvPr>
          <p:cNvSpPr txBox="1"/>
          <p:nvPr/>
        </p:nvSpPr>
        <p:spPr>
          <a:xfrm>
            <a:off x="2042416" y="1969475"/>
            <a:ext cx="4338673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Φαληρικός ορμός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Στρατηγικές πρότασης: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4EFD556-3B84-2908-16BF-BE8873F2F927}"/>
              </a:ext>
            </a:extLst>
          </p:cNvPr>
          <p:cNvSpPr txBox="1"/>
          <p:nvPr/>
        </p:nvSpPr>
        <p:spPr>
          <a:xfrm>
            <a:off x="1939224" y="2949653"/>
            <a:ext cx="501208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σχέσης πολεοδομικού συγκροτήματος με θάλασσα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C608A8D-78CF-3699-4BD1-009D96A2DB4A}"/>
              </a:ext>
            </a:extLst>
          </p:cNvPr>
          <p:cNvSpPr txBox="1"/>
          <p:nvPr/>
        </p:nvSpPr>
        <p:spPr>
          <a:xfrm>
            <a:off x="1939223" y="3984233"/>
            <a:ext cx="5142711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Αντιπλημμυρική προστασία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Καλλιθέας-Μοσχάτου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7CDEE64-AC44-6753-007B-F6A4F3C14EC1}"/>
              </a:ext>
            </a:extLst>
          </p:cNvPr>
          <p:cNvSpPr txBox="1"/>
          <p:nvPr/>
        </p:nvSpPr>
        <p:spPr>
          <a:xfrm>
            <a:off x="1939224" y="4603315"/>
            <a:ext cx="4441865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Προστασία φυσικού περιβάλλοντος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3A34F95-070A-EAAF-2F6D-8824D7087AE6}"/>
              </a:ext>
            </a:extLst>
          </p:cNvPr>
          <p:cNvSpPr txBox="1"/>
          <p:nvPr/>
        </p:nvSpPr>
        <p:spPr>
          <a:xfrm>
            <a:off x="1916174" y="5222397"/>
            <a:ext cx="5035132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αστικού χαρακτήρα κατά μήκος οδικών αξόνων</a:t>
            </a:r>
          </a:p>
        </p:txBody>
      </p:sp>
      <p:pic>
        <p:nvPicPr>
          <p:cNvPr id="13" name="Εικόνα 10">
            <a:extLst>
              <a:ext uri="{FF2B5EF4-FFF2-40B4-BE49-F238E27FC236}">
                <a16:creationId xmlns="" xmlns:a16="http://schemas.microsoft.com/office/drawing/2014/main" id="{6F6E6FE3-B168-8E86-E527-07A31DE2EF05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016620" y="2026965"/>
            <a:ext cx="4969818" cy="3869661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40873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25128"/>
          </a:xfrm>
        </p:spPr>
        <p:txBody>
          <a:bodyPr>
            <a:normAutofit fontScale="90000"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σε επίπεδο νομού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2589212" y="1541030"/>
            <a:ext cx="3992732" cy="576262"/>
          </a:xfrm>
        </p:spPr>
        <p:txBody>
          <a:bodyPr/>
          <a:lstStyle/>
          <a:p>
            <a:pPr lvl="0">
              <a:spcBef>
                <a:spcPts val="0"/>
              </a:spcBef>
              <a:buClrTx/>
            </a:pPr>
            <a:r>
              <a:rPr lang="el-GR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Γενικές πληροφορίες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2319165" y="2388029"/>
            <a:ext cx="4342893" cy="33540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Υπαγωγή στην Περιφ. Πελοποννήσου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Έκταση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2.290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Πληθυσμός :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156.624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Δορυφόρος  της Αθήνας 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Έντονη τουριστική ανάπτυξη 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/>
          </a:p>
        </p:txBody>
      </p:sp>
      <p:pic>
        <p:nvPicPr>
          <p:cNvPr id="10" name="Εικόνα 60" descr="Εικόνα που περιέχει χάρτης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834C7950-DD2A-E03C-15DB-25CE8A49B4D5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662058" y="1719975"/>
            <a:ext cx="5105400" cy="3522944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5159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709337"/>
            <a:ext cx="8911687" cy="173528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σε επίπεδο νομού</a:t>
            </a:r>
            <a:b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2400" i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Χρήσεις γης / Γεωγραφία και κατανομή πληθυσμού</a:t>
            </a:r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l-GR" sz="3200" dirty="0"/>
          </a:p>
        </p:txBody>
      </p:sp>
      <p:graphicFrame>
        <p:nvGraphicFramePr>
          <p:cNvPr id="7" name="Θέση περιεχομένου 2">
            <a:extLst>
              <a:ext uri="{FF2B5EF4-FFF2-40B4-BE49-F238E27FC236}">
                <a16:creationId xmlns="" xmlns:a16="http://schemas.microsoft.com/office/drawing/2014/main" id="{8665FC6C-2C35-8915-3AB7-060351E630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8165017"/>
              </p:ext>
            </p:extLst>
          </p:nvPr>
        </p:nvGraphicFramePr>
        <p:xfrm>
          <a:off x="2592925" y="3017192"/>
          <a:ext cx="7922675" cy="2129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286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47">
            <a:extLst>
              <a:ext uri="{FF2B5EF4-FFF2-40B4-BE49-F238E27FC236}">
                <a16:creationId xmlns="" xmlns:a16="http://schemas.microsoft.com/office/drawing/2014/main" id="{0B0685DC-0CEE-482C-8A89-7A85EECA3D9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36041" y="3006958"/>
            <a:ext cx="5428127" cy="2143125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σε επίπεδο νομού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8" name="Rectangle 49">
            <a:extLst>
              <a:ext uri="{FF2B5EF4-FFF2-40B4-BE49-F238E27FC236}">
                <a16:creationId xmlns="" xmlns:a16="http://schemas.microsoft.com/office/drawing/2014/main" id="{A31628A5-06CF-426B-948A-59ED234C9D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Θέση περιεχομένου 2"/>
          <p:cNvSpPr>
            <a:spLocks noGrp="1"/>
          </p:cNvSpPr>
          <p:nvPr>
            <p:ph idx="1"/>
          </p:nvPr>
        </p:nvSpPr>
        <p:spPr>
          <a:xfrm>
            <a:off x="1120603" y="2090057"/>
            <a:ext cx="6194593" cy="3060026"/>
          </a:xfrm>
        </p:spPr>
        <p:txBody>
          <a:bodyPr anchor="ctr">
            <a:noAutofit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l-GR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Δημογραφική ανάλυση / εξέλιξη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Σταδιακή αύξηση πληθυσμού τις δεκαετίες 1971- 2001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Αισθητή μείωση 2001-2021 ( παγκοσμιοποίηση, οικονομική κρίση 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Ισορροπημένη αναλογία αστικού / αγροτικού πληθυσμού (47%-53%) συγκριτικά με την υπόλοιπη χώρα ( 72%-28%)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2001-2021          μείωση αγροτικού και αύξηση αστικού ιστού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l-GR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Εκπαίδευση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Σημαντική βελτίωση την δεκαετία 2011-2021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Αύξηση ποσοστού ανώτερης και ανώτατης εκπαίδευσης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Μείωση ποσοστού ατόμων στοιχειώδους εκπαίδευσης και αγραμμάτων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</a:pP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Straight Connector 51">
            <a:extLst>
              <a:ext uri="{FF2B5EF4-FFF2-40B4-BE49-F238E27FC236}">
                <a16:creationId xmlns="" xmlns:a16="http://schemas.microsoft.com/office/drawing/2014/main" id="{2D902729-F83B-46AA-B572-057BD32A69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7536041" y="1871831"/>
            <a:ext cx="0" cy="320040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Right 3">
            <a:extLst>
              <a:ext uri="{FF2B5EF4-FFF2-40B4-BE49-F238E27FC236}">
                <a16:creationId xmlns="" xmlns:a16="http://schemas.microsoft.com/office/drawing/2014/main" id="{11D10D20-0D54-ADCF-2260-AA1A48C9ED7A}"/>
              </a:ext>
            </a:extLst>
          </p:cNvPr>
          <p:cNvSpPr/>
          <p:nvPr/>
        </p:nvSpPr>
        <p:spPr>
          <a:xfrm>
            <a:off x="2544181" y="3257427"/>
            <a:ext cx="335902" cy="2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28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05076" y="576827"/>
            <a:ext cx="8911687" cy="790622"/>
          </a:xfrm>
        </p:spPr>
        <p:txBody>
          <a:bodyPr>
            <a:noAutofit/>
          </a:bodyPr>
          <a:lstStyle/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graphicFrame>
        <p:nvGraphicFramePr>
          <p:cNvPr id="8" name="Θέση περιεχομένου 2">
            <a:extLst>
              <a:ext uri="{FF2B5EF4-FFF2-40B4-BE49-F238E27FC236}">
                <a16:creationId xmlns="" xmlns:a16="http://schemas.microsoft.com/office/drawing/2014/main" id="{7D2AD4DB-77C7-04B9-2FB4-BE4FEB3A75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5560540"/>
              </p:ext>
            </p:extLst>
          </p:nvPr>
        </p:nvGraphicFramePr>
        <p:xfrm>
          <a:off x="2156918" y="2267577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A244AFC3-97C0-EF28-DA22-8C8D4BFB8199}"/>
              </a:ext>
            </a:extLst>
          </p:cNvPr>
          <p:cNvSpPr txBox="1">
            <a:spLocks/>
          </p:cNvSpPr>
          <p:nvPr/>
        </p:nvSpPr>
        <p:spPr>
          <a:xfrm>
            <a:off x="5132807" y="1367449"/>
            <a:ext cx="3140602" cy="766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i="1" dirty="0">
                <a:latin typeface="Times New Roman" panose="02020603050405020304" pitchFamily="18" charset="0"/>
                <a:ea typeface="NSimSun" panose="02010609030101010101" pitchFamily="49" charset="-122"/>
                <a:cs typeface="Arial Unicode MS"/>
              </a:rPr>
              <a:t>Ιστορική εξέλιξη πόλης</a:t>
            </a:r>
            <a:endParaRPr lang="el-GR" sz="2400" i="1" dirty="0"/>
          </a:p>
        </p:txBody>
      </p:sp>
    </p:spTree>
    <p:extLst>
      <p:ext uri="{BB962C8B-B14F-4D97-AF65-F5344CB8AC3E}">
        <p14:creationId xmlns:p14="http://schemas.microsoft.com/office/powerpoint/2010/main" val="255652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61DBA2A9-47D1-7D87-163C-A856BBE2D6E2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652FAC9-6338-30EA-236A-08AFE6FD02B7}"/>
              </a:ext>
            </a:extLst>
          </p:cNvPr>
          <p:cNvSpPr txBox="1"/>
          <p:nvPr/>
        </p:nvSpPr>
        <p:spPr>
          <a:xfrm>
            <a:off x="2505076" y="1249462"/>
            <a:ext cx="3431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Προϊστορική εποχή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7C7A0C8-9B2E-5891-CDCE-8D693237C257}"/>
              </a:ext>
            </a:extLst>
          </p:cNvPr>
          <p:cNvSpPr txBox="1"/>
          <p:nvPr/>
        </p:nvSpPr>
        <p:spPr>
          <a:xfrm>
            <a:off x="2505076" y="1710938"/>
            <a:ext cx="5112775" cy="87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5.500 π.Χ ( ακμή την Μυκηναϊκή εποχή)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Αγροτικός χαρακτήρας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EB3D97F-B669-EC3B-10CF-FFC5D8C1B2EB}"/>
              </a:ext>
            </a:extLst>
          </p:cNvPr>
          <p:cNvSpPr txBox="1"/>
          <p:nvPr/>
        </p:nvSpPr>
        <p:spPr>
          <a:xfrm>
            <a:off x="2625213" y="2636974"/>
            <a:ext cx="2949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Αρχαιότητα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916F1BC-80A1-7CBB-8D91-0623A76930E1}"/>
              </a:ext>
            </a:extLst>
          </p:cNvPr>
          <p:cNvSpPr txBox="1"/>
          <p:nvPr/>
        </p:nvSpPr>
        <p:spPr>
          <a:xfrm>
            <a:off x="2505076" y="3037835"/>
            <a:ext cx="8013290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Κυριαρχία σε εμπόριο και ναυτιλία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Υιοθέτηση Ιπποδάμειου οικιστικού τύπου(λογική κατανομή-συμμετρία)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Σημαντικά αρχαιολογικά ευρήματα(ναός Απόλλωνα, αρχαίο λιμάνι Λεχαίου)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5485E8B-81D2-7FF8-A323-C5EB0519ACB6}"/>
              </a:ext>
            </a:extLst>
          </p:cNvPr>
          <p:cNvSpPr txBox="1"/>
          <p:nvPr/>
        </p:nvSpPr>
        <p:spPr>
          <a:xfrm>
            <a:off x="2625213" y="4496934"/>
            <a:ext cx="3431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Ρωμαϊκή εποχή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7F413C9-C3FA-C5C4-4745-639538A6445C}"/>
              </a:ext>
            </a:extLst>
          </p:cNvPr>
          <p:cNvSpPr txBox="1"/>
          <p:nvPr/>
        </p:nvSpPr>
        <p:spPr>
          <a:xfrm>
            <a:off x="2505076" y="4938087"/>
            <a:ext cx="8013290" cy="12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Παρακμή με συνεχείς λεηλατήσεις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 π.Χ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ανέγερση εκ του μηδενός με σχέδιο πόλης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 νέου καταστροφή από επιδρομές Γοτθαίων και Ερούλων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="" xmlns:a16="http://schemas.microsoft.com/office/drawing/2014/main" id="{2F6848F2-1295-7429-3B39-ECEB1D5C9BD6}"/>
              </a:ext>
            </a:extLst>
          </p:cNvPr>
          <p:cNvSpPr/>
          <p:nvPr/>
        </p:nvSpPr>
        <p:spPr>
          <a:xfrm>
            <a:off x="3677263" y="5569780"/>
            <a:ext cx="412955" cy="150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371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B57B624D-114D-3740-BC73-48855EFF1A2A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7019CCF-7678-B00E-56E9-EBBFB80CF950}"/>
              </a:ext>
            </a:extLst>
          </p:cNvPr>
          <p:cNvSpPr txBox="1"/>
          <p:nvPr/>
        </p:nvSpPr>
        <p:spPr>
          <a:xfrm>
            <a:off x="2505076" y="1249462"/>
            <a:ext cx="3431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Βυζάντιο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9BC1DEC-F801-5D0C-9A0E-0155F8531915}"/>
              </a:ext>
            </a:extLst>
          </p:cNvPr>
          <p:cNvSpPr txBox="1"/>
          <p:nvPr/>
        </p:nvSpPr>
        <p:spPr>
          <a:xfrm>
            <a:off x="2505075" y="2762661"/>
            <a:ext cx="3431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Τουρκοκρατία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49AEECC-04A2-163F-937A-514C230C7047}"/>
              </a:ext>
            </a:extLst>
          </p:cNvPr>
          <p:cNvSpPr txBox="1"/>
          <p:nvPr/>
        </p:nvSpPr>
        <p:spPr>
          <a:xfrm>
            <a:off x="2505075" y="4567803"/>
            <a:ext cx="3836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Νεότερη και σύγχρονη εποχή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8FBC6CE-ECE6-3B54-154C-D41AE7173793}"/>
              </a:ext>
            </a:extLst>
          </p:cNvPr>
          <p:cNvSpPr txBox="1"/>
          <p:nvPr/>
        </p:nvSpPr>
        <p:spPr>
          <a:xfrm>
            <a:off x="2505075" y="1777764"/>
            <a:ext cx="7572989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Συνεχείς λεηλατήσεις - επιδρομές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Ανάδειξη σε βιοτεχνικό, στρατηγικό, εκκλησιαστικό κέντρο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BA928DE-9DC1-9777-BED3-C0E27591BEFC}"/>
              </a:ext>
            </a:extLst>
          </p:cNvPr>
          <p:cNvSpPr txBox="1"/>
          <p:nvPr/>
        </p:nvSpPr>
        <p:spPr>
          <a:xfrm>
            <a:off x="2505075" y="5199502"/>
            <a:ext cx="6992886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(1858)         Ισχυρός σεισμός          Δημιουργία νέας πόλης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Σχέδιο πόλης         Ιπποδάμεια αντίληψη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στρατηγικής θέσης (Οδικός άξονας Αθηνών – Πατρών)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35A8883-C5A8-1039-1198-0006474C7C05}"/>
              </a:ext>
            </a:extLst>
          </p:cNvPr>
          <p:cNvSpPr txBox="1"/>
          <p:nvPr/>
        </p:nvSpPr>
        <p:spPr>
          <a:xfrm>
            <a:off x="2505075" y="3439764"/>
            <a:ext cx="7179699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Βίαιη περίοδος και σταδιακή παρακμή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Περιορισμός της πόλης σε κεντρικό πυρήνα (πλησίον Ρωμαϊκής αγοράς)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="" xmlns:a16="http://schemas.microsoft.com/office/drawing/2014/main" id="{B65FAB46-7621-8D83-9935-7921220FED4A}"/>
              </a:ext>
            </a:extLst>
          </p:cNvPr>
          <p:cNvSpPr/>
          <p:nvPr/>
        </p:nvSpPr>
        <p:spPr>
          <a:xfrm>
            <a:off x="3557664" y="5421724"/>
            <a:ext cx="294968" cy="127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 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="" xmlns:a16="http://schemas.microsoft.com/office/drawing/2014/main" id="{2549EFDA-2ACB-C4E2-9DD2-3EF33C601215}"/>
              </a:ext>
            </a:extLst>
          </p:cNvPr>
          <p:cNvSpPr/>
          <p:nvPr/>
        </p:nvSpPr>
        <p:spPr>
          <a:xfrm>
            <a:off x="5659079" y="5421723"/>
            <a:ext cx="294968" cy="127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 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="" xmlns:a16="http://schemas.microsoft.com/office/drawing/2014/main" id="{38C485CC-333C-3E0D-3F81-0263520D9580}"/>
              </a:ext>
            </a:extLst>
          </p:cNvPr>
          <p:cNvSpPr/>
          <p:nvPr/>
        </p:nvSpPr>
        <p:spPr>
          <a:xfrm>
            <a:off x="4220804" y="5852825"/>
            <a:ext cx="294968" cy="127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14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44923BC9-A12D-4024-9E17-3EAAFC23C44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989DEB38-CABE-30C3-E311-F37D1A22B083}"/>
              </a:ext>
            </a:extLst>
          </p:cNvPr>
          <p:cNvSpPr txBox="1">
            <a:spLocks/>
          </p:cNvSpPr>
          <p:nvPr/>
        </p:nvSpPr>
        <p:spPr>
          <a:xfrm>
            <a:off x="7188200" y="624110"/>
            <a:ext cx="4316411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/>
              <a:t>Ανάλυση</a:t>
            </a:r>
            <a:r>
              <a:rPr lang="en-US" sz="2800" dirty="0"/>
              <a:t> π</a:t>
            </a:r>
            <a:r>
              <a:rPr lang="en-US" sz="2800" dirty="0" err="1"/>
              <a:t>εριοχής</a:t>
            </a:r>
            <a:r>
              <a:rPr lang="en-US" sz="2800" dirty="0"/>
              <a:t> </a:t>
            </a:r>
            <a:r>
              <a:rPr lang="en-US" sz="2800" dirty="0" err="1"/>
              <a:t>μελέτης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69BDB8F-47F7-461B-ADB1-EBC6869C0B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C02D881-EBA5-424C-B82B-FE82BF4C1F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9848" y="962669"/>
            <a:ext cx="2322898" cy="23868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495E149B-7D22-41A2-B41F-3D7FB72A71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140714" y="962669"/>
            <a:ext cx="2322898" cy="23868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09D1D8D0-B469-4778-B649-C928295A84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9351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Freeform 53">
            <a:extLst>
              <a:ext uri="{FF2B5EF4-FFF2-40B4-BE49-F238E27FC236}">
                <a16:creationId xmlns="" xmlns:a16="http://schemas.microsoft.com/office/drawing/2014/main" id="{834BF4A3-BDA0-4E23-9F06-B6B0F6E3D9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93510" y="680545"/>
            <a:ext cx="878363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921200D-D96F-49F5-AAC0-E087771C7D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9848" y="3510354"/>
            <a:ext cx="2322898" cy="23868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60F66401-51B3-4A7D-9977-7CC307461D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140714" y="3510354"/>
            <a:ext cx="2322898" cy="23868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Εικόνα 53">
            <a:extLst>
              <a:ext uri="{FF2B5EF4-FFF2-40B4-BE49-F238E27FC236}">
                <a16:creationId xmlns="" xmlns:a16="http://schemas.microsoft.com/office/drawing/2014/main" id="{50D0985C-FDEB-0105-FC26-888B20A415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37403" y="3518347"/>
            <a:ext cx="2340895" cy="2386816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0" name="Εικόνα 48">
            <a:extLst>
              <a:ext uri="{FF2B5EF4-FFF2-40B4-BE49-F238E27FC236}">
                <a16:creationId xmlns="" xmlns:a16="http://schemas.microsoft.com/office/drawing/2014/main" id="{1F864DED-5654-8CC4-C67C-9005DA90CA7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3752" y="970662"/>
            <a:ext cx="2340000" cy="2386800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1" name="Εικόνα 51">
            <a:extLst>
              <a:ext uri="{FF2B5EF4-FFF2-40B4-BE49-F238E27FC236}">
                <a16:creationId xmlns="" xmlns:a16="http://schemas.microsoft.com/office/drawing/2014/main" id="{61FCEBAA-EF12-270D-8D4A-1B21DE15F75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139112" y="969696"/>
            <a:ext cx="2340000" cy="2386800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3" name="Εικόνα 52">
            <a:extLst>
              <a:ext uri="{FF2B5EF4-FFF2-40B4-BE49-F238E27FC236}">
                <a16:creationId xmlns="" xmlns:a16="http://schemas.microsoft.com/office/drawing/2014/main" id="{F7B17D2F-0E95-044F-704F-59301B14F25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49921" y="3518331"/>
            <a:ext cx="2340000" cy="2386800"/>
          </a:xfrm>
          <a:prstGeom prst="rect">
            <a:avLst/>
          </a:prstGeom>
          <a:noFill/>
          <a:ln>
            <a:noFill/>
            <a:prstDash/>
          </a:ln>
        </p:spPr>
      </p:pic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EDE497F1-D877-286A-DD17-1CBD5D369D60}"/>
              </a:ext>
            </a:extLst>
          </p:cNvPr>
          <p:cNvCxnSpPr>
            <a:cxnSpLocks/>
          </p:cNvCxnSpPr>
          <p:nvPr/>
        </p:nvCxnSpPr>
        <p:spPr>
          <a:xfrm>
            <a:off x="6971873" y="3972232"/>
            <a:ext cx="89393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2EFBC389-1053-997C-120C-43EA71C730E9}"/>
              </a:ext>
            </a:extLst>
          </p:cNvPr>
          <p:cNvCxnSpPr>
            <a:cxnSpLocks/>
          </p:cNvCxnSpPr>
          <p:nvPr/>
        </p:nvCxnSpPr>
        <p:spPr>
          <a:xfrm>
            <a:off x="6971872" y="3510354"/>
            <a:ext cx="89393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EA33E1E-D57C-59A1-BB26-4B87973872F8}"/>
              </a:ext>
            </a:extLst>
          </p:cNvPr>
          <p:cNvSpPr txBox="1"/>
          <p:nvPr/>
        </p:nvSpPr>
        <p:spPr>
          <a:xfrm>
            <a:off x="8141962" y="3787566"/>
            <a:ext cx="353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Νέα Κόρινθος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FFC4CCC1-124E-D06A-C973-CD00DC49F893}"/>
              </a:ext>
            </a:extLst>
          </p:cNvPr>
          <p:cNvSpPr txBox="1"/>
          <p:nvPr/>
        </p:nvSpPr>
        <p:spPr>
          <a:xfrm>
            <a:off x="8141962" y="3325688"/>
            <a:ext cx="353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Κόρινθος την εκάστοτε εποχή</a:t>
            </a:r>
          </a:p>
        </p:txBody>
      </p:sp>
    </p:spTree>
    <p:extLst>
      <p:ext uri="{BB962C8B-B14F-4D97-AF65-F5344CB8AC3E}">
        <p14:creationId xmlns:p14="http://schemas.microsoft.com/office/powerpoint/2010/main" val="221337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E14021D-815C-DC0A-14D4-CC81ABF7D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2296" y="2198961"/>
            <a:ext cx="4676827" cy="377762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1858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Δημιουργία κεντρικού λιμένα        Πόλος εξάρτησης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1938         Διεύρυνση στη περιοχή του Συνοικισμού (προσφυγικός χαρακτήρας)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2002         Ανάπτυξη βόρεια του οδικού άξονα Αθηνών – Πατρών (Παθαρίστρα)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87606D16-B516-54D4-1A58-DC26E9CFDE6A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Θέση κειμένου 2">
            <a:extLst>
              <a:ext uri="{FF2B5EF4-FFF2-40B4-BE49-F238E27FC236}">
                <a16:creationId xmlns="" xmlns:a16="http://schemas.microsoft.com/office/drawing/2014/main" id="{D6E827C6-5383-22F7-BAB7-92771BE70B52}"/>
              </a:ext>
            </a:extLst>
          </p:cNvPr>
          <p:cNvSpPr txBox="1">
            <a:spLocks/>
          </p:cNvSpPr>
          <p:nvPr/>
        </p:nvSpPr>
        <p:spPr>
          <a:xfrm>
            <a:off x="2589212" y="1541030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</a:pPr>
            <a:r>
              <a:rPr lang="el-G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Ανάπτυξη και σχέδια πόλης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3A636784-CD57-2AB7-4A05-A64EC1D97785}"/>
              </a:ext>
            </a:extLst>
          </p:cNvPr>
          <p:cNvSpPr/>
          <p:nvPr/>
        </p:nvSpPr>
        <p:spPr>
          <a:xfrm>
            <a:off x="2905430" y="2402082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B9B03D85-C87B-8032-91AD-CEEBF544582C}"/>
              </a:ext>
            </a:extLst>
          </p:cNvPr>
          <p:cNvSpPr/>
          <p:nvPr/>
        </p:nvSpPr>
        <p:spPr>
          <a:xfrm>
            <a:off x="2905427" y="5179318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Arrow: Right 7">
            <a:extLst>
              <a:ext uri="{FF2B5EF4-FFF2-40B4-BE49-F238E27FC236}">
                <a16:creationId xmlns="" xmlns:a16="http://schemas.microsoft.com/office/drawing/2014/main" id="{3ABD8E77-FBE4-608F-59D6-6C780FB98114}"/>
              </a:ext>
            </a:extLst>
          </p:cNvPr>
          <p:cNvSpPr/>
          <p:nvPr/>
        </p:nvSpPr>
        <p:spPr>
          <a:xfrm>
            <a:off x="2905428" y="3810667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Arrow: Right 8">
            <a:extLst>
              <a:ext uri="{FF2B5EF4-FFF2-40B4-BE49-F238E27FC236}">
                <a16:creationId xmlns="" xmlns:a16="http://schemas.microsoft.com/office/drawing/2014/main" id="{6A827EC0-2E71-041E-58D2-A60A8ACE70E8}"/>
              </a:ext>
            </a:extLst>
          </p:cNvPr>
          <p:cNvSpPr/>
          <p:nvPr/>
        </p:nvSpPr>
        <p:spPr>
          <a:xfrm>
            <a:off x="6096000" y="2402082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90A8192-61E2-D698-3E30-54DEC97D2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444" y="972138"/>
            <a:ext cx="4218884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0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89212" y="481685"/>
            <a:ext cx="8262290" cy="652599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l-GR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Αντικείμενο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l-GR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Στόχος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053479" y="1438216"/>
            <a:ext cx="9937102" cy="13756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Αποκατάσταση και αναβάθμιση του παραλιακού μετώπου με επεμβάσεις ήπιου ή έντονου χαρακτήρα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Ανάπλαση του μετώπου αρχή γενομένης απο λιμένα Κορίνθου και της ομαλής ένωσης με το παραλιακό μέτωπο του Λουτρακίου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528D2C33-164B-42BF-4784-7BEF4DB931D0}"/>
              </a:ext>
            </a:extLst>
          </p:cNvPr>
          <p:cNvSpPr txBox="1">
            <a:spLocks/>
          </p:cNvSpPr>
          <p:nvPr/>
        </p:nvSpPr>
        <p:spPr>
          <a:xfrm>
            <a:off x="2564330" y="2882762"/>
            <a:ext cx="8287172" cy="65259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Δομή</a:t>
            </a:r>
          </a:p>
        </p:txBody>
      </p:sp>
      <p:sp>
        <p:nvSpPr>
          <p:cNvPr id="5" name="Θέση περιεχομένου 2">
            <a:extLst>
              <a:ext uri="{FF2B5EF4-FFF2-40B4-BE49-F238E27FC236}">
                <a16:creationId xmlns="" xmlns:a16="http://schemas.microsoft.com/office/drawing/2014/main" id="{C6E40D86-5204-5F13-A812-90B944584997}"/>
              </a:ext>
            </a:extLst>
          </p:cNvPr>
          <p:cNvSpPr txBox="1">
            <a:spLocks/>
          </p:cNvSpPr>
          <p:nvPr/>
        </p:nvSpPr>
        <p:spPr>
          <a:xfrm>
            <a:off x="2053479" y="3604257"/>
            <a:ext cx="8915400" cy="24233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Εισαγωγικές έννοιες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ανάπλασης σε διεθνές και εθνικό επίπεδο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σε επίπεδο νομού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 </a:t>
            </a:r>
          </a:p>
        </p:txBody>
      </p:sp>
    </p:spTree>
    <p:extLst>
      <p:ext uri="{BB962C8B-B14F-4D97-AF65-F5344CB8AC3E}">
        <p14:creationId xmlns:p14="http://schemas.microsoft.com/office/powerpoint/2010/main" val="146094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4908220-58A2-72FA-1491-08E3E028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138" y="2474922"/>
            <a:ext cx="3992732" cy="219015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Πολεοδομικό κέντρο        Ορθοκανονικό ιπποδάμειο σύστημα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Συνοικισμός – Ποσειδωνία        Άναρχη δόμηση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588FBEAC-1416-1304-8E0C-5B0F2255B5BA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Θέση κειμένου 2">
            <a:extLst>
              <a:ext uri="{FF2B5EF4-FFF2-40B4-BE49-F238E27FC236}">
                <a16:creationId xmlns="" xmlns:a16="http://schemas.microsoft.com/office/drawing/2014/main" id="{583D49EB-6D5A-B803-BE72-78BCB1D81D4C}"/>
              </a:ext>
            </a:extLst>
          </p:cNvPr>
          <p:cNvSpPr txBox="1">
            <a:spLocks/>
          </p:cNvSpPr>
          <p:nvPr/>
        </p:nvSpPr>
        <p:spPr>
          <a:xfrm>
            <a:off x="2589212" y="1541030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</a:pPr>
            <a:r>
              <a:rPr lang="el-G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Αστικός ιστός</a:t>
            </a:r>
          </a:p>
        </p:txBody>
      </p:sp>
      <p:pic>
        <p:nvPicPr>
          <p:cNvPr id="6" name="Εικόνα 32">
            <a:extLst>
              <a:ext uri="{FF2B5EF4-FFF2-40B4-BE49-F238E27FC236}">
                <a16:creationId xmlns="" xmlns:a16="http://schemas.microsoft.com/office/drawing/2014/main" id="{CD9616E9-16C4-CA2E-71B0-18F51612464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99870" y="1829161"/>
            <a:ext cx="6174143" cy="3657239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3CE796F1-5224-E63E-CA66-681B2EFECC2E}"/>
              </a:ext>
            </a:extLst>
          </p:cNvPr>
          <p:cNvSpPr/>
          <p:nvPr/>
        </p:nvSpPr>
        <p:spPr>
          <a:xfrm>
            <a:off x="5076076" y="4206004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Arrow: Right 7">
            <a:extLst>
              <a:ext uri="{FF2B5EF4-FFF2-40B4-BE49-F238E27FC236}">
                <a16:creationId xmlns="" xmlns:a16="http://schemas.microsoft.com/office/drawing/2014/main" id="{0CE09C4E-3348-B5C7-550D-426FE7017838}"/>
              </a:ext>
            </a:extLst>
          </p:cNvPr>
          <p:cNvSpPr/>
          <p:nvPr/>
        </p:nvSpPr>
        <p:spPr>
          <a:xfrm>
            <a:off x="4462674" y="2683487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928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EB34096-DD59-64D2-4521-80C9CD2BA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788" y="2290873"/>
            <a:ext cx="4543337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Κάναβος με κάθετους και παράλληλους δρόμους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πεζόδρομου (πόλος ανάπτυξης)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Έλλειψη δρόμων &gt; 10 μέτρων       Δημιουργία κυκλοφορικού προβλήματος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565471D3-3BA4-3FF2-B0DE-AA36FD77E777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Θέση κειμένου 2">
            <a:extLst>
              <a:ext uri="{FF2B5EF4-FFF2-40B4-BE49-F238E27FC236}">
                <a16:creationId xmlns="" xmlns:a16="http://schemas.microsoft.com/office/drawing/2014/main" id="{6BC62D19-E133-886E-F512-4E0C9EDFBCD9}"/>
              </a:ext>
            </a:extLst>
          </p:cNvPr>
          <p:cNvSpPr txBox="1">
            <a:spLocks/>
          </p:cNvSpPr>
          <p:nvPr/>
        </p:nvSpPr>
        <p:spPr>
          <a:xfrm>
            <a:off x="2589212" y="1541030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</a:pPr>
            <a:r>
              <a:rPr lang="el-G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Οδικό δίκτυο</a:t>
            </a:r>
          </a:p>
        </p:txBody>
      </p:sp>
      <p:pic>
        <p:nvPicPr>
          <p:cNvPr id="6" name="Εικόνα 28">
            <a:extLst>
              <a:ext uri="{FF2B5EF4-FFF2-40B4-BE49-F238E27FC236}">
                <a16:creationId xmlns="" xmlns:a16="http://schemas.microsoft.com/office/drawing/2014/main" id="{D9A3FD1E-367D-FC60-534F-8325563D3FB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54125" y="2290873"/>
            <a:ext cx="5559271" cy="3527499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DFE1BF09-7DA5-A9AB-2EC6-29AA148F1FBA}"/>
              </a:ext>
            </a:extLst>
          </p:cNvPr>
          <p:cNvSpPr/>
          <p:nvPr/>
        </p:nvSpPr>
        <p:spPr>
          <a:xfrm>
            <a:off x="5331715" y="5081074"/>
            <a:ext cx="245807" cy="137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625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92803EEE-04C4-AC4C-1457-99095B8ADCC9}"/>
              </a:ext>
            </a:extLst>
          </p:cNvPr>
          <p:cNvGrpSpPr/>
          <p:nvPr/>
        </p:nvGrpSpPr>
        <p:grpSpPr>
          <a:xfrm>
            <a:off x="6391026" y="1613237"/>
            <a:ext cx="5670346" cy="5168447"/>
            <a:chOff x="6391026" y="1613237"/>
            <a:chExt cx="5670346" cy="5168447"/>
          </a:xfrm>
        </p:grpSpPr>
        <p:pic>
          <p:nvPicPr>
            <p:cNvPr id="6" name="Εικόνα 79">
              <a:extLst>
                <a:ext uri="{FF2B5EF4-FFF2-40B4-BE49-F238E27FC236}">
                  <a16:creationId xmlns="" xmlns:a16="http://schemas.microsoft.com/office/drawing/2014/main" id="{607E0454-80FC-C6C8-BD95-84463EEB9E3C}"/>
                </a:ext>
              </a:extLst>
            </p:cNvPr>
            <p:cNvPicPr/>
            <p:nvPr/>
          </p:nvPicPr>
          <p:blipFill rotWithShape="1">
            <a:blip r:embed="rId2"/>
            <a:srcRect l="2536" t="7577" r="1566"/>
            <a:stretch/>
          </p:blipFill>
          <p:spPr bwMode="auto">
            <a:xfrm>
              <a:off x="8008537" y="3707841"/>
              <a:ext cx="4052835" cy="307384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" name="Εικόνα 29">
              <a:extLst>
                <a:ext uri="{FF2B5EF4-FFF2-40B4-BE49-F238E27FC236}">
                  <a16:creationId xmlns="" xmlns:a16="http://schemas.microsoft.com/office/drawing/2014/main" id="{98EAA639-7A62-E9DC-350C-8EEA06528F64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391026" y="1613237"/>
              <a:ext cx="4491339" cy="3073843"/>
            </a:xfrm>
            <a:prstGeom prst="rect">
              <a:avLst/>
            </a:prstGeom>
            <a:noFill/>
            <a:ln>
              <a:noFill/>
              <a:prstDash/>
            </a:ln>
          </p:spPr>
        </p:pic>
      </p:grpSp>
      <p:sp>
        <p:nvSpPr>
          <p:cNvPr id="7" name="Τίτλος 1">
            <a:extLst>
              <a:ext uri="{FF2B5EF4-FFF2-40B4-BE49-F238E27FC236}">
                <a16:creationId xmlns="" xmlns:a16="http://schemas.microsoft.com/office/drawing/2014/main" id="{56421545-710E-154F-72C3-882DAB37A8B0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8" name="Θέση κειμένου 2">
            <a:extLst>
              <a:ext uri="{FF2B5EF4-FFF2-40B4-BE49-F238E27FC236}">
                <a16:creationId xmlns="" xmlns:a16="http://schemas.microsoft.com/office/drawing/2014/main" id="{3CB09A7A-E2FE-B9D6-C8C7-DD0967F48B89}"/>
              </a:ext>
            </a:extLst>
          </p:cNvPr>
          <p:cNvSpPr txBox="1">
            <a:spLocks/>
          </p:cNvSpPr>
          <p:nvPr/>
        </p:nvSpPr>
        <p:spPr>
          <a:xfrm>
            <a:off x="2589212" y="1541030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</a:pPr>
            <a:r>
              <a:rPr lang="el-G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Αστικό πράσινο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64AFEF21-4083-72B3-AC1B-DD4C6E200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689" y="2290873"/>
            <a:ext cx="4543337" cy="377762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Αρκετά μικρό ποσοστό αστικού πράσινου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Αναλογία πρασίνου/κατοίκου 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5,19 τ.μ </a:t>
            </a:r>
            <a:r>
              <a:rPr lang="el-G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Κόρινθος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9,28 τ.μ </a:t>
            </a:r>
            <a:r>
              <a:rPr lang="el-G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περιοχή παρέμβασης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Ανάπλαση στη δημιουργία περισσότερων χώρων πρασίνου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3F4C104D-5F30-4811-9376-566B26E471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D8F75B06-3061-B93F-6EBC-6B6E842EF6DB}"/>
              </a:ext>
            </a:extLst>
          </p:cNvPr>
          <p:cNvSpPr txBox="1">
            <a:spLocks/>
          </p:cNvSpPr>
          <p:nvPr/>
        </p:nvSpPr>
        <p:spPr>
          <a:xfrm>
            <a:off x="649224" y="645106"/>
            <a:ext cx="3650279" cy="12598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/>
              <a:t>Ανάλυση</a:t>
            </a:r>
            <a:r>
              <a:rPr lang="en-US" sz="2800" dirty="0"/>
              <a:t> π</a:t>
            </a:r>
            <a:r>
              <a:rPr lang="en-US" sz="2800" dirty="0" err="1"/>
              <a:t>εριοχής</a:t>
            </a:r>
            <a:r>
              <a:rPr lang="en-US" sz="2800" dirty="0"/>
              <a:t> </a:t>
            </a:r>
            <a:r>
              <a:rPr lang="en-US" sz="2800" dirty="0" err="1"/>
              <a:t>μελέτης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0815E34B-5D02-4E01-A936-E8E1C0AB6F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FF9F65-7EB4-2B8C-1146-58F4DA21B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1651861"/>
            <a:ext cx="3650278" cy="50627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Χρήσεις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γης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91A4003-307B-5B56-7D39-50D6BEFD2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5991" y="865631"/>
            <a:ext cx="6953577" cy="4919657"/>
          </a:xfrm>
          <a:prstGeom prst="rect">
            <a:avLst/>
          </a:prstGeom>
          <a:noFill/>
        </p:spPr>
      </p:pic>
      <p:sp>
        <p:nvSpPr>
          <p:cNvPr id="15" name="Freeform 11">
            <a:extLst>
              <a:ext uri="{FF2B5EF4-FFF2-40B4-BE49-F238E27FC236}">
                <a16:creationId xmlns="" xmlns:a16="http://schemas.microsoft.com/office/drawing/2014/main" id="{7DE3414B-B032-4710-A468-D3285E38C5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EBAA284-8E9D-2A26-CF36-BD2C078E4339}"/>
              </a:ext>
            </a:extLst>
          </p:cNvPr>
          <p:cNvSpPr txBox="1"/>
          <p:nvPr/>
        </p:nvSpPr>
        <p:spPr>
          <a:xfrm>
            <a:off x="452432" y="2550892"/>
            <a:ext cx="4060574" cy="2535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Συνεχής-ασυνεχής ιστός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Κυρίως αμιγείς κατοικίες, ύπαρξη πολεοδομικού κέντρου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Ελάχιστοι χώροι πρασίνου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Ποσειδωνία         βιομηχανική περιοχή</a:t>
            </a:r>
          </a:p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Σύνθετες καλιέργειες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="" xmlns:a16="http://schemas.microsoft.com/office/drawing/2014/main" id="{E2BF068A-0D68-4D37-2BF7-580E2FD78354}"/>
              </a:ext>
            </a:extLst>
          </p:cNvPr>
          <p:cNvSpPr/>
          <p:nvPr/>
        </p:nvSpPr>
        <p:spPr>
          <a:xfrm flipV="1">
            <a:off x="2143433" y="4456678"/>
            <a:ext cx="235974" cy="110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Arrow: Right 8">
            <a:extLst>
              <a:ext uri="{FF2B5EF4-FFF2-40B4-BE49-F238E27FC236}">
                <a16:creationId xmlns="" xmlns:a16="http://schemas.microsoft.com/office/drawing/2014/main" id="{A5214034-15A7-2FED-543B-90B4048879A5}"/>
              </a:ext>
            </a:extLst>
          </p:cNvPr>
          <p:cNvSpPr/>
          <p:nvPr/>
        </p:nvSpPr>
        <p:spPr>
          <a:xfrm flipV="1">
            <a:off x="2143433" y="4828899"/>
            <a:ext cx="235974" cy="110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95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18">
            <a:extLst>
              <a:ext uri="{FF2B5EF4-FFF2-40B4-BE49-F238E27FC236}">
                <a16:creationId xmlns="" xmlns:a16="http://schemas.microsoft.com/office/drawing/2014/main" id="{B2EC7880-C5D9-40A8-A6B0-3198AD07AD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614CF9B1-1A7E-86F5-3C20-EE812BA864E2}"/>
              </a:ext>
            </a:extLst>
          </p:cNvPr>
          <p:cNvSpPr txBox="1">
            <a:spLocks/>
          </p:cNvSpPr>
          <p:nvPr/>
        </p:nvSpPr>
        <p:spPr>
          <a:xfrm>
            <a:off x="649224" y="645106"/>
            <a:ext cx="3650279" cy="12598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/>
              <a:t>Ανάλυση</a:t>
            </a:r>
            <a:r>
              <a:rPr lang="en-US" sz="2800" dirty="0"/>
              <a:t> π</a:t>
            </a:r>
            <a:r>
              <a:rPr lang="en-US" sz="2800" dirty="0" err="1"/>
              <a:t>εριοχής</a:t>
            </a:r>
            <a:r>
              <a:rPr lang="en-US" sz="2800" dirty="0"/>
              <a:t> </a:t>
            </a:r>
            <a:r>
              <a:rPr lang="en-US" sz="2800" dirty="0" err="1"/>
              <a:t>μελέτης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54" name="Rectangle 20">
            <a:extLst>
              <a:ext uri="{FF2B5EF4-FFF2-40B4-BE49-F238E27FC236}">
                <a16:creationId xmlns="" xmlns:a16="http://schemas.microsoft.com/office/drawing/2014/main" id="{94543A62-A2AB-454A-878E-D3D9190D5F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Θέση κειμένου 2">
            <a:extLst>
              <a:ext uri="{FF2B5EF4-FFF2-40B4-BE49-F238E27FC236}">
                <a16:creationId xmlns="" xmlns:a16="http://schemas.microsoft.com/office/drawing/2014/main" id="{5951BCB4-4405-B727-4E56-200FB6F571D7}"/>
              </a:ext>
            </a:extLst>
          </p:cNvPr>
          <p:cNvSpPr txBox="1">
            <a:spLocks/>
          </p:cNvSpPr>
          <p:nvPr/>
        </p:nvSpPr>
        <p:spPr>
          <a:xfrm>
            <a:off x="618879" y="2230054"/>
            <a:ext cx="3680624" cy="3759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Ποικιλία συντελεστών δόμησης</a:t>
            </a:r>
          </a:p>
          <a:p>
            <a:pPr marL="0" indent="0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Κέντρο πόλης, λιμένας, Αγ.Νικόλαος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2,4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Συνοικισμός   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</a:t>
            </a:r>
          </a:p>
          <a:p>
            <a:pPr marL="0" indent="0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Ποσειδωνία     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l-G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&lt;0,8</a:t>
            </a:r>
          </a:p>
          <a:p>
            <a:pPr marL="0" indent="0">
              <a:lnSpc>
                <a:spcPct val="150000"/>
              </a:lnSpc>
            </a:pP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Μεγαλύτερο μέρος περιοχής παρέμβασης      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εκτός σχεδίου πόλης</a:t>
            </a:r>
          </a:p>
          <a:p>
            <a:pPr marL="0" indent="0">
              <a:lnSpc>
                <a:spcPct val="150000"/>
              </a:lnSpc>
            </a:pPr>
            <a:endParaRPr lang="el-GR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reeform 11">
            <a:extLst>
              <a:ext uri="{FF2B5EF4-FFF2-40B4-BE49-F238E27FC236}">
                <a16:creationId xmlns="" xmlns:a16="http://schemas.microsoft.com/office/drawing/2014/main" id="{50553464-41F1-4160-9D02-7C5EC7013B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447CF9D0-24D1-817F-6748-42B0D311DE25}"/>
              </a:ext>
            </a:extLst>
          </p:cNvPr>
          <p:cNvSpPr txBox="1">
            <a:spLocks/>
          </p:cNvSpPr>
          <p:nvPr/>
        </p:nvSpPr>
        <p:spPr>
          <a:xfrm>
            <a:off x="649225" y="1651861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Συντελεστές δόμησης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03477E9-0F19-7A6E-1DED-FA97B50E97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925" y="703870"/>
            <a:ext cx="7470469" cy="5285437"/>
          </a:xfrm>
          <a:prstGeom prst="rect">
            <a:avLst/>
          </a:prstGeom>
          <a:noFill/>
        </p:spPr>
      </p:pic>
      <p:sp>
        <p:nvSpPr>
          <p:cNvPr id="13" name="Arrow: Right 12">
            <a:extLst>
              <a:ext uri="{FF2B5EF4-FFF2-40B4-BE49-F238E27FC236}">
                <a16:creationId xmlns="" xmlns:a16="http://schemas.microsoft.com/office/drawing/2014/main" id="{98C5ABCA-7FDE-2BC5-7002-A7892FB786CA}"/>
              </a:ext>
            </a:extLst>
          </p:cNvPr>
          <p:cNvSpPr/>
          <p:nvPr/>
        </p:nvSpPr>
        <p:spPr>
          <a:xfrm flipV="1">
            <a:off x="2212259" y="3408444"/>
            <a:ext cx="235974" cy="110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Arrow: Right 14">
            <a:extLst>
              <a:ext uri="{FF2B5EF4-FFF2-40B4-BE49-F238E27FC236}">
                <a16:creationId xmlns="" xmlns:a16="http://schemas.microsoft.com/office/drawing/2014/main" id="{A02963CF-E5D6-ACEA-268D-DA7A640A2AAF}"/>
              </a:ext>
            </a:extLst>
          </p:cNvPr>
          <p:cNvSpPr/>
          <p:nvPr/>
        </p:nvSpPr>
        <p:spPr>
          <a:xfrm flipV="1">
            <a:off x="2212259" y="3967319"/>
            <a:ext cx="235974" cy="110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Arrow: Right 15">
            <a:extLst>
              <a:ext uri="{FF2B5EF4-FFF2-40B4-BE49-F238E27FC236}">
                <a16:creationId xmlns="" xmlns:a16="http://schemas.microsoft.com/office/drawing/2014/main" id="{52E1A28C-D995-982F-BD18-35B52DE43283}"/>
              </a:ext>
            </a:extLst>
          </p:cNvPr>
          <p:cNvSpPr/>
          <p:nvPr/>
        </p:nvSpPr>
        <p:spPr>
          <a:xfrm flipV="1">
            <a:off x="2212259" y="4471155"/>
            <a:ext cx="235974" cy="110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Arrow: Right 16">
            <a:extLst>
              <a:ext uri="{FF2B5EF4-FFF2-40B4-BE49-F238E27FC236}">
                <a16:creationId xmlns="" xmlns:a16="http://schemas.microsoft.com/office/drawing/2014/main" id="{22A74D9A-FB45-480B-C6AE-2970DD3EEAAE}"/>
              </a:ext>
            </a:extLst>
          </p:cNvPr>
          <p:cNvSpPr/>
          <p:nvPr/>
        </p:nvSpPr>
        <p:spPr>
          <a:xfrm flipV="1">
            <a:off x="1956621" y="5449737"/>
            <a:ext cx="235974" cy="110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813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>
            <a:extLst>
              <a:ext uri="{FF2B5EF4-FFF2-40B4-BE49-F238E27FC236}">
                <a16:creationId xmlns="" xmlns:a16="http://schemas.microsoft.com/office/drawing/2014/main" id="{12DF9014-9E5D-12CF-644B-6E5EE6046113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BC39716-2D15-6F43-3E7B-088785D07681}"/>
              </a:ext>
            </a:extLst>
          </p:cNvPr>
          <p:cNvSpPr txBox="1">
            <a:spLocks/>
          </p:cNvSpPr>
          <p:nvPr/>
        </p:nvSpPr>
        <p:spPr>
          <a:xfrm>
            <a:off x="1124204" y="3025877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Περιοχή παρέμβασης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AC58E2A6-1DC6-842E-883B-F0DA5F371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601" y="1367449"/>
            <a:ext cx="7582432" cy="5364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12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09AD9A6E-6AB2-AAD4-9C0E-97D3C2F796A2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79FF3C86-5F19-214D-10BB-3993EA6F5F81}"/>
              </a:ext>
            </a:extLst>
          </p:cNvPr>
          <p:cNvSpPr txBox="1">
            <a:spLocks/>
          </p:cNvSpPr>
          <p:nvPr/>
        </p:nvSpPr>
        <p:spPr>
          <a:xfrm>
            <a:off x="2589212" y="1497385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Διακριτά μέρη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Θέση περιεχομένου 2">
            <a:extLst>
              <a:ext uri="{FF2B5EF4-FFF2-40B4-BE49-F238E27FC236}">
                <a16:creationId xmlns="" xmlns:a16="http://schemas.microsoft.com/office/drawing/2014/main" id="{4F317BAD-47D8-952D-904E-EC288ADBAE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713359"/>
              </p:ext>
            </p:extLst>
          </p:nvPr>
        </p:nvGraphicFramePr>
        <p:xfrm>
          <a:off x="2156918" y="2267577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38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E53BD01-5173-8663-0909-DB964E636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762" y="2255324"/>
            <a:ext cx="3355135" cy="35494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Άμεση εξάρτηση με πολεοδομικό κέντρο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Στασιμότητα δεκαετιών 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Ανάγκη παρεμβάσεων ήπιου χαρακτήρα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88450742-D1F9-68D1-5529-3629C5AD83A1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FB0706C6-48B2-3049-8A17-3C6FD6194894}"/>
              </a:ext>
            </a:extLst>
          </p:cNvPr>
          <p:cNvSpPr txBox="1">
            <a:spLocks/>
          </p:cNvSpPr>
          <p:nvPr/>
        </p:nvSpPr>
        <p:spPr>
          <a:xfrm>
            <a:off x="1959948" y="1497384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Λιμένας Κορίνθου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BD3D40D-D89D-779A-3DFB-40020BEB1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580" y="1649807"/>
            <a:ext cx="5680800" cy="4019227"/>
          </a:xfrm>
          <a:prstGeom prst="rect">
            <a:avLst/>
          </a:prstGeom>
          <a:noFill/>
        </p:spPr>
      </p:pic>
      <p:pic>
        <p:nvPicPr>
          <p:cNvPr id="2" name="Εικόνα 87">
            <a:extLst>
              <a:ext uri="{FF2B5EF4-FFF2-40B4-BE49-F238E27FC236}">
                <a16:creationId xmlns="" xmlns:a16="http://schemas.microsoft.com/office/drawing/2014/main" id="{A4188120-A5EC-BFA4-7A3C-9FF1E2D51E47}"/>
              </a:ext>
            </a:extLst>
          </p:cNvPr>
          <p:cNvPicPr/>
          <p:nvPr/>
        </p:nvPicPr>
        <p:blipFill rotWithShape="1">
          <a:blip r:embed="rId3"/>
          <a:srcRect l="1549" t="7883" r="2024" b="5884"/>
          <a:stretch/>
        </p:blipFill>
        <p:spPr bwMode="auto">
          <a:xfrm>
            <a:off x="6960919" y="4410000"/>
            <a:ext cx="4082400" cy="244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01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3634623-EFFF-0C01-9718-D5D52683E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175" y="2690222"/>
            <a:ext cx="3546987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Χώρος απομόνωσης και ρύπων (Ανενεργός και αναξιοποίητος)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Διατήρηση χαρακτήρα σταθμού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7EA74481-4983-4ED2-1EA2-1B4313F9A79A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66ACF138-37B4-4552-B6D2-FC660C83CCEE}"/>
              </a:ext>
            </a:extLst>
          </p:cNvPr>
          <p:cNvSpPr txBox="1">
            <a:spLocks/>
          </p:cNvSpPr>
          <p:nvPr/>
        </p:nvSpPr>
        <p:spPr>
          <a:xfrm>
            <a:off x="1377755" y="1497384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50000"/>
              </a:lnSpc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Παλαιός σταθμός Ο.Σ.Ε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F1A5F9CE-45DD-1CCB-BF7B-C8817DCF4182}"/>
              </a:ext>
            </a:extLst>
          </p:cNvPr>
          <p:cNvGrpSpPr/>
          <p:nvPr/>
        </p:nvGrpSpPr>
        <p:grpSpPr>
          <a:xfrm>
            <a:off x="5283672" y="1367449"/>
            <a:ext cx="5680800" cy="5333881"/>
            <a:chOff x="5283672" y="1367449"/>
            <a:chExt cx="5680800" cy="5333881"/>
          </a:xfrm>
        </p:grpSpPr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075FC8D3-153F-8559-67A9-7D3DEE761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672" y="1367449"/>
              <a:ext cx="5680800" cy="4019227"/>
            </a:xfrm>
            <a:prstGeom prst="rect">
              <a:avLst/>
            </a:prstGeom>
            <a:noFill/>
          </p:spPr>
        </p:pic>
        <p:pic>
          <p:nvPicPr>
            <p:cNvPr id="7" name="Εικόνα 89">
              <a:extLst>
                <a:ext uri="{FF2B5EF4-FFF2-40B4-BE49-F238E27FC236}">
                  <a16:creationId xmlns="" xmlns:a16="http://schemas.microsoft.com/office/drawing/2014/main" id="{2422A323-CE4D-2886-0E8C-52CF6A410968}"/>
                </a:ext>
              </a:extLst>
            </p:cNvPr>
            <p:cNvPicPr/>
            <p:nvPr/>
          </p:nvPicPr>
          <p:blipFill rotWithShape="1">
            <a:blip r:embed="rId3"/>
            <a:srcRect t="7832"/>
            <a:stretch/>
          </p:blipFill>
          <p:spPr bwMode="auto">
            <a:xfrm>
              <a:off x="6027173" y="3569110"/>
              <a:ext cx="4768645" cy="31322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531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5A30647-7DC8-9E5E-9B03-9B544524D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998" y="2133597"/>
            <a:ext cx="5326934" cy="377762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Μεγαλύτερη απόσταση αστικού ιστού-θάλασσα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Βασικές λειτουργίες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αθλητικές εγκαταστάσεις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πολιτιστικές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εγκαταστάσεις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Ανάγκη αξιοποίησης ανεκμετάλλευτου χώρου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Αναβάθμιση υπάρχοντος αθλητικού εξοπλισμού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A851D3A0-145C-F3B8-665F-FF85F27056A8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03259C98-EE3A-3A88-9E0A-A5F1CD64BC47}"/>
              </a:ext>
            </a:extLst>
          </p:cNvPr>
          <p:cNvSpPr txBox="1">
            <a:spLocks/>
          </p:cNvSpPr>
          <p:nvPr/>
        </p:nvSpPr>
        <p:spPr>
          <a:xfrm>
            <a:off x="1871457" y="1497384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buNone/>
            </a:pPr>
            <a:r>
              <a:rPr lang="el-GR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Εγκαταστάσεις Αγ.Νικολάου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1603895-4756-EAED-3B51-0301965D4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718" y="1298239"/>
            <a:ext cx="6292644" cy="4452235"/>
          </a:xfrm>
          <a:prstGeom prst="rect">
            <a:avLst/>
          </a:prstGeom>
          <a:noFill/>
        </p:spPr>
      </p:pic>
      <p:sp>
        <p:nvSpPr>
          <p:cNvPr id="8" name="Arrow: Right 7">
            <a:extLst>
              <a:ext uri="{FF2B5EF4-FFF2-40B4-BE49-F238E27FC236}">
                <a16:creationId xmlns="" xmlns:a16="http://schemas.microsoft.com/office/drawing/2014/main" id="{FCED35FF-2C6E-7B72-E92C-FC8C0832C9C0}"/>
              </a:ext>
            </a:extLst>
          </p:cNvPr>
          <p:cNvSpPr/>
          <p:nvPr/>
        </p:nvSpPr>
        <p:spPr>
          <a:xfrm>
            <a:off x="3002838" y="3283974"/>
            <a:ext cx="182819" cy="145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Arrow: Right 8">
            <a:extLst>
              <a:ext uri="{FF2B5EF4-FFF2-40B4-BE49-F238E27FC236}">
                <a16:creationId xmlns="" xmlns:a16="http://schemas.microsoft.com/office/drawing/2014/main" id="{E20DEE04-D608-E138-6413-83DE45CE710A}"/>
              </a:ext>
            </a:extLst>
          </p:cNvPr>
          <p:cNvSpPr/>
          <p:nvPr/>
        </p:nvSpPr>
        <p:spPr>
          <a:xfrm>
            <a:off x="3012666" y="3638822"/>
            <a:ext cx="182819" cy="145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" name="Εικόνα 91">
            <a:extLst>
              <a:ext uri="{FF2B5EF4-FFF2-40B4-BE49-F238E27FC236}">
                <a16:creationId xmlns="" xmlns:a16="http://schemas.microsoft.com/office/drawing/2014/main" id="{10E75B6E-3E0A-960C-E56E-E4D556286140}"/>
              </a:ext>
            </a:extLst>
          </p:cNvPr>
          <p:cNvPicPr/>
          <p:nvPr/>
        </p:nvPicPr>
        <p:blipFill rotWithShape="1">
          <a:blip r:embed="rId3"/>
          <a:srcRect l="3043" t="7638" r="3206"/>
          <a:stretch/>
        </p:blipFill>
        <p:spPr bwMode="auto">
          <a:xfrm>
            <a:off x="7853962" y="4410000"/>
            <a:ext cx="4082400" cy="244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80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0B3490-9F57-E7CD-9FFC-775D8B6CD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1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Εισαγωγικές έννοιες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1504931-CBA0-0DF2-9686-A5A99E960382}"/>
              </a:ext>
            </a:extLst>
          </p:cNvPr>
          <p:cNvSpPr txBox="1"/>
          <p:nvPr/>
        </p:nvSpPr>
        <p:spPr>
          <a:xfrm>
            <a:off x="3886164" y="1640634"/>
            <a:ext cx="5313819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Τι εννοούμε με τον όρο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l-G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ανάπλαση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E5923CF-7B63-2F8D-5DEB-BD9DAA17B1FF}"/>
              </a:ext>
            </a:extLst>
          </p:cNvPr>
          <p:cNvSpPr txBox="1"/>
          <p:nvPr/>
        </p:nvSpPr>
        <p:spPr>
          <a:xfrm>
            <a:off x="1982720" y="2610687"/>
            <a:ext cx="8682169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Ανάπλαση περιοχής είναι το σύνολο των κατευθύνσεων - παρεμβάσεων που αποσκοπούν: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23D5EDD-254C-273F-2EB4-0AAD416756D4}"/>
              </a:ext>
            </a:extLst>
          </p:cNvPr>
          <p:cNvSpPr txBox="1"/>
          <p:nvPr/>
        </p:nvSpPr>
        <p:spPr>
          <a:xfrm>
            <a:off x="2057366" y="4350689"/>
            <a:ext cx="5789679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σ</a:t>
            </a:r>
            <a:r>
              <a:rPr lang="el-GR" sz="1800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τη βελτίωση του δομημένου περιβάλλοντος</a:t>
            </a:r>
            <a:endParaRPr lang="el-GR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DC9B67D-96BA-FFAF-828E-0945449BF5A9}"/>
              </a:ext>
            </a:extLst>
          </p:cNvPr>
          <p:cNvSpPr txBox="1"/>
          <p:nvPr/>
        </p:nvSpPr>
        <p:spPr>
          <a:xfrm>
            <a:off x="2057366" y="5008393"/>
            <a:ext cx="6629434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sz="1800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στην προστασία και ανάδειξη των χαρακτηριστικών της περιοχής</a:t>
            </a:r>
            <a:endParaRPr lang="el-GR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AFA3672-E57F-6F1D-2630-8EE8632A3E09}"/>
              </a:ext>
            </a:extLst>
          </p:cNvPr>
          <p:cNvSpPr txBox="1"/>
          <p:nvPr/>
        </p:nvSpPr>
        <p:spPr>
          <a:xfrm>
            <a:off x="2057366" y="3658441"/>
            <a:ext cx="5500431" cy="457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sz="1800" dirty="0">
                <a:effectLst/>
                <a:latin typeface="Times New Roman" panose="02020603050405020304" pitchFamily="18" charset="0"/>
                <a:ea typeface="NSimSun" panose="02010609030101010101" pitchFamily="49" charset="-122"/>
              </a:rPr>
              <a:t>στη αναβάθμιση ποιότητας ζωής των κατοίκων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8603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065FD5-84A8-0460-59CB-B3589663A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206" y="2349910"/>
            <a:ext cx="4008233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Γραμμικός άξονας σύνδεσης Κορίνθου-Ποσειδωνίας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Δεκαετίες αναξιοποίητες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Σημαντικές δυνατότητες αξιοποίησης (πράσινη λωρίδα, ποδηλατόδρομος)</a:t>
            </a:r>
          </a:p>
        </p:txBody>
      </p:sp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B425D7CF-E35F-574A-90CA-54CDE3A7EC47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612B90C8-1B38-08BD-911C-863A1A6D792B}"/>
              </a:ext>
            </a:extLst>
          </p:cNvPr>
          <p:cNvSpPr txBox="1">
            <a:spLocks/>
          </p:cNvSpPr>
          <p:nvPr/>
        </p:nvSpPr>
        <p:spPr>
          <a:xfrm>
            <a:off x="1959948" y="1497384"/>
            <a:ext cx="3650278" cy="506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Παλαιές </a:t>
            </a:r>
            <a:r>
              <a:rPr lang="el-G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σιδηρ.γραμμές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6C5FC36-DCFA-7783-D705-AD9AD87DC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361" y="1367448"/>
            <a:ext cx="5680139" cy="4019097"/>
          </a:xfrm>
          <a:prstGeom prst="rect">
            <a:avLst/>
          </a:prstGeom>
          <a:noFill/>
        </p:spPr>
      </p:pic>
      <p:pic>
        <p:nvPicPr>
          <p:cNvPr id="10" name="Εικόνα 93">
            <a:extLst>
              <a:ext uri="{FF2B5EF4-FFF2-40B4-BE49-F238E27FC236}">
                <a16:creationId xmlns="" xmlns:a16="http://schemas.microsoft.com/office/drawing/2014/main" id="{B429A5D3-3CCB-AEDB-4C98-F7FB0E51BAC5}"/>
              </a:ext>
            </a:extLst>
          </p:cNvPr>
          <p:cNvPicPr/>
          <p:nvPr/>
        </p:nvPicPr>
        <p:blipFill rotWithShape="1">
          <a:blip r:embed="rId3"/>
          <a:srcRect t="7577"/>
          <a:stretch/>
        </p:blipFill>
        <p:spPr bwMode="auto">
          <a:xfrm>
            <a:off x="7493600" y="4266435"/>
            <a:ext cx="4081899" cy="24482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259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9FC12FB5-62C8-026C-39DF-A002685649B5}"/>
              </a:ext>
            </a:extLst>
          </p:cNvPr>
          <p:cNvSpPr txBox="1">
            <a:spLocks/>
          </p:cNvSpPr>
          <p:nvPr/>
        </p:nvSpPr>
        <p:spPr>
          <a:xfrm>
            <a:off x="2505076" y="576827"/>
            <a:ext cx="8911687" cy="7906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0A120BCF-42D5-A2DE-B5CF-DBA37606453D}"/>
              </a:ext>
            </a:extLst>
          </p:cNvPr>
          <p:cNvSpPr txBox="1">
            <a:spLocks/>
          </p:cNvSpPr>
          <p:nvPr/>
        </p:nvSpPr>
        <p:spPr>
          <a:xfrm>
            <a:off x="1959948" y="1497384"/>
            <a:ext cx="3968904" cy="506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buNone/>
            </a:pPr>
            <a:r>
              <a:rPr lang="el-GR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Στρατ.Λουτρακίου-Λ.Ποσειδ.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C78D8D6D-0F3F-8FA2-BA70-A72B2177EF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960" y="1553879"/>
            <a:ext cx="5680800" cy="4019248"/>
          </a:xfrm>
          <a:prstGeom prst="rect">
            <a:avLst/>
          </a:prstGeom>
          <a:noFill/>
        </p:spPr>
      </p:pic>
      <p:pic>
        <p:nvPicPr>
          <p:cNvPr id="7" name="Εικόνα 95">
            <a:extLst>
              <a:ext uri="{FF2B5EF4-FFF2-40B4-BE49-F238E27FC236}">
                <a16:creationId xmlns="" xmlns:a16="http://schemas.microsoft.com/office/drawing/2014/main" id="{521B461F-D0B7-3B52-21C1-74581971C9BA}"/>
              </a:ext>
            </a:extLst>
          </p:cNvPr>
          <p:cNvPicPr/>
          <p:nvPr/>
        </p:nvPicPr>
        <p:blipFill rotWithShape="1">
          <a:blip r:embed="rId3"/>
          <a:srcRect t="7732"/>
          <a:stretch/>
        </p:blipFill>
        <p:spPr bwMode="auto">
          <a:xfrm>
            <a:off x="7376360" y="4410000"/>
            <a:ext cx="4082400" cy="244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5C3F699-3818-DE78-1E65-6B51365838FD}"/>
              </a:ext>
            </a:extLst>
          </p:cNvPr>
          <p:cNvSpPr txBox="1"/>
          <p:nvPr/>
        </p:nvSpPr>
        <p:spPr>
          <a:xfrm>
            <a:off x="1622323" y="2644877"/>
            <a:ext cx="35789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Λεωφόρος σύνδεσης Κορίνθου-Λουτρακίου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Προστασία χώρου Αρχαίας Διόλκου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Αδύνατη ανάπλαση στο εσωτερικό του στρατοπέδου</a:t>
            </a:r>
          </a:p>
        </p:txBody>
      </p:sp>
    </p:spTree>
    <p:extLst>
      <p:ext uri="{BB962C8B-B14F-4D97-AF65-F5344CB8AC3E}">
        <p14:creationId xmlns:p14="http://schemas.microsoft.com/office/powerpoint/2010/main" val="7019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4868579" cy="66519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Ανάλυση περιοχής μελέτης</a:t>
            </a:r>
            <a:b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l-G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17157" y="1762549"/>
            <a:ext cx="5813656" cy="521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Εντοπισμός προβλημάτων περιοχής μελέτης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7157" y="3101033"/>
            <a:ext cx="4612547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Λιμενικής ζώνης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Ευρύτερης αστικής περιοχής </a:t>
            </a:r>
          </a:p>
        </p:txBody>
      </p:sp>
    </p:spTree>
    <p:extLst>
      <p:ext uri="{BB962C8B-B14F-4D97-AF65-F5344CB8AC3E}">
        <p14:creationId xmlns:p14="http://schemas.microsoft.com/office/powerpoint/2010/main" val="228923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2925" y="1568196"/>
            <a:ext cx="2503996" cy="673608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el-G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Λιμενική ζώνη</a:t>
            </a:r>
          </a:p>
          <a:p>
            <a:endParaRPr lang="el-GR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41687" y="2355612"/>
            <a:ext cx="4836094" cy="419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/>
              <a:t>Αυξανόμενες ανάγκες  </a:t>
            </a:r>
            <a:r>
              <a:rPr lang="en-US" dirty="0"/>
              <a:t>  </a:t>
            </a:r>
            <a:r>
              <a:rPr lang="el-GR" dirty="0"/>
              <a:t> </a:t>
            </a:r>
            <a:r>
              <a:rPr lang="en-US" dirty="0"/>
              <a:t>  </a:t>
            </a:r>
            <a:r>
              <a:rPr lang="el-GR" dirty="0"/>
              <a:t>ανεπαρκείς υποδομές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/>
              <a:t>Διαχωρισμός εμπορικών- επιβατικών δραστηριοτήτων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/>
              <a:t>Κακή οδική σύνδεση λιμένα – εθνικού δικτύου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/>
              <a:t>Εξάρτηση από αστικό ιστό </a:t>
            </a:r>
            <a:r>
              <a:rPr lang="en-US" dirty="0"/>
              <a:t>   </a:t>
            </a:r>
            <a:r>
              <a:rPr lang="el-GR" dirty="0"/>
              <a:t> </a:t>
            </a:r>
            <a:r>
              <a:rPr lang="en-US" dirty="0"/>
              <a:t>  </a:t>
            </a:r>
            <a:r>
              <a:rPr lang="el-GR" dirty="0"/>
              <a:t>αυξημένη </a:t>
            </a:r>
            <a:r>
              <a:rPr lang="en-US" dirty="0"/>
              <a:t> </a:t>
            </a:r>
            <a:r>
              <a:rPr lang="el-GR" dirty="0"/>
              <a:t>όχληση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/>
              <a:t>Κακή κατάσταση κτιριακού αποθέματος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/>
          </a:p>
        </p:txBody>
      </p:sp>
      <p:sp>
        <p:nvSpPr>
          <p:cNvPr id="4" name="Arrow: Right 3">
            <a:extLst>
              <a:ext uri="{FF2B5EF4-FFF2-40B4-BE49-F238E27FC236}">
                <a16:creationId xmlns="" xmlns:a16="http://schemas.microsoft.com/office/drawing/2014/main" id="{188CADD9-018E-9866-3C37-179CED42ACD5}"/>
              </a:ext>
            </a:extLst>
          </p:cNvPr>
          <p:cNvSpPr/>
          <p:nvPr/>
        </p:nvSpPr>
        <p:spPr>
          <a:xfrm>
            <a:off x="4640826" y="2535098"/>
            <a:ext cx="275303" cy="216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58335CCB-5855-995F-A08D-17AE34323CB5}"/>
              </a:ext>
            </a:extLst>
          </p:cNvPr>
          <p:cNvSpPr/>
          <p:nvPr/>
        </p:nvSpPr>
        <p:spPr>
          <a:xfrm>
            <a:off x="5175576" y="4998127"/>
            <a:ext cx="275303" cy="216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" name="Εικόνα 75">
            <a:extLst>
              <a:ext uri="{FF2B5EF4-FFF2-40B4-BE49-F238E27FC236}">
                <a16:creationId xmlns="" xmlns:a16="http://schemas.microsoft.com/office/drawing/2014/main" id="{93EB2EE3-E0F9-A365-703B-B445571006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77781" y="2535098"/>
            <a:ext cx="5397908" cy="327886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71976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681416" y="1696616"/>
            <a:ext cx="2503996" cy="463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Αστική περιοχή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2925" y="2391560"/>
            <a:ext cx="9083963" cy="4613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Σύγκρουση κτιριακού αποθέματος, χρήσεων γης, κυκλοφορικών ρυθμίσεων και υποδομών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Ανάγκη αναβάθμισης κτιριακού αποθέματος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αισθητική – λειτουργική υποβάθμιση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Αλλαγή χρήσεων γης (Άγιος Νικόλαος, Ποσειδωνία)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Υποβάθμιση αστικού περιβάλλοντος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Καταστροφή παραδοσιακού πολεοδομικού ιστού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Ανεπάρκεια κοινωνικών δομών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Κυκλοφορικές δυσκολίες (Αρκετές μονοδρομήσεις)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Ρύπανση – Όχληση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Ελλιπείς  υποδομές Μ.Μ.Μ.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Αυξανόμενη εγκληματικότητα (εγκαταλελειμένα βαγόνια)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53358303-B8A8-C7DB-EBBB-627CB84C80C7}"/>
              </a:ext>
            </a:extLst>
          </p:cNvPr>
          <p:cNvSpPr/>
          <p:nvPr/>
        </p:nvSpPr>
        <p:spPr>
          <a:xfrm>
            <a:off x="7115242" y="2997214"/>
            <a:ext cx="275303" cy="216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687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4950875" cy="784066"/>
          </a:xfrm>
        </p:spPr>
        <p:txBody>
          <a:bodyPr/>
          <a:lstStyle/>
          <a:p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666500" y="1465450"/>
            <a:ext cx="2769172" cy="472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SWOT ANALYSIS</a:t>
            </a: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3215" y="2128052"/>
            <a:ext cx="2527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Πλεονεκτήματα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4806" y="2594798"/>
            <a:ext cx="4484531" cy="3782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Χαμηλός συντ. δόμησης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Ανάμειξη χρήσεων γης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Ύπαρξη θεσμοθετημένων χώρων πρασίνου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Σημαντικές εκτάσεις αδόμητων χώρων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Σχετικά υψηλό μορφωτικό επίπεδο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Ανεπτυγμένος τριτογενής τομές 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Ύπαρξη σημαντικών πόλων 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Χαμηλός κυκλοφοριακός φόρτος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61479" y="2128052"/>
            <a:ext cx="3867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Μειονεκτήματα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19339" y="2594798"/>
            <a:ext cx="4764024" cy="419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Κατακερματισμός κοινόχρηστων χώρων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Ασυνέχεια – Προβλήματα καθαριότητας παραλιακού μετώπου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Σημαντικά ποσοστά ανεργίας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Απουσία ηλικιακής ομάδας  20-30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Αυξημένη εξάρτηση από τριτογενή τομέα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Αρκετές μονοδρομήσεις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Απουσία δικτύου ποδηλατοδρόμων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Κακή εκμετάλλευση αθλητικών εγκαταστάσεων </a:t>
            </a:r>
          </a:p>
        </p:txBody>
      </p:sp>
    </p:spTree>
    <p:extLst>
      <p:ext uri="{BB962C8B-B14F-4D97-AF65-F5344CB8AC3E}">
        <p14:creationId xmlns:p14="http://schemas.microsoft.com/office/powerpoint/2010/main" val="296793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38192"/>
            <a:ext cx="4841147" cy="756634"/>
          </a:xfrm>
        </p:spPr>
        <p:txBody>
          <a:bodyPr/>
          <a:lstStyle/>
          <a:p>
            <a:r>
              <a:rPr lang="el-G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περιοχής μελέτης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1563624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SWOT ANALYSIS</a:t>
            </a:r>
            <a:endParaRPr lang="el-G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95177" y="2362886"/>
            <a:ext cx="1304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Ευκαιρίες</a:t>
            </a:r>
            <a:r>
              <a:rPr lang="el-GR" sz="2000" b="1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89545" y="2846276"/>
            <a:ext cx="4841146" cy="419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Ανάπλαση παραλιακού μετώπου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Νέα πολεοδομικά σχέδια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Αξιοποίηση υπαρχόντων εγκαταστάσεων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Προσέλκυση μικρών ηλικιακά ομάδων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Ευαισθητοποίηση – Ενημέρωση – Συμμετοχή πολιτών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Προσέλκυση τουριστών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ποδηλατοδρόμων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Μείωση χρήσης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I.X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03983" y="2362886"/>
            <a:ext cx="1082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Απειλές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66137" y="2853245"/>
            <a:ext cx="4757928" cy="3366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Προβλήματα ιδιοκτησιακού καθεστώτος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Χρονοβόρα εφαρμογή ΓΠΣ, ΡΘΣ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Κίνδυνος ρύπανσης Κορινθιακού κόλπου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Αντίδραση κατοίκων για τις επεμβάσεις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 εφαρμογή ΣΒΑΚ, ΡΣ, ΓΠΣ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 αξιοποίηση υπαρχόντων αθλητικών πόλων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 ολοκλήρωση λόγω έλλειψης πόρων</a:t>
            </a:r>
          </a:p>
        </p:txBody>
      </p:sp>
    </p:spTree>
    <p:extLst>
      <p:ext uri="{BB962C8B-B14F-4D97-AF65-F5344CB8AC3E}">
        <p14:creationId xmlns:p14="http://schemas.microsoft.com/office/powerpoint/2010/main" val="375346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8930"/>
          </a:xfrm>
        </p:spPr>
        <p:txBody>
          <a:bodyPr>
            <a:normAutofit/>
          </a:bodyPr>
          <a:lstStyle/>
          <a:p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602757" y="1547774"/>
            <a:ext cx="4323652" cy="664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Μηδενικό σενάριο παρέμβασης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7168" y="2331720"/>
            <a:ext cx="9253728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Ίδια – Αναλλοίωτα πολεοδομικά σχέδια ΓΠΣ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Διατήρηση χρήσεων γης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Πιθανότητα εγκατάλειψης περιοχών (Ποσειδωνία)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Αδρανή χαρακτηριστικά παραλιακού μετώπου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Αύξηση εγκληματικότητας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Ανασφάλεια κατοίκων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Μείωση κινητικότητας περιοχής μελέτης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="" xmlns:a16="http://schemas.microsoft.com/office/drawing/2014/main" id="{B937BB90-675B-2713-01E4-CA8DEC33BCF3}"/>
              </a:ext>
            </a:extLst>
          </p:cNvPr>
          <p:cNvSpPr/>
          <p:nvPr/>
        </p:nvSpPr>
        <p:spPr>
          <a:xfrm>
            <a:off x="5427405" y="4208207"/>
            <a:ext cx="235975" cy="167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59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0914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2925" y="1566672"/>
            <a:ext cx="3848164" cy="65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2925" y="2286000"/>
            <a:ext cx="110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Στόχοι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6584" y="2810646"/>
            <a:ext cx="9473184" cy="21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Αξιοποίηση χώρων – χρήσεων γης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Ενοποίηση οπτικών χαρακτηριστικών παραλιακού μετώπου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ροών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Ανάπτυξη πολιτιστικών διαδρομών – αρχαιολογικών χώρων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/>
          </a:p>
        </p:txBody>
      </p:sp>
      <p:sp>
        <p:nvSpPr>
          <p:cNvPr id="6" name="TextBox 5"/>
          <p:cNvSpPr txBox="1"/>
          <p:nvPr/>
        </p:nvSpPr>
        <p:spPr>
          <a:xfrm>
            <a:off x="2592925" y="4727774"/>
            <a:ext cx="2696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Γενικές κατευθύνσεις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86584" y="5156316"/>
            <a:ext cx="9848088" cy="1701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Δίκτυο ποδηλατοδρόμων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Χώροι αστικού πρασίνου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Αναβάθμιση αθλητικών πολιτιστικών εγκαταστάσεων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7210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8346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2925" y="1527048"/>
            <a:ext cx="3747580" cy="530352"/>
          </a:xfrm>
        </p:spPr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el-GR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</a:t>
            </a:r>
          </a:p>
          <a:p>
            <a:pPr marL="0" indent="0">
              <a:buNone/>
            </a:pPr>
            <a:endParaRPr lang="el-G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92925" y="2272284"/>
            <a:ext cx="21945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Λιμένας Κορίνθου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2925" y="3164276"/>
            <a:ext cx="3503075" cy="2535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Δενδροφυτεύσεις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χώρων πρασίνου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Ίδρυση καταστημάτων – χώρων εστίασης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γηπέδου 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x5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2 γηπέδων μπάσκετ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54AA9AFD-5097-C348-5AD9-84DD5A0A1469}"/>
              </a:ext>
            </a:extLst>
          </p:cNvPr>
          <p:cNvSpPr/>
          <p:nvPr/>
        </p:nvSpPr>
        <p:spPr>
          <a:xfrm>
            <a:off x="4659665" y="3371039"/>
            <a:ext cx="235975" cy="167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" name="Εικόνα 96">
            <a:extLst>
              <a:ext uri="{FF2B5EF4-FFF2-40B4-BE49-F238E27FC236}">
                <a16:creationId xmlns="" xmlns:a16="http://schemas.microsoft.com/office/drawing/2014/main" id="{6A744522-F312-8BCF-05AB-97FD42B324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33651" y="1527048"/>
            <a:ext cx="4797334" cy="2997061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8" name="Εικόνα 97" descr="Εικόνα που περιέχει χάρτης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CF3C4A99-CAB2-FD93-A03B-E1CCB85B2A6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868932" y="4269797"/>
            <a:ext cx="3929778" cy="2435804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12080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E141625F-65BA-0F8F-A0F0-F9A42F55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65440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Εισαγωγικές έννοιες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FC18496-12CF-F9F1-B84E-1267E4255033}"/>
              </a:ext>
            </a:extLst>
          </p:cNvPr>
          <p:cNvSpPr txBox="1"/>
          <p:nvPr/>
        </p:nvSpPr>
        <p:spPr>
          <a:xfrm>
            <a:off x="1334278" y="1925483"/>
            <a:ext cx="5859593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Κατηγορίες αναπλάσεων: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9C3848F-E76E-1896-E4D1-8E1964255A2E}"/>
              </a:ext>
            </a:extLst>
          </p:cNvPr>
          <p:cNvSpPr txBox="1"/>
          <p:nvPr/>
        </p:nvSpPr>
        <p:spPr>
          <a:xfrm>
            <a:off x="2592388" y="3227284"/>
            <a:ext cx="7389845" cy="21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Περιορισμένες και συντηρητικές επεμβάσεις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Τομεακές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Μερικές αναπλάσεις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Ριζικές επεμβάσεις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2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93210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2925" y="1431036"/>
            <a:ext cx="4972876" cy="582168"/>
          </a:xfrm>
        </p:spPr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el-GR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</a:t>
            </a:r>
          </a:p>
          <a:p>
            <a:pPr marL="0" indent="0">
              <a:buNone/>
            </a:pPr>
            <a:endParaRPr lang="el-GR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92925" y="2168241"/>
            <a:ext cx="4691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Παλαιός σιδηροδρομικός σταθμός Ο.Σ.Ε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2925" y="2807995"/>
            <a:ext cx="4343400" cy="2535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Αξιοποίηση ταυτότητας σταθμού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Κοινόχρηστοι χώροι χαλάρωσης ξεκούρασης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Ποδηλατόδρομος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Ενίσχυση χώρων πρασίνου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Ανάπλαση σημερινής αποβάθρας</a:t>
            </a:r>
          </a:p>
        </p:txBody>
      </p:sp>
      <p:pic>
        <p:nvPicPr>
          <p:cNvPr id="4" name="Εικόνα 102">
            <a:extLst>
              <a:ext uri="{FF2B5EF4-FFF2-40B4-BE49-F238E27FC236}">
                <a16:creationId xmlns="" xmlns:a16="http://schemas.microsoft.com/office/drawing/2014/main" id="{616ECE2B-9AAB-F195-32FF-7E335D08C98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43409" y="2807995"/>
            <a:ext cx="5235637" cy="3295189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29513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0058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276611" y="2085237"/>
            <a:ext cx="3615851" cy="5638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Εγκαταστάσεις  Αγίου Νικολάου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2925" y="1344168"/>
            <a:ext cx="3503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6611" y="2649117"/>
            <a:ext cx="4248477" cy="3365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Ομογενοποίηση εδάφους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ειδικών χώρου τραπεζο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καθισμάτων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Λωρίδα πρασίνου κατά μήκος υπάρχοντος ποδηλατοδρόμου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Αναβάθμιση  αθλητικών εγκαταστάσεων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υπαίθριου αμφιθέατρου και βοηθητικών εγκαταστάσεων</a:t>
            </a:r>
            <a:endParaRPr lang="el-GR" dirty="0"/>
          </a:p>
        </p:txBody>
      </p:sp>
      <p:pic>
        <p:nvPicPr>
          <p:cNvPr id="6" name="Εικόνα 101">
            <a:extLst>
              <a:ext uri="{FF2B5EF4-FFF2-40B4-BE49-F238E27FC236}">
                <a16:creationId xmlns="" xmlns:a16="http://schemas.microsoft.com/office/drawing/2014/main" id="{33D686FE-58C9-70A8-D84A-CE477EE5F4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288210" y="4182455"/>
            <a:ext cx="3615851" cy="264976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7" name="Εικόνα 103">
            <a:extLst>
              <a:ext uri="{FF2B5EF4-FFF2-40B4-BE49-F238E27FC236}">
                <a16:creationId xmlns="" xmlns:a16="http://schemas.microsoft.com/office/drawing/2014/main" id="{7AA91679-0D32-38D8-5EF0-E356082FFA1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135227" y="2064227"/>
            <a:ext cx="2777411" cy="2016014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8" name="Εικόνα 104">
            <a:extLst>
              <a:ext uri="{FF2B5EF4-FFF2-40B4-BE49-F238E27FC236}">
                <a16:creationId xmlns="" xmlns:a16="http://schemas.microsoft.com/office/drawing/2014/main" id="{5237666C-3244-FEFF-9FFD-35AA5AB4C72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07374" y="2064226"/>
            <a:ext cx="2779200" cy="201601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1224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0914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2925" y="1533144"/>
            <a:ext cx="3756724" cy="509016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el-G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</a:t>
            </a:r>
          </a:p>
          <a:p>
            <a:pPr marL="0" indent="0">
              <a:buNone/>
            </a:pPr>
            <a:endParaRPr lang="el-G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92925" y="2407428"/>
            <a:ext cx="3947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Παλαιές σιδηροδρομικές γραμμές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2925" y="3381414"/>
            <a:ext cx="3503075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Χάραξη ποδηλατοδρόμου   υπάρχουσες σιδηροδρομικές γραμμές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Πράσινη λωρίδα κατά μήκος 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C2AA38F8-9B8E-3113-46FD-BA7E0544AA92}"/>
              </a:ext>
            </a:extLst>
          </p:cNvPr>
          <p:cNvSpPr/>
          <p:nvPr/>
        </p:nvSpPr>
        <p:spPr>
          <a:xfrm>
            <a:off x="5455500" y="3583888"/>
            <a:ext cx="235975" cy="167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0ECDA8B-59EA-566C-58BA-8C3C89A44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53" y="2192694"/>
            <a:ext cx="5476979" cy="38750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702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4922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178201" y="2308399"/>
            <a:ext cx="5631244" cy="600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Στρατόπεδο Λουτρακίου – Λεωφόρος </a:t>
            </a:r>
            <a:r>
              <a:rPr lang="el-GR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Ποσειδώνος</a:t>
            </a:r>
            <a:endParaRPr lang="el-G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5890" y="1470767"/>
            <a:ext cx="3566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84895" y="2892146"/>
            <a:ext cx="5079959" cy="3366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επιχωμάτων σε 2 σημεία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σύνδεση με ποδηλατόδρομο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Λεωφόρος Ποσειδώνος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οδός μεικτής χρήσης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μείωση ορίων ταχύτητας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Αδύνατη ανάπλαση εσωτερικού Στρατοπέδου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ποδηλατοδρόμου περιμετρικά στρατοπέδου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Μερική ανάπλαση νότια – βόρεια οδικού άξονα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="" xmlns:a16="http://schemas.microsoft.com/office/drawing/2014/main" id="{E5A408E8-7375-1687-FABE-09DDC35AE605}"/>
              </a:ext>
            </a:extLst>
          </p:cNvPr>
          <p:cNvSpPr/>
          <p:nvPr/>
        </p:nvSpPr>
        <p:spPr>
          <a:xfrm>
            <a:off x="5996874" y="3108343"/>
            <a:ext cx="235975" cy="167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175DEE5-C23C-8FBF-F624-98E9BA19A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620" y="2843342"/>
            <a:ext cx="4827300" cy="3415367"/>
          </a:xfrm>
          <a:prstGeom prst="rect">
            <a:avLst/>
          </a:prstGeom>
          <a:noFill/>
        </p:spPr>
      </p:pic>
      <p:sp>
        <p:nvSpPr>
          <p:cNvPr id="9" name="Arrow: Right 8">
            <a:extLst>
              <a:ext uri="{FF2B5EF4-FFF2-40B4-BE49-F238E27FC236}">
                <a16:creationId xmlns="" xmlns:a16="http://schemas.microsoft.com/office/drawing/2014/main" id="{77CD7F18-3138-34A6-A7D4-4A7084F73206}"/>
              </a:ext>
            </a:extLst>
          </p:cNvPr>
          <p:cNvSpPr/>
          <p:nvPr/>
        </p:nvSpPr>
        <p:spPr>
          <a:xfrm>
            <a:off x="4810518" y="3930484"/>
            <a:ext cx="235975" cy="167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  <a:endParaRPr lang="el-GR" dirty="0"/>
          </a:p>
        </p:txBody>
      </p:sp>
      <p:sp>
        <p:nvSpPr>
          <p:cNvPr id="10" name="Arrow: Right 9">
            <a:extLst>
              <a:ext uri="{FF2B5EF4-FFF2-40B4-BE49-F238E27FC236}">
                <a16:creationId xmlns="" xmlns:a16="http://schemas.microsoft.com/office/drawing/2014/main" id="{85FD8389-809A-EAD2-79BE-F2D4E630DB7F}"/>
              </a:ext>
            </a:extLst>
          </p:cNvPr>
          <p:cNvSpPr/>
          <p:nvPr/>
        </p:nvSpPr>
        <p:spPr>
          <a:xfrm>
            <a:off x="3269230" y="4349460"/>
            <a:ext cx="235975" cy="167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785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9" grpId="0" animBg="1"/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="" xmlns:a16="http://schemas.microsoft.com/office/drawing/2014/main" id="{B2EC7880-C5D9-40A8-A6B0-3198AD07AD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49224" y="645106"/>
            <a:ext cx="5932551" cy="12598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sz="3200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94543A62-A2AB-454A-878E-D3D9190D5F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227751" y="2371725"/>
            <a:ext cx="3650278" cy="504825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Ήπιο σενάριο παρέμβασης </a:t>
            </a:r>
          </a:p>
          <a:p>
            <a:pPr marL="0" indent="0">
              <a:buNone/>
            </a:pPr>
            <a:endParaRPr lang="el-GR" sz="2400" i="1" dirty="0"/>
          </a:p>
        </p:txBody>
      </p:sp>
      <p:sp>
        <p:nvSpPr>
          <p:cNvPr id="21" name="Freeform 11">
            <a:extLst>
              <a:ext uri="{FF2B5EF4-FFF2-40B4-BE49-F238E27FC236}">
                <a16:creationId xmlns="" xmlns:a16="http://schemas.microsoft.com/office/drawing/2014/main" id="{50553464-41F1-4160-9D02-7C5EC7013B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4F8108E-BE56-ABCE-7EB1-E78CBB812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745" y="1391386"/>
            <a:ext cx="6600380" cy="46698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646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93210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1798" y="1417320"/>
            <a:ext cx="4140772" cy="637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έντονης παρέμβασης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2925" y="2514600"/>
            <a:ext cx="7364891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Λογική μακροπρόθεσμων λύσεων χωρίς περιορισμούς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Ριζοσπαστικό σενάριο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Εκμηδένιση αδυνάτων σημείων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Πλήρης αξιοποίηση ευκαιριών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1798" y="4279307"/>
            <a:ext cx="2473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Κύριες κατευθύνσεις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2925" y="4718304"/>
            <a:ext cx="8462171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γραμμής τραμ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Ανέγερση ξενοδοχειακών συγκροτημάτων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Αναδιάταξη δημοσίων κτιρίων και εγκαταστάσεων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E0A7519-4174-3367-A944-01ED3299012C}"/>
              </a:ext>
            </a:extLst>
          </p:cNvPr>
          <p:cNvSpPr txBox="1"/>
          <p:nvPr/>
        </p:nvSpPr>
        <p:spPr>
          <a:xfrm>
            <a:off x="2591798" y="2108854"/>
            <a:ext cx="110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Στόχοι</a:t>
            </a:r>
          </a:p>
        </p:txBody>
      </p:sp>
    </p:spTree>
    <p:extLst>
      <p:ext uri="{BB962C8B-B14F-4D97-AF65-F5344CB8AC3E}">
        <p14:creationId xmlns:p14="http://schemas.microsoft.com/office/powerpoint/2010/main" val="37399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8618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91068" y="1437132"/>
            <a:ext cx="4005675" cy="682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έντονης παρέμβασης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70239" y="2040729"/>
            <a:ext cx="2417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Γραμμή Τραμ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01369" y="2493428"/>
            <a:ext cx="4268788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Αξιοποίηση σιδηροδρομικών γραμμών – κτιριακού δυναμικού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Σύνδεση πολιτιστικών - αρχαιολογικών σημείων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70239" y="4184714"/>
            <a:ext cx="1124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Στάσεις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70239" y="4584824"/>
            <a:ext cx="4268788" cy="212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Αφετηρία (Παλαιός σταθμός Ο.Σ.Ε)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Άγαλμα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Ποσειδώνα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Νεκροταφείο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Αγία Αναστασία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Τερματισμός (Αρχαία Δίολκος)</a:t>
            </a:r>
          </a:p>
        </p:txBody>
      </p:sp>
      <p:pic>
        <p:nvPicPr>
          <p:cNvPr id="8" name="Εικόνα 96" descr="Εικόνα που περιέχει χάρτης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C4562C46-9F2B-909C-8DEA-0F305D2816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96743" y="2440839"/>
            <a:ext cx="5330431" cy="358332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81743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838071" y="518556"/>
            <a:ext cx="6092949" cy="674338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188402" y="1663125"/>
            <a:ext cx="3506788" cy="40011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l-GR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έντονης παρέμβασης</a:t>
            </a:r>
          </a:p>
          <a:p>
            <a:pPr marL="0" indent="0">
              <a:buNone/>
            </a:pPr>
            <a:endParaRPr lang="el-GR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05355" y="2577113"/>
            <a:ext cx="479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Ξενοδοχειακές μονάδες – Δημόσια κτίρια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22298" y="3288120"/>
            <a:ext cx="4191064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Αξιοποίηση εγκαταλελειμένων κτιρίων ( κτίριο Αγροτικής Ένωσης 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Αναδιάταξη κτιρίων Λιμεναρχείου -  Τελωνείου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7FEEF39-8C4E-4ACB-2429-E4774F1D2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811" y="1145611"/>
            <a:ext cx="4384703" cy="286300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15CD313-F0C4-45C0-659E-0FBF72D3C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710" y="4008616"/>
            <a:ext cx="4248873" cy="28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121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3F4C104D-5F30-4811-9376-566B26E471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49224" y="645106"/>
            <a:ext cx="5827776" cy="12598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sz="310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815E34B-5D02-4E01-A936-E8E1C0AB6F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64272" y="2396328"/>
            <a:ext cx="3904478" cy="422594"/>
          </a:xfrm>
        </p:spPr>
        <p:txBody>
          <a:bodyPr>
            <a:no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έντονης παρέμβασης</a:t>
            </a:r>
          </a:p>
          <a:p>
            <a:pPr marL="0" indent="0">
              <a:buNone/>
            </a:pPr>
            <a:endParaRPr lang="el-GR" sz="2400" i="1" dirty="0"/>
          </a:p>
        </p:txBody>
      </p:sp>
      <p:sp>
        <p:nvSpPr>
          <p:cNvPr id="13" name="Freeform 11">
            <a:extLst>
              <a:ext uri="{FF2B5EF4-FFF2-40B4-BE49-F238E27FC236}">
                <a16:creationId xmlns="" xmlns:a16="http://schemas.microsoft.com/office/drawing/2014/main" id="{7DE3414B-B032-4710-A468-D3285E38C5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F0F9F30-9FCF-C4BF-D054-6C12AE4676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480" y="1392023"/>
            <a:ext cx="6598921" cy="4669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592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1770"/>
          </a:xfrm>
        </p:spPr>
        <p:txBody>
          <a:bodyPr/>
          <a:lstStyle/>
          <a:p>
            <a:r>
              <a:rPr lang="el-G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Προτάσεις – Σενάρια Παρέμβασης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89212" y="1376998"/>
            <a:ext cx="3829876" cy="490728"/>
          </a:xfrm>
        </p:spPr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el-GR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έντονης παρέμβασης</a:t>
            </a:r>
          </a:p>
          <a:p>
            <a:pPr marL="0" indent="0">
              <a:buNone/>
            </a:pPr>
            <a:endParaRPr lang="el-G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89212" y="2067657"/>
            <a:ext cx="5047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Επιλογή σεναρίων – Εξαγωγή συμπερασμάτων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5643" y="2732826"/>
            <a:ext cx="797263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Μηδενικού σενάριο παρέμβασης       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Αποκλεισμός         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συνέχιση προβλημάτων – αναγκών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έντονης παρέμβασης         έντονα ριζοσπαστικό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πιθανή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έλλειψη πόρων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Σενάριο ήπιας παρέμβασης          </a:t>
            </a: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στοχευμένη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ανάπλαση        ικανοποιητικός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προϋπολογισμός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Τελική πρόταση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Ανάδειξη παραλιακού μετώπου – Αναβάθμιση ποιότητας ζωής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567AB8EA-05A5-23D4-AB65-1951EB4B9EE6}"/>
              </a:ext>
            </a:extLst>
          </p:cNvPr>
          <p:cNvSpPr/>
          <p:nvPr/>
        </p:nvSpPr>
        <p:spPr>
          <a:xfrm>
            <a:off x="6046762" y="2965972"/>
            <a:ext cx="247771" cy="150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C89AD7D1-0AFA-C7AB-0234-C615EA4B3ED3}"/>
              </a:ext>
            </a:extLst>
          </p:cNvPr>
          <p:cNvSpPr/>
          <p:nvPr/>
        </p:nvSpPr>
        <p:spPr>
          <a:xfrm>
            <a:off x="5551221" y="4605194"/>
            <a:ext cx="247771" cy="150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Arrow: Right 7">
            <a:extLst>
              <a:ext uri="{FF2B5EF4-FFF2-40B4-BE49-F238E27FC236}">
                <a16:creationId xmlns="" xmlns:a16="http://schemas.microsoft.com/office/drawing/2014/main" id="{DFEBB700-9592-6914-97D4-19C8151C8830}"/>
              </a:ext>
            </a:extLst>
          </p:cNvPr>
          <p:cNvSpPr/>
          <p:nvPr/>
        </p:nvSpPr>
        <p:spPr>
          <a:xfrm>
            <a:off x="5743006" y="3780824"/>
            <a:ext cx="247771" cy="150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Arrow: Right 5">
            <a:extLst>
              <a:ext uri="{FF2B5EF4-FFF2-40B4-BE49-F238E27FC236}">
                <a16:creationId xmlns="" xmlns:a16="http://schemas.microsoft.com/office/drawing/2014/main" id="{567AB8EA-05A5-23D4-AB65-1951EB4B9EE6}"/>
              </a:ext>
            </a:extLst>
          </p:cNvPr>
          <p:cNvSpPr/>
          <p:nvPr/>
        </p:nvSpPr>
        <p:spPr>
          <a:xfrm>
            <a:off x="7810352" y="2965972"/>
            <a:ext cx="247771" cy="150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Arrow: Right 7">
            <a:extLst>
              <a:ext uri="{FF2B5EF4-FFF2-40B4-BE49-F238E27FC236}">
                <a16:creationId xmlns="" xmlns:a16="http://schemas.microsoft.com/office/drawing/2014/main" id="{DFEBB700-9592-6914-97D4-19C8151C8830}"/>
              </a:ext>
            </a:extLst>
          </p:cNvPr>
          <p:cNvSpPr/>
          <p:nvPr/>
        </p:nvSpPr>
        <p:spPr>
          <a:xfrm>
            <a:off x="8110642" y="3777112"/>
            <a:ext cx="247771" cy="150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Arrow: Right 6">
            <a:extLst>
              <a:ext uri="{FF2B5EF4-FFF2-40B4-BE49-F238E27FC236}">
                <a16:creationId xmlns="" xmlns:a16="http://schemas.microsoft.com/office/drawing/2014/main" id="{C89AD7D1-0AFA-C7AB-0234-C615EA4B3ED3}"/>
              </a:ext>
            </a:extLst>
          </p:cNvPr>
          <p:cNvSpPr/>
          <p:nvPr/>
        </p:nvSpPr>
        <p:spPr>
          <a:xfrm>
            <a:off x="8118095" y="4605194"/>
            <a:ext cx="247771" cy="150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428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659FE1-09A4-7FB8-B69C-8E3F2F21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058" y="1519849"/>
            <a:ext cx="8911687" cy="766151"/>
          </a:xfrm>
        </p:spPr>
        <p:txBody>
          <a:bodyPr>
            <a:normAutofit/>
          </a:bodyPr>
          <a:lstStyle/>
          <a:p>
            <a:r>
              <a:rPr lang="el-GR" sz="2400" i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Arial Unicode MS"/>
              </a:rPr>
              <a:t>Ιστορική εξέλιξη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Arial Unicode MS"/>
              </a:rPr>
              <a:t> </a:t>
            </a:r>
            <a:r>
              <a:rPr lang="el-GR" sz="2400" i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Arial Unicode MS"/>
              </a:rPr>
              <a:t>νομικού πλαισίου</a:t>
            </a:r>
            <a:endParaRPr lang="el-GR" sz="2400" i="1" dirty="0"/>
          </a:p>
        </p:txBody>
      </p:sp>
      <p:graphicFrame>
        <p:nvGraphicFramePr>
          <p:cNvPr id="9" name="Content Placeholder 6" descr="SmartArt Process diagram">
            <a:extLst>
              <a:ext uri="{FF2B5EF4-FFF2-40B4-BE49-F238E27FC236}">
                <a16:creationId xmlns="" xmlns:a16="http://schemas.microsoft.com/office/drawing/2014/main" id="{86051CA5-0254-C208-D2B7-65B1E6E3A4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4828506"/>
              </p:ext>
            </p:extLst>
          </p:nvPr>
        </p:nvGraphicFramePr>
        <p:xfrm>
          <a:off x="2435290" y="2229495"/>
          <a:ext cx="9069323" cy="3896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>
            <a:extLst>
              <a:ext uri="{FF2B5EF4-FFF2-40B4-BE49-F238E27FC236}">
                <a16:creationId xmlns="" xmlns:a16="http://schemas.microsoft.com/office/drawing/2014/main" id="{4CC1FE61-EBD5-AC73-CB92-4A10870C3E9C}"/>
              </a:ext>
            </a:extLst>
          </p:cNvPr>
          <p:cNvSpPr txBox="1">
            <a:spLocks/>
          </p:cNvSpPr>
          <p:nvPr/>
        </p:nvSpPr>
        <p:spPr>
          <a:xfrm>
            <a:off x="2592388" y="623888"/>
            <a:ext cx="8912225" cy="6544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Εισαγωγικές έννοιες </a:t>
            </a:r>
          </a:p>
        </p:txBody>
      </p:sp>
    </p:spTree>
    <p:extLst>
      <p:ext uri="{BB962C8B-B14F-4D97-AF65-F5344CB8AC3E}">
        <p14:creationId xmlns:p14="http://schemas.microsoft.com/office/powerpoint/2010/main" val="219946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386ED8F-68AD-0175-708A-9F78CB802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6698" y="2746549"/>
            <a:ext cx="8915400" cy="55935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l-G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Ευχαριστώ πολύ για το χρόνο σας</a:t>
            </a:r>
          </a:p>
        </p:txBody>
      </p:sp>
    </p:spTree>
    <p:extLst>
      <p:ext uri="{BB962C8B-B14F-4D97-AF65-F5344CB8AC3E}">
        <p14:creationId xmlns:p14="http://schemas.microsoft.com/office/powerpoint/2010/main" val="118907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63CB13-4AEF-7094-1C6C-2FC90CE60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9388" y="2404018"/>
            <a:ext cx="3655582" cy="369332"/>
          </a:xfrm>
        </p:spPr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Αλλαγές στο επίπεδο σχεδιασμού</a:t>
            </a: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1A032C0C-8788-342E-1F1C-A1B233F5431F}"/>
              </a:ext>
            </a:extLst>
          </p:cNvPr>
          <p:cNvSpPr txBox="1">
            <a:spLocks/>
          </p:cNvSpPr>
          <p:nvPr/>
        </p:nvSpPr>
        <p:spPr>
          <a:xfrm>
            <a:off x="2592388" y="623888"/>
            <a:ext cx="8912225" cy="6544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Εισαγωγικές έννοιες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9D082-F6CF-2A06-DB8D-0A39DD641E35}"/>
              </a:ext>
            </a:extLst>
          </p:cNvPr>
          <p:cNvSpPr txBox="1"/>
          <p:nvPr/>
        </p:nvSpPr>
        <p:spPr>
          <a:xfrm>
            <a:off x="2099388" y="1660849"/>
            <a:ext cx="7455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Βιώσιμη ανάπτυξη: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34D5D377-43D9-5CF8-0477-9E96F6EB4A92}"/>
              </a:ext>
            </a:extLst>
          </p:cNvPr>
          <p:cNvSpPr/>
          <p:nvPr/>
        </p:nvSpPr>
        <p:spPr>
          <a:xfrm>
            <a:off x="5734422" y="2505069"/>
            <a:ext cx="361578" cy="182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E68449F-F99A-8C35-4232-272B2A5DA4AA}"/>
              </a:ext>
            </a:extLst>
          </p:cNvPr>
          <p:cNvSpPr txBox="1"/>
          <p:nvPr/>
        </p:nvSpPr>
        <p:spPr>
          <a:xfrm>
            <a:off x="6121544" y="2404018"/>
            <a:ext cx="282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Αναγκαιότητα αναπλάσεων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569C94E-0F43-2270-AD54-F670C97D8C86}"/>
              </a:ext>
            </a:extLst>
          </p:cNvPr>
          <p:cNvSpPr txBox="1"/>
          <p:nvPr/>
        </p:nvSpPr>
        <p:spPr>
          <a:xfrm>
            <a:off x="2099388" y="4421987"/>
            <a:ext cx="6187718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Άμβλυνση ανισοτήτων σχετικά με ποιότητα ζωής και οικονομικές συνθήκες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Θέσπιση στόχων για οικονομικό και πολιτικό έλεγχο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00AAEB-EE31-5EE3-A344-AB6F2D66129D}"/>
              </a:ext>
            </a:extLst>
          </p:cNvPr>
          <p:cNvSpPr txBox="1"/>
          <p:nvPr/>
        </p:nvSpPr>
        <p:spPr>
          <a:xfrm>
            <a:off x="9266025" y="2404018"/>
            <a:ext cx="2824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Αλλαγή λειτουργιών πόλης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76AFDF79-9F0D-E8FC-7080-F9EB12273A8D}"/>
              </a:ext>
            </a:extLst>
          </p:cNvPr>
          <p:cNvSpPr txBox="1"/>
          <p:nvPr/>
        </p:nvSpPr>
        <p:spPr>
          <a:xfrm>
            <a:off x="2099388" y="3418411"/>
            <a:ext cx="1278294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Στόχος: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="" xmlns:a16="http://schemas.microsoft.com/office/drawing/2014/main" id="{DFFE7E09-9F38-BE93-4E22-4DB6E99555C0}"/>
              </a:ext>
            </a:extLst>
          </p:cNvPr>
          <p:cNvSpPr/>
          <p:nvPr/>
        </p:nvSpPr>
        <p:spPr>
          <a:xfrm>
            <a:off x="8883040" y="2505069"/>
            <a:ext cx="382985" cy="182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07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9E1A9A18-72C0-5A49-2266-F4FBA46BEFF0}"/>
              </a:ext>
            </a:extLst>
          </p:cNvPr>
          <p:cNvSpPr txBox="1">
            <a:spLocks/>
          </p:cNvSpPr>
          <p:nvPr/>
        </p:nvSpPr>
        <p:spPr>
          <a:xfrm>
            <a:off x="2592388" y="623888"/>
            <a:ext cx="8912225" cy="6544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Εισαγωγικές έννοιες 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48F4C646-3F75-334C-EB4D-1E5DB9473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058" y="1631816"/>
            <a:ext cx="8911687" cy="7661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i="1" dirty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Arial Unicode MS"/>
              </a:rPr>
              <a:t>Θαλάσσιο αστικό μέτωπο</a:t>
            </a:r>
            <a:endParaRPr lang="el-GR" sz="2400" i="1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D52112B-1D0C-C317-8927-D1C854D08EE0}"/>
              </a:ext>
            </a:extLst>
          </p:cNvPr>
          <p:cNvSpPr txBox="1"/>
          <p:nvPr/>
        </p:nvSpPr>
        <p:spPr>
          <a:xfrm>
            <a:off x="2592388" y="2437561"/>
            <a:ext cx="7577979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Ποικιλία στον σχεδιασμό τους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Ανάγκη για ανάπλαση του σε πολλές πόλεις (π.χ Κόρινθος)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78DB85C1-26D8-C63C-1CB9-61C5787E92B6}"/>
              </a:ext>
            </a:extLst>
          </p:cNvPr>
          <p:cNvGrpSpPr/>
          <p:nvPr/>
        </p:nvGrpSpPr>
        <p:grpSpPr>
          <a:xfrm>
            <a:off x="2402874" y="3762366"/>
            <a:ext cx="9470054" cy="2778345"/>
            <a:chOff x="2627615" y="3603925"/>
            <a:chExt cx="9470054" cy="2778345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F061DCD0-9A85-4DF3-353E-B894D570DF4C}"/>
                </a:ext>
              </a:extLst>
            </p:cNvPr>
            <p:cNvSpPr txBox="1"/>
            <p:nvPr/>
          </p:nvSpPr>
          <p:spPr>
            <a:xfrm>
              <a:off x="2627615" y="4247910"/>
              <a:ext cx="2832334" cy="2120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Εθνική νομοθεσία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endParaRPr lang="el-G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Διεθνές θεσμικό πλαίσιο </a:t>
              </a:r>
            </a:p>
            <a:p>
              <a:pPr marL="285750" indent="-285750">
                <a:lnSpc>
                  <a:spcPct val="150000"/>
                </a:lnSpc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endParaRPr lang="el-G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endParaRPr lang="el-G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B52BC99F-E9B9-B31D-2FB2-06B3BF4D198A}"/>
                </a:ext>
              </a:extLst>
            </p:cNvPr>
            <p:cNvSpPr txBox="1"/>
            <p:nvPr/>
          </p:nvSpPr>
          <p:spPr>
            <a:xfrm>
              <a:off x="2764971" y="3603925"/>
              <a:ext cx="21615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Νομοθεσία:</a:t>
              </a:r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="" xmlns:a16="http://schemas.microsoft.com/office/drawing/2014/main" id="{DA6D43CD-5779-6D49-E0F0-CA9EC683402A}"/>
                </a:ext>
              </a:extLst>
            </p:cNvPr>
            <p:cNvSpPr/>
            <p:nvPr/>
          </p:nvSpPr>
          <p:spPr>
            <a:xfrm>
              <a:off x="5109992" y="4470400"/>
              <a:ext cx="326572" cy="16795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B1337833-7318-3225-4B80-DAD5D1A4E1E9}"/>
                </a:ext>
              </a:extLst>
            </p:cNvPr>
            <p:cNvSpPr txBox="1"/>
            <p:nvPr/>
          </p:nvSpPr>
          <p:spPr>
            <a:xfrm>
              <a:off x="5686897" y="3892357"/>
              <a:ext cx="2255429" cy="1156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Ν. 1469/1950 περί προστασίας φυσικού περιβάλλοντος</a:t>
              </a: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="" xmlns:a16="http://schemas.microsoft.com/office/drawing/2014/main" id="{CA64AB43-BB93-4440-FE5E-6CA8F331E5EF}"/>
                </a:ext>
              </a:extLst>
            </p:cNvPr>
            <p:cNvSpPr/>
            <p:nvPr/>
          </p:nvSpPr>
          <p:spPr>
            <a:xfrm>
              <a:off x="7755655" y="4470400"/>
              <a:ext cx="326572" cy="16795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B9C11A91-D5FE-38A9-1AAF-48885D07F14E}"/>
                </a:ext>
              </a:extLst>
            </p:cNvPr>
            <p:cNvSpPr txBox="1"/>
            <p:nvPr/>
          </p:nvSpPr>
          <p:spPr>
            <a:xfrm>
              <a:off x="8243064" y="3892357"/>
              <a:ext cx="3854605" cy="1156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Ν. 2971/2001 περί προστασίας παράκτιων περιοχών και οριοθέτησης αιγιαλού και παραλίας</a:t>
              </a: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="" xmlns:a16="http://schemas.microsoft.com/office/drawing/2014/main" id="{2A38C1DD-159A-2BB1-68A6-3905F71BDB9E}"/>
                </a:ext>
              </a:extLst>
            </p:cNvPr>
            <p:cNvSpPr/>
            <p:nvPr/>
          </p:nvSpPr>
          <p:spPr>
            <a:xfrm>
              <a:off x="9983755" y="4811196"/>
              <a:ext cx="186611" cy="3261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3D1F5C74-AE0B-75DA-617D-579E43177C34}"/>
                </a:ext>
              </a:extLst>
            </p:cNvPr>
            <p:cNvSpPr txBox="1"/>
            <p:nvPr/>
          </p:nvSpPr>
          <p:spPr>
            <a:xfrm>
              <a:off x="8725391" y="5226184"/>
              <a:ext cx="3039241" cy="1156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N. 3937/2011 </a:t>
              </a:r>
              <a:r>
                <a:rPr 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περί ορισμού παράκτιας ζώνης και ειδικές περιοχές προστασίας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328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4">
            <a:extLst>
              <a:ext uri="{FF2B5EF4-FFF2-40B4-BE49-F238E27FC236}">
                <a16:creationId xmlns="" xmlns:a16="http://schemas.microsoft.com/office/drawing/2014/main" id="{55595981-69D5-E8D1-0F0D-734A15A609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sz="quarter" idx="4"/>
          </p:nvPr>
        </p:nvPicPr>
        <p:blipFill rotWithShape="1">
          <a:blip r:embed="rId2"/>
          <a:srcRect r="-10" b="3836"/>
          <a:stretch/>
        </p:blipFill>
        <p:spPr bwMode="auto">
          <a:xfrm>
            <a:off x="6096000" y="1466661"/>
            <a:ext cx="4014286" cy="28534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28EF14-5EFB-36A7-1169-0BAA885DF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691" y="624110"/>
            <a:ext cx="9415574" cy="600195"/>
          </a:xfrm>
        </p:spPr>
        <p:txBody>
          <a:bodyPr>
            <a:normAutofit fontScale="90000"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ανάπλασης σε διεθνές και εθνικό επίπεδο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dirty="0"/>
          </a:p>
        </p:txBody>
      </p:sp>
      <p:pic>
        <p:nvPicPr>
          <p:cNvPr id="15" name="Εικόνα 58">
            <a:extLst>
              <a:ext uri="{FF2B5EF4-FFF2-40B4-BE49-F238E27FC236}">
                <a16:creationId xmlns="" xmlns:a16="http://schemas.microsoft.com/office/drawing/2014/main" id="{8465068A-DF94-F901-F43E-C80518B224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748565" y="3868867"/>
            <a:ext cx="4344954" cy="2587513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DE16BE8-CD5C-5EF4-0892-16A0598DABE1}"/>
              </a:ext>
            </a:extLst>
          </p:cNvPr>
          <p:cNvSpPr txBox="1"/>
          <p:nvPr/>
        </p:nvSpPr>
        <p:spPr>
          <a:xfrm>
            <a:off x="2391269" y="1617427"/>
            <a:ext cx="3442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Διεθνές επίπεδο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CB96A2A-88DD-4514-0CD7-41D86BE75C15}"/>
              </a:ext>
            </a:extLst>
          </p:cNvPr>
          <p:cNvSpPr txBox="1"/>
          <p:nvPr/>
        </p:nvSpPr>
        <p:spPr>
          <a:xfrm>
            <a:off x="2424974" y="2435293"/>
            <a:ext cx="2996112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Βαρκελώνη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Επεμβάσεις: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664C0B7-086A-C49A-455F-8A839A5D1DE4}"/>
              </a:ext>
            </a:extLst>
          </p:cNvPr>
          <p:cNvSpPr txBox="1"/>
          <p:nvPr/>
        </p:nvSpPr>
        <p:spPr>
          <a:xfrm>
            <a:off x="2397489" y="3087849"/>
            <a:ext cx="3436776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Άνοιγμα αστικού ιστού προς τη θάλασσα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8903907-B32F-E983-57B0-F249C79B4458}"/>
              </a:ext>
            </a:extLst>
          </p:cNvPr>
          <p:cNvSpPr txBox="1"/>
          <p:nvPr/>
        </p:nvSpPr>
        <p:spPr>
          <a:xfrm>
            <a:off x="2397489" y="3861999"/>
            <a:ext cx="343677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Κατασκευή μαρίνας σκαφών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7E08C5A-2C4E-3048-701D-B6A8468CEFEF}"/>
              </a:ext>
            </a:extLst>
          </p:cNvPr>
          <p:cNvSpPr txBox="1"/>
          <p:nvPr/>
        </p:nvSpPr>
        <p:spPr>
          <a:xfrm>
            <a:off x="2391269" y="4357395"/>
            <a:ext cx="343677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Κατεδάφιση παλιών αποθηκών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642D15C-1A4F-9DA2-8212-6E9C0320B26E}"/>
              </a:ext>
            </a:extLst>
          </p:cNvPr>
          <p:cNvSpPr txBox="1"/>
          <p:nvPr/>
        </p:nvSpPr>
        <p:spPr>
          <a:xfrm>
            <a:off x="2391269" y="4865186"/>
            <a:ext cx="3436776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πεζογέφυρας</a:t>
            </a:r>
          </a:p>
        </p:txBody>
      </p:sp>
    </p:spTree>
    <p:extLst>
      <p:ext uri="{BB962C8B-B14F-4D97-AF65-F5344CB8AC3E}">
        <p14:creationId xmlns:p14="http://schemas.microsoft.com/office/powerpoint/2010/main" val="294375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190314A9-A358-B511-2100-D05993D38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691" y="624110"/>
            <a:ext cx="9415574" cy="600195"/>
          </a:xfrm>
        </p:spPr>
        <p:txBody>
          <a:bodyPr>
            <a:normAutofit fontScale="90000"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ανάπλασης σε διεθνές και εθνικό επίπεδο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F363348-30B3-5448-4390-3A26DAD658FB}"/>
              </a:ext>
            </a:extLst>
          </p:cNvPr>
          <p:cNvSpPr txBox="1"/>
          <p:nvPr/>
        </p:nvSpPr>
        <p:spPr>
          <a:xfrm>
            <a:off x="2322337" y="1659299"/>
            <a:ext cx="3182724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Κωνσταντινούπολη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Στόχοι: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E7F7FD0-A850-2880-3A01-8320C5FA11BE}"/>
              </a:ext>
            </a:extLst>
          </p:cNvPr>
          <p:cNvSpPr txBox="1"/>
          <p:nvPr/>
        </p:nvSpPr>
        <p:spPr>
          <a:xfrm>
            <a:off x="2247691" y="2426395"/>
            <a:ext cx="444186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νέας αναπτυσσόμενης οικονομίας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13D0014-DABD-D690-E88C-29516D8F5D92}"/>
              </a:ext>
            </a:extLst>
          </p:cNvPr>
          <p:cNvSpPr txBox="1"/>
          <p:nvPr/>
        </p:nvSpPr>
        <p:spPr>
          <a:xfrm>
            <a:off x="2247691" y="3199963"/>
            <a:ext cx="3461657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Αισθητική αναβάθμιση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0ABF253-7DBB-FD24-97CF-68B1EA1FFF42}"/>
              </a:ext>
            </a:extLst>
          </p:cNvPr>
          <p:cNvSpPr txBox="1"/>
          <p:nvPr/>
        </p:nvSpPr>
        <p:spPr>
          <a:xfrm>
            <a:off x="2230036" y="3668233"/>
            <a:ext cx="4572987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Ίδρυση νέου πολυκέντρου μέσω αναδιαμόρφωσης παραλιακού μετώπου</a:t>
            </a:r>
          </a:p>
        </p:txBody>
      </p:sp>
      <p:pic>
        <p:nvPicPr>
          <p:cNvPr id="9" name="Εικόνα 5">
            <a:extLst>
              <a:ext uri="{FF2B5EF4-FFF2-40B4-BE49-F238E27FC236}">
                <a16:creationId xmlns="" xmlns:a16="http://schemas.microsoft.com/office/drawing/2014/main" id="{A33000B2-42E5-A458-E7C9-EB7A8FF253E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86941" y="1654183"/>
            <a:ext cx="4662596" cy="3291568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459027B-72E4-333A-2E1E-B66D5E166FA3}"/>
              </a:ext>
            </a:extLst>
          </p:cNvPr>
          <p:cNvSpPr txBox="1"/>
          <p:nvPr/>
        </p:nvSpPr>
        <p:spPr>
          <a:xfrm>
            <a:off x="1567619" y="5613120"/>
            <a:ext cx="213597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Κριτική των πολιτών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77BA200-EF6D-B92F-5922-1359DF334600}"/>
              </a:ext>
            </a:extLst>
          </p:cNvPr>
          <p:cNvSpPr txBox="1"/>
          <p:nvPr/>
        </p:nvSpPr>
        <p:spPr>
          <a:xfrm>
            <a:off x="4890247" y="5474620"/>
            <a:ext cx="2378813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έλλειψη συμμετοχικού σχεδιασμού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2BBF3F2-5A6F-3A7B-87E9-F323651ACEA3}"/>
              </a:ext>
            </a:extLst>
          </p:cNvPr>
          <p:cNvSpPr txBox="1"/>
          <p:nvPr/>
        </p:nvSpPr>
        <p:spPr>
          <a:xfrm>
            <a:off x="8320936" y="5466412"/>
            <a:ext cx="289175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λανθασμένη εικόνα για την πόλη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="" xmlns:a16="http://schemas.microsoft.com/office/drawing/2014/main" id="{2A392708-DD3F-6FF8-544C-573B2D74F094}"/>
              </a:ext>
            </a:extLst>
          </p:cNvPr>
          <p:cNvSpPr/>
          <p:nvPr/>
        </p:nvSpPr>
        <p:spPr>
          <a:xfrm>
            <a:off x="7581469" y="5698323"/>
            <a:ext cx="445554" cy="182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="" xmlns:a16="http://schemas.microsoft.com/office/drawing/2014/main" id="{5D5AAEA0-A804-08A7-397D-B7DF9F1572A4}"/>
              </a:ext>
            </a:extLst>
          </p:cNvPr>
          <p:cNvSpPr/>
          <p:nvPr/>
        </p:nvSpPr>
        <p:spPr>
          <a:xfrm>
            <a:off x="4150780" y="5698323"/>
            <a:ext cx="445554" cy="182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48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4176</TotalTime>
  <Words>1541</Words>
  <Application>Microsoft Office PowerPoint</Application>
  <PresentationFormat>Ευρεία οθόνη</PresentationFormat>
  <Paragraphs>395</Paragraphs>
  <Slides>50</Slides>
  <Notes>8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50</vt:i4>
      </vt:variant>
    </vt:vector>
  </HeadingPairs>
  <TitlesOfParts>
    <vt:vector size="59" baseType="lpstr">
      <vt:lpstr>Arial Unicode MS</vt:lpstr>
      <vt:lpstr>NSimSun</vt:lpstr>
      <vt:lpstr>Arial</vt:lpstr>
      <vt:lpstr>Calibri</vt:lpstr>
      <vt:lpstr>Century Gothic</vt:lpstr>
      <vt:lpstr>Times New Roman</vt:lpstr>
      <vt:lpstr>Wingdings</vt:lpstr>
      <vt:lpstr>Wingdings 3</vt:lpstr>
      <vt:lpstr>Wisp</vt:lpstr>
      <vt:lpstr>  ΕΘΝΙΚΟ ΜΕΤΣΟΒΙΟ ΠΟΛΥΤΕΧΝΕΙΟ ΤΜΗΜΑ ΤΟΠΟΓΡΑΦΩΝ ΚΑΙ ΜΗΧΑΝΙΚΩΝ ΓΕΩΠΛΗΡΟΦΟΡΙΚΗΣ ΤΟΜΕΑΣ ΓΕΩΓΡΑΦΙΑΣ ΚΑΙ ΠΕΡΙΦΕΡΕΙΑΚΟΥ ΣΧΕΔΙΑΣΜΟΥ    Ανάπλαση του παραλιακού μετώπου της Κορίνθου και της ενοποίησής του με το παραλιακό μέτωπο του Λουτρακίου </vt:lpstr>
      <vt:lpstr>Αντικείμενο - Στόχος</vt:lpstr>
      <vt:lpstr>Εισαγωγικές έννοιες </vt:lpstr>
      <vt:lpstr>Εισαγωγικές έννοιες </vt:lpstr>
      <vt:lpstr>Ιστορική εξέλιξη νομικού πλαισίου</vt:lpstr>
      <vt:lpstr>Παρουσίαση του PowerPoint</vt:lpstr>
      <vt:lpstr>Θαλάσσιο αστικό μέτωπο</vt:lpstr>
      <vt:lpstr>Παραδείγματα ανάπλασης σε διεθνές και εθνικό επίπεδο </vt:lpstr>
      <vt:lpstr>Παραδείγματα ανάπλασης σε διεθνές και εθνικό επίπεδο </vt:lpstr>
      <vt:lpstr>Παρουσίαση του PowerPoint</vt:lpstr>
      <vt:lpstr>Παρουσίαση του PowerPoint</vt:lpstr>
      <vt:lpstr>Ανάλυση σε επίπεδο νομού </vt:lpstr>
      <vt:lpstr>Ανάλυση σε επίπεδο νομού Χρήσεις γης / Γεωγραφία και κατανομή πληθυσμού  </vt:lpstr>
      <vt:lpstr>Ανάλυση σε επίπεδο νομού  </vt:lpstr>
      <vt:lpstr>Ανάλυση περιοχής μελέτης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Ανάλυση περιοχής μελέτης  </vt:lpstr>
      <vt:lpstr>Ανάλυση περιοχής μελέτης</vt:lpstr>
      <vt:lpstr>Ανάλυση περιοχής μελέτης</vt:lpstr>
      <vt:lpstr>Ανάλυση περιοχής μελέτης</vt:lpstr>
      <vt:lpstr>Ανάλυση περιοχής μελέτης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Προτάσεις – Σενάρια Παρέμβασης</vt:lpstr>
      <vt:lpstr>Παρουσίαση του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ΕΘΝΙΚΟ ΜΕΤΣΟΒΙΟ ΠΟΛΥΤΕΧΝΕΙΟ ΤΜΗΜΑ ΤΟΠΟΓΡΑΦΩΝ ΚΑΙ ΜΗΧΑΝΙΚΩΝ ΓΕΩΠΛΗΡΟΦΟΡΙΚΗΣ ΤΟΜΕΑΣ ΓΕΩΓΡΑΦΙΑΣ ΚΑΙ ΠΕΡΙΦΕΡΕΙΑΚΟΥ ΣΧΕΔΙΑΣΜΟΥ    Ανάπλαση του παραλιακού μετώπου της Κορίνθου και της ενοποίησής του με το παραλιακό μέτωπο του Λουτρακίου</dc:title>
  <dc:creator>Λογαριασμός Microsoft</dc:creator>
  <cp:lastModifiedBy>Λογαριασμός Microsoft</cp:lastModifiedBy>
  <cp:revision>124</cp:revision>
  <dcterms:created xsi:type="dcterms:W3CDTF">2023-02-21T12:31:42Z</dcterms:created>
  <dcterms:modified xsi:type="dcterms:W3CDTF">2023-03-09T15:05:04Z</dcterms:modified>
</cp:coreProperties>
</file>