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video/mp4" Extension="mp4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37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Open Sans" charset="1" panose="020B0606030504020204"/>
      <p:regular r:id="rId10"/>
    </p:embeddedFont>
    <p:embeddedFont>
      <p:font typeface="Open Sans Bold" charset="1" panose="020B0806030504020204"/>
      <p:regular r:id="rId11"/>
    </p:embeddedFont>
    <p:embeddedFont>
      <p:font typeface="Open Sans Italics" charset="1" panose="020B0606030504020204"/>
      <p:regular r:id="rId12"/>
    </p:embeddedFont>
    <p:embeddedFont>
      <p:font typeface="Open Sans Bold Italics" charset="1" panose="020B0806030504020204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slides/slide1.xml" Type="http://schemas.openxmlformats.org/officeDocument/2006/relationships/slide"/><Relationship Id="rId15" Target="slides/slide2.xml" Type="http://schemas.openxmlformats.org/officeDocument/2006/relationships/slide"/><Relationship Id="rId16" Target="slides/slide3.xml" Type="http://schemas.openxmlformats.org/officeDocument/2006/relationships/slide"/><Relationship Id="rId17" Target="slides/slide4.xml" Type="http://schemas.openxmlformats.org/officeDocument/2006/relationships/slide"/><Relationship Id="rId18" Target="slides/slide5.xml" Type="http://schemas.openxmlformats.org/officeDocument/2006/relationships/slide"/><Relationship Id="rId19" Target="slides/slide6.xml" Type="http://schemas.openxmlformats.org/officeDocument/2006/relationships/slide"/><Relationship Id="rId2" Target="presProps.xml" Type="http://schemas.openxmlformats.org/officeDocument/2006/relationships/presProps"/><Relationship Id="rId20" Target="slides/slide7.xml" Type="http://schemas.openxmlformats.org/officeDocument/2006/relationships/slide"/><Relationship Id="rId21" Target="slides/slide8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26" Target="slides/slide13.xml" Type="http://schemas.openxmlformats.org/officeDocument/2006/relationships/slide"/><Relationship Id="rId27" Target="slides/slide14.xml" Type="http://schemas.openxmlformats.org/officeDocument/2006/relationships/slide"/><Relationship Id="rId28" Target="slides/slide15.xml" Type="http://schemas.openxmlformats.org/officeDocument/2006/relationships/slide"/><Relationship Id="rId29" Target="slides/slide16.xml" Type="http://schemas.openxmlformats.org/officeDocument/2006/relationships/slide"/><Relationship Id="rId3" Target="viewProps.xml" Type="http://schemas.openxmlformats.org/officeDocument/2006/relationships/viewProps"/><Relationship Id="rId30" Target="slides/slide17.xml" Type="http://schemas.openxmlformats.org/officeDocument/2006/relationships/slide"/><Relationship Id="rId31" Target="slides/slide18.xml" Type="http://schemas.openxmlformats.org/officeDocument/2006/relationships/slide"/><Relationship Id="rId32" Target="slides/slide19.xml" Type="http://schemas.openxmlformats.org/officeDocument/2006/relationships/slide"/><Relationship Id="rId33" Target="slides/slide20.xml" Type="http://schemas.openxmlformats.org/officeDocument/2006/relationships/slide"/><Relationship Id="rId34" Target="slides/slide21.xml" Type="http://schemas.openxmlformats.org/officeDocument/2006/relationships/slide"/><Relationship Id="rId35" Target="slides/slide22.xml" Type="http://schemas.openxmlformats.org/officeDocument/2006/relationships/slide"/><Relationship Id="rId36" Target="slides/slide23.xml" Type="http://schemas.openxmlformats.org/officeDocument/2006/relationships/slide"/><Relationship Id="rId37" Target="notesMasters/notesMaster1.xml" Type="http://schemas.openxmlformats.org/officeDocument/2006/relationships/notesMaster"/><Relationship Id="rId38" Target="theme/theme2.xml" Type="http://schemas.openxmlformats.org/officeDocument/2006/relationships/theme"/><Relationship Id="rId39" Target="notesSlides/notesSlide1.xml" Type="http://schemas.openxmlformats.org/officeDocument/2006/relationships/notesSlide"/><Relationship Id="rId4" Target="theme/theme1.xml" Type="http://schemas.openxmlformats.org/officeDocument/2006/relationships/theme"/><Relationship Id="rId40" Target="notesSlides/notesSlide2.xml" Type="http://schemas.openxmlformats.org/officeDocument/2006/relationships/notesSlide"/><Relationship Id="rId41" Target="notesSlides/notesSlide3.xml" Type="http://schemas.openxmlformats.org/officeDocument/2006/relationships/notesSlid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notesMasters/_rels/notesMaster1.xml.rels><?xml version="1.0" encoding="UTF-8" standalone="no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_rels/notesSlide2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3.xml.rels><?xml version="1.0" encoding="UTF-8" standalone="no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notesSlide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- Ποιες δυνατότητες;</a:t>
            </a:r>
          </a:p>
          <a:p>
            <a:r>
              <a:rPr lang="en-US"/>
              <a:t/>
            </a:r>
          </a:p>
          <a:p>
            <a:r>
              <a:rPr lang="en-US"/>
              <a:t>Τόσο όσον αφορά την οπτικοποίηση, όσο και την ευκολία χρήσης, την φιλικότητα προς τον χρήστη και την διεπαφή τους.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2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/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notesSlides/notesSlide3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- Ποιες δυνατότητες;</a:t>
            </a:r>
          </a:p>
          <a:p>
            <a:r>
              <a:rPr lang="en-US"/>
              <a:t/>
            </a:r>
          </a:p>
          <a:p>
            <a:r>
              <a:rPr lang="en-US"/>
              <a:t>Τόσο όσον αφορά την οπτικοποίηση, όσο και την ευκολία χρήσης, την φιλικότητα προς τον χρήστη και την διεπαφή τους.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13.png" Type="http://schemas.openxmlformats.org/officeDocument/2006/relationships/image"/><Relationship Id="rId5" Target="../media/image14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7.png" Type="http://schemas.openxmlformats.org/officeDocument/2006/relationships/image"/><Relationship Id="rId5" Target="../media/image28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29.png" Type="http://schemas.openxmlformats.org/officeDocument/2006/relationships/image"/><Relationship Id="rId5" Target="../media/image30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31.png" Type="http://schemas.openxmlformats.org/officeDocument/2006/relationships/image"/><Relationship Id="rId5" Target="../media/image32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33.png" Type="http://schemas.openxmlformats.org/officeDocument/2006/relationships/image"/><Relationship Id="rId5" Target="../media/image34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35.png" Type="http://schemas.openxmlformats.org/officeDocument/2006/relationships/image"/><Relationship Id="rId5" Target="../media/image36.png" Type="http://schemas.openxmlformats.org/officeDocument/2006/relationships/image"/><Relationship Id="rId6" Target="../media/image37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38.png" Type="http://schemas.openxmlformats.org/officeDocument/2006/relationships/image"/><Relationship Id="rId5" Target="../media/image39.png" Type="http://schemas.openxmlformats.org/officeDocument/2006/relationships/image"/></Relationships>
</file>

<file path=ppt/slides/_rels/slide1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42.jpeg" Type="http://schemas.openxmlformats.org/officeDocument/2006/relationships/image"/><Relationship Id="rId5" Target="../media/VAFoPR3jO0A.mp4" Type="http://schemas.openxmlformats.org/officeDocument/2006/relationships/video"/><Relationship Id="rId6" Target="../media/VAFoPR3jO0A.mp4" Type="http://schemas.microsoft.com/office/2007/relationships/media"/><Relationship Id="rId7" Target="../media/image43.png" Type="http://schemas.openxmlformats.org/officeDocument/2006/relationships/image"/></Relationships>
</file>

<file path=ppt/slides/_rels/slide1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4.png" Type="http://schemas.openxmlformats.org/officeDocument/2006/relationships/image"/><Relationship Id="rId3" Target="../media/image45.svg" Type="http://schemas.openxmlformats.org/officeDocument/2006/relationships/image"/></Relationships>
</file>

<file path=ppt/slides/_rels/slide1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png" Type="http://schemas.openxmlformats.org/officeDocument/2006/relationships/image"/><Relationship Id="rId3" Target="../media/image47.sv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5.png" Type="http://schemas.openxmlformats.org/officeDocument/2006/relationships/image"/><Relationship Id="rId4" Target="../media/image6.svg" Type="http://schemas.openxmlformats.org/officeDocument/2006/relationships/image"/></Relationships>
</file>

<file path=ppt/slides/_rels/slide2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8.png" Type="http://schemas.openxmlformats.org/officeDocument/2006/relationships/image"/><Relationship Id="rId5" Target="../media/image49.svg" Type="http://schemas.openxmlformats.org/officeDocument/2006/relationships/image"/></Relationships>
</file>

<file path=ppt/slides/_rels/slide2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48.png" Type="http://schemas.openxmlformats.org/officeDocument/2006/relationships/image"/><Relationship Id="rId5" Target="../media/image49.svg" Type="http://schemas.openxmlformats.org/officeDocument/2006/relationships/image"/></Relationships>
</file>

<file path=ppt/slides/_rels/slide2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0.png" Type="http://schemas.openxmlformats.org/officeDocument/2006/relationships/image"/><Relationship Id="rId3" Target="../media/image41.svg" Type="http://schemas.openxmlformats.org/officeDocument/2006/relationships/image"/><Relationship Id="rId4" Target="../media/image50.jpeg" Type="http://schemas.openxmlformats.org/officeDocument/2006/relationships/image"/><Relationship Id="rId5" Target="../media/VAFojCso9yg.mp4" Type="http://schemas.openxmlformats.org/officeDocument/2006/relationships/video"/><Relationship Id="rId6" Target="../media/VAFojCso9yg.mp4" Type="http://schemas.microsoft.com/office/2007/relationships/media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7.png" Type="http://schemas.openxmlformats.org/officeDocument/2006/relationships/image"/><Relationship Id="rId4" Target="../media/image8.svg" Type="http://schemas.openxmlformats.org/officeDocument/2006/relationships/image"/><Relationship Id="rId5" Target="../media/image9.png" Type="http://schemas.openxmlformats.org/officeDocument/2006/relationships/image"/><Relationship Id="rId6" Target="../media/image10.sv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5.png" Type="http://schemas.openxmlformats.org/officeDocument/2006/relationships/image"/><Relationship Id="rId4" Target="../media/image6.svg" Type="http://schemas.openxmlformats.org/officeDocument/2006/relationships/image"/><Relationship Id="rId5" Target="../media/image11.png" Type="http://schemas.openxmlformats.org/officeDocument/2006/relationships/image"/><Relationship Id="rId6" Target="../media/image12.sv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21.png" Type="http://schemas.openxmlformats.org/officeDocument/2006/relationships/image"/><Relationship Id="rId7" Target="../media/image22.png" Type="http://schemas.openxmlformats.org/officeDocument/2006/relationships/image"/><Relationship Id="rId8" Target="../media/image23.sv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1.png" Type="http://schemas.openxmlformats.org/officeDocument/2006/relationships/image"/><Relationship Id="rId7" Target="../media/image12.sv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2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853278" y="2615657"/>
            <a:ext cx="10946941" cy="8896877"/>
          </a:xfrm>
          <a:custGeom>
            <a:avLst/>
            <a:gdLst/>
            <a:ahLst/>
            <a:cxnLst/>
            <a:rect r="r" b="b" t="t" l="l"/>
            <a:pathLst>
              <a:path h="8896877" w="10946941">
                <a:moveTo>
                  <a:pt x="0" y="0"/>
                </a:moveTo>
                <a:lnTo>
                  <a:pt x="10946941" y="0"/>
                </a:lnTo>
                <a:lnTo>
                  <a:pt x="10946941" y="8896877"/>
                </a:lnTo>
                <a:lnTo>
                  <a:pt x="0" y="889687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243554" y="-1718684"/>
            <a:ext cx="5643741" cy="4114800"/>
          </a:xfrm>
          <a:custGeom>
            <a:avLst/>
            <a:gdLst/>
            <a:ahLst/>
            <a:cxnLst/>
            <a:rect r="r" b="b" t="t" l="l"/>
            <a:pathLst>
              <a:path h="4114800" w="5643741">
                <a:moveTo>
                  <a:pt x="0" y="0"/>
                </a:moveTo>
                <a:lnTo>
                  <a:pt x="5643740" y="0"/>
                </a:lnTo>
                <a:lnTo>
                  <a:pt x="564374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9998267"/>
            <a:ext cx="9144000" cy="288733"/>
            <a:chOff x="0" y="0"/>
            <a:chExt cx="2408296" cy="76045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2408296" cy="76045"/>
            </a:xfrm>
            <a:custGeom>
              <a:avLst/>
              <a:gdLst/>
              <a:ahLst/>
              <a:cxnLst/>
              <a:rect r="r" b="b" t="t" l="l"/>
              <a:pathLst>
                <a:path h="76045" w="2408296">
                  <a:moveTo>
                    <a:pt x="0" y="0"/>
                  </a:moveTo>
                  <a:lnTo>
                    <a:pt x="2408296" y="0"/>
                  </a:lnTo>
                  <a:lnTo>
                    <a:pt x="2408296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7" id="7"/>
          <p:cNvSpPr txBox="true"/>
          <p:nvPr/>
        </p:nvSpPr>
        <p:spPr>
          <a:xfrm rot="0">
            <a:off x="476139" y="2323820"/>
            <a:ext cx="11872186" cy="3521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7000"/>
              </a:lnSpc>
            </a:pPr>
            <a:r>
              <a:rPr lang="en-US" sz="5000" spc="-85">
                <a:solidFill>
                  <a:srgbClr val="4E5066"/>
                </a:solidFill>
                <a:latin typeface="Open Sans Bold"/>
              </a:rPr>
              <a:t>Χρήση λογισμικών ανοιχτού κώδικα στην οπτικοποίηση</a:t>
            </a:r>
          </a:p>
          <a:p>
            <a:pPr>
              <a:lnSpc>
                <a:spcPts val="7000"/>
              </a:lnSpc>
            </a:pPr>
            <a:r>
              <a:rPr lang="en-US" sz="5000" spc="-85">
                <a:solidFill>
                  <a:srgbClr val="4E5066"/>
                </a:solidFill>
                <a:latin typeface="Open Sans Bold"/>
              </a:rPr>
              <a:t>αποτελεσμάτων υπολογισμών ατμοσφαιρικών ροών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76139" y="5844895"/>
            <a:ext cx="6915784" cy="608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119"/>
              </a:lnSpc>
            </a:pPr>
            <a:r>
              <a:rPr lang="en-US" sz="3199">
                <a:solidFill>
                  <a:srgbClr val="4E5066"/>
                </a:solidFill>
                <a:latin typeface="Open Sans"/>
              </a:rPr>
              <a:t>Γαραντζιώτη Χριστίνα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717591" y="7261225"/>
            <a:ext cx="6135687" cy="1997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2500">
                <a:solidFill>
                  <a:srgbClr val="4E5066"/>
                </a:solidFill>
                <a:latin typeface="Open Sans Bold"/>
              </a:rPr>
              <a:t>Τριμελής Συμβουλευτική Επιτροπή:</a:t>
            </a:r>
          </a:p>
          <a:p>
            <a:pPr algn="ctr">
              <a:lnSpc>
                <a:spcPts val="4000"/>
              </a:lnSpc>
            </a:pPr>
            <a:r>
              <a:rPr lang="en-US" sz="2500">
                <a:solidFill>
                  <a:srgbClr val="4E5066"/>
                </a:solidFill>
                <a:latin typeface="Open Sans"/>
              </a:rPr>
              <a:t> Μπούρης Δημήτριος (Επιβλέπων)</a:t>
            </a:r>
          </a:p>
          <a:p>
            <a:pPr algn="ctr">
              <a:lnSpc>
                <a:spcPts val="4000"/>
              </a:lnSpc>
            </a:pPr>
            <a:r>
              <a:rPr lang="en-US" sz="2500">
                <a:solidFill>
                  <a:srgbClr val="4E5066"/>
                </a:solidFill>
                <a:latin typeface="Open Sans"/>
              </a:rPr>
              <a:t>Βουτσινάς Σπυρίδων </a:t>
            </a:r>
          </a:p>
          <a:p>
            <a:pPr algn="ctr">
              <a:lnSpc>
                <a:spcPts val="4000"/>
              </a:lnSpc>
            </a:pPr>
            <a:r>
              <a:rPr lang="en-US" sz="2500">
                <a:solidFill>
                  <a:srgbClr val="4E5066"/>
                </a:solidFill>
                <a:latin typeface="Open Sans"/>
              </a:rPr>
              <a:t>Αναγνωστόπουλος Ιωάννης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636998" y="252991"/>
            <a:ext cx="12651888" cy="43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300">
                <a:solidFill>
                  <a:srgbClr val="4E5066"/>
                </a:solidFill>
                <a:latin typeface="Open Sans"/>
              </a:rPr>
              <a:t>Εθνικό Μετσόβιο Πολυτεχνείο - Σχολή Μηχανολόγων Μηχανικών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76139" y="9367617"/>
            <a:ext cx="6915784" cy="4356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80"/>
              </a:lnSpc>
            </a:pPr>
            <a:r>
              <a:rPr lang="en-US" sz="2300">
                <a:solidFill>
                  <a:srgbClr val="4E5066"/>
                </a:solidFill>
                <a:latin typeface="Open Sans Bold"/>
              </a:rPr>
              <a:t>Αθήνα, Ιούλιος 2023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0" y="0"/>
            <a:ext cx="7352672" cy="10287000"/>
            <a:chOff x="0" y="0"/>
            <a:chExt cx="1936506" cy="2709333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936506" cy="2709333"/>
            </a:xfrm>
            <a:custGeom>
              <a:avLst/>
              <a:gdLst/>
              <a:ahLst/>
              <a:cxnLst/>
              <a:rect r="r" b="b" t="t" l="l"/>
              <a:pathLst>
                <a:path h="2709333" w="1936506">
                  <a:moveTo>
                    <a:pt x="0" y="0"/>
                  </a:moveTo>
                  <a:lnTo>
                    <a:pt x="1936506" y="0"/>
                  </a:lnTo>
                  <a:lnTo>
                    <a:pt x="193650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-1589731" y="7183004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3" y="0"/>
                </a:lnTo>
                <a:lnTo>
                  <a:pt x="6267753" y="5093973"/>
                </a:lnTo>
                <a:lnTo>
                  <a:pt x="0" y="50939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0" y="0"/>
            <a:ext cx="6212838" cy="288733"/>
            <a:chOff x="0" y="0"/>
            <a:chExt cx="1636303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7549526" y="4588723"/>
            <a:ext cx="8440037" cy="1981233"/>
            <a:chOff x="0" y="0"/>
            <a:chExt cx="11253382" cy="2641644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2685757" y="775515"/>
              <a:ext cx="277474" cy="396391"/>
            </a:xfrm>
            <a:custGeom>
              <a:avLst/>
              <a:gdLst/>
              <a:ahLst/>
              <a:cxnLst/>
              <a:rect r="r" b="b" t="t" l="l"/>
              <a:pathLst>
                <a:path h="396391" w="277474">
                  <a:moveTo>
                    <a:pt x="0" y="0"/>
                  </a:moveTo>
                  <a:lnTo>
                    <a:pt x="277474" y="0"/>
                  </a:lnTo>
                  <a:lnTo>
                    <a:pt x="277474" y="396391"/>
                  </a:lnTo>
                  <a:lnTo>
                    <a:pt x="0" y="39639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2" id="12"/>
            <p:cNvSpPr txBox="true"/>
            <p:nvPr/>
          </p:nvSpPr>
          <p:spPr>
            <a:xfrm rot="0">
              <a:off x="936523" y="926086"/>
              <a:ext cx="10316859" cy="171555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Φόρτωση αρχείου γεωμετρίας .obj</a:t>
              </a:r>
            </a:p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Εισαγωγή αρχείων .vtk, .vtu</a:t>
              </a:r>
            </a:p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Επεξεργασία αποτελεσμάτων </a:t>
              </a:r>
            </a:p>
          </p:txBody>
        </p:sp>
        <p:sp>
          <p:nvSpPr>
            <p:cNvPr name="TextBox 13" id="13"/>
            <p:cNvSpPr txBox="true"/>
            <p:nvPr/>
          </p:nvSpPr>
          <p:spPr>
            <a:xfrm rot="0">
              <a:off x="1243450" y="54898"/>
              <a:ext cx="3162088" cy="7296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000000"/>
                  </a:solidFill>
                  <a:latin typeface="Open Sans"/>
                </a:rPr>
                <a:t>Διαδικασία: </a:t>
              </a:r>
            </a:p>
          </p:txBody>
        </p:sp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936523" cy="906086"/>
            </a:xfrm>
            <a:custGeom>
              <a:avLst/>
              <a:gdLst/>
              <a:ahLst/>
              <a:cxnLst/>
              <a:rect r="r" b="b" t="t" l="l"/>
              <a:pathLst>
                <a:path h="906086" w="936523">
                  <a:moveTo>
                    <a:pt x="0" y="0"/>
                  </a:moveTo>
                  <a:lnTo>
                    <a:pt x="936523" y="0"/>
                  </a:lnTo>
                  <a:lnTo>
                    <a:pt x="936523" y="906086"/>
                  </a:lnTo>
                  <a:lnTo>
                    <a:pt x="0" y="9060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7549526" y="808342"/>
            <a:ext cx="9876390" cy="3315450"/>
            <a:chOff x="0" y="0"/>
            <a:chExt cx="13168520" cy="44206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936523" cy="906086"/>
            </a:xfrm>
            <a:custGeom>
              <a:avLst/>
              <a:gdLst/>
              <a:ahLst/>
              <a:cxnLst/>
              <a:rect r="r" b="b" t="t" l="l"/>
              <a:pathLst>
                <a:path h="906086" w="936523">
                  <a:moveTo>
                    <a:pt x="0" y="0"/>
                  </a:moveTo>
                  <a:lnTo>
                    <a:pt x="936523" y="0"/>
                  </a:lnTo>
                  <a:lnTo>
                    <a:pt x="936523" y="906086"/>
                  </a:lnTo>
                  <a:lnTo>
                    <a:pt x="0" y="9060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17" id="17"/>
            <p:cNvSpPr txBox="true"/>
            <p:nvPr/>
          </p:nvSpPr>
          <p:spPr>
            <a:xfrm rot="0">
              <a:off x="1225765" y="54898"/>
              <a:ext cx="3474932" cy="7296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620"/>
                </a:lnSpc>
              </a:pPr>
              <a:r>
                <a:rPr lang="en-US" sz="3300">
                  <a:solidFill>
                    <a:srgbClr val="000000"/>
                  </a:solidFill>
                  <a:latin typeface="Open Sans"/>
                </a:rPr>
                <a:t>Περιπτώσεις:</a:t>
              </a:r>
            </a:p>
          </p:txBody>
        </p:sp>
        <p:sp>
          <p:nvSpPr>
            <p:cNvPr name="TextBox 18" id="18"/>
            <p:cNvSpPr txBox="true"/>
            <p:nvPr/>
          </p:nvSpPr>
          <p:spPr>
            <a:xfrm rot="0">
              <a:off x="936523" y="921961"/>
              <a:ext cx="12231996" cy="349863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Τοπογραφία beach bar με / χωρίς βλάστηση , πλέγμα μεγέθους ~</a:t>
              </a:r>
              <a:r>
                <a:rPr lang="en-US" sz="2499">
                  <a:solidFill>
                    <a:srgbClr val="000000"/>
                  </a:solidFill>
                  <a:latin typeface="Open Sans Bold"/>
                </a:rPr>
                <a:t>5.5 εκατ. κελιών</a:t>
              </a:r>
              <a:r>
                <a:rPr lang="en-US" sz="2499">
                  <a:solidFill>
                    <a:srgbClr val="000000"/>
                  </a:solidFill>
                  <a:latin typeface="Open Sans"/>
                </a:rPr>
                <a:t> </a:t>
              </a:r>
            </a:p>
            <a:p>
              <a:pPr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Τοπογραφία εξοχικής κατοικίας με / χωρίς τοπική πύκνωση, πλέγμα μεγέθους ~</a:t>
              </a:r>
              <a:r>
                <a:rPr lang="en-US" sz="2499">
                  <a:solidFill>
                    <a:srgbClr val="000000"/>
                  </a:solidFill>
                  <a:latin typeface="Open Sans Bold"/>
                </a:rPr>
                <a:t>5.5 εκατ. κελιών</a:t>
              </a:r>
              <a:r>
                <a:rPr lang="en-US" sz="2499">
                  <a:solidFill>
                    <a:srgbClr val="000000"/>
                  </a:solidFill>
                  <a:latin typeface="Open Sans"/>
                </a:rPr>
                <a:t> &amp; </a:t>
              </a:r>
              <a:r>
                <a:rPr lang="en-US" sz="2499">
                  <a:solidFill>
                    <a:srgbClr val="000000"/>
                  </a:solidFill>
                  <a:latin typeface="Open Sans Bold"/>
                </a:rPr>
                <a:t>~1,5 εκατ. κελιών</a:t>
              </a:r>
              <a:r>
                <a:rPr lang="en-US" sz="2499">
                  <a:solidFill>
                    <a:srgbClr val="000000"/>
                  </a:solidFill>
                  <a:latin typeface="Open Sans"/>
                </a:rPr>
                <a:t> στην περιοχή πύκνωσης </a:t>
              </a:r>
            </a:p>
            <a:p>
              <a:pPr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Ροή διαμέσου τετράγωνου κυλίνδρου (square cylinder)</a:t>
              </a: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909325" y="817867"/>
            <a:ext cx="5438628" cy="247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Αριθμητική Μεθοδολογία </a:t>
            </a:r>
          </a:p>
          <a:p>
            <a:pPr>
              <a:lnSpc>
                <a:spcPts val="6599"/>
              </a:lnSpc>
            </a:pPr>
          </a:p>
        </p:txBody>
      </p:sp>
      <p:sp>
        <p:nvSpPr>
          <p:cNvPr name="TextBox 20" id="20"/>
          <p:cNvSpPr txBox="true"/>
          <p:nvPr/>
        </p:nvSpPr>
        <p:spPr>
          <a:xfrm rot="0">
            <a:off x="909325" y="2624872"/>
            <a:ext cx="5671887" cy="4121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519"/>
              </a:lnSpc>
            </a:pPr>
            <a:r>
              <a:rPr lang="en-US" sz="2199">
                <a:solidFill>
                  <a:srgbClr val="E9EAEC"/>
                </a:solidFill>
                <a:latin typeface="Open Sans"/>
              </a:rPr>
              <a:t>Εφαρμογή στα λογισμικά οπτικοποίησης *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40392" y="4227928"/>
            <a:ext cx="5809753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Διερεύνηση του βαθμού επιρροής των διαβαθμίσεων ρευστομηχανικών μεγεθών στις συνθήκες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διαβίωσης σε συγκεκριμένα κτίρια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09325" y="3438357"/>
            <a:ext cx="1245235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"/>
              </a:rPr>
              <a:t>Ζήτημα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840392" y="6364703"/>
            <a:ext cx="5030303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920"/>
              </a:lnSpc>
              <a:spcBef>
                <a:spcPct val="0"/>
              </a:spcBef>
            </a:pPr>
            <a:r>
              <a:rPr lang="en-US" sz="2800" strike="noStrike" u="none">
                <a:solidFill>
                  <a:srgbClr val="E9EAEC"/>
                </a:solidFill>
                <a:latin typeface="Open Sans"/>
              </a:rPr>
              <a:t>Εκδόσεις λογισμικών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840392" y="7227032"/>
            <a:ext cx="5507561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Tecplot 360 2006</a:t>
            </a:r>
          </a:p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ParaView 5.9.1</a:t>
            </a:r>
          </a:p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VisIt 3.3.1</a:t>
            </a:r>
          </a:p>
          <a:p>
            <a:pPr algn="just"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Blender 3.4.1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30471" y="9449532"/>
            <a:ext cx="6650145" cy="10991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40"/>
              </a:lnSpc>
              <a:spcBef>
                <a:spcPct val="0"/>
              </a:spcBef>
            </a:pPr>
            <a:r>
              <a:rPr lang="en-US" sz="2100">
                <a:solidFill>
                  <a:srgbClr val="E9EAEC"/>
                </a:solidFill>
                <a:latin typeface="Open Sans"/>
              </a:rPr>
              <a:t>*Χρήση δεδομένων </a:t>
            </a:r>
            <a:r>
              <a:rPr lang="en-US" sz="2100">
                <a:solidFill>
                  <a:srgbClr val="E9EAEC"/>
                </a:solidFill>
                <a:latin typeface="Open Sans"/>
              </a:rPr>
              <a:t>υπολογιστικών προσωμοιώσεων του προσωπικού του Εργαστηρίου Καινοτόμων Περιβαλλοντικών Τεχνολογιών του ΕΜΠ</a:t>
            </a:r>
          </a:p>
        </p:txBody>
      </p:sp>
      <p:grpSp>
        <p:nvGrpSpPr>
          <p:cNvPr name="Group 26" id="26"/>
          <p:cNvGrpSpPr/>
          <p:nvPr/>
        </p:nvGrpSpPr>
        <p:grpSpPr>
          <a:xfrm rot="0">
            <a:off x="7560035" y="7034887"/>
            <a:ext cx="8429528" cy="2452745"/>
            <a:chOff x="0" y="0"/>
            <a:chExt cx="11239370" cy="3270327"/>
          </a:xfrm>
        </p:grpSpPr>
        <p:sp>
          <p:nvSpPr>
            <p:cNvPr name="Freeform 27" id="27"/>
            <p:cNvSpPr/>
            <p:nvPr/>
          </p:nvSpPr>
          <p:spPr>
            <a:xfrm flipH="false" flipV="false" rot="0">
              <a:off x="0" y="0"/>
              <a:ext cx="936523" cy="906086"/>
            </a:xfrm>
            <a:custGeom>
              <a:avLst/>
              <a:gdLst/>
              <a:ahLst/>
              <a:cxnLst/>
              <a:rect r="r" b="b" t="t" l="l"/>
              <a:pathLst>
                <a:path h="906086" w="936523">
                  <a:moveTo>
                    <a:pt x="0" y="0"/>
                  </a:moveTo>
                  <a:lnTo>
                    <a:pt x="936523" y="0"/>
                  </a:lnTo>
                  <a:lnTo>
                    <a:pt x="936523" y="906086"/>
                  </a:lnTo>
                  <a:lnTo>
                    <a:pt x="0" y="9060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TextBox 28" id="28"/>
            <p:cNvSpPr txBox="true"/>
            <p:nvPr/>
          </p:nvSpPr>
          <p:spPr>
            <a:xfrm rot="0">
              <a:off x="1170806" y="-10179"/>
              <a:ext cx="6646040" cy="72961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>
                <a:lnSpc>
                  <a:spcPts val="4620"/>
                </a:lnSpc>
              </a:pPr>
              <a:r>
                <a:rPr lang="en-US" sz="3300">
                  <a:solidFill>
                    <a:srgbClr val="000000"/>
                  </a:solidFill>
                  <a:latin typeface="Open Sans"/>
                </a:rPr>
                <a:t>Σημεία σύγκρισης : </a:t>
              </a:r>
            </a:p>
          </p:txBody>
        </p:sp>
        <p:sp>
          <p:nvSpPr>
            <p:cNvPr name="TextBox 29" id="29"/>
            <p:cNvSpPr txBox="true"/>
            <p:nvPr/>
          </p:nvSpPr>
          <p:spPr>
            <a:xfrm rot="0">
              <a:off x="922511" y="929929"/>
              <a:ext cx="10316859" cy="2340398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Απόδοση (rendering)</a:t>
              </a:r>
            </a:p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Δυνατότητες ενσωματωμένων εργαλείων</a:t>
              </a:r>
            </a:p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Υπολογιστικές επιδόσεις</a:t>
              </a:r>
            </a:p>
            <a:p>
              <a:pPr algn="just" marL="539749" indent="-269875" lvl="1">
                <a:lnSpc>
                  <a:spcPts val="3499"/>
                </a:lnSpc>
                <a:buFont typeface="Arial"/>
                <a:buChar char="•"/>
              </a:pPr>
              <a:r>
                <a:rPr lang="en-US" sz="2499">
                  <a:solidFill>
                    <a:srgbClr val="000000"/>
                  </a:solidFill>
                  <a:latin typeface="Open Sans"/>
                </a:rPr>
                <a:t>Ευκολία χρήσης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2259" y="1649712"/>
            <a:ext cx="17063483" cy="8094007"/>
            <a:chOff x="0" y="0"/>
            <a:chExt cx="4044677" cy="19185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44678" cy="1918580"/>
            </a:xfrm>
            <a:custGeom>
              <a:avLst/>
              <a:gdLst/>
              <a:ahLst/>
              <a:cxnLst/>
              <a:rect r="r" b="b" t="t" l="l"/>
              <a:pathLst>
                <a:path h="1918580" w="4044678">
                  <a:moveTo>
                    <a:pt x="0" y="0"/>
                  </a:moveTo>
                  <a:lnTo>
                    <a:pt x="4044678" y="0"/>
                  </a:lnTo>
                  <a:lnTo>
                    <a:pt x="4044678" y="1918580"/>
                  </a:lnTo>
                  <a:lnTo>
                    <a:pt x="0" y="191858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312988" y="5675340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8" y="0"/>
                </a:lnTo>
                <a:lnTo>
                  <a:pt x="9005308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1374518" y="1740133"/>
            <a:ext cx="7595798" cy="6752796"/>
          </a:xfrm>
          <a:custGeom>
            <a:avLst/>
            <a:gdLst/>
            <a:ahLst/>
            <a:cxnLst/>
            <a:rect r="r" b="b" t="t" l="l"/>
            <a:pathLst>
              <a:path h="6752796" w="7595798">
                <a:moveTo>
                  <a:pt x="0" y="0"/>
                </a:moveTo>
                <a:lnTo>
                  <a:pt x="7595799" y="0"/>
                </a:lnTo>
                <a:lnTo>
                  <a:pt x="7595799" y="6752796"/>
                </a:lnTo>
                <a:lnTo>
                  <a:pt x="0" y="675279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455929" y="1740133"/>
            <a:ext cx="7606080" cy="6761937"/>
          </a:xfrm>
          <a:custGeom>
            <a:avLst/>
            <a:gdLst/>
            <a:ahLst/>
            <a:cxnLst/>
            <a:rect r="r" b="b" t="t" l="l"/>
            <a:pathLst>
              <a:path h="6761937" w="7606080">
                <a:moveTo>
                  <a:pt x="0" y="0"/>
                </a:moveTo>
                <a:lnTo>
                  <a:pt x="7606080" y="0"/>
                </a:lnTo>
                <a:lnTo>
                  <a:pt x="7606080" y="6761937"/>
                </a:lnTo>
                <a:lnTo>
                  <a:pt x="0" y="67619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224517" y="792462"/>
            <a:ext cx="16150415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E9EAEC"/>
                </a:solidFill>
                <a:latin typeface="Open Sans"/>
              </a:rPr>
              <a:t>Αποτελέσματα : Tecplot - k , U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51998" y="8662323"/>
            <a:ext cx="7440839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beach bar </a:t>
            </a:r>
          </a:p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βλάστηση]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813906" y="8662323"/>
            <a:ext cx="7502334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εξοχικής κατοικίας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[με τοπική πύκνωση]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2259" y="1649712"/>
            <a:ext cx="17063483" cy="8094007"/>
            <a:chOff x="0" y="0"/>
            <a:chExt cx="4044677" cy="19185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44678" cy="1918580"/>
            </a:xfrm>
            <a:custGeom>
              <a:avLst/>
              <a:gdLst/>
              <a:ahLst/>
              <a:cxnLst/>
              <a:rect r="r" b="b" t="t" l="l"/>
              <a:pathLst>
                <a:path h="1918580" w="4044678">
                  <a:moveTo>
                    <a:pt x="0" y="0"/>
                  </a:moveTo>
                  <a:lnTo>
                    <a:pt x="4044678" y="0"/>
                  </a:lnTo>
                  <a:lnTo>
                    <a:pt x="4044678" y="1918580"/>
                  </a:lnTo>
                  <a:lnTo>
                    <a:pt x="0" y="191858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312988" y="5675340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8" y="0"/>
                </a:lnTo>
                <a:lnTo>
                  <a:pt x="9005308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799227" y="2472376"/>
            <a:ext cx="8491268" cy="4912449"/>
          </a:xfrm>
          <a:custGeom>
            <a:avLst/>
            <a:gdLst/>
            <a:ahLst/>
            <a:cxnLst/>
            <a:rect r="r" b="b" t="t" l="l"/>
            <a:pathLst>
              <a:path h="4912449" w="8491268">
                <a:moveTo>
                  <a:pt x="0" y="0"/>
                </a:moveTo>
                <a:lnTo>
                  <a:pt x="8491268" y="0"/>
                </a:lnTo>
                <a:lnTo>
                  <a:pt x="8491268" y="4912449"/>
                </a:lnTo>
                <a:lnTo>
                  <a:pt x="0" y="491244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037" t="-2408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603729" y="2472376"/>
            <a:ext cx="7912444" cy="4927048"/>
          </a:xfrm>
          <a:custGeom>
            <a:avLst/>
            <a:gdLst/>
            <a:ahLst/>
            <a:cxnLst/>
            <a:rect r="r" b="b" t="t" l="l"/>
            <a:pathLst>
              <a:path h="4927048" w="7912444">
                <a:moveTo>
                  <a:pt x="0" y="0"/>
                </a:moveTo>
                <a:lnTo>
                  <a:pt x="7912444" y="0"/>
                </a:lnTo>
                <a:lnTo>
                  <a:pt x="7912444" y="4927048"/>
                </a:lnTo>
                <a:lnTo>
                  <a:pt x="0" y="49270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3339" t="-6008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224517" y="792462"/>
            <a:ext cx="16150415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E9EAEC"/>
                </a:solidFill>
                <a:latin typeface="Open Sans"/>
              </a:rPr>
              <a:t>Αποτελέσματα : ParaView - k , U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91875" y="8156350"/>
            <a:ext cx="710597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beach bar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βλάστηση]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762663" y="8097759"/>
            <a:ext cx="710597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εξοχικής κατοικίας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τοπική πύκνωση]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2259" y="1649712"/>
            <a:ext cx="17063483" cy="8094007"/>
            <a:chOff x="0" y="0"/>
            <a:chExt cx="4044677" cy="19185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44678" cy="1918580"/>
            </a:xfrm>
            <a:custGeom>
              <a:avLst/>
              <a:gdLst/>
              <a:ahLst/>
              <a:cxnLst/>
              <a:rect r="r" b="b" t="t" l="l"/>
              <a:pathLst>
                <a:path h="1918580" w="4044678">
                  <a:moveTo>
                    <a:pt x="0" y="0"/>
                  </a:moveTo>
                  <a:lnTo>
                    <a:pt x="4044678" y="0"/>
                  </a:lnTo>
                  <a:lnTo>
                    <a:pt x="4044678" y="1918580"/>
                  </a:lnTo>
                  <a:lnTo>
                    <a:pt x="0" y="191858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312988" y="5675340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8" y="0"/>
                </a:lnTo>
                <a:lnTo>
                  <a:pt x="9005308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953948" y="2234494"/>
            <a:ext cx="7981410" cy="5888405"/>
          </a:xfrm>
          <a:custGeom>
            <a:avLst/>
            <a:gdLst/>
            <a:ahLst/>
            <a:cxnLst/>
            <a:rect r="r" b="b" t="t" l="l"/>
            <a:pathLst>
              <a:path h="5888405" w="7981410">
                <a:moveTo>
                  <a:pt x="0" y="0"/>
                </a:moveTo>
                <a:lnTo>
                  <a:pt x="7981410" y="0"/>
                </a:lnTo>
                <a:lnTo>
                  <a:pt x="7981410" y="5888405"/>
                </a:lnTo>
                <a:lnTo>
                  <a:pt x="0" y="588840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1372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224517" y="792462"/>
            <a:ext cx="16150415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E9EAEC"/>
                </a:solidFill>
                <a:latin typeface="Open Sans"/>
              </a:rPr>
              <a:t>Αποτελέσματα : VisIt- k , U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391667" y="8486516"/>
            <a:ext cx="710597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beach bar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βλάστηση]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153328" y="8397875"/>
            <a:ext cx="710597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εξοχικής κατοικίας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τοπική πύκνωση]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9144000" y="2234494"/>
            <a:ext cx="8390500" cy="5868603"/>
          </a:xfrm>
          <a:custGeom>
            <a:avLst/>
            <a:gdLst/>
            <a:ahLst/>
            <a:cxnLst/>
            <a:rect r="r" b="b" t="t" l="l"/>
            <a:pathLst>
              <a:path h="5868603" w="8390500">
                <a:moveTo>
                  <a:pt x="0" y="0"/>
                </a:moveTo>
                <a:lnTo>
                  <a:pt x="8390500" y="0"/>
                </a:lnTo>
                <a:lnTo>
                  <a:pt x="8390500" y="5868603"/>
                </a:lnTo>
                <a:lnTo>
                  <a:pt x="0" y="586860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891" t="-3549" r="-19007" b="-11325"/>
            </a:stretch>
          </a:blipFill>
        </p:spPr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12259" y="1649712"/>
            <a:ext cx="17063483" cy="8094007"/>
            <a:chOff x="0" y="0"/>
            <a:chExt cx="4044677" cy="19185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44678" cy="1918580"/>
            </a:xfrm>
            <a:custGeom>
              <a:avLst/>
              <a:gdLst/>
              <a:ahLst/>
              <a:cxnLst/>
              <a:rect r="r" b="b" t="t" l="l"/>
              <a:pathLst>
                <a:path h="1918580" w="4044678">
                  <a:moveTo>
                    <a:pt x="0" y="0"/>
                  </a:moveTo>
                  <a:lnTo>
                    <a:pt x="4044678" y="0"/>
                  </a:lnTo>
                  <a:lnTo>
                    <a:pt x="4044678" y="1918580"/>
                  </a:lnTo>
                  <a:lnTo>
                    <a:pt x="0" y="191858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312988" y="5675340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8" y="0"/>
                </a:lnTo>
                <a:lnTo>
                  <a:pt x="9005308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661289" y="2615294"/>
            <a:ext cx="8482711" cy="4934477"/>
          </a:xfrm>
          <a:custGeom>
            <a:avLst/>
            <a:gdLst/>
            <a:ahLst/>
            <a:cxnLst/>
            <a:rect r="r" b="b" t="t" l="l"/>
            <a:pathLst>
              <a:path h="4934477" w="8482711">
                <a:moveTo>
                  <a:pt x="0" y="0"/>
                </a:moveTo>
                <a:lnTo>
                  <a:pt x="8482711" y="0"/>
                </a:lnTo>
                <a:lnTo>
                  <a:pt x="8482711" y="4934477"/>
                </a:lnTo>
                <a:lnTo>
                  <a:pt x="0" y="493447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4070" t="-13505" r="-14923" b="-20898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299725" y="2615294"/>
            <a:ext cx="8376017" cy="4934477"/>
          </a:xfrm>
          <a:custGeom>
            <a:avLst/>
            <a:gdLst/>
            <a:ahLst/>
            <a:cxnLst/>
            <a:rect r="r" b="b" t="t" l="l"/>
            <a:pathLst>
              <a:path h="4934477" w="8376017">
                <a:moveTo>
                  <a:pt x="0" y="0"/>
                </a:moveTo>
                <a:lnTo>
                  <a:pt x="8376016" y="0"/>
                </a:lnTo>
                <a:lnTo>
                  <a:pt x="8376016" y="4934477"/>
                </a:lnTo>
                <a:lnTo>
                  <a:pt x="0" y="49344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18933" t="-16514" r="-3094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1224517" y="792462"/>
            <a:ext cx="16150415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E9EAEC"/>
                </a:solidFill>
                <a:latin typeface="Open Sans"/>
              </a:rPr>
              <a:t>Αποτελέσματα : Blender - k , U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374174" y="7937280"/>
            <a:ext cx="710597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beach bar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βλάστηση]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153328" y="7937280"/>
            <a:ext cx="7105972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εξοχικής κατοικίας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 [με τοπική πύκνωση]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64634" y="1649712"/>
            <a:ext cx="17063483" cy="8094007"/>
            <a:chOff x="0" y="0"/>
            <a:chExt cx="4044677" cy="19185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44678" cy="1918580"/>
            </a:xfrm>
            <a:custGeom>
              <a:avLst/>
              <a:gdLst/>
              <a:ahLst/>
              <a:cxnLst/>
              <a:rect r="r" b="b" t="t" l="l"/>
              <a:pathLst>
                <a:path h="1918580" w="4044678">
                  <a:moveTo>
                    <a:pt x="0" y="0"/>
                  </a:moveTo>
                  <a:lnTo>
                    <a:pt x="4044678" y="0"/>
                  </a:lnTo>
                  <a:lnTo>
                    <a:pt x="4044678" y="1918580"/>
                  </a:lnTo>
                  <a:lnTo>
                    <a:pt x="0" y="191858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312988" y="5675340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8" y="0"/>
                </a:lnTo>
                <a:lnTo>
                  <a:pt x="9005308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8942886" y="3130350"/>
            <a:ext cx="8531741" cy="5148897"/>
          </a:xfrm>
          <a:custGeom>
            <a:avLst/>
            <a:gdLst/>
            <a:ahLst/>
            <a:cxnLst/>
            <a:rect r="r" b="b" t="t" l="l"/>
            <a:pathLst>
              <a:path h="5148897" w="8531741">
                <a:moveTo>
                  <a:pt x="0" y="0"/>
                </a:moveTo>
                <a:lnTo>
                  <a:pt x="8531742" y="0"/>
                </a:lnTo>
                <a:lnTo>
                  <a:pt x="8531742" y="5148897"/>
                </a:lnTo>
                <a:lnTo>
                  <a:pt x="0" y="514889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1967" t="-14670" r="-34671" b="-31327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7445607" y="1817898"/>
            <a:ext cx="4366662" cy="1055277"/>
          </a:xfrm>
          <a:custGeom>
            <a:avLst/>
            <a:gdLst/>
            <a:ahLst/>
            <a:cxnLst/>
            <a:rect r="r" b="b" t="t" l="l"/>
            <a:pathLst>
              <a:path h="1055277" w="4366662">
                <a:moveTo>
                  <a:pt x="0" y="0"/>
                </a:moveTo>
                <a:lnTo>
                  <a:pt x="4366662" y="0"/>
                </a:lnTo>
                <a:lnTo>
                  <a:pt x="4366662" y="1055277"/>
                </a:lnTo>
                <a:lnTo>
                  <a:pt x="0" y="105527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58716" y="3144233"/>
            <a:ext cx="8008347" cy="5135013"/>
          </a:xfrm>
          <a:custGeom>
            <a:avLst/>
            <a:gdLst/>
            <a:ahLst/>
            <a:cxnLst/>
            <a:rect r="r" b="b" t="t" l="l"/>
            <a:pathLst>
              <a:path h="5135013" w="8008347">
                <a:moveTo>
                  <a:pt x="0" y="0"/>
                </a:moveTo>
                <a:lnTo>
                  <a:pt x="8008347" y="0"/>
                </a:lnTo>
                <a:lnTo>
                  <a:pt x="8008347" y="5135014"/>
                </a:lnTo>
                <a:lnTo>
                  <a:pt x="0" y="513501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15348" t="-594" r="0" b="-594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885275" y="701702"/>
            <a:ext cx="16903701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E9EAEC"/>
                </a:solidFill>
                <a:latin typeface="Open Sans"/>
              </a:rPr>
              <a:t>Φωτορεαλιστικά αποτελέσματα : Blender - veff, 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389939" y="8679271"/>
            <a:ext cx="7105972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beach bar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9874651" y="8679271"/>
            <a:ext cx="7105972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εξοχικής κατοικίας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28700" y="1891511"/>
            <a:ext cx="6127686" cy="860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Ισοδύναμη ταχύτητα / δείκτης άνεσης </a:t>
            </a:r>
          </a:p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v_eff &lt; 5 : άνετη διαβίωση 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93209" y="1649712"/>
            <a:ext cx="17063483" cy="8094007"/>
            <a:chOff x="0" y="0"/>
            <a:chExt cx="4044677" cy="19185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44678" cy="1918580"/>
            </a:xfrm>
            <a:custGeom>
              <a:avLst/>
              <a:gdLst/>
              <a:ahLst/>
              <a:cxnLst/>
              <a:rect r="r" b="b" t="t" l="l"/>
              <a:pathLst>
                <a:path h="1918580" w="4044678">
                  <a:moveTo>
                    <a:pt x="0" y="0"/>
                  </a:moveTo>
                  <a:lnTo>
                    <a:pt x="4044678" y="0"/>
                  </a:lnTo>
                  <a:lnTo>
                    <a:pt x="4044678" y="1918580"/>
                  </a:lnTo>
                  <a:lnTo>
                    <a:pt x="0" y="191858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5" id="5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6" id="6"/>
          <p:cNvSpPr/>
          <p:nvPr/>
        </p:nvSpPr>
        <p:spPr>
          <a:xfrm flipH="false" flipV="false" rot="0">
            <a:off x="-2312988" y="5675340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8" y="0"/>
                </a:lnTo>
                <a:lnTo>
                  <a:pt x="9005308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-5400000">
            <a:off x="-1974906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false" rot="0">
            <a:off x="885275" y="2349097"/>
            <a:ext cx="8451851" cy="5652957"/>
          </a:xfrm>
          <a:custGeom>
            <a:avLst/>
            <a:gdLst/>
            <a:ahLst/>
            <a:cxnLst/>
            <a:rect r="r" b="b" t="t" l="l"/>
            <a:pathLst>
              <a:path h="5652957" w="8451851">
                <a:moveTo>
                  <a:pt x="0" y="0"/>
                </a:moveTo>
                <a:lnTo>
                  <a:pt x="8451851" y="0"/>
                </a:lnTo>
                <a:lnTo>
                  <a:pt x="8451851" y="5652956"/>
                </a:lnTo>
                <a:lnTo>
                  <a:pt x="0" y="56529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8905" t="0" r="0" b="0"/>
            </a:stretch>
          </a:blipFill>
        </p:spPr>
      </p:sp>
      <p:sp>
        <p:nvSpPr>
          <p:cNvPr name="Freeform 11" id="11"/>
          <p:cNvSpPr/>
          <p:nvPr/>
        </p:nvSpPr>
        <p:spPr>
          <a:xfrm flipH="false" flipV="false" rot="0">
            <a:off x="9501907" y="2338775"/>
            <a:ext cx="7947898" cy="5609451"/>
          </a:xfrm>
          <a:custGeom>
            <a:avLst/>
            <a:gdLst/>
            <a:ahLst/>
            <a:cxnLst/>
            <a:rect r="r" b="b" t="t" l="l"/>
            <a:pathLst>
              <a:path h="5609451" w="7947898">
                <a:moveTo>
                  <a:pt x="0" y="0"/>
                </a:moveTo>
                <a:lnTo>
                  <a:pt x="7947898" y="0"/>
                </a:lnTo>
                <a:lnTo>
                  <a:pt x="7947898" y="5609450"/>
                </a:lnTo>
                <a:lnTo>
                  <a:pt x="0" y="560945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5471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885275" y="701702"/>
            <a:ext cx="16903701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>
                <a:solidFill>
                  <a:srgbClr val="E9EAEC"/>
                </a:solidFill>
                <a:latin typeface="Open Sans"/>
              </a:rPr>
              <a:t>Φωτορεαλιστικά αποτελέσματα : Blender - k , veff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421254" y="8304621"/>
            <a:ext cx="7105972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beach bar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9644658" y="8336371"/>
            <a:ext cx="7105972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Τοπογραφία εξοχικής κατοικίας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7215070"/>
            <a:ext cx="18288000" cy="3073179"/>
            <a:chOff x="0" y="0"/>
            <a:chExt cx="4816593" cy="80939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809397"/>
            </a:xfrm>
            <a:custGeom>
              <a:avLst/>
              <a:gdLst/>
              <a:ahLst/>
              <a:cxnLst/>
              <a:rect r="r" b="b" t="t" l="l"/>
              <a:pathLst>
                <a:path h="80939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809397"/>
                  </a:lnTo>
                  <a:lnTo>
                    <a:pt x="0" y="809397"/>
                  </a:lnTo>
                  <a:close/>
                </a:path>
              </a:pathLst>
            </a:custGeom>
            <a:solidFill>
              <a:srgbClr val="E4EBE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9999516"/>
            <a:ext cx="6212838" cy="288733"/>
            <a:chOff x="0" y="0"/>
            <a:chExt cx="1636303" cy="7604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1311183" y="9525"/>
            <a:ext cx="16230600" cy="0"/>
          </a:xfrm>
          <a:prstGeom prst="line">
            <a:avLst/>
          </a:prstGeom>
          <a:ln cap="flat" w="19050">
            <a:solidFill>
              <a:srgbClr val="4E506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3176705" y="1394134"/>
            <a:ext cx="5047269" cy="5047269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AAA9A5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7640206" y="2073729"/>
            <a:ext cx="4367674" cy="436767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1604791" y="2934898"/>
            <a:ext cx="3506505" cy="350650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E4EBE8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12249182" y="6716672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7" y="0"/>
                </a:lnTo>
                <a:lnTo>
                  <a:pt x="9005307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9" id="19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10055" t="0" r="0" b="0"/>
          <a:stretch>
            <a:fillRect/>
          </a:stretch>
        </p:blipFill>
        <p:spPr>
          <a:xfrm flipH="false" flipV="false" rot="0">
            <a:off x="255083" y="1028700"/>
            <a:ext cx="10890512" cy="6810748"/>
          </a:xfrm>
          <a:prstGeom prst="rect">
            <a:avLst/>
          </a:prstGeom>
        </p:spPr>
      </p:pic>
      <p:sp>
        <p:nvSpPr>
          <p:cNvPr name="Freeform 20" id="20"/>
          <p:cNvSpPr/>
          <p:nvPr/>
        </p:nvSpPr>
        <p:spPr>
          <a:xfrm flipH="false" flipV="false" rot="0">
            <a:off x="11145595" y="1028700"/>
            <a:ext cx="7009060" cy="3930072"/>
          </a:xfrm>
          <a:custGeom>
            <a:avLst/>
            <a:gdLst/>
            <a:ahLst/>
            <a:cxnLst/>
            <a:rect r="r" b="b" t="t" l="l"/>
            <a:pathLst>
              <a:path h="3930072" w="7009060">
                <a:moveTo>
                  <a:pt x="0" y="0"/>
                </a:moveTo>
                <a:lnTo>
                  <a:pt x="7009060" y="0"/>
                </a:lnTo>
                <a:lnTo>
                  <a:pt x="7009060" y="3930072"/>
                </a:lnTo>
                <a:lnTo>
                  <a:pt x="0" y="3930072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081" t="0" r="-1784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428357" y="8401050"/>
            <a:ext cx="17726298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333652"/>
                </a:solidFill>
                <a:latin typeface="Open Sans"/>
              </a:rPr>
              <a:t>Animation: Περίπτωση τετράγωνου κυλίνδρου* - U(t)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3663983" y="9675495"/>
            <a:ext cx="14963224" cy="611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333652"/>
                </a:solidFill>
                <a:latin typeface="Open Sans"/>
              </a:rPr>
              <a:t>*Maria Kotsiopoulou and Demetri Bouris. “Numerical Simulation of the Effect of a </a:t>
            </a:r>
            <a:r>
              <a:rPr lang="en-US" sz="1800">
                <a:solidFill>
                  <a:srgbClr val="333652"/>
                </a:solidFill>
                <a:latin typeface="Open Sans"/>
              </a:rPr>
              <a:t>Single Gust on the Flow Past a Square Cylinder.”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</a:p>
        </p:txBody>
      </p:sp>
      <p:sp>
        <p:nvSpPr>
          <p:cNvPr name="TextBox 23" id="23"/>
          <p:cNvSpPr txBox="true"/>
          <p:nvPr/>
        </p:nvSpPr>
        <p:spPr>
          <a:xfrm rot="0">
            <a:off x="11758467" y="5095875"/>
            <a:ext cx="6396188" cy="305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</a:pPr>
            <a:r>
              <a:rPr lang="en-US" sz="2499">
                <a:solidFill>
                  <a:srgbClr val="333652"/>
                </a:solidFill>
                <a:latin typeface="Open Sans Bold"/>
              </a:rPr>
              <a:t>*Ριπές </a:t>
            </a:r>
            <a:r>
              <a:rPr lang="en-US" sz="2499">
                <a:solidFill>
                  <a:srgbClr val="333652"/>
                </a:solidFill>
                <a:latin typeface="Open Sans Bold"/>
              </a:rPr>
              <a:t>ανέμου ίδιου πλάτους / διαφορετικής διάρκειας</a:t>
            </a: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333652"/>
                </a:solidFill>
                <a:latin typeface="Open Sans Bold"/>
              </a:rPr>
              <a:t>*</a:t>
            </a:r>
            <a:r>
              <a:rPr lang="en-US" sz="2499">
                <a:solidFill>
                  <a:srgbClr val="333652"/>
                </a:solidFill>
                <a:latin typeface="Open Sans Bold"/>
              </a:rPr>
              <a:t>Ριπή ανέμου μικρής διάρκειας (20s): διακοπή εναλλασσόμενου στροβιλισμού =&gt; συμμετρικό ζεύγος στροβίλων </a:t>
            </a:r>
          </a:p>
          <a:p>
            <a:pPr>
              <a:lnSpc>
                <a:spcPts val="3499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5789251" y="0"/>
            <a:ext cx="12498749" cy="3429000"/>
            <a:chOff x="0" y="0"/>
            <a:chExt cx="2962666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962666" cy="812800"/>
            </a:xfrm>
            <a:custGeom>
              <a:avLst/>
              <a:gdLst/>
              <a:ahLst/>
              <a:cxnLst/>
              <a:rect r="r" b="b" t="t" l="l"/>
              <a:pathLst>
                <a:path h="812800" w="2962666">
                  <a:moveTo>
                    <a:pt x="0" y="0"/>
                  </a:moveTo>
                  <a:lnTo>
                    <a:pt x="2962666" y="0"/>
                  </a:lnTo>
                  <a:lnTo>
                    <a:pt x="2962666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7189723" y="3429000"/>
            <a:ext cx="11098277" cy="3429000"/>
            <a:chOff x="0" y="0"/>
            <a:chExt cx="2630703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630703" cy="812800"/>
            </a:xfrm>
            <a:custGeom>
              <a:avLst/>
              <a:gdLst/>
              <a:ahLst/>
              <a:cxnLst/>
              <a:rect r="r" b="b" t="t" l="l"/>
              <a:pathLst>
                <a:path h="812800" w="2630703">
                  <a:moveTo>
                    <a:pt x="0" y="0"/>
                  </a:moveTo>
                  <a:lnTo>
                    <a:pt x="2630703" y="0"/>
                  </a:lnTo>
                  <a:lnTo>
                    <a:pt x="2630703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4EBE8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8114790" y="6858000"/>
            <a:ext cx="10173210" cy="3429000"/>
            <a:chOff x="0" y="0"/>
            <a:chExt cx="2411428" cy="812800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411428" cy="812800"/>
            </a:xfrm>
            <a:custGeom>
              <a:avLst/>
              <a:gdLst/>
              <a:ahLst/>
              <a:cxnLst/>
              <a:rect r="r" b="b" t="t" l="l"/>
              <a:pathLst>
                <a:path h="812800" w="2411428">
                  <a:moveTo>
                    <a:pt x="0" y="0"/>
                  </a:moveTo>
                  <a:lnTo>
                    <a:pt x="2411428" y="0"/>
                  </a:lnTo>
                  <a:lnTo>
                    <a:pt x="2411428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6159040" y="160921"/>
            <a:ext cx="5969920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</a:pPr>
            <a:r>
              <a:rPr lang="en-US" sz="3300">
                <a:solidFill>
                  <a:srgbClr val="333652"/>
                </a:solidFill>
                <a:latin typeface="Open Sans"/>
              </a:rPr>
              <a:t>Στόχος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159040" y="753376"/>
            <a:ext cx="11677276" cy="24089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99"/>
              </a:lnSpc>
            </a:pPr>
            <a:r>
              <a:rPr lang="en-US" sz="2499">
                <a:solidFill>
                  <a:srgbClr val="333652"/>
                </a:solidFill>
                <a:latin typeface="Open Sans"/>
              </a:rPr>
              <a:t>Σε περίπτωση που η χρήση ελεύθερων </a:t>
            </a:r>
            <a:r>
              <a:rPr lang="en-US" sz="2499">
                <a:solidFill>
                  <a:srgbClr val="333652"/>
                </a:solidFill>
                <a:latin typeface="Open Sans"/>
              </a:rPr>
              <a:t>λογισμικών ανοιχτού κώδικα είναι προτιμότερη, τα λογισμικά </a:t>
            </a:r>
            <a:r>
              <a:rPr lang="en-US" sz="2499">
                <a:solidFill>
                  <a:srgbClr val="333652"/>
                </a:solidFill>
                <a:latin typeface="Open Sans Bold"/>
              </a:rPr>
              <a:t>VisIt, ParaView και Blender </a:t>
            </a:r>
            <a:r>
              <a:rPr lang="en-US" sz="2499" u="sng">
                <a:solidFill>
                  <a:srgbClr val="333652"/>
                </a:solidFill>
                <a:latin typeface="Open Sans Bold"/>
              </a:rPr>
              <a:t>προσφέρουν μια αποτελεσμάτική </a:t>
            </a:r>
            <a:r>
              <a:rPr lang="en-US" sz="2499">
                <a:solidFill>
                  <a:srgbClr val="333652"/>
                </a:solidFill>
                <a:latin typeface="Open Sans Bold"/>
              </a:rPr>
              <a:t>εναλλακτική λύση</a:t>
            </a:r>
            <a:r>
              <a:rPr lang="en-US" sz="2499" u="sng">
                <a:solidFill>
                  <a:srgbClr val="333652"/>
                </a:solidFill>
                <a:latin typeface="Open Sans"/>
              </a:rPr>
              <a:t> </a:t>
            </a:r>
            <a:r>
              <a:rPr lang="en-US" sz="2499">
                <a:solidFill>
                  <a:srgbClr val="333652"/>
                </a:solidFill>
                <a:latin typeface="Open Sans"/>
              </a:rPr>
              <a:t>σε σχέση με εμπορικά πακέτα λογισμικού, όπως το Tecplot</a:t>
            </a:r>
          </a:p>
          <a:p>
            <a:pPr>
              <a:lnSpc>
                <a:spcPts val="3256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7583244" y="3484086"/>
            <a:ext cx="5969920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</a:pPr>
            <a:r>
              <a:rPr lang="en-US" sz="3300">
                <a:solidFill>
                  <a:srgbClr val="333652"/>
                </a:solidFill>
                <a:latin typeface="Open Sans"/>
              </a:rPr>
              <a:t>Προσέγγιση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7583244" y="4074477"/>
            <a:ext cx="10575035" cy="24923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99"/>
              </a:lnSpc>
            </a:pPr>
            <a:r>
              <a:rPr lang="en-US" sz="2499">
                <a:solidFill>
                  <a:srgbClr val="333652"/>
                </a:solidFill>
                <a:latin typeface="Open Sans"/>
              </a:rPr>
              <a:t>Ο αναπτυσσόμενος κώδικας Python write_to_VTK, που μετατρέπει δυαδικά αρχεία Fortran σε αρχεία </a:t>
            </a:r>
            <a:r>
              <a:rPr lang="en-US" sz="2499">
                <a:solidFill>
                  <a:srgbClr val="333652"/>
                </a:solidFill>
                <a:latin typeface="Open Sans"/>
              </a:rPr>
              <a:t>VTK, επιτρέπει την </a:t>
            </a:r>
            <a:r>
              <a:rPr lang="en-US" sz="2499" u="sng">
                <a:solidFill>
                  <a:srgbClr val="333652"/>
                </a:solidFill>
                <a:latin typeface="Open Sans"/>
              </a:rPr>
              <a:t>εύκολη ενσωμάτωση δεδομένων σε λογισμικά οπτικοποίησης ανοιχτού κώδικα</a:t>
            </a:r>
            <a:r>
              <a:rPr lang="en-US" sz="2499">
                <a:solidFill>
                  <a:srgbClr val="333652"/>
                </a:solidFill>
                <a:latin typeface="Open Sans"/>
              </a:rPr>
              <a:t>, ενώ αποτελέι ένα πολύτιμο εργαλείο για μελλοντικούς ερευνητές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8441014" y="7000875"/>
            <a:ext cx="8818286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</a:pPr>
            <a:r>
              <a:rPr lang="en-US" sz="3300">
                <a:solidFill>
                  <a:srgbClr val="333652"/>
                </a:solidFill>
                <a:latin typeface="Open Sans"/>
              </a:rPr>
              <a:t>Συμπεράσματα επί των αποτελεσμάτων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69758" y="7715250"/>
            <a:ext cx="6079939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E9EAEC"/>
                </a:solidFill>
                <a:latin typeface="Open Sans"/>
              </a:rPr>
              <a:t>Συμπεράσματα</a:t>
            </a:r>
          </a:p>
        </p:txBody>
      </p:sp>
      <p:sp>
        <p:nvSpPr>
          <p:cNvPr name="Freeform 17" id="17"/>
          <p:cNvSpPr/>
          <p:nvPr/>
        </p:nvSpPr>
        <p:spPr>
          <a:xfrm flipH="true" flipV="false" rot="0">
            <a:off x="-2861667" y="-805804"/>
            <a:ext cx="8166327" cy="6636996"/>
          </a:xfrm>
          <a:custGeom>
            <a:avLst/>
            <a:gdLst/>
            <a:ahLst/>
            <a:cxnLst/>
            <a:rect r="r" b="b" t="t" l="l"/>
            <a:pathLst>
              <a:path h="6636996" w="8166327">
                <a:moveTo>
                  <a:pt x="8166327" y="0"/>
                </a:moveTo>
                <a:lnTo>
                  <a:pt x="0" y="0"/>
                </a:lnTo>
                <a:lnTo>
                  <a:pt x="0" y="6636996"/>
                </a:lnTo>
                <a:lnTo>
                  <a:pt x="8166327" y="6636996"/>
                </a:lnTo>
                <a:lnTo>
                  <a:pt x="8166327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8" id="18"/>
          <p:cNvSpPr txBox="true"/>
          <p:nvPr/>
        </p:nvSpPr>
        <p:spPr>
          <a:xfrm rot="0">
            <a:off x="8385753" y="7679055"/>
            <a:ext cx="9772525" cy="1987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99"/>
              </a:lnSpc>
            </a:pPr>
            <a:r>
              <a:rPr lang="en-US" sz="2499">
                <a:solidFill>
                  <a:srgbClr val="333652"/>
                </a:solidFill>
                <a:latin typeface="Open Sans"/>
              </a:rPr>
              <a:t>Για μεγάλα σύνολα επιστημο</a:t>
            </a:r>
            <a:r>
              <a:rPr lang="en-US" sz="2499">
                <a:solidFill>
                  <a:srgbClr val="333652"/>
                </a:solidFill>
                <a:latin typeface="Open Sans"/>
              </a:rPr>
              <a:t>νικών δεδομένων,</a:t>
            </a:r>
            <a:r>
              <a:rPr lang="en-US" sz="2499">
                <a:solidFill>
                  <a:srgbClr val="333652"/>
                </a:solidFill>
                <a:latin typeface="Open Sans Bold"/>
              </a:rPr>
              <a:t> το Paraview και το Visit παρουσιάζουν εξαιρετικές επιδόσεις</a:t>
            </a:r>
            <a:r>
              <a:rPr lang="en-US" sz="2499">
                <a:solidFill>
                  <a:srgbClr val="333652"/>
                </a:solidFill>
                <a:latin typeface="Open Sans"/>
              </a:rPr>
              <a:t>, ενώ το Blender παρέχει μια πιο ευέλικτη προσέγγιση για τη </a:t>
            </a:r>
            <a:r>
              <a:rPr lang="en-US" sz="2499" u="sng">
                <a:solidFill>
                  <a:srgbClr val="333652"/>
                </a:solidFill>
                <a:latin typeface="Open Sans"/>
              </a:rPr>
              <a:t>δημιουργία σύνθετων οπτικοποιήσεων και φωτορεαλιστικών απεικονίσεων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4E506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694360" y="0"/>
            <a:ext cx="8593640" cy="10287000"/>
            <a:chOff x="0" y="0"/>
            <a:chExt cx="2037011" cy="24384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2037011" cy="2438400"/>
            </a:xfrm>
            <a:custGeom>
              <a:avLst/>
              <a:gdLst/>
              <a:ahLst/>
              <a:cxnLst/>
              <a:rect r="r" b="b" t="t" l="l"/>
              <a:pathLst>
                <a:path h="2438400" w="2037011">
                  <a:moveTo>
                    <a:pt x="0" y="0"/>
                  </a:moveTo>
                  <a:lnTo>
                    <a:pt x="2037011" y="0"/>
                  </a:lnTo>
                  <a:lnTo>
                    <a:pt x="2037011" y="243840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E9EAEC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0732401" y="1685845"/>
            <a:ext cx="5981042" cy="2552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333652"/>
                </a:solidFill>
                <a:latin typeface="Open Sans"/>
              </a:rPr>
              <a:t>Προσωπική συμβολή </a:t>
            </a:r>
          </a:p>
          <a:p>
            <a:pPr>
              <a:lnSpc>
                <a:spcPts val="6719"/>
              </a:lnSpc>
            </a:pPr>
          </a:p>
        </p:txBody>
      </p:sp>
      <p:sp>
        <p:nvSpPr>
          <p:cNvPr name="AutoShape 6" id="6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90ADC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7" id="7"/>
          <p:cNvGrpSpPr/>
          <p:nvPr/>
        </p:nvGrpSpPr>
        <p:grpSpPr>
          <a:xfrm rot="-5400000">
            <a:off x="16024361" y="1974906"/>
            <a:ext cx="4238545" cy="288733"/>
            <a:chOff x="0" y="0"/>
            <a:chExt cx="1116325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116324" cy="76045"/>
            </a:xfrm>
            <a:custGeom>
              <a:avLst/>
              <a:gdLst/>
              <a:ahLst/>
              <a:cxnLst/>
              <a:rect r="r" b="b" t="t" l="l"/>
              <a:pathLst>
                <a:path h="76045" w="1116324">
                  <a:moveTo>
                    <a:pt x="0" y="0"/>
                  </a:moveTo>
                  <a:lnTo>
                    <a:pt x="1116324" y="0"/>
                  </a:lnTo>
                  <a:lnTo>
                    <a:pt x="1116324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0" id="10"/>
          <p:cNvSpPr/>
          <p:nvPr/>
        </p:nvSpPr>
        <p:spPr>
          <a:xfrm flipH="false" flipV="true" rot="0">
            <a:off x="11305676" y="5268621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6565688"/>
                </a:moveTo>
                <a:lnTo>
                  <a:pt x="9005307" y="6565688"/>
                </a:lnTo>
                <a:lnTo>
                  <a:pt x="9005307" y="0"/>
                </a:lnTo>
                <a:lnTo>
                  <a:pt x="0" y="0"/>
                </a:lnTo>
                <a:lnTo>
                  <a:pt x="0" y="656568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427885" y="7412116"/>
            <a:ext cx="8692065" cy="1751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Ανάπτυξη κώδικα Python write_to_VTK.py για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ανάλυση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,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επεξεργασία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&amp;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οπτικοποίηση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δεδομένων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Διερεύνηση χρήσης αρχείων VTK &amp; λειτουργίας λογισμικών προσομοίωσης ανοιχτού κώδικα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54512" y="1173122"/>
            <a:ext cx="142176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Δεδομένα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754512" y="1890156"/>
            <a:ext cx="8692065" cy="1298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Δεδομένα υπολογιστικών προσωμοιώσεων του προσωπικού του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Εργαστηρίου Καινοτόμων Περιβαλλοντικών Τεχνολογιών του ΕΜΠ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652912" y="3484006"/>
            <a:ext cx="1624965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Ζητούμενα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403834" y="4201556"/>
            <a:ext cx="8740166" cy="2197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 u="sng">
                <a:solidFill>
                  <a:srgbClr val="E9EAEC"/>
                </a:solidFill>
                <a:latin typeface="Open Sans"/>
              </a:rPr>
              <a:t>Α</a:t>
            </a:r>
            <a:r>
              <a:rPr lang="en-US" sz="2499" u="sng">
                <a:solidFill>
                  <a:srgbClr val="E9EAEC"/>
                </a:solidFill>
                <a:latin typeface="Open Sans"/>
              </a:rPr>
              <a:t>νάλυση του πεδίου ροής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 γύρω από  συγκεκριμένες τοπογραφίες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 u="sng">
                <a:solidFill>
                  <a:srgbClr val="E9EAEC"/>
                </a:solidFill>
                <a:latin typeface="Open Sans"/>
              </a:rPr>
              <a:t>Κατανόηση των φαινομένων τύρβης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</a:t>
            </a:r>
            <a:r>
              <a:rPr lang="en-US" sz="2499" u="sng">
                <a:solidFill>
                  <a:srgbClr val="E9EAEC"/>
                </a:solidFill>
                <a:latin typeface="Open Sans"/>
              </a:rPr>
              <a:t>ξιολόγηση της επίδρασης διαφόρων παραγόντων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 στην ανθρώπινη δραστηριότητα εντός των κτισμάτων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802613" y="6694566"/>
            <a:ext cx="132556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Συμβολή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315540"/>
            <a:ext cx="18288000" cy="4544475"/>
            <a:chOff x="0" y="0"/>
            <a:chExt cx="4816593" cy="119689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1196899"/>
            </a:xfrm>
            <a:custGeom>
              <a:avLst/>
              <a:gdLst/>
              <a:ahLst/>
              <a:cxnLst/>
              <a:rect r="r" b="b" t="t" l="l"/>
              <a:pathLst>
                <a:path h="119689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196899"/>
                  </a:lnTo>
                  <a:lnTo>
                    <a:pt x="0" y="1196899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544727" y="5228665"/>
            <a:ext cx="6651996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333652"/>
                </a:solidFill>
                <a:latin typeface="Open Sans"/>
              </a:rPr>
              <a:t>Τεχνολογικό πρόβλημα 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544727" y="6085916"/>
            <a:ext cx="7083247" cy="29972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99"/>
              </a:lnSpc>
            </a:pPr>
            <a:r>
              <a:rPr lang="en-US" sz="2499">
                <a:solidFill>
                  <a:srgbClr val="333652"/>
                </a:solidFill>
                <a:latin typeface="Open Sans"/>
              </a:rPr>
              <a:t>Διερεύνηση  χρήσης λογισμικών ανοιχτού κώδικα (ParaView, VisIt, Blender) στην οπτικοποίηση αποτελεσμάτων ρευστομηχανικών υπολογισμών του κώδικα Fortran CAFFCA3D.</a:t>
            </a:r>
          </a:p>
          <a:p>
            <a:pPr>
              <a:lnSpc>
                <a:spcPts val="3999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1544727" y="2146637"/>
            <a:ext cx="811530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E9EAEC"/>
                </a:solidFill>
                <a:latin typeface="Open Sans Bold"/>
              </a:rPr>
              <a:t>Περιγραφή εργασίας 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0">
            <a:off x="13786888" y="363292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2" y="0"/>
                </a:lnTo>
                <a:lnTo>
                  <a:pt x="6267752" y="5093973"/>
                </a:lnTo>
                <a:lnTo>
                  <a:pt x="0" y="50939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0" y="3940202"/>
            <a:ext cx="6212838" cy="288733"/>
            <a:chOff x="0" y="0"/>
            <a:chExt cx="1636303" cy="76045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9837517" y="6085916"/>
            <a:ext cx="7083247" cy="30124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6" indent="-269873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333652"/>
                </a:solidFill>
                <a:latin typeface="Open Sans"/>
              </a:rPr>
              <a:t>Αξιοποίηση ελεύθερων λογισμικών ανοιχτού κώδικα </a:t>
            </a:r>
          </a:p>
          <a:p>
            <a:pPr marL="539746" indent="-269873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333652"/>
                </a:solidFill>
                <a:latin typeface="Open Sans"/>
              </a:rPr>
              <a:t>Εκμετάλλευση επιπλέον δυνατοτήτων νέων λογισμικών σε σχέση με την οπτικοποίηση αποτελεσμάτων </a:t>
            </a:r>
          </a:p>
          <a:p>
            <a:pPr>
              <a:lnSpc>
                <a:spcPts val="3999"/>
              </a:lnSpc>
            </a:pPr>
          </a:p>
        </p:txBody>
      </p:sp>
      <p:sp>
        <p:nvSpPr>
          <p:cNvPr name="AutoShape 13" id="13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4" id="14"/>
          <p:cNvSpPr txBox="true"/>
          <p:nvPr/>
        </p:nvSpPr>
        <p:spPr>
          <a:xfrm rot="0">
            <a:off x="9875652" y="5228665"/>
            <a:ext cx="6651996" cy="5378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79"/>
              </a:lnSpc>
            </a:pPr>
            <a:r>
              <a:rPr lang="en-US" sz="3199">
                <a:solidFill>
                  <a:srgbClr val="333652"/>
                </a:solidFill>
                <a:latin typeface="Open Sans"/>
              </a:rPr>
              <a:t>Στόχος</a:t>
            </a: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>
            <a:off x="657953" y="499110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" id="3"/>
          <p:cNvGrpSpPr/>
          <p:nvPr/>
        </p:nvGrpSpPr>
        <p:grpSpPr>
          <a:xfrm rot="0">
            <a:off x="7401128" y="0"/>
            <a:ext cx="5443436" cy="5143500"/>
            <a:chOff x="0" y="0"/>
            <a:chExt cx="1290296" cy="12192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6" id="6"/>
          <p:cNvGrpSpPr/>
          <p:nvPr/>
        </p:nvGrpSpPr>
        <p:grpSpPr>
          <a:xfrm rot="0">
            <a:off x="12844564" y="0"/>
            <a:ext cx="5443436" cy="5143500"/>
            <a:chOff x="0" y="0"/>
            <a:chExt cx="1290296" cy="12192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9" id="9"/>
          <p:cNvGrpSpPr/>
          <p:nvPr/>
        </p:nvGrpSpPr>
        <p:grpSpPr>
          <a:xfrm rot="0">
            <a:off x="7401128" y="5143500"/>
            <a:ext cx="5443436" cy="5143500"/>
            <a:chOff x="0" y="0"/>
            <a:chExt cx="1290296" cy="12192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12844564" y="5143500"/>
            <a:ext cx="5443436" cy="5143500"/>
            <a:chOff x="0" y="0"/>
            <a:chExt cx="1290296" cy="12192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0" y="0"/>
              <a:ext cx="1290296" cy="1219200"/>
            </a:xfrm>
            <a:custGeom>
              <a:avLst/>
              <a:gdLst/>
              <a:ahLst/>
              <a:cxnLst/>
              <a:rect r="r" b="b" t="t" l="l"/>
              <a:pathLst>
                <a:path h="1219200" w="1290296">
                  <a:moveTo>
                    <a:pt x="0" y="0"/>
                  </a:moveTo>
                  <a:lnTo>
                    <a:pt x="1290296" y="0"/>
                  </a:lnTo>
                  <a:lnTo>
                    <a:pt x="1290296" y="1219200"/>
                  </a:lnTo>
                  <a:lnTo>
                    <a:pt x="0" y="1219200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5" id="15"/>
          <p:cNvSpPr/>
          <p:nvPr/>
        </p:nvSpPr>
        <p:spPr>
          <a:xfrm flipH="false" flipV="false" rot="0">
            <a:off x="-1201801" y="5219620"/>
            <a:ext cx="8127642" cy="6605556"/>
          </a:xfrm>
          <a:custGeom>
            <a:avLst/>
            <a:gdLst/>
            <a:ahLst/>
            <a:cxnLst/>
            <a:rect r="r" b="b" t="t" l="l"/>
            <a:pathLst>
              <a:path h="6605556" w="8127642">
                <a:moveTo>
                  <a:pt x="0" y="0"/>
                </a:moveTo>
                <a:lnTo>
                  <a:pt x="8127642" y="0"/>
                </a:lnTo>
                <a:lnTo>
                  <a:pt x="8127642" y="6605556"/>
                </a:lnTo>
                <a:lnTo>
                  <a:pt x="0" y="660555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10800000">
            <a:off x="7734729" y="3684270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9" y="0"/>
                </a:lnTo>
                <a:lnTo>
                  <a:pt x="239739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7" id="17"/>
          <p:cNvSpPr txBox="true"/>
          <p:nvPr/>
        </p:nvSpPr>
        <p:spPr>
          <a:xfrm rot="0">
            <a:off x="7734729" y="422910"/>
            <a:ext cx="4956483" cy="11449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</a:pPr>
            <a:r>
              <a:rPr lang="en-US" sz="3300">
                <a:solidFill>
                  <a:srgbClr val="E9EAEC"/>
                </a:solidFill>
                <a:latin typeface="Open Sans Bold"/>
              </a:rPr>
              <a:t>Χρήση λογισμικού VAPOR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571743" y="1626870"/>
            <a:ext cx="5082258" cy="19145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18157" indent="-259078" lvl="1">
              <a:lnSpc>
                <a:spcPts val="3839"/>
              </a:lnSpc>
              <a:buFont typeface="Arial"/>
              <a:buChar char="•"/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Ανάπτυξη κώδικα για μετατροπή σε netCDF-CF </a:t>
            </a:r>
          </a:p>
          <a:p>
            <a:pPr marL="518157" indent="-259078" lvl="1">
              <a:lnSpc>
                <a:spcPts val="3839"/>
              </a:lnSpc>
              <a:buFont typeface="Arial"/>
              <a:buChar char="•"/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Ανάπτυξη πακέτων Python για 3D unstructured grid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13511765" y="422910"/>
            <a:ext cx="4109035" cy="11449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</a:pPr>
            <a:r>
              <a:rPr lang="en-US" sz="3300">
                <a:solidFill>
                  <a:srgbClr val="E9EAEC"/>
                </a:solidFill>
                <a:latin typeface="Open Sans Bold"/>
              </a:rPr>
              <a:t>Χρήση εφαρμογών Mayavi, PyVista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13320814" y="1617345"/>
            <a:ext cx="4988097" cy="25076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Αξιοποίηση πακέτων της Python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Manual χειρισμοί εντός προγραμματιστικού περιβάλλοντος Python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7734729" y="5407205"/>
            <a:ext cx="3418238" cy="11449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</a:pPr>
            <a:r>
              <a:rPr lang="en-US" sz="3300">
                <a:solidFill>
                  <a:srgbClr val="E9EAEC"/>
                </a:solidFill>
                <a:latin typeface="Open Sans Bold"/>
              </a:rPr>
              <a:t>Χρήση αρχείων VTK HDF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571743" y="6599735"/>
            <a:ext cx="4626920" cy="301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Βελτίωση απόδοσης χειρισμού μεγάλων συνόλων δεδομένων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Διερεύνηση / ανάπτυξη υποστηρικτικών βιβλιοθηκών  Python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3391895" y="5365295"/>
            <a:ext cx="4802717" cy="23069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19"/>
              </a:lnSpc>
            </a:pPr>
            <a:r>
              <a:rPr lang="en-US" sz="3299">
                <a:solidFill>
                  <a:srgbClr val="E9EAEC"/>
                </a:solidFill>
                <a:latin typeface="Open Sans Bold"/>
              </a:rPr>
              <a:t>Περαιτέρω αξιοποίηση / ανάπτυξη νέων λογισμικών 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657953" y="1703070"/>
            <a:ext cx="6381225" cy="25527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333652"/>
                </a:solidFill>
                <a:latin typeface="Open Sans"/>
              </a:rPr>
              <a:t>Προτάσεις για μελλοντική έρευνα</a:t>
            </a:r>
          </a:p>
          <a:p>
            <a:pPr>
              <a:lnSpc>
                <a:spcPts val="6719"/>
              </a:lnSpc>
            </a:pPr>
          </a:p>
        </p:txBody>
      </p:sp>
      <p:sp>
        <p:nvSpPr>
          <p:cNvPr name="TextBox 25" id="25"/>
          <p:cNvSpPr txBox="true"/>
          <p:nvPr/>
        </p:nvSpPr>
        <p:spPr>
          <a:xfrm rot="0">
            <a:off x="13206514" y="7719875"/>
            <a:ext cx="4988420" cy="1497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Ευκαιρία καινοτομίας &amp; βελτίωσης απόδοσεων 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Απήχηση σε ευρύτερο κοινό 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8124256" y="3575684"/>
            <a:ext cx="5082258" cy="14249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39"/>
              </a:lnSpc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Οπτικοποίηση αποτελεσμάτων μετεωρολογικών δεδομένων ή ατμοσφαιρικών ροών</a:t>
            </a:r>
          </a:p>
        </p:txBody>
      </p:sp>
      <p:sp>
        <p:nvSpPr>
          <p:cNvPr name="Freeform 27" id="27"/>
          <p:cNvSpPr/>
          <p:nvPr/>
        </p:nvSpPr>
        <p:spPr>
          <a:xfrm flipH="false" flipV="false" rot="-10800000">
            <a:off x="13511765" y="4267835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8" y="0"/>
                </a:lnTo>
                <a:lnTo>
                  <a:pt x="239738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8" id="28"/>
          <p:cNvSpPr txBox="true"/>
          <p:nvPr/>
        </p:nvSpPr>
        <p:spPr>
          <a:xfrm rot="0">
            <a:off x="13918463" y="4182110"/>
            <a:ext cx="5082258" cy="9391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39"/>
              </a:lnSpc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Οπτικοποίηση πολύπλοκων συνόλων δεδομένων</a:t>
            </a:r>
            <a:r>
              <a:rPr lang="en-US" sz="2399">
                <a:solidFill>
                  <a:srgbClr val="E9EAEC"/>
                </a:solidFill>
                <a:latin typeface="Open Sans"/>
              </a:rPr>
              <a:t> </a:t>
            </a:r>
          </a:p>
        </p:txBody>
      </p:sp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993228" y="3342003"/>
            <a:ext cx="9439716" cy="2295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sz="7500" spc="-127">
                <a:solidFill>
                  <a:srgbClr val="333652"/>
                </a:solidFill>
                <a:latin typeface="Open Sans"/>
              </a:rPr>
              <a:t>Σας ευχαριστώ πολύ για την προσοχή σας!</a:t>
            </a:r>
          </a:p>
        </p:txBody>
      </p:sp>
      <p:sp>
        <p:nvSpPr>
          <p:cNvPr name="AutoShape 3" id="3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1D213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" id="4"/>
          <p:cNvSpPr/>
          <p:nvPr/>
        </p:nvSpPr>
        <p:spPr>
          <a:xfrm flipH="true" flipV="false" rot="0">
            <a:off x="-1811192" y="1427962"/>
            <a:ext cx="9143383" cy="7431077"/>
          </a:xfrm>
          <a:custGeom>
            <a:avLst/>
            <a:gdLst/>
            <a:ahLst/>
            <a:cxnLst/>
            <a:rect r="r" b="b" t="t" l="l"/>
            <a:pathLst>
              <a:path h="7431077" w="9143383">
                <a:moveTo>
                  <a:pt x="9143383" y="0"/>
                </a:moveTo>
                <a:lnTo>
                  <a:pt x="0" y="0"/>
                </a:lnTo>
                <a:lnTo>
                  <a:pt x="0" y="7431076"/>
                </a:lnTo>
                <a:lnTo>
                  <a:pt x="9143383" y="7431076"/>
                </a:lnTo>
                <a:lnTo>
                  <a:pt x="914338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5" id="5"/>
          <p:cNvGrpSpPr/>
          <p:nvPr/>
        </p:nvGrpSpPr>
        <p:grpSpPr>
          <a:xfrm rot="0">
            <a:off x="8981917" y="9998267"/>
            <a:ext cx="9995383" cy="288733"/>
            <a:chOff x="0" y="0"/>
            <a:chExt cx="2632529" cy="7604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632529" cy="76045"/>
            </a:xfrm>
            <a:custGeom>
              <a:avLst/>
              <a:gdLst/>
              <a:ahLst/>
              <a:cxnLst/>
              <a:rect r="r" b="b" t="t" l="l"/>
              <a:pathLst>
                <a:path h="76045" w="2632529">
                  <a:moveTo>
                    <a:pt x="0" y="0"/>
                  </a:moveTo>
                  <a:lnTo>
                    <a:pt x="2632529" y="0"/>
                  </a:lnTo>
                  <a:lnTo>
                    <a:pt x="2632529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1D213B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3" id="3"/>
          <p:cNvSpPr/>
          <p:nvPr/>
        </p:nvSpPr>
        <p:spPr>
          <a:xfrm flipH="true" flipV="false" rot="0">
            <a:off x="-3741490" y="4299868"/>
            <a:ext cx="9143383" cy="7431077"/>
          </a:xfrm>
          <a:custGeom>
            <a:avLst/>
            <a:gdLst/>
            <a:ahLst/>
            <a:cxnLst/>
            <a:rect r="r" b="b" t="t" l="l"/>
            <a:pathLst>
              <a:path h="7431077" w="9143383">
                <a:moveTo>
                  <a:pt x="9143383" y="0"/>
                </a:moveTo>
                <a:lnTo>
                  <a:pt x="0" y="0"/>
                </a:lnTo>
                <a:lnTo>
                  <a:pt x="0" y="7431077"/>
                </a:lnTo>
                <a:lnTo>
                  <a:pt x="9143383" y="7431077"/>
                </a:lnTo>
                <a:lnTo>
                  <a:pt x="914338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0" y="849023"/>
            <a:ext cx="5401893" cy="365512"/>
            <a:chOff x="0" y="0"/>
            <a:chExt cx="1422721" cy="96266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422721" cy="96266"/>
            </a:xfrm>
            <a:custGeom>
              <a:avLst/>
              <a:gdLst/>
              <a:ahLst/>
              <a:cxnLst/>
              <a:rect r="r" b="b" t="t" l="l"/>
              <a:pathLst>
                <a:path h="96266" w="1422721">
                  <a:moveTo>
                    <a:pt x="0" y="0"/>
                  </a:moveTo>
                  <a:lnTo>
                    <a:pt x="1422721" y="0"/>
                  </a:lnTo>
                  <a:lnTo>
                    <a:pt x="1422721" y="96266"/>
                  </a:lnTo>
                  <a:lnTo>
                    <a:pt x="0" y="96266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7" id="7"/>
          <p:cNvGrpSpPr/>
          <p:nvPr/>
        </p:nvGrpSpPr>
        <p:grpSpPr>
          <a:xfrm rot="0">
            <a:off x="5401893" y="620467"/>
            <a:ext cx="12886107" cy="9258300"/>
            <a:chOff x="0" y="0"/>
            <a:chExt cx="3054485" cy="2194560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054485" cy="2194560"/>
            </a:xfrm>
            <a:custGeom>
              <a:avLst/>
              <a:gdLst/>
              <a:ahLst/>
              <a:cxnLst/>
              <a:rect r="r" b="b" t="t" l="l"/>
              <a:pathLst>
                <a:path h="2194560" w="3054485">
                  <a:moveTo>
                    <a:pt x="0" y="0"/>
                  </a:moveTo>
                  <a:lnTo>
                    <a:pt x="3054485" y="0"/>
                  </a:lnTo>
                  <a:lnTo>
                    <a:pt x="3054485" y="2194560"/>
                  </a:lnTo>
                  <a:lnTo>
                    <a:pt x="0" y="2194560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6022982" y="676055"/>
            <a:ext cx="3935095" cy="9626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840"/>
              </a:lnSpc>
              <a:spcBef>
                <a:spcPct val="0"/>
              </a:spcBef>
            </a:pPr>
            <a:r>
              <a:rPr lang="en-US" sz="5600">
                <a:solidFill>
                  <a:srgbClr val="E9EAEC"/>
                </a:solidFill>
                <a:latin typeface="Open Sans Bold"/>
              </a:rPr>
              <a:t>References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991939" y="1762540"/>
            <a:ext cx="12296061" cy="75901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Prabhu Ramachandran. “An Introduction to Traited VTK (tvtk)”. In: (2020). url: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https://tvtk.readthedocs.io/en/latest/README.html.</a:t>
            </a:r>
          </a:p>
          <a:p>
            <a:pPr algn="just">
              <a:lnSpc>
                <a:spcPts val="3220"/>
              </a:lnSpc>
            </a:pP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Prabhu Ramachandran. 3D visualization with TVTK and MayaVi2. url: https://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raw.githubusercontent.com/enthought/mayavi/master/docs/pdf/tvtk_mayavi2.pdf.</a:t>
            </a:r>
          </a:p>
          <a:p>
            <a:pPr algn="just">
              <a:lnSpc>
                <a:spcPts val="3220"/>
              </a:lnSpc>
            </a:pP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Maria Kotsiopoulou and Demetri Bouris. “Numerical Simulation of the Effect of a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Single Gust on the Flow Past a Square Cylinder.” In: Fluids 7, no. 9: 303 (2022). doi: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https://doi.org/10.3390/fluids7090303.</a:t>
            </a:r>
          </a:p>
          <a:p>
            <a:pPr algn="just">
              <a:lnSpc>
                <a:spcPts val="3220"/>
              </a:lnSpc>
            </a:pP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Δ. Μπούρης. ΥΠΟΛΟΓΙΣΤΙΚΟ ΕΡΓΑΛΕΙΟ ΓΙΑ ΤΗΝ ΑΡΙΘΜΗΤΙΚΗ ΔΙΕΡΕΥΝΗΣΗ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ΡΕΥΣΤΟΜΗΧΑΝΙΚΩΝ ΠΡΟΒΛΗΜΑΤΩΝ. Εργαστηρίο Τεχνολογικών Καινοτομιών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Προστασίας του Περιβάλλοντος Ε.Μ.Π, 2013.</a:t>
            </a:r>
          </a:p>
          <a:p>
            <a:pPr algn="just">
              <a:lnSpc>
                <a:spcPts val="3220"/>
              </a:lnSpc>
            </a:pP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Alan David Penwarden and Alan Frederick Edward Wise. Wind environment around</a:t>
            </a: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buildings. HM Stationery Office London, UK, 1975. </a:t>
            </a:r>
          </a:p>
          <a:p>
            <a:pPr algn="just">
              <a:lnSpc>
                <a:spcPts val="3220"/>
              </a:lnSpc>
            </a:pPr>
          </a:p>
          <a:p>
            <a:pPr algn="just">
              <a:lnSpc>
                <a:spcPts val="3220"/>
              </a:lnSpc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Python Software Foundation. Python 3.10.5 documentation. url: https://docs.python.</a:t>
            </a:r>
          </a:p>
          <a:p>
            <a:pPr algn="just">
              <a:lnSpc>
                <a:spcPts val="3220"/>
              </a:lnSpc>
              <a:spcBef>
                <a:spcPct val="0"/>
              </a:spcBef>
            </a:pPr>
            <a:r>
              <a:rPr lang="en-US" sz="2300">
                <a:solidFill>
                  <a:srgbClr val="E9EAEC"/>
                </a:solidFill>
                <a:latin typeface="Open Sans"/>
              </a:rPr>
              <a:t>org/3/index.html.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-10800000">
            <a:off x="5592569" y="1810165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9" y="0"/>
                </a:lnTo>
                <a:lnTo>
                  <a:pt x="239739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-10800000">
            <a:off x="5592569" y="2998334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9" y="0"/>
                </a:lnTo>
                <a:lnTo>
                  <a:pt x="239739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-10800000">
            <a:off x="5592569" y="4186816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9" y="0"/>
                </a:lnTo>
                <a:lnTo>
                  <a:pt x="239739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-10800000">
            <a:off x="5577047" y="5775348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8" y="0"/>
                </a:lnTo>
                <a:lnTo>
                  <a:pt x="239738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10800000">
            <a:off x="5592569" y="7363880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9" y="0"/>
                </a:lnTo>
                <a:lnTo>
                  <a:pt x="239739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7" id="17"/>
          <p:cNvSpPr/>
          <p:nvPr/>
        </p:nvSpPr>
        <p:spPr>
          <a:xfrm flipH="false" flipV="false" rot="-10800000">
            <a:off x="5577047" y="8552362"/>
            <a:ext cx="239739" cy="397907"/>
          </a:xfrm>
          <a:custGeom>
            <a:avLst/>
            <a:gdLst/>
            <a:ahLst/>
            <a:cxnLst/>
            <a:rect r="r" b="b" t="t" l="l"/>
            <a:pathLst>
              <a:path h="397907" w="239739">
                <a:moveTo>
                  <a:pt x="0" y="0"/>
                </a:moveTo>
                <a:lnTo>
                  <a:pt x="239738" y="0"/>
                </a:lnTo>
                <a:lnTo>
                  <a:pt x="239738" y="397907"/>
                </a:lnTo>
                <a:lnTo>
                  <a:pt x="0" y="39790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7215070"/>
            <a:ext cx="18288000" cy="3073179"/>
            <a:chOff x="0" y="0"/>
            <a:chExt cx="4816593" cy="80939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809397"/>
            </a:xfrm>
            <a:custGeom>
              <a:avLst/>
              <a:gdLst/>
              <a:ahLst/>
              <a:cxnLst/>
              <a:rect r="r" b="b" t="t" l="l"/>
              <a:pathLst>
                <a:path h="809397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809397"/>
                  </a:lnTo>
                  <a:lnTo>
                    <a:pt x="0" y="809397"/>
                  </a:lnTo>
                  <a:close/>
                </a:path>
              </a:pathLst>
            </a:custGeom>
            <a:solidFill>
              <a:srgbClr val="E4EBE8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0" y="9999516"/>
            <a:ext cx="6212838" cy="288733"/>
            <a:chOff x="0" y="0"/>
            <a:chExt cx="1636303" cy="76045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8" id="8"/>
          <p:cNvSpPr/>
          <p:nvPr/>
        </p:nvSpPr>
        <p:spPr>
          <a:xfrm>
            <a:off x="1311183" y="9525"/>
            <a:ext cx="16230600" cy="0"/>
          </a:xfrm>
          <a:prstGeom prst="line">
            <a:avLst/>
          </a:prstGeom>
          <a:ln cap="flat" w="19050">
            <a:solidFill>
              <a:srgbClr val="4E5066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9" id="9"/>
          <p:cNvGrpSpPr/>
          <p:nvPr/>
        </p:nvGrpSpPr>
        <p:grpSpPr>
          <a:xfrm rot="0">
            <a:off x="3176705" y="1394134"/>
            <a:ext cx="5047269" cy="5047269"/>
            <a:chOff x="0" y="0"/>
            <a:chExt cx="812800" cy="812800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AAA9A5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2" id="12"/>
          <p:cNvGrpSpPr/>
          <p:nvPr/>
        </p:nvGrpSpPr>
        <p:grpSpPr>
          <a:xfrm rot="0">
            <a:off x="7640206" y="2073729"/>
            <a:ext cx="4367674" cy="4367674"/>
            <a:chOff x="0" y="0"/>
            <a:chExt cx="812800" cy="812800"/>
          </a:xfrm>
        </p:grpSpPr>
        <p:sp>
          <p:nvSpPr>
            <p:cNvPr name="Freeform 13" id="13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14" id="1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grpSp>
        <p:nvGrpSpPr>
          <p:cNvPr name="Group 15" id="15"/>
          <p:cNvGrpSpPr/>
          <p:nvPr/>
        </p:nvGrpSpPr>
        <p:grpSpPr>
          <a:xfrm rot="0">
            <a:off x="11604791" y="2934898"/>
            <a:ext cx="3506505" cy="3506505"/>
            <a:chOff x="0" y="0"/>
            <a:chExt cx="812800" cy="812800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1813" y="0"/>
              <a:ext cx="809173" cy="812800"/>
            </a:xfrm>
            <a:custGeom>
              <a:avLst/>
              <a:gdLst/>
              <a:ahLst/>
              <a:cxnLst/>
              <a:rect r="r" b="b" t="t" l="l"/>
              <a:pathLst>
                <a:path h="812800" w="809173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E4EBE8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12249182" y="6716672"/>
            <a:ext cx="9005307" cy="6565688"/>
          </a:xfrm>
          <a:custGeom>
            <a:avLst/>
            <a:gdLst/>
            <a:ahLst/>
            <a:cxnLst/>
            <a:rect r="r" b="b" t="t" l="l"/>
            <a:pathLst>
              <a:path h="6565688" w="9005307">
                <a:moveTo>
                  <a:pt x="0" y="0"/>
                </a:moveTo>
                <a:lnTo>
                  <a:pt x="9005307" y="0"/>
                </a:lnTo>
                <a:lnTo>
                  <a:pt x="9005307" y="6565688"/>
                </a:lnTo>
                <a:lnTo>
                  <a:pt x="0" y="65656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pic>
        <p:nvPicPr>
          <p:cNvPr name="Picture 19" id="19">
            <a:hlinkClick action="ppaction://media"/>
          </p:cNvPr>
          <p:cNvPicPr>
            <a:picLocks noChangeAspect="true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4"/>
          <a:srcRect l="0" t="0" r="0" b="0"/>
          <a:stretch>
            <a:fillRect/>
          </a:stretch>
        </p:blipFill>
        <p:spPr>
          <a:xfrm flipH="false" flipV="false" rot="0">
            <a:off x="2653915" y="823251"/>
            <a:ext cx="12980170" cy="7305119"/>
          </a:xfrm>
          <a:prstGeom prst="rect">
            <a:avLst/>
          </a:prstGeom>
        </p:spPr>
      </p:pic>
      <p:sp>
        <p:nvSpPr>
          <p:cNvPr name="TextBox 20" id="20"/>
          <p:cNvSpPr txBox="true"/>
          <p:nvPr/>
        </p:nvSpPr>
        <p:spPr>
          <a:xfrm rot="0">
            <a:off x="428357" y="8401050"/>
            <a:ext cx="17726298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333652"/>
                </a:solidFill>
                <a:latin typeface="Open Sans"/>
              </a:rPr>
              <a:t>Animation: Περίπτωση τετράγωνου κυλίνδρου* - U(t)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3663983" y="9675495"/>
            <a:ext cx="14963224" cy="6115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</a:pPr>
            <a:r>
              <a:rPr lang="en-US" sz="1800">
                <a:solidFill>
                  <a:srgbClr val="333652"/>
                </a:solidFill>
                <a:latin typeface="Open Sans"/>
              </a:rPr>
              <a:t>*Maria Kotsiopoulou and Demetri Bouris. “Numerical Simulation of the Effect of a </a:t>
            </a:r>
            <a:r>
              <a:rPr lang="en-US" sz="1800">
                <a:solidFill>
                  <a:srgbClr val="333652"/>
                </a:solidFill>
                <a:latin typeface="Open Sans"/>
              </a:rPr>
              <a:t>Single Gust on the Flow Past a Square Cylinder.”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</a:p>
        </p:txBody>
      </p:sp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4578535"/>
            <a:ext cx="4570555" cy="5708465"/>
            <a:chOff x="0" y="0"/>
            <a:chExt cx="1083391" cy="1353118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083391" cy="1353118"/>
            </a:xfrm>
            <a:custGeom>
              <a:avLst/>
              <a:gdLst/>
              <a:ahLst/>
              <a:cxnLst/>
              <a:rect r="r" b="b" t="t" l="l"/>
              <a:pathLst>
                <a:path h="1353118" w="1083391">
                  <a:moveTo>
                    <a:pt x="0" y="0"/>
                  </a:moveTo>
                  <a:lnTo>
                    <a:pt x="1083391" y="0"/>
                  </a:lnTo>
                  <a:lnTo>
                    <a:pt x="1083391" y="1353118"/>
                  </a:lnTo>
                  <a:lnTo>
                    <a:pt x="0" y="1353118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441339" y="4801771"/>
            <a:ext cx="3687877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 Bold"/>
              </a:rPr>
              <a:t>Θεωρητικό Υπόβαθρο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0">
            <a:off x="8187217" y="-1676277"/>
            <a:ext cx="12260528" cy="8939040"/>
          </a:xfrm>
          <a:custGeom>
            <a:avLst/>
            <a:gdLst/>
            <a:ahLst/>
            <a:cxnLst/>
            <a:rect r="r" b="b" t="t" l="l"/>
            <a:pathLst>
              <a:path h="8939040" w="12260528">
                <a:moveTo>
                  <a:pt x="0" y="0"/>
                </a:moveTo>
                <a:lnTo>
                  <a:pt x="12260529" y="0"/>
                </a:lnTo>
                <a:lnTo>
                  <a:pt x="12260529" y="8939040"/>
                </a:lnTo>
                <a:lnTo>
                  <a:pt x="0" y="893904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4570555" y="4578535"/>
            <a:ext cx="4573445" cy="5708465"/>
            <a:chOff x="0" y="0"/>
            <a:chExt cx="1084076" cy="1353118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084076" cy="1353118"/>
            </a:xfrm>
            <a:custGeom>
              <a:avLst/>
              <a:gdLst/>
              <a:ahLst/>
              <a:cxnLst/>
              <a:rect r="r" b="b" t="t" l="l"/>
              <a:pathLst>
                <a:path h="1353118" w="1084076">
                  <a:moveTo>
                    <a:pt x="0" y="0"/>
                  </a:moveTo>
                  <a:lnTo>
                    <a:pt x="1084076" y="0"/>
                  </a:lnTo>
                  <a:lnTo>
                    <a:pt x="1084076" y="1353118"/>
                  </a:lnTo>
                  <a:lnTo>
                    <a:pt x="0" y="1353118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5044721" y="4801771"/>
            <a:ext cx="4150536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 Bold"/>
              </a:rPr>
              <a:t>Αριθμητική Μεθοδολογία 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9144000" y="4578535"/>
            <a:ext cx="4567960" cy="5708465"/>
            <a:chOff x="0" y="0"/>
            <a:chExt cx="1082776" cy="135311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082776" cy="1353118"/>
            </a:xfrm>
            <a:custGeom>
              <a:avLst/>
              <a:gdLst/>
              <a:ahLst/>
              <a:cxnLst/>
              <a:rect r="r" b="b" t="t" l="l"/>
              <a:pathLst>
                <a:path h="1353118" w="1082776">
                  <a:moveTo>
                    <a:pt x="0" y="0"/>
                  </a:moveTo>
                  <a:lnTo>
                    <a:pt x="1082776" y="0"/>
                  </a:lnTo>
                  <a:lnTo>
                    <a:pt x="1082776" y="1353118"/>
                  </a:lnTo>
                  <a:lnTo>
                    <a:pt x="0" y="1353118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4" id="14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15" id="15"/>
          <p:cNvGrpSpPr/>
          <p:nvPr/>
        </p:nvGrpSpPr>
        <p:grpSpPr>
          <a:xfrm rot="0">
            <a:off x="13714555" y="4578535"/>
            <a:ext cx="4573445" cy="5708465"/>
            <a:chOff x="0" y="0"/>
            <a:chExt cx="1084076" cy="135311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1084076" cy="1353118"/>
            </a:xfrm>
            <a:custGeom>
              <a:avLst/>
              <a:gdLst/>
              <a:ahLst/>
              <a:cxnLst/>
              <a:rect r="r" b="b" t="t" l="l"/>
              <a:pathLst>
                <a:path h="1353118" w="1084076">
                  <a:moveTo>
                    <a:pt x="0" y="0"/>
                  </a:moveTo>
                  <a:lnTo>
                    <a:pt x="1084076" y="0"/>
                  </a:lnTo>
                  <a:lnTo>
                    <a:pt x="1084076" y="1353118"/>
                  </a:lnTo>
                  <a:lnTo>
                    <a:pt x="0" y="1353118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8" id="18"/>
          <p:cNvSpPr/>
          <p:nvPr/>
        </p:nvSpPr>
        <p:spPr>
          <a:xfrm flipH="false" flipV="false" rot="0">
            <a:off x="14235835" y="6231020"/>
            <a:ext cx="315475" cy="334319"/>
          </a:xfrm>
          <a:custGeom>
            <a:avLst/>
            <a:gdLst/>
            <a:ahLst/>
            <a:cxnLst/>
            <a:rect r="r" b="b" t="t" l="l"/>
            <a:pathLst>
              <a:path h="334319" w="315475">
                <a:moveTo>
                  <a:pt x="0" y="0"/>
                </a:moveTo>
                <a:lnTo>
                  <a:pt x="315475" y="0"/>
                </a:lnTo>
                <a:lnTo>
                  <a:pt x="315475" y="334319"/>
                </a:lnTo>
                <a:lnTo>
                  <a:pt x="0" y="33431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349278" y="1935993"/>
            <a:ext cx="783794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6719"/>
              </a:lnSpc>
            </a:pPr>
            <a:r>
              <a:rPr lang="en-US" sz="5599" spc="-95">
                <a:solidFill>
                  <a:srgbClr val="333652"/>
                </a:solidFill>
                <a:latin typeface="Open Sans Bold"/>
              </a:rPr>
              <a:t>Δομή παρουσίασης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267775" y="5862413"/>
            <a:ext cx="4121805" cy="4029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Μορφή αρχείων VTK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Λειτουργία λογισμικών οπτικοποίησης ανοιχτού κώδικα 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Λειτουργία υπολογιστικού εργαλείου Fortran CAFFCA3D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751003" y="5937342"/>
            <a:ext cx="4335847" cy="35172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Ανάπτυξη κώδικα Python (write_to_VTK.py)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Εφαρμογές στα λογισμικά ανοιχτού κώδικα ParaView, Visit, Blender και το λογισμικό Tecplot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669424" y="5049421"/>
            <a:ext cx="3509493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 Bold"/>
              </a:rPr>
              <a:t>Αποτελέσματα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9324975" y="5937342"/>
            <a:ext cx="4100252" cy="3012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Οπτικοποίηση αποτελεσμάτων στα λογισμικά ParaView, Visit, Blender, Tecplot</a:t>
            </a:r>
          </a:p>
          <a:p>
            <a:pPr marL="539749" indent="-269875" lvl="1">
              <a:lnSpc>
                <a:spcPts val="39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Δημιουργία animation στο λογισμικό Blender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14235835" y="5049421"/>
            <a:ext cx="6044772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 Bold"/>
              </a:rPr>
              <a:t> Συμπεράσματα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14631697" y="6118635"/>
            <a:ext cx="3459547" cy="1987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Προτάσεις για  μελλοντική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 έρευνα </a:t>
            </a:r>
          </a:p>
          <a:p>
            <a:pPr>
              <a:lnSpc>
                <a:spcPts val="3999"/>
              </a:lnSpc>
            </a:pPr>
          </a:p>
          <a:p>
            <a:pPr>
              <a:lnSpc>
                <a:spcPts val="3999"/>
              </a:lnSpc>
            </a:pPr>
          </a:p>
        </p:txBody>
      </p:sp>
      <p:sp>
        <p:nvSpPr>
          <p:cNvPr name="Freeform 26" id="26"/>
          <p:cNvSpPr/>
          <p:nvPr/>
        </p:nvSpPr>
        <p:spPr>
          <a:xfrm flipH="false" flipV="false" rot="0">
            <a:off x="14235835" y="7432767"/>
            <a:ext cx="315475" cy="334319"/>
          </a:xfrm>
          <a:custGeom>
            <a:avLst/>
            <a:gdLst/>
            <a:ahLst/>
            <a:cxnLst/>
            <a:rect r="r" b="b" t="t" l="l"/>
            <a:pathLst>
              <a:path h="334319" w="315475">
                <a:moveTo>
                  <a:pt x="0" y="0"/>
                </a:moveTo>
                <a:lnTo>
                  <a:pt x="315475" y="0"/>
                </a:lnTo>
                <a:lnTo>
                  <a:pt x="315475" y="334319"/>
                </a:lnTo>
                <a:lnTo>
                  <a:pt x="0" y="334319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7" id="27"/>
          <p:cNvSpPr txBox="true"/>
          <p:nvPr/>
        </p:nvSpPr>
        <p:spPr>
          <a:xfrm rot="0">
            <a:off x="14608460" y="7337517"/>
            <a:ext cx="3678622" cy="977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Προσωπική συμβολή </a:t>
            </a:r>
          </a:p>
          <a:p>
            <a:pPr>
              <a:lnSpc>
                <a:spcPts val="3999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0" y="-315540"/>
            <a:ext cx="18288000" cy="4544475"/>
            <a:chOff x="0" y="0"/>
            <a:chExt cx="4816593" cy="119689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816592" cy="1196899"/>
            </a:xfrm>
            <a:custGeom>
              <a:avLst/>
              <a:gdLst/>
              <a:ahLst/>
              <a:cxnLst/>
              <a:rect r="r" b="b" t="t" l="l"/>
              <a:pathLst>
                <a:path h="1196899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1196899"/>
                  </a:lnTo>
                  <a:lnTo>
                    <a:pt x="0" y="1196899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5" id="5"/>
          <p:cNvSpPr txBox="true"/>
          <p:nvPr/>
        </p:nvSpPr>
        <p:spPr>
          <a:xfrm rot="0">
            <a:off x="1555919" y="1846947"/>
            <a:ext cx="8115300" cy="857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719"/>
              </a:lnSpc>
            </a:pPr>
            <a:r>
              <a:rPr lang="en-US" sz="5599" spc="-95">
                <a:solidFill>
                  <a:srgbClr val="E9EAEC"/>
                </a:solidFill>
                <a:latin typeface="Open Sans Bold"/>
              </a:rPr>
              <a:t>Προσέγγιση</a:t>
            </a:r>
          </a:p>
        </p:txBody>
      </p:sp>
      <p:sp>
        <p:nvSpPr>
          <p:cNvPr name="Freeform 6" id="6"/>
          <p:cNvSpPr/>
          <p:nvPr/>
        </p:nvSpPr>
        <p:spPr>
          <a:xfrm flipH="false" flipV="false" rot="-9345499">
            <a:off x="11545726" y="-1992676"/>
            <a:ext cx="7265591" cy="5904944"/>
          </a:xfrm>
          <a:custGeom>
            <a:avLst/>
            <a:gdLst/>
            <a:ahLst/>
            <a:cxnLst/>
            <a:rect r="r" b="b" t="t" l="l"/>
            <a:pathLst>
              <a:path h="5904944" w="7265591">
                <a:moveTo>
                  <a:pt x="0" y="0"/>
                </a:moveTo>
                <a:lnTo>
                  <a:pt x="7265591" y="0"/>
                </a:lnTo>
                <a:lnTo>
                  <a:pt x="7265591" y="5904944"/>
                </a:lnTo>
                <a:lnTo>
                  <a:pt x="0" y="5904944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0" y="3940202"/>
            <a:ext cx="6212838" cy="288733"/>
            <a:chOff x="0" y="0"/>
            <a:chExt cx="1636303" cy="76045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90ADC6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AutoShape 10" id="10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CDC4B2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11" id="11"/>
          <p:cNvSpPr txBox="true"/>
          <p:nvPr/>
        </p:nvSpPr>
        <p:spPr>
          <a:xfrm rot="0">
            <a:off x="1628364" y="6479785"/>
            <a:ext cx="9622313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Τι προϋποθέτει η χρήση τους;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628364" y="5390590"/>
            <a:ext cx="14310210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Ποιά είναι τα διαθέσιμα λογισμικά οπτικοποίησης ανοιχτού κώδικα;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555919" y="7568980"/>
            <a:ext cx="12282358" cy="11449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Πώς μπορεί να γίνει η σύνδεση του κώδικα Fortran CAFFCA3D με αυτά τα λογισμικά,</a:t>
            </a:r>
            <a:r>
              <a:rPr lang="en-US" sz="3300">
                <a:solidFill>
                  <a:srgbClr val="000000"/>
                </a:solidFill>
                <a:latin typeface="Open Sans"/>
              </a:rPr>
              <a:t> 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622759" y="5419425"/>
            <a:ext cx="593753" cy="574456"/>
          </a:xfrm>
          <a:custGeom>
            <a:avLst/>
            <a:gdLst/>
            <a:ahLst/>
            <a:cxnLst/>
            <a:rect r="r" b="b" t="t" l="l"/>
            <a:pathLst>
              <a:path h="574456" w="593753">
                <a:moveTo>
                  <a:pt x="0" y="0"/>
                </a:moveTo>
                <a:lnTo>
                  <a:pt x="593754" y="0"/>
                </a:lnTo>
                <a:lnTo>
                  <a:pt x="593754" y="574456"/>
                </a:lnTo>
                <a:lnTo>
                  <a:pt x="0" y="5744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5" id="15"/>
          <p:cNvSpPr/>
          <p:nvPr/>
        </p:nvSpPr>
        <p:spPr>
          <a:xfrm flipH="false" flipV="false" rot="0">
            <a:off x="622759" y="6546460"/>
            <a:ext cx="593753" cy="574456"/>
          </a:xfrm>
          <a:custGeom>
            <a:avLst/>
            <a:gdLst/>
            <a:ahLst/>
            <a:cxnLst/>
            <a:rect r="r" b="b" t="t" l="l"/>
            <a:pathLst>
              <a:path h="574456" w="593753">
                <a:moveTo>
                  <a:pt x="0" y="0"/>
                </a:moveTo>
                <a:lnTo>
                  <a:pt x="593754" y="0"/>
                </a:lnTo>
                <a:lnTo>
                  <a:pt x="593754" y="574457"/>
                </a:lnTo>
                <a:lnTo>
                  <a:pt x="0" y="57445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0">
            <a:off x="622759" y="7673496"/>
            <a:ext cx="593753" cy="574456"/>
          </a:xfrm>
          <a:custGeom>
            <a:avLst/>
            <a:gdLst/>
            <a:ahLst/>
            <a:cxnLst/>
            <a:rect r="r" b="b" t="t" l="l"/>
            <a:pathLst>
              <a:path h="574456" w="593753">
                <a:moveTo>
                  <a:pt x="0" y="0"/>
                </a:moveTo>
                <a:lnTo>
                  <a:pt x="593754" y="0"/>
                </a:lnTo>
                <a:lnTo>
                  <a:pt x="593754" y="574456"/>
                </a:lnTo>
                <a:lnTo>
                  <a:pt x="0" y="574456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44653" y="2743686"/>
            <a:ext cx="208105" cy="297293"/>
          </a:xfrm>
          <a:custGeom>
            <a:avLst/>
            <a:gdLst/>
            <a:ahLst/>
            <a:cxnLst/>
            <a:rect r="r" b="b" t="t" l="l"/>
            <a:pathLst>
              <a:path h="297293" w="208105">
                <a:moveTo>
                  <a:pt x="0" y="0"/>
                </a:moveTo>
                <a:lnTo>
                  <a:pt x="208105" y="0"/>
                </a:lnTo>
                <a:lnTo>
                  <a:pt x="208105" y="297294"/>
                </a:lnTo>
                <a:lnTo>
                  <a:pt x="0" y="2972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700" y="298258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6928948" cy="10287000"/>
            <a:chOff x="0" y="0"/>
            <a:chExt cx="1824908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24908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24908">
                  <a:moveTo>
                    <a:pt x="0" y="0"/>
                  </a:moveTo>
                  <a:lnTo>
                    <a:pt x="1824908" y="0"/>
                  </a:lnTo>
                  <a:lnTo>
                    <a:pt x="182490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-1589731" y="7183004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3" y="0"/>
                </a:lnTo>
                <a:lnTo>
                  <a:pt x="6267753" y="5093973"/>
                </a:lnTo>
                <a:lnTo>
                  <a:pt x="0" y="50939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0" y="0"/>
            <a:ext cx="6212838" cy="288733"/>
            <a:chOff x="0" y="0"/>
            <a:chExt cx="1636303" cy="7604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182771" y="888308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0" y="0"/>
                </a:lnTo>
                <a:lnTo>
                  <a:pt x="584900" y="472599"/>
                </a:lnTo>
                <a:lnTo>
                  <a:pt x="0" y="4725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196091" y="4009403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0" y="0"/>
                </a:lnTo>
                <a:lnTo>
                  <a:pt x="584900" y="472599"/>
                </a:lnTo>
                <a:lnTo>
                  <a:pt x="0" y="4725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182771" y="6946704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0" y="0"/>
                </a:lnTo>
                <a:lnTo>
                  <a:pt x="584900" y="472600"/>
                </a:lnTo>
                <a:lnTo>
                  <a:pt x="0" y="4726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909325" y="817867"/>
            <a:ext cx="5438628" cy="247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Θεωρητικό</a:t>
            </a:r>
          </a:p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Υπόβαθρο </a:t>
            </a:r>
          </a:p>
          <a:p>
            <a:pPr>
              <a:lnSpc>
                <a:spcPts val="6599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909325" y="2606005"/>
            <a:ext cx="5866805" cy="4495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39"/>
              </a:lnSpc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Περιγραφή λογισμικών οπτικοποίησης  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285203" y="3893185"/>
            <a:ext cx="1430655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E9EAEC"/>
                </a:solidFill>
                <a:latin typeface="Open Sans"/>
              </a:rPr>
              <a:t>Tecplot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8060121" y="797027"/>
            <a:ext cx="1805940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ParaView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8142989" y="3839245"/>
            <a:ext cx="820103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VisIt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8085204" y="6867726"/>
            <a:ext cx="4188936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Blender [BVTKNodes]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909325" y="4589833"/>
            <a:ext cx="5438628" cy="30816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 Bold"/>
              </a:rPr>
              <a:t>Εμπορικό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λογισμικό</a:t>
            </a:r>
          </a:p>
          <a:p>
            <a:pPr algn="just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.csv, .txt, .dat, netCDF, .cgns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Windows, Linux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Ανάλυση δεδομένων 2D,</a:t>
            </a:r>
            <a:r>
              <a:rPr lang="en-US" sz="2499" u="sng">
                <a:solidFill>
                  <a:srgbClr val="E9EAEC"/>
                </a:solidFill>
                <a:latin typeface="Open Sans"/>
              </a:rPr>
              <a:t> χειρισμός και επεξεργασία μεγάλων συνόλων δεδομένων </a:t>
            </a:r>
          </a:p>
          <a:p>
            <a:pPr>
              <a:lnSpc>
                <a:spcPts val="3499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7901974" y="1513240"/>
            <a:ext cx="9935429" cy="2205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Λογισμικό ανοιχτού κώδικα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.csv, .</a:t>
            </a:r>
            <a:r>
              <a:rPr lang="en-US" sz="2499">
                <a:solidFill>
                  <a:srgbClr val="000000"/>
                </a:solidFill>
                <a:latin typeface="Open Sans Bold"/>
              </a:rPr>
              <a:t>vtk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, .xml, .hdf5,  netCDF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Windows, Linux, macOS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Παράλληλη επεξεργασία μεγάλων συνόλων δεδομένων,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προσαρμόσιμες ροές οπτικοποίησης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7868114" y="4537860"/>
            <a:ext cx="9969289" cy="2205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Λογισμικό ανοιχτού κώδικα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.</a:t>
            </a:r>
            <a:r>
              <a:rPr lang="en-US" sz="2499">
                <a:solidFill>
                  <a:srgbClr val="000000"/>
                </a:solidFill>
                <a:latin typeface="Open Sans Bold"/>
              </a:rPr>
              <a:t>vtk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, .bov .hdf5, netCDF, .cgns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Windows, Linux, macOS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Παράλληλη επεξεργασία μεγάλων συνόλων δεδομένων,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ισχυρές δυνατότητες ανάλυσης δεδομένων 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7901974" y="7564956"/>
            <a:ext cx="9935429" cy="220535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 Bold"/>
              </a:rPr>
              <a:t>Λογισμικό ανοιχτού κώδικα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.blend, .</a:t>
            </a:r>
            <a:r>
              <a:rPr lang="en-US" sz="2499">
                <a:solidFill>
                  <a:srgbClr val="000000"/>
                </a:solidFill>
                <a:latin typeface="Open Sans Bold"/>
              </a:rPr>
              <a:t>vtk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, .mpeg, 3ds, .tiff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Windows, Linux, macOS, iOS, Android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3D μοντελοποίηση,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δημιουργία animations &amp; ρεαλιστικών οπτικοποιήσεων 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324425" y="4009403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0" y="0"/>
                </a:lnTo>
                <a:lnTo>
                  <a:pt x="584900" y="472599"/>
                </a:lnTo>
                <a:lnTo>
                  <a:pt x="0" y="472599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597572" y="2319963"/>
            <a:ext cx="208105" cy="297293"/>
          </a:xfrm>
          <a:custGeom>
            <a:avLst/>
            <a:gdLst/>
            <a:ahLst/>
            <a:cxnLst/>
            <a:rect r="r" b="b" t="t" l="l"/>
            <a:pathLst>
              <a:path h="297293" w="208105">
                <a:moveTo>
                  <a:pt x="0" y="0"/>
                </a:moveTo>
                <a:lnTo>
                  <a:pt x="208106" y="0"/>
                </a:lnTo>
                <a:lnTo>
                  <a:pt x="208106" y="297293"/>
                </a:lnTo>
                <a:lnTo>
                  <a:pt x="0" y="29729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6876197" cy="10287000"/>
            <a:chOff x="0" y="0"/>
            <a:chExt cx="1811015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811015" cy="2709333"/>
            </a:xfrm>
            <a:custGeom>
              <a:avLst/>
              <a:gdLst/>
              <a:ahLst/>
              <a:cxnLst/>
              <a:rect r="r" b="b" t="t" l="l"/>
              <a:pathLst>
                <a:path h="2709333" w="1811015">
                  <a:moveTo>
                    <a:pt x="0" y="0"/>
                  </a:moveTo>
                  <a:lnTo>
                    <a:pt x="1811015" y="0"/>
                  </a:lnTo>
                  <a:lnTo>
                    <a:pt x="1811015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 marL="0" indent="0" lvl="0">
                <a:lnSpc>
                  <a:spcPts val="33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-1589731" y="7183004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3" y="0"/>
                </a:lnTo>
                <a:lnTo>
                  <a:pt x="6267753" y="5093973"/>
                </a:lnTo>
                <a:lnTo>
                  <a:pt x="0" y="50939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0" y="0"/>
            <a:ext cx="6212838" cy="288733"/>
            <a:chOff x="0" y="0"/>
            <a:chExt cx="1636303" cy="7604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7096159" y="1142728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1" y="0"/>
                </a:lnTo>
                <a:lnTo>
                  <a:pt x="584901" y="472600"/>
                </a:lnTo>
                <a:lnTo>
                  <a:pt x="0" y="4726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7096159" y="3739839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1" y="0"/>
                </a:lnTo>
                <a:lnTo>
                  <a:pt x="584901" y="472600"/>
                </a:lnTo>
                <a:lnTo>
                  <a:pt x="0" y="47260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7096159" y="7281376"/>
            <a:ext cx="584900" cy="472599"/>
          </a:xfrm>
          <a:custGeom>
            <a:avLst/>
            <a:gdLst/>
            <a:ahLst/>
            <a:cxnLst/>
            <a:rect r="r" b="b" t="t" l="l"/>
            <a:pathLst>
              <a:path h="472599" w="584900">
                <a:moveTo>
                  <a:pt x="0" y="0"/>
                </a:moveTo>
                <a:lnTo>
                  <a:pt x="584901" y="0"/>
                </a:lnTo>
                <a:lnTo>
                  <a:pt x="584901" y="472599"/>
                </a:lnTo>
                <a:lnTo>
                  <a:pt x="0" y="4725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4" id="14"/>
          <p:cNvSpPr txBox="true"/>
          <p:nvPr/>
        </p:nvSpPr>
        <p:spPr>
          <a:xfrm rot="0">
            <a:off x="909325" y="817867"/>
            <a:ext cx="5674030" cy="247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Θεωρητικό</a:t>
            </a:r>
          </a:p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Υπόβαθρο </a:t>
            </a:r>
          </a:p>
          <a:p>
            <a:pPr>
              <a:lnSpc>
                <a:spcPts val="6599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909325" y="2659565"/>
            <a:ext cx="5184138" cy="4495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39"/>
              </a:lnSpc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Περιγραφή αρχείων VTK 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7900135" y="1076053"/>
            <a:ext cx="5266690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"/>
              </a:rPr>
              <a:t>Μορφή VTK Simple Legacy 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7900135" y="3648559"/>
            <a:ext cx="3345656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"/>
              </a:rPr>
              <a:t>Μορφή VTK XML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7873879" y="7190095"/>
            <a:ext cx="3230245" cy="5638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19"/>
              </a:lnSpc>
              <a:spcBef>
                <a:spcPct val="0"/>
              </a:spcBef>
            </a:pPr>
            <a:r>
              <a:rPr lang="en-US" sz="3299">
                <a:solidFill>
                  <a:srgbClr val="000000"/>
                </a:solidFill>
                <a:latin typeface="Open Sans"/>
              </a:rPr>
              <a:t>Μορφή VTK HDF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7681060" y="1795509"/>
            <a:ext cx="10407522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Επικεφαλίδα : # vtk DataFile Version X.Y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Δομή συνόλου δεδομένων : π.χ. UNSTRUCTURED_GRID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Χαρακτηριστικά συνόλου δεδομένων (DataSet Attributes) : π.χ. POINT_DATA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681060" y="4336264"/>
            <a:ext cx="10518174" cy="348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Επικεφαλίδα : VTKFile type 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Τύπος συνόλου δεδομένων (DataSet) : π.χ. StructuredGrid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Υποσύνολο συνόλου δεδομένων (Piece)  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Χαρακτηριστικά συνόλου δεδομένων (DataSet Attributes) : π.χ. CellData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Πίνακας τιμών δεδομένων (DataArray : Points/Cells)</a:t>
            </a: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</a:p>
        </p:txBody>
      </p:sp>
      <p:sp>
        <p:nvSpPr>
          <p:cNvPr name="TextBox 21" id="21"/>
          <p:cNvSpPr txBox="true"/>
          <p:nvPr/>
        </p:nvSpPr>
        <p:spPr>
          <a:xfrm rot="0">
            <a:off x="7681060" y="7949414"/>
            <a:ext cx="9332194" cy="17519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Υψηλή απόδοση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Χ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ειρισμός μεγαλύτερων &amp; πολυπλοκότερων συνόλων δεδομένων μέσω τεχνικής "chunking" (αποθήκευση / ανάκτηση δεδομένων σε μικρά κομμάτια)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673366" y="5180161"/>
            <a:ext cx="3658870" cy="22129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Φορητότητα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Ευελιξία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Διαλειτουργικότητα  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Επεκτασιμότητα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Προσβασιμότητα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826696" y="4326739"/>
            <a:ext cx="4632325" cy="4813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  <a:spcBef>
                <a:spcPct val="0"/>
              </a:spcBef>
            </a:pPr>
            <a:r>
              <a:rPr lang="en-US" sz="2799">
                <a:solidFill>
                  <a:srgbClr val="E9EAEC"/>
                </a:solidFill>
                <a:latin typeface="Open Sans"/>
              </a:rPr>
              <a:t>Ωφέλη χρήσης αρχείων VTK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44653" y="2743686"/>
            <a:ext cx="208105" cy="297293"/>
          </a:xfrm>
          <a:custGeom>
            <a:avLst/>
            <a:gdLst/>
            <a:ahLst/>
            <a:cxnLst/>
            <a:rect r="r" b="b" t="t" l="l"/>
            <a:pathLst>
              <a:path h="297293" w="208105">
                <a:moveTo>
                  <a:pt x="0" y="0"/>
                </a:moveTo>
                <a:lnTo>
                  <a:pt x="208105" y="0"/>
                </a:lnTo>
                <a:lnTo>
                  <a:pt x="208105" y="297294"/>
                </a:lnTo>
                <a:lnTo>
                  <a:pt x="0" y="2972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>
            <a:off x="1028700" y="279208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6411063" cy="10287000"/>
            <a:chOff x="0" y="0"/>
            <a:chExt cx="1688510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688510" cy="2709333"/>
            </a:xfrm>
            <a:custGeom>
              <a:avLst/>
              <a:gdLst/>
              <a:ahLst/>
              <a:cxnLst/>
              <a:rect r="r" b="b" t="t" l="l"/>
              <a:pathLst>
                <a:path h="2709333" w="1688510">
                  <a:moveTo>
                    <a:pt x="0" y="0"/>
                  </a:moveTo>
                  <a:lnTo>
                    <a:pt x="1688510" y="0"/>
                  </a:lnTo>
                  <a:lnTo>
                    <a:pt x="1688510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-1589731" y="7183004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3" y="0"/>
                </a:lnTo>
                <a:lnTo>
                  <a:pt x="6267753" y="5093973"/>
                </a:lnTo>
                <a:lnTo>
                  <a:pt x="0" y="50939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0" y="0"/>
            <a:ext cx="6212838" cy="288733"/>
            <a:chOff x="0" y="0"/>
            <a:chExt cx="1636303" cy="7604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6458564" y="780416"/>
            <a:ext cx="11379216" cy="5874283"/>
          </a:xfrm>
          <a:custGeom>
            <a:avLst/>
            <a:gdLst/>
            <a:ahLst/>
            <a:cxnLst/>
            <a:rect r="r" b="b" t="t" l="l"/>
            <a:pathLst>
              <a:path h="5874283" w="11379216">
                <a:moveTo>
                  <a:pt x="0" y="0"/>
                </a:moveTo>
                <a:lnTo>
                  <a:pt x="11379216" y="0"/>
                </a:lnTo>
                <a:lnTo>
                  <a:pt x="11379216" y="5874283"/>
                </a:lnTo>
                <a:lnTo>
                  <a:pt x="0" y="587428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-801"/>
            </a:stretch>
          </a:blipFill>
        </p:spPr>
      </p:sp>
      <p:sp>
        <p:nvSpPr>
          <p:cNvPr name="Freeform 12" id="12"/>
          <p:cNvSpPr/>
          <p:nvPr/>
        </p:nvSpPr>
        <p:spPr>
          <a:xfrm flipH="false" flipV="false" rot="0">
            <a:off x="6411063" y="3421740"/>
            <a:ext cx="1867888" cy="492443"/>
          </a:xfrm>
          <a:custGeom>
            <a:avLst/>
            <a:gdLst/>
            <a:ahLst/>
            <a:cxnLst/>
            <a:rect r="r" b="b" t="t" l="l"/>
            <a:pathLst>
              <a:path h="492443" w="1867888">
                <a:moveTo>
                  <a:pt x="0" y="0"/>
                </a:moveTo>
                <a:lnTo>
                  <a:pt x="1867888" y="0"/>
                </a:lnTo>
                <a:lnTo>
                  <a:pt x="1867888" y="492444"/>
                </a:lnTo>
                <a:lnTo>
                  <a:pt x="0" y="492444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47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3" id="13"/>
          <p:cNvSpPr txBox="true"/>
          <p:nvPr/>
        </p:nvSpPr>
        <p:spPr>
          <a:xfrm rot="0">
            <a:off x="561498" y="629992"/>
            <a:ext cx="5438628" cy="247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Θεωρητικό</a:t>
            </a:r>
          </a:p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Υπόβαθρο </a:t>
            </a:r>
          </a:p>
          <a:p>
            <a:pPr>
              <a:lnSpc>
                <a:spcPts val="6599"/>
              </a:lnSpc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629055" y="2531135"/>
            <a:ext cx="5303513" cy="93535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39"/>
              </a:lnSpc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Περιγραφή υπολογιστικού εργαλείου Fortran CAFFCA3D *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81906" y="4539276"/>
            <a:ext cx="2639219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"/>
              </a:rPr>
              <a:t>Χρήσιμα αρχεία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561498" y="5432721"/>
            <a:ext cx="4749998" cy="348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Input αρχεία: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DCAFFCA3D, DBASEGRID, DMLOCREF</a:t>
            </a: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Αρχεία υπολ. πλέγματος :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3DGRID_xx</a:t>
            </a: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Αρχεία αποτελεσμάτων: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INTFLD3D_xx </a:t>
            </a:r>
            <a:r>
              <a:rPr lang="en-US" sz="2499">
                <a:solidFill>
                  <a:srgbClr val="E9EAEC"/>
                </a:solidFill>
                <a:latin typeface="Open Sans"/>
              </a:rPr>
              <a:t>/  </a:t>
            </a:r>
            <a:r>
              <a:rPr lang="en-US" sz="2499">
                <a:solidFill>
                  <a:srgbClr val="E9EAEC"/>
                </a:solidFill>
                <a:latin typeface="Open Sans Bold"/>
              </a:rPr>
              <a:t>DT_xx</a:t>
            </a: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277736" y="9418206"/>
            <a:ext cx="6133327" cy="692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E9EAEC"/>
                </a:solidFill>
                <a:latin typeface="Open Sans"/>
              </a:rPr>
              <a:t>* Αναπτύχθηκε στο </a:t>
            </a:r>
            <a:r>
              <a:rPr lang="en-US" sz="1999">
                <a:solidFill>
                  <a:srgbClr val="E9EAEC"/>
                </a:solidFill>
                <a:latin typeface="Open Sans"/>
              </a:rPr>
              <a:t>Ε</a:t>
            </a:r>
            <a:r>
              <a:rPr lang="en-US" sz="1999">
                <a:solidFill>
                  <a:srgbClr val="E9EAEC"/>
                </a:solidFill>
                <a:latin typeface="Open Sans"/>
              </a:rPr>
              <a:t>ργαστήριο Αεροδυναμικής </a:t>
            </a:r>
          </a:p>
          <a:p>
            <a:pPr>
              <a:lnSpc>
                <a:spcPts val="2799"/>
              </a:lnSpc>
            </a:pPr>
            <a:r>
              <a:rPr lang="en-US" sz="1999">
                <a:solidFill>
                  <a:srgbClr val="E9EAEC"/>
                </a:solidFill>
                <a:latin typeface="Open Sans"/>
              </a:rPr>
              <a:t>της Σχολής Μηχανολόγων Μηχανικών του Ε.Μ.Π.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684211" y="7135379"/>
            <a:ext cx="11153569" cy="219773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Επίλυση εξισώσεων Reynolds για τυρβώδη πεδία ροής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Ομόθετο πλέγμα , </a:t>
            </a:r>
            <a:r>
              <a:rPr lang="en-US" sz="2499">
                <a:solidFill>
                  <a:srgbClr val="000000"/>
                </a:solidFill>
                <a:latin typeface="Open Sans Bold"/>
              </a:rPr>
              <a:t>αποθήκευση μεταβλητών στο </a:t>
            </a:r>
            <a:r>
              <a:rPr lang="en-US" sz="2499" u="sng">
                <a:solidFill>
                  <a:srgbClr val="000000"/>
                </a:solidFill>
                <a:latin typeface="Open Sans Bold"/>
              </a:rPr>
              <a:t>κέντρο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 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των κελιών</a:t>
            </a:r>
          </a:p>
          <a:p>
            <a:pPr marL="539748" indent="-269874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Κελιά </a:t>
            </a:r>
            <a:r>
              <a:rPr lang="en-US" sz="2499">
                <a:solidFill>
                  <a:srgbClr val="000000"/>
                </a:solidFill>
                <a:latin typeface="Open Sans Bold"/>
              </a:rPr>
              <a:t>εξάεδρα με 8 κορυφές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  [(NI-2)x(NJ-2)x(NK-2)]</a:t>
            </a: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=&gt;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δυαδικά αρχεία Fortran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 (πλέγματος &amp; αποτελεσμάτων) / αρχεία Tecplot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6411063" y="4103983"/>
            <a:ext cx="1867888" cy="492443"/>
          </a:xfrm>
          <a:custGeom>
            <a:avLst/>
            <a:gdLst/>
            <a:ahLst/>
            <a:cxnLst/>
            <a:rect r="r" b="b" t="t" l="l"/>
            <a:pathLst>
              <a:path h="492443" w="1867888">
                <a:moveTo>
                  <a:pt x="0" y="0"/>
                </a:moveTo>
                <a:lnTo>
                  <a:pt x="1867888" y="0"/>
                </a:lnTo>
                <a:lnTo>
                  <a:pt x="1867888" y="492443"/>
                </a:lnTo>
                <a:lnTo>
                  <a:pt x="0" y="492443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alphaModFix amt="47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44653" y="2743686"/>
            <a:ext cx="208105" cy="297293"/>
          </a:xfrm>
          <a:custGeom>
            <a:avLst/>
            <a:gdLst/>
            <a:ahLst/>
            <a:cxnLst/>
            <a:rect r="r" b="b" t="t" l="l"/>
            <a:pathLst>
              <a:path h="297293" w="208105">
                <a:moveTo>
                  <a:pt x="0" y="0"/>
                </a:moveTo>
                <a:lnTo>
                  <a:pt x="208105" y="0"/>
                </a:lnTo>
                <a:lnTo>
                  <a:pt x="208105" y="297294"/>
                </a:lnTo>
                <a:lnTo>
                  <a:pt x="0" y="2972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0" y="0"/>
            <a:ext cx="7352672" cy="10287000"/>
            <a:chOff x="0" y="0"/>
            <a:chExt cx="1936506" cy="2709333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1936506" cy="2709333"/>
            </a:xfrm>
            <a:custGeom>
              <a:avLst/>
              <a:gdLst/>
              <a:ahLst/>
              <a:cxnLst/>
              <a:rect r="r" b="b" t="t" l="l"/>
              <a:pathLst>
                <a:path h="2709333" w="1936506">
                  <a:moveTo>
                    <a:pt x="0" y="0"/>
                  </a:moveTo>
                  <a:lnTo>
                    <a:pt x="1936506" y="0"/>
                  </a:lnTo>
                  <a:lnTo>
                    <a:pt x="1936506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-1589731" y="7183004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3" y="0"/>
                </a:lnTo>
                <a:lnTo>
                  <a:pt x="6267753" y="5093973"/>
                </a:lnTo>
                <a:lnTo>
                  <a:pt x="0" y="509397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0" y="0"/>
            <a:ext cx="6212838" cy="288733"/>
            <a:chOff x="0" y="0"/>
            <a:chExt cx="1636303" cy="7604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11" id="11"/>
          <p:cNvSpPr txBox="true"/>
          <p:nvPr/>
        </p:nvSpPr>
        <p:spPr>
          <a:xfrm rot="0">
            <a:off x="744544" y="817867"/>
            <a:ext cx="5438628" cy="24765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Αριθμητική Μεθοδολογία </a:t>
            </a:r>
          </a:p>
          <a:p>
            <a:pPr>
              <a:lnSpc>
                <a:spcPts val="6599"/>
              </a:lnSpc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813554" y="2605369"/>
            <a:ext cx="5725563" cy="4356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79"/>
              </a:lnSpc>
            </a:pPr>
            <a:r>
              <a:rPr lang="en-US" sz="2299">
                <a:solidFill>
                  <a:srgbClr val="E9EAEC"/>
                </a:solidFill>
                <a:latin typeface="Open Sans"/>
              </a:rPr>
              <a:t>Ανάπτυξη κώδικα Python [write_to_VTK]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649773" y="7365330"/>
            <a:ext cx="2693352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"/>
              </a:rPr>
              <a:t>Χρήσιμα πακέτα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649773" y="7471397"/>
            <a:ext cx="1393345" cy="3051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math</a:t>
            </a: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NumPY</a:t>
            </a:r>
          </a:p>
          <a:p>
            <a:pPr>
              <a:lnSpc>
                <a:spcPts val="3499"/>
              </a:lnSpc>
            </a:pPr>
            <a:r>
              <a:rPr lang="en-US" sz="2499">
                <a:solidFill>
                  <a:srgbClr val="E9EAEC"/>
                </a:solidFill>
                <a:latin typeface="Open Sans Bold"/>
              </a:rPr>
              <a:t>TVTK</a:t>
            </a: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</a:p>
        </p:txBody>
      </p:sp>
      <p:sp>
        <p:nvSpPr>
          <p:cNvPr name="TextBox 15" id="15"/>
          <p:cNvSpPr txBox="true"/>
          <p:nvPr/>
        </p:nvSpPr>
        <p:spPr>
          <a:xfrm rot="0">
            <a:off x="696442" y="3551542"/>
            <a:ext cx="3465354" cy="9766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>
                <a:solidFill>
                  <a:srgbClr val="E9EAEC"/>
                </a:solidFill>
                <a:latin typeface="Open Sans"/>
              </a:rPr>
              <a:t>Πλεονεκτήμα Python</a:t>
            </a:r>
          </a:p>
          <a:p>
            <a:pPr algn="ctr">
              <a:lnSpc>
                <a:spcPts val="3919"/>
              </a:lnSpc>
              <a:spcBef>
                <a:spcPct val="0"/>
              </a:spcBef>
            </a:pPr>
          </a:p>
        </p:txBody>
      </p:sp>
      <p:sp>
        <p:nvSpPr>
          <p:cNvPr name="TextBox 16" id="16"/>
          <p:cNvSpPr txBox="true"/>
          <p:nvPr/>
        </p:nvSpPr>
        <p:spPr>
          <a:xfrm rot="0">
            <a:off x="364017" y="3770617"/>
            <a:ext cx="6624638" cy="43656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</a:pP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Χειρισμός μεγάλων συνόλων δεδομένων 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Ευκολία χρήσης &amp; ευελιξία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Ενεργή κοινότητα χρηστών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Πλούσιο documentation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Πληθώρα βιβλιοθηκών &amp; πακέτων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E9EAEC"/>
                </a:solidFill>
                <a:latin typeface="Open Sans"/>
              </a:rPr>
              <a:t> Διαλειτουργικότητα </a:t>
            </a: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</a:p>
          <a:p>
            <a:pPr>
              <a:lnSpc>
                <a:spcPts val="3499"/>
              </a:lnSpc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8531654" y="1102475"/>
            <a:ext cx="3292951" cy="114490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000000"/>
                </a:solidFill>
                <a:latin typeface="Open Sans"/>
              </a:rPr>
              <a:t>Εκτέλεση κώδικα</a:t>
            </a:r>
          </a:p>
          <a:p>
            <a:pPr algn="ctr">
              <a:lnSpc>
                <a:spcPts val="4620"/>
              </a:lnSpc>
              <a:spcBef>
                <a:spcPct val="0"/>
              </a:spcBef>
            </a:pPr>
          </a:p>
        </p:txBody>
      </p:sp>
      <p:sp>
        <p:nvSpPr>
          <p:cNvPr name="Freeform 18" id="18"/>
          <p:cNvSpPr/>
          <p:nvPr/>
        </p:nvSpPr>
        <p:spPr>
          <a:xfrm flipH="false" flipV="false" rot="0">
            <a:off x="7591136" y="1028700"/>
            <a:ext cx="702393" cy="679565"/>
          </a:xfrm>
          <a:custGeom>
            <a:avLst/>
            <a:gdLst/>
            <a:ahLst/>
            <a:cxnLst/>
            <a:rect r="r" b="b" t="t" l="l"/>
            <a:pathLst>
              <a:path h="679565" w="702393">
                <a:moveTo>
                  <a:pt x="0" y="0"/>
                </a:moveTo>
                <a:lnTo>
                  <a:pt x="702393" y="0"/>
                </a:lnTo>
                <a:lnTo>
                  <a:pt x="702393" y="679565"/>
                </a:lnTo>
                <a:lnTo>
                  <a:pt x="0" y="67956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9" id="19"/>
          <p:cNvSpPr txBox="true"/>
          <p:nvPr/>
        </p:nvSpPr>
        <p:spPr>
          <a:xfrm rot="0">
            <a:off x="8071199" y="2190230"/>
            <a:ext cx="6475254" cy="905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61341" indent="-280670" lvl="1">
              <a:lnSpc>
                <a:spcPts val="364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Μέσω οποιουδήποτε </a:t>
            </a:r>
            <a:r>
              <a:rPr lang="en-US" sz="2600">
                <a:solidFill>
                  <a:srgbClr val="000000"/>
                </a:solidFill>
                <a:latin typeface="Open Sans Bold"/>
              </a:rPr>
              <a:t>IDE </a:t>
            </a:r>
            <a:r>
              <a:rPr lang="en-US" sz="2600">
                <a:solidFill>
                  <a:srgbClr val="000000"/>
                </a:solidFill>
                <a:latin typeface="Open Sans"/>
              </a:rPr>
              <a:t>*</a:t>
            </a:r>
            <a:r>
              <a:rPr lang="en-US" sz="2600">
                <a:solidFill>
                  <a:srgbClr val="000000"/>
                </a:solidFill>
                <a:latin typeface="Open Sans Bold"/>
              </a:rPr>
              <a:t> </a:t>
            </a:r>
            <a:r>
              <a:rPr lang="en-US" sz="2600">
                <a:solidFill>
                  <a:srgbClr val="000000"/>
                </a:solidFill>
                <a:latin typeface="Open Sans"/>
              </a:rPr>
              <a:t>της Python</a:t>
            </a:r>
          </a:p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00000"/>
                </a:solidFill>
                <a:latin typeface="Open Sans"/>
              </a:rPr>
              <a:t> 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7991348" y="5507355"/>
            <a:ext cx="7666513" cy="905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561339" indent="-280669" lvl="1">
              <a:lnSpc>
                <a:spcPts val="3639"/>
              </a:lnSpc>
              <a:buFont typeface="Arial"/>
              <a:buChar char="•"/>
            </a:pPr>
            <a:r>
              <a:rPr lang="en-US" sz="2599">
                <a:solidFill>
                  <a:srgbClr val="000000"/>
                </a:solidFill>
                <a:latin typeface="Open Sans"/>
              </a:rPr>
              <a:t>Μέσω εκτελέσιμου αρχείου </a:t>
            </a:r>
            <a:r>
              <a:rPr lang="en-US" sz="2599">
                <a:solidFill>
                  <a:srgbClr val="000000"/>
                </a:solidFill>
                <a:latin typeface="Open Sans Bold"/>
              </a:rPr>
              <a:t>write_to_VTK.exe</a:t>
            </a:r>
          </a:p>
          <a:p>
            <a:pPr algn="ctr">
              <a:lnSpc>
                <a:spcPts val="363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</a:rPr>
              <a:t> 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8543560" y="2993355"/>
            <a:ext cx="6562090" cy="1736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Πλεονεκτήματα: 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Επιπλέον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προσαρμογή κώδικα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Χρήση βοηθητικών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add-ons / plugins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Υποστήριξη διάφορων εκδόσεων Python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531654" y="9531553"/>
            <a:ext cx="9614619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</a:rPr>
              <a:t>*Χρησιμοποιήθηκε το PyCharm 2022.3.2 -- Community Edition (JetBrains)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8719160" y="6311230"/>
            <a:ext cx="9568840" cy="2174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99"/>
              </a:lnSpc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Πλεονεκτήματα: 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Ευκολία χρήσης - </a:t>
            </a:r>
            <a:r>
              <a:rPr lang="en-US" sz="2499" u="sng">
                <a:solidFill>
                  <a:srgbClr val="000000"/>
                </a:solidFill>
                <a:latin typeface="Open Sans"/>
              </a:rPr>
              <a:t>αυτοτελής λειτουργία</a:t>
            </a:r>
            <a:r>
              <a:rPr lang="en-US" sz="2499">
                <a:solidFill>
                  <a:srgbClr val="000000"/>
                </a:solidFill>
                <a:latin typeface="Open Sans"/>
              </a:rPr>
              <a:t> (ομαδοποίηση εξαρτήσεων)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Διαλειτουργικότητα</a:t>
            </a:r>
          </a:p>
          <a:p>
            <a:pPr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</a:rPr>
              <a:t>Διεπαφή φιλική προς τον χρήστη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E9EAE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644653" y="2743686"/>
            <a:ext cx="208105" cy="297293"/>
          </a:xfrm>
          <a:custGeom>
            <a:avLst/>
            <a:gdLst/>
            <a:ahLst/>
            <a:cxnLst/>
            <a:rect r="r" b="b" t="t" l="l"/>
            <a:pathLst>
              <a:path h="297293" w="208105">
                <a:moveTo>
                  <a:pt x="0" y="0"/>
                </a:moveTo>
                <a:lnTo>
                  <a:pt x="208105" y="0"/>
                </a:lnTo>
                <a:lnTo>
                  <a:pt x="208105" y="297294"/>
                </a:lnTo>
                <a:lnTo>
                  <a:pt x="0" y="29729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AutoShape 3" id="3"/>
          <p:cNvSpPr/>
          <p:nvPr/>
        </p:nvSpPr>
        <p:spPr>
          <a:xfrm rot="0">
            <a:off x="1028700" y="601417"/>
            <a:ext cx="16230600" cy="0"/>
          </a:xfrm>
          <a:prstGeom prst="line">
            <a:avLst/>
          </a:prstGeom>
          <a:ln cap="flat" w="19050">
            <a:solidFill>
              <a:srgbClr val="7692AB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4" id="4"/>
          <p:cNvGrpSpPr/>
          <p:nvPr/>
        </p:nvGrpSpPr>
        <p:grpSpPr>
          <a:xfrm rot="0">
            <a:off x="0" y="66562"/>
            <a:ext cx="18288000" cy="2019753"/>
            <a:chOff x="0" y="0"/>
            <a:chExt cx="4816593" cy="531952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4816592" cy="531952"/>
            </a:xfrm>
            <a:custGeom>
              <a:avLst/>
              <a:gdLst/>
              <a:ahLst/>
              <a:cxnLst/>
              <a:rect r="r" b="b" t="t" l="l"/>
              <a:pathLst>
                <a:path h="531952" w="4816592">
                  <a:moveTo>
                    <a:pt x="0" y="0"/>
                  </a:moveTo>
                  <a:lnTo>
                    <a:pt x="4816592" y="0"/>
                  </a:lnTo>
                  <a:lnTo>
                    <a:pt x="4816592" y="531952"/>
                  </a:lnTo>
                  <a:lnTo>
                    <a:pt x="0" y="531952"/>
                  </a:lnTo>
                  <a:close/>
                </a:path>
              </a:pathLst>
            </a:custGeom>
            <a:solidFill>
              <a:srgbClr val="4E5066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-1542650" y="7418406"/>
            <a:ext cx="6267753" cy="5093974"/>
          </a:xfrm>
          <a:custGeom>
            <a:avLst/>
            <a:gdLst/>
            <a:ahLst/>
            <a:cxnLst/>
            <a:rect r="r" b="b" t="t" l="l"/>
            <a:pathLst>
              <a:path h="5093974" w="6267753">
                <a:moveTo>
                  <a:pt x="0" y="0"/>
                </a:moveTo>
                <a:lnTo>
                  <a:pt x="6267752" y="0"/>
                </a:lnTo>
                <a:lnTo>
                  <a:pt x="6267752" y="5093974"/>
                </a:lnTo>
                <a:lnTo>
                  <a:pt x="0" y="509397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8" id="8"/>
          <p:cNvGrpSpPr/>
          <p:nvPr/>
        </p:nvGrpSpPr>
        <p:grpSpPr>
          <a:xfrm rot="0">
            <a:off x="0" y="0"/>
            <a:ext cx="6212838" cy="288733"/>
            <a:chOff x="0" y="0"/>
            <a:chExt cx="1636303" cy="76045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1636303" cy="76045"/>
            </a:xfrm>
            <a:custGeom>
              <a:avLst/>
              <a:gdLst/>
              <a:ahLst/>
              <a:cxnLst/>
              <a:rect r="r" b="b" t="t" l="l"/>
              <a:pathLst>
                <a:path h="76045" w="1636303">
                  <a:moveTo>
                    <a:pt x="0" y="0"/>
                  </a:moveTo>
                  <a:lnTo>
                    <a:pt x="1636303" y="0"/>
                  </a:lnTo>
                  <a:lnTo>
                    <a:pt x="1636303" y="76045"/>
                  </a:lnTo>
                  <a:lnTo>
                    <a:pt x="0" y="76045"/>
                  </a:lnTo>
                  <a:close/>
                </a:path>
              </a:pathLst>
            </a:custGeom>
            <a:solidFill>
              <a:srgbClr val="7692AB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38100"/>
              <a:ext cx="812800" cy="8509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11" id="11"/>
          <p:cNvSpPr/>
          <p:nvPr/>
        </p:nvSpPr>
        <p:spPr>
          <a:xfrm flipH="false" flipV="false" rot="0">
            <a:off x="1591226" y="2212305"/>
            <a:ext cx="14922392" cy="7897240"/>
          </a:xfrm>
          <a:custGeom>
            <a:avLst/>
            <a:gdLst/>
            <a:ahLst/>
            <a:cxnLst/>
            <a:rect r="r" b="b" t="t" l="l"/>
            <a:pathLst>
              <a:path h="7897240" w="14922392">
                <a:moveTo>
                  <a:pt x="0" y="0"/>
                </a:moveTo>
                <a:lnTo>
                  <a:pt x="14922392" y="0"/>
                </a:lnTo>
                <a:lnTo>
                  <a:pt x="14922392" y="7897240"/>
                </a:lnTo>
                <a:lnTo>
                  <a:pt x="0" y="789724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744544" y="564480"/>
            <a:ext cx="9958349" cy="1647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599"/>
              </a:lnSpc>
            </a:pPr>
            <a:r>
              <a:rPr lang="en-US" sz="5499" spc="-93">
                <a:solidFill>
                  <a:srgbClr val="E9EAEC"/>
                </a:solidFill>
                <a:latin typeface="Open Sans Bold"/>
              </a:rPr>
              <a:t>Αριθμητική Μεθοδολογία </a:t>
            </a:r>
          </a:p>
          <a:p>
            <a:pPr>
              <a:lnSpc>
                <a:spcPts val="6599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744544" y="1470759"/>
            <a:ext cx="5725563" cy="4495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839"/>
              </a:lnSpc>
            </a:pPr>
            <a:r>
              <a:rPr lang="en-US" sz="2399">
                <a:solidFill>
                  <a:srgbClr val="E9EAEC"/>
                </a:solidFill>
                <a:latin typeface="Open Sans"/>
              </a:rPr>
              <a:t>Διάγραμμα ροής κώδικα write_to_VTK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2852758" y="2470058"/>
            <a:ext cx="4306253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90ADC6"/>
                </a:solidFill>
                <a:latin typeface="Open Sans Bold"/>
              </a:rPr>
              <a:t>*Implicit ordering of points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1580953" y="3050505"/>
            <a:ext cx="6236242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90ADC6"/>
                </a:solidFill>
                <a:latin typeface="Open Sans Bold"/>
              </a:rPr>
              <a:t>*Πλέγμα </a:t>
            </a:r>
            <a:r>
              <a:rPr lang="en-US" sz="2499" u="sng">
                <a:solidFill>
                  <a:srgbClr val="90ADC6"/>
                </a:solidFill>
                <a:latin typeface="Open Sans Bold"/>
              </a:rPr>
              <a:t>Unstructured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1417113" y="3634705"/>
            <a:ext cx="5741898" cy="422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499"/>
              </a:lnSpc>
              <a:spcBef>
                <a:spcPct val="0"/>
              </a:spcBef>
            </a:pPr>
            <a:r>
              <a:rPr lang="en-US" sz="2499">
                <a:solidFill>
                  <a:srgbClr val="90ADC6"/>
                </a:solidFill>
                <a:latin typeface="Open Sans Bold"/>
              </a:rPr>
              <a:t>*Αρχεία .vtk, .vtu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DAFnBxqyYa8</dc:identifier>
  <dcterms:modified xsi:type="dcterms:W3CDTF">2011-08-01T06:04:30Z</dcterms:modified>
  <cp:revision>1</cp:revision>
  <dc:title>Διπλωματική - Γαρ. Χ. </dc:title>
</cp:coreProperties>
</file>