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6" r:id="rId2"/>
    <p:sldId id="257" r:id="rId3"/>
    <p:sldId id="258" r:id="rId4"/>
    <p:sldId id="259" r:id="rId5"/>
    <p:sldId id="3422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5" r:id="rId21"/>
    <p:sldId id="276" r:id="rId22"/>
    <p:sldId id="279" r:id="rId23"/>
    <p:sldId id="280" r:id="rId24"/>
    <p:sldId id="284" r:id="rId25"/>
    <p:sldId id="285" r:id="rId26"/>
    <p:sldId id="286" r:id="rId27"/>
    <p:sldId id="3423" r:id="rId28"/>
  </p:sldIdLst>
  <p:sldSz cx="12192000" cy="6858000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282F6"/>
    <a:srgbClr val="F9D3B9"/>
    <a:srgbClr val="1AACEE"/>
    <a:srgbClr val="A0FEF7"/>
    <a:srgbClr val="68D9F8"/>
    <a:srgbClr val="2015F7"/>
    <a:srgbClr val="253917"/>
    <a:srgbClr val="FF3300"/>
    <a:srgbClr val="FF3B3B"/>
    <a:srgbClr val="512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5226" autoAdjust="0"/>
  </p:normalViewPr>
  <p:slideViewPr>
    <p:cSldViewPr snapToGrid="0">
      <p:cViewPr varScale="1">
        <p:scale>
          <a:sx n="77" d="100"/>
          <a:sy n="77" d="100"/>
        </p:scale>
        <p:origin x="912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1453DC-23E0-4CEE-9492-16E556F2A219}" type="datetimeFigureOut">
              <a:rPr lang="el-GR" smtClean="0"/>
              <a:t>6/7/2023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ED0A35-237F-483F-B702-A11DD130F269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992688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ED0A35-237F-483F-B702-A11DD130F269}" type="slidenum">
              <a:rPr lang="el-GR" smtClean="0"/>
              <a:t>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938361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4F1C5724-72E8-7ECE-8904-B656E81B5F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latin typeface="Cambria" panose="02040503050406030204" pitchFamily="18" charset="0"/>
                <a:ea typeface="Cambria" panose="02040503050406030204" pitchFamily="18" charset="0"/>
              </a:defRPr>
            </a:lvl1pPr>
          </a:lstStyle>
          <a:p>
            <a:r>
              <a:rPr lang="el-GR" dirty="0"/>
              <a:t>Κάντε κλικ για να επεξεργαστείτε τον τίτλο υποδείγματος</a:t>
            </a:r>
          </a:p>
        </p:txBody>
      </p:sp>
      <p:sp>
        <p:nvSpPr>
          <p:cNvPr id="3" name="Υπότιτλος 2">
            <a:extLst>
              <a:ext uri="{FF2B5EF4-FFF2-40B4-BE49-F238E27FC236}">
                <a16:creationId xmlns:a16="http://schemas.microsoft.com/office/drawing/2014/main" id="{8887E7EA-EBE9-282A-F614-4B135904DD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Cambria" panose="02040503050406030204" pitchFamily="18" charset="0"/>
                <a:ea typeface="Cambria" panose="02040503050406030204" pitchFamily="18" charset="0"/>
              </a:defRPr>
            </a:lvl1pPr>
            <a:lvl2pPr marL="457178" indent="0" algn="ctr">
              <a:buNone/>
              <a:defRPr sz="2000"/>
            </a:lvl2pPr>
            <a:lvl3pPr marL="914354" indent="0" algn="ctr">
              <a:buNone/>
              <a:defRPr sz="18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2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8" indent="0" algn="ctr">
              <a:buNone/>
              <a:defRPr sz="1600"/>
            </a:lvl9pPr>
          </a:lstStyle>
          <a:p>
            <a:r>
              <a:rPr lang="el-GR" dirty="0"/>
              <a:t>Κάντε κλικ για να επεξεργαστείτε τον υπότιτλο του υποδείγματος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2653DD7B-E9A6-30FD-5A48-CBCF0B0B3A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AA699-D036-4468-95F0-E635679102FA}" type="datetime1">
              <a:rPr lang="el-GR" smtClean="0"/>
              <a:t>6/7/2023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76F52B3C-E0D0-5AC6-73D9-1F6CE63459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371E80C4-53D5-2FFA-E0AE-FBAADA09A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B928F-0B69-48ED-BACE-068BE420DEE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8346612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2810333F-336F-AAD8-0B30-16210213C4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ατακόρυφου κειμένου 2">
            <a:extLst>
              <a:ext uri="{FF2B5EF4-FFF2-40B4-BE49-F238E27FC236}">
                <a16:creationId xmlns:a16="http://schemas.microsoft.com/office/drawing/2014/main" id="{B124603D-8623-991C-768C-7B40F67935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8EC9D6B3-0E87-5987-F450-388E23BFC2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C01E3-7FE6-4760-A67A-B3999FB59F57}" type="datetime1">
              <a:rPr lang="el-GR" smtClean="0"/>
              <a:t>6/7/2023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C987D464-334A-73F2-5610-758FC4CB86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0AD11356-F2FE-05F9-87E9-5EBB794EA8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B928F-0B69-48ED-BACE-068BE420DEE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33242479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>
            <a:extLst>
              <a:ext uri="{FF2B5EF4-FFF2-40B4-BE49-F238E27FC236}">
                <a16:creationId xmlns:a16="http://schemas.microsoft.com/office/drawing/2014/main" id="{54B1CC49-E566-6ED8-CE26-D86D8CDADF3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ατακόρυφου κειμένου 2">
            <a:extLst>
              <a:ext uri="{FF2B5EF4-FFF2-40B4-BE49-F238E27FC236}">
                <a16:creationId xmlns:a16="http://schemas.microsoft.com/office/drawing/2014/main" id="{C5206BF6-B622-D5AA-548F-45C35AA7CE4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734300" cy="5811838"/>
          </a:xfrm>
        </p:spPr>
        <p:txBody>
          <a:bodyPr vert="eaVert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BE7635B2-71B4-A584-7E12-4BDE89EDB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27F34-3874-4FB3-BC33-0665D4A7F34E}" type="datetime1">
              <a:rPr lang="el-GR" smtClean="0"/>
              <a:t>6/7/2023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452739BA-B26F-40A4-5753-487D329C9D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B511D64D-D3BC-657C-EC1A-F3F349365B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B928F-0B69-48ED-BACE-068BE420DEE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98239277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9599DA95-EE50-EB5C-3B38-AE128C7280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546279D1-D2A7-1FF2-0D89-CFA1CC8476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F7D9CDEB-02F6-8427-168F-107B7E4622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97624-AE9C-49D8-891F-A204D9E3C2CD}" type="datetime1">
              <a:rPr lang="el-GR" smtClean="0"/>
              <a:t>6/7/2023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B5FAF8FF-4320-B973-66B9-73F3E2A71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E57BA392-1B0B-E168-B456-83D2CCAAA3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B928F-0B69-48ED-BACE-068BE420DEE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12100827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06000868-C61A-6811-4D9B-7B39C8C1A2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42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4F35D633-1A9E-3546-3E97-38A34F374F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6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78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5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88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0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2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41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4B458EDE-2EA8-54D9-EF60-7D080CF8DA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0A304-4573-41AC-ABD4-476C2482AC06}" type="datetime1">
              <a:rPr lang="el-GR" smtClean="0"/>
              <a:t>6/7/2023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52F6D454-9FC8-8B4C-3A6F-FA28CFC58A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0512C04A-9DFD-DBBE-40C3-C31900274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B928F-0B69-48ED-BACE-068BE420DEE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61355487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52E34A23-5A10-6249-67CD-8F81AA0641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D721B2A1-0556-E168-1330-FB6FE3E9B6E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7D9624F2-FA2A-6020-A366-EAAE14035A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5" name="Θέση ημερομηνίας 4">
            <a:extLst>
              <a:ext uri="{FF2B5EF4-FFF2-40B4-BE49-F238E27FC236}">
                <a16:creationId xmlns:a16="http://schemas.microsoft.com/office/drawing/2014/main" id="{80F83CF4-F795-6BAD-092E-628133CBC5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80431-91A5-4721-B96F-716A71B126B9}" type="datetime1">
              <a:rPr lang="el-GR" smtClean="0"/>
              <a:t>6/7/2023</a:t>
            </a:fld>
            <a:endParaRPr lang="el-GR"/>
          </a:p>
        </p:txBody>
      </p:sp>
      <p:sp>
        <p:nvSpPr>
          <p:cNvPr id="6" name="Θέση υποσέλιδου 5">
            <a:extLst>
              <a:ext uri="{FF2B5EF4-FFF2-40B4-BE49-F238E27FC236}">
                <a16:creationId xmlns:a16="http://schemas.microsoft.com/office/drawing/2014/main" id="{23AE3ECC-980C-9367-6D2A-C04F86186E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>
            <a:extLst>
              <a:ext uri="{FF2B5EF4-FFF2-40B4-BE49-F238E27FC236}">
                <a16:creationId xmlns:a16="http://schemas.microsoft.com/office/drawing/2014/main" id="{284445B9-A14D-0707-6821-EF4354989A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B928F-0B69-48ED-BACE-068BE420DEE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23888955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F42476F8-F7EE-3975-2E22-E6718F45F6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8271C807-5E10-C1ED-0B23-4979E36B85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8" indent="0">
              <a:buNone/>
              <a:defRPr sz="2000" b="1"/>
            </a:lvl2pPr>
            <a:lvl3pPr marL="914354" indent="0">
              <a:buNone/>
              <a:defRPr sz="18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2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E27B2DF4-246A-D65A-FC49-DE39AD658D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5" name="Θέση κειμένου 4">
            <a:extLst>
              <a:ext uri="{FF2B5EF4-FFF2-40B4-BE49-F238E27FC236}">
                <a16:creationId xmlns:a16="http://schemas.microsoft.com/office/drawing/2014/main" id="{8A0B5A11-B2D0-D798-31F1-BC1B90F5FE1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8" indent="0">
              <a:buNone/>
              <a:defRPr sz="2000" b="1"/>
            </a:lvl2pPr>
            <a:lvl3pPr marL="914354" indent="0">
              <a:buNone/>
              <a:defRPr sz="18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2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6" name="Θέση περιεχομένου 5">
            <a:extLst>
              <a:ext uri="{FF2B5EF4-FFF2-40B4-BE49-F238E27FC236}">
                <a16:creationId xmlns:a16="http://schemas.microsoft.com/office/drawing/2014/main" id="{96222227-942C-5550-E7D3-22975864716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7" name="Θέση ημερομηνίας 6">
            <a:extLst>
              <a:ext uri="{FF2B5EF4-FFF2-40B4-BE49-F238E27FC236}">
                <a16:creationId xmlns:a16="http://schemas.microsoft.com/office/drawing/2014/main" id="{5D149C28-862F-3600-A223-399F03BD65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98A72-2F0D-4988-AB0B-A171A3ED8781}" type="datetime1">
              <a:rPr lang="el-GR" smtClean="0"/>
              <a:t>6/7/2023</a:t>
            </a:fld>
            <a:endParaRPr lang="el-GR"/>
          </a:p>
        </p:txBody>
      </p:sp>
      <p:sp>
        <p:nvSpPr>
          <p:cNvPr id="8" name="Θέση υποσέλιδου 7">
            <a:extLst>
              <a:ext uri="{FF2B5EF4-FFF2-40B4-BE49-F238E27FC236}">
                <a16:creationId xmlns:a16="http://schemas.microsoft.com/office/drawing/2014/main" id="{7BCC8E50-D1D1-2794-10D9-8DA5CFDF7C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Θέση αριθμού διαφάνειας 8">
            <a:extLst>
              <a:ext uri="{FF2B5EF4-FFF2-40B4-BE49-F238E27FC236}">
                <a16:creationId xmlns:a16="http://schemas.microsoft.com/office/drawing/2014/main" id="{CFD3765A-99AC-8E97-A98E-FE52D4ED0F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B928F-0B69-48ED-BACE-068BE420DEE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77952538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9AB46C07-B887-559B-F06A-2DC69D52E3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ημερομηνίας 2">
            <a:extLst>
              <a:ext uri="{FF2B5EF4-FFF2-40B4-BE49-F238E27FC236}">
                <a16:creationId xmlns:a16="http://schemas.microsoft.com/office/drawing/2014/main" id="{7A9E09E4-3E49-FD29-17C3-9DC1AFB9D6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4E083-D63F-4AAC-A281-C252EECAA2AE}" type="datetime1">
              <a:rPr lang="el-GR" smtClean="0"/>
              <a:t>6/7/2023</a:t>
            </a:fld>
            <a:endParaRPr lang="el-GR"/>
          </a:p>
        </p:txBody>
      </p:sp>
      <p:sp>
        <p:nvSpPr>
          <p:cNvPr id="4" name="Θέση υποσέλιδου 3">
            <a:extLst>
              <a:ext uri="{FF2B5EF4-FFF2-40B4-BE49-F238E27FC236}">
                <a16:creationId xmlns:a16="http://schemas.microsoft.com/office/drawing/2014/main" id="{0B36C4AC-2C5A-E52B-57BF-28B080473C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Θέση αριθμού διαφάνειας 4">
            <a:extLst>
              <a:ext uri="{FF2B5EF4-FFF2-40B4-BE49-F238E27FC236}">
                <a16:creationId xmlns:a16="http://schemas.microsoft.com/office/drawing/2014/main" id="{80841A8A-8923-EE0C-3217-464569D46A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B928F-0B69-48ED-BACE-068BE420DEE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9494343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1">
            <a:extLst>
              <a:ext uri="{FF2B5EF4-FFF2-40B4-BE49-F238E27FC236}">
                <a16:creationId xmlns:a16="http://schemas.microsoft.com/office/drawing/2014/main" id="{64BB2C32-30CB-7575-D9D8-28F3EC32EB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617E4-0E1B-4172-83EC-8DD4873CC116}" type="datetime1">
              <a:rPr lang="el-GR" smtClean="0"/>
              <a:t>6/7/2023</a:t>
            </a:fld>
            <a:endParaRPr lang="el-GR"/>
          </a:p>
        </p:txBody>
      </p:sp>
      <p:sp>
        <p:nvSpPr>
          <p:cNvPr id="3" name="Θέση υποσέλιδου 2">
            <a:extLst>
              <a:ext uri="{FF2B5EF4-FFF2-40B4-BE49-F238E27FC236}">
                <a16:creationId xmlns:a16="http://schemas.microsoft.com/office/drawing/2014/main" id="{B677F519-E9AD-EE39-7ADE-6A30B460CC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CA816DCC-780A-7838-5557-CC83E65F74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B928F-0B69-48ED-BACE-068BE420DEE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45237895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2B0A6D3E-32EE-0214-D93E-33E86ABACE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5774764B-1B40-ACDC-BE76-7469FDDD5A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κειμένου 3">
            <a:extLst>
              <a:ext uri="{FF2B5EF4-FFF2-40B4-BE49-F238E27FC236}">
                <a16:creationId xmlns:a16="http://schemas.microsoft.com/office/drawing/2014/main" id="{1D384168-9CEC-E53A-0F62-C231F79ACA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78" indent="0">
              <a:buNone/>
              <a:defRPr sz="1400"/>
            </a:lvl2pPr>
            <a:lvl3pPr marL="914354" indent="0">
              <a:buNone/>
              <a:defRPr sz="1200"/>
            </a:lvl3pPr>
            <a:lvl4pPr marL="1371532" indent="0">
              <a:buNone/>
              <a:defRPr sz="1000"/>
            </a:lvl4pPr>
            <a:lvl5pPr marL="1828709" indent="0">
              <a:buNone/>
              <a:defRPr sz="1000"/>
            </a:lvl5pPr>
            <a:lvl6pPr marL="2285886" indent="0">
              <a:buNone/>
              <a:defRPr sz="1000"/>
            </a:lvl6pPr>
            <a:lvl7pPr marL="2743062" indent="0">
              <a:buNone/>
              <a:defRPr sz="1000"/>
            </a:lvl7pPr>
            <a:lvl8pPr marL="3200240" indent="0">
              <a:buNone/>
              <a:defRPr sz="1000"/>
            </a:lvl8pPr>
            <a:lvl9pPr marL="3657418" indent="0">
              <a:buNone/>
              <a:defRPr sz="10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5" name="Θέση ημερομηνίας 4">
            <a:extLst>
              <a:ext uri="{FF2B5EF4-FFF2-40B4-BE49-F238E27FC236}">
                <a16:creationId xmlns:a16="http://schemas.microsoft.com/office/drawing/2014/main" id="{1422C858-F27C-21C9-4591-38418ACDDF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D2540-F598-4BEB-BBB0-CEAFB87B0E26}" type="datetime1">
              <a:rPr lang="el-GR" smtClean="0"/>
              <a:t>6/7/2023</a:t>
            </a:fld>
            <a:endParaRPr lang="el-GR"/>
          </a:p>
        </p:txBody>
      </p:sp>
      <p:sp>
        <p:nvSpPr>
          <p:cNvPr id="6" name="Θέση υποσέλιδου 5">
            <a:extLst>
              <a:ext uri="{FF2B5EF4-FFF2-40B4-BE49-F238E27FC236}">
                <a16:creationId xmlns:a16="http://schemas.microsoft.com/office/drawing/2014/main" id="{6EA85483-C8F9-32C7-DFAB-61BBEA331E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>
            <a:extLst>
              <a:ext uri="{FF2B5EF4-FFF2-40B4-BE49-F238E27FC236}">
                <a16:creationId xmlns:a16="http://schemas.microsoft.com/office/drawing/2014/main" id="{EBDC462E-66E0-CB37-779E-DECD9E23FD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B928F-0B69-48ED-BACE-068BE420DEE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558400785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70642493-279D-9CA1-AB15-6484F0138E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εικόνας 2">
            <a:extLst>
              <a:ext uri="{FF2B5EF4-FFF2-40B4-BE49-F238E27FC236}">
                <a16:creationId xmlns:a16="http://schemas.microsoft.com/office/drawing/2014/main" id="{83C6E1D6-3811-AA69-9ACA-B33396EA73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78" indent="0">
              <a:buNone/>
              <a:defRPr sz="2800"/>
            </a:lvl2pPr>
            <a:lvl3pPr marL="914354" indent="0">
              <a:buNone/>
              <a:defRPr sz="2400"/>
            </a:lvl3pPr>
            <a:lvl4pPr marL="1371532" indent="0">
              <a:buNone/>
              <a:defRPr sz="2000"/>
            </a:lvl4pPr>
            <a:lvl5pPr marL="1828709" indent="0">
              <a:buNone/>
              <a:defRPr sz="2000"/>
            </a:lvl5pPr>
            <a:lvl6pPr marL="2285886" indent="0">
              <a:buNone/>
              <a:defRPr sz="2000"/>
            </a:lvl6pPr>
            <a:lvl7pPr marL="2743062" indent="0">
              <a:buNone/>
              <a:defRPr sz="2000"/>
            </a:lvl7pPr>
            <a:lvl8pPr marL="3200240" indent="0">
              <a:buNone/>
              <a:defRPr sz="2000"/>
            </a:lvl8pPr>
            <a:lvl9pPr marL="3657418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Θέση κειμένου 3">
            <a:extLst>
              <a:ext uri="{FF2B5EF4-FFF2-40B4-BE49-F238E27FC236}">
                <a16:creationId xmlns:a16="http://schemas.microsoft.com/office/drawing/2014/main" id="{62F629BE-3C2F-4EEE-590B-30FD9105E3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78" indent="0">
              <a:buNone/>
              <a:defRPr sz="1400"/>
            </a:lvl2pPr>
            <a:lvl3pPr marL="914354" indent="0">
              <a:buNone/>
              <a:defRPr sz="1200"/>
            </a:lvl3pPr>
            <a:lvl4pPr marL="1371532" indent="0">
              <a:buNone/>
              <a:defRPr sz="1000"/>
            </a:lvl4pPr>
            <a:lvl5pPr marL="1828709" indent="0">
              <a:buNone/>
              <a:defRPr sz="1000"/>
            </a:lvl5pPr>
            <a:lvl6pPr marL="2285886" indent="0">
              <a:buNone/>
              <a:defRPr sz="1000"/>
            </a:lvl6pPr>
            <a:lvl7pPr marL="2743062" indent="0">
              <a:buNone/>
              <a:defRPr sz="1000"/>
            </a:lvl7pPr>
            <a:lvl8pPr marL="3200240" indent="0">
              <a:buNone/>
              <a:defRPr sz="1000"/>
            </a:lvl8pPr>
            <a:lvl9pPr marL="3657418" indent="0">
              <a:buNone/>
              <a:defRPr sz="10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5" name="Θέση ημερομηνίας 4">
            <a:extLst>
              <a:ext uri="{FF2B5EF4-FFF2-40B4-BE49-F238E27FC236}">
                <a16:creationId xmlns:a16="http://schemas.microsoft.com/office/drawing/2014/main" id="{BB244F98-8E39-EAD8-4048-4223CE9BB7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765C6-4092-4EB3-9DE0-6F03DA0E4433}" type="datetime1">
              <a:rPr lang="el-GR" smtClean="0"/>
              <a:t>6/7/2023</a:t>
            </a:fld>
            <a:endParaRPr lang="el-GR"/>
          </a:p>
        </p:txBody>
      </p:sp>
      <p:sp>
        <p:nvSpPr>
          <p:cNvPr id="6" name="Θέση υποσέλιδου 5">
            <a:extLst>
              <a:ext uri="{FF2B5EF4-FFF2-40B4-BE49-F238E27FC236}">
                <a16:creationId xmlns:a16="http://schemas.microsoft.com/office/drawing/2014/main" id="{25833D30-106A-C2EC-8FC0-7C2F143EA0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>
            <a:extLst>
              <a:ext uri="{FF2B5EF4-FFF2-40B4-BE49-F238E27FC236}">
                <a16:creationId xmlns:a16="http://schemas.microsoft.com/office/drawing/2014/main" id="{0717DA51-1A36-AD36-68BB-C210D854C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B928F-0B69-48ED-BACE-068BE420DEE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07263573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τίτλου 1">
            <a:extLst>
              <a:ext uri="{FF2B5EF4-FFF2-40B4-BE49-F238E27FC236}">
                <a16:creationId xmlns:a16="http://schemas.microsoft.com/office/drawing/2014/main" id="{E43835CE-C8AF-09D7-A970-AFD240E307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385D341F-2CB5-7AF2-D5DD-459153E64B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5C820C2E-67D7-CE2B-E27A-F43B4AD1518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2025EF-98A8-4FC7-A7BA-2D53D8301F53}" type="datetime1">
              <a:rPr lang="el-GR" smtClean="0"/>
              <a:t>6/7/2023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C1F0DCCD-E6ED-64E1-D030-25362F0189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1CB16171-FCE1-C3BA-4E30-CF5DBEEBA8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/>
                </a:solidFill>
              </a:defRPr>
            </a:lvl1pPr>
          </a:lstStyle>
          <a:p>
            <a:fld id="{5FFB928F-0B69-48ED-BACE-068BE420DEE7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93462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sh dir="u"/>
  </p:transition>
  <p:hf hdr="0" ftr="0" dt="0"/>
  <p:txStyles>
    <p:titleStyle>
      <a:lvl1pPr algn="l" defTabSz="914354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89" indent="-228589" algn="l" defTabSz="91435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6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20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8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4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tags" Target="../tags/tag114.xml"/><Relationship Id="rId13" Type="http://schemas.openxmlformats.org/officeDocument/2006/relationships/tags" Target="../tags/tag119.xml"/><Relationship Id="rId18" Type="http://schemas.openxmlformats.org/officeDocument/2006/relationships/image" Target="../media/image44.png"/><Relationship Id="rId26" Type="http://schemas.openxmlformats.org/officeDocument/2006/relationships/image" Target="../media/image52.png"/><Relationship Id="rId3" Type="http://schemas.openxmlformats.org/officeDocument/2006/relationships/tags" Target="../tags/tag109.xml"/><Relationship Id="rId21" Type="http://schemas.openxmlformats.org/officeDocument/2006/relationships/image" Target="../media/image47.png"/><Relationship Id="rId7" Type="http://schemas.openxmlformats.org/officeDocument/2006/relationships/tags" Target="../tags/tag113.xml"/><Relationship Id="rId12" Type="http://schemas.openxmlformats.org/officeDocument/2006/relationships/tags" Target="../tags/tag118.xml"/><Relationship Id="rId17" Type="http://schemas.openxmlformats.org/officeDocument/2006/relationships/image" Target="../media/image43.png"/><Relationship Id="rId25" Type="http://schemas.openxmlformats.org/officeDocument/2006/relationships/image" Target="../media/image51.png"/><Relationship Id="rId2" Type="http://schemas.openxmlformats.org/officeDocument/2006/relationships/tags" Target="../tags/tag108.xml"/><Relationship Id="rId16" Type="http://schemas.openxmlformats.org/officeDocument/2006/relationships/image" Target="../media/image42.png"/><Relationship Id="rId20" Type="http://schemas.openxmlformats.org/officeDocument/2006/relationships/image" Target="../media/image46.png"/><Relationship Id="rId29" Type="http://schemas.openxmlformats.org/officeDocument/2006/relationships/image" Target="../media/image55.png"/><Relationship Id="rId1" Type="http://schemas.openxmlformats.org/officeDocument/2006/relationships/tags" Target="../tags/tag107.xml"/><Relationship Id="rId6" Type="http://schemas.openxmlformats.org/officeDocument/2006/relationships/tags" Target="../tags/tag112.xml"/><Relationship Id="rId11" Type="http://schemas.openxmlformats.org/officeDocument/2006/relationships/tags" Target="../tags/tag117.xml"/><Relationship Id="rId24" Type="http://schemas.openxmlformats.org/officeDocument/2006/relationships/image" Target="../media/image50.png"/><Relationship Id="rId5" Type="http://schemas.openxmlformats.org/officeDocument/2006/relationships/tags" Target="../tags/tag111.xml"/><Relationship Id="rId15" Type="http://schemas.openxmlformats.org/officeDocument/2006/relationships/slideLayout" Target="../slideLayouts/slideLayout2.xml"/><Relationship Id="rId23" Type="http://schemas.openxmlformats.org/officeDocument/2006/relationships/image" Target="../media/image49.png"/><Relationship Id="rId28" Type="http://schemas.openxmlformats.org/officeDocument/2006/relationships/image" Target="../media/image54.png"/><Relationship Id="rId10" Type="http://schemas.openxmlformats.org/officeDocument/2006/relationships/tags" Target="../tags/tag116.xml"/><Relationship Id="rId19" Type="http://schemas.openxmlformats.org/officeDocument/2006/relationships/image" Target="../media/image45.png"/><Relationship Id="rId4" Type="http://schemas.openxmlformats.org/officeDocument/2006/relationships/tags" Target="../tags/tag110.xml"/><Relationship Id="rId9" Type="http://schemas.openxmlformats.org/officeDocument/2006/relationships/tags" Target="../tags/tag115.xml"/><Relationship Id="rId14" Type="http://schemas.openxmlformats.org/officeDocument/2006/relationships/tags" Target="../tags/tag120.xml"/><Relationship Id="rId22" Type="http://schemas.openxmlformats.org/officeDocument/2006/relationships/image" Target="../media/image48.png"/><Relationship Id="rId27" Type="http://schemas.openxmlformats.org/officeDocument/2006/relationships/image" Target="../media/image5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13" Type="http://schemas.openxmlformats.org/officeDocument/2006/relationships/image" Target="../media/image61.png"/><Relationship Id="rId3" Type="http://schemas.openxmlformats.org/officeDocument/2006/relationships/tags" Target="../tags/tag123.xm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60.png"/><Relationship Id="rId2" Type="http://schemas.openxmlformats.org/officeDocument/2006/relationships/tags" Target="../tags/tag122.xml"/><Relationship Id="rId1" Type="http://schemas.openxmlformats.org/officeDocument/2006/relationships/tags" Target="../tags/tag121.xml"/><Relationship Id="rId6" Type="http://schemas.openxmlformats.org/officeDocument/2006/relationships/tags" Target="../tags/tag126.xml"/><Relationship Id="rId11" Type="http://schemas.openxmlformats.org/officeDocument/2006/relationships/image" Target="../media/image59.png"/><Relationship Id="rId5" Type="http://schemas.openxmlformats.org/officeDocument/2006/relationships/tags" Target="../tags/tag125.xml"/><Relationship Id="rId10" Type="http://schemas.openxmlformats.org/officeDocument/2006/relationships/image" Target="../media/image58.png"/><Relationship Id="rId4" Type="http://schemas.openxmlformats.org/officeDocument/2006/relationships/tags" Target="../tags/tag124.xml"/><Relationship Id="rId9" Type="http://schemas.openxmlformats.org/officeDocument/2006/relationships/image" Target="../media/image5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28.xml"/><Relationship Id="rId1" Type="http://schemas.openxmlformats.org/officeDocument/2006/relationships/tags" Target="../tags/tag127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13" Type="http://schemas.openxmlformats.org/officeDocument/2006/relationships/image" Target="../media/image70.png"/><Relationship Id="rId3" Type="http://schemas.openxmlformats.org/officeDocument/2006/relationships/tags" Target="../tags/tag131.xm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69.png"/><Relationship Id="rId2" Type="http://schemas.openxmlformats.org/officeDocument/2006/relationships/tags" Target="../tags/tag130.xml"/><Relationship Id="rId1" Type="http://schemas.openxmlformats.org/officeDocument/2006/relationships/tags" Target="../tags/tag129.xml"/><Relationship Id="rId6" Type="http://schemas.openxmlformats.org/officeDocument/2006/relationships/tags" Target="../tags/tag134.xml"/><Relationship Id="rId11" Type="http://schemas.openxmlformats.org/officeDocument/2006/relationships/image" Target="../media/image68.png"/><Relationship Id="rId5" Type="http://schemas.openxmlformats.org/officeDocument/2006/relationships/tags" Target="../tags/tag133.xml"/><Relationship Id="rId10" Type="http://schemas.openxmlformats.org/officeDocument/2006/relationships/image" Target="../media/image67.png"/><Relationship Id="rId4" Type="http://schemas.openxmlformats.org/officeDocument/2006/relationships/tags" Target="../tags/tag132.xml"/><Relationship Id="rId9" Type="http://schemas.openxmlformats.org/officeDocument/2006/relationships/image" Target="../media/image66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tags" Target="../tags/tag142.xml"/><Relationship Id="rId13" Type="http://schemas.openxmlformats.org/officeDocument/2006/relationships/image" Target="../media/image74.png"/><Relationship Id="rId3" Type="http://schemas.openxmlformats.org/officeDocument/2006/relationships/tags" Target="../tags/tag137.xml"/><Relationship Id="rId7" Type="http://schemas.openxmlformats.org/officeDocument/2006/relationships/tags" Target="../tags/tag141.xml"/><Relationship Id="rId12" Type="http://schemas.openxmlformats.org/officeDocument/2006/relationships/image" Target="../media/image73.png"/><Relationship Id="rId17" Type="http://schemas.openxmlformats.org/officeDocument/2006/relationships/image" Target="../media/image78.png"/><Relationship Id="rId2" Type="http://schemas.openxmlformats.org/officeDocument/2006/relationships/tags" Target="../tags/tag136.xml"/><Relationship Id="rId16" Type="http://schemas.openxmlformats.org/officeDocument/2006/relationships/image" Target="../media/image77.png"/><Relationship Id="rId1" Type="http://schemas.openxmlformats.org/officeDocument/2006/relationships/tags" Target="../tags/tag135.xml"/><Relationship Id="rId6" Type="http://schemas.openxmlformats.org/officeDocument/2006/relationships/tags" Target="../tags/tag140.xml"/><Relationship Id="rId11" Type="http://schemas.openxmlformats.org/officeDocument/2006/relationships/image" Target="../media/image72.png"/><Relationship Id="rId5" Type="http://schemas.openxmlformats.org/officeDocument/2006/relationships/tags" Target="../tags/tag139.xml"/><Relationship Id="rId15" Type="http://schemas.openxmlformats.org/officeDocument/2006/relationships/image" Target="../media/image76.png"/><Relationship Id="rId10" Type="http://schemas.openxmlformats.org/officeDocument/2006/relationships/image" Target="../media/image71.png"/><Relationship Id="rId4" Type="http://schemas.openxmlformats.org/officeDocument/2006/relationships/tags" Target="../tags/tag138.xml"/><Relationship Id="rId9" Type="http://schemas.openxmlformats.org/officeDocument/2006/relationships/slideLayout" Target="../slideLayouts/slideLayout2.xml"/><Relationship Id="rId14" Type="http://schemas.openxmlformats.org/officeDocument/2006/relationships/image" Target="../media/image75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13" Type="http://schemas.openxmlformats.org/officeDocument/2006/relationships/image" Target="../media/image83.png"/><Relationship Id="rId3" Type="http://schemas.openxmlformats.org/officeDocument/2006/relationships/tags" Target="../tags/tag145.xml"/><Relationship Id="rId7" Type="http://schemas.openxmlformats.org/officeDocument/2006/relationships/tags" Target="../tags/tag149.xml"/><Relationship Id="rId12" Type="http://schemas.openxmlformats.org/officeDocument/2006/relationships/image" Target="../media/image82.png"/><Relationship Id="rId2" Type="http://schemas.openxmlformats.org/officeDocument/2006/relationships/tags" Target="../tags/tag144.xml"/><Relationship Id="rId1" Type="http://schemas.openxmlformats.org/officeDocument/2006/relationships/tags" Target="../tags/tag143.xml"/><Relationship Id="rId6" Type="http://schemas.openxmlformats.org/officeDocument/2006/relationships/tags" Target="../tags/tag148.xml"/><Relationship Id="rId11" Type="http://schemas.openxmlformats.org/officeDocument/2006/relationships/image" Target="../media/image81.png"/><Relationship Id="rId5" Type="http://schemas.openxmlformats.org/officeDocument/2006/relationships/tags" Target="../tags/tag147.xml"/><Relationship Id="rId15" Type="http://schemas.openxmlformats.org/officeDocument/2006/relationships/image" Target="../media/image85.png"/><Relationship Id="rId10" Type="http://schemas.openxmlformats.org/officeDocument/2006/relationships/image" Target="../media/image80.png"/><Relationship Id="rId4" Type="http://schemas.openxmlformats.org/officeDocument/2006/relationships/tags" Target="../tags/tag146.xml"/><Relationship Id="rId9" Type="http://schemas.openxmlformats.org/officeDocument/2006/relationships/image" Target="../media/image79.png"/><Relationship Id="rId14" Type="http://schemas.openxmlformats.org/officeDocument/2006/relationships/image" Target="../media/image84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png"/><Relationship Id="rId3" Type="http://schemas.openxmlformats.org/officeDocument/2006/relationships/tags" Target="../tags/tag152.xml"/><Relationship Id="rId7" Type="http://schemas.openxmlformats.org/officeDocument/2006/relationships/image" Target="../media/image87.png"/><Relationship Id="rId2" Type="http://schemas.openxmlformats.org/officeDocument/2006/relationships/tags" Target="../tags/tag151.xml"/><Relationship Id="rId1" Type="http://schemas.openxmlformats.org/officeDocument/2006/relationships/tags" Target="../tags/tag150.xml"/><Relationship Id="rId6" Type="http://schemas.openxmlformats.org/officeDocument/2006/relationships/image" Target="../media/image86.pn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53.xml"/><Relationship Id="rId9" Type="http://schemas.openxmlformats.org/officeDocument/2006/relationships/image" Target="../media/image85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13" Type="http://schemas.openxmlformats.org/officeDocument/2006/relationships/image" Target="../media/image92.png"/><Relationship Id="rId3" Type="http://schemas.openxmlformats.org/officeDocument/2006/relationships/tags" Target="../tags/tag156.xml"/><Relationship Id="rId7" Type="http://schemas.openxmlformats.org/officeDocument/2006/relationships/tags" Target="../tags/tag160.xml"/><Relationship Id="rId12" Type="http://schemas.openxmlformats.org/officeDocument/2006/relationships/image" Target="../media/image91.png"/><Relationship Id="rId2" Type="http://schemas.openxmlformats.org/officeDocument/2006/relationships/tags" Target="../tags/tag155.xml"/><Relationship Id="rId1" Type="http://schemas.openxmlformats.org/officeDocument/2006/relationships/tags" Target="../tags/tag154.xml"/><Relationship Id="rId6" Type="http://schemas.openxmlformats.org/officeDocument/2006/relationships/tags" Target="../tags/tag159.xml"/><Relationship Id="rId11" Type="http://schemas.openxmlformats.org/officeDocument/2006/relationships/image" Target="../media/image90.png"/><Relationship Id="rId5" Type="http://schemas.openxmlformats.org/officeDocument/2006/relationships/tags" Target="../tags/tag158.xml"/><Relationship Id="rId15" Type="http://schemas.openxmlformats.org/officeDocument/2006/relationships/image" Target="../media/image94.png"/><Relationship Id="rId10" Type="http://schemas.openxmlformats.org/officeDocument/2006/relationships/image" Target="../media/image89.png"/><Relationship Id="rId4" Type="http://schemas.openxmlformats.org/officeDocument/2006/relationships/tags" Target="../tags/tag157.xml"/><Relationship Id="rId9" Type="http://schemas.openxmlformats.org/officeDocument/2006/relationships/image" Target="../media/image37.png"/><Relationship Id="rId14" Type="http://schemas.openxmlformats.org/officeDocument/2006/relationships/image" Target="../media/image93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6.png"/><Relationship Id="rId3" Type="http://schemas.openxmlformats.org/officeDocument/2006/relationships/tags" Target="../tags/tag163.xml"/><Relationship Id="rId7" Type="http://schemas.openxmlformats.org/officeDocument/2006/relationships/image" Target="../media/image95.png"/><Relationship Id="rId2" Type="http://schemas.openxmlformats.org/officeDocument/2006/relationships/tags" Target="../tags/tag162.xml"/><Relationship Id="rId1" Type="http://schemas.openxmlformats.org/officeDocument/2006/relationships/tags" Target="../tags/tag161.x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99.png"/><Relationship Id="rId5" Type="http://schemas.openxmlformats.org/officeDocument/2006/relationships/tags" Target="../tags/tag165.xml"/><Relationship Id="rId10" Type="http://schemas.openxmlformats.org/officeDocument/2006/relationships/image" Target="../media/image98.png"/><Relationship Id="rId4" Type="http://schemas.openxmlformats.org/officeDocument/2006/relationships/tags" Target="../tags/tag164.xml"/><Relationship Id="rId9" Type="http://schemas.openxmlformats.org/officeDocument/2006/relationships/image" Target="../media/image97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png"/><Relationship Id="rId3" Type="http://schemas.openxmlformats.org/officeDocument/2006/relationships/tags" Target="../tags/tag168.xml"/><Relationship Id="rId7" Type="http://schemas.openxmlformats.org/officeDocument/2006/relationships/image" Target="../media/image100.png"/><Relationship Id="rId2" Type="http://schemas.openxmlformats.org/officeDocument/2006/relationships/tags" Target="../tags/tag167.xml"/><Relationship Id="rId1" Type="http://schemas.openxmlformats.org/officeDocument/2006/relationships/tags" Target="../tags/tag166.x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102.png"/><Relationship Id="rId5" Type="http://schemas.openxmlformats.org/officeDocument/2006/relationships/tags" Target="../tags/tag170.xml"/><Relationship Id="rId10" Type="http://schemas.openxmlformats.org/officeDocument/2006/relationships/image" Target="../media/image101.png"/><Relationship Id="rId4" Type="http://schemas.openxmlformats.org/officeDocument/2006/relationships/tags" Target="../tags/tag169.xml"/><Relationship Id="rId9" Type="http://schemas.openxmlformats.org/officeDocument/2006/relationships/image" Target="../media/image8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13" Type="http://schemas.openxmlformats.org/officeDocument/2006/relationships/image" Target="../media/image107.png"/><Relationship Id="rId3" Type="http://schemas.openxmlformats.org/officeDocument/2006/relationships/tags" Target="../tags/tag173.xml"/><Relationship Id="rId7" Type="http://schemas.openxmlformats.org/officeDocument/2006/relationships/tags" Target="../tags/tag177.xml"/><Relationship Id="rId12" Type="http://schemas.openxmlformats.org/officeDocument/2006/relationships/image" Target="../media/image106.png"/><Relationship Id="rId2" Type="http://schemas.openxmlformats.org/officeDocument/2006/relationships/tags" Target="../tags/tag172.xml"/><Relationship Id="rId1" Type="http://schemas.openxmlformats.org/officeDocument/2006/relationships/tags" Target="../tags/tag171.xml"/><Relationship Id="rId6" Type="http://schemas.openxmlformats.org/officeDocument/2006/relationships/tags" Target="../tags/tag176.xml"/><Relationship Id="rId11" Type="http://schemas.openxmlformats.org/officeDocument/2006/relationships/image" Target="../media/image105.png"/><Relationship Id="rId5" Type="http://schemas.openxmlformats.org/officeDocument/2006/relationships/tags" Target="../tags/tag175.xml"/><Relationship Id="rId15" Type="http://schemas.openxmlformats.org/officeDocument/2006/relationships/image" Target="../media/image108.png"/><Relationship Id="rId10" Type="http://schemas.openxmlformats.org/officeDocument/2006/relationships/image" Target="../media/image104.png"/><Relationship Id="rId4" Type="http://schemas.openxmlformats.org/officeDocument/2006/relationships/tags" Target="../tags/tag174.xml"/><Relationship Id="rId9" Type="http://schemas.openxmlformats.org/officeDocument/2006/relationships/image" Target="../media/image103.png"/><Relationship Id="rId14" Type="http://schemas.openxmlformats.org/officeDocument/2006/relationships/image" Target="../media/image88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tags" Target="../tags/tag185.xml"/><Relationship Id="rId13" Type="http://schemas.openxmlformats.org/officeDocument/2006/relationships/image" Target="../media/image111.png"/><Relationship Id="rId18" Type="http://schemas.openxmlformats.org/officeDocument/2006/relationships/image" Target="../media/image116.png"/><Relationship Id="rId3" Type="http://schemas.openxmlformats.org/officeDocument/2006/relationships/tags" Target="../tags/tag180.xml"/><Relationship Id="rId7" Type="http://schemas.openxmlformats.org/officeDocument/2006/relationships/tags" Target="../tags/tag184.xml"/><Relationship Id="rId12" Type="http://schemas.openxmlformats.org/officeDocument/2006/relationships/image" Target="../media/image110.png"/><Relationship Id="rId17" Type="http://schemas.openxmlformats.org/officeDocument/2006/relationships/image" Target="../media/image115.png"/><Relationship Id="rId2" Type="http://schemas.openxmlformats.org/officeDocument/2006/relationships/tags" Target="../tags/tag179.xml"/><Relationship Id="rId16" Type="http://schemas.openxmlformats.org/officeDocument/2006/relationships/image" Target="../media/image114.png"/><Relationship Id="rId1" Type="http://schemas.openxmlformats.org/officeDocument/2006/relationships/tags" Target="../tags/tag178.xml"/><Relationship Id="rId6" Type="http://schemas.openxmlformats.org/officeDocument/2006/relationships/tags" Target="../tags/tag183.xml"/><Relationship Id="rId11" Type="http://schemas.openxmlformats.org/officeDocument/2006/relationships/image" Target="../media/image109.png"/><Relationship Id="rId5" Type="http://schemas.openxmlformats.org/officeDocument/2006/relationships/tags" Target="../tags/tag182.xml"/><Relationship Id="rId15" Type="http://schemas.openxmlformats.org/officeDocument/2006/relationships/image" Target="../media/image113.png"/><Relationship Id="rId10" Type="http://schemas.openxmlformats.org/officeDocument/2006/relationships/slideLayout" Target="../slideLayouts/slideLayout2.xml"/><Relationship Id="rId19" Type="http://schemas.openxmlformats.org/officeDocument/2006/relationships/image" Target="../media/image117.png"/><Relationship Id="rId4" Type="http://schemas.openxmlformats.org/officeDocument/2006/relationships/tags" Target="../tags/tag181.xml"/><Relationship Id="rId9" Type="http://schemas.openxmlformats.org/officeDocument/2006/relationships/tags" Target="../tags/tag186.xml"/><Relationship Id="rId14" Type="http://schemas.openxmlformats.org/officeDocument/2006/relationships/image" Target="../media/image112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0.png"/><Relationship Id="rId3" Type="http://schemas.openxmlformats.org/officeDocument/2006/relationships/tags" Target="../tags/tag189.xml"/><Relationship Id="rId7" Type="http://schemas.openxmlformats.org/officeDocument/2006/relationships/image" Target="../media/image119.png"/><Relationship Id="rId2" Type="http://schemas.openxmlformats.org/officeDocument/2006/relationships/tags" Target="../tags/tag188.xml"/><Relationship Id="rId1" Type="http://schemas.openxmlformats.org/officeDocument/2006/relationships/tags" Target="../tags/tag187.xml"/><Relationship Id="rId6" Type="http://schemas.openxmlformats.org/officeDocument/2006/relationships/image" Target="../media/image117.png"/><Relationship Id="rId5" Type="http://schemas.openxmlformats.org/officeDocument/2006/relationships/image" Target="../media/image118.jpg"/><Relationship Id="rId4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jpg"/><Relationship Id="rId2" Type="http://schemas.openxmlformats.org/officeDocument/2006/relationships/image" Target="../media/image12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s://doi.org/10.1103%2Fphysrevd.55.7580" TargetMode="External"/><Relationship Id="rId3" Type="http://schemas.openxmlformats.org/officeDocument/2006/relationships/hyperlink" Target="https://www.ligo.caltech.edu/system/avm_image_sqls/binaries/48/jpg_original/ligo20160211d.jpg?1455160092" TargetMode="External"/><Relationship Id="rId7" Type="http://schemas.openxmlformats.org/officeDocument/2006/relationships/hyperlink" Target="https://www.i2symbol.com/stickers/smileys/thinking-face-with-question-mark-emoji-sticker-ee7b4fb9880ef3c8ee19626cdc14bf5c" TargetMode="External"/><Relationship Id="rId2" Type="http://schemas.openxmlformats.org/officeDocument/2006/relationships/hyperlink" Target="https://doi.org/10.1007/978-3-031-05625-3_3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upload.wikimedia.org/wikipedia/commons/4/4f/Twisted_bar.png" TargetMode="External"/><Relationship Id="rId5" Type="http://schemas.openxmlformats.org/officeDocument/2006/relationships/hyperlink" Target="https://av.tib.eu/thumbnail/50915/full" TargetMode="External"/><Relationship Id="rId10" Type="http://schemas.openxmlformats.org/officeDocument/2006/relationships/hyperlink" Target="https://doi.org/10.1088%2F1742-6596%2F2038%2F1%2F01201" TargetMode="External"/><Relationship Id="rId4" Type="http://schemas.openxmlformats.org/officeDocument/2006/relationships/hyperlink" Target="https://en.wikipedia.org/wiki/Sagittarius_A*#/media/File:EHT_Saggitarius_A_black_hole.tif" TargetMode="External"/><Relationship Id="rId9" Type="http://schemas.openxmlformats.org/officeDocument/2006/relationships/hyperlink" Target="https://doi.org/10.1098%2Frsta.2021.0188" TargetMode="Externa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5" Type="http://schemas.openxmlformats.org/officeDocument/2006/relationships/image" Target="../media/image9.png"/><Relationship Id="rId4" Type="http://schemas.openxmlformats.org/officeDocument/2006/relationships/image" Target="../media/image8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tags" Target="../tags/tag4.xm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14.pn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image" Target="../media/image13.png"/><Relationship Id="rId5" Type="http://schemas.openxmlformats.org/officeDocument/2006/relationships/tags" Target="../tags/tag6.xml"/><Relationship Id="rId15" Type="http://schemas.openxmlformats.org/officeDocument/2006/relationships/image" Target="../media/image17.png"/><Relationship Id="rId10" Type="http://schemas.openxmlformats.org/officeDocument/2006/relationships/image" Target="../media/image12.png"/><Relationship Id="rId4" Type="http://schemas.openxmlformats.org/officeDocument/2006/relationships/tags" Target="../tags/tag5.xml"/><Relationship Id="rId9" Type="http://schemas.openxmlformats.org/officeDocument/2006/relationships/image" Target="../media/image11.png"/><Relationship Id="rId1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26" Type="http://schemas.openxmlformats.org/officeDocument/2006/relationships/tags" Target="../tags/tag33.xml"/><Relationship Id="rId21" Type="http://schemas.openxmlformats.org/officeDocument/2006/relationships/tags" Target="../tags/tag28.xml"/><Relationship Id="rId42" Type="http://schemas.openxmlformats.org/officeDocument/2006/relationships/tags" Target="../tags/tag49.xml"/><Relationship Id="rId47" Type="http://schemas.openxmlformats.org/officeDocument/2006/relationships/tags" Target="../tags/tag54.xml"/><Relationship Id="rId63" Type="http://schemas.openxmlformats.org/officeDocument/2006/relationships/tags" Target="../tags/tag70.xml"/><Relationship Id="rId68" Type="http://schemas.openxmlformats.org/officeDocument/2006/relationships/tags" Target="../tags/tag75.xml"/><Relationship Id="rId84" Type="http://schemas.openxmlformats.org/officeDocument/2006/relationships/slideLayout" Target="../slideLayouts/slideLayout2.xml"/><Relationship Id="rId89" Type="http://schemas.openxmlformats.org/officeDocument/2006/relationships/image" Target="../media/image17.png"/><Relationship Id="rId16" Type="http://schemas.openxmlformats.org/officeDocument/2006/relationships/tags" Target="../tags/tag23.xml"/><Relationship Id="rId11" Type="http://schemas.openxmlformats.org/officeDocument/2006/relationships/tags" Target="../tags/tag18.xml"/><Relationship Id="rId32" Type="http://schemas.openxmlformats.org/officeDocument/2006/relationships/tags" Target="../tags/tag39.xml"/><Relationship Id="rId37" Type="http://schemas.openxmlformats.org/officeDocument/2006/relationships/tags" Target="../tags/tag44.xml"/><Relationship Id="rId53" Type="http://schemas.openxmlformats.org/officeDocument/2006/relationships/tags" Target="../tags/tag60.xml"/><Relationship Id="rId58" Type="http://schemas.openxmlformats.org/officeDocument/2006/relationships/tags" Target="../tags/tag65.xml"/><Relationship Id="rId74" Type="http://schemas.openxmlformats.org/officeDocument/2006/relationships/tags" Target="../tags/tag81.xml"/><Relationship Id="rId79" Type="http://schemas.openxmlformats.org/officeDocument/2006/relationships/tags" Target="../tags/tag86.xml"/><Relationship Id="rId5" Type="http://schemas.openxmlformats.org/officeDocument/2006/relationships/tags" Target="../tags/tag12.xml"/><Relationship Id="rId90" Type="http://schemas.openxmlformats.org/officeDocument/2006/relationships/image" Target="../media/image22.png"/><Relationship Id="rId22" Type="http://schemas.openxmlformats.org/officeDocument/2006/relationships/tags" Target="../tags/tag29.xml"/><Relationship Id="rId27" Type="http://schemas.openxmlformats.org/officeDocument/2006/relationships/tags" Target="../tags/tag34.xml"/><Relationship Id="rId43" Type="http://schemas.openxmlformats.org/officeDocument/2006/relationships/tags" Target="../tags/tag50.xml"/><Relationship Id="rId48" Type="http://schemas.openxmlformats.org/officeDocument/2006/relationships/tags" Target="../tags/tag55.xml"/><Relationship Id="rId64" Type="http://schemas.openxmlformats.org/officeDocument/2006/relationships/tags" Target="../tags/tag71.xml"/><Relationship Id="rId69" Type="http://schemas.openxmlformats.org/officeDocument/2006/relationships/tags" Target="../tags/tag76.xml"/><Relationship Id="rId8" Type="http://schemas.openxmlformats.org/officeDocument/2006/relationships/tags" Target="../tags/tag15.xml"/><Relationship Id="rId51" Type="http://schemas.openxmlformats.org/officeDocument/2006/relationships/tags" Target="../tags/tag58.xml"/><Relationship Id="rId72" Type="http://schemas.openxmlformats.org/officeDocument/2006/relationships/tags" Target="../tags/tag79.xml"/><Relationship Id="rId80" Type="http://schemas.openxmlformats.org/officeDocument/2006/relationships/tags" Target="../tags/tag87.xml"/><Relationship Id="rId85" Type="http://schemas.openxmlformats.org/officeDocument/2006/relationships/image" Target="../media/image18.png"/><Relationship Id="rId93" Type="http://schemas.openxmlformats.org/officeDocument/2006/relationships/image" Target="../media/image25.png"/><Relationship Id="rId3" Type="http://schemas.openxmlformats.org/officeDocument/2006/relationships/tags" Target="../tags/tag10.xml"/><Relationship Id="rId12" Type="http://schemas.openxmlformats.org/officeDocument/2006/relationships/tags" Target="../tags/tag19.xml"/><Relationship Id="rId17" Type="http://schemas.openxmlformats.org/officeDocument/2006/relationships/tags" Target="../tags/tag24.xml"/><Relationship Id="rId25" Type="http://schemas.openxmlformats.org/officeDocument/2006/relationships/tags" Target="../tags/tag32.xml"/><Relationship Id="rId33" Type="http://schemas.openxmlformats.org/officeDocument/2006/relationships/tags" Target="../tags/tag40.xml"/><Relationship Id="rId38" Type="http://schemas.openxmlformats.org/officeDocument/2006/relationships/tags" Target="../tags/tag45.xml"/><Relationship Id="rId46" Type="http://schemas.openxmlformats.org/officeDocument/2006/relationships/tags" Target="../tags/tag53.xml"/><Relationship Id="rId59" Type="http://schemas.openxmlformats.org/officeDocument/2006/relationships/tags" Target="../tags/tag66.xml"/><Relationship Id="rId67" Type="http://schemas.openxmlformats.org/officeDocument/2006/relationships/tags" Target="../tags/tag74.xml"/><Relationship Id="rId20" Type="http://schemas.openxmlformats.org/officeDocument/2006/relationships/tags" Target="../tags/tag27.xml"/><Relationship Id="rId41" Type="http://schemas.openxmlformats.org/officeDocument/2006/relationships/tags" Target="../tags/tag48.xml"/><Relationship Id="rId54" Type="http://schemas.openxmlformats.org/officeDocument/2006/relationships/tags" Target="../tags/tag61.xml"/><Relationship Id="rId62" Type="http://schemas.openxmlformats.org/officeDocument/2006/relationships/tags" Target="../tags/tag69.xml"/><Relationship Id="rId70" Type="http://schemas.openxmlformats.org/officeDocument/2006/relationships/tags" Target="../tags/tag77.xml"/><Relationship Id="rId75" Type="http://schemas.openxmlformats.org/officeDocument/2006/relationships/tags" Target="../tags/tag82.xml"/><Relationship Id="rId83" Type="http://schemas.openxmlformats.org/officeDocument/2006/relationships/tags" Target="../tags/tag90.xml"/><Relationship Id="rId88" Type="http://schemas.openxmlformats.org/officeDocument/2006/relationships/image" Target="../media/image21.png"/><Relationship Id="rId91" Type="http://schemas.openxmlformats.org/officeDocument/2006/relationships/image" Target="../media/image23.png"/><Relationship Id="rId1" Type="http://schemas.openxmlformats.org/officeDocument/2006/relationships/tags" Target="../tags/tag8.xml"/><Relationship Id="rId6" Type="http://schemas.openxmlformats.org/officeDocument/2006/relationships/tags" Target="../tags/tag13.xml"/><Relationship Id="rId15" Type="http://schemas.openxmlformats.org/officeDocument/2006/relationships/tags" Target="../tags/tag22.xml"/><Relationship Id="rId23" Type="http://schemas.openxmlformats.org/officeDocument/2006/relationships/tags" Target="../tags/tag30.xml"/><Relationship Id="rId28" Type="http://schemas.openxmlformats.org/officeDocument/2006/relationships/tags" Target="../tags/tag35.xml"/><Relationship Id="rId36" Type="http://schemas.openxmlformats.org/officeDocument/2006/relationships/tags" Target="../tags/tag43.xml"/><Relationship Id="rId49" Type="http://schemas.openxmlformats.org/officeDocument/2006/relationships/tags" Target="../tags/tag56.xml"/><Relationship Id="rId57" Type="http://schemas.openxmlformats.org/officeDocument/2006/relationships/tags" Target="../tags/tag64.xml"/><Relationship Id="rId10" Type="http://schemas.openxmlformats.org/officeDocument/2006/relationships/tags" Target="../tags/tag17.xml"/><Relationship Id="rId31" Type="http://schemas.openxmlformats.org/officeDocument/2006/relationships/tags" Target="../tags/tag38.xml"/><Relationship Id="rId44" Type="http://schemas.openxmlformats.org/officeDocument/2006/relationships/tags" Target="../tags/tag51.xml"/><Relationship Id="rId52" Type="http://schemas.openxmlformats.org/officeDocument/2006/relationships/tags" Target="../tags/tag59.xml"/><Relationship Id="rId60" Type="http://schemas.openxmlformats.org/officeDocument/2006/relationships/tags" Target="../tags/tag67.xml"/><Relationship Id="rId65" Type="http://schemas.openxmlformats.org/officeDocument/2006/relationships/tags" Target="../tags/tag72.xml"/><Relationship Id="rId73" Type="http://schemas.openxmlformats.org/officeDocument/2006/relationships/tags" Target="../tags/tag80.xml"/><Relationship Id="rId78" Type="http://schemas.openxmlformats.org/officeDocument/2006/relationships/tags" Target="../tags/tag85.xml"/><Relationship Id="rId81" Type="http://schemas.openxmlformats.org/officeDocument/2006/relationships/tags" Target="../tags/tag88.xml"/><Relationship Id="rId86" Type="http://schemas.openxmlformats.org/officeDocument/2006/relationships/image" Target="../media/image19.png"/><Relationship Id="rId4" Type="http://schemas.openxmlformats.org/officeDocument/2006/relationships/tags" Target="../tags/tag11.xml"/><Relationship Id="rId9" Type="http://schemas.openxmlformats.org/officeDocument/2006/relationships/tags" Target="../tags/tag16.xml"/><Relationship Id="rId13" Type="http://schemas.openxmlformats.org/officeDocument/2006/relationships/tags" Target="../tags/tag20.xml"/><Relationship Id="rId18" Type="http://schemas.openxmlformats.org/officeDocument/2006/relationships/tags" Target="../tags/tag25.xml"/><Relationship Id="rId39" Type="http://schemas.openxmlformats.org/officeDocument/2006/relationships/tags" Target="../tags/tag46.xml"/><Relationship Id="rId34" Type="http://schemas.openxmlformats.org/officeDocument/2006/relationships/tags" Target="../tags/tag41.xml"/><Relationship Id="rId50" Type="http://schemas.openxmlformats.org/officeDocument/2006/relationships/tags" Target="../tags/tag57.xml"/><Relationship Id="rId55" Type="http://schemas.openxmlformats.org/officeDocument/2006/relationships/tags" Target="../tags/tag62.xml"/><Relationship Id="rId76" Type="http://schemas.openxmlformats.org/officeDocument/2006/relationships/tags" Target="../tags/tag83.xml"/><Relationship Id="rId7" Type="http://schemas.openxmlformats.org/officeDocument/2006/relationships/tags" Target="../tags/tag14.xml"/><Relationship Id="rId71" Type="http://schemas.openxmlformats.org/officeDocument/2006/relationships/tags" Target="../tags/tag78.xml"/><Relationship Id="rId92" Type="http://schemas.openxmlformats.org/officeDocument/2006/relationships/image" Target="../media/image24.png"/><Relationship Id="rId2" Type="http://schemas.openxmlformats.org/officeDocument/2006/relationships/tags" Target="../tags/tag9.xml"/><Relationship Id="rId29" Type="http://schemas.openxmlformats.org/officeDocument/2006/relationships/tags" Target="../tags/tag36.xml"/><Relationship Id="rId24" Type="http://schemas.openxmlformats.org/officeDocument/2006/relationships/tags" Target="../tags/tag31.xml"/><Relationship Id="rId40" Type="http://schemas.openxmlformats.org/officeDocument/2006/relationships/tags" Target="../tags/tag47.xml"/><Relationship Id="rId45" Type="http://schemas.openxmlformats.org/officeDocument/2006/relationships/tags" Target="../tags/tag52.xml"/><Relationship Id="rId66" Type="http://schemas.openxmlformats.org/officeDocument/2006/relationships/tags" Target="../tags/tag73.xml"/><Relationship Id="rId87" Type="http://schemas.openxmlformats.org/officeDocument/2006/relationships/image" Target="../media/image20.png"/><Relationship Id="rId61" Type="http://schemas.openxmlformats.org/officeDocument/2006/relationships/tags" Target="../tags/tag68.xml"/><Relationship Id="rId82" Type="http://schemas.openxmlformats.org/officeDocument/2006/relationships/tags" Target="../tags/tag89.xml"/><Relationship Id="rId19" Type="http://schemas.openxmlformats.org/officeDocument/2006/relationships/tags" Target="../tags/tag26.xml"/><Relationship Id="rId14" Type="http://schemas.openxmlformats.org/officeDocument/2006/relationships/tags" Target="../tags/tag21.xml"/><Relationship Id="rId30" Type="http://schemas.openxmlformats.org/officeDocument/2006/relationships/tags" Target="../tags/tag37.xml"/><Relationship Id="rId35" Type="http://schemas.openxmlformats.org/officeDocument/2006/relationships/tags" Target="../tags/tag42.xml"/><Relationship Id="rId56" Type="http://schemas.openxmlformats.org/officeDocument/2006/relationships/tags" Target="../tags/tag63.xml"/><Relationship Id="rId77" Type="http://schemas.openxmlformats.org/officeDocument/2006/relationships/tags" Target="../tags/tag8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13" Type="http://schemas.openxmlformats.org/officeDocument/2006/relationships/image" Target="../media/image30.png"/><Relationship Id="rId3" Type="http://schemas.openxmlformats.org/officeDocument/2006/relationships/tags" Target="../tags/tag93.xml"/><Relationship Id="rId7" Type="http://schemas.openxmlformats.org/officeDocument/2006/relationships/tags" Target="../tags/tag97.xml"/><Relationship Id="rId12" Type="http://schemas.openxmlformats.org/officeDocument/2006/relationships/image" Target="../media/image29.png"/><Relationship Id="rId2" Type="http://schemas.openxmlformats.org/officeDocument/2006/relationships/tags" Target="../tags/tag92.xml"/><Relationship Id="rId1" Type="http://schemas.openxmlformats.org/officeDocument/2006/relationships/tags" Target="../tags/tag91.xml"/><Relationship Id="rId6" Type="http://schemas.openxmlformats.org/officeDocument/2006/relationships/tags" Target="../tags/tag96.xml"/><Relationship Id="rId11" Type="http://schemas.openxmlformats.org/officeDocument/2006/relationships/image" Target="../media/image28.png"/><Relationship Id="rId5" Type="http://schemas.openxmlformats.org/officeDocument/2006/relationships/tags" Target="../tags/tag95.xml"/><Relationship Id="rId15" Type="http://schemas.openxmlformats.org/officeDocument/2006/relationships/image" Target="../media/image32.png"/><Relationship Id="rId10" Type="http://schemas.openxmlformats.org/officeDocument/2006/relationships/image" Target="../media/image27.png"/><Relationship Id="rId4" Type="http://schemas.openxmlformats.org/officeDocument/2006/relationships/tags" Target="../tags/tag94.xml"/><Relationship Id="rId9" Type="http://schemas.openxmlformats.org/officeDocument/2006/relationships/image" Target="../media/image26.png"/><Relationship Id="rId14" Type="http://schemas.openxmlformats.org/officeDocument/2006/relationships/image" Target="../media/image3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tags" Target="../tags/tag105.xml"/><Relationship Id="rId13" Type="http://schemas.openxmlformats.org/officeDocument/2006/relationships/image" Target="../media/image35.png"/><Relationship Id="rId18" Type="http://schemas.openxmlformats.org/officeDocument/2006/relationships/image" Target="../media/image40.png"/><Relationship Id="rId3" Type="http://schemas.openxmlformats.org/officeDocument/2006/relationships/tags" Target="../tags/tag100.xml"/><Relationship Id="rId7" Type="http://schemas.openxmlformats.org/officeDocument/2006/relationships/tags" Target="../tags/tag104.xml"/><Relationship Id="rId12" Type="http://schemas.openxmlformats.org/officeDocument/2006/relationships/image" Target="../media/image34.png"/><Relationship Id="rId17" Type="http://schemas.openxmlformats.org/officeDocument/2006/relationships/image" Target="../media/image39.png"/><Relationship Id="rId2" Type="http://schemas.openxmlformats.org/officeDocument/2006/relationships/tags" Target="../tags/tag99.xml"/><Relationship Id="rId16" Type="http://schemas.openxmlformats.org/officeDocument/2006/relationships/image" Target="../media/image38.png"/><Relationship Id="rId1" Type="http://schemas.openxmlformats.org/officeDocument/2006/relationships/tags" Target="../tags/tag98.xml"/><Relationship Id="rId6" Type="http://schemas.openxmlformats.org/officeDocument/2006/relationships/tags" Target="../tags/tag103.xml"/><Relationship Id="rId11" Type="http://schemas.openxmlformats.org/officeDocument/2006/relationships/image" Target="../media/image33.png"/><Relationship Id="rId5" Type="http://schemas.openxmlformats.org/officeDocument/2006/relationships/tags" Target="../tags/tag102.xml"/><Relationship Id="rId15" Type="http://schemas.openxmlformats.org/officeDocument/2006/relationships/image" Target="../media/image37.png"/><Relationship Id="rId10" Type="http://schemas.openxmlformats.org/officeDocument/2006/relationships/slideLayout" Target="../slideLayouts/slideLayout2.xml"/><Relationship Id="rId19" Type="http://schemas.openxmlformats.org/officeDocument/2006/relationships/image" Target="../media/image41.png"/><Relationship Id="rId4" Type="http://schemas.openxmlformats.org/officeDocument/2006/relationships/tags" Target="../tags/tag101.xml"/><Relationship Id="rId9" Type="http://schemas.openxmlformats.org/officeDocument/2006/relationships/tags" Target="../tags/tag106.xml"/><Relationship Id="rId14" Type="http://schemas.openxmlformats.org/officeDocument/2006/relationships/image" Target="../media/image3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D3BB41BA-3819-1BA8-5156-EE2FC6F7FE6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7869" y="1835173"/>
            <a:ext cx="10076155" cy="1458443"/>
          </a:xfrm>
        </p:spPr>
        <p:txBody>
          <a:bodyPr>
            <a:noAutofit/>
          </a:bodyPr>
          <a:lstStyle/>
          <a:p>
            <a:r>
              <a:rPr lang="el-GR" sz="3200" b="1" dirty="0"/>
              <a:t>Πιθανός ρόλος αξιονίων επαγόμενων από στρέψη στη γεωμετρία του πρώϊμου σύμπαντος ως σκοτεινή ύλη</a:t>
            </a:r>
          </a:p>
        </p:txBody>
      </p:sp>
      <p:pic>
        <p:nvPicPr>
          <p:cNvPr id="7" name="Εικόνα 6" descr="Εικόνα που περιέχει κείμενο, σύμβολο, έμβλημα, καρτούν&#10;&#10;Περιγραφή που δημιουργήθηκε αυτόματα">
            <a:extLst>
              <a:ext uri="{FF2B5EF4-FFF2-40B4-BE49-F238E27FC236}">
                <a16:creationId xmlns:a16="http://schemas.microsoft.com/office/drawing/2014/main" id="{83DAD8DD-92C1-E652-6E16-8C8D679F9B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7438" y="118830"/>
            <a:ext cx="1532423" cy="153242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070BEA0-48E0-10CD-B8E4-15060BEE2BF9}"/>
              </a:ext>
            </a:extLst>
          </p:cNvPr>
          <p:cNvSpPr txBox="1"/>
          <p:nvPr/>
        </p:nvSpPr>
        <p:spPr>
          <a:xfrm>
            <a:off x="2990297" y="561539"/>
            <a:ext cx="58681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1400" b="1" dirty="0">
                <a:latin typeface="Cambria" panose="02040503050406030204" pitchFamily="18" charset="0"/>
                <a:ea typeface="Cambria" panose="02040503050406030204" pitchFamily="18" charset="0"/>
              </a:rPr>
              <a:t>ΕΘΝΙΚΟ ΜΕΤΣΟΒΙΟ ΠΟΛΥΤΕΧΝΕΙΟ </a:t>
            </a:r>
          </a:p>
          <a:p>
            <a:r>
              <a:rPr lang="el-GR" sz="1400" b="1" dirty="0">
                <a:latin typeface="Cambria" panose="02040503050406030204" pitchFamily="18" charset="0"/>
                <a:ea typeface="Cambria" panose="02040503050406030204" pitchFamily="18" charset="0"/>
              </a:rPr>
              <a:t>ΣΧΟΛΗ ΕΦΑΡΜΟΣΜΕΝΩΝ ΜΑΘΗΜΑΤΙΚΩΝ ΚΑΙ ΦΥΣΙΚΩΝ ΕΠΙΣΤΗΜΩΝ</a:t>
            </a:r>
            <a:endParaRPr lang="en-US" sz="14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6380782-54D6-10EC-2BD6-ABF940B93C85}"/>
              </a:ext>
            </a:extLst>
          </p:cNvPr>
          <p:cNvSpPr txBox="1"/>
          <p:nvPr/>
        </p:nvSpPr>
        <p:spPr>
          <a:xfrm>
            <a:off x="3262547" y="3859367"/>
            <a:ext cx="5166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dirty="0">
                <a:latin typeface="Cambria" panose="02040503050406030204" pitchFamily="18" charset="0"/>
                <a:ea typeface="Cambria" panose="02040503050406030204" pitchFamily="18" charset="0"/>
              </a:rPr>
              <a:t>Βύρος Μακάριος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090DE09-6F76-E29C-C244-2C27B07F0EDE}"/>
              </a:ext>
            </a:extLst>
          </p:cNvPr>
          <p:cNvSpPr txBox="1"/>
          <p:nvPr/>
        </p:nvSpPr>
        <p:spPr>
          <a:xfrm>
            <a:off x="2990295" y="4240454"/>
            <a:ext cx="60945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dirty="0">
                <a:latin typeface="Cambria" panose="02040503050406030204" pitchFamily="18" charset="0"/>
                <a:ea typeface="Cambria" panose="02040503050406030204" pitchFamily="18" charset="0"/>
              </a:rPr>
              <a:t>Επιβλέπων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:</a:t>
            </a:r>
            <a:r>
              <a:rPr lang="el-GR" dirty="0">
                <a:latin typeface="Cambria" panose="02040503050406030204" pitchFamily="18" charset="0"/>
                <a:ea typeface="Cambria" panose="02040503050406030204" pitchFamily="18" charset="0"/>
              </a:rPr>
              <a:t> Νικόλαος Μαυρόματος, Καθηγητής (ΣΕΜΦΕ)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EEBB3BC-4B70-C379-814A-C3AAEC055BAE}"/>
              </a:ext>
            </a:extLst>
          </p:cNvPr>
          <p:cNvSpPr txBox="1"/>
          <p:nvPr/>
        </p:nvSpPr>
        <p:spPr>
          <a:xfrm>
            <a:off x="215283" y="5272350"/>
            <a:ext cx="609452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l-GR" dirty="0">
                <a:latin typeface="Cambria" panose="02040503050406030204" pitchFamily="18" charset="0"/>
                <a:ea typeface="Cambria" panose="02040503050406030204" pitchFamily="18" charset="0"/>
              </a:rPr>
              <a:t>Τριμελής Επιτροπή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:</a:t>
            </a:r>
          </a:p>
          <a:p>
            <a:pPr algn="ctr"/>
            <a:r>
              <a:rPr lang="el-GR" dirty="0">
                <a:latin typeface="Cambria" panose="02040503050406030204" pitchFamily="18" charset="0"/>
                <a:ea typeface="Cambria" panose="02040503050406030204" pitchFamily="18" charset="0"/>
              </a:rPr>
              <a:t>Κωνσταντίνος Αναγνωστόπουλος (Καθηγητής, ΣΕΜΦΕ)</a:t>
            </a:r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ctr"/>
            <a:r>
              <a:rPr lang="el-GR" dirty="0">
                <a:latin typeface="Cambria" panose="02040503050406030204" pitchFamily="18" charset="0"/>
                <a:ea typeface="Cambria" panose="02040503050406030204" pitchFamily="18" charset="0"/>
              </a:rPr>
              <a:t>Νικόλαος Μαυρόματος 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l-GR" dirty="0">
                <a:latin typeface="Cambria" panose="02040503050406030204" pitchFamily="18" charset="0"/>
                <a:ea typeface="Cambria" panose="02040503050406030204" pitchFamily="18" charset="0"/>
              </a:rPr>
              <a:t>(Καθηγητής, ΣΕΜΦΕ)</a:t>
            </a:r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ctr"/>
            <a:r>
              <a:rPr lang="el-GR" dirty="0">
                <a:latin typeface="Cambria" panose="02040503050406030204" pitchFamily="18" charset="0"/>
                <a:ea typeface="Cambria" panose="02040503050406030204" pitchFamily="18" charset="0"/>
              </a:rPr>
              <a:t>Χριστόφορος Κούβαρης  (Καθηγητής, ΣΕΜΦΕ)</a:t>
            </a:r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598BF32-C25D-FE57-63A2-D6870831338B}"/>
              </a:ext>
            </a:extLst>
          </p:cNvPr>
          <p:cNvSpPr txBox="1"/>
          <p:nvPr/>
        </p:nvSpPr>
        <p:spPr>
          <a:xfrm>
            <a:off x="6846903" y="6103347"/>
            <a:ext cx="60945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dirty="0">
                <a:latin typeface="Cambria" panose="02040503050406030204" pitchFamily="18" charset="0"/>
                <a:ea typeface="Cambria" panose="02040503050406030204" pitchFamily="18" charset="0"/>
              </a:rPr>
              <a:t>Αθήνα, 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3</a:t>
            </a:r>
            <a:r>
              <a:rPr lang="el-GR" dirty="0">
                <a:latin typeface="Cambria" panose="02040503050406030204" pitchFamily="18" charset="0"/>
                <a:ea typeface="Cambria" panose="02040503050406030204" pitchFamily="18" charset="0"/>
              </a:rPr>
              <a:t> Ιουλίου 202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3</a:t>
            </a:r>
          </a:p>
        </p:txBody>
      </p:sp>
      <p:sp>
        <p:nvSpPr>
          <p:cNvPr id="16" name="Θέση αριθμού διαφάνειας 15">
            <a:extLst>
              <a:ext uri="{FF2B5EF4-FFF2-40B4-BE49-F238E27FC236}">
                <a16:creationId xmlns:a16="http://schemas.microsoft.com/office/drawing/2014/main" id="{A1AF133F-B22E-03FD-F3DF-3A40735006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B928F-0B69-48ED-BACE-068BE420DEE7}" type="slidenum">
              <a:rPr lang="el-GR" smtClean="0"/>
              <a:t>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35121025"/>
      </p:ext>
    </p:extLst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Ορθογώνιο 98">
            <a:extLst>
              <a:ext uri="{FF2B5EF4-FFF2-40B4-BE49-F238E27FC236}">
                <a16:creationId xmlns:a16="http://schemas.microsoft.com/office/drawing/2014/main" id="{71F50AAA-D0FE-D13D-88E2-A838A673B856}"/>
              </a:ext>
            </a:extLst>
          </p:cNvPr>
          <p:cNvSpPr/>
          <p:nvPr/>
        </p:nvSpPr>
        <p:spPr>
          <a:xfrm>
            <a:off x="6335485" y="5956654"/>
            <a:ext cx="3732245" cy="474759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  <p:sp>
        <p:nvSpPr>
          <p:cNvPr id="81" name="Ορθογώνιο 80">
            <a:extLst>
              <a:ext uri="{FF2B5EF4-FFF2-40B4-BE49-F238E27FC236}">
                <a16:creationId xmlns:a16="http://schemas.microsoft.com/office/drawing/2014/main" id="{9104393E-DE57-19C0-EDDD-A9C2F8030449}"/>
              </a:ext>
            </a:extLst>
          </p:cNvPr>
          <p:cNvSpPr/>
          <p:nvPr/>
        </p:nvSpPr>
        <p:spPr>
          <a:xfrm>
            <a:off x="9294326" y="4626943"/>
            <a:ext cx="1701802" cy="654624"/>
          </a:xfrm>
          <a:prstGeom prst="rect">
            <a:avLst/>
          </a:prstGeom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71" name="Ορθογώνιο 70">
            <a:extLst>
              <a:ext uri="{FF2B5EF4-FFF2-40B4-BE49-F238E27FC236}">
                <a16:creationId xmlns:a16="http://schemas.microsoft.com/office/drawing/2014/main" id="{597525D2-B8A3-2E01-2B53-B9AFCD719A1C}"/>
              </a:ext>
            </a:extLst>
          </p:cNvPr>
          <p:cNvSpPr/>
          <p:nvPr/>
        </p:nvSpPr>
        <p:spPr>
          <a:xfrm>
            <a:off x="2415723" y="5476175"/>
            <a:ext cx="2864498" cy="646331"/>
          </a:xfrm>
          <a:prstGeom prst="rect">
            <a:avLst/>
          </a:prstGeom>
          <a:ln w="38100">
            <a:solidFill>
              <a:srgbClr val="FF3B3B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75745520-BB38-813F-4730-714C0A10FD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B928F-0B69-48ED-BACE-068BE420DEE7}" type="slidenum">
              <a:rPr lang="el-GR" smtClean="0"/>
              <a:t>10</a:t>
            </a:fld>
            <a:endParaRPr lang="el-GR"/>
          </a:p>
        </p:txBody>
      </p:sp>
      <p:pic>
        <p:nvPicPr>
          <p:cNvPr id="8" name="Εικόνα 7" descr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\begin{align}\label{1.8}&#10;\mathbf T = \frac{1}{3!}\, T_{abc}\, \mathbf e^a \wedge \, \mathbf e^b \wedge \mathbf e^c  \nonumber&#10;\end{align}&#10;&#10;\end{document}" title="IguanaTex Bitmap Display">
            <a:extLst>
              <a:ext uri="{FF2B5EF4-FFF2-40B4-BE49-F238E27FC236}">
                <a16:creationId xmlns:a16="http://schemas.microsoft.com/office/drawing/2014/main" id="{578126B5-44E2-5671-1BD0-8C63498181F5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6826" y="359314"/>
            <a:ext cx="2526790" cy="49776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E556DF9-5090-32E7-E4D7-763D3F07A01C}"/>
              </a:ext>
            </a:extLst>
          </p:cNvPr>
          <p:cNvSpPr txBox="1"/>
          <p:nvPr/>
        </p:nvSpPr>
        <p:spPr>
          <a:xfrm>
            <a:off x="139958" y="406032"/>
            <a:ext cx="38068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Εάν ορίσουμε την στρέψη 3-μορφή :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1E03E26-E18E-49C2-B95C-851020CF9210}"/>
              </a:ext>
            </a:extLst>
          </p:cNvPr>
          <p:cNvSpPr txBox="1"/>
          <p:nvPr/>
        </p:nvSpPr>
        <p:spPr>
          <a:xfrm>
            <a:off x="6613594" y="426578"/>
            <a:ext cx="35269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και την δυαδική της 1-μορφή ως :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E72605F-9FFB-53E2-A10E-41D43314AD7A}"/>
              </a:ext>
            </a:extLst>
          </p:cNvPr>
          <p:cNvSpPr txBox="1"/>
          <p:nvPr/>
        </p:nvSpPr>
        <p:spPr>
          <a:xfrm>
            <a:off x="93306" y="1147666"/>
            <a:ext cx="1810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με συνιστώσες ,</a:t>
            </a:r>
          </a:p>
        </p:txBody>
      </p:sp>
      <p:pic>
        <p:nvPicPr>
          <p:cNvPr id="15" name="Εικόνα 14" descr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\begin{align}\label{1.8}&#10; S_d = \frac{1}{3!} \, \epsilon^{abc}_{\quad \,\, d} \, T_{abc} \nonumber&#10;\end{align}&#10;&#10;\end{document}" title="IguanaTex Bitmap Display">
            <a:extLst>
              <a:ext uri="{FF2B5EF4-FFF2-40B4-BE49-F238E27FC236}">
                <a16:creationId xmlns:a16="http://schemas.microsoft.com/office/drawing/2014/main" id="{0CDC0857-AE1D-478C-28B7-ADCBCC7E5004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3445" y="1078147"/>
            <a:ext cx="1810139" cy="490666"/>
          </a:xfrm>
          <a:prstGeom prst="rect">
            <a:avLst/>
          </a:prstGeom>
        </p:spPr>
      </p:pic>
      <p:pic>
        <p:nvPicPr>
          <p:cNvPr id="17" name="Εικόνα 16" descr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\begin{align}\label{1.8}&#10;\mathbf S = \star \mathbf T \nonumber&#10;\end{align}&#10;&#10;&#10;\end{document}" title="IguanaTex Bitmap Display">
            <a:extLst>
              <a:ext uri="{FF2B5EF4-FFF2-40B4-BE49-F238E27FC236}">
                <a16:creationId xmlns:a16="http://schemas.microsoft.com/office/drawing/2014/main" id="{1D22D14D-3F99-FA1F-91BD-11314961E68A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0568" y="512232"/>
            <a:ext cx="855560" cy="191932"/>
          </a:xfrm>
          <a:prstGeom prst="rect">
            <a:avLst/>
          </a:prstGeom>
        </p:spPr>
      </p:pic>
      <p:pic>
        <p:nvPicPr>
          <p:cNvPr id="19" name="Εικόνα 18" descr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\begin{align}&#10;    \mathcal S_\psi \ni  -\frac{3}{4}\,  \int d^4x \, \sqrt{-g}\, S_\mu \, \overline \psi \, \gamma^\mu \, \gamma^5  \, \psi = -\frac{3}{4}\, \int \mathbf S \wedge \star \,\mathbf J^5 \nonumber&#10;\end{align}&#10;&#10;&#10;\end{document}" title="IguanaTex Bitmap Display">
            <a:extLst>
              <a:ext uri="{FF2B5EF4-FFF2-40B4-BE49-F238E27FC236}">
                <a16:creationId xmlns:a16="http://schemas.microsoft.com/office/drawing/2014/main" id="{6AB64431-EFA5-AAEA-8201-FFED4FFC5F55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958" y="1917326"/>
            <a:ext cx="5850815" cy="578497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54615736-135E-2620-E216-A1B216D14E81}"/>
              </a:ext>
            </a:extLst>
          </p:cNvPr>
          <p:cNvSpPr txBox="1"/>
          <p:nvPr/>
        </p:nvSpPr>
        <p:spPr>
          <a:xfrm>
            <a:off x="4777272" y="1096847"/>
            <a:ext cx="69824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η στρέψη κάνει σύζευξη με το αξονικό φερμιονικό ρεύμα, διότι :</a:t>
            </a:r>
          </a:p>
        </p:txBody>
      </p:sp>
      <p:sp>
        <p:nvSpPr>
          <p:cNvPr id="22" name="Βέλος: Δεξιό 21">
            <a:extLst>
              <a:ext uri="{FF2B5EF4-FFF2-40B4-BE49-F238E27FC236}">
                <a16:creationId xmlns:a16="http://schemas.microsoft.com/office/drawing/2014/main" id="{CF8A5809-C63C-265E-1E16-9DDE83DA6F35}"/>
              </a:ext>
            </a:extLst>
          </p:cNvPr>
          <p:cNvSpPr/>
          <p:nvPr/>
        </p:nvSpPr>
        <p:spPr>
          <a:xfrm>
            <a:off x="4016826" y="1178855"/>
            <a:ext cx="597159" cy="289249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C15D287-1EF4-F36B-6118-78ED4D5795E5}"/>
              </a:ext>
            </a:extLst>
          </p:cNvPr>
          <p:cNvSpPr txBox="1"/>
          <p:nvPr/>
        </p:nvSpPr>
        <p:spPr>
          <a:xfrm>
            <a:off x="6201229" y="1979609"/>
            <a:ext cx="518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με</a:t>
            </a:r>
          </a:p>
        </p:txBody>
      </p:sp>
      <p:pic>
        <p:nvPicPr>
          <p:cNvPr id="27" name="Εικόνα 26" descr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$\mathbf J^5 = J^5_\mu \, \mathbf dx^\mu $&#10;&#10;&#10;\end{document}" title="IguanaTex Bitmap Display">
            <a:extLst>
              <a:ext uri="{FF2B5EF4-FFF2-40B4-BE49-F238E27FC236}">
                <a16:creationId xmlns:a16="http://schemas.microsoft.com/office/drawing/2014/main" id="{D7E5C595-1E67-E176-3310-F63B8C435E9C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0008" y="2038284"/>
            <a:ext cx="1450257" cy="336579"/>
          </a:xfrm>
          <a:prstGeom prst="rect">
            <a:avLst/>
          </a:prstGeom>
        </p:spPr>
      </p:pic>
      <p:pic>
        <p:nvPicPr>
          <p:cNvPr id="29" name="Εικόνα 28" descr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$ J^5_\mu =  \overline \psi\, \gamma_\mu \, \gamma^5 \psi$&#10;&#10;\end{document}" title="IguanaTex Bitmap Display">
            <a:extLst>
              <a:ext uri="{FF2B5EF4-FFF2-40B4-BE49-F238E27FC236}">
                <a16:creationId xmlns:a16="http://schemas.microsoft.com/office/drawing/2014/main" id="{A8FC26BA-2569-64B2-26B0-87D587BC2252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3051" y="2007022"/>
            <a:ext cx="1665211" cy="341919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E977BE8F-7147-C0AD-D334-C76DEC4A50FC}"/>
              </a:ext>
            </a:extLst>
          </p:cNvPr>
          <p:cNvSpPr txBox="1"/>
          <p:nvPr/>
        </p:nvSpPr>
        <p:spPr>
          <a:xfrm>
            <a:off x="8440467" y="1979609"/>
            <a:ext cx="3467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ή 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1DD2F10-EF39-BE4E-8797-DC878C86E672}"/>
              </a:ext>
            </a:extLst>
          </p:cNvPr>
          <p:cNvSpPr txBox="1"/>
          <p:nvPr/>
        </p:nvSpPr>
        <p:spPr>
          <a:xfrm>
            <a:off x="10564058" y="1979609"/>
            <a:ext cx="17261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>
                <a:solidFill>
                  <a:srgbClr val="FF0000"/>
                </a:solidFill>
              </a:rPr>
              <a:t>αξονικό ρεύμα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B49BDCD-5E71-0AD6-D408-4858D1AE55B8}"/>
              </a:ext>
            </a:extLst>
          </p:cNvPr>
          <p:cNvSpPr txBox="1"/>
          <p:nvPr/>
        </p:nvSpPr>
        <p:spPr>
          <a:xfrm>
            <a:off x="93306" y="2913788"/>
            <a:ext cx="26498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b="1" dirty="0"/>
              <a:t>Χωρισμός της στρέψης</a:t>
            </a:r>
          </a:p>
        </p:txBody>
      </p:sp>
      <p:pic>
        <p:nvPicPr>
          <p:cNvPr id="36" name="Εικόνα 35" descr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&#10;\begin{align}\label{1.10}&#10;K_{abc} = \frac{1}{2} \epsilon_{abcd}\, S^d + \widehat K_{abc}\nonumber&#10;\end{align}&#10;\end{document}" title="IguanaTex Bitmap Display">
            <a:extLst>
              <a:ext uri="{FF2B5EF4-FFF2-40B4-BE49-F238E27FC236}">
                <a16:creationId xmlns:a16="http://schemas.microsoft.com/office/drawing/2014/main" id="{E73DAB7B-ECC0-E271-BE91-C8223E60DF0D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2222" y="2844336"/>
            <a:ext cx="2782049" cy="532699"/>
          </a:xfrm>
          <a:prstGeom prst="rect">
            <a:avLst/>
          </a:prstGeom>
        </p:spPr>
      </p:pic>
      <p:cxnSp>
        <p:nvCxnSpPr>
          <p:cNvPr id="38" name="Ευθύγραμμο βέλος σύνδεσης 37">
            <a:extLst>
              <a:ext uri="{FF2B5EF4-FFF2-40B4-BE49-F238E27FC236}">
                <a16:creationId xmlns:a16="http://schemas.microsoft.com/office/drawing/2014/main" id="{DD718CD6-35E9-60B3-3B15-EE06FD860B0B}"/>
              </a:ext>
            </a:extLst>
          </p:cNvPr>
          <p:cNvCxnSpPr>
            <a:cxnSpLocks/>
          </p:cNvCxnSpPr>
          <p:nvPr/>
        </p:nvCxnSpPr>
        <p:spPr>
          <a:xfrm flipV="1">
            <a:off x="4315405" y="3429000"/>
            <a:ext cx="125966" cy="27208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3E443B94-A8A2-6B89-650F-052E62F002E1}"/>
              </a:ext>
            </a:extLst>
          </p:cNvPr>
          <p:cNvSpPr txBox="1"/>
          <p:nvPr/>
        </p:nvSpPr>
        <p:spPr>
          <a:xfrm>
            <a:off x="2792445" y="3637785"/>
            <a:ext cx="25845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πλήρως αντισυμμετρικό κομμάτι της </a:t>
            </a:r>
            <a:r>
              <a:rPr lang="en-US" dirty="0"/>
              <a:t>contorsion</a:t>
            </a:r>
            <a:endParaRPr lang="el-GR" dirty="0"/>
          </a:p>
        </p:txBody>
      </p:sp>
      <p:pic>
        <p:nvPicPr>
          <p:cNvPr id="49" name="Εικόνα 48" descr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$\mathcal{S}_{total}=\mathcal S_\psi +\mathcal S_{\rm G}$&#10;&#10;\end{document}" title="IguanaTex Bitmap Display">
            <a:extLst>
              <a:ext uri="{FF2B5EF4-FFF2-40B4-BE49-F238E27FC236}">
                <a16:creationId xmlns:a16="http://schemas.microsoft.com/office/drawing/2014/main" id="{B8303D42-1B47-327B-3312-2362C5401596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2200" y="2965446"/>
            <a:ext cx="1939026" cy="266015"/>
          </a:xfrm>
          <a:prstGeom prst="rect">
            <a:avLst/>
          </a:prstGeom>
        </p:spPr>
      </p:pic>
      <p:sp>
        <p:nvSpPr>
          <p:cNvPr id="52" name="TextBox 51">
            <a:extLst>
              <a:ext uri="{FF2B5EF4-FFF2-40B4-BE49-F238E27FC236}">
                <a16:creationId xmlns:a16="http://schemas.microsoft.com/office/drawing/2014/main" id="{13FC394D-31ED-7DDD-E296-D48686227EFE}"/>
              </a:ext>
            </a:extLst>
          </p:cNvPr>
          <p:cNvSpPr txBox="1"/>
          <p:nvPr/>
        </p:nvSpPr>
        <p:spPr>
          <a:xfrm>
            <a:off x="6096000" y="2901752"/>
            <a:ext cx="38221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και η ολική δράση για τα φερμιόνια : </a:t>
            </a:r>
          </a:p>
        </p:txBody>
      </p:sp>
      <p:pic>
        <p:nvPicPr>
          <p:cNvPr id="56" name="Εικόνα 55" descr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\begin{align}&#10;\mathcal S_{\rm G} = \frac{1}{2\kappa^2} \int d^4 x \sqrt{-g} \, \Big(R  + \widehat \Delta \Big) + \frac{3}{4\, \kappa^2} \, \int \mathbf S \wedge \star \,\mathbf S \nonumber&#10;\end{align}&#10;&#10;&#10;\end{document}" title="IguanaTex Bitmap Display">
            <a:extLst>
              <a:ext uri="{FF2B5EF4-FFF2-40B4-BE49-F238E27FC236}">
                <a16:creationId xmlns:a16="http://schemas.microsoft.com/office/drawing/2014/main" id="{94A3FB62-7A48-730D-3497-027BE78338B9}"/>
              </a:ext>
            </a:extLst>
          </p:cNvPr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440" y="4749136"/>
            <a:ext cx="5648333" cy="592618"/>
          </a:xfrm>
          <a:prstGeom prst="rect">
            <a:avLst/>
          </a:prstGeom>
        </p:spPr>
      </p:pic>
      <p:pic>
        <p:nvPicPr>
          <p:cNvPr id="61" name="Εικόνα 60" descr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$\widehat \Delta = \widehat K^\lambda_{\,\,\,\,\mu\nu}\, \widehat K^{\nu\mu}_{\,\,\,\,\,\,\lambda} &#10;- \widehat K_{\,\,\,\,\,\,\,\nu}^{\mu\nu}\, \widehat K_{\mu\lambda}^{\,\,\,\,\,\,\lambda} $&#10;&#10;\end{document}" title="IguanaTex Bitmap Display">
            <a:extLst>
              <a:ext uri="{FF2B5EF4-FFF2-40B4-BE49-F238E27FC236}">
                <a16:creationId xmlns:a16="http://schemas.microsoft.com/office/drawing/2014/main" id="{C9C54925-25FC-3F43-1F25-81C2997B117D}"/>
              </a:ext>
            </a:extLst>
          </p:cNvPr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3946172"/>
            <a:ext cx="3198326" cy="360076"/>
          </a:xfrm>
          <a:prstGeom prst="rect">
            <a:avLst/>
          </a:prstGeom>
        </p:spPr>
      </p:pic>
      <p:cxnSp>
        <p:nvCxnSpPr>
          <p:cNvPr id="63" name="Ευθύγραμμο βέλος σύνδεσης 62">
            <a:extLst>
              <a:ext uri="{FF2B5EF4-FFF2-40B4-BE49-F238E27FC236}">
                <a16:creationId xmlns:a16="http://schemas.microsoft.com/office/drawing/2014/main" id="{D710DACC-7647-2D7B-25FB-B0ECA35C3A41}"/>
              </a:ext>
            </a:extLst>
          </p:cNvPr>
          <p:cNvCxnSpPr>
            <a:cxnSpLocks/>
          </p:cNvCxnSpPr>
          <p:nvPr/>
        </p:nvCxnSpPr>
        <p:spPr>
          <a:xfrm flipV="1">
            <a:off x="4378388" y="4284116"/>
            <a:ext cx="1495883" cy="34282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68" name="Εικόνα 67" descr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\begin{align}&#10;i \gamma^\mu  \mathscr{D}_\mu \, \psi =\frac{3}{4}\, S_\mu \,\gamma^\mu \, \gamma^5  \, \psi \nonumber&#10;\end{align}&#10;&#10;\end{document}" title="IguanaTex Bitmap Display">
            <a:extLst>
              <a:ext uri="{FF2B5EF4-FFF2-40B4-BE49-F238E27FC236}">
                <a16:creationId xmlns:a16="http://schemas.microsoft.com/office/drawing/2014/main" id="{8D8A7DCE-D4A5-F32D-1DD5-3E544EA14685}"/>
              </a:ext>
            </a:extLst>
          </p:cNvPr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4067" y="5526445"/>
            <a:ext cx="2667111" cy="528094"/>
          </a:xfrm>
          <a:prstGeom prst="rect">
            <a:avLst/>
          </a:prstGeom>
        </p:spPr>
      </p:pic>
      <p:sp>
        <p:nvSpPr>
          <p:cNvPr id="69" name="TextBox 68">
            <a:extLst>
              <a:ext uri="{FF2B5EF4-FFF2-40B4-BE49-F238E27FC236}">
                <a16:creationId xmlns:a16="http://schemas.microsoft.com/office/drawing/2014/main" id="{B385C324-0AB9-411B-6BB4-FC5DB5FE3DB5}"/>
              </a:ext>
            </a:extLst>
          </p:cNvPr>
          <p:cNvSpPr txBox="1"/>
          <p:nvPr/>
        </p:nvSpPr>
        <p:spPr>
          <a:xfrm>
            <a:off x="93306" y="5467327"/>
            <a:ext cx="24007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κλασικές εξισώσεις κίνησης φερμιονίου </a:t>
            </a:r>
          </a:p>
        </p:txBody>
      </p:sp>
      <p:pic>
        <p:nvPicPr>
          <p:cNvPr id="73" name="Εικόνα 72" descr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$D_\mu J^{5\mu}=0$&#10;&#10;\end{document}" title="IguanaTex Bitmap Display">
            <a:extLst>
              <a:ext uri="{FF2B5EF4-FFF2-40B4-BE49-F238E27FC236}">
                <a16:creationId xmlns:a16="http://schemas.microsoft.com/office/drawing/2014/main" id="{72DF0302-C24A-44E1-34BE-589B50FE022C}"/>
              </a:ext>
            </a:extLst>
          </p:cNvPr>
          <p:cNvPicPr>
            <a:picLocks noChangeAspect="1"/>
          </p:cNvPicPr>
          <p:nvPr>
            <p:custDataLst>
              <p:tags r:id="rId12"/>
            </p:custDataLst>
          </p:nvPr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2445" y="6371559"/>
            <a:ext cx="1342435" cy="322733"/>
          </a:xfrm>
          <a:prstGeom prst="rect">
            <a:avLst/>
          </a:prstGeom>
        </p:spPr>
      </p:pic>
      <p:sp>
        <p:nvSpPr>
          <p:cNvPr id="74" name="Βέλος: Καμπύλο προς τα δεξιά 73">
            <a:extLst>
              <a:ext uri="{FF2B5EF4-FFF2-40B4-BE49-F238E27FC236}">
                <a16:creationId xmlns:a16="http://schemas.microsoft.com/office/drawing/2014/main" id="{1052F01C-3AAC-EA04-B042-9C8F958EDE06}"/>
              </a:ext>
            </a:extLst>
          </p:cNvPr>
          <p:cNvSpPr/>
          <p:nvPr/>
        </p:nvSpPr>
        <p:spPr>
          <a:xfrm>
            <a:off x="1764835" y="6052707"/>
            <a:ext cx="531845" cy="602141"/>
          </a:xfrm>
          <a:prstGeom prst="curvedRight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>
              <a:solidFill>
                <a:schemeClr val="tx1"/>
              </a:solidFill>
            </a:endParaRPr>
          </a:p>
        </p:txBody>
      </p:sp>
      <p:pic>
        <p:nvPicPr>
          <p:cNvPr id="76" name="Εικόνα 75" descr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$\mathbf S = \frac{1}{2}\, \kappa^2 \, \mathbf J^5$&#10;&#10;\end{document}" title="IguanaTex Bitmap Display">
            <a:extLst>
              <a:ext uri="{FF2B5EF4-FFF2-40B4-BE49-F238E27FC236}">
                <a16:creationId xmlns:a16="http://schemas.microsoft.com/office/drawing/2014/main" id="{493828CA-CBD1-56FA-0DE1-904DEC10EE62}"/>
              </a:ext>
            </a:extLst>
          </p:cNvPr>
          <p:cNvPicPr>
            <a:picLocks noChangeAspect="1"/>
          </p:cNvPicPr>
          <p:nvPr>
            <p:custDataLst>
              <p:tags r:id="rId13"/>
            </p:custDataLst>
          </p:nvPr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2956" y="4774392"/>
            <a:ext cx="1435223" cy="355693"/>
          </a:xfrm>
          <a:prstGeom prst="rect">
            <a:avLst/>
          </a:prstGeom>
        </p:spPr>
      </p:pic>
      <p:cxnSp>
        <p:nvCxnSpPr>
          <p:cNvPr id="78" name="Ευθύγραμμο βέλος σύνδεσης 77">
            <a:extLst>
              <a:ext uri="{FF2B5EF4-FFF2-40B4-BE49-F238E27FC236}">
                <a16:creationId xmlns:a16="http://schemas.microsoft.com/office/drawing/2014/main" id="{C742FA5E-A508-0D3B-53B1-5ED2E2114797}"/>
              </a:ext>
            </a:extLst>
          </p:cNvPr>
          <p:cNvCxnSpPr>
            <a:cxnSpLocks/>
          </p:cNvCxnSpPr>
          <p:nvPr/>
        </p:nvCxnSpPr>
        <p:spPr>
          <a:xfrm>
            <a:off x="6335486" y="4981336"/>
            <a:ext cx="494522" cy="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0" name="TextBox 79">
            <a:extLst>
              <a:ext uri="{FF2B5EF4-FFF2-40B4-BE49-F238E27FC236}">
                <a16:creationId xmlns:a16="http://schemas.microsoft.com/office/drawing/2014/main" id="{5D40C865-2EFF-6054-0359-5871FCE6DB22}"/>
              </a:ext>
            </a:extLst>
          </p:cNvPr>
          <p:cNvSpPr txBox="1"/>
          <p:nvPr/>
        </p:nvSpPr>
        <p:spPr>
          <a:xfrm>
            <a:off x="6835602" y="4749410"/>
            <a:ext cx="2202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εξ. κίνησης στρέψης</a:t>
            </a:r>
          </a:p>
        </p:txBody>
      </p:sp>
      <p:cxnSp>
        <p:nvCxnSpPr>
          <p:cNvPr id="83" name="Ευθύγραμμο βέλος σύνδεσης 82">
            <a:extLst>
              <a:ext uri="{FF2B5EF4-FFF2-40B4-BE49-F238E27FC236}">
                <a16:creationId xmlns:a16="http://schemas.microsoft.com/office/drawing/2014/main" id="{3547C944-092C-5BF4-3101-B324D0AD2348}"/>
              </a:ext>
            </a:extLst>
          </p:cNvPr>
          <p:cNvCxnSpPr>
            <a:cxnSpLocks/>
          </p:cNvCxnSpPr>
          <p:nvPr/>
        </p:nvCxnSpPr>
        <p:spPr>
          <a:xfrm flipV="1">
            <a:off x="5010539" y="6256927"/>
            <a:ext cx="1085461" cy="24175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6" name="Ευθύγραμμο βέλος σύνδεσης 85">
            <a:extLst>
              <a:ext uri="{FF2B5EF4-FFF2-40B4-BE49-F238E27FC236}">
                <a16:creationId xmlns:a16="http://schemas.microsoft.com/office/drawing/2014/main" id="{AF4DB8B8-DA40-A536-CA58-FF88D2AD61C8}"/>
              </a:ext>
            </a:extLst>
          </p:cNvPr>
          <p:cNvCxnSpPr>
            <a:cxnSpLocks/>
          </p:cNvCxnSpPr>
          <p:nvPr/>
        </p:nvCxnSpPr>
        <p:spPr>
          <a:xfrm flipH="1">
            <a:off x="9153331" y="5429016"/>
            <a:ext cx="522325" cy="33213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90" name="Εικόνα 89" descr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\begin{align}\label{1.20}&#10;   D_\mu \, S^\mu = 0 \quad \Leftrightarrow \quad \mathbf d \star \mathbf S = 0 \nonumber&#10;\end{align}&#10;&#10;&#10;\end{document}" title="IguanaTex Bitmap Display">
            <a:extLst>
              <a:ext uri="{FF2B5EF4-FFF2-40B4-BE49-F238E27FC236}">
                <a16:creationId xmlns:a16="http://schemas.microsoft.com/office/drawing/2014/main" id="{5877F1CE-199D-D220-7649-45B14947AD3A}"/>
              </a:ext>
            </a:extLst>
          </p:cNvPr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0344" y="6068824"/>
            <a:ext cx="3533668" cy="298867"/>
          </a:xfrm>
          <a:prstGeom prst="rect">
            <a:avLst/>
          </a:prstGeom>
        </p:spPr>
      </p:pic>
      <p:sp>
        <p:nvSpPr>
          <p:cNvPr id="100" name="TextBox 99">
            <a:extLst>
              <a:ext uri="{FF2B5EF4-FFF2-40B4-BE49-F238E27FC236}">
                <a16:creationId xmlns:a16="http://schemas.microsoft.com/office/drawing/2014/main" id="{0A314556-EBB7-4AF8-EABC-247F97C59A4F}"/>
              </a:ext>
            </a:extLst>
          </p:cNvPr>
          <p:cNvSpPr txBox="1"/>
          <p:nvPr/>
        </p:nvSpPr>
        <p:spPr>
          <a:xfrm>
            <a:off x="5577246" y="5515795"/>
            <a:ext cx="3633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b="1" dirty="0"/>
              <a:t>Κλασικά διατηρείται η στρέψη ! 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61564178-E8EB-16A0-9E9A-9AC33B2C7E69}"/>
              </a:ext>
            </a:extLst>
          </p:cNvPr>
          <p:cNvSpPr txBox="1"/>
          <p:nvPr/>
        </p:nvSpPr>
        <p:spPr>
          <a:xfrm>
            <a:off x="3946848" y="579934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6494420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" grpId="0" animBg="1"/>
      <p:bldP spid="81" grpId="0" animBg="1"/>
      <p:bldP spid="71" grpId="0" animBg="1"/>
      <p:bldP spid="13" grpId="0"/>
      <p:bldP spid="20" grpId="0"/>
      <p:bldP spid="22" grpId="0" animBg="1"/>
      <p:bldP spid="23" grpId="0"/>
      <p:bldP spid="30" grpId="0"/>
      <p:bldP spid="32" grpId="0"/>
      <p:bldP spid="69" grpId="0"/>
      <p:bldP spid="74" grpId="0" animBg="1"/>
      <p:bldP spid="80" grpId="0"/>
      <p:bldP spid="10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Ορθογώνιο 28">
            <a:extLst>
              <a:ext uri="{FF2B5EF4-FFF2-40B4-BE49-F238E27FC236}">
                <a16:creationId xmlns:a16="http://schemas.microsoft.com/office/drawing/2014/main" id="{6FC73145-5C45-FA06-82D0-8A68D60851E1}"/>
              </a:ext>
            </a:extLst>
          </p:cNvPr>
          <p:cNvSpPr/>
          <p:nvPr/>
        </p:nvSpPr>
        <p:spPr>
          <a:xfrm>
            <a:off x="3685591" y="2388636"/>
            <a:ext cx="2146041" cy="439375"/>
          </a:xfrm>
          <a:prstGeom prst="rect">
            <a:avLst/>
          </a:prstGeom>
          <a:solidFill>
            <a:srgbClr val="F9D3B9"/>
          </a:soli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7" name="Ορθογώνιο 6">
            <a:extLst>
              <a:ext uri="{FF2B5EF4-FFF2-40B4-BE49-F238E27FC236}">
                <a16:creationId xmlns:a16="http://schemas.microsoft.com/office/drawing/2014/main" id="{C9DDF08A-0C3E-20DA-FA39-64A6AEC87E8D}"/>
              </a:ext>
            </a:extLst>
          </p:cNvPr>
          <p:cNvSpPr/>
          <p:nvPr/>
        </p:nvSpPr>
        <p:spPr>
          <a:xfrm>
            <a:off x="2172477" y="791867"/>
            <a:ext cx="7847045" cy="1214215"/>
          </a:xfrm>
          <a:prstGeom prst="rect">
            <a:avLst/>
          </a:prstGeom>
          <a:ln w="38100"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33DFF5CA-AD28-9719-B41B-A901201828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791867"/>
          </a:xfrm>
        </p:spPr>
        <p:txBody>
          <a:bodyPr>
            <a:normAutofit/>
          </a:bodyPr>
          <a:lstStyle/>
          <a:p>
            <a:pPr algn="ctr"/>
            <a:r>
              <a:rPr lang="el-GR" sz="3200" dirty="0"/>
              <a:t>Κβαντικές χειραλικές ανωμαλίες</a:t>
            </a:r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DB317944-97B4-AD39-E510-2487A62EBD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B928F-0B69-48ED-BACE-068BE420DEE7}" type="slidenum">
              <a:rPr lang="el-GR" smtClean="0"/>
              <a:t>11</a:t>
            </a:fld>
            <a:endParaRPr lang="el-GR"/>
          </a:p>
        </p:txBody>
      </p:sp>
      <p:pic>
        <p:nvPicPr>
          <p:cNvPr id="6" name="Εικόνα 5" descr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\begin{align}\label{1.23}&#10;D_\mu J^{5\mu} = \frac{e^2}{8\pi^2} F^{\mu\nu}  \, \widetilde F_{\mu\nu} \, - \frac{1}{192\, \pi^2} \overline R^{\mu\nu\rho\sigma} \, \widetilde{\overline R}_{\mu\nu\rho\sigma} \equiv \mathcal G(\overline \omega, A)\nonumber&#10;\end{align}&#10;&#10;&#10;\end{document}" title="IguanaTex Bitmap Display">
            <a:extLst>
              <a:ext uri="{FF2B5EF4-FFF2-40B4-BE49-F238E27FC236}">
                <a16:creationId xmlns:a16="http://schemas.microsoft.com/office/drawing/2014/main" id="{B2CB4229-F8A8-05CF-6928-78FD64052CD9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3751" y="991118"/>
            <a:ext cx="7266743" cy="67291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09E72FD-0E2B-3A43-9D70-AE6052FDB356}"/>
              </a:ext>
            </a:extLst>
          </p:cNvPr>
          <p:cNvSpPr txBox="1">
            <a:spLocks/>
          </p:cNvSpPr>
          <p:nvPr/>
        </p:nvSpPr>
        <p:spPr>
          <a:xfrm>
            <a:off x="121556" y="3573285"/>
            <a:ext cx="11383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Δυαδικοί τανυστές</a:t>
            </a:r>
          </a:p>
        </p:txBody>
      </p:sp>
      <p:pic>
        <p:nvPicPr>
          <p:cNvPr id="10" name="Εικόνα 9" descr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\begin{align}&#10;    \widetilde F_{\mu\nu} \equiv  \frac{1}{2} \sqrt{-g} \, \epsilon_{\mu\nu\rho\sigma} \, F^{\rho\sigma} \,\,\,\quad \,\,\, \widetilde R_{\mu\nu\rho\sigma} \equiv  \frac{1}{2} \sqrt{-g} \, \epsilon_{\mu\nu\alpha\beta} \, R^{\alpha\beta}_{\quad \rho\sigma} \nonumber&#10;\end{align}&#10;&#10;\end{document}" title="IguanaTex Bitmap Display">
            <a:extLst>
              <a:ext uri="{FF2B5EF4-FFF2-40B4-BE49-F238E27FC236}">
                <a16:creationId xmlns:a16="http://schemas.microsoft.com/office/drawing/2014/main" id="{7601377D-C6E7-A6E2-7753-77323DCCC355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1584" y="3528850"/>
            <a:ext cx="6594669" cy="549692"/>
          </a:xfrm>
          <a:prstGeom prst="rect">
            <a:avLst/>
          </a:prstGeom>
        </p:spPr>
      </p:pic>
      <p:pic>
        <p:nvPicPr>
          <p:cNvPr id="12" name="Εικόνα 11" descr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\begin{align}\label{1.24}&#10;\mathcal G(\overline \omega, A) \quad \stackrel{{(\text{με~πρόσθεση~αντισταθμιστικών~όρων)}}}{\mathbf \Longrightarrow} \quad  \mathcal G(\omega, A)\nonumber&#10;\end{align}&#10;&#10;\end{document}" title="IguanaTex Bitmap Display">
            <a:extLst>
              <a:ext uri="{FF2B5EF4-FFF2-40B4-BE49-F238E27FC236}">
                <a16:creationId xmlns:a16="http://schemas.microsoft.com/office/drawing/2014/main" id="{51C58234-20F1-699E-4826-9AF5B7447ED9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999" y="2828012"/>
            <a:ext cx="5929326" cy="406196"/>
          </a:xfrm>
          <a:prstGeom prst="rect">
            <a:avLst/>
          </a:prstGeom>
        </p:spPr>
      </p:pic>
      <p:cxnSp>
        <p:nvCxnSpPr>
          <p:cNvPr id="14" name="Ευθύγραμμο βέλος σύνδεσης 13">
            <a:extLst>
              <a:ext uri="{FF2B5EF4-FFF2-40B4-BE49-F238E27FC236}">
                <a16:creationId xmlns:a16="http://schemas.microsoft.com/office/drawing/2014/main" id="{BD5AF67E-1517-8595-6725-41E139E98FF1}"/>
              </a:ext>
            </a:extLst>
          </p:cNvPr>
          <p:cNvCxnSpPr>
            <a:cxnSpLocks/>
          </p:cNvCxnSpPr>
          <p:nvPr/>
        </p:nvCxnSpPr>
        <p:spPr>
          <a:xfrm flipH="1">
            <a:off x="6979298" y="2141061"/>
            <a:ext cx="951722" cy="63839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2" name="Βέλος: Καμπύλο προς τα δεξιά 21">
            <a:extLst>
              <a:ext uri="{FF2B5EF4-FFF2-40B4-BE49-F238E27FC236}">
                <a16:creationId xmlns:a16="http://schemas.microsoft.com/office/drawing/2014/main" id="{E40917EF-1BA7-378D-B28E-63644277964F}"/>
              </a:ext>
            </a:extLst>
          </p:cNvPr>
          <p:cNvSpPr/>
          <p:nvPr/>
        </p:nvSpPr>
        <p:spPr>
          <a:xfrm>
            <a:off x="838199" y="1908859"/>
            <a:ext cx="843385" cy="870600"/>
          </a:xfrm>
          <a:prstGeom prst="curved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l-GR">
              <a:solidFill>
                <a:schemeClr val="tx1"/>
              </a:solidFill>
            </a:endParaRPr>
          </a:p>
        </p:txBody>
      </p:sp>
      <p:pic>
        <p:nvPicPr>
          <p:cNvPr id="26" name="Εικόνα 25" descr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$ D_\mu \, S^\mu \neq  0\quad \quad D_\mu \, S^\mu \propto \mathcal{G}(\overline \omega, A)$&#10;&#10;\end{document}" title="IguanaTex Bitmap Display">
            <a:extLst>
              <a:ext uri="{FF2B5EF4-FFF2-40B4-BE49-F238E27FC236}">
                <a16:creationId xmlns:a16="http://schemas.microsoft.com/office/drawing/2014/main" id="{8F5F6DB6-074B-E56E-8309-34DB88DC7D7D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6857" y="2486126"/>
            <a:ext cx="3836800" cy="293333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9797426F-AF80-0CAA-FBDA-3150F5F5BA59}"/>
              </a:ext>
            </a:extLst>
          </p:cNvPr>
          <p:cNvSpPr txBox="1"/>
          <p:nvPr/>
        </p:nvSpPr>
        <p:spPr>
          <a:xfrm>
            <a:off x="121556" y="4491593"/>
            <a:ext cx="53928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>
                <a:latin typeface="+mj-lt"/>
              </a:rPr>
              <a:t>Πρέπει να προσθέσουμε </a:t>
            </a:r>
            <a:r>
              <a:rPr lang="el-GR" dirty="0">
                <a:effectLst/>
                <a:latin typeface="+mj-lt"/>
              </a:rPr>
              <a:t>κατάλληλους αντισταθμιστικούς όρους, ώστε να </a:t>
            </a:r>
            <a:r>
              <a:rPr lang="el-GR" dirty="0">
                <a:latin typeface="+mj-lt"/>
              </a:rPr>
              <a:t>εξασφαλίσουμε</a:t>
            </a:r>
          </a:p>
        </p:txBody>
      </p:sp>
      <p:pic>
        <p:nvPicPr>
          <p:cNvPr id="32" name="Εικόνα 31" descr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\begin{align}\label{1.25}&#10;\mathbf d \star \mathbf S = 0 \Rightarrow Q_{\rm torsion}= \int \star \, \mathbf S \nonumber&#10;\end{align}&#10;&#10;\end{document}" title="IguanaTex Bitmap Display">
            <a:extLst>
              <a:ext uri="{FF2B5EF4-FFF2-40B4-BE49-F238E27FC236}">
                <a16:creationId xmlns:a16="http://schemas.microsoft.com/office/drawing/2014/main" id="{E1D7FC41-9026-D81A-73E0-7D28F790A0A6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7122" y="4510838"/>
            <a:ext cx="3585147" cy="634190"/>
          </a:xfrm>
          <a:prstGeom prst="rect">
            <a:avLst/>
          </a:prstGeom>
        </p:spPr>
      </p:pic>
      <p:cxnSp>
        <p:nvCxnSpPr>
          <p:cNvPr id="34" name="Ευθύγραμμο βέλος σύνδεσης 33">
            <a:extLst>
              <a:ext uri="{FF2B5EF4-FFF2-40B4-BE49-F238E27FC236}">
                <a16:creationId xmlns:a16="http://schemas.microsoft.com/office/drawing/2014/main" id="{70D5D8FD-96D1-83D0-5836-D6F400AC895A}"/>
              </a:ext>
            </a:extLst>
          </p:cNvPr>
          <p:cNvCxnSpPr>
            <a:cxnSpLocks/>
          </p:cNvCxnSpPr>
          <p:nvPr/>
        </p:nvCxnSpPr>
        <p:spPr>
          <a:xfrm flipH="1">
            <a:off x="5145184" y="5145028"/>
            <a:ext cx="686448" cy="52798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1D11D181-2EE0-ED65-5066-319A7230C1C2}"/>
              </a:ext>
            </a:extLst>
          </p:cNvPr>
          <p:cNvSpPr txBox="1"/>
          <p:nvPr/>
        </p:nvSpPr>
        <p:spPr>
          <a:xfrm>
            <a:off x="690723" y="5451685"/>
            <a:ext cx="31161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επιτυγχάνεται με την εισαγωγή ενός περιορισμού δέλτα-</a:t>
            </a:r>
            <a:r>
              <a:rPr lang="el-GR" dirty="0" err="1"/>
              <a:t>συναρτησοειδούς</a:t>
            </a:r>
            <a:endParaRPr lang="el-GR" dirty="0"/>
          </a:p>
        </p:txBody>
      </p:sp>
      <p:pic>
        <p:nvPicPr>
          <p:cNvPr id="38" name="Εικόνα 37" descr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$\delta (\mathbf d \star \mathbf S )$&#10;&#10;\end{document}" title="IguanaTex Bitmap Display">
            <a:extLst>
              <a:ext uri="{FF2B5EF4-FFF2-40B4-BE49-F238E27FC236}">
                <a16:creationId xmlns:a16="http://schemas.microsoft.com/office/drawing/2014/main" id="{0FD11CA5-D804-B84C-F4D8-96A5C2EDA102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232" y="5832226"/>
            <a:ext cx="1016686" cy="305371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B156A129-3A37-DDA3-EFB8-4A7295D4FE77}"/>
              </a:ext>
            </a:extLst>
          </p:cNvPr>
          <p:cNvSpPr txBox="1"/>
          <p:nvPr/>
        </p:nvSpPr>
        <p:spPr>
          <a:xfrm>
            <a:off x="5723657" y="5765491"/>
            <a:ext cx="4129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στο αντίστοιχο ολοκλήρωμα διαδρομής</a:t>
            </a:r>
          </a:p>
        </p:txBody>
      </p:sp>
    </p:spTree>
    <p:extLst>
      <p:ext uri="{BB962C8B-B14F-4D97-AF65-F5344CB8AC3E}">
        <p14:creationId xmlns:p14="http://schemas.microsoft.com/office/powerpoint/2010/main" val="1805656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7" grpId="0" animBg="1"/>
      <p:bldP spid="8" grpId="0"/>
      <p:bldP spid="22" grpId="0" animBg="1"/>
      <p:bldP spid="30" grpId="0"/>
      <p:bldP spid="36" grpId="0"/>
      <p:bldP spid="3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Οβάλ 14">
            <a:extLst>
              <a:ext uri="{FF2B5EF4-FFF2-40B4-BE49-F238E27FC236}">
                <a16:creationId xmlns:a16="http://schemas.microsoft.com/office/drawing/2014/main" id="{4C1524AC-CC5E-14A1-8245-3391CCDAB712}"/>
              </a:ext>
            </a:extLst>
          </p:cNvPr>
          <p:cNvSpPr/>
          <p:nvPr/>
        </p:nvSpPr>
        <p:spPr>
          <a:xfrm>
            <a:off x="8532844" y="3118584"/>
            <a:ext cx="2006082" cy="850940"/>
          </a:xfrm>
          <a:prstGeom prst="ellipse">
            <a:avLst/>
          </a:prstGeom>
          <a:ln w="38100">
            <a:solidFill>
              <a:srgbClr val="FF3B3B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FC8DA2A7-8EB0-E94D-CD3E-8110BD02A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931826"/>
          </a:xfrm>
        </p:spPr>
        <p:txBody>
          <a:bodyPr>
            <a:normAutofit/>
          </a:bodyPr>
          <a:lstStyle/>
          <a:p>
            <a:pPr algn="ctr"/>
            <a:r>
              <a:rPr lang="el-GR" sz="3200" dirty="0"/>
              <a:t>Ολοκλήρωμα διαδρομής για την στρέψη</a:t>
            </a:r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C67A52E6-0B67-23B7-61AE-70BE24EE0A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B928F-0B69-48ED-BACE-068BE420DEE7}" type="slidenum">
              <a:rPr lang="el-GR" smtClean="0"/>
              <a:t>12</a:t>
            </a:fld>
            <a:endParaRPr lang="el-GR"/>
          </a:p>
        </p:txBody>
      </p:sp>
      <p:pic>
        <p:nvPicPr>
          <p:cNvPr id="8" name="Εικόνα 7" descr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\begin{align}&#10;    \mathcal Z \propto \int \mathcal D S \, \delta\Big(\mathbf d \star \mathbf S\Big) \, \exp\left(i \int \bigg[\,\frac{3}{4\, \kappa^2} \, \mathbf S \wedge \star \,\mathbf S - \frac{3}{4}\, \mathbf S \wedge \star \,\mathbf J^5 \bigg]\right) =\int \mathcal D S \, \mathcal D \varphi \, \exp\left(i \int \bigg[\,\frac{3}{4\, \kappa^2} \, \mathbf S \wedge \star \,\mathbf S - \frac{3}{4} \,\mathbf S \wedge \star \,\mathbf J^5  + \varphi \, \mathbf d \star \mathbf S \bigg]\right) \nonumber&#10;\end{align}&#10;&#10;\end{document}" title="IguanaTex Bitmap Display">
            <a:extLst>
              <a:ext uri="{FF2B5EF4-FFF2-40B4-BE49-F238E27FC236}">
                <a16:creationId xmlns:a16="http://schemas.microsoft.com/office/drawing/2014/main" id="{82FCE5D4-ED81-A9F3-9EDC-0B99AF2CFAC3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862" y="931826"/>
            <a:ext cx="11908275" cy="544130"/>
          </a:xfrm>
          <a:prstGeom prst="rect">
            <a:avLst/>
          </a:prstGeom>
        </p:spPr>
      </p:pic>
      <p:cxnSp>
        <p:nvCxnSpPr>
          <p:cNvPr id="10" name="Ευθύγραμμο βέλος σύνδεσης 9">
            <a:extLst>
              <a:ext uri="{FF2B5EF4-FFF2-40B4-BE49-F238E27FC236}">
                <a16:creationId xmlns:a16="http://schemas.microsoft.com/office/drawing/2014/main" id="{413FB7C2-19EA-2FEA-F35D-56D18E62738E}"/>
              </a:ext>
            </a:extLst>
          </p:cNvPr>
          <p:cNvCxnSpPr>
            <a:cxnSpLocks/>
          </p:cNvCxnSpPr>
          <p:nvPr/>
        </p:nvCxnSpPr>
        <p:spPr>
          <a:xfrm flipH="1">
            <a:off x="6624735" y="1329971"/>
            <a:ext cx="391884" cy="270847"/>
          </a:xfrm>
          <a:prstGeom prst="straightConnector1">
            <a:avLst/>
          </a:prstGeom>
          <a:ln>
            <a:solidFill>
              <a:srgbClr val="2015F7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449EC52B-51FA-9925-8BEB-CE9E3E062EFC}"/>
              </a:ext>
            </a:extLst>
          </p:cNvPr>
          <p:cNvSpPr txBox="1"/>
          <p:nvPr/>
        </p:nvSpPr>
        <p:spPr>
          <a:xfrm>
            <a:off x="4502020" y="1578847"/>
            <a:ext cx="29391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>
                <a:solidFill>
                  <a:srgbClr val="2015F7"/>
                </a:solidFill>
              </a:rPr>
              <a:t>πολλαπλασιαστής </a:t>
            </a:r>
            <a:r>
              <a:rPr lang="en-US" dirty="0">
                <a:solidFill>
                  <a:srgbClr val="2015F7"/>
                </a:solidFill>
              </a:rPr>
              <a:t>Lagrange </a:t>
            </a:r>
            <a:r>
              <a:rPr lang="el-GR" dirty="0" err="1">
                <a:solidFill>
                  <a:srgbClr val="2015F7"/>
                </a:solidFill>
              </a:rPr>
              <a:t>ψευδοβαθμωτού</a:t>
            </a:r>
            <a:r>
              <a:rPr lang="el-GR" dirty="0">
                <a:solidFill>
                  <a:srgbClr val="2015F7"/>
                </a:solidFill>
              </a:rPr>
              <a:t> πεδίου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F2A63F3-68CF-E4BA-618E-E091D4678518}"/>
              </a:ext>
            </a:extLst>
          </p:cNvPr>
          <p:cNvSpPr txBox="1"/>
          <p:nvPr/>
        </p:nvSpPr>
        <p:spPr>
          <a:xfrm>
            <a:off x="253829" y="2192383"/>
            <a:ext cx="117080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b="1" dirty="0"/>
              <a:t>Ολοκληρώνοντας επακριβώς την στρέψη και </a:t>
            </a:r>
            <a:r>
              <a:rPr lang="el-GR" b="1" dirty="0" err="1"/>
              <a:t>κανονικοποιώντας</a:t>
            </a:r>
            <a:r>
              <a:rPr lang="el-GR" b="1" dirty="0"/>
              <a:t> τον πολλαπλασιαστή </a:t>
            </a:r>
            <a:r>
              <a:rPr lang="el-GR" b="1" dirty="0" err="1"/>
              <a:t>Lagrange</a:t>
            </a:r>
            <a:r>
              <a:rPr lang="el-GR" b="1" dirty="0"/>
              <a:t>, που τώρα γίνεται δυναμικό πεδίο , έχουμε :</a:t>
            </a:r>
          </a:p>
        </p:txBody>
      </p:sp>
      <p:pic>
        <p:nvPicPr>
          <p:cNvPr id="14" name="Εικόνα 13" descr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\begin{align}\label{1.28}&#10;\mathcal Z &amp;\propto \int D b \, \exp \left(- i \int \bigg[ \frac{1}{2} \, \mathbf d  b  \wedge \star \, \mathbf d b  + \frac{1}{f_b} \mathbf d b  \wedge \star \,\mathbf J^5  + \frac{1}{2\, f_b^2} \,\mathbf J^5 \wedge \star \,\mathbf J^5 \bigg]\right), \,\,\,b = \Big(\frac{3}{2\, \kappa^2}\Big)^{1/2} \varphi \nonumber \\ &amp;= \int D b \, \exp\left(- i \int \bigg[ \frac{1}{2} \, \mathbf d b  \wedge \star \, \mathbf d b  - \frac{1}{f_b}  b\, \mathcal G(\omega, A)  + \frac{1}{2\, f_b^2} \,\mathbf J^5 \wedge \star \, \mathbf J^5 \bigg]\right), \,\,\, f_b \equiv  \Big(\frac{3\kappa^2}{8}\Big)^{-1/2} \nonumber&#10;\end{align} &#10;&#10;&#10;\end{document}" title="IguanaTex Bitmap Display">
            <a:extLst>
              <a:ext uri="{FF2B5EF4-FFF2-40B4-BE49-F238E27FC236}">
                <a16:creationId xmlns:a16="http://schemas.microsoft.com/office/drawing/2014/main" id="{46563BA5-E82A-CD98-F5C0-F8DB749B6D88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991" y="3264771"/>
            <a:ext cx="10022632" cy="1409507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83AEE576-FAD8-55D5-9F14-97BF6DB936E8}"/>
              </a:ext>
            </a:extLst>
          </p:cNvPr>
          <p:cNvSpPr txBox="1"/>
          <p:nvPr/>
        </p:nvSpPr>
        <p:spPr>
          <a:xfrm>
            <a:off x="10674220" y="2818651"/>
            <a:ext cx="160486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1600" b="1" dirty="0" err="1">
                <a:solidFill>
                  <a:srgbClr val="FF0000"/>
                </a:solidFill>
              </a:rPr>
              <a:t>Αξιόνιο</a:t>
            </a:r>
            <a:r>
              <a:rPr lang="el-GR" sz="1600" b="1" dirty="0">
                <a:solidFill>
                  <a:srgbClr val="FF0000"/>
                </a:solidFill>
              </a:rPr>
              <a:t> επαγόμενο από στρέψη</a:t>
            </a:r>
          </a:p>
        </p:txBody>
      </p:sp>
      <p:cxnSp>
        <p:nvCxnSpPr>
          <p:cNvPr id="18" name="Γραμμή σύνδεσης: Γωνιώδης 17">
            <a:extLst>
              <a:ext uri="{FF2B5EF4-FFF2-40B4-BE49-F238E27FC236}">
                <a16:creationId xmlns:a16="http://schemas.microsoft.com/office/drawing/2014/main" id="{D12EB9EC-DAC4-0E1F-D6D3-89ECCD69D9F2}"/>
              </a:ext>
            </a:extLst>
          </p:cNvPr>
          <p:cNvCxnSpPr>
            <a:cxnSpLocks/>
          </p:cNvCxnSpPr>
          <p:nvPr/>
        </p:nvCxnSpPr>
        <p:spPr>
          <a:xfrm>
            <a:off x="8722567" y="4583358"/>
            <a:ext cx="356118" cy="303485"/>
          </a:xfrm>
          <a:prstGeom prst="bentConnector3">
            <a:avLst>
              <a:gd name="adj1" fmla="val 218"/>
            </a:avLst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72DBF00F-E3A2-D019-6DC6-9AF4AC731C4F}"/>
              </a:ext>
            </a:extLst>
          </p:cNvPr>
          <p:cNvSpPr txBox="1"/>
          <p:nvPr/>
        </p:nvSpPr>
        <p:spPr>
          <a:xfrm>
            <a:off x="9246635" y="4688923"/>
            <a:ext cx="23419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coupling  </a:t>
            </a:r>
            <a:r>
              <a:rPr lang="el-GR" sz="1600" b="1" dirty="0" err="1"/>
              <a:t>αξιονικού</a:t>
            </a:r>
            <a:r>
              <a:rPr lang="el-GR" sz="1600" b="1" dirty="0"/>
              <a:t> πεδίου με την </a:t>
            </a:r>
            <a:r>
              <a:rPr lang="el-GR" sz="1600" b="1" dirty="0" err="1"/>
              <a:t>χειραλική</a:t>
            </a:r>
            <a:r>
              <a:rPr lang="el-GR" sz="1600" b="1" dirty="0"/>
              <a:t> ανωμαλία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9EED420-1F4D-A798-3326-168980C40547}"/>
              </a:ext>
            </a:extLst>
          </p:cNvPr>
          <p:cNvSpPr txBox="1"/>
          <p:nvPr/>
        </p:nvSpPr>
        <p:spPr>
          <a:xfrm>
            <a:off x="3419062" y="4886843"/>
            <a:ext cx="35975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1600" b="1" dirty="0">
                <a:solidFill>
                  <a:srgbClr val="0070C0"/>
                </a:solidFill>
              </a:rPr>
              <a:t>Ενεργός όρος αλληλεπίδρασης τεσσάρων </a:t>
            </a:r>
            <a:r>
              <a:rPr lang="el-GR" sz="1600" b="1" dirty="0" err="1">
                <a:solidFill>
                  <a:srgbClr val="0070C0"/>
                </a:solidFill>
              </a:rPr>
              <a:t>φερμιονίων</a:t>
            </a:r>
            <a:r>
              <a:rPr lang="el-GR" sz="1600" b="1" dirty="0">
                <a:solidFill>
                  <a:srgbClr val="0070C0"/>
                </a:solidFill>
              </a:rPr>
              <a:t> (χαρακτηριστικός των </a:t>
            </a:r>
            <a:r>
              <a:rPr lang="en-US" sz="1600" b="1" dirty="0">
                <a:solidFill>
                  <a:srgbClr val="0070C0"/>
                </a:solidFill>
              </a:rPr>
              <a:t>EC </a:t>
            </a:r>
            <a:r>
              <a:rPr lang="el-GR" sz="1600" b="1" dirty="0">
                <a:solidFill>
                  <a:srgbClr val="0070C0"/>
                </a:solidFill>
              </a:rPr>
              <a:t>θεωριών)</a:t>
            </a:r>
          </a:p>
        </p:txBody>
      </p:sp>
      <p:cxnSp>
        <p:nvCxnSpPr>
          <p:cNvPr id="25" name="Γραμμή σύνδεσης: Γωνιώδης 24">
            <a:extLst>
              <a:ext uri="{FF2B5EF4-FFF2-40B4-BE49-F238E27FC236}">
                <a16:creationId xmlns:a16="http://schemas.microsoft.com/office/drawing/2014/main" id="{13373413-C40C-8466-29D5-BE66318ECE77}"/>
              </a:ext>
            </a:extLst>
          </p:cNvPr>
          <p:cNvCxnSpPr/>
          <p:nvPr/>
        </p:nvCxnSpPr>
        <p:spPr>
          <a:xfrm rot="5400000" flipH="1" flipV="1">
            <a:off x="6895256" y="4907609"/>
            <a:ext cx="671936" cy="205273"/>
          </a:xfrm>
          <a:prstGeom prst="bentConnector3">
            <a:avLst>
              <a:gd name="adj1" fmla="val 1398"/>
            </a:avLst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83C9BEBE-A04D-AF70-B77D-8E565BA3976D}"/>
                  </a:ext>
                </a:extLst>
              </p:cNvPr>
              <p:cNvSpPr txBox="1"/>
              <p:nvPr/>
            </p:nvSpPr>
            <p:spPr>
              <a:xfrm>
                <a:off x="1010815" y="5910826"/>
                <a:ext cx="10170368" cy="400110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/>
                  <a:t>contorted QED</a:t>
                </a:r>
                <a:r>
                  <a:rPr lang="el-GR" sz="2000" b="1" dirty="0"/>
                  <a:t>  </a:t>
                </a:r>
                <a14:m>
                  <m:oMath xmlns:m="http://schemas.openxmlformats.org/officeDocument/2006/math">
                    <m:r>
                      <a:rPr lang="el-GR" sz="20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⇔ </m:t>
                    </m:r>
                  </m:oMath>
                </a14:m>
                <a:r>
                  <a:rPr lang="el-GR" sz="2000" b="1" dirty="0"/>
                  <a:t> QED θεωρία δίχως στρέψη αλλά συζευγμένη με ένα </a:t>
                </a:r>
                <a:r>
                  <a:rPr lang="el-GR" sz="2000" b="1" dirty="0" err="1"/>
                  <a:t>αξιόνιο</a:t>
                </a:r>
                <a:r>
                  <a:rPr lang="el-GR" sz="2000" b="1" dirty="0"/>
                  <a:t> b(x)</a:t>
                </a:r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83C9BEBE-A04D-AF70-B77D-8E565BA397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0815" y="5910826"/>
                <a:ext cx="10170368" cy="400110"/>
              </a:xfrm>
              <a:prstGeom prst="rect">
                <a:avLst/>
              </a:prstGeom>
              <a:blipFill>
                <a:blip r:embed="rId6"/>
                <a:stretch>
                  <a:fillRect l="-659" t="-9231" b="-27692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9" name="Ευθύγραμμο βέλος σύνδεσης 28">
            <a:extLst>
              <a:ext uri="{FF2B5EF4-FFF2-40B4-BE49-F238E27FC236}">
                <a16:creationId xmlns:a16="http://schemas.microsoft.com/office/drawing/2014/main" id="{945D51BC-4217-4525-C2FD-C5ACD45D61ED}"/>
              </a:ext>
            </a:extLst>
          </p:cNvPr>
          <p:cNvCxnSpPr/>
          <p:nvPr/>
        </p:nvCxnSpPr>
        <p:spPr>
          <a:xfrm flipV="1">
            <a:off x="9451909" y="2811656"/>
            <a:ext cx="401216" cy="17723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B6B6C695-A41B-C3A1-F3B6-2239C2B41EFA}"/>
              </a:ext>
            </a:extLst>
          </p:cNvPr>
          <p:cNvSpPr txBox="1"/>
          <p:nvPr/>
        </p:nvSpPr>
        <p:spPr>
          <a:xfrm>
            <a:off x="9853125" y="2534925"/>
            <a:ext cx="24259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b="1" dirty="0" err="1">
                <a:solidFill>
                  <a:srgbClr val="C00000"/>
                </a:solidFill>
              </a:rPr>
              <a:t>Άμαζος</a:t>
            </a:r>
            <a:r>
              <a:rPr lang="el-GR" sz="1400" b="1" dirty="0">
                <a:solidFill>
                  <a:srgbClr val="C00000"/>
                </a:solidFill>
              </a:rPr>
              <a:t> βαθμός ελευθερίας</a:t>
            </a:r>
          </a:p>
        </p:txBody>
      </p:sp>
    </p:spTree>
    <p:extLst>
      <p:ext uri="{BB962C8B-B14F-4D97-AF65-F5344CB8AC3E}">
        <p14:creationId xmlns:p14="http://schemas.microsoft.com/office/powerpoint/2010/main" val="191564235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1" grpId="1"/>
      <p:bldP spid="12" grpId="0"/>
      <p:bldP spid="22" grpId="0"/>
      <p:bldP spid="23" grpId="0"/>
      <p:bldP spid="27" grpId="0" animBg="1"/>
      <p:bldP spid="3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Ορθογώνιο 7">
            <a:extLst>
              <a:ext uri="{FF2B5EF4-FFF2-40B4-BE49-F238E27FC236}">
                <a16:creationId xmlns:a16="http://schemas.microsoft.com/office/drawing/2014/main" id="{41BCB404-24E0-DB4B-04F2-9B87CE199BB2}"/>
              </a:ext>
            </a:extLst>
          </p:cNvPr>
          <p:cNvSpPr/>
          <p:nvPr/>
        </p:nvSpPr>
        <p:spPr>
          <a:xfrm>
            <a:off x="6186196" y="1306286"/>
            <a:ext cx="5840963" cy="1362269"/>
          </a:xfrm>
          <a:prstGeom prst="rect">
            <a:avLst/>
          </a:prstGeom>
          <a:ln w="38100">
            <a:solidFill>
              <a:srgbClr val="00206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F2F68AB4-87F3-0D3A-A00F-25483F9CDD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4482" y="523750"/>
            <a:ext cx="11075437" cy="577263"/>
          </a:xfrm>
        </p:spPr>
        <p:txBody>
          <a:bodyPr>
            <a:noAutofit/>
          </a:bodyPr>
          <a:lstStyle/>
          <a:p>
            <a:pPr algn="ctr"/>
            <a:r>
              <a:rPr lang="el-GR" sz="3200" dirty="0">
                <a:ea typeface="Cambria" panose="02040503050406030204" pitchFamily="18" charset="0"/>
              </a:rPr>
              <a:t>Ενεργή βαρυτική θεωρία με στρέψη, εμπνευσμένη από την </a:t>
            </a:r>
            <a:r>
              <a:rPr lang="en-US" sz="3200" dirty="0">
                <a:ea typeface="Cambria" panose="02040503050406030204" pitchFamily="18" charset="0"/>
              </a:rPr>
              <a:t>string theory </a:t>
            </a:r>
            <a:br>
              <a:rPr lang="el-GR" sz="3200" dirty="0">
                <a:ea typeface="Cambria" panose="02040503050406030204" pitchFamily="18" charset="0"/>
              </a:rPr>
            </a:br>
            <a:endParaRPr lang="el-GR" sz="3200" dirty="0"/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82CA808F-B0CE-BC45-6BCC-116AEC6BFC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B928F-0B69-48ED-BACE-068BE420DEE7}" type="slidenum">
              <a:rPr lang="el-GR" smtClean="0"/>
              <a:t>13</a:t>
            </a:fld>
            <a:endParaRPr lang="el-GR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7AD75B7-1A4E-E02D-0788-2C7ED5374982}"/>
              </a:ext>
            </a:extLst>
          </p:cNvPr>
          <p:cNvSpPr txBox="1"/>
          <p:nvPr/>
        </p:nvSpPr>
        <p:spPr>
          <a:xfrm>
            <a:off x="164841" y="1494238"/>
            <a:ext cx="56170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Στην </a:t>
            </a:r>
            <a:r>
              <a:rPr lang="el-GR" dirty="0" err="1"/>
              <a:t>μποζονική</a:t>
            </a:r>
            <a:r>
              <a:rPr lang="el-GR" dirty="0"/>
              <a:t> θεωρία των χορδών η </a:t>
            </a:r>
            <a:r>
              <a:rPr lang="el-GR" dirty="0" err="1"/>
              <a:t>άμαζη</a:t>
            </a:r>
            <a:r>
              <a:rPr lang="el-GR" dirty="0"/>
              <a:t>  </a:t>
            </a:r>
            <a:r>
              <a:rPr lang="el-GR" dirty="0" err="1"/>
              <a:t>multiplet</a:t>
            </a:r>
            <a:r>
              <a:rPr lang="el-GR" dirty="0"/>
              <a:t> του τομέα των κλειστών χορδών αποτελείται :</a:t>
            </a:r>
          </a:p>
        </p:txBody>
      </p:sp>
      <p:pic>
        <p:nvPicPr>
          <p:cNvPr id="7" name="Εικόνα 6" descr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\begin{align}&#10;    g_{\mu\nu}(x)&amp;=g_{\nu\mu}(x) , \quad \text{\tl{spin=2 (graviton)}} \nonumber \\&#10;    \Phi(x)&amp; , \quad \text{\tl{spin=0 (dilaton)}} \nonumber\\&#10;    B_{\mu\nu}(x)&amp;=-B_{\nu\mu}(x), \quad \text{\tl{spin=1 (Kalb-Ramond (KR))}} \nonumber&#10;\end{align}&#10;&#10;&#10;\end{document}" title="IguanaTex Bitmap Display">
            <a:extLst>
              <a:ext uri="{FF2B5EF4-FFF2-40B4-BE49-F238E27FC236}">
                <a16:creationId xmlns:a16="http://schemas.microsoft.com/office/drawing/2014/main" id="{32E5C9AF-F36D-D8F1-21F5-A3761702C554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8834" y="1472412"/>
            <a:ext cx="5542382" cy="997332"/>
          </a:xfrm>
          <a:prstGeom prst="rect">
            <a:avLst/>
          </a:prstGeom>
        </p:spPr>
      </p:pic>
      <p:pic>
        <p:nvPicPr>
          <p:cNvPr id="10" name="Εικόνα 9" descr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\begin{align}\label{2.1}&#10;B_{\mu\nu} \, \to \, B_{\mu\nu} + \partial_\mu \Theta_\nu (X) - \partial_\nu \Theta_\mu (X), &#10;\quad \mu, \nu =0, \dots 3 \nonumber&#10;\end{align}&#10;&#10;&#10;\end{document}" title="IguanaTex Bitmap Display">
            <a:extLst>
              <a:ext uri="{FF2B5EF4-FFF2-40B4-BE49-F238E27FC236}">
                <a16:creationId xmlns:a16="http://schemas.microsoft.com/office/drawing/2014/main" id="{4B176EE1-BD48-EB96-DD5D-E366B493B6C5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304" y="3274787"/>
            <a:ext cx="6714874" cy="30842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27AF4EB-B458-9C9A-D6BB-15A3DCDB8D77}"/>
              </a:ext>
            </a:extLst>
          </p:cNvPr>
          <p:cNvSpPr txBox="1"/>
          <p:nvPr/>
        </p:nvSpPr>
        <p:spPr>
          <a:xfrm>
            <a:off x="2024743" y="2727587"/>
            <a:ext cx="2715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U(1) gauge </a:t>
            </a:r>
            <a:r>
              <a:rPr lang="el-GR" dirty="0">
                <a:solidFill>
                  <a:srgbClr val="FF0000"/>
                </a:solidFill>
              </a:rPr>
              <a:t>συμμετρία</a:t>
            </a:r>
          </a:p>
        </p:txBody>
      </p:sp>
      <p:cxnSp>
        <p:nvCxnSpPr>
          <p:cNvPr id="13" name="Ευθύγραμμο βέλος σύνδεσης 12">
            <a:extLst>
              <a:ext uri="{FF2B5EF4-FFF2-40B4-BE49-F238E27FC236}">
                <a16:creationId xmlns:a16="http://schemas.microsoft.com/office/drawing/2014/main" id="{E6698D0A-FEEC-FD4B-89C3-55ECEA7B3F5F}"/>
              </a:ext>
            </a:extLst>
          </p:cNvPr>
          <p:cNvCxnSpPr>
            <a:cxnSpLocks/>
          </p:cNvCxnSpPr>
          <p:nvPr/>
        </p:nvCxnSpPr>
        <p:spPr>
          <a:xfrm flipH="1">
            <a:off x="5178491" y="2496305"/>
            <a:ext cx="830423" cy="42274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8" name="Εικόνα 17" descr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\begin{align}\label{2.2}&#10;    H_{\mu \nu \rho}=\partial_{[\mu} B_{\nu \rho]}=\partial_\mu B_{\nu \rho}+\partial_\nu B_{\rho \mu}+\partial_\rho B_{\mu \nu} \nonumber&#10;\end{align}&#10;&#10;&#10;\end{document}" title="IguanaTex Bitmap Display">
            <a:extLst>
              <a:ext uri="{FF2B5EF4-FFF2-40B4-BE49-F238E27FC236}">
                <a16:creationId xmlns:a16="http://schemas.microsoft.com/office/drawing/2014/main" id="{2F717F4C-1733-5F9A-E108-49496C7CCF6D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8612" y="3940413"/>
            <a:ext cx="5653943" cy="325486"/>
          </a:xfrm>
          <a:prstGeom prst="rect">
            <a:avLst/>
          </a:prstGeom>
        </p:spPr>
      </p:pic>
      <p:cxnSp>
        <p:nvCxnSpPr>
          <p:cNvPr id="20" name="Ευθύγραμμο βέλος σύνδεσης 19">
            <a:extLst>
              <a:ext uri="{FF2B5EF4-FFF2-40B4-BE49-F238E27FC236}">
                <a16:creationId xmlns:a16="http://schemas.microsoft.com/office/drawing/2014/main" id="{5357F935-224D-F33D-3F67-B806EC0AD03F}"/>
              </a:ext>
            </a:extLst>
          </p:cNvPr>
          <p:cNvCxnSpPr>
            <a:cxnSpLocks/>
          </p:cNvCxnSpPr>
          <p:nvPr/>
        </p:nvCxnSpPr>
        <p:spPr>
          <a:xfrm flipH="1">
            <a:off x="8192278" y="2873828"/>
            <a:ext cx="93306" cy="783772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21201941-AF99-4099-818E-95B2CFFD01D9}"/>
              </a:ext>
            </a:extLst>
          </p:cNvPr>
          <p:cNvSpPr txBox="1"/>
          <p:nvPr/>
        </p:nvSpPr>
        <p:spPr>
          <a:xfrm>
            <a:off x="1088571" y="3918490"/>
            <a:ext cx="37695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>
                <a:solidFill>
                  <a:srgbClr val="002060"/>
                </a:solidFill>
              </a:rPr>
              <a:t>Ορίζουμε την ισχύ του </a:t>
            </a:r>
            <a:r>
              <a:rPr lang="en-US" dirty="0">
                <a:solidFill>
                  <a:srgbClr val="002060"/>
                </a:solidFill>
              </a:rPr>
              <a:t>KR </a:t>
            </a:r>
            <a:r>
              <a:rPr lang="el-GR" dirty="0">
                <a:solidFill>
                  <a:srgbClr val="002060"/>
                </a:solidFill>
              </a:rPr>
              <a:t>πεδίου : </a:t>
            </a:r>
          </a:p>
        </p:txBody>
      </p:sp>
      <p:pic>
        <p:nvPicPr>
          <p:cNvPr id="24" name="Εικόνα 23" descr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\begin{align}\label{2.4}&#10;\mathcal{S}_B  =\; \int d^{4}x\sqrt{-g}\,\bigg(\, \dfrac{1}{2\kappa^{2}}\, \Big[-R + 2\, \partial_{\mu}\Phi\, \partial^{\mu}\Phi \Big] - \frac{1}{6}\, e^{-4\Phi}\, {\mathcal H}_{\lambda\mu\nu}{\mathcal H}^{\lambda\mu\nu} + \dots \bigg)\nonumber&#10;\end{align}&#10;&#10;\end{document}" title="IguanaTex Bitmap Display">
            <a:extLst>
              <a:ext uri="{FF2B5EF4-FFF2-40B4-BE49-F238E27FC236}">
                <a16:creationId xmlns:a16="http://schemas.microsoft.com/office/drawing/2014/main" id="{7511FF7D-31EF-0BAF-A57C-93A9727DFA9E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230" y="4905893"/>
            <a:ext cx="9091326" cy="694779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65AC795F-3E95-EF6C-D597-388A9D115883}"/>
              </a:ext>
            </a:extLst>
          </p:cNvPr>
          <p:cNvSpPr txBox="1"/>
          <p:nvPr/>
        </p:nvSpPr>
        <p:spPr>
          <a:xfrm>
            <a:off x="361304" y="4469363"/>
            <a:ext cx="32869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b="1" dirty="0"/>
              <a:t>Δράση στις (3+1) διαστάσεις</a:t>
            </a:r>
          </a:p>
        </p:txBody>
      </p:sp>
      <p:cxnSp>
        <p:nvCxnSpPr>
          <p:cNvPr id="27" name="Γραμμή σύνδεσης: Γωνιώδης 26">
            <a:extLst>
              <a:ext uri="{FF2B5EF4-FFF2-40B4-BE49-F238E27FC236}">
                <a16:creationId xmlns:a16="http://schemas.microsoft.com/office/drawing/2014/main" id="{DCAB2EA1-FD49-1CE1-3537-9C122EC3E9FD}"/>
              </a:ext>
            </a:extLst>
          </p:cNvPr>
          <p:cNvCxnSpPr>
            <a:cxnSpLocks/>
          </p:cNvCxnSpPr>
          <p:nvPr/>
        </p:nvCxnSpPr>
        <p:spPr>
          <a:xfrm rot="16200000" flipH="1">
            <a:off x="429078" y="5736682"/>
            <a:ext cx="572798" cy="435173"/>
          </a:xfrm>
          <a:prstGeom prst="bentConnector3">
            <a:avLst>
              <a:gd name="adj1" fmla="val 100497"/>
            </a:avLst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32" name="Εικόνα 31" descr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\begin{align}\label{2.6}&#10;\mathcal{S}_B =-&amp;\; \int d^{4}x\,\sqrt{-g}\,\bigg(\, \dfrac{1}{2\kappa^{2}}\, R + \frac{1}{6}\, {\mathcal H}_{\lambda\mu\nu}\, {\mathcal H}^{\lambda\mu\nu} + \dots \bigg)\nonumber&#10;\end{align}&#10;&#10;\end{document}" title="IguanaTex Bitmap Display">
            <a:extLst>
              <a:ext uri="{FF2B5EF4-FFF2-40B4-BE49-F238E27FC236}">
                <a16:creationId xmlns:a16="http://schemas.microsoft.com/office/drawing/2014/main" id="{0120102A-88C0-46EC-7DFC-0EBA684DD53E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571" y="5891026"/>
            <a:ext cx="6090816" cy="647890"/>
          </a:xfrm>
          <a:prstGeom prst="rect">
            <a:avLst/>
          </a:prstGeom>
        </p:spPr>
      </p:pic>
      <p:cxnSp>
        <p:nvCxnSpPr>
          <p:cNvPr id="39" name="Ευθύγραμμο βέλος σύνδεσης 38">
            <a:extLst>
              <a:ext uri="{FF2B5EF4-FFF2-40B4-BE49-F238E27FC236}">
                <a16:creationId xmlns:a16="http://schemas.microsoft.com/office/drawing/2014/main" id="{911746A3-42E7-4D9C-3626-1BA8E14E84CE}"/>
              </a:ext>
            </a:extLst>
          </p:cNvPr>
          <p:cNvCxnSpPr/>
          <p:nvPr/>
        </p:nvCxnSpPr>
        <p:spPr>
          <a:xfrm>
            <a:off x="7791061" y="5533053"/>
            <a:ext cx="819539" cy="42121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41" name="Εικόνα 40" descr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${\mathcal H}_{\mu\nu\rho} \equiv \kappa^{-1} H_{\mu\nu\rho}$&#10;&#10;\end{document}" title="IguanaTex Bitmap Display">
            <a:extLst>
              <a:ext uri="{FF2B5EF4-FFF2-40B4-BE49-F238E27FC236}">
                <a16:creationId xmlns:a16="http://schemas.microsoft.com/office/drawing/2014/main" id="{A6EDFDA4-7ABC-2039-8783-7CC60B5E0601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1450" y="6052228"/>
            <a:ext cx="2130454" cy="325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24217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5" grpId="0"/>
      <p:bldP spid="11" grpId="0"/>
      <p:bldP spid="22" grpId="0"/>
      <p:bldP spid="2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3B6577FA-EDEA-92CD-A756-946F00DB26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3893" y="326571"/>
            <a:ext cx="11392677" cy="58503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l-GR" sz="2000" dirty="0"/>
              <a:t>Επειδή είναι :</a:t>
            </a:r>
            <a:r>
              <a:rPr lang="en-US" sz="2000" dirty="0"/>
              <a:t>                                                                                                             </a:t>
            </a:r>
            <a:r>
              <a:rPr lang="el-GR" sz="2000" dirty="0"/>
              <a:t>και η παραπάνω δράση γίνεται :</a:t>
            </a:r>
          </a:p>
          <a:p>
            <a:pPr marL="0" indent="0">
              <a:buNone/>
            </a:pPr>
            <a:endParaRPr lang="el-GR" sz="2000" dirty="0"/>
          </a:p>
          <a:p>
            <a:pPr marL="0" indent="0">
              <a:buNone/>
            </a:pPr>
            <a:endParaRPr lang="el-GR" sz="2000" dirty="0"/>
          </a:p>
          <a:p>
            <a:pPr marL="0" indent="0">
              <a:buNone/>
            </a:pPr>
            <a:endParaRPr lang="el-GR" sz="2000" dirty="0"/>
          </a:p>
          <a:p>
            <a:pPr marL="0" indent="0">
              <a:buNone/>
            </a:pPr>
            <a:endParaRPr lang="el-GR" sz="2000" dirty="0"/>
          </a:p>
          <a:p>
            <a:pPr marL="0" indent="0">
              <a:buNone/>
            </a:pPr>
            <a:endParaRPr lang="el-GR" sz="2000" dirty="0"/>
          </a:p>
          <a:p>
            <a:pPr marL="0" indent="0">
              <a:buNone/>
            </a:pPr>
            <a:r>
              <a:rPr lang="el-GR" sz="2000" dirty="0"/>
              <a:t>Στην θεωρία των χορδών, ο μηχανισμός των </a:t>
            </a:r>
            <a:r>
              <a:rPr lang="el-GR" sz="2000" dirty="0" err="1"/>
              <a:t>Green-Schwarz</a:t>
            </a:r>
            <a:r>
              <a:rPr lang="el-GR" sz="2000" dirty="0"/>
              <a:t> για την ακύρωση των ανωμαλιών απαιτεί:</a:t>
            </a:r>
          </a:p>
          <a:p>
            <a:pPr marL="0" indent="0">
              <a:buNone/>
            </a:pPr>
            <a:endParaRPr lang="el-GR" sz="2000" dirty="0"/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8AE0A268-F6DF-6F33-F856-70315B9F0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B928F-0B69-48ED-BACE-068BE420DEE7}" type="slidenum">
              <a:rPr lang="el-GR" smtClean="0"/>
              <a:t>14</a:t>
            </a:fld>
            <a:endParaRPr lang="el-GR" dirty="0"/>
          </a:p>
        </p:txBody>
      </p:sp>
      <p:pic>
        <p:nvPicPr>
          <p:cNvPr id="6" name="Εικόνα 5" descr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 $\mathcal H^\mu_{\nu\rho} = -\mathcal H^\mu_{\rho\nu}$&#10;&#10;\end{document}" title="IguanaTex Bitmap Display">
            <a:extLst>
              <a:ext uri="{FF2B5EF4-FFF2-40B4-BE49-F238E27FC236}">
                <a16:creationId xmlns:a16="http://schemas.microsoft.com/office/drawing/2014/main" id="{9CFC4154-BBAB-FF20-D799-B1D659EB5C03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4424" y="407665"/>
            <a:ext cx="1433495" cy="279821"/>
          </a:xfrm>
          <a:prstGeom prst="rect">
            <a:avLst/>
          </a:prstGeom>
        </p:spPr>
      </p:pic>
      <p:pic>
        <p:nvPicPr>
          <p:cNvPr id="10" name="Εικόνα 9" descr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\begin{align}\label{2.7}&#10;{\overline \Gamma}_{\mu\nu}^{\rho} = \Gamma_{\mu\nu}^\rho + \frac{\alpha^\prime}{ \kappa\,\sqrt{3}}\, {\mathcal H}_{\mu\nu}^\rho  \ne {\overline \Gamma}_{\nu\mu}^{\rho}\nonumber&#10;\end{align}&#10;&#10;\end{document}" title="IguanaTex Bitmap Display">
            <a:extLst>
              <a:ext uri="{FF2B5EF4-FFF2-40B4-BE49-F238E27FC236}">
                <a16:creationId xmlns:a16="http://schemas.microsoft.com/office/drawing/2014/main" id="{C6B17ECE-B3A0-E37A-F87E-4D94CAF048D0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7762" y="208072"/>
            <a:ext cx="3384938" cy="617161"/>
          </a:xfrm>
          <a:prstGeom prst="rect">
            <a:avLst/>
          </a:prstGeom>
        </p:spPr>
      </p:pic>
      <p:cxnSp>
        <p:nvCxnSpPr>
          <p:cNvPr id="12" name="Ευθύγραμμο βέλος σύνδεσης 11">
            <a:extLst>
              <a:ext uri="{FF2B5EF4-FFF2-40B4-BE49-F238E27FC236}">
                <a16:creationId xmlns:a16="http://schemas.microsoft.com/office/drawing/2014/main" id="{A37325A4-BF61-A3E3-1EA4-F58EE153DF43}"/>
              </a:ext>
            </a:extLst>
          </p:cNvPr>
          <p:cNvCxnSpPr/>
          <p:nvPr/>
        </p:nvCxnSpPr>
        <p:spPr>
          <a:xfrm>
            <a:off x="3620278" y="516653"/>
            <a:ext cx="606490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4" name="Εικόνα 13" descr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\begin{align}\label{actiontorsion}&#10;\mathcal{S}_B = - \frac{1}{2\kappa^2} \, \int d^4 x \, \sqrt{-g} \, \overline R (\overline \Gamma) + \dots \nonumber&#10;\end{align} &#10;&#10;&#10;\end{document}" title="IguanaTex Bitmap Display">
            <a:extLst>
              <a:ext uri="{FF2B5EF4-FFF2-40B4-BE49-F238E27FC236}">
                <a16:creationId xmlns:a16="http://schemas.microsoft.com/office/drawing/2014/main" id="{BC6C51CE-60B3-3428-E838-37E94373C31F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893" y="1216309"/>
            <a:ext cx="3826286" cy="56228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23CEB232-C762-D114-0B9B-1AA5630D649E}"/>
              </a:ext>
            </a:extLst>
          </p:cNvPr>
          <p:cNvSpPr txBox="1"/>
          <p:nvPr/>
        </p:nvSpPr>
        <p:spPr>
          <a:xfrm>
            <a:off x="5728996" y="846977"/>
            <a:ext cx="13062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contorsion</a:t>
            </a:r>
            <a:endParaRPr lang="el-GR" dirty="0">
              <a:solidFill>
                <a:srgbClr val="FF00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13EB393-2A68-C963-7370-5DFA4867B6B1}"/>
              </a:ext>
            </a:extLst>
          </p:cNvPr>
          <p:cNvSpPr txBox="1"/>
          <p:nvPr/>
        </p:nvSpPr>
        <p:spPr>
          <a:xfrm>
            <a:off x="1735847" y="1735149"/>
            <a:ext cx="24909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contorted </a:t>
            </a:r>
            <a:r>
              <a:rPr lang="el-GR" dirty="0">
                <a:solidFill>
                  <a:srgbClr val="002060"/>
                </a:solidFill>
              </a:rPr>
              <a:t>γενικευμένη καμπυλότητα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6C96843-B650-73BB-7713-29CBF96B1D22}"/>
              </a:ext>
            </a:extLst>
          </p:cNvPr>
          <p:cNvSpPr txBox="1"/>
          <p:nvPr/>
        </p:nvSpPr>
        <p:spPr>
          <a:xfrm>
            <a:off x="4944338" y="1312786"/>
            <a:ext cx="73325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b="1" dirty="0"/>
              <a:t>περιέχει μόνο μία πλήρη </a:t>
            </a:r>
            <a:r>
              <a:rPr lang="el-GR" b="1" dirty="0" err="1"/>
              <a:t>αντισυμμετρική</a:t>
            </a:r>
            <a:r>
              <a:rPr lang="el-GR" b="1" dirty="0"/>
              <a:t> συνιστώσα της στρέψης</a:t>
            </a:r>
          </a:p>
        </p:txBody>
      </p:sp>
      <p:cxnSp>
        <p:nvCxnSpPr>
          <p:cNvPr id="20" name="Ευθύγραμμο βέλος σύνδεσης 19">
            <a:extLst>
              <a:ext uri="{FF2B5EF4-FFF2-40B4-BE49-F238E27FC236}">
                <a16:creationId xmlns:a16="http://schemas.microsoft.com/office/drawing/2014/main" id="{2EA41057-3D63-DB3C-085F-0E724123E945}"/>
              </a:ext>
            </a:extLst>
          </p:cNvPr>
          <p:cNvCxnSpPr/>
          <p:nvPr/>
        </p:nvCxnSpPr>
        <p:spPr>
          <a:xfrm>
            <a:off x="4367762" y="1497452"/>
            <a:ext cx="400181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22" name="Εικόνα 21" descr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\begin{align}\label{2.9}&#10;\mathbf{{\mathcal H}} &amp;=\kappa^{-1} \mathbf{d} \mathbf{B} + \frac{\alpha^\prime}{8\, \kappa} \, \Big(\boldsymbol\Omega_{\rm 3L} - \boldsymbol\Omega_{\rm 3Y}\Big)  \nonumber \\&#10;\boldsymbol\Omega_{\rm 3L} &amp;= \boldsymbol\omega^a_{\,\,c} \wedge \mathbf{d} \boldsymbol\omega^c_{\,\,a}&#10;+ \frac{2}{3}  \boldsymbol\omega^a_{\,\,c} \wedge  \boldsymbol\omega^c_{\,\,d} \wedge \boldsymbol\omega^d_{\,\,a},&#10;\quad \boldsymbol\Omega_{\rm 3Y} = \mathbf{A} \wedge  \mathbf{d} \mathbf{A} + \mathbf{A} \wedge \mathbf{A} \wedge \mathbf{A} \nonumber&#10;\end{align}&#10;&#10;&#10;\end{document}" title="IguanaTex Bitmap Display">
            <a:extLst>
              <a:ext uri="{FF2B5EF4-FFF2-40B4-BE49-F238E27FC236}">
                <a16:creationId xmlns:a16="http://schemas.microsoft.com/office/drawing/2014/main" id="{031C32BA-A760-F319-2712-1B5BFAD4C674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893" y="3401973"/>
            <a:ext cx="8327186" cy="1239800"/>
          </a:xfrm>
          <a:prstGeom prst="rect">
            <a:avLst/>
          </a:prstGeom>
        </p:spPr>
      </p:pic>
      <p:cxnSp>
        <p:nvCxnSpPr>
          <p:cNvPr id="24" name="Ευθύγραμμο βέλος σύνδεσης 23">
            <a:extLst>
              <a:ext uri="{FF2B5EF4-FFF2-40B4-BE49-F238E27FC236}">
                <a16:creationId xmlns:a16="http://schemas.microsoft.com/office/drawing/2014/main" id="{2FC9BF49-8B95-1469-CC7E-BD4FD42356AC}"/>
              </a:ext>
            </a:extLst>
          </p:cNvPr>
          <p:cNvCxnSpPr>
            <a:cxnSpLocks/>
          </p:cNvCxnSpPr>
          <p:nvPr/>
        </p:nvCxnSpPr>
        <p:spPr>
          <a:xfrm flipV="1">
            <a:off x="5365102" y="3710552"/>
            <a:ext cx="531845" cy="22882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D2BFBBEB-1340-B216-27F0-F10C91D6CF5B}"/>
              </a:ext>
            </a:extLst>
          </p:cNvPr>
          <p:cNvSpPr txBox="1"/>
          <p:nvPr/>
        </p:nvSpPr>
        <p:spPr>
          <a:xfrm>
            <a:off x="6298163" y="3429000"/>
            <a:ext cx="34803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/>
              <a:t>Chern</a:t>
            </a:r>
            <a:r>
              <a:rPr lang="en-US" b="1" dirty="0"/>
              <a:t> – Simons </a:t>
            </a:r>
            <a:r>
              <a:rPr lang="el-GR" b="1" dirty="0"/>
              <a:t>όροι</a:t>
            </a:r>
          </a:p>
        </p:txBody>
      </p:sp>
      <p:pic>
        <p:nvPicPr>
          <p:cNvPr id="28" name="Εικόνα 27" descr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$\alpha^\prime = M_s^{-2} \,\,(\tl{Regge-slope})$&#10;&#10;\end{document}" title="IguanaTex Bitmap Display">
            <a:extLst>
              <a:ext uri="{FF2B5EF4-FFF2-40B4-BE49-F238E27FC236}">
                <a16:creationId xmlns:a16="http://schemas.microsoft.com/office/drawing/2014/main" id="{B61535F5-F0E6-B08B-691E-5BF62E4394B2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6719" y="3459777"/>
            <a:ext cx="2640564" cy="270092"/>
          </a:xfrm>
          <a:prstGeom prst="rect">
            <a:avLst/>
          </a:prstGeom>
        </p:spPr>
      </p:pic>
      <p:pic>
        <p:nvPicPr>
          <p:cNvPr id="30" name="Εικόνα 29" descr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$\mathbf A=0 \Rightarrow \boldsymbol\Omega_{\rm 3Y} =0$&#10;&#10;\end{document}" title="IguanaTex Bitmap Display">
            <a:extLst>
              <a:ext uri="{FF2B5EF4-FFF2-40B4-BE49-F238E27FC236}">
                <a16:creationId xmlns:a16="http://schemas.microsoft.com/office/drawing/2014/main" id="{1AC2CFD6-0A57-6FEF-E9DD-9C5E219959C6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3169" y="4698085"/>
            <a:ext cx="2400914" cy="261486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E2AD31A7-78E8-BC68-B0AF-F9FF2DFB61DA}"/>
              </a:ext>
            </a:extLst>
          </p:cNvPr>
          <p:cNvSpPr txBox="1"/>
          <p:nvPr/>
        </p:nvSpPr>
        <p:spPr>
          <a:xfrm>
            <a:off x="9405257" y="4021873"/>
            <a:ext cx="23513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Θα υποθέσουμε ότι</a:t>
            </a:r>
          </a:p>
        </p:txBody>
      </p:sp>
      <p:cxnSp>
        <p:nvCxnSpPr>
          <p:cNvPr id="33" name="Ευθύγραμμο βέλος σύνδεσης 32">
            <a:extLst>
              <a:ext uri="{FF2B5EF4-FFF2-40B4-BE49-F238E27FC236}">
                <a16:creationId xmlns:a16="http://schemas.microsoft.com/office/drawing/2014/main" id="{7171D231-AB82-EA88-2139-9A9F987BB89E}"/>
              </a:ext>
            </a:extLst>
          </p:cNvPr>
          <p:cNvCxnSpPr>
            <a:cxnSpLocks/>
          </p:cNvCxnSpPr>
          <p:nvPr/>
        </p:nvCxnSpPr>
        <p:spPr>
          <a:xfrm>
            <a:off x="10431624" y="4391205"/>
            <a:ext cx="0" cy="29200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9924FE35-BD38-90D5-0EA2-3E29C525A426}"/>
              </a:ext>
            </a:extLst>
          </p:cNvPr>
          <p:cNvSpPr txBox="1"/>
          <p:nvPr/>
        </p:nvSpPr>
        <p:spPr>
          <a:xfrm>
            <a:off x="1877169" y="4958220"/>
            <a:ext cx="40057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b="1" dirty="0"/>
              <a:t>Περιορισμός ταυτότητας </a:t>
            </a:r>
            <a:r>
              <a:rPr lang="en-US" b="1" dirty="0"/>
              <a:t>Bianchi :</a:t>
            </a:r>
            <a:endParaRPr lang="el-GR" b="1" dirty="0"/>
          </a:p>
        </p:txBody>
      </p:sp>
      <p:pic>
        <p:nvPicPr>
          <p:cNvPr id="39" name="Εικόνα 38" descr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\begin{align}&#10; \varepsilon_{abc}^{\;\;\;\;\;\mu}\, D_\mu \, {\mathcal H}^{abc} \equiv \varepsilon_{abc}^{\;\;\;\;\;\mu}\, {\mathcal H}^{abc}_{\;\;\;\;\;\; ;\mu} =  \frac{\alpha^\prime}{32\, \kappa} \, R_{\mu\nu\rho\sigma}\, \widetilde R^{\mu\nu\rho\sigma}  \equiv \sqrt{-g}\, {\mathcal G}(\omega) \nonumber&#10;\end{align}&#10;&#10;&#10;\end{document}" title="IguanaTex Bitmap Display">
            <a:extLst>
              <a:ext uri="{FF2B5EF4-FFF2-40B4-BE49-F238E27FC236}">
                <a16:creationId xmlns:a16="http://schemas.microsoft.com/office/drawing/2014/main" id="{B34072DC-A4FD-9C5C-C09C-F2DC7436805C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281" y="5533564"/>
            <a:ext cx="7524419" cy="595048"/>
          </a:xfrm>
          <a:prstGeom prst="rect">
            <a:avLst/>
          </a:prstGeom>
        </p:spPr>
      </p:pic>
      <p:pic>
        <p:nvPicPr>
          <p:cNvPr id="41" name="Εικόνα 40" descr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\begin{equation}\label{2.11}&#10;\varepsilon_{\mu\nu\rho\sigma} = \sqrt{-g}\,  \epsilon_{\mu\nu\rho\sigma}, \quad \varepsilon^{\mu\nu\rho\sigma} =\frac{{\rm sgn}(g)}{\sqrt{-g}}\,  \epsilon^{\mu\nu\rho\sigma} \quad \mu,\nu,\rho,\sigma= 0, \dots 3 \nonumber&#10;\end{equation}&#10;&#10;\end{document}" title="IguanaTex Bitmap Display">
            <a:extLst>
              <a:ext uri="{FF2B5EF4-FFF2-40B4-BE49-F238E27FC236}">
                <a16:creationId xmlns:a16="http://schemas.microsoft.com/office/drawing/2014/main" id="{71E1F9D3-E2A1-F3E2-5FAF-45CDE356AD22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4561" y="1888130"/>
            <a:ext cx="6379240" cy="553073"/>
          </a:xfrm>
          <a:prstGeom prst="rect">
            <a:avLst/>
          </a:prstGeo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45800C12-C119-C79C-B12C-6C1E8CED2571}"/>
              </a:ext>
            </a:extLst>
          </p:cNvPr>
          <p:cNvSpPr txBox="1"/>
          <p:nvPr/>
        </p:nvSpPr>
        <p:spPr>
          <a:xfrm>
            <a:off x="9360479" y="5218244"/>
            <a:ext cx="26032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600" b="1" dirty="0">
                <a:latin typeface="Arial" panose="020B0604020202020204" pitchFamily="34" charset="0"/>
              </a:rPr>
              <a:t>Π</a:t>
            </a:r>
            <a:r>
              <a:rPr lang="el-GR" sz="1600" b="1" dirty="0">
                <a:effectLst/>
                <a:latin typeface="Arial" panose="020B0604020202020204" pitchFamily="34" charset="0"/>
              </a:rPr>
              <a:t>εριορισμό δέλτα </a:t>
            </a:r>
            <a:r>
              <a:rPr lang="el-GR" sz="1600" b="1" dirty="0" err="1">
                <a:effectLst/>
                <a:latin typeface="Arial" panose="020B0604020202020204" pitchFamily="34" charset="0"/>
              </a:rPr>
              <a:t>συναρτησοειδούς</a:t>
            </a:r>
            <a:br>
              <a:rPr lang="el-GR" sz="1600" b="1" dirty="0"/>
            </a:br>
            <a:r>
              <a:rPr lang="el-GR" sz="1600" b="1" dirty="0">
                <a:effectLst/>
                <a:latin typeface="Arial" panose="020B0604020202020204" pitchFamily="34" charset="0"/>
              </a:rPr>
              <a:t>στο ολοκλήρωμα διαδρομής της δράσ</a:t>
            </a:r>
            <a:r>
              <a:rPr lang="el-GR" sz="1600" b="1" dirty="0">
                <a:latin typeface="Arial" panose="020B0604020202020204" pitchFamily="34" charset="0"/>
              </a:rPr>
              <a:t>ης</a:t>
            </a:r>
            <a:endParaRPr lang="el-GR" sz="1600" b="1" dirty="0"/>
          </a:p>
        </p:txBody>
      </p:sp>
      <p:sp>
        <p:nvSpPr>
          <p:cNvPr id="43" name="Βέλος: Δεξιό 42">
            <a:extLst>
              <a:ext uri="{FF2B5EF4-FFF2-40B4-BE49-F238E27FC236}">
                <a16:creationId xmlns:a16="http://schemas.microsoft.com/office/drawing/2014/main" id="{763DFD65-7B4E-321B-B90C-FDCE0C780F19}"/>
              </a:ext>
            </a:extLst>
          </p:cNvPr>
          <p:cNvSpPr/>
          <p:nvPr/>
        </p:nvSpPr>
        <p:spPr>
          <a:xfrm>
            <a:off x="8190905" y="5626156"/>
            <a:ext cx="649282" cy="369331"/>
          </a:xfrm>
          <a:prstGeom prst="rightArrow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023236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7" grpId="0"/>
      <p:bldP spid="18" grpId="0"/>
      <p:bldP spid="26" grpId="0"/>
      <p:bldP spid="31" grpId="0"/>
      <p:bldP spid="37" grpId="0"/>
      <p:bldP spid="42" grpId="0"/>
      <p:bldP spid="4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Ορθογώνιο 51">
            <a:extLst>
              <a:ext uri="{FF2B5EF4-FFF2-40B4-BE49-F238E27FC236}">
                <a16:creationId xmlns:a16="http://schemas.microsoft.com/office/drawing/2014/main" id="{A20E946D-4061-2F8D-253F-55B923C7872D}"/>
              </a:ext>
            </a:extLst>
          </p:cNvPr>
          <p:cNvSpPr/>
          <p:nvPr/>
        </p:nvSpPr>
        <p:spPr>
          <a:xfrm>
            <a:off x="8934952" y="1548882"/>
            <a:ext cx="2868272" cy="4832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4E72C444-71F2-8001-350E-49049F4A27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B928F-0B69-48ED-BACE-068BE420DEE7}" type="slidenum">
              <a:rPr lang="el-GR" smtClean="0"/>
              <a:t>15</a:t>
            </a:fld>
            <a:endParaRPr lang="el-GR"/>
          </a:p>
        </p:txBody>
      </p:sp>
      <p:pic>
        <p:nvPicPr>
          <p:cNvPr id="6" name="Εικόνα 5" descr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\begin{align}\label{2.13}&#10;&amp;\prod_{x}\, \delta\Big(\varepsilon^{\mu\nu\rho\sigma}  {{\mathcal H}_{\nu\rho\sigma}(x)}_{; \mu} - \sqrt{-g} \,{\mathcal G}(\omega) \Big)&#10;\Rightarrow  \int {\mathcal D}b \,\exp\bigg[i\int \epsilon\, \,\frac{b(x)}{3\sqrt{2}}\, \bigg(\varepsilon^{\mu\nu\rho\sigma }\, {{\mathcal H}_{\nu\rho\sigma}(x)}_{; \mu} - \sqrt{-g}\,{\mathcal G}(\omega) \bigg) \bigg] \nonumber \\&#10;&amp;= \int {\mathcal D}b \, \exp\bigg[-i \,\int \epsilon\, \bigg( \partial ^\mu b(x) \, \frac{1}{3\sqrt{2}} \, \varepsilon_{\mu\nu\rho\sigma} \,{\mathcal H}^{\nu\rho\sigma}  + \frac{b(x)}{3\sqrt{2}}\, \sqrt{-g}\,{\mathcal G}(\omega) \bigg)\bigg] \nonumber &#10;\end{align}&#10;&#10;\end{document}" title="IguanaTex Bitmap Display">
            <a:extLst>
              <a:ext uri="{FF2B5EF4-FFF2-40B4-BE49-F238E27FC236}">
                <a16:creationId xmlns:a16="http://schemas.microsoft.com/office/drawing/2014/main" id="{FA61A66A-305E-A279-45C1-0C2A1D41CD50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957" y="272709"/>
            <a:ext cx="10381575" cy="1397755"/>
          </a:xfrm>
          <a:prstGeom prst="rect">
            <a:avLst/>
          </a:prstGeom>
        </p:spPr>
      </p:pic>
      <p:pic>
        <p:nvPicPr>
          <p:cNvPr id="8" name="Εικόνα 7" descr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\begin{align}&#10;\mathcal Z = \int {\mathbb D}\, \exp \bigg(i \int \epsilon\, \bigg[-\frac{1}{2\kappa^2} R -\frac{1}{6}\,  {\mathcal H}_{\lambda\mu\nu}&#10;{\mathcal H}^{\lambda\mu\nu} -\partial ^\mu b(x) \, \frac{1}{3\sqrt{2}} \, \varepsilon_{\mu\nu\rho\sigma} \,{\mathcal H}^{\nu\rho\sigma}  - \frac{b(x)}{3\sqrt{2}}\, \sqrt{-g}\,{\mathcal G}(\omega) \bigg]  \bigg) \nonumber &#10;\end{align} &#10;&#10;\end{document}" title="IguanaTex Bitmap Display">
            <a:extLst>
              <a:ext uri="{FF2B5EF4-FFF2-40B4-BE49-F238E27FC236}">
                <a16:creationId xmlns:a16="http://schemas.microsoft.com/office/drawing/2014/main" id="{D5C07891-D9C7-73DD-090E-D601BDF2A0F8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855" y="3109143"/>
            <a:ext cx="10976290" cy="65736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D4A82CD-5410-B702-6B94-27508278897F}"/>
              </a:ext>
            </a:extLst>
          </p:cNvPr>
          <p:cNvSpPr txBox="1"/>
          <p:nvPr/>
        </p:nvSpPr>
        <p:spPr>
          <a:xfrm>
            <a:off x="2815992" y="2463681"/>
            <a:ext cx="6560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b="1" dirty="0"/>
              <a:t>Το ολοκλήρωμα διαδρομής της παραπάνω δράσης θα είναι :</a:t>
            </a:r>
          </a:p>
        </p:txBody>
      </p:sp>
      <p:pic>
        <p:nvPicPr>
          <p:cNvPr id="11" name="Εικόνα 10" descr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${\mathbb D}={\mathcal D} g\, {\mathcal D} {\mathcal H} \, {\mathcal D} b$&#10;&#10;\end{document}" title="IguanaTex Bitmap Display">
            <a:extLst>
              <a:ext uri="{FF2B5EF4-FFF2-40B4-BE49-F238E27FC236}">
                <a16:creationId xmlns:a16="http://schemas.microsoft.com/office/drawing/2014/main" id="{7C9BC445-40F1-75F9-1978-E86EAD0D1F2D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306" y="2275837"/>
            <a:ext cx="1665894" cy="227933"/>
          </a:xfrm>
          <a:prstGeom prst="rect">
            <a:avLst/>
          </a:prstGeom>
        </p:spPr>
      </p:pic>
      <p:cxnSp>
        <p:nvCxnSpPr>
          <p:cNvPr id="13" name="Ευθύγραμμο βέλος σύνδεσης 12">
            <a:extLst>
              <a:ext uri="{FF2B5EF4-FFF2-40B4-BE49-F238E27FC236}">
                <a16:creationId xmlns:a16="http://schemas.microsoft.com/office/drawing/2014/main" id="{51463E99-7C3F-5001-25C6-149851F2CF6D}"/>
              </a:ext>
            </a:extLst>
          </p:cNvPr>
          <p:cNvCxnSpPr>
            <a:cxnSpLocks/>
          </p:cNvCxnSpPr>
          <p:nvPr/>
        </p:nvCxnSpPr>
        <p:spPr>
          <a:xfrm flipH="1" flipV="1">
            <a:off x="1418253" y="2648347"/>
            <a:ext cx="205273" cy="46079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" name="Βέλος: Κάτω 17">
            <a:extLst>
              <a:ext uri="{FF2B5EF4-FFF2-40B4-BE49-F238E27FC236}">
                <a16:creationId xmlns:a16="http://schemas.microsoft.com/office/drawing/2014/main" id="{22D4ECE6-96AD-0CE1-FBA9-33AAC32CC321}"/>
              </a:ext>
            </a:extLst>
          </p:cNvPr>
          <p:cNvSpPr/>
          <p:nvPr/>
        </p:nvSpPr>
        <p:spPr>
          <a:xfrm>
            <a:off x="4077478" y="3919742"/>
            <a:ext cx="494522" cy="802432"/>
          </a:xfrm>
          <a:prstGeom prst="down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6F82EC2-10BE-2180-309D-CBCA8C6ED28A}"/>
              </a:ext>
            </a:extLst>
          </p:cNvPr>
          <p:cNvSpPr txBox="1"/>
          <p:nvPr/>
        </p:nvSpPr>
        <p:spPr>
          <a:xfrm>
            <a:off x="4692039" y="4075647"/>
            <a:ext cx="42920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Ολοκλήρωση του μη διαδιδόμενου πεδίου </a:t>
            </a:r>
          </a:p>
        </p:txBody>
      </p:sp>
      <p:pic>
        <p:nvPicPr>
          <p:cNvPr id="21" name="Εικόνα 20" descr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$\mathcal H$&#10;&#10;\end{document}" title="IguanaTex Bitmap Display">
            <a:extLst>
              <a:ext uri="{FF2B5EF4-FFF2-40B4-BE49-F238E27FC236}">
                <a16:creationId xmlns:a16="http://schemas.microsoft.com/office/drawing/2014/main" id="{045E77F5-6F6E-E371-66F5-8989EA3F51BF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4952" y="4169300"/>
            <a:ext cx="215861" cy="202578"/>
          </a:xfrm>
          <a:prstGeom prst="rect">
            <a:avLst/>
          </a:prstGeom>
        </p:spPr>
      </p:pic>
      <p:pic>
        <p:nvPicPr>
          <p:cNvPr id="23" name="Εικόνα 22" descr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\begin{align}&#10;\mathcal Z &amp;\propto \int {\mathcal D} g\, {\mathcal D} b \exp \bigg(i \int \sqrt{-g} \mathrm{~d}^4x \bigg[-\frac{1}{2\kappa^2} R +\frac{1}{2}\,\partial_\mu b \, \partial^\mu b - \frac{\alpha^\prime }{96\, \kappa \,\sqrt{2}} \,b(x)\, R_{\mu\nu\rho\sigma}\, \widetilde R^{\mu\nu\rho\sigma}\bigg]  \bigg) \nonumber&#10;\end{align}&#10;&#10;\end{document}" title="IguanaTex Bitmap Display">
            <a:extLst>
              <a:ext uri="{FF2B5EF4-FFF2-40B4-BE49-F238E27FC236}">
                <a16:creationId xmlns:a16="http://schemas.microsoft.com/office/drawing/2014/main" id="{EE219699-5E17-C61D-9DA1-5FB086B51458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137" y="4876503"/>
            <a:ext cx="10162820" cy="657362"/>
          </a:xfrm>
          <a:prstGeom prst="rect">
            <a:avLst/>
          </a:prstGeom>
        </p:spPr>
      </p:pic>
      <p:pic>
        <p:nvPicPr>
          <p:cNvPr id="25" name="Εικόνα 24" descr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\begin{align}&#10;\mathcal{S}^{\,\rm eff}_B &amp;=\; \int d^{4}x\, \sqrt{-g}\bigg[ -\dfrac{1}{2\kappa^{2}}\, R + \frac{1}{2}\, \partial_\mu b \, \partial^\mu b - \frac{\alpha^\prime}{96\, \kappa \,\sqrt{2}}\,b(x)\, R_{\mu\nu\rho\sigma}\, \widetilde R^{\mu\nu\rho\sigma}\,\bigg]&#10;\nonumber&#10;\end{align}&#10;&#10;&#10;\end{document}" title="IguanaTex Bitmap Display">
            <a:extLst>
              <a:ext uri="{FF2B5EF4-FFF2-40B4-BE49-F238E27FC236}">
                <a16:creationId xmlns:a16="http://schemas.microsoft.com/office/drawing/2014/main" id="{5AF422A5-5CA1-57A1-002A-7758B2321499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0147" y="5926276"/>
            <a:ext cx="8588800" cy="668800"/>
          </a:xfrm>
          <a:prstGeom prst="rect">
            <a:avLst/>
          </a:prstGeom>
        </p:spPr>
      </p:pic>
      <p:cxnSp>
        <p:nvCxnSpPr>
          <p:cNvPr id="27" name="Γραμμή σύνδεσης: Γωνιώδης 26">
            <a:extLst>
              <a:ext uri="{FF2B5EF4-FFF2-40B4-BE49-F238E27FC236}">
                <a16:creationId xmlns:a16="http://schemas.microsoft.com/office/drawing/2014/main" id="{0D233FF4-109A-DC17-8F0E-8A355439005F}"/>
              </a:ext>
            </a:extLst>
          </p:cNvPr>
          <p:cNvCxnSpPr>
            <a:cxnSpLocks/>
          </p:cNvCxnSpPr>
          <p:nvPr/>
        </p:nvCxnSpPr>
        <p:spPr>
          <a:xfrm rot="16200000" flipH="1">
            <a:off x="451256" y="5797532"/>
            <a:ext cx="485024" cy="441263"/>
          </a:xfrm>
          <a:prstGeom prst="bentConnector3">
            <a:avLst>
              <a:gd name="adj1" fmla="val 100017"/>
            </a:avLst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7" name="Γραμμή σύνδεσης: Γωνιώδης 36">
            <a:extLst>
              <a:ext uri="{FF2B5EF4-FFF2-40B4-BE49-F238E27FC236}">
                <a16:creationId xmlns:a16="http://schemas.microsoft.com/office/drawing/2014/main" id="{8384C51E-8BCF-568A-047E-66779387053B}"/>
              </a:ext>
            </a:extLst>
          </p:cNvPr>
          <p:cNvCxnSpPr>
            <a:cxnSpLocks/>
          </p:cNvCxnSpPr>
          <p:nvPr/>
        </p:nvCxnSpPr>
        <p:spPr>
          <a:xfrm rot="10800000">
            <a:off x="3704251" y="1641667"/>
            <a:ext cx="373227" cy="324881"/>
          </a:xfrm>
          <a:prstGeom prst="bentConnector3">
            <a:avLst>
              <a:gd name="adj1" fmla="val 100000"/>
            </a:avLst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4AAFCA02-B234-9DE1-BEB3-D93D23821BAC}"/>
              </a:ext>
            </a:extLst>
          </p:cNvPr>
          <p:cNvSpPr txBox="1"/>
          <p:nvPr/>
        </p:nvSpPr>
        <p:spPr>
          <a:xfrm>
            <a:off x="4191295" y="1758543"/>
            <a:ext cx="26467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KR </a:t>
            </a:r>
            <a:r>
              <a:rPr lang="el-GR" b="1" dirty="0" err="1">
                <a:solidFill>
                  <a:srgbClr val="FF0000"/>
                </a:solidFill>
              </a:rPr>
              <a:t>αξιόνιο</a:t>
            </a:r>
            <a:r>
              <a:rPr lang="el-GR" b="1" dirty="0">
                <a:solidFill>
                  <a:srgbClr val="FF0000"/>
                </a:solidFill>
              </a:rPr>
              <a:t> </a:t>
            </a:r>
            <a:r>
              <a:rPr lang="en-US" b="1" dirty="0">
                <a:solidFill>
                  <a:srgbClr val="FF0000"/>
                </a:solidFill>
              </a:rPr>
              <a:t>b</a:t>
            </a:r>
            <a:r>
              <a:rPr lang="el-GR" b="1" dirty="0">
                <a:solidFill>
                  <a:srgbClr val="FF0000"/>
                </a:solidFill>
              </a:rPr>
              <a:t>(</a:t>
            </a:r>
            <a:r>
              <a:rPr lang="en-US" b="1" dirty="0">
                <a:solidFill>
                  <a:srgbClr val="FF0000"/>
                </a:solidFill>
              </a:rPr>
              <a:t>x</a:t>
            </a:r>
            <a:r>
              <a:rPr lang="el-GR" b="1" dirty="0">
                <a:solidFill>
                  <a:srgbClr val="FF0000"/>
                </a:solidFill>
              </a:rPr>
              <a:t>)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(</a:t>
            </a:r>
            <a:r>
              <a:rPr lang="el-GR" dirty="0" err="1">
                <a:solidFill>
                  <a:srgbClr val="FF0000"/>
                </a:solidFill>
              </a:rPr>
              <a:t>ψευδοβαθμωτό</a:t>
            </a:r>
            <a:r>
              <a:rPr lang="el-GR" dirty="0">
                <a:solidFill>
                  <a:srgbClr val="FF0000"/>
                </a:solidFill>
              </a:rPr>
              <a:t> πεδίο</a:t>
            </a:r>
            <a:r>
              <a:rPr lang="en-US" dirty="0">
                <a:solidFill>
                  <a:srgbClr val="FF0000"/>
                </a:solidFill>
              </a:rPr>
              <a:t>)</a:t>
            </a:r>
            <a:endParaRPr lang="el-GR" dirty="0">
              <a:solidFill>
                <a:srgbClr val="FF0000"/>
              </a:solidFill>
            </a:endParaRPr>
          </a:p>
        </p:txBody>
      </p:sp>
      <p:pic>
        <p:nvPicPr>
          <p:cNvPr id="51" name="Εικόνα 50" descr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\begin{align}&#10;\varepsilon_{\mu\nu\rho\sigma}\,\mathcal{H}^{\nu\rho\sigma}= - 3\,\sqrt{2} \,\partial_\mu b(x)\nonumber&#10;\end{align}&#10;&#10;&#10;\end{document}" title="IguanaTex Bitmap Display">
            <a:extLst>
              <a:ext uri="{FF2B5EF4-FFF2-40B4-BE49-F238E27FC236}">
                <a16:creationId xmlns:a16="http://schemas.microsoft.com/office/drawing/2014/main" id="{58674786-8768-5659-58CD-E749C486C555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4122" y="1636533"/>
            <a:ext cx="2747855" cy="283922"/>
          </a:xfrm>
          <a:prstGeom prst="rect">
            <a:avLst/>
          </a:prstGeom>
        </p:spPr>
      </p:pic>
      <p:cxnSp>
        <p:nvCxnSpPr>
          <p:cNvPr id="54" name="Ευθύγραμμο βέλος σύνδεσης 53">
            <a:extLst>
              <a:ext uri="{FF2B5EF4-FFF2-40B4-BE49-F238E27FC236}">
                <a16:creationId xmlns:a16="http://schemas.microsoft.com/office/drawing/2014/main" id="{9B33E5FE-2EB4-83AC-41AD-BE3FE31817D6}"/>
              </a:ext>
            </a:extLst>
          </p:cNvPr>
          <p:cNvCxnSpPr>
            <a:cxnSpLocks/>
          </p:cNvCxnSpPr>
          <p:nvPr/>
        </p:nvCxnSpPr>
        <p:spPr>
          <a:xfrm flipV="1">
            <a:off x="9498563" y="2308287"/>
            <a:ext cx="457200" cy="63835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57BF90D8-2717-2F89-8A6C-55DB6432EE1F}"/>
              </a:ext>
            </a:extLst>
          </p:cNvPr>
          <p:cNvSpPr txBox="1"/>
          <p:nvPr/>
        </p:nvSpPr>
        <p:spPr>
          <a:xfrm>
            <a:off x="9237306" y="1140798"/>
            <a:ext cx="24946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(κλασικές εξ. κίνησης )</a:t>
            </a:r>
          </a:p>
        </p:txBody>
      </p:sp>
    </p:spTree>
    <p:extLst>
      <p:ext uri="{BB962C8B-B14F-4D97-AF65-F5344CB8AC3E}">
        <p14:creationId xmlns:p14="http://schemas.microsoft.com/office/powerpoint/2010/main" val="231419201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9" grpId="0"/>
      <p:bldP spid="18" grpId="0" animBg="1"/>
      <p:bldP spid="19" grpId="0"/>
      <p:bldP spid="49" grpId="0"/>
      <p:bldP spid="6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Ορθογώνιο 25">
            <a:extLst>
              <a:ext uri="{FF2B5EF4-FFF2-40B4-BE49-F238E27FC236}">
                <a16:creationId xmlns:a16="http://schemas.microsoft.com/office/drawing/2014/main" id="{E5B6ECEE-A9CB-5927-664E-00907F97C30B}"/>
              </a:ext>
            </a:extLst>
          </p:cNvPr>
          <p:cNvSpPr/>
          <p:nvPr/>
        </p:nvSpPr>
        <p:spPr>
          <a:xfrm>
            <a:off x="326199" y="5135171"/>
            <a:ext cx="3783157" cy="92333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5" name="Ορθογώνιο 24">
            <a:extLst>
              <a:ext uri="{FF2B5EF4-FFF2-40B4-BE49-F238E27FC236}">
                <a16:creationId xmlns:a16="http://schemas.microsoft.com/office/drawing/2014/main" id="{FEDB6A2E-C01F-7271-E7C1-F0FA6BA98594}"/>
              </a:ext>
            </a:extLst>
          </p:cNvPr>
          <p:cNvSpPr/>
          <p:nvPr/>
        </p:nvSpPr>
        <p:spPr>
          <a:xfrm>
            <a:off x="5542383" y="4836737"/>
            <a:ext cx="5243805" cy="109344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  <p:sp>
        <p:nvSpPr>
          <p:cNvPr id="22" name="Ορθογώνιο 21">
            <a:extLst>
              <a:ext uri="{FF2B5EF4-FFF2-40B4-BE49-F238E27FC236}">
                <a16:creationId xmlns:a16="http://schemas.microsoft.com/office/drawing/2014/main" id="{2E9239C1-34D5-A6AB-CD6E-1EB411C7811C}"/>
              </a:ext>
            </a:extLst>
          </p:cNvPr>
          <p:cNvSpPr/>
          <p:nvPr/>
        </p:nvSpPr>
        <p:spPr>
          <a:xfrm>
            <a:off x="5246138" y="3207042"/>
            <a:ext cx="4926563" cy="116788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  <p:sp>
        <p:nvSpPr>
          <p:cNvPr id="19" name="Ορθογώνιο 18">
            <a:extLst>
              <a:ext uri="{FF2B5EF4-FFF2-40B4-BE49-F238E27FC236}">
                <a16:creationId xmlns:a16="http://schemas.microsoft.com/office/drawing/2014/main" id="{532A5936-5B5C-0655-4ABC-1B59DD4EE618}"/>
              </a:ext>
            </a:extLst>
          </p:cNvPr>
          <p:cNvSpPr/>
          <p:nvPr/>
        </p:nvSpPr>
        <p:spPr>
          <a:xfrm>
            <a:off x="908487" y="3082284"/>
            <a:ext cx="2379306" cy="14555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7BED00CB-225B-8683-F87C-DBB1958333EA}"/>
              </a:ext>
            </a:extLst>
          </p:cNvPr>
          <p:cNvSpPr/>
          <p:nvPr/>
        </p:nvSpPr>
        <p:spPr>
          <a:xfrm>
            <a:off x="4926563" y="233265"/>
            <a:ext cx="7240555" cy="858417"/>
          </a:xfrm>
          <a:prstGeom prst="rect">
            <a:avLst/>
          </a:prstGeom>
          <a:solidFill>
            <a:srgbClr val="F9D3B9"/>
          </a:soli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BA85ECBA-02E9-684C-D7ED-4960C3510E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B928F-0B69-48ED-BACE-068BE420DEE7}" type="slidenum">
              <a:rPr lang="el-GR" smtClean="0"/>
              <a:t>16</a:t>
            </a:fld>
            <a:endParaRPr lang="el-GR"/>
          </a:p>
        </p:txBody>
      </p:sp>
      <p:pic>
        <p:nvPicPr>
          <p:cNvPr id="6" name="Εικόνα 5" descr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$R_{\mu\nu\rho\sigma}\, \widetilde R^{\mu\nu\rho\sigma}=D_\mu\, {\mathcal K}^\mu (\omega)$&#10;&#10;&#10;\end{document}" title="IguanaTex Bitmap Display">
            <a:extLst>
              <a:ext uri="{FF2B5EF4-FFF2-40B4-BE49-F238E27FC236}">
                <a16:creationId xmlns:a16="http://schemas.microsoft.com/office/drawing/2014/main" id="{56876CA8-763B-1DDF-4CFA-98A418E25347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3053" y="525976"/>
            <a:ext cx="2787779" cy="32526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8E4BBCC-A335-FA2B-BF5D-0C2F3B1000C3}"/>
              </a:ext>
            </a:extLst>
          </p:cNvPr>
          <p:cNvSpPr txBox="1"/>
          <p:nvPr/>
        </p:nvSpPr>
        <p:spPr>
          <a:xfrm>
            <a:off x="0" y="488554"/>
            <a:ext cx="18008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Εάν </a:t>
            </a:r>
            <a:r>
              <a:rPr lang="el-GR" sz="2000" dirty="0"/>
              <a:t>ορίσουμε</a:t>
            </a:r>
            <a:r>
              <a:rPr lang="el-GR" dirty="0"/>
              <a:t> :</a:t>
            </a:r>
          </a:p>
        </p:txBody>
      </p:sp>
      <p:pic>
        <p:nvPicPr>
          <p:cNvPr id="9" name="Εικόνα 8" descr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\begin{align}&#10;\Rightarrow \mathcal{S}^{\,\rm eff}_B = \; \int d^{4}x\, \sqrt{-g}\bigg[ -\dfrac{1}{2\kappa^{2}}\, R + \frac{1}{2}\, \partial_\mu b \, \partial^\mu b +\frac{\alpha^\prime}{96\, \kappa \,\sqrt{2}}\, \,{\mathcal K}^\mu (\omega)\, \partial_\mu b(x) \,\bigg]\nonumber&#10;\end{align}&#10;&#10;\end{document}" title="IguanaTex Bitmap Display">
            <a:extLst>
              <a:ext uri="{FF2B5EF4-FFF2-40B4-BE49-F238E27FC236}">
                <a16:creationId xmlns:a16="http://schemas.microsoft.com/office/drawing/2014/main" id="{D475E932-CA05-121B-DC0E-78DC8D2FE2EB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1717" y="396327"/>
            <a:ext cx="7446977" cy="58456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81FF130-1E38-BF26-A6F4-22F17FD1D5BF}"/>
              </a:ext>
            </a:extLst>
          </p:cNvPr>
          <p:cNvSpPr txBox="1"/>
          <p:nvPr/>
        </p:nvSpPr>
        <p:spPr>
          <a:xfrm>
            <a:off x="214604" y="1800808"/>
            <a:ext cx="106555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Η εμφάνιση του</a:t>
            </a:r>
            <a:r>
              <a:rPr lang="en-US" dirty="0"/>
              <a:t> KR</a:t>
            </a:r>
            <a:r>
              <a:rPr lang="el-GR" dirty="0"/>
              <a:t> </a:t>
            </a:r>
            <a:r>
              <a:rPr lang="el-GR" dirty="0" err="1"/>
              <a:t>αξιονίου</a:t>
            </a:r>
            <a:r>
              <a:rPr lang="en-US" dirty="0"/>
              <a:t> </a:t>
            </a:r>
            <a:r>
              <a:rPr lang="el-GR" dirty="0"/>
              <a:t>μέσω των παραγώγων αυτού              ύπαρξη μίας </a:t>
            </a:r>
            <a:r>
              <a:rPr lang="el-GR" b="1" dirty="0"/>
              <a:t>συμμετρίας μετατόπισης</a:t>
            </a:r>
          </a:p>
        </p:txBody>
      </p:sp>
      <p:cxnSp>
        <p:nvCxnSpPr>
          <p:cNvPr id="13" name="Ευθύγραμμο βέλος σύνδεσης 12">
            <a:extLst>
              <a:ext uri="{FF2B5EF4-FFF2-40B4-BE49-F238E27FC236}">
                <a16:creationId xmlns:a16="http://schemas.microsoft.com/office/drawing/2014/main" id="{F0A266B2-D1BA-2DB5-7103-5251954BFE3C}"/>
              </a:ext>
            </a:extLst>
          </p:cNvPr>
          <p:cNvCxnSpPr/>
          <p:nvPr/>
        </p:nvCxnSpPr>
        <p:spPr>
          <a:xfrm>
            <a:off x="6161314" y="1985474"/>
            <a:ext cx="444759" cy="0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Ευθύγραμμο βέλος σύνδεσης 14">
            <a:extLst>
              <a:ext uri="{FF2B5EF4-FFF2-40B4-BE49-F238E27FC236}">
                <a16:creationId xmlns:a16="http://schemas.microsoft.com/office/drawing/2014/main" id="{6C134DB8-FF85-814A-C6DB-8532E7DCB304}"/>
              </a:ext>
            </a:extLst>
          </p:cNvPr>
          <p:cNvCxnSpPr/>
          <p:nvPr/>
        </p:nvCxnSpPr>
        <p:spPr>
          <a:xfrm flipV="1">
            <a:off x="4795935" y="1287624"/>
            <a:ext cx="998375" cy="391886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7" name="Εικόνα 16" descr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$b(x)\longrightarrow b(x)+ c$&#10;&#10;\end{document}" title="IguanaTex Bitmap Display">
            <a:extLst>
              <a:ext uri="{FF2B5EF4-FFF2-40B4-BE49-F238E27FC236}">
                <a16:creationId xmlns:a16="http://schemas.microsoft.com/office/drawing/2014/main" id="{0D0103D6-C2B5-B2AD-48BA-BA01462B8DE7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0269" y="2355674"/>
            <a:ext cx="2182621" cy="299259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22A913B1-F2AB-8481-3D16-687F1921553B}"/>
              </a:ext>
            </a:extLst>
          </p:cNvPr>
          <p:cNvSpPr txBox="1"/>
          <p:nvPr/>
        </p:nvSpPr>
        <p:spPr>
          <a:xfrm>
            <a:off x="915955" y="3209906"/>
            <a:ext cx="24819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b="1" dirty="0"/>
              <a:t>Από την </a:t>
            </a:r>
            <a:r>
              <a:rPr lang="el-GR" b="1" dirty="0" err="1"/>
              <a:t>string</a:t>
            </a:r>
            <a:r>
              <a:rPr lang="el-GR" b="1" dirty="0"/>
              <a:t> </a:t>
            </a:r>
            <a:r>
              <a:rPr lang="el-GR" b="1" dirty="0" err="1"/>
              <a:t>multiplet</a:t>
            </a:r>
            <a:r>
              <a:rPr lang="el-GR" b="1" dirty="0"/>
              <a:t> έχουμε εγγενώς την στρέψη στην θεωρία μας</a:t>
            </a:r>
          </a:p>
        </p:txBody>
      </p:sp>
      <p:sp>
        <p:nvSpPr>
          <p:cNvPr id="20" name="Βέλος: Δεξιό 19">
            <a:extLst>
              <a:ext uri="{FF2B5EF4-FFF2-40B4-BE49-F238E27FC236}">
                <a16:creationId xmlns:a16="http://schemas.microsoft.com/office/drawing/2014/main" id="{33AD2721-44FD-BED1-3363-82A452A66234}"/>
              </a:ext>
            </a:extLst>
          </p:cNvPr>
          <p:cNvSpPr/>
          <p:nvPr/>
        </p:nvSpPr>
        <p:spPr>
          <a:xfrm>
            <a:off x="3699995" y="3548638"/>
            <a:ext cx="951722" cy="466530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1A84F72-9CEA-C305-80B6-D730C78BEFF8}"/>
              </a:ext>
            </a:extLst>
          </p:cNvPr>
          <p:cNvSpPr txBox="1"/>
          <p:nvPr/>
        </p:nvSpPr>
        <p:spPr>
          <a:xfrm>
            <a:off x="5311452" y="3285672"/>
            <a:ext cx="48612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b="1" dirty="0"/>
              <a:t>Μπορεί να </a:t>
            </a:r>
            <a:r>
              <a:rPr lang="el-GR" b="1" dirty="0" err="1"/>
              <a:t>εξαληφθεί</a:t>
            </a:r>
            <a:r>
              <a:rPr lang="el-GR" b="1" dirty="0"/>
              <a:t> με την εισαγωγή ενός πλήρως δυναμικού (</a:t>
            </a:r>
            <a:r>
              <a:rPr lang="el-GR" b="1" dirty="0" err="1"/>
              <a:t>propagating</a:t>
            </a:r>
            <a:r>
              <a:rPr lang="el-GR" b="1" dirty="0"/>
              <a:t>) </a:t>
            </a:r>
            <a:r>
              <a:rPr lang="el-GR" b="1" dirty="0" err="1"/>
              <a:t>άμαζου</a:t>
            </a:r>
            <a:r>
              <a:rPr lang="el-GR" b="1" dirty="0"/>
              <a:t> </a:t>
            </a:r>
            <a:r>
              <a:rPr lang="el-GR" b="1" dirty="0" err="1"/>
              <a:t>ψευδοβαθμωτού</a:t>
            </a:r>
            <a:r>
              <a:rPr lang="el-GR" b="1" dirty="0"/>
              <a:t> KR </a:t>
            </a:r>
            <a:r>
              <a:rPr lang="el-GR" b="1" dirty="0" err="1"/>
              <a:t>αξιονικού</a:t>
            </a:r>
            <a:r>
              <a:rPr lang="el-GR" b="1" dirty="0"/>
              <a:t> πεδίου b(x)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8D626A1-B057-D48F-8DC4-6E6AE779BEC9}"/>
              </a:ext>
            </a:extLst>
          </p:cNvPr>
          <p:cNvSpPr txBox="1"/>
          <p:nvPr/>
        </p:nvSpPr>
        <p:spPr>
          <a:xfrm>
            <a:off x="5679074" y="4917115"/>
            <a:ext cx="52438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b="1" dirty="0">
                <a:latin typeface="Arial" panose="020B0604020202020204" pitchFamily="34" charset="0"/>
              </a:rPr>
              <a:t>Η</a:t>
            </a:r>
            <a:r>
              <a:rPr lang="el-GR" b="1" dirty="0">
                <a:effectLst/>
                <a:latin typeface="Arial" panose="020B0604020202020204" pitchFamily="34" charset="0"/>
              </a:rPr>
              <a:t> στρέψη έγινε δυναμική λόγω των ανωμαλιών και  το </a:t>
            </a:r>
            <a:r>
              <a:rPr lang="el-GR" b="1" dirty="0" err="1">
                <a:effectLst/>
                <a:latin typeface="Arial" panose="020B0604020202020204" pitchFamily="34" charset="0"/>
              </a:rPr>
              <a:t>αξιόνιο</a:t>
            </a:r>
            <a:r>
              <a:rPr lang="el-GR" b="1" dirty="0">
                <a:effectLst/>
                <a:latin typeface="Arial" panose="020B0604020202020204" pitchFamily="34" charset="0"/>
              </a:rPr>
              <a:t> που επάγεται από την στρέψη έχει γεωμετρική προέλευση !!</a:t>
            </a:r>
            <a:endParaRPr lang="el-GR" b="1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DC86936-304F-F3A4-956D-97BA01FB2B14}"/>
              </a:ext>
            </a:extLst>
          </p:cNvPr>
          <p:cNvSpPr txBox="1"/>
          <p:nvPr/>
        </p:nvSpPr>
        <p:spPr>
          <a:xfrm>
            <a:off x="403667" y="5324535"/>
            <a:ext cx="37831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b="1" dirty="0">
                <a:latin typeface="Arial" panose="020B0604020202020204" pitchFamily="34" charset="0"/>
              </a:rPr>
              <a:t>Α</a:t>
            </a:r>
            <a:r>
              <a:rPr lang="el-GR" b="1" dirty="0">
                <a:effectLst/>
                <a:latin typeface="Arial" panose="020B0604020202020204" pitchFamily="34" charset="0"/>
              </a:rPr>
              <a:t>ν λάβει μάζα, γίνεται υποψήφιο σωματίδιο για σκοτεινή ύλη</a:t>
            </a:r>
            <a:endParaRPr lang="el-GR" b="1" dirty="0"/>
          </a:p>
        </p:txBody>
      </p:sp>
      <p:sp>
        <p:nvSpPr>
          <p:cNvPr id="27" name="Βέλος: Αριστερό 26">
            <a:extLst>
              <a:ext uri="{FF2B5EF4-FFF2-40B4-BE49-F238E27FC236}">
                <a16:creationId xmlns:a16="http://schemas.microsoft.com/office/drawing/2014/main" id="{13AC0F7E-A0C2-72C4-65F1-33D567B45DCB}"/>
              </a:ext>
            </a:extLst>
          </p:cNvPr>
          <p:cNvSpPr/>
          <p:nvPr/>
        </p:nvSpPr>
        <p:spPr>
          <a:xfrm>
            <a:off x="4468588" y="5201110"/>
            <a:ext cx="861526" cy="458600"/>
          </a:xfrm>
          <a:prstGeom prst="lef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  <p:sp>
        <p:nvSpPr>
          <p:cNvPr id="28" name="Βέλος: Καμπύλο προς τα αριστερά 27">
            <a:extLst>
              <a:ext uri="{FF2B5EF4-FFF2-40B4-BE49-F238E27FC236}">
                <a16:creationId xmlns:a16="http://schemas.microsoft.com/office/drawing/2014/main" id="{1E6358A3-076C-C284-63CD-A7CF2F8208CF}"/>
              </a:ext>
            </a:extLst>
          </p:cNvPr>
          <p:cNvSpPr/>
          <p:nvPr/>
        </p:nvSpPr>
        <p:spPr>
          <a:xfrm>
            <a:off x="11092904" y="3695560"/>
            <a:ext cx="982677" cy="1628975"/>
          </a:xfrm>
          <a:prstGeom prst="curvedLeftArrow">
            <a:avLst>
              <a:gd name="adj1" fmla="val 25000"/>
              <a:gd name="adj2" fmla="val 59209"/>
              <a:gd name="adj3" fmla="val 39148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l-GR">
              <a:solidFill>
                <a:schemeClr val="tx1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1FAAF99-B7DB-22BC-3837-BF2C47EF118F}"/>
              </a:ext>
            </a:extLst>
          </p:cNvPr>
          <p:cNvSpPr txBox="1"/>
          <p:nvPr/>
        </p:nvSpPr>
        <p:spPr>
          <a:xfrm>
            <a:off x="2098140" y="2424619"/>
            <a:ext cx="3909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b="1" dirty="0"/>
              <a:t>ΣΥΝΟΠΤΙΚΑ</a:t>
            </a:r>
          </a:p>
        </p:txBody>
      </p:sp>
      <p:pic>
        <p:nvPicPr>
          <p:cNvPr id="30" name="Εικόνα 29" descr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\begin{align}&#10;\varepsilon_{\mu\nu\rho\sigma}\,\mathcal{H}^{\nu\rho\sigma}= - 3\,\sqrt{2} \,\partial_\mu b(x)\nonumber&#10;\end{align}&#10;&#10;&#10;\end{document}" title="IguanaTex Bitmap Display">
            <a:extLst>
              <a:ext uri="{FF2B5EF4-FFF2-40B4-BE49-F238E27FC236}">
                <a16:creationId xmlns:a16="http://schemas.microsoft.com/office/drawing/2014/main" id="{7D35CEF0-DD76-9F79-58AB-AC9194986BDB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0357" y="6117750"/>
            <a:ext cx="2747855" cy="283922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83E74EBE-99AD-0573-AFD0-15FBA629AE1E}"/>
              </a:ext>
            </a:extLst>
          </p:cNvPr>
          <p:cNvSpPr txBox="1"/>
          <p:nvPr/>
        </p:nvSpPr>
        <p:spPr>
          <a:xfrm>
            <a:off x="6242180" y="5999823"/>
            <a:ext cx="41607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400" dirty="0"/>
              <a:t>     (                                          )</a:t>
            </a:r>
          </a:p>
        </p:txBody>
      </p:sp>
    </p:spTree>
    <p:extLst>
      <p:ext uri="{BB962C8B-B14F-4D97-AF65-F5344CB8AC3E}">
        <p14:creationId xmlns:p14="http://schemas.microsoft.com/office/powerpoint/2010/main" val="222852452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5" grpId="0" animBg="1"/>
      <p:bldP spid="22" grpId="0" animBg="1"/>
      <p:bldP spid="19" grpId="0" animBg="1"/>
      <p:bldP spid="10" grpId="0" animBg="1"/>
      <p:bldP spid="11" grpId="0"/>
      <p:bldP spid="20" grpId="0" animBg="1"/>
      <p:bldP spid="23" grpId="0"/>
      <p:bldP spid="27" grpId="0" animBg="1"/>
      <p:bldP spid="28" grpId="0" animBg="1"/>
      <p:bldP spid="29" grpId="0"/>
      <p:bldP spid="3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FA0268DD-832F-FEF6-9552-9A03358E58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1804" y="350684"/>
            <a:ext cx="10681996" cy="544517"/>
          </a:xfrm>
        </p:spPr>
        <p:txBody>
          <a:bodyPr>
            <a:noAutofit/>
          </a:bodyPr>
          <a:lstStyle/>
          <a:p>
            <a:r>
              <a:rPr lang="el-GR" sz="3200" dirty="0">
                <a:ea typeface="Cambria" panose="02040503050406030204" pitchFamily="18" charset="0"/>
              </a:rPr>
              <a:t>Εποχή μετά τον πληθωρισμό και </a:t>
            </a:r>
            <a:r>
              <a:rPr lang="en-US" sz="3200" dirty="0">
                <a:ea typeface="Cambria" panose="02040503050406030204" pitchFamily="18" charset="0"/>
              </a:rPr>
              <a:t>QCD</a:t>
            </a:r>
            <a:r>
              <a:rPr lang="el-GR" sz="3200" dirty="0">
                <a:ea typeface="Cambria" panose="02040503050406030204" pitchFamily="18" charset="0"/>
              </a:rPr>
              <a:t> αξιονική σκοτεινή ύλη</a:t>
            </a:r>
            <a:br>
              <a:rPr lang="el-GR" sz="3200" dirty="0">
                <a:ea typeface="Cambria" panose="02040503050406030204" pitchFamily="18" charset="0"/>
              </a:rPr>
            </a:br>
            <a:endParaRPr lang="el-GR" sz="3200" dirty="0"/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E10ED14D-1FB0-C173-3147-8FF267CD79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24753"/>
            <a:ext cx="2743200" cy="365125"/>
          </a:xfrm>
        </p:spPr>
        <p:txBody>
          <a:bodyPr/>
          <a:lstStyle/>
          <a:p>
            <a:fld id="{5FFB928F-0B69-48ED-BACE-068BE420DEE7}" type="slidenum">
              <a:rPr lang="el-GR" smtClean="0"/>
              <a:t>17</a:t>
            </a:fld>
            <a:endParaRPr lang="el-GR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EF9E257-2064-DA4F-9106-811D4A92EE7E}"/>
              </a:ext>
            </a:extLst>
          </p:cNvPr>
          <p:cNvSpPr txBox="1"/>
          <p:nvPr/>
        </p:nvSpPr>
        <p:spPr>
          <a:xfrm>
            <a:off x="136849" y="895201"/>
            <a:ext cx="113833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Κατά το πέρας του πληθωρισμού                  εμφανίζονται </a:t>
            </a:r>
            <a:r>
              <a:rPr lang="el-GR" dirty="0" err="1"/>
              <a:t>χειραλικά</a:t>
            </a:r>
            <a:r>
              <a:rPr lang="el-GR" dirty="0"/>
              <a:t> φερμιόνια </a:t>
            </a:r>
            <a:r>
              <a:rPr lang="el-GR" dirty="0" err="1"/>
              <a:t>Dirac</a:t>
            </a:r>
            <a:r>
              <a:rPr lang="el-GR" dirty="0"/>
              <a:t> με ανώμαλα αξονικά ρεύματα </a:t>
            </a:r>
          </a:p>
        </p:txBody>
      </p:sp>
      <p:cxnSp>
        <p:nvCxnSpPr>
          <p:cNvPr id="7" name="Ευθύγραμμο βέλος σύνδεσης 6">
            <a:extLst>
              <a:ext uri="{FF2B5EF4-FFF2-40B4-BE49-F238E27FC236}">
                <a16:creationId xmlns:a16="http://schemas.microsoft.com/office/drawing/2014/main" id="{0DE09859-B610-FBBB-6534-C9B855B0EC99}"/>
              </a:ext>
            </a:extLst>
          </p:cNvPr>
          <p:cNvCxnSpPr/>
          <p:nvPr/>
        </p:nvCxnSpPr>
        <p:spPr>
          <a:xfrm>
            <a:off x="3601616" y="1110343"/>
            <a:ext cx="653143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9" name="Εικόνα 8" descr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$\overline \omega_{ab\mu}= \omega_{ab\mu} + K_{ab\mu}$&#10;&#10;&#10;\end{document}" title="IguanaTex Bitmap Display">
            <a:extLst>
              <a:ext uri="{FF2B5EF4-FFF2-40B4-BE49-F238E27FC236}">
                <a16:creationId xmlns:a16="http://schemas.microsoft.com/office/drawing/2014/main" id="{D5E7BE4C-8A1F-E842-B5D3-318EA98C15C2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549" y="1747929"/>
            <a:ext cx="2298888" cy="263330"/>
          </a:xfrm>
          <a:prstGeom prst="rect">
            <a:avLst/>
          </a:prstGeom>
        </p:spPr>
      </p:pic>
      <p:cxnSp>
        <p:nvCxnSpPr>
          <p:cNvPr id="11" name="Ευθύγραμμο βέλος σύνδεσης 10">
            <a:extLst>
              <a:ext uri="{FF2B5EF4-FFF2-40B4-BE49-F238E27FC236}">
                <a16:creationId xmlns:a16="http://schemas.microsoft.com/office/drawing/2014/main" id="{FBC9AD24-E63D-884A-85A2-FDC0FBC3B21C}"/>
              </a:ext>
            </a:extLst>
          </p:cNvPr>
          <p:cNvCxnSpPr/>
          <p:nvPr/>
        </p:nvCxnSpPr>
        <p:spPr>
          <a:xfrm>
            <a:off x="3013787" y="1876076"/>
            <a:ext cx="727788" cy="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C2698776-AA3A-2F1F-41BE-CEF36C1ABBBD}"/>
              </a:ext>
            </a:extLst>
          </p:cNvPr>
          <p:cNvSpPr txBox="1"/>
          <p:nvPr/>
        </p:nvSpPr>
        <p:spPr>
          <a:xfrm>
            <a:off x="3928186" y="1675035"/>
            <a:ext cx="7425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Η </a:t>
            </a:r>
            <a:r>
              <a:rPr lang="en-US" dirty="0"/>
              <a:t>contorsion </a:t>
            </a:r>
            <a:r>
              <a:rPr lang="el-GR" dirty="0"/>
              <a:t>ερμηνεία του </a:t>
            </a:r>
            <a:r>
              <a:rPr lang="en-US" dirty="0"/>
              <a:t>           </a:t>
            </a:r>
            <a:r>
              <a:rPr lang="el-GR" dirty="0"/>
              <a:t>υποδηλώνεται μία </a:t>
            </a:r>
            <a:r>
              <a:rPr lang="el-GR" dirty="0" err="1"/>
              <a:t>minimal</a:t>
            </a:r>
            <a:r>
              <a:rPr lang="en-US" dirty="0"/>
              <a:t> </a:t>
            </a:r>
            <a:r>
              <a:rPr lang="el-GR" dirty="0"/>
              <a:t>σύζευξη</a:t>
            </a:r>
          </a:p>
        </p:txBody>
      </p:sp>
      <p:pic>
        <p:nvPicPr>
          <p:cNvPr id="14" name="Εικόνα 13" descr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&#10;$\mathcal{H}_{\mu\nu\rho}$&#10;\end{document}" title="IguanaTex Bitmap Display">
            <a:extLst>
              <a:ext uri="{FF2B5EF4-FFF2-40B4-BE49-F238E27FC236}">
                <a16:creationId xmlns:a16="http://schemas.microsoft.com/office/drawing/2014/main" id="{85A51503-2EE2-FDDB-115F-1ED447374053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1387" y="1747929"/>
            <a:ext cx="490971" cy="223543"/>
          </a:xfrm>
          <a:prstGeom prst="rect">
            <a:avLst/>
          </a:prstGeom>
        </p:spPr>
      </p:pic>
      <p:cxnSp>
        <p:nvCxnSpPr>
          <p:cNvPr id="16" name="Γραμμή σύνδεσης: Γωνιώδης 15">
            <a:extLst>
              <a:ext uri="{FF2B5EF4-FFF2-40B4-BE49-F238E27FC236}">
                <a16:creationId xmlns:a16="http://schemas.microsoft.com/office/drawing/2014/main" id="{6FF1667F-4124-93BE-1CE2-1184775A7954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10654415" y="1465471"/>
            <a:ext cx="562132" cy="242596"/>
          </a:xfrm>
          <a:prstGeom prst="bentConnector3">
            <a:avLst>
              <a:gd name="adj1" fmla="val 204"/>
            </a:avLst>
          </a:prstGeom>
          <a:ln>
            <a:solidFill>
              <a:srgbClr val="C0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26" name="Εικόνα 25" descr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$\,K_{abc} =\frac{\alpha^\prime}{2\, \kappa} \, ({\mathcal H}_{cab}  - {\mathcal H}_{abc} - {\mathcal H}_{bca}) = - \frac{\alpha^\prime}{2\, \kappa} \,{\mathcal H}_{abc}$&#10;&#10;\end{document}" title="IguanaTex Bitmap Display">
            <a:extLst>
              <a:ext uri="{FF2B5EF4-FFF2-40B4-BE49-F238E27FC236}">
                <a16:creationId xmlns:a16="http://schemas.microsoft.com/office/drawing/2014/main" id="{9655AC40-E155-7282-438A-CDAAA24D532E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67" y="2382930"/>
            <a:ext cx="5213739" cy="352930"/>
          </a:xfrm>
          <a:prstGeom prst="rect">
            <a:avLst/>
          </a:prstGeom>
        </p:spPr>
      </p:pic>
      <p:cxnSp>
        <p:nvCxnSpPr>
          <p:cNvPr id="28" name="Ευθύγραμμο βέλος σύνδεσης 27">
            <a:extLst>
              <a:ext uri="{FF2B5EF4-FFF2-40B4-BE49-F238E27FC236}">
                <a16:creationId xmlns:a16="http://schemas.microsoft.com/office/drawing/2014/main" id="{3F365F3D-568E-3403-D532-49F7C2BFFE01}"/>
              </a:ext>
            </a:extLst>
          </p:cNvPr>
          <p:cNvCxnSpPr>
            <a:cxnSpLocks/>
          </p:cNvCxnSpPr>
          <p:nvPr/>
        </p:nvCxnSpPr>
        <p:spPr>
          <a:xfrm flipH="1">
            <a:off x="2099388" y="2058482"/>
            <a:ext cx="149290" cy="26333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ADDFD677-352C-D721-58D0-8F235CFE665E}"/>
              </a:ext>
            </a:extLst>
          </p:cNvPr>
          <p:cNvSpPr txBox="1"/>
          <p:nvPr/>
        </p:nvSpPr>
        <p:spPr>
          <a:xfrm>
            <a:off x="5701005" y="2413699"/>
            <a:ext cx="46279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b="1" dirty="0">
                <a:solidFill>
                  <a:schemeClr val="accent1">
                    <a:lumMod val="75000"/>
                  </a:schemeClr>
                </a:solidFill>
              </a:rPr>
              <a:t>Η δράση για τα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Dirac </a:t>
            </a:r>
            <a:r>
              <a:rPr lang="el-GR" b="1" dirty="0">
                <a:solidFill>
                  <a:schemeClr val="accent1">
                    <a:lumMod val="75000"/>
                  </a:schemeClr>
                </a:solidFill>
              </a:rPr>
              <a:t>φερμιόνια θα είναι :</a:t>
            </a:r>
          </a:p>
        </p:txBody>
      </p:sp>
      <p:pic>
        <p:nvPicPr>
          <p:cNvPr id="35" name="Εικόνα 34" descr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\begin{align}&#10;    \mathcal{S}_{Dirac} &amp;= \int d^4x \,\sqrt{-g} \, \bigg[ \frac{i}{2} \,\bigg(\overline \psi_j \,\gamma^\mu \,\Big({\overline {\mathscr{D}}}(\overline \omega)_\mu \, \psi_j\Big) - \Big( {\overline {\mathscr{D}}}(\overline \omega)_\mu \, \overline \psi_j  \Big)\, \gamma^\mu \, \psi_j \bigg) - m^{(j)}\, \overline \psi_j \, \psi_j \bigg] \nonumber \\&#10;    &amp;= \int d^4x \,\sqrt{-g} \, \bigg[ \frac{i}{2} \,\bigg(\overline \psi_j \,\gamma^a \,\Big(\partial_a\, \psi_j\Big) - \Big( \partial_a \, \overline \psi_j  \Big)\, \gamma^a \, \psi_j \bigg) - m^{(j)}\, \overline \psi_j \, \psi_j \bigg] \nonumber \\&#10;    &amp;+ \int d^4x \,\sqrt{-g} \, \bigg[\frac{i}{2} \,\bigg(\overline \psi_j \,\gamma^a \Big(-\frac{i}{4}\,\overline \omega_{bca}\,\sigma^{bc}\,\psi_j \Big)-\Big(\,\frac{i}{4}\,\overline \omega_{bca}\,\overline \psi_j \,\sigma^{bc}\Big)\,\gamma^a \,\psi_j \bigg] \nonumber \\&#10;      &amp;=\, \mathcal{S}_{Dirac}^{Free} + \int d^4x \,\sqrt{-g} \, \bigg[\frac{1}{8} \,\bigg(\overline \psi_j \,\gamma^a\,\overline \omega_{bca}\,\sigma^{bc}\,\psi_j +\,\overline \omega_{bca}\,\overline \psi_j \,\sigma^{bc}\,\gamma^a \,\psi_j \bigg) \bigg] \nonumber \\&#10;      &amp;=\, \mathcal{S}_{Dirac}^{Free} + \int d^4x \,\sqrt{-g} \, \bigg[\frac{1}{8} \,\bigg(\overline \psi_j\left\{\gamma^a, \sigma^{b c}\right\} \psi_j\bigg)\,\overline \omega_{bca} \bigg]\,,\qquad  \sigma^{ab} = \frac{i}{2} \Big[ \gamma^a\, , \,  \gamma^b\, \Big] \nonumber&#10;\end{align}&#10;&#10;&#10;\end{document}" title="IguanaTex Bitmap Display">
            <a:extLst>
              <a:ext uri="{FF2B5EF4-FFF2-40B4-BE49-F238E27FC236}">
                <a16:creationId xmlns:a16="http://schemas.microsoft.com/office/drawing/2014/main" id="{6E155955-E33A-EA87-C87D-CEB20FF4318C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04" y="3089869"/>
            <a:ext cx="8863578" cy="3417447"/>
          </a:xfrm>
          <a:prstGeom prst="rect">
            <a:avLst/>
          </a:prstGeom>
        </p:spPr>
      </p:pic>
      <p:pic>
        <p:nvPicPr>
          <p:cNvPr id="38" name="Εικόνα 37" descr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${\overline {\mathscr{D}}}_a  = \partial_a  - \frac{i}{4} \, \overline \omega_{bca}\, \sigma^{bc}$&#10;&#10;\end{document}" title="IguanaTex Bitmap Display">
            <a:extLst>
              <a:ext uri="{FF2B5EF4-FFF2-40B4-BE49-F238E27FC236}">
                <a16:creationId xmlns:a16="http://schemas.microsoft.com/office/drawing/2014/main" id="{280A0C7F-9E30-894E-1124-65655152ED7F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1066" y="3786507"/>
            <a:ext cx="2775530" cy="369332"/>
          </a:xfrm>
          <a:prstGeom prst="rect">
            <a:avLst/>
          </a:prstGeom>
        </p:spPr>
      </p:pic>
      <p:pic>
        <p:nvPicPr>
          <p:cNvPr id="42" name="Εικόνα 41" descr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${\omega _\mu }^{ab} \equiv e_\nu ^{\;a}\left[ {{\partial _\mu }\,{E^{\nu b}} + \Gamma _{\;\mu \sigma }^\nu \,{E^{\sigma b}}} \right]$ &#10;&#10;\end{document}" title="IguanaTex Bitmap Display">
            <a:extLst>
              <a:ext uri="{FF2B5EF4-FFF2-40B4-BE49-F238E27FC236}">
                <a16:creationId xmlns:a16="http://schemas.microsoft.com/office/drawing/2014/main" id="{1FE13F33-4A90-851D-7DD8-237C13D4AC01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0241" y="4738842"/>
            <a:ext cx="3326355" cy="317377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9E5F7B30-9C25-2377-B110-E9AF9CC0A978}"/>
              </a:ext>
            </a:extLst>
          </p:cNvPr>
          <p:cNvSpPr txBox="1"/>
          <p:nvPr/>
        </p:nvSpPr>
        <p:spPr>
          <a:xfrm>
            <a:off x="9245086" y="3310039"/>
            <a:ext cx="29857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b="1" dirty="0" err="1"/>
              <a:t>συναλλοίωτη</a:t>
            </a:r>
            <a:r>
              <a:rPr lang="el-GR" b="1" dirty="0"/>
              <a:t> παράγωγος</a:t>
            </a:r>
          </a:p>
        </p:txBody>
      </p:sp>
      <p:pic>
        <p:nvPicPr>
          <p:cNvPr id="45" name="Εικόνα 44" descr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$\gamma^\mu (x) = e^\mu_{a} (x) \, \gamma^a$&#10;&#10;&#10;\end{document}" title="IguanaTex Bitmap Display">
            <a:extLst>
              <a:ext uri="{FF2B5EF4-FFF2-40B4-BE49-F238E27FC236}">
                <a16:creationId xmlns:a16="http://schemas.microsoft.com/office/drawing/2014/main" id="{A1F0F73E-7A5A-7AE1-38F9-415B134EF074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4374" y="5713046"/>
            <a:ext cx="2208914" cy="305371"/>
          </a:xfrm>
          <a:prstGeom prst="rect">
            <a:avLst/>
          </a:prstGeom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CEB75077-5D0D-C3F6-4146-35E8DC2CF6FA}"/>
              </a:ext>
            </a:extLst>
          </p:cNvPr>
          <p:cNvSpPr txBox="1"/>
          <p:nvPr/>
        </p:nvSpPr>
        <p:spPr>
          <a:xfrm>
            <a:off x="9769154" y="4277509"/>
            <a:ext cx="25752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b="1" dirty="0"/>
              <a:t>σπιν</a:t>
            </a:r>
            <a:r>
              <a:rPr lang="en-US" b="1" dirty="0"/>
              <a:t> </a:t>
            </a:r>
            <a:r>
              <a:rPr lang="el-GR" b="1" dirty="0"/>
              <a:t>συνοχή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B27012A-2E59-54E7-FF5F-8C34BED018A9}"/>
              </a:ext>
            </a:extLst>
          </p:cNvPr>
          <p:cNvSpPr txBox="1"/>
          <p:nvPr/>
        </p:nvSpPr>
        <p:spPr>
          <a:xfrm>
            <a:off x="9709726" y="5222044"/>
            <a:ext cx="22089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b="1" dirty="0"/>
              <a:t>γ - </a:t>
            </a:r>
            <a:r>
              <a:rPr lang="en-US" b="1" dirty="0"/>
              <a:t>Dirac </a:t>
            </a:r>
            <a:r>
              <a:rPr lang="el-GR" b="1" dirty="0"/>
              <a:t>πίνακες</a:t>
            </a:r>
          </a:p>
        </p:txBody>
      </p:sp>
      <p:cxnSp>
        <p:nvCxnSpPr>
          <p:cNvPr id="49" name="Γραμμή σύνδεσης: Γωνιώδης 48">
            <a:extLst>
              <a:ext uri="{FF2B5EF4-FFF2-40B4-BE49-F238E27FC236}">
                <a16:creationId xmlns:a16="http://schemas.microsoft.com/office/drawing/2014/main" id="{640AC8E0-F789-1AB4-E890-110620F66168}"/>
              </a:ext>
            </a:extLst>
          </p:cNvPr>
          <p:cNvCxnSpPr/>
          <p:nvPr/>
        </p:nvCxnSpPr>
        <p:spPr>
          <a:xfrm>
            <a:off x="4254759" y="6507316"/>
            <a:ext cx="354563" cy="248047"/>
          </a:xfrm>
          <a:prstGeom prst="bentConnector3">
            <a:avLst>
              <a:gd name="adj1" fmla="val 0"/>
            </a:avLst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30029474-777F-CA6B-E3A1-EEF032EFC6BC}"/>
              </a:ext>
            </a:extLst>
          </p:cNvPr>
          <p:cNvSpPr txBox="1"/>
          <p:nvPr/>
        </p:nvSpPr>
        <p:spPr>
          <a:xfrm>
            <a:off x="4786604" y="6507316"/>
            <a:ext cx="2006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b="1" dirty="0" err="1"/>
              <a:t>φερμιονικά</a:t>
            </a:r>
            <a:r>
              <a:rPr lang="el-GR" b="1" dirty="0"/>
              <a:t> είδη</a:t>
            </a:r>
          </a:p>
        </p:txBody>
      </p:sp>
    </p:spTree>
    <p:extLst>
      <p:ext uri="{BB962C8B-B14F-4D97-AF65-F5344CB8AC3E}">
        <p14:creationId xmlns:p14="http://schemas.microsoft.com/office/powerpoint/2010/main" val="308325258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2" grpId="0"/>
      <p:bldP spid="29" grpId="0"/>
      <p:bldP spid="43" grpId="0"/>
      <p:bldP spid="46" grpId="0"/>
      <p:bldP spid="47" grpId="0"/>
      <p:bldP spid="5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Ορθογώνιο 6">
            <a:extLst>
              <a:ext uri="{FF2B5EF4-FFF2-40B4-BE49-F238E27FC236}">
                <a16:creationId xmlns:a16="http://schemas.microsoft.com/office/drawing/2014/main" id="{FEA9CB7A-6404-5E3D-9F1B-FEC1B2717A77}"/>
              </a:ext>
            </a:extLst>
          </p:cNvPr>
          <p:cNvSpPr/>
          <p:nvPr/>
        </p:nvSpPr>
        <p:spPr>
          <a:xfrm>
            <a:off x="136187" y="136521"/>
            <a:ext cx="11965022" cy="2421853"/>
          </a:xfrm>
          <a:prstGeom prst="rect">
            <a:avLst/>
          </a:prstGeom>
          <a:ln w="28575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EA5377F7-8959-129A-8B93-63B2A30857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B928F-0B69-48ED-BACE-068BE420DEE7}" type="slidenum">
              <a:rPr lang="el-GR" smtClean="0"/>
              <a:t>18</a:t>
            </a:fld>
            <a:endParaRPr lang="el-GR"/>
          </a:p>
        </p:txBody>
      </p:sp>
      <p:pic>
        <p:nvPicPr>
          <p:cNvPr id="6" name="Εικόνα 5" descr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\begin{align}\label{3.2}&#10;    \mathcal{S}_{Dirac}&amp;=\, \mathcal{S}_{Dirac}^{Free} + \int d^4x \,\sqrt{-g} \, \bigg(\frac{1}{4} \,\overline \psi_j \,\epsilon^{abcd} \,\gamma_d \, \gamma^5 \psi_j\,\overline \omega_{bca} \bigg) = \mathcal{S}_{Dirac}^{Free} + \int d^4x \,\sqrt{-g} \, \bigg(\frac{1}{4} \,\epsilon^{abcd}\,J^5_{\,\,d}\,\overline \omega_{bca} \bigg) \nonumber \\&#10;    &amp;=\, \mathcal{S}_{Dirac}^{Free} + \int d^4x \,\sqrt{-g} \, \bigg(\frac{1}{4} \,\epsilon^{abcd}\,J^5_{\,\,d}\,\,\omega_{bca} \bigg) + \int d^4x \,\sqrt{-g} \, \bigg(\frac{1}{4} \,\epsilon^{abcd}\,J^5_{\,\,d} \,\,K_{bca} \bigg) \nonumber \\&#10;    &amp;\Rightarrow\, \mathcal{S}_{Dirac}=\,\mathcal{S}_{Dirac}^{Free} + \int d^4x \,\sqrt{-g} \, \bigg({\mathcal F}^{\,d} + B^{\,d} \bigg) \,J^5_{\,\,d} \nonumber&#10;\end{align}&#10;&#10;&#10;\end{document}" title="IguanaTex Bitmap Display">
            <a:extLst>
              <a:ext uri="{FF2B5EF4-FFF2-40B4-BE49-F238E27FC236}">
                <a16:creationId xmlns:a16="http://schemas.microsoft.com/office/drawing/2014/main" id="{0F10BD42-D49A-2019-DFD7-D9807225D467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353" y="283183"/>
            <a:ext cx="11701293" cy="2191210"/>
          </a:xfrm>
          <a:prstGeom prst="rect">
            <a:avLst/>
          </a:prstGeom>
        </p:spPr>
      </p:pic>
      <p:pic>
        <p:nvPicPr>
          <p:cNvPr id="9" name="Εικόνα 8" descr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$J^5_{\,\,d} = \bar{\psi}_j \, \gamma_{d} \,\gamma^{5}\psi_j$&#10;&#10;&#10;\end{document}" title="IguanaTex Bitmap Display">
            <a:extLst>
              <a:ext uri="{FF2B5EF4-FFF2-40B4-BE49-F238E27FC236}">
                <a16:creationId xmlns:a16="http://schemas.microsoft.com/office/drawing/2014/main" id="{C48CEAF5-EC82-C626-37A6-A78C683342F4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1480" y="3017821"/>
            <a:ext cx="2104686" cy="349257"/>
          </a:xfrm>
          <a:prstGeom prst="rect">
            <a:avLst/>
          </a:prstGeom>
        </p:spPr>
      </p:pic>
      <p:pic>
        <p:nvPicPr>
          <p:cNvPr id="11" name="Εικόνα 10" descr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${\mathcal F}^{\,d} =   \varepsilon^{abcd} \, e_{\nu c} \,  \partial_b \, E^\nu_a$&#10;&#10;\end{document}" title="IguanaTex Bitmap Display">
            <a:extLst>
              <a:ext uri="{FF2B5EF4-FFF2-40B4-BE49-F238E27FC236}">
                <a16:creationId xmlns:a16="http://schemas.microsoft.com/office/drawing/2014/main" id="{398AB904-C00B-391F-565E-CE00FBBA5DD2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203" y="3032449"/>
            <a:ext cx="2666057" cy="334629"/>
          </a:xfrm>
          <a:prstGeom prst="rect">
            <a:avLst/>
          </a:prstGeom>
        </p:spPr>
      </p:pic>
      <p:pic>
        <p:nvPicPr>
          <p:cNvPr id="13" name="Εικόνα 12" descr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$B^{\,d} = -\frac{\alpha^\prime}{8\, \kappa}\, \varepsilon^{abcd}\,\mathcal{H}_{bca}$&#10;&#10;\end{document}" title="IguanaTex Bitmap Display">
            <a:extLst>
              <a:ext uri="{FF2B5EF4-FFF2-40B4-BE49-F238E27FC236}">
                <a16:creationId xmlns:a16="http://schemas.microsoft.com/office/drawing/2014/main" id="{AD1618A2-0627-374D-7498-192034A063C2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2181" y="3254476"/>
            <a:ext cx="2759314" cy="404114"/>
          </a:xfrm>
          <a:prstGeom prst="rect">
            <a:avLst/>
          </a:prstGeom>
        </p:spPr>
      </p:pic>
      <p:cxnSp>
        <p:nvCxnSpPr>
          <p:cNvPr id="15" name="Ευθύγραμμο βέλος σύνδεσης 14">
            <a:extLst>
              <a:ext uri="{FF2B5EF4-FFF2-40B4-BE49-F238E27FC236}">
                <a16:creationId xmlns:a16="http://schemas.microsoft.com/office/drawing/2014/main" id="{CF1BB948-4793-F8DA-2D4F-CDE51D4F21DB}"/>
              </a:ext>
            </a:extLst>
          </p:cNvPr>
          <p:cNvCxnSpPr>
            <a:cxnSpLocks/>
          </p:cNvCxnSpPr>
          <p:nvPr/>
        </p:nvCxnSpPr>
        <p:spPr>
          <a:xfrm flipV="1">
            <a:off x="3704253" y="2474393"/>
            <a:ext cx="1427585" cy="558056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Ευθύγραμμο βέλος σύνδεσης 18">
            <a:extLst>
              <a:ext uri="{FF2B5EF4-FFF2-40B4-BE49-F238E27FC236}">
                <a16:creationId xmlns:a16="http://schemas.microsoft.com/office/drawing/2014/main" id="{EE681B03-044A-88E5-E877-A0B58EA8EC3C}"/>
              </a:ext>
            </a:extLst>
          </p:cNvPr>
          <p:cNvCxnSpPr>
            <a:cxnSpLocks/>
          </p:cNvCxnSpPr>
          <p:nvPr/>
        </p:nvCxnSpPr>
        <p:spPr>
          <a:xfrm flipV="1">
            <a:off x="5906278" y="2398308"/>
            <a:ext cx="345232" cy="801455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Ευθύγραμμο βέλος σύνδεσης 21">
            <a:extLst>
              <a:ext uri="{FF2B5EF4-FFF2-40B4-BE49-F238E27FC236}">
                <a16:creationId xmlns:a16="http://schemas.microsoft.com/office/drawing/2014/main" id="{73E00F8D-8CB9-ACCA-DCBC-5AB684861955}"/>
              </a:ext>
            </a:extLst>
          </p:cNvPr>
          <p:cNvCxnSpPr>
            <a:cxnSpLocks/>
          </p:cNvCxnSpPr>
          <p:nvPr/>
        </p:nvCxnSpPr>
        <p:spPr>
          <a:xfrm flipH="1" flipV="1">
            <a:off x="7285935" y="2398308"/>
            <a:ext cx="774440" cy="400727"/>
          </a:xfrm>
          <a:prstGeom prst="straightConnector1">
            <a:avLst/>
          </a:prstGeom>
          <a:ln>
            <a:solidFill>
              <a:schemeClr val="accent5">
                <a:lumMod val="50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A6FF8B35-1326-AFF9-1227-9AEF94FBC095}"/>
              </a:ext>
            </a:extLst>
          </p:cNvPr>
          <p:cNvSpPr txBox="1"/>
          <p:nvPr/>
        </p:nvSpPr>
        <p:spPr>
          <a:xfrm>
            <a:off x="8229600" y="3429000"/>
            <a:ext cx="29375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>
                <a:solidFill>
                  <a:schemeClr val="accent1">
                    <a:lumMod val="75000"/>
                  </a:schemeClr>
                </a:solidFill>
              </a:rPr>
              <a:t>Αξονικό ρεύμα (όλων των φερμιονικών γεύσεων)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2531930-E1F8-01F9-72B4-30F88AB8B684}"/>
              </a:ext>
            </a:extLst>
          </p:cNvPr>
          <p:cNvSpPr txBox="1"/>
          <p:nvPr/>
        </p:nvSpPr>
        <p:spPr>
          <a:xfrm>
            <a:off x="416369" y="3490923"/>
            <a:ext cx="32557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>
                <a:latin typeface="+mj-lt"/>
              </a:rPr>
              <a:t>μηδενίζεται για </a:t>
            </a:r>
            <a:r>
              <a:rPr lang="en-US" dirty="0">
                <a:effectLst/>
                <a:latin typeface="+mj-lt"/>
              </a:rPr>
              <a:t>FLRW</a:t>
            </a:r>
            <a:r>
              <a:rPr lang="el-GR" dirty="0">
                <a:effectLst/>
                <a:latin typeface="+mj-lt"/>
              </a:rPr>
              <a:t> μετρική</a:t>
            </a:r>
            <a:endParaRPr lang="el-GR" dirty="0"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A9AD927-8D07-27B0-534A-CD609E9D622A}"/>
              </a:ext>
            </a:extLst>
          </p:cNvPr>
          <p:cNvSpPr txBox="1"/>
          <p:nvPr/>
        </p:nvSpPr>
        <p:spPr>
          <a:xfrm>
            <a:off x="4882491" y="3675589"/>
            <a:ext cx="21367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>
                <a:solidFill>
                  <a:schemeClr val="accent2">
                    <a:lumMod val="50000"/>
                  </a:schemeClr>
                </a:solidFill>
              </a:rPr>
              <a:t>προέρχεται από τον όρο της 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contorsion</a:t>
            </a:r>
            <a:endParaRPr lang="el-GR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28" name="Εικόνα 27" descr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\begin{align}\label{3.3}&#10;    \mathcal{S}_{eff}=\mathcal{S}_B + \mathcal{S}_{Dirac} = \,\mathcal{S}_{Dirac}^{Free} + \int d^4x \sqrt{-g} \,\bigg(-\frac{1}{2\kappa^2} R -\frac{1}{6}\,  {\mathcal H}_{\lambda\mu\nu}&#10;{\mathcal H}^{\lambda\mu\nu} -\frac{\alpha^\prime}{8 \kappa}\varepsilon^{abcd}\,\mathcal{H}_{bca} \,J^5_{\,\,d} \bigg)\nonumber&#10;\end{align}&#10;&#10;\end{document}" title="IguanaTex Bitmap Display">
            <a:extLst>
              <a:ext uri="{FF2B5EF4-FFF2-40B4-BE49-F238E27FC236}">
                <a16:creationId xmlns:a16="http://schemas.microsoft.com/office/drawing/2014/main" id="{114E7D56-BE10-56B4-2DFD-1E1129DA5528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544" y="5315941"/>
            <a:ext cx="10777467" cy="661367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48EE7443-8035-A8A0-A177-1DB0A821509B}"/>
              </a:ext>
            </a:extLst>
          </p:cNvPr>
          <p:cNvSpPr txBox="1"/>
          <p:nvPr/>
        </p:nvSpPr>
        <p:spPr>
          <a:xfrm>
            <a:off x="517544" y="4757885"/>
            <a:ext cx="3508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b="1" dirty="0">
                <a:solidFill>
                  <a:srgbClr val="0070C0"/>
                </a:solidFill>
              </a:rPr>
              <a:t>Ολική δράση:</a:t>
            </a:r>
          </a:p>
        </p:txBody>
      </p:sp>
      <p:sp>
        <p:nvSpPr>
          <p:cNvPr id="30" name="Βέλος: Με γωνία 29">
            <a:extLst>
              <a:ext uri="{FF2B5EF4-FFF2-40B4-BE49-F238E27FC236}">
                <a16:creationId xmlns:a16="http://schemas.microsoft.com/office/drawing/2014/main" id="{1070B56B-7CBF-CBCE-8134-E1C8BB85D0EA}"/>
              </a:ext>
            </a:extLst>
          </p:cNvPr>
          <p:cNvSpPr/>
          <p:nvPr/>
        </p:nvSpPr>
        <p:spPr>
          <a:xfrm>
            <a:off x="3377260" y="4607689"/>
            <a:ext cx="715713" cy="613890"/>
          </a:xfrm>
          <a:prstGeom prst="bentArrow">
            <a:avLst>
              <a:gd name="adj1" fmla="val 25234"/>
              <a:gd name="adj2" fmla="val 25709"/>
              <a:gd name="adj3" fmla="val 43438"/>
              <a:gd name="adj4" fmla="val 37670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l-GR">
              <a:solidFill>
                <a:schemeClr val="tx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3CE778E-A6CC-CE4D-7469-9F2FFE7FBB67}"/>
              </a:ext>
            </a:extLst>
          </p:cNvPr>
          <p:cNvSpPr txBox="1"/>
          <p:nvPr/>
        </p:nvSpPr>
        <p:spPr>
          <a:xfrm>
            <a:off x="4363853" y="4523933"/>
            <a:ext cx="43828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Διατηρώντας πάλι την ταυτότητα </a:t>
            </a:r>
            <a:r>
              <a:rPr lang="en-US" dirty="0"/>
              <a:t>Bianchi </a:t>
            </a:r>
            <a:endParaRPr lang="el-GR" dirty="0"/>
          </a:p>
        </p:txBody>
      </p:sp>
      <p:cxnSp>
        <p:nvCxnSpPr>
          <p:cNvPr id="33" name="Ευθύγραμμο βέλος σύνδεσης 32">
            <a:extLst>
              <a:ext uri="{FF2B5EF4-FFF2-40B4-BE49-F238E27FC236}">
                <a16:creationId xmlns:a16="http://schemas.microsoft.com/office/drawing/2014/main" id="{3D8BBD63-61A3-888D-6316-935B1B9017CC}"/>
              </a:ext>
            </a:extLst>
          </p:cNvPr>
          <p:cNvCxnSpPr/>
          <p:nvPr/>
        </p:nvCxnSpPr>
        <p:spPr>
          <a:xfrm>
            <a:off x="8675914" y="4729494"/>
            <a:ext cx="475861" cy="0"/>
          </a:xfrm>
          <a:prstGeom prst="straightConnector1">
            <a:avLst/>
          </a:prstGeom>
          <a:ln w="5715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02B6D0BA-3E09-B249-2AFD-188E5E4FF526}"/>
              </a:ext>
            </a:extLst>
          </p:cNvPr>
          <p:cNvSpPr txBox="1"/>
          <p:nvPr/>
        </p:nvSpPr>
        <p:spPr>
          <a:xfrm>
            <a:off x="9151775" y="4510970"/>
            <a:ext cx="30884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Εισαγωγή </a:t>
            </a:r>
            <a:r>
              <a:rPr lang="el-GR" dirty="0" err="1"/>
              <a:t>πολ</a:t>
            </a:r>
            <a:r>
              <a:rPr lang="el-GR" dirty="0"/>
              <a:t>/</a:t>
            </a:r>
            <a:r>
              <a:rPr lang="el-GR" dirty="0" err="1"/>
              <a:t>στή</a:t>
            </a:r>
            <a:r>
              <a:rPr lang="el-GR" dirty="0"/>
              <a:t> </a:t>
            </a:r>
            <a:r>
              <a:rPr lang="en-US" dirty="0"/>
              <a:t>Lagrange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5148712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4" grpId="0"/>
      <p:bldP spid="25" grpId="0"/>
      <p:bldP spid="29" grpId="0"/>
      <p:bldP spid="30" grpId="0" animBg="1"/>
      <p:bldP spid="31" grpId="0"/>
      <p:bldP spid="3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Οβάλ 27">
            <a:extLst>
              <a:ext uri="{FF2B5EF4-FFF2-40B4-BE49-F238E27FC236}">
                <a16:creationId xmlns:a16="http://schemas.microsoft.com/office/drawing/2014/main" id="{E68B9CA1-237D-681C-356C-F52A54F03B09}"/>
              </a:ext>
            </a:extLst>
          </p:cNvPr>
          <p:cNvSpPr/>
          <p:nvPr/>
        </p:nvSpPr>
        <p:spPr>
          <a:xfrm>
            <a:off x="2619837" y="3582955"/>
            <a:ext cx="2976466" cy="898082"/>
          </a:xfrm>
          <a:prstGeom prst="ellipse">
            <a:avLst/>
          </a:prstGeom>
          <a:ln w="19050">
            <a:solidFill>
              <a:srgbClr val="00206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7" name="Οβάλ 26">
            <a:extLst>
              <a:ext uri="{FF2B5EF4-FFF2-40B4-BE49-F238E27FC236}">
                <a16:creationId xmlns:a16="http://schemas.microsoft.com/office/drawing/2014/main" id="{F23960C7-F832-982F-7E75-AB15D33D3076}"/>
              </a:ext>
            </a:extLst>
          </p:cNvPr>
          <p:cNvSpPr/>
          <p:nvPr/>
        </p:nvSpPr>
        <p:spPr>
          <a:xfrm>
            <a:off x="5374432" y="2742778"/>
            <a:ext cx="2749179" cy="840177"/>
          </a:xfrm>
          <a:prstGeom prst="ellipse">
            <a:avLst/>
          </a:prstGeom>
          <a:ln w="19050">
            <a:solidFill>
              <a:srgbClr val="00206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544A8F62-7A13-38D9-D97D-6FB2583359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B928F-0B69-48ED-BACE-068BE420DEE7}" type="slidenum">
              <a:rPr lang="el-GR" smtClean="0"/>
              <a:t>19</a:t>
            </a:fld>
            <a:endParaRPr lang="el-GR"/>
          </a:p>
        </p:txBody>
      </p:sp>
      <p:pic>
        <p:nvPicPr>
          <p:cNvPr id="6" name="Εικόνα 5" descr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\begin{align}\label{3.5}&#10;    \mathcal{S}^{\,\rm eff} &amp;= \; \int d^{4}x\, \sqrt{-g}\bigg[ -\dfrac{1}{2\kappa^{2}}\, R + \frac{1}{2}\, \partial_\mu b \, \partial^\mu b +\frac{\alpha^\prime\,\sqrt{3}}{96\, \kappa }\, b(x)\,D_\mu\, {\mathcal K}^\mu\,\bigg] \, \nonumber \\&#10;    &amp;+\,\mathcal{S}_{Dirac}^{Free} + \int d^{4}x\, \sqrt{-g}\,\,\frac{\alpha^\prime\,\sqrt{3}}{8\,\kappa}\,D_\mu b\,J^{5\,\mu} + \frac{3\,{\alpha^\prime}^{2}}{128\,\kappa^2}\,\int d^{4}x\, \sqrt{-g}\,J^5_{\mu} \,J^{5\,\mu} + \dots\nonumber&#10;\end{align}&#10;&#10;&#10;\end{document}" title="IguanaTex Bitmap Display">
            <a:extLst>
              <a:ext uri="{FF2B5EF4-FFF2-40B4-BE49-F238E27FC236}">
                <a16:creationId xmlns:a16="http://schemas.microsoft.com/office/drawing/2014/main" id="{CB7B78CA-E226-97F2-D11A-EA8CDC70F44F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9996" y="356115"/>
            <a:ext cx="9074446" cy="144018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7E77746-407F-82D8-E223-FE7EC2EFA851}"/>
              </a:ext>
            </a:extLst>
          </p:cNvPr>
          <p:cNvSpPr txBox="1"/>
          <p:nvPr/>
        </p:nvSpPr>
        <p:spPr>
          <a:xfrm>
            <a:off x="143627" y="346075"/>
            <a:ext cx="1856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Με ολοκλήρωση του πεδίου </a:t>
            </a:r>
          </a:p>
        </p:txBody>
      </p:sp>
      <p:pic>
        <p:nvPicPr>
          <p:cNvPr id="8" name="Εικόνα 7" descr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$\mathcal H$&#10;&#10;\end{document}" title="IguanaTex Bitmap Display">
            <a:extLst>
              <a:ext uri="{FF2B5EF4-FFF2-40B4-BE49-F238E27FC236}">
                <a16:creationId xmlns:a16="http://schemas.microsoft.com/office/drawing/2014/main" id="{753D8444-D0D7-F7B2-E947-746F4891E013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818" y="669240"/>
            <a:ext cx="215861" cy="202578"/>
          </a:xfrm>
          <a:prstGeom prst="rect">
            <a:avLst/>
          </a:prstGeom>
        </p:spPr>
      </p:pic>
      <p:sp>
        <p:nvSpPr>
          <p:cNvPr id="9" name="Βέλος: Δεξιό 8">
            <a:extLst>
              <a:ext uri="{FF2B5EF4-FFF2-40B4-BE49-F238E27FC236}">
                <a16:creationId xmlns:a16="http://schemas.microsoft.com/office/drawing/2014/main" id="{740E819B-0684-29EC-814E-83F5F112F775}"/>
              </a:ext>
            </a:extLst>
          </p:cNvPr>
          <p:cNvSpPr/>
          <p:nvPr/>
        </p:nvSpPr>
        <p:spPr>
          <a:xfrm>
            <a:off x="658699" y="1064400"/>
            <a:ext cx="737119" cy="447869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cxnSp>
        <p:nvCxnSpPr>
          <p:cNvPr id="11" name="Ευθύγραμμο βέλος σύνδεσης 10">
            <a:extLst>
              <a:ext uri="{FF2B5EF4-FFF2-40B4-BE49-F238E27FC236}">
                <a16:creationId xmlns:a16="http://schemas.microsoft.com/office/drawing/2014/main" id="{DA963B28-7B03-58F2-A25B-90114ECA1B11}"/>
              </a:ext>
            </a:extLst>
          </p:cNvPr>
          <p:cNvCxnSpPr>
            <a:cxnSpLocks/>
          </p:cNvCxnSpPr>
          <p:nvPr/>
        </p:nvCxnSpPr>
        <p:spPr>
          <a:xfrm flipH="1">
            <a:off x="2118049" y="2093491"/>
            <a:ext cx="363894" cy="471826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1C27DF0E-3155-4D21-71B3-E1487008CB29}"/>
              </a:ext>
            </a:extLst>
          </p:cNvPr>
          <p:cNvSpPr txBox="1"/>
          <p:nvPr/>
        </p:nvSpPr>
        <p:spPr>
          <a:xfrm>
            <a:off x="2659224" y="1964603"/>
            <a:ext cx="48519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>
                <a:solidFill>
                  <a:srgbClr val="512373"/>
                </a:solidFill>
              </a:rPr>
              <a:t> παραγοντική ολοκλήρωση στον όρο σύζευξης του KR</a:t>
            </a:r>
            <a:r>
              <a:rPr lang="en-US" dirty="0">
                <a:solidFill>
                  <a:srgbClr val="512373"/>
                </a:solidFill>
              </a:rPr>
              <a:t> </a:t>
            </a:r>
            <a:r>
              <a:rPr lang="el-GR" dirty="0" err="1">
                <a:solidFill>
                  <a:srgbClr val="512373"/>
                </a:solidFill>
              </a:rPr>
              <a:t>αξιονίου</a:t>
            </a:r>
            <a:r>
              <a:rPr lang="el-GR" dirty="0">
                <a:solidFill>
                  <a:srgbClr val="512373"/>
                </a:solidFill>
              </a:rPr>
              <a:t> με το φερμιονικό ρεύμα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C6876EA-B40F-793B-F383-C13F265428C4}"/>
              </a:ext>
            </a:extLst>
          </p:cNvPr>
          <p:cNvSpPr txBox="1"/>
          <p:nvPr/>
        </p:nvSpPr>
        <p:spPr>
          <a:xfrm>
            <a:off x="9084242" y="2006238"/>
            <a:ext cx="3038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b="1" dirty="0">
                <a:solidFill>
                  <a:srgbClr val="002060"/>
                </a:solidFill>
              </a:rPr>
              <a:t>Αυτή η δράση σέβεται την συμμετρία μετατόπισης</a:t>
            </a:r>
          </a:p>
        </p:txBody>
      </p:sp>
      <p:pic>
        <p:nvPicPr>
          <p:cNvPr id="24" name="Εικόνα 23" descr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$b(x)\longrightarrow b(x)+ c$&#10;&#10;\end{document}" title="IguanaTex Bitmap Display">
            <a:extLst>
              <a:ext uri="{FF2B5EF4-FFF2-40B4-BE49-F238E27FC236}">
                <a16:creationId xmlns:a16="http://schemas.microsoft.com/office/drawing/2014/main" id="{CDC830EE-EAA9-6DB0-E773-419E31C5A063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1987" y="2864832"/>
            <a:ext cx="2182621" cy="299259"/>
          </a:xfrm>
          <a:prstGeom prst="rect">
            <a:avLst/>
          </a:prstGeom>
        </p:spPr>
      </p:pic>
      <p:cxnSp>
        <p:nvCxnSpPr>
          <p:cNvPr id="26" name="Ευθύγραμμο βέλος σύνδεσης 25">
            <a:extLst>
              <a:ext uri="{FF2B5EF4-FFF2-40B4-BE49-F238E27FC236}">
                <a16:creationId xmlns:a16="http://schemas.microsoft.com/office/drawing/2014/main" id="{75B2B466-F16D-445A-D3AE-E0F5578BDA93}"/>
              </a:ext>
            </a:extLst>
          </p:cNvPr>
          <p:cNvCxnSpPr/>
          <p:nvPr/>
        </p:nvCxnSpPr>
        <p:spPr>
          <a:xfrm flipH="1">
            <a:off x="8808098" y="2862509"/>
            <a:ext cx="401216" cy="301582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9" name="Βέλος: Κάτω 28">
            <a:extLst>
              <a:ext uri="{FF2B5EF4-FFF2-40B4-BE49-F238E27FC236}">
                <a16:creationId xmlns:a16="http://schemas.microsoft.com/office/drawing/2014/main" id="{295CE5B4-7931-9341-56EC-063F620CB0D7}"/>
              </a:ext>
            </a:extLst>
          </p:cNvPr>
          <p:cNvSpPr/>
          <p:nvPr/>
        </p:nvSpPr>
        <p:spPr>
          <a:xfrm rot="16718013">
            <a:off x="9317312" y="3248453"/>
            <a:ext cx="274330" cy="720447"/>
          </a:xfrm>
          <a:prstGeom prst="downArrow">
            <a:avLst>
              <a:gd name="adj1" fmla="val 50000"/>
              <a:gd name="adj2" fmla="val 100440"/>
            </a:avLst>
          </a:prstGeom>
          <a:gradFill flip="none" rotWithShape="1">
            <a:gsLst>
              <a:gs pos="0">
                <a:srgbClr val="002060">
                  <a:tint val="66000"/>
                  <a:satMod val="160000"/>
                </a:srgbClr>
              </a:gs>
              <a:gs pos="50000">
                <a:srgbClr val="002060">
                  <a:tint val="44500"/>
                  <a:satMod val="160000"/>
                </a:srgbClr>
              </a:gs>
              <a:gs pos="100000">
                <a:srgbClr val="002060">
                  <a:tint val="23500"/>
                  <a:satMod val="160000"/>
                </a:srgbClr>
              </a:gs>
            </a:gsLst>
            <a:lin ang="13500000" scaled="1"/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8BCF65F-9F12-39A0-B360-17895616DCE7}"/>
              </a:ext>
            </a:extLst>
          </p:cNvPr>
          <p:cNvSpPr txBox="1"/>
          <p:nvPr/>
        </p:nvSpPr>
        <p:spPr>
          <a:xfrm>
            <a:off x="9937470" y="3509244"/>
            <a:ext cx="1933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b="1" dirty="0">
                <a:solidFill>
                  <a:srgbClr val="002060"/>
                </a:solidFill>
              </a:rPr>
              <a:t>Ανώμαλοι Όροι</a:t>
            </a:r>
          </a:p>
        </p:txBody>
      </p:sp>
      <p:pic>
        <p:nvPicPr>
          <p:cNvPr id="32" name="Εικόνα 31" descr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\begin{align}\label{3.7}&#10; D_\mu \bigg[ \Big( \frac{ \sqrt3}{8} \frac{\alpha^\prime}{\kappa}\, J^{5\mu}  +  \frac{\alpha^\prime}{\kappa}\, \frac{\sqrt{3}}{96}\, {\mathcal K}^\mu  \Big) \bigg]   =  \sqrt{ \frac{3}{8}} \, \frac{\alpha^\prime}{\kappa}\, \Big(\,\frac{e^2}{8\pi^2} \,   {F}^{\mu\nu}\,  \widetilde{F}_{\mu\nu} + \frac{g_s^2}{32\, \pi^2} \, G_{\mu\nu}^a \, \widetilde G^{a\mu\nu} \Big)\nonumber&#10;\end{align}&#10;&#10;\end{document}" title="IguanaTex Bitmap Display">
            <a:extLst>
              <a:ext uri="{FF2B5EF4-FFF2-40B4-BE49-F238E27FC236}">
                <a16:creationId xmlns:a16="http://schemas.microsoft.com/office/drawing/2014/main" id="{F9A0F9E1-3004-8DF4-07F8-7A07CF54B271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699" y="5704530"/>
            <a:ext cx="9516334" cy="738051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6BBD32A2-81F5-725F-8CCF-6AF25FA51736}"/>
              </a:ext>
            </a:extLst>
          </p:cNvPr>
          <p:cNvSpPr txBox="1"/>
          <p:nvPr/>
        </p:nvSpPr>
        <p:spPr>
          <a:xfrm>
            <a:off x="658700" y="4739820"/>
            <a:ext cx="46224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1600" b="1" dirty="0"/>
              <a:t>Υποθέτουμε ότι ισχύει η εξής σχέση κατά την εποχή  της ακτινοβολίας και της ύλης (στηριζόμενοι στην </a:t>
            </a:r>
            <a:r>
              <a:rPr lang="en-US" sz="1600" b="1" dirty="0"/>
              <a:t>RVM </a:t>
            </a:r>
            <a:r>
              <a:rPr lang="el-GR" sz="1600" b="1" dirty="0"/>
              <a:t>κοσμολογία)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B3A3EF4-5C82-3229-03ED-4A07491564F4}"/>
              </a:ext>
            </a:extLst>
          </p:cNvPr>
          <p:cNvSpPr txBox="1"/>
          <p:nvPr/>
        </p:nvSpPr>
        <p:spPr>
          <a:xfrm>
            <a:off x="6576690" y="5248976"/>
            <a:ext cx="14835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3300"/>
                </a:solidFill>
              </a:rPr>
              <a:t>chiral U(1)</a:t>
            </a:r>
            <a:endParaRPr lang="el-GR" b="1" dirty="0">
              <a:solidFill>
                <a:srgbClr val="FF3300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5EA2A58-9C15-ECFF-8B4D-89A0190C98DC}"/>
              </a:ext>
            </a:extLst>
          </p:cNvPr>
          <p:cNvSpPr txBox="1"/>
          <p:nvPr/>
        </p:nvSpPr>
        <p:spPr>
          <a:xfrm>
            <a:off x="8063866" y="5237064"/>
            <a:ext cx="2040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3300"/>
                </a:solidFill>
              </a:rPr>
              <a:t>QCD chiral SU(3)</a:t>
            </a:r>
            <a:endParaRPr lang="el-GR" b="1" dirty="0">
              <a:solidFill>
                <a:srgbClr val="FF3300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643CDA5-5567-63AC-6815-49475E89B2FB}"/>
              </a:ext>
            </a:extLst>
          </p:cNvPr>
          <p:cNvSpPr txBox="1"/>
          <p:nvPr/>
        </p:nvSpPr>
        <p:spPr>
          <a:xfrm>
            <a:off x="10202879" y="4800879"/>
            <a:ext cx="20407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600" b="1" dirty="0">
                <a:effectLst/>
                <a:latin typeface="Arial" panose="020B0604020202020204" pitchFamily="34" charset="0"/>
              </a:rPr>
              <a:t>a = 1, . . . 8 να είναι ένας </a:t>
            </a:r>
            <a:r>
              <a:rPr lang="el-GR" sz="1600" b="1" dirty="0" err="1">
                <a:effectLst/>
                <a:latin typeface="Arial" panose="020B0604020202020204" pitchFamily="34" charset="0"/>
              </a:rPr>
              <a:t>adjoint</a:t>
            </a:r>
            <a:r>
              <a:rPr lang="el-GR" sz="1600" b="1" dirty="0">
                <a:effectLst/>
                <a:latin typeface="Arial" panose="020B0604020202020204" pitchFamily="34" charset="0"/>
              </a:rPr>
              <a:t> SU(3) δείκτης χρώματος</a:t>
            </a:r>
            <a:endParaRPr lang="el-GR" sz="1600" b="1" dirty="0"/>
          </a:p>
        </p:txBody>
      </p:sp>
      <p:cxnSp>
        <p:nvCxnSpPr>
          <p:cNvPr id="38" name="Ευθύγραμμο βέλος σύνδεσης 37">
            <a:extLst>
              <a:ext uri="{FF2B5EF4-FFF2-40B4-BE49-F238E27FC236}">
                <a16:creationId xmlns:a16="http://schemas.microsoft.com/office/drawing/2014/main" id="{DCDC4D07-C253-62FD-3A5E-B0A43D67F4B7}"/>
              </a:ext>
            </a:extLst>
          </p:cNvPr>
          <p:cNvCxnSpPr>
            <a:cxnSpLocks/>
          </p:cNvCxnSpPr>
          <p:nvPr/>
        </p:nvCxnSpPr>
        <p:spPr>
          <a:xfrm flipV="1">
            <a:off x="9824845" y="5433642"/>
            <a:ext cx="365594" cy="35711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" name="Ευθύγραμμο βέλος σύνδεσης 4">
            <a:extLst>
              <a:ext uri="{FF2B5EF4-FFF2-40B4-BE49-F238E27FC236}">
                <a16:creationId xmlns:a16="http://schemas.microsoft.com/office/drawing/2014/main" id="{74F0A50F-8CFE-7980-FF1B-8AA8C5701593}"/>
              </a:ext>
            </a:extLst>
          </p:cNvPr>
          <p:cNvCxnSpPr>
            <a:cxnSpLocks/>
          </p:cNvCxnSpPr>
          <p:nvPr/>
        </p:nvCxnSpPr>
        <p:spPr>
          <a:xfrm>
            <a:off x="8610600" y="4870580"/>
            <a:ext cx="0" cy="345797"/>
          </a:xfrm>
          <a:prstGeom prst="straightConnector1">
            <a:avLst/>
          </a:prstGeom>
          <a:ln>
            <a:solidFill>
              <a:srgbClr val="2015F7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EA907255-5181-C1EC-E61F-14E261AB21C8}"/>
              </a:ext>
            </a:extLst>
          </p:cNvPr>
          <p:cNvSpPr txBox="1"/>
          <p:nvPr/>
        </p:nvSpPr>
        <p:spPr>
          <a:xfrm>
            <a:off x="7137666" y="4488003"/>
            <a:ext cx="30764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>
                <a:solidFill>
                  <a:srgbClr val="2015F7"/>
                </a:solidFill>
              </a:rPr>
              <a:t>Σε αυτήν θα επικεντρωθούμε</a:t>
            </a:r>
          </a:p>
        </p:txBody>
      </p:sp>
      <p:pic>
        <p:nvPicPr>
          <p:cNvPr id="14" name="Εικόνα 13" descr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\begin{align}\label{3.6n}&#10;    \mathcal{S}^{\,\rm eff} &amp;= \; \int d^{4}x\, \sqrt{-g}\bigg[ -\dfrac{1}{2\kappa^{2}}\, R + \frac{1}{2}\, \partial_\mu b \, \partial^\mu b +\frac{\alpha^\prime\,\sqrt{3}}{96\, \kappa }\, b(x)\,D_\mu\, {\mathcal K}^\mu\,\bigg] \, \nonumber \\&#10;    &amp;+\,\mathcal{S}_{Dirac}^{Free} - \int d^{4}x\, \sqrt{-g}\,\frac{\alpha^\prime\,\sqrt{3}}{8\,\kappa}\, b \,D_\mu \,J^{5\,\mu} + \frac{3\,{\alpha^\prime}^{2}}{128\,\kappa^2}\,\int d^{4}x\, \sqrt{-g}\,J^5_{\mu} \,J^{5\,\mu} + \dots\nonumber&#10;\end{align}&#10;&#10;&#10;\end{document}" title="IguanaTex Bitmap Display">
            <a:extLst>
              <a:ext uri="{FF2B5EF4-FFF2-40B4-BE49-F238E27FC236}">
                <a16:creationId xmlns:a16="http://schemas.microsoft.com/office/drawing/2014/main" id="{D05AB308-8904-2E4C-3382-82FE22CEB37B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205" y="2845460"/>
            <a:ext cx="9399555" cy="1491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750802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7" grpId="0" animBg="1"/>
      <p:bldP spid="16" grpId="0"/>
      <p:bldP spid="23" grpId="0"/>
      <p:bldP spid="29" grpId="0" animBg="1"/>
      <p:bldP spid="30" grpId="0"/>
      <p:bldP spid="33" grpId="0"/>
      <p:bldP spid="34" grpId="0"/>
      <p:bldP spid="35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0533AC05-0978-C8EB-BDDF-283820239D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l-GR" sz="3200" b="1" dirty="0">
                <a:latin typeface="Cambria" panose="02040503050406030204" pitchFamily="18" charset="0"/>
                <a:ea typeface="Cambria" panose="02040503050406030204" pitchFamily="18" charset="0"/>
              </a:rPr>
              <a:t>Περίγραμμα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03812E33-A5AB-B22D-4F06-9C6208DD52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7914" y="1825625"/>
            <a:ext cx="11653935" cy="4351339"/>
          </a:xfrm>
        </p:spPr>
        <p:txBody>
          <a:bodyPr/>
          <a:lstStyle/>
          <a:p>
            <a:r>
              <a:rPr lang="el-GR" dirty="0">
                <a:ea typeface="Cambria" panose="02040503050406030204" pitchFamily="18" charset="0"/>
              </a:rPr>
              <a:t>Εισαγωγή</a:t>
            </a:r>
          </a:p>
          <a:p>
            <a:r>
              <a:rPr lang="el-GR" dirty="0">
                <a:ea typeface="Cambria" panose="02040503050406030204" pitchFamily="18" charset="0"/>
              </a:rPr>
              <a:t>Κβαντική ηλεκτροδυναμική</a:t>
            </a:r>
            <a:r>
              <a:rPr lang="en-US" dirty="0">
                <a:ea typeface="Cambria" panose="02040503050406030204" pitchFamily="18" charset="0"/>
              </a:rPr>
              <a:t> </a:t>
            </a:r>
            <a:r>
              <a:rPr lang="el-GR" dirty="0">
                <a:ea typeface="Cambria" panose="02040503050406030204" pitchFamily="18" charset="0"/>
              </a:rPr>
              <a:t>σε χωρόχρονο με στρέψη (</a:t>
            </a:r>
            <a:r>
              <a:rPr lang="en-US" dirty="0">
                <a:ea typeface="Cambria" panose="02040503050406030204" pitchFamily="18" charset="0"/>
              </a:rPr>
              <a:t>toy model</a:t>
            </a:r>
            <a:r>
              <a:rPr lang="el-GR" dirty="0">
                <a:ea typeface="Cambria" panose="02040503050406030204" pitchFamily="18" charset="0"/>
              </a:rPr>
              <a:t>)</a:t>
            </a:r>
          </a:p>
          <a:p>
            <a:r>
              <a:rPr lang="el-GR" dirty="0">
                <a:ea typeface="Cambria" panose="02040503050406030204" pitchFamily="18" charset="0"/>
              </a:rPr>
              <a:t>Ενεργή βαρυτική θεωρία με στρέψη, εμπνευσμένη από την </a:t>
            </a:r>
            <a:r>
              <a:rPr lang="en-US" dirty="0">
                <a:ea typeface="Cambria" panose="02040503050406030204" pitchFamily="18" charset="0"/>
              </a:rPr>
              <a:t>string theory </a:t>
            </a:r>
            <a:endParaRPr lang="el-GR" dirty="0">
              <a:ea typeface="Cambria" panose="02040503050406030204" pitchFamily="18" charset="0"/>
            </a:endParaRPr>
          </a:p>
          <a:p>
            <a:r>
              <a:rPr lang="el-GR" dirty="0">
                <a:ea typeface="Cambria" panose="02040503050406030204" pitchFamily="18" charset="0"/>
              </a:rPr>
              <a:t>Εποχή μετά τον πληθωρισμό και </a:t>
            </a:r>
            <a:r>
              <a:rPr lang="en-US" dirty="0">
                <a:ea typeface="Cambria" panose="02040503050406030204" pitchFamily="18" charset="0"/>
              </a:rPr>
              <a:t>QCD</a:t>
            </a:r>
            <a:r>
              <a:rPr lang="el-GR" dirty="0">
                <a:ea typeface="Cambria" panose="02040503050406030204" pitchFamily="18" charset="0"/>
              </a:rPr>
              <a:t> αξιονική σκοτεινή ύλη</a:t>
            </a:r>
          </a:p>
          <a:p>
            <a:r>
              <a:rPr lang="el-GR" dirty="0">
                <a:ea typeface="Cambria" panose="02040503050406030204" pitchFamily="18" charset="0"/>
              </a:rPr>
              <a:t>Συμπεράσματα</a:t>
            </a:r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C44624F4-6B85-3B62-83FE-20E9E56993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B928F-0B69-48ED-BACE-068BE420DEE7}" type="slidenum">
              <a:rPr lang="el-GR" smtClean="0"/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141513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Ορθογώνιο 18">
            <a:extLst>
              <a:ext uri="{FF2B5EF4-FFF2-40B4-BE49-F238E27FC236}">
                <a16:creationId xmlns:a16="http://schemas.microsoft.com/office/drawing/2014/main" id="{6A6C6FF1-2E6B-B5E8-462B-2B8537E3C691}"/>
              </a:ext>
            </a:extLst>
          </p:cNvPr>
          <p:cNvSpPr/>
          <p:nvPr/>
        </p:nvSpPr>
        <p:spPr>
          <a:xfrm>
            <a:off x="401216" y="2715208"/>
            <a:ext cx="8209384" cy="830997"/>
          </a:xfrm>
          <a:prstGeom prst="rect">
            <a:avLst/>
          </a:prstGeom>
          <a:ln w="19050">
            <a:solidFill>
              <a:srgbClr val="2015F7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CBA04109-0C59-215A-8CE7-A1DB11418A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B928F-0B69-48ED-BACE-068BE420DEE7}" type="slidenum">
              <a:rPr lang="el-GR" smtClean="0"/>
              <a:t>20</a:t>
            </a:fld>
            <a:endParaRPr lang="el-GR"/>
          </a:p>
        </p:txBody>
      </p:sp>
      <p:pic>
        <p:nvPicPr>
          <p:cNvPr id="6" name="Εικόνα 5" descr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\begin{align}\label{3.8}&#10;     &amp;\mathcal{S}^{\,\rm eff} \,\,\ni \,\int d^{4}x\sqrt{-g}\,\bigg[ \frac{1}{2}\, \partial_\mu b \, \partial^\mu b - \frac{\alpha^\prime\,\sqrt{3}}{8\,\kappa}\,b(x)\, D_\mu\,J^{5\,\mu} \bigg] \Rightarrow  S^{\rm eff}_b &amp; =  \int d^{4}x\sqrt{-g}\,\bigg[ \frac{1}{2}\, \partial_\mu b \, \partial^\mu b \, - \sqrt{\frac{3}{8}} \, \frac{\alpha^\prime}{\kappa}\,\frac{g_s^2}{32\, \pi^2} \, G_{\mu\nu}^a \, \widetilde G^{a\mu\nu} \bigg]\nonumber&#10;\end{align}&#10;&#10;\end{document}" title="IguanaTex Bitmap Display">
            <a:extLst>
              <a:ext uri="{FF2B5EF4-FFF2-40B4-BE49-F238E27FC236}">
                <a16:creationId xmlns:a16="http://schemas.microsoft.com/office/drawing/2014/main" id="{F5421E5F-BB5C-1940-AB48-0F0906989016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144" y="858418"/>
            <a:ext cx="11835712" cy="61162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23C4E15-28B8-07A5-A6F2-05D40AFE6A8C}"/>
              </a:ext>
            </a:extLst>
          </p:cNvPr>
          <p:cNvSpPr txBox="1"/>
          <p:nvPr/>
        </p:nvSpPr>
        <p:spPr>
          <a:xfrm>
            <a:off x="1314061" y="205274"/>
            <a:ext cx="95638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000" dirty="0"/>
              <a:t>Κατά την </a:t>
            </a:r>
            <a:r>
              <a:rPr lang="en-US" sz="2000" dirty="0"/>
              <a:t>QCD </a:t>
            </a:r>
            <a:r>
              <a:rPr lang="el-GR" sz="2000" dirty="0"/>
              <a:t>εποχή, έχουμε μόνο </a:t>
            </a:r>
            <a:r>
              <a:rPr lang="en-US" sz="2000" dirty="0"/>
              <a:t>QCD</a:t>
            </a:r>
            <a:r>
              <a:rPr lang="el-GR" sz="2000" dirty="0"/>
              <a:t> χειραλικές ανωμαλίες</a:t>
            </a:r>
          </a:p>
        </p:txBody>
      </p:sp>
      <p:pic>
        <p:nvPicPr>
          <p:cNvPr id="9" name="Εικόνα 8" descr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\begin{align}\label{3.12}&#10;     \mathcal U(b)^{\,\rm QCD}  \simeq \,\Lambda^4_{\rm QCD} \, \bigg[1 - {\rm cos}\bigg(\frac{b(x)}{f_b}\bigg)\bigg] \quad\,\,\text{με}\,\,\,  f_b \equiv \sqrt{\frac{8}{3}} \, \frac{\kappa}{\alpha^\prime} =  \sqrt{\frac{8}{3}} \, \Big(\frac{M_s}{M_{\rm Pl}}\Big)^2\, M_{\rm Pl} \nonumber&#10;\end{align}&#10;&#10;\end{document}" title="IguanaTex Bitmap Display">
            <a:extLst>
              <a:ext uri="{FF2B5EF4-FFF2-40B4-BE49-F238E27FC236}">
                <a16:creationId xmlns:a16="http://schemas.microsoft.com/office/drawing/2014/main" id="{8EAF3309-7B0E-291D-21DD-6DAB428F1290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691" y="2821113"/>
            <a:ext cx="7784125" cy="611620"/>
          </a:xfrm>
          <a:prstGeom prst="rect">
            <a:avLst/>
          </a:prstGeom>
        </p:spPr>
      </p:pic>
      <p:cxnSp>
        <p:nvCxnSpPr>
          <p:cNvPr id="11" name="Ευθύγραμμο βέλος σύνδεσης 10">
            <a:extLst>
              <a:ext uri="{FF2B5EF4-FFF2-40B4-BE49-F238E27FC236}">
                <a16:creationId xmlns:a16="http://schemas.microsoft.com/office/drawing/2014/main" id="{0A86A12F-0F4C-B79B-8010-A006637B4684}"/>
              </a:ext>
            </a:extLst>
          </p:cNvPr>
          <p:cNvCxnSpPr>
            <a:cxnSpLocks/>
          </p:cNvCxnSpPr>
          <p:nvPr/>
        </p:nvCxnSpPr>
        <p:spPr>
          <a:xfrm flipV="1">
            <a:off x="10599577" y="1611585"/>
            <a:ext cx="0" cy="35456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DBCA25E5-C99F-FCDA-963F-81A988A68BD7}"/>
              </a:ext>
            </a:extLst>
          </p:cNvPr>
          <p:cNvSpPr txBox="1"/>
          <p:nvPr/>
        </p:nvSpPr>
        <p:spPr>
          <a:xfrm>
            <a:off x="9313940" y="1966148"/>
            <a:ext cx="25712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1600" b="1" dirty="0">
                <a:solidFill>
                  <a:srgbClr val="FF0000"/>
                </a:solidFill>
              </a:rPr>
              <a:t>Παραμένουσες χειραλικές ανωμαλίες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3025DE1-669F-B97B-F14E-EF2D65390018}"/>
              </a:ext>
            </a:extLst>
          </p:cNvPr>
          <p:cNvSpPr txBox="1"/>
          <p:nvPr/>
        </p:nvSpPr>
        <p:spPr>
          <a:xfrm>
            <a:off x="3373750" y="1695563"/>
            <a:ext cx="3270792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l-GR" sz="1600" dirty="0"/>
              <a:t>Μη </a:t>
            </a:r>
            <a:r>
              <a:rPr lang="el-GR" sz="1600" dirty="0" err="1"/>
              <a:t>διαταρακτικά</a:t>
            </a:r>
            <a:r>
              <a:rPr lang="el-GR" sz="1600" dirty="0"/>
              <a:t> κβαντικά φαινόμενα (</a:t>
            </a:r>
            <a:r>
              <a:rPr lang="el-GR" sz="1600" dirty="0" err="1"/>
              <a:t>instantons</a:t>
            </a:r>
            <a:r>
              <a:rPr lang="el-GR" sz="1600" dirty="0"/>
              <a:t>) παράγουν περιοδικά </a:t>
            </a:r>
            <a:r>
              <a:rPr lang="el-GR" sz="1600" dirty="0" err="1"/>
              <a:t>αξιονικά</a:t>
            </a:r>
            <a:r>
              <a:rPr lang="el-GR" sz="1600" dirty="0"/>
              <a:t> δυναμικά</a:t>
            </a:r>
          </a:p>
        </p:txBody>
      </p:sp>
      <p:sp>
        <p:nvSpPr>
          <p:cNvPr id="18" name="Βέλος: Κάτω 17">
            <a:extLst>
              <a:ext uri="{FF2B5EF4-FFF2-40B4-BE49-F238E27FC236}">
                <a16:creationId xmlns:a16="http://schemas.microsoft.com/office/drawing/2014/main" id="{BAF3BE48-A970-75BB-FDFE-09A5951E9549}"/>
              </a:ext>
            </a:extLst>
          </p:cNvPr>
          <p:cNvSpPr/>
          <p:nvPr/>
        </p:nvSpPr>
        <p:spPr>
          <a:xfrm rot="3575727">
            <a:off x="7833356" y="1458364"/>
            <a:ext cx="378592" cy="1281582"/>
          </a:xfrm>
          <a:prstGeom prst="downArrow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  <p:pic>
        <p:nvPicPr>
          <p:cNvPr id="21" name="Εικόνα 20" descr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$\Lambda_{\rm QCD} \sim 218~{\rm MeV}$&#10;&#10;&#10;\end{document}" title="IguanaTex Bitmap Display">
            <a:extLst>
              <a:ext uri="{FF2B5EF4-FFF2-40B4-BE49-F238E27FC236}">
                <a16:creationId xmlns:a16="http://schemas.microsoft.com/office/drawing/2014/main" id="{01C0706E-331C-FF85-E908-C1E0D81F5B18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3167" y="2914798"/>
            <a:ext cx="1890142" cy="244882"/>
          </a:xfrm>
          <a:prstGeom prst="rect">
            <a:avLst/>
          </a:prstGeom>
        </p:spPr>
      </p:pic>
      <p:cxnSp>
        <p:nvCxnSpPr>
          <p:cNvPr id="23" name="Ευθύγραμμο βέλος σύνδεσης 22">
            <a:extLst>
              <a:ext uri="{FF2B5EF4-FFF2-40B4-BE49-F238E27FC236}">
                <a16:creationId xmlns:a16="http://schemas.microsoft.com/office/drawing/2014/main" id="{EC67BEF2-CC85-765C-5BD6-2DEFBEC549EE}"/>
              </a:ext>
            </a:extLst>
          </p:cNvPr>
          <p:cNvCxnSpPr>
            <a:cxnSpLocks/>
          </p:cNvCxnSpPr>
          <p:nvPr/>
        </p:nvCxnSpPr>
        <p:spPr>
          <a:xfrm>
            <a:off x="2183363" y="3734853"/>
            <a:ext cx="0" cy="1077218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623565CD-02E2-B433-9E78-D6036EAC23F0}"/>
              </a:ext>
            </a:extLst>
          </p:cNvPr>
          <p:cNvSpPr txBox="1"/>
          <p:nvPr/>
        </p:nvSpPr>
        <p:spPr>
          <a:xfrm>
            <a:off x="2294377" y="3726096"/>
            <a:ext cx="375390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600" b="1" dirty="0"/>
              <a:t>Το δυναμικό σπάει την συμμετρία μετατόπισης, λόγω ύπαρξης ενός </a:t>
            </a:r>
            <a:r>
              <a:rPr lang="el-GR" sz="1600" b="1" dirty="0" err="1"/>
              <a:t>τοπολογικού</a:t>
            </a:r>
            <a:r>
              <a:rPr lang="el-GR" sz="1600" b="1" dirty="0"/>
              <a:t> δείκτη </a:t>
            </a:r>
            <a:r>
              <a:rPr lang="el-GR" sz="1600" b="1" dirty="0" err="1"/>
              <a:t>Pontryagin</a:t>
            </a:r>
            <a:r>
              <a:rPr lang="el-GR" sz="1600" b="1" dirty="0"/>
              <a:t>, ο οποίος λαμβάνει μόνο ακέραιες τιμές</a:t>
            </a:r>
          </a:p>
        </p:txBody>
      </p:sp>
      <p:pic>
        <p:nvPicPr>
          <p:cNvPr id="27" name="Εικόνα 26" descr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\begin{equation}&#10;q=\frac{g_s^2}{16 \pi^2} \int d^4 x \,\operatorname{tr} \Big(G \tilde{G}\Big)=\frac{g_s^2}{32 \pi^2} \int d^4 x \,G_{\mu \nu}^a \tilde{G}^{a \mu \nu} \quad \text{με} \quad q \in \mathbb{Z} \nonumber&#10;\end{equation}&#10;&#10;\end{document}" title="IguanaTex Bitmap Display">
            <a:extLst>
              <a:ext uri="{FF2B5EF4-FFF2-40B4-BE49-F238E27FC236}">
                <a16:creationId xmlns:a16="http://schemas.microsoft.com/office/drawing/2014/main" id="{A4BBFCDE-7720-7FF5-4FB0-E443580A1820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394" y="5059525"/>
            <a:ext cx="7099258" cy="624163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F7802CD7-BB8A-41F4-1536-CA2BC193FBEB}"/>
              </a:ext>
            </a:extLst>
          </p:cNvPr>
          <p:cNvSpPr txBox="1"/>
          <p:nvPr/>
        </p:nvSpPr>
        <p:spPr>
          <a:xfrm>
            <a:off x="1866122" y="5887710"/>
            <a:ext cx="50105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(</a:t>
            </a:r>
            <a:r>
              <a:rPr lang="el-GR" sz="1600" b="1" dirty="0"/>
              <a:t>Διατήρηση </a:t>
            </a:r>
            <a:r>
              <a:rPr lang="el-GR" sz="1600" b="1" dirty="0" err="1"/>
              <a:t>τοπολογικού</a:t>
            </a:r>
            <a:r>
              <a:rPr lang="el-GR" sz="1600" b="1" dirty="0"/>
              <a:t> φορτίου</a:t>
            </a:r>
            <a:r>
              <a:rPr lang="en-US" sz="1600" b="1" dirty="0"/>
              <a:t>)</a:t>
            </a:r>
            <a:endParaRPr lang="el-GR" sz="1600" b="1" dirty="0"/>
          </a:p>
        </p:txBody>
      </p:sp>
      <p:pic>
        <p:nvPicPr>
          <p:cNvPr id="32" name="Εικόνα 31" descr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\begin{align}\label{3.11}&#10;     \xRightarrow[\text{\tl{axion}}]{\text{\tl{KR}}} \quad b(x) \, \rightarrow \, b(x) + 2\pi\, f_b\nonumber&#10;\end{align}&#10;&#10;\end{document}" title="IguanaTex Bitmap Display">
            <a:extLst>
              <a:ext uri="{FF2B5EF4-FFF2-40B4-BE49-F238E27FC236}">
                <a16:creationId xmlns:a16="http://schemas.microsoft.com/office/drawing/2014/main" id="{3B120E2F-1982-10DE-2EE3-ADBD8F6A55C9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7861" y="5125430"/>
            <a:ext cx="3048087" cy="503434"/>
          </a:xfrm>
          <a:prstGeom prst="rect">
            <a:avLst/>
          </a:prstGeom>
        </p:spPr>
      </p:pic>
      <p:pic>
        <p:nvPicPr>
          <p:cNvPr id="33" name="Εικόνα 32" descr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$b(x)\longrightarrow b(x)+ c$&#10;&#10;\end{document}" title="IguanaTex Bitmap Display">
            <a:extLst>
              <a:ext uri="{FF2B5EF4-FFF2-40B4-BE49-F238E27FC236}">
                <a16:creationId xmlns:a16="http://schemas.microsoft.com/office/drawing/2014/main" id="{2B6359AA-8BC3-461F-26FC-DC50D4021C11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6770" y="3958870"/>
            <a:ext cx="1911221" cy="262047"/>
          </a:xfrm>
          <a:prstGeom prst="rect">
            <a:avLst/>
          </a:prstGeom>
        </p:spPr>
      </p:pic>
      <p:sp>
        <p:nvSpPr>
          <p:cNvPr id="34" name="Σύμβολο πολλαπλασιασμού 33">
            <a:extLst>
              <a:ext uri="{FF2B5EF4-FFF2-40B4-BE49-F238E27FC236}">
                <a16:creationId xmlns:a16="http://schemas.microsoft.com/office/drawing/2014/main" id="{77A359F6-2EC3-0DB1-7926-5C3957099E5A}"/>
              </a:ext>
            </a:extLst>
          </p:cNvPr>
          <p:cNvSpPr/>
          <p:nvPr/>
        </p:nvSpPr>
        <p:spPr>
          <a:xfrm>
            <a:off x="9404744" y="3077201"/>
            <a:ext cx="2389666" cy="2089910"/>
          </a:xfrm>
          <a:prstGeom prst="mathMultiply">
            <a:avLst>
              <a:gd name="adj1" fmla="val 2154"/>
            </a:avLst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cxnSp>
        <p:nvCxnSpPr>
          <p:cNvPr id="36" name="Ευθύγραμμο βέλος σύνδεσης 35">
            <a:extLst>
              <a:ext uri="{FF2B5EF4-FFF2-40B4-BE49-F238E27FC236}">
                <a16:creationId xmlns:a16="http://schemas.microsoft.com/office/drawing/2014/main" id="{19BDFF67-854A-83DE-7FFD-52D7F0155BCA}"/>
              </a:ext>
            </a:extLst>
          </p:cNvPr>
          <p:cNvCxnSpPr>
            <a:cxnSpLocks/>
          </p:cNvCxnSpPr>
          <p:nvPr/>
        </p:nvCxnSpPr>
        <p:spPr>
          <a:xfrm flipH="1">
            <a:off x="7660433" y="3652110"/>
            <a:ext cx="223934" cy="30372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44" name="Εικόνα 43" descr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$M_{\rm Pl} =  \kappa^{-1}=  2.4 \times 10^{18}$\tl{~GeV}&#10;&#10;\end{document}" title="IguanaTex Bitmap Display">
            <a:extLst>
              <a:ext uri="{FF2B5EF4-FFF2-40B4-BE49-F238E27FC236}">
                <a16:creationId xmlns:a16="http://schemas.microsoft.com/office/drawing/2014/main" id="{1E43BA39-5BFC-6640-9126-2A5BCD74C6A6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9296" y="4069309"/>
            <a:ext cx="2989029" cy="229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14433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6" grpId="0"/>
      <p:bldP spid="17" grpId="0" animBg="1"/>
      <p:bldP spid="18" grpId="0" animBg="1"/>
      <p:bldP spid="25" grpId="0"/>
      <p:bldP spid="30" grpId="0"/>
      <p:bldP spid="3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Ορθογώνιο 61">
            <a:extLst>
              <a:ext uri="{FF2B5EF4-FFF2-40B4-BE49-F238E27FC236}">
                <a16:creationId xmlns:a16="http://schemas.microsoft.com/office/drawing/2014/main" id="{FD78276B-ABDE-DEA0-CAE9-8BF64E261B48}"/>
              </a:ext>
            </a:extLst>
          </p:cNvPr>
          <p:cNvSpPr/>
          <p:nvPr/>
        </p:nvSpPr>
        <p:spPr>
          <a:xfrm>
            <a:off x="3158152" y="5854316"/>
            <a:ext cx="5484846" cy="59208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  <p:sp>
        <p:nvSpPr>
          <p:cNvPr id="38" name="Ορθογώνιο 37">
            <a:extLst>
              <a:ext uri="{FF2B5EF4-FFF2-40B4-BE49-F238E27FC236}">
                <a16:creationId xmlns:a16="http://schemas.microsoft.com/office/drawing/2014/main" id="{153DF1C0-2272-F7A1-2C96-072747388948}"/>
              </a:ext>
            </a:extLst>
          </p:cNvPr>
          <p:cNvSpPr/>
          <p:nvPr/>
        </p:nvSpPr>
        <p:spPr>
          <a:xfrm>
            <a:off x="6581193" y="2203352"/>
            <a:ext cx="5089586" cy="557869"/>
          </a:xfrm>
          <a:prstGeom prst="rect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1" name="Ορθογώνιο 20">
            <a:extLst>
              <a:ext uri="{FF2B5EF4-FFF2-40B4-BE49-F238E27FC236}">
                <a16:creationId xmlns:a16="http://schemas.microsoft.com/office/drawing/2014/main" id="{48E5E2C5-7D03-A2E5-B9D0-C93BEC01B3A3}"/>
              </a:ext>
            </a:extLst>
          </p:cNvPr>
          <p:cNvSpPr/>
          <p:nvPr/>
        </p:nvSpPr>
        <p:spPr>
          <a:xfrm>
            <a:off x="4226768" y="1063688"/>
            <a:ext cx="3108648" cy="523221"/>
          </a:xfrm>
          <a:prstGeom prst="rect">
            <a:avLst/>
          </a:prstGeom>
          <a:ln w="285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ABB60D9D-D4B8-3D78-6519-C6BB63E768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B928F-0B69-48ED-BACE-068BE420DEE7}" type="slidenum">
              <a:rPr lang="el-GR" smtClean="0"/>
              <a:t>21</a:t>
            </a:fld>
            <a:endParaRPr lang="el-GR"/>
          </a:p>
        </p:txBody>
      </p:sp>
      <p:pic>
        <p:nvPicPr>
          <p:cNvPr id="6" name="Εικόνα 5" descr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\begin{align}\label{3.13}&#10;    \sqrt{\alpha^\prime }  = M_s^{-1} \sim \kappa = \frac{\sqrt{8\,\pi}}{M_P} =M_{\rm Pl}^{-1} \sim (2.4 \times 10^{18})^{-1} \, {\rm GeV}^{-1}\nonumber&#10;\end{align}&#10;&#10;\end{document}" title="IguanaTex Bitmap Display">
            <a:extLst>
              <a:ext uri="{FF2B5EF4-FFF2-40B4-BE49-F238E27FC236}">
                <a16:creationId xmlns:a16="http://schemas.microsoft.com/office/drawing/2014/main" id="{82117A63-00F3-1334-BF13-3DC7C965A5C1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225" y="224790"/>
            <a:ext cx="5389984" cy="51525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542DE1C-3520-BC7A-01F5-18ECD0A45E48}"/>
              </a:ext>
            </a:extLst>
          </p:cNvPr>
          <p:cNvSpPr txBox="1"/>
          <p:nvPr/>
        </p:nvSpPr>
        <p:spPr>
          <a:xfrm>
            <a:off x="264368" y="298577"/>
            <a:ext cx="63168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Εν γένει είναι                      και κάποιος μπορεί να θεωρήσει ότι</a:t>
            </a:r>
          </a:p>
        </p:txBody>
      </p:sp>
      <p:pic>
        <p:nvPicPr>
          <p:cNvPr id="9" name="Εικόνα 8" descr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$\sqrt{\alpha^\prime} \ne \kappa$&#10;&#10;\end{document}" title="IguanaTex Bitmap Display">
            <a:extLst>
              <a:ext uri="{FF2B5EF4-FFF2-40B4-BE49-F238E27FC236}">
                <a16:creationId xmlns:a16="http://schemas.microsoft.com/office/drawing/2014/main" id="{8DC46967-291B-9C5D-397B-DCA3AA276016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1543" y="356934"/>
            <a:ext cx="811886" cy="250971"/>
          </a:xfrm>
          <a:prstGeom prst="rect">
            <a:avLst/>
          </a:prstGeom>
        </p:spPr>
      </p:pic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71E87A1-F043-BFB5-2C24-4828CBAE05B6}"/>
              </a:ext>
            </a:extLst>
          </p:cNvPr>
          <p:cNvSpPr/>
          <p:nvPr/>
        </p:nvSpPr>
        <p:spPr>
          <a:xfrm>
            <a:off x="264368" y="923730"/>
            <a:ext cx="2631233" cy="90507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err="1">
                <a:solidFill>
                  <a:schemeClr val="tx1"/>
                </a:solidFill>
              </a:rPr>
              <a:t>Basilakos</a:t>
            </a:r>
            <a:r>
              <a:rPr lang="en-US" sz="1600" b="1" dirty="0">
                <a:solidFill>
                  <a:schemeClr val="tx1"/>
                </a:solidFill>
              </a:rPr>
              <a:t>, N</a:t>
            </a:r>
            <a:r>
              <a:rPr lang="el-GR" sz="1600" b="1" dirty="0">
                <a:solidFill>
                  <a:schemeClr val="tx1"/>
                </a:solidFill>
              </a:rPr>
              <a:t>ΕΜ</a:t>
            </a:r>
            <a:r>
              <a:rPr lang="en-US" sz="1600" b="1" dirty="0">
                <a:solidFill>
                  <a:schemeClr val="tx1"/>
                </a:solidFill>
              </a:rPr>
              <a:t>, </a:t>
            </a:r>
            <a:r>
              <a:rPr lang="en-US" sz="1600" b="1" dirty="0" err="1">
                <a:solidFill>
                  <a:schemeClr val="tx1"/>
                </a:solidFill>
              </a:rPr>
              <a:t>Peracaula</a:t>
            </a:r>
            <a:r>
              <a:rPr lang="en-US" sz="1600" b="1" dirty="0">
                <a:solidFill>
                  <a:schemeClr val="tx1"/>
                </a:solidFill>
              </a:rPr>
              <a:t> (Physics Letters B, vol. 803, p.135342</a:t>
            </a:r>
            <a:r>
              <a:rPr lang="el-GR" sz="1600" b="1" dirty="0">
                <a:solidFill>
                  <a:schemeClr val="tx1"/>
                </a:solidFill>
              </a:rPr>
              <a:t>, </a:t>
            </a:r>
            <a:r>
              <a:rPr lang="en-US" sz="1600" b="1" dirty="0">
                <a:solidFill>
                  <a:schemeClr val="tx1"/>
                </a:solidFill>
              </a:rPr>
              <a:t>2020)</a:t>
            </a:r>
            <a:endParaRPr lang="el-GR" sz="1600" b="1" dirty="0">
              <a:solidFill>
                <a:schemeClr val="tx1"/>
              </a:solidFill>
            </a:endParaRPr>
          </a:p>
        </p:txBody>
      </p:sp>
      <p:cxnSp>
        <p:nvCxnSpPr>
          <p:cNvPr id="12" name="Ευθύγραμμο βέλος σύνδεσης 11">
            <a:extLst>
              <a:ext uri="{FF2B5EF4-FFF2-40B4-BE49-F238E27FC236}">
                <a16:creationId xmlns:a16="http://schemas.microsoft.com/office/drawing/2014/main" id="{40C20BF0-4359-2EF1-329D-4C0D99058791}"/>
              </a:ext>
            </a:extLst>
          </p:cNvPr>
          <p:cNvCxnSpPr>
            <a:cxnSpLocks/>
          </p:cNvCxnSpPr>
          <p:nvPr/>
        </p:nvCxnSpPr>
        <p:spPr>
          <a:xfrm flipH="1" flipV="1">
            <a:off x="9554547" y="794567"/>
            <a:ext cx="550506" cy="26912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22EC70CE-1FD6-76D9-530A-63EA2F93BA55}"/>
              </a:ext>
            </a:extLst>
          </p:cNvPr>
          <p:cNvSpPr txBox="1"/>
          <p:nvPr/>
        </p:nvSpPr>
        <p:spPr>
          <a:xfrm>
            <a:off x="9192210" y="1063690"/>
            <a:ext cx="30153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1400" b="1" dirty="0"/>
              <a:t>Δεν αλλάζουν τα ποιοτικά συμπεράσματα της ανάλυσής μας</a:t>
            </a:r>
          </a:p>
        </p:txBody>
      </p:sp>
      <p:pic>
        <p:nvPicPr>
          <p:cNvPr id="20" name="Εικόνα 19" descr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\begin{align}\label{3.14}%\label{msr}&#10; M_{\rm Pl}\, \gtrsim  \, M_s \gtrsim 10^{-3} \, M_{\rm Pl} \nonumber&#10; \end{align}&#10;&#10;\end{document}" title="IguanaTex Bitmap Display">
            <a:extLst>
              <a:ext uri="{FF2B5EF4-FFF2-40B4-BE49-F238E27FC236}">
                <a16:creationId xmlns:a16="http://schemas.microsoft.com/office/drawing/2014/main" id="{C37B96C8-0B84-7421-0909-406440ABC655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0074" y="1141203"/>
            <a:ext cx="2918408" cy="320589"/>
          </a:xfrm>
          <a:prstGeom prst="rect">
            <a:avLst/>
          </a:prstGeom>
        </p:spPr>
      </p:pic>
      <p:cxnSp>
        <p:nvCxnSpPr>
          <p:cNvPr id="23" name="Ευθύγραμμο βέλος σύνδεσης 22">
            <a:extLst>
              <a:ext uri="{FF2B5EF4-FFF2-40B4-BE49-F238E27FC236}">
                <a16:creationId xmlns:a16="http://schemas.microsoft.com/office/drawing/2014/main" id="{08AAF44F-69FB-9869-5F74-B5C18A86E178}"/>
              </a:ext>
            </a:extLst>
          </p:cNvPr>
          <p:cNvCxnSpPr/>
          <p:nvPr/>
        </p:nvCxnSpPr>
        <p:spPr>
          <a:xfrm>
            <a:off x="3275045" y="1352939"/>
            <a:ext cx="531845" cy="0"/>
          </a:xfrm>
          <a:prstGeom prst="straightConnector1">
            <a:avLst/>
          </a:prstGeom>
          <a:ln w="28575"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25" name="Εικόνα 24" descr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\begin{align}&#10;f_b \equiv \sqrt{\frac{8}{3}} \, \frac{\kappa}{\alpha^\prime} =  \sqrt{\frac{8}{3}} \, \Big(\frac{M_s}{M_{\rm Pl}}\Big)^2\, M_{\rm Pl} \nonumber&#10;\end{align}&#10;&#10;\end{document}" title="IguanaTex Bitmap Display">
            <a:extLst>
              <a:ext uri="{FF2B5EF4-FFF2-40B4-BE49-F238E27FC236}">
                <a16:creationId xmlns:a16="http://schemas.microsoft.com/office/drawing/2014/main" id="{C491EC56-063D-7D0A-80AE-24C03921C4C7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748" y="2357775"/>
            <a:ext cx="3776794" cy="658668"/>
          </a:xfrm>
          <a:prstGeom prst="rect">
            <a:avLst/>
          </a:prstGeom>
        </p:spPr>
      </p:pic>
      <p:pic>
        <p:nvPicPr>
          <p:cNvPr id="27" name="Εικόνα 26" descr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\begin{align}\label{3.15}&#10;{3.9 \times 10^{12} ~{\rm GeV}\lesssim\, f_b \,\lesssim\,3.9 \times 10^{18} ~{\rm GeV}}\nonumber&#10;\end{align}&#10;&#10;\end{document}" title="IguanaTex Bitmap Display">
            <a:extLst>
              <a:ext uri="{FF2B5EF4-FFF2-40B4-BE49-F238E27FC236}">
                <a16:creationId xmlns:a16="http://schemas.microsoft.com/office/drawing/2014/main" id="{E57E66D1-7C89-6ECD-6A8F-C235968766BD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8231" y="2338757"/>
            <a:ext cx="4820556" cy="308194"/>
          </a:xfrm>
          <a:prstGeom prst="rect">
            <a:avLst/>
          </a:prstGeom>
        </p:spPr>
      </p:pic>
      <p:cxnSp>
        <p:nvCxnSpPr>
          <p:cNvPr id="29" name="Ευθύγραμμο βέλος σύνδεσης 28">
            <a:extLst>
              <a:ext uri="{FF2B5EF4-FFF2-40B4-BE49-F238E27FC236}">
                <a16:creationId xmlns:a16="http://schemas.microsoft.com/office/drawing/2014/main" id="{35085E29-E3CE-4046-1F1A-CB38311148B4}"/>
              </a:ext>
            </a:extLst>
          </p:cNvPr>
          <p:cNvCxnSpPr>
            <a:cxnSpLocks/>
          </p:cNvCxnSpPr>
          <p:nvPr/>
        </p:nvCxnSpPr>
        <p:spPr>
          <a:xfrm>
            <a:off x="5124581" y="1752548"/>
            <a:ext cx="775995" cy="37643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1" name="Ευθύγραμμο βέλος σύνδεσης 30">
            <a:extLst>
              <a:ext uri="{FF2B5EF4-FFF2-40B4-BE49-F238E27FC236}">
                <a16:creationId xmlns:a16="http://schemas.microsoft.com/office/drawing/2014/main" id="{BEF860AE-2BED-CB44-5493-07331676BE17}"/>
              </a:ext>
            </a:extLst>
          </p:cNvPr>
          <p:cNvCxnSpPr>
            <a:cxnSpLocks/>
          </p:cNvCxnSpPr>
          <p:nvPr/>
        </p:nvCxnSpPr>
        <p:spPr>
          <a:xfrm>
            <a:off x="4622282" y="2683052"/>
            <a:ext cx="1278294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9" name="Ορθογώνιο 38">
            <a:extLst>
              <a:ext uri="{FF2B5EF4-FFF2-40B4-BE49-F238E27FC236}">
                <a16:creationId xmlns:a16="http://schemas.microsoft.com/office/drawing/2014/main" id="{A65F6637-1FD8-98F8-A867-467BE9FBAEE1}"/>
              </a:ext>
            </a:extLst>
          </p:cNvPr>
          <p:cNvSpPr/>
          <p:nvPr/>
        </p:nvSpPr>
        <p:spPr>
          <a:xfrm>
            <a:off x="7164354" y="3407251"/>
            <a:ext cx="2892491" cy="927928"/>
          </a:xfrm>
          <a:prstGeom prst="rect">
            <a:avLst/>
          </a:prstGeom>
          <a:solidFill>
            <a:srgbClr val="A0FEF7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err="1">
                <a:solidFill>
                  <a:schemeClr val="tx1"/>
                </a:solidFill>
              </a:rPr>
              <a:t>Arvanitaki</a:t>
            </a:r>
            <a:r>
              <a:rPr lang="en-US" sz="1400" b="1" dirty="0">
                <a:solidFill>
                  <a:schemeClr val="tx1"/>
                </a:solidFill>
              </a:rPr>
              <a:t>, </a:t>
            </a:r>
            <a:r>
              <a:rPr lang="en-US" sz="1400" b="1" dirty="0" err="1">
                <a:solidFill>
                  <a:schemeClr val="tx1"/>
                </a:solidFill>
              </a:rPr>
              <a:t>Baryakhtar</a:t>
            </a:r>
            <a:r>
              <a:rPr lang="en-US" sz="1400" b="1" dirty="0">
                <a:solidFill>
                  <a:schemeClr val="tx1"/>
                </a:solidFill>
              </a:rPr>
              <a:t>, </a:t>
            </a:r>
            <a:r>
              <a:rPr lang="en-US" sz="1400" b="1" dirty="0" err="1">
                <a:solidFill>
                  <a:schemeClr val="tx1"/>
                </a:solidFill>
              </a:rPr>
              <a:t>Dimopoulos</a:t>
            </a:r>
            <a:r>
              <a:rPr lang="en-US" sz="1400" b="1" dirty="0">
                <a:solidFill>
                  <a:schemeClr val="tx1"/>
                </a:solidFill>
              </a:rPr>
              <a:t>, </a:t>
            </a:r>
            <a:r>
              <a:rPr lang="en-US" sz="1400" b="1" dirty="0" err="1">
                <a:solidFill>
                  <a:schemeClr val="tx1"/>
                </a:solidFill>
              </a:rPr>
              <a:t>Dubovsky</a:t>
            </a:r>
            <a:r>
              <a:rPr lang="en-US" sz="1400" b="1" dirty="0">
                <a:solidFill>
                  <a:schemeClr val="tx1"/>
                </a:solidFill>
              </a:rPr>
              <a:t>, and </a:t>
            </a:r>
            <a:r>
              <a:rPr lang="en-US" sz="1400" b="1" dirty="0" err="1">
                <a:solidFill>
                  <a:schemeClr val="tx1"/>
                </a:solidFill>
              </a:rPr>
              <a:t>Lasenby</a:t>
            </a:r>
            <a:r>
              <a:rPr lang="en-US" sz="1400" b="1" dirty="0">
                <a:solidFill>
                  <a:schemeClr val="tx1"/>
                </a:solidFill>
              </a:rPr>
              <a:t> (Physical Review D, vol. 95, no. 4, 2017)</a:t>
            </a:r>
            <a:endParaRPr lang="el-GR" sz="1400" b="1" dirty="0">
              <a:solidFill>
                <a:schemeClr val="tx1"/>
              </a:solidFill>
            </a:endParaRPr>
          </a:p>
        </p:txBody>
      </p:sp>
      <p:pic>
        <p:nvPicPr>
          <p:cNvPr id="41" name="Εικόνα 40" descr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$10^{17}~{\rm GeV}$&#10;&#10;\end{document}" title="IguanaTex Bitmap Display">
            <a:extLst>
              <a:ext uri="{FF2B5EF4-FFF2-40B4-BE49-F238E27FC236}">
                <a16:creationId xmlns:a16="http://schemas.microsoft.com/office/drawing/2014/main" id="{D9F0A2B1-C3A7-C7AF-E637-B22372230CAF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8684" y="3333302"/>
            <a:ext cx="902095" cy="191395"/>
          </a:xfrm>
          <a:prstGeom prst="rect">
            <a:avLst/>
          </a:prstGeom>
        </p:spPr>
      </p:pic>
      <p:cxnSp>
        <p:nvCxnSpPr>
          <p:cNvPr id="43" name="Ευθύγραμμο βέλος σύνδεσης 42">
            <a:extLst>
              <a:ext uri="{FF2B5EF4-FFF2-40B4-BE49-F238E27FC236}">
                <a16:creationId xmlns:a16="http://schemas.microsoft.com/office/drawing/2014/main" id="{A01B3550-463F-C378-B36E-2E8B6F4238CE}"/>
              </a:ext>
            </a:extLst>
          </p:cNvPr>
          <p:cNvCxnSpPr>
            <a:cxnSpLocks/>
          </p:cNvCxnSpPr>
          <p:nvPr/>
        </p:nvCxnSpPr>
        <p:spPr>
          <a:xfrm flipV="1">
            <a:off x="10699880" y="3158330"/>
            <a:ext cx="0" cy="541340"/>
          </a:xfrm>
          <a:prstGeom prst="straightConnector1">
            <a:avLst/>
          </a:prstGeom>
          <a:ln>
            <a:solidFill>
              <a:srgbClr val="1AACEE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239455F7-886A-D222-1E0E-DFA937FCAF2D}"/>
              </a:ext>
            </a:extLst>
          </p:cNvPr>
          <p:cNvSpPr txBox="1"/>
          <p:nvPr/>
        </p:nvSpPr>
        <p:spPr>
          <a:xfrm>
            <a:off x="10056845" y="3754398"/>
            <a:ext cx="13918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1400" b="1" dirty="0"/>
              <a:t>Αστροφυσικά </a:t>
            </a:r>
            <a:r>
              <a:rPr lang="en-US" sz="1400" b="1" dirty="0"/>
              <a:t>bounds</a:t>
            </a:r>
            <a:endParaRPr lang="el-GR" sz="1400" b="1" dirty="0"/>
          </a:p>
        </p:txBody>
      </p:sp>
      <p:pic>
        <p:nvPicPr>
          <p:cNvPr id="54" name="Εικόνα 53" descr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\begin{align}\label{3.17}&#10;m_b &amp;= \sqrt{\left. \frac{\partial^2\, \mathcal U(b)^{\,\rm QCD}}{\partial b^2}\right|_{b=0}}  = \frac{\Lambda^2_{\rm QCD}}{f_b} = \sqrt{\frac{3}{8}} \, \Big(\frac{\Lambda_{\rm QCD}}{M_s}\Big)^2\,  M_{\rm Pl}&#10;= \sqrt{\frac{3}{8}} \, \Big(\frac{\Lambda_{\rm QCD}}{M_{\rm Pl}}\Big)^2 \, \Big(\frac{M_{\rm Pl}}{M_s}\Big)^2\,  M_{\rm Pl} \nonumber&#10;\end{align}&#10;&#10;\end{document}" title="IguanaTex Bitmap Display">
            <a:extLst>
              <a:ext uri="{FF2B5EF4-FFF2-40B4-BE49-F238E27FC236}">
                <a16:creationId xmlns:a16="http://schemas.microsoft.com/office/drawing/2014/main" id="{93FA2D20-A43D-6A9A-2C2A-D0CED9E40454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368" y="4761789"/>
            <a:ext cx="9453144" cy="748794"/>
          </a:xfrm>
          <a:prstGeom prst="rect">
            <a:avLst/>
          </a:prstGeom>
        </p:spPr>
      </p:pic>
      <p:pic>
        <p:nvPicPr>
          <p:cNvPr id="56" name="Εικόνα 55" descr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\begin{align}\label{3.12}&#10;     \mathcal U(b)^{\,\rm QCD}  \simeq \,\Lambda^4_{\rm QCD} \, \bigg[1 - {\rm cos}\bigg(\frac{b(x)}{f_b}\bigg)\bigg] \nonumber&#10;\end{align}&#10;&#10;\end{document}" title="IguanaTex Bitmap Display">
            <a:extLst>
              <a:ext uri="{FF2B5EF4-FFF2-40B4-BE49-F238E27FC236}">
                <a16:creationId xmlns:a16="http://schemas.microsoft.com/office/drawing/2014/main" id="{1A0E3B9C-B945-F8B9-526D-CEAF108A019A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969" y="3566558"/>
            <a:ext cx="3532371" cy="550000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655ABA5E-80EF-950F-12D9-7F80BAF38AF8}"/>
              </a:ext>
            </a:extLst>
          </p:cNvPr>
          <p:cNvSpPr txBox="1"/>
          <p:nvPr/>
        </p:nvSpPr>
        <p:spPr>
          <a:xfrm>
            <a:off x="4795934" y="3592286"/>
            <a:ext cx="19622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600" b="1" dirty="0"/>
              <a:t>Μάζα </a:t>
            </a:r>
            <a:r>
              <a:rPr lang="en-US" sz="1600" b="1" dirty="0"/>
              <a:t>KR </a:t>
            </a:r>
            <a:r>
              <a:rPr lang="el-GR" sz="1600" b="1" dirty="0" err="1"/>
              <a:t>αξιονίου</a:t>
            </a:r>
            <a:endParaRPr lang="el-GR" sz="1600" b="1" dirty="0"/>
          </a:p>
        </p:txBody>
      </p:sp>
      <p:cxnSp>
        <p:nvCxnSpPr>
          <p:cNvPr id="59" name="Ευθύγραμμο βέλος σύνδεσης 58">
            <a:extLst>
              <a:ext uri="{FF2B5EF4-FFF2-40B4-BE49-F238E27FC236}">
                <a16:creationId xmlns:a16="http://schemas.microsoft.com/office/drawing/2014/main" id="{70539177-3A90-E31B-7927-DE2464B0609B}"/>
              </a:ext>
            </a:extLst>
          </p:cNvPr>
          <p:cNvCxnSpPr/>
          <p:nvPr/>
        </p:nvCxnSpPr>
        <p:spPr>
          <a:xfrm flipH="1">
            <a:off x="5377284" y="4025691"/>
            <a:ext cx="270588" cy="503853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61" name="Εικόνα 60" descr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\begin{align}\label{3.20}&#10;{ 1.17 \times 10^{-11} ~{\rm  eV} \lesssim m_b \, \lesssim \, 1.17 \times 10^{-5}~{\rm  eV} } \nonumber&#10;\end{align}&#10;&#10;&#10;\end{document}" title="IguanaTex Bitmap Display">
            <a:extLst>
              <a:ext uri="{FF2B5EF4-FFF2-40B4-BE49-F238E27FC236}">
                <a16:creationId xmlns:a16="http://schemas.microsoft.com/office/drawing/2014/main" id="{94C57EA6-C97F-4394-1BF8-43FE94A21E06}"/>
              </a:ext>
            </a:extLst>
          </p:cNvPr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8602" y="5990355"/>
            <a:ext cx="5283947" cy="330918"/>
          </a:xfrm>
          <a:prstGeom prst="rect">
            <a:avLst/>
          </a:prstGeom>
        </p:spPr>
      </p:pic>
      <p:sp>
        <p:nvSpPr>
          <p:cNvPr id="63" name="Βέλος: Με γωνία προς τα επάνω 62">
            <a:extLst>
              <a:ext uri="{FF2B5EF4-FFF2-40B4-BE49-F238E27FC236}">
                <a16:creationId xmlns:a16="http://schemas.microsoft.com/office/drawing/2014/main" id="{5F5523B7-8926-2A0E-68D1-EFF1AA6CB538}"/>
              </a:ext>
            </a:extLst>
          </p:cNvPr>
          <p:cNvSpPr/>
          <p:nvPr/>
        </p:nvSpPr>
        <p:spPr>
          <a:xfrm rot="5400000">
            <a:off x="1132102" y="5666913"/>
            <a:ext cx="592086" cy="786796"/>
          </a:xfrm>
          <a:prstGeom prst="bentUpArrow">
            <a:avLst>
              <a:gd name="adj1" fmla="val 28152"/>
              <a:gd name="adj2" fmla="val 29728"/>
              <a:gd name="adj3" fmla="val 34455"/>
            </a:avLst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F7BB2F37-FB17-6B8D-C862-BDF48CE7FAA7}"/>
              </a:ext>
            </a:extLst>
          </p:cNvPr>
          <p:cNvSpPr txBox="1"/>
          <p:nvPr/>
        </p:nvSpPr>
        <p:spPr>
          <a:xfrm>
            <a:off x="5607698" y="2971800"/>
            <a:ext cx="9144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936899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 animBg="1"/>
      <p:bldP spid="38" grpId="0" animBg="1"/>
      <p:bldP spid="21" grpId="0" animBg="1"/>
      <p:bldP spid="10" grpId="0" animBg="1"/>
      <p:bldP spid="14" grpId="0"/>
      <p:bldP spid="39" grpId="0" animBg="1"/>
      <p:bldP spid="52" grpId="0"/>
      <p:bldP spid="57" grpId="0"/>
      <p:bldP spid="6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Ορθογώνιο 31">
            <a:extLst>
              <a:ext uri="{FF2B5EF4-FFF2-40B4-BE49-F238E27FC236}">
                <a16:creationId xmlns:a16="http://schemas.microsoft.com/office/drawing/2014/main" id="{E531D355-2FAA-909A-8661-F7B1B696F58A}"/>
              </a:ext>
            </a:extLst>
          </p:cNvPr>
          <p:cNvSpPr/>
          <p:nvPr/>
        </p:nvSpPr>
        <p:spPr>
          <a:xfrm>
            <a:off x="9941103" y="4758611"/>
            <a:ext cx="1806137" cy="97480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1" name="Ορθογώνιο 30">
            <a:extLst>
              <a:ext uri="{FF2B5EF4-FFF2-40B4-BE49-F238E27FC236}">
                <a16:creationId xmlns:a16="http://schemas.microsoft.com/office/drawing/2014/main" id="{AD93F617-283D-72E2-9025-3D29FBE93EC5}"/>
              </a:ext>
            </a:extLst>
          </p:cNvPr>
          <p:cNvSpPr/>
          <p:nvPr/>
        </p:nvSpPr>
        <p:spPr>
          <a:xfrm>
            <a:off x="6513285" y="5009273"/>
            <a:ext cx="2810069" cy="72514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0" name="Ορθογώνιο 29">
            <a:extLst>
              <a:ext uri="{FF2B5EF4-FFF2-40B4-BE49-F238E27FC236}">
                <a16:creationId xmlns:a16="http://schemas.microsoft.com/office/drawing/2014/main" id="{EEB0506A-C396-1002-8BC4-5BF4C1A2A41B}"/>
              </a:ext>
            </a:extLst>
          </p:cNvPr>
          <p:cNvSpPr/>
          <p:nvPr/>
        </p:nvSpPr>
        <p:spPr>
          <a:xfrm>
            <a:off x="3449029" y="5622606"/>
            <a:ext cx="2743200" cy="105033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pic>
        <p:nvPicPr>
          <p:cNvPr id="18" name="Εικόνα 17" descr="Εικόνα που περιέχει κείμενο, στιγμιότυπο οθόνης, γραμματοσειρά, αριθμός&#10;&#10;Περιγραφή που δημιουργήθηκε αυτόματα">
            <a:extLst>
              <a:ext uri="{FF2B5EF4-FFF2-40B4-BE49-F238E27FC236}">
                <a16:creationId xmlns:a16="http://schemas.microsoft.com/office/drawing/2014/main" id="{BAD2318F-20F8-4FEE-FCC7-ED642B28522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587" y="3082905"/>
            <a:ext cx="8768558" cy="1909982"/>
          </a:xfrm>
          <a:prstGeom prst="rect">
            <a:avLst/>
          </a:prstGeom>
        </p:spPr>
      </p:pic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E8CECF28-A9C0-BCED-36CB-199CCDF139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B928F-0B69-48ED-BACE-068BE420DEE7}" type="slidenum">
              <a:rPr lang="el-GR" smtClean="0"/>
              <a:t>22</a:t>
            </a:fld>
            <a:endParaRPr lang="el-GR"/>
          </a:p>
        </p:txBody>
      </p:sp>
      <p:sp>
        <p:nvSpPr>
          <p:cNvPr id="6" name="Ορθογώνιο 5">
            <a:extLst>
              <a:ext uri="{FF2B5EF4-FFF2-40B4-BE49-F238E27FC236}">
                <a16:creationId xmlns:a16="http://schemas.microsoft.com/office/drawing/2014/main" id="{E4E95F31-05BB-06E8-0F6C-34CD86655B00}"/>
              </a:ext>
            </a:extLst>
          </p:cNvPr>
          <p:cNvSpPr/>
          <p:nvPr/>
        </p:nvSpPr>
        <p:spPr>
          <a:xfrm>
            <a:off x="3055515" y="367916"/>
            <a:ext cx="5484846" cy="59208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  <p:pic>
        <p:nvPicPr>
          <p:cNvPr id="7" name="Εικόνα 6" descr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\begin{align}\label{3.20}&#10;{ 1.17 \times 10^{-11} ~{\rm  eV} \lesssim m_b \, \lesssim \, 1.17 \times 10^{-5}~{\rm  eV} } \nonumber&#10;\end{align}&#10;&#10;&#10;\end{document}" title="IguanaTex Bitmap Display">
            <a:extLst>
              <a:ext uri="{FF2B5EF4-FFF2-40B4-BE49-F238E27FC236}">
                <a16:creationId xmlns:a16="http://schemas.microsoft.com/office/drawing/2014/main" id="{B74A9AE0-F01F-EF05-1D39-6E9A637E0006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5965" y="503955"/>
            <a:ext cx="5283947" cy="330918"/>
          </a:xfrm>
          <a:prstGeom prst="rect">
            <a:avLst/>
          </a:prstGeom>
        </p:spPr>
      </p:pic>
      <p:pic>
        <p:nvPicPr>
          <p:cNvPr id="9" name="Εικόνα 8" descr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\begin{align}&#10;    m_a \sim 5.7 \, \bigg(\frac{10^{12}~{\rm GeV}}{f_a}\bigg) \, \times 10^{-6}~\text{\tl{eV}} \nonumber&#10;\end{align}&#10;&#10;\end{document}" title="IguanaTex Bitmap Display">
            <a:extLst>
              <a:ext uri="{FF2B5EF4-FFF2-40B4-BE49-F238E27FC236}">
                <a16:creationId xmlns:a16="http://schemas.microsoft.com/office/drawing/2014/main" id="{910732D5-1BBF-9C06-E6E5-C8BBA687DA0C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0360" y="1517209"/>
            <a:ext cx="3823477" cy="62750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8A00C63-ED2C-6D1F-DE70-0DE33A340710}"/>
              </a:ext>
            </a:extLst>
          </p:cNvPr>
          <p:cNvSpPr txBox="1"/>
          <p:nvPr/>
        </p:nvSpPr>
        <p:spPr>
          <a:xfrm>
            <a:off x="270587" y="404249"/>
            <a:ext cx="23419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b="1" dirty="0"/>
              <a:t>Μάζα </a:t>
            </a:r>
            <a:r>
              <a:rPr lang="en-US" b="1" dirty="0"/>
              <a:t>KR </a:t>
            </a:r>
            <a:r>
              <a:rPr lang="el-GR" b="1" dirty="0" err="1"/>
              <a:t>αξιονίου</a:t>
            </a:r>
            <a:r>
              <a:rPr lang="el-GR" b="1" dirty="0"/>
              <a:t> :</a:t>
            </a:r>
          </a:p>
        </p:txBody>
      </p:sp>
      <p:sp>
        <p:nvSpPr>
          <p:cNvPr id="11" name="Ορθογώνιο 10">
            <a:extLst>
              <a:ext uri="{FF2B5EF4-FFF2-40B4-BE49-F238E27FC236}">
                <a16:creationId xmlns:a16="http://schemas.microsoft.com/office/drawing/2014/main" id="{70A63157-7209-4BE1-C358-B3243C9DF2B6}"/>
              </a:ext>
            </a:extLst>
          </p:cNvPr>
          <p:cNvSpPr/>
          <p:nvPr/>
        </p:nvSpPr>
        <p:spPr>
          <a:xfrm>
            <a:off x="9451911" y="1212979"/>
            <a:ext cx="2295330" cy="140892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G. G. di Cortona, E. Hardy, J. P. Vega, and G. </a:t>
            </a:r>
            <a:r>
              <a:rPr lang="en-US" sz="1600" b="1" dirty="0" err="1">
                <a:solidFill>
                  <a:schemeClr val="tx1"/>
                </a:solidFill>
              </a:rPr>
              <a:t>Villadoro</a:t>
            </a:r>
            <a:r>
              <a:rPr lang="el-GR" sz="1600" b="1" dirty="0">
                <a:solidFill>
                  <a:schemeClr val="tx1"/>
                </a:solidFill>
              </a:rPr>
              <a:t> </a:t>
            </a:r>
            <a:r>
              <a:rPr lang="en-US" sz="1600" b="1" dirty="0">
                <a:solidFill>
                  <a:schemeClr val="tx1"/>
                </a:solidFill>
              </a:rPr>
              <a:t>(Journal of High Energy Physics, vol. 2016, no. 1,  2016)</a:t>
            </a:r>
            <a:endParaRPr lang="el-GR" sz="1600" b="1" dirty="0">
              <a:solidFill>
                <a:schemeClr val="tx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5ECBDC3-5852-EA8B-BCAD-33948D562960}"/>
              </a:ext>
            </a:extLst>
          </p:cNvPr>
          <p:cNvSpPr txBox="1"/>
          <p:nvPr/>
        </p:nvSpPr>
        <p:spPr>
          <a:xfrm>
            <a:off x="139959" y="1681586"/>
            <a:ext cx="390019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1600" b="1" dirty="0">
                <a:solidFill>
                  <a:schemeClr val="accent1">
                    <a:lumMod val="50000"/>
                  </a:schemeClr>
                </a:solidFill>
              </a:rPr>
              <a:t>Η μάζα βρίσκεται μέσα στο διάστημα που έχει υπολογιστεί με βάση τις πλεγματικές προσομοιώσεις QCD (</a:t>
            </a:r>
            <a:r>
              <a:rPr lang="el-GR" sz="1600" b="1" dirty="0" err="1">
                <a:solidFill>
                  <a:schemeClr val="accent1">
                    <a:lumMod val="50000"/>
                  </a:schemeClr>
                </a:solidFill>
              </a:rPr>
              <a:t>Lattice</a:t>
            </a:r>
            <a:r>
              <a:rPr lang="el-GR" sz="1600" b="1" dirty="0">
                <a:solidFill>
                  <a:schemeClr val="accent1">
                    <a:lumMod val="50000"/>
                  </a:schemeClr>
                </a:solidFill>
              </a:rPr>
              <a:t> QCD)</a:t>
            </a:r>
          </a:p>
        </p:txBody>
      </p:sp>
      <p:cxnSp>
        <p:nvCxnSpPr>
          <p:cNvPr id="14" name="Ευθύγραμμο βέλος σύνδεσης 13">
            <a:extLst>
              <a:ext uri="{FF2B5EF4-FFF2-40B4-BE49-F238E27FC236}">
                <a16:creationId xmlns:a16="http://schemas.microsoft.com/office/drawing/2014/main" id="{958D0C2E-3879-EBFF-4871-FB8F53BA081B}"/>
              </a:ext>
            </a:extLst>
          </p:cNvPr>
          <p:cNvCxnSpPr>
            <a:cxnSpLocks/>
          </p:cNvCxnSpPr>
          <p:nvPr/>
        </p:nvCxnSpPr>
        <p:spPr>
          <a:xfrm flipV="1">
            <a:off x="3275045" y="1287624"/>
            <a:ext cx="317241" cy="268834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0" name="Οβάλ 19">
            <a:extLst>
              <a:ext uri="{FF2B5EF4-FFF2-40B4-BE49-F238E27FC236}">
                <a16:creationId xmlns:a16="http://schemas.microsoft.com/office/drawing/2014/main" id="{F043331D-B0FF-30F5-D486-278484CE7F00}"/>
              </a:ext>
            </a:extLst>
          </p:cNvPr>
          <p:cNvSpPr/>
          <p:nvPr/>
        </p:nvSpPr>
        <p:spPr>
          <a:xfrm>
            <a:off x="1894114" y="4045080"/>
            <a:ext cx="1261851" cy="906413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  <p:pic>
        <p:nvPicPr>
          <p:cNvPr id="22" name="Εικόνα 21" descr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\begin{align}\label{3.520}&#10;{ 5.7 \times 10^{-6} ~{\rm  eV} \lesssim m_a \, \lesssim \, 5.7 \times 10^{-6}~{\rm  eV} \nonumber}&#10;\end{align}&#10;&#10;\end{document}" title="IguanaTex Bitmap Display">
            <a:extLst>
              <a:ext uri="{FF2B5EF4-FFF2-40B4-BE49-F238E27FC236}">
                <a16:creationId xmlns:a16="http://schemas.microsoft.com/office/drawing/2014/main" id="{B4F4A814-B7A5-4738-5B6C-79F68A3D2635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6240" y="2428280"/>
            <a:ext cx="4215364" cy="282972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976992C0-F59A-6FF6-3DCD-163669B8E4D5}"/>
              </a:ext>
            </a:extLst>
          </p:cNvPr>
          <p:cNvSpPr txBox="1"/>
          <p:nvPr/>
        </p:nvSpPr>
        <p:spPr>
          <a:xfrm>
            <a:off x="1782148" y="5008264"/>
            <a:ext cx="13738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Stringy RVM KR b </a:t>
            </a:r>
            <a:r>
              <a:rPr lang="el-GR" sz="1600" b="1" dirty="0" err="1"/>
              <a:t>αξιόνιο</a:t>
            </a:r>
            <a:endParaRPr lang="el-GR" sz="1600" b="1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7A652E2-B9F5-DC0B-472C-0A89EABE3232}"/>
              </a:ext>
            </a:extLst>
          </p:cNvPr>
          <p:cNvSpPr txBox="1"/>
          <p:nvPr/>
        </p:nvSpPr>
        <p:spPr>
          <a:xfrm>
            <a:off x="3403226" y="5733412"/>
            <a:ext cx="27898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1600" b="1" dirty="0"/>
              <a:t>Αποκτώντας μάζα το </a:t>
            </a:r>
            <a:r>
              <a:rPr lang="en-US" sz="1600" b="1" dirty="0"/>
              <a:t>KR </a:t>
            </a:r>
            <a:r>
              <a:rPr lang="el-GR" sz="1600" b="1" dirty="0" err="1"/>
              <a:t>αξιόνιο</a:t>
            </a:r>
            <a:r>
              <a:rPr lang="el-GR" sz="1600" b="1" dirty="0"/>
              <a:t> </a:t>
            </a:r>
            <a:r>
              <a:rPr lang="en-US" sz="1600" b="1" dirty="0"/>
              <a:t>b</a:t>
            </a:r>
            <a:r>
              <a:rPr lang="el-GR" sz="1600" b="1" dirty="0"/>
              <a:t> που επάγεται από τη στρέψη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4A9B912-E67B-043A-FF8A-4E2416DDC4DA}"/>
              </a:ext>
            </a:extLst>
          </p:cNvPr>
          <p:cNvSpPr txBox="1"/>
          <p:nvPr/>
        </p:nvSpPr>
        <p:spPr>
          <a:xfrm>
            <a:off x="6522098" y="5060312"/>
            <a:ext cx="2743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1600" b="1" dirty="0"/>
              <a:t>Υποψήφιο σωματίδιο για σκοτεινή ύλη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B78098D-4A47-7182-FC16-55EF223C573A}"/>
              </a:ext>
            </a:extLst>
          </p:cNvPr>
          <p:cNvSpPr txBox="1"/>
          <p:nvPr/>
        </p:nvSpPr>
        <p:spPr>
          <a:xfrm>
            <a:off x="9941105" y="4848918"/>
            <a:ext cx="18061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1600" b="1" dirty="0"/>
              <a:t>Σκοτεινή ύλη έχει γεωμετρική προέλευση ?</a:t>
            </a:r>
          </a:p>
        </p:txBody>
      </p:sp>
      <p:cxnSp>
        <p:nvCxnSpPr>
          <p:cNvPr id="34" name="Ευθύγραμμο βέλος σύνδεσης 33">
            <a:extLst>
              <a:ext uri="{FF2B5EF4-FFF2-40B4-BE49-F238E27FC236}">
                <a16:creationId xmlns:a16="http://schemas.microsoft.com/office/drawing/2014/main" id="{4DA7CE06-8BD6-4678-9258-4E365C06FE08}"/>
              </a:ext>
            </a:extLst>
          </p:cNvPr>
          <p:cNvCxnSpPr>
            <a:cxnSpLocks/>
          </p:cNvCxnSpPr>
          <p:nvPr/>
        </p:nvCxnSpPr>
        <p:spPr>
          <a:xfrm flipV="1">
            <a:off x="6238176" y="5862321"/>
            <a:ext cx="322569" cy="365125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Ευθύγραμμο βέλος σύνδεσης 37">
            <a:extLst>
              <a:ext uri="{FF2B5EF4-FFF2-40B4-BE49-F238E27FC236}">
                <a16:creationId xmlns:a16="http://schemas.microsoft.com/office/drawing/2014/main" id="{BA9C21B8-6CCE-AF64-9A9F-2C08A6F26CAD}"/>
              </a:ext>
            </a:extLst>
          </p:cNvPr>
          <p:cNvCxnSpPr>
            <a:cxnSpLocks/>
          </p:cNvCxnSpPr>
          <p:nvPr/>
        </p:nvCxnSpPr>
        <p:spPr>
          <a:xfrm>
            <a:off x="9451911" y="5337110"/>
            <a:ext cx="382554" cy="0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04065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1" grpId="0" animBg="1"/>
      <p:bldP spid="30" grpId="0" animBg="1"/>
      <p:bldP spid="6" grpId="0" animBg="1"/>
      <p:bldP spid="10" grpId="0"/>
      <p:bldP spid="11" grpId="0" animBg="1"/>
      <p:bldP spid="20" grpId="0" animBg="1"/>
      <p:bldP spid="23" grpId="0"/>
      <p:bldP spid="25" grpId="0"/>
      <p:bldP spid="26" grpId="0"/>
      <p:bldP spid="2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7CC6C50D-B1A5-20A9-C4FB-25F2C327E1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90222"/>
            <a:ext cx="10515600" cy="1043793"/>
          </a:xfrm>
        </p:spPr>
        <p:txBody>
          <a:bodyPr>
            <a:normAutofit/>
          </a:bodyPr>
          <a:lstStyle/>
          <a:p>
            <a:pPr algn="ctr"/>
            <a:r>
              <a:rPr lang="el-GR" sz="3200" dirty="0"/>
              <a:t>Αξιονική Κοσμολογία</a:t>
            </a:r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2725E0D0-6737-0D75-6FA3-4B3236517E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B928F-0B69-48ED-BACE-068BE420DEE7}" type="slidenum">
              <a:rPr lang="el-GR" smtClean="0"/>
              <a:t>23</a:t>
            </a:fld>
            <a:endParaRPr lang="el-GR"/>
          </a:p>
        </p:txBody>
      </p:sp>
      <p:pic>
        <p:nvPicPr>
          <p:cNvPr id="6" name="Εικόνα 5">
            <a:extLst>
              <a:ext uri="{FF2B5EF4-FFF2-40B4-BE49-F238E27FC236}">
                <a16:creationId xmlns:a16="http://schemas.microsoft.com/office/drawing/2014/main" id="{B391E13D-EE8B-7B45-4DFF-A9205D4547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6964" y="857027"/>
            <a:ext cx="6599492" cy="5143946"/>
          </a:xfrm>
          <a:prstGeom prst="rect">
            <a:avLst/>
          </a:prstGeom>
        </p:spPr>
      </p:pic>
      <p:sp>
        <p:nvSpPr>
          <p:cNvPr id="7" name="Ορθογώνιο 6">
            <a:extLst>
              <a:ext uri="{FF2B5EF4-FFF2-40B4-BE49-F238E27FC236}">
                <a16:creationId xmlns:a16="http://schemas.microsoft.com/office/drawing/2014/main" id="{D3A15928-A290-D0F2-7655-FB20C154862F}"/>
              </a:ext>
            </a:extLst>
          </p:cNvPr>
          <p:cNvSpPr/>
          <p:nvPr/>
        </p:nvSpPr>
        <p:spPr>
          <a:xfrm>
            <a:off x="9675845" y="541174"/>
            <a:ext cx="2059136" cy="1436915"/>
          </a:xfrm>
          <a:prstGeom prst="rect">
            <a:avLst/>
          </a:prstGeom>
          <a:solidFill>
            <a:srgbClr val="C282F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D.J.E. Marsh,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Phys. Rept. 643, 1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(2016)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[arXiv:1510.07633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[astro-ph.CO]].</a:t>
            </a:r>
            <a:endParaRPr lang="el-GR" dirty="0">
              <a:solidFill>
                <a:schemeClr val="tx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23141B5-B8BA-D35D-3292-6DDDA12D6173}"/>
              </a:ext>
            </a:extLst>
          </p:cNvPr>
          <p:cNvSpPr txBox="1"/>
          <p:nvPr/>
        </p:nvSpPr>
        <p:spPr>
          <a:xfrm>
            <a:off x="485190" y="3406777"/>
            <a:ext cx="1996751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l-GR" b="1" dirty="0">
                <a:solidFill>
                  <a:srgbClr val="FF0000"/>
                </a:solidFill>
              </a:rPr>
              <a:t>Κοσμολογικοί περιορισμοί και έρευνες για τα </a:t>
            </a:r>
            <a:r>
              <a:rPr lang="el-GR" b="1" dirty="0" err="1">
                <a:solidFill>
                  <a:srgbClr val="FF0000"/>
                </a:solidFill>
              </a:rPr>
              <a:t>αξιόνια</a:t>
            </a:r>
            <a:endParaRPr lang="el-GR" b="1" dirty="0">
              <a:solidFill>
                <a:srgbClr val="FF0000"/>
              </a:solidFill>
            </a:endParaRPr>
          </a:p>
        </p:txBody>
      </p:sp>
      <p:sp>
        <p:nvSpPr>
          <p:cNvPr id="9" name="Οβάλ 8">
            <a:extLst>
              <a:ext uri="{FF2B5EF4-FFF2-40B4-BE49-F238E27FC236}">
                <a16:creationId xmlns:a16="http://schemas.microsoft.com/office/drawing/2014/main" id="{EA5464E3-44AC-C741-7174-A4790A8461D0}"/>
              </a:ext>
            </a:extLst>
          </p:cNvPr>
          <p:cNvSpPr/>
          <p:nvPr/>
        </p:nvSpPr>
        <p:spPr>
          <a:xfrm>
            <a:off x="6711640" y="3406777"/>
            <a:ext cx="2534816" cy="152089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D47A65C-CD4E-5E41-A199-2162CEAB7963}"/>
              </a:ext>
            </a:extLst>
          </p:cNvPr>
          <p:cNvSpPr txBox="1"/>
          <p:nvPr/>
        </p:nvSpPr>
        <p:spPr>
          <a:xfrm>
            <a:off x="9411479" y="3711566"/>
            <a:ext cx="17292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/>
              <a:t>Stringy RVM KR b </a:t>
            </a:r>
            <a:r>
              <a:rPr lang="el-GR" sz="1800" b="1" dirty="0" err="1"/>
              <a:t>αξιόνιο</a:t>
            </a:r>
            <a:endParaRPr lang="el-GR" sz="1800" b="1" dirty="0"/>
          </a:p>
          <a:p>
            <a:endParaRPr lang="el-GR" dirty="0"/>
          </a:p>
        </p:txBody>
      </p:sp>
      <p:cxnSp>
        <p:nvCxnSpPr>
          <p:cNvPr id="13" name="Ευθύγραμμο βέλος σύνδεσης 12">
            <a:extLst>
              <a:ext uri="{FF2B5EF4-FFF2-40B4-BE49-F238E27FC236}">
                <a16:creationId xmlns:a16="http://schemas.microsoft.com/office/drawing/2014/main" id="{4E9AD7D4-CE58-745F-ABC2-BA0F03A57E8C}"/>
              </a:ext>
            </a:extLst>
          </p:cNvPr>
          <p:cNvCxnSpPr/>
          <p:nvPr/>
        </p:nvCxnSpPr>
        <p:spPr>
          <a:xfrm flipH="1" flipV="1">
            <a:off x="2136800" y="1797618"/>
            <a:ext cx="830424" cy="76511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AFCF825C-9ECA-8175-A12B-9512AFEE83D9}"/>
              </a:ext>
            </a:extLst>
          </p:cNvPr>
          <p:cNvSpPr txBox="1"/>
          <p:nvPr/>
        </p:nvSpPr>
        <p:spPr>
          <a:xfrm>
            <a:off x="141421" y="629464"/>
            <a:ext cx="268428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1600" b="1" dirty="0"/>
              <a:t>Το υπολογισμένο εύρος μάζας βρίσκεται στο «αναμενόμενο»  πειραματικό</a:t>
            </a:r>
          </a:p>
        </p:txBody>
      </p:sp>
    </p:spTree>
    <p:extLst>
      <p:ext uri="{BB962C8B-B14F-4D97-AF65-F5344CB8AC3E}">
        <p14:creationId xmlns:p14="http://schemas.microsoft.com/office/powerpoint/2010/main" val="40791209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1" grpId="0"/>
      <p:bldP spid="1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46A75447-200B-9EE0-5455-B199AF6903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6"/>
            <a:ext cx="10515600" cy="970790"/>
          </a:xfrm>
        </p:spPr>
        <p:txBody>
          <a:bodyPr>
            <a:normAutofit/>
          </a:bodyPr>
          <a:lstStyle/>
          <a:p>
            <a:pPr algn="ctr"/>
            <a:r>
              <a:rPr lang="el-GR" sz="3200" dirty="0"/>
              <a:t>Συμπεράσματα – </a:t>
            </a:r>
            <a:r>
              <a:rPr lang="el-GR" sz="3200" dirty="0">
                <a:solidFill>
                  <a:srgbClr val="C00000"/>
                </a:solidFill>
              </a:rPr>
              <a:t>Ανοικτά ζητήματα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082E627B-EF9D-21AE-757E-4E57EE2D1C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8910" y="1268965"/>
            <a:ext cx="10515600" cy="5187917"/>
          </a:xfrm>
        </p:spPr>
        <p:txBody>
          <a:bodyPr/>
          <a:lstStyle/>
          <a:p>
            <a:pPr marL="0" indent="0">
              <a:buNone/>
            </a:pPr>
            <a:r>
              <a:rPr lang="el-GR" dirty="0"/>
              <a:t>Συμπεράσματα</a:t>
            </a:r>
          </a:p>
          <a:p>
            <a:r>
              <a:rPr lang="el-GR" sz="2000" dirty="0"/>
              <a:t>Μία </a:t>
            </a:r>
            <a:r>
              <a:rPr lang="el-GR" sz="2000" dirty="0" err="1"/>
              <a:t>contorted</a:t>
            </a:r>
            <a:r>
              <a:rPr lang="el-GR" sz="2000" dirty="0"/>
              <a:t> QED </a:t>
            </a:r>
            <a:r>
              <a:rPr lang="el-GR" sz="2000" b="1" dirty="0"/>
              <a:t>ισοδυναμεί</a:t>
            </a:r>
            <a:r>
              <a:rPr lang="el-GR" sz="2000" dirty="0"/>
              <a:t> με μία QED δίχως στρέψη αλλά συζευγμένη με ένα </a:t>
            </a:r>
            <a:r>
              <a:rPr lang="el-GR" sz="2000" dirty="0" err="1"/>
              <a:t>αξιόνιο</a:t>
            </a:r>
            <a:endParaRPr lang="el-GR" sz="2000" dirty="0"/>
          </a:p>
          <a:p>
            <a:r>
              <a:rPr lang="el-GR" sz="2000" dirty="0"/>
              <a:t>Μία ενεργός θεωρία εμπνευσμένη από την θεωρία των χορδών, που παρουσίαζε φορμαλιστικά στρέψη </a:t>
            </a:r>
            <a:r>
              <a:rPr lang="el-GR" sz="2000" b="1" dirty="0"/>
              <a:t>αντιστοιχεί</a:t>
            </a:r>
            <a:r>
              <a:rPr lang="el-GR" sz="2000" dirty="0"/>
              <a:t> σε ένα πλήρως δυναμικό  KR </a:t>
            </a:r>
            <a:r>
              <a:rPr lang="el-GR" sz="2000" dirty="0" err="1"/>
              <a:t>αξιονικό</a:t>
            </a:r>
            <a:r>
              <a:rPr lang="el-GR" sz="2000" dirty="0"/>
              <a:t> πεδίο</a:t>
            </a:r>
          </a:p>
          <a:p>
            <a:r>
              <a:rPr lang="el-GR" sz="2000" dirty="0"/>
              <a:t>Κατά την QCD εποχή μέσω των (</a:t>
            </a:r>
            <a:r>
              <a:rPr lang="en-US" sz="2000" dirty="0"/>
              <a:t>i</a:t>
            </a:r>
            <a:r>
              <a:rPr lang="el-GR" sz="2000" dirty="0" err="1"/>
              <a:t>nstantons</a:t>
            </a:r>
            <a:r>
              <a:rPr lang="el-GR" sz="2000" dirty="0"/>
              <a:t>), γεννήθηκε ένα περιοδικό δυναμικό για το KR </a:t>
            </a:r>
            <a:r>
              <a:rPr lang="el-GR" sz="2000" dirty="0" err="1"/>
              <a:t>αξιόνιο</a:t>
            </a:r>
            <a:r>
              <a:rPr lang="el-GR" sz="2000" dirty="0"/>
              <a:t> και έτσι απέκτησε μάζα καθιστώντας το </a:t>
            </a:r>
            <a:r>
              <a:rPr lang="el-GR" sz="2000" b="1" dirty="0"/>
              <a:t>υποψήφιο σωματίδιο </a:t>
            </a:r>
            <a:r>
              <a:rPr lang="el-GR" sz="2000" dirty="0"/>
              <a:t>για </a:t>
            </a:r>
            <a:r>
              <a:rPr lang="el-GR" sz="2000" dirty="0">
                <a:solidFill>
                  <a:schemeClr val="accent1">
                    <a:lumMod val="50000"/>
                  </a:schemeClr>
                </a:solidFill>
              </a:rPr>
              <a:t>σκοτεινή ύλη</a:t>
            </a:r>
          </a:p>
          <a:p>
            <a:r>
              <a:rPr lang="el-GR" sz="2000" dirty="0"/>
              <a:t>Η σκοτεινή ύλη (ή μια συνιστώσα αυτής) μπορεί να έχει γεωμετρική προέλευση</a:t>
            </a:r>
          </a:p>
          <a:p>
            <a:pPr marL="0" indent="0">
              <a:buNone/>
            </a:pPr>
            <a:r>
              <a:rPr lang="el-GR" dirty="0">
                <a:solidFill>
                  <a:srgbClr val="C00000"/>
                </a:solidFill>
              </a:rPr>
              <a:t>Ανοικτά ζητήματα</a:t>
            </a:r>
          </a:p>
          <a:p>
            <a:r>
              <a:rPr lang="el-GR" sz="2000" dirty="0">
                <a:solidFill>
                  <a:srgbClr val="C00000"/>
                </a:solidFill>
              </a:rPr>
              <a:t>Τι είναι η σκοτεινή ύλη ?</a:t>
            </a:r>
          </a:p>
          <a:p>
            <a:r>
              <a:rPr lang="el-GR" sz="2000" dirty="0">
                <a:solidFill>
                  <a:srgbClr val="C00000"/>
                </a:solidFill>
              </a:rPr>
              <a:t>Έχει μήπως γεωμετρική προέλευση ?</a:t>
            </a:r>
          </a:p>
          <a:p>
            <a:r>
              <a:rPr lang="el-GR" sz="2000" dirty="0">
                <a:solidFill>
                  <a:srgbClr val="C00000"/>
                </a:solidFill>
              </a:rPr>
              <a:t>Απαιτείται περισσότερο έρευνα προς την κατεύθυνση αυτή (θεωρητική και πειραματική)</a:t>
            </a:r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04A2F06C-DD65-151F-B076-13923A73ED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B928F-0B69-48ED-BACE-068BE420DEE7}" type="slidenum">
              <a:rPr lang="el-GR" smtClean="0"/>
              <a:t>24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3892398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D5543F93-3645-0296-2287-38BA8E5A5A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3555" y="337137"/>
            <a:ext cx="10515600" cy="857181"/>
          </a:xfrm>
        </p:spPr>
        <p:txBody>
          <a:bodyPr>
            <a:normAutofit/>
          </a:bodyPr>
          <a:lstStyle/>
          <a:p>
            <a:pPr algn="ctr"/>
            <a:r>
              <a:rPr lang="el-GR" sz="4000" dirty="0"/>
              <a:t>Σας ευχαριστώ πολύ !!</a:t>
            </a:r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A07F9CA2-0F90-1902-1B7D-BAA1CD9B5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B928F-0B69-48ED-BACE-068BE420DEE7}" type="slidenum">
              <a:rPr lang="el-GR" smtClean="0"/>
              <a:t>25</a:t>
            </a:fld>
            <a:endParaRPr lang="el-GR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6E2F316-1E35-FCD2-EE1B-F2DC5F1374DF}"/>
              </a:ext>
            </a:extLst>
          </p:cNvPr>
          <p:cNvSpPr txBox="1"/>
          <p:nvPr/>
        </p:nvSpPr>
        <p:spPr>
          <a:xfrm>
            <a:off x="222381" y="1021586"/>
            <a:ext cx="44133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3200" dirty="0"/>
              <a:t>Ερωτήσεις ??</a:t>
            </a:r>
          </a:p>
        </p:txBody>
      </p:sp>
      <p:pic>
        <p:nvPicPr>
          <p:cNvPr id="7" name="Εικόνα 6" descr="Εικόνα που περιέχει χαμογελαστή φατσούλα, emoticon, κίτρινο, Σχεδίαση κινουμένων σχεδίων&#10;&#10;Περιγραφή που δημιουργήθηκε αυτόματα">
            <a:extLst>
              <a:ext uri="{FF2B5EF4-FFF2-40B4-BE49-F238E27FC236}">
                <a16:creationId xmlns:a16="http://schemas.microsoft.com/office/drawing/2014/main" id="{83C5EE15-6810-315E-7A1B-81A92AE4F5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0846" y="1853992"/>
            <a:ext cx="3150016" cy="3150016"/>
          </a:xfrm>
          <a:prstGeom prst="rect">
            <a:avLst/>
          </a:prstGeom>
        </p:spPr>
      </p:pic>
      <p:pic>
        <p:nvPicPr>
          <p:cNvPr id="6" name="Εικόνα 5" descr="Εικόνα που περιέχει σκίτσο/σχέδιο, ζωγραφιά, διάγραμμα, κύκλος&#10;&#10;Περιγραφή που δημιουργήθηκε αυτόματα">
            <a:extLst>
              <a:ext uri="{FF2B5EF4-FFF2-40B4-BE49-F238E27FC236}">
                <a16:creationId xmlns:a16="http://schemas.microsoft.com/office/drawing/2014/main" id="{AB550078-281A-739F-50EB-020964A3BF7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366" y="1811861"/>
            <a:ext cx="6265109" cy="4709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48808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749ABFB2-AA86-1CDA-68B9-4253C51BCF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952129"/>
          </a:xfrm>
        </p:spPr>
        <p:txBody>
          <a:bodyPr>
            <a:normAutofit/>
          </a:bodyPr>
          <a:lstStyle/>
          <a:p>
            <a:pPr algn="ctr"/>
            <a:r>
              <a:rPr lang="el-GR" sz="3200" dirty="0"/>
              <a:t>Βιβλιογραφία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90A81268-1AF2-95E7-46BB-5973071D83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1257" y="867747"/>
            <a:ext cx="11821887" cy="5728995"/>
          </a:xfrm>
        </p:spPr>
        <p:txBody>
          <a:bodyPr numCol="2">
            <a:noAutofit/>
          </a:bodyPr>
          <a:lstStyle/>
          <a:p>
            <a:pPr marL="0" indent="0">
              <a:buNone/>
            </a:pPr>
            <a:r>
              <a:rPr lang="en-US" sz="1200" dirty="0"/>
              <a:t>[1] Schmitz, K. (2022). Modern Cosmology, an Amuse-</a:t>
            </a:r>
            <a:r>
              <a:rPr lang="en-US" sz="1200" dirty="0" err="1"/>
              <a:t>Gueule</a:t>
            </a:r>
            <a:r>
              <a:rPr lang="en-US" sz="1200" dirty="0"/>
              <a:t>. In Advances in Cosmology (pp. 37-70). Springer International Publishing. DOI: 10.1007/978-3-031-05625-3_3. Retrieved from </a:t>
            </a:r>
            <a:r>
              <a:rPr lang="en-US" sz="1200" dirty="0">
                <a:hlinkClick r:id="rId2"/>
              </a:rPr>
              <a:t>https://doi.org/10.1007/978-3-031-05625-3_3</a:t>
            </a:r>
            <a:endParaRPr lang="en-US" sz="1200" dirty="0"/>
          </a:p>
          <a:p>
            <a:pPr marL="0" indent="0">
              <a:buNone/>
            </a:pPr>
            <a:r>
              <a:rPr lang="en-US" sz="1200" dirty="0"/>
              <a:t>[2] LIGO. (2016). Gravitational wave detection. Retrieved from </a:t>
            </a:r>
            <a:r>
              <a:rPr lang="en-US" sz="1200" dirty="0">
                <a:hlinkClick r:id="rId3"/>
              </a:rPr>
              <a:t>https://www.ligo.caltech.edu/system/avm_image_sqls/binaries/48/jpg_original/ligo20160211d.jpg?1455160092</a:t>
            </a:r>
            <a:endParaRPr lang="en-US" sz="1200" dirty="0"/>
          </a:p>
          <a:p>
            <a:pPr marL="0" indent="0">
              <a:buNone/>
            </a:pPr>
            <a:r>
              <a:rPr lang="en-US" sz="1200" dirty="0"/>
              <a:t>[3] Event Horizon Telescope. (n.d.). Sagittarius A*. Retrieved from </a:t>
            </a:r>
            <a:r>
              <a:rPr lang="en-US" sz="1200" dirty="0">
                <a:hlinkClick r:id="rId4"/>
              </a:rPr>
              <a:t>https://en.wikipedia.org/wiki/Sagittarius_A*#/media/File:EHT_Saggitarius_A_black_hole.tif</a:t>
            </a:r>
            <a:endParaRPr lang="en-US" sz="1200" dirty="0"/>
          </a:p>
          <a:p>
            <a:pPr marL="0" indent="0">
              <a:buNone/>
            </a:pPr>
            <a:r>
              <a:rPr lang="en-US" sz="1200" dirty="0"/>
              <a:t>[4] TIB AV-Portal. (n.d.). [Image thumbnail]. Retrieved from </a:t>
            </a:r>
            <a:r>
              <a:rPr lang="en-US" sz="1200" dirty="0">
                <a:hlinkClick r:id="rId5"/>
              </a:rPr>
              <a:t>https://av.tib.eu/thumbnail/50915/full</a:t>
            </a:r>
            <a:endParaRPr lang="en-US" sz="1200" dirty="0"/>
          </a:p>
          <a:p>
            <a:pPr marL="0" indent="0">
              <a:buNone/>
            </a:pPr>
            <a:r>
              <a:rPr lang="en-US" sz="1200" dirty="0"/>
              <a:t>[5] Wikimedia Commons. (n.d.). Twisted bar [Image]. Retrieved from </a:t>
            </a:r>
            <a:r>
              <a:rPr lang="en-US" sz="1200" dirty="0">
                <a:hlinkClick r:id="rId6"/>
              </a:rPr>
              <a:t>https://upload.wikimedia.org/wikipedia/commons/4/4f/Twisted_bar.png</a:t>
            </a:r>
            <a:endParaRPr lang="el-GR" sz="1200" dirty="0"/>
          </a:p>
          <a:p>
            <a:pPr marL="0" indent="0">
              <a:buNone/>
            </a:pPr>
            <a:r>
              <a:rPr lang="el-GR" sz="1200" dirty="0"/>
              <a:t>[6]</a:t>
            </a:r>
            <a:r>
              <a:rPr lang="en-US" sz="1200" dirty="0"/>
              <a:t> i2Symbol. (n.d.). Thinking face with question mark emoji sticker [Image]. Retrieved from </a:t>
            </a:r>
            <a:r>
              <a:rPr lang="en-US" sz="1200" dirty="0">
                <a:hlinkClick r:id="rId7"/>
              </a:rPr>
              <a:t>https://www.i2symbol.com/stickers/smileys/thinking-face-with-question-mark-emoji-sticker-ee7b4fb9880ef3c8ee19626cdc14bf5c</a:t>
            </a:r>
            <a:endParaRPr lang="el-GR" sz="1200" dirty="0"/>
          </a:p>
          <a:p>
            <a:pPr marL="0" indent="0">
              <a:buNone/>
            </a:pPr>
            <a:r>
              <a:rPr lang="el-GR" sz="1200" dirty="0"/>
              <a:t>[7]</a:t>
            </a:r>
            <a:r>
              <a:rPr lang="en-US" sz="1200" dirty="0">
                <a:effectLst/>
                <a:latin typeface="Arial" panose="020B0604020202020204" pitchFamily="34" charset="0"/>
              </a:rPr>
              <a:t> M. J. Duncan, N. </a:t>
            </a:r>
            <a:r>
              <a:rPr lang="en-US" sz="1200" dirty="0" err="1">
                <a:effectLst/>
                <a:latin typeface="Arial" panose="020B0604020202020204" pitchFamily="34" charset="0"/>
              </a:rPr>
              <a:t>Kaloper</a:t>
            </a:r>
            <a:r>
              <a:rPr lang="en-US" sz="1200" dirty="0">
                <a:effectLst/>
                <a:latin typeface="Arial" panose="020B0604020202020204" pitchFamily="34" charset="0"/>
              </a:rPr>
              <a:t>, and K. A. Olive, “Axion hair and dynamical torsion from</a:t>
            </a:r>
            <a:br>
              <a:rPr lang="en-US" sz="1200" dirty="0"/>
            </a:br>
            <a:r>
              <a:rPr lang="en-US" sz="1200" dirty="0">
                <a:effectLst/>
                <a:latin typeface="Arial" panose="020B0604020202020204" pitchFamily="34" charset="0"/>
              </a:rPr>
              <a:t>anomalies,” Nuclear Physics B, vol. 387, no. 1, pp. 215–235, 1992.</a:t>
            </a:r>
            <a:endParaRPr lang="el-GR" sz="1200" dirty="0">
              <a:effectLst/>
              <a:latin typeface="Arial" panose="020B0604020202020204" pitchFamily="34" charset="0"/>
            </a:endParaRPr>
          </a:p>
          <a:p>
            <a:pPr marL="0" indent="0">
              <a:buNone/>
            </a:pPr>
            <a:r>
              <a:rPr lang="el-GR" sz="1200" dirty="0">
                <a:latin typeface="Arial" panose="020B0604020202020204" pitchFamily="34" charset="0"/>
              </a:rPr>
              <a:t>[8]</a:t>
            </a:r>
            <a:r>
              <a:rPr lang="en-US" sz="1200" dirty="0">
                <a:effectLst/>
                <a:latin typeface="Arial" panose="020B0604020202020204" pitchFamily="34" charset="0"/>
              </a:rPr>
              <a:t> O. </a:t>
            </a:r>
            <a:r>
              <a:rPr lang="en-US" sz="1200" dirty="0" err="1">
                <a:effectLst/>
                <a:latin typeface="Arial" panose="020B0604020202020204" pitchFamily="34" charset="0"/>
              </a:rPr>
              <a:t>Chandí</a:t>
            </a:r>
            <a:r>
              <a:rPr lang="en-US" sz="1200" dirty="0">
                <a:effectLst/>
                <a:latin typeface="Arial" panose="020B0604020202020204" pitchFamily="34" charset="0"/>
              </a:rPr>
              <a:t> a and J. Zanelli, “Topological invariants, instantons, and the chiral anomaly on</a:t>
            </a:r>
            <a:br>
              <a:rPr lang="en-US" sz="1200" dirty="0"/>
            </a:br>
            <a:r>
              <a:rPr lang="en-US" sz="1200" dirty="0">
                <a:effectLst/>
                <a:latin typeface="Arial" panose="020B0604020202020204" pitchFamily="34" charset="0"/>
              </a:rPr>
              <a:t>spaces with torsion,” Physical Review D, vol. 55, no. 12, pp. 7580–7585, </a:t>
            </a:r>
            <a:r>
              <a:rPr lang="en-US" sz="1200" dirty="0" err="1">
                <a:effectLst/>
                <a:latin typeface="Arial" panose="020B0604020202020204" pitchFamily="34" charset="0"/>
              </a:rPr>
              <a:t>jun</a:t>
            </a:r>
            <a:r>
              <a:rPr lang="en-US" sz="1200" dirty="0">
                <a:effectLst/>
                <a:latin typeface="Arial" panose="020B0604020202020204" pitchFamily="34" charset="0"/>
              </a:rPr>
              <a:t> 1997. [Online].</a:t>
            </a:r>
            <a:br>
              <a:rPr lang="en-US" sz="1200" dirty="0"/>
            </a:br>
            <a:r>
              <a:rPr lang="en-US" sz="1200" dirty="0">
                <a:effectLst/>
                <a:latin typeface="Arial" panose="020B0604020202020204" pitchFamily="34" charset="0"/>
              </a:rPr>
              <a:t>Available: </a:t>
            </a:r>
            <a:r>
              <a:rPr lang="en-US" sz="1200" dirty="0">
                <a:effectLst/>
                <a:latin typeface="Arial" panose="020B0604020202020204" pitchFamily="34" charset="0"/>
                <a:hlinkClick r:id="rId8"/>
              </a:rPr>
              <a:t>https://doi.org/10.1103%2Fphysrevd.55.7580</a:t>
            </a:r>
            <a:endParaRPr lang="el-GR" sz="1200" dirty="0">
              <a:effectLst/>
              <a:latin typeface="Arial" panose="020B0604020202020204" pitchFamily="34" charset="0"/>
            </a:endParaRPr>
          </a:p>
          <a:p>
            <a:pPr marL="0" indent="0">
              <a:buNone/>
            </a:pPr>
            <a:r>
              <a:rPr lang="el-GR" sz="1200" dirty="0">
                <a:latin typeface="Arial" panose="020B0604020202020204" pitchFamily="34" charset="0"/>
              </a:rPr>
              <a:t>[9]</a:t>
            </a:r>
            <a:r>
              <a:rPr lang="en-US" sz="1200" dirty="0">
                <a:effectLst/>
                <a:latin typeface="Arial" panose="020B0604020202020204" pitchFamily="34" charset="0"/>
              </a:rPr>
              <a:t> P. B. Pal, “Representation-independent manipulations with </a:t>
            </a:r>
            <a:r>
              <a:rPr lang="en-US" sz="1200" dirty="0" err="1">
                <a:effectLst/>
                <a:latin typeface="Arial" panose="020B0604020202020204" pitchFamily="34" charset="0"/>
              </a:rPr>
              <a:t>dirac</a:t>
            </a:r>
            <a:r>
              <a:rPr lang="en-US" sz="1200" dirty="0">
                <a:effectLst/>
                <a:latin typeface="Arial" panose="020B0604020202020204" pitchFamily="34" charset="0"/>
              </a:rPr>
              <a:t> matrices and spinors,”</a:t>
            </a:r>
            <a:br>
              <a:rPr lang="en-US" sz="1200" dirty="0"/>
            </a:br>
            <a:r>
              <a:rPr lang="en-US" sz="1200" dirty="0">
                <a:effectLst/>
                <a:latin typeface="Arial" panose="020B0604020202020204" pitchFamily="34" charset="0"/>
              </a:rPr>
              <a:t>2015.</a:t>
            </a:r>
            <a:r>
              <a:rPr lang="el-GR" sz="1200" dirty="0">
                <a:effectLst/>
                <a:latin typeface="Arial" panose="020B0604020202020204" pitchFamily="34" charset="0"/>
              </a:rPr>
              <a:t>  [10]</a:t>
            </a:r>
            <a:r>
              <a:rPr lang="en-US" sz="1200" dirty="0">
                <a:effectLst/>
                <a:latin typeface="Arial" panose="020B0604020202020204" pitchFamily="34" charset="0"/>
              </a:rPr>
              <a:t> T. Frankel, The geometry of physics: an introduction. Cambridge university press, 2011.</a:t>
            </a:r>
            <a:endParaRPr lang="el-GR" sz="1200" dirty="0">
              <a:effectLst/>
              <a:latin typeface="Arial" panose="020B0604020202020204" pitchFamily="34" charset="0"/>
            </a:endParaRPr>
          </a:p>
          <a:p>
            <a:pPr marL="0" indent="0">
              <a:buNone/>
            </a:pPr>
            <a:r>
              <a:rPr lang="el-GR" sz="1200" dirty="0">
                <a:latin typeface="Arial" panose="020B0604020202020204" pitchFamily="34" charset="0"/>
              </a:rPr>
              <a:t>[11]</a:t>
            </a:r>
            <a:r>
              <a:rPr lang="en-US" sz="1200" dirty="0">
                <a:effectLst/>
                <a:latin typeface="Arial" panose="020B0604020202020204" pitchFamily="34" charset="0"/>
              </a:rPr>
              <a:t> C. Hull, “Anomalies, ambiguities and superstrings,” Physics Letters B, vol. 167, no. 1, pp.</a:t>
            </a:r>
            <a:br>
              <a:rPr lang="en-US" sz="1200" dirty="0"/>
            </a:br>
            <a:r>
              <a:rPr lang="en-US" sz="1200" dirty="0">
                <a:effectLst/>
                <a:latin typeface="Arial" panose="020B0604020202020204" pitchFamily="34" charset="0"/>
              </a:rPr>
              <a:t>51–55, 1986.</a:t>
            </a:r>
            <a:endParaRPr lang="el-GR" sz="1200" dirty="0">
              <a:effectLst/>
              <a:latin typeface="Arial" panose="020B0604020202020204" pitchFamily="34" charset="0"/>
            </a:endParaRPr>
          </a:p>
          <a:p>
            <a:pPr marL="0" indent="0">
              <a:buNone/>
            </a:pPr>
            <a:r>
              <a:rPr lang="el-GR" sz="1200" dirty="0">
                <a:latin typeface="Arial" panose="020B0604020202020204" pitchFamily="34" charset="0"/>
              </a:rPr>
              <a:t>[12]</a:t>
            </a:r>
            <a:r>
              <a:rPr lang="en-US" sz="1200" dirty="0">
                <a:effectLst/>
                <a:latin typeface="Arial" panose="020B0604020202020204" pitchFamily="34" charset="0"/>
              </a:rPr>
              <a:t> N. E. </a:t>
            </a:r>
            <a:r>
              <a:rPr lang="en-US" sz="1200" dirty="0" err="1">
                <a:effectLst/>
                <a:latin typeface="Arial" panose="020B0604020202020204" pitchFamily="34" charset="0"/>
              </a:rPr>
              <a:t>Mavromatos</a:t>
            </a:r>
            <a:r>
              <a:rPr lang="en-US" sz="1200" dirty="0">
                <a:effectLst/>
                <a:latin typeface="Arial" panose="020B0604020202020204" pitchFamily="34" charset="0"/>
              </a:rPr>
              <a:t>, “A note on the </a:t>
            </a:r>
            <a:r>
              <a:rPr lang="en-US" sz="1200" dirty="0" err="1">
                <a:effectLst/>
                <a:latin typeface="Arial" panose="020B0604020202020204" pitchFamily="34" charset="0"/>
              </a:rPr>
              <a:t>atiyah</a:t>
            </a:r>
            <a:r>
              <a:rPr lang="en-US" sz="1200" dirty="0">
                <a:effectLst/>
                <a:latin typeface="Arial" panose="020B0604020202020204" pitchFamily="34" charset="0"/>
              </a:rPr>
              <a:t>-singer index theorem for manifolds with totally</a:t>
            </a:r>
            <a:br>
              <a:rPr lang="en-US" sz="1200" dirty="0"/>
            </a:br>
            <a:r>
              <a:rPr lang="en-US" sz="1200" dirty="0">
                <a:effectLst/>
                <a:latin typeface="Arial" panose="020B0604020202020204" pitchFamily="34" charset="0"/>
              </a:rPr>
              <a:t>antisymmetric h torsion,” Journal of Physics A: Mathematical and General, vol. 21, no. 10,</a:t>
            </a:r>
            <a:br>
              <a:rPr lang="en-US" sz="1200" dirty="0"/>
            </a:br>
            <a:r>
              <a:rPr lang="en-US" sz="1200" dirty="0">
                <a:effectLst/>
                <a:latin typeface="Arial" panose="020B0604020202020204" pitchFamily="34" charset="0"/>
              </a:rPr>
              <a:t>p. 2279, 1988</a:t>
            </a:r>
            <a:endParaRPr lang="el-GR" sz="1200" dirty="0">
              <a:effectLst/>
              <a:latin typeface="Arial" panose="020B0604020202020204" pitchFamily="34" charset="0"/>
            </a:endParaRPr>
          </a:p>
          <a:p>
            <a:pPr marL="0" indent="0">
              <a:buNone/>
            </a:pPr>
            <a:r>
              <a:rPr lang="el-GR" sz="1200" dirty="0"/>
              <a:t>[13]</a:t>
            </a:r>
            <a:r>
              <a:rPr lang="en-US" sz="1200" dirty="0">
                <a:effectLst/>
                <a:latin typeface="Arial" panose="020B0604020202020204" pitchFamily="34" charset="0"/>
              </a:rPr>
              <a:t> T. </a:t>
            </a:r>
            <a:r>
              <a:rPr lang="en-US" sz="1200" dirty="0" err="1">
                <a:effectLst/>
                <a:latin typeface="Arial" panose="020B0604020202020204" pitchFamily="34" charset="0"/>
              </a:rPr>
              <a:t>Eguchi</a:t>
            </a:r>
            <a:r>
              <a:rPr lang="en-US" sz="1200" dirty="0">
                <a:effectLst/>
                <a:latin typeface="Arial" panose="020B0604020202020204" pitchFamily="34" charset="0"/>
              </a:rPr>
              <a:t>, P. B. Gilkey, and A. J. Hanson, “Gravitation, gauge theories and differential</a:t>
            </a:r>
            <a:br>
              <a:rPr lang="en-US" sz="1200" dirty="0"/>
            </a:br>
            <a:r>
              <a:rPr lang="en-US" sz="1200" dirty="0">
                <a:effectLst/>
                <a:latin typeface="Arial" panose="020B0604020202020204" pitchFamily="34" charset="0"/>
              </a:rPr>
              <a:t>geometry,” Physics reports, vol. 66, no. 6, pp. 213–393, 1980.</a:t>
            </a:r>
            <a:endParaRPr lang="el-GR" sz="1200" dirty="0">
              <a:effectLst/>
              <a:latin typeface="Arial" panose="020B0604020202020204" pitchFamily="34" charset="0"/>
            </a:endParaRPr>
          </a:p>
          <a:p>
            <a:pPr marL="0" indent="0">
              <a:buNone/>
            </a:pPr>
            <a:r>
              <a:rPr lang="el-GR" sz="1200" dirty="0">
                <a:latin typeface="Arial" panose="020B0604020202020204" pitchFamily="34" charset="0"/>
              </a:rPr>
              <a:t>[14]</a:t>
            </a:r>
            <a:r>
              <a:rPr lang="en-US" sz="1200" dirty="0">
                <a:effectLst/>
                <a:latin typeface="Arial" panose="020B0604020202020204" pitchFamily="34" charset="0"/>
              </a:rPr>
              <a:t> N. E. </a:t>
            </a:r>
            <a:r>
              <a:rPr lang="en-US" sz="1200" dirty="0" err="1">
                <a:effectLst/>
                <a:latin typeface="Arial" panose="020B0604020202020204" pitchFamily="34" charset="0"/>
              </a:rPr>
              <a:t>Mavromatos</a:t>
            </a:r>
            <a:r>
              <a:rPr lang="en-US" sz="1200" dirty="0">
                <a:effectLst/>
                <a:latin typeface="Arial" panose="020B0604020202020204" pitchFamily="34" charset="0"/>
              </a:rPr>
              <a:t>, “Geometrical origins of the universe dark sector: string-inspired</a:t>
            </a:r>
            <a:br>
              <a:rPr lang="en-US" sz="1200" dirty="0"/>
            </a:br>
            <a:r>
              <a:rPr lang="en-US" sz="1200" dirty="0">
                <a:effectLst/>
                <a:latin typeface="Arial" panose="020B0604020202020204" pitchFamily="34" charset="0"/>
              </a:rPr>
              <a:t>torsion and anomalies as seeds for inflation and dark matter,” Philosophical Transactions</a:t>
            </a:r>
            <a:br>
              <a:rPr lang="en-US" sz="1200" dirty="0"/>
            </a:br>
            <a:r>
              <a:rPr lang="en-US" sz="1200" dirty="0">
                <a:effectLst/>
                <a:latin typeface="Arial" panose="020B0604020202020204" pitchFamily="34" charset="0"/>
              </a:rPr>
              <a:t>of the Royal Society A: Mathematical, Physical and Engineering Sciences, vol. 380, no.</a:t>
            </a:r>
            <a:br>
              <a:rPr lang="en-US" sz="1200" dirty="0"/>
            </a:br>
            <a:r>
              <a:rPr lang="en-US" sz="1200" dirty="0">
                <a:effectLst/>
                <a:latin typeface="Arial" panose="020B0604020202020204" pitchFamily="34" charset="0"/>
              </a:rPr>
              <a:t>2222, mar 2022. [Online]. Available: </a:t>
            </a:r>
            <a:r>
              <a:rPr lang="en-US" sz="1200" dirty="0">
                <a:effectLst/>
                <a:latin typeface="Arial" panose="020B0604020202020204" pitchFamily="34" charset="0"/>
                <a:hlinkClick r:id="rId9"/>
              </a:rPr>
              <a:t>https://doi.org/10.1098%2Frsta.2021.0188</a:t>
            </a:r>
            <a:endParaRPr lang="el-GR" sz="1200" dirty="0">
              <a:effectLst/>
              <a:latin typeface="Arial" panose="020B0604020202020204" pitchFamily="34" charset="0"/>
            </a:endParaRPr>
          </a:p>
          <a:p>
            <a:pPr marL="0" indent="0">
              <a:buNone/>
            </a:pPr>
            <a:r>
              <a:rPr lang="el-GR" sz="1200" dirty="0">
                <a:latin typeface="Arial" panose="020B0604020202020204" pitchFamily="34" charset="0"/>
              </a:rPr>
              <a:t>[15]</a:t>
            </a:r>
            <a:r>
              <a:rPr lang="en-US" sz="1200" dirty="0">
                <a:effectLst/>
                <a:latin typeface="Arial" panose="020B0604020202020204" pitchFamily="34" charset="0"/>
              </a:rPr>
              <a:t> N. E. </a:t>
            </a:r>
            <a:r>
              <a:rPr lang="en-US" sz="1200" dirty="0" err="1">
                <a:effectLst/>
                <a:latin typeface="Arial" panose="020B0604020202020204" pitchFamily="34" charset="0"/>
              </a:rPr>
              <a:t>Mavromatos</a:t>
            </a:r>
            <a:r>
              <a:rPr lang="en-US" sz="1200" dirty="0">
                <a:effectLst/>
                <a:latin typeface="Arial" panose="020B0604020202020204" pitchFamily="34" charset="0"/>
              </a:rPr>
              <a:t>, “Non-</a:t>
            </a:r>
            <a:r>
              <a:rPr lang="en-US" sz="1200" dirty="0" err="1">
                <a:effectLst/>
                <a:latin typeface="Arial" panose="020B0604020202020204" pitchFamily="34" charset="0"/>
              </a:rPr>
              <a:t>hermitian</a:t>
            </a:r>
            <a:r>
              <a:rPr lang="en-US" sz="1200" dirty="0">
                <a:effectLst/>
                <a:latin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</a:rPr>
              <a:t>yukawa</a:t>
            </a:r>
            <a:r>
              <a:rPr lang="en-US" sz="1200" dirty="0">
                <a:effectLst/>
                <a:latin typeface="Arial" panose="020B0604020202020204" pitchFamily="34" charset="0"/>
              </a:rPr>
              <a:t> interactions of fermions with axions:</a:t>
            </a:r>
            <a:br>
              <a:rPr lang="en-US" sz="1200" dirty="0"/>
            </a:br>
            <a:r>
              <a:rPr lang="en-US" sz="1200" dirty="0">
                <a:effectLst/>
                <a:latin typeface="Arial" panose="020B0604020202020204" pitchFamily="34" charset="0"/>
              </a:rPr>
              <a:t>potential microscopic origin and dynamical mass generation,” Journal of Physics:</a:t>
            </a:r>
            <a:br>
              <a:rPr lang="en-US" sz="1200" dirty="0"/>
            </a:br>
            <a:r>
              <a:rPr lang="en-US" sz="1200" dirty="0">
                <a:effectLst/>
                <a:latin typeface="Arial" panose="020B0604020202020204" pitchFamily="34" charset="0"/>
              </a:rPr>
              <a:t>Conference Series, vol. 2038, no. 1, p. 012019, oct 2021. [Online]. Available:</a:t>
            </a:r>
            <a:br>
              <a:rPr lang="en-US" sz="1200" dirty="0"/>
            </a:br>
            <a:r>
              <a:rPr lang="en-US" sz="1200" dirty="0">
                <a:effectLst/>
                <a:latin typeface="Arial" panose="020B0604020202020204" pitchFamily="34" charset="0"/>
                <a:hlinkClick r:id="rId10"/>
              </a:rPr>
              <a:t>https://doi.org/10.1088%2F1742-6596%2F2038%2F1%2F01201</a:t>
            </a:r>
            <a:endParaRPr lang="el-GR" sz="1200" dirty="0">
              <a:effectLst/>
              <a:latin typeface="Arial" panose="020B0604020202020204" pitchFamily="34" charset="0"/>
            </a:endParaRPr>
          </a:p>
          <a:p>
            <a:pPr marL="0" indent="0">
              <a:buNone/>
            </a:pPr>
            <a:r>
              <a:rPr lang="el-GR" sz="1200" dirty="0">
                <a:latin typeface="Arial" panose="020B0604020202020204" pitchFamily="34" charset="0"/>
              </a:rPr>
              <a:t>[16]</a:t>
            </a:r>
            <a:r>
              <a:rPr lang="en-US" sz="1200" dirty="0">
                <a:effectLst/>
                <a:latin typeface="Arial" panose="020B0604020202020204" pitchFamily="34" charset="0"/>
              </a:rPr>
              <a:t> S. </a:t>
            </a:r>
            <a:r>
              <a:rPr lang="en-US" sz="1200" dirty="0" err="1">
                <a:effectLst/>
                <a:latin typeface="Arial" panose="020B0604020202020204" pitchFamily="34" charset="0"/>
              </a:rPr>
              <a:t>Basilakos</a:t>
            </a:r>
            <a:r>
              <a:rPr lang="en-US" sz="1200" dirty="0">
                <a:effectLst/>
                <a:latin typeface="Arial" panose="020B0604020202020204" pitchFamily="34" charset="0"/>
              </a:rPr>
              <a:t>, N. E. </a:t>
            </a:r>
            <a:r>
              <a:rPr lang="en-US" sz="1200" dirty="0" err="1">
                <a:effectLst/>
                <a:latin typeface="Arial" panose="020B0604020202020204" pitchFamily="34" charset="0"/>
              </a:rPr>
              <a:t>Mavromatos</a:t>
            </a:r>
            <a:r>
              <a:rPr lang="en-US" sz="1200" dirty="0">
                <a:effectLst/>
                <a:latin typeface="Arial" panose="020B0604020202020204" pitchFamily="34" charset="0"/>
              </a:rPr>
              <a:t>, and J. S. </a:t>
            </a:r>
            <a:r>
              <a:rPr lang="en-US" sz="1200" dirty="0" err="1">
                <a:effectLst/>
                <a:latin typeface="Arial" panose="020B0604020202020204" pitchFamily="34" charset="0"/>
              </a:rPr>
              <a:t>Peracaula</a:t>
            </a:r>
            <a:r>
              <a:rPr lang="en-US" sz="1200" dirty="0">
                <a:effectLst/>
                <a:latin typeface="Arial" panose="020B0604020202020204" pitchFamily="34" charset="0"/>
              </a:rPr>
              <a:t>, “Quantum anomalies in string-inspired</a:t>
            </a:r>
            <a:br>
              <a:rPr lang="en-US" sz="1200" dirty="0"/>
            </a:br>
            <a:r>
              <a:rPr lang="en-US" sz="1200" dirty="0">
                <a:effectLst/>
                <a:latin typeface="Arial" panose="020B0604020202020204" pitchFamily="34" charset="0"/>
              </a:rPr>
              <a:t>running vacuum universe: Inflation and axion dark matter,” Physics Letters B, vol. 803, p.</a:t>
            </a:r>
            <a:br>
              <a:rPr lang="en-US" sz="1200" dirty="0"/>
            </a:br>
            <a:r>
              <a:rPr lang="en-US" sz="1200" dirty="0">
                <a:effectLst/>
                <a:latin typeface="Arial" panose="020B0604020202020204" pitchFamily="34" charset="0"/>
              </a:rPr>
              <a:t>135342, </a:t>
            </a:r>
            <a:r>
              <a:rPr lang="en-US" sz="1200" dirty="0" err="1">
                <a:effectLst/>
                <a:latin typeface="Arial" panose="020B0604020202020204" pitchFamily="34" charset="0"/>
              </a:rPr>
              <a:t>apr</a:t>
            </a:r>
            <a:r>
              <a:rPr lang="en-US" sz="1200" dirty="0">
                <a:effectLst/>
                <a:latin typeface="Arial" panose="020B0604020202020204" pitchFamily="34" charset="0"/>
              </a:rPr>
              <a:t> 2020. [Online]. Available: https://doi.org/10.1016%2Fj.physletb.2020.135342</a:t>
            </a:r>
            <a:endParaRPr lang="el-GR" sz="1200" dirty="0"/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77D8E733-7203-5FFE-878C-9BAD767706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B928F-0B69-48ED-BACE-068BE420DEE7}" type="slidenum">
              <a:rPr lang="el-GR" smtClean="0"/>
              <a:t>26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500254992"/>
      </p:ext>
    </p:extLst>
  </p:cSld>
  <p:clrMapOvr>
    <a:masterClrMapping/>
  </p:clrMapOvr>
  <p:transition spd="slow">
    <p:push dir="u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64DD1779-F24A-FB22-5146-E776D59B66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6521"/>
            <a:ext cx="10515600" cy="5962359"/>
          </a:xfrm>
        </p:spPr>
        <p:txBody>
          <a:bodyPr numCol="2">
            <a:noAutofit/>
          </a:bodyPr>
          <a:lstStyle/>
          <a:p>
            <a:pPr marL="0" indent="0">
              <a:buNone/>
            </a:pPr>
            <a:r>
              <a:rPr lang="el-GR" sz="1200" dirty="0"/>
              <a:t>[17]</a:t>
            </a:r>
            <a:r>
              <a:rPr lang="en-US" sz="1200" dirty="0">
                <a:effectLst/>
                <a:latin typeface="Arial" panose="020B0604020202020204" pitchFamily="34" charset="0"/>
              </a:rPr>
              <a:t> T. </a:t>
            </a:r>
            <a:r>
              <a:rPr lang="en-US" sz="1200" dirty="0" err="1">
                <a:effectLst/>
                <a:latin typeface="Arial" panose="020B0604020202020204" pitchFamily="34" charset="0"/>
              </a:rPr>
              <a:t>Bossingham</a:t>
            </a:r>
            <a:r>
              <a:rPr lang="en-US" sz="1200" dirty="0">
                <a:effectLst/>
                <a:latin typeface="Arial" panose="020B0604020202020204" pitchFamily="34" charset="0"/>
              </a:rPr>
              <a:t>, N. E. </a:t>
            </a:r>
            <a:r>
              <a:rPr lang="en-US" sz="1200" dirty="0" err="1">
                <a:effectLst/>
                <a:latin typeface="Arial" panose="020B0604020202020204" pitchFamily="34" charset="0"/>
              </a:rPr>
              <a:t>Mavromatos</a:t>
            </a:r>
            <a:r>
              <a:rPr lang="en-US" sz="1200" dirty="0">
                <a:effectLst/>
                <a:latin typeface="Arial" panose="020B0604020202020204" pitchFamily="34" charset="0"/>
              </a:rPr>
              <a:t>, and S. Sarkar, “The role of temperature dependent</a:t>
            </a:r>
            <a:br>
              <a:rPr lang="en-US" sz="1200" dirty="0"/>
            </a:br>
            <a:r>
              <a:rPr lang="en-US" sz="1200" dirty="0">
                <a:effectLst/>
                <a:latin typeface="Arial" panose="020B0604020202020204" pitchFamily="34" charset="0"/>
              </a:rPr>
              <a:t>string-inspired CPT violating backgrounds in </a:t>
            </a:r>
            <a:r>
              <a:rPr lang="en-US" sz="1200" dirty="0" err="1">
                <a:effectLst/>
                <a:latin typeface="Arial" panose="020B0604020202020204" pitchFamily="34" charset="0"/>
              </a:rPr>
              <a:t>leptogenesis</a:t>
            </a:r>
            <a:r>
              <a:rPr lang="en-US" sz="1200" dirty="0">
                <a:effectLst/>
                <a:latin typeface="Arial" panose="020B0604020202020204" pitchFamily="34" charset="0"/>
              </a:rPr>
              <a:t> and the chiral magnetic</a:t>
            </a:r>
            <a:br>
              <a:rPr lang="en-US" sz="1200" dirty="0"/>
            </a:br>
            <a:r>
              <a:rPr lang="en-US" sz="1200" dirty="0">
                <a:effectLst/>
                <a:latin typeface="Arial" panose="020B0604020202020204" pitchFamily="34" charset="0"/>
              </a:rPr>
              <a:t>effect,” The European Physical Journal C, vol. 79, no. 1, </a:t>
            </a:r>
            <a:r>
              <a:rPr lang="en-US" sz="1200" dirty="0" err="1">
                <a:effectLst/>
                <a:latin typeface="Arial" panose="020B0604020202020204" pitchFamily="34" charset="0"/>
              </a:rPr>
              <a:t>jan</a:t>
            </a:r>
            <a:r>
              <a:rPr lang="en-US" sz="1200" dirty="0">
                <a:effectLst/>
                <a:latin typeface="Arial" panose="020B0604020202020204" pitchFamily="34" charset="0"/>
              </a:rPr>
              <a:t> 2019. [Online]. Available:</a:t>
            </a:r>
            <a:br>
              <a:rPr lang="en-US" sz="1200" dirty="0"/>
            </a:br>
            <a:r>
              <a:rPr lang="en-US" sz="1200" dirty="0">
                <a:effectLst/>
                <a:latin typeface="Arial" panose="020B0604020202020204" pitchFamily="34" charset="0"/>
              </a:rPr>
              <a:t>https://doi.org/10.1140%2Fepjc%2Fs10052-019-6564-3</a:t>
            </a:r>
            <a:br>
              <a:rPr lang="en-US" sz="1200" dirty="0"/>
            </a:br>
            <a:r>
              <a:rPr lang="en-US" sz="1200" dirty="0">
                <a:effectLst/>
                <a:latin typeface="Arial" panose="020B0604020202020204" pitchFamily="34" charset="0"/>
              </a:rPr>
              <a:t>[</a:t>
            </a:r>
            <a:r>
              <a:rPr lang="el-GR" sz="1200" dirty="0">
                <a:effectLst/>
                <a:latin typeface="Arial" panose="020B0604020202020204" pitchFamily="34" charset="0"/>
              </a:rPr>
              <a:t>1</a:t>
            </a:r>
            <a:r>
              <a:rPr lang="en-US" sz="1200" dirty="0">
                <a:effectLst/>
                <a:latin typeface="Arial" panose="020B0604020202020204" pitchFamily="34" charset="0"/>
              </a:rPr>
              <a:t>8] J. E. Kim, “Phys. rept.” vol. 150, pp. 1–177, 1987.</a:t>
            </a:r>
            <a:br>
              <a:rPr lang="en-US" sz="1200" dirty="0"/>
            </a:br>
            <a:r>
              <a:rPr lang="en-US" sz="1200" dirty="0">
                <a:effectLst/>
                <a:latin typeface="Arial" panose="020B0604020202020204" pitchFamily="34" charset="0"/>
              </a:rPr>
              <a:t>[</a:t>
            </a:r>
            <a:r>
              <a:rPr lang="el-GR" sz="1200" dirty="0">
                <a:effectLst/>
                <a:latin typeface="Arial" panose="020B0604020202020204" pitchFamily="34" charset="0"/>
              </a:rPr>
              <a:t>1</a:t>
            </a:r>
            <a:r>
              <a:rPr lang="en-US" sz="1200" dirty="0">
                <a:effectLst/>
                <a:latin typeface="Arial" panose="020B0604020202020204" pitchFamily="34" charset="0"/>
              </a:rPr>
              <a:t>9] J. E. Kim and G. </a:t>
            </a:r>
            <a:r>
              <a:rPr lang="en-US" sz="1200" dirty="0" err="1">
                <a:effectLst/>
                <a:latin typeface="Arial" panose="020B0604020202020204" pitchFamily="34" charset="0"/>
              </a:rPr>
              <a:t>Carosi</a:t>
            </a:r>
            <a:r>
              <a:rPr lang="en-US" sz="1200" dirty="0">
                <a:effectLst/>
                <a:latin typeface="Arial" panose="020B0604020202020204" pitchFamily="34" charset="0"/>
              </a:rPr>
              <a:t>, “Rev. mod. phys.” vol. 82, pp. 557–602, 2010, erratum: Rev. Mod.</a:t>
            </a:r>
            <a:br>
              <a:rPr lang="en-US" sz="1200" dirty="0"/>
            </a:br>
            <a:r>
              <a:rPr lang="en-US" sz="1200" dirty="0">
                <a:effectLst/>
                <a:latin typeface="Arial" panose="020B0604020202020204" pitchFamily="34" charset="0"/>
              </a:rPr>
              <a:t>Phys. 91, 049902 (2019) (Preprint 0807.3125).</a:t>
            </a:r>
            <a:br>
              <a:rPr lang="en-US" sz="1200" dirty="0"/>
            </a:br>
            <a:r>
              <a:rPr lang="en-US" sz="1200" dirty="0">
                <a:effectLst/>
                <a:latin typeface="Arial" panose="020B0604020202020204" pitchFamily="34" charset="0"/>
              </a:rPr>
              <a:t>[</a:t>
            </a:r>
            <a:r>
              <a:rPr lang="el-GR" sz="1200" dirty="0">
                <a:effectLst/>
                <a:latin typeface="Arial" panose="020B0604020202020204" pitchFamily="34" charset="0"/>
              </a:rPr>
              <a:t>2</a:t>
            </a:r>
            <a:r>
              <a:rPr lang="en-US" sz="1200" dirty="0">
                <a:effectLst/>
                <a:latin typeface="Arial" panose="020B0604020202020204" pitchFamily="34" charset="0"/>
              </a:rPr>
              <a:t>0] S. L. Adler, Phys. Rev. 177, 2246 (1969); J. S. Bell and R. </a:t>
            </a:r>
            <a:r>
              <a:rPr lang="en-US" sz="1200" dirty="0" err="1">
                <a:effectLst/>
                <a:latin typeface="Arial" panose="020B0604020202020204" pitchFamily="34" charset="0"/>
              </a:rPr>
              <a:t>Jackiw</a:t>
            </a:r>
            <a:r>
              <a:rPr lang="en-US" sz="1200" dirty="0">
                <a:effectLst/>
                <a:latin typeface="Arial" panose="020B0604020202020204" pitchFamily="34" charset="0"/>
              </a:rPr>
              <a:t>, Nuovo Cim. A60, 47</a:t>
            </a:r>
            <a:br>
              <a:rPr lang="en-US" sz="1200" dirty="0"/>
            </a:br>
            <a:r>
              <a:rPr lang="en-US" sz="1200" dirty="0">
                <a:effectLst/>
                <a:latin typeface="Arial" panose="020B0604020202020204" pitchFamily="34" charset="0"/>
              </a:rPr>
              <a:t>(1969).</a:t>
            </a:r>
            <a:br>
              <a:rPr lang="en-US" sz="1200" dirty="0"/>
            </a:br>
            <a:r>
              <a:rPr lang="en-US" sz="1200" dirty="0">
                <a:effectLst/>
                <a:latin typeface="Arial" panose="020B0604020202020204" pitchFamily="34" charset="0"/>
              </a:rPr>
              <a:t>[</a:t>
            </a:r>
            <a:r>
              <a:rPr lang="el-GR" sz="1200" dirty="0">
                <a:effectLst/>
                <a:latin typeface="Arial" panose="020B0604020202020204" pitchFamily="34" charset="0"/>
              </a:rPr>
              <a:t>2</a:t>
            </a:r>
            <a:r>
              <a:rPr lang="en-US" sz="1200" dirty="0">
                <a:effectLst/>
                <a:latin typeface="Arial" panose="020B0604020202020204" pitchFamily="34" charset="0"/>
              </a:rPr>
              <a:t>1] L. D. </a:t>
            </a:r>
            <a:r>
              <a:rPr lang="en-US" sz="1200" dirty="0" err="1">
                <a:effectLst/>
                <a:latin typeface="Arial" panose="020B0604020202020204" pitchFamily="34" charset="0"/>
              </a:rPr>
              <a:t>Luzio</a:t>
            </a:r>
            <a:r>
              <a:rPr lang="en-US" sz="1200" dirty="0">
                <a:effectLst/>
                <a:latin typeface="Arial" panose="020B0604020202020204" pitchFamily="34" charset="0"/>
              </a:rPr>
              <a:t>, M. Giannotti, E. </a:t>
            </a:r>
            <a:r>
              <a:rPr lang="en-US" sz="1200" dirty="0" err="1">
                <a:effectLst/>
                <a:latin typeface="Arial" panose="020B0604020202020204" pitchFamily="34" charset="0"/>
              </a:rPr>
              <a:t>Nardi</a:t>
            </a:r>
            <a:r>
              <a:rPr lang="en-US" sz="1200" dirty="0">
                <a:effectLst/>
                <a:latin typeface="Arial" panose="020B0604020202020204" pitchFamily="34" charset="0"/>
              </a:rPr>
              <a:t>, and L. </a:t>
            </a:r>
            <a:r>
              <a:rPr lang="en-US" sz="1200" dirty="0" err="1">
                <a:effectLst/>
                <a:latin typeface="Arial" panose="020B0604020202020204" pitchFamily="34" charset="0"/>
              </a:rPr>
              <a:t>Visinelli</a:t>
            </a:r>
            <a:r>
              <a:rPr lang="en-US" sz="1200" dirty="0">
                <a:effectLst/>
                <a:latin typeface="Arial" panose="020B0604020202020204" pitchFamily="34" charset="0"/>
              </a:rPr>
              <a:t>, “The landscape of QCD</a:t>
            </a:r>
            <a:br>
              <a:rPr lang="en-US" sz="1200" dirty="0"/>
            </a:br>
            <a:r>
              <a:rPr lang="en-US" sz="1200" dirty="0">
                <a:effectLst/>
                <a:latin typeface="Arial" panose="020B0604020202020204" pitchFamily="34" charset="0"/>
              </a:rPr>
              <a:t>axion models,” Physics Reports, vol. 870, pp. 1–117, </a:t>
            </a:r>
            <a:r>
              <a:rPr lang="en-US" sz="1200" dirty="0" err="1">
                <a:effectLst/>
                <a:latin typeface="Arial" panose="020B0604020202020204" pitchFamily="34" charset="0"/>
              </a:rPr>
              <a:t>jul</a:t>
            </a:r>
            <a:r>
              <a:rPr lang="en-US" sz="1200" dirty="0">
                <a:effectLst/>
                <a:latin typeface="Arial" panose="020B0604020202020204" pitchFamily="34" charset="0"/>
              </a:rPr>
              <a:t> 2020. [Online]. Available:</a:t>
            </a:r>
            <a:br>
              <a:rPr lang="en-US" sz="1200" dirty="0"/>
            </a:br>
            <a:r>
              <a:rPr lang="en-US" sz="1200" dirty="0">
                <a:effectLst/>
                <a:latin typeface="Arial" panose="020B0604020202020204" pitchFamily="34" charset="0"/>
              </a:rPr>
              <a:t>https://doi.org/10.1016%2Fj.physrep.2020.06.002</a:t>
            </a:r>
            <a:br>
              <a:rPr lang="en-US" sz="1200" dirty="0"/>
            </a:br>
            <a:r>
              <a:rPr lang="en-US" sz="1200" dirty="0">
                <a:effectLst/>
                <a:latin typeface="Arial" panose="020B0604020202020204" pitchFamily="34" charset="0"/>
              </a:rPr>
              <a:t>[</a:t>
            </a:r>
            <a:r>
              <a:rPr lang="el-GR" sz="1200" dirty="0">
                <a:effectLst/>
                <a:latin typeface="Arial" panose="020B0604020202020204" pitchFamily="34" charset="0"/>
              </a:rPr>
              <a:t>2</a:t>
            </a:r>
            <a:r>
              <a:rPr lang="en-US" sz="1200" dirty="0">
                <a:effectLst/>
                <a:latin typeface="Arial" panose="020B0604020202020204" pitchFamily="34" charset="0"/>
              </a:rPr>
              <a:t>2] J. Alexandre and N. E. </a:t>
            </a:r>
            <a:r>
              <a:rPr lang="en-US" sz="1200" dirty="0" err="1">
                <a:effectLst/>
                <a:latin typeface="Arial" panose="020B0604020202020204" pitchFamily="34" charset="0"/>
              </a:rPr>
              <a:t>Mavromatos</a:t>
            </a:r>
            <a:r>
              <a:rPr lang="en-US" sz="1200" dirty="0">
                <a:effectLst/>
                <a:latin typeface="Arial" panose="020B0604020202020204" pitchFamily="34" charset="0"/>
              </a:rPr>
              <a:t>, “On the consistency of a non-</a:t>
            </a:r>
            <a:r>
              <a:rPr lang="en-US" sz="1200" dirty="0" err="1">
                <a:effectLst/>
                <a:latin typeface="Arial" panose="020B0604020202020204" pitchFamily="34" charset="0"/>
              </a:rPr>
              <a:t>hermitian</a:t>
            </a:r>
            <a:r>
              <a:rPr lang="en-US" sz="1200" dirty="0">
                <a:effectLst/>
                <a:latin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</a:rPr>
              <a:t>yukawa</a:t>
            </a:r>
            <a:br>
              <a:rPr lang="en-US" sz="1200" dirty="0"/>
            </a:br>
            <a:r>
              <a:rPr lang="en-US" sz="1200" dirty="0">
                <a:effectLst/>
                <a:latin typeface="Arial" panose="020B0604020202020204" pitchFamily="34" charset="0"/>
              </a:rPr>
              <a:t>interaction,” Physics Letters B, vol. 807, p. 135562, </a:t>
            </a:r>
            <a:r>
              <a:rPr lang="en-US" sz="1200" dirty="0" err="1">
                <a:effectLst/>
                <a:latin typeface="Arial" panose="020B0604020202020204" pitchFamily="34" charset="0"/>
              </a:rPr>
              <a:t>aug</a:t>
            </a:r>
            <a:r>
              <a:rPr lang="en-US" sz="1200" dirty="0">
                <a:effectLst/>
                <a:latin typeface="Arial" panose="020B0604020202020204" pitchFamily="34" charset="0"/>
              </a:rPr>
              <a:t> 2020. [Online]. Available:</a:t>
            </a:r>
            <a:br>
              <a:rPr lang="en-US" sz="1200" dirty="0"/>
            </a:br>
            <a:r>
              <a:rPr lang="en-US" sz="1200" dirty="0">
                <a:effectLst/>
                <a:latin typeface="Arial" panose="020B0604020202020204" pitchFamily="34" charset="0"/>
              </a:rPr>
              <a:t>https://doi.org/10.1016%2Fj.physletb.2020.135562</a:t>
            </a:r>
            <a:br>
              <a:rPr lang="en-US" sz="1200" dirty="0"/>
            </a:br>
            <a:r>
              <a:rPr lang="en-US" sz="1200" dirty="0">
                <a:effectLst/>
                <a:latin typeface="Arial" panose="020B0604020202020204" pitchFamily="34" charset="0"/>
              </a:rPr>
              <a:t>[</a:t>
            </a:r>
            <a:r>
              <a:rPr lang="el-GR" sz="1200" dirty="0">
                <a:effectLst/>
                <a:latin typeface="Arial" panose="020B0604020202020204" pitchFamily="34" charset="0"/>
              </a:rPr>
              <a:t>2</a:t>
            </a:r>
            <a:r>
              <a:rPr lang="en-US" sz="1200" dirty="0">
                <a:effectLst/>
                <a:latin typeface="Arial" panose="020B0604020202020204" pitchFamily="34" charset="0"/>
              </a:rPr>
              <a:t>3] J. Alexandre, N. E. </a:t>
            </a:r>
            <a:r>
              <a:rPr lang="en-US" sz="1200" dirty="0" err="1">
                <a:effectLst/>
                <a:latin typeface="Arial" panose="020B0604020202020204" pitchFamily="34" charset="0"/>
              </a:rPr>
              <a:t>Mavromatos</a:t>
            </a:r>
            <a:r>
              <a:rPr lang="en-US" sz="1200" dirty="0">
                <a:effectLst/>
                <a:latin typeface="Arial" panose="020B0604020202020204" pitchFamily="34" charset="0"/>
              </a:rPr>
              <a:t>, and A. Soto, “Dynamical </a:t>
            </a:r>
            <a:r>
              <a:rPr lang="en-US" sz="1200" dirty="0" err="1">
                <a:effectLst/>
                <a:latin typeface="Arial" panose="020B0604020202020204" pitchFamily="34" charset="0"/>
              </a:rPr>
              <a:t>majorana</a:t>
            </a:r>
            <a:r>
              <a:rPr lang="en-US" sz="1200" dirty="0">
                <a:effectLst/>
                <a:latin typeface="Arial" panose="020B0604020202020204" pitchFamily="34" charset="0"/>
              </a:rPr>
              <a:t> neutrino masses</a:t>
            </a:r>
            <a:br>
              <a:rPr lang="en-US" sz="1200" dirty="0"/>
            </a:br>
            <a:r>
              <a:rPr lang="en-US" sz="1200" dirty="0">
                <a:effectLst/>
                <a:latin typeface="Arial" panose="020B0604020202020204" pitchFamily="34" charset="0"/>
              </a:rPr>
              <a:t>and axions i,” Nuclear Physics B, vol. 961, p. 115212, dec 2020. [Online]. Available:</a:t>
            </a:r>
            <a:br>
              <a:rPr lang="en-US" sz="1200" dirty="0"/>
            </a:br>
            <a:r>
              <a:rPr lang="en-US" sz="1200" dirty="0">
                <a:effectLst/>
                <a:latin typeface="Arial" panose="020B0604020202020204" pitchFamily="34" charset="0"/>
              </a:rPr>
              <a:t>https://doi.org/10.1016%2Fj.nuclphysb.2020.115212</a:t>
            </a:r>
            <a:br>
              <a:rPr lang="en-US" sz="1200" dirty="0"/>
            </a:br>
            <a:r>
              <a:rPr lang="en-US" sz="1200" dirty="0">
                <a:effectLst/>
                <a:latin typeface="Arial" panose="020B0604020202020204" pitchFamily="34" charset="0"/>
              </a:rPr>
              <a:t>[</a:t>
            </a:r>
            <a:r>
              <a:rPr lang="el-GR" sz="1200" dirty="0">
                <a:effectLst/>
                <a:latin typeface="Arial" panose="020B0604020202020204" pitchFamily="34" charset="0"/>
              </a:rPr>
              <a:t>2</a:t>
            </a:r>
            <a:r>
              <a:rPr lang="en-US" sz="1200" dirty="0">
                <a:effectLst/>
                <a:latin typeface="Arial" panose="020B0604020202020204" pitchFamily="34" charset="0"/>
              </a:rPr>
              <a:t>4] A. </a:t>
            </a:r>
            <a:r>
              <a:rPr lang="en-US" sz="1200" dirty="0" err="1">
                <a:effectLst/>
                <a:latin typeface="Arial" panose="020B0604020202020204" pitchFamily="34" charset="0"/>
              </a:rPr>
              <a:t>Arvanitaki</a:t>
            </a:r>
            <a:r>
              <a:rPr lang="en-US" sz="1200" dirty="0">
                <a:effectLst/>
                <a:latin typeface="Arial" panose="020B0604020202020204" pitchFamily="34" charset="0"/>
              </a:rPr>
              <a:t> and S. </a:t>
            </a:r>
            <a:r>
              <a:rPr lang="en-US" sz="1200" dirty="0" err="1">
                <a:effectLst/>
                <a:latin typeface="Arial" panose="020B0604020202020204" pitchFamily="34" charset="0"/>
              </a:rPr>
              <a:t>Dubovsky</a:t>
            </a:r>
            <a:r>
              <a:rPr lang="en-US" sz="1200" dirty="0">
                <a:effectLst/>
                <a:latin typeface="Arial" panose="020B0604020202020204" pitchFamily="34" charset="0"/>
              </a:rPr>
              <a:t>, “Exploring the string </a:t>
            </a:r>
            <a:r>
              <a:rPr lang="en-US" sz="1200" dirty="0" err="1">
                <a:effectLst/>
                <a:latin typeface="Arial" panose="020B0604020202020204" pitchFamily="34" charset="0"/>
              </a:rPr>
              <a:t>axiverse</a:t>
            </a:r>
            <a:r>
              <a:rPr lang="en-US" sz="1200" dirty="0">
                <a:effectLst/>
                <a:latin typeface="Arial" panose="020B0604020202020204" pitchFamily="34" charset="0"/>
              </a:rPr>
              <a:t> with precision black</a:t>
            </a:r>
            <a:br>
              <a:rPr lang="en-US" sz="1200" dirty="0"/>
            </a:br>
            <a:r>
              <a:rPr lang="en-US" sz="1200" dirty="0">
                <a:effectLst/>
                <a:latin typeface="Arial" panose="020B0604020202020204" pitchFamily="34" charset="0"/>
              </a:rPr>
              <a:t>hole physics,” Physical Review D, vol. 83, no. 4, </a:t>
            </a:r>
            <a:r>
              <a:rPr lang="en-US" sz="1200" dirty="0" err="1">
                <a:effectLst/>
                <a:latin typeface="Arial" panose="020B0604020202020204" pitchFamily="34" charset="0"/>
              </a:rPr>
              <a:t>feb</a:t>
            </a:r>
            <a:r>
              <a:rPr lang="en-US" sz="1200" dirty="0">
                <a:effectLst/>
                <a:latin typeface="Arial" panose="020B0604020202020204" pitchFamily="34" charset="0"/>
              </a:rPr>
              <a:t> 2011. [Online]. Available:</a:t>
            </a:r>
            <a:br>
              <a:rPr lang="en-US" sz="1200" dirty="0"/>
            </a:br>
            <a:r>
              <a:rPr lang="en-US" sz="1200" dirty="0">
                <a:effectLst/>
                <a:latin typeface="Arial" panose="020B0604020202020204" pitchFamily="34" charset="0"/>
              </a:rPr>
              <a:t>https://doi.org/10.1103%2Fphysrevd.83.044026</a:t>
            </a:r>
            <a:br>
              <a:rPr lang="en-US" sz="1200" dirty="0"/>
            </a:br>
            <a:r>
              <a:rPr lang="en-US" sz="1200" dirty="0">
                <a:effectLst/>
                <a:latin typeface="Arial" panose="020B0604020202020204" pitchFamily="34" charset="0"/>
              </a:rPr>
              <a:t>[</a:t>
            </a:r>
            <a:r>
              <a:rPr lang="el-GR" sz="1200" dirty="0">
                <a:effectLst/>
                <a:latin typeface="Arial" panose="020B0604020202020204" pitchFamily="34" charset="0"/>
              </a:rPr>
              <a:t>2</a:t>
            </a:r>
            <a:r>
              <a:rPr lang="en-US" sz="1200" dirty="0">
                <a:effectLst/>
                <a:latin typeface="Arial" panose="020B0604020202020204" pitchFamily="34" charset="0"/>
              </a:rPr>
              <a:t>5] A. </a:t>
            </a:r>
            <a:r>
              <a:rPr lang="en-US" sz="1200" dirty="0" err="1">
                <a:effectLst/>
                <a:latin typeface="Arial" panose="020B0604020202020204" pitchFamily="34" charset="0"/>
              </a:rPr>
              <a:t>Arvanitaki</a:t>
            </a:r>
            <a:r>
              <a:rPr lang="en-US" sz="1200" dirty="0">
                <a:effectLst/>
                <a:latin typeface="Arial" panose="020B0604020202020204" pitchFamily="34" charset="0"/>
              </a:rPr>
              <a:t>, M. </a:t>
            </a:r>
            <a:r>
              <a:rPr lang="en-US" sz="1200" dirty="0" err="1">
                <a:effectLst/>
                <a:latin typeface="Arial" panose="020B0604020202020204" pitchFamily="34" charset="0"/>
              </a:rPr>
              <a:t>Baryakhtar</a:t>
            </a:r>
            <a:r>
              <a:rPr lang="en-US" sz="1200" dirty="0">
                <a:effectLst/>
                <a:latin typeface="Arial" panose="020B0604020202020204" pitchFamily="34" charset="0"/>
              </a:rPr>
              <a:t>, and X. Huang, “Discovering the QCD axion with black</a:t>
            </a:r>
            <a:br>
              <a:rPr lang="en-US" sz="1200" dirty="0"/>
            </a:br>
            <a:r>
              <a:rPr lang="en-US" sz="1200" dirty="0">
                <a:effectLst/>
                <a:latin typeface="Arial" panose="020B0604020202020204" pitchFamily="34" charset="0"/>
              </a:rPr>
              <a:t>holes and gravitational waves,” Physical Review D, vol. 91, no. 8, </a:t>
            </a:r>
            <a:r>
              <a:rPr lang="en-US" sz="1200" dirty="0" err="1">
                <a:effectLst/>
                <a:latin typeface="Arial" panose="020B0604020202020204" pitchFamily="34" charset="0"/>
              </a:rPr>
              <a:t>apr</a:t>
            </a:r>
            <a:r>
              <a:rPr lang="en-US" sz="1200" dirty="0">
                <a:effectLst/>
                <a:latin typeface="Arial" panose="020B0604020202020204" pitchFamily="34" charset="0"/>
              </a:rPr>
              <a:t> 2015. [Online].</a:t>
            </a:r>
            <a:br>
              <a:rPr lang="en-US" sz="1200" dirty="0"/>
            </a:br>
            <a:r>
              <a:rPr lang="en-US" sz="1200" dirty="0">
                <a:effectLst/>
                <a:latin typeface="Arial" panose="020B0604020202020204" pitchFamily="34" charset="0"/>
              </a:rPr>
              <a:t>Available: https://doi.org/10.1103%2Fphysrevd.91.084011</a:t>
            </a:r>
            <a:br>
              <a:rPr lang="en-US" sz="1200" dirty="0"/>
            </a:br>
            <a:r>
              <a:rPr lang="en-US" sz="1200" dirty="0">
                <a:effectLst/>
                <a:latin typeface="Arial" panose="020B0604020202020204" pitchFamily="34" charset="0"/>
              </a:rPr>
              <a:t>[</a:t>
            </a:r>
            <a:r>
              <a:rPr lang="el-GR" sz="1200" dirty="0">
                <a:effectLst/>
                <a:latin typeface="Arial" panose="020B0604020202020204" pitchFamily="34" charset="0"/>
              </a:rPr>
              <a:t>2</a:t>
            </a:r>
            <a:r>
              <a:rPr lang="en-US" sz="1200" dirty="0">
                <a:effectLst/>
                <a:latin typeface="Arial" panose="020B0604020202020204" pitchFamily="34" charset="0"/>
              </a:rPr>
              <a:t>6] A. </a:t>
            </a:r>
            <a:r>
              <a:rPr lang="en-US" sz="1200" dirty="0" err="1">
                <a:effectLst/>
                <a:latin typeface="Arial" panose="020B0604020202020204" pitchFamily="34" charset="0"/>
              </a:rPr>
              <a:t>Arvanitaki</a:t>
            </a:r>
            <a:r>
              <a:rPr lang="en-US" sz="1200" dirty="0">
                <a:effectLst/>
                <a:latin typeface="Arial" panose="020B0604020202020204" pitchFamily="34" charset="0"/>
              </a:rPr>
              <a:t>, M. </a:t>
            </a:r>
            <a:r>
              <a:rPr lang="en-US" sz="1200" dirty="0" err="1">
                <a:effectLst/>
                <a:latin typeface="Arial" panose="020B0604020202020204" pitchFamily="34" charset="0"/>
              </a:rPr>
              <a:t>Baryakhtar</a:t>
            </a:r>
            <a:r>
              <a:rPr lang="en-US" sz="1200" dirty="0">
                <a:effectLst/>
                <a:latin typeface="Arial" panose="020B0604020202020204" pitchFamily="34" charset="0"/>
              </a:rPr>
              <a:t>, S. </a:t>
            </a:r>
            <a:r>
              <a:rPr lang="en-US" sz="1200" dirty="0" err="1">
                <a:effectLst/>
                <a:latin typeface="Arial" panose="020B0604020202020204" pitchFamily="34" charset="0"/>
              </a:rPr>
              <a:t>Dimopoulos</a:t>
            </a:r>
            <a:r>
              <a:rPr lang="en-US" sz="1200" dirty="0">
                <a:effectLst/>
                <a:latin typeface="Arial" panose="020B0604020202020204" pitchFamily="34" charset="0"/>
              </a:rPr>
              <a:t>, S. </a:t>
            </a:r>
            <a:r>
              <a:rPr lang="en-US" sz="1200" dirty="0" err="1">
                <a:effectLst/>
                <a:latin typeface="Arial" panose="020B0604020202020204" pitchFamily="34" charset="0"/>
              </a:rPr>
              <a:t>Dubovsky</a:t>
            </a:r>
            <a:r>
              <a:rPr lang="en-US" sz="1200" dirty="0">
                <a:effectLst/>
                <a:latin typeface="Arial" panose="020B0604020202020204" pitchFamily="34" charset="0"/>
              </a:rPr>
              <a:t>, and R. </a:t>
            </a:r>
            <a:r>
              <a:rPr lang="en-US" sz="1200" dirty="0" err="1">
                <a:effectLst/>
                <a:latin typeface="Arial" panose="020B0604020202020204" pitchFamily="34" charset="0"/>
              </a:rPr>
              <a:t>Lasenby</a:t>
            </a:r>
            <a:r>
              <a:rPr lang="en-US" sz="1200" dirty="0">
                <a:effectLst/>
                <a:latin typeface="Arial" panose="020B0604020202020204" pitchFamily="34" charset="0"/>
              </a:rPr>
              <a:t>, “Black hole</a:t>
            </a:r>
            <a:br>
              <a:rPr lang="en-US" sz="1200" dirty="0"/>
            </a:br>
            <a:r>
              <a:rPr lang="en-US" sz="1200" dirty="0">
                <a:effectLst/>
                <a:latin typeface="Arial" panose="020B0604020202020204" pitchFamily="34" charset="0"/>
              </a:rPr>
              <a:t>mergers and the QCD axion at advanced LIGO,” Physical Review D, vol. 95, no. 4, </a:t>
            </a:r>
            <a:r>
              <a:rPr lang="en-US" sz="1200" dirty="0" err="1">
                <a:effectLst/>
                <a:latin typeface="Arial" panose="020B0604020202020204" pitchFamily="34" charset="0"/>
              </a:rPr>
              <a:t>feb</a:t>
            </a:r>
            <a:br>
              <a:rPr lang="en-US" sz="1200" dirty="0"/>
            </a:br>
            <a:r>
              <a:rPr lang="en-US" sz="1200" dirty="0">
                <a:effectLst/>
                <a:latin typeface="Arial" panose="020B0604020202020204" pitchFamily="34" charset="0"/>
              </a:rPr>
              <a:t>2017. [Online]. Available: https://doi.org/10.1103%2Fphysrevd.95.043001</a:t>
            </a:r>
            <a:br>
              <a:rPr lang="en-US" sz="1200" dirty="0"/>
            </a:br>
            <a:r>
              <a:rPr lang="en-US" sz="1200" dirty="0">
                <a:effectLst/>
                <a:latin typeface="Arial" panose="020B0604020202020204" pitchFamily="34" charset="0"/>
              </a:rPr>
              <a:t>[</a:t>
            </a:r>
            <a:r>
              <a:rPr lang="el-GR" sz="1200" dirty="0">
                <a:effectLst/>
                <a:latin typeface="Arial" panose="020B0604020202020204" pitchFamily="34" charset="0"/>
              </a:rPr>
              <a:t>2</a:t>
            </a:r>
            <a:r>
              <a:rPr lang="en-US" sz="1200" dirty="0">
                <a:effectLst/>
                <a:latin typeface="Arial" panose="020B0604020202020204" pitchFamily="34" charset="0"/>
              </a:rPr>
              <a:t>7] G. G. </a:t>
            </a:r>
            <a:r>
              <a:rPr lang="en-US" sz="1200" dirty="0" err="1">
                <a:effectLst/>
                <a:latin typeface="Arial" panose="020B0604020202020204" pitchFamily="34" charset="0"/>
              </a:rPr>
              <a:t>Raffelt</a:t>
            </a:r>
            <a:r>
              <a:rPr lang="en-US" sz="1200" dirty="0">
                <a:effectLst/>
                <a:latin typeface="Arial" panose="020B0604020202020204" pitchFamily="34" charset="0"/>
              </a:rPr>
              <a:t>, “Astrophysical axion bounds,” in Lecture Notes in Physics. Springer Berlin</a:t>
            </a:r>
            <a:br>
              <a:rPr lang="en-US" sz="1200" dirty="0"/>
            </a:br>
            <a:r>
              <a:rPr lang="en-US" sz="1200" dirty="0">
                <a:effectLst/>
                <a:latin typeface="Arial" panose="020B0604020202020204" pitchFamily="34" charset="0"/>
              </a:rPr>
              <a:t>Heidelberg, pp. 51–71. [Online]. Available: https://doi.org/10.1007%2F978-3-540-73518-2_</a:t>
            </a:r>
            <a:br>
              <a:rPr lang="en-US" sz="1200" dirty="0"/>
            </a:br>
            <a:r>
              <a:rPr lang="en-US" sz="1200" dirty="0">
                <a:effectLst/>
                <a:latin typeface="Arial" panose="020B0604020202020204" pitchFamily="34" charset="0"/>
              </a:rPr>
              <a:t>3</a:t>
            </a:r>
            <a:br>
              <a:rPr lang="en-US" sz="1200" dirty="0"/>
            </a:br>
            <a:r>
              <a:rPr lang="en-US" sz="1200" dirty="0">
                <a:effectLst/>
                <a:latin typeface="Arial" panose="020B0604020202020204" pitchFamily="34" charset="0"/>
              </a:rPr>
              <a:t>[</a:t>
            </a:r>
            <a:r>
              <a:rPr lang="el-GR" sz="1200" dirty="0">
                <a:effectLst/>
                <a:latin typeface="Arial" panose="020B0604020202020204" pitchFamily="34" charset="0"/>
              </a:rPr>
              <a:t>28</a:t>
            </a:r>
            <a:r>
              <a:rPr lang="en-US" sz="1200" dirty="0">
                <a:effectLst/>
                <a:latin typeface="Arial" panose="020B0604020202020204" pitchFamily="34" charset="0"/>
              </a:rPr>
              <a:t>] D. J. Marsh, “Axion cosmology,” Physics Reports, vol. 643, pp. 1–79, </a:t>
            </a:r>
            <a:r>
              <a:rPr lang="en-US" sz="1200" dirty="0" err="1">
                <a:effectLst/>
                <a:latin typeface="Arial" panose="020B0604020202020204" pitchFamily="34" charset="0"/>
              </a:rPr>
              <a:t>jul</a:t>
            </a:r>
            <a:r>
              <a:rPr lang="en-US" sz="1200" dirty="0">
                <a:effectLst/>
                <a:latin typeface="Arial" panose="020B0604020202020204" pitchFamily="34" charset="0"/>
              </a:rPr>
              <a:t> 2016. </a:t>
            </a:r>
            <a:endParaRPr lang="el-GR" sz="1200" dirty="0">
              <a:effectLst/>
              <a:latin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1200" dirty="0">
                <a:effectLst/>
                <a:latin typeface="Arial" panose="020B0604020202020204" pitchFamily="34" charset="0"/>
              </a:rPr>
              <a:t>[</a:t>
            </a:r>
            <a:r>
              <a:rPr lang="el-GR" sz="1200" dirty="0">
                <a:latin typeface="Arial" panose="020B0604020202020204" pitchFamily="34" charset="0"/>
              </a:rPr>
              <a:t>2</a:t>
            </a:r>
            <a:r>
              <a:rPr lang="en-US" sz="1200" dirty="0">
                <a:effectLst/>
                <a:latin typeface="Arial" panose="020B0604020202020204" pitchFamily="34" charset="0"/>
              </a:rPr>
              <a:t>9] G. G. di Cortona, E. Hardy, J. P. Vega, and G. </a:t>
            </a:r>
            <a:r>
              <a:rPr lang="en-US" sz="1200" dirty="0" err="1">
                <a:effectLst/>
                <a:latin typeface="Arial" panose="020B0604020202020204" pitchFamily="34" charset="0"/>
              </a:rPr>
              <a:t>Villadoro</a:t>
            </a:r>
            <a:r>
              <a:rPr lang="en-US" sz="1200" dirty="0">
                <a:effectLst/>
                <a:latin typeface="Arial" panose="020B0604020202020204" pitchFamily="34" charset="0"/>
              </a:rPr>
              <a:t>, “The QCD axion,</a:t>
            </a:r>
            <a:br>
              <a:rPr lang="en-US" sz="1200" dirty="0"/>
            </a:br>
            <a:r>
              <a:rPr lang="en-US" sz="1200" dirty="0">
                <a:effectLst/>
                <a:latin typeface="Arial" panose="020B0604020202020204" pitchFamily="34" charset="0"/>
              </a:rPr>
              <a:t>precisely,” Journal of High Energy Physics, vol. 2016, no. 1, </a:t>
            </a:r>
            <a:r>
              <a:rPr lang="en-US" sz="1200" dirty="0" err="1">
                <a:effectLst/>
                <a:latin typeface="Arial" panose="020B0604020202020204" pitchFamily="34" charset="0"/>
              </a:rPr>
              <a:t>jan</a:t>
            </a:r>
            <a:r>
              <a:rPr lang="en-US" sz="1200" dirty="0">
                <a:effectLst/>
                <a:latin typeface="Arial" panose="020B0604020202020204" pitchFamily="34" charset="0"/>
              </a:rPr>
              <a:t> 2016. [Online]. Available:</a:t>
            </a:r>
            <a:br>
              <a:rPr lang="en-US" sz="1200" dirty="0"/>
            </a:br>
            <a:r>
              <a:rPr lang="en-US" sz="1200" dirty="0">
                <a:effectLst/>
                <a:latin typeface="Arial" panose="020B0604020202020204" pitchFamily="34" charset="0"/>
              </a:rPr>
              <a:t>https://doi.org/10.1007%2Fjhep01%282016%29034</a:t>
            </a:r>
            <a:br>
              <a:rPr lang="en-US" sz="1200" dirty="0"/>
            </a:br>
            <a:r>
              <a:rPr lang="en-US" sz="1200" dirty="0">
                <a:effectLst/>
                <a:latin typeface="Arial" panose="020B0604020202020204" pitchFamily="34" charset="0"/>
              </a:rPr>
              <a:t>[</a:t>
            </a:r>
            <a:r>
              <a:rPr lang="el-GR" sz="1200" dirty="0">
                <a:effectLst/>
                <a:latin typeface="Arial" panose="020B0604020202020204" pitchFamily="34" charset="0"/>
              </a:rPr>
              <a:t>3</a:t>
            </a:r>
            <a:r>
              <a:rPr lang="en-US" sz="1200" dirty="0">
                <a:effectLst/>
                <a:latin typeface="Arial" panose="020B0604020202020204" pitchFamily="34" charset="0"/>
              </a:rPr>
              <a:t>0] M. Berg, E. </a:t>
            </a:r>
            <a:r>
              <a:rPr lang="en-US" sz="1200" dirty="0" err="1">
                <a:effectLst/>
                <a:latin typeface="Arial" panose="020B0604020202020204" pitchFamily="34" charset="0"/>
              </a:rPr>
              <a:t>Pajer</a:t>
            </a:r>
            <a:r>
              <a:rPr lang="en-US" sz="1200" dirty="0">
                <a:effectLst/>
                <a:latin typeface="Arial" panose="020B0604020202020204" pitchFamily="34" charset="0"/>
              </a:rPr>
              <a:t>, and S. Sjors, Phys. Rev. D 81 (2010) 103535; For a review of axion</a:t>
            </a:r>
            <a:br>
              <a:rPr lang="en-US" sz="1200" dirty="0"/>
            </a:br>
            <a:r>
              <a:rPr lang="en-US" sz="1200" dirty="0">
                <a:effectLst/>
                <a:latin typeface="Arial" panose="020B0604020202020204" pitchFamily="34" charset="0"/>
              </a:rPr>
              <a:t>inflation see: E. </a:t>
            </a:r>
            <a:r>
              <a:rPr lang="en-US" sz="1200" dirty="0" err="1">
                <a:effectLst/>
                <a:latin typeface="Arial" panose="020B0604020202020204" pitchFamily="34" charset="0"/>
              </a:rPr>
              <a:t>Pajer</a:t>
            </a:r>
            <a:r>
              <a:rPr lang="en-US" sz="1200" dirty="0">
                <a:effectLst/>
                <a:latin typeface="Arial" panose="020B0604020202020204" pitchFamily="34" charset="0"/>
              </a:rPr>
              <a:t> and M. </a:t>
            </a:r>
            <a:r>
              <a:rPr lang="en-US" sz="1200" dirty="0" err="1">
                <a:effectLst/>
                <a:latin typeface="Arial" panose="020B0604020202020204" pitchFamily="34" charset="0"/>
              </a:rPr>
              <a:t>Peloso</a:t>
            </a:r>
            <a:r>
              <a:rPr lang="en-US" sz="1200" dirty="0">
                <a:effectLst/>
                <a:latin typeface="Arial" panose="020B0604020202020204" pitchFamily="34" charset="0"/>
              </a:rPr>
              <a:t>, Class. Quant. </a:t>
            </a:r>
            <a:r>
              <a:rPr lang="en-US" sz="1200" dirty="0" err="1">
                <a:effectLst/>
                <a:latin typeface="Arial" panose="020B0604020202020204" pitchFamily="34" charset="0"/>
              </a:rPr>
              <a:t>Grav</a:t>
            </a:r>
            <a:r>
              <a:rPr lang="en-US" sz="1200" dirty="0">
                <a:effectLst/>
                <a:latin typeface="Arial" panose="020B0604020202020204" pitchFamily="34" charset="0"/>
              </a:rPr>
              <a:t>. 30 (2013) 214002.</a:t>
            </a:r>
            <a:br>
              <a:rPr lang="en-US" sz="1200" dirty="0"/>
            </a:br>
            <a:r>
              <a:rPr lang="en-US" sz="1200" dirty="0">
                <a:effectLst/>
                <a:latin typeface="Arial" panose="020B0604020202020204" pitchFamily="34" charset="0"/>
              </a:rPr>
              <a:t>[</a:t>
            </a:r>
            <a:r>
              <a:rPr lang="el-GR" sz="1200" dirty="0">
                <a:effectLst/>
                <a:latin typeface="Arial" panose="020B0604020202020204" pitchFamily="34" charset="0"/>
              </a:rPr>
              <a:t>3</a:t>
            </a:r>
            <a:r>
              <a:rPr lang="en-US" sz="1200" dirty="0">
                <a:effectLst/>
                <a:latin typeface="Arial" panose="020B0604020202020204" pitchFamily="34" charset="0"/>
              </a:rPr>
              <a:t>1] A. </a:t>
            </a:r>
            <a:r>
              <a:rPr lang="en-US" sz="1200" dirty="0" err="1">
                <a:effectLst/>
                <a:latin typeface="Arial" panose="020B0604020202020204" pitchFamily="34" charset="0"/>
              </a:rPr>
              <a:t>Arvanitaki</a:t>
            </a:r>
            <a:r>
              <a:rPr lang="en-US" sz="1200" dirty="0">
                <a:effectLst/>
                <a:latin typeface="Arial" panose="020B0604020202020204" pitchFamily="34" charset="0"/>
              </a:rPr>
              <a:t>, S. </a:t>
            </a:r>
            <a:r>
              <a:rPr lang="en-US" sz="1200" dirty="0" err="1">
                <a:effectLst/>
                <a:latin typeface="Arial" panose="020B0604020202020204" pitchFamily="34" charset="0"/>
              </a:rPr>
              <a:t>Dimopoulos</a:t>
            </a:r>
            <a:r>
              <a:rPr lang="en-US" sz="1200" dirty="0">
                <a:effectLst/>
                <a:latin typeface="Arial" panose="020B0604020202020204" pitchFamily="34" charset="0"/>
              </a:rPr>
              <a:t>, S. </a:t>
            </a:r>
            <a:r>
              <a:rPr lang="en-US" sz="1200" dirty="0" err="1">
                <a:effectLst/>
                <a:latin typeface="Arial" panose="020B0604020202020204" pitchFamily="34" charset="0"/>
              </a:rPr>
              <a:t>Dubovsky</a:t>
            </a:r>
            <a:r>
              <a:rPr lang="en-US" sz="1200" dirty="0">
                <a:effectLst/>
                <a:latin typeface="Arial" panose="020B0604020202020204" pitchFamily="34" charset="0"/>
              </a:rPr>
              <a:t>, N. </a:t>
            </a:r>
            <a:r>
              <a:rPr lang="en-US" sz="1200" dirty="0" err="1">
                <a:effectLst/>
                <a:latin typeface="Arial" panose="020B0604020202020204" pitchFamily="34" charset="0"/>
              </a:rPr>
              <a:t>Kaloper</a:t>
            </a:r>
            <a:r>
              <a:rPr lang="en-US" sz="1200" dirty="0">
                <a:effectLst/>
                <a:latin typeface="Arial" panose="020B0604020202020204" pitchFamily="34" charset="0"/>
              </a:rPr>
              <a:t>, and J. March-Russell,</a:t>
            </a:r>
            <a:br>
              <a:rPr lang="en-US" sz="1200" dirty="0"/>
            </a:br>
            <a:r>
              <a:rPr lang="en-US" sz="1200" dirty="0">
                <a:effectLst/>
                <a:latin typeface="Arial" panose="020B0604020202020204" pitchFamily="34" charset="0"/>
              </a:rPr>
              <a:t>“String </a:t>
            </a:r>
            <a:r>
              <a:rPr lang="en-US" sz="1200" dirty="0" err="1">
                <a:effectLst/>
                <a:latin typeface="Arial" panose="020B0604020202020204" pitchFamily="34" charset="0"/>
              </a:rPr>
              <a:t>axiverse</a:t>
            </a:r>
            <a:r>
              <a:rPr lang="en-US" sz="1200" dirty="0">
                <a:effectLst/>
                <a:latin typeface="Arial" panose="020B0604020202020204" pitchFamily="34" charset="0"/>
              </a:rPr>
              <a:t>,” Physical Review D, vol. 81, no. 12, </a:t>
            </a:r>
            <a:r>
              <a:rPr lang="en-US" sz="1200" dirty="0" err="1">
                <a:effectLst/>
                <a:latin typeface="Arial" panose="020B0604020202020204" pitchFamily="34" charset="0"/>
              </a:rPr>
              <a:t>jun</a:t>
            </a:r>
            <a:r>
              <a:rPr lang="en-US" sz="1200" dirty="0">
                <a:effectLst/>
                <a:latin typeface="Arial" panose="020B0604020202020204" pitchFamily="34" charset="0"/>
              </a:rPr>
              <a:t> 2010. [Online]. Available:</a:t>
            </a:r>
            <a:br>
              <a:rPr lang="en-US" sz="1200" dirty="0"/>
            </a:br>
            <a:r>
              <a:rPr lang="en-US" sz="1200" dirty="0">
                <a:effectLst/>
                <a:latin typeface="Arial" panose="020B0604020202020204" pitchFamily="34" charset="0"/>
              </a:rPr>
              <a:t>https://doi.org/10.1103%2Fphysrevd.81.123530</a:t>
            </a:r>
            <a:br>
              <a:rPr lang="en-US" sz="1200" dirty="0"/>
            </a:br>
            <a:r>
              <a:rPr lang="en-US" sz="1200" dirty="0">
                <a:effectLst/>
                <a:latin typeface="Arial" panose="020B0604020202020204" pitchFamily="34" charset="0"/>
              </a:rPr>
              <a:t>[</a:t>
            </a:r>
            <a:r>
              <a:rPr lang="el-GR" sz="1200" dirty="0">
                <a:effectLst/>
                <a:latin typeface="Arial" panose="020B0604020202020204" pitchFamily="34" charset="0"/>
              </a:rPr>
              <a:t>3</a:t>
            </a:r>
            <a:r>
              <a:rPr lang="en-US" sz="1200" dirty="0">
                <a:effectLst/>
                <a:latin typeface="Arial" panose="020B0604020202020204" pitchFamily="34" charset="0"/>
              </a:rPr>
              <a:t>2] L. Hui, J. P. </a:t>
            </a:r>
            <a:r>
              <a:rPr lang="en-US" sz="1200" dirty="0" err="1">
                <a:effectLst/>
                <a:latin typeface="Arial" panose="020B0604020202020204" pitchFamily="34" charset="0"/>
              </a:rPr>
              <a:t>Ostriker</a:t>
            </a:r>
            <a:r>
              <a:rPr lang="en-US" sz="1200" dirty="0">
                <a:effectLst/>
                <a:latin typeface="Arial" panose="020B0604020202020204" pitchFamily="34" charset="0"/>
              </a:rPr>
              <a:t>, S. Tremaine, and E. Witten, Phys. Rev. D 95 (2017) 043541; Y. V.</a:t>
            </a:r>
            <a:br>
              <a:rPr lang="en-US" sz="1200" dirty="0"/>
            </a:br>
            <a:r>
              <a:rPr lang="en-US" sz="1200" dirty="0">
                <a:effectLst/>
                <a:latin typeface="Arial" panose="020B0604020202020204" pitchFamily="34" charset="0"/>
              </a:rPr>
              <a:t>Stadnik and V. V. </a:t>
            </a:r>
            <a:r>
              <a:rPr lang="en-US" sz="1200" dirty="0" err="1">
                <a:effectLst/>
                <a:latin typeface="Arial" panose="020B0604020202020204" pitchFamily="34" charset="0"/>
              </a:rPr>
              <a:t>Flambaum</a:t>
            </a:r>
            <a:r>
              <a:rPr lang="en-US" sz="1200" dirty="0">
                <a:effectLst/>
                <a:latin typeface="Arial" panose="020B0604020202020204" pitchFamily="34" charset="0"/>
              </a:rPr>
              <a:t>, Phys. Rev. D 89 (2014) 043522; Phys. Rev. Lett. 115 (2015)</a:t>
            </a:r>
            <a:br>
              <a:rPr lang="en-US" sz="1200" dirty="0"/>
            </a:br>
            <a:r>
              <a:rPr lang="en-US" sz="1200" dirty="0">
                <a:effectLst/>
                <a:latin typeface="Arial" panose="020B0604020202020204" pitchFamily="34" charset="0"/>
              </a:rPr>
              <a:t>201301; A. Aoki and J. Soda, Int. J. Mod. Phys. D 26 (2016) 1750063; C. Abel et al., Phys.</a:t>
            </a:r>
            <a:br>
              <a:rPr lang="en-US" sz="1200" dirty="0"/>
            </a:br>
            <a:r>
              <a:rPr lang="en-US" sz="1200" dirty="0">
                <a:effectLst/>
                <a:latin typeface="Arial" panose="020B0604020202020204" pitchFamily="34" charset="0"/>
              </a:rPr>
              <a:t>Rev. X 7 (2017) 041034; P. W. Graham, D. E. Kaplan, J. </a:t>
            </a:r>
            <a:r>
              <a:rPr lang="en-US" sz="1200" dirty="0" err="1">
                <a:effectLst/>
                <a:latin typeface="Arial" panose="020B0604020202020204" pitchFamily="34" charset="0"/>
              </a:rPr>
              <a:t>Mardon</a:t>
            </a:r>
            <a:r>
              <a:rPr lang="en-US" sz="1200" dirty="0">
                <a:effectLst/>
                <a:latin typeface="Arial" panose="020B0604020202020204" pitchFamily="34" charset="0"/>
              </a:rPr>
              <a:t>, S. Rajendran, W. A.</a:t>
            </a:r>
            <a:br>
              <a:rPr lang="en-US" sz="1200" dirty="0"/>
            </a:br>
            <a:r>
              <a:rPr lang="en-US" sz="1200" dirty="0" err="1">
                <a:effectLst/>
                <a:latin typeface="Arial" panose="020B0604020202020204" pitchFamily="34" charset="0"/>
              </a:rPr>
              <a:t>Terrano</a:t>
            </a:r>
            <a:r>
              <a:rPr lang="en-US" sz="1200" dirty="0">
                <a:effectLst/>
                <a:latin typeface="Arial" panose="020B0604020202020204" pitchFamily="34" charset="0"/>
              </a:rPr>
              <a:t>, L. </a:t>
            </a:r>
            <a:r>
              <a:rPr lang="en-US" sz="1200" dirty="0" err="1">
                <a:effectLst/>
                <a:latin typeface="Arial" panose="020B0604020202020204" pitchFamily="34" charset="0"/>
              </a:rPr>
              <a:t>Trahms</a:t>
            </a:r>
            <a:r>
              <a:rPr lang="en-US" sz="1200" dirty="0">
                <a:effectLst/>
                <a:latin typeface="Arial" panose="020B0604020202020204" pitchFamily="34" charset="0"/>
              </a:rPr>
              <a:t>, and T. </a:t>
            </a:r>
            <a:r>
              <a:rPr lang="en-US" sz="1200" dirty="0" err="1">
                <a:effectLst/>
                <a:latin typeface="Arial" panose="020B0604020202020204" pitchFamily="34" charset="0"/>
              </a:rPr>
              <a:t>Wilkason</a:t>
            </a:r>
            <a:r>
              <a:rPr lang="en-US" sz="1200" dirty="0">
                <a:effectLst/>
                <a:latin typeface="Arial" panose="020B0604020202020204" pitchFamily="34" charset="0"/>
              </a:rPr>
              <a:t>, Phys. Rev. D 97 (2018) 055006; Z. Ahmed et al.,</a:t>
            </a:r>
            <a:br>
              <a:rPr lang="en-US" sz="1200" dirty="0"/>
            </a:br>
            <a:r>
              <a:rPr lang="en-US" sz="1200" dirty="0">
                <a:effectLst/>
                <a:latin typeface="Arial" panose="020B0604020202020204" pitchFamily="34" charset="0"/>
              </a:rPr>
              <a:t>arXiv:1803.11306 [hep-ex], and references </a:t>
            </a:r>
            <a:r>
              <a:rPr lang="en-US" sz="1200" dirty="0" err="1">
                <a:effectLst/>
                <a:latin typeface="Arial" panose="020B0604020202020204" pitchFamily="34" charset="0"/>
              </a:rPr>
              <a:t>therein.ttps</a:t>
            </a:r>
            <a:r>
              <a:rPr lang="en-US" sz="1200" dirty="0">
                <a:effectLst/>
                <a:latin typeface="Arial" panose="020B0604020202020204" pitchFamily="34" charset="0"/>
              </a:rPr>
              <a:t>://doi.org/10.1016%2Fj.physrep.2016.06.00</a:t>
            </a:r>
            <a:endParaRPr lang="el-GR" sz="1200" dirty="0"/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3275DD9D-C935-8A6C-FD11-76EF7B5652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B928F-0B69-48ED-BACE-068BE420DEE7}" type="slidenum">
              <a:rPr lang="el-GR" smtClean="0"/>
              <a:t>27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4329667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Εικόνα 7">
            <a:extLst>
              <a:ext uri="{FF2B5EF4-FFF2-40B4-BE49-F238E27FC236}">
                <a16:creationId xmlns:a16="http://schemas.microsoft.com/office/drawing/2014/main" id="{B1199371-2E3B-3087-C6BA-933F801D35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823" y="3953915"/>
            <a:ext cx="3648663" cy="1849988"/>
          </a:xfrm>
          <a:prstGeom prst="rect">
            <a:avLst/>
          </a:prstGeom>
        </p:spPr>
      </p:pic>
      <p:sp>
        <p:nvSpPr>
          <p:cNvPr id="2" name="Τίτλος 1">
            <a:extLst>
              <a:ext uri="{FF2B5EF4-FFF2-40B4-BE49-F238E27FC236}">
                <a16:creationId xmlns:a16="http://schemas.microsoft.com/office/drawing/2014/main" id="{80A72C6F-45EF-AE95-D80C-4C2E534D5F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6"/>
            <a:ext cx="10515600" cy="912701"/>
          </a:xfrm>
        </p:spPr>
        <p:txBody>
          <a:bodyPr>
            <a:noAutofit/>
          </a:bodyPr>
          <a:lstStyle/>
          <a:p>
            <a:pPr algn="ctr"/>
            <a:r>
              <a:rPr lang="el-GR" sz="3200" b="1" dirty="0"/>
              <a:t>Εισαγωγή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D385E09E-885B-BD26-1659-2AB81891AE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30959"/>
            <a:ext cx="10515600" cy="506662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l-GR" sz="2400" dirty="0"/>
              <a:t>Σημαντικές </a:t>
            </a:r>
            <a:r>
              <a:rPr lang="el-GR" sz="2600" dirty="0"/>
              <a:t>ανακαλύψεις</a:t>
            </a:r>
            <a:r>
              <a:rPr lang="el-GR" sz="2400" dirty="0"/>
              <a:t> στην κοσμολογία τα τελευταία χρόνια</a:t>
            </a:r>
          </a:p>
          <a:p>
            <a:pPr marL="0" indent="0">
              <a:buNone/>
            </a:pPr>
            <a:endParaRPr lang="el-GR" sz="2400" dirty="0"/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1149F1BC-709D-524D-7BEF-72CF17563A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B928F-0B69-48ED-BACE-068BE420DEE7}" type="slidenum">
              <a:rPr lang="el-GR" smtClean="0"/>
              <a:t>3</a:t>
            </a:fld>
            <a:endParaRPr lang="el-GR" dirty="0"/>
          </a:p>
        </p:txBody>
      </p:sp>
      <p:pic>
        <p:nvPicPr>
          <p:cNvPr id="6" name="Εικόνα 5">
            <a:extLst>
              <a:ext uri="{FF2B5EF4-FFF2-40B4-BE49-F238E27FC236}">
                <a16:creationId xmlns:a16="http://schemas.microsoft.com/office/drawing/2014/main" id="{2E3C1212-5C33-3A51-79C3-BA43D46805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127" y="1614117"/>
            <a:ext cx="3117501" cy="223942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253BDB3-8553-328F-BD1E-AFC043F82687}"/>
              </a:ext>
            </a:extLst>
          </p:cNvPr>
          <p:cNvSpPr txBox="1"/>
          <p:nvPr/>
        </p:nvSpPr>
        <p:spPr>
          <a:xfrm>
            <a:off x="676041" y="6071998"/>
            <a:ext cx="24356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Bullet Cluster + CMB</a:t>
            </a:r>
            <a:endParaRPr lang="el-GR" b="1" dirty="0">
              <a:solidFill>
                <a:srgbClr val="FF0000"/>
              </a:solidFill>
            </a:endParaRPr>
          </a:p>
        </p:txBody>
      </p:sp>
      <p:sp>
        <p:nvSpPr>
          <p:cNvPr id="10" name="Βέλος: Δεξιό 9">
            <a:extLst>
              <a:ext uri="{FF2B5EF4-FFF2-40B4-BE49-F238E27FC236}">
                <a16:creationId xmlns:a16="http://schemas.microsoft.com/office/drawing/2014/main" id="{FC84EBB4-56E4-6D15-8317-27F8FE7753CF}"/>
              </a:ext>
            </a:extLst>
          </p:cNvPr>
          <p:cNvSpPr/>
          <p:nvPr/>
        </p:nvSpPr>
        <p:spPr>
          <a:xfrm>
            <a:off x="3890481" y="2402597"/>
            <a:ext cx="1110755" cy="662473"/>
          </a:xfrm>
          <a:prstGeom prst="rightArrow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  <p:pic>
        <p:nvPicPr>
          <p:cNvPr id="12" name="Εικόνα 11" descr="Εικόνα που περιέχει κείμενο, κύκλος, στιγμιότυπο οθόνης, διάγραμμα">
            <a:extLst>
              <a:ext uri="{FF2B5EF4-FFF2-40B4-BE49-F238E27FC236}">
                <a16:creationId xmlns:a16="http://schemas.microsoft.com/office/drawing/2014/main" id="{0D99CD31-B3A4-2C05-3628-8B9D20B4C61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7845" y="1670063"/>
            <a:ext cx="4908595" cy="2674367"/>
          </a:xfrm>
          <a:prstGeom prst="rect">
            <a:avLst/>
          </a:prstGeom>
        </p:spPr>
      </p:pic>
      <p:sp>
        <p:nvSpPr>
          <p:cNvPr id="13" name="Ορθογώνιο 12" descr="Το ΛCDM λειτουργεί καλά για μεγάλες κλίμακες&#10;">
            <a:extLst>
              <a:ext uri="{FF2B5EF4-FFF2-40B4-BE49-F238E27FC236}">
                <a16:creationId xmlns:a16="http://schemas.microsoft.com/office/drawing/2014/main" id="{FD3374EE-E7E3-B35B-9A04-2C1A03B803D0}"/>
              </a:ext>
            </a:extLst>
          </p:cNvPr>
          <p:cNvSpPr/>
          <p:nvPr/>
        </p:nvSpPr>
        <p:spPr>
          <a:xfrm rot="1151920">
            <a:off x="10198712" y="1797630"/>
            <a:ext cx="1746733" cy="96264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sz="1600" b="1" dirty="0"/>
              <a:t>Το ΛCDM λειτουργεί καλά για μεγάλες κλίμακες</a:t>
            </a:r>
          </a:p>
        </p:txBody>
      </p:sp>
      <p:pic>
        <p:nvPicPr>
          <p:cNvPr id="15" name="Εικόνα 14">
            <a:extLst>
              <a:ext uri="{FF2B5EF4-FFF2-40B4-BE49-F238E27FC236}">
                <a16:creationId xmlns:a16="http://schemas.microsoft.com/office/drawing/2014/main" id="{6344E199-B0D7-270F-5FD3-F53195A8035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26848" y="4612021"/>
            <a:ext cx="2106883" cy="1829313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7F579235-8210-8A81-A8E2-05A2F41B4884}"/>
              </a:ext>
            </a:extLst>
          </p:cNvPr>
          <p:cNvSpPr txBox="1"/>
          <p:nvPr/>
        </p:nvSpPr>
        <p:spPr>
          <a:xfrm>
            <a:off x="4766605" y="5054157"/>
            <a:ext cx="309776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600" b="1" dirty="0"/>
              <a:t>Η </a:t>
            </a:r>
            <a:r>
              <a:rPr lang="el-GR" sz="1600" b="1" dirty="0">
                <a:solidFill>
                  <a:srgbClr val="FF0000"/>
                </a:solidFill>
              </a:rPr>
              <a:t>ΓΣ του Einstein </a:t>
            </a:r>
            <a:r>
              <a:rPr lang="el-GR" sz="1600" b="1" dirty="0"/>
              <a:t>εξηγεί αρκετά καλά την συγχώνευση μελανών οπών και </a:t>
            </a:r>
            <a:r>
              <a:rPr lang="el-GR" sz="1600" b="1" dirty="0">
                <a:solidFill>
                  <a:srgbClr val="002060"/>
                </a:solidFill>
              </a:rPr>
              <a:t>βαρυτικών κυμάτων</a:t>
            </a:r>
            <a:r>
              <a:rPr lang="el-GR" sz="1600" b="1" dirty="0">
                <a:solidFill>
                  <a:srgbClr val="0070C0"/>
                </a:solidFill>
              </a:rPr>
              <a:t> </a:t>
            </a:r>
            <a:r>
              <a:rPr lang="el-GR" sz="1600" b="1" dirty="0"/>
              <a:t>(2015 LIGO)</a:t>
            </a:r>
          </a:p>
        </p:txBody>
      </p:sp>
      <p:pic>
        <p:nvPicPr>
          <p:cNvPr id="18" name="Εικόνα 17">
            <a:extLst>
              <a:ext uri="{FF2B5EF4-FFF2-40B4-BE49-F238E27FC236}">
                <a16:creationId xmlns:a16="http://schemas.microsoft.com/office/drawing/2014/main" id="{E7826CEC-9A37-07B2-F0BC-66D6323AEF9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261681" y="4595715"/>
            <a:ext cx="1620792" cy="1157392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EDC54EAA-2FCC-EDE8-F1B2-F04A6794DE25}"/>
              </a:ext>
            </a:extLst>
          </p:cNvPr>
          <p:cNvSpPr txBox="1"/>
          <p:nvPr/>
        </p:nvSpPr>
        <p:spPr>
          <a:xfrm>
            <a:off x="10652770" y="5879814"/>
            <a:ext cx="10517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(</a:t>
            </a:r>
            <a:r>
              <a:rPr lang="en-US" sz="1600" b="1" dirty="0" err="1"/>
              <a:t>Sgr</a:t>
            </a:r>
            <a:r>
              <a:rPr lang="en-US" sz="1600" b="1" dirty="0"/>
              <a:t> A*</a:t>
            </a:r>
            <a:r>
              <a:rPr lang="en-US" sz="1600" dirty="0"/>
              <a:t> )</a:t>
            </a:r>
            <a:endParaRPr lang="el-GR" sz="1600" dirty="0"/>
          </a:p>
        </p:txBody>
      </p:sp>
    </p:spTree>
    <p:extLst>
      <p:ext uri="{BB962C8B-B14F-4D97-AF65-F5344CB8AC3E}">
        <p14:creationId xmlns:p14="http://schemas.microsoft.com/office/powerpoint/2010/main" val="6078666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animBg="1"/>
      <p:bldP spid="13" grpId="0" animBg="1"/>
      <p:bldP spid="16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Διάγραμμα ροής: Διεργασία 23">
            <a:extLst>
              <a:ext uri="{FF2B5EF4-FFF2-40B4-BE49-F238E27FC236}">
                <a16:creationId xmlns:a16="http://schemas.microsoft.com/office/drawing/2014/main" id="{9CBBBF34-C2B9-829A-B7BD-7825AFE61404}"/>
              </a:ext>
            </a:extLst>
          </p:cNvPr>
          <p:cNvSpPr/>
          <p:nvPr/>
        </p:nvSpPr>
        <p:spPr>
          <a:xfrm>
            <a:off x="2474961" y="4634750"/>
            <a:ext cx="8341568" cy="1021479"/>
          </a:xfrm>
          <a:prstGeom prst="flowChartProcess">
            <a:avLst/>
          </a:prstGeom>
          <a:solidFill>
            <a:srgbClr val="F4AF80">
              <a:alpha val="49804"/>
            </a:srgbClr>
          </a:solidFill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06A15C91-A0E9-6E66-AFE5-285CF5255E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5036" y="165230"/>
            <a:ext cx="11681927" cy="5841061"/>
          </a:xfrm>
        </p:spPr>
        <p:txBody>
          <a:bodyPr/>
          <a:lstStyle/>
          <a:p>
            <a:pPr marL="0" indent="0" algn="ctr">
              <a:buNone/>
            </a:pPr>
            <a:r>
              <a:rPr lang="el-GR" b="1" dirty="0"/>
              <a:t>Ωστόσο, ακόμη </a:t>
            </a:r>
            <a:r>
              <a:rPr lang="el-GR" b="1" dirty="0">
                <a:solidFill>
                  <a:srgbClr val="FF0000"/>
                </a:solidFill>
              </a:rPr>
              <a:t>δεν</a:t>
            </a:r>
            <a:r>
              <a:rPr lang="el-GR" b="1" dirty="0"/>
              <a:t> έχουμε καταλάβει/παρατηρήσει</a:t>
            </a:r>
            <a:r>
              <a:rPr lang="en-US" b="1" dirty="0"/>
              <a:t> :</a:t>
            </a:r>
            <a:endParaRPr lang="el-GR" b="1" dirty="0"/>
          </a:p>
          <a:p>
            <a:pPr marL="0" indent="0" algn="ctr">
              <a:buNone/>
            </a:pPr>
            <a:endParaRPr lang="el-GR" sz="200" b="1" dirty="0"/>
          </a:p>
          <a:p>
            <a:pPr algn="ctr"/>
            <a:r>
              <a:rPr lang="el-GR" sz="2600" b="1" dirty="0"/>
              <a:t>Ποια είναι η φύση της σκοτεινής ενέργειας </a:t>
            </a:r>
          </a:p>
          <a:p>
            <a:pPr algn="ctr"/>
            <a:r>
              <a:rPr lang="el-GR" sz="2600" b="1" dirty="0"/>
              <a:t>Ποια είναι η φύση της σκοτεινής ύλης</a:t>
            </a:r>
          </a:p>
          <a:p>
            <a:pPr algn="ctr"/>
            <a:r>
              <a:rPr lang="el-GR" sz="2600" b="1" dirty="0"/>
              <a:t>Αρχέγονα βαρυτικά κύματα</a:t>
            </a:r>
          </a:p>
          <a:p>
            <a:pPr algn="ctr"/>
            <a:r>
              <a:rPr lang="el-GR" sz="2600" b="1" dirty="0"/>
              <a:t>Μικροσκοπικά μοντέλα του πληθωρισμού</a:t>
            </a:r>
            <a:r>
              <a:rPr lang="en-US" sz="2600" b="1" dirty="0"/>
              <a:t> …..</a:t>
            </a:r>
            <a:endParaRPr lang="el-GR" sz="2600" b="1" dirty="0"/>
          </a:p>
          <a:p>
            <a:pPr marL="0" indent="0" algn="ctr">
              <a:buNone/>
            </a:pPr>
            <a:r>
              <a:rPr lang="el-GR" sz="2600" b="1" dirty="0"/>
              <a:t> </a:t>
            </a:r>
          </a:p>
          <a:p>
            <a:pPr marL="0" indent="0" algn="ctr">
              <a:buNone/>
            </a:pPr>
            <a:endParaRPr lang="el-GR" sz="2600" b="1" dirty="0"/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417B42FA-ED2F-0A04-B4C6-5514C34E5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B928F-0B69-48ED-BACE-068BE420DEE7}" type="slidenum">
              <a:rPr lang="el-GR" smtClean="0"/>
              <a:t>4</a:t>
            </a:fld>
            <a:endParaRPr lang="el-GR"/>
          </a:p>
        </p:txBody>
      </p:sp>
      <p:sp>
        <p:nvSpPr>
          <p:cNvPr id="18" name="Βέλος: Καμπύλο προς τα δεξιά 17">
            <a:extLst>
              <a:ext uri="{FF2B5EF4-FFF2-40B4-BE49-F238E27FC236}">
                <a16:creationId xmlns:a16="http://schemas.microsoft.com/office/drawing/2014/main" id="{B0D0F108-FC95-167B-DFFE-6E37E36A3EAE}"/>
              </a:ext>
            </a:extLst>
          </p:cNvPr>
          <p:cNvSpPr/>
          <p:nvPr/>
        </p:nvSpPr>
        <p:spPr>
          <a:xfrm>
            <a:off x="853764" y="2487883"/>
            <a:ext cx="961053" cy="1138335"/>
          </a:xfrm>
          <a:prstGeom prst="curvedRightArrow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l-GR">
              <a:solidFill>
                <a:schemeClr val="tx1"/>
              </a:solidFill>
            </a:endParaRPr>
          </a:p>
        </p:txBody>
      </p:sp>
      <p:sp>
        <p:nvSpPr>
          <p:cNvPr id="19" name="Ορθογώνιο 18">
            <a:extLst>
              <a:ext uri="{FF2B5EF4-FFF2-40B4-BE49-F238E27FC236}">
                <a16:creationId xmlns:a16="http://schemas.microsoft.com/office/drawing/2014/main" id="{811F11FB-6836-D6EE-C6B4-CA4806EF543C}"/>
              </a:ext>
            </a:extLst>
          </p:cNvPr>
          <p:cNvSpPr/>
          <p:nvPr/>
        </p:nvSpPr>
        <p:spPr>
          <a:xfrm>
            <a:off x="7285665" y="2890730"/>
            <a:ext cx="3806891" cy="153022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b="1" dirty="0">
                <a:latin typeface="Arial" panose="020B0604020202020204" pitchFamily="34" charset="0"/>
              </a:rPr>
              <a:t>Εξερεύνηση μοντέλων πέρα του </a:t>
            </a:r>
            <a:r>
              <a:rPr lang="el-GR" b="1" dirty="0">
                <a:solidFill>
                  <a:srgbClr val="FF0000"/>
                </a:solidFill>
                <a:latin typeface="Arial" panose="020B0604020202020204" pitchFamily="34" charset="0"/>
              </a:rPr>
              <a:t>ΛCDM</a:t>
            </a:r>
            <a:r>
              <a:rPr lang="el-GR" b="1" dirty="0">
                <a:latin typeface="Arial" panose="020B0604020202020204" pitchFamily="34" charset="0"/>
              </a:rPr>
              <a:t> και της ΓΣ, μέσω των</a:t>
            </a:r>
            <a:br>
              <a:rPr lang="el-GR" b="1" dirty="0"/>
            </a:br>
            <a:r>
              <a:rPr lang="el-GR" b="1" dirty="0">
                <a:latin typeface="Arial" panose="020B0604020202020204" pitchFamily="34" charset="0"/>
              </a:rPr>
              <a:t>τροποποιημένων θεωριών βαρύτητας</a:t>
            </a:r>
            <a:endParaRPr lang="el-GR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Ορθογώνιο: Στρογγύλεμα γωνιών 19">
                <a:extLst>
                  <a:ext uri="{FF2B5EF4-FFF2-40B4-BE49-F238E27FC236}">
                    <a16:creationId xmlns:a16="http://schemas.microsoft.com/office/drawing/2014/main" id="{3E96C85D-4485-949A-5768-6B57DED5C207}"/>
                  </a:ext>
                </a:extLst>
              </p:cNvPr>
              <p:cNvSpPr/>
              <p:nvPr/>
            </p:nvSpPr>
            <p:spPr>
              <a:xfrm>
                <a:off x="2020827" y="2749140"/>
                <a:ext cx="3564293" cy="1754156"/>
              </a:xfrm>
              <a:prstGeom prst="round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/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l-GR" b="1" dirty="0"/>
                  <a:t>Το </a:t>
                </a:r>
                <a:r>
                  <a:rPr lang="el-GR" b="1" dirty="0">
                    <a:solidFill>
                      <a:srgbClr val="FF0000"/>
                    </a:solidFill>
                  </a:rPr>
                  <a:t>ΛCDM</a:t>
                </a:r>
                <a:r>
                  <a:rPr lang="el-GR" b="1" dirty="0"/>
                  <a:t> μοντέλο φαίνεται να είναι σε απόκλιση ("</a:t>
                </a:r>
                <a:r>
                  <a:rPr lang="el-GR" b="1" dirty="0" err="1"/>
                  <a:t>tension</a:t>
                </a:r>
                <a:r>
                  <a:rPr lang="el-GR" b="1" dirty="0"/>
                  <a:t>") με τοπικές μετρήσεις του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>
                            <a:latin typeface="Cambria Math" panose="02040503050406030204" pitchFamily="18" charset="0"/>
                          </a:rPr>
                          <m:t>𝐇</m:t>
                        </m:r>
                      </m:e>
                      <m:sub>
                        <m:r>
                          <a:rPr lang="en-US" b="1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el-GR" b="1" dirty="0"/>
                  <a:t> +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b="1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l-GR" b="1" i="1" dirty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l-GR" b="1" i="1" dirty="0"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p>
                        <m:r>
                          <a:rPr lang="el-GR" b="1" i="1" dirty="0">
                            <a:latin typeface="Cambria Math" panose="02040503050406030204" pitchFamily="18" charset="0"/>
                          </a:rPr>
                          <m:t>𝟖</m:t>
                        </m:r>
                      </m:sup>
                    </m:sSup>
                  </m:oMath>
                </a14:m>
                <a:r>
                  <a:rPr lang="el-GR" b="1" dirty="0"/>
                  <a:t> tension για σχηματισμό γαλαξιών ?</a:t>
                </a:r>
              </a:p>
            </p:txBody>
          </p:sp>
        </mc:Choice>
        <mc:Fallback xmlns="">
          <p:sp>
            <p:nvSpPr>
              <p:cNvPr id="20" name="Ορθογώνιο: Στρογγύλεμα γωνιών 19">
                <a:extLst>
                  <a:ext uri="{FF2B5EF4-FFF2-40B4-BE49-F238E27FC236}">
                    <a16:creationId xmlns:a16="http://schemas.microsoft.com/office/drawing/2014/main" id="{3E96C85D-4485-949A-5768-6B57DED5C20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20827" y="2749140"/>
                <a:ext cx="3564293" cy="1754156"/>
              </a:xfrm>
              <a:prstGeom prst="roundRect">
                <a:avLst/>
              </a:prstGeom>
              <a:blipFill>
                <a:blip r:embed="rId2"/>
                <a:stretch>
                  <a:fillRect/>
                </a:stretch>
              </a:blipFill>
              <a:ln/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Βέλος: Δεξιό 20">
            <a:extLst>
              <a:ext uri="{FF2B5EF4-FFF2-40B4-BE49-F238E27FC236}">
                <a16:creationId xmlns:a16="http://schemas.microsoft.com/office/drawing/2014/main" id="{6DC811A8-54B1-75D7-4B23-E3F93CF69C11}"/>
              </a:ext>
            </a:extLst>
          </p:cNvPr>
          <p:cNvSpPr/>
          <p:nvPr/>
        </p:nvSpPr>
        <p:spPr>
          <a:xfrm>
            <a:off x="5842502" y="3290316"/>
            <a:ext cx="1250303" cy="671804"/>
          </a:xfrm>
          <a:prstGeom prst="rightArrow">
            <a:avLst/>
          </a:prstGeom>
          <a:solidFill>
            <a:srgbClr val="FF3B3B"/>
          </a:soli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115CD8F4-407E-7F93-6D67-12E41109AE7A}"/>
                  </a:ext>
                </a:extLst>
              </p:cNvPr>
              <p:cNvSpPr txBox="1"/>
              <p:nvPr/>
            </p:nvSpPr>
            <p:spPr>
              <a:xfrm>
                <a:off x="2474961" y="4679134"/>
                <a:ext cx="8640147" cy="9295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l-GR" b="1" dirty="0">
                    <a:latin typeface="+mj-lt"/>
                  </a:rPr>
                  <a:t>Ένα τέτοιο θεωρητικό μοντέλο είναι το </a:t>
                </a:r>
                <a:r>
                  <a:rPr lang="el-GR" b="1" dirty="0" err="1">
                    <a:latin typeface="+mj-lt"/>
                  </a:rPr>
                  <a:t>running</a:t>
                </a:r>
                <a:r>
                  <a:rPr lang="el-GR" b="1" dirty="0">
                    <a:latin typeface="+mj-lt"/>
                  </a:rPr>
                  <a:t> </a:t>
                </a:r>
                <a:r>
                  <a:rPr lang="el-GR" b="1" dirty="0" err="1">
                    <a:latin typeface="+mj-lt"/>
                  </a:rPr>
                  <a:t>vacuum</a:t>
                </a:r>
                <a:r>
                  <a:rPr lang="el-GR" b="1" dirty="0">
                    <a:latin typeface="+mj-lt"/>
                  </a:rPr>
                  <a:t> </a:t>
                </a:r>
                <a:r>
                  <a:rPr lang="el-GR" b="1" dirty="0" err="1">
                    <a:latin typeface="+mj-lt"/>
                  </a:rPr>
                  <a:t>model</a:t>
                </a:r>
                <a:r>
                  <a:rPr lang="el-GR" b="1" dirty="0">
                    <a:latin typeface="+mj-lt"/>
                  </a:rPr>
                  <a:t> (RVM) ,</a:t>
                </a:r>
              </a:p>
              <a:p>
                <a:r>
                  <a:rPr lang="el-GR" b="1" dirty="0">
                    <a:latin typeface="+mj-lt"/>
                  </a:rPr>
                  <a:t>όπου υποθέτουμε μία χρονικά εξαρτώμενη ενέργεια κενού με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w</m:t>
                        </m:r>
                      </m:e>
                      <m:sub>
                        <m:r>
                          <m:rPr>
                            <m:nor/>
                          </m:rPr>
                          <a:rPr lang="el-GR" dirty="0">
                            <a:solidFill>
                              <a:srgbClr val="002060"/>
                            </a:solidFill>
                            <a:latin typeface="+mj-lt"/>
                          </a:rPr>
                          <m:t>vacuum</m:t>
                        </m:r>
                      </m:sub>
                    </m:sSub>
                    <m:r>
                      <a:rPr lang="en-US" dirty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=−1</m:t>
                    </m:r>
                    <m:r>
                      <a:rPr lang="en-US" dirty="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b="1" dirty="0"/>
                  <a:t> </a:t>
                </a:r>
                <a:r>
                  <a:rPr lang="el-GR" b="1" dirty="0"/>
                  <a:t>και </a:t>
                </a:r>
                <a:r>
                  <a:rPr lang="el-GR" b="1" dirty="0">
                    <a:latin typeface="+mj-lt"/>
                  </a:rPr>
                  <a:t>ελαττώνονται οι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>
                            <a:latin typeface="Cambria Math" panose="02040503050406030204" pitchFamily="18" charset="0"/>
                          </a:rPr>
                          <m:t>𝐇</m:t>
                        </m:r>
                      </m:e>
                      <m:sub>
                        <m:r>
                          <a:rPr lang="en-US" b="1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el-GR" b="1" dirty="0">
                    <a:latin typeface="+mj-lt"/>
                  </a:rPr>
                  <a:t> και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b="1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l-GR" b="1" i="1" dirty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l-GR" b="1" i="1" dirty="0"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p>
                        <m:r>
                          <a:rPr lang="el-GR" b="1" i="1" dirty="0">
                            <a:latin typeface="Cambria Math" panose="02040503050406030204" pitchFamily="18" charset="0"/>
                          </a:rPr>
                          <m:t>𝟖</m:t>
                        </m:r>
                      </m:sup>
                    </m:sSup>
                    <m:r>
                      <a:rPr lang="el-GR" b="1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l-GR" b="1" dirty="0" err="1"/>
                  <a:t>tension</a:t>
                </a:r>
                <a:r>
                  <a:rPr lang="en-US" b="1" dirty="0"/>
                  <a:t>s,</a:t>
                </a:r>
                <a:r>
                  <a:rPr lang="el-GR" b="1" dirty="0"/>
                  <a:t> </a:t>
                </a:r>
                <a:r>
                  <a:rPr lang="el-GR" b="1" dirty="0">
                    <a:latin typeface="+mj-lt"/>
                  </a:rPr>
                  <a:t>με</a:t>
                </a:r>
                <a:r>
                  <a:rPr lang="en-US" b="1" dirty="0">
                    <a:latin typeface="+mj-lt"/>
                  </a:rPr>
                  <a:t> </a:t>
                </a:r>
                <a:r>
                  <a:rPr lang="el-GR" b="1" dirty="0">
                    <a:latin typeface="+mj-lt"/>
                  </a:rPr>
                  <a:t>βάση τα τωρινά δεδομένα.</a:t>
                </a: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115CD8F4-407E-7F93-6D67-12E41109AE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74961" y="4679134"/>
                <a:ext cx="8640147" cy="929550"/>
              </a:xfrm>
              <a:prstGeom prst="rect">
                <a:avLst/>
              </a:prstGeom>
              <a:blipFill>
                <a:blip r:embed="rId3"/>
                <a:stretch>
                  <a:fillRect l="-635" t="-4605" b="-9868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Βέλος: Καμπύλο προς τα αριστερά 25">
            <a:extLst>
              <a:ext uri="{FF2B5EF4-FFF2-40B4-BE49-F238E27FC236}">
                <a16:creationId xmlns:a16="http://schemas.microsoft.com/office/drawing/2014/main" id="{E4177317-C6B0-7D64-BFD5-6EAC0F286C4E}"/>
              </a:ext>
            </a:extLst>
          </p:cNvPr>
          <p:cNvSpPr/>
          <p:nvPr/>
        </p:nvSpPr>
        <p:spPr>
          <a:xfrm>
            <a:off x="11269852" y="3767808"/>
            <a:ext cx="814851" cy="1530220"/>
          </a:xfrm>
          <a:prstGeom prst="curvedLeftArrow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>
              <a:solidFill>
                <a:schemeClr val="tx1"/>
              </a:solidFill>
            </a:endParaRPr>
          </a:p>
        </p:txBody>
      </p:sp>
      <p:sp>
        <p:nvSpPr>
          <p:cNvPr id="28" name="Βέλος: Καμπύλο προς τα δεξιά 27">
            <a:extLst>
              <a:ext uri="{FF2B5EF4-FFF2-40B4-BE49-F238E27FC236}">
                <a16:creationId xmlns:a16="http://schemas.microsoft.com/office/drawing/2014/main" id="{1113F9DA-21C7-00AC-5AD7-C7CE8D3643CB}"/>
              </a:ext>
            </a:extLst>
          </p:cNvPr>
          <p:cNvSpPr/>
          <p:nvPr/>
        </p:nvSpPr>
        <p:spPr>
          <a:xfrm>
            <a:off x="1278294" y="5421086"/>
            <a:ext cx="961053" cy="1021479"/>
          </a:xfrm>
          <a:prstGeom prst="curvedRightArrow">
            <a:avLst/>
          </a:prstGeom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>
              <a:solidFill>
                <a:schemeClr val="tx1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769A1A5-8272-8F4F-CC26-54FB4ACD2EB4}"/>
              </a:ext>
            </a:extLst>
          </p:cNvPr>
          <p:cNvSpPr txBox="1"/>
          <p:nvPr/>
        </p:nvSpPr>
        <p:spPr>
          <a:xfrm>
            <a:off x="2827175" y="6006291"/>
            <a:ext cx="7576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b="1" dirty="0"/>
              <a:t>Στην ανάλυση των θεωριών μας θα βασιστούμε σε </a:t>
            </a:r>
            <a:r>
              <a:rPr lang="en-US" b="1" dirty="0"/>
              <a:t>RVM </a:t>
            </a:r>
            <a:r>
              <a:rPr lang="el-GR" b="1" dirty="0"/>
              <a:t>κοσμολογία.</a:t>
            </a:r>
          </a:p>
        </p:txBody>
      </p:sp>
    </p:spTree>
    <p:extLst>
      <p:ext uri="{BB962C8B-B14F-4D97-AF65-F5344CB8AC3E}">
        <p14:creationId xmlns:p14="http://schemas.microsoft.com/office/powerpoint/2010/main" val="7134225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3" grpId="0" uiExpand="1" build="p"/>
      <p:bldP spid="18" grpId="0" animBg="1"/>
      <p:bldP spid="19" grpId="0" animBg="1"/>
      <p:bldP spid="20" grpId="0" animBg="1"/>
      <p:bldP spid="21" grpId="0" animBg="1"/>
      <p:bldP spid="23" grpId="0"/>
      <p:bldP spid="26" grpId="0" animBg="1"/>
      <p:bldP spid="2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7918E99-649E-B740-B738-C68FF4D87D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301" y="1472566"/>
            <a:ext cx="8205493" cy="439900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51C079D-43B7-A34B-8366-85ABA10286B8}"/>
              </a:ext>
            </a:extLst>
          </p:cNvPr>
          <p:cNvSpPr txBox="1"/>
          <p:nvPr/>
        </p:nvSpPr>
        <p:spPr>
          <a:xfrm>
            <a:off x="6951816" y="44624"/>
            <a:ext cx="3446072" cy="923330"/>
          </a:xfrm>
          <a:prstGeom prst="rect">
            <a:avLst/>
          </a:prstGeom>
          <a:solidFill>
            <a:srgbClr val="9DFFD8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b="1" dirty="0" err="1"/>
              <a:t>Solà</a:t>
            </a:r>
            <a:r>
              <a:rPr lang="en-US" b="1" dirty="0"/>
              <a:t>, Gómez-Valent,</a:t>
            </a:r>
          </a:p>
          <a:p>
            <a:r>
              <a:rPr lang="en-US" b="1" dirty="0"/>
              <a:t>De Cruz Perez, Moreno-Pulido, </a:t>
            </a:r>
          </a:p>
          <a:p>
            <a:r>
              <a:rPr lang="en-US" b="1" dirty="0">
                <a:solidFill>
                  <a:srgbClr val="FF0000"/>
                </a:solidFill>
              </a:rPr>
              <a:t>(Planck 2018 data)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01A8E8F-59E6-3440-B90C-AF252D592F6A}"/>
              </a:ext>
            </a:extLst>
          </p:cNvPr>
          <p:cNvSpPr txBox="1"/>
          <p:nvPr/>
        </p:nvSpPr>
        <p:spPr>
          <a:xfrm>
            <a:off x="580291" y="1102982"/>
            <a:ext cx="110314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400" b="1" dirty="0">
                <a:latin typeface="+mj-lt"/>
              </a:rPr>
              <a:t>Ελ</a:t>
            </a:r>
            <a:r>
              <a:rPr lang="en-US" sz="2400" b="1" dirty="0" err="1">
                <a:latin typeface="+mj-lt"/>
              </a:rPr>
              <a:t>ά</a:t>
            </a:r>
            <a:r>
              <a:rPr lang="el-GR" sz="2400" b="1" dirty="0" err="1">
                <a:latin typeface="+mj-lt"/>
              </a:rPr>
              <a:t>ττωση</a:t>
            </a:r>
            <a:r>
              <a:rPr lang="el-GR" sz="2400" b="1" dirty="0">
                <a:latin typeface="+mj-lt"/>
              </a:rPr>
              <a:t> εντάσεων </a:t>
            </a:r>
            <a:r>
              <a:rPr lang="en-GB" sz="2400" b="1" dirty="0">
                <a:latin typeface="+mj-lt"/>
              </a:rPr>
              <a:t>(tensions)</a:t>
            </a:r>
            <a:r>
              <a:rPr lang="el-GR" sz="2400" b="1" dirty="0">
                <a:latin typeface="+mj-lt"/>
              </a:rPr>
              <a:t> </a:t>
            </a:r>
            <a:r>
              <a:rPr lang="en-US" sz="2400" b="1" dirty="0">
                <a:latin typeface="+mj-lt"/>
              </a:rPr>
              <a:t>H</a:t>
            </a:r>
            <a:r>
              <a:rPr lang="en-US" sz="2400" b="1" baseline="-25000" dirty="0">
                <a:latin typeface="+mj-lt"/>
              </a:rPr>
              <a:t>0 </a:t>
            </a:r>
            <a:r>
              <a:rPr lang="en-US" sz="2400" b="1" dirty="0">
                <a:latin typeface="+mj-lt"/>
              </a:rPr>
              <a:t>, </a:t>
            </a:r>
            <a:r>
              <a:rPr lang="el-GR" sz="2400" b="1" dirty="0">
                <a:latin typeface="+mj-lt"/>
              </a:rPr>
              <a:t>σ</a:t>
            </a:r>
            <a:r>
              <a:rPr lang="el-GR" sz="2400" b="1" baseline="-25000" dirty="0">
                <a:latin typeface="+mj-lt"/>
              </a:rPr>
              <a:t>8 </a:t>
            </a:r>
            <a:r>
              <a:rPr lang="el-GR" sz="2400" b="1" dirty="0">
                <a:latin typeface="+mj-lt"/>
              </a:rPr>
              <a:t> στα </a:t>
            </a:r>
            <a:r>
              <a:rPr lang="el-GR" sz="2400" b="1" dirty="0" err="1">
                <a:latin typeface="+mj-lt"/>
              </a:rPr>
              <a:t>δεδομ</a:t>
            </a:r>
            <a:r>
              <a:rPr lang="en-GB" sz="2400" b="1" dirty="0" err="1">
                <a:latin typeface="+mj-lt"/>
              </a:rPr>
              <a:t>έ</a:t>
            </a:r>
            <a:r>
              <a:rPr lang="el-GR" sz="2400" b="1" dirty="0">
                <a:latin typeface="+mj-lt"/>
              </a:rPr>
              <a:t>να στην </a:t>
            </a:r>
            <a:r>
              <a:rPr lang="en-GB" sz="2400" b="1" dirty="0">
                <a:latin typeface="+mj-lt"/>
              </a:rPr>
              <a:t>RVM </a:t>
            </a:r>
            <a:r>
              <a:rPr lang="el-GR" sz="2400" b="1" dirty="0">
                <a:latin typeface="+mj-lt"/>
              </a:rPr>
              <a:t>Κοσμολογία</a:t>
            </a:r>
            <a:r>
              <a:rPr lang="en-GB" sz="2400" b="1" dirty="0">
                <a:latin typeface="+mj-lt"/>
              </a:rPr>
              <a:t> </a:t>
            </a:r>
            <a:endParaRPr lang="en-US" sz="2400" b="1" dirty="0">
              <a:latin typeface="+mj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7FB08CC-D12A-8D46-B049-CDE2F00E5E84}"/>
              </a:ext>
            </a:extLst>
          </p:cNvPr>
          <p:cNvSpPr txBox="1"/>
          <p:nvPr/>
        </p:nvSpPr>
        <p:spPr>
          <a:xfrm>
            <a:off x="9506492" y="2636912"/>
            <a:ext cx="1179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32F278C-73CC-FC4F-A0AF-3F86B025C668}"/>
              </a:ext>
            </a:extLst>
          </p:cNvPr>
          <p:cNvSpPr txBox="1"/>
          <p:nvPr/>
        </p:nvSpPr>
        <p:spPr>
          <a:xfrm>
            <a:off x="9506492" y="2811112"/>
            <a:ext cx="1179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D453DC6-D244-5742-B0B4-D61C7982122A}"/>
              </a:ext>
            </a:extLst>
          </p:cNvPr>
          <p:cNvSpPr txBox="1"/>
          <p:nvPr/>
        </p:nvSpPr>
        <p:spPr>
          <a:xfrm flipH="1">
            <a:off x="9552385" y="3038776"/>
            <a:ext cx="11789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148A92F-A537-FF40-D8A1-742E43519F67}"/>
              </a:ext>
            </a:extLst>
          </p:cNvPr>
          <p:cNvSpPr txBox="1"/>
          <p:nvPr/>
        </p:nvSpPr>
        <p:spPr>
          <a:xfrm>
            <a:off x="9475840" y="5249742"/>
            <a:ext cx="17383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b="1" dirty="0">
                <a:solidFill>
                  <a:srgbClr val="C00000"/>
                </a:solidFill>
              </a:rPr>
              <a:t>Μη κυρίαρχος </a:t>
            </a:r>
          </a:p>
          <a:p>
            <a:r>
              <a:rPr lang="el-GR" b="1" dirty="0">
                <a:solidFill>
                  <a:srgbClr val="C00000"/>
                </a:solidFill>
              </a:rPr>
              <a:t>όρος σήμερα</a:t>
            </a:r>
            <a:endParaRPr lang="en-US" b="1" dirty="0">
              <a:solidFill>
                <a:srgbClr val="C00000"/>
              </a:solidFill>
            </a:endParaRPr>
          </a:p>
        </p:txBody>
      </p:sp>
      <p:pic>
        <p:nvPicPr>
          <p:cNvPr id="12" name="Picture 11" descr="nu_=_mathcal_O_(.pdf">
            <a:extLst>
              <a:ext uri="{FF2B5EF4-FFF2-40B4-BE49-F238E27FC236}">
                <a16:creationId xmlns:a16="http://schemas.microsoft.com/office/drawing/2014/main" id="{1C82B739-7E14-CEA0-090E-7ED7BF64893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160" t="-1" r="1" b="73561"/>
          <a:stretch/>
        </p:blipFill>
        <p:spPr>
          <a:xfrm>
            <a:off x="9193183" y="3582863"/>
            <a:ext cx="2096587" cy="54170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E915901-E05A-C96A-FB30-0E862880EF8A}"/>
              </a:ext>
            </a:extLst>
          </p:cNvPr>
          <p:cNvSpPr txBox="1"/>
          <p:nvPr/>
        </p:nvSpPr>
        <p:spPr>
          <a:xfrm>
            <a:off x="8904814" y="2380792"/>
            <a:ext cx="25540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400" b="1" dirty="0">
                <a:solidFill>
                  <a:srgbClr val="1E2AB5"/>
                </a:solidFill>
              </a:rPr>
              <a:t>Φαινομενολογία</a:t>
            </a:r>
            <a:endParaRPr lang="en-US" sz="2400" b="1" dirty="0">
              <a:solidFill>
                <a:srgbClr val="1E2AB5"/>
              </a:solidFill>
            </a:endParaRPr>
          </a:p>
        </p:txBody>
      </p:sp>
      <p:pic>
        <p:nvPicPr>
          <p:cNvPr id="13" name="Picture 12" descr="nu_=_mathcal_O_(.pdf">
            <a:extLst>
              <a:ext uri="{FF2B5EF4-FFF2-40B4-BE49-F238E27FC236}">
                <a16:creationId xmlns:a16="http://schemas.microsoft.com/office/drawing/2014/main" id="{6BD9856A-F939-5850-1963-5B816CC200A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61" t="63729" r="20200" b="5491"/>
          <a:stretch/>
        </p:blipFill>
        <p:spPr>
          <a:xfrm>
            <a:off x="9117614" y="2892212"/>
            <a:ext cx="2096587" cy="630660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8A063B2E-19F5-0664-B994-BDD3B0CFE48C}"/>
              </a:ext>
            </a:extLst>
          </p:cNvPr>
          <p:cNvSpPr txBox="1"/>
          <p:nvPr/>
        </p:nvSpPr>
        <p:spPr>
          <a:xfrm>
            <a:off x="1063819" y="5997351"/>
            <a:ext cx="43564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b="1" dirty="0">
                <a:solidFill>
                  <a:srgbClr val="1E2AB5"/>
                </a:solidFill>
              </a:rPr>
              <a:t>Ενεργειακή πυκνότητα κενού στο </a:t>
            </a:r>
            <a:r>
              <a:rPr lang="en-GB" b="1" dirty="0">
                <a:solidFill>
                  <a:srgbClr val="1E2AB5"/>
                </a:solidFill>
              </a:rPr>
              <a:t>RVM</a:t>
            </a:r>
            <a:endParaRPr lang="en-US" b="1" dirty="0">
              <a:solidFill>
                <a:srgbClr val="1E2AB5"/>
              </a:solidFill>
            </a:endParaRPr>
          </a:p>
        </p:txBody>
      </p:sp>
      <p:pic>
        <p:nvPicPr>
          <p:cNvPr id="17" name="Εικόνα 16" descr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\begin{equation}&#10;\rho_{\mathrm{RVM}}(H)=3 M_{\mathrm{Pl}}^4\bigg(c_0+\nu\Big(\frac{H}{M_{\mathrm{Pl}}}\Big)^2+\beta H^4\bigg), \quad \beta&gt;0 \nonumber&#10;\end{equation}&#10;&#10;&#10;\end{document}" title="IguanaTex Bitmap Display">
            <a:extLst>
              <a:ext uri="{FF2B5EF4-FFF2-40B4-BE49-F238E27FC236}">
                <a16:creationId xmlns:a16="http://schemas.microsoft.com/office/drawing/2014/main" id="{1FB92941-9049-E177-C02E-4AB2A4EEC02A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3834" y="5851442"/>
            <a:ext cx="5933532" cy="633354"/>
          </a:xfrm>
          <a:prstGeom prst="rect">
            <a:avLst/>
          </a:prstGeom>
        </p:spPr>
      </p:pic>
      <p:sp>
        <p:nvSpPr>
          <p:cNvPr id="18" name="Θέση αριθμού διαφάνειας 17">
            <a:extLst>
              <a:ext uri="{FF2B5EF4-FFF2-40B4-BE49-F238E27FC236}">
                <a16:creationId xmlns:a16="http://schemas.microsoft.com/office/drawing/2014/main" id="{601888CA-E6E8-D2F7-873A-0311A69A8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B928F-0B69-48ED-BACE-068BE420DEE7}" type="slidenum">
              <a:rPr lang="el-GR" smtClean="0"/>
              <a:t>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9387427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/>
      <p:bldP spid="11" grpId="0"/>
      <p:bldP spid="14" grpId="0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Τίτλος 8">
            <a:extLst>
              <a:ext uri="{FF2B5EF4-FFF2-40B4-BE49-F238E27FC236}">
                <a16:creationId xmlns:a16="http://schemas.microsoft.com/office/drawing/2014/main" id="{CB308EC8-F741-BD65-A89D-0C579801D4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5348" y="79132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l-GR" sz="3200" dirty="0"/>
              <a:t>Βαρύτητα με στρέψη</a:t>
            </a:r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3376007D-244E-003B-ABFB-109410E2C7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4"/>
            <a:ext cx="2743200" cy="365125"/>
          </a:xfrm>
        </p:spPr>
        <p:txBody>
          <a:bodyPr/>
          <a:lstStyle/>
          <a:p>
            <a:fld id="{5FFB928F-0B69-48ED-BACE-068BE420DEE7}" type="slidenum">
              <a:rPr lang="el-GR" smtClean="0"/>
              <a:pPr/>
              <a:t>6</a:t>
            </a:fld>
            <a:endParaRPr lang="el-GR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2F226F7-1054-CA4F-E6E3-D51FD1A724C1}"/>
              </a:ext>
            </a:extLst>
          </p:cNvPr>
          <p:cNvSpPr txBox="1"/>
          <p:nvPr/>
        </p:nvSpPr>
        <p:spPr>
          <a:xfrm>
            <a:off x="5640355" y="2971800"/>
            <a:ext cx="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endParaRPr lang="el-GR" dirty="0"/>
          </a:p>
        </p:txBody>
      </p:sp>
      <p:sp>
        <p:nvSpPr>
          <p:cNvPr id="18" name="Θέση περιεχομένου 2">
            <a:extLst>
              <a:ext uri="{FF2B5EF4-FFF2-40B4-BE49-F238E27FC236}">
                <a16:creationId xmlns:a16="http://schemas.microsoft.com/office/drawing/2014/main" id="{343FC5B5-DB03-3133-16F5-735E16B7D8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1053" y="1277322"/>
            <a:ext cx="10392747" cy="50790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M</a:t>
            </a:r>
            <a:r>
              <a:rPr lang="el-GR" sz="2400" dirty="0"/>
              <a:t>ία διαφορική p-μορφή σε έναν (3+1)-</a:t>
            </a:r>
            <a:r>
              <a:rPr lang="el-GR" sz="2400" dirty="0" err="1"/>
              <a:t>διάστατο</a:t>
            </a:r>
            <a:r>
              <a:rPr lang="el-GR" sz="2400" dirty="0"/>
              <a:t> χωρόχρονο ορίζεται ως</a:t>
            </a:r>
            <a:r>
              <a:rPr lang="en-US" sz="2400" dirty="0"/>
              <a:t> </a:t>
            </a:r>
            <a:r>
              <a:rPr lang="el-GR" sz="2400" dirty="0"/>
              <a:t>:</a:t>
            </a: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  <p:pic>
        <p:nvPicPr>
          <p:cNvPr id="20" name="Εικόνα 19" descr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\begin{align}&#10;    \mathbf{\mathcal A^{(p)}} \equiv \mathcal A_{\mu_1 \dots \mu_p} \, \mathbf dx^{\mu_1} \wedge \dots \wedge \mathbf dx^{\mu_p} \,\,\,\,\,\text{με}\,\,\,\,\, \mu_p = 0, \dots 3 \quad \text{όπου} \,\,\,\, \mathcal A_{\mu_1 \dots \mu_p} \equiv n! \,\mathcal A_{[\mu_1 \dots \mu_p]} \nonumber&#10;\end{align}&#10;&#10;&#10;\end{document}" title="IguanaTex Bitmap Display">
            <a:extLst>
              <a:ext uri="{FF2B5EF4-FFF2-40B4-BE49-F238E27FC236}">
                <a16:creationId xmlns:a16="http://schemas.microsoft.com/office/drawing/2014/main" id="{1D7F86F6-F4BE-FDDD-37F8-B1C642EB9051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348" y="1913332"/>
            <a:ext cx="10527184" cy="390622"/>
          </a:xfrm>
          <a:prstGeom prst="rect">
            <a:avLst/>
          </a:prstGeom>
        </p:spPr>
      </p:pic>
      <p:cxnSp>
        <p:nvCxnSpPr>
          <p:cNvPr id="24" name="Ευθύγραμμο βέλος σύνδεσης 23">
            <a:extLst>
              <a:ext uri="{FF2B5EF4-FFF2-40B4-BE49-F238E27FC236}">
                <a16:creationId xmlns:a16="http://schemas.microsoft.com/office/drawing/2014/main" id="{4FA49A2B-2EF6-EFEB-4944-E4A32EB31997}"/>
              </a:ext>
            </a:extLst>
          </p:cNvPr>
          <p:cNvCxnSpPr>
            <a:cxnSpLocks/>
          </p:cNvCxnSpPr>
          <p:nvPr/>
        </p:nvCxnSpPr>
        <p:spPr>
          <a:xfrm flipV="1">
            <a:off x="10358057" y="2404939"/>
            <a:ext cx="195878" cy="56273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1" name="Οβάλ 30">
            <a:extLst>
              <a:ext uri="{FF2B5EF4-FFF2-40B4-BE49-F238E27FC236}">
                <a16:creationId xmlns:a16="http://schemas.microsoft.com/office/drawing/2014/main" id="{68F0E25A-D161-E0EE-548F-4F7C290BA15C}"/>
              </a:ext>
            </a:extLst>
          </p:cNvPr>
          <p:cNvSpPr/>
          <p:nvPr/>
        </p:nvSpPr>
        <p:spPr>
          <a:xfrm>
            <a:off x="8976688" y="3073107"/>
            <a:ext cx="2743200" cy="842092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sz="1400" b="1" dirty="0"/>
              <a:t>Αντισυμμετρικότητα στους αντίστοιχους δείκτες</a:t>
            </a:r>
          </a:p>
        </p:txBody>
      </p:sp>
      <p:pic>
        <p:nvPicPr>
          <p:cNvPr id="35" name="Εικόνα 34" descr="Εικόνα που περιέχει κείμενο, άνδρας, ανθρώπινο πρόσωπο, στιγμιότυπο οθόνης&#10;&#10;Περιγραφή που δημιουργήθηκε αυτόματα">
            <a:extLst>
              <a:ext uri="{FF2B5EF4-FFF2-40B4-BE49-F238E27FC236}">
                <a16:creationId xmlns:a16="http://schemas.microsoft.com/office/drawing/2014/main" id="{B3112E69-3A6E-7CA5-68C2-7A1715EE9A74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391" b="1044"/>
          <a:stretch/>
        </p:blipFill>
        <p:spPr>
          <a:xfrm>
            <a:off x="4306966" y="2539807"/>
            <a:ext cx="4043935" cy="1209854"/>
          </a:xfrm>
          <a:prstGeom prst="rect">
            <a:avLst/>
          </a:prstGeom>
        </p:spPr>
      </p:pic>
      <p:pic>
        <p:nvPicPr>
          <p:cNvPr id="37" name="Εικόνα 36">
            <a:extLst>
              <a:ext uri="{FF2B5EF4-FFF2-40B4-BE49-F238E27FC236}">
                <a16:creationId xmlns:a16="http://schemas.microsoft.com/office/drawing/2014/main" id="{7736DAEF-02E3-46BA-2699-6FEF90D803E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965" y="2449343"/>
            <a:ext cx="2743200" cy="1209854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393C226D-2C6F-B150-55E2-19C8259A8F4B}"/>
              </a:ext>
            </a:extLst>
          </p:cNvPr>
          <p:cNvSpPr txBox="1"/>
          <p:nvPr/>
        </p:nvSpPr>
        <p:spPr>
          <a:xfrm>
            <a:off x="747127" y="3720785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Στρέψη στον χωρόχρονο</a:t>
            </a:r>
          </a:p>
        </p:txBody>
      </p:sp>
      <p:pic>
        <p:nvPicPr>
          <p:cNvPr id="44" name="Εικόνα 43" descr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\begin{align}\label{deftors}&#10;\mathbf T^a = \mathbf d \mathbf e^a + \overline {\boldsymbol{\omega}}^a_{\,\,\,b} \wedge \mathbf e^b \equiv \overline {\mathbf D}\, \mathbf e^a \ne 0 \nonumber&#10;\end{align} &#10;&#10;\end{document}" title="IguanaTex Bitmap Display">
            <a:extLst>
              <a:ext uri="{FF2B5EF4-FFF2-40B4-BE49-F238E27FC236}">
                <a16:creationId xmlns:a16="http://schemas.microsoft.com/office/drawing/2014/main" id="{F705EC6F-E9DC-51ED-E7BD-5A341242A712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3452" y="4720687"/>
            <a:ext cx="4482242" cy="363886"/>
          </a:xfrm>
          <a:prstGeom prst="rect">
            <a:avLst/>
          </a:prstGeom>
        </p:spPr>
      </p:pic>
      <p:cxnSp>
        <p:nvCxnSpPr>
          <p:cNvPr id="46" name="Ευθύγραμμο βέλος σύνδεσης 45">
            <a:extLst>
              <a:ext uri="{FF2B5EF4-FFF2-40B4-BE49-F238E27FC236}">
                <a16:creationId xmlns:a16="http://schemas.microsoft.com/office/drawing/2014/main" id="{1B10787D-0CA6-F06C-D400-7275E505D561}"/>
              </a:ext>
            </a:extLst>
          </p:cNvPr>
          <p:cNvCxnSpPr>
            <a:cxnSpLocks/>
          </p:cNvCxnSpPr>
          <p:nvPr/>
        </p:nvCxnSpPr>
        <p:spPr>
          <a:xfrm flipH="1">
            <a:off x="6611632" y="3924652"/>
            <a:ext cx="242941" cy="71064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B95D73AE-A8D9-F125-F3BC-AEDBD75F8012}"/>
              </a:ext>
            </a:extLst>
          </p:cNvPr>
          <p:cNvSpPr txBox="1"/>
          <p:nvPr/>
        </p:nvSpPr>
        <p:spPr>
          <a:xfrm>
            <a:off x="9347292" y="4682280"/>
            <a:ext cx="2202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b="1" dirty="0"/>
              <a:t>(στρέψη 2-μορφή)</a:t>
            </a:r>
          </a:p>
        </p:txBody>
      </p:sp>
      <p:pic>
        <p:nvPicPr>
          <p:cNvPr id="55" name="Εικόνα 54" descr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$\mathbf d= \partial_\mu \, dx^\mu$&#10;&#10;\end{document}" title="IguanaTex Bitmap Display">
            <a:extLst>
              <a:ext uri="{FF2B5EF4-FFF2-40B4-BE49-F238E27FC236}">
                <a16:creationId xmlns:a16="http://schemas.microsoft.com/office/drawing/2014/main" id="{94D769D2-266A-0134-F19C-9968C9835411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031" y="4887169"/>
            <a:ext cx="1400331" cy="302242"/>
          </a:xfrm>
          <a:prstGeom prst="rect">
            <a:avLst/>
          </a:prstGeom>
        </p:spPr>
      </p:pic>
      <p:pic>
        <p:nvPicPr>
          <p:cNvPr id="61" name="Εικόνα 60" descr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\begin{align}\label{covdertor}&#10;\overline{\mathbf D}^a_{\,b}  \equiv \delta^a_{\, b} \mathbf d + \overline{\boldsymbol{\omega}}^a_{\,b}\, \wedge \nonumber&#10;\end{align}&#10;&#10;&#10;\end{document}" title="IguanaTex Bitmap Display">
            <a:extLst>
              <a:ext uri="{FF2B5EF4-FFF2-40B4-BE49-F238E27FC236}">
                <a16:creationId xmlns:a16="http://schemas.microsoft.com/office/drawing/2014/main" id="{4218F997-43A2-BFEF-ABA7-96314217BB83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9410" y="5301646"/>
            <a:ext cx="2327771" cy="363886"/>
          </a:xfrm>
          <a:prstGeom prst="rect">
            <a:avLst/>
          </a:prstGeom>
        </p:spPr>
      </p:pic>
      <p:sp>
        <p:nvSpPr>
          <p:cNvPr id="62" name="TextBox 61">
            <a:extLst>
              <a:ext uri="{FF2B5EF4-FFF2-40B4-BE49-F238E27FC236}">
                <a16:creationId xmlns:a16="http://schemas.microsoft.com/office/drawing/2014/main" id="{D53ABEB6-C2EE-4E57-7808-84F3117A7097}"/>
              </a:ext>
            </a:extLst>
          </p:cNvPr>
          <p:cNvSpPr txBox="1"/>
          <p:nvPr/>
        </p:nvSpPr>
        <p:spPr>
          <a:xfrm>
            <a:off x="7570098" y="5219937"/>
            <a:ext cx="4110134" cy="6714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(</a:t>
            </a:r>
            <a:r>
              <a:rPr lang="el-GR" b="1" dirty="0"/>
              <a:t>τελεστής </a:t>
            </a:r>
            <a:r>
              <a:rPr lang="el-GR" b="1" dirty="0" err="1"/>
              <a:t>βαρυτικής</a:t>
            </a:r>
            <a:r>
              <a:rPr lang="el-GR" b="1" dirty="0"/>
              <a:t>  </a:t>
            </a:r>
            <a:r>
              <a:rPr lang="el-GR" b="1" dirty="0" err="1"/>
              <a:t>συναλλοίωτης</a:t>
            </a:r>
            <a:r>
              <a:rPr lang="el-GR" b="1" dirty="0"/>
              <a:t> παραγώγου παρουσία στρέψης</a:t>
            </a:r>
            <a:r>
              <a:rPr lang="en-US" b="1" dirty="0"/>
              <a:t>)</a:t>
            </a:r>
            <a:endParaRPr lang="el-GR" b="1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577A2E22-5432-B429-3D6C-442F86E3D631}"/>
              </a:ext>
            </a:extLst>
          </p:cNvPr>
          <p:cNvSpPr txBox="1"/>
          <p:nvPr/>
        </p:nvSpPr>
        <p:spPr>
          <a:xfrm>
            <a:off x="698380" y="4394973"/>
            <a:ext cx="27431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(εξωτερική παράγωγος)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823B4538-4A35-E9F0-0B95-4A373B7D99A5}"/>
              </a:ext>
            </a:extLst>
          </p:cNvPr>
          <p:cNvSpPr txBox="1"/>
          <p:nvPr/>
        </p:nvSpPr>
        <p:spPr>
          <a:xfrm>
            <a:off x="626686" y="5233389"/>
            <a:ext cx="2820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(γενικευμένη σπιν συνοχή)</a:t>
            </a:r>
          </a:p>
        </p:txBody>
      </p:sp>
      <p:sp>
        <p:nvSpPr>
          <p:cNvPr id="69" name="Βέλος: Αριστερό 68">
            <a:extLst>
              <a:ext uri="{FF2B5EF4-FFF2-40B4-BE49-F238E27FC236}">
                <a16:creationId xmlns:a16="http://schemas.microsoft.com/office/drawing/2014/main" id="{CD36470D-CEE1-1C94-B90B-FFCC0919EDB4}"/>
              </a:ext>
            </a:extLst>
          </p:cNvPr>
          <p:cNvSpPr/>
          <p:nvPr/>
        </p:nvSpPr>
        <p:spPr>
          <a:xfrm>
            <a:off x="3602739" y="4787865"/>
            <a:ext cx="619682" cy="401546"/>
          </a:xfrm>
          <a:prstGeom prst="leftArrow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pic>
        <p:nvPicPr>
          <p:cNvPr id="70" name="Εικόνα 69" descr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$\mathbf e^a = e^a_{\,\,\,\mu} (x) \,\mathbf d x^\mu$&#10;&#10;&#10;\end{document}" title="IguanaTex Bitmap Display">
            <a:extLst>
              <a:ext uri="{FF2B5EF4-FFF2-40B4-BE49-F238E27FC236}">
                <a16:creationId xmlns:a16="http://schemas.microsoft.com/office/drawing/2014/main" id="{0A820C76-1642-C132-F894-E7F3B02343F8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3582" y="6125019"/>
            <a:ext cx="2097371" cy="349257"/>
          </a:xfrm>
          <a:prstGeom prst="rect">
            <a:avLst/>
          </a:prstGeom>
        </p:spPr>
      </p:pic>
      <p:sp>
        <p:nvSpPr>
          <p:cNvPr id="71" name="TextBox 70">
            <a:extLst>
              <a:ext uri="{FF2B5EF4-FFF2-40B4-BE49-F238E27FC236}">
                <a16:creationId xmlns:a16="http://schemas.microsoft.com/office/drawing/2014/main" id="{1F1AA8AD-EE05-7F91-1A82-76F76F6A8BF6}"/>
              </a:ext>
            </a:extLst>
          </p:cNvPr>
          <p:cNvSpPr txBox="1"/>
          <p:nvPr/>
        </p:nvSpPr>
        <p:spPr>
          <a:xfrm>
            <a:off x="7297554" y="6055003"/>
            <a:ext cx="22600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/>
              <a:t>vielbein</a:t>
            </a:r>
            <a:r>
              <a:rPr lang="en-US" sz="2000" b="1" dirty="0"/>
              <a:t> (tetrads)</a:t>
            </a:r>
            <a:endParaRPr lang="el-GR" b="1" dirty="0"/>
          </a:p>
        </p:txBody>
      </p:sp>
      <p:pic>
        <p:nvPicPr>
          <p:cNvPr id="73" name="Εικόνα 72" descr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 \begin{align}\label{b4}&#10;\overline \omega_{\mu\,\,b}^a = \omega_{\mu\,\,b}^a + K_{\mu\,\,b}^a \nonumber&#10;\end{align} &#10;&#10;&#10;\end{document}" title="IguanaTex Bitmap Display">
            <a:extLst>
              <a:ext uri="{FF2B5EF4-FFF2-40B4-BE49-F238E27FC236}">
                <a16:creationId xmlns:a16="http://schemas.microsoft.com/office/drawing/2014/main" id="{90545562-A60E-78A8-8C4A-EE998E7B789E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122" y="5784905"/>
            <a:ext cx="2457600" cy="340114"/>
          </a:xfrm>
          <a:prstGeom prst="rect">
            <a:avLst/>
          </a:prstGeom>
        </p:spPr>
      </p:pic>
      <p:sp>
        <p:nvSpPr>
          <p:cNvPr id="74" name="TextBox 73">
            <a:extLst>
              <a:ext uri="{FF2B5EF4-FFF2-40B4-BE49-F238E27FC236}">
                <a16:creationId xmlns:a16="http://schemas.microsoft.com/office/drawing/2014/main" id="{612685A5-FFA7-51A0-D246-3E49CD192351}"/>
              </a:ext>
            </a:extLst>
          </p:cNvPr>
          <p:cNvSpPr txBox="1"/>
          <p:nvPr/>
        </p:nvSpPr>
        <p:spPr>
          <a:xfrm>
            <a:off x="2646878" y="6059140"/>
            <a:ext cx="1287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contorsion</a:t>
            </a:r>
            <a:endParaRPr lang="el-GR" dirty="0">
              <a:solidFill>
                <a:srgbClr val="C00000"/>
              </a:solidFill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138A240C-6108-2AA3-2765-701B398A150C}"/>
              </a:ext>
            </a:extLst>
          </p:cNvPr>
          <p:cNvSpPr txBox="1"/>
          <p:nvPr/>
        </p:nvSpPr>
        <p:spPr>
          <a:xfrm>
            <a:off x="1327664" y="6221560"/>
            <a:ext cx="16009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Riemannian</a:t>
            </a:r>
          </a:p>
          <a:p>
            <a:r>
              <a:rPr lang="el-GR" dirty="0">
                <a:solidFill>
                  <a:srgbClr val="002060"/>
                </a:solidFill>
              </a:rPr>
              <a:t>    συνοχή</a:t>
            </a:r>
          </a:p>
        </p:txBody>
      </p:sp>
    </p:spTree>
    <p:extLst>
      <p:ext uri="{BB962C8B-B14F-4D97-AF65-F5344CB8AC3E}">
        <p14:creationId xmlns:p14="http://schemas.microsoft.com/office/powerpoint/2010/main" val="28357968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8" grpId="0"/>
      <p:bldP spid="53" grpId="0"/>
      <p:bldP spid="62" grpId="0"/>
      <p:bldP spid="63" grpId="0"/>
      <p:bldP spid="65" grpId="0"/>
      <p:bldP spid="69" grpId="0" animBg="1"/>
      <p:bldP spid="71" grpId="0"/>
      <p:bldP spid="74" grpId="0"/>
      <p:bldP spid="7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Ορθογώνιο 132">
            <a:extLst>
              <a:ext uri="{FF2B5EF4-FFF2-40B4-BE49-F238E27FC236}">
                <a16:creationId xmlns:a16="http://schemas.microsoft.com/office/drawing/2014/main" id="{C2EA8C0C-8D5D-4DB9-8CA6-B3F117CA91D7}"/>
              </a:ext>
            </a:extLst>
          </p:cNvPr>
          <p:cNvSpPr/>
          <p:nvPr/>
        </p:nvSpPr>
        <p:spPr>
          <a:xfrm>
            <a:off x="2775729" y="5262465"/>
            <a:ext cx="2945868" cy="586479"/>
          </a:xfrm>
          <a:prstGeom prst="rect">
            <a:avLst/>
          </a:prstGeom>
          <a:solidFill>
            <a:srgbClr val="F9D3B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99CA1148-D8B3-0378-E37B-E7F62AC477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B928F-0B69-48ED-BACE-068BE420DEE7}" type="slidenum">
              <a:rPr lang="el-GR" smtClean="0"/>
              <a:t>7</a:t>
            </a:fld>
            <a:endParaRPr lang="el-GR"/>
          </a:p>
        </p:txBody>
      </p:sp>
      <p:grpSp>
        <p:nvGrpSpPr>
          <p:cNvPr id="68" name="Ομάδα 67" descr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\begin{align}\label{b3}&#10; g_{\mu\nu} = \eta_{ab}\, e^a_{\,\,\,\mu} \, e^b_{\,\,\,\nu},  \qquad g^{\mu\nu} = \eta^{ab}\, E^\mu_{\,\,\,a} \, E^\nu_{\,\,\,b},   \quad \mu, \nu=0, \dots 3, \, \, a, b = 0, \dots 3 \nonumber&#10; \end{align}&#10;&#10;&#10;\end{document}" title="IguanaTex Vector Display">
            <a:extLst>
              <a:ext uri="{FF2B5EF4-FFF2-40B4-BE49-F238E27FC236}">
                <a16:creationId xmlns:a16="http://schemas.microsoft.com/office/drawing/2014/main" id="{B7E10B80-F822-C490-3C84-D77E96F715AE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990601" y="635000"/>
            <a:ext cx="9347657" cy="394971"/>
            <a:chOff x="3436681" y="2912804"/>
            <a:chExt cx="9367208" cy="388239"/>
          </a:xfrm>
        </p:grpSpPr>
        <p:sp>
          <p:nvSpPr>
            <p:cNvPr id="9" name="Ελεύθερη σχεδίαση: Σχήμα 8">
              <a:extLst>
                <a:ext uri="{FF2B5EF4-FFF2-40B4-BE49-F238E27FC236}">
                  <a16:creationId xmlns:a16="http://schemas.microsoft.com/office/drawing/2014/main" id="{666F1B44-9588-1DD3-5477-31CB27E42385}"/>
                </a:ext>
              </a:extLst>
            </p:cNvPr>
            <p:cNvSpPr/>
            <p:nvPr>
              <p:custDataLst>
                <p:tags r:id="rId35"/>
              </p:custDataLst>
            </p:nvPr>
          </p:nvSpPr>
          <p:spPr>
            <a:xfrm>
              <a:off x="3436681" y="3049645"/>
              <a:ext cx="139626" cy="193863"/>
            </a:xfrm>
            <a:custGeom>
              <a:avLst/>
              <a:gdLst>
                <a:gd name="connsiteX0" fmla="*/ 138794 w 139626"/>
                <a:gd name="connsiteY0" fmla="*/ 19561 h 193863"/>
                <a:gd name="connsiteX1" fmla="*/ 139706 w 139626"/>
                <a:gd name="connsiteY1" fmla="*/ 14167 h 193863"/>
                <a:gd name="connsiteX2" fmla="*/ 130885 w 139626"/>
                <a:gd name="connsiteY2" fmla="*/ 6077 h 193863"/>
                <a:gd name="connsiteX3" fmla="*/ 118413 w 139626"/>
                <a:gd name="connsiteY3" fmla="*/ 18962 h 193863"/>
                <a:gd name="connsiteX4" fmla="*/ 90122 w 139626"/>
                <a:gd name="connsiteY4" fmla="*/ 85 h 193863"/>
                <a:gd name="connsiteX5" fmla="*/ 17723 w 139626"/>
                <a:gd name="connsiteY5" fmla="*/ 85181 h 193863"/>
                <a:gd name="connsiteX6" fmla="*/ 58182 w 139626"/>
                <a:gd name="connsiteY6" fmla="*/ 132523 h 193863"/>
                <a:gd name="connsiteX7" fmla="*/ 93468 w 139626"/>
                <a:gd name="connsiteY7" fmla="*/ 115144 h 193863"/>
                <a:gd name="connsiteX8" fmla="*/ 93773 w 139626"/>
                <a:gd name="connsiteY8" fmla="*/ 115444 h 193863"/>
                <a:gd name="connsiteX9" fmla="*/ 83734 w 139626"/>
                <a:gd name="connsiteY9" fmla="*/ 154996 h 193863"/>
                <a:gd name="connsiteX10" fmla="*/ 39930 w 139626"/>
                <a:gd name="connsiteY10" fmla="*/ 187356 h 193863"/>
                <a:gd name="connsiteX11" fmla="*/ 15594 w 139626"/>
                <a:gd name="connsiteY11" fmla="*/ 184360 h 193863"/>
                <a:gd name="connsiteX12" fmla="*/ 28066 w 139626"/>
                <a:gd name="connsiteY12" fmla="*/ 168779 h 193863"/>
                <a:gd name="connsiteX13" fmla="*/ 16507 w 139626"/>
                <a:gd name="connsiteY13" fmla="*/ 158291 h 193863"/>
                <a:gd name="connsiteX14" fmla="*/ 80 w 139626"/>
                <a:gd name="connsiteY14" fmla="*/ 175670 h 193863"/>
                <a:gd name="connsiteX15" fmla="*/ 40538 w 139626"/>
                <a:gd name="connsiteY15" fmla="*/ 193948 h 193863"/>
                <a:gd name="connsiteX16" fmla="*/ 105028 w 139626"/>
                <a:gd name="connsiteY16" fmla="*/ 152598 h 193863"/>
                <a:gd name="connsiteX17" fmla="*/ 138794 w 139626"/>
                <a:gd name="connsiteY17" fmla="*/ 19561 h 193863"/>
                <a:gd name="connsiteX18" fmla="*/ 99248 w 139626"/>
                <a:gd name="connsiteY18" fmla="*/ 94170 h 193863"/>
                <a:gd name="connsiteX19" fmla="*/ 83734 w 139626"/>
                <a:gd name="connsiteY19" fmla="*/ 115144 h 193863"/>
                <a:gd name="connsiteX20" fmla="*/ 59094 w 139626"/>
                <a:gd name="connsiteY20" fmla="*/ 125931 h 193863"/>
                <a:gd name="connsiteX21" fmla="*/ 39321 w 139626"/>
                <a:gd name="connsiteY21" fmla="*/ 98365 h 193863"/>
                <a:gd name="connsiteX22" fmla="*/ 56356 w 139626"/>
                <a:gd name="connsiteY22" fmla="*/ 33344 h 193863"/>
                <a:gd name="connsiteX23" fmla="*/ 90427 w 139626"/>
                <a:gd name="connsiteY23" fmla="*/ 6677 h 193863"/>
                <a:gd name="connsiteX24" fmla="*/ 114762 w 139626"/>
                <a:gd name="connsiteY24" fmla="*/ 32445 h 193863"/>
                <a:gd name="connsiteX25" fmla="*/ 113850 w 139626"/>
                <a:gd name="connsiteY25" fmla="*/ 36940 h 193863"/>
                <a:gd name="connsiteX26" fmla="*/ 99248 w 139626"/>
                <a:gd name="connsiteY26" fmla="*/ 94170 h 193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39626" h="193863">
                  <a:moveTo>
                    <a:pt x="138794" y="19561"/>
                  </a:moveTo>
                  <a:cubicBezTo>
                    <a:pt x="139098" y="17763"/>
                    <a:pt x="139706" y="16265"/>
                    <a:pt x="139706" y="14167"/>
                  </a:cubicBezTo>
                  <a:cubicBezTo>
                    <a:pt x="139706" y="9074"/>
                    <a:pt x="136056" y="6077"/>
                    <a:pt x="130885" y="6077"/>
                  </a:cubicBezTo>
                  <a:cubicBezTo>
                    <a:pt x="127843" y="6077"/>
                    <a:pt x="119629" y="8175"/>
                    <a:pt x="118413" y="18962"/>
                  </a:cubicBezTo>
                  <a:cubicBezTo>
                    <a:pt x="112937" y="7875"/>
                    <a:pt x="102290" y="85"/>
                    <a:pt x="90122" y="85"/>
                  </a:cubicBezTo>
                  <a:cubicBezTo>
                    <a:pt x="55444" y="85"/>
                    <a:pt x="17723" y="42033"/>
                    <a:pt x="17723" y="85181"/>
                  </a:cubicBezTo>
                  <a:cubicBezTo>
                    <a:pt x="17723" y="114845"/>
                    <a:pt x="36279" y="132523"/>
                    <a:pt x="58182" y="132523"/>
                  </a:cubicBezTo>
                  <a:cubicBezTo>
                    <a:pt x="76129" y="132523"/>
                    <a:pt x="90427" y="118440"/>
                    <a:pt x="93468" y="115144"/>
                  </a:cubicBezTo>
                  <a:lnTo>
                    <a:pt x="93773" y="115444"/>
                  </a:lnTo>
                  <a:cubicBezTo>
                    <a:pt x="87385" y="142111"/>
                    <a:pt x="83734" y="154396"/>
                    <a:pt x="83734" y="154996"/>
                  </a:cubicBezTo>
                  <a:cubicBezTo>
                    <a:pt x="82517" y="157692"/>
                    <a:pt x="72175" y="187356"/>
                    <a:pt x="39930" y="187356"/>
                  </a:cubicBezTo>
                  <a:cubicBezTo>
                    <a:pt x="34150" y="187356"/>
                    <a:pt x="24112" y="187056"/>
                    <a:pt x="15594" y="184360"/>
                  </a:cubicBezTo>
                  <a:cubicBezTo>
                    <a:pt x="24720" y="181663"/>
                    <a:pt x="28066" y="173872"/>
                    <a:pt x="28066" y="168779"/>
                  </a:cubicBezTo>
                  <a:cubicBezTo>
                    <a:pt x="28066" y="163985"/>
                    <a:pt x="24720" y="158291"/>
                    <a:pt x="16507" y="158291"/>
                  </a:cubicBezTo>
                  <a:cubicBezTo>
                    <a:pt x="9814" y="158291"/>
                    <a:pt x="80" y="163685"/>
                    <a:pt x="80" y="175670"/>
                  </a:cubicBezTo>
                  <a:cubicBezTo>
                    <a:pt x="80" y="187955"/>
                    <a:pt x="11335" y="193948"/>
                    <a:pt x="40538" y="193948"/>
                  </a:cubicBezTo>
                  <a:cubicBezTo>
                    <a:pt x="78563" y="193948"/>
                    <a:pt x="100465" y="170576"/>
                    <a:pt x="105028" y="152598"/>
                  </a:cubicBezTo>
                  <a:lnTo>
                    <a:pt x="138794" y="19561"/>
                  </a:lnTo>
                  <a:close/>
                  <a:moveTo>
                    <a:pt x="99248" y="94170"/>
                  </a:moveTo>
                  <a:cubicBezTo>
                    <a:pt x="97423" y="101960"/>
                    <a:pt x="90427" y="109451"/>
                    <a:pt x="83734" y="115144"/>
                  </a:cubicBezTo>
                  <a:cubicBezTo>
                    <a:pt x="77346" y="120538"/>
                    <a:pt x="67916" y="125931"/>
                    <a:pt x="59094" y="125931"/>
                  </a:cubicBezTo>
                  <a:cubicBezTo>
                    <a:pt x="43884" y="125931"/>
                    <a:pt x="39321" y="110350"/>
                    <a:pt x="39321" y="98365"/>
                  </a:cubicBezTo>
                  <a:cubicBezTo>
                    <a:pt x="39321" y="83982"/>
                    <a:pt x="48143" y="48625"/>
                    <a:pt x="56356" y="33344"/>
                  </a:cubicBezTo>
                  <a:cubicBezTo>
                    <a:pt x="64570" y="18662"/>
                    <a:pt x="77650" y="6677"/>
                    <a:pt x="90427" y="6677"/>
                  </a:cubicBezTo>
                  <a:cubicBezTo>
                    <a:pt x="110504" y="6677"/>
                    <a:pt x="114762" y="30947"/>
                    <a:pt x="114762" y="32445"/>
                  </a:cubicBezTo>
                  <a:cubicBezTo>
                    <a:pt x="114762" y="33943"/>
                    <a:pt x="114154" y="35741"/>
                    <a:pt x="113850" y="36940"/>
                  </a:cubicBezTo>
                  <a:lnTo>
                    <a:pt x="99248" y="94170"/>
                  </a:lnTo>
                  <a:close/>
                </a:path>
              </a:pathLst>
            </a:custGeom>
            <a:solidFill>
              <a:srgbClr val="000000"/>
            </a:solidFill>
            <a:ln w="305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l-GR"/>
            </a:p>
          </p:txBody>
        </p:sp>
        <p:sp>
          <p:nvSpPr>
            <p:cNvPr id="10" name="Ελεύθερη σχεδίαση: Σχήμα 9">
              <a:extLst>
                <a:ext uri="{FF2B5EF4-FFF2-40B4-BE49-F238E27FC236}">
                  <a16:creationId xmlns:a16="http://schemas.microsoft.com/office/drawing/2014/main" id="{52AC3FB9-A4F3-567B-8E45-8E9CA35A276E}"/>
                </a:ext>
              </a:extLst>
            </p:cNvPr>
            <p:cNvSpPr/>
            <p:nvPr>
              <p:custDataLst>
                <p:tags r:id="rId36"/>
              </p:custDataLst>
            </p:nvPr>
          </p:nvSpPr>
          <p:spPr>
            <a:xfrm>
              <a:off x="3587857" y="3134531"/>
              <a:ext cx="126911" cy="137382"/>
            </a:xfrm>
            <a:custGeom>
              <a:avLst/>
              <a:gdLst>
                <a:gd name="connsiteX0" fmla="*/ 936 w 126911"/>
                <a:gd name="connsiteY0" fmla="*/ 126352 h 137382"/>
                <a:gd name="connsiteX1" fmla="*/ 85 w 126911"/>
                <a:gd name="connsiteY1" fmla="*/ 130757 h 137382"/>
                <a:gd name="connsiteX2" fmla="*/ 7325 w 126911"/>
                <a:gd name="connsiteY2" fmla="*/ 137468 h 137382"/>
                <a:gd name="connsiteX3" fmla="*/ 17546 w 126911"/>
                <a:gd name="connsiteY3" fmla="*/ 126981 h 137382"/>
                <a:gd name="connsiteX4" fmla="*/ 27341 w 126911"/>
                <a:gd name="connsiteY4" fmla="*/ 88598 h 137382"/>
                <a:gd name="connsiteX5" fmla="*/ 50125 w 126911"/>
                <a:gd name="connsiteY5" fmla="*/ 94681 h 137382"/>
                <a:gd name="connsiteX6" fmla="*/ 80788 w 126911"/>
                <a:gd name="connsiteY6" fmla="*/ 79579 h 137382"/>
                <a:gd name="connsiteX7" fmla="*/ 102721 w 126911"/>
                <a:gd name="connsiteY7" fmla="*/ 94681 h 137382"/>
                <a:gd name="connsiteX8" fmla="*/ 119543 w 126911"/>
                <a:gd name="connsiteY8" fmla="*/ 83564 h 137382"/>
                <a:gd name="connsiteX9" fmla="*/ 126996 w 126911"/>
                <a:gd name="connsiteY9" fmla="*/ 62590 h 137382"/>
                <a:gd name="connsiteX10" fmla="*/ 123589 w 126911"/>
                <a:gd name="connsiteY10" fmla="*/ 59863 h 137382"/>
                <a:gd name="connsiteX11" fmla="*/ 118904 w 126911"/>
                <a:gd name="connsiteY11" fmla="*/ 66365 h 137382"/>
                <a:gd name="connsiteX12" fmla="*/ 103360 w 126911"/>
                <a:gd name="connsiteY12" fmla="*/ 88808 h 137382"/>
                <a:gd name="connsiteX13" fmla="*/ 96333 w 126911"/>
                <a:gd name="connsiteY13" fmla="*/ 78530 h 137382"/>
                <a:gd name="connsiteX14" fmla="*/ 99527 w 126911"/>
                <a:gd name="connsiteY14" fmla="*/ 61961 h 137382"/>
                <a:gd name="connsiteX15" fmla="*/ 104211 w 126911"/>
                <a:gd name="connsiteY15" fmla="*/ 43084 h 137382"/>
                <a:gd name="connsiteX16" fmla="*/ 109109 w 126911"/>
                <a:gd name="connsiteY16" fmla="*/ 24416 h 137382"/>
                <a:gd name="connsiteX17" fmla="*/ 112729 w 126911"/>
                <a:gd name="connsiteY17" fmla="*/ 8895 h 137382"/>
                <a:gd name="connsiteX18" fmla="*/ 105702 w 126911"/>
                <a:gd name="connsiteY18" fmla="*/ 2184 h 137382"/>
                <a:gd name="connsiteX19" fmla="*/ 96972 w 126911"/>
                <a:gd name="connsiteY19" fmla="*/ 7217 h 137382"/>
                <a:gd name="connsiteX20" fmla="*/ 93565 w 126911"/>
                <a:gd name="connsiteY20" fmla="*/ 19383 h 137382"/>
                <a:gd name="connsiteX21" fmla="*/ 89093 w 126911"/>
                <a:gd name="connsiteY21" fmla="*/ 36791 h 137382"/>
                <a:gd name="connsiteX22" fmla="*/ 82492 w 126911"/>
                <a:gd name="connsiteY22" fmla="*/ 63009 h 137382"/>
                <a:gd name="connsiteX23" fmla="*/ 79085 w 126911"/>
                <a:gd name="connsiteY23" fmla="*/ 71399 h 137382"/>
                <a:gd name="connsiteX24" fmla="*/ 50977 w 126911"/>
                <a:gd name="connsiteY24" fmla="*/ 88808 h 137382"/>
                <a:gd name="connsiteX25" fmla="*/ 33516 w 126911"/>
                <a:gd name="connsiteY25" fmla="*/ 70141 h 137382"/>
                <a:gd name="connsiteX26" fmla="*/ 37136 w 126911"/>
                <a:gd name="connsiteY26" fmla="*/ 50634 h 137382"/>
                <a:gd name="connsiteX27" fmla="*/ 41821 w 126911"/>
                <a:gd name="connsiteY27" fmla="*/ 31757 h 137382"/>
                <a:gd name="connsiteX28" fmla="*/ 44802 w 126911"/>
                <a:gd name="connsiteY28" fmla="*/ 20012 h 137382"/>
                <a:gd name="connsiteX29" fmla="*/ 47996 w 126911"/>
                <a:gd name="connsiteY29" fmla="*/ 6798 h 137382"/>
                <a:gd name="connsiteX30" fmla="*/ 40756 w 126911"/>
                <a:gd name="connsiteY30" fmla="*/ 86 h 137382"/>
                <a:gd name="connsiteX31" fmla="*/ 30535 w 126911"/>
                <a:gd name="connsiteY31" fmla="*/ 9944 h 137382"/>
                <a:gd name="connsiteX32" fmla="*/ 936 w 126911"/>
                <a:gd name="connsiteY32" fmla="*/ 126352 h 137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26911" h="137382">
                  <a:moveTo>
                    <a:pt x="936" y="126352"/>
                  </a:moveTo>
                  <a:cubicBezTo>
                    <a:pt x="85" y="129498"/>
                    <a:pt x="85" y="130547"/>
                    <a:pt x="85" y="130757"/>
                  </a:cubicBezTo>
                  <a:cubicBezTo>
                    <a:pt x="85" y="135371"/>
                    <a:pt x="3918" y="137468"/>
                    <a:pt x="7325" y="137468"/>
                  </a:cubicBezTo>
                  <a:cubicBezTo>
                    <a:pt x="14990" y="137468"/>
                    <a:pt x="16694" y="130547"/>
                    <a:pt x="17546" y="126981"/>
                  </a:cubicBezTo>
                  <a:cubicBezTo>
                    <a:pt x="17972" y="125932"/>
                    <a:pt x="22230" y="109153"/>
                    <a:pt x="27341" y="88598"/>
                  </a:cubicBezTo>
                  <a:cubicBezTo>
                    <a:pt x="33942" y="93003"/>
                    <a:pt x="42459" y="94681"/>
                    <a:pt x="50125" y="94681"/>
                  </a:cubicBezTo>
                  <a:cubicBezTo>
                    <a:pt x="68438" y="94681"/>
                    <a:pt x="80362" y="79999"/>
                    <a:pt x="80788" y="79579"/>
                  </a:cubicBezTo>
                  <a:cubicBezTo>
                    <a:pt x="84834" y="94051"/>
                    <a:pt x="99527" y="94681"/>
                    <a:pt x="102721" y="94681"/>
                  </a:cubicBezTo>
                  <a:cubicBezTo>
                    <a:pt x="110387" y="94681"/>
                    <a:pt x="115710" y="90066"/>
                    <a:pt x="119543" y="83564"/>
                  </a:cubicBezTo>
                  <a:cubicBezTo>
                    <a:pt x="124228" y="75384"/>
                    <a:pt x="126996" y="63429"/>
                    <a:pt x="126996" y="62590"/>
                  </a:cubicBezTo>
                  <a:cubicBezTo>
                    <a:pt x="126996" y="59863"/>
                    <a:pt x="124228" y="59863"/>
                    <a:pt x="123589" y="59863"/>
                  </a:cubicBezTo>
                  <a:cubicBezTo>
                    <a:pt x="120608" y="59863"/>
                    <a:pt x="120395" y="60702"/>
                    <a:pt x="118904" y="66365"/>
                  </a:cubicBezTo>
                  <a:cubicBezTo>
                    <a:pt x="116349" y="76433"/>
                    <a:pt x="112303" y="88808"/>
                    <a:pt x="103360" y="88808"/>
                  </a:cubicBezTo>
                  <a:cubicBezTo>
                    <a:pt x="97823" y="88808"/>
                    <a:pt x="96333" y="84193"/>
                    <a:pt x="96333" y="78530"/>
                  </a:cubicBezTo>
                  <a:cubicBezTo>
                    <a:pt x="96333" y="74965"/>
                    <a:pt x="98036" y="67414"/>
                    <a:pt x="99527" y="61961"/>
                  </a:cubicBezTo>
                  <a:cubicBezTo>
                    <a:pt x="101017" y="56298"/>
                    <a:pt x="103147" y="47698"/>
                    <a:pt x="104211" y="43084"/>
                  </a:cubicBezTo>
                  <a:lnTo>
                    <a:pt x="109109" y="24416"/>
                  </a:lnTo>
                  <a:cubicBezTo>
                    <a:pt x="110387" y="19173"/>
                    <a:pt x="112729" y="9944"/>
                    <a:pt x="112729" y="8895"/>
                  </a:cubicBezTo>
                  <a:cubicBezTo>
                    <a:pt x="112729" y="4701"/>
                    <a:pt x="109322" y="2184"/>
                    <a:pt x="105702" y="2184"/>
                  </a:cubicBezTo>
                  <a:cubicBezTo>
                    <a:pt x="103360" y="2184"/>
                    <a:pt x="99314" y="3232"/>
                    <a:pt x="96972" y="7217"/>
                  </a:cubicBezTo>
                  <a:cubicBezTo>
                    <a:pt x="96333" y="8476"/>
                    <a:pt x="94629" y="15188"/>
                    <a:pt x="93565" y="19383"/>
                  </a:cubicBezTo>
                  <a:lnTo>
                    <a:pt x="89093" y="36791"/>
                  </a:lnTo>
                  <a:lnTo>
                    <a:pt x="82492" y="63009"/>
                  </a:lnTo>
                  <a:cubicBezTo>
                    <a:pt x="81001" y="68253"/>
                    <a:pt x="81001" y="68672"/>
                    <a:pt x="79085" y="71399"/>
                  </a:cubicBezTo>
                  <a:cubicBezTo>
                    <a:pt x="72484" y="80628"/>
                    <a:pt x="63114" y="88808"/>
                    <a:pt x="50977" y="88808"/>
                  </a:cubicBezTo>
                  <a:cubicBezTo>
                    <a:pt x="33516" y="88808"/>
                    <a:pt x="33516" y="73916"/>
                    <a:pt x="33516" y="70141"/>
                  </a:cubicBezTo>
                  <a:cubicBezTo>
                    <a:pt x="33516" y="64687"/>
                    <a:pt x="34155" y="61961"/>
                    <a:pt x="37136" y="50634"/>
                  </a:cubicBezTo>
                  <a:cubicBezTo>
                    <a:pt x="39265" y="41406"/>
                    <a:pt x="39691" y="39938"/>
                    <a:pt x="41821" y="31757"/>
                  </a:cubicBezTo>
                  <a:lnTo>
                    <a:pt x="44802" y="20012"/>
                  </a:lnTo>
                  <a:cubicBezTo>
                    <a:pt x="45866" y="15607"/>
                    <a:pt x="47996" y="7637"/>
                    <a:pt x="47996" y="6798"/>
                  </a:cubicBezTo>
                  <a:cubicBezTo>
                    <a:pt x="47996" y="3023"/>
                    <a:pt x="45015" y="86"/>
                    <a:pt x="40756" y="86"/>
                  </a:cubicBezTo>
                  <a:cubicBezTo>
                    <a:pt x="33090" y="86"/>
                    <a:pt x="31174" y="7427"/>
                    <a:pt x="30535" y="9944"/>
                  </a:cubicBezTo>
                  <a:lnTo>
                    <a:pt x="936" y="126352"/>
                  </a:lnTo>
                  <a:close/>
                </a:path>
              </a:pathLst>
            </a:custGeom>
            <a:solidFill>
              <a:srgbClr val="000000"/>
            </a:solidFill>
            <a:ln w="305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l-GR"/>
            </a:p>
          </p:txBody>
        </p:sp>
        <p:sp>
          <p:nvSpPr>
            <p:cNvPr id="12" name="Ελεύθερη σχεδίαση: Σχήμα 11">
              <a:extLst>
                <a:ext uri="{FF2B5EF4-FFF2-40B4-BE49-F238E27FC236}">
                  <a16:creationId xmlns:a16="http://schemas.microsoft.com/office/drawing/2014/main" id="{E6F8FE67-4377-B993-7318-05C3830CF96A}"/>
                </a:ext>
              </a:extLst>
            </p:cNvPr>
            <p:cNvSpPr/>
            <p:nvPr>
              <p:custDataLst>
                <p:tags r:id="rId37"/>
              </p:custDataLst>
            </p:nvPr>
          </p:nvSpPr>
          <p:spPr>
            <a:xfrm>
              <a:off x="3740665" y="3134531"/>
              <a:ext cx="109450" cy="92497"/>
            </a:xfrm>
            <a:custGeom>
              <a:avLst/>
              <a:gdLst>
                <a:gd name="connsiteX0" fmla="*/ 37993 w 109450"/>
                <a:gd name="connsiteY0" fmla="*/ 6169 h 92497"/>
                <a:gd name="connsiteX1" fmla="*/ 38418 w 109450"/>
                <a:gd name="connsiteY1" fmla="*/ 3023 h 92497"/>
                <a:gd name="connsiteX2" fmla="*/ 35011 w 109450"/>
                <a:gd name="connsiteY2" fmla="*/ 86 h 92497"/>
                <a:gd name="connsiteX3" fmla="*/ 21170 w 109450"/>
                <a:gd name="connsiteY3" fmla="*/ 1135 h 92497"/>
                <a:gd name="connsiteX4" fmla="*/ 9246 w 109450"/>
                <a:gd name="connsiteY4" fmla="*/ 2184 h 92497"/>
                <a:gd name="connsiteX5" fmla="*/ 3284 w 109450"/>
                <a:gd name="connsiteY5" fmla="*/ 7008 h 92497"/>
                <a:gd name="connsiteX6" fmla="*/ 8820 w 109450"/>
                <a:gd name="connsiteY6" fmla="*/ 9944 h 92497"/>
                <a:gd name="connsiteX7" fmla="*/ 19041 w 109450"/>
                <a:gd name="connsiteY7" fmla="*/ 13090 h 92497"/>
                <a:gd name="connsiteX8" fmla="*/ 17125 w 109450"/>
                <a:gd name="connsiteY8" fmla="*/ 21270 h 92497"/>
                <a:gd name="connsiteX9" fmla="*/ 6478 w 109450"/>
                <a:gd name="connsiteY9" fmla="*/ 63639 h 92497"/>
                <a:gd name="connsiteX10" fmla="*/ 90 w 109450"/>
                <a:gd name="connsiteY10" fmla="*/ 89647 h 92497"/>
                <a:gd name="connsiteX11" fmla="*/ 4135 w 109450"/>
                <a:gd name="connsiteY11" fmla="*/ 92583 h 92497"/>
                <a:gd name="connsiteX12" fmla="*/ 7542 w 109450"/>
                <a:gd name="connsiteY12" fmla="*/ 92583 h 92497"/>
                <a:gd name="connsiteX13" fmla="*/ 76321 w 109450"/>
                <a:gd name="connsiteY13" fmla="*/ 59863 h 92497"/>
                <a:gd name="connsiteX14" fmla="*/ 109540 w 109450"/>
                <a:gd name="connsiteY14" fmla="*/ 6798 h 92497"/>
                <a:gd name="connsiteX15" fmla="*/ 102300 w 109450"/>
                <a:gd name="connsiteY15" fmla="*/ 86 h 92497"/>
                <a:gd name="connsiteX16" fmla="*/ 91440 w 109450"/>
                <a:gd name="connsiteY16" fmla="*/ 11832 h 92497"/>
                <a:gd name="connsiteX17" fmla="*/ 18189 w 109450"/>
                <a:gd name="connsiteY17" fmla="*/ 84193 h 92497"/>
                <a:gd name="connsiteX18" fmla="*/ 37993 w 109450"/>
                <a:gd name="connsiteY18" fmla="*/ 6169 h 92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09450" h="92497">
                  <a:moveTo>
                    <a:pt x="37993" y="6169"/>
                  </a:moveTo>
                  <a:cubicBezTo>
                    <a:pt x="38205" y="5330"/>
                    <a:pt x="38418" y="4071"/>
                    <a:pt x="38418" y="3023"/>
                  </a:cubicBezTo>
                  <a:cubicBezTo>
                    <a:pt x="38418" y="2813"/>
                    <a:pt x="38418" y="86"/>
                    <a:pt x="35011" y="86"/>
                  </a:cubicBezTo>
                  <a:cubicBezTo>
                    <a:pt x="34798" y="86"/>
                    <a:pt x="22661" y="1135"/>
                    <a:pt x="21170" y="1135"/>
                  </a:cubicBezTo>
                  <a:cubicBezTo>
                    <a:pt x="17125" y="1554"/>
                    <a:pt x="13292" y="1764"/>
                    <a:pt x="9246" y="2184"/>
                  </a:cubicBezTo>
                  <a:cubicBezTo>
                    <a:pt x="5839" y="2393"/>
                    <a:pt x="3284" y="2603"/>
                    <a:pt x="3284" y="7008"/>
                  </a:cubicBezTo>
                  <a:cubicBezTo>
                    <a:pt x="3284" y="9944"/>
                    <a:pt x="6265" y="9944"/>
                    <a:pt x="8820" y="9944"/>
                  </a:cubicBezTo>
                  <a:cubicBezTo>
                    <a:pt x="19041" y="9944"/>
                    <a:pt x="19041" y="11203"/>
                    <a:pt x="19041" y="13090"/>
                  </a:cubicBezTo>
                  <a:cubicBezTo>
                    <a:pt x="19041" y="14349"/>
                    <a:pt x="17976" y="18544"/>
                    <a:pt x="17125" y="21270"/>
                  </a:cubicBezTo>
                  <a:lnTo>
                    <a:pt x="6478" y="63639"/>
                  </a:lnTo>
                  <a:cubicBezTo>
                    <a:pt x="1154" y="84613"/>
                    <a:pt x="90" y="88808"/>
                    <a:pt x="90" y="89647"/>
                  </a:cubicBezTo>
                  <a:cubicBezTo>
                    <a:pt x="90" y="92583"/>
                    <a:pt x="3284" y="92583"/>
                    <a:pt x="4135" y="92583"/>
                  </a:cubicBezTo>
                  <a:lnTo>
                    <a:pt x="7542" y="92583"/>
                  </a:lnTo>
                  <a:cubicBezTo>
                    <a:pt x="26494" y="89647"/>
                    <a:pt x="53537" y="79789"/>
                    <a:pt x="76321" y="59863"/>
                  </a:cubicBezTo>
                  <a:cubicBezTo>
                    <a:pt x="105281" y="34484"/>
                    <a:pt x="109540" y="7217"/>
                    <a:pt x="109540" y="6798"/>
                  </a:cubicBezTo>
                  <a:cubicBezTo>
                    <a:pt x="109540" y="3023"/>
                    <a:pt x="106559" y="86"/>
                    <a:pt x="102300" y="86"/>
                  </a:cubicBezTo>
                  <a:cubicBezTo>
                    <a:pt x="94847" y="86"/>
                    <a:pt x="93356" y="5959"/>
                    <a:pt x="91440" y="11832"/>
                  </a:cubicBezTo>
                  <a:cubicBezTo>
                    <a:pt x="82922" y="41615"/>
                    <a:pt x="54389" y="73706"/>
                    <a:pt x="18189" y="84193"/>
                  </a:cubicBezTo>
                  <a:lnTo>
                    <a:pt x="37993" y="6169"/>
                  </a:lnTo>
                  <a:close/>
                </a:path>
              </a:pathLst>
            </a:custGeom>
            <a:solidFill>
              <a:srgbClr val="000000"/>
            </a:solidFill>
            <a:ln w="305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l-GR"/>
            </a:p>
          </p:txBody>
        </p:sp>
        <p:sp>
          <p:nvSpPr>
            <p:cNvPr id="13" name="Ελεύθερη σχεδίαση: Σχήμα 12">
              <a:extLst>
                <a:ext uri="{FF2B5EF4-FFF2-40B4-BE49-F238E27FC236}">
                  <a16:creationId xmlns:a16="http://schemas.microsoft.com/office/drawing/2014/main" id="{42D1CCC7-06B1-0338-F158-13F0A611031C}"/>
                </a:ext>
              </a:extLst>
            </p:cNvPr>
            <p:cNvSpPr/>
            <p:nvPr>
              <p:custDataLst>
                <p:tags r:id="rId38"/>
              </p:custDataLst>
            </p:nvPr>
          </p:nvSpPr>
          <p:spPr>
            <a:xfrm>
              <a:off x="3978013" y="3072117"/>
              <a:ext cx="202291" cy="70114"/>
            </a:xfrm>
            <a:custGeom>
              <a:avLst/>
              <a:gdLst>
                <a:gd name="connsiteX0" fmla="*/ 192046 w 202291"/>
                <a:gd name="connsiteY0" fmla="*/ 12070 h 70114"/>
                <a:gd name="connsiteX1" fmla="*/ 202388 w 202291"/>
                <a:gd name="connsiteY1" fmla="*/ 6077 h 70114"/>
                <a:gd name="connsiteX2" fmla="*/ 192350 w 202291"/>
                <a:gd name="connsiteY2" fmla="*/ 85 h 70114"/>
                <a:gd name="connsiteX3" fmla="*/ 10136 w 202291"/>
                <a:gd name="connsiteY3" fmla="*/ 85 h 70114"/>
                <a:gd name="connsiteX4" fmla="*/ 97 w 202291"/>
                <a:gd name="connsiteY4" fmla="*/ 6077 h 70114"/>
                <a:gd name="connsiteX5" fmla="*/ 10440 w 202291"/>
                <a:gd name="connsiteY5" fmla="*/ 12070 h 70114"/>
                <a:gd name="connsiteX6" fmla="*/ 192046 w 202291"/>
                <a:gd name="connsiteY6" fmla="*/ 12070 h 70114"/>
                <a:gd name="connsiteX7" fmla="*/ 192350 w 202291"/>
                <a:gd name="connsiteY7" fmla="*/ 70199 h 70114"/>
                <a:gd name="connsiteX8" fmla="*/ 202388 w 202291"/>
                <a:gd name="connsiteY8" fmla="*/ 64206 h 70114"/>
                <a:gd name="connsiteX9" fmla="*/ 192046 w 202291"/>
                <a:gd name="connsiteY9" fmla="*/ 58214 h 70114"/>
                <a:gd name="connsiteX10" fmla="*/ 10440 w 202291"/>
                <a:gd name="connsiteY10" fmla="*/ 58214 h 70114"/>
                <a:gd name="connsiteX11" fmla="*/ 97 w 202291"/>
                <a:gd name="connsiteY11" fmla="*/ 64206 h 70114"/>
                <a:gd name="connsiteX12" fmla="*/ 10136 w 202291"/>
                <a:gd name="connsiteY12" fmla="*/ 70199 h 70114"/>
                <a:gd name="connsiteX13" fmla="*/ 192350 w 202291"/>
                <a:gd name="connsiteY13" fmla="*/ 70199 h 70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02291" h="70114">
                  <a:moveTo>
                    <a:pt x="192046" y="12070"/>
                  </a:moveTo>
                  <a:cubicBezTo>
                    <a:pt x="196609" y="12070"/>
                    <a:pt x="202388" y="12070"/>
                    <a:pt x="202388" y="6077"/>
                  </a:cubicBezTo>
                  <a:cubicBezTo>
                    <a:pt x="202388" y="85"/>
                    <a:pt x="196609" y="85"/>
                    <a:pt x="192350" y="85"/>
                  </a:cubicBezTo>
                  <a:lnTo>
                    <a:pt x="10136" y="85"/>
                  </a:lnTo>
                  <a:cubicBezTo>
                    <a:pt x="5877" y="85"/>
                    <a:pt x="97" y="85"/>
                    <a:pt x="97" y="6077"/>
                  </a:cubicBezTo>
                  <a:cubicBezTo>
                    <a:pt x="97" y="12070"/>
                    <a:pt x="5877" y="12070"/>
                    <a:pt x="10440" y="12070"/>
                  </a:cubicBezTo>
                  <a:lnTo>
                    <a:pt x="192046" y="12070"/>
                  </a:lnTo>
                  <a:close/>
                  <a:moveTo>
                    <a:pt x="192350" y="70199"/>
                  </a:moveTo>
                  <a:cubicBezTo>
                    <a:pt x="196609" y="70199"/>
                    <a:pt x="202388" y="70199"/>
                    <a:pt x="202388" y="64206"/>
                  </a:cubicBezTo>
                  <a:cubicBezTo>
                    <a:pt x="202388" y="58214"/>
                    <a:pt x="196609" y="58214"/>
                    <a:pt x="192046" y="58214"/>
                  </a:cubicBezTo>
                  <a:lnTo>
                    <a:pt x="10440" y="58214"/>
                  </a:lnTo>
                  <a:cubicBezTo>
                    <a:pt x="5877" y="58214"/>
                    <a:pt x="97" y="58214"/>
                    <a:pt x="97" y="64206"/>
                  </a:cubicBezTo>
                  <a:cubicBezTo>
                    <a:pt x="97" y="70199"/>
                    <a:pt x="5877" y="70199"/>
                    <a:pt x="10136" y="70199"/>
                  </a:cubicBezTo>
                  <a:lnTo>
                    <a:pt x="192350" y="70199"/>
                  </a:lnTo>
                  <a:close/>
                </a:path>
              </a:pathLst>
            </a:custGeom>
            <a:solidFill>
              <a:srgbClr val="000000"/>
            </a:solidFill>
            <a:ln w="305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l-GR"/>
            </a:p>
          </p:txBody>
        </p:sp>
        <p:sp>
          <p:nvSpPr>
            <p:cNvPr id="14" name="Ελεύθερη σχεδίαση: Σχήμα 13">
              <a:extLst>
                <a:ext uri="{FF2B5EF4-FFF2-40B4-BE49-F238E27FC236}">
                  <a16:creationId xmlns:a16="http://schemas.microsoft.com/office/drawing/2014/main" id="{AE393FC7-0FEF-4EED-7877-D33E5D9B7840}"/>
                </a:ext>
              </a:extLst>
            </p:cNvPr>
            <p:cNvSpPr/>
            <p:nvPr>
              <p:custDataLst>
                <p:tags r:id="rId39"/>
              </p:custDataLst>
            </p:nvPr>
          </p:nvSpPr>
          <p:spPr>
            <a:xfrm>
              <a:off x="4290896" y="3049645"/>
              <a:ext cx="142060" cy="197159"/>
            </a:xfrm>
            <a:custGeom>
              <a:avLst/>
              <a:gdLst>
                <a:gd name="connsiteX0" fmla="*/ 139734 w 142060"/>
                <a:gd name="connsiteY0" fmla="*/ 49524 h 197159"/>
                <a:gd name="connsiteX1" fmla="*/ 142168 w 142060"/>
                <a:gd name="connsiteY1" fmla="*/ 32146 h 197159"/>
                <a:gd name="connsiteX2" fmla="*/ 107185 w 142060"/>
                <a:gd name="connsiteY2" fmla="*/ 85 h 197159"/>
                <a:gd name="connsiteX3" fmla="*/ 60035 w 142060"/>
                <a:gd name="connsiteY3" fmla="*/ 26153 h 197159"/>
                <a:gd name="connsiteX4" fmla="*/ 32048 w 142060"/>
                <a:gd name="connsiteY4" fmla="*/ 85 h 197159"/>
                <a:gd name="connsiteX5" fmla="*/ 9538 w 142060"/>
                <a:gd name="connsiteY5" fmla="*/ 17164 h 197159"/>
                <a:gd name="connsiteX6" fmla="*/ 108 w 142060"/>
                <a:gd name="connsiteY6" fmla="*/ 46228 h 197159"/>
                <a:gd name="connsiteX7" fmla="*/ 3758 w 142060"/>
                <a:gd name="connsiteY7" fmla="*/ 49225 h 197159"/>
                <a:gd name="connsiteX8" fmla="*/ 8929 w 142060"/>
                <a:gd name="connsiteY8" fmla="*/ 42333 h 197159"/>
                <a:gd name="connsiteX9" fmla="*/ 31136 w 142060"/>
                <a:gd name="connsiteY9" fmla="*/ 6677 h 197159"/>
                <a:gd name="connsiteX10" fmla="*/ 40566 w 142060"/>
                <a:gd name="connsiteY10" fmla="*/ 20460 h 197159"/>
                <a:gd name="connsiteX11" fmla="*/ 35699 w 142060"/>
                <a:gd name="connsiteY11" fmla="*/ 45629 h 197159"/>
                <a:gd name="connsiteX12" fmla="*/ 18055 w 142060"/>
                <a:gd name="connsiteY12" fmla="*/ 114845 h 197159"/>
                <a:gd name="connsiteX13" fmla="*/ 15318 w 142060"/>
                <a:gd name="connsiteY13" fmla="*/ 127729 h 197159"/>
                <a:gd name="connsiteX14" fmla="*/ 24139 w 142060"/>
                <a:gd name="connsiteY14" fmla="*/ 135819 h 197159"/>
                <a:gd name="connsiteX15" fmla="*/ 35395 w 142060"/>
                <a:gd name="connsiteY15" fmla="*/ 127429 h 197159"/>
                <a:gd name="connsiteX16" fmla="*/ 41174 w 142060"/>
                <a:gd name="connsiteY16" fmla="*/ 105256 h 197159"/>
                <a:gd name="connsiteX17" fmla="*/ 47867 w 142060"/>
                <a:gd name="connsiteY17" fmla="*/ 78289 h 197159"/>
                <a:gd name="connsiteX18" fmla="*/ 53038 w 142060"/>
                <a:gd name="connsiteY18" fmla="*/ 58214 h 197159"/>
                <a:gd name="connsiteX19" fmla="*/ 56384 w 142060"/>
                <a:gd name="connsiteY19" fmla="*/ 44730 h 197159"/>
                <a:gd name="connsiteX20" fmla="*/ 77070 w 142060"/>
                <a:gd name="connsiteY20" fmla="*/ 17164 h 197159"/>
                <a:gd name="connsiteX21" fmla="*/ 106273 w 142060"/>
                <a:gd name="connsiteY21" fmla="*/ 6677 h 197159"/>
                <a:gd name="connsiteX22" fmla="*/ 122699 w 142060"/>
                <a:gd name="connsiteY22" fmla="*/ 27651 h 197159"/>
                <a:gd name="connsiteX23" fmla="*/ 119657 w 142060"/>
                <a:gd name="connsiteY23" fmla="*/ 46528 h 197159"/>
                <a:gd name="connsiteX24" fmla="*/ 84979 w 142060"/>
                <a:gd name="connsiteY24" fmla="*/ 184360 h 197159"/>
                <a:gd name="connsiteX25" fmla="*/ 84066 w 142060"/>
                <a:gd name="connsiteY25" fmla="*/ 189154 h 197159"/>
                <a:gd name="connsiteX26" fmla="*/ 92584 w 142060"/>
                <a:gd name="connsiteY26" fmla="*/ 197244 h 197159"/>
                <a:gd name="connsiteX27" fmla="*/ 105056 w 142060"/>
                <a:gd name="connsiteY27" fmla="*/ 185259 h 197159"/>
                <a:gd name="connsiteX28" fmla="*/ 139734 w 142060"/>
                <a:gd name="connsiteY28" fmla="*/ 49524 h 197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42060" h="197159">
                  <a:moveTo>
                    <a:pt x="139734" y="49524"/>
                  </a:moveTo>
                  <a:cubicBezTo>
                    <a:pt x="141255" y="44131"/>
                    <a:pt x="142168" y="40236"/>
                    <a:pt x="142168" y="32146"/>
                  </a:cubicBezTo>
                  <a:cubicBezTo>
                    <a:pt x="142168" y="12669"/>
                    <a:pt x="130000" y="85"/>
                    <a:pt x="107185" y="85"/>
                  </a:cubicBezTo>
                  <a:cubicBezTo>
                    <a:pt x="83154" y="85"/>
                    <a:pt x="67335" y="15666"/>
                    <a:pt x="60035" y="26153"/>
                  </a:cubicBezTo>
                  <a:cubicBezTo>
                    <a:pt x="58514" y="9074"/>
                    <a:pt x="45737" y="85"/>
                    <a:pt x="32048" y="85"/>
                  </a:cubicBezTo>
                  <a:cubicBezTo>
                    <a:pt x="18055" y="85"/>
                    <a:pt x="12276" y="11770"/>
                    <a:pt x="9538" y="17164"/>
                  </a:cubicBezTo>
                  <a:cubicBezTo>
                    <a:pt x="4062" y="27351"/>
                    <a:pt x="108" y="45329"/>
                    <a:pt x="108" y="46228"/>
                  </a:cubicBezTo>
                  <a:cubicBezTo>
                    <a:pt x="108" y="49225"/>
                    <a:pt x="3150" y="49225"/>
                    <a:pt x="3758" y="49225"/>
                  </a:cubicBezTo>
                  <a:cubicBezTo>
                    <a:pt x="6800" y="49225"/>
                    <a:pt x="7104" y="48925"/>
                    <a:pt x="8929" y="42333"/>
                  </a:cubicBezTo>
                  <a:cubicBezTo>
                    <a:pt x="14101" y="21059"/>
                    <a:pt x="20185" y="6677"/>
                    <a:pt x="31136" y="6677"/>
                  </a:cubicBezTo>
                  <a:cubicBezTo>
                    <a:pt x="36307" y="6677"/>
                    <a:pt x="40566" y="9074"/>
                    <a:pt x="40566" y="20460"/>
                  </a:cubicBezTo>
                  <a:cubicBezTo>
                    <a:pt x="40566" y="26752"/>
                    <a:pt x="39653" y="30048"/>
                    <a:pt x="35699" y="45629"/>
                  </a:cubicBezTo>
                  <a:lnTo>
                    <a:pt x="18055" y="114845"/>
                  </a:lnTo>
                  <a:cubicBezTo>
                    <a:pt x="17143" y="119339"/>
                    <a:pt x="15318" y="126231"/>
                    <a:pt x="15318" y="127729"/>
                  </a:cubicBezTo>
                  <a:cubicBezTo>
                    <a:pt x="15318" y="133122"/>
                    <a:pt x="19576" y="135819"/>
                    <a:pt x="24139" y="135819"/>
                  </a:cubicBezTo>
                  <a:cubicBezTo>
                    <a:pt x="27790" y="135819"/>
                    <a:pt x="33265" y="133422"/>
                    <a:pt x="35395" y="127429"/>
                  </a:cubicBezTo>
                  <a:cubicBezTo>
                    <a:pt x="35699" y="126830"/>
                    <a:pt x="39349" y="112747"/>
                    <a:pt x="41174" y="105256"/>
                  </a:cubicBezTo>
                  <a:lnTo>
                    <a:pt x="47867" y="78289"/>
                  </a:lnTo>
                  <a:cubicBezTo>
                    <a:pt x="49692" y="71697"/>
                    <a:pt x="51517" y="65105"/>
                    <a:pt x="53038" y="58214"/>
                  </a:cubicBezTo>
                  <a:cubicBezTo>
                    <a:pt x="53646" y="56416"/>
                    <a:pt x="56080" y="46528"/>
                    <a:pt x="56384" y="44730"/>
                  </a:cubicBezTo>
                  <a:cubicBezTo>
                    <a:pt x="57297" y="42033"/>
                    <a:pt x="66727" y="25254"/>
                    <a:pt x="77070" y="17164"/>
                  </a:cubicBezTo>
                  <a:cubicBezTo>
                    <a:pt x="83762" y="12370"/>
                    <a:pt x="93192" y="6677"/>
                    <a:pt x="106273" y="6677"/>
                  </a:cubicBezTo>
                  <a:cubicBezTo>
                    <a:pt x="119353" y="6677"/>
                    <a:pt x="122699" y="16864"/>
                    <a:pt x="122699" y="27651"/>
                  </a:cubicBezTo>
                  <a:cubicBezTo>
                    <a:pt x="122699" y="29149"/>
                    <a:pt x="122699" y="34543"/>
                    <a:pt x="119657" y="46528"/>
                  </a:cubicBezTo>
                  <a:lnTo>
                    <a:pt x="84979" y="184360"/>
                  </a:lnTo>
                  <a:cubicBezTo>
                    <a:pt x="84066" y="187955"/>
                    <a:pt x="84066" y="188555"/>
                    <a:pt x="84066" y="189154"/>
                  </a:cubicBezTo>
                  <a:cubicBezTo>
                    <a:pt x="84066" y="193648"/>
                    <a:pt x="87412" y="197244"/>
                    <a:pt x="92584" y="197244"/>
                  </a:cubicBezTo>
                  <a:cubicBezTo>
                    <a:pt x="102014" y="197244"/>
                    <a:pt x="104143" y="188555"/>
                    <a:pt x="105056" y="185259"/>
                  </a:cubicBezTo>
                  <a:lnTo>
                    <a:pt x="139734" y="49524"/>
                  </a:lnTo>
                  <a:close/>
                </a:path>
              </a:pathLst>
            </a:custGeom>
            <a:solidFill>
              <a:srgbClr val="000000"/>
            </a:solidFill>
            <a:ln w="305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l-GR"/>
            </a:p>
          </p:txBody>
        </p:sp>
        <p:sp>
          <p:nvSpPr>
            <p:cNvPr id="16" name="Ελεύθερη σχεδίαση: Σχήμα 15">
              <a:extLst>
                <a:ext uri="{FF2B5EF4-FFF2-40B4-BE49-F238E27FC236}">
                  <a16:creationId xmlns:a16="http://schemas.microsoft.com/office/drawing/2014/main" id="{7CD0DF52-267D-F5A7-4E80-03049B1D3A68}"/>
                </a:ext>
              </a:extLst>
            </p:cNvPr>
            <p:cNvSpPr/>
            <p:nvPr>
              <p:custDataLst>
                <p:tags r:id="rId40"/>
              </p:custDataLst>
            </p:nvPr>
          </p:nvSpPr>
          <p:spPr>
            <a:xfrm>
              <a:off x="4446107" y="3134531"/>
              <a:ext cx="108598" cy="94594"/>
            </a:xfrm>
            <a:custGeom>
              <a:avLst/>
              <a:gdLst>
                <a:gd name="connsiteX0" fmla="*/ 76983 w 108598"/>
                <a:gd name="connsiteY0" fmla="*/ 12461 h 94594"/>
                <a:gd name="connsiteX1" fmla="*/ 55051 w 108598"/>
                <a:gd name="connsiteY1" fmla="*/ 86 h 94594"/>
                <a:gd name="connsiteX2" fmla="*/ 113 w 108598"/>
                <a:gd name="connsiteY2" fmla="*/ 59863 h 94594"/>
                <a:gd name="connsiteX3" fmla="*/ 32266 w 108598"/>
                <a:gd name="connsiteY3" fmla="*/ 94681 h 94594"/>
                <a:gd name="connsiteX4" fmla="*/ 62504 w 108598"/>
                <a:gd name="connsiteY4" fmla="*/ 79999 h 94594"/>
                <a:gd name="connsiteX5" fmla="*/ 84436 w 108598"/>
                <a:gd name="connsiteY5" fmla="*/ 94681 h 94594"/>
                <a:gd name="connsiteX6" fmla="*/ 101258 w 108598"/>
                <a:gd name="connsiteY6" fmla="*/ 83564 h 94594"/>
                <a:gd name="connsiteX7" fmla="*/ 108711 w 108598"/>
                <a:gd name="connsiteY7" fmla="*/ 62590 h 94594"/>
                <a:gd name="connsiteX8" fmla="*/ 105304 w 108598"/>
                <a:gd name="connsiteY8" fmla="*/ 59863 h 94594"/>
                <a:gd name="connsiteX9" fmla="*/ 100619 w 108598"/>
                <a:gd name="connsiteY9" fmla="*/ 66365 h 94594"/>
                <a:gd name="connsiteX10" fmla="*/ 85075 w 108598"/>
                <a:gd name="connsiteY10" fmla="*/ 88808 h 94594"/>
                <a:gd name="connsiteX11" fmla="*/ 78048 w 108598"/>
                <a:gd name="connsiteY11" fmla="*/ 78530 h 94594"/>
                <a:gd name="connsiteX12" fmla="*/ 81242 w 108598"/>
                <a:gd name="connsiteY12" fmla="*/ 61961 h 94594"/>
                <a:gd name="connsiteX13" fmla="*/ 85927 w 108598"/>
                <a:gd name="connsiteY13" fmla="*/ 43084 h 94594"/>
                <a:gd name="connsiteX14" fmla="*/ 90185 w 108598"/>
                <a:gd name="connsiteY14" fmla="*/ 27143 h 94594"/>
                <a:gd name="connsiteX15" fmla="*/ 94018 w 108598"/>
                <a:gd name="connsiteY15" fmla="*/ 10783 h 94594"/>
                <a:gd name="connsiteX16" fmla="*/ 86779 w 108598"/>
                <a:gd name="connsiteY16" fmla="*/ 4071 h 94594"/>
                <a:gd name="connsiteX17" fmla="*/ 76983 w 108598"/>
                <a:gd name="connsiteY17" fmla="*/ 12461 h 94594"/>
                <a:gd name="connsiteX18" fmla="*/ 63355 w 108598"/>
                <a:gd name="connsiteY18" fmla="*/ 66365 h 94594"/>
                <a:gd name="connsiteX19" fmla="*/ 52495 w 108598"/>
                <a:gd name="connsiteY19" fmla="*/ 80418 h 94594"/>
                <a:gd name="connsiteX20" fmla="*/ 32905 w 108598"/>
                <a:gd name="connsiteY20" fmla="*/ 88808 h 94594"/>
                <a:gd name="connsiteX21" fmla="*/ 17361 w 108598"/>
                <a:gd name="connsiteY21" fmla="*/ 68463 h 94594"/>
                <a:gd name="connsiteX22" fmla="*/ 28433 w 108598"/>
                <a:gd name="connsiteY22" fmla="*/ 25885 h 94594"/>
                <a:gd name="connsiteX23" fmla="*/ 55051 w 108598"/>
                <a:gd name="connsiteY23" fmla="*/ 5959 h 94594"/>
                <a:gd name="connsiteX24" fmla="*/ 74002 w 108598"/>
                <a:gd name="connsiteY24" fmla="*/ 24207 h 94594"/>
                <a:gd name="connsiteX25" fmla="*/ 73363 w 108598"/>
                <a:gd name="connsiteY25" fmla="*/ 27143 h 94594"/>
                <a:gd name="connsiteX26" fmla="*/ 63355 w 108598"/>
                <a:gd name="connsiteY26" fmla="*/ 66365 h 94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08598" h="94594">
                  <a:moveTo>
                    <a:pt x="76983" y="12461"/>
                  </a:moveTo>
                  <a:cubicBezTo>
                    <a:pt x="72512" y="5540"/>
                    <a:pt x="65272" y="86"/>
                    <a:pt x="55051" y="86"/>
                  </a:cubicBezTo>
                  <a:cubicBezTo>
                    <a:pt x="27795" y="86"/>
                    <a:pt x="113" y="29660"/>
                    <a:pt x="113" y="59863"/>
                  </a:cubicBezTo>
                  <a:cubicBezTo>
                    <a:pt x="113" y="80208"/>
                    <a:pt x="13954" y="94681"/>
                    <a:pt x="32266" y="94681"/>
                  </a:cubicBezTo>
                  <a:cubicBezTo>
                    <a:pt x="43765" y="94681"/>
                    <a:pt x="53986" y="88179"/>
                    <a:pt x="62504" y="79999"/>
                  </a:cubicBezTo>
                  <a:cubicBezTo>
                    <a:pt x="66549" y="92583"/>
                    <a:pt x="78900" y="94681"/>
                    <a:pt x="84436" y="94681"/>
                  </a:cubicBezTo>
                  <a:cubicBezTo>
                    <a:pt x="92102" y="94681"/>
                    <a:pt x="97425" y="90066"/>
                    <a:pt x="101258" y="83564"/>
                  </a:cubicBezTo>
                  <a:cubicBezTo>
                    <a:pt x="105943" y="75384"/>
                    <a:pt x="108711" y="63429"/>
                    <a:pt x="108711" y="62590"/>
                  </a:cubicBezTo>
                  <a:cubicBezTo>
                    <a:pt x="108711" y="59863"/>
                    <a:pt x="105943" y="59863"/>
                    <a:pt x="105304" y="59863"/>
                  </a:cubicBezTo>
                  <a:cubicBezTo>
                    <a:pt x="102323" y="59863"/>
                    <a:pt x="102110" y="60702"/>
                    <a:pt x="100619" y="66365"/>
                  </a:cubicBezTo>
                  <a:cubicBezTo>
                    <a:pt x="98064" y="76433"/>
                    <a:pt x="94018" y="88808"/>
                    <a:pt x="85075" y="88808"/>
                  </a:cubicBezTo>
                  <a:cubicBezTo>
                    <a:pt x="79539" y="88808"/>
                    <a:pt x="78048" y="84193"/>
                    <a:pt x="78048" y="78530"/>
                  </a:cubicBezTo>
                  <a:cubicBezTo>
                    <a:pt x="78048" y="74965"/>
                    <a:pt x="79752" y="67414"/>
                    <a:pt x="81242" y="61961"/>
                  </a:cubicBezTo>
                  <a:cubicBezTo>
                    <a:pt x="82733" y="56298"/>
                    <a:pt x="84862" y="47698"/>
                    <a:pt x="85927" y="43084"/>
                  </a:cubicBezTo>
                  <a:lnTo>
                    <a:pt x="90185" y="27143"/>
                  </a:lnTo>
                  <a:cubicBezTo>
                    <a:pt x="91463" y="21690"/>
                    <a:pt x="94018" y="11832"/>
                    <a:pt x="94018" y="10783"/>
                  </a:cubicBezTo>
                  <a:cubicBezTo>
                    <a:pt x="94018" y="6169"/>
                    <a:pt x="90185" y="4071"/>
                    <a:pt x="86779" y="4071"/>
                  </a:cubicBezTo>
                  <a:cubicBezTo>
                    <a:pt x="83159" y="4071"/>
                    <a:pt x="78261" y="6588"/>
                    <a:pt x="76983" y="12461"/>
                  </a:cubicBezTo>
                  <a:close/>
                  <a:moveTo>
                    <a:pt x="63355" y="66365"/>
                  </a:moveTo>
                  <a:cubicBezTo>
                    <a:pt x="61865" y="72238"/>
                    <a:pt x="57180" y="76433"/>
                    <a:pt x="52495" y="80418"/>
                  </a:cubicBezTo>
                  <a:cubicBezTo>
                    <a:pt x="50579" y="82096"/>
                    <a:pt x="42062" y="88808"/>
                    <a:pt x="32905" y="88808"/>
                  </a:cubicBezTo>
                  <a:cubicBezTo>
                    <a:pt x="25026" y="88808"/>
                    <a:pt x="17361" y="83354"/>
                    <a:pt x="17361" y="68463"/>
                  </a:cubicBezTo>
                  <a:cubicBezTo>
                    <a:pt x="17361" y="57346"/>
                    <a:pt x="23536" y="34274"/>
                    <a:pt x="28433" y="25885"/>
                  </a:cubicBezTo>
                  <a:cubicBezTo>
                    <a:pt x="38229" y="9105"/>
                    <a:pt x="49088" y="5959"/>
                    <a:pt x="55051" y="5959"/>
                  </a:cubicBezTo>
                  <a:cubicBezTo>
                    <a:pt x="69956" y="5959"/>
                    <a:pt x="74002" y="21900"/>
                    <a:pt x="74002" y="24207"/>
                  </a:cubicBezTo>
                  <a:cubicBezTo>
                    <a:pt x="74002" y="25046"/>
                    <a:pt x="73576" y="26514"/>
                    <a:pt x="73363" y="27143"/>
                  </a:cubicBezTo>
                  <a:lnTo>
                    <a:pt x="63355" y="66365"/>
                  </a:lnTo>
                  <a:close/>
                </a:path>
              </a:pathLst>
            </a:custGeom>
            <a:solidFill>
              <a:srgbClr val="000000"/>
            </a:solidFill>
            <a:ln w="305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l-GR"/>
            </a:p>
          </p:txBody>
        </p:sp>
        <p:sp>
          <p:nvSpPr>
            <p:cNvPr id="17" name="Ελεύθερη σχεδίαση: Σχήμα 16">
              <a:extLst>
                <a:ext uri="{FF2B5EF4-FFF2-40B4-BE49-F238E27FC236}">
                  <a16:creationId xmlns:a16="http://schemas.microsoft.com/office/drawing/2014/main" id="{F3ECAE5E-DD5F-0774-3E47-640BF1B4CB13}"/>
                </a:ext>
              </a:extLst>
            </p:cNvPr>
            <p:cNvSpPr/>
            <p:nvPr>
              <p:custDataLst>
                <p:tags r:id="rId41"/>
              </p:custDataLst>
            </p:nvPr>
          </p:nvSpPr>
          <p:spPr>
            <a:xfrm>
              <a:off x="4579121" y="3081465"/>
              <a:ext cx="86239" cy="147659"/>
            </a:xfrm>
            <a:custGeom>
              <a:avLst/>
              <a:gdLst>
                <a:gd name="connsiteX0" fmla="*/ 42279 w 86239"/>
                <a:gd name="connsiteY0" fmla="*/ 6379 h 147659"/>
                <a:gd name="connsiteX1" fmla="*/ 43131 w 86239"/>
                <a:gd name="connsiteY1" fmla="*/ 3023 h 147659"/>
                <a:gd name="connsiteX2" fmla="*/ 39724 w 86239"/>
                <a:gd name="connsiteY2" fmla="*/ 86 h 147659"/>
                <a:gd name="connsiteX3" fmla="*/ 12467 w 86239"/>
                <a:gd name="connsiteY3" fmla="*/ 2184 h 147659"/>
                <a:gd name="connsiteX4" fmla="*/ 7783 w 86239"/>
                <a:gd name="connsiteY4" fmla="*/ 7008 h 147659"/>
                <a:gd name="connsiteX5" fmla="*/ 13319 w 86239"/>
                <a:gd name="connsiteY5" fmla="*/ 9944 h 147659"/>
                <a:gd name="connsiteX6" fmla="*/ 23540 w 86239"/>
                <a:gd name="connsiteY6" fmla="*/ 13090 h 147659"/>
                <a:gd name="connsiteX7" fmla="*/ 20133 w 86239"/>
                <a:gd name="connsiteY7" fmla="*/ 27772 h 147659"/>
                <a:gd name="connsiteX8" fmla="*/ 15236 w 86239"/>
                <a:gd name="connsiteY8" fmla="*/ 47069 h 147659"/>
                <a:gd name="connsiteX9" fmla="*/ 1182 w 86239"/>
                <a:gd name="connsiteY9" fmla="*/ 102861 h 147659"/>
                <a:gd name="connsiteX10" fmla="*/ 117 w 86239"/>
                <a:gd name="connsiteY10" fmla="*/ 113138 h 147659"/>
                <a:gd name="connsiteX11" fmla="*/ 31419 w 86239"/>
                <a:gd name="connsiteY11" fmla="*/ 147746 h 147659"/>
                <a:gd name="connsiteX12" fmla="*/ 86357 w 86239"/>
                <a:gd name="connsiteY12" fmla="*/ 88179 h 147659"/>
                <a:gd name="connsiteX13" fmla="*/ 54416 w 86239"/>
                <a:gd name="connsiteY13" fmla="*/ 53151 h 147659"/>
                <a:gd name="connsiteX14" fmla="*/ 27586 w 86239"/>
                <a:gd name="connsiteY14" fmla="*/ 64687 h 147659"/>
                <a:gd name="connsiteX15" fmla="*/ 42279 w 86239"/>
                <a:gd name="connsiteY15" fmla="*/ 6379 h 147659"/>
                <a:gd name="connsiteX16" fmla="*/ 31632 w 86239"/>
                <a:gd name="connsiteY16" fmla="*/ 141873 h 147659"/>
                <a:gd name="connsiteX17" fmla="*/ 15236 w 86239"/>
                <a:gd name="connsiteY17" fmla="*/ 120479 h 147659"/>
                <a:gd name="connsiteX18" fmla="*/ 23114 w 86239"/>
                <a:gd name="connsiteY18" fmla="*/ 81886 h 147659"/>
                <a:gd name="connsiteX19" fmla="*/ 28438 w 86239"/>
                <a:gd name="connsiteY19" fmla="*/ 72867 h 147659"/>
                <a:gd name="connsiteX20" fmla="*/ 53777 w 86239"/>
                <a:gd name="connsiteY20" fmla="*/ 59024 h 147659"/>
                <a:gd name="connsiteX21" fmla="*/ 69322 w 86239"/>
                <a:gd name="connsiteY21" fmla="*/ 79369 h 147659"/>
                <a:gd name="connsiteX22" fmla="*/ 58249 w 86239"/>
                <a:gd name="connsiteY22" fmla="*/ 121528 h 147659"/>
                <a:gd name="connsiteX23" fmla="*/ 31632 w 86239"/>
                <a:gd name="connsiteY23" fmla="*/ 141873 h 147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86239" h="147659">
                  <a:moveTo>
                    <a:pt x="42279" y="6379"/>
                  </a:moveTo>
                  <a:cubicBezTo>
                    <a:pt x="42492" y="5959"/>
                    <a:pt x="43131" y="3232"/>
                    <a:pt x="43131" y="3023"/>
                  </a:cubicBezTo>
                  <a:cubicBezTo>
                    <a:pt x="43131" y="1974"/>
                    <a:pt x="42279" y="86"/>
                    <a:pt x="39724" y="86"/>
                  </a:cubicBezTo>
                  <a:cubicBezTo>
                    <a:pt x="35465" y="86"/>
                    <a:pt x="17791" y="1764"/>
                    <a:pt x="12467" y="2184"/>
                  </a:cubicBezTo>
                  <a:cubicBezTo>
                    <a:pt x="10764" y="2393"/>
                    <a:pt x="7783" y="2603"/>
                    <a:pt x="7783" y="7008"/>
                  </a:cubicBezTo>
                  <a:cubicBezTo>
                    <a:pt x="7783" y="9944"/>
                    <a:pt x="10764" y="9944"/>
                    <a:pt x="13319" y="9944"/>
                  </a:cubicBezTo>
                  <a:cubicBezTo>
                    <a:pt x="23540" y="9944"/>
                    <a:pt x="23540" y="11412"/>
                    <a:pt x="23540" y="13090"/>
                  </a:cubicBezTo>
                  <a:cubicBezTo>
                    <a:pt x="23540" y="14559"/>
                    <a:pt x="21411" y="22948"/>
                    <a:pt x="20133" y="27772"/>
                  </a:cubicBezTo>
                  <a:lnTo>
                    <a:pt x="15236" y="47069"/>
                  </a:lnTo>
                  <a:cubicBezTo>
                    <a:pt x="13319" y="54200"/>
                    <a:pt x="1608" y="100134"/>
                    <a:pt x="1182" y="102861"/>
                  </a:cubicBezTo>
                  <a:cubicBezTo>
                    <a:pt x="117" y="107895"/>
                    <a:pt x="117" y="110621"/>
                    <a:pt x="117" y="113138"/>
                  </a:cubicBezTo>
                  <a:cubicBezTo>
                    <a:pt x="117" y="134322"/>
                    <a:pt x="13745" y="147746"/>
                    <a:pt x="31419" y="147746"/>
                  </a:cubicBezTo>
                  <a:cubicBezTo>
                    <a:pt x="58036" y="147746"/>
                    <a:pt x="86357" y="119221"/>
                    <a:pt x="86357" y="88179"/>
                  </a:cubicBezTo>
                  <a:cubicBezTo>
                    <a:pt x="86357" y="63639"/>
                    <a:pt x="69109" y="53151"/>
                    <a:pt x="54416" y="53151"/>
                  </a:cubicBezTo>
                  <a:cubicBezTo>
                    <a:pt x="43343" y="53151"/>
                    <a:pt x="33974" y="59234"/>
                    <a:pt x="27586" y="64687"/>
                  </a:cubicBezTo>
                  <a:lnTo>
                    <a:pt x="42279" y="6379"/>
                  </a:lnTo>
                  <a:close/>
                  <a:moveTo>
                    <a:pt x="31632" y="141873"/>
                  </a:moveTo>
                  <a:cubicBezTo>
                    <a:pt x="21198" y="141873"/>
                    <a:pt x="15236" y="132854"/>
                    <a:pt x="15236" y="120479"/>
                  </a:cubicBezTo>
                  <a:cubicBezTo>
                    <a:pt x="15236" y="112719"/>
                    <a:pt x="17152" y="105587"/>
                    <a:pt x="23114" y="81886"/>
                  </a:cubicBezTo>
                  <a:cubicBezTo>
                    <a:pt x="24392" y="77901"/>
                    <a:pt x="24392" y="77482"/>
                    <a:pt x="28438" y="72867"/>
                  </a:cubicBezTo>
                  <a:cubicBezTo>
                    <a:pt x="36529" y="63639"/>
                    <a:pt x="46112" y="59024"/>
                    <a:pt x="53777" y="59024"/>
                  </a:cubicBezTo>
                  <a:cubicBezTo>
                    <a:pt x="62082" y="59024"/>
                    <a:pt x="69322" y="65107"/>
                    <a:pt x="69322" y="79369"/>
                  </a:cubicBezTo>
                  <a:cubicBezTo>
                    <a:pt x="69322" y="87969"/>
                    <a:pt x="64637" y="109363"/>
                    <a:pt x="58249" y="121528"/>
                  </a:cubicBezTo>
                  <a:cubicBezTo>
                    <a:pt x="53139" y="131805"/>
                    <a:pt x="42492" y="141873"/>
                    <a:pt x="31632" y="141873"/>
                  </a:cubicBezTo>
                  <a:close/>
                </a:path>
              </a:pathLst>
            </a:custGeom>
            <a:solidFill>
              <a:srgbClr val="000000"/>
            </a:solidFill>
            <a:ln w="305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l-GR"/>
            </a:p>
          </p:txBody>
        </p:sp>
        <p:sp>
          <p:nvSpPr>
            <p:cNvPr id="18" name="Ελεύθερη σχεδίαση: Σχήμα 17">
              <a:extLst>
                <a:ext uri="{FF2B5EF4-FFF2-40B4-BE49-F238E27FC236}">
                  <a16:creationId xmlns:a16="http://schemas.microsoft.com/office/drawing/2014/main" id="{C63C675E-66AE-3166-51DE-8D6106C3AD48}"/>
                </a:ext>
              </a:extLst>
            </p:cNvPr>
            <p:cNvSpPr/>
            <p:nvPr>
              <p:custDataLst>
                <p:tags r:id="rId42"/>
              </p:custDataLst>
            </p:nvPr>
          </p:nvSpPr>
          <p:spPr>
            <a:xfrm>
              <a:off x="4751945" y="3049645"/>
              <a:ext cx="116811" cy="135734"/>
            </a:xfrm>
            <a:custGeom>
              <a:avLst/>
              <a:gdLst>
                <a:gd name="connsiteX0" fmla="*/ 43015 w 116811"/>
                <a:gd name="connsiteY0" fmla="*/ 63307 h 135734"/>
                <a:gd name="connsiteX1" fmla="*/ 89557 w 116811"/>
                <a:gd name="connsiteY1" fmla="*/ 56416 h 135734"/>
                <a:gd name="connsiteX2" fmla="*/ 112372 w 116811"/>
                <a:gd name="connsiteY2" fmla="*/ 25554 h 135734"/>
                <a:gd name="connsiteX3" fmla="*/ 79822 w 116811"/>
                <a:gd name="connsiteY3" fmla="*/ 85 h 135734"/>
                <a:gd name="connsiteX4" fmla="*/ 123 w 116811"/>
                <a:gd name="connsiteY4" fmla="*/ 81585 h 135734"/>
                <a:gd name="connsiteX5" fmla="*/ 47882 w 116811"/>
                <a:gd name="connsiteY5" fmla="*/ 135819 h 135734"/>
                <a:gd name="connsiteX6" fmla="*/ 116934 w 116811"/>
                <a:gd name="connsiteY6" fmla="*/ 100462 h 135734"/>
                <a:gd name="connsiteX7" fmla="*/ 113284 w 116811"/>
                <a:gd name="connsiteY7" fmla="*/ 96567 h 135734"/>
                <a:gd name="connsiteX8" fmla="*/ 109330 w 116811"/>
                <a:gd name="connsiteY8" fmla="*/ 99563 h 135734"/>
                <a:gd name="connsiteX9" fmla="*/ 48490 w 116811"/>
                <a:gd name="connsiteY9" fmla="*/ 129227 h 135734"/>
                <a:gd name="connsiteX10" fmla="*/ 22025 w 116811"/>
                <a:gd name="connsiteY10" fmla="*/ 94469 h 135734"/>
                <a:gd name="connsiteX11" fmla="*/ 26892 w 116811"/>
                <a:gd name="connsiteY11" fmla="*/ 63307 h 135734"/>
                <a:gd name="connsiteX12" fmla="*/ 43015 w 116811"/>
                <a:gd name="connsiteY12" fmla="*/ 63307 h 135734"/>
                <a:gd name="connsiteX13" fmla="*/ 28717 w 116811"/>
                <a:gd name="connsiteY13" fmla="*/ 56716 h 135734"/>
                <a:gd name="connsiteX14" fmla="*/ 79822 w 116811"/>
                <a:gd name="connsiteY14" fmla="*/ 6677 h 135734"/>
                <a:gd name="connsiteX15" fmla="*/ 102333 w 116811"/>
                <a:gd name="connsiteY15" fmla="*/ 25554 h 135734"/>
                <a:gd name="connsiteX16" fmla="*/ 41189 w 116811"/>
                <a:gd name="connsiteY16" fmla="*/ 56716 h 135734"/>
                <a:gd name="connsiteX17" fmla="*/ 28717 w 116811"/>
                <a:gd name="connsiteY17" fmla="*/ 56716 h 1357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16811" h="135734">
                  <a:moveTo>
                    <a:pt x="43015" y="63307"/>
                  </a:moveTo>
                  <a:cubicBezTo>
                    <a:pt x="51836" y="63307"/>
                    <a:pt x="74347" y="62708"/>
                    <a:pt x="89557" y="56416"/>
                  </a:cubicBezTo>
                  <a:cubicBezTo>
                    <a:pt x="110850" y="47427"/>
                    <a:pt x="112372" y="29748"/>
                    <a:pt x="112372" y="25554"/>
                  </a:cubicBezTo>
                  <a:cubicBezTo>
                    <a:pt x="112372" y="12370"/>
                    <a:pt x="100812" y="85"/>
                    <a:pt x="79822" y="85"/>
                  </a:cubicBezTo>
                  <a:cubicBezTo>
                    <a:pt x="46056" y="85"/>
                    <a:pt x="123" y="29149"/>
                    <a:pt x="123" y="81585"/>
                  </a:cubicBezTo>
                  <a:cubicBezTo>
                    <a:pt x="123" y="112148"/>
                    <a:pt x="18070" y="135819"/>
                    <a:pt x="47882" y="135819"/>
                  </a:cubicBezTo>
                  <a:cubicBezTo>
                    <a:pt x="91382" y="135819"/>
                    <a:pt x="116934" y="104058"/>
                    <a:pt x="116934" y="100462"/>
                  </a:cubicBezTo>
                  <a:cubicBezTo>
                    <a:pt x="116934" y="98664"/>
                    <a:pt x="115109" y="96567"/>
                    <a:pt x="113284" y="96567"/>
                  </a:cubicBezTo>
                  <a:cubicBezTo>
                    <a:pt x="111763" y="96567"/>
                    <a:pt x="111155" y="97166"/>
                    <a:pt x="109330" y="99563"/>
                  </a:cubicBezTo>
                  <a:cubicBezTo>
                    <a:pt x="85298" y="129227"/>
                    <a:pt x="52140" y="129227"/>
                    <a:pt x="48490" y="129227"/>
                  </a:cubicBezTo>
                  <a:cubicBezTo>
                    <a:pt x="24763" y="129227"/>
                    <a:pt x="22025" y="104058"/>
                    <a:pt x="22025" y="94469"/>
                  </a:cubicBezTo>
                  <a:cubicBezTo>
                    <a:pt x="22025" y="90874"/>
                    <a:pt x="22329" y="81585"/>
                    <a:pt x="26892" y="63307"/>
                  </a:cubicBezTo>
                  <a:lnTo>
                    <a:pt x="43015" y="63307"/>
                  </a:lnTo>
                  <a:close/>
                  <a:moveTo>
                    <a:pt x="28717" y="56716"/>
                  </a:moveTo>
                  <a:cubicBezTo>
                    <a:pt x="40581" y="11171"/>
                    <a:pt x="71913" y="6677"/>
                    <a:pt x="79822" y="6677"/>
                  </a:cubicBezTo>
                  <a:cubicBezTo>
                    <a:pt x="94120" y="6677"/>
                    <a:pt x="102333" y="15366"/>
                    <a:pt x="102333" y="25554"/>
                  </a:cubicBezTo>
                  <a:cubicBezTo>
                    <a:pt x="102333" y="56716"/>
                    <a:pt x="53661" y="56716"/>
                    <a:pt x="41189" y="56716"/>
                  </a:cubicBezTo>
                  <a:lnTo>
                    <a:pt x="28717" y="56716"/>
                  </a:lnTo>
                  <a:close/>
                </a:path>
              </a:pathLst>
            </a:custGeom>
            <a:solidFill>
              <a:srgbClr val="000000"/>
            </a:solidFill>
            <a:ln w="305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l-GR"/>
            </a:p>
          </p:txBody>
        </p:sp>
        <p:sp>
          <p:nvSpPr>
            <p:cNvPr id="20" name="Ελεύθερη σχεδίαση: Σχήμα 19">
              <a:extLst>
                <a:ext uri="{FF2B5EF4-FFF2-40B4-BE49-F238E27FC236}">
                  <a16:creationId xmlns:a16="http://schemas.microsoft.com/office/drawing/2014/main" id="{25D913B8-DC9D-D2F8-6B1C-6DFD663954B4}"/>
                </a:ext>
              </a:extLst>
            </p:cNvPr>
            <p:cNvSpPr/>
            <p:nvPr>
              <p:custDataLst>
                <p:tags r:id="rId43"/>
              </p:custDataLst>
            </p:nvPr>
          </p:nvSpPr>
          <p:spPr>
            <a:xfrm>
              <a:off x="4892583" y="2965869"/>
              <a:ext cx="108598" cy="94594"/>
            </a:xfrm>
            <a:custGeom>
              <a:avLst/>
              <a:gdLst>
                <a:gd name="connsiteX0" fmla="*/ 76998 w 108598"/>
                <a:gd name="connsiteY0" fmla="*/ 12455 h 94594"/>
                <a:gd name="connsiteX1" fmla="*/ 55065 w 108598"/>
                <a:gd name="connsiteY1" fmla="*/ 81 h 94594"/>
                <a:gd name="connsiteX2" fmla="*/ 127 w 108598"/>
                <a:gd name="connsiteY2" fmla="*/ 59858 h 94594"/>
                <a:gd name="connsiteX3" fmla="*/ 32281 w 108598"/>
                <a:gd name="connsiteY3" fmla="*/ 94675 h 94594"/>
                <a:gd name="connsiteX4" fmla="*/ 62518 w 108598"/>
                <a:gd name="connsiteY4" fmla="*/ 79993 h 94594"/>
                <a:gd name="connsiteX5" fmla="*/ 84451 w 108598"/>
                <a:gd name="connsiteY5" fmla="*/ 94675 h 94594"/>
                <a:gd name="connsiteX6" fmla="*/ 101273 w 108598"/>
                <a:gd name="connsiteY6" fmla="*/ 83559 h 94594"/>
                <a:gd name="connsiteX7" fmla="*/ 108726 w 108598"/>
                <a:gd name="connsiteY7" fmla="*/ 62584 h 94594"/>
                <a:gd name="connsiteX8" fmla="*/ 105319 w 108598"/>
                <a:gd name="connsiteY8" fmla="*/ 59858 h 94594"/>
                <a:gd name="connsiteX9" fmla="*/ 100634 w 108598"/>
                <a:gd name="connsiteY9" fmla="*/ 66360 h 94594"/>
                <a:gd name="connsiteX10" fmla="*/ 85090 w 108598"/>
                <a:gd name="connsiteY10" fmla="*/ 88802 h 94594"/>
                <a:gd name="connsiteX11" fmla="*/ 78063 w 108598"/>
                <a:gd name="connsiteY11" fmla="*/ 78525 h 94594"/>
                <a:gd name="connsiteX12" fmla="*/ 81257 w 108598"/>
                <a:gd name="connsiteY12" fmla="*/ 61955 h 94594"/>
                <a:gd name="connsiteX13" fmla="*/ 85941 w 108598"/>
                <a:gd name="connsiteY13" fmla="*/ 43078 h 94594"/>
                <a:gd name="connsiteX14" fmla="*/ 90200 w 108598"/>
                <a:gd name="connsiteY14" fmla="*/ 27138 h 94594"/>
                <a:gd name="connsiteX15" fmla="*/ 94033 w 108598"/>
                <a:gd name="connsiteY15" fmla="*/ 10778 h 94594"/>
                <a:gd name="connsiteX16" fmla="*/ 86793 w 108598"/>
                <a:gd name="connsiteY16" fmla="*/ 4066 h 94594"/>
                <a:gd name="connsiteX17" fmla="*/ 76998 w 108598"/>
                <a:gd name="connsiteY17" fmla="*/ 12455 h 94594"/>
                <a:gd name="connsiteX18" fmla="*/ 63370 w 108598"/>
                <a:gd name="connsiteY18" fmla="*/ 66360 h 94594"/>
                <a:gd name="connsiteX19" fmla="*/ 52510 w 108598"/>
                <a:gd name="connsiteY19" fmla="*/ 80412 h 94594"/>
                <a:gd name="connsiteX20" fmla="*/ 32920 w 108598"/>
                <a:gd name="connsiteY20" fmla="*/ 88802 h 94594"/>
                <a:gd name="connsiteX21" fmla="*/ 17375 w 108598"/>
                <a:gd name="connsiteY21" fmla="*/ 68457 h 94594"/>
                <a:gd name="connsiteX22" fmla="*/ 28448 w 108598"/>
                <a:gd name="connsiteY22" fmla="*/ 25879 h 94594"/>
                <a:gd name="connsiteX23" fmla="*/ 55065 w 108598"/>
                <a:gd name="connsiteY23" fmla="*/ 5953 h 94594"/>
                <a:gd name="connsiteX24" fmla="*/ 74017 w 108598"/>
                <a:gd name="connsiteY24" fmla="*/ 24201 h 94594"/>
                <a:gd name="connsiteX25" fmla="*/ 73378 w 108598"/>
                <a:gd name="connsiteY25" fmla="*/ 27138 h 94594"/>
                <a:gd name="connsiteX26" fmla="*/ 63370 w 108598"/>
                <a:gd name="connsiteY26" fmla="*/ 66360 h 94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08598" h="94594">
                  <a:moveTo>
                    <a:pt x="76998" y="12455"/>
                  </a:moveTo>
                  <a:cubicBezTo>
                    <a:pt x="72526" y="5534"/>
                    <a:pt x="65286" y="81"/>
                    <a:pt x="55065" y="81"/>
                  </a:cubicBezTo>
                  <a:cubicBezTo>
                    <a:pt x="27809" y="81"/>
                    <a:pt x="127" y="29654"/>
                    <a:pt x="127" y="59858"/>
                  </a:cubicBezTo>
                  <a:cubicBezTo>
                    <a:pt x="127" y="80203"/>
                    <a:pt x="13968" y="94675"/>
                    <a:pt x="32281" y="94675"/>
                  </a:cubicBezTo>
                  <a:cubicBezTo>
                    <a:pt x="43780" y="94675"/>
                    <a:pt x="54001" y="88173"/>
                    <a:pt x="62518" y="79993"/>
                  </a:cubicBezTo>
                  <a:cubicBezTo>
                    <a:pt x="66564" y="92578"/>
                    <a:pt x="78914" y="94675"/>
                    <a:pt x="84451" y="94675"/>
                  </a:cubicBezTo>
                  <a:cubicBezTo>
                    <a:pt x="92117" y="94675"/>
                    <a:pt x="97440" y="90061"/>
                    <a:pt x="101273" y="83559"/>
                  </a:cubicBezTo>
                  <a:cubicBezTo>
                    <a:pt x="105958" y="75379"/>
                    <a:pt x="108726" y="63423"/>
                    <a:pt x="108726" y="62584"/>
                  </a:cubicBezTo>
                  <a:cubicBezTo>
                    <a:pt x="108726" y="59858"/>
                    <a:pt x="105958" y="59858"/>
                    <a:pt x="105319" y="59858"/>
                  </a:cubicBezTo>
                  <a:cubicBezTo>
                    <a:pt x="102338" y="59858"/>
                    <a:pt x="102125" y="60697"/>
                    <a:pt x="100634" y="66360"/>
                  </a:cubicBezTo>
                  <a:cubicBezTo>
                    <a:pt x="98079" y="76427"/>
                    <a:pt x="94033" y="88802"/>
                    <a:pt x="85090" y="88802"/>
                  </a:cubicBezTo>
                  <a:cubicBezTo>
                    <a:pt x="79553" y="88802"/>
                    <a:pt x="78063" y="84188"/>
                    <a:pt x="78063" y="78525"/>
                  </a:cubicBezTo>
                  <a:cubicBezTo>
                    <a:pt x="78063" y="74959"/>
                    <a:pt x="79766" y="67408"/>
                    <a:pt x="81257" y="61955"/>
                  </a:cubicBezTo>
                  <a:cubicBezTo>
                    <a:pt x="82747" y="56292"/>
                    <a:pt x="84877" y="47692"/>
                    <a:pt x="85941" y="43078"/>
                  </a:cubicBezTo>
                  <a:lnTo>
                    <a:pt x="90200" y="27138"/>
                  </a:lnTo>
                  <a:cubicBezTo>
                    <a:pt x="91478" y="21684"/>
                    <a:pt x="94033" y="11826"/>
                    <a:pt x="94033" y="10778"/>
                  </a:cubicBezTo>
                  <a:cubicBezTo>
                    <a:pt x="94033" y="6163"/>
                    <a:pt x="90200" y="4066"/>
                    <a:pt x="86793" y="4066"/>
                  </a:cubicBezTo>
                  <a:cubicBezTo>
                    <a:pt x="83173" y="4066"/>
                    <a:pt x="78276" y="6583"/>
                    <a:pt x="76998" y="12455"/>
                  </a:cubicBezTo>
                  <a:close/>
                  <a:moveTo>
                    <a:pt x="63370" y="66360"/>
                  </a:moveTo>
                  <a:cubicBezTo>
                    <a:pt x="61879" y="72232"/>
                    <a:pt x="57195" y="76427"/>
                    <a:pt x="52510" y="80412"/>
                  </a:cubicBezTo>
                  <a:cubicBezTo>
                    <a:pt x="50594" y="82090"/>
                    <a:pt x="42076" y="88802"/>
                    <a:pt x="32920" y="88802"/>
                  </a:cubicBezTo>
                  <a:cubicBezTo>
                    <a:pt x="25041" y="88802"/>
                    <a:pt x="17375" y="83349"/>
                    <a:pt x="17375" y="68457"/>
                  </a:cubicBezTo>
                  <a:cubicBezTo>
                    <a:pt x="17375" y="57341"/>
                    <a:pt x="23551" y="34269"/>
                    <a:pt x="28448" y="25879"/>
                  </a:cubicBezTo>
                  <a:cubicBezTo>
                    <a:pt x="38243" y="9100"/>
                    <a:pt x="49103" y="5953"/>
                    <a:pt x="55065" y="5953"/>
                  </a:cubicBezTo>
                  <a:cubicBezTo>
                    <a:pt x="69971" y="5953"/>
                    <a:pt x="74017" y="21894"/>
                    <a:pt x="74017" y="24201"/>
                  </a:cubicBezTo>
                  <a:cubicBezTo>
                    <a:pt x="74017" y="25040"/>
                    <a:pt x="73591" y="26508"/>
                    <a:pt x="73378" y="27138"/>
                  </a:cubicBezTo>
                  <a:lnTo>
                    <a:pt x="63370" y="66360"/>
                  </a:lnTo>
                  <a:close/>
                </a:path>
              </a:pathLst>
            </a:custGeom>
            <a:solidFill>
              <a:srgbClr val="000000"/>
            </a:solidFill>
            <a:ln w="305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l-GR"/>
            </a:p>
          </p:txBody>
        </p:sp>
        <p:sp>
          <p:nvSpPr>
            <p:cNvPr id="22" name="Ελεύθερη σχεδίαση: Σχήμα 21">
              <a:extLst>
                <a:ext uri="{FF2B5EF4-FFF2-40B4-BE49-F238E27FC236}">
                  <a16:creationId xmlns:a16="http://schemas.microsoft.com/office/drawing/2014/main" id="{24F18669-BC73-AC3E-9D0C-C4B06FED02D0}"/>
                </a:ext>
              </a:extLst>
            </p:cNvPr>
            <p:cNvSpPr/>
            <p:nvPr>
              <p:custDataLst>
                <p:tags r:id="rId44"/>
              </p:custDataLst>
            </p:nvPr>
          </p:nvSpPr>
          <p:spPr>
            <a:xfrm>
              <a:off x="5014877" y="3163661"/>
              <a:ext cx="126911" cy="137382"/>
            </a:xfrm>
            <a:custGeom>
              <a:avLst/>
              <a:gdLst>
                <a:gd name="connsiteX0" fmla="*/ 983 w 126911"/>
                <a:gd name="connsiteY0" fmla="*/ 126353 h 137382"/>
                <a:gd name="connsiteX1" fmla="*/ 131 w 126911"/>
                <a:gd name="connsiteY1" fmla="*/ 130758 h 137382"/>
                <a:gd name="connsiteX2" fmla="*/ 7371 w 126911"/>
                <a:gd name="connsiteY2" fmla="*/ 137469 h 137382"/>
                <a:gd name="connsiteX3" fmla="*/ 17592 w 126911"/>
                <a:gd name="connsiteY3" fmla="*/ 126982 h 137382"/>
                <a:gd name="connsiteX4" fmla="*/ 27388 w 126911"/>
                <a:gd name="connsiteY4" fmla="*/ 88599 h 137382"/>
                <a:gd name="connsiteX5" fmla="*/ 50172 w 126911"/>
                <a:gd name="connsiteY5" fmla="*/ 94682 h 137382"/>
                <a:gd name="connsiteX6" fmla="*/ 80835 w 126911"/>
                <a:gd name="connsiteY6" fmla="*/ 79580 h 137382"/>
                <a:gd name="connsiteX7" fmla="*/ 102768 w 126911"/>
                <a:gd name="connsiteY7" fmla="*/ 94682 h 137382"/>
                <a:gd name="connsiteX8" fmla="*/ 119590 w 126911"/>
                <a:gd name="connsiteY8" fmla="*/ 83565 h 137382"/>
                <a:gd name="connsiteX9" fmla="*/ 127043 w 126911"/>
                <a:gd name="connsiteY9" fmla="*/ 62591 h 137382"/>
                <a:gd name="connsiteX10" fmla="*/ 123635 w 126911"/>
                <a:gd name="connsiteY10" fmla="*/ 59864 h 137382"/>
                <a:gd name="connsiteX11" fmla="*/ 118951 w 126911"/>
                <a:gd name="connsiteY11" fmla="*/ 66366 h 137382"/>
                <a:gd name="connsiteX12" fmla="*/ 103406 w 126911"/>
                <a:gd name="connsiteY12" fmla="*/ 88809 h 137382"/>
                <a:gd name="connsiteX13" fmla="*/ 96379 w 126911"/>
                <a:gd name="connsiteY13" fmla="*/ 78531 h 137382"/>
                <a:gd name="connsiteX14" fmla="*/ 99573 w 126911"/>
                <a:gd name="connsiteY14" fmla="*/ 61962 h 137382"/>
                <a:gd name="connsiteX15" fmla="*/ 104258 w 126911"/>
                <a:gd name="connsiteY15" fmla="*/ 43085 h 137382"/>
                <a:gd name="connsiteX16" fmla="*/ 109156 w 126911"/>
                <a:gd name="connsiteY16" fmla="*/ 24417 h 137382"/>
                <a:gd name="connsiteX17" fmla="*/ 112776 w 126911"/>
                <a:gd name="connsiteY17" fmla="*/ 8896 h 137382"/>
                <a:gd name="connsiteX18" fmla="*/ 105749 w 126911"/>
                <a:gd name="connsiteY18" fmla="*/ 2185 h 137382"/>
                <a:gd name="connsiteX19" fmla="*/ 97018 w 126911"/>
                <a:gd name="connsiteY19" fmla="*/ 7218 h 137382"/>
                <a:gd name="connsiteX20" fmla="*/ 93611 w 126911"/>
                <a:gd name="connsiteY20" fmla="*/ 19384 h 137382"/>
                <a:gd name="connsiteX21" fmla="*/ 89140 w 126911"/>
                <a:gd name="connsiteY21" fmla="*/ 36792 h 137382"/>
                <a:gd name="connsiteX22" fmla="*/ 82538 w 126911"/>
                <a:gd name="connsiteY22" fmla="*/ 63010 h 137382"/>
                <a:gd name="connsiteX23" fmla="*/ 79131 w 126911"/>
                <a:gd name="connsiteY23" fmla="*/ 71400 h 137382"/>
                <a:gd name="connsiteX24" fmla="*/ 51024 w 126911"/>
                <a:gd name="connsiteY24" fmla="*/ 88809 h 137382"/>
                <a:gd name="connsiteX25" fmla="*/ 33563 w 126911"/>
                <a:gd name="connsiteY25" fmla="*/ 70142 h 137382"/>
                <a:gd name="connsiteX26" fmla="*/ 37183 w 126911"/>
                <a:gd name="connsiteY26" fmla="*/ 50635 h 137382"/>
                <a:gd name="connsiteX27" fmla="*/ 41867 w 126911"/>
                <a:gd name="connsiteY27" fmla="*/ 31758 h 137382"/>
                <a:gd name="connsiteX28" fmla="*/ 44848 w 126911"/>
                <a:gd name="connsiteY28" fmla="*/ 20013 h 137382"/>
                <a:gd name="connsiteX29" fmla="*/ 48042 w 126911"/>
                <a:gd name="connsiteY29" fmla="*/ 6799 h 137382"/>
                <a:gd name="connsiteX30" fmla="*/ 40803 w 126911"/>
                <a:gd name="connsiteY30" fmla="*/ 87 h 137382"/>
                <a:gd name="connsiteX31" fmla="*/ 30582 w 126911"/>
                <a:gd name="connsiteY31" fmla="*/ 9945 h 137382"/>
                <a:gd name="connsiteX32" fmla="*/ 983 w 126911"/>
                <a:gd name="connsiteY32" fmla="*/ 126353 h 137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26911" h="137382">
                  <a:moveTo>
                    <a:pt x="983" y="126353"/>
                  </a:moveTo>
                  <a:cubicBezTo>
                    <a:pt x="131" y="129499"/>
                    <a:pt x="131" y="130548"/>
                    <a:pt x="131" y="130758"/>
                  </a:cubicBezTo>
                  <a:cubicBezTo>
                    <a:pt x="131" y="135372"/>
                    <a:pt x="3964" y="137469"/>
                    <a:pt x="7371" y="137469"/>
                  </a:cubicBezTo>
                  <a:cubicBezTo>
                    <a:pt x="15037" y="137469"/>
                    <a:pt x="16741" y="130548"/>
                    <a:pt x="17592" y="126982"/>
                  </a:cubicBezTo>
                  <a:cubicBezTo>
                    <a:pt x="18018" y="125933"/>
                    <a:pt x="22277" y="109154"/>
                    <a:pt x="27388" y="88599"/>
                  </a:cubicBezTo>
                  <a:cubicBezTo>
                    <a:pt x="33989" y="93004"/>
                    <a:pt x="42506" y="94682"/>
                    <a:pt x="50172" y="94682"/>
                  </a:cubicBezTo>
                  <a:cubicBezTo>
                    <a:pt x="68485" y="94682"/>
                    <a:pt x="80409" y="80000"/>
                    <a:pt x="80835" y="79580"/>
                  </a:cubicBezTo>
                  <a:cubicBezTo>
                    <a:pt x="84881" y="94052"/>
                    <a:pt x="99573" y="94682"/>
                    <a:pt x="102768" y="94682"/>
                  </a:cubicBezTo>
                  <a:cubicBezTo>
                    <a:pt x="110433" y="94682"/>
                    <a:pt x="115757" y="90067"/>
                    <a:pt x="119590" y="83565"/>
                  </a:cubicBezTo>
                  <a:cubicBezTo>
                    <a:pt x="124274" y="75385"/>
                    <a:pt x="127043" y="63430"/>
                    <a:pt x="127043" y="62591"/>
                  </a:cubicBezTo>
                  <a:cubicBezTo>
                    <a:pt x="127043" y="59864"/>
                    <a:pt x="124274" y="59864"/>
                    <a:pt x="123635" y="59864"/>
                  </a:cubicBezTo>
                  <a:cubicBezTo>
                    <a:pt x="120654" y="59864"/>
                    <a:pt x="120441" y="60703"/>
                    <a:pt x="118951" y="66366"/>
                  </a:cubicBezTo>
                  <a:cubicBezTo>
                    <a:pt x="116396" y="76434"/>
                    <a:pt x="112350" y="88809"/>
                    <a:pt x="103406" y="88809"/>
                  </a:cubicBezTo>
                  <a:cubicBezTo>
                    <a:pt x="97870" y="88809"/>
                    <a:pt x="96379" y="84194"/>
                    <a:pt x="96379" y="78531"/>
                  </a:cubicBezTo>
                  <a:cubicBezTo>
                    <a:pt x="96379" y="74966"/>
                    <a:pt x="98083" y="67415"/>
                    <a:pt x="99573" y="61962"/>
                  </a:cubicBezTo>
                  <a:cubicBezTo>
                    <a:pt x="101064" y="56298"/>
                    <a:pt x="103193" y="47699"/>
                    <a:pt x="104258" y="43085"/>
                  </a:cubicBezTo>
                  <a:lnTo>
                    <a:pt x="109156" y="24417"/>
                  </a:lnTo>
                  <a:cubicBezTo>
                    <a:pt x="110433" y="19174"/>
                    <a:pt x="112776" y="9945"/>
                    <a:pt x="112776" y="8896"/>
                  </a:cubicBezTo>
                  <a:cubicBezTo>
                    <a:pt x="112776" y="4702"/>
                    <a:pt x="109369" y="2185"/>
                    <a:pt x="105749" y="2185"/>
                  </a:cubicBezTo>
                  <a:cubicBezTo>
                    <a:pt x="103406" y="2185"/>
                    <a:pt x="99361" y="3233"/>
                    <a:pt x="97018" y="7218"/>
                  </a:cubicBezTo>
                  <a:cubicBezTo>
                    <a:pt x="96379" y="8477"/>
                    <a:pt x="94676" y="15189"/>
                    <a:pt x="93611" y="19384"/>
                  </a:cubicBezTo>
                  <a:lnTo>
                    <a:pt x="89140" y="36792"/>
                  </a:lnTo>
                  <a:lnTo>
                    <a:pt x="82538" y="63010"/>
                  </a:lnTo>
                  <a:cubicBezTo>
                    <a:pt x="81048" y="68254"/>
                    <a:pt x="81048" y="68673"/>
                    <a:pt x="79131" y="71400"/>
                  </a:cubicBezTo>
                  <a:cubicBezTo>
                    <a:pt x="72530" y="80629"/>
                    <a:pt x="63161" y="88809"/>
                    <a:pt x="51024" y="88809"/>
                  </a:cubicBezTo>
                  <a:cubicBezTo>
                    <a:pt x="33563" y="88809"/>
                    <a:pt x="33563" y="73917"/>
                    <a:pt x="33563" y="70142"/>
                  </a:cubicBezTo>
                  <a:cubicBezTo>
                    <a:pt x="33563" y="64688"/>
                    <a:pt x="34202" y="61962"/>
                    <a:pt x="37183" y="50635"/>
                  </a:cubicBezTo>
                  <a:cubicBezTo>
                    <a:pt x="39312" y="41407"/>
                    <a:pt x="39738" y="39938"/>
                    <a:pt x="41867" y="31758"/>
                  </a:cubicBezTo>
                  <a:lnTo>
                    <a:pt x="44848" y="20013"/>
                  </a:lnTo>
                  <a:cubicBezTo>
                    <a:pt x="45913" y="15608"/>
                    <a:pt x="48042" y="7638"/>
                    <a:pt x="48042" y="6799"/>
                  </a:cubicBezTo>
                  <a:cubicBezTo>
                    <a:pt x="48042" y="3024"/>
                    <a:pt x="45061" y="87"/>
                    <a:pt x="40803" y="87"/>
                  </a:cubicBezTo>
                  <a:cubicBezTo>
                    <a:pt x="33137" y="87"/>
                    <a:pt x="31220" y="7428"/>
                    <a:pt x="30582" y="9945"/>
                  </a:cubicBezTo>
                  <a:lnTo>
                    <a:pt x="983" y="126353"/>
                  </a:lnTo>
                  <a:close/>
                </a:path>
              </a:pathLst>
            </a:custGeom>
            <a:solidFill>
              <a:srgbClr val="000000"/>
            </a:solidFill>
            <a:ln w="305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l-GR"/>
            </a:p>
          </p:txBody>
        </p:sp>
        <p:sp>
          <p:nvSpPr>
            <p:cNvPr id="23" name="Ελεύθερη σχεδίαση: Σχήμα 22">
              <a:extLst>
                <a:ext uri="{FF2B5EF4-FFF2-40B4-BE49-F238E27FC236}">
                  <a16:creationId xmlns:a16="http://schemas.microsoft.com/office/drawing/2014/main" id="{3DCA2764-F169-E670-5459-2FE3B33F412A}"/>
                </a:ext>
              </a:extLst>
            </p:cNvPr>
            <p:cNvSpPr/>
            <p:nvPr>
              <p:custDataLst>
                <p:tags r:id="rId45"/>
              </p:custDataLst>
            </p:nvPr>
          </p:nvSpPr>
          <p:spPr>
            <a:xfrm>
              <a:off x="5232041" y="3049645"/>
              <a:ext cx="116811" cy="135734"/>
            </a:xfrm>
            <a:custGeom>
              <a:avLst/>
              <a:gdLst>
                <a:gd name="connsiteX0" fmla="*/ 43030 w 116811"/>
                <a:gd name="connsiteY0" fmla="*/ 63307 h 135734"/>
                <a:gd name="connsiteX1" fmla="*/ 89572 w 116811"/>
                <a:gd name="connsiteY1" fmla="*/ 56416 h 135734"/>
                <a:gd name="connsiteX2" fmla="*/ 112387 w 116811"/>
                <a:gd name="connsiteY2" fmla="*/ 25554 h 135734"/>
                <a:gd name="connsiteX3" fmla="*/ 79838 w 116811"/>
                <a:gd name="connsiteY3" fmla="*/ 85 h 135734"/>
                <a:gd name="connsiteX4" fmla="*/ 138 w 116811"/>
                <a:gd name="connsiteY4" fmla="*/ 81585 h 135734"/>
                <a:gd name="connsiteX5" fmla="*/ 47897 w 116811"/>
                <a:gd name="connsiteY5" fmla="*/ 135819 h 135734"/>
                <a:gd name="connsiteX6" fmla="*/ 116950 w 116811"/>
                <a:gd name="connsiteY6" fmla="*/ 100462 h 135734"/>
                <a:gd name="connsiteX7" fmla="*/ 113300 w 116811"/>
                <a:gd name="connsiteY7" fmla="*/ 96567 h 135734"/>
                <a:gd name="connsiteX8" fmla="*/ 109345 w 116811"/>
                <a:gd name="connsiteY8" fmla="*/ 99563 h 135734"/>
                <a:gd name="connsiteX9" fmla="*/ 48506 w 116811"/>
                <a:gd name="connsiteY9" fmla="*/ 129227 h 135734"/>
                <a:gd name="connsiteX10" fmla="*/ 22041 w 116811"/>
                <a:gd name="connsiteY10" fmla="*/ 94469 h 135734"/>
                <a:gd name="connsiteX11" fmla="*/ 26908 w 116811"/>
                <a:gd name="connsiteY11" fmla="*/ 63307 h 135734"/>
                <a:gd name="connsiteX12" fmla="*/ 43030 w 116811"/>
                <a:gd name="connsiteY12" fmla="*/ 63307 h 135734"/>
                <a:gd name="connsiteX13" fmla="*/ 28733 w 116811"/>
                <a:gd name="connsiteY13" fmla="*/ 56716 h 135734"/>
                <a:gd name="connsiteX14" fmla="*/ 79838 w 116811"/>
                <a:gd name="connsiteY14" fmla="*/ 6677 h 135734"/>
                <a:gd name="connsiteX15" fmla="*/ 102349 w 116811"/>
                <a:gd name="connsiteY15" fmla="*/ 25554 h 135734"/>
                <a:gd name="connsiteX16" fmla="*/ 41205 w 116811"/>
                <a:gd name="connsiteY16" fmla="*/ 56716 h 135734"/>
                <a:gd name="connsiteX17" fmla="*/ 28733 w 116811"/>
                <a:gd name="connsiteY17" fmla="*/ 56716 h 1357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16811" h="135734">
                  <a:moveTo>
                    <a:pt x="43030" y="63307"/>
                  </a:moveTo>
                  <a:cubicBezTo>
                    <a:pt x="51852" y="63307"/>
                    <a:pt x="74363" y="62708"/>
                    <a:pt x="89572" y="56416"/>
                  </a:cubicBezTo>
                  <a:cubicBezTo>
                    <a:pt x="110866" y="47427"/>
                    <a:pt x="112387" y="29748"/>
                    <a:pt x="112387" y="25554"/>
                  </a:cubicBezTo>
                  <a:cubicBezTo>
                    <a:pt x="112387" y="12370"/>
                    <a:pt x="100828" y="85"/>
                    <a:pt x="79838" y="85"/>
                  </a:cubicBezTo>
                  <a:cubicBezTo>
                    <a:pt x="46072" y="85"/>
                    <a:pt x="138" y="29149"/>
                    <a:pt x="138" y="81585"/>
                  </a:cubicBezTo>
                  <a:cubicBezTo>
                    <a:pt x="138" y="112148"/>
                    <a:pt x="18086" y="135819"/>
                    <a:pt x="47897" y="135819"/>
                  </a:cubicBezTo>
                  <a:cubicBezTo>
                    <a:pt x="91398" y="135819"/>
                    <a:pt x="116950" y="104058"/>
                    <a:pt x="116950" y="100462"/>
                  </a:cubicBezTo>
                  <a:cubicBezTo>
                    <a:pt x="116950" y="98664"/>
                    <a:pt x="115125" y="96567"/>
                    <a:pt x="113300" y="96567"/>
                  </a:cubicBezTo>
                  <a:cubicBezTo>
                    <a:pt x="111779" y="96567"/>
                    <a:pt x="111170" y="97166"/>
                    <a:pt x="109345" y="99563"/>
                  </a:cubicBezTo>
                  <a:cubicBezTo>
                    <a:pt x="85314" y="129227"/>
                    <a:pt x="52156" y="129227"/>
                    <a:pt x="48506" y="129227"/>
                  </a:cubicBezTo>
                  <a:cubicBezTo>
                    <a:pt x="24778" y="129227"/>
                    <a:pt x="22041" y="104058"/>
                    <a:pt x="22041" y="94469"/>
                  </a:cubicBezTo>
                  <a:cubicBezTo>
                    <a:pt x="22041" y="90874"/>
                    <a:pt x="22345" y="81585"/>
                    <a:pt x="26908" y="63307"/>
                  </a:cubicBezTo>
                  <a:lnTo>
                    <a:pt x="43030" y="63307"/>
                  </a:lnTo>
                  <a:close/>
                  <a:moveTo>
                    <a:pt x="28733" y="56716"/>
                  </a:moveTo>
                  <a:cubicBezTo>
                    <a:pt x="40597" y="11171"/>
                    <a:pt x="71929" y="6677"/>
                    <a:pt x="79838" y="6677"/>
                  </a:cubicBezTo>
                  <a:cubicBezTo>
                    <a:pt x="94135" y="6677"/>
                    <a:pt x="102349" y="15366"/>
                    <a:pt x="102349" y="25554"/>
                  </a:cubicBezTo>
                  <a:cubicBezTo>
                    <a:pt x="102349" y="56716"/>
                    <a:pt x="53677" y="56716"/>
                    <a:pt x="41205" y="56716"/>
                  </a:cubicBezTo>
                  <a:lnTo>
                    <a:pt x="28733" y="56716"/>
                  </a:lnTo>
                  <a:close/>
                </a:path>
              </a:pathLst>
            </a:custGeom>
            <a:solidFill>
              <a:srgbClr val="000000"/>
            </a:solidFill>
            <a:ln w="305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l-GR"/>
            </a:p>
          </p:txBody>
        </p:sp>
        <p:sp>
          <p:nvSpPr>
            <p:cNvPr id="24" name="Ελεύθερη σχεδίαση: Σχήμα 23">
              <a:extLst>
                <a:ext uri="{FF2B5EF4-FFF2-40B4-BE49-F238E27FC236}">
                  <a16:creationId xmlns:a16="http://schemas.microsoft.com/office/drawing/2014/main" id="{F34F1917-AA5D-2156-CED1-365B304FF45C}"/>
                </a:ext>
              </a:extLst>
            </p:cNvPr>
            <p:cNvSpPr/>
            <p:nvPr>
              <p:custDataLst>
                <p:tags r:id="rId46"/>
              </p:custDataLst>
            </p:nvPr>
          </p:nvSpPr>
          <p:spPr>
            <a:xfrm>
              <a:off x="5373745" y="2912804"/>
              <a:ext cx="86239" cy="147659"/>
            </a:xfrm>
            <a:custGeom>
              <a:avLst/>
              <a:gdLst>
                <a:gd name="connsiteX0" fmla="*/ 42305 w 86239"/>
                <a:gd name="connsiteY0" fmla="*/ 6373 h 147659"/>
                <a:gd name="connsiteX1" fmla="*/ 43157 w 86239"/>
                <a:gd name="connsiteY1" fmla="*/ 3017 h 147659"/>
                <a:gd name="connsiteX2" fmla="*/ 39750 w 86239"/>
                <a:gd name="connsiteY2" fmla="*/ 81 h 147659"/>
                <a:gd name="connsiteX3" fmla="*/ 12493 w 86239"/>
                <a:gd name="connsiteY3" fmla="*/ 2178 h 147659"/>
                <a:gd name="connsiteX4" fmla="*/ 7809 w 86239"/>
                <a:gd name="connsiteY4" fmla="*/ 7002 h 147659"/>
                <a:gd name="connsiteX5" fmla="*/ 13345 w 86239"/>
                <a:gd name="connsiteY5" fmla="*/ 9939 h 147659"/>
                <a:gd name="connsiteX6" fmla="*/ 23566 w 86239"/>
                <a:gd name="connsiteY6" fmla="*/ 13085 h 147659"/>
                <a:gd name="connsiteX7" fmla="*/ 20159 w 86239"/>
                <a:gd name="connsiteY7" fmla="*/ 27767 h 147659"/>
                <a:gd name="connsiteX8" fmla="*/ 15262 w 86239"/>
                <a:gd name="connsiteY8" fmla="*/ 47063 h 147659"/>
                <a:gd name="connsiteX9" fmla="*/ 1208 w 86239"/>
                <a:gd name="connsiteY9" fmla="*/ 102855 h 147659"/>
                <a:gd name="connsiteX10" fmla="*/ 143 w 86239"/>
                <a:gd name="connsiteY10" fmla="*/ 113133 h 147659"/>
                <a:gd name="connsiteX11" fmla="*/ 31445 w 86239"/>
                <a:gd name="connsiteY11" fmla="*/ 147740 h 147659"/>
                <a:gd name="connsiteX12" fmla="*/ 86383 w 86239"/>
                <a:gd name="connsiteY12" fmla="*/ 88173 h 147659"/>
                <a:gd name="connsiteX13" fmla="*/ 54442 w 86239"/>
                <a:gd name="connsiteY13" fmla="*/ 53146 h 147659"/>
                <a:gd name="connsiteX14" fmla="*/ 27612 w 86239"/>
                <a:gd name="connsiteY14" fmla="*/ 64682 h 147659"/>
                <a:gd name="connsiteX15" fmla="*/ 42305 w 86239"/>
                <a:gd name="connsiteY15" fmla="*/ 6373 h 147659"/>
                <a:gd name="connsiteX16" fmla="*/ 31658 w 86239"/>
                <a:gd name="connsiteY16" fmla="*/ 141867 h 147659"/>
                <a:gd name="connsiteX17" fmla="*/ 15262 w 86239"/>
                <a:gd name="connsiteY17" fmla="*/ 120474 h 147659"/>
                <a:gd name="connsiteX18" fmla="*/ 23140 w 86239"/>
                <a:gd name="connsiteY18" fmla="*/ 81881 h 147659"/>
                <a:gd name="connsiteX19" fmla="*/ 28464 w 86239"/>
                <a:gd name="connsiteY19" fmla="*/ 72862 h 147659"/>
                <a:gd name="connsiteX20" fmla="*/ 53803 w 86239"/>
                <a:gd name="connsiteY20" fmla="*/ 59019 h 147659"/>
                <a:gd name="connsiteX21" fmla="*/ 69348 w 86239"/>
                <a:gd name="connsiteY21" fmla="*/ 79364 h 147659"/>
                <a:gd name="connsiteX22" fmla="*/ 58275 w 86239"/>
                <a:gd name="connsiteY22" fmla="*/ 121522 h 147659"/>
                <a:gd name="connsiteX23" fmla="*/ 31658 w 86239"/>
                <a:gd name="connsiteY23" fmla="*/ 141867 h 147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86239" h="147659">
                  <a:moveTo>
                    <a:pt x="42305" y="6373"/>
                  </a:moveTo>
                  <a:cubicBezTo>
                    <a:pt x="42518" y="5953"/>
                    <a:pt x="43157" y="3227"/>
                    <a:pt x="43157" y="3017"/>
                  </a:cubicBezTo>
                  <a:cubicBezTo>
                    <a:pt x="43157" y="1968"/>
                    <a:pt x="42305" y="81"/>
                    <a:pt x="39750" y="81"/>
                  </a:cubicBezTo>
                  <a:cubicBezTo>
                    <a:pt x="35491" y="81"/>
                    <a:pt x="17817" y="1759"/>
                    <a:pt x="12493" y="2178"/>
                  </a:cubicBezTo>
                  <a:cubicBezTo>
                    <a:pt x="10790" y="2388"/>
                    <a:pt x="7809" y="2598"/>
                    <a:pt x="7809" y="7002"/>
                  </a:cubicBezTo>
                  <a:cubicBezTo>
                    <a:pt x="7809" y="9939"/>
                    <a:pt x="10790" y="9939"/>
                    <a:pt x="13345" y="9939"/>
                  </a:cubicBezTo>
                  <a:cubicBezTo>
                    <a:pt x="23566" y="9939"/>
                    <a:pt x="23566" y="11407"/>
                    <a:pt x="23566" y="13085"/>
                  </a:cubicBezTo>
                  <a:cubicBezTo>
                    <a:pt x="23566" y="14553"/>
                    <a:pt x="21437" y="22943"/>
                    <a:pt x="20159" y="27767"/>
                  </a:cubicBezTo>
                  <a:lnTo>
                    <a:pt x="15262" y="47063"/>
                  </a:lnTo>
                  <a:cubicBezTo>
                    <a:pt x="13345" y="54194"/>
                    <a:pt x="1634" y="100128"/>
                    <a:pt x="1208" y="102855"/>
                  </a:cubicBezTo>
                  <a:cubicBezTo>
                    <a:pt x="143" y="107889"/>
                    <a:pt x="143" y="110616"/>
                    <a:pt x="143" y="113133"/>
                  </a:cubicBezTo>
                  <a:cubicBezTo>
                    <a:pt x="143" y="134317"/>
                    <a:pt x="13771" y="147740"/>
                    <a:pt x="31445" y="147740"/>
                  </a:cubicBezTo>
                  <a:cubicBezTo>
                    <a:pt x="58062" y="147740"/>
                    <a:pt x="86383" y="119215"/>
                    <a:pt x="86383" y="88173"/>
                  </a:cubicBezTo>
                  <a:cubicBezTo>
                    <a:pt x="86383" y="63633"/>
                    <a:pt x="69135" y="53146"/>
                    <a:pt x="54442" y="53146"/>
                  </a:cubicBezTo>
                  <a:cubicBezTo>
                    <a:pt x="43369" y="53146"/>
                    <a:pt x="34000" y="59228"/>
                    <a:pt x="27612" y="64682"/>
                  </a:cubicBezTo>
                  <a:lnTo>
                    <a:pt x="42305" y="6373"/>
                  </a:lnTo>
                  <a:close/>
                  <a:moveTo>
                    <a:pt x="31658" y="141867"/>
                  </a:moveTo>
                  <a:cubicBezTo>
                    <a:pt x="21224" y="141867"/>
                    <a:pt x="15262" y="132848"/>
                    <a:pt x="15262" y="120474"/>
                  </a:cubicBezTo>
                  <a:cubicBezTo>
                    <a:pt x="15262" y="112713"/>
                    <a:pt x="17178" y="105582"/>
                    <a:pt x="23140" y="81881"/>
                  </a:cubicBezTo>
                  <a:cubicBezTo>
                    <a:pt x="24418" y="77896"/>
                    <a:pt x="24418" y="77476"/>
                    <a:pt x="28464" y="72862"/>
                  </a:cubicBezTo>
                  <a:cubicBezTo>
                    <a:pt x="36555" y="63633"/>
                    <a:pt x="46138" y="59019"/>
                    <a:pt x="53803" y="59019"/>
                  </a:cubicBezTo>
                  <a:cubicBezTo>
                    <a:pt x="62108" y="59019"/>
                    <a:pt x="69348" y="65101"/>
                    <a:pt x="69348" y="79364"/>
                  </a:cubicBezTo>
                  <a:cubicBezTo>
                    <a:pt x="69348" y="87963"/>
                    <a:pt x="64663" y="109357"/>
                    <a:pt x="58275" y="121522"/>
                  </a:cubicBezTo>
                  <a:cubicBezTo>
                    <a:pt x="53165" y="131800"/>
                    <a:pt x="42518" y="141867"/>
                    <a:pt x="31658" y="141867"/>
                  </a:cubicBezTo>
                  <a:close/>
                </a:path>
              </a:pathLst>
            </a:custGeom>
            <a:solidFill>
              <a:srgbClr val="000000"/>
            </a:solidFill>
            <a:ln w="305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l-GR"/>
            </a:p>
          </p:txBody>
        </p:sp>
        <p:sp>
          <p:nvSpPr>
            <p:cNvPr id="25" name="Ελεύθερη σχεδίαση: Σχήμα 24">
              <a:extLst>
                <a:ext uri="{FF2B5EF4-FFF2-40B4-BE49-F238E27FC236}">
                  <a16:creationId xmlns:a16="http://schemas.microsoft.com/office/drawing/2014/main" id="{1DA7612F-9E61-FA6E-D929-2F3B14628E30}"/>
                </a:ext>
              </a:extLst>
            </p:cNvPr>
            <p:cNvSpPr/>
            <p:nvPr>
              <p:custDataLst>
                <p:tags r:id="rId47"/>
              </p:custDataLst>
            </p:nvPr>
          </p:nvSpPr>
          <p:spPr>
            <a:xfrm>
              <a:off x="5499871" y="3163661"/>
              <a:ext cx="109450" cy="92497"/>
            </a:xfrm>
            <a:custGeom>
              <a:avLst/>
              <a:gdLst>
                <a:gd name="connsiteX0" fmla="*/ 38050 w 109450"/>
                <a:gd name="connsiteY0" fmla="*/ 6170 h 92497"/>
                <a:gd name="connsiteX1" fmla="*/ 38476 w 109450"/>
                <a:gd name="connsiteY1" fmla="*/ 3024 h 92497"/>
                <a:gd name="connsiteX2" fmla="*/ 35069 w 109450"/>
                <a:gd name="connsiteY2" fmla="*/ 87 h 92497"/>
                <a:gd name="connsiteX3" fmla="*/ 21228 w 109450"/>
                <a:gd name="connsiteY3" fmla="*/ 1136 h 92497"/>
                <a:gd name="connsiteX4" fmla="*/ 9303 w 109450"/>
                <a:gd name="connsiteY4" fmla="*/ 2185 h 92497"/>
                <a:gd name="connsiteX5" fmla="*/ 3341 w 109450"/>
                <a:gd name="connsiteY5" fmla="*/ 7009 h 92497"/>
                <a:gd name="connsiteX6" fmla="*/ 8878 w 109450"/>
                <a:gd name="connsiteY6" fmla="*/ 9945 h 92497"/>
                <a:gd name="connsiteX7" fmla="*/ 19099 w 109450"/>
                <a:gd name="connsiteY7" fmla="*/ 13091 h 92497"/>
                <a:gd name="connsiteX8" fmla="*/ 17182 w 109450"/>
                <a:gd name="connsiteY8" fmla="*/ 21271 h 92497"/>
                <a:gd name="connsiteX9" fmla="*/ 6535 w 109450"/>
                <a:gd name="connsiteY9" fmla="*/ 63640 h 92497"/>
                <a:gd name="connsiteX10" fmla="*/ 147 w 109450"/>
                <a:gd name="connsiteY10" fmla="*/ 89648 h 92497"/>
                <a:gd name="connsiteX11" fmla="*/ 4193 w 109450"/>
                <a:gd name="connsiteY11" fmla="*/ 92584 h 92497"/>
                <a:gd name="connsiteX12" fmla="*/ 7600 w 109450"/>
                <a:gd name="connsiteY12" fmla="*/ 92584 h 92497"/>
                <a:gd name="connsiteX13" fmla="*/ 76379 w 109450"/>
                <a:gd name="connsiteY13" fmla="*/ 59864 h 92497"/>
                <a:gd name="connsiteX14" fmla="*/ 109597 w 109450"/>
                <a:gd name="connsiteY14" fmla="*/ 6799 h 92497"/>
                <a:gd name="connsiteX15" fmla="*/ 102357 w 109450"/>
                <a:gd name="connsiteY15" fmla="*/ 87 h 92497"/>
                <a:gd name="connsiteX16" fmla="*/ 91498 w 109450"/>
                <a:gd name="connsiteY16" fmla="*/ 11833 h 92497"/>
                <a:gd name="connsiteX17" fmla="*/ 18247 w 109450"/>
                <a:gd name="connsiteY17" fmla="*/ 84194 h 92497"/>
                <a:gd name="connsiteX18" fmla="*/ 38050 w 109450"/>
                <a:gd name="connsiteY18" fmla="*/ 6170 h 92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09450" h="92497">
                  <a:moveTo>
                    <a:pt x="38050" y="6170"/>
                  </a:moveTo>
                  <a:cubicBezTo>
                    <a:pt x="38263" y="5331"/>
                    <a:pt x="38476" y="4072"/>
                    <a:pt x="38476" y="3024"/>
                  </a:cubicBezTo>
                  <a:cubicBezTo>
                    <a:pt x="38476" y="2814"/>
                    <a:pt x="38476" y="87"/>
                    <a:pt x="35069" y="87"/>
                  </a:cubicBezTo>
                  <a:cubicBezTo>
                    <a:pt x="34856" y="87"/>
                    <a:pt x="22719" y="1136"/>
                    <a:pt x="21228" y="1136"/>
                  </a:cubicBezTo>
                  <a:cubicBezTo>
                    <a:pt x="17182" y="1555"/>
                    <a:pt x="13349" y="1765"/>
                    <a:pt x="9303" y="2185"/>
                  </a:cubicBezTo>
                  <a:cubicBezTo>
                    <a:pt x="5896" y="2394"/>
                    <a:pt x="3341" y="2604"/>
                    <a:pt x="3341" y="7009"/>
                  </a:cubicBezTo>
                  <a:cubicBezTo>
                    <a:pt x="3341" y="9945"/>
                    <a:pt x="6322" y="9945"/>
                    <a:pt x="8878" y="9945"/>
                  </a:cubicBezTo>
                  <a:cubicBezTo>
                    <a:pt x="19099" y="9945"/>
                    <a:pt x="19099" y="11204"/>
                    <a:pt x="19099" y="13091"/>
                  </a:cubicBezTo>
                  <a:cubicBezTo>
                    <a:pt x="19099" y="14350"/>
                    <a:pt x="18034" y="18545"/>
                    <a:pt x="17182" y="21271"/>
                  </a:cubicBezTo>
                  <a:lnTo>
                    <a:pt x="6535" y="63640"/>
                  </a:lnTo>
                  <a:cubicBezTo>
                    <a:pt x="1212" y="84614"/>
                    <a:pt x="147" y="88809"/>
                    <a:pt x="147" y="89648"/>
                  </a:cubicBezTo>
                  <a:cubicBezTo>
                    <a:pt x="147" y="92584"/>
                    <a:pt x="3341" y="92584"/>
                    <a:pt x="4193" y="92584"/>
                  </a:cubicBezTo>
                  <a:lnTo>
                    <a:pt x="7600" y="92584"/>
                  </a:lnTo>
                  <a:cubicBezTo>
                    <a:pt x="26551" y="89648"/>
                    <a:pt x="53595" y="79790"/>
                    <a:pt x="76379" y="59864"/>
                  </a:cubicBezTo>
                  <a:cubicBezTo>
                    <a:pt x="105339" y="34485"/>
                    <a:pt x="109597" y="7218"/>
                    <a:pt x="109597" y="6799"/>
                  </a:cubicBezTo>
                  <a:cubicBezTo>
                    <a:pt x="109597" y="3024"/>
                    <a:pt x="106616" y="87"/>
                    <a:pt x="102357" y="87"/>
                  </a:cubicBezTo>
                  <a:cubicBezTo>
                    <a:pt x="94905" y="87"/>
                    <a:pt x="93414" y="5960"/>
                    <a:pt x="91498" y="11833"/>
                  </a:cubicBezTo>
                  <a:cubicBezTo>
                    <a:pt x="82980" y="41616"/>
                    <a:pt x="54446" y="73707"/>
                    <a:pt x="18247" y="84194"/>
                  </a:cubicBezTo>
                  <a:lnTo>
                    <a:pt x="38050" y="6170"/>
                  </a:lnTo>
                  <a:close/>
                </a:path>
              </a:pathLst>
            </a:custGeom>
            <a:solidFill>
              <a:srgbClr val="000000"/>
            </a:solidFill>
            <a:ln w="305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l-GR"/>
            </a:p>
          </p:txBody>
        </p:sp>
        <p:sp>
          <p:nvSpPr>
            <p:cNvPr id="27" name="Ελεύθερη σχεδίαση: Σχήμα 26">
              <a:extLst>
                <a:ext uri="{FF2B5EF4-FFF2-40B4-BE49-F238E27FC236}">
                  <a16:creationId xmlns:a16="http://schemas.microsoft.com/office/drawing/2014/main" id="{013A0901-CA2F-A5EA-3032-0DA9578514B0}"/>
                </a:ext>
              </a:extLst>
            </p:cNvPr>
            <p:cNvSpPr/>
            <p:nvPr>
              <p:custDataLst>
                <p:tags r:id="rId48"/>
              </p:custDataLst>
            </p:nvPr>
          </p:nvSpPr>
          <p:spPr>
            <a:xfrm>
              <a:off x="5661848" y="3150322"/>
              <a:ext cx="35591" cy="89590"/>
            </a:xfrm>
            <a:custGeom>
              <a:avLst/>
              <a:gdLst>
                <a:gd name="connsiteX0" fmla="*/ 35743 w 35591"/>
                <a:gd name="connsiteY0" fmla="*/ 31546 h 89590"/>
                <a:gd name="connsiteX1" fmla="*/ 16275 w 35591"/>
                <a:gd name="connsiteY1" fmla="*/ 85 h 89590"/>
                <a:gd name="connsiteX2" fmla="*/ 152 w 35591"/>
                <a:gd name="connsiteY2" fmla="*/ 15965 h 89590"/>
                <a:gd name="connsiteX3" fmla="*/ 16275 w 35591"/>
                <a:gd name="connsiteY3" fmla="*/ 31846 h 89590"/>
                <a:gd name="connsiteX4" fmla="*/ 26921 w 35591"/>
                <a:gd name="connsiteY4" fmla="*/ 27951 h 89590"/>
                <a:gd name="connsiteX5" fmla="*/ 28442 w 35591"/>
                <a:gd name="connsiteY5" fmla="*/ 27052 h 89590"/>
                <a:gd name="connsiteX6" fmla="*/ 29051 w 35591"/>
                <a:gd name="connsiteY6" fmla="*/ 31546 h 89590"/>
                <a:gd name="connsiteX7" fmla="*/ 8365 w 35591"/>
                <a:gd name="connsiteY7" fmla="*/ 81585 h 89590"/>
                <a:gd name="connsiteX8" fmla="*/ 5019 w 35591"/>
                <a:gd name="connsiteY8" fmla="*/ 86379 h 89590"/>
                <a:gd name="connsiteX9" fmla="*/ 8061 w 35591"/>
                <a:gd name="connsiteY9" fmla="*/ 89675 h 89590"/>
                <a:gd name="connsiteX10" fmla="*/ 35743 w 35591"/>
                <a:gd name="connsiteY10" fmla="*/ 31546 h 89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591" h="89590">
                  <a:moveTo>
                    <a:pt x="35743" y="31546"/>
                  </a:moveTo>
                  <a:cubicBezTo>
                    <a:pt x="35743" y="11770"/>
                    <a:pt x="28138" y="85"/>
                    <a:pt x="16275" y="85"/>
                  </a:cubicBezTo>
                  <a:cubicBezTo>
                    <a:pt x="6236" y="85"/>
                    <a:pt x="152" y="7576"/>
                    <a:pt x="152" y="15965"/>
                  </a:cubicBezTo>
                  <a:cubicBezTo>
                    <a:pt x="152" y="24055"/>
                    <a:pt x="6236" y="31846"/>
                    <a:pt x="16275" y="31846"/>
                  </a:cubicBezTo>
                  <a:cubicBezTo>
                    <a:pt x="19925" y="31846"/>
                    <a:pt x="23879" y="30647"/>
                    <a:pt x="26921" y="27951"/>
                  </a:cubicBezTo>
                  <a:cubicBezTo>
                    <a:pt x="27834" y="27351"/>
                    <a:pt x="28138" y="27052"/>
                    <a:pt x="28442" y="27052"/>
                  </a:cubicBezTo>
                  <a:cubicBezTo>
                    <a:pt x="28747" y="27052"/>
                    <a:pt x="29051" y="27351"/>
                    <a:pt x="29051" y="31546"/>
                  </a:cubicBezTo>
                  <a:cubicBezTo>
                    <a:pt x="29051" y="53719"/>
                    <a:pt x="18404" y="71697"/>
                    <a:pt x="8365" y="81585"/>
                  </a:cubicBezTo>
                  <a:cubicBezTo>
                    <a:pt x="5019" y="84881"/>
                    <a:pt x="5019" y="85480"/>
                    <a:pt x="5019" y="86379"/>
                  </a:cubicBezTo>
                  <a:cubicBezTo>
                    <a:pt x="5019" y="88477"/>
                    <a:pt x="6540" y="89675"/>
                    <a:pt x="8061" y="89675"/>
                  </a:cubicBezTo>
                  <a:cubicBezTo>
                    <a:pt x="11407" y="89675"/>
                    <a:pt x="35743" y="66603"/>
                    <a:pt x="35743" y="31546"/>
                  </a:cubicBezTo>
                  <a:close/>
                </a:path>
              </a:pathLst>
            </a:custGeom>
            <a:solidFill>
              <a:srgbClr val="000000"/>
            </a:solidFill>
            <a:ln w="305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l-GR"/>
            </a:p>
          </p:txBody>
        </p:sp>
        <p:sp>
          <p:nvSpPr>
            <p:cNvPr id="28" name="Ελεύθερη σχεδίαση: Σχήμα 27">
              <a:extLst>
                <a:ext uri="{FF2B5EF4-FFF2-40B4-BE49-F238E27FC236}">
                  <a16:creationId xmlns:a16="http://schemas.microsoft.com/office/drawing/2014/main" id="{4AD6C07A-B2C3-7B69-03E1-7BFD9C82ABDB}"/>
                </a:ext>
              </a:extLst>
            </p:cNvPr>
            <p:cNvSpPr/>
            <p:nvPr>
              <p:custDataLst>
                <p:tags r:id="rId49"/>
              </p:custDataLst>
            </p:nvPr>
          </p:nvSpPr>
          <p:spPr>
            <a:xfrm>
              <a:off x="6383693" y="3049645"/>
              <a:ext cx="139626" cy="193863"/>
            </a:xfrm>
            <a:custGeom>
              <a:avLst/>
              <a:gdLst>
                <a:gd name="connsiteX0" fmla="*/ 138890 w 139626"/>
                <a:gd name="connsiteY0" fmla="*/ 19561 h 193863"/>
                <a:gd name="connsiteX1" fmla="*/ 139803 w 139626"/>
                <a:gd name="connsiteY1" fmla="*/ 14167 h 193863"/>
                <a:gd name="connsiteX2" fmla="*/ 130981 w 139626"/>
                <a:gd name="connsiteY2" fmla="*/ 6077 h 193863"/>
                <a:gd name="connsiteX3" fmla="*/ 118509 w 139626"/>
                <a:gd name="connsiteY3" fmla="*/ 18962 h 193863"/>
                <a:gd name="connsiteX4" fmla="*/ 90219 w 139626"/>
                <a:gd name="connsiteY4" fmla="*/ 85 h 193863"/>
                <a:gd name="connsiteX5" fmla="*/ 17820 w 139626"/>
                <a:gd name="connsiteY5" fmla="*/ 85181 h 193863"/>
                <a:gd name="connsiteX6" fmla="*/ 58278 w 139626"/>
                <a:gd name="connsiteY6" fmla="*/ 132523 h 193863"/>
                <a:gd name="connsiteX7" fmla="*/ 93565 w 139626"/>
                <a:gd name="connsiteY7" fmla="*/ 115144 h 193863"/>
                <a:gd name="connsiteX8" fmla="*/ 93869 w 139626"/>
                <a:gd name="connsiteY8" fmla="*/ 115444 h 193863"/>
                <a:gd name="connsiteX9" fmla="*/ 83831 w 139626"/>
                <a:gd name="connsiteY9" fmla="*/ 154996 h 193863"/>
                <a:gd name="connsiteX10" fmla="*/ 40026 w 139626"/>
                <a:gd name="connsiteY10" fmla="*/ 187356 h 193863"/>
                <a:gd name="connsiteX11" fmla="*/ 15690 w 139626"/>
                <a:gd name="connsiteY11" fmla="*/ 184360 h 193863"/>
                <a:gd name="connsiteX12" fmla="*/ 28163 w 139626"/>
                <a:gd name="connsiteY12" fmla="*/ 168779 h 193863"/>
                <a:gd name="connsiteX13" fmla="*/ 16603 w 139626"/>
                <a:gd name="connsiteY13" fmla="*/ 158291 h 193863"/>
                <a:gd name="connsiteX14" fmla="*/ 176 w 139626"/>
                <a:gd name="connsiteY14" fmla="*/ 175670 h 193863"/>
                <a:gd name="connsiteX15" fmla="*/ 40635 w 139626"/>
                <a:gd name="connsiteY15" fmla="*/ 193948 h 193863"/>
                <a:gd name="connsiteX16" fmla="*/ 105124 w 139626"/>
                <a:gd name="connsiteY16" fmla="*/ 152598 h 193863"/>
                <a:gd name="connsiteX17" fmla="*/ 138890 w 139626"/>
                <a:gd name="connsiteY17" fmla="*/ 19561 h 193863"/>
                <a:gd name="connsiteX18" fmla="*/ 99345 w 139626"/>
                <a:gd name="connsiteY18" fmla="*/ 94170 h 193863"/>
                <a:gd name="connsiteX19" fmla="*/ 83831 w 139626"/>
                <a:gd name="connsiteY19" fmla="*/ 115144 h 193863"/>
                <a:gd name="connsiteX20" fmla="*/ 59191 w 139626"/>
                <a:gd name="connsiteY20" fmla="*/ 125931 h 193863"/>
                <a:gd name="connsiteX21" fmla="*/ 39418 w 139626"/>
                <a:gd name="connsiteY21" fmla="*/ 98365 h 193863"/>
                <a:gd name="connsiteX22" fmla="*/ 56453 w 139626"/>
                <a:gd name="connsiteY22" fmla="*/ 33344 h 193863"/>
                <a:gd name="connsiteX23" fmla="*/ 90523 w 139626"/>
                <a:gd name="connsiteY23" fmla="*/ 6677 h 193863"/>
                <a:gd name="connsiteX24" fmla="*/ 114859 w 139626"/>
                <a:gd name="connsiteY24" fmla="*/ 32445 h 193863"/>
                <a:gd name="connsiteX25" fmla="*/ 113946 w 139626"/>
                <a:gd name="connsiteY25" fmla="*/ 36940 h 193863"/>
                <a:gd name="connsiteX26" fmla="*/ 99345 w 139626"/>
                <a:gd name="connsiteY26" fmla="*/ 94170 h 193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39626" h="193863">
                  <a:moveTo>
                    <a:pt x="138890" y="19561"/>
                  </a:moveTo>
                  <a:cubicBezTo>
                    <a:pt x="139195" y="17763"/>
                    <a:pt x="139803" y="16265"/>
                    <a:pt x="139803" y="14167"/>
                  </a:cubicBezTo>
                  <a:cubicBezTo>
                    <a:pt x="139803" y="9074"/>
                    <a:pt x="136153" y="6077"/>
                    <a:pt x="130981" y="6077"/>
                  </a:cubicBezTo>
                  <a:cubicBezTo>
                    <a:pt x="127939" y="6077"/>
                    <a:pt x="119726" y="8175"/>
                    <a:pt x="118509" y="18962"/>
                  </a:cubicBezTo>
                  <a:cubicBezTo>
                    <a:pt x="113034" y="7875"/>
                    <a:pt x="102387" y="85"/>
                    <a:pt x="90219" y="85"/>
                  </a:cubicBezTo>
                  <a:cubicBezTo>
                    <a:pt x="55540" y="85"/>
                    <a:pt x="17820" y="42033"/>
                    <a:pt x="17820" y="85181"/>
                  </a:cubicBezTo>
                  <a:cubicBezTo>
                    <a:pt x="17820" y="114845"/>
                    <a:pt x="36376" y="132523"/>
                    <a:pt x="58278" y="132523"/>
                  </a:cubicBezTo>
                  <a:cubicBezTo>
                    <a:pt x="76226" y="132523"/>
                    <a:pt x="90523" y="118440"/>
                    <a:pt x="93565" y="115144"/>
                  </a:cubicBezTo>
                  <a:lnTo>
                    <a:pt x="93869" y="115444"/>
                  </a:lnTo>
                  <a:cubicBezTo>
                    <a:pt x="87481" y="142111"/>
                    <a:pt x="83831" y="154396"/>
                    <a:pt x="83831" y="154996"/>
                  </a:cubicBezTo>
                  <a:cubicBezTo>
                    <a:pt x="82614" y="157692"/>
                    <a:pt x="72271" y="187356"/>
                    <a:pt x="40026" y="187356"/>
                  </a:cubicBezTo>
                  <a:cubicBezTo>
                    <a:pt x="34247" y="187356"/>
                    <a:pt x="24208" y="187056"/>
                    <a:pt x="15690" y="184360"/>
                  </a:cubicBezTo>
                  <a:cubicBezTo>
                    <a:pt x="24816" y="181663"/>
                    <a:pt x="28163" y="173872"/>
                    <a:pt x="28163" y="168779"/>
                  </a:cubicBezTo>
                  <a:cubicBezTo>
                    <a:pt x="28163" y="163985"/>
                    <a:pt x="24816" y="158291"/>
                    <a:pt x="16603" y="158291"/>
                  </a:cubicBezTo>
                  <a:cubicBezTo>
                    <a:pt x="9911" y="158291"/>
                    <a:pt x="176" y="163685"/>
                    <a:pt x="176" y="175670"/>
                  </a:cubicBezTo>
                  <a:cubicBezTo>
                    <a:pt x="176" y="187955"/>
                    <a:pt x="11432" y="193948"/>
                    <a:pt x="40635" y="193948"/>
                  </a:cubicBezTo>
                  <a:cubicBezTo>
                    <a:pt x="78659" y="193948"/>
                    <a:pt x="100562" y="170576"/>
                    <a:pt x="105124" y="152598"/>
                  </a:cubicBezTo>
                  <a:lnTo>
                    <a:pt x="138890" y="19561"/>
                  </a:lnTo>
                  <a:close/>
                  <a:moveTo>
                    <a:pt x="99345" y="94170"/>
                  </a:moveTo>
                  <a:cubicBezTo>
                    <a:pt x="97520" y="101960"/>
                    <a:pt x="90523" y="109451"/>
                    <a:pt x="83831" y="115144"/>
                  </a:cubicBezTo>
                  <a:cubicBezTo>
                    <a:pt x="77443" y="120538"/>
                    <a:pt x="68012" y="125931"/>
                    <a:pt x="59191" y="125931"/>
                  </a:cubicBezTo>
                  <a:cubicBezTo>
                    <a:pt x="43981" y="125931"/>
                    <a:pt x="39418" y="110350"/>
                    <a:pt x="39418" y="98365"/>
                  </a:cubicBezTo>
                  <a:cubicBezTo>
                    <a:pt x="39418" y="83982"/>
                    <a:pt x="48240" y="48625"/>
                    <a:pt x="56453" y="33344"/>
                  </a:cubicBezTo>
                  <a:cubicBezTo>
                    <a:pt x="64666" y="18662"/>
                    <a:pt x="77747" y="6677"/>
                    <a:pt x="90523" y="6677"/>
                  </a:cubicBezTo>
                  <a:cubicBezTo>
                    <a:pt x="110600" y="6677"/>
                    <a:pt x="114859" y="30947"/>
                    <a:pt x="114859" y="32445"/>
                  </a:cubicBezTo>
                  <a:cubicBezTo>
                    <a:pt x="114859" y="33943"/>
                    <a:pt x="114250" y="35741"/>
                    <a:pt x="113946" y="36940"/>
                  </a:cubicBezTo>
                  <a:lnTo>
                    <a:pt x="99345" y="94170"/>
                  </a:lnTo>
                  <a:close/>
                </a:path>
              </a:pathLst>
            </a:custGeom>
            <a:solidFill>
              <a:srgbClr val="000000"/>
            </a:solidFill>
            <a:ln w="305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l-GR"/>
            </a:p>
          </p:txBody>
        </p:sp>
        <p:sp>
          <p:nvSpPr>
            <p:cNvPr id="29" name="Ελεύθερη σχεδίαση: Σχήμα 28">
              <a:extLst>
                <a:ext uri="{FF2B5EF4-FFF2-40B4-BE49-F238E27FC236}">
                  <a16:creationId xmlns:a16="http://schemas.microsoft.com/office/drawing/2014/main" id="{9DDB7A06-AAFC-F253-138A-B6987C6DDAF6}"/>
                </a:ext>
              </a:extLst>
            </p:cNvPr>
            <p:cNvSpPr/>
            <p:nvPr>
              <p:custDataLst>
                <p:tags r:id="rId50"/>
              </p:custDataLst>
            </p:nvPr>
          </p:nvSpPr>
          <p:spPr>
            <a:xfrm>
              <a:off x="6545784" y="2965869"/>
              <a:ext cx="126911" cy="137382"/>
            </a:xfrm>
            <a:custGeom>
              <a:avLst/>
              <a:gdLst>
                <a:gd name="connsiteX0" fmla="*/ 1033 w 126911"/>
                <a:gd name="connsiteY0" fmla="*/ 126346 h 137382"/>
                <a:gd name="connsiteX1" fmla="*/ 182 w 126911"/>
                <a:gd name="connsiteY1" fmla="*/ 130751 h 137382"/>
                <a:gd name="connsiteX2" fmla="*/ 7421 w 126911"/>
                <a:gd name="connsiteY2" fmla="*/ 137463 h 137382"/>
                <a:gd name="connsiteX3" fmla="*/ 17643 w 126911"/>
                <a:gd name="connsiteY3" fmla="*/ 126976 h 137382"/>
                <a:gd name="connsiteX4" fmla="*/ 27438 w 126911"/>
                <a:gd name="connsiteY4" fmla="*/ 88592 h 137382"/>
                <a:gd name="connsiteX5" fmla="*/ 50222 w 126911"/>
                <a:gd name="connsiteY5" fmla="*/ 94675 h 137382"/>
                <a:gd name="connsiteX6" fmla="*/ 80885 w 126911"/>
                <a:gd name="connsiteY6" fmla="*/ 79573 h 137382"/>
                <a:gd name="connsiteX7" fmla="*/ 102818 w 126911"/>
                <a:gd name="connsiteY7" fmla="*/ 94675 h 137382"/>
                <a:gd name="connsiteX8" fmla="*/ 119640 w 126911"/>
                <a:gd name="connsiteY8" fmla="*/ 83559 h 137382"/>
                <a:gd name="connsiteX9" fmla="*/ 127093 w 126911"/>
                <a:gd name="connsiteY9" fmla="*/ 62584 h 137382"/>
                <a:gd name="connsiteX10" fmla="*/ 123686 w 126911"/>
                <a:gd name="connsiteY10" fmla="*/ 59858 h 137382"/>
                <a:gd name="connsiteX11" fmla="*/ 119001 w 126911"/>
                <a:gd name="connsiteY11" fmla="*/ 66360 h 137382"/>
                <a:gd name="connsiteX12" fmla="*/ 103457 w 126911"/>
                <a:gd name="connsiteY12" fmla="*/ 88802 h 137382"/>
                <a:gd name="connsiteX13" fmla="*/ 96430 w 126911"/>
                <a:gd name="connsiteY13" fmla="*/ 78525 h 137382"/>
                <a:gd name="connsiteX14" fmla="*/ 99624 w 126911"/>
                <a:gd name="connsiteY14" fmla="*/ 61955 h 137382"/>
                <a:gd name="connsiteX15" fmla="*/ 104308 w 126911"/>
                <a:gd name="connsiteY15" fmla="*/ 43078 h 137382"/>
                <a:gd name="connsiteX16" fmla="*/ 109206 w 126911"/>
                <a:gd name="connsiteY16" fmla="*/ 24411 h 137382"/>
                <a:gd name="connsiteX17" fmla="*/ 112826 w 126911"/>
                <a:gd name="connsiteY17" fmla="*/ 8890 h 137382"/>
                <a:gd name="connsiteX18" fmla="*/ 105799 w 126911"/>
                <a:gd name="connsiteY18" fmla="*/ 2178 h 137382"/>
                <a:gd name="connsiteX19" fmla="*/ 97068 w 126911"/>
                <a:gd name="connsiteY19" fmla="*/ 7212 h 137382"/>
                <a:gd name="connsiteX20" fmla="*/ 93661 w 126911"/>
                <a:gd name="connsiteY20" fmla="*/ 19377 h 137382"/>
                <a:gd name="connsiteX21" fmla="*/ 89190 w 126911"/>
                <a:gd name="connsiteY21" fmla="*/ 36786 h 137382"/>
                <a:gd name="connsiteX22" fmla="*/ 82589 w 126911"/>
                <a:gd name="connsiteY22" fmla="*/ 63004 h 137382"/>
                <a:gd name="connsiteX23" fmla="*/ 79182 w 126911"/>
                <a:gd name="connsiteY23" fmla="*/ 71393 h 137382"/>
                <a:gd name="connsiteX24" fmla="*/ 51074 w 126911"/>
                <a:gd name="connsiteY24" fmla="*/ 88802 h 137382"/>
                <a:gd name="connsiteX25" fmla="*/ 33613 w 126911"/>
                <a:gd name="connsiteY25" fmla="*/ 70135 h 137382"/>
                <a:gd name="connsiteX26" fmla="*/ 37233 w 126911"/>
                <a:gd name="connsiteY26" fmla="*/ 50629 h 137382"/>
                <a:gd name="connsiteX27" fmla="*/ 41917 w 126911"/>
                <a:gd name="connsiteY27" fmla="*/ 31752 h 137382"/>
                <a:gd name="connsiteX28" fmla="*/ 44899 w 126911"/>
                <a:gd name="connsiteY28" fmla="*/ 20006 h 137382"/>
                <a:gd name="connsiteX29" fmla="*/ 48093 w 126911"/>
                <a:gd name="connsiteY29" fmla="*/ 6792 h 137382"/>
                <a:gd name="connsiteX30" fmla="*/ 40853 w 126911"/>
                <a:gd name="connsiteY30" fmla="*/ 81 h 137382"/>
                <a:gd name="connsiteX31" fmla="*/ 30632 w 126911"/>
                <a:gd name="connsiteY31" fmla="*/ 9939 h 137382"/>
                <a:gd name="connsiteX32" fmla="*/ 1033 w 126911"/>
                <a:gd name="connsiteY32" fmla="*/ 126346 h 137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26911" h="137382">
                  <a:moveTo>
                    <a:pt x="1033" y="126346"/>
                  </a:moveTo>
                  <a:cubicBezTo>
                    <a:pt x="182" y="129493"/>
                    <a:pt x="182" y="130541"/>
                    <a:pt x="182" y="130751"/>
                  </a:cubicBezTo>
                  <a:cubicBezTo>
                    <a:pt x="182" y="135365"/>
                    <a:pt x="4014" y="137463"/>
                    <a:pt x="7421" y="137463"/>
                  </a:cubicBezTo>
                  <a:cubicBezTo>
                    <a:pt x="15087" y="137463"/>
                    <a:pt x="16791" y="130541"/>
                    <a:pt x="17643" y="126976"/>
                  </a:cubicBezTo>
                  <a:cubicBezTo>
                    <a:pt x="18068" y="125927"/>
                    <a:pt x="22327" y="109147"/>
                    <a:pt x="27438" y="88592"/>
                  </a:cubicBezTo>
                  <a:cubicBezTo>
                    <a:pt x="34039" y="92997"/>
                    <a:pt x="42556" y="94675"/>
                    <a:pt x="50222" y="94675"/>
                  </a:cubicBezTo>
                  <a:cubicBezTo>
                    <a:pt x="68535" y="94675"/>
                    <a:pt x="80459" y="79993"/>
                    <a:pt x="80885" y="79573"/>
                  </a:cubicBezTo>
                  <a:cubicBezTo>
                    <a:pt x="84931" y="94046"/>
                    <a:pt x="99624" y="94675"/>
                    <a:pt x="102818" y="94675"/>
                  </a:cubicBezTo>
                  <a:cubicBezTo>
                    <a:pt x="110483" y="94675"/>
                    <a:pt x="115807" y="90061"/>
                    <a:pt x="119640" y="83559"/>
                  </a:cubicBezTo>
                  <a:cubicBezTo>
                    <a:pt x="124324" y="75379"/>
                    <a:pt x="127093" y="63423"/>
                    <a:pt x="127093" y="62584"/>
                  </a:cubicBezTo>
                  <a:cubicBezTo>
                    <a:pt x="127093" y="59858"/>
                    <a:pt x="124324" y="59858"/>
                    <a:pt x="123686" y="59858"/>
                  </a:cubicBezTo>
                  <a:cubicBezTo>
                    <a:pt x="120704" y="59858"/>
                    <a:pt x="120492" y="60697"/>
                    <a:pt x="119001" y="66360"/>
                  </a:cubicBezTo>
                  <a:cubicBezTo>
                    <a:pt x="116446" y="76427"/>
                    <a:pt x="112400" y="88802"/>
                    <a:pt x="103457" y="88802"/>
                  </a:cubicBezTo>
                  <a:cubicBezTo>
                    <a:pt x="97920" y="88802"/>
                    <a:pt x="96430" y="84188"/>
                    <a:pt x="96430" y="78525"/>
                  </a:cubicBezTo>
                  <a:cubicBezTo>
                    <a:pt x="96430" y="74959"/>
                    <a:pt x="98133" y="67408"/>
                    <a:pt x="99624" y="61955"/>
                  </a:cubicBezTo>
                  <a:cubicBezTo>
                    <a:pt x="101114" y="56292"/>
                    <a:pt x="103244" y="47692"/>
                    <a:pt x="104308" y="43078"/>
                  </a:cubicBezTo>
                  <a:lnTo>
                    <a:pt x="109206" y="24411"/>
                  </a:lnTo>
                  <a:cubicBezTo>
                    <a:pt x="110483" y="19167"/>
                    <a:pt x="112826" y="9939"/>
                    <a:pt x="112826" y="8890"/>
                  </a:cubicBezTo>
                  <a:cubicBezTo>
                    <a:pt x="112826" y="4695"/>
                    <a:pt x="109419" y="2178"/>
                    <a:pt x="105799" y="2178"/>
                  </a:cubicBezTo>
                  <a:cubicBezTo>
                    <a:pt x="103457" y="2178"/>
                    <a:pt x="99411" y="3227"/>
                    <a:pt x="97068" y="7212"/>
                  </a:cubicBezTo>
                  <a:cubicBezTo>
                    <a:pt x="96430" y="8470"/>
                    <a:pt x="94726" y="15182"/>
                    <a:pt x="93661" y="19377"/>
                  </a:cubicBezTo>
                  <a:lnTo>
                    <a:pt x="89190" y="36786"/>
                  </a:lnTo>
                  <a:lnTo>
                    <a:pt x="82589" y="63004"/>
                  </a:lnTo>
                  <a:cubicBezTo>
                    <a:pt x="81098" y="68247"/>
                    <a:pt x="81098" y="68667"/>
                    <a:pt x="79182" y="71393"/>
                  </a:cubicBezTo>
                  <a:cubicBezTo>
                    <a:pt x="72581" y="80622"/>
                    <a:pt x="63211" y="88802"/>
                    <a:pt x="51074" y="88802"/>
                  </a:cubicBezTo>
                  <a:cubicBezTo>
                    <a:pt x="33613" y="88802"/>
                    <a:pt x="33613" y="73910"/>
                    <a:pt x="33613" y="70135"/>
                  </a:cubicBezTo>
                  <a:cubicBezTo>
                    <a:pt x="33613" y="64682"/>
                    <a:pt x="34252" y="61955"/>
                    <a:pt x="37233" y="50629"/>
                  </a:cubicBezTo>
                  <a:cubicBezTo>
                    <a:pt x="39362" y="41400"/>
                    <a:pt x="39788" y="39932"/>
                    <a:pt x="41917" y="31752"/>
                  </a:cubicBezTo>
                  <a:lnTo>
                    <a:pt x="44899" y="20006"/>
                  </a:lnTo>
                  <a:cubicBezTo>
                    <a:pt x="45963" y="15602"/>
                    <a:pt x="48093" y="7631"/>
                    <a:pt x="48093" y="6792"/>
                  </a:cubicBezTo>
                  <a:cubicBezTo>
                    <a:pt x="48093" y="3017"/>
                    <a:pt x="45111" y="81"/>
                    <a:pt x="40853" y="81"/>
                  </a:cubicBezTo>
                  <a:cubicBezTo>
                    <a:pt x="33187" y="81"/>
                    <a:pt x="31271" y="7422"/>
                    <a:pt x="30632" y="9939"/>
                  </a:cubicBezTo>
                  <a:lnTo>
                    <a:pt x="1033" y="126346"/>
                  </a:lnTo>
                  <a:close/>
                </a:path>
              </a:pathLst>
            </a:custGeom>
            <a:solidFill>
              <a:srgbClr val="000000"/>
            </a:solidFill>
            <a:ln w="305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l-GR"/>
            </a:p>
          </p:txBody>
        </p:sp>
        <p:sp>
          <p:nvSpPr>
            <p:cNvPr id="30" name="Ελεύθερη σχεδίαση: Σχήμα 29">
              <a:extLst>
                <a:ext uri="{FF2B5EF4-FFF2-40B4-BE49-F238E27FC236}">
                  <a16:creationId xmlns:a16="http://schemas.microsoft.com/office/drawing/2014/main" id="{70F07466-36D3-7C66-2D26-BF4FD560D55D}"/>
                </a:ext>
              </a:extLst>
            </p:cNvPr>
            <p:cNvSpPr/>
            <p:nvPr>
              <p:custDataLst>
                <p:tags r:id="rId51"/>
              </p:custDataLst>
            </p:nvPr>
          </p:nvSpPr>
          <p:spPr>
            <a:xfrm>
              <a:off x="6698592" y="2965869"/>
              <a:ext cx="109450" cy="92497"/>
            </a:xfrm>
            <a:custGeom>
              <a:avLst/>
              <a:gdLst>
                <a:gd name="connsiteX0" fmla="*/ 38089 w 109450"/>
                <a:gd name="connsiteY0" fmla="*/ 6163 h 92497"/>
                <a:gd name="connsiteX1" fmla="*/ 38515 w 109450"/>
                <a:gd name="connsiteY1" fmla="*/ 3017 h 92497"/>
                <a:gd name="connsiteX2" fmla="*/ 35108 w 109450"/>
                <a:gd name="connsiteY2" fmla="*/ 81 h 92497"/>
                <a:gd name="connsiteX3" fmla="*/ 21267 w 109450"/>
                <a:gd name="connsiteY3" fmla="*/ 1129 h 92497"/>
                <a:gd name="connsiteX4" fmla="*/ 9343 w 109450"/>
                <a:gd name="connsiteY4" fmla="*/ 2178 h 92497"/>
                <a:gd name="connsiteX5" fmla="*/ 3380 w 109450"/>
                <a:gd name="connsiteY5" fmla="*/ 7002 h 92497"/>
                <a:gd name="connsiteX6" fmla="*/ 8917 w 109450"/>
                <a:gd name="connsiteY6" fmla="*/ 9939 h 92497"/>
                <a:gd name="connsiteX7" fmla="*/ 19138 w 109450"/>
                <a:gd name="connsiteY7" fmla="*/ 13085 h 92497"/>
                <a:gd name="connsiteX8" fmla="*/ 17221 w 109450"/>
                <a:gd name="connsiteY8" fmla="*/ 21265 h 92497"/>
                <a:gd name="connsiteX9" fmla="*/ 6575 w 109450"/>
                <a:gd name="connsiteY9" fmla="*/ 63633 h 92497"/>
                <a:gd name="connsiteX10" fmla="*/ 186 w 109450"/>
                <a:gd name="connsiteY10" fmla="*/ 89641 h 92497"/>
                <a:gd name="connsiteX11" fmla="*/ 4232 w 109450"/>
                <a:gd name="connsiteY11" fmla="*/ 92578 h 92497"/>
                <a:gd name="connsiteX12" fmla="*/ 7639 w 109450"/>
                <a:gd name="connsiteY12" fmla="*/ 92578 h 92497"/>
                <a:gd name="connsiteX13" fmla="*/ 76418 w 109450"/>
                <a:gd name="connsiteY13" fmla="*/ 59858 h 92497"/>
                <a:gd name="connsiteX14" fmla="*/ 109637 w 109450"/>
                <a:gd name="connsiteY14" fmla="*/ 6792 h 92497"/>
                <a:gd name="connsiteX15" fmla="*/ 102397 w 109450"/>
                <a:gd name="connsiteY15" fmla="*/ 81 h 92497"/>
                <a:gd name="connsiteX16" fmla="*/ 91537 w 109450"/>
                <a:gd name="connsiteY16" fmla="*/ 11826 h 92497"/>
                <a:gd name="connsiteX17" fmla="*/ 18286 w 109450"/>
                <a:gd name="connsiteY17" fmla="*/ 84188 h 92497"/>
                <a:gd name="connsiteX18" fmla="*/ 38089 w 109450"/>
                <a:gd name="connsiteY18" fmla="*/ 6163 h 92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09450" h="92497">
                  <a:moveTo>
                    <a:pt x="38089" y="6163"/>
                  </a:moveTo>
                  <a:cubicBezTo>
                    <a:pt x="38302" y="5324"/>
                    <a:pt x="38515" y="4066"/>
                    <a:pt x="38515" y="3017"/>
                  </a:cubicBezTo>
                  <a:cubicBezTo>
                    <a:pt x="38515" y="2807"/>
                    <a:pt x="38515" y="81"/>
                    <a:pt x="35108" y="81"/>
                  </a:cubicBezTo>
                  <a:cubicBezTo>
                    <a:pt x="34895" y="81"/>
                    <a:pt x="22758" y="1129"/>
                    <a:pt x="21267" y="1129"/>
                  </a:cubicBezTo>
                  <a:cubicBezTo>
                    <a:pt x="17221" y="1549"/>
                    <a:pt x="13389" y="1759"/>
                    <a:pt x="9343" y="2178"/>
                  </a:cubicBezTo>
                  <a:cubicBezTo>
                    <a:pt x="5936" y="2388"/>
                    <a:pt x="3380" y="2597"/>
                    <a:pt x="3380" y="7002"/>
                  </a:cubicBezTo>
                  <a:cubicBezTo>
                    <a:pt x="3380" y="9939"/>
                    <a:pt x="6362" y="9939"/>
                    <a:pt x="8917" y="9939"/>
                  </a:cubicBezTo>
                  <a:cubicBezTo>
                    <a:pt x="19138" y="9939"/>
                    <a:pt x="19138" y="11197"/>
                    <a:pt x="19138" y="13085"/>
                  </a:cubicBezTo>
                  <a:cubicBezTo>
                    <a:pt x="19138" y="14343"/>
                    <a:pt x="18073" y="18538"/>
                    <a:pt x="17221" y="21265"/>
                  </a:cubicBezTo>
                  <a:lnTo>
                    <a:pt x="6575" y="63633"/>
                  </a:lnTo>
                  <a:cubicBezTo>
                    <a:pt x="1251" y="84607"/>
                    <a:pt x="186" y="88802"/>
                    <a:pt x="186" y="89641"/>
                  </a:cubicBezTo>
                  <a:cubicBezTo>
                    <a:pt x="186" y="92578"/>
                    <a:pt x="3380" y="92578"/>
                    <a:pt x="4232" y="92578"/>
                  </a:cubicBezTo>
                  <a:lnTo>
                    <a:pt x="7639" y="92578"/>
                  </a:lnTo>
                  <a:cubicBezTo>
                    <a:pt x="26591" y="89641"/>
                    <a:pt x="53634" y="79783"/>
                    <a:pt x="76418" y="59858"/>
                  </a:cubicBezTo>
                  <a:cubicBezTo>
                    <a:pt x="105378" y="34479"/>
                    <a:pt x="109637" y="7212"/>
                    <a:pt x="109637" y="6792"/>
                  </a:cubicBezTo>
                  <a:cubicBezTo>
                    <a:pt x="109637" y="3017"/>
                    <a:pt x="106655" y="81"/>
                    <a:pt x="102397" y="81"/>
                  </a:cubicBezTo>
                  <a:cubicBezTo>
                    <a:pt x="94944" y="81"/>
                    <a:pt x="93453" y="5953"/>
                    <a:pt x="91537" y="11826"/>
                  </a:cubicBezTo>
                  <a:cubicBezTo>
                    <a:pt x="83019" y="41610"/>
                    <a:pt x="54486" y="73701"/>
                    <a:pt x="18286" y="84188"/>
                  </a:cubicBezTo>
                  <a:lnTo>
                    <a:pt x="38089" y="6163"/>
                  </a:lnTo>
                  <a:close/>
                </a:path>
              </a:pathLst>
            </a:custGeom>
            <a:solidFill>
              <a:srgbClr val="000000"/>
            </a:solidFill>
            <a:ln w="305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l-GR"/>
            </a:p>
          </p:txBody>
        </p:sp>
        <p:sp>
          <p:nvSpPr>
            <p:cNvPr id="31" name="Ελεύθερη σχεδίαση: Σχήμα 30">
              <a:extLst>
                <a:ext uri="{FF2B5EF4-FFF2-40B4-BE49-F238E27FC236}">
                  <a16:creationId xmlns:a16="http://schemas.microsoft.com/office/drawing/2014/main" id="{514CBAFA-29CE-054C-51F7-1F6BEC1D1E50}"/>
                </a:ext>
              </a:extLst>
            </p:cNvPr>
            <p:cNvSpPr/>
            <p:nvPr>
              <p:custDataLst>
                <p:tags r:id="rId52"/>
              </p:custDataLst>
            </p:nvPr>
          </p:nvSpPr>
          <p:spPr>
            <a:xfrm>
              <a:off x="6935940" y="3072117"/>
              <a:ext cx="202291" cy="70114"/>
            </a:xfrm>
            <a:custGeom>
              <a:avLst/>
              <a:gdLst>
                <a:gd name="connsiteX0" fmla="*/ 192143 w 202291"/>
                <a:gd name="connsiteY0" fmla="*/ 12070 h 70114"/>
                <a:gd name="connsiteX1" fmla="*/ 202485 w 202291"/>
                <a:gd name="connsiteY1" fmla="*/ 6077 h 70114"/>
                <a:gd name="connsiteX2" fmla="*/ 192447 w 202291"/>
                <a:gd name="connsiteY2" fmla="*/ 85 h 70114"/>
                <a:gd name="connsiteX3" fmla="*/ 10233 w 202291"/>
                <a:gd name="connsiteY3" fmla="*/ 85 h 70114"/>
                <a:gd name="connsiteX4" fmla="*/ 194 w 202291"/>
                <a:gd name="connsiteY4" fmla="*/ 6077 h 70114"/>
                <a:gd name="connsiteX5" fmla="*/ 10537 w 202291"/>
                <a:gd name="connsiteY5" fmla="*/ 12070 h 70114"/>
                <a:gd name="connsiteX6" fmla="*/ 192143 w 202291"/>
                <a:gd name="connsiteY6" fmla="*/ 12070 h 70114"/>
                <a:gd name="connsiteX7" fmla="*/ 192447 w 202291"/>
                <a:gd name="connsiteY7" fmla="*/ 70199 h 70114"/>
                <a:gd name="connsiteX8" fmla="*/ 202485 w 202291"/>
                <a:gd name="connsiteY8" fmla="*/ 64206 h 70114"/>
                <a:gd name="connsiteX9" fmla="*/ 192143 w 202291"/>
                <a:gd name="connsiteY9" fmla="*/ 58214 h 70114"/>
                <a:gd name="connsiteX10" fmla="*/ 10537 w 202291"/>
                <a:gd name="connsiteY10" fmla="*/ 58214 h 70114"/>
                <a:gd name="connsiteX11" fmla="*/ 194 w 202291"/>
                <a:gd name="connsiteY11" fmla="*/ 64206 h 70114"/>
                <a:gd name="connsiteX12" fmla="*/ 10233 w 202291"/>
                <a:gd name="connsiteY12" fmla="*/ 70199 h 70114"/>
                <a:gd name="connsiteX13" fmla="*/ 192447 w 202291"/>
                <a:gd name="connsiteY13" fmla="*/ 70199 h 70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02291" h="70114">
                  <a:moveTo>
                    <a:pt x="192143" y="12070"/>
                  </a:moveTo>
                  <a:cubicBezTo>
                    <a:pt x="196706" y="12070"/>
                    <a:pt x="202485" y="12070"/>
                    <a:pt x="202485" y="6077"/>
                  </a:cubicBezTo>
                  <a:cubicBezTo>
                    <a:pt x="202485" y="85"/>
                    <a:pt x="196706" y="85"/>
                    <a:pt x="192447" y="85"/>
                  </a:cubicBezTo>
                  <a:lnTo>
                    <a:pt x="10233" y="85"/>
                  </a:lnTo>
                  <a:cubicBezTo>
                    <a:pt x="5974" y="85"/>
                    <a:pt x="194" y="85"/>
                    <a:pt x="194" y="6077"/>
                  </a:cubicBezTo>
                  <a:cubicBezTo>
                    <a:pt x="194" y="12070"/>
                    <a:pt x="5974" y="12070"/>
                    <a:pt x="10537" y="12070"/>
                  </a:cubicBezTo>
                  <a:lnTo>
                    <a:pt x="192143" y="12070"/>
                  </a:lnTo>
                  <a:close/>
                  <a:moveTo>
                    <a:pt x="192447" y="70199"/>
                  </a:moveTo>
                  <a:cubicBezTo>
                    <a:pt x="196706" y="70199"/>
                    <a:pt x="202485" y="70199"/>
                    <a:pt x="202485" y="64206"/>
                  </a:cubicBezTo>
                  <a:cubicBezTo>
                    <a:pt x="202485" y="58214"/>
                    <a:pt x="196706" y="58214"/>
                    <a:pt x="192143" y="58214"/>
                  </a:cubicBezTo>
                  <a:lnTo>
                    <a:pt x="10537" y="58214"/>
                  </a:lnTo>
                  <a:cubicBezTo>
                    <a:pt x="5974" y="58214"/>
                    <a:pt x="194" y="58214"/>
                    <a:pt x="194" y="64206"/>
                  </a:cubicBezTo>
                  <a:cubicBezTo>
                    <a:pt x="194" y="70199"/>
                    <a:pt x="5974" y="70199"/>
                    <a:pt x="10233" y="70199"/>
                  </a:cubicBezTo>
                  <a:lnTo>
                    <a:pt x="192447" y="70199"/>
                  </a:lnTo>
                  <a:close/>
                </a:path>
              </a:pathLst>
            </a:custGeom>
            <a:solidFill>
              <a:srgbClr val="000000"/>
            </a:solidFill>
            <a:ln w="305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l-GR"/>
            </a:p>
          </p:txBody>
        </p:sp>
        <p:sp>
          <p:nvSpPr>
            <p:cNvPr id="33" name="Ελεύθερη σχεδίαση: Σχήμα 32">
              <a:extLst>
                <a:ext uri="{FF2B5EF4-FFF2-40B4-BE49-F238E27FC236}">
                  <a16:creationId xmlns:a16="http://schemas.microsoft.com/office/drawing/2014/main" id="{801044EC-8E9B-1146-2DB4-9432DC7B5C9F}"/>
                </a:ext>
              </a:extLst>
            </p:cNvPr>
            <p:cNvSpPr/>
            <p:nvPr>
              <p:custDataLst>
                <p:tags r:id="rId53"/>
              </p:custDataLst>
            </p:nvPr>
          </p:nvSpPr>
          <p:spPr>
            <a:xfrm>
              <a:off x="7248822" y="3049645"/>
              <a:ext cx="142060" cy="197159"/>
            </a:xfrm>
            <a:custGeom>
              <a:avLst/>
              <a:gdLst>
                <a:gd name="connsiteX0" fmla="*/ 139831 w 142060"/>
                <a:gd name="connsiteY0" fmla="*/ 49524 h 197159"/>
                <a:gd name="connsiteX1" fmla="*/ 142265 w 142060"/>
                <a:gd name="connsiteY1" fmla="*/ 32146 h 197159"/>
                <a:gd name="connsiteX2" fmla="*/ 107282 w 142060"/>
                <a:gd name="connsiteY2" fmla="*/ 85 h 197159"/>
                <a:gd name="connsiteX3" fmla="*/ 60132 w 142060"/>
                <a:gd name="connsiteY3" fmla="*/ 26153 h 197159"/>
                <a:gd name="connsiteX4" fmla="*/ 32145 w 142060"/>
                <a:gd name="connsiteY4" fmla="*/ 85 h 197159"/>
                <a:gd name="connsiteX5" fmla="*/ 9635 w 142060"/>
                <a:gd name="connsiteY5" fmla="*/ 17164 h 197159"/>
                <a:gd name="connsiteX6" fmla="*/ 205 w 142060"/>
                <a:gd name="connsiteY6" fmla="*/ 46228 h 197159"/>
                <a:gd name="connsiteX7" fmla="*/ 3855 w 142060"/>
                <a:gd name="connsiteY7" fmla="*/ 49225 h 197159"/>
                <a:gd name="connsiteX8" fmla="*/ 9026 w 142060"/>
                <a:gd name="connsiteY8" fmla="*/ 42333 h 197159"/>
                <a:gd name="connsiteX9" fmla="*/ 31233 w 142060"/>
                <a:gd name="connsiteY9" fmla="*/ 6677 h 197159"/>
                <a:gd name="connsiteX10" fmla="*/ 40663 w 142060"/>
                <a:gd name="connsiteY10" fmla="*/ 20460 h 197159"/>
                <a:gd name="connsiteX11" fmla="*/ 35796 w 142060"/>
                <a:gd name="connsiteY11" fmla="*/ 45629 h 197159"/>
                <a:gd name="connsiteX12" fmla="*/ 18152 w 142060"/>
                <a:gd name="connsiteY12" fmla="*/ 114845 h 197159"/>
                <a:gd name="connsiteX13" fmla="*/ 15415 w 142060"/>
                <a:gd name="connsiteY13" fmla="*/ 127729 h 197159"/>
                <a:gd name="connsiteX14" fmla="*/ 24236 w 142060"/>
                <a:gd name="connsiteY14" fmla="*/ 135819 h 197159"/>
                <a:gd name="connsiteX15" fmla="*/ 35492 w 142060"/>
                <a:gd name="connsiteY15" fmla="*/ 127429 h 197159"/>
                <a:gd name="connsiteX16" fmla="*/ 41271 w 142060"/>
                <a:gd name="connsiteY16" fmla="*/ 105256 h 197159"/>
                <a:gd name="connsiteX17" fmla="*/ 47964 w 142060"/>
                <a:gd name="connsiteY17" fmla="*/ 78289 h 197159"/>
                <a:gd name="connsiteX18" fmla="*/ 53135 w 142060"/>
                <a:gd name="connsiteY18" fmla="*/ 58214 h 197159"/>
                <a:gd name="connsiteX19" fmla="*/ 56481 w 142060"/>
                <a:gd name="connsiteY19" fmla="*/ 44730 h 197159"/>
                <a:gd name="connsiteX20" fmla="*/ 77167 w 142060"/>
                <a:gd name="connsiteY20" fmla="*/ 17164 h 197159"/>
                <a:gd name="connsiteX21" fmla="*/ 106369 w 142060"/>
                <a:gd name="connsiteY21" fmla="*/ 6677 h 197159"/>
                <a:gd name="connsiteX22" fmla="*/ 122796 w 142060"/>
                <a:gd name="connsiteY22" fmla="*/ 27651 h 197159"/>
                <a:gd name="connsiteX23" fmla="*/ 119754 w 142060"/>
                <a:gd name="connsiteY23" fmla="*/ 46528 h 197159"/>
                <a:gd name="connsiteX24" fmla="*/ 85076 w 142060"/>
                <a:gd name="connsiteY24" fmla="*/ 184360 h 197159"/>
                <a:gd name="connsiteX25" fmla="*/ 84163 w 142060"/>
                <a:gd name="connsiteY25" fmla="*/ 189154 h 197159"/>
                <a:gd name="connsiteX26" fmla="*/ 92681 w 142060"/>
                <a:gd name="connsiteY26" fmla="*/ 197244 h 197159"/>
                <a:gd name="connsiteX27" fmla="*/ 105153 w 142060"/>
                <a:gd name="connsiteY27" fmla="*/ 185259 h 197159"/>
                <a:gd name="connsiteX28" fmla="*/ 139831 w 142060"/>
                <a:gd name="connsiteY28" fmla="*/ 49524 h 197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42060" h="197159">
                  <a:moveTo>
                    <a:pt x="139831" y="49524"/>
                  </a:moveTo>
                  <a:cubicBezTo>
                    <a:pt x="141352" y="44131"/>
                    <a:pt x="142265" y="40236"/>
                    <a:pt x="142265" y="32146"/>
                  </a:cubicBezTo>
                  <a:cubicBezTo>
                    <a:pt x="142265" y="12669"/>
                    <a:pt x="130097" y="85"/>
                    <a:pt x="107282" y="85"/>
                  </a:cubicBezTo>
                  <a:cubicBezTo>
                    <a:pt x="83250" y="85"/>
                    <a:pt x="67432" y="15666"/>
                    <a:pt x="60132" y="26153"/>
                  </a:cubicBezTo>
                  <a:cubicBezTo>
                    <a:pt x="58610" y="9074"/>
                    <a:pt x="45834" y="85"/>
                    <a:pt x="32145" y="85"/>
                  </a:cubicBezTo>
                  <a:cubicBezTo>
                    <a:pt x="18152" y="85"/>
                    <a:pt x="12373" y="11770"/>
                    <a:pt x="9635" y="17164"/>
                  </a:cubicBezTo>
                  <a:cubicBezTo>
                    <a:pt x="4159" y="27351"/>
                    <a:pt x="205" y="45329"/>
                    <a:pt x="205" y="46228"/>
                  </a:cubicBezTo>
                  <a:cubicBezTo>
                    <a:pt x="205" y="49225"/>
                    <a:pt x="3247" y="49225"/>
                    <a:pt x="3855" y="49225"/>
                  </a:cubicBezTo>
                  <a:cubicBezTo>
                    <a:pt x="6897" y="49225"/>
                    <a:pt x="7201" y="48925"/>
                    <a:pt x="9026" y="42333"/>
                  </a:cubicBezTo>
                  <a:cubicBezTo>
                    <a:pt x="14198" y="21059"/>
                    <a:pt x="20282" y="6677"/>
                    <a:pt x="31233" y="6677"/>
                  </a:cubicBezTo>
                  <a:cubicBezTo>
                    <a:pt x="36404" y="6677"/>
                    <a:pt x="40663" y="9074"/>
                    <a:pt x="40663" y="20460"/>
                  </a:cubicBezTo>
                  <a:cubicBezTo>
                    <a:pt x="40663" y="26752"/>
                    <a:pt x="39750" y="30048"/>
                    <a:pt x="35796" y="45629"/>
                  </a:cubicBezTo>
                  <a:lnTo>
                    <a:pt x="18152" y="114845"/>
                  </a:lnTo>
                  <a:cubicBezTo>
                    <a:pt x="17240" y="119339"/>
                    <a:pt x="15415" y="126231"/>
                    <a:pt x="15415" y="127729"/>
                  </a:cubicBezTo>
                  <a:cubicBezTo>
                    <a:pt x="15415" y="133122"/>
                    <a:pt x="19673" y="135819"/>
                    <a:pt x="24236" y="135819"/>
                  </a:cubicBezTo>
                  <a:cubicBezTo>
                    <a:pt x="27887" y="135819"/>
                    <a:pt x="33362" y="133422"/>
                    <a:pt x="35492" y="127429"/>
                  </a:cubicBezTo>
                  <a:cubicBezTo>
                    <a:pt x="35796" y="126830"/>
                    <a:pt x="39446" y="112747"/>
                    <a:pt x="41271" y="105256"/>
                  </a:cubicBezTo>
                  <a:lnTo>
                    <a:pt x="47964" y="78289"/>
                  </a:lnTo>
                  <a:cubicBezTo>
                    <a:pt x="49789" y="71697"/>
                    <a:pt x="51614" y="65105"/>
                    <a:pt x="53135" y="58214"/>
                  </a:cubicBezTo>
                  <a:cubicBezTo>
                    <a:pt x="53743" y="56416"/>
                    <a:pt x="56177" y="46528"/>
                    <a:pt x="56481" y="44730"/>
                  </a:cubicBezTo>
                  <a:cubicBezTo>
                    <a:pt x="57394" y="42033"/>
                    <a:pt x="66824" y="25254"/>
                    <a:pt x="77167" y="17164"/>
                  </a:cubicBezTo>
                  <a:cubicBezTo>
                    <a:pt x="83859" y="12370"/>
                    <a:pt x="93289" y="6677"/>
                    <a:pt x="106369" y="6677"/>
                  </a:cubicBezTo>
                  <a:cubicBezTo>
                    <a:pt x="119450" y="6677"/>
                    <a:pt x="122796" y="16864"/>
                    <a:pt x="122796" y="27651"/>
                  </a:cubicBezTo>
                  <a:cubicBezTo>
                    <a:pt x="122796" y="29149"/>
                    <a:pt x="122796" y="34543"/>
                    <a:pt x="119754" y="46528"/>
                  </a:cubicBezTo>
                  <a:lnTo>
                    <a:pt x="85076" y="184360"/>
                  </a:lnTo>
                  <a:cubicBezTo>
                    <a:pt x="84163" y="187955"/>
                    <a:pt x="84163" y="188555"/>
                    <a:pt x="84163" y="189154"/>
                  </a:cubicBezTo>
                  <a:cubicBezTo>
                    <a:pt x="84163" y="193648"/>
                    <a:pt x="87509" y="197244"/>
                    <a:pt x="92681" y="197244"/>
                  </a:cubicBezTo>
                  <a:cubicBezTo>
                    <a:pt x="102111" y="197244"/>
                    <a:pt x="104240" y="188555"/>
                    <a:pt x="105153" y="185259"/>
                  </a:cubicBezTo>
                  <a:lnTo>
                    <a:pt x="139831" y="49524"/>
                  </a:lnTo>
                  <a:close/>
                </a:path>
              </a:pathLst>
            </a:custGeom>
            <a:solidFill>
              <a:srgbClr val="000000"/>
            </a:solidFill>
            <a:ln w="305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l-GR"/>
            </a:p>
          </p:txBody>
        </p:sp>
        <p:sp>
          <p:nvSpPr>
            <p:cNvPr id="34" name="Ελεύθερη σχεδίαση: Σχήμα 33">
              <a:extLst>
                <a:ext uri="{FF2B5EF4-FFF2-40B4-BE49-F238E27FC236}">
                  <a16:creationId xmlns:a16="http://schemas.microsoft.com/office/drawing/2014/main" id="{CB387ED7-FFF9-DF3E-A5C8-0A2FE2E0AAE5}"/>
                </a:ext>
              </a:extLst>
            </p:cNvPr>
            <p:cNvSpPr/>
            <p:nvPr>
              <p:custDataLst>
                <p:tags r:id="rId54"/>
              </p:custDataLst>
            </p:nvPr>
          </p:nvSpPr>
          <p:spPr>
            <a:xfrm>
              <a:off x="7414947" y="2965869"/>
              <a:ext cx="108598" cy="94594"/>
            </a:xfrm>
            <a:custGeom>
              <a:avLst/>
              <a:gdLst>
                <a:gd name="connsiteX0" fmla="*/ 77081 w 108598"/>
                <a:gd name="connsiteY0" fmla="*/ 12455 h 94594"/>
                <a:gd name="connsiteX1" fmla="*/ 55148 w 108598"/>
                <a:gd name="connsiteY1" fmla="*/ 81 h 94594"/>
                <a:gd name="connsiteX2" fmla="*/ 210 w 108598"/>
                <a:gd name="connsiteY2" fmla="*/ 59858 h 94594"/>
                <a:gd name="connsiteX3" fmla="*/ 32364 w 108598"/>
                <a:gd name="connsiteY3" fmla="*/ 94675 h 94594"/>
                <a:gd name="connsiteX4" fmla="*/ 62601 w 108598"/>
                <a:gd name="connsiteY4" fmla="*/ 79993 h 94594"/>
                <a:gd name="connsiteX5" fmla="*/ 84533 w 108598"/>
                <a:gd name="connsiteY5" fmla="*/ 94675 h 94594"/>
                <a:gd name="connsiteX6" fmla="*/ 101356 w 108598"/>
                <a:gd name="connsiteY6" fmla="*/ 83559 h 94594"/>
                <a:gd name="connsiteX7" fmla="*/ 108808 w 108598"/>
                <a:gd name="connsiteY7" fmla="*/ 62584 h 94594"/>
                <a:gd name="connsiteX8" fmla="*/ 105401 w 108598"/>
                <a:gd name="connsiteY8" fmla="*/ 59858 h 94594"/>
                <a:gd name="connsiteX9" fmla="*/ 100717 w 108598"/>
                <a:gd name="connsiteY9" fmla="*/ 66360 h 94594"/>
                <a:gd name="connsiteX10" fmla="*/ 85172 w 108598"/>
                <a:gd name="connsiteY10" fmla="*/ 88802 h 94594"/>
                <a:gd name="connsiteX11" fmla="*/ 78145 w 108598"/>
                <a:gd name="connsiteY11" fmla="*/ 78525 h 94594"/>
                <a:gd name="connsiteX12" fmla="*/ 81339 w 108598"/>
                <a:gd name="connsiteY12" fmla="*/ 61955 h 94594"/>
                <a:gd name="connsiteX13" fmla="*/ 86024 w 108598"/>
                <a:gd name="connsiteY13" fmla="*/ 43078 h 94594"/>
                <a:gd name="connsiteX14" fmla="*/ 90283 w 108598"/>
                <a:gd name="connsiteY14" fmla="*/ 27138 h 94594"/>
                <a:gd name="connsiteX15" fmla="*/ 94116 w 108598"/>
                <a:gd name="connsiteY15" fmla="*/ 10778 h 94594"/>
                <a:gd name="connsiteX16" fmla="*/ 86876 w 108598"/>
                <a:gd name="connsiteY16" fmla="*/ 4066 h 94594"/>
                <a:gd name="connsiteX17" fmla="*/ 77081 w 108598"/>
                <a:gd name="connsiteY17" fmla="*/ 12455 h 94594"/>
                <a:gd name="connsiteX18" fmla="*/ 63453 w 108598"/>
                <a:gd name="connsiteY18" fmla="*/ 66360 h 94594"/>
                <a:gd name="connsiteX19" fmla="*/ 52593 w 108598"/>
                <a:gd name="connsiteY19" fmla="*/ 80412 h 94594"/>
                <a:gd name="connsiteX20" fmla="*/ 33002 w 108598"/>
                <a:gd name="connsiteY20" fmla="*/ 88802 h 94594"/>
                <a:gd name="connsiteX21" fmla="*/ 17458 w 108598"/>
                <a:gd name="connsiteY21" fmla="*/ 68457 h 94594"/>
                <a:gd name="connsiteX22" fmla="*/ 28531 w 108598"/>
                <a:gd name="connsiteY22" fmla="*/ 25879 h 94594"/>
                <a:gd name="connsiteX23" fmla="*/ 55148 w 108598"/>
                <a:gd name="connsiteY23" fmla="*/ 5953 h 94594"/>
                <a:gd name="connsiteX24" fmla="*/ 74099 w 108598"/>
                <a:gd name="connsiteY24" fmla="*/ 24201 h 94594"/>
                <a:gd name="connsiteX25" fmla="*/ 73461 w 108598"/>
                <a:gd name="connsiteY25" fmla="*/ 27138 h 94594"/>
                <a:gd name="connsiteX26" fmla="*/ 63453 w 108598"/>
                <a:gd name="connsiteY26" fmla="*/ 66360 h 94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08598" h="94594">
                  <a:moveTo>
                    <a:pt x="77081" y="12455"/>
                  </a:moveTo>
                  <a:cubicBezTo>
                    <a:pt x="72609" y="5534"/>
                    <a:pt x="65369" y="81"/>
                    <a:pt x="55148" y="81"/>
                  </a:cubicBezTo>
                  <a:cubicBezTo>
                    <a:pt x="27892" y="81"/>
                    <a:pt x="210" y="29654"/>
                    <a:pt x="210" y="59858"/>
                  </a:cubicBezTo>
                  <a:cubicBezTo>
                    <a:pt x="210" y="80203"/>
                    <a:pt x="14051" y="94675"/>
                    <a:pt x="32364" y="94675"/>
                  </a:cubicBezTo>
                  <a:cubicBezTo>
                    <a:pt x="43862" y="94675"/>
                    <a:pt x="54083" y="88173"/>
                    <a:pt x="62601" y="79993"/>
                  </a:cubicBezTo>
                  <a:cubicBezTo>
                    <a:pt x="66647" y="92578"/>
                    <a:pt x="78997" y="94675"/>
                    <a:pt x="84533" y="94675"/>
                  </a:cubicBezTo>
                  <a:cubicBezTo>
                    <a:pt x="92199" y="94675"/>
                    <a:pt x="97523" y="90061"/>
                    <a:pt x="101356" y="83559"/>
                  </a:cubicBezTo>
                  <a:cubicBezTo>
                    <a:pt x="106040" y="75379"/>
                    <a:pt x="108808" y="63423"/>
                    <a:pt x="108808" y="62584"/>
                  </a:cubicBezTo>
                  <a:cubicBezTo>
                    <a:pt x="108808" y="59858"/>
                    <a:pt x="106040" y="59858"/>
                    <a:pt x="105401" y="59858"/>
                  </a:cubicBezTo>
                  <a:cubicBezTo>
                    <a:pt x="102420" y="59858"/>
                    <a:pt x="102207" y="60697"/>
                    <a:pt x="100717" y="66360"/>
                  </a:cubicBezTo>
                  <a:cubicBezTo>
                    <a:pt x="98161" y="76427"/>
                    <a:pt x="94116" y="88802"/>
                    <a:pt x="85172" y="88802"/>
                  </a:cubicBezTo>
                  <a:cubicBezTo>
                    <a:pt x="79636" y="88802"/>
                    <a:pt x="78145" y="84188"/>
                    <a:pt x="78145" y="78525"/>
                  </a:cubicBezTo>
                  <a:cubicBezTo>
                    <a:pt x="78145" y="74959"/>
                    <a:pt x="79849" y="67408"/>
                    <a:pt x="81339" y="61955"/>
                  </a:cubicBezTo>
                  <a:cubicBezTo>
                    <a:pt x="82830" y="56292"/>
                    <a:pt x="84959" y="47692"/>
                    <a:pt x="86024" y="43078"/>
                  </a:cubicBezTo>
                  <a:lnTo>
                    <a:pt x="90283" y="27138"/>
                  </a:lnTo>
                  <a:cubicBezTo>
                    <a:pt x="91560" y="21684"/>
                    <a:pt x="94116" y="11826"/>
                    <a:pt x="94116" y="10778"/>
                  </a:cubicBezTo>
                  <a:cubicBezTo>
                    <a:pt x="94116" y="6163"/>
                    <a:pt x="90283" y="4066"/>
                    <a:pt x="86876" y="4066"/>
                  </a:cubicBezTo>
                  <a:cubicBezTo>
                    <a:pt x="83256" y="4066"/>
                    <a:pt x="78358" y="6583"/>
                    <a:pt x="77081" y="12455"/>
                  </a:cubicBezTo>
                  <a:close/>
                  <a:moveTo>
                    <a:pt x="63453" y="66360"/>
                  </a:moveTo>
                  <a:cubicBezTo>
                    <a:pt x="61962" y="72232"/>
                    <a:pt x="57277" y="76427"/>
                    <a:pt x="52593" y="80412"/>
                  </a:cubicBezTo>
                  <a:cubicBezTo>
                    <a:pt x="50676" y="82090"/>
                    <a:pt x="42159" y="88802"/>
                    <a:pt x="33002" y="88802"/>
                  </a:cubicBezTo>
                  <a:cubicBezTo>
                    <a:pt x="25124" y="88802"/>
                    <a:pt x="17458" y="83349"/>
                    <a:pt x="17458" y="68457"/>
                  </a:cubicBezTo>
                  <a:cubicBezTo>
                    <a:pt x="17458" y="57341"/>
                    <a:pt x="23633" y="34269"/>
                    <a:pt x="28531" y="25879"/>
                  </a:cubicBezTo>
                  <a:cubicBezTo>
                    <a:pt x="38326" y="9100"/>
                    <a:pt x="49186" y="5953"/>
                    <a:pt x="55148" y="5953"/>
                  </a:cubicBezTo>
                  <a:cubicBezTo>
                    <a:pt x="70054" y="5953"/>
                    <a:pt x="74099" y="21894"/>
                    <a:pt x="74099" y="24201"/>
                  </a:cubicBezTo>
                  <a:cubicBezTo>
                    <a:pt x="74099" y="25040"/>
                    <a:pt x="73674" y="26508"/>
                    <a:pt x="73461" y="27138"/>
                  </a:cubicBezTo>
                  <a:lnTo>
                    <a:pt x="63453" y="66360"/>
                  </a:lnTo>
                  <a:close/>
                </a:path>
              </a:pathLst>
            </a:custGeom>
            <a:solidFill>
              <a:srgbClr val="000000"/>
            </a:solidFill>
            <a:ln w="305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l-GR"/>
            </a:p>
          </p:txBody>
        </p:sp>
        <p:sp>
          <p:nvSpPr>
            <p:cNvPr id="36" name="Ελεύθερη σχεδίαση: Σχήμα 35">
              <a:extLst>
                <a:ext uri="{FF2B5EF4-FFF2-40B4-BE49-F238E27FC236}">
                  <a16:creationId xmlns:a16="http://schemas.microsoft.com/office/drawing/2014/main" id="{2C798960-2D19-54A5-20C3-1AD139AD23B9}"/>
                </a:ext>
              </a:extLst>
            </p:cNvPr>
            <p:cNvSpPr/>
            <p:nvPr>
              <p:custDataLst>
                <p:tags r:id="rId55"/>
              </p:custDataLst>
            </p:nvPr>
          </p:nvSpPr>
          <p:spPr>
            <a:xfrm>
              <a:off x="7547962" y="2912804"/>
              <a:ext cx="86239" cy="147659"/>
            </a:xfrm>
            <a:custGeom>
              <a:avLst/>
              <a:gdLst>
                <a:gd name="connsiteX0" fmla="*/ 42376 w 86239"/>
                <a:gd name="connsiteY0" fmla="*/ 6373 h 147659"/>
                <a:gd name="connsiteX1" fmla="*/ 43228 w 86239"/>
                <a:gd name="connsiteY1" fmla="*/ 3017 h 147659"/>
                <a:gd name="connsiteX2" fmla="*/ 39821 w 86239"/>
                <a:gd name="connsiteY2" fmla="*/ 81 h 147659"/>
                <a:gd name="connsiteX3" fmla="*/ 12565 w 86239"/>
                <a:gd name="connsiteY3" fmla="*/ 2178 h 147659"/>
                <a:gd name="connsiteX4" fmla="*/ 7880 w 86239"/>
                <a:gd name="connsiteY4" fmla="*/ 7002 h 147659"/>
                <a:gd name="connsiteX5" fmla="*/ 13416 w 86239"/>
                <a:gd name="connsiteY5" fmla="*/ 9939 h 147659"/>
                <a:gd name="connsiteX6" fmla="*/ 23637 w 86239"/>
                <a:gd name="connsiteY6" fmla="*/ 13085 h 147659"/>
                <a:gd name="connsiteX7" fmla="*/ 20230 w 86239"/>
                <a:gd name="connsiteY7" fmla="*/ 27767 h 147659"/>
                <a:gd name="connsiteX8" fmla="*/ 15333 w 86239"/>
                <a:gd name="connsiteY8" fmla="*/ 47063 h 147659"/>
                <a:gd name="connsiteX9" fmla="*/ 1279 w 86239"/>
                <a:gd name="connsiteY9" fmla="*/ 102855 h 147659"/>
                <a:gd name="connsiteX10" fmla="*/ 214 w 86239"/>
                <a:gd name="connsiteY10" fmla="*/ 113133 h 147659"/>
                <a:gd name="connsiteX11" fmla="*/ 31516 w 86239"/>
                <a:gd name="connsiteY11" fmla="*/ 147740 h 147659"/>
                <a:gd name="connsiteX12" fmla="*/ 86454 w 86239"/>
                <a:gd name="connsiteY12" fmla="*/ 88173 h 147659"/>
                <a:gd name="connsiteX13" fmla="*/ 54513 w 86239"/>
                <a:gd name="connsiteY13" fmla="*/ 53146 h 147659"/>
                <a:gd name="connsiteX14" fmla="*/ 27683 w 86239"/>
                <a:gd name="connsiteY14" fmla="*/ 64682 h 147659"/>
                <a:gd name="connsiteX15" fmla="*/ 42376 w 86239"/>
                <a:gd name="connsiteY15" fmla="*/ 6373 h 147659"/>
                <a:gd name="connsiteX16" fmla="*/ 31729 w 86239"/>
                <a:gd name="connsiteY16" fmla="*/ 141867 h 147659"/>
                <a:gd name="connsiteX17" fmla="*/ 15333 w 86239"/>
                <a:gd name="connsiteY17" fmla="*/ 120474 h 147659"/>
                <a:gd name="connsiteX18" fmla="*/ 23212 w 86239"/>
                <a:gd name="connsiteY18" fmla="*/ 81881 h 147659"/>
                <a:gd name="connsiteX19" fmla="*/ 28535 w 86239"/>
                <a:gd name="connsiteY19" fmla="*/ 72862 h 147659"/>
                <a:gd name="connsiteX20" fmla="*/ 53875 w 86239"/>
                <a:gd name="connsiteY20" fmla="*/ 59019 h 147659"/>
                <a:gd name="connsiteX21" fmla="*/ 69419 w 86239"/>
                <a:gd name="connsiteY21" fmla="*/ 79364 h 147659"/>
                <a:gd name="connsiteX22" fmla="*/ 58346 w 86239"/>
                <a:gd name="connsiteY22" fmla="*/ 121522 h 147659"/>
                <a:gd name="connsiteX23" fmla="*/ 31729 w 86239"/>
                <a:gd name="connsiteY23" fmla="*/ 141867 h 147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86239" h="147659">
                  <a:moveTo>
                    <a:pt x="42376" y="6373"/>
                  </a:moveTo>
                  <a:cubicBezTo>
                    <a:pt x="42589" y="5953"/>
                    <a:pt x="43228" y="3227"/>
                    <a:pt x="43228" y="3017"/>
                  </a:cubicBezTo>
                  <a:cubicBezTo>
                    <a:pt x="43228" y="1968"/>
                    <a:pt x="42376" y="81"/>
                    <a:pt x="39821" y="81"/>
                  </a:cubicBezTo>
                  <a:cubicBezTo>
                    <a:pt x="35562" y="81"/>
                    <a:pt x="17888" y="1759"/>
                    <a:pt x="12565" y="2178"/>
                  </a:cubicBezTo>
                  <a:cubicBezTo>
                    <a:pt x="10861" y="2388"/>
                    <a:pt x="7880" y="2598"/>
                    <a:pt x="7880" y="7002"/>
                  </a:cubicBezTo>
                  <a:cubicBezTo>
                    <a:pt x="7880" y="9939"/>
                    <a:pt x="10861" y="9939"/>
                    <a:pt x="13416" y="9939"/>
                  </a:cubicBezTo>
                  <a:cubicBezTo>
                    <a:pt x="23637" y="9939"/>
                    <a:pt x="23637" y="11407"/>
                    <a:pt x="23637" y="13085"/>
                  </a:cubicBezTo>
                  <a:cubicBezTo>
                    <a:pt x="23637" y="14553"/>
                    <a:pt x="21508" y="22943"/>
                    <a:pt x="20230" y="27767"/>
                  </a:cubicBezTo>
                  <a:lnTo>
                    <a:pt x="15333" y="47063"/>
                  </a:lnTo>
                  <a:cubicBezTo>
                    <a:pt x="13416" y="54194"/>
                    <a:pt x="1705" y="100128"/>
                    <a:pt x="1279" y="102855"/>
                  </a:cubicBezTo>
                  <a:cubicBezTo>
                    <a:pt x="214" y="107889"/>
                    <a:pt x="214" y="110616"/>
                    <a:pt x="214" y="113133"/>
                  </a:cubicBezTo>
                  <a:cubicBezTo>
                    <a:pt x="214" y="134317"/>
                    <a:pt x="13842" y="147740"/>
                    <a:pt x="31516" y="147740"/>
                  </a:cubicBezTo>
                  <a:cubicBezTo>
                    <a:pt x="58133" y="147740"/>
                    <a:pt x="86454" y="119215"/>
                    <a:pt x="86454" y="88173"/>
                  </a:cubicBezTo>
                  <a:cubicBezTo>
                    <a:pt x="86454" y="63633"/>
                    <a:pt x="69206" y="53146"/>
                    <a:pt x="54513" y="53146"/>
                  </a:cubicBezTo>
                  <a:cubicBezTo>
                    <a:pt x="43441" y="53146"/>
                    <a:pt x="34071" y="59228"/>
                    <a:pt x="27683" y="64682"/>
                  </a:cubicBezTo>
                  <a:lnTo>
                    <a:pt x="42376" y="6373"/>
                  </a:lnTo>
                  <a:close/>
                  <a:moveTo>
                    <a:pt x="31729" y="141867"/>
                  </a:moveTo>
                  <a:cubicBezTo>
                    <a:pt x="21295" y="141867"/>
                    <a:pt x="15333" y="132848"/>
                    <a:pt x="15333" y="120474"/>
                  </a:cubicBezTo>
                  <a:cubicBezTo>
                    <a:pt x="15333" y="112713"/>
                    <a:pt x="17249" y="105582"/>
                    <a:pt x="23212" y="81881"/>
                  </a:cubicBezTo>
                  <a:cubicBezTo>
                    <a:pt x="24489" y="77896"/>
                    <a:pt x="24489" y="77476"/>
                    <a:pt x="28535" y="72862"/>
                  </a:cubicBezTo>
                  <a:cubicBezTo>
                    <a:pt x="36627" y="63633"/>
                    <a:pt x="46209" y="59019"/>
                    <a:pt x="53875" y="59019"/>
                  </a:cubicBezTo>
                  <a:cubicBezTo>
                    <a:pt x="62179" y="59019"/>
                    <a:pt x="69419" y="65101"/>
                    <a:pt x="69419" y="79364"/>
                  </a:cubicBezTo>
                  <a:cubicBezTo>
                    <a:pt x="69419" y="87963"/>
                    <a:pt x="64735" y="109357"/>
                    <a:pt x="58346" y="121522"/>
                  </a:cubicBezTo>
                  <a:cubicBezTo>
                    <a:pt x="53236" y="131800"/>
                    <a:pt x="42589" y="141867"/>
                    <a:pt x="31729" y="141867"/>
                  </a:cubicBezTo>
                  <a:close/>
                </a:path>
              </a:pathLst>
            </a:custGeom>
            <a:solidFill>
              <a:srgbClr val="000000"/>
            </a:solidFill>
            <a:ln w="305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l-GR"/>
            </a:p>
          </p:txBody>
        </p:sp>
        <p:sp>
          <p:nvSpPr>
            <p:cNvPr id="37" name="Ελεύθερη σχεδίαση: Σχήμα 36">
              <a:extLst>
                <a:ext uri="{FF2B5EF4-FFF2-40B4-BE49-F238E27FC236}">
                  <a16:creationId xmlns:a16="http://schemas.microsoft.com/office/drawing/2014/main" id="{D25D8F37-7FC0-A5A7-52AC-070F87738F83}"/>
                </a:ext>
              </a:extLst>
            </p:cNvPr>
            <p:cNvSpPr/>
            <p:nvPr>
              <p:custDataLst>
                <p:tags r:id="rId56"/>
              </p:custDataLst>
            </p:nvPr>
          </p:nvSpPr>
          <p:spPr>
            <a:xfrm>
              <a:off x="7718351" y="2978332"/>
              <a:ext cx="220779" cy="203751"/>
            </a:xfrm>
            <a:custGeom>
              <a:avLst/>
              <a:gdLst>
                <a:gd name="connsiteX0" fmla="*/ 204032 w 220779"/>
                <a:gd name="connsiteY0" fmla="*/ 134021 h 203751"/>
                <a:gd name="connsiteX1" fmla="*/ 205553 w 220779"/>
                <a:gd name="connsiteY1" fmla="*/ 129826 h 203751"/>
                <a:gd name="connsiteX2" fmla="*/ 201903 w 220779"/>
                <a:gd name="connsiteY2" fmla="*/ 126530 h 203751"/>
                <a:gd name="connsiteX3" fmla="*/ 197948 w 220779"/>
                <a:gd name="connsiteY3" fmla="*/ 130126 h 203751"/>
                <a:gd name="connsiteX4" fmla="*/ 114902 w 220779"/>
                <a:gd name="connsiteY4" fmla="*/ 194547 h 203751"/>
                <a:gd name="connsiteX5" fmla="*/ 70489 w 220779"/>
                <a:gd name="connsiteY5" fmla="*/ 194547 h 203751"/>
                <a:gd name="connsiteX6" fmla="*/ 63797 w 220779"/>
                <a:gd name="connsiteY6" fmla="*/ 194248 h 203751"/>
                <a:gd name="connsiteX7" fmla="*/ 59843 w 220779"/>
                <a:gd name="connsiteY7" fmla="*/ 191251 h 203751"/>
                <a:gd name="connsiteX8" fmla="*/ 61364 w 220779"/>
                <a:gd name="connsiteY8" fmla="*/ 184360 h 203751"/>
                <a:gd name="connsiteX9" fmla="*/ 82049 w 220779"/>
                <a:gd name="connsiteY9" fmla="*/ 102560 h 203751"/>
                <a:gd name="connsiteX10" fmla="*/ 112165 w 220779"/>
                <a:gd name="connsiteY10" fmla="*/ 102560 h 203751"/>
                <a:gd name="connsiteX11" fmla="*/ 138021 w 220779"/>
                <a:gd name="connsiteY11" fmla="*/ 116343 h 203751"/>
                <a:gd name="connsiteX12" fmla="*/ 135892 w 220779"/>
                <a:gd name="connsiteY12" fmla="*/ 131025 h 203751"/>
                <a:gd name="connsiteX13" fmla="*/ 134979 w 220779"/>
                <a:gd name="connsiteY13" fmla="*/ 134321 h 203751"/>
                <a:gd name="connsiteX14" fmla="*/ 138934 w 220779"/>
                <a:gd name="connsiteY14" fmla="*/ 137617 h 203751"/>
                <a:gd name="connsiteX15" fmla="*/ 143497 w 220779"/>
                <a:gd name="connsiteY15" fmla="*/ 131624 h 203751"/>
                <a:gd name="connsiteX16" fmla="*/ 160836 w 220779"/>
                <a:gd name="connsiteY16" fmla="*/ 61510 h 203751"/>
                <a:gd name="connsiteX17" fmla="*/ 157186 w 220779"/>
                <a:gd name="connsiteY17" fmla="*/ 58214 h 203751"/>
                <a:gd name="connsiteX18" fmla="*/ 152927 w 220779"/>
                <a:gd name="connsiteY18" fmla="*/ 63607 h 203751"/>
                <a:gd name="connsiteX19" fmla="*/ 113077 w 220779"/>
                <a:gd name="connsiteY19" fmla="*/ 93271 h 203751"/>
                <a:gd name="connsiteX20" fmla="*/ 84483 w 220779"/>
                <a:gd name="connsiteY20" fmla="*/ 93271 h 203751"/>
                <a:gd name="connsiteX21" fmla="*/ 102734 w 220779"/>
                <a:gd name="connsiteY21" fmla="*/ 21059 h 203751"/>
                <a:gd name="connsiteX22" fmla="*/ 119161 w 220779"/>
                <a:gd name="connsiteY22" fmla="*/ 9373 h 203751"/>
                <a:gd name="connsiteX23" fmla="*/ 162053 w 220779"/>
                <a:gd name="connsiteY23" fmla="*/ 9373 h 203751"/>
                <a:gd name="connsiteX24" fmla="*/ 208291 w 220779"/>
                <a:gd name="connsiteY24" fmla="*/ 42633 h 203751"/>
                <a:gd name="connsiteX25" fmla="*/ 207074 w 220779"/>
                <a:gd name="connsiteY25" fmla="*/ 58513 h 203751"/>
                <a:gd name="connsiteX26" fmla="*/ 206770 w 220779"/>
                <a:gd name="connsiteY26" fmla="*/ 63907 h 203751"/>
                <a:gd name="connsiteX27" fmla="*/ 210420 w 220779"/>
                <a:gd name="connsiteY27" fmla="*/ 67502 h 203751"/>
                <a:gd name="connsiteX28" fmla="*/ 214679 w 220779"/>
                <a:gd name="connsiteY28" fmla="*/ 60011 h 203751"/>
                <a:gd name="connsiteX29" fmla="*/ 220763 w 220779"/>
                <a:gd name="connsiteY29" fmla="*/ 8175 h 203751"/>
                <a:gd name="connsiteX30" fmla="*/ 212550 w 220779"/>
                <a:gd name="connsiteY30" fmla="*/ 85 h 203751"/>
                <a:gd name="connsiteX31" fmla="*/ 58930 w 220779"/>
                <a:gd name="connsiteY31" fmla="*/ 85 h 203751"/>
                <a:gd name="connsiteX32" fmla="*/ 49804 w 220779"/>
                <a:gd name="connsiteY32" fmla="*/ 6077 h 203751"/>
                <a:gd name="connsiteX33" fmla="*/ 58322 w 220779"/>
                <a:gd name="connsiteY33" fmla="*/ 9373 h 203751"/>
                <a:gd name="connsiteX34" fmla="*/ 78094 w 220779"/>
                <a:gd name="connsiteY34" fmla="*/ 14767 h 203751"/>
                <a:gd name="connsiteX35" fmla="*/ 76573 w 220779"/>
                <a:gd name="connsiteY35" fmla="*/ 21958 h 203751"/>
                <a:gd name="connsiteX36" fmla="*/ 36419 w 220779"/>
                <a:gd name="connsiteY36" fmla="*/ 180464 h 203751"/>
                <a:gd name="connsiteX37" fmla="*/ 8737 w 220779"/>
                <a:gd name="connsiteY37" fmla="*/ 194547 h 203751"/>
                <a:gd name="connsiteX38" fmla="*/ 220 w 220779"/>
                <a:gd name="connsiteY38" fmla="*/ 200240 h 203751"/>
                <a:gd name="connsiteX39" fmla="*/ 8737 w 220779"/>
                <a:gd name="connsiteY39" fmla="*/ 203836 h 203751"/>
                <a:gd name="connsiteX40" fmla="*/ 166616 w 220779"/>
                <a:gd name="connsiteY40" fmla="*/ 203836 h 203751"/>
                <a:gd name="connsiteX41" fmla="*/ 176046 w 220779"/>
                <a:gd name="connsiteY41" fmla="*/ 198742 h 203751"/>
                <a:gd name="connsiteX42" fmla="*/ 204032 w 220779"/>
                <a:gd name="connsiteY42" fmla="*/ 134021 h 203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20779" h="203751">
                  <a:moveTo>
                    <a:pt x="204032" y="134021"/>
                  </a:moveTo>
                  <a:cubicBezTo>
                    <a:pt x="204640" y="132523"/>
                    <a:pt x="205553" y="130425"/>
                    <a:pt x="205553" y="129826"/>
                  </a:cubicBezTo>
                  <a:cubicBezTo>
                    <a:pt x="205553" y="129527"/>
                    <a:pt x="205553" y="126530"/>
                    <a:pt x="201903" y="126530"/>
                  </a:cubicBezTo>
                  <a:cubicBezTo>
                    <a:pt x="199165" y="126530"/>
                    <a:pt x="198557" y="128328"/>
                    <a:pt x="197948" y="130126"/>
                  </a:cubicBezTo>
                  <a:cubicBezTo>
                    <a:pt x="178175" y="174472"/>
                    <a:pt x="166920" y="194547"/>
                    <a:pt x="114902" y="194547"/>
                  </a:cubicBezTo>
                  <a:lnTo>
                    <a:pt x="70489" y="194547"/>
                  </a:lnTo>
                  <a:cubicBezTo>
                    <a:pt x="66231" y="194547"/>
                    <a:pt x="65622" y="194547"/>
                    <a:pt x="63797" y="194248"/>
                  </a:cubicBezTo>
                  <a:cubicBezTo>
                    <a:pt x="60755" y="193948"/>
                    <a:pt x="59843" y="193648"/>
                    <a:pt x="59843" y="191251"/>
                  </a:cubicBezTo>
                  <a:cubicBezTo>
                    <a:pt x="59843" y="190352"/>
                    <a:pt x="59843" y="189753"/>
                    <a:pt x="61364" y="184360"/>
                  </a:cubicBezTo>
                  <a:lnTo>
                    <a:pt x="82049" y="102560"/>
                  </a:lnTo>
                  <a:lnTo>
                    <a:pt x="112165" y="102560"/>
                  </a:lnTo>
                  <a:cubicBezTo>
                    <a:pt x="138021" y="102560"/>
                    <a:pt x="138021" y="108852"/>
                    <a:pt x="138021" y="116343"/>
                  </a:cubicBezTo>
                  <a:cubicBezTo>
                    <a:pt x="138021" y="118440"/>
                    <a:pt x="138021" y="122036"/>
                    <a:pt x="135892" y="131025"/>
                  </a:cubicBezTo>
                  <a:cubicBezTo>
                    <a:pt x="135284" y="132523"/>
                    <a:pt x="134979" y="133422"/>
                    <a:pt x="134979" y="134321"/>
                  </a:cubicBezTo>
                  <a:cubicBezTo>
                    <a:pt x="134979" y="135819"/>
                    <a:pt x="136196" y="137617"/>
                    <a:pt x="138934" y="137617"/>
                  </a:cubicBezTo>
                  <a:cubicBezTo>
                    <a:pt x="141367" y="137617"/>
                    <a:pt x="142280" y="136119"/>
                    <a:pt x="143497" y="131624"/>
                  </a:cubicBezTo>
                  <a:lnTo>
                    <a:pt x="160836" y="61510"/>
                  </a:lnTo>
                  <a:cubicBezTo>
                    <a:pt x="160836" y="59712"/>
                    <a:pt x="159315" y="58214"/>
                    <a:pt x="157186" y="58214"/>
                  </a:cubicBezTo>
                  <a:cubicBezTo>
                    <a:pt x="154448" y="58214"/>
                    <a:pt x="153840" y="60011"/>
                    <a:pt x="152927" y="63607"/>
                  </a:cubicBezTo>
                  <a:cubicBezTo>
                    <a:pt x="146539" y="86379"/>
                    <a:pt x="141063" y="93271"/>
                    <a:pt x="113077" y="93271"/>
                  </a:cubicBezTo>
                  <a:lnTo>
                    <a:pt x="84483" y="93271"/>
                  </a:lnTo>
                  <a:lnTo>
                    <a:pt x="102734" y="21059"/>
                  </a:lnTo>
                  <a:cubicBezTo>
                    <a:pt x="105472" y="10572"/>
                    <a:pt x="105776" y="9373"/>
                    <a:pt x="119161" y="9373"/>
                  </a:cubicBezTo>
                  <a:lnTo>
                    <a:pt x="162053" y="9373"/>
                  </a:lnTo>
                  <a:cubicBezTo>
                    <a:pt x="199165" y="9373"/>
                    <a:pt x="208291" y="18063"/>
                    <a:pt x="208291" y="42633"/>
                  </a:cubicBezTo>
                  <a:cubicBezTo>
                    <a:pt x="208291" y="49824"/>
                    <a:pt x="208291" y="50423"/>
                    <a:pt x="207074" y="58513"/>
                  </a:cubicBezTo>
                  <a:cubicBezTo>
                    <a:pt x="207074" y="60311"/>
                    <a:pt x="206770" y="62409"/>
                    <a:pt x="206770" y="63907"/>
                  </a:cubicBezTo>
                  <a:cubicBezTo>
                    <a:pt x="206770" y="65405"/>
                    <a:pt x="207682" y="67502"/>
                    <a:pt x="210420" y="67502"/>
                  </a:cubicBezTo>
                  <a:cubicBezTo>
                    <a:pt x="213766" y="67502"/>
                    <a:pt x="214071" y="65705"/>
                    <a:pt x="214679" y="60011"/>
                  </a:cubicBezTo>
                  <a:lnTo>
                    <a:pt x="220763" y="8175"/>
                  </a:lnTo>
                  <a:cubicBezTo>
                    <a:pt x="221675" y="85"/>
                    <a:pt x="220155" y="85"/>
                    <a:pt x="212550" y="85"/>
                  </a:cubicBezTo>
                  <a:lnTo>
                    <a:pt x="58930" y="85"/>
                  </a:lnTo>
                  <a:cubicBezTo>
                    <a:pt x="52846" y="85"/>
                    <a:pt x="49804" y="85"/>
                    <a:pt x="49804" y="6077"/>
                  </a:cubicBezTo>
                  <a:cubicBezTo>
                    <a:pt x="49804" y="9373"/>
                    <a:pt x="52542" y="9373"/>
                    <a:pt x="58322" y="9373"/>
                  </a:cubicBezTo>
                  <a:cubicBezTo>
                    <a:pt x="69577" y="9373"/>
                    <a:pt x="78094" y="9373"/>
                    <a:pt x="78094" y="14767"/>
                  </a:cubicBezTo>
                  <a:cubicBezTo>
                    <a:pt x="78094" y="15965"/>
                    <a:pt x="78094" y="16565"/>
                    <a:pt x="76573" y="21958"/>
                  </a:cubicBezTo>
                  <a:lnTo>
                    <a:pt x="36419" y="180464"/>
                  </a:lnTo>
                  <a:cubicBezTo>
                    <a:pt x="33377" y="192150"/>
                    <a:pt x="32769" y="194547"/>
                    <a:pt x="8737" y="194547"/>
                  </a:cubicBezTo>
                  <a:cubicBezTo>
                    <a:pt x="3566" y="194547"/>
                    <a:pt x="220" y="194547"/>
                    <a:pt x="220" y="200240"/>
                  </a:cubicBezTo>
                  <a:cubicBezTo>
                    <a:pt x="220" y="203836"/>
                    <a:pt x="2958" y="203836"/>
                    <a:pt x="8737" y="203836"/>
                  </a:cubicBezTo>
                  <a:lnTo>
                    <a:pt x="166616" y="203836"/>
                  </a:lnTo>
                  <a:cubicBezTo>
                    <a:pt x="173612" y="203836"/>
                    <a:pt x="173917" y="203536"/>
                    <a:pt x="176046" y="198742"/>
                  </a:cubicBezTo>
                  <a:lnTo>
                    <a:pt x="204032" y="134021"/>
                  </a:lnTo>
                  <a:close/>
                </a:path>
              </a:pathLst>
            </a:custGeom>
            <a:solidFill>
              <a:srgbClr val="000000"/>
            </a:solidFill>
            <a:ln w="305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l-GR"/>
            </a:p>
          </p:txBody>
        </p:sp>
        <p:sp>
          <p:nvSpPr>
            <p:cNvPr id="38" name="Ελεύθερη σχεδίαση: Σχήμα 37">
              <a:extLst>
                <a:ext uri="{FF2B5EF4-FFF2-40B4-BE49-F238E27FC236}">
                  <a16:creationId xmlns:a16="http://schemas.microsoft.com/office/drawing/2014/main" id="{8EACBDAF-49AE-2E7D-2D11-D4DE8711D917}"/>
                </a:ext>
              </a:extLst>
            </p:cNvPr>
            <p:cNvSpPr/>
            <p:nvPr>
              <p:custDataLst>
                <p:tags r:id="rId57"/>
              </p:custDataLst>
            </p:nvPr>
          </p:nvSpPr>
          <p:spPr>
            <a:xfrm>
              <a:off x="7959529" y="2965869"/>
              <a:ext cx="126911" cy="137382"/>
            </a:xfrm>
            <a:custGeom>
              <a:avLst/>
              <a:gdLst>
                <a:gd name="connsiteX0" fmla="*/ 1080 w 126911"/>
                <a:gd name="connsiteY0" fmla="*/ 126346 h 137382"/>
                <a:gd name="connsiteX1" fmla="*/ 228 w 126911"/>
                <a:gd name="connsiteY1" fmla="*/ 130751 h 137382"/>
                <a:gd name="connsiteX2" fmla="*/ 7468 w 126911"/>
                <a:gd name="connsiteY2" fmla="*/ 137463 h 137382"/>
                <a:gd name="connsiteX3" fmla="*/ 17689 w 126911"/>
                <a:gd name="connsiteY3" fmla="*/ 126976 h 137382"/>
                <a:gd name="connsiteX4" fmla="*/ 27484 w 126911"/>
                <a:gd name="connsiteY4" fmla="*/ 88592 h 137382"/>
                <a:gd name="connsiteX5" fmla="*/ 50268 w 126911"/>
                <a:gd name="connsiteY5" fmla="*/ 94675 h 137382"/>
                <a:gd name="connsiteX6" fmla="*/ 80931 w 126911"/>
                <a:gd name="connsiteY6" fmla="*/ 79573 h 137382"/>
                <a:gd name="connsiteX7" fmla="*/ 102864 w 126911"/>
                <a:gd name="connsiteY7" fmla="*/ 94675 h 137382"/>
                <a:gd name="connsiteX8" fmla="*/ 119686 w 126911"/>
                <a:gd name="connsiteY8" fmla="*/ 83559 h 137382"/>
                <a:gd name="connsiteX9" fmla="*/ 127139 w 126911"/>
                <a:gd name="connsiteY9" fmla="*/ 62584 h 137382"/>
                <a:gd name="connsiteX10" fmla="*/ 123732 w 126911"/>
                <a:gd name="connsiteY10" fmla="*/ 59858 h 137382"/>
                <a:gd name="connsiteX11" fmla="*/ 119047 w 126911"/>
                <a:gd name="connsiteY11" fmla="*/ 66360 h 137382"/>
                <a:gd name="connsiteX12" fmla="*/ 103503 w 126911"/>
                <a:gd name="connsiteY12" fmla="*/ 88802 h 137382"/>
                <a:gd name="connsiteX13" fmla="*/ 96476 w 126911"/>
                <a:gd name="connsiteY13" fmla="*/ 78525 h 137382"/>
                <a:gd name="connsiteX14" fmla="*/ 99670 w 126911"/>
                <a:gd name="connsiteY14" fmla="*/ 61955 h 137382"/>
                <a:gd name="connsiteX15" fmla="*/ 104355 w 126911"/>
                <a:gd name="connsiteY15" fmla="*/ 43078 h 137382"/>
                <a:gd name="connsiteX16" fmla="*/ 109252 w 126911"/>
                <a:gd name="connsiteY16" fmla="*/ 24411 h 137382"/>
                <a:gd name="connsiteX17" fmla="*/ 112872 w 126911"/>
                <a:gd name="connsiteY17" fmla="*/ 8890 h 137382"/>
                <a:gd name="connsiteX18" fmla="*/ 105845 w 126911"/>
                <a:gd name="connsiteY18" fmla="*/ 2178 h 137382"/>
                <a:gd name="connsiteX19" fmla="*/ 97115 w 126911"/>
                <a:gd name="connsiteY19" fmla="*/ 7212 h 137382"/>
                <a:gd name="connsiteX20" fmla="*/ 93708 w 126911"/>
                <a:gd name="connsiteY20" fmla="*/ 19377 h 137382"/>
                <a:gd name="connsiteX21" fmla="*/ 89236 w 126911"/>
                <a:gd name="connsiteY21" fmla="*/ 36786 h 137382"/>
                <a:gd name="connsiteX22" fmla="*/ 82635 w 126911"/>
                <a:gd name="connsiteY22" fmla="*/ 63004 h 137382"/>
                <a:gd name="connsiteX23" fmla="*/ 79228 w 126911"/>
                <a:gd name="connsiteY23" fmla="*/ 71393 h 137382"/>
                <a:gd name="connsiteX24" fmla="*/ 51120 w 126911"/>
                <a:gd name="connsiteY24" fmla="*/ 88802 h 137382"/>
                <a:gd name="connsiteX25" fmla="*/ 33659 w 126911"/>
                <a:gd name="connsiteY25" fmla="*/ 70135 h 137382"/>
                <a:gd name="connsiteX26" fmla="*/ 37279 w 126911"/>
                <a:gd name="connsiteY26" fmla="*/ 50629 h 137382"/>
                <a:gd name="connsiteX27" fmla="*/ 41964 w 126911"/>
                <a:gd name="connsiteY27" fmla="*/ 31752 h 137382"/>
                <a:gd name="connsiteX28" fmla="*/ 44945 w 126911"/>
                <a:gd name="connsiteY28" fmla="*/ 20006 h 137382"/>
                <a:gd name="connsiteX29" fmla="*/ 48139 w 126911"/>
                <a:gd name="connsiteY29" fmla="*/ 6792 h 137382"/>
                <a:gd name="connsiteX30" fmla="*/ 40899 w 126911"/>
                <a:gd name="connsiteY30" fmla="*/ 81 h 137382"/>
                <a:gd name="connsiteX31" fmla="*/ 30678 w 126911"/>
                <a:gd name="connsiteY31" fmla="*/ 9939 h 137382"/>
                <a:gd name="connsiteX32" fmla="*/ 1080 w 126911"/>
                <a:gd name="connsiteY32" fmla="*/ 126346 h 137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26911" h="137382">
                  <a:moveTo>
                    <a:pt x="1080" y="126346"/>
                  </a:moveTo>
                  <a:cubicBezTo>
                    <a:pt x="228" y="129493"/>
                    <a:pt x="228" y="130541"/>
                    <a:pt x="228" y="130751"/>
                  </a:cubicBezTo>
                  <a:cubicBezTo>
                    <a:pt x="228" y="135365"/>
                    <a:pt x="4061" y="137463"/>
                    <a:pt x="7468" y="137463"/>
                  </a:cubicBezTo>
                  <a:cubicBezTo>
                    <a:pt x="15134" y="137463"/>
                    <a:pt x="16837" y="130541"/>
                    <a:pt x="17689" y="126976"/>
                  </a:cubicBezTo>
                  <a:cubicBezTo>
                    <a:pt x="18115" y="125927"/>
                    <a:pt x="22373" y="109147"/>
                    <a:pt x="27484" y="88592"/>
                  </a:cubicBezTo>
                  <a:cubicBezTo>
                    <a:pt x="34085" y="92997"/>
                    <a:pt x="42603" y="94675"/>
                    <a:pt x="50268" y="94675"/>
                  </a:cubicBezTo>
                  <a:cubicBezTo>
                    <a:pt x="68581" y="94675"/>
                    <a:pt x="80506" y="79993"/>
                    <a:pt x="80931" y="79573"/>
                  </a:cubicBezTo>
                  <a:cubicBezTo>
                    <a:pt x="84977" y="94046"/>
                    <a:pt x="99670" y="94675"/>
                    <a:pt x="102864" y="94675"/>
                  </a:cubicBezTo>
                  <a:cubicBezTo>
                    <a:pt x="110530" y="94675"/>
                    <a:pt x="115853" y="90061"/>
                    <a:pt x="119686" y="83559"/>
                  </a:cubicBezTo>
                  <a:cubicBezTo>
                    <a:pt x="124371" y="75379"/>
                    <a:pt x="127139" y="63423"/>
                    <a:pt x="127139" y="62584"/>
                  </a:cubicBezTo>
                  <a:cubicBezTo>
                    <a:pt x="127139" y="59858"/>
                    <a:pt x="124371" y="59858"/>
                    <a:pt x="123732" y="59858"/>
                  </a:cubicBezTo>
                  <a:cubicBezTo>
                    <a:pt x="120751" y="59858"/>
                    <a:pt x="120538" y="60697"/>
                    <a:pt x="119047" y="66360"/>
                  </a:cubicBezTo>
                  <a:cubicBezTo>
                    <a:pt x="116492" y="76427"/>
                    <a:pt x="112446" y="88802"/>
                    <a:pt x="103503" y="88802"/>
                  </a:cubicBezTo>
                  <a:cubicBezTo>
                    <a:pt x="97966" y="88802"/>
                    <a:pt x="96476" y="84188"/>
                    <a:pt x="96476" y="78525"/>
                  </a:cubicBezTo>
                  <a:cubicBezTo>
                    <a:pt x="96476" y="74959"/>
                    <a:pt x="98179" y="67408"/>
                    <a:pt x="99670" y="61955"/>
                  </a:cubicBezTo>
                  <a:cubicBezTo>
                    <a:pt x="101160" y="56292"/>
                    <a:pt x="103290" y="47692"/>
                    <a:pt x="104355" y="43078"/>
                  </a:cubicBezTo>
                  <a:lnTo>
                    <a:pt x="109252" y="24411"/>
                  </a:lnTo>
                  <a:cubicBezTo>
                    <a:pt x="110530" y="19167"/>
                    <a:pt x="112872" y="9939"/>
                    <a:pt x="112872" y="8890"/>
                  </a:cubicBezTo>
                  <a:cubicBezTo>
                    <a:pt x="112872" y="4695"/>
                    <a:pt x="109465" y="2178"/>
                    <a:pt x="105845" y="2178"/>
                  </a:cubicBezTo>
                  <a:cubicBezTo>
                    <a:pt x="103503" y="2178"/>
                    <a:pt x="99457" y="3227"/>
                    <a:pt x="97115" y="7212"/>
                  </a:cubicBezTo>
                  <a:cubicBezTo>
                    <a:pt x="96476" y="8470"/>
                    <a:pt x="94772" y="15182"/>
                    <a:pt x="93708" y="19377"/>
                  </a:cubicBezTo>
                  <a:lnTo>
                    <a:pt x="89236" y="36786"/>
                  </a:lnTo>
                  <a:lnTo>
                    <a:pt x="82635" y="63004"/>
                  </a:lnTo>
                  <a:cubicBezTo>
                    <a:pt x="81144" y="68247"/>
                    <a:pt x="81144" y="68667"/>
                    <a:pt x="79228" y="71393"/>
                  </a:cubicBezTo>
                  <a:cubicBezTo>
                    <a:pt x="72627" y="80622"/>
                    <a:pt x="63258" y="88802"/>
                    <a:pt x="51120" y="88802"/>
                  </a:cubicBezTo>
                  <a:cubicBezTo>
                    <a:pt x="33659" y="88802"/>
                    <a:pt x="33659" y="73910"/>
                    <a:pt x="33659" y="70135"/>
                  </a:cubicBezTo>
                  <a:cubicBezTo>
                    <a:pt x="33659" y="64682"/>
                    <a:pt x="34298" y="61955"/>
                    <a:pt x="37279" y="50629"/>
                  </a:cubicBezTo>
                  <a:cubicBezTo>
                    <a:pt x="39408" y="41400"/>
                    <a:pt x="39834" y="39932"/>
                    <a:pt x="41964" y="31752"/>
                  </a:cubicBezTo>
                  <a:lnTo>
                    <a:pt x="44945" y="20006"/>
                  </a:lnTo>
                  <a:cubicBezTo>
                    <a:pt x="46010" y="15602"/>
                    <a:pt x="48139" y="7631"/>
                    <a:pt x="48139" y="6792"/>
                  </a:cubicBezTo>
                  <a:cubicBezTo>
                    <a:pt x="48139" y="3017"/>
                    <a:pt x="45158" y="81"/>
                    <a:pt x="40899" y="81"/>
                  </a:cubicBezTo>
                  <a:cubicBezTo>
                    <a:pt x="33233" y="81"/>
                    <a:pt x="31317" y="7422"/>
                    <a:pt x="30678" y="9939"/>
                  </a:cubicBezTo>
                  <a:lnTo>
                    <a:pt x="1080" y="126346"/>
                  </a:lnTo>
                  <a:close/>
                </a:path>
              </a:pathLst>
            </a:custGeom>
            <a:solidFill>
              <a:srgbClr val="000000"/>
            </a:solidFill>
            <a:ln w="305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l-GR"/>
            </a:p>
          </p:txBody>
        </p:sp>
        <p:sp>
          <p:nvSpPr>
            <p:cNvPr id="39" name="Ελεύθερη σχεδίαση: Σχήμα 38">
              <a:extLst>
                <a:ext uri="{FF2B5EF4-FFF2-40B4-BE49-F238E27FC236}">
                  <a16:creationId xmlns:a16="http://schemas.microsoft.com/office/drawing/2014/main" id="{E16E257A-AF68-FAE4-FAAE-E1ED8B900A67}"/>
                </a:ext>
              </a:extLst>
            </p:cNvPr>
            <p:cNvSpPr/>
            <p:nvPr>
              <p:custDataLst>
                <p:tags r:id="rId58"/>
              </p:custDataLst>
            </p:nvPr>
          </p:nvSpPr>
          <p:spPr>
            <a:xfrm>
              <a:off x="8068974" y="3163661"/>
              <a:ext cx="108598" cy="94594"/>
            </a:xfrm>
            <a:custGeom>
              <a:avLst/>
              <a:gdLst>
                <a:gd name="connsiteX0" fmla="*/ 77102 w 108598"/>
                <a:gd name="connsiteY0" fmla="*/ 12462 h 94594"/>
                <a:gd name="connsiteX1" fmla="*/ 55169 w 108598"/>
                <a:gd name="connsiteY1" fmla="*/ 87 h 94594"/>
                <a:gd name="connsiteX2" fmla="*/ 231 w 108598"/>
                <a:gd name="connsiteY2" fmla="*/ 59864 h 94594"/>
                <a:gd name="connsiteX3" fmla="*/ 32385 w 108598"/>
                <a:gd name="connsiteY3" fmla="*/ 94682 h 94594"/>
                <a:gd name="connsiteX4" fmla="*/ 62622 w 108598"/>
                <a:gd name="connsiteY4" fmla="*/ 80000 h 94594"/>
                <a:gd name="connsiteX5" fmla="*/ 84555 w 108598"/>
                <a:gd name="connsiteY5" fmla="*/ 94682 h 94594"/>
                <a:gd name="connsiteX6" fmla="*/ 101377 w 108598"/>
                <a:gd name="connsiteY6" fmla="*/ 83565 h 94594"/>
                <a:gd name="connsiteX7" fmla="*/ 108830 w 108598"/>
                <a:gd name="connsiteY7" fmla="*/ 62591 h 94594"/>
                <a:gd name="connsiteX8" fmla="*/ 105423 w 108598"/>
                <a:gd name="connsiteY8" fmla="*/ 59864 h 94594"/>
                <a:gd name="connsiteX9" fmla="*/ 100738 w 108598"/>
                <a:gd name="connsiteY9" fmla="*/ 66366 h 94594"/>
                <a:gd name="connsiteX10" fmla="*/ 85194 w 108598"/>
                <a:gd name="connsiteY10" fmla="*/ 88809 h 94594"/>
                <a:gd name="connsiteX11" fmla="*/ 78167 w 108598"/>
                <a:gd name="connsiteY11" fmla="*/ 78531 h 94594"/>
                <a:gd name="connsiteX12" fmla="*/ 81361 w 108598"/>
                <a:gd name="connsiteY12" fmla="*/ 61962 h 94594"/>
                <a:gd name="connsiteX13" fmla="*/ 86045 w 108598"/>
                <a:gd name="connsiteY13" fmla="*/ 43085 h 94594"/>
                <a:gd name="connsiteX14" fmla="*/ 90304 w 108598"/>
                <a:gd name="connsiteY14" fmla="*/ 27144 h 94594"/>
                <a:gd name="connsiteX15" fmla="*/ 94137 w 108598"/>
                <a:gd name="connsiteY15" fmla="*/ 10784 h 94594"/>
                <a:gd name="connsiteX16" fmla="*/ 86897 w 108598"/>
                <a:gd name="connsiteY16" fmla="*/ 4072 h 94594"/>
                <a:gd name="connsiteX17" fmla="*/ 77102 w 108598"/>
                <a:gd name="connsiteY17" fmla="*/ 12462 h 94594"/>
                <a:gd name="connsiteX18" fmla="*/ 63474 w 108598"/>
                <a:gd name="connsiteY18" fmla="*/ 66366 h 94594"/>
                <a:gd name="connsiteX19" fmla="*/ 52614 w 108598"/>
                <a:gd name="connsiteY19" fmla="*/ 80419 h 94594"/>
                <a:gd name="connsiteX20" fmla="*/ 33024 w 108598"/>
                <a:gd name="connsiteY20" fmla="*/ 88809 h 94594"/>
                <a:gd name="connsiteX21" fmla="*/ 17479 w 108598"/>
                <a:gd name="connsiteY21" fmla="*/ 68464 h 94594"/>
                <a:gd name="connsiteX22" fmla="*/ 28552 w 108598"/>
                <a:gd name="connsiteY22" fmla="*/ 25886 h 94594"/>
                <a:gd name="connsiteX23" fmla="*/ 55169 w 108598"/>
                <a:gd name="connsiteY23" fmla="*/ 5960 h 94594"/>
                <a:gd name="connsiteX24" fmla="*/ 74121 w 108598"/>
                <a:gd name="connsiteY24" fmla="*/ 24208 h 94594"/>
                <a:gd name="connsiteX25" fmla="*/ 73482 w 108598"/>
                <a:gd name="connsiteY25" fmla="*/ 27144 h 94594"/>
                <a:gd name="connsiteX26" fmla="*/ 63474 w 108598"/>
                <a:gd name="connsiteY26" fmla="*/ 66366 h 94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08598" h="94594">
                  <a:moveTo>
                    <a:pt x="77102" y="12462"/>
                  </a:moveTo>
                  <a:cubicBezTo>
                    <a:pt x="72630" y="5540"/>
                    <a:pt x="65390" y="87"/>
                    <a:pt x="55169" y="87"/>
                  </a:cubicBezTo>
                  <a:cubicBezTo>
                    <a:pt x="27913" y="87"/>
                    <a:pt x="231" y="29661"/>
                    <a:pt x="231" y="59864"/>
                  </a:cubicBezTo>
                  <a:cubicBezTo>
                    <a:pt x="231" y="80209"/>
                    <a:pt x="14072" y="94682"/>
                    <a:pt x="32385" y="94682"/>
                  </a:cubicBezTo>
                  <a:cubicBezTo>
                    <a:pt x="43884" y="94682"/>
                    <a:pt x="54105" y="88180"/>
                    <a:pt x="62622" y="80000"/>
                  </a:cubicBezTo>
                  <a:cubicBezTo>
                    <a:pt x="66668" y="92584"/>
                    <a:pt x="79018" y="94682"/>
                    <a:pt x="84555" y="94682"/>
                  </a:cubicBezTo>
                  <a:cubicBezTo>
                    <a:pt x="92221" y="94682"/>
                    <a:pt x="97544" y="90067"/>
                    <a:pt x="101377" y="83565"/>
                  </a:cubicBezTo>
                  <a:cubicBezTo>
                    <a:pt x="106062" y="75385"/>
                    <a:pt x="108830" y="63430"/>
                    <a:pt x="108830" y="62591"/>
                  </a:cubicBezTo>
                  <a:cubicBezTo>
                    <a:pt x="108830" y="59864"/>
                    <a:pt x="106062" y="59864"/>
                    <a:pt x="105423" y="59864"/>
                  </a:cubicBezTo>
                  <a:cubicBezTo>
                    <a:pt x="102442" y="59864"/>
                    <a:pt x="102229" y="60703"/>
                    <a:pt x="100738" y="66366"/>
                  </a:cubicBezTo>
                  <a:cubicBezTo>
                    <a:pt x="98183" y="76434"/>
                    <a:pt x="94137" y="88809"/>
                    <a:pt x="85194" y="88809"/>
                  </a:cubicBezTo>
                  <a:cubicBezTo>
                    <a:pt x="79657" y="88809"/>
                    <a:pt x="78167" y="84194"/>
                    <a:pt x="78167" y="78531"/>
                  </a:cubicBezTo>
                  <a:cubicBezTo>
                    <a:pt x="78167" y="74966"/>
                    <a:pt x="79870" y="67415"/>
                    <a:pt x="81361" y="61962"/>
                  </a:cubicBezTo>
                  <a:cubicBezTo>
                    <a:pt x="82851" y="56298"/>
                    <a:pt x="84981" y="47699"/>
                    <a:pt x="86045" y="43085"/>
                  </a:cubicBezTo>
                  <a:lnTo>
                    <a:pt x="90304" y="27144"/>
                  </a:lnTo>
                  <a:cubicBezTo>
                    <a:pt x="91582" y="21691"/>
                    <a:pt x="94137" y="11833"/>
                    <a:pt x="94137" y="10784"/>
                  </a:cubicBezTo>
                  <a:cubicBezTo>
                    <a:pt x="94137" y="6170"/>
                    <a:pt x="90304" y="4072"/>
                    <a:pt x="86897" y="4072"/>
                  </a:cubicBezTo>
                  <a:cubicBezTo>
                    <a:pt x="83277" y="4072"/>
                    <a:pt x="78380" y="6589"/>
                    <a:pt x="77102" y="12462"/>
                  </a:cubicBezTo>
                  <a:close/>
                  <a:moveTo>
                    <a:pt x="63474" y="66366"/>
                  </a:moveTo>
                  <a:cubicBezTo>
                    <a:pt x="61983" y="72239"/>
                    <a:pt x="57299" y="76434"/>
                    <a:pt x="52614" y="80419"/>
                  </a:cubicBezTo>
                  <a:cubicBezTo>
                    <a:pt x="50698" y="82097"/>
                    <a:pt x="42180" y="88809"/>
                    <a:pt x="33024" y="88809"/>
                  </a:cubicBezTo>
                  <a:cubicBezTo>
                    <a:pt x="25145" y="88809"/>
                    <a:pt x="17479" y="83355"/>
                    <a:pt x="17479" y="68464"/>
                  </a:cubicBezTo>
                  <a:cubicBezTo>
                    <a:pt x="17479" y="57347"/>
                    <a:pt x="23655" y="34275"/>
                    <a:pt x="28552" y="25886"/>
                  </a:cubicBezTo>
                  <a:cubicBezTo>
                    <a:pt x="38347" y="9106"/>
                    <a:pt x="49207" y="5960"/>
                    <a:pt x="55169" y="5960"/>
                  </a:cubicBezTo>
                  <a:cubicBezTo>
                    <a:pt x="70075" y="5960"/>
                    <a:pt x="74121" y="21901"/>
                    <a:pt x="74121" y="24208"/>
                  </a:cubicBezTo>
                  <a:cubicBezTo>
                    <a:pt x="74121" y="25047"/>
                    <a:pt x="73695" y="26515"/>
                    <a:pt x="73482" y="27144"/>
                  </a:cubicBezTo>
                  <a:lnTo>
                    <a:pt x="63474" y="66366"/>
                  </a:lnTo>
                  <a:close/>
                </a:path>
              </a:pathLst>
            </a:custGeom>
            <a:solidFill>
              <a:srgbClr val="000000"/>
            </a:solidFill>
            <a:ln w="305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l-GR"/>
            </a:p>
          </p:txBody>
        </p:sp>
        <p:sp>
          <p:nvSpPr>
            <p:cNvPr id="40" name="Ελεύθερη σχεδίαση: Σχήμα 39">
              <a:extLst>
                <a:ext uri="{FF2B5EF4-FFF2-40B4-BE49-F238E27FC236}">
                  <a16:creationId xmlns:a16="http://schemas.microsoft.com/office/drawing/2014/main" id="{D77B4EEE-A3E4-01B6-5EFB-F9F1C72BFC8F}"/>
                </a:ext>
              </a:extLst>
            </p:cNvPr>
            <p:cNvSpPr/>
            <p:nvPr>
              <p:custDataLst>
                <p:tags r:id="rId59"/>
              </p:custDataLst>
            </p:nvPr>
          </p:nvSpPr>
          <p:spPr>
            <a:xfrm>
              <a:off x="8265403" y="2978332"/>
              <a:ext cx="220779" cy="203751"/>
            </a:xfrm>
            <a:custGeom>
              <a:avLst/>
              <a:gdLst>
                <a:gd name="connsiteX0" fmla="*/ 204050 w 220779"/>
                <a:gd name="connsiteY0" fmla="*/ 134021 h 203751"/>
                <a:gd name="connsiteX1" fmla="*/ 205571 w 220779"/>
                <a:gd name="connsiteY1" fmla="*/ 129826 h 203751"/>
                <a:gd name="connsiteX2" fmla="*/ 201921 w 220779"/>
                <a:gd name="connsiteY2" fmla="*/ 126530 h 203751"/>
                <a:gd name="connsiteX3" fmla="*/ 197966 w 220779"/>
                <a:gd name="connsiteY3" fmla="*/ 130126 h 203751"/>
                <a:gd name="connsiteX4" fmla="*/ 114920 w 220779"/>
                <a:gd name="connsiteY4" fmla="*/ 194547 h 203751"/>
                <a:gd name="connsiteX5" fmla="*/ 70507 w 220779"/>
                <a:gd name="connsiteY5" fmla="*/ 194547 h 203751"/>
                <a:gd name="connsiteX6" fmla="*/ 63815 w 220779"/>
                <a:gd name="connsiteY6" fmla="*/ 194248 h 203751"/>
                <a:gd name="connsiteX7" fmla="*/ 59861 w 220779"/>
                <a:gd name="connsiteY7" fmla="*/ 191251 h 203751"/>
                <a:gd name="connsiteX8" fmla="*/ 61382 w 220779"/>
                <a:gd name="connsiteY8" fmla="*/ 184360 h 203751"/>
                <a:gd name="connsiteX9" fmla="*/ 82067 w 220779"/>
                <a:gd name="connsiteY9" fmla="*/ 102560 h 203751"/>
                <a:gd name="connsiteX10" fmla="*/ 112182 w 220779"/>
                <a:gd name="connsiteY10" fmla="*/ 102560 h 203751"/>
                <a:gd name="connsiteX11" fmla="*/ 138039 w 220779"/>
                <a:gd name="connsiteY11" fmla="*/ 116343 h 203751"/>
                <a:gd name="connsiteX12" fmla="*/ 135910 w 220779"/>
                <a:gd name="connsiteY12" fmla="*/ 131025 h 203751"/>
                <a:gd name="connsiteX13" fmla="*/ 134997 w 220779"/>
                <a:gd name="connsiteY13" fmla="*/ 134321 h 203751"/>
                <a:gd name="connsiteX14" fmla="*/ 138952 w 220779"/>
                <a:gd name="connsiteY14" fmla="*/ 137617 h 203751"/>
                <a:gd name="connsiteX15" fmla="*/ 143515 w 220779"/>
                <a:gd name="connsiteY15" fmla="*/ 131624 h 203751"/>
                <a:gd name="connsiteX16" fmla="*/ 160854 w 220779"/>
                <a:gd name="connsiteY16" fmla="*/ 61510 h 203751"/>
                <a:gd name="connsiteX17" fmla="*/ 157204 w 220779"/>
                <a:gd name="connsiteY17" fmla="*/ 58214 h 203751"/>
                <a:gd name="connsiteX18" fmla="*/ 152945 w 220779"/>
                <a:gd name="connsiteY18" fmla="*/ 63607 h 203751"/>
                <a:gd name="connsiteX19" fmla="*/ 113095 w 220779"/>
                <a:gd name="connsiteY19" fmla="*/ 93271 h 203751"/>
                <a:gd name="connsiteX20" fmla="*/ 84501 w 220779"/>
                <a:gd name="connsiteY20" fmla="*/ 93271 h 203751"/>
                <a:gd name="connsiteX21" fmla="*/ 102752 w 220779"/>
                <a:gd name="connsiteY21" fmla="*/ 21059 h 203751"/>
                <a:gd name="connsiteX22" fmla="*/ 119179 w 220779"/>
                <a:gd name="connsiteY22" fmla="*/ 9373 h 203751"/>
                <a:gd name="connsiteX23" fmla="*/ 162071 w 220779"/>
                <a:gd name="connsiteY23" fmla="*/ 9373 h 203751"/>
                <a:gd name="connsiteX24" fmla="*/ 208309 w 220779"/>
                <a:gd name="connsiteY24" fmla="*/ 42633 h 203751"/>
                <a:gd name="connsiteX25" fmla="*/ 207092 w 220779"/>
                <a:gd name="connsiteY25" fmla="*/ 58513 h 203751"/>
                <a:gd name="connsiteX26" fmla="*/ 206788 w 220779"/>
                <a:gd name="connsiteY26" fmla="*/ 63907 h 203751"/>
                <a:gd name="connsiteX27" fmla="*/ 210438 w 220779"/>
                <a:gd name="connsiteY27" fmla="*/ 67502 h 203751"/>
                <a:gd name="connsiteX28" fmla="*/ 214697 w 220779"/>
                <a:gd name="connsiteY28" fmla="*/ 60011 h 203751"/>
                <a:gd name="connsiteX29" fmla="*/ 220781 w 220779"/>
                <a:gd name="connsiteY29" fmla="*/ 8175 h 203751"/>
                <a:gd name="connsiteX30" fmla="*/ 212567 w 220779"/>
                <a:gd name="connsiteY30" fmla="*/ 85 h 203751"/>
                <a:gd name="connsiteX31" fmla="*/ 58948 w 220779"/>
                <a:gd name="connsiteY31" fmla="*/ 85 h 203751"/>
                <a:gd name="connsiteX32" fmla="*/ 49822 w 220779"/>
                <a:gd name="connsiteY32" fmla="*/ 6077 h 203751"/>
                <a:gd name="connsiteX33" fmla="*/ 58340 w 220779"/>
                <a:gd name="connsiteY33" fmla="*/ 9373 h 203751"/>
                <a:gd name="connsiteX34" fmla="*/ 78112 w 220779"/>
                <a:gd name="connsiteY34" fmla="*/ 14767 h 203751"/>
                <a:gd name="connsiteX35" fmla="*/ 76591 w 220779"/>
                <a:gd name="connsiteY35" fmla="*/ 21958 h 203751"/>
                <a:gd name="connsiteX36" fmla="*/ 36437 w 220779"/>
                <a:gd name="connsiteY36" fmla="*/ 180464 h 203751"/>
                <a:gd name="connsiteX37" fmla="*/ 8755 w 220779"/>
                <a:gd name="connsiteY37" fmla="*/ 194547 h 203751"/>
                <a:gd name="connsiteX38" fmla="*/ 238 w 220779"/>
                <a:gd name="connsiteY38" fmla="*/ 200240 h 203751"/>
                <a:gd name="connsiteX39" fmla="*/ 8755 w 220779"/>
                <a:gd name="connsiteY39" fmla="*/ 203836 h 203751"/>
                <a:gd name="connsiteX40" fmla="*/ 166634 w 220779"/>
                <a:gd name="connsiteY40" fmla="*/ 203836 h 203751"/>
                <a:gd name="connsiteX41" fmla="*/ 176064 w 220779"/>
                <a:gd name="connsiteY41" fmla="*/ 198742 h 203751"/>
                <a:gd name="connsiteX42" fmla="*/ 204050 w 220779"/>
                <a:gd name="connsiteY42" fmla="*/ 134021 h 203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20779" h="203751">
                  <a:moveTo>
                    <a:pt x="204050" y="134021"/>
                  </a:moveTo>
                  <a:cubicBezTo>
                    <a:pt x="204658" y="132523"/>
                    <a:pt x="205571" y="130425"/>
                    <a:pt x="205571" y="129826"/>
                  </a:cubicBezTo>
                  <a:cubicBezTo>
                    <a:pt x="205571" y="129527"/>
                    <a:pt x="205571" y="126530"/>
                    <a:pt x="201921" y="126530"/>
                  </a:cubicBezTo>
                  <a:cubicBezTo>
                    <a:pt x="199183" y="126530"/>
                    <a:pt x="198574" y="128328"/>
                    <a:pt x="197966" y="130126"/>
                  </a:cubicBezTo>
                  <a:cubicBezTo>
                    <a:pt x="178193" y="174472"/>
                    <a:pt x="166938" y="194547"/>
                    <a:pt x="114920" y="194547"/>
                  </a:cubicBezTo>
                  <a:lnTo>
                    <a:pt x="70507" y="194547"/>
                  </a:lnTo>
                  <a:cubicBezTo>
                    <a:pt x="66249" y="194547"/>
                    <a:pt x="65640" y="194547"/>
                    <a:pt x="63815" y="194248"/>
                  </a:cubicBezTo>
                  <a:cubicBezTo>
                    <a:pt x="60773" y="193948"/>
                    <a:pt x="59861" y="193648"/>
                    <a:pt x="59861" y="191251"/>
                  </a:cubicBezTo>
                  <a:cubicBezTo>
                    <a:pt x="59861" y="190352"/>
                    <a:pt x="59861" y="189753"/>
                    <a:pt x="61382" y="184360"/>
                  </a:cubicBezTo>
                  <a:lnTo>
                    <a:pt x="82067" y="102560"/>
                  </a:lnTo>
                  <a:lnTo>
                    <a:pt x="112182" y="102560"/>
                  </a:lnTo>
                  <a:cubicBezTo>
                    <a:pt x="138039" y="102560"/>
                    <a:pt x="138039" y="108852"/>
                    <a:pt x="138039" y="116343"/>
                  </a:cubicBezTo>
                  <a:cubicBezTo>
                    <a:pt x="138039" y="118440"/>
                    <a:pt x="138039" y="122036"/>
                    <a:pt x="135910" y="131025"/>
                  </a:cubicBezTo>
                  <a:cubicBezTo>
                    <a:pt x="135301" y="132523"/>
                    <a:pt x="134997" y="133422"/>
                    <a:pt x="134997" y="134321"/>
                  </a:cubicBezTo>
                  <a:cubicBezTo>
                    <a:pt x="134997" y="135819"/>
                    <a:pt x="136214" y="137617"/>
                    <a:pt x="138952" y="137617"/>
                  </a:cubicBezTo>
                  <a:cubicBezTo>
                    <a:pt x="141385" y="137617"/>
                    <a:pt x="142298" y="136119"/>
                    <a:pt x="143515" y="131624"/>
                  </a:cubicBezTo>
                  <a:lnTo>
                    <a:pt x="160854" y="61510"/>
                  </a:lnTo>
                  <a:cubicBezTo>
                    <a:pt x="160854" y="59712"/>
                    <a:pt x="159333" y="58214"/>
                    <a:pt x="157204" y="58214"/>
                  </a:cubicBezTo>
                  <a:cubicBezTo>
                    <a:pt x="154466" y="58214"/>
                    <a:pt x="153857" y="60011"/>
                    <a:pt x="152945" y="63607"/>
                  </a:cubicBezTo>
                  <a:cubicBezTo>
                    <a:pt x="146557" y="86379"/>
                    <a:pt x="141081" y="93271"/>
                    <a:pt x="113095" y="93271"/>
                  </a:cubicBezTo>
                  <a:lnTo>
                    <a:pt x="84501" y="93271"/>
                  </a:lnTo>
                  <a:lnTo>
                    <a:pt x="102752" y="21059"/>
                  </a:lnTo>
                  <a:cubicBezTo>
                    <a:pt x="105490" y="10572"/>
                    <a:pt x="105794" y="9373"/>
                    <a:pt x="119179" y="9373"/>
                  </a:cubicBezTo>
                  <a:lnTo>
                    <a:pt x="162071" y="9373"/>
                  </a:lnTo>
                  <a:cubicBezTo>
                    <a:pt x="199183" y="9373"/>
                    <a:pt x="208309" y="18063"/>
                    <a:pt x="208309" y="42633"/>
                  </a:cubicBezTo>
                  <a:cubicBezTo>
                    <a:pt x="208309" y="49824"/>
                    <a:pt x="208309" y="50423"/>
                    <a:pt x="207092" y="58513"/>
                  </a:cubicBezTo>
                  <a:cubicBezTo>
                    <a:pt x="207092" y="60311"/>
                    <a:pt x="206788" y="62409"/>
                    <a:pt x="206788" y="63907"/>
                  </a:cubicBezTo>
                  <a:cubicBezTo>
                    <a:pt x="206788" y="65405"/>
                    <a:pt x="207700" y="67502"/>
                    <a:pt x="210438" y="67502"/>
                  </a:cubicBezTo>
                  <a:cubicBezTo>
                    <a:pt x="213784" y="67502"/>
                    <a:pt x="214088" y="65705"/>
                    <a:pt x="214697" y="60011"/>
                  </a:cubicBezTo>
                  <a:lnTo>
                    <a:pt x="220781" y="8175"/>
                  </a:lnTo>
                  <a:cubicBezTo>
                    <a:pt x="221693" y="85"/>
                    <a:pt x="220172" y="85"/>
                    <a:pt x="212567" y="85"/>
                  </a:cubicBezTo>
                  <a:lnTo>
                    <a:pt x="58948" y="85"/>
                  </a:lnTo>
                  <a:cubicBezTo>
                    <a:pt x="52864" y="85"/>
                    <a:pt x="49822" y="85"/>
                    <a:pt x="49822" y="6077"/>
                  </a:cubicBezTo>
                  <a:cubicBezTo>
                    <a:pt x="49822" y="9373"/>
                    <a:pt x="52560" y="9373"/>
                    <a:pt x="58340" y="9373"/>
                  </a:cubicBezTo>
                  <a:cubicBezTo>
                    <a:pt x="69595" y="9373"/>
                    <a:pt x="78112" y="9373"/>
                    <a:pt x="78112" y="14767"/>
                  </a:cubicBezTo>
                  <a:cubicBezTo>
                    <a:pt x="78112" y="15965"/>
                    <a:pt x="78112" y="16565"/>
                    <a:pt x="76591" y="21958"/>
                  </a:cubicBezTo>
                  <a:lnTo>
                    <a:pt x="36437" y="180464"/>
                  </a:lnTo>
                  <a:cubicBezTo>
                    <a:pt x="33395" y="192150"/>
                    <a:pt x="32787" y="194547"/>
                    <a:pt x="8755" y="194547"/>
                  </a:cubicBezTo>
                  <a:cubicBezTo>
                    <a:pt x="3584" y="194547"/>
                    <a:pt x="238" y="194547"/>
                    <a:pt x="238" y="200240"/>
                  </a:cubicBezTo>
                  <a:cubicBezTo>
                    <a:pt x="238" y="203836"/>
                    <a:pt x="2976" y="203836"/>
                    <a:pt x="8755" y="203836"/>
                  </a:cubicBezTo>
                  <a:lnTo>
                    <a:pt x="166634" y="203836"/>
                  </a:lnTo>
                  <a:cubicBezTo>
                    <a:pt x="173630" y="203836"/>
                    <a:pt x="173934" y="203536"/>
                    <a:pt x="176064" y="198742"/>
                  </a:cubicBezTo>
                  <a:lnTo>
                    <a:pt x="204050" y="134021"/>
                  </a:lnTo>
                  <a:close/>
                </a:path>
              </a:pathLst>
            </a:custGeom>
            <a:solidFill>
              <a:srgbClr val="000000"/>
            </a:solidFill>
            <a:ln w="305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l-GR"/>
            </a:p>
          </p:txBody>
        </p:sp>
        <p:sp>
          <p:nvSpPr>
            <p:cNvPr id="44" name="Ελεύθερη σχεδίαση: Σχήμα 43">
              <a:extLst>
                <a:ext uri="{FF2B5EF4-FFF2-40B4-BE49-F238E27FC236}">
                  <a16:creationId xmlns:a16="http://schemas.microsoft.com/office/drawing/2014/main" id="{19B95F6E-8740-EFC5-E70D-20F1E6DF8FDA}"/>
                </a:ext>
              </a:extLst>
            </p:cNvPr>
            <p:cNvSpPr/>
            <p:nvPr>
              <p:custDataLst>
                <p:tags r:id="rId60"/>
              </p:custDataLst>
            </p:nvPr>
          </p:nvSpPr>
          <p:spPr>
            <a:xfrm>
              <a:off x="8511478" y="2965869"/>
              <a:ext cx="109450" cy="92497"/>
            </a:xfrm>
            <a:custGeom>
              <a:avLst/>
              <a:gdLst>
                <a:gd name="connsiteX0" fmla="*/ 38149 w 109450"/>
                <a:gd name="connsiteY0" fmla="*/ 6163 h 92497"/>
                <a:gd name="connsiteX1" fmla="*/ 38575 w 109450"/>
                <a:gd name="connsiteY1" fmla="*/ 3017 h 92497"/>
                <a:gd name="connsiteX2" fmla="*/ 35168 w 109450"/>
                <a:gd name="connsiteY2" fmla="*/ 81 h 92497"/>
                <a:gd name="connsiteX3" fmla="*/ 21327 w 109450"/>
                <a:gd name="connsiteY3" fmla="*/ 1129 h 92497"/>
                <a:gd name="connsiteX4" fmla="*/ 9402 w 109450"/>
                <a:gd name="connsiteY4" fmla="*/ 2178 h 92497"/>
                <a:gd name="connsiteX5" fmla="*/ 3440 w 109450"/>
                <a:gd name="connsiteY5" fmla="*/ 7002 h 92497"/>
                <a:gd name="connsiteX6" fmla="*/ 8976 w 109450"/>
                <a:gd name="connsiteY6" fmla="*/ 9939 h 92497"/>
                <a:gd name="connsiteX7" fmla="*/ 19197 w 109450"/>
                <a:gd name="connsiteY7" fmla="*/ 13085 h 92497"/>
                <a:gd name="connsiteX8" fmla="*/ 17281 w 109450"/>
                <a:gd name="connsiteY8" fmla="*/ 21265 h 92497"/>
                <a:gd name="connsiteX9" fmla="*/ 6634 w 109450"/>
                <a:gd name="connsiteY9" fmla="*/ 63633 h 92497"/>
                <a:gd name="connsiteX10" fmla="*/ 246 w 109450"/>
                <a:gd name="connsiteY10" fmla="*/ 89641 h 92497"/>
                <a:gd name="connsiteX11" fmla="*/ 4292 w 109450"/>
                <a:gd name="connsiteY11" fmla="*/ 92578 h 92497"/>
                <a:gd name="connsiteX12" fmla="*/ 7699 w 109450"/>
                <a:gd name="connsiteY12" fmla="*/ 92578 h 92497"/>
                <a:gd name="connsiteX13" fmla="*/ 76478 w 109450"/>
                <a:gd name="connsiteY13" fmla="*/ 59858 h 92497"/>
                <a:gd name="connsiteX14" fmla="*/ 109696 w 109450"/>
                <a:gd name="connsiteY14" fmla="*/ 6792 h 92497"/>
                <a:gd name="connsiteX15" fmla="*/ 102456 w 109450"/>
                <a:gd name="connsiteY15" fmla="*/ 81 h 92497"/>
                <a:gd name="connsiteX16" fmla="*/ 91596 w 109450"/>
                <a:gd name="connsiteY16" fmla="*/ 11826 h 92497"/>
                <a:gd name="connsiteX17" fmla="*/ 18346 w 109450"/>
                <a:gd name="connsiteY17" fmla="*/ 84188 h 92497"/>
                <a:gd name="connsiteX18" fmla="*/ 38149 w 109450"/>
                <a:gd name="connsiteY18" fmla="*/ 6163 h 92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09450" h="92497">
                  <a:moveTo>
                    <a:pt x="38149" y="6163"/>
                  </a:moveTo>
                  <a:cubicBezTo>
                    <a:pt x="38362" y="5324"/>
                    <a:pt x="38575" y="4066"/>
                    <a:pt x="38575" y="3017"/>
                  </a:cubicBezTo>
                  <a:cubicBezTo>
                    <a:pt x="38575" y="2807"/>
                    <a:pt x="38575" y="81"/>
                    <a:pt x="35168" y="81"/>
                  </a:cubicBezTo>
                  <a:cubicBezTo>
                    <a:pt x="34955" y="81"/>
                    <a:pt x="22817" y="1129"/>
                    <a:pt x="21327" y="1129"/>
                  </a:cubicBezTo>
                  <a:cubicBezTo>
                    <a:pt x="17281" y="1549"/>
                    <a:pt x="13448" y="1759"/>
                    <a:pt x="9402" y="2178"/>
                  </a:cubicBezTo>
                  <a:cubicBezTo>
                    <a:pt x="5995" y="2388"/>
                    <a:pt x="3440" y="2597"/>
                    <a:pt x="3440" y="7002"/>
                  </a:cubicBezTo>
                  <a:cubicBezTo>
                    <a:pt x="3440" y="9939"/>
                    <a:pt x="6421" y="9939"/>
                    <a:pt x="8976" y="9939"/>
                  </a:cubicBezTo>
                  <a:cubicBezTo>
                    <a:pt x="19197" y="9939"/>
                    <a:pt x="19197" y="11197"/>
                    <a:pt x="19197" y="13085"/>
                  </a:cubicBezTo>
                  <a:cubicBezTo>
                    <a:pt x="19197" y="14343"/>
                    <a:pt x="18133" y="18538"/>
                    <a:pt x="17281" y="21265"/>
                  </a:cubicBezTo>
                  <a:lnTo>
                    <a:pt x="6634" y="63633"/>
                  </a:lnTo>
                  <a:cubicBezTo>
                    <a:pt x="1310" y="84607"/>
                    <a:pt x="246" y="88802"/>
                    <a:pt x="246" y="89641"/>
                  </a:cubicBezTo>
                  <a:cubicBezTo>
                    <a:pt x="246" y="92578"/>
                    <a:pt x="3440" y="92578"/>
                    <a:pt x="4292" y="92578"/>
                  </a:cubicBezTo>
                  <a:lnTo>
                    <a:pt x="7699" y="92578"/>
                  </a:lnTo>
                  <a:cubicBezTo>
                    <a:pt x="26650" y="89641"/>
                    <a:pt x="53693" y="79783"/>
                    <a:pt x="76478" y="59858"/>
                  </a:cubicBezTo>
                  <a:cubicBezTo>
                    <a:pt x="105437" y="34479"/>
                    <a:pt x="109696" y="7212"/>
                    <a:pt x="109696" y="6792"/>
                  </a:cubicBezTo>
                  <a:cubicBezTo>
                    <a:pt x="109696" y="3017"/>
                    <a:pt x="106715" y="81"/>
                    <a:pt x="102456" y="81"/>
                  </a:cubicBezTo>
                  <a:cubicBezTo>
                    <a:pt x="95003" y="81"/>
                    <a:pt x="93513" y="5953"/>
                    <a:pt x="91596" y="11826"/>
                  </a:cubicBezTo>
                  <a:cubicBezTo>
                    <a:pt x="83079" y="41610"/>
                    <a:pt x="54545" y="73701"/>
                    <a:pt x="18346" y="84188"/>
                  </a:cubicBezTo>
                  <a:lnTo>
                    <a:pt x="38149" y="6163"/>
                  </a:lnTo>
                  <a:close/>
                </a:path>
              </a:pathLst>
            </a:custGeom>
            <a:solidFill>
              <a:srgbClr val="000000"/>
            </a:solidFill>
            <a:ln w="305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l-GR"/>
            </a:p>
          </p:txBody>
        </p:sp>
        <p:sp>
          <p:nvSpPr>
            <p:cNvPr id="45" name="Ελεύθερη σχεδίαση: Σχήμα 44">
              <a:extLst>
                <a:ext uri="{FF2B5EF4-FFF2-40B4-BE49-F238E27FC236}">
                  <a16:creationId xmlns:a16="http://schemas.microsoft.com/office/drawing/2014/main" id="{88A789D6-2461-9D56-8EC2-F793BBAFD82D}"/>
                </a:ext>
              </a:extLst>
            </p:cNvPr>
            <p:cNvSpPr/>
            <p:nvPr>
              <p:custDataLst>
                <p:tags r:id="rId61"/>
              </p:custDataLst>
            </p:nvPr>
          </p:nvSpPr>
          <p:spPr>
            <a:xfrm>
              <a:off x="8617090" y="3110595"/>
              <a:ext cx="86239" cy="147659"/>
            </a:xfrm>
            <a:custGeom>
              <a:avLst/>
              <a:gdLst>
                <a:gd name="connsiteX0" fmla="*/ 42411 w 86239"/>
                <a:gd name="connsiteY0" fmla="*/ 6379 h 147659"/>
                <a:gd name="connsiteX1" fmla="*/ 43263 w 86239"/>
                <a:gd name="connsiteY1" fmla="*/ 3024 h 147659"/>
                <a:gd name="connsiteX2" fmla="*/ 39856 w 86239"/>
                <a:gd name="connsiteY2" fmla="*/ 87 h 147659"/>
                <a:gd name="connsiteX3" fmla="*/ 12600 w 86239"/>
                <a:gd name="connsiteY3" fmla="*/ 2185 h 147659"/>
                <a:gd name="connsiteX4" fmla="*/ 7915 w 86239"/>
                <a:gd name="connsiteY4" fmla="*/ 7009 h 147659"/>
                <a:gd name="connsiteX5" fmla="*/ 13451 w 86239"/>
                <a:gd name="connsiteY5" fmla="*/ 9945 h 147659"/>
                <a:gd name="connsiteX6" fmla="*/ 23672 w 86239"/>
                <a:gd name="connsiteY6" fmla="*/ 13091 h 147659"/>
                <a:gd name="connsiteX7" fmla="*/ 20265 w 86239"/>
                <a:gd name="connsiteY7" fmla="*/ 27773 h 147659"/>
                <a:gd name="connsiteX8" fmla="*/ 15368 w 86239"/>
                <a:gd name="connsiteY8" fmla="*/ 47070 h 147659"/>
                <a:gd name="connsiteX9" fmla="*/ 1314 w 86239"/>
                <a:gd name="connsiteY9" fmla="*/ 102862 h 147659"/>
                <a:gd name="connsiteX10" fmla="*/ 249 w 86239"/>
                <a:gd name="connsiteY10" fmla="*/ 113139 h 147659"/>
                <a:gd name="connsiteX11" fmla="*/ 31551 w 86239"/>
                <a:gd name="connsiteY11" fmla="*/ 147747 h 147659"/>
                <a:gd name="connsiteX12" fmla="*/ 86489 w 86239"/>
                <a:gd name="connsiteY12" fmla="*/ 88180 h 147659"/>
                <a:gd name="connsiteX13" fmla="*/ 54548 w 86239"/>
                <a:gd name="connsiteY13" fmla="*/ 53152 h 147659"/>
                <a:gd name="connsiteX14" fmla="*/ 27718 w 86239"/>
                <a:gd name="connsiteY14" fmla="*/ 64688 h 147659"/>
                <a:gd name="connsiteX15" fmla="*/ 42411 w 86239"/>
                <a:gd name="connsiteY15" fmla="*/ 6379 h 147659"/>
                <a:gd name="connsiteX16" fmla="*/ 31764 w 86239"/>
                <a:gd name="connsiteY16" fmla="*/ 141874 h 147659"/>
                <a:gd name="connsiteX17" fmla="*/ 15368 w 86239"/>
                <a:gd name="connsiteY17" fmla="*/ 120480 h 147659"/>
                <a:gd name="connsiteX18" fmla="*/ 23247 w 86239"/>
                <a:gd name="connsiteY18" fmla="*/ 81887 h 147659"/>
                <a:gd name="connsiteX19" fmla="*/ 28570 w 86239"/>
                <a:gd name="connsiteY19" fmla="*/ 72868 h 147659"/>
                <a:gd name="connsiteX20" fmla="*/ 53910 w 86239"/>
                <a:gd name="connsiteY20" fmla="*/ 59025 h 147659"/>
                <a:gd name="connsiteX21" fmla="*/ 69454 w 86239"/>
                <a:gd name="connsiteY21" fmla="*/ 79370 h 147659"/>
                <a:gd name="connsiteX22" fmla="*/ 58381 w 86239"/>
                <a:gd name="connsiteY22" fmla="*/ 121529 h 147659"/>
                <a:gd name="connsiteX23" fmla="*/ 31764 w 86239"/>
                <a:gd name="connsiteY23" fmla="*/ 141874 h 147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86239" h="147659">
                  <a:moveTo>
                    <a:pt x="42411" y="6379"/>
                  </a:moveTo>
                  <a:cubicBezTo>
                    <a:pt x="42624" y="5960"/>
                    <a:pt x="43263" y="3233"/>
                    <a:pt x="43263" y="3024"/>
                  </a:cubicBezTo>
                  <a:cubicBezTo>
                    <a:pt x="43263" y="1975"/>
                    <a:pt x="42411" y="87"/>
                    <a:pt x="39856" y="87"/>
                  </a:cubicBezTo>
                  <a:cubicBezTo>
                    <a:pt x="35597" y="87"/>
                    <a:pt x="17923" y="1765"/>
                    <a:pt x="12600" y="2185"/>
                  </a:cubicBezTo>
                  <a:cubicBezTo>
                    <a:pt x="10896" y="2394"/>
                    <a:pt x="7915" y="2604"/>
                    <a:pt x="7915" y="7009"/>
                  </a:cubicBezTo>
                  <a:cubicBezTo>
                    <a:pt x="7915" y="9945"/>
                    <a:pt x="10896" y="9945"/>
                    <a:pt x="13451" y="9945"/>
                  </a:cubicBezTo>
                  <a:cubicBezTo>
                    <a:pt x="23672" y="9945"/>
                    <a:pt x="23672" y="11413"/>
                    <a:pt x="23672" y="13091"/>
                  </a:cubicBezTo>
                  <a:cubicBezTo>
                    <a:pt x="23672" y="14559"/>
                    <a:pt x="21543" y="22949"/>
                    <a:pt x="20265" y="27773"/>
                  </a:cubicBezTo>
                  <a:lnTo>
                    <a:pt x="15368" y="47070"/>
                  </a:lnTo>
                  <a:cubicBezTo>
                    <a:pt x="13451" y="54201"/>
                    <a:pt x="1740" y="100135"/>
                    <a:pt x="1314" y="102862"/>
                  </a:cubicBezTo>
                  <a:cubicBezTo>
                    <a:pt x="249" y="107895"/>
                    <a:pt x="249" y="110622"/>
                    <a:pt x="249" y="113139"/>
                  </a:cubicBezTo>
                  <a:cubicBezTo>
                    <a:pt x="249" y="134323"/>
                    <a:pt x="13877" y="147747"/>
                    <a:pt x="31551" y="147747"/>
                  </a:cubicBezTo>
                  <a:cubicBezTo>
                    <a:pt x="58168" y="147747"/>
                    <a:pt x="86489" y="119222"/>
                    <a:pt x="86489" y="88180"/>
                  </a:cubicBezTo>
                  <a:cubicBezTo>
                    <a:pt x="86489" y="63640"/>
                    <a:pt x="69241" y="53152"/>
                    <a:pt x="54548" y="53152"/>
                  </a:cubicBezTo>
                  <a:cubicBezTo>
                    <a:pt x="43476" y="53152"/>
                    <a:pt x="34106" y="59235"/>
                    <a:pt x="27718" y="64688"/>
                  </a:cubicBezTo>
                  <a:lnTo>
                    <a:pt x="42411" y="6379"/>
                  </a:lnTo>
                  <a:close/>
                  <a:moveTo>
                    <a:pt x="31764" y="141874"/>
                  </a:moveTo>
                  <a:cubicBezTo>
                    <a:pt x="21330" y="141874"/>
                    <a:pt x="15368" y="132855"/>
                    <a:pt x="15368" y="120480"/>
                  </a:cubicBezTo>
                  <a:cubicBezTo>
                    <a:pt x="15368" y="112720"/>
                    <a:pt x="17284" y="105588"/>
                    <a:pt x="23247" y="81887"/>
                  </a:cubicBezTo>
                  <a:cubicBezTo>
                    <a:pt x="24524" y="77902"/>
                    <a:pt x="24524" y="77483"/>
                    <a:pt x="28570" y="72868"/>
                  </a:cubicBezTo>
                  <a:cubicBezTo>
                    <a:pt x="36662" y="63640"/>
                    <a:pt x="46244" y="59025"/>
                    <a:pt x="53910" y="59025"/>
                  </a:cubicBezTo>
                  <a:cubicBezTo>
                    <a:pt x="62214" y="59025"/>
                    <a:pt x="69454" y="65108"/>
                    <a:pt x="69454" y="79370"/>
                  </a:cubicBezTo>
                  <a:cubicBezTo>
                    <a:pt x="69454" y="87970"/>
                    <a:pt x="64770" y="109364"/>
                    <a:pt x="58381" y="121529"/>
                  </a:cubicBezTo>
                  <a:cubicBezTo>
                    <a:pt x="53271" y="131806"/>
                    <a:pt x="42624" y="141874"/>
                    <a:pt x="31764" y="141874"/>
                  </a:cubicBezTo>
                  <a:close/>
                </a:path>
              </a:pathLst>
            </a:custGeom>
            <a:solidFill>
              <a:srgbClr val="000000"/>
            </a:solidFill>
            <a:ln w="305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l-GR"/>
            </a:p>
          </p:txBody>
        </p:sp>
        <p:sp>
          <p:nvSpPr>
            <p:cNvPr id="46" name="Ελεύθερη σχεδίαση: Σχήμα 45">
              <a:extLst>
                <a:ext uri="{FF2B5EF4-FFF2-40B4-BE49-F238E27FC236}">
                  <a16:creationId xmlns:a16="http://schemas.microsoft.com/office/drawing/2014/main" id="{24B64FFB-62A5-364E-20E2-EA5FB466D7EB}"/>
                </a:ext>
              </a:extLst>
            </p:cNvPr>
            <p:cNvSpPr/>
            <p:nvPr>
              <p:custDataLst>
                <p:tags r:id="rId62"/>
              </p:custDataLst>
            </p:nvPr>
          </p:nvSpPr>
          <p:spPr>
            <a:xfrm>
              <a:off x="8751383" y="3150322"/>
              <a:ext cx="35591" cy="89590"/>
            </a:xfrm>
            <a:custGeom>
              <a:avLst/>
              <a:gdLst>
                <a:gd name="connsiteX0" fmla="*/ 35844 w 35591"/>
                <a:gd name="connsiteY0" fmla="*/ 31546 h 89590"/>
                <a:gd name="connsiteX1" fmla="*/ 16376 w 35591"/>
                <a:gd name="connsiteY1" fmla="*/ 85 h 89590"/>
                <a:gd name="connsiteX2" fmla="*/ 253 w 35591"/>
                <a:gd name="connsiteY2" fmla="*/ 15965 h 89590"/>
                <a:gd name="connsiteX3" fmla="*/ 16376 w 35591"/>
                <a:gd name="connsiteY3" fmla="*/ 31846 h 89590"/>
                <a:gd name="connsiteX4" fmla="*/ 27023 w 35591"/>
                <a:gd name="connsiteY4" fmla="*/ 27951 h 89590"/>
                <a:gd name="connsiteX5" fmla="*/ 28544 w 35591"/>
                <a:gd name="connsiteY5" fmla="*/ 27052 h 89590"/>
                <a:gd name="connsiteX6" fmla="*/ 29152 w 35591"/>
                <a:gd name="connsiteY6" fmla="*/ 31546 h 89590"/>
                <a:gd name="connsiteX7" fmla="*/ 8467 w 35591"/>
                <a:gd name="connsiteY7" fmla="*/ 81585 h 89590"/>
                <a:gd name="connsiteX8" fmla="*/ 5120 w 35591"/>
                <a:gd name="connsiteY8" fmla="*/ 86379 h 89590"/>
                <a:gd name="connsiteX9" fmla="*/ 8162 w 35591"/>
                <a:gd name="connsiteY9" fmla="*/ 89675 h 89590"/>
                <a:gd name="connsiteX10" fmla="*/ 35844 w 35591"/>
                <a:gd name="connsiteY10" fmla="*/ 31546 h 89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591" h="89590">
                  <a:moveTo>
                    <a:pt x="35844" y="31546"/>
                  </a:moveTo>
                  <a:cubicBezTo>
                    <a:pt x="35844" y="11770"/>
                    <a:pt x="28239" y="85"/>
                    <a:pt x="16376" y="85"/>
                  </a:cubicBezTo>
                  <a:cubicBezTo>
                    <a:pt x="6337" y="85"/>
                    <a:pt x="253" y="7576"/>
                    <a:pt x="253" y="15965"/>
                  </a:cubicBezTo>
                  <a:cubicBezTo>
                    <a:pt x="253" y="24055"/>
                    <a:pt x="6337" y="31846"/>
                    <a:pt x="16376" y="31846"/>
                  </a:cubicBezTo>
                  <a:cubicBezTo>
                    <a:pt x="20026" y="31846"/>
                    <a:pt x="23981" y="30647"/>
                    <a:pt x="27023" y="27951"/>
                  </a:cubicBezTo>
                  <a:cubicBezTo>
                    <a:pt x="27935" y="27351"/>
                    <a:pt x="28239" y="27052"/>
                    <a:pt x="28544" y="27052"/>
                  </a:cubicBezTo>
                  <a:cubicBezTo>
                    <a:pt x="28848" y="27052"/>
                    <a:pt x="29152" y="27351"/>
                    <a:pt x="29152" y="31546"/>
                  </a:cubicBezTo>
                  <a:cubicBezTo>
                    <a:pt x="29152" y="53719"/>
                    <a:pt x="18505" y="71697"/>
                    <a:pt x="8467" y="81585"/>
                  </a:cubicBezTo>
                  <a:cubicBezTo>
                    <a:pt x="5120" y="84881"/>
                    <a:pt x="5120" y="85480"/>
                    <a:pt x="5120" y="86379"/>
                  </a:cubicBezTo>
                  <a:cubicBezTo>
                    <a:pt x="5120" y="88477"/>
                    <a:pt x="6641" y="89675"/>
                    <a:pt x="8162" y="89675"/>
                  </a:cubicBezTo>
                  <a:cubicBezTo>
                    <a:pt x="11509" y="89675"/>
                    <a:pt x="35844" y="66603"/>
                    <a:pt x="35844" y="31546"/>
                  </a:cubicBezTo>
                  <a:close/>
                </a:path>
              </a:pathLst>
            </a:custGeom>
            <a:solidFill>
              <a:srgbClr val="000000"/>
            </a:solidFill>
            <a:ln w="305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l-GR"/>
            </a:p>
          </p:txBody>
        </p:sp>
        <p:sp>
          <p:nvSpPr>
            <p:cNvPr id="47" name="Ελεύθερη σχεδίαση: Σχήμα 46">
              <a:extLst>
                <a:ext uri="{FF2B5EF4-FFF2-40B4-BE49-F238E27FC236}">
                  <a16:creationId xmlns:a16="http://schemas.microsoft.com/office/drawing/2014/main" id="{C9D87793-62E2-A7F0-DDB3-62BFF8CAA813}"/>
                </a:ext>
              </a:extLst>
            </p:cNvPr>
            <p:cNvSpPr/>
            <p:nvPr>
              <p:custDataLst>
                <p:tags r:id="rId63"/>
              </p:custDataLst>
            </p:nvPr>
          </p:nvSpPr>
          <p:spPr>
            <a:xfrm>
              <a:off x="9173669" y="3049645"/>
              <a:ext cx="164874" cy="197159"/>
            </a:xfrm>
            <a:custGeom>
              <a:avLst/>
              <a:gdLst>
                <a:gd name="connsiteX0" fmla="*/ 61411 w 164874"/>
                <a:gd name="connsiteY0" fmla="*/ 27351 h 197159"/>
                <a:gd name="connsiteX1" fmla="*/ 65974 w 164874"/>
                <a:gd name="connsiteY1" fmla="*/ 8175 h 197159"/>
                <a:gd name="connsiteX2" fmla="*/ 57153 w 164874"/>
                <a:gd name="connsiteY2" fmla="*/ 85 h 197159"/>
                <a:gd name="connsiteX3" fmla="*/ 44985 w 164874"/>
                <a:gd name="connsiteY3" fmla="*/ 10872 h 197159"/>
                <a:gd name="connsiteX4" fmla="*/ 1180 w 164874"/>
                <a:gd name="connsiteY4" fmla="*/ 184360 h 197159"/>
                <a:gd name="connsiteX5" fmla="*/ 268 w 164874"/>
                <a:gd name="connsiteY5" fmla="*/ 189154 h 197159"/>
                <a:gd name="connsiteX6" fmla="*/ 8785 w 164874"/>
                <a:gd name="connsiteY6" fmla="*/ 197244 h 197159"/>
                <a:gd name="connsiteX7" fmla="*/ 19432 w 164874"/>
                <a:gd name="connsiteY7" fmla="*/ 190952 h 197159"/>
                <a:gd name="connsiteX8" fmla="*/ 36163 w 164874"/>
                <a:gd name="connsiteY8" fmla="*/ 126530 h 197159"/>
                <a:gd name="connsiteX9" fmla="*/ 65670 w 164874"/>
                <a:gd name="connsiteY9" fmla="*/ 135819 h 197159"/>
                <a:gd name="connsiteX10" fmla="*/ 106128 w 164874"/>
                <a:gd name="connsiteY10" fmla="*/ 113946 h 197159"/>
                <a:gd name="connsiteX11" fmla="*/ 133506 w 164874"/>
                <a:gd name="connsiteY11" fmla="*/ 135819 h 197159"/>
                <a:gd name="connsiteX12" fmla="*/ 156017 w 164874"/>
                <a:gd name="connsiteY12" fmla="*/ 119339 h 197159"/>
                <a:gd name="connsiteX13" fmla="*/ 165143 w 164874"/>
                <a:gd name="connsiteY13" fmla="*/ 89675 h 197159"/>
                <a:gd name="connsiteX14" fmla="*/ 161492 w 164874"/>
                <a:gd name="connsiteY14" fmla="*/ 86679 h 197159"/>
                <a:gd name="connsiteX15" fmla="*/ 157233 w 164874"/>
                <a:gd name="connsiteY15" fmla="*/ 92072 h 197159"/>
                <a:gd name="connsiteX16" fmla="*/ 134114 w 164874"/>
                <a:gd name="connsiteY16" fmla="*/ 129227 h 197159"/>
                <a:gd name="connsiteX17" fmla="*/ 124989 w 164874"/>
                <a:gd name="connsiteY17" fmla="*/ 115444 h 197159"/>
                <a:gd name="connsiteX18" fmla="*/ 131072 w 164874"/>
                <a:gd name="connsiteY18" fmla="*/ 84282 h 197159"/>
                <a:gd name="connsiteX19" fmla="*/ 139590 w 164874"/>
                <a:gd name="connsiteY19" fmla="*/ 51921 h 197159"/>
                <a:gd name="connsiteX20" fmla="*/ 144761 w 164874"/>
                <a:gd name="connsiteY20" fmla="*/ 31546 h 197159"/>
                <a:gd name="connsiteX21" fmla="*/ 149324 w 164874"/>
                <a:gd name="connsiteY21" fmla="*/ 11471 h 197159"/>
                <a:gd name="connsiteX22" fmla="*/ 140503 w 164874"/>
                <a:gd name="connsiteY22" fmla="*/ 3381 h 197159"/>
                <a:gd name="connsiteX23" fmla="*/ 128639 w 164874"/>
                <a:gd name="connsiteY23" fmla="*/ 13868 h 197159"/>
                <a:gd name="connsiteX24" fmla="*/ 114342 w 164874"/>
                <a:gd name="connsiteY24" fmla="*/ 69899 h 197159"/>
                <a:gd name="connsiteX25" fmla="*/ 106433 w 164874"/>
                <a:gd name="connsiteY25" fmla="*/ 100462 h 197159"/>
                <a:gd name="connsiteX26" fmla="*/ 66887 w 164874"/>
                <a:gd name="connsiteY26" fmla="*/ 129227 h 197159"/>
                <a:gd name="connsiteX27" fmla="*/ 44376 w 164874"/>
                <a:gd name="connsiteY27" fmla="*/ 103159 h 197159"/>
                <a:gd name="connsiteX28" fmla="*/ 48635 w 164874"/>
                <a:gd name="connsiteY28" fmla="*/ 77690 h 197159"/>
                <a:gd name="connsiteX29" fmla="*/ 61411 w 164874"/>
                <a:gd name="connsiteY29" fmla="*/ 27351 h 197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64874" h="197159">
                  <a:moveTo>
                    <a:pt x="61411" y="27351"/>
                  </a:moveTo>
                  <a:cubicBezTo>
                    <a:pt x="62932" y="21059"/>
                    <a:pt x="65974" y="9673"/>
                    <a:pt x="65974" y="8175"/>
                  </a:cubicBezTo>
                  <a:cubicBezTo>
                    <a:pt x="65974" y="3081"/>
                    <a:pt x="62324" y="85"/>
                    <a:pt x="57153" y="85"/>
                  </a:cubicBezTo>
                  <a:cubicBezTo>
                    <a:pt x="56240" y="85"/>
                    <a:pt x="47722" y="384"/>
                    <a:pt x="44985" y="10872"/>
                  </a:cubicBezTo>
                  <a:lnTo>
                    <a:pt x="1180" y="184360"/>
                  </a:lnTo>
                  <a:cubicBezTo>
                    <a:pt x="268" y="187955"/>
                    <a:pt x="268" y="188555"/>
                    <a:pt x="268" y="189154"/>
                  </a:cubicBezTo>
                  <a:cubicBezTo>
                    <a:pt x="268" y="193648"/>
                    <a:pt x="3614" y="197244"/>
                    <a:pt x="8785" y="197244"/>
                  </a:cubicBezTo>
                  <a:cubicBezTo>
                    <a:pt x="15173" y="197244"/>
                    <a:pt x="18824" y="191851"/>
                    <a:pt x="19432" y="190952"/>
                  </a:cubicBezTo>
                  <a:cubicBezTo>
                    <a:pt x="20649" y="188255"/>
                    <a:pt x="24603" y="172674"/>
                    <a:pt x="36163" y="126530"/>
                  </a:cubicBezTo>
                  <a:cubicBezTo>
                    <a:pt x="45897" y="134620"/>
                    <a:pt x="59586" y="135819"/>
                    <a:pt x="65670" y="135819"/>
                  </a:cubicBezTo>
                  <a:cubicBezTo>
                    <a:pt x="86964" y="135819"/>
                    <a:pt x="98828" y="122335"/>
                    <a:pt x="106128" y="113946"/>
                  </a:cubicBezTo>
                  <a:cubicBezTo>
                    <a:pt x="108866" y="127429"/>
                    <a:pt x="120121" y="135819"/>
                    <a:pt x="133506" y="135819"/>
                  </a:cubicBezTo>
                  <a:cubicBezTo>
                    <a:pt x="144153" y="135819"/>
                    <a:pt x="151150" y="128927"/>
                    <a:pt x="156017" y="119339"/>
                  </a:cubicBezTo>
                  <a:cubicBezTo>
                    <a:pt x="161188" y="108552"/>
                    <a:pt x="165143" y="90275"/>
                    <a:pt x="165143" y="89675"/>
                  </a:cubicBezTo>
                  <a:cubicBezTo>
                    <a:pt x="165143" y="86679"/>
                    <a:pt x="162405" y="86679"/>
                    <a:pt x="161492" y="86679"/>
                  </a:cubicBezTo>
                  <a:cubicBezTo>
                    <a:pt x="158450" y="86679"/>
                    <a:pt x="158146" y="87877"/>
                    <a:pt x="157233" y="92072"/>
                  </a:cubicBezTo>
                  <a:cubicBezTo>
                    <a:pt x="152062" y="111549"/>
                    <a:pt x="146587" y="129227"/>
                    <a:pt x="134114" y="129227"/>
                  </a:cubicBezTo>
                  <a:cubicBezTo>
                    <a:pt x="125901" y="129227"/>
                    <a:pt x="124989" y="121436"/>
                    <a:pt x="124989" y="115444"/>
                  </a:cubicBezTo>
                  <a:cubicBezTo>
                    <a:pt x="124989" y="108852"/>
                    <a:pt x="128639" y="94769"/>
                    <a:pt x="131072" y="84282"/>
                  </a:cubicBezTo>
                  <a:lnTo>
                    <a:pt x="139590" y="51921"/>
                  </a:lnTo>
                  <a:cubicBezTo>
                    <a:pt x="140503" y="47427"/>
                    <a:pt x="143545" y="36041"/>
                    <a:pt x="144761" y="31546"/>
                  </a:cubicBezTo>
                  <a:cubicBezTo>
                    <a:pt x="146282" y="24655"/>
                    <a:pt x="149324" y="13269"/>
                    <a:pt x="149324" y="11471"/>
                  </a:cubicBezTo>
                  <a:cubicBezTo>
                    <a:pt x="149324" y="6077"/>
                    <a:pt x="145066" y="3381"/>
                    <a:pt x="140503" y="3381"/>
                  </a:cubicBezTo>
                  <a:cubicBezTo>
                    <a:pt x="138982" y="3381"/>
                    <a:pt x="131072" y="3680"/>
                    <a:pt x="128639" y="13868"/>
                  </a:cubicBezTo>
                  <a:lnTo>
                    <a:pt x="114342" y="69899"/>
                  </a:lnTo>
                  <a:cubicBezTo>
                    <a:pt x="110691" y="84881"/>
                    <a:pt x="107345" y="97466"/>
                    <a:pt x="106433" y="100462"/>
                  </a:cubicBezTo>
                  <a:cubicBezTo>
                    <a:pt x="106128" y="101960"/>
                    <a:pt x="91527" y="129227"/>
                    <a:pt x="66887" y="129227"/>
                  </a:cubicBezTo>
                  <a:cubicBezTo>
                    <a:pt x="51677" y="129227"/>
                    <a:pt x="44376" y="119339"/>
                    <a:pt x="44376" y="103159"/>
                  </a:cubicBezTo>
                  <a:cubicBezTo>
                    <a:pt x="44376" y="94469"/>
                    <a:pt x="46506" y="86080"/>
                    <a:pt x="48635" y="77690"/>
                  </a:cubicBezTo>
                  <a:lnTo>
                    <a:pt x="61411" y="27351"/>
                  </a:lnTo>
                  <a:close/>
                </a:path>
              </a:pathLst>
            </a:custGeom>
            <a:solidFill>
              <a:srgbClr val="000000"/>
            </a:solidFill>
            <a:ln w="305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l-GR"/>
            </a:p>
          </p:txBody>
        </p:sp>
        <p:sp>
          <p:nvSpPr>
            <p:cNvPr id="48" name="Ελεύθερη σχεδίαση: Σχήμα 47">
              <a:extLst>
                <a:ext uri="{FF2B5EF4-FFF2-40B4-BE49-F238E27FC236}">
                  <a16:creationId xmlns:a16="http://schemas.microsoft.com/office/drawing/2014/main" id="{E35A7E12-1748-9795-74E8-6D416BE3C533}"/>
                </a:ext>
              </a:extLst>
            </p:cNvPr>
            <p:cNvSpPr/>
            <p:nvPr>
              <p:custDataLst>
                <p:tags r:id="rId64"/>
              </p:custDataLst>
            </p:nvPr>
          </p:nvSpPr>
          <p:spPr>
            <a:xfrm>
              <a:off x="9373997" y="3150322"/>
              <a:ext cx="35591" cy="89590"/>
            </a:xfrm>
            <a:custGeom>
              <a:avLst/>
              <a:gdLst>
                <a:gd name="connsiteX0" fmla="*/ 35865 w 35591"/>
                <a:gd name="connsiteY0" fmla="*/ 31546 h 89590"/>
                <a:gd name="connsiteX1" fmla="*/ 16396 w 35591"/>
                <a:gd name="connsiteY1" fmla="*/ 85 h 89590"/>
                <a:gd name="connsiteX2" fmla="*/ 274 w 35591"/>
                <a:gd name="connsiteY2" fmla="*/ 15965 h 89590"/>
                <a:gd name="connsiteX3" fmla="*/ 16396 w 35591"/>
                <a:gd name="connsiteY3" fmla="*/ 31846 h 89590"/>
                <a:gd name="connsiteX4" fmla="*/ 27043 w 35591"/>
                <a:gd name="connsiteY4" fmla="*/ 27951 h 89590"/>
                <a:gd name="connsiteX5" fmla="*/ 28564 w 35591"/>
                <a:gd name="connsiteY5" fmla="*/ 27052 h 89590"/>
                <a:gd name="connsiteX6" fmla="*/ 29172 w 35591"/>
                <a:gd name="connsiteY6" fmla="*/ 31546 h 89590"/>
                <a:gd name="connsiteX7" fmla="*/ 8487 w 35591"/>
                <a:gd name="connsiteY7" fmla="*/ 81585 h 89590"/>
                <a:gd name="connsiteX8" fmla="*/ 5141 w 35591"/>
                <a:gd name="connsiteY8" fmla="*/ 86379 h 89590"/>
                <a:gd name="connsiteX9" fmla="*/ 8183 w 35591"/>
                <a:gd name="connsiteY9" fmla="*/ 89675 h 89590"/>
                <a:gd name="connsiteX10" fmla="*/ 35865 w 35591"/>
                <a:gd name="connsiteY10" fmla="*/ 31546 h 89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591" h="89590">
                  <a:moveTo>
                    <a:pt x="35865" y="31546"/>
                  </a:moveTo>
                  <a:cubicBezTo>
                    <a:pt x="35865" y="11770"/>
                    <a:pt x="28260" y="85"/>
                    <a:pt x="16396" y="85"/>
                  </a:cubicBezTo>
                  <a:cubicBezTo>
                    <a:pt x="6358" y="85"/>
                    <a:pt x="274" y="7576"/>
                    <a:pt x="274" y="15965"/>
                  </a:cubicBezTo>
                  <a:cubicBezTo>
                    <a:pt x="274" y="24055"/>
                    <a:pt x="6358" y="31846"/>
                    <a:pt x="16396" y="31846"/>
                  </a:cubicBezTo>
                  <a:cubicBezTo>
                    <a:pt x="20047" y="31846"/>
                    <a:pt x="24001" y="30647"/>
                    <a:pt x="27043" y="27951"/>
                  </a:cubicBezTo>
                  <a:cubicBezTo>
                    <a:pt x="27956" y="27351"/>
                    <a:pt x="28260" y="27052"/>
                    <a:pt x="28564" y="27052"/>
                  </a:cubicBezTo>
                  <a:cubicBezTo>
                    <a:pt x="28868" y="27052"/>
                    <a:pt x="29172" y="27351"/>
                    <a:pt x="29172" y="31546"/>
                  </a:cubicBezTo>
                  <a:cubicBezTo>
                    <a:pt x="29172" y="53719"/>
                    <a:pt x="18526" y="71697"/>
                    <a:pt x="8487" y="81585"/>
                  </a:cubicBezTo>
                  <a:cubicBezTo>
                    <a:pt x="5141" y="84881"/>
                    <a:pt x="5141" y="85480"/>
                    <a:pt x="5141" y="86379"/>
                  </a:cubicBezTo>
                  <a:cubicBezTo>
                    <a:pt x="5141" y="88477"/>
                    <a:pt x="6662" y="89675"/>
                    <a:pt x="8183" y="89675"/>
                  </a:cubicBezTo>
                  <a:cubicBezTo>
                    <a:pt x="11529" y="89675"/>
                    <a:pt x="35865" y="66603"/>
                    <a:pt x="35865" y="31546"/>
                  </a:cubicBezTo>
                  <a:close/>
                </a:path>
              </a:pathLst>
            </a:custGeom>
            <a:solidFill>
              <a:srgbClr val="000000"/>
            </a:solidFill>
            <a:ln w="305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l-GR"/>
            </a:p>
          </p:txBody>
        </p:sp>
        <p:sp>
          <p:nvSpPr>
            <p:cNvPr id="49" name="Ελεύθερη σχεδίαση: Σχήμα 48">
              <a:extLst>
                <a:ext uri="{FF2B5EF4-FFF2-40B4-BE49-F238E27FC236}">
                  <a16:creationId xmlns:a16="http://schemas.microsoft.com/office/drawing/2014/main" id="{5AB5B98D-7282-6749-785C-DFBAF46166C5}"/>
                </a:ext>
              </a:extLst>
            </p:cNvPr>
            <p:cNvSpPr/>
            <p:nvPr>
              <p:custDataLst>
                <p:tags r:id="rId65"/>
              </p:custDataLst>
            </p:nvPr>
          </p:nvSpPr>
          <p:spPr>
            <a:xfrm>
              <a:off x="9499157" y="3049645"/>
              <a:ext cx="143276" cy="132438"/>
            </a:xfrm>
            <a:custGeom>
              <a:avLst/>
              <a:gdLst>
                <a:gd name="connsiteX0" fmla="*/ 52296 w 143276"/>
                <a:gd name="connsiteY0" fmla="*/ 3381 h 132438"/>
                <a:gd name="connsiteX1" fmla="*/ 48341 w 143276"/>
                <a:gd name="connsiteY1" fmla="*/ 85 h 132438"/>
                <a:gd name="connsiteX2" fmla="*/ 11229 w 143276"/>
                <a:gd name="connsiteY2" fmla="*/ 3081 h 132438"/>
                <a:gd name="connsiteX3" fmla="*/ 5449 w 143276"/>
                <a:gd name="connsiteY3" fmla="*/ 9074 h 132438"/>
                <a:gd name="connsiteX4" fmla="*/ 12750 w 143276"/>
                <a:gd name="connsiteY4" fmla="*/ 12669 h 132438"/>
                <a:gd name="connsiteX5" fmla="*/ 27960 w 143276"/>
                <a:gd name="connsiteY5" fmla="*/ 17763 h 132438"/>
                <a:gd name="connsiteX6" fmla="*/ 22180 w 143276"/>
                <a:gd name="connsiteY6" fmla="*/ 42033 h 132438"/>
                <a:gd name="connsiteX7" fmla="*/ 3624 w 143276"/>
                <a:gd name="connsiteY7" fmla="*/ 115444 h 132438"/>
                <a:gd name="connsiteX8" fmla="*/ 278 w 143276"/>
                <a:gd name="connsiteY8" fmla="*/ 128927 h 132438"/>
                <a:gd name="connsiteX9" fmla="*/ 5145 w 143276"/>
                <a:gd name="connsiteY9" fmla="*/ 132523 h 132438"/>
                <a:gd name="connsiteX10" fmla="*/ 9404 w 143276"/>
                <a:gd name="connsiteY10" fmla="*/ 132523 h 132438"/>
                <a:gd name="connsiteX11" fmla="*/ 95188 w 143276"/>
                <a:gd name="connsiteY11" fmla="*/ 88477 h 132438"/>
                <a:gd name="connsiteX12" fmla="*/ 143555 w 143276"/>
                <a:gd name="connsiteY12" fmla="*/ 8175 h 132438"/>
                <a:gd name="connsiteX13" fmla="*/ 134733 w 143276"/>
                <a:gd name="connsiteY13" fmla="*/ 85 h 132438"/>
                <a:gd name="connsiteX14" fmla="*/ 122870 w 143276"/>
                <a:gd name="connsiteY14" fmla="*/ 9973 h 132438"/>
                <a:gd name="connsiteX15" fmla="*/ 22485 w 143276"/>
                <a:gd name="connsiteY15" fmla="*/ 122635 h 132438"/>
                <a:gd name="connsiteX16" fmla="*/ 52296 w 143276"/>
                <a:gd name="connsiteY16" fmla="*/ 3381 h 132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43276" h="132438">
                  <a:moveTo>
                    <a:pt x="52296" y="3381"/>
                  </a:moveTo>
                  <a:cubicBezTo>
                    <a:pt x="52296" y="3081"/>
                    <a:pt x="52296" y="85"/>
                    <a:pt x="48341" y="85"/>
                  </a:cubicBezTo>
                  <a:cubicBezTo>
                    <a:pt x="41345" y="85"/>
                    <a:pt x="19138" y="2482"/>
                    <a:pt x="11229" y="3081"/>
                  </a:cubicBezTo>
                  <a:cubicBezTo>
                    <a:pt x="8796" y="3381"/>
                    <a:pt x="5449" y="3680"/>
                    <a:pt x="5449" y="9074"/>
                  </a:cubicBezTo>
                  <a:cubicBezTo>
                    <a:pt x="5449" y="12669"/>
                    <a:pt x="8187" y="12669"/>
                    <a:pt x="12750" y="12669"/>
                  </a:cubicBezTo>
                  <a:cubicBezTo>
                    <a:pt x="27352" y="12669"/>
                    <a:pt x="27960" y="14767"/>
                    <a:pt x="27960" y="17763"/>
                  </a:cubicBezTo>
                  <a:cubicBezTo>
                    <a:pt x="27960" y="19861"/>
                    <a:pt x="24310" y="33943"/>
                    <a:pt x="22180" y="42033"/>
                  </a:cubicBezTo>
                  <a:lnTo>
                    <a:pt x="3624" y="115444"/>
                  </a:lnTo>
                  <a:cubicBezTo>
                    <a:pt x="2407" y="119938"/>
                    <a:pt x="278" y="128328"/>
                    <a:pt x="278" y="128927"/>
                  </a:cubicBezTo>
                  <a:cubicBezTo>
                    <a:pt x="278" y="132223"/>
                    <a:pt x="3320" y="132523"/>
                    <a:pt x="5145" y="132523"/>
                  </a:cubicBezTo>
                  <a:lnTo>
                    <a:pt x="9404" y="132523"/>
                  </a:lnTo>
                  <a:cubicBezTo>
                    <a:pt x="30698" y="128927"/>
                    <a:pt x="63855" y="117242"/>
                    <a:pt x="95188" y="88477"/>
                  </a:cubicBezTo>
                  <a:cubicBezTo>
                    <a:pt x="135342" y="51622"/>
                    <a:pt x="143555" y="10872"/>
                    <a:pt x="143555" y="8175"/>
                  </a:cubicBezTo>
                  <a:cubicBezTo>
                    <a:pt x="143555" y="3081"/>
                    <a:pt x="139905" y="85"/>
                    <a:pt x="134733" y="85"/>
                  </a:cubicBezTo>
                  <a:cubicBezTo>
                    <a:pt x="132300" y="85"/>
                    <a:pt x="125303" y="1283"/>
                    <a:pt x="122870" y="9973"/>
                  </a:cubicBezTo>
                  <a:cubicBezTo>
                    <a:pt x="103401" y="77990"/>
                    <a:pt x="57163" y="111549"/>
                    <a:pt x="22485" y="122635"/>
                  </a:cubicBezTo>
                  <a:lnTo>
                    <a:pt x="52296" y="3381"/>
                  </a:lnTo>
                  <a:close/>
                </a:path>
              </a:pathLst>
            </a:custGeom>
            <a:solidFill>
              <a:srgbClr val="000000"/>
            </a:solidFill>
            <a:ln w="305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l-GR"/>
            </a:p>
          </p:txBody>
        </p:sp>
        <p:sp>
          <p:nvSpPr>
            <p:cNvPr id="50" name="Ελεύθερη σχεδίαση: Σχήμα 49">
              <a:extLst>
                <a:ext uri="{FF2B5EF4-FFF2-40B4-BE49-F238E27FC236}">
                  <a16:creationId xmlns:a16="http://schemas.microsoft.com/office/drawing/2014/main" id="{83313635-01DE-C186-E651-A6DA0ED2CBB1}"/>
                </a:ext>
              </a:extLst>
            </p:cNvPr>
            <p:cNvSpPr/>
            <p:nvPr>
              <p:custDataLst>
                <p:tags r:id="rId66"/>
              </p:custDataLst>
            </p:nvPr>
          </p:nvSpPr>
          <p:spPr>
            <a:xfrm>
              <a:off x="9754199" y="3072117"/>
              <a:ext cx="202291" cy="70114"/>
            </a:xfrm>
            <a:custGeom>
              <a:avLst/>
              <a:gdLst>
                <a:gd name="connsiteX0" fmla="*/ 192235 w 202291"/>
                <a:gd name="connsiteY0" fmla="*/ 12070 h 70114"/>
                <a:gd name="connsiteX1" fmla="*/ 202578 w 202291"/>
                <a:gd name="connsiteY1" fmla="*/ 6077 h 70114"/>
                <a:gd name="connsiteX2" fmla="*/ 192539 w 202291"/>
                <a:gd name="connsiteY2" fmla="*/ 85 h 70114"/>
                <a:gd name="connsiteX3" fmla="*/ 10325 w 202291"/>
                <a:gd name="connsiteY3" fmla="*/ 85 h 70114"/>
                <a:gd name="connsiteX4" fmla="*/ 286 w 202291"/>
                <a:gd name="connsiteY4" fmla="*/ 6077 h 70114"/>
                <a:gd name="connsiteX5" fmla="*/ 10629 w 202291"/>
                <a:gd name="connsiteY5" fmla="*/ 12070 h 70114"/>
                <a:gd name="connsiteX6" fmla="*/ 192235 w 202291"/>
                <a:gd name="connsiteY6" fmla="*/ 12070 h 70114"/>
                <a:gd name="connsiteX7" fmla="*/ 192539 w 202291"/>
                <a:gd name="connsiteY7" fmla="*/ 70199 h 70114"/>
                <a:gd name="connsiteX8" fmla="*/ 202578 w 202291"/>
                <a:gd name="connsiteY8" fmla="*/ 64206 h 70114"/>
                <a:gd name="connsiteX9" fmla="*/ 192235 w 202291"/>
                <a:gd name="connsiteY9" fmla="*/ 58214 h 70114"/>
                <a:gd name="connsiteX10" fmla="*/ 10629 w 202291"/>
                <a:gd name="connsiteY10" fmla="*/ 58214 h 70114"/>
                <a:gd name="connsiteX11" fmla="*/ 286 w 202291"/>
                <a:gd name="connsiteY11" fmla="*/ 64206 h 70114"/>
                <a:gd name="connsiteX12" fmla="*/ 10325 w 202291"/>
                <a:gd name="connsiteY12" fmla="*/ 70199 h 70114"/>
                <a:gd name="connsiteX13" fmla="*/ 192539 w 202291"/>
                <a:gd name="connsiteY13" fmla="*/ 70199 h 70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02291" h="70114">
                  <a:moveTo>
                    <a:pt x="192235" y="12070"/>
                  </a:moveTo>
                  <a:cubicBezTo>
                    <a:pt x="196798" y="12070"/>
                    <a:pt x="202578" y="12070"/>
                    <a:pt x="202578" y="6077"/>
                  </a:cubicBezTo>
                  <a:cubicBezTo>
                    <a:pt x="202578" y="85"/>
                    <a:pt x="196798" y="85"/>
                    <a:pt x="192539" y="85"/>
                  </a:cubicBezTo>
                  <a:lnTo>
                    <a:pt x="10325" y="85"/>
                  </a:lnTo>
                  <a:cubicBezTo>
                    <a:pt x="6066" y="85"/>
                    <a:pt x="286" y="85"/>
                    <a:pt x="286" y="6077"/>
                  </a:cubicBezTo>
                  <a:cubicBezTo>
                    <a:pt x="286" y="12070"/>
                    <a:pt x="6066" y="12070"/>
                    <a:pt x="10629" y="12070"/>
                  </a:cubicBezTo>
                  <a:lnTo>
                    <a:pt x="192235" y="12070"/>
                  </a:lnTo>
                  <a:close/>
                  <a:moveTo>
                    <a:pt x="192539" y="70199"/>
                  </a:moveTo>
                  <a:cubicBezTo>
                    <a:pt x="196798" y="70199"/>
                    <a:pt x="202578" y="70199"/>
                    <a:pt x="202578" y="64206"/>
                  </a:cubicBezTo>
                  <a:cubicBezTo>
                    <a:pt x="202578" y="58214"/>
                    <a:pt x="196798" y="58214"/>
                    <a:pt x="192235" y="58214"/>
                  </a:cubicBezTo>
                  <a:lnTo>
                    <a:pt x="10629" y="58214"/>
                  </a:lnTo>
                  <a:cubicBezTo>
                    <a:pt x="6066" y="58214"/>
                    <a:pt x="286" y="58214"/>
                    <a:pt x="286" y="64206"/>
                  </a:cubicBezTo>
                  <a:cubicBezTo>
                    <a:pt x="286" y="70199"/>
                    <a:pt x="6066" y="70199"/>
                    <a:pt x="10325" y="70199"/>
                  </a:cubicBezTo>
                  <a:lnTo>
                    <a:pt x="192539" y="70199"/>
                  </a:lnTo>
                  <a:close/>
                </a:path>
              </a:pathLst>
            </a:custGeom>
            <a:solidFill>
              <a:srgbClr val="000000"/>
            </a:solidFill>
            <a:ln w="305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l-GR"/>
            </a:p>
          </p:txBody>
        </p:sp>
        <p:sp>
          <p:nvSpPr>
            <p:cNvPr id="51" name="Ελεύθερη σχεδίαση: Σχήμα 50">
              <a:extLst>
                <a:ext uri="{FF2B5EF4-FFF2-40B4-BE49-F238E27FC236}">
                  <a16:creationId xmlns:a16="http://schemas.microsoft.com/office/drawing/2014/main" id="{AE3A33E1-9468-9D9C-A3B1-E58C7E0371C9}"/>
                </a:ext>
              </a:extLst>
            </p:cNvPr>
            <p:cNvSpPr/>
            <p:nvPr>
              <p:custDataLst>
                <p:tags r:id="rId67"/>
              </p:custDataLst>
            </p:nvPr>
          </p:nvSpPr>
          <p:spPr>
            <a:xfrm>
              <a:off x="10070123" y="2982527"/>
              <a:ext cx="128067" cy="206148"/>
            </a:xfrm>
            <a:custGeom>
              <a:avLst/>
              <a:gdLst>
                <a:gd name="connsiteX0" fmla="*/ 128364 w 128067"/>
                <a:gd name="connsiteY0" fmla="*/ 103758 h 206148"/>
                <a:gd name="connsiteX1" fmla="*/ 116196 w 128067"/>
                <a:gd name="connsiteY1" fmla="*/ 33644 h 206148"/>
                <a:gd name="connsiteX2" fmla="*/ 64483 w 128067"/>
                <a:gd name="connsiteY2" fmla="*/ 85 h 206148"/>
                <a:gd name="connsiteX3" fmla="*/ 11552 w 128067"/>
                <a:gd name="connsiteY3" fmla="*/ 35741 h 206148"/>
                <a:gd name="connsiteX4" fmla="*/ 297 w 128067"/>
                <a:gd name="connsiteY4" fmla="*/ 103758 h 206148"/>
                <a:gd name="connsiteX5" fmla="*/ 13986 w 128067"/>
                <a:gd name="connsiteY5" fmla="*/ 175970 h 206148"/>
                <a:gd name="connsiteX6" fmla="*/ 64178 w 128067"/>
                <a:gd name="connsiteY6" fmla="*/ 206233 h 206148"/>
                <a:gd name="connsiteX7" fmla="*/ 117109 w 128067"/>
                <a:gd name="connsiteY7" fmla="*/ 171475 h 206148"/>
                <a:gd name="connsiteX8" fmla="*/ 128364 w 128067"/>
                <a:gd name="connsiteY8" fmla="*/ 103758 h 206148"/>
                <a:gd name="connsiteX9" fmla="*/ 64178 w 128067"/>
                <a:gd name="connsiteY9" fmla="*/ 199641 h 206148"/>
                <a:gd name="connsiteX10" fmla="*/ 28891 w 128067"/>
                <a:gd name="connsiteY10" fmla="*/ 163385 h 206148"/>
                <a:gd name="connsiteX11" fmla="*/ 25545 w 128067"/>
                <a:gd name="connsiteY11" fmla="*/ 100162 h 206148"/>
                <a:gd name="connsiteX12" fmla="*/ 27979 w 128067"/>
                <a:gd name="connsiteY12" fmla="*/ 45030 h 206148"/>
                <a:gd name="connsiteX13" fmla="*/ 64178 w 128067"/>
                <a:gd name="connsiteY13" fmla="*/ 6677 h 206148"/>
                <a:gd name="connsiteX14" fmla="*/ 100074 w 128067"/>
                <a:gd name="connsiteY14" fmla="*/ 41734 h 206148"/>
                <a:gd name="connsiteX15" fmla="*/ 103116 w 128067"/>
                <a:gd name="connsiteY15" fmla="*/ 100162 h 206148"/>
                <a:gd name="connsiteX16" fmla="*/ 99769 w 128067"/>
                <a:gd name="connsiteY16" fmla="*/ 162187 h 206148"/>
                <a:gd name="connsiteX17" fmla="*/ 64178 w 128067"/>
                <a:gd name="connsiteY17" fmla="*/ 199641 h 206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28067" h="206148">
                  <a:moveTo>
                    <a:pt x="128364" y="103758"/>
                  </a:moveTo>
                  <a:cubicBezTo>
                    <a:pt x="128364" y="79787"/>
                    <a:pt x="126843" y="55817"/>
                    <a:pt x="116196" y="33644"/>
                  </a:cubicBezTo>
                  <a:cubicBezTo>
                    <a:pt x="102203" y="4879"/>
                    <a:pt x="77259" y="85"/>
                    <a:pt x="64483" y="85"/>
                  </a:cubicBezTo>
                  <a:cubicBezTo>
                    <a:pt x="46231" y="85"/>
                    <a:pt x="24024" y="7875"/>
                    <a:pt x="11552" y="35741"/>
                  </a:cubicBezTo>
                  <a:cubicBezTo>
                    <a:pt x="1818" y="56416"/>
                    <a:pt x="297" y="79787"/>
                    <a:pt x="297" y="103758"/>
                  </a:cubicBezTo>
                  <a:cubicBezTo>
                    <a:pt x="297" y="126231"/>
                    <a:pt x="1514" y="153198"/>
                    <a:pt x="13986" y="175970"/>
                  </a:cubicBezTo>
                  <a:cubicBezTo>
                    <a:pt x="27066" y="200240"/>
                    <a:pt x="49273" y="206233"/>
                    <a:pt x="64178" y="206233"/>
                  </a:cubicBezTo>
                  <a:cubicBezTo>
                    <a:pt x="80605" y="206233"/>
                    <a:pt x="103724" y="199941"/>
                    <a:pt x="117109" y="171475"/>
                  </a:cubicBezTo>
                  <a:cubicBezTo>
                    <a:pt x="126843" y="150801"/>
                    <a:pt x="128364" y="127429"/>
                    <a:pt x="128364" y="103758"/>
                  </a:cubicBezTo>
                  <a:close/>
                  <a:moveTo>
                    <a:pt x="64178" y="199641"/>
                  </a:moveTo>
                  <a:cubicBezTo>
                    <a:pt x="52315" y="199641"/>
                    <a:pt x="34367" y="192150"/>
                    <a:pt x="28891" y="163385"/>
                  </a:cubicBezTo>
                  <a:cubicBezTo>
                    <a:pt x="25545" y="145407"/>
                    <a:pt x="25545" y="117841"/>
                    <a:pt x="25545" y="100162"/>
                  </a:cubicBezTo>
                  <a:cubicBezTo>
                    <a:pt x="25545" y="80986"/>
                    <a:pt x="25545" y="61210"/>
                    <a:pt x="27979" y="45030"/>
                  </a:cubicBezTo>
                  <a:cubicBezTo>
                    <a:pt x="33759" y="9373"/>
                    <a:pt x="56573" y="6677"/>
                    <a:pt x="64178" y="6677"/>
                  </a:cubicBezTo>
                  <a:cubicBezTo>
                    <a:pt x="74217" y="6677"/>
                    <a:pt x="94294" y="12070"/>
                    <a:pt x="100074" y="41734"/>
                  </a:cubicBezTo>
                  <a:cubicBezTo>
                    <a:pt x="103116" y="58513"/>
                    <a:pt x="103116" y="81286"/>
                    <a:pt x="103116" y="100162"/>
                  </a:cubicBezTo>
                  <a:cubicBezTo>
                    <a:pt x="103116" y="122635"/>
                    <a:pt x="103116" y="143010"/>
                    <a:pt x="99769" y="162187"/>
                  </a:cubicBezTo>
                  <a:cubicBezTo>
                    <a:pt x="95206" y="190652"/>
                    <a:pt x="77867" y="199641"/>
                    <a:pt x="64178" y="199641"/>
                  </a:cubicBezTo>
                  <a:close/>
                </a:path>
              </a:pathLst>
            </a:custGeom>
            <a:solidFill>
              <a:srgbClr val="000000"/>
            </a:solidFill>
            <a:ln w="305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l-GR"/>
            </a:p>
          </p:txBody>
        </p:sp>
        <p:sp>
          <p:nvSpPr>
            <p:cNvPr id="52" name="Ελεύθερη σχεδίαση: Σχήμα 51">
              <a:extLst>
                <a:ext uri="{FF2B5EF4-FFF2-40B4-BE49-F238E27FC236}">
                  <a16:creationId xmlns:a16="http://schemas.microsoft.com/office/drawing/2014/main" id="{06D82290-7697-3D33-8252-33B5070AB19A}"/>
                </a:ext>
              </a:extLst>
            </p:cNvPr>
            <p:cNvSpPr/>
            <p:nvPr>
              <p:custDataLst>
                <p:tags r:id="rId68"/>
              </p:custDataLst>
            </p:nvPr>
          </p:nvSpPr>
          <p:spPr>
            <a:xfrm>
              <a:off x="10236520" y="3150322"/>
              <a:ext cx="35591" cy="89590"/>
            </a:xfrm>
            <a:custGeom>
              <a:avLst/>
              <a:gdLst>
                <a:gd name="connsiteX0" fmla="*/ 35893 w 35591"/>
                <a:gd name="connsiteY0" fmla="*/ 31546 h 89590"/>
                <a:gd name="connsiteX1" fmla="*/ 16424 w 35591"/>
                <a:gd name="connsiteY1" fmla="*/ 85 h 89590"/>
                <a:gd name="connsiteX2" fmla="*/ 302 w 35591"/>
                <a:gd name="connsiteY2" fmla="*/ 15965 h 89590"/>
                <a:gd name="connsiteX3" fmla="*/ 16424 w 35591"/>
                <a:gd name="connsiteY3" fmla="*/ 31846 h 89590"/>
                <a:gd name="connsiteX4" fmla="*/ 27071 w 35591"/>
                <a:gd name="connsiteY4" fmla="*/ 27951 h 89590"/>
                <a:gd name="connsiteX5" fmla="*/ 28592 w 35591"/>
                <a:gd name="connsiteY5" fmla="*/ 27052 h 89590"/>
                <a:gd name="connsiteX6" fmla="*/ 29201 w 35591"/>
                <a:gd name="connsiteY6" fmla="*/ 31546 h 89590"/>
                <a:gd name="connsiteX7" fmla="*/ 8515 w 35591"/>
                <a:gd name="connsiteY7" fmla="*/ 81585 h 89590"/>
                <a:gd name="connsiteX8" fmla="*/ 5169 w 35591"/>
                <a:gd name="connsiteY8" fmla="*/ 86379 h 89590"/>
                <a:gd name="connsiteX9" fmla="*/ 8211 w 35591"/>
                <a:gd name="connsiteY9" fmla="*/ 89675 h 89590"/>
                <a:gd name="connsiteX10" fmla="*/ 35893 w 35591"/>
                <a:gd name="connsiteY10" fmla="*/ 31546 h 89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591" h="89590">
                  <a:moveTo>
                    <a:pt x="35893" y="31546"/>
                  </a:moveTo>
                  <a:cubicBezTo>
                    <a:pt x="35893" y="11770"/>
                    <a:pt x="28288" y="85"/>
                    <a:pt x="16424" y="85"/>
                  </a:cubicBezTo>
                  <a:cubicBezTo>
                    <a:pt x="6386" y="85"/>
                    <a:pt x="302" y="7576"/>
                    <a:pt x="302" y="15965"/>
                  </a:cubicBezTo>
                  <a:cubicBezTo>
                    <a:pt x="302" y="24055"/>
                    <a:pt x="6386" y="31846"/>
                    <a:pt x="16424" y="31846"/>
                  </a:cubicBezTo>
                  <a:cubicBezTo>
                    <a:pt x="20075" y="31846"/>
                    <a:pt x="24029" y="30647"/>
                    <a:pt x="27071" y="27951"/>
                  </a:cubicBezTo>
                  <a:cubicBezTo>
                    <a:pt x="27984" y="27351"/>
                    <a:pt x="28288" y="27052"/>
                    <a:pt x="28592" y="27052"/>
                  </a:cubicBezTo>
                  <a:cubicBezTo>
                    <a:pt x="28896" y="27052"/>
                    <a:pt x="29201" y="27351"/>
                    <a:pt x="29201" y="31546"/>
                  </a:cubicBezTo>
                  <a:cubicBezTo>
                    <a:pt x="29201" y="53719"/>
                    <a:pt x="18554" y="71697"/>
                    <a:pt x="8515" y="81585"/>
                  </a:cubicBezTo>
                  <a:cubicBezTo>
                    <a:pt x="5169" y="84881"/>
                    <a:pt x="5169" y="85480"/>
                    <a:pt x="5169" y="86379"/>
                  </a:cubicBezTo>
                  <a:cubicBezTo>
                    <a:pt x="5169" y="88477"/>
                    <a:pt x="6690" y="89675"/>
                    <a:pt x="8211" y="89675"/>
                  </a:cubicBezTo>
                  <a:cubicBezTo>
                    <a:pt x="11557" y="89675"/>
                    <a:pt x="35893" y="66603"/>
                    <a:pt x="35893" y="31546"/>
                  </a:cubicBezTo>
                  <a:close/>
                </a:path>
              </a:pathLst>
            </a:custGeom>
            <a:solidFill>
              <a:srgbClr val="000000"/>
            </a:solidFill>
            <a:ln w="305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l-GR"/>
            </a:p>
          </p:txBody>
        </p:sp>
        <p:sp>
          <p:nvSpPr>
            <p:cNvPr id="53" name="Ελεύθερη σχεδίαση: Σχήμα 52">
              <a:extLst>
                <a:ext uri="{FF2B5EF4-FFF2-40B4-BE49-F238E27FC236}">
                  <a16:creationId xmlns:a16="http://schemas.microsoft.com/office/drawing/2014/main" id="{FCAF5833-E733-4A05-3127-30D383B30588}"/>
                </a:ext>
              </a:extLst>
            </p:cNvPr>
            <p:cNvSpPr/>
            <p:nvPr>
              <p:custDataLst>
                <p:tags r:id="rId69"/>
              </p:custDataLst>
            </p:nvPr>
          </p:nvSpPr>
          <p:spPr>
            <a:xfrm>
              <a:off x="10371718" y="3150322"/>
              <a:ext cx="32244" cy="31761"/>
            </a:xfrm>
            <a:custGeom>
              <a:avLst/>
              <a:gdLst>
                <a:gd name="connsiteX0" fmla="*/ 32551 w 32244"/>
                <a:gd name="connsiteY0" fmla="*/ 15965 h 31761"/>
                <a:gd name="connsiteX1" fmla="*/ 16429 w 32244"/>
                <a:gd name="connsiteY1" fmla="*/ 85 h 31761"/>
                <a:gd name="connsiteX2" fmla="*/ 306 w 32244"/>
                <a:gd name="connsiteY2" fmla="*/ 15965 h 31761"/>
                <a:gd name="connsiteX3" fmla="*/ 16429 w 32244"/>
                <a:gd name="connsiteY3" fmla="*/ 31846 h 31761"/>
                <a:gd name="connsiteX4" fmla="*/ 32551 w 32244"/>
                <a:gd name="connsiteY4" fmla="*/ 15965 h 31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244" h="31761">
                  <a:moveTo>
                    <a:pt x="32551" y="15965"/>
                  </a:moveTo>
                  <a:cubicBezTo>
                    <a:pt x="32551" y="7276"/>
                    <a:pt x="25251" y="85"/>
                    <a:pt x="16429" y="85"/>
                  </a:cubicBezTo>
                  <a:cubicBezTo>
                    <a:pt x="7607" y="85"/>
                    <a:pt x="306" y="7276"/>
                    <a:pt x="306" y="15965"/>
                  </a:cubicBezTo>
                  <a:cubicBezTo>
                    <a:pt x="306" y="24655"/>
                    <a:pt x="7607" y="31846"/>
                    <a:pt x="16429" y="31846"/>
                  </a:cubicBezTo>
                  <a:cubicBezTo>
                    <a:pt x="25251" y="31846"/>
                    <a:pt x="32551" y="24655"/>
                    <a:pt x="32551" y="15965"/>
                  </a:cubicBezTo>
                  <a:close/>
                </a:path>
              </a:pathLst>
            </a:custGeom>
            <a:solidFill>
              <a:srgbClr val="000000"/>
            </a:solidFill>
            <a:ln w="305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l-GR"/>
            </a:p>
          </p:txBody>
        </p:sp>
        <p:sp>
          <p:nvSpPr>
            <p:cNvPr id="54" name="Ελεύθερη σχεδίαση: Σχήμα 53">
              <a:extLst>
                <a:ext uri="{FF2B5EF4-FFF2-40B4-BE49-F238E27FC236}">
                  <a16:creationId xmlns:a16="http://schemas.microsoft.com/office/drawing/2014/main" id="{DF876859-7DB8-5DE5-6A08-0E12FB9BF38E}"/>
                </a:ext>
              </a:extLst>
            </p:cNvPr>
            <p:cNvSpPr/>
            <p:nvPr>
              <p:custDataLst>
                <p:tags r:id="rId70"/>
              </p:custDataLst>
            </p:nvPr>
          </p:nvSpPr>
          <p:spPr>
            <a:xfrm>
              <a:off x="10506915" y="3150322"/>
              <a:ext cx="32244" cy="31761"/>
            </a:xfrm>
            <a:custGeom>
              <a:avLst/>
              <a:gdLst>
                <a:gd name="connsiteX0" fmla="*/ 32556 w 32244"/>
                <a:gd name="connsiteY0" fmla="*/ 15965 h 31761"/>
                <a:gd name="connsiteX1" fmla="*/ 16433 w 32244"/>
                <a:gd name="connsiteY1" fmla="*/ 85 h 31761"/>
                <a:gd name="connsiteX2" fmla="*/ 311 w 32244"/>
                <a:gd name="connsiteY2" fmla="*/ 15965 h 31761"/>
                <a:gd name="connsiteX3" fmla="*/ 16433 w 32244"/>
                <a:gd name="connsiteY3" fmla="*/ 31846 h 31761"/>
                <a:gd name="connsiteX4" fmla="*/ 32556 w 32244"/>
                <a:gd name="connsiteY4" fmla="*/ 15965 h 31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244" h="31761">
                  <a:moveTo>
                    <a:pt x="32556" y="15965"/>
                  </a:moveTo>
                  <a:cubicBezTo>
                    <a:pt x="32556" y="7276"/>
                    <a:pt x="25255" y="85"/>
                    <a:pt x="16433" y="85"/>
                  </a:cubicBezTo>
                  <a:cubicBezTo>
                    <a:pt x="7612" y="85"/>
                    <a:pt x="311" y="7276"/>
                    <a:pt x="311" y="15965"/>
                  </a:cubicBezTo>
                  <a:cubicBezTo>
                    <a:pt x="311" y="24655"/>
                    <a:pt x="7612" y="31846"/>
                    <a:pt x="16433" y="31846"/>
                  </a:cubicBezTo>
                  <a:cubicBezTo>
                    <a:pt x="25255" y="31846"/>
                    <a:pt x="32556" y="24655"/>
                    <a:pt x="32556" y="15965"/>
                  </a:cubicBezTo>
                  <a:close/>
                </a:path>
              </a:pathLst>
            </a:custGeom>
            <a:solidFill>
              <a:srgbClr val="000000"/>
            </a:solidFill>
            <a:ln w="305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l-GR"/>
            </a:p>
          </p:txBody>
        </p:sp>
        <p:sp>
          <p:nvSpPr>
            <p:cNvPr id="55" name="Ελεύθερη σχεδίαση: Σχήμα 54">
              <a:extLst>
                <a:ext uri="{FF2B5EF4-FFF2-40B4-BE49-F238E27FC236}">
                  <a16:creationId xmlns:a16="http://schemas.microsoft.com/office/drawing/2014/main" id="{4F5B8FB5-07CD-C5EE-83AB-550ADA8C7603}"/>
                </a:ext>
              </a:extLst>
            </p:cNvPr>
            <p:cNvSpPr/>
            <p:nvPr>
              <p:custDataLst>
                <p:tags r:id="rId71"/>
              </p:custDataLst>
            </p:nvPr>
          </p:nvSpPr>
          <p:spPr>
            <a:xfrm>
              <a:off x="10642113" y="3150322"/>
              <a:ext cx="32244" cy="31761"/>
            </a:xfrm>
            <a:custGeom>
              <a:avLst/>
              <a:gdLst>
                <a:gd name="connsiteX0" fmla="*/ 32560 w 32244"/>
                <a:gd name="connsiteY0" fmla="*/ 15965 h 31761"/>
                <a:gd name="connsiteX1" fmla="*/ 16438 w 32244"/>
                <a:gd name="connsiteY1" fmla="*/ 85 h 31761"/>
                <a:gd name="connsiteX2" fmla="*/ 315 w 32244"/>
                <a:gd name="connsiteY2" fmla="*/ 15965 h 31761"/>
                <a:gd name="connsiteX3" fmla="*/ 16438 w 32244"/>
                <a:gd name="connsiteY3" fmla="*/ 31846 h 31761"/>
                <a:gd name="connsiteX4" fmla="*/ 32560 w 32244"/>
                <a:gd name="connsiteY4" fmla="*/ 15965 h 31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244" h="31761">
                  <a:moveTo>
                    <a:pt x="32560" y="15965"/>
                  </a:moveTo>
                  <a:cubicBezTo>
                    <a:pt x="32560" y="7276"/>
                    <a:pt x="25259" y="85"/>
                    <a:pt x="16438" y="85"/>
                  </a:cubicBezTo>
                  <a:cubicBezTo>
                    <a:pt x="7616" y="85"/>
                    <a:pt x="315" y="7276"/>
                    <a:pt x="315" y="15965"/>
                  </a:cubicBezTo>
                  <a:cubicBezTo>
                    <a:pt x="315" y="24655"/>
                    <a:pt x="7616" y="31846"/>
                    <a:pt x="16438" y="31846"/>
                  </a:cubicBezTo>
                  <a:cubicBezTo>
                    <a:pt x="25259" y="31846"/>
                    <a:pt x="32560" y="24655"/>
                    <a:pt x="32560" y="15965"/>
                  </a:cubicBezTo>
                  <a:close/>
                </a:path>
              </a:pathLst>
            </a:custGeom>
            <a:solidFill>
              <a:srgbClr val="000000"/>
            </a:solidFill>
            <a:ln w="305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l-GR"/>
            </a:p>
          </p:txBody>
        </p:sp>
        <p:sp>
          <p:nvSpPr>
            <p:cNvPr id="56" name="Ελεύθερη σχεδίαση: Σχήμα 55">
              <a:extLst>
                <a:ext uri="{FF2B5EF4-FFF2-40B4-BE49-F238E27FC236}">
                  <a16:creationId xmlns:a16="http://schemas.microsoft.com/office/drawing/2014/main" id="{6E20B4DD-6820-781C-A36A-E413E18A058A}"/>
                </a:ext>
              </a:extLst>
            </p:cNvPr>
            <p:cNvSpPr/>
            <p:nvPr>
              <p:custDataLst>
                <p:tags r:id="rId72"/>
              </p:custDataLst>
            </p:nvPr>
          </p:nvSpPr>
          <p:spPr>
            <a:xfrm>
              <a:off x="10763926" y="2982527"/>
              <a:ext cx="126241" cy="206148"/>
            </a:xfrm>
            <a:custGeom>
              <a:avLst/>
              <a:gdLst>
                <a:gd name="connsiteX0" fmla="*/ 75761 w 126241"/>
                <a:gd name="connsiteY0" fmla="*/ 94170 h 206148"/>
                <a:gd name="connsiteX1" fmla="*/ 118348 w 126241"/>
                <a:gd name="connsiteY1" fmla="*/ 41434 h 206148"/>
                <a:gd name="connsiteX2" fmla="*/ 62376 w 126241"/>
                <a:gd name="connsiteY2" fmla="*/ 85 h 206148"/>
                <a:gd name="connsiteX3" fmla="*/ 8533 w 126241"/>
                <a:gd name="connsiteY3" fmla="*/ 40835 h 206148"/>
                <a:gd name="connsiteX4" fmla="*/ 24047 w 126241"/>
                <a:gd name="connsiteY4" fmla="*/ 56416 h 206148"/>
                <a:gd name="connsiteX5" fmla="*/ 39561 w 126241"/>
                <a:gd name="connsiteY5" fmla="*/ 41135 h 206148"/>
                <a:gd name="connsiteX6" fmla="*/ 20701 w 126241"/>
                <a:gd name="connsiteY6" fmla="*/ 26153 h 206148"/>
                <a:gd name="connsiteX7" fmla="*/ 61159 w 126241"/>
                <a:gd name="connsiteY7" fmla="*/ 7576 h 206148"/>
                <a:gd name="connsiteX8" fmla="*/ 90362 w 126241"/>
                <a:gd name="connsiteY8" fmla="*/ 41135 h 206148"/>
                <a:gd name="connsiteX9" fmla="*/ 81844 w 126241"/>
                <a:gd name="connsiteY9" fmla="*/ 75293 h 206148"/>
                <a:gd name="connsiteX10" fmla="*/ 54771 w 126241"/>
                <a:gd name="connsiteY10" fmla="*/ 90874 h 206148"/>
                <a:gd name="connsiteX11" fmla="*/ 42907 w 126241"/>
                <a:gd name="connsiteY11" fmla="*/ 91773 h 206148"/>
                <a:gd name="connsiteX12" fmla="*/ 38344 w 126241"/>
                <a:gd name="connsiteY12" fmla="*/ 95368 h 206148"/>
                <a:gd name="connsiteX13" fmla="*/ 45645 w 126241"/>
                <a:gd name="connsiteY13" fmla="*/ 98664 h 206148"/>
                <a:gd name="connsiteX14" fmla="*/ 59030 w 126241"/>
                <a:gd name="connsiteY14" fmla="*/ 98664 h 206148"/>
                <a:gd name="connsiteX15" fmla="*/ 95229 w 126241"/>
                <a:gd name="connsiteY15" fmla="*/ 148404 h 206148"/>
                <a:gd name="connsiteX16" fmla="*/ 60855 w 126241"/>
                <a:gd name="connsiteY16" fmla="*/ 197843 h 206148"/>
                <a:gd name="connsiteX17" fmla="*/ 14313 w 126241"/>
                <a:gd name="connsiteY17" fmla="*/ 175071 h 206148"/>
                <a:gd name="connsiteX18" fmla="*/ 34390 w 126241"/>
                <a:gd name="connsiteY18" fmla="*/ 158591 h 206148"/>
                <a:gd name="connsiteX19" fmla="*/ 17355 w 126241"/>
                <a:gd name="connsiteY19" fmla="*/ 141812 h 206148"/>
                <a:gd name="connsiteX20" fmla="*/ 320 w 126241"/>
                <a:gd name="connsiteY20" fmla="*/ 159190 h 206148"/>
                <a:gd name="connsiteX21" fmla="*/ 61767 w 126241"/>
                <a:gd name="connsiteY21" fmla="*/ 206233 h 206148"/>
                <a:gd name="connsiteX22" fmla="*/ 126561 w 126241"/>
                <a:gd name="connsiteY22" fmla="*/ 148404 h 206148"/>
                <a:gd name="connsiteX23" fmla="*/ 75761 w 126241"/>
                <a:gd name="connsiteY23" fmla="*/ 94170 h 206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26241" h="206148">
                  <a:moveTo>
                    <a:pt x="75761" y="94170"/>
                  </a:moveTo>
                  <a:cubicBezTo>
                    <a:pt x="100705" y="86080"/>
                    <a:pt x="118348" y="65105"/>
                    <a:pt x="118348" y="41434"/>
                  </a:cubicBezTo>
                  <a:cubicBezTo>
                    <a:pt x="118348" y="16864"/>
                    <a:pt x="91579" y="85"/>
                    <a:pt x="62376" y="85"/>
                  </a:cubicBezTo>
                  <a:cubicBezTo>
                    <a:pt x="31652" y="85"/>
                    <a:pt x="8533" y="18063"/>
                    <a:pt x="8533" y="40835"/>
                  </a:cubicBezTo>
                  <a:cubicBezTo>
                    <a:pt x="8533" y="50723"/>
                    <a:pt x="15225" y="56416"/>
                    <a:pt x="24047" y="56416"/>
                  </a:cubicBezTo>
                  <a:cubicBezTo>
                    <a:pt x="33477" y="56416"/>
                    <a:pt x="39561" y="49824"/>
                    <a:pt x="39561" y="41135"/>
                  </a:cubicBezTo>
                  <a:cubicBezTo>
                    <a:pt x="39561" y="26153"/>
                    <a:pt x="25264" y="26153"/>
                    <a:pt x="20701" y="26153"/>
                  </a:cubicBezTo>
                  <a:cubicBezTo>
                    <a:pt x="30131" y="11471"/>
                    <a:pt x="50208" y="7576"/>
                    <a:pt x="61159" y="7576"/>
                  </a:cubicBezTo>
                  <a:cubicBezTo>
                    <a:pt x="73631" y="7576"/>
                    <a:pt x="90362" y="14167"/>
                    <a:pt x="90362" y="41135"/>
                  </a:cubicBezTo>
                  <a:cubicBezTo>
                    <a:pt x="90362" y="44730"/>
                    <a:pt x="89754" y="62109"/>
                    <a:pt x="81844" y="75293"/>
                  </a:cubicBezTo>
                  <a:cubicBezTo>
                    <a:pt x="72719" y="89675"/>
                    <a:pt x="62376" y="90574"/>
                    <a:pt x="54771" y="90874"/>
                  </a:cubicBezTo>
                  <a:cubicBezTo>
                    <a:pt x="52337" y="91173"/>
                    <a:pt x="45037" y="91773"/>
                    <a:pt x="42907" y="91773"/>
                  </a:cubicBezTo>
                  <a:cubicBezTo>
                    <a:pt x="40474" y="92072"/>
                    <a:pt x="38344" y="92372"/>
                    <a:pt x="38344" y="95368"/>
                  </a:cubicBezTo>
                  <a:cubicBezTo>
                    <a:pt x="38344" y="98664"/>
                    <a:pt x="40474" y="98664"/>
                    <a:pt x="45645" y="98664"/>
                  </a:cubicBezTo>
                  <a:lnTo>
                    <a:pt x="59030" y="98664"/>
                  </a:lnTo>
                  <a:cubicBezTo>
                    <a:pt x="83974" y="98664"/>
                    <a:pt x="95229" y="119039"/>
                    <a:pt x="95229" y="148404"/>
                  </a:cubicBezTo>
                  <a:cubicBezTo>
                    <a:pt x="95229" y="189154"/>
                    <a:pt x="74240" y="197843"/>
                    <a:pt x="60855" y="197843"/>
                  </a:cubicBezTo>
                  <a:cubicBezTo>
                    <a:pt x="47774" y="197843"/>
                    <a:pt x="24960" y="192749"/>
                    <a:pt x="14313" y="175071"/>
                  </a:cubicBezTo>
                  <a:cubicBezTo>
                    <a:pt x="24960" y="176569"/>
                    <a:pt x="34390" y="169977"/>
                    <a:pt x="34390" y="158591"/>
                  </a:cubicBezTo>
                  <a:cubicBezTo>
                    <a:pt x="34390" y="147804"/>
                    <a:pt x="26176" y="141812"/>
                    <a:pt x="17355" y="141812"/>
                  </a:cubicBezTo>
                  <a:cubicBezTo>
                    <a:pt x="10054" y="141812"/>
                    <a:pt x="320" y="146006"/>
                    <a:pt x="320" y="159190"/>
                  </a:cubicBezTo>
                  <a:cubicBezTo>
                    <a:pt x="320" y="186457"/>
                    <a:pt x="28610" y="206233"/>
                    <a:pt x="61767" y="206233"/>
                  </a:cubicBezTo>
                  <a:cubicBezTo>
                    <a:pt x="98880" y="206233"/>
                    <a:pt x="126561" y="178966"/>
                    <a:pt x="126561" y="148404"/>
                  </a:cubicBezTo>
                  <a:cubicBezTo>
                    <a:pt x="126561" y="123834"/>
                    <a:pt x="107397" y="100462"/>
                    <a:pt x="75761" y="94170"/>
                  </a:cubicBezTo>
                  <a:close/>
                </a:path>
              </a:pathLst>
            </a:custGeom>
            <a:solidFill>
              <a:srgbClr val="000000"/>
            </a:solidFill>
            <a:ln w="305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l-GR"/>
            </a:p>
          </p:txBody>
        </p:sp>
        <p:sp>
          <p:nvSpPr>
            <p:cNvPr id="57" name="Ελεύθερη σχεδίαση: Σχήμα 56">
              <a:extLst>
                <a:ext uri="{FF2B5EF4-FFF2-40B4-BE49-F238E27FC236}">
                  <a16:creationId xmlns:a16="http://schemas.microsoft.com/office/drawing/2014/main" id="{D2FB8414-FD85-126F-D02B-0F74A4D32670}"/>
                </a:ext>
              </a:extLst>
            </p:cNvPr>
            <p:cNvSpPr/>
            <p:nvPr>
              <p:custDataLst>
                <p:tags r:id="rId73"/>
              </p:custDataLst>
            </p:nvPr>
          </p:nvSpPr>
          <p:spPr>
            <a:xfrm>
              <a:off x="10929410" y="3150322"/>
              <a:ext cx="35591" cy="89590"/>
            </a:xfrm>
            <a:custGeom>
              <a:avLst/>
              <a:gdLst>
                <a:gd name="connsiteX0" fmla="*/ 35916 w 35591"/>
                <a:gd name="connsiteY0" fmla="*/ 31546 h 89590"/>
                <a:gd name="connsiteX1" fmla="*/ 16447 w 35591"/>
                <a:gd name="connsiteY1" fmla="*/ 85 h 89590"/>
                <a:gd name="connsiteX2" fmla="*/ 325 w 35591"/>
                <a:gd name="connsiteY2" fmla="*/ 15965 h 89590"/>
                <a:gd name="connsiteX3" fmla="*/ 16447 w 35591"/>
                <a:gd name="connsiteY3" fmla="*/ 31846 h 89590"/>
                <a:gd name="connsiteX4" fmla="*/ 27094 w 35591"/>
                <a:gd name="connsiteY4" fmla="*/ 27951 h 89590"/>
                <a:gd name="connsiteX5" fmla="*/ 28615 w 35591"/>
                <a:gd name="connsiteY5" fmla="*/ 27052 h 89590"/>
                <a:gd name="connsiteX6" fmla="*/ 29223 w 35591"/>
                <a:gd name="connsiteY6" fmla="*/ 31546 h 89590"/>
                <a:gd name="connsiteX7" fmla="*/ 8538 w 35591"/>
                <a:gd name="connsiteY7" fmla="*/ 81585 h 89590"/>
                <a:gd name="connsiteX8" fmla="*/ 5192 w 35591"/>
                <a:gd name="connsiteY8" fmla="*/ 86379 h 89590"/>
                <a:gd name="connsiteX9" fmla="*/ 8234 w 35591"/>
                <a:gd name="connsiteY9" fmla="*/ 89675 h 89590"/>
                <a:gd name="connsiteX10" fmla="*/ 35916 w 35591"/>
                <a:gd name="connsiteY10" fmla="*/ 31546 h 89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591" h="89590">
                  <a:moveTo>
                    <a:pt x="35916" y="31546"/>
                  </a:moveTo>
                  <a:cubicBezTo>
                    <a:pt x="35916" y="11770"/>
                    <a:pt x="28311" y="85"/>
                    <a:pt x="16447" y="85"/>
                  </a:cubicBezTo>
                  <a:cubicBezTo>
                    <a:pt x="6409" y="85"/>
                    <a:pt x="325" y="7576"/>
                    <a:pt x="325" y="15965"/>
                  </a:cubicBezTo>
                  <a:cubicBezTo>
                    <a:pt x="325" y="24055"/>
                    <a:pt x="6409" y="31846"/>
                    <a:pt x="16447" y="31846"/>
                  </a:cubicBezTo>
                  <a:cubicBezTo>
                    <a:pt x="20097" y="31846"/>
                    <a:pt x="24052" y="30647"/>
                    <a:pt x="27094" y="27951"/>
                  </a:cubicBezTo>
                  <a:cubicBezTo>
                    <a:pt x="28007" y="27351"/>
                    <a:pt x="28311" y="27052"/>
                    <a:pt x="28615" y="27052"/>
                  </a:cubicBezTo>
                  <a:cubicBezTo>
                    <a:pt x="28919" y="27052"/>
                    <a:pt x="29223" y="27351"/>
                    <a:pt x="29223" y="31546"/>
                  </a:cubicBezTo>
                  <a:cubicBezTo>
                    <a:pt x="29223" y="53719"/>
                    <a:pt x="18576" y="71697"/>
                    <a:pt x="8538" y="81585"/>
                  </a:cubicBezTo>
                  <a:cubicBezTo>
                    <a:pt x="5192" y="84881"/>
                    <a:pt x="5192" y="85480"/>
                    <a:pt x="5192" y="86379"/>
                  </a:cubicBezTo>
                  <a:cubicBezTo>
                    <a:pt x="5192" y="88477"/>
                    <a:pt x="6713" y="89675"/>
                    <a:pt x="8234" y="89675"/>
                  </a:cubicBezTo>
                  <a:cubicBezTo>
                    <a:pt x="11580" y="89675"/>
                    <a:pt x="35916" y="66603"/>
                    <a:pt x="35916" y="31546"/>
                  </a:cubicBezTo>
                  <a:close/>
                </a:path>
              </a:pathLst>
            </a:custGeom>
            <a:solidFill>
              <a:srgbClr val="000000"/>
            </a:solidFill>
            <a:ln w="305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l-GR"/>
            </a:p>
          </p:txBody>
        </p:sp>
        <p:sp>
          <p:nvSpPr>
            <p:cNvPr id="58" name="Ελεύθερη σχεδίαση: Σχήμα 57">
              <a:extLst>
                <a:ext uri="{FF2B5EF4-FFF2-40B4-BE49-F238E27FC236}">
                  <a16:creationId xmlns:a16="http://schemas.microsoft.com/office/drawing/2014/main" id="{C80684B0-B30A-87B8-BF09-06EA2C786D45}"/>
                </a:ext>
              </a:extLst>
            </p:cNvPr>
            <p:cNvSpPr/>
            <p:nvPr>
              <p:custDataLst>
                <p:tags r:id="rId74"/>
              </p:custDataLst>
            </p:nvPr>
          </p:nvSpPr>
          <p:spPr>
            <a:xfrm>
              <a:off x="11152011" y="3049645"/>
              <a:ext cx="139322" cy="135734"/>
            </a:xfrm>
            <a:custGeom>
              <a:avLst/>
              <a:gdLst>
                <a:gd name="connsiteX0" fmla="*/ 101630 w 139322"/>
                <a:gd name="connsiteY0" fmla="*/ 19261 h 135734"/>
                <a:gd name="connsiteX1" fmla="*/ 73644 w 139322"/>
                <a:gd name="connsiteY1" fmla="*/ 85 h 135734"/>
                <a:gd name="connsiteX2" fmla="*/ 332 w 139322"/>
                <a:gd name="connsiteY2" fmla="*/ 87877 h 135734"/>
                <a:gd name="connsiteX3" fmla="*/ 40791 w 139322"/>
                <a:gd name="connsiteY3" fmla="*/ 135819 h 135734"/>
                <a:gd name="connsiteX4" fmla="*/ 80336 w 139322"/>
                <a:gd name="connsiteY4" fmla="*/ 113346 h 135734"/>
                <a:gd name="connsiteX5" fmla="*/ 108018 w 139322"/>
                <a:gd name="connsiteY5" fmla="*/ 135819 h 135734"/>
                <a:gd name="connsiteX6" fmla="*/ 130529 w 139322"/>
                <a:gd name="connsiteY6" fmla="*/ 119339 h 135734"/>
                <a:gd name="connsiteX7" fmla="*/ 139655 w 139322"/>
                <a:gd name="connsiteY7" fmla="*/ 89675 h 135734"/>
                <a:gd name="connsiteX8" fmla="*/ 136004 w 139322"/>
                <a:gd name="connsiteY8" fmla="*/ 86679 h 135734"/>
                <a:gd name="connsiteX9" fmla="*/ 131746 w 139322"/>
                <a:gd name="connsiteY9" fmla="*/ 92072 h 135734"/>
                <a:gd name="connsiteX10" fmla="*/ 108627 w 139322"/>
                <a:gd name="connsiteY10" fmla="*/ 129227 h 135734"/>
                <a:gd name="connsiteX11" fmla="*/ 99501 w 139322"/>
                <a:gd name="connsiteY11" fmla="*/ 115444 h 135734"/>
                <a:gd name="connsiteX12" fmla="*/ 103455 w 139322"/>
                <a:gd name="connsiteY12" fmla="*/ 93271 h 135734"/>
                <a:gd name="connsiteX13" fmla="*/ 110148 w 139322"/>
                <a:gd name="connsiteY13" fmla="*/ 66304 h 135734"/>
                <a:gd name="connsiteX14" fmla="*/ 121099 w 139322"/>
                <a:gd name="connsiteY14" fmla="*/ 24355 h 135734"/>
                <a:gd name="connsiteX15" fmla="*/ 123228 w 139322"/>
                <a:gd name="connsiteY15" fmla="*/ 14167 h 135734"/>
                <a:gd name="connsiteX16" fmla="*/ 114406 w 139322"/>
                <a:gd name="connsiteY16" fmla="*/ 6077 h 135734"/>
                <a:gd name="connsiteX17" fmla="*/ 101630 w 139322"/>
                <a:gd name="connsiteY17" fmla="*/ 19261 h 135734"/>
                <a:gd name="connsiteX18" fmla="*/ 81857 w 139322"/>
                <a:gd name="connsiteY18" fmla="*/ 96867 h 135734"/>
                <a:gd name="connsiteX19" fmla="*/ 75773 w 139322"/>
                <a:gd name="connsiteY19" fmla="*/ 107953 h 135734"/>
                <a:gd name="connsiteX20" fmla="*/ 41399 w 139322"/>
                <a:gd name="connsiteY20" fmla="*/ 129227 h 135734"/>
                <a:gd name="connsiteX21" fmla="*/ 21930 w 139322"/>
                <a:gd name="connsiteY21" fmla="*/ 101061 h 135734"/>
                <a:gd name="connsiteX22" fmla="*/ 38661 w 139322"/>
                <a:gd name="connsiteY22" fmla="*/ 35442 h 135734"/>
                <a:gd name="connsiteX23" fmla="*/ 73948 w 139322"/>
                <a:gd name="connsiteY23" fmla="*/ 6677 h 135734"/>
                <a:gd name="connsiteX24" fmla="*/ 97980 w 139322"/>
                <a:gd name="connsiteY24" fmla="*/ 33044 h 135734"/>
                <a:gd name="connsiteX25" fmla="*/ 97067 w 139322"/>
                <a:gd name="connsiteY25" fmla="*/ 38138 h 135734"/>
                <a:gd name="connsiteX26" fmla="*/ 81857 w 139322"/>
                <a:gd name="connsiteY26" fmla="*/ 96867 h 1357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39322" h="135734">
                  <a:moveTo>
                    <a:pt x="101630" y="19261"/>
                  </a:moveTo>
                  <a:cubicBezTo>
                    <a:pt x="96154" y="8175"/>
                    <a:pt x="87333" y="85"/>
                    <a:pt x="73644" y="85"/>
                  </a:cubicBezTo>
                  <a:cubicBezTo>
                    <a:pt x="38053" y="85"/>
                    <a:pt x="332" y="44131"/>
                    <a:pt x="332" y="87877"/>
                  </a:cubicBezTo>
                  <a:cubicBezTo>
                    <a:pt x="332" y="116043"/>
                    <a:pt x="17063" y="135819"/>
                    <a:pt x="40791" y="135819"/>
                  </a:cubicBezTo>
                  <a:cubicBezTo>
                    <a:pt x="46875" y="135819"/>
                    <a:pt x="62084" y="134620"/>
                    <a:pt x="80336" y="113346"/>
                  </a:cubicBezTo>
                  <a:cubicBezTo>
                    <a:pt x="82770" y="125931"/>
                    <a:pt x="93417" y="135819"/>
                    <a:pt x="108018" y="135819"/>
                  </a:cubicBezTo>
                  <a:cubicBezTo>
                    <a:pt x="118665" y="135819"/>
                    <a:pt x="125662" y="128927"/>
                    <a:pt x="130529" y="119339"/>
                  </a:cubicBezTo>
                  <a:cubicBezTo>
                    <a:pt x="135700" y="108552"/>
                    <a:pt x="139655" y="90275"/>
                    <a:pt x="139655" y="89675"/>
                  </a:cubicBezTo>
                  <a:cubicBezTo>
                    <a:pt x="139655" y="86679"/>
                    <a:pt x="136917" y="86679"/>
                    <a:pt x="136004" y="86679"/>
                  </a:cubicBezTo>
                  <a:cubicBezTo>
                    <a:pt x="132962" y="86679"/>
                    <a:pt x="132658" y="87877"/>
                    <a:pt x="131746" y="92072"/>
                  </a:cubicBezTo>
                  <a:cubicBezTo>
                    <a:pt x="126574" y="111549"/>
                    <a:pt x="121099" y="129227"/>
                    <a:pt x="108627" y="129227"/>
                  </a:cubicBezTo>
                  <a:cubicBezTo>
                    <a:pt x="100413" y="129227"/>
                    <a:pt x="99501" y="121436"/>
                    <a:pt x="99501" y="115444"/>
                  </a:cubicBezTo>
                  <a:cubicBezTo>
                    <a:pt x="99501" y="108852"/>
                    <a:pt x="100109" y="106455"/>
                    <a:pt x="103455" y="93271"/>
                  </a:cubicBezTo>
                  <a:cubicBezTo>
                    <a:pt x="106801" y="80686"/>
                    <a:pt x="107410" y="77690"/>
                    <a:pt x="110148" y="66304"/>
                  </a:cubicBezTo>
                  <a:lnTo>
                    <a:pt x="121099" y="24355"/>
                  </a:lnTo>
                  <a:cubicBezTo>
                    <a:pt x="123228" y="15965"/>
                    <a:pt x="123228" y="15366"/>
                    <a:pt x="123228" y="14167"/>
                  </a:cubicBezTo>
                  <a:cubicBezTo>
                    <a:pt x="123228" y="9074"/>
                    <a:pt x="119578" y="6077"/>
                    <a:pt x="114406" y="6077"/>
                  </a:cubicBezTo>
                  <a:cubicBezTo>
                    <a:pt x="107106" y="6077"/>
                    <a:pt x="102543" y="12669"/>
                    <a:pt x="101630" y="19261"/>
                  </a:cubicBezTo>
                  <a:close/>
                  <a:moveTo>
                    <a:pt x="81857" y="96867"/>
                  </a:moveTo>
                  <a:cubicBezTo>
                    <a:pt x="80336" y="102260"/>
                    <a:pt x="80336" y="102859"/>
                    <a:pt x="75773" y="107953"/>
                  </a:cubicBezTo>
                  <a:cubicBezTo>
                    <a:pt x="62389" y="124433"/>
                    <a:pt x="49917" y="129227"/>
                    <a:pt x="41399" y="129227"/>
                  </a:cubicBezTo>
                  <a:cubicBezTo>
                    <a:pt x="26189" y="129227"/>
                    <a:pt x="21930" y="112747"/>
                    <a:pt x="21930" y="101061"/>
                  </a:cubicBezTo>
                  <a:cubicBezTo>
                    <a:pt x="21930" y="86080"/>
                    <a:pt x="31665" y="49225"/>
                    <a:pt x="38661" y="35442"/>
                  </a:cubicBezTo>
                  <a:cubicBezTo>
                    <a:pt x="48091" y="17763"/>
                    <a:pt x="61780" y="6677"/>
                    <a:pt x="73948" y="6677"/>
                  </a:cubicBezTo>
                  <a:cubicBezTo>
                    <a:pt x="93721" y="6677"/>
                    <a:pt x="97980" y="31247"/>
                    <a:pt x="97980" y="33044"/>
                  </a:cubicBezTo>
                  <a:cubicBezTo>
                    <a:pt x="97980" y="34842"/>
                    <a:pt x="97371" y="36640"/>
                    <a:pt x="97067" y="38138"/>
                  </a:cubicBezTo>
                  <a:lnTo>
                    <a:pt x="81857" y="96867"/>
                  </a:lnTo>
                  <a:close/>
                </a:path>
              </a:pathLst>
            </a:custGeom>
            <a:solidFill>
              <a:srgbClr val="000000"/>
            </a:solidFill>
            <a:ln w="305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l-GR"/>
            </a:p>
          </p:txBody>
        </p:sp>
        <p:sp>
          <p:nvSpPr>
            <p:cNvPr id="59" name="Ελεύθερη σχεδίαση: Σχήμα 58">
              <a:extLst>
                <a:ext uri="{FF2B5EF4-FFF2-40B4-BE49-F238E27FC236}">
                  <a16:creationId xmlns:a16="http://schemas.microsoft.com/office/drawing/2014/main" id="{CD5BF174-8C99-9D3F-FD4E-2BD7E8AAEED4}"/>
                </a:ext>
              </a:extLst>
            </p:cNvPr>
            <p:cNvSpPr/>
            <p:nvPr>
              <p:custDataLst>
                <p:tags r:id="rId75"/>
              </p:custDataLst>
            </p:nvPr>
          </p:nvSpPr>
          <p:spPr>
            <a:xfrm>
              <a:off x="11326800" y="3150322"/>
              <a:ext cx="35591" cy="89590"/>
            </a:xfrm>
            <a:custGeom>
              <a:avLst/>
              <a:gdLst>
                <a:gd name="connsiteX0" fmla="*/ 35929 w 35591"/>
                <a:gd name="connsiteY0" fmla="*/ 31546 h 89590"/>
                <a:gd name="connsiteX1" fmla="*/ 16460 w 35591"/>
                <a:gd name="connsiteY1" fmla="*/ 85 h 89590"/>
                <a:gd name="connsiteX2" fmla="*/ 338 w 35591"/>
                <a:gd name="connsiteY2" fmla="*/ 15965 h 89590"/>
                <a:gd name="connsiteX3" fmla="*/ 16460 w 35591"/>
                <a:gd name="connsiteY3" fmla="*/ 31846 h 89590"/>
                <a:gd name="connsiteX4" fmla="*/ 27107 w 35591"/>
                <a:gd name="connsiteY4" fmla="*/ 27951 h 89590"/>
                <a:gd name="connsiteX5" fmla="*/ 28628 w 35591"/>
                <a:gd name="connsiteY5" fmla="*/ 27052 h 89590"/>
                <a:gd name="connsiteX6" fmla="*/ 29236 w 35591"/>
                <a:gd name="connsiteY6" fmla="*/ 31546 h 89590"/>
                <a:gd name="connsiteX7" fmla="*/ 8551 w 35591"/>
                <a:gd name="connsiteY7" fmla="*/ 81585 h 89590"/>
                <a:gd name="connsiteX8" fmla="*/ 5205 w 35591"/>
                <a:gd name="connsiteY8" fmla="*/ 86379 h 89590"/>
                <a:gd name="connsiteX9" fmla="*/ 8247 w 35591"/>
                <a:gd name="connsiteY9" fmla="*/ 89675 h 89590"/>
                <a:gd name="connsiteX10" fmla="*/ 35929 w 35591"/>
                <a:gd name="connsiteY10" fmla="*/ 31546 h 89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591" h="89590">
                  <a:moveTo>
                    <a:pt x="35929" y="31546"/>
                  </a:moveTo>
                  <a:cubicBezTo>
                    <a:pt x="35929" y="11770"/>
                    <a:pt x="28324" y="85"/>
                    <a:pt x="16460" y="85"/>
                  </a:cubicBezTo>
                  <a:cubicBezTo>
                    <a:pt x="6422" y="85"/>
                    <a:pt x="338" y="7576"/>
                    <a:pt x="338" y="15965"/>
                  </a:cubicBezTo>
                  <a:cubicBezTo>
                    <a:pt x="338" y="24055"/>
                    <a:pt x="6422" y="31846"/>
                    <a:pt x="16460" y="31846"/>
                  </a:cubicBezTo>
                  <a:cubicBezTo>
                    <a:pt x="20110" y="31846"/>
                    <a:pt x="24065" y="30647"/>
                    <a:pt x="27107" y="27951"/>
                  </a:cubicBezTo>
                  <a:cubicBezTo>
                    <a:pt x="28020" y="27351"/>
                    <a:pt x="28324" y="27052"/>
                    <a:pt x="28628" y="27052"/>
                  </a:cubicBezTo>
                  <a:cubicBezTo>
                    <a:pt x="28932" y="27052"/>
                    <a:pt x="29236" y="27351"/>
                    <a:pt x="29236" y="31546"/>
                  </a:cubicBezTo>
                  <a:cubicBezTo>
                    <a:pt x="29236" y="53719"/>
                    <a:pt x="18589" y="71697"/>
                    <a:pt x="8551" y="81585"/>
                  </a:cubicBezTo>
                  <a:cubicBezTo>
                    <a:pt x="5205" y="84881"/>
                    <a:pt x="5205" y="85480"/>
                    <a:pt x="5205" y="86379"/>
                  </a:cubicBezTo>
                  <a:cubicBezTo>
                    <a:pt x="5205" y="88477"/>
                    <a:pt x="6726" y="89675"/>
                    <a:pt x="8247" y="89675"/>
                  </a:cubicBezTo>
                  <a:cubicBezTo>
                    <a:pt x="11593" y="89675"/>
                    <a:pt x="35929" y="66603"/>
                    <a:pt x="35929" y="31546"/>
                  </a:cubicBezTo>
                  <a:close/>
                </a:path>
              </a:pathLst>
            </a:custGeom>
            <a:solidFill>
              <a:srgbClr val="000000"/>
            </a:solidFill>
            <a:ln w="305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l-GR"/>
            </a:p>
          </p:txBody>
        </p:sp>
        <p:sp>
          <p:nvSpPr>
            <p:cNvPr id="60" name="Ελεύθερη σχεδίαση: Σχήμα 59">
              <a:extLst>
                <a:ext uri="{FF2B5EF4-FFF2-40B4-BE49-F238E27FC236}">
                  <a16:creationId xmlns:a16="http://schemas.microsoft.com/office/drawing/2014/main" id="{29957A4F-D414-2A10-DB56-8139498C3902}"/>
                </a:ext>
              </a:extLst>
            </p:cNvPr>
            <p:cNvSpPr/>
            <p:nvPr>
              <p:custDataLst>
                <p:tags r:id="rId76"/>
              </p:custDataLst>
            </p:nvPr>
          </p:nvSpPr>
          <p:spPr>
            <a:xfrm>
              <a:off x="11450134" y="2974137"/>
              <a:ext cx="111944" cy="211242"/>
            </a:xfrm>
            <a:custGeom>
              <a:avLst/>
              <a:gdLst>
                <a:gd name="connsiteX0" fmla="*/ 58748 w 111944"/>
                <a:gd name="connsiteY0" fmla="*/ 3381 h 211242"/>
                <a:gd name="connsiteX1" fmla="*/ 54793 w 111944"/>
                <a:gd name="connsiteY1" fmla="*/ 85 h 211242"/>
                <a:gd name="connsiteX2" fmla="*/ 17681 w 111944"/>
                <a:gd name="connsiteY2" fmla="*/ 3081 h 211242"/>
                <a:gd name="connsiteX3" fmla="*/ 11902 w 111944"/>
                <a:gd name="connsiteY3" fmla="*/ 9074 h 211242"/>
                <a:gd name="connsiteX4" fmla="*/ 19202 w 111944"/>
                <a:gd name="connsiteY4" fmla="*/ 12669 h 211242"/>
                <a:gd name="connsiteX5" fmla="*/ 34412 w 111944"/>
                <a:gd name="connsiteY5" fmla="*/ 17763 h 211242"/>
                <a:gd name="connsiteX6" fmla="*/ 30153 w 111944"/>
                <a:gd name="connsiteY6" fmla="*/ 36340 h 211242"/>
                <a:gd name="connsiteX7" fmla="*/ 5209 w 111944"/>
                <a:gd name="connsiteY7" fmla="*/ 134021 h 211242"/>
                <a:gd name="connsiteX8" fmla="*/ 342 w 111944"/>
                <a:gd name="connsiteY8" fmla="*/ 164284 h 211242"/>
                <a:gd name="connsiteX9" fmla="*/ 38975 w 111944"/>
                <a:gd name="connsiteY9" fmla="*/ 211327 h 211242"/>
                <a:gd name="connsiteX10" fmla="*/ 112287 w 111944"/>
                <a:gd name="connsiteY10" fmla="*/ 123534 h 211242"/>
                <a:gd name="connsiteX11" fmla="*/ 71828 w 111944"/>
                <a:gd name="connsiteY11" fmla="*/ 75592 h 211242"/>
                <a:gd name="connsiteX12" fmla="*/ 36237 w 111944"/>
                <a:gd name="connsiteY12" fmla="*/ 93570 h 211242"/>
                <a:gd name="connsiteX13" fmla="*/ 58748 w 111944"/>
                <a:gd name="connsiteY13" fmla="*/ 3381 h 211242"/>
                <a:gd name="connsiteX14" fmla="*/ 30153 w 111944"/>
                <a:gd name="connsiteY14" fmla="*/ 116642 h 211242"/>
                <a:gd name="connsiteX15" fmla="*/ 34716 w 111944"/>
                <a:gd name="connsiteY15" fmla="*/ 106155 h 211242"/>
                <a:gd name="connsiteX16" fmla="*/ 71220 w 111944"/>
                <a:gd name="connsiteY16" fmla="*/ 82184 h 211242"/>
                <a:gd name="connsiteX17" fmla="*/ 90384 w 111944"/>
                <a:gd name="connsiteY17" fmla="*/ 110350 h 211242"/>
                <a:gd name="connsiteX18" fmla="*/ 74870 w 111944"/>
                <a:gd name="connsiteY18" fmla="*/ 173872 h 211242"/>
                <a:gd name="connsiteX19" fmla="*/ 38975 w 111944"/>
                <a:gd name="connsiteY19" fmla="*/ 204735 h 211242"/>
                <a:gd name="connsiteX20" fmla="*/ 18594 w 111944"/>
                <a:gd name="connsiteY20" fmla="*/ 174472 h 211242"/>
                <a:gd name="connsiteX21" fmla="*/ 23461 w 111944"/>
                <a:gd name="connsiteY21" fmla="*/ 144209 h 211242"/>
                <a:gd name="connsiteX22" fmla="*/ 30153 w 111944"/>
                <a:gd name="connsiteY22" fmla="*/ 116642 h 211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11944" h="211242">
                  <a:moveTo>
                    <a:pt x="58748" y="3381"/>
                  </a:moveTo>
                  <a:cubicBezTo>
                    <a:pt x="58748" y="3081"/>
                    <a:pt x="58748" y="85"/>
                    <a:pt x="54793" y="85"/>
                  </a:cubicBezTo>
                  <a:cubicBezTo>
                    <a:pt x="47797" y="85"/>
                    <a:pt x="25590" y="2482"/>
                    <a:pt x="17681" y="3081"/>
                  </a:cubicBezTo>
                  <a:cubicBezTo>
                    <a:pt x="15248" y="3381"/>
                    <a:pt x="11902" y="3680"/>
                    <a:pt x="11902" y="9074"/>
                  </a:cubicBezTo>
                  <a:cubicBezTo>
                    <a:pt x="11902" y="12669"/>
                    <a:pt x="14639" y="12669"/>
                    <a:pt x="19202" y="12669"/>
                  </a:cubicBezTo>
                  <a:cubicBezTo>
                    <a:pt x="33804" y="12669"/>
                    <a:pt x="34412" y="14767"/>
                    <a:pt x="34412" y="17763"/>
                  </a:cubicBezTo>
                  <a:cubicBezTo>
                    <a:pt x="34412" y="19861"/>
                    <a:pt x="31674" y="30048"/>
                    <a:pt x="30153" y="36340"/>
                  </a:cubicBezTo>
                  <a:lnTo>
                    <a:pt x="5209" y="134021"/>
                  </a:lnTo>
                  <a:cubicBezTo>
                    <a:pt x="1559" y="149003"/>
                    <a:pt x="342" y="153797"/>
                    <a:pt x="342" y="164284"/>
                  </a:cubicBezTo>
                  <a:cubicBezTo>
                    <a:pt x="342" y="192749"/>
                    <a:pt x="16465" y="211327"/>
                    <a:pt x="38975" y="211327"/>
                  </a:cubicBezTo>
                  <a:cubicBezTo>
                    <a:pt x="74870" y="211327"/>
                    <a:pt x="112287" y="166681"/>
                    <a:pt x="112287" y="123534"/>
                  </a:cubicBezTo>
                  <a:cubicBezTo>
                    <a:pt x="112287" y="96267"/>
                    <a:pt x="96164" y="75592"/>
                    <a:pt x="71828" y="75592"/>
                  </a:cubicBezTo>
                  <a:cubicBezTo>
                    <a:pt x="57835" y="75592"/>
                    <a:pt x="45363" y="84282"/>
                    <a:pt x="36237" y="93570"/>
                  </a:cubicBezTo>
                  <a:lnTo>
                    <a:pt x="58748" y="3381"/>
                  </a:lnTo>
                  <a:close/>
                  <a:moveTo>
                    <a:pt x="30153" y="116642"/>
                  </a:moveTo>
                  <a:cubicBezTo>
                    <a:pt x="31979" y="110050"/>
                    <a:pt x="31979" y="109451"/>
                    <a:pt x="34716" y="106155"/>
                  </a:cubicBezTo>
                  <a:cubicBezTo>
                    <a:pt x="49622" y="86679"/>
                    <a:pt x="63311" y="82184"/>
                    <a:pt x="71220" y="82184"/>
                  </a:cubicBezTo>
                  <a:cubicBezTo>
                    <a:pt x="82171" y="82184"/>
                    <a:pt x="90384" y="91173"/>
                    <a:pt x="90384" y="110350"/>
                  </a:cubicBezTo>
                  <a:cubicBezTo>
                    <a:pt x="90384" y="128028"/>
                    <a:pt x="80346" y="162486"/>
                    <a:pt x="74870" y="173872"/>
                  </a:cubicBezTo>
                  <a:cubicBezTo>
                    <a:pt x="64832" y="193948"/>
                    <a:pt x="50839" y="204735"/>
                    <a:pt x="38975" y="204735"/>
                  </a:cubicBezTo>
                  <a:cubicBezTo>
                    <a:pt x="28632" y="204735"/>
                    <a:pt x="18594" y="196645"/>
                    <a:pt x="18594" y="174472"/>
                  </a:cubicBezTo>
                  <a:cubicBezTo>
                    <a:pt x="18594" y="168779"/>
                    <a:pt x="18594" y="163086"/>
                    <a:pt x="23461" y="144209"/>
                  </a:cubicBezTo>
                  <a:lnTo>
                    <a:pt x="30153" y="116642"/>
                  </a:lnTo>
                  <a:close/>
                </a:path>
              </a:pathLst>
            </a:custGeom>
            <a:solidFill>
              <a:srgbClr val="000000"/>
            </a:solidFill>
            <a:ln w="305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l-GR"/>
            </a:p>
          </p:txBody>
        </p:sp>
        <p:sp>
          <p:nvSpPr>
            <p:cNvPr id="61" name="Ελεύθερη σχεδίαση: Σχήμα 60">
              <a:extLst>
                <a:ext uri="{FF2B5EF4-FFF2-40B4-BE49-F238E27FC236}">
                  <a16:creationId xmlns:a16="http://schemas.microsoft.com/office/drawing/2014/main" id="{23A652C2-CA2C-0C8C-11F0-76E505A95316}"/>
                </a:ext>
              </a:extLst>
            </p:cNvPr>
            <p:cNvSpPr/>
            <p:nvPr>
              <p:custDataLst>
                <p:tags r:id="rId77"/>
              </p:custDataLst>
            </p:nvPr>
          </p:nvSpPr>
          <p:spPr>
            <a:xfrm>
              <a:off x="11667920" y="3072117"/>
              <a:ext cx="202291" cy="70114"/>
            </a:xfrm>
            <a:custGeom>
              <a:avLst/>
              <a:gdLst>
                <a:gd name="connsiteX0" fmla="*/ 192298 w 202291"/>
                <a:gd name="connsiteY0" fmla="*/ 12070 h 70114"/>
                <a:gd name="connsiteX1" fmla="*/ 202640 w 202291"/>
                <a:gd name="connsiteY1" fmla="*/ 6077 h 70114"/>
                <a:gd name="connsiteX2" fmla="*/ 192602 w 202291"/>
                <a:gd name="connsiteY2" fmla="*/ 85 h 70114"/>
                <a:gd name="connsiteX3" fmla="*/ 10388 w 202291"/>
                <a:gd name="connsiteY3" fmla="*/ 85 h 70114"/>
                <a:gd name="connsiteX4" fmla="*/ 349 w 202291"/>
                <a:gd name="connsiteY4" fmla="*/ 6077 h 70114"/>
                <a:gd name="connsiteX5" fmla="*/ 10692 w 202291"/>
                <a:gd name="connsiteY5" fmla="*/ 12070 h 70114"/>
                <a:gd name="connsiteX6" fmla="*/ 192298 w 202291"/>
                <a:gd name="connsiteY6" fmla="*/ 12070 h 70114"/>
                <a:gd name="connsiteX7" fmla="*/ 192602 w 202291"/>
                <a:gd name="connsiteY7" fmla="*/ 70199 h 70114"/>
                <a:gd name="connsiteX8" fmla="*/ 202640 w 202291"/>
                <a:gd name="connsiteY8" fmla="*/ 64206 h 70114"/>
                <a:gd name="connsiteX9" fmla="*/ 192298 w 202291"/>
                <a:gd name="connsiteY9" fmla="*/ 58214 h 70114"/>
                <a:gd name="connsiteX10" fmla="*/ 10692 w 202291"/>
                <a:gd name="connsiteY10" fmla="*/ 58214 h 70114"/>
                <a:gd name="connsiteX11" fmla="*/ 349 w 202291"/>
                <a:gd name="connsiteY11" fmla="*/ 64206 h 70114"/>
                <a:gd name="connsiteX12" fmla="*/ 10388 w 202291"/>
                <a:gd name="connsiteY12" fmla="*/ 70199 h 70114"/>
                <a:gd name="connsiteX13" fmla="*/ 192602 w 202291"/>
                <a:gd name="connsiteY13" fmla="*/ 70199 h 70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02291" h="70114">
                  <a:moveTo>
                    <a:pt x="192298" y="12070"/>
                  </a:moveTo>
                  <a:cubicBezTo>
                    <a:pt x="196860" y="12070"/>
                    <a:pt x="202640" y="12070"/>
                    <a:pt x="202640" y="6077"/>
                  </a:cubicBezTo>
                  <a:cubicBezTo>
                    <a:pt x="202640" y="85"/>
                    <a:pt x="196860" y="85"/>
                    <a:pt x="192602" y="85"/>
                  </a:cubicBezTo>
                  <a:lnTo>
                    <a:pt x="10388" y="85"/>
                  </a:lnTo>
                  <a:cubicBezTo>
                    <a:pt x="6129" y="85"/>
                    <a:pt x="349" y="85"/>
                    <a:pt x="349" y="6077"/>
                  </a:cubicBezTo>
                  <a:cubicBezTo>
                    <a:pt x="349" y="12070"/>
                    <a:pt x="6129" y="12070"/>
                    <a:pt x="10692" y="12070"/>
                  </a:cubicBezTo>
                  <a:lnTo>
                    <a:pt x="192298" y="12070"/>
                  </a:lnTo>
                  <a:close/>
                  <a:moveTo>
                    <a:pt x="192602" y="70199"/>
                  </a:moveTo>
                  <a:cubicBezTo>
                    <a:pt x="196860" y="70199"/>
                    <a:pt x="202640" y="70199"/>
                    <a:pt x="202640" y="64206"/>
                  </a:cubicBezTo>
                  <a:cubicBezTo>
                    <a:pt x="202640" y="58214"/>
                    <a:pt x="196860" y="58214"/>
                    <a:pt x="192298" y="58214"/>
                  </a:cubicBezTo>
                  <a:lnTo>
                    <a:pt x="10692" y="58214"/>
                  </a:lnTo>
                  <a:cubicBezTo>
                    <a:pt x="6129" y="58214"/>
                    <a:pt x="349" y="58214"/>
                    <a:pt x="349" y="64206"/>
                  </a:cubicBezTo>
                  <a:cubicBezTo>
                    <a:pt x="349" y="70199"/>
                    <a:pt x="6129" y="70199"/>
                    <a:pt x="10388" y="70199"/>
                  </a:cubicBezTo>
                  <a:lnTo>
                    <a:pt x="192602" y="70199"/>
                  </a:lnTo>
                  <a:close/>
                </a:path>
              </a:pathLst>
            </a:custGeom>
            <a:solidFill>
              <a:srgbClr val="000000"/>
            </a:solidFill>
            <a:ln w="305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l-GR"/>
            </a:p>
          </p:txBody>
        </p:sp>
        <p:sp>
          <p:nvSpPr>
            <p:cNvPr id="62" name="Ελεύθερη σχεδίαση: Σχήμα 61">
              <a:extLst>
                <a:ext uri="{FF2B5EF4-FFF2-40B4-BE49-F238E27FC236}">
                  <a16:creationId xmlns:a16="http://schemas.microsoft.com/office/drawing/2014/main" id="{6FB8228D-F89F-D61C-933A-CA8063DCF10D}"/>
                </a:ext>
              </a:extLst>
            </p:cNvPr>
            <p:cNvSpPr/>
            <p:nvPr>
              <p:custDataLst>
                <p:tags r:id="rId78"/>
              </p:custDataLst>
            </p:nvPr>
          </p:nvSpPr>
          <p:spPr>
            <a:xfrm>
              <a:off x="11983845" y="2982527"/>
              <a:ext cx="128067" cy="206148"/>
            </a:xfrm>
            <a:custGeom>
              <a:avLst/>
              <a:gdLst>
                <a:gd name="connsiteX0" fmla="*/ 128427 w 128067"/>
                <a:gd name="connsiteY0" fmla="*/ 103758 h 206148"/>
                <a:gd name="connsiteX1" fmla="*/ 116259 w 128067"/>
                <a:gd name="connsiteY1" fmla="*/ 33644 h 206148"/>
                <a:gd name="connsiteX2" fmla="*/ 64545 w 128067"/>
                <a:gd name="connsiteY2" fmla="*/ 85 h 206148"/>
                <a:gd name="connsiteX3" fmla="*/ 11615 w 128067"/>
                <a:gd name="connsiteY3" fmla="*/ 35741 h 206148"/>
                <a:gd name="connsiteX4" fmla="*/ 360 w 128067"/>
                <a:gd name="connsiteY4" fmla="*/ 103758 h 206148"/>
                <a:gd name="connsiteX5" fmla="*/ 14049 w 128067"/>
                <a:gd name="connsiteY5" fmla="*/ 175970 h 206148"/>
                <a:gd name="connsiteX6" fmla="*/ 64241 w 128067"/>
                <a:gd name="connsiteY6" fmla="*/ 206233 h 206148"/>
                <a:gd name="connsiteX7" fmla="*/ 117171 w 128067"/>
                <a:gd name="connsiteY7" fmla="*/ 171475 h 206148"/>
                <a:gd name="connsiteX8" fmla="*/ 128427 w 128067"/>
                <a:gd name="connsiteY8" fmla="*/ 103758 h 206148"/>
                <a:gd name="connsiteX9" fmla="*/ 64241 w 128067"/>
                <a:gd name="connsiteY9" fmla="*/ 199641 h 206148"/>
                <a:gd name="connsiteX10" fmla="*/ 28954 w 128067"/>
                <a:gd name="connsiteY10" fmla="*/ 163385 h 206148"/>
                <a:gd name="connsiteX11" fmla="*/ 25608 w 128067"/>
                <a:gd name="connsiteY11" fmla="*/ 100162 h 206148"/>
                <a:gd name="connsiteX12" fmla="*/ 28042 w 128067"/>
                <a:gd name="connsiteY12" fmla="*/ 45030 h 206148"/>
                <a:gd name="connsiteX13" fmla="*/ 64241 w 128067"/>
                <a:gd name="connsiteY13" fmla="*/ 6677 h 206148"/>
                <a:gd name="connsiteX14" fmla="*/ 100136 w 128067"/>
                <a:gd name="connsiteY14" fmla="*/ 41734 h 206148"/>
                <a:gd name="connsiteX15" fmla="*/ 103178 w 128067"/>
                <a:gd name="connsiteY15" fmla="*/ 100162 h 206148"/>
                <a:gd name="connsiteX16" fmla="*/ 99832 w 128067"/>
                <a:gd name="connsiteY16" fmla="*/ 162187 h 206148"/>
                <a:gd name="connsiteX17" fmla="*/ 64241 w 128067"/>
                <a:gd name="connsiteY17" fmla="*/ 199641 h 206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28067" h="206148">
                  <a:moveTo>
                    <a:pt x="128427" y="103758"/>
                  </a:moveTo>
                  <a:cubicBezTo>
                    <a:pt x="128427" y="79787"/>
                    <a:pt x="126906" y="55817"/>
                    <a:pt x="116259" y="33644"/>
                  </a:cubicBezTo>
                  <a:cubicBezTo>
                    <a:pt x="102266" y="4879"/>
                    <a:pt x="77322" y="85"/>
                    <a:pt x="64545" y="85"/>
                  </a:cubicBezTo>
                  <a:cubicBezTo>
                    <a:pt x="46293" y="85"/>
                    <a:pt x="24087" y="7875"/>
                    <a:pt x="11615" y="35741"/>
                  </a:cubicBezTo>
                  <a:cubicBezTo>
                    <a:pt x="1881" y="56416"/>
                    <a:pt x="360" y="79787"/>
                    <a:pt x="360" y="103758"/>
                  </a:cubicBezTo>
                  <a:cubicBezTo>
                    <a:pt x="360" y="126231"/>
                    <a:pt x="1576" y="153198"/>
                    <a:pt x="14049" y="175970"/>
                  </a:cubicBezTo>
                  <a:cubicBezTo>
                    <a:pt x="27129" y="200240"/>
                    <a:pt x="49335" y="206233"/>
                    <a:pt x="64241" y="206233"/>
                  </a:cubicBezTo>
                  <a:cubicBezTo>
                    <a:pt x="80668" y="206233"/>
                    <a:pt x="103787" y="199941"/>
                    <a:pt x="117171" y="171475"/>
                  </a:cubicBezTo>
                  <a:cubicBezTo>
                    <a:pt x="126906" y="150801"/>
                    <a:pt x="128427" y="127429"/>
                    <a:pt x="128427" y="103758"/>
                  </a:cubicBezTo>
                  <a:close/>
                  <a:moveTo>
                    <a:pt x="64241" y="199641"/>
                  </a:moveTo>
                  <a:cubicBezTo>
                    <a:pt x="52377" y="199641"/>
                    <a:pt x="34430" y="192150"/>
                    <a:pt x="28954" y="163385"/>
                  </a:cubicBezTo>
                  <a:cubicBezTo>
                    <a:pt x="25608" y="145407"/>
                    <a:pt x="25608" y="117841"/>
                    <a:pt x="25608" y="100162"/>
                  </a:cubicBezTo>
                  <a:cubicBezTo>
                    <a:pt x="25608" y="80986"/>
                    <a:pt x="25608" y="61210"/>
                    <a:pt x="28042" y="45030"/>
                  </a:cubicBezTo>
                  <a:cubicBezTo>
                    <a:pt x="33821" y="9373"/>
                    <a:pt x="56636" y="6677"/>
                    <a:pt x="64241" y="6677"/>
                  </a:cubicBezTo>
                  <a:cubicBezTo>
                    <a:pt x="74280" y="6677"/>
                    <a:pt x="94357" y="12070"/>
                    <a:pt x="100136" y="41734"/>
                  </a:cubicBezTo>
                  <a:cubicBezTo>
                    <a:pt x="103178" y="58513"/>
                    <a:pt x="103178" y="81286"/>
                    <a:pt x="103178" y="100162"/>
                  </a:cubicBezTo>
                  <a:cubicBezTo>
                    <a:pt x="103178" y="122635"/>
                    <a:pt x="103178" y="143010"/>
                    <a:pt x="99832" y="162187"/>
                  </a:cubicBezTo>
                  <a:cubicBezTo>
                    <a:pt x="95269" y="190652"/>
                    <a:pt x="77930" y="199641"/>
                    <a:pt x="64241" y="199641"/>
                  </a:cubicBezTo>
                  <a:close/>
                </a:path>
              </a:pathLst>
            </a:custGeom>
            <a:solidFill>
              <a:srgbClr val="000000"/>
            </a:solidFill>
            <a:ln w="305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l-GR"/>
            </a:p>
          </p:txBody>
        </p:sp>
        <p:sp>
          <p:nvSpPr>
            <p:cNvPr id="63" name="Ελεύθερη σχεδίαση: Σχήμα 62">
              <a:extLst>
                <a:ext uri="{FF2B5EF4-FFF2-40B4-BE49-F238E27FC236}">
                  <a16:creationId xmlns:a16="http://schemas.microsoft.com/office/drawing/2014/main" id="{38642AF3-77F7-808D-632C-B462835E96AE}"/>
                </a:ext>
              </a:extLst>
            </p:cNvPr>
            <p:cNvSpPr/>
            <p:nvPr>
              <p:custDataLst>
                <p:tags r:id="rId79"/>
              </p:custDataLst>
            </p:nvPr>
          </p:nvSpPr>
          <p:spPr>
            <a:xfrm>
              <a:off x="12150241" y="3150322"/>
              <a:ext cx="35591" cy="89590"/>
            </a:xfrm>
            <a:custGeom>
              <a:avLst/>
              <a:gdLst>
                <a:gd name="connsiteX0" fmla="*/ 35956 w 35591"/>
                <a:gd name="connsiteY0" fmla="*/ 31546 h 89590"/>
                <a:gd name="connsiteX1" fmla="*/ 16487 w 35591"/>
                <a:gd name="connsiteY1" fmla="*/ 85 h 89590"/>
                <a:gd name="connsiteX2" fmla="*/ 365 w 35591"/>
                <a:gd name="connsiteY2" fmla="*/ 15965 h 89590"/>
                <a:gd name="connsiteX3" fmla="*/ 16487 w 35591"/>
                <a:gd name="connsiteY3" fmla="*/ 31846 h 89590"/>
                <a:gd name="connsiteX4" fmla="*/ 27134 w 35591"/>
                <a:gd name="connsiteY4" fmla="*/ 27951 h 89590"/>
                <a:gd name="connsiteX5" fmla="*/ 28655 w 35591"/>
                <a:gd name="connsiteY5" fmla="*/ 27052 h 89590"/>
                <a:gd name="connsiteX6" fmla="*/ 29263 w 35591"/>
                <a:gd name="connsiteY6" fmla="*/ 31546 h 89590"/>
                <a:gd name="connsiteX7" fmla="*/ 8578 w 35591"/>
                <a:gd name="connsiteY7" fmla="*/ 81585 h 89590"/>
                <a:gd name="connsiteX8" fmla="*/ 5232 w 35591"/>
                <a:gd name="connsiteY8" fmla="*/ 86379 h 89590"/>
                <a:gd name="connsiteX9" fmla="*/ 8274 w 35591"/>
                <a:gd name="connsiteY9" fmla="*/ 89675 h 89590"/>
                <a:gd name="connsiteX10" fmla="*/ 35956 w 35591"/>
                <a:gd name="connsiteY10" fmla="*/ 31546 h 89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591" h="89590">
                  <a:moveTo>
                    <a:pt x="35956" y="31546"/>
                  </a:moveTo>
                  <a:cubicBezTo>
                    <a:pt x="35956" y="11770"/>
                    <a:pt x="28351" y="85"/>
                    <a:pt x="16487" y="85"/>
                  </a:cubicBezTo>
                  <a:cubicBezTo>
                    <a:pt x="6449" y="85"/>
                    <a:pt x="365" y="7576"/>
                    <a:pt x="365" y="15965"/>
                  </a:cubicBezTo>
                  <a:cubicBezTo>
                    <a:pt x="365" y="24055"/>
                    <a:pt x="6449" y="31846"/>
                    <a:pt x="16487" y="31846"/>
                  </a:cubicBezTo>
                  <a:cubicBezTo>
                    <a:pt x="20137" y="31846"/>
                    <a:pt x="24092" y="30647"/>
                    <a:pt x="27134" y="27951"/>
                  </a:cubicBezTo>
                  <a:cubicBezTo>
                    <a:pt x="28047" y="27351"/>
                    <a:pt x="28351" y="27052"/>
                    <a:pt x="28655" y="27052"/>
                  </a:cubicBezTo>
                  <a:cubicBezTo>
                    <a:pt x="28959" y="27052"/>
                    <a:pt x="29263" y="27351"/>
                    <a:pt x="29263" y="31546"/>
                  </a:cubicBezTo>
                  <a:cubicBezTo>
                    <a:pt x="29263" y="53719"/>
                    <a:pt x="18616" y="71697"/>
                    <a:pt x="8578" y="81585"/>
                  </a:cubicBezTo>
                  <a:cubicBezTo>
                    <a:pt x="5232" y="84881"/>
                    <a:pt x="5232" y="85480"/>
                    <a:pt x="5232" y="86379"/>
                  </a:cubicBezTo>
                  <a:cubicBezTo>
                    <a:pt x="5232" y="88477"/>
                    <a:pt x="6753" y="89675"/>
                    <a:pt x="8274" y="89675"/>
                  </a:cubicBezTo>
                  <a:cubicBezTo>
                    <a:pt x="11620" y="89675"/>
                    <a:pt x="35956" y="66603"/>
                    <a:pt x="35956" y="31546"/>
                  </a:cubicBezTo>
                  <a:close/>
                </a:path>
              </a:pathLst>
            </a:custGeom>
            <a:solidFill>
              <a:srgbClr val="000000"/>
            </a:solidFill>
            <a:ln w="305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l-GR"/>
            </a:p>
          </p:txBody>
        </p:sp>
        <p:sp>
          <p:nvSpPr>
            <p:cNvPr id="64" name="Ελεύθερη σχεδίαση: Σχήμα 63">
              <a:extLst>
                <a:ext uri="{FF2B5EF4-FFF2-40B4-BE49-F238E27FC236}">
                  <a16:creationId xmlns:a16="http://schemas.microsoft.com/office/drawing/2014/main" id="{EF9D5BFA-AC59-9116-3592-95878E18778C}"/>
                </a:ext>
              </a:extLst>
            </p:cNvPr>
            <p:cNvSpPr/>
            <p:nvPr>
              <p:custDataLst>
                <p:tags r:id="rId80"/>
              </p:custDataLst>
            </p:nvPr>
          </p:nvSpPr>
          <p:spPr>
            <a:xfrm>
              <a:off x="12285439" y="3150322"/>
              <a:ext cx="32244" cy="31761"/>
            </a:xfrm>
            <a:custGeom>
              <a:avLst/>
              <a:gdLst>
                <a:gd name="connsiteX0" fmla="*/ 32614 w 32244"/>
                <a:gd name="connsiteY0" fmla="*/ 15965 h 31761"/>
                <a:gd name="connsiteX1" fmla="*/ 16491 w 32244"/>
                <a:gd name="connsiteY1" fmla="*/ 85 h 31761"/>
                <a:gd name="connsiteX2" fmla="*/ 369 w 32244"/>
                <a:gd name="connsiteY2" fmla="*/ 15965 h 31761"/>
                <a:gd name="connsiteX3" fmla="*/ 16491 w 32244"/>
                <a:gd name="connsiteY3" fmla="*/ 31846 h 31761"/>
                <a:gd name="connsiteX4" fmla="*/ 32614 w 32244"/>
                <a:gd name="connsiteY4" fmla="*/ 15965 h 31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244" h="31761">
                  <a:moveTo>
                    <a:pt x="32614" y="15965"/>
                  </a:moveTo>
                  <a:cubicBezTo>
                    <a:pt x="32614" y="7276"/>
                    <a:pt x="25313" y="85"/>
                    <a:pt x="16491" y="85"/>
                  </a:cubicBezTo>
                  <a:cubicBezTo>
                    <a:pt x="7670" y="85"/>
                    <a:pt x="369" y="7276"/>
                    <a:pt x="369" y="15965"/>
                  </a:cubicBezTo>
                  <a:cubicBezTo>
                    <a:pt x="369" y="24655"/>
                    <a:pt x="7670" y="31846"/>
                    <a:pt x="16491" y="31846"/>
                  </a:cubicBezTo>
                  <a:cubicBezTo>
                    <a:pt x="25313" y="31846"/>
                    <a:pt x="32614" y="24655"/>
                    <a:pt x="32614" y="15965"/>
                  </a:cubicBezTo>
                  <a:close/>
                </a:path>
              </a:pathLst>
            </a:custGeom>
            <a:solidFill>
              <a:srgbClr val="000000"/>
            </a:solidFill>
            <a:ln w="305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l-GR"/>
            </a:p>
          </p:txBody>
        </p:sp>
        <p:sp>
          <p:nvSpPr>
            <p:cNvPr id="65" name="Ελεύθερη σχεδίαση: Σχήμα 64">
              <a:extLst>
                <a:ext uri="{FF2B5EF4-FFF2-40B4-BE49-F238E27FC236}">
                  <a16:creationId xmlns:a16="http://schemas.microsoft.com/office/drawing/2014/main" id="{28D1DE70-4B9E-D9D2-CB0B-9F006F378DFF}"/>
                </a:ext>
              </a:extLst>
            </p:cNvPr>
            <p:cNvSpPr/>
            <p:nvPr>
              <p:custDataLst>
                <p:tags r:id="rId81"/>
              </p:custDataLst>
            </p:nvPr>
          </p:nvSpPr>
          <p:spPr>
            <a:xfrm>
              <a:off x="12420637" y="3150322"/>
              <a:ext cx="32244" cy="31761"/>
            </a:xfrm>
            <a:custGeom>
              <a:avLst/>
              <a:gdLst>
                <a:gd name="connsiteX0" fmla="*/ 32618 w 32244"/>
                <a:gd name="connsiteY0" fmla="*/ 15965 h 31761"/>
                <a:gd name="connsiteX1" fmla="*/ 16496 w 32244"/>
                <a:gd name="connsiteY1" fmla="*/ 85 h 31761"/>
                <a:gd name="connsiteX2" fmla="*/ 373 w 32244"/>
                <a:gd name="connsiteY2" fmla="*/ 15965 h 31761"/>
                <a:gd name="connsiteX3" fmla="*/ 16496 w 32244"/>
                <a:gd name="connsiteY3" fmla="*/ 31846 h 31761"/>
                <a:gd name="connsiteX4" fmla="*/ 32618 w 32244"/>
                <a:gd name="connsiteY4" fmla="*/ 15965 h 31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244" h="31761">
                  <a:moveTo>
                    <a:pt x="32618" y="15965"/>
                  </a:moveTo>
                  <a:cubicBezTo>
                    <a:pt x="32618" y="7276"/>
                    <a:pt x="25318" y="85"/>
                    <a:pt x="16496" y="85"/>
                  </a:cubicBezTo>
                  <a:cubicBezTo>
                    <a:pt x="7674" y="85"/>
                    <a:pt x="373" y="7276"/>
                    <a:pt x="373" y="15965"/>
                  </a:cubicBezTo>
                  <a:cubicBezTo>
                    <a:pt x="373" y="24655"/>
                    <a:pt x="7674" y="31846"/>
                    <a:pt x="16496" y="31846"/>
                  </a:cubicBezTo>
                  <a:cubicBezTo>
                    <a:pt x="25318" y="31846"/>
                    <a:pt x="32618" y="24655"/>
                    <a:pt x="32618" y="15965"/>
                  </a:cubicBezTo>
                  <a:close/>
                </a:path>
              </a:pathLst>
            </a:custGeom>
            <a:solidFill>
              <a:srgbClr val="000000"/>
            </a:solidFill>
            <a:ln w="305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l-GR"/>
            </a:p>
          </p:txBody>
        </p:sp>
        <p:sp>
          <p:nvSpPr>
            <p:cNvPr id="66" name="Ελεύθερη σχεδίαση: Σχήμα 65">
              <a:extLst>
                <a:ext uri="{FF2B5EF4-FFF2-40B4-BE49-F238E27FC236}">
                  <a16:creationId xmlns:a16="http://schemas.microsoft.com/office/drawing/2014/main" id="{8C26BC88-7021-F494-00E3-78AFD822CAD5}"/>
                </a:ext>
              </a:extLst>
            </p:cNvPr>
            <p:cNvSpPr/>
            <p:nvPr>
              <p:custDataLst>
                <p:tags r:id="rId82"/>
              </p:custDataLst>
            </p:nvPr>
          </p:nvSpPr>
          <p:spPr>
            <a:xfrm>
              <a:off x="12555835" y="3150322"/>
              <a:ext cx="32244" cy="31761"/>
            </a:xfrm>
            <a:custGeom>
              <a:avLst/>
              <a:gdLst>
                <a:gd name="connsiteX0" fmla="*/ 32623 w 32244"/>
                <a:gd name="connsiteY0" fmla="*/ 15965 h 31761"/>
                <a:gd name="connsiteX1" fmla="*/ 16500 w 32244"/>
                <a:gd name="connsiteY1" fmla="*/ 85 h 31761"/>
                <a:gd name="connsiteX2" fmla="*/ 378 w 32244"/>
                <a:gd name="connsiteY2" fmla="*/ 15965 h 31761"/>
                <a:gd name="connsiteX3" fmla="*/ 16500 w 32244"/>
                <a:gd name="connsiteY3" fmla="*/ 31846 h 31761"/>
                <a:gd name="connsiteX4" fmla="*/ 32623 w 32244"/>
                <a:gd name="connsiteY4" fmla="*/ 15965 h 31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244" h="31761">
                  <a:moveTo>
                    <a:pt x="32623" y="15965"/>
                  </a:moveTo>
                  <a:cubicBezTo>
                    <a:pt x="32623" y="7276"/>
                    <a:pt x="25322" y="85"/>
                    <a:pt x="16500" y="85"/>
                  </a:cubicBezTo>
                  <a:cubicBezTo>
                    <a:pt x="7679" y="85"/>
                    <a:pt x="378" y="7276"/>
                    <a:pt x="378" y="15965"/>
                  </a:cubicBezTo>
                  <a:cubicBezTo>
                    <a:pt x="378" y="24655"/>
                    <a:pt x="7679" y="31846"/>
                    <a:pt x="16500" y="31846"/>
                  </a:cubicBezTo>
                  <a:cubicBezTo>
                    <a:pt x="25322" y="31846"/>
                    <a:pt x="32623" y="24655"/>
                    <a:pt x="32623" y="15965"/>
                  </a:cubicBezTo>
                  <a:close/>
                </a:path>
              </a:pathLst>
            </a:custGeom>
            <a:solidFill>
              <a:srgbClr val="000000"/>
            </a:solidFill>
            <a:ln w="305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l-GR"/>
            </a:p>
          </p:txBody>
        </p:sp>
        <p:sp>
          <p:nvSpPr>
            <p:cNvPr id="67" name="Ελεύθερη σχεδίαση: Σχήμα 66">
              <a:extLst>
                <a:ext uri="{FF2B5EF4-FFF2-40B4-BE49-F238E27FC236}">
                  <a16:creationId xmlns:a16="http://schemas.microsoft.com/office/drawing/2014/main" id="{CEA36EA4-C84C-FB42-F3E9-C10111D3072D}"/>
                </a:ext>
              </a:extLst>
            </p:cNvPr>
            <p:cNvSpPr/>
            <p:nvPr>
              <p:custDataLst>
                <p:tags r:id="rId83"/>
              </p:custDataLst>
            </p:nvPr>
          </p:nvSpPr>
          <p:spPr>
            <a:xfrm>
              <a:off x="12677648" y="2982527"/>
              <a:ext cx="126241" cy="206148"/>
            </a:xfrm>
            <a:custGeom>
              <a:avLst/>
              <a:gdLst>
                <a:gd name="connsiteX0" fmla="*/ 75823 w 126241"/>
                <a:gd name="connsiteY0" fmla="*/ 94170 h 206148"/>
                <a:gd name="connsiteX1" fmla="*/ 118411 w 126241"/>
                <a:gd name="connsiteY1" fmla="*/ 41434 h 206148"/>
                <a:gd name="connsiteX2" fmla="*/ 62439 w 126241"/>
                <a:gd name="connsiteY2" fmla="*/ 85 h 206148"/>
                <a:gd name="connsiteX3" fmla="*/ 8596 w 126241"/>
                <a:gd name="connsiteY3" fmla="*/ 40835 h 206148"/>
                <a:gd name="connsiteX4" fmla="*/ 24110 w 126241"/>
                <a:gd name="connsiteY4" fmla="*/ 56416 h 206148"/>
                <a:gd name="connsiteX5" fmla="*/ 39624 w 126241"/>
                <a:gd name="connsiteY5" fmla="*/ 41135 h 206148"/>
                <a:gd name="connsiteX6" fmla="*/ 20764 w 126241"/>
                <a:gd name="connsiteY6" fmla="*/ 26153 h 206148"/>
                <a:gd name="connsiteX7" fmla="*/ 61222 w 126241"/>
                <a:gd name="connsiteY7" fmla="*/ 7576 h 206148"/>
                <a:gd name="connsiteX8" fmla="*/ 90425 w 126241"/>
                <a:gd name="connsiteY8" fmla="*/ 41135 h 206148"/>
                <a:gd name="connsiteX9" fmla="*/ 81907 w 126241"/>
                <a:gd name="connsiteY9" fmla="*/ 75293 h 206148"/>
                <a:gd name="connsiteX10" fmla="*/ 54834 w 126241"/>
                <a:gd name="connsiteY10" fmla="*/ 90874 h 206148"/>
                <a:gd name="connsiteX11" fmla="*/ 42970 w 126241"/>
                <a:gd name="connsiteY11" fmla="*/ 91773 h 206148"/>
                <a:gd name="connsiteX12" fmla="*/ 38407 w 126241"/>
                <a:gd name="connsiteY12" fmla="*/ 95368 h 206148"/>
                <a:gd name="connsiteX13" fmla="*/ 45708 w 126241"/>
                <a:gd name="connsiteY13" fmla="*/ 98664 h 206148"/>
                <a:gd name="connsiteX14" fmla="*/ 59092 w 126241"/>
                <a:gd name="connsiteY14" fmla="*/ 98664 h 206148"/>
                <a:gd name="connsiteX15" fmla="*/ 95292 w 126241"/>
                <a:gd name="connsiteY15" fmla="*/ 148404 h 206148"/>
                <a:gd name="connsiteX16" fmla="*/ 60918 w 126241"/>
                <a:gd name="connsiteY16" fmla="*/ 197843 h 206148"/>
                <a:gd name="connsiteX17" fmla="*/ 14375 w 126241"/>
                <a:gd name="connsiteY17" fmla="*/ 175071 h 206148"/>
                <a:gd name="connsiteX18" fmla="*/ 34452 w 126241"/>
                <a:gd name="connsiteY18" fmla="*/ 158591 h 206148"/>
                <a:gd name="connsiteX19" fmla="*/ 17417 w 126241"/>
                <a:gd name="connsiteY19" fmla="*/ 141812 h 206148"/>
                <a:gd name="connsiteX20" fmla="*/ 382 w 126241"/>
                <a:gd name="connsiteY20" fmla="*/ 159190 h 206148"/>
                <a:gd name="connsiteX21" fmla="*/ 61830 w 126241"/>
                <a:gd name="connsiteY21" fmla="*/ 206233 h 206148"/>
                <a:gd name="connsiteX22" fmla="*/ 126624 w 126241"/>
                <a:gd name="connsiteY22" fmla="*/ 148404 h 206148"/>
                <a:gd name="connsiteX23" fmla="*/ 75823 w 126241"/>
                <a:gd name="connsiteY23" fmla="*/ 94170 h 206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26241" h="206148">
                  <a:moveTo>
                    <a:pt x="75823" y="94170"/>
                  </a:moveTo>
                  <a:cubicBezTo>
                    <a:pt x="100767" y="86080"/>
                    <a:pt x="118411" y="65105"/>
                    <a:pt x="118411" y="41434"/>
                  </a:cubicBezTo>
                  <a:cubicBezTo>
                    <a:pt x="118411" y="16864"/>
                    <a:pt x="91641" y="85"/>
                    <a:pt x="62439" y="85"/>
                  </a:cubicBezTo>
                  <a:cubicBezTo>
                    <a:pt x="31715" y="85"/>
                    <a:pt x="8596" y="18063"/>
                    <a:pt x="8596" y="40835"/>
                  </a:cubicBezTo>
                  <a:cubicBezTo>
                    <a:pt x="8596" y="50723"/>
                    <a:pt x="15288" y="56416"/>
                    <a:pt x="24110" y="56416"/>
                  </a:cubicBezTo>
                  <a:cubicBezTo>
                    <a:pt x="33540" y="56416"/>
                    <a:pt x="39624" y="49824"/>
                    <a:pt x="39624" y="41135"/>
                  </a:cubicBezTo>
                  <a:cubicBezTo>
                    <a:pt x="39624" y="26153"/>
                    <a:pt x="25326" y="26153"/>
                    <a:pt x="20764" y="26153"/>
                  </a:cubicBezTo>
                  <a:cubicBezTo>
                    <a:pt x="30194" y="11471"/>
                    <a:pt x="50271" y="7576"/>
                    <a:pt x="61222" y="7576"/>
                  </a:cubicBezTo>
                  <a:cubicBezTo>
                    <a:pt x="73694" y="7576"/>
                    <a:pt x="90425" y="14167"/>
                    <a:pt x="90425" y="41135"/>
                  </a:cubicBezTo>
                  <a:cubicBezTo>
                    <a:pt x="90425" y="44730"/>
                    <a:pt x="89816" y="62109"/>
                    <a:pt x="81907" y="75293"/>
                  </a:cubicBezTo>
                  <a:cubicBezTo>
                    <a:pt x="72781" y="89675"/>
                    <a:pt x="62439" y="90574"/>
                    <a:pt x="54834" y="90874"/>
                  </a:cubicBezTo>
                  <a:cubicBezTo>
                    <a:pt x="52400" y="91173"/>
                    <a:pt x="45099" y="91773"/>
                    <a:pt x="42970" y="91773"/>
                  </a:cubicBezTo>
                  <a:cubicBezTo>
                    <a:pt x="40536" y="92072"/>
                    <a:pt x="38407" y="92372"/>
                    <a:pt x="38407" y="95368"/>
                  </a:cubicBezTo>
                  <a:cubicBezTo>
                    <a:pt x="38407" y="98664"/>
                    <a:pt x="40536" y="98664"/>
                    <a:pt x="45708" y="98664"/>
                  </a:cubicBezTo>
                  <a:lnTo>
                    <a:pt x="59092" y="98664"/>
                  </a:lnTo>
                  <a:cubicBezTo>
                    <a:pt x="84037" y="98664"/>
                    <a:pt x="95292" y="119039"/>
                    <a:pt x="95292" y="148404"/>
                  </a:cubicBezTo>
                  <a:cubicBezTo>
                    <a:pt x="95292" y="189154"/>
                    <a:pt x="74302" y="197843"/>
                    <a:pt x="60918" y="197843"/>
                  </a:cubicBezTo>
                  <a:cubicBezTo>
                    <a:pt x="47837" y="197843"/>
                    <a:pt x="25022" y="192749"/>
                    <a:pt x="14375" y="175071"/>
                  </a:cubicBezTo>
                  <a:cubicBezTo>
                    <a:pt x="25022" y="176569"/>
                    <a:pt x="34452" y="169977"/>
                    <a:pt x="34452" y="158591"/>
                  </a:cubicBezTo>
                  <a:cubicBezTo>
                    <a:pt x="34452" y="147804"/>
                    <a:pt x="26239" y="141812"/>
                    <a:pt x="17417" y="141812"/>
                  </a:cubicBezTo>
                  <a:cubicBezTo>
                    <a:pt x="10117" y="141812"/>
                    <a:pt x="382" y="146006"/>
                    <a:pt x="382" y="159190"/>
                  </a:cubicBezTo>
                  <a:cubicBezTo>
                    <a:pt x="382" y="186457"/>
                    <a:pt x="28673" y="206233"/>
                    <a:pt x="61830" y="206233"/>
                  </a:cubicBezTo>
                  <a:cubicBezTo>
                    <a:pt x="98942" y="206233"/>
                    <a:pt x="126624" y="178966"/>
                    <a:pt x="126624" y="148404"/>
                  </a:cubicBezTo>
                  <a:cubicBezTo>
                    <a:pt x="126624" y="123834"/>
                    <a:pt x="107460" y="100462"/>
                    <a:pt x="75823" y="94170"/>
                  </a:cubicBezTo>
                  <a:close/>
                </a:path>
              </a:pathLst>
            </a:custGeom>
            <a:solidFill>
              <a:srgbClr val="000000"/>
            </a:solidFill>
            <a:ln w="305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l-GR"/>
            </a:p>
          </p:txBody>
        </p:sp>
      </p:grpSp>
      <p:cxnSp>
        <p:nvCxnSpPr>
          <p:cNvPr id="15" name="Ευθύγραμμο βέλος σύνδεσης 14">
            <a:extLst>
              <a:ext uri="{FF2B5EF4-FFF2-40B4-BE49-F238E27FC236}">
                <a16:creationId xmlns:a16="http://schemas.microsoft.com/office/drawing/2014/main" id="{3339E6BD-1FF9-20F3-DB73-97F31694B9C2}"/>
              </a:ext>
            </a:extLst>
          </p:cNvPr>
          <p:cNvCxnSpPr>
            <a:cxnSpLocks/>
          </p:cNvCxnSpPr>
          <p:nvPr/>
        </p:nvCxnSpPr>
        <p:spPr>
          <a:xfrm flipV="1">
            <a:off x="2062065" y="1030165"/>
            <a:ext cx="229698" cy="29478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0B2985BC-05A8-6029-DB78-AE02A4251738}"/>
              </a:ext>
            </a:extLst>
          </p:cNvPr>
          <p:cNvSpPr txBox="1"/>
          <p:nvPr/>
        </p:nvSpPr>
        <p:spPr>
          <a:xfrm>
            <a:off x="1110343" y="1261579"/>
            <a:ext cx="15582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rgbClr val="FF0000"/>
                </a:solidFill>
              </a:rPr>
              <a:t>vielbein</a:t>
            </a:r>
            <a:endParaRPr lang="el-GR" dirty="0">
              <a:solidFill>
                <a:srgbClr val="FF0000"/>
              </a:solidFill>
            </a:endParaRPr>
          </a:p>
        </p:txBody>
      </p:sp>
      <p:cxnSp>
        <p:nvCxnSpPr>
          <p:cNvPr id="21" name="Ευθύγραμμο βέλος σύνδεσης 20">
            <a:extLst>
              <a:ext uri="{FF2B5EF4-FFF2-40B4-BE49-F238E27FC236}">
                <a16:creationId xmlns:a16="http://schemas.microsoft.com/office/drawing/2014/main" id="{1CD45893-AD8C-788F-45CD-67BE2ABB3F7F}"/>
              </a:ext>
            </a:extLst>
          </p:cNvPr>
          <p:cNvCxnSpPr>
            <a:cxnSpLocks/>
          </p:cNvCxnSpPr>
          <p:nvPr/>
        </p:nvCxnSpPr>
        <p:spPr>
          <a:xfrm flipV="1">
            <a:off x="4991878" y="1009056"/>
            <a:ext cx="279918" cy="231414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EAE3972F-423E-7CEE-6112-D9A424291C18}"/>
              </a:ext>
            </a:extLst>
          </p:cNvPr>
          <p:cNvSpPr txBox="1"/>
          <p:nvPr/>
        </p:nvSpPr>
        <p:spPr>
          <a:xfrm>
            <a:off x="3060442" y="1240470"/>
            <a:ext cx="2295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>
                <a:solidFill>
                  <a:schemeClr val="accent6">
                    <a:lumMod val="75000"/>
                  </a:schemeClr>
                </a:solidFill>
              </a:rPr>
              <a:t>αντίστροφα </a:t>
            </a:r>
            <a:r>
              <a:rPr lang="en-US" dirty="0" err="1">
                <a:solidFill>
                  <a:schemeClr val="accent6">
                    <a:lumMod val="75000"/>
                  </a:schemeClr>
                </a:solidFill>
              </a:rPr>
              <a:t>vielbein</a:t>
            </a:r>
            <a:endParaRPr lang="el-GR" dirty="0">
              <a:solidFill>
                <a:schemeClr val="accent6">
                  <a:lumMod val="75000"/>
                </a:schemeClr>
              </a:solidFill>
            </a:endParaRPr>
          </a:p>
        </p:txBody>
      </p:sp>
      <p:grpSp>
        <p:nvGrpSpPr>
          <p:cNvPr id="95" name="Ομάδα 94" descr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$E^a_{\mu} \, e^\mu_{\,\,\, b}= \delta^a_{\,\,\,b} \quad   \text{και} \quad&#10; E^a_{\mu} \, e^\nu_{\,\,\, a}= \delta_\mu^{\,\,\,\nu}$&#10;&#10;\end{document}" title="IguanaTex Vector Display">
            <a:extLst>
              <a:ext uri="{FF2B5EF4-FFF2-40B4-BE49-F238E27FC236}">
                <a16:creationId xmlns:a16="http://schemas.microsoft.com/office/drawing/2014/main" id="{D222D81C-675B-9DF6-323E-7D828438554C}"/>
              </a:ext>
            </a:extLst>
          </p:cNvPr>
          <p:cNvGrpSpPr>
            <a:grpSpLocks noChangeAspect="1"/>
          </p:cNvGrpSpPr>
          <p:nvPr>
            <p:custDataLst>
              <p:tags r:id="rId2"/>
            </p:custDataLst>
          </p:nvPr>
        </p:nvGrpSpPr>
        <p:grpSpPr>
          <a:xfrm>
            <a:off x="6578600" y="1282700"/>
            <a:ext cx="3897110" cy="330348"/>
            <a:chOff x="8737728" y="2725295"/>
            <a:chExt cx="3905396" cy="311238"/>
          </a:xfrm>
        </p:grpSpPr>
        <p:sp>
          <p:nvSpPr>
            <p:cNvPr id="72" name="Ελεύθερη σχεδίαση: Σχήμα 71">
              <a:extLst>
                <a:ext uri="{FF2B5EF4-FFF2-40B4-BE49-F238E27FC236}">
                  <a16:creationId xmlns:a16="http://schemas.microsoft.com/office/drawing/2014/main" id="{D32154BB-6CC3-66AE-4B31-E0866A59AC45}"/>
                </a:ext>
              </a:extLst>
            </p:cNvPr>
            <p:cNvSpPr/>
            <p:nvPr>
              <p:custDataLst>
                <p:tags r:id="rId12"/>
              </p:custDataLst>
            </p:nvPr>
          </p:nvSpPr>
          <p:spPr>
            <a:xfrm>
              <a:off x="8737728" y="2753959"/>
              <a:ext cx="202561" cy="178410"/>
            </a:xfrm>
            <a:custGeom>
              <a:avLst/>
              <a:gdLst>
                <a:gd name="connsiteX0" fmla="*/ 187071 w 202561"/>
                <a:gd name="connsiteY0" fmla="*/ 117341 h 178410"/>
                <a:gd name="connsiteX1" fmla="*/ 188467 w 202561"/>
                <a:gd name="connsiteY1" fmla="*/ 113668 h 178410"/>
                <a:gd name="connsiteX2" fmla="*/ 185117 w 202561"/>
                <a:gd name="connsiteY2" fmla="*/ 110782 h 178410"/>
                <a:gd name="connsiteX3" fmla="*/ 181489 w 202561"/>
                <a:gd name="connsiteY3" fmla="*/ 113930 h 178410"/>
                <a:gd name="connsiteX4" fmla="*/ 105296 w 202561"/>
                <a:gd name="connsiteY4" fmla="*/ 170339 h 178410"/>
                <a:gd name="connsiteX5" fmla="*/ 64548 w 202561"/>
                <a:gd name="connsiteY5" fmla="*/ 170339 h 178410"/>
                <a:gd name="connsiteX6" fmla="*/ 58408 w 202561"/>
                <a:gd name="connsiteY6" fmla="*/ 170077 h 178410"/>
                <a:gd name="connsiteX7" fmla="*/ 54780 w 202561"/>
                <a:gd name="connsiteY7" fmla="*/ 167453 h 178410"/>
                <a:gd name="connsiteX8" fmla="*/ 56175 w 202561"/>
                <a:gd name="connsiteY8" fmla="*/ 161419 h 178410"/>
                <a:gd name="connsiteX9" fmla="*/ 75154 w 202561"/>
                <a:gd name="connsiteY9" fmla="*/ 89793 h 178410"/>
                <a:gd name="connsiteX10" fmla="*/ 102784 w 202561"/>
                <a:gd name="connsiteY10" fmla="*/ 89793 h 178410"/>
                <a:gd name="connsiteX11" fmla="*/ 126507 w 202561"/>
                <a:gd name="connsiteY11" fmla="*/ 101861 h 178410"/>
                <a:gd name="connsiteX12" fmla="*/ 124554 w 202561"/>
                <a:gd name="connsiteY12" fmla="*/ 114717 h 178410"/>
                <a:gd name="connsiteX13" fmla="*/ 123716 w 202561"/>
                <a:gd name="connsiteY13" fmla="*/ 117604 h 178410"/>
                <a:gd name="connsiteX14" fmla="*/ 127345 w 202561"/>
                <a:gd name="connsiteY14" fmla="*/ 120490 h 178410"/>
                <a:gd name="connsiteX15" fmla="*/ 131531 w 202561"/>
                <a:gd name="connsiteY15" fmla="*/ 115242 h 178410"/>
                <a:gd name="connsiteX16" fmla="*/ 147440 w 202561"/>
                <a:gd name="connsiteY16" fmla="*/ 53848 h 178410"/>
                <a:gd name="connsiteX17" fmla="*/ 144090 w 202561"/>
                <a:gd name="connsiteY17" fmla="*/ 50962 h 178410"/>
                <a:gd name="connsiteX18" fmla="*/ 140183 w 202561"/>
                <a:gd name="connsiteY18" fmla="*/ 55685 h 178410"/>
                <a:gd name="connsiteX19" fmla="*/ 103621 w 202561"/>
                <a:gd name="connsiteY19" fmla="*/ 81659 h 178410"/>
                <a:gd name="connsiteX20" fmla="*/ 77386 w 202561"/>
                <a:gd name="connsiteY20" fmla="*/ 81659 h 178410"/>
                <a:gd name="connsiteX21" fmla="*/ 94132 w 202561"/>
                <a:gd name="connsiteY21" fmla="*/ 18429 h 178410"/>
                <a:gd name="connsiteX22" fmla="*/ 109203 w 202561"/>
                <a:gd name="connsiteY22" fmla="*/ 8196 h 178410"/>
                <a:gd name="connsiteX23" fmla="*/ 148556 w 202561"/>
                <a:gd name="connsiteY23" fmla="*/ 8196 h 178410"/>
                <a:gd name="connsiteX24" fmla="*/ 190979 w 202561"/>
                <a:gd name="connsiteY24" fmla="*/ 37319 h 178410"/>
                <a:gd name="connsiteX25" fmla="*/ 189862 w 202561"/>
                <a:gd name="connsiteY25" fmla="*/ 51224 h 178410"/>
                <a:gd name="connsiteX26" fmla="*/ 189583 w 202561"/>
                <a:gd name="connsiteY26" fmla="*/ 55947 h 178410"/>
                <a:gd name="connsiteX27" fmla="*/ 192932 w 202561"/>
                <a:gd name="connsiteY27" fmla="*/ 59096 h 178410"/>
                <a:gd name="connsiteX28" fmla="*/ 196840 w 202561"/>
                <a:gd name="connsiteY28" fmla="*/ 52536 h 178410"/>
                <a:gd name="connsiteX29" fmla="*/ 202421 w 202561"/>
                <a:gd name="connsiteY29" fmla="*/ 7147 h 178410"/>
                <a:gd name="connsiteX30" fmla="*/ 194886 w 202561"/>
                <a:gd name="connsiteY30" fmla="*/ 63 h 178410"/>
                <a:gd name="connsiteX31" fmla="*/ 53942 w 202561"/>
                <a:gd name="connsiteY31" fmla="*/ 63 h 178410"/>
                <a:gd name="connsiteX32" fmla="*/ 45569 w 202561"/>
                <a:gd name="connsiteY32" fmla="*/ 5310 h 178410"/>
                <a:gd name="connsiteX33" fmla="*/ 53384 w 202561"/>
                <a:gd name="connsiteY33" fmla="*/ 8196 h 178410"/>
                <a:gd name="connsiteX34" fmla="*/ 71525 w 202561"/>
                <a:gd name="connsiteY34" fmla="*/ 12919 h 178410"/>
                <a:gd name="connsiteX35" fmla="*/ 70130 w 202561"/>
                <a:gd name="connsiteY35" fmla="*/ 19216 h 178410"/>
                <a:gd name="connsiteX36" fmla="*/ 33289 w 202561"/>
                <a:gd name="connsiteY36" fmla="*/ 158008 h 178410"/>
                <a:gd name="connsiteX37" fmla="*/ 7891 w 202561"/>
                <a:gd name="connsiteY37" fmla="*/ 170339 h 178410"/>
                <a:gd name="connsiteX38" fmla="*/ 77 w 202561"/>
                <a:gd name="connsiteY38" fmla="*/ 175324 h 178410"/>
                <a:gd name="connsiteX39" fmla="*/ 7891 w 202561"/>
                <a:gd name="connsiteY39" fmla="*/ 178473 h 178410"/>
                <a:gd name="connsiteX40" fmla="*/ 152742 w 202561"/>
                <a:gd name="connsiteY40" fmla="*/ 178473 h 178410"/>
                <a:gd name="connsiteX41" fmla="*/ 161394 w 202561"/>
                <a:gd name="connsiteY41" fmla="*/ 174013 h 178410"/>
                <a:gd name="connsiteX42" fmla="*/ 187071 w 202561"/>
                <a:gd name="connsiteY42" fmla="*/ 117341 h 178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02561" h="178410">
                  <a:moveTo>
                    <a:pt x="187071" y="117341"/>
                  </a:moveTo>
                  <a:cubicBezTo>
                    <a:pt x="187629" y="116029"/>
                    <a:pt x="188467" y="114193"/>
                    <a:pt x="188467" y="113668"/>
                  </a:cubicBezTo>
                  <a:cubicBezTo>
                    <a:pt x="188467" y="113406"/>
                    <a:pt x="188467" y="110782"/>
                    <a:pt x="185117" y="110782"/>
                  </a:cubicBezTo>
                  <a:cubicBezTo>
                    <a:pt x="182606" y="110782"/>
                    <a:pt x="182047" y="112356"/>
                    <a:pt x="181489" y="113930"/>
                  </a:cubicBezTo>
                  <a:cubicBezTo>
                    <a:pt x="163348" y="152761"/>
                    <a:pt x="153021" y="170339"/>
                    <a:pt x="105296" y="170339"/>
                  </a:cubicBezTo>
                  <a:lnTo>
                    <a:pt x="64548" y="170339"/>
                  </a:lnTo>
                  <a:cubicBezTo>
                    <a:pt x="60641" y="170339"/>
                    <a:pt x="60082" y="170339"/>
                    <a:pt x="58408" y="170077"/>
                  </a:cubicBezTo>
                  <a:cubicBezTo>
                    <a:pt x="55617" y="169815"/>
                    <a:pt x="54780" y="169552"/>
                    <a:pt x="54780" y="167453"/>
                  </a:cubicBezTo>
                  <a:cubicBezTo>
                    <a:pt x="54780" y="166666"/>
                    <a:pt x="54780" y="166142"/>
                    <a:pt x="56175" y="161419"/>
                  </a:cubicBezTo>
                  <a:lnTo>
                    <a:pt x="75154" y="89793"/>
                  </a:lnTo>
                  <a:lnTo>
                    <a:pt x="102784" y="89793"/>
                  </a:lnTo>
                  <a:cubicBezTo>
                    <a:pt x="126507" y="89793"/>
                    <a:pt x="126507" y="95302"/>
                    <a:pt x="126507" y="101861"/>
                  </a:cubicBezTo>
                  <a:cubicBezTo>
                    <a:pt x="126507" y="103698"/>
                    <a:pt x="126507" y="106846"/>
                    <a:pt x="124554" y="114717"/>
                  </a:cubicBezTo>
                  <a:cubicBezTo>
                    <a:pt x="123995" y="116029"/>
                    <a:pt x="123716" y="116816"/>
                    <a:pt x="123716" y="117604"/>
                  </a:cubicBezTo>
                  <a:cubicBezTo>
                    <a:pt x="123716" y="118915"/>
                    <a:pt x="124833" y="120490"/>
                    <a:pt x="127345" y="120490"/>
                  </a:cubicBezTo>
                  <a:cubicBezTo>
                    <a:pt x="129577" y="120490"/>
                    <a:pt x="130415" y="119178"/>
                    <a:pt x="131531" y="115242"/>
                  </a:cubicBezTo>
                  <a:lnTo>
                    <a:pt x="147440" y="53848"/>
                  </a:lnTo>
                  <a:cubicBezTo>
                    <a:pt x="147440" y="52274"/>
                    <a:pt x="146044" y="50962"/>
                    <a:pt x="144090" y="50962"/>
                  </a:cubicBezTo>
                  <a:cubicBezTo>
                    <a:pt x="141578" y="50962"/>
                    <a:pt x="141020" y="52536"/>
                    <a:pt x="140183" y="55685"/>
                  </a:cubicBezTo>
                  <a:cubicBezTo>
                    <a:pt x="134322" y="75625"/>
                    <a:pt x="129298" y="81659"/>
                    <a:pt x="103621" y="81659"/>
                  </a:cubicBezTo>
                  <a:lnTo>
                    <a:pt x="77386" y="81659"/>
                  </a:lnTo>
                  <a:lnTo>
                    <a:pt x="94132" y="18429"/>
                  </a:lnTo>
                  <a:cubicBezTo>
                    <a:pt x="96644" y="9246"/>
                    <a:pt x="96923" y="8196"/>
                    <a:pt x="109203" y="8196"/>
                  </a:cubicBezTo>
                  <a:lnTo>
                    <a:pt x="148556" y="8196"/>
                  </a:lnTo>
                  <a:cubicBezTo>
                    <a:pt x="182606" y="8196"/>
                    <a:pt x="190979" y="15805"/>
                    <a:pt x="190979" y="37319"/>
                  </a:cubicBezTo>
                  <a:cubicBezTo>
                    <a:pt x="190979" y="43616"/>
                    <a:pt x="190979" y="44141"/>
                    <a:pt x="189862" y="51224"/>
                  </a:cubicBezTo>
                  <a:cubicBezTo>
                    <a:pt x="189862" y="52799"/>
                    <a:pt x="189583" y="54635"/>
                    <a:pt x="189583" y="55947"/>
                  </a:cubicBezTo>
                  <a:cubicBezTo>
                    <a:pt x="189583" y="57259"/>
                    <a:pt x="190420" y="59096"/>
                    <a:pt x="192932" y="59096"/>
                  </a:cubicBezTo>
                  <a:cubicBezTo>
                    <a:pt x="196002" y="59096"/>
                    <a:pt x="196281" y="57521"/>
                    <a:pt x="196840" y="52536"/>
                  </a:cubicBezTo>
                  <a:lnTo>
                    <a:pt x="202421" y="7147"/>
                  </a:lnTo>
                  <a:cubicBezTo>
                    <a:pt x="203259" y="63"/>
                    <a:pt x="201863" y="63"/>
                    <a:pt x="194886" y="63"/>
                  </a:cubicBezTo>
                  <a:lnTo>
                    <a:pt x="53942" y="63"/>
                  </a:lnTo>
                  <a:cubicBezTo>
                    <a:pt x="48360" y="63"/>
                    <a:pt x="45569" y="63"/>
                    <a:pt x="45569" y="5310"/>
                  </a:cubicBezTo>
                  <a:cubicBezTo>
                    <a:pt x="45569" y="8196"/>
                    <a:pt x="48081" y="8196"/>
                    <a:pt x="53384" y="8196"/>
                  </a:cubicBezTo>
                  <a:cubicBezTo>
                    <a:pt x="63711" y="8196"/>
                    <a:pt x="71525" y="8196"/>
                    <a:pt x="71525" y="12919"/>
                  </a:cubicBezTo>
                  <a:cubicBezTo>
                    <a:pt x="71525" y="13968"/>
                    <a:pt x="71525" y="14493"/>
                    <a:pt x="70130" y="19216"/>
                  </a:cubicBezTo>
                  <a:lnTo>
                    <a:pt x="33289" y="158008"/>
                  </a:lnTo>
                  <a:cubicBezTo>
                    <a:pt x="30498" y="168241"/>
                    <a:pt x="29940" y="170339"/>
                    <a:pt x="7891" y="170339"/>
                  </a:cubicBezTo>
                  <a:cubicBezTo>
                    <a:pt x="3147" y="170339"/>
                    <a:pt x="77" y="170339"/>
                    <a:pt x="77" y="175324"/>
                  </a:cubicBezTo>
                  <a:cubicBezTo>
                    <a:pt x="77" y="178473"/>
                    <a:pt x="2589" y="178473"/>
                    <a:pt x="7891" y="178473"/>
                  </a:cubicBezTo>
                  <a:lnTo>
                    <a:pt x="152742" y="178473"/>
                  </a:lnTo>
                  <a:cubicBezTo>
                    <a:pt x="159162" y="178473"/>
                    <a:pt x="159441" y="178210"/>
                    <a:pt x="161394" y="174013"/>
                  </a:cubicBezTo>
                  <a:lnTo>
                    <a:pt x="187071" y="117341"/>
                  </a:lnTo>
                  <a:close/>
                </a:path>
              </a:pathLst>
            </a:custGeom>
            <a:solidFill>
              <a:srgbClr val="000000"/>
            </a:solidFill>
            <a:ln w="279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l-GR"/>
            </a:p>
          </p:txBody>
        </p:sp>
        <p:sp>
          <p:nvSpPr>
            <p:cNvPr id="73" name="Ελεύθερη σχεδίαση: Σχήμα 72">
              <a:extLst>
                <a:ext uri="{FF2B5EF4-FFF2-40B4-BE49-F238E27FC236}">
                  <a16:creationId xmlns:a16="http://schemas.microsoft.com/office/drawing/2014/main" id="{9AA24501-69BC-C929-D7E8-F7C4DDE3C088}"/>
                </a:ext>
              </a:extLst>
            </p:cNvPr>
            <p:cNvSpPr/>
            <p:nvPr>
              <p:custDataLst>
                <p:tags r:id="rId13"/>
              </p:custDataLst>
            </p:nvPr>
          </p:nvSpPr>
          <p:spPr>
            <a:xfrm>
              <a:off x="8961153" y="2756165"/>
              <a:ext cx="99637" cy="82829"/>
            </a:xfrm>
            <a:custGeom>
              <a:avLst/>
              <a:gdLst>
                <a:gd name="connsiteX0" fmla="*/ 70612 w 99637"/>
                <a:gd name="connsiteY0" fmla="*/ 10895 h 82829"/>
                <a:gd name="connsiteX1" fmla="*/ 50489 w 99637"/>
                <a:gd name="connsiteY1" fmla="*/ 59 h 82829"/>
                <a:gd name="connsiteX2" fmla="*/ 85 w 99637"/>
                <a:gd name="connsiteY2" fmla="*/ 52402 h 82829"/>
                <a:gd name="connsiteX3" fmla="*/ 29585 w 99637"/>
                <a:gd name="connsiteY3" fmla="*/ 82889 h 82829"/>
                <a:gd name="connsiteX4" fmla="*/ 57327 w 99637"/>
                <a:gd name="connsiteY4" fmla="*/ 70033 h 82829"/>
                <a:gd name="connsiteX5" fmla="*/ 77450 w 99637"/>
                <a:gd name="connsiteY5" fmla="*/ 82889 h 82829"/>
                <a:gd name="connsiteX6" fmla="*/ 92884 w 99637"/>
                <a:gd name="connsiteY6" fmla="*/ 73155 h 82829"/>
                <a:gd name="connsiteX7" fmla="*/ 99722 w 99637"/>
                <a:gd name="connsiteY7" fmla="*/ 54789 h 82829"/>
                <a:gd name="connsiteX8" fmla="*/ 96596 w 99637"/>
                <a:gd name="connsiteY8" fmla="*/ 52402 h 82829"/>
                <a:gd name="connsiteX9" fmla="*/ 92298 w 99637"/>
                <a:gd name="connsiteY9" fmla="*/ 58095 h 82829"/>
                <a:gd name="connsiteX10" fmla="*/ 78036 w 99637"/>
                <a:gd name="connsiteY10" fmla="*/ 77746 h 82829"/>
                <a:gd name="connsiteX11" fmla="*/ 71589 w 99637"/>
                <a:gd name="connsiteY11" fmla="*/ 68747 h 82829"/>
                <a:gd name="connsiteX12" fmla="*/ 74520 w 99637"/>
                <a:gd name="connsiteY12" fmla="*/ 54238 h 82829"/>
                <a:gd name="connsiteX13" fmla="*/ 78818 w 99637"/>
                <a:gd name="connsiteY13" fmla="*/ 37709 h 82829"/>
                <a:gd name="connsiteX14" fmla="*/ 82725 w 99637"/>
                <a:gd name="connsiteY14" fmla="*/ 23751 h 82829"/>
                <a:gd name="connsiteX15" fmla="*/ 86242 w 99637"/>
                <a:gd name="connsiteY15" fmla="*/ 9426 h 82829"/>
                <a:gd name="connsiteX16" fmla="*/ 79599 w 99637"/>
                <a:gd name="connsiteY16" fmla="*/ 3549 h 82829"/>
                <a:gd name="connsiteX17" fmla="*/ 70612 w 99637"/>
                <a:gd name="connsiteY17" fmla="*/ 10895 h 82829"/>
                <a:gd name="connsiteX18" fmla="*/ 58109 w 99637"/>
                <a:gd name="connsiteY18" fmla="*/ 58095 h 82829"/>
                <a:gd name="connsiteX19" fmla="*/ 48145 w 99637"/>
                <a:gd name="connsiteY19" fmla="*/ 70400 h 82829"/>
                <a:gd name="connsiteX20" fmla="*/ 30171 w 99637"/>
                <a:gd name="connsiteY20" fmla="*/ 77746 h 82829"/>
                <a:gd name="connsiteX21" fmla="*/ 15909 w 99637"/>
                <a:gd name="connsiteY21" fmla="*/ 59931 h 82829"/>
                <a:gd name="connsiteX22" fmla="*/ 26069 w 99637"/>
                <a:gd name="connsiteY22" fmla="*/ 22649 h 82829"/>
                <a:gd name="connsiteX23" fmla="*/ 50489 w 99637"/>
                <a:gd name="connsiteY23" fmla="*/ 5202 h 82829"/>
                <a:gd name="connsiteX24" fmla="*/ 67877 w 99637"/>
                <a:gd name="connsiteY24" fmla="*/ 21180 h 82829"/>
                <a:gd name="connsiteX25" fmla="*/ 67291 w 99637"/>
                <a:gd name="connsiteY25" fmla="*/ 23751 h 82829"/>
                <a:gd name="connsiteX26" fmla="*/ 58109 w 99637"/>
                <a:gd name="connsiteY26" fmla="*/ 58095 h 82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99637" h="82829">
                  <a:moveTo>
                    <a:pt x="70612" y="10895"/>
                  </a:moveTo>
                  <a:cubicBezTo>
                    <a:pt x="66510" y="4834"/>
                    <a:pt x="59867" y="59"/>
                    <a:pt x="50489" y="59"/>
                  </a:cubicBezTo>
                  <a:cubicBezTo>
                    <a:pt x="25482" y="59"/>
                    <a:pt x="85" y="25955"/>
                    <a:pt x="85" y="52402"/>
                  </a:cubicBezTo>
                  <a:cubicBezTo>
                    <a:pt x="85" y="70216"/>
                    <a:pt x="12784" y="82889"/>
                    <a:pt x="29585" y="82889"/>
                  </a:cubicBezTo>
                  <a:cubicBezTo>
                    <a:pt x="40135" y="82889"/>
                    <a:pt x="49513" y="77195"/>
                    <a:pt x="57327" y="70033"/>
                  </a:cubicBezTo>
                  <a:cubicBezTo>
                    <a:pt x="61039" y="81052"/>
                    <a:pt x="72371" y="82889"/>
                    <a:pt x="77450" y="82889"/>
                  </a:cubicBezTo>
                  <a:cubicBezTo>
                    <a:pt x="84483" y="82889"/>
                    <a:pt x="89367" y="78848"/>
                    <a:pt x="92884" y="73155"/>
                  </a:cubicBezTo>
                  <a:cubicBezTo>
                    <a:pt x="97182" y="65992"/>
                    <a:pt x="99722" y="55524"/>
                    <a:pt x="99722" y="54789"/>
                  </a:cubicBezTo>
                  <a:cubicBezTo>
                    <a:pt x="99722" y="52402"/>
                    <a:pt x="97182" y="52402"/>
                    <a:pt x="96596" y="52402"/>
                  </a:cubicBezTo>
                  <a:cubicBezTo>
                    <a:pt x="93861" y="52402"/>
                    <a:pt x="93666" y="53136"/>
                    <a:pt x="92298" y="58095"/>
                  </a:cubicBezTo>
                  <a:cubicBezTo>
                    <a:pt x="89954" y="66910"/>
                    <a:pt x="86242" y="77746"/>
                    <a:pt x="78036" y="77746"/>
                  </a:cubicBezTo>
                  <a:cubicBezTo>
                    <a:pt x="72957" y="77746"/>
                    <a:pt x="71589" y="73706"/>
                    <a:pt x="71589" y="68747"/>
                  </a:cubicBezTo>
                  <a:cubicBezTo>
                    <a:pt x="71589" y="65625"/>
                    <a:pt x="73152" y="59013"/>
                    <a:pt x="74520" y="54238"/>
                  </a:cubicBezTo>
                  <a:cubicBezTo>
                    <a:pt x="75887" y="49279"/>
                    <a:pt x="77841" y="41749"/>
                    <a:pt x="78818" y="37709"/>
                  </a:cubicBezTo>
                  <a:lnTo>
                    <a:pt x="82725" y="23751"/>
                  </a:lnTo>
                  <a:cubicBezTo>
                    <a:pt x="83897" y="18976"/>
                    <a:pt x="86242" y="10344"/>
                    <a:pt x="86242" y="9426"/>
                  </a:cubicBezTo>
                  <a:cubicBezTo>
                    <a:pt x="86242" y="5385"/>
                    <a:pt x="82725" y="3549"/>
                    <a:pt x="79599" y="3549"/>
                  </a:cubicBezTo>
                  <a:cubicBezTo>
                    <a:pt x="76278" y="3549"/>
                    <a:pt x="71784" y="5753"/>
                    <a:pt x="70612" y="10895"/>
                  </a:cubicBezTo>
                  <a:close/>
                  <a:moveTo>
                    <a:pt x="58109" y="58095"/>
                  </a:moveTo>
                  <a:cubicBezTo>
                    <a:pt x="56741" y="63237"/>
                    <a:pt x="52443" y="66910"/>
                    <a:pt x="48145" y="70400"/>
                  </a:cubicBezTo>
                  <a:cubicBezTo>
                    <a:pt x="46387" y="71869"/>
                    <a:pt x="38572" y="77746"/>
                    <a:pt x="30171" y="77746"/>
                  </a:cubicBezTo>
                  <a:cubicBezTo>
                    <a:pt x="22943" y="77746"/>
                    <a:pt x="15909" y="72971"/>
                    <a:pt x="15909" y="59931"/>
                  </a:cubicBezTo>
                  <a:cubicBezTo>
                    <a:pt x="15909" y="50198"/>
                    <a:pt x="21575" y="29995"/>
                    <a:pt x="26069" y="22649"/>
                  </a:cubicBezTo>
                  <a:cubicBezTo>
                    <a:pt x="35055" y="7956"/>
                    <a:pt x="45019" y="5202"/>
                    <a:pt x="50489" y="5202"/>
                  </a:cubicBezTo>
                  <a:cubicBezTo>
                    <a:pt x="64165" y="5202"/>
                    <a:pt x="67877" y="19160"/>
                    <a:pt x="67877" y="21180"/>
                  </a:cubicBezTo>
                  <a:cubicBezTo>
                    <a:pt x="67877" y="21914"/>
                    <a:pt x="67486" y="23200"/>
                    <a:pt x="67291" y="23751"/>
                  </a:cubicBezTo>
                  <a:lnTo>
                    <a:pt x="58109" y="58095"/>
                  </a:lnTo>
                  <a:close/>
                </a:path>
              </a:pathLst>
            </a:custGeom>
            <a:solidFill>
              <a:srgbClr val="000000"/>
            </a:solidFill>
            <a:ln w="279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l-GR"/>
            </a:p>
          </p:txBody>
        </p:sp>
        <p:sp>
          <p:nvSpPr>
            <p:cNvPr id="74" name="Ελεύθερη σχεδίαση: Σχήμα 73">
              <a:extLst>
                <a:ext uri="{FF2B5EF4-FFF2-40B4-BE49-F238E27FC236}">
                  <a16:creationId xmlns:a16="http://schemas.microsoft.com/office/drawing/2014/main" id="{2C932779-5133-BBB2-342B-BAC98676C58B}"/>
                </a:ext>
              </a:extLst>
            </p:cNvPr>
            <p:cNvSpPr/>
            <p:nvPr>
              <p:custDataLst>
                <p:tags r:id="rId14"/>
              </p:custDataLst>
            </p:nvPr>
          </p:nvSpPr>
          <p:spPr>
            <a:xfrm>
              <a:off x="8942918" y="2916238"/>
              <a:ext cx="116438" cy="120295"/>
            </a:xfrm>
            <a:custGeom>
              <a:avLst/>
              <a:gdLst>
                <a:gd name="connsiteX0" fmla="*/ 866 w 116438"/>
                <a:gd name="connsiteY0" fmla="*/ 110627 h 120295"/>
                <a:gd name="connsiteX1" fmla="*/ 84 w 116438"/>
                <a:gd name="connsiteY1" fmla="*/ 114484 h 120295"/>
                <a:gd name="connsiteX2" fmla="*/ 6727 w 116438"/>
                <a:gd name="connsiteY2" fmla="*/ 120361 h 120295"/>
                <a:gd name="connsiteX3" fmla="*/ 16104 w 116438"/>
                <a:gd name="connsiteY3" fmla="*/ 111178 h 120295"/>
                <a:gd name="connsiteX4" fmla="*/ 25091 w 116438"/>
                <a:gd name="connsiteY4" fmla="*/ 77569 h 120295"/>
                <a:gd name="connsiteX5" fmla="*/ 45995 w 116438"/>
                <a:gd name="connsiteY5" fmla="*/ 82895 h 120295"/>
                <a:gd name="connsiteX6" fmla="*/ 74128 w 116438"/>
                <a:gd name="connsiteY6" fmla="*/ 69671 h 120295"/>
                <a:gd name="connsiteX7" fmla="*/ 94251 w 116438"/>
                <a:gd name="connsiteY7" fmla="*/ 82895 h 120295"/>
                <a:gd name="connsiteX8" fmla="*/ 109685 w 116438"/>
                <a:gd name="connsiteY8" fmla="*/ 73161 h 120295"/>
                <a:gd name="connsiteX9" fmla="*/ 116523 w 116438"/>
                <a:gd name="connsiteY9" fmla="*/ 54795 h 120295"/>
                <a:gd name="connsiteX10" fmla="*/ 113397 w 116438"/>
                <a:gd name="connsiteY10" fmla="*/ 52408 h 120295"/>
                <a:gd name="connsiteX11" fmla="*/ 109099 w 116438"/>
                <a:gd name="connsiteY11" fmla="*/ 58101 h 120295"/>
                <a:gd name="connsiteX12" fmla="*/ 94837 w 116438"/>
                <a:gd name="connsiteY12" fmla="*/ 77752 h 120295"/>
                <a:gd name="connsiteX13" fmla="*/ 88390 w 116438"/>
                <a:gd name="connsiteY13" fmla="*/ 68753 h 120295"/>
                <a:gd name="connsiteX14" fmla="*/ 91321 w 116438"/>
                <a:gd name="connsiteY14" fmla="*/ 54244 h 120295"/>
                <a:gd name="connsiteX15" fmla="*/ 95619 w 116438"/>
                <a:gd name="connsiteY15" fmla="*/ 37715 h 120295"/>
                <a:gd name="connsiteX16" fmla="*/ 100112 w 116438"/>
                <a:gd name="connsiteY16" fmla="*/ 21369 h 120295"/>
                <a:gd name="connsiteX17" fmla="*/ 103433 w 116438"/>
                <a:gd name="connsiteY17" fmla="*/ 7779 h 120295"/>
                <a:gd name="connsiteX18" fmla="*/ 96986 w 116438"/>
                <a:gd name="connsiteY18" fmla="*/ 1902 h 120295"/>
                <a:gd name="connsiteX19" fmla="*/ 88976 w 116438"/>
                <a:gd name="connsiteY19" fmla="*/ 6310 h 120295"/>
                <a:gd name="connsiteX20" fmla="*/ 85850 w 116438"/>
                <a:gd name="connsiteY20" fmla="*/ 16962 h 120295"/>
                <a:gd name="connsiteX21" fmla="*/ 81748 w 116438"/>
                <a:gd name="connsiteY21" fmla="*/ 32205 h 120295"/>
                <a:gd name="connsiteX22" fmla="*/ 75691 w 116438"/>
                <a:gd name="connsiteY22" fmla="*/ 55162 h 120295"/>
                <a:gd name="connsiteX23" fmla="*/ 72565 w 116438"/>
                <a:gd name="connsiteY23" fmla="*/ 62509 h 120295"/>
                <a:gd name="connsiteX24" fmla="*/ 46777 w 116438"/>
                <a:gd name="connsiteY24" fmla="*/ 77752 h 120295"/>
                <a:gd name="connsiteX25" fmla="*/ 30757 w 116438"/>
                <a:gd name="connsiteY25" fmla="*/ 61407 h 120295"/>
                <a:gd name="connsiteX26" fmla="*/ 34078 w 116438"/>
                <a:gd name="connsiteY26" fmla="*/ 44327 h 120295"/>
                <a:gd name="connsiteX27" fmla="*/ 38376 w 116438"/>
                <a:gd name="connsiteY27" fmla="*/ 27798 h 120295"/>
                <a:gd name="connsiteX28" fmla="*/ 41111 w 116438"/>
                <a:gd name="connsiteY28" fmla="*/ 17513 h 120295"/>
                <a:gd name="connsiteX29" fmla="*/ 44042 w 116438"/>
                <a:gd name="connsiteY29" fmla="*/ 5942 h 120295"/>
                <a:gd name="connsiteX30" fmla="*/ 37399 w 116438"/>
                <a:gd name="connsiteY30" fmla="*/ 65 h 120295"/>
                <a:gd name="connsiteX31" fmla="*/ 28022 w 116438"/>
                <a:gd name="connsiteY31" fmla="*/ 8697 h 120295"/>
                <a:gd name="connsiteX32" fmla="*/ 866 w 116438"/>
                <a:gd name="connsiteY32" fmla="*/ 110627 h 1202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16438" h="120295">
                  <a:moveTo>
                    <a:pt x="866" y="110627"/>
                  </a:moveTo>
                  <a:cubicBezTo>
                    <a:pt x="84" y="113382"/>
                    <a:pt x="84" y="114300"/>
                    <a:pt x="84" y="114484"/>
                  </a:cubicBezTo>
                  <a:cubicBezTo>
                    <a:pt x="84" y="118524"/>
                    <a:pt x="3601" y="120361"/>
                    <a:pt x="6727" y="120361"/>
                  </a:cubicBezTo>
                  <a:cubicBezTo>
                    <a:pt x="13760" y="120361"/>
                    <a:pt x="15323" y="114300"/>
                    <a:pt x="16104" y="111178"/>
                  </a:cubicBezTo>
                  <a:cubicBezTo>
                    <a:pt x="16495" y="110260"/>
                    <a:pt x="20402" y="95567"/>
                    <a:pt x="25091" y="77569"/>
                  </a:cubicBezTo>
                  <a:cubicBezTo>
                    <a:pt x="31147" y="81425"/>
                    <a:pt x="38962" y="82895"/>
                    <a:pt x="45995" y="82895"/>
                  </a:cubicBezTo>
                  <a:cubicBezTo>
                    <a:pt x="62797" y="82895"/>
                    <a:pt x="73738" y="70039"/>
                    <a:pt x="74128" y="69671"/>
                  </a:cubicBezTo>
                  <a:cubicBezTo>
                    <a:pt x="77840" y="82344"/>
                    <a:pt x="91321" y="82895"/>
                    <a:pt x="94251" y="82895"/>
                  </a:cubicBezTo>
                  <a:cubicBezTo>
                    <a:pt x="101284" y="82895"/>
                    <a:pt x="106169" y="78854"/>
                    <a:pt x="109685" y="73161"/>
                  </a:cubicBezTo>
                  <a:cubicBezTo>
                    <a:pt x="113983" y="65998"/>
                    <a:pt x="116523" y="55530"/>
                    <a:pt x="116523" y="54795"/>
                  </a:cubicBezTo>
                  <a:cubicBezTo>
                    <a:pt x="116523" y="52408"/>
                    <a:pt x="113983" y="52408"/>
                    <a:pt x="113397" y="52408"/>
                  </a:cubicBezTo>
                  <a:cubicBezTo>
                    <a:pt x="110662" y="52408"/>
                    <a:pt x="110467" y="53142"/>
                    <a:pt x="109099" y="58101"/>
                  </a:cubicBezTo>
                  <a:cubicBezTo>
                    <a:pt x="106755" y="66917"/>
                    <a:pt x="103043" y="77752"/>
                    <a:pt x="94837" y="77752"/>
                  </a:cubicBezTo>
                  <a:cubicBezTo>
                    <a:pt x="89758" y="77752"/>
                    <a:pt x="88390" y="73712"/>
                    <a:pt x="88390" y="68753"/>
                  </a:cubicBezTo>
                  <a:cubicBezTo>
                    <a:pt x="88390" y="65631"/>
                    <a:pt x="89953" y="59019"/>
                    <a:pt x="91321" y="54244"/>
                  </a:cubicBezTo>
                  <a:cubicBezTo>
                    <a:pt x="92688" y="49285"/>
                    <a:pt x="94642" y="41755"/>
                    <a:pt x="95619" y="37715"/>
                  </a:cubicBezTo>
                  <a:lnTo>
                    <a:pt x="100112" y="21369"/>
                  </a:lnTo>
                  <a:cubicBezTo>
                    <a:pt x="101284" y="16778"/>
                    <a:pt x="103433" y="8697"/>
                    <a:pt x="103433" y="7779"/>
                  </a:cubicBezTo>
                  <a:cubicBezTo>
                    <a:pt x="103433" y="4106"/>
                    <a:pt x="100308" y="1902"/>
                    <a:pt x="96986" y="1902"/>
                  </a:cubicBezTo>
                  <a:cubicBezTo>
                    <a:pt x="94837" y="1902"/>
                    <a:pt x="91125" y="2820"/>
                    <a:pt x="88976" y="6310"/>
                  </a:cubicBezTo>
                  <a:cubicBezTo>
                    <a:pt x="88390" y="7412"/>
                    <a:pt x="86827" y="13289"/>
                    <a:pt x="85850" y="16962"/>
                  </a:cubicBezTo>
                  <a:lnTo>
                    <a:pt x="81748" y="32205"/>
                  </a:lnTo>
                  <a:lnTo>
                    <a:pt x="75691" y="55162"/>
                  </a:lnTo>
                  <a:cubicBezTo>
                    <a:pt x="74324" y="59754"/>
                    <a:pt x="74324" y="60121"/>
                    <a:pt x="72565" y="62509"/>
                  </a:cubicBezTo>
                  <a:cubicBezTo>
                    <a:pt x="66509" y="70590"/>
                    <a:pt x="57913" y="77752"/>
                    <a:pt x="46777" y="77752"/>
                  </a:cubicBezTo>
                  <a:cubicBezTo>
                    <a:pt x="30757" y="77752"/>
                    <a:pt x="30757" y="64713"/>
                    <a:pt x="30757" y="61407"/>
                  </a:cubicBezTo>
                  <a:cubicBezTo>
                    <a:pt x="30757" y="56632"/>
                    <a:pt x="31343" y="54244"/>
                    <a:pt x="34078" y="44327"/>
                  </a:cubicBezTo>
                  <a:cubicBezTo>
                    <a:pt x="36032" y="36246"/>
                    <a:pt x="36422" y="34960"/>
                    <a:pt x="38376" y="27798"/>
                  </a:cubicBezTo>
                  <a:lnTo>
                    <a:pt x="41111" y="17513"/>
                  </a:lnTo>
                  <a:cubicBezTo>
                    <a:pt x="42088" y="13656"/>
                    <a:pt x="44042" y="6677"/>
                    <a:pt x="44042" y="5942"/>
                  </a:cubicBezTo>
                  <a:cubicBezTo>
                    <a:pt x="44042" y="2636"/>
                    <a:pt x="41307" y="65"/>
                    <a:pt x="37399" y="65"/>
                  </a:cubicBezTo>
                  <a:cubicBezTo>
                    <a:pt x="30366" y="65"/>
                    <a:pt x="28608" y="6493"/>
                    <a:pt x="28022" y="8697"/>
                  </a:cubicBezTo>
                  <a:lnTo>
                    <a:pt x="866" y="110627"/>
                  </a:lnTo>
                  <a:close/>
                </a:path>
              </a:pathLst>
            </a:custGeom>
            <a:solidFill>
              <a:srgbClr val="000000"/>
            </a:solidFill>
            <a:ln w="279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l-GR"/>
            </a:p>
          </p:txBody>
        </p:sp>
        <p:sp>
          <p:nvSpPr>
            <p:cNvPr id="75" name="Ελεύθερη σχεδίαση: Σχήμα 74">
              <a:extLst>
                <a:ext uri="{FF2B5EF4-FFF2-40B4-BE49-F238E27FC236}">
                  <a16:creationId xmlns:a16="http://schemas.microsoft.com/office/drawing/2014/main" id="{1E332568-067F-425D-B221-179995F91DC9}"/>
                </a:ext>
              </a:extLst>
            </p:cNvPr>
            <p:cNvSpPr/>
            <p:nvPr>
              <p:custDataLst>
                <p:tags r:id="rId15"/>
              </p:custDataLst>
            </p:nvPr>
          </p:nvSpPr>
          <p:spPr>
            <a:xfrm>
              <a:off x="9143606" y="2816403"/>
              <a:ext cx="107172" cy="118852"/>
            </a:xfrm>
            <a:custGeom>
              <a:avLst/>
              <a:gdLst>
                <a:gd name="connsiteX0" fmla="*/ 39444 w 107172"/>
                <a:gd name="connsiteY0" fmla="*/ 55422 h 118852"/>
                <a:gd name="connsiteX1" fmla="*/ 82145 w 107172"/>
                <a:gd name="connsiteY1" fmla="*/ 49388 h 118852"/>
                <a:gd name="connsiteX2" fmla="*/ 103078 w 107172"/>
                <a:gd name="connsiteY2" fmla="*/ 22364 h 118852"/>
                <a:gd name="connsiteX3" fmla="*/ 73214 w 107172"/>
                <a:gd name="connsiteY3" fmla="*/ 63 h 118852"/>
                <a:gd name="connsiteX4" fmla="*/ 91 w 107172"/>
                <a:gd name="connsiteY4" fmla="*/ 71427 h 118852"/>
                <a:gd name="connsiteX5" fmla="*/ 43909 w 107172"/>
                <a:gd name="connsiteY5" fmla="*/ 118915 h 118852"/>
                <a:gd name="connsiteX6" fmla="*/ 107264 w 107172"/>
                <a:gd name="connsiteY6" fmla="*/ 87956 h 118852"/>
                <a:gd name="connsiteX7" fmla="*/ 103915 w 107172"/>
                <a:gd name="connsiteY7" fmla="*/ 84545 h 118852"/>
                <a:gd name="connsiteX8" fmla="*/ 100287 w 107172"/>
                <a:gd name="connsiteY8" fmla="*/ 87169 h 118852"/>
                <a:gd name="connsiteX9" fmla="*/ 44467 w 107172"/>
                <a:gd name="connsiteY9" fmla="*/ 113143 h 118852"/>
                <a:gd name="connsiteX10" fmla="*/ 20186 w 107172"/>
                <a:gd name="connsiteY10" fmla="*/ 82709 h 118852"/>
                <a:gd name="connsiteX11" fmla="*/ 24652 w 107172"/>
                <a:gd name="connsiteY11" fmla="*/ 55422 h 118852"/>
                <a:gd name="connsiteX12" fmla="*/ 39444 w 107172"/>
                <a:gd name="connsiteY12" fmla="*/ 55422 h 118852"/>
                <a:gd name="connsiteX13" fmla="*/ 26326 w 107172"/>
                <a:gd name="connsiteY13" fmla="*/ 49650 h 118852"/>
                <a:gd name="connsiteX14" fmla="*/ 73214 w 107172"/>
                <a:gd name="connsiteY14" fmla="*/ 5835 h 118852"/>
                <a:gd name="connsiteX15" fmla="*/ 93867 w 107172"/>
                <a:gd name="connsiteY15" fmla="*/ 22364 h 118852"/>
                <a:gd name="connsiteX16" fmla="*/ 37769 w 107172"/>
                <a:gd name="connsiteY16" fmla="*/ 49650 h 118852"/>
                <a:gd name="connsiteX17" fmla="*/ 26326 w 107172"/>
                <a:gd name="connsiteY17" fmla="*/ 49650 h 1188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07172" h="118852">
                  <a:moveTo>
                    <a:pt x="39444" y="55422"/>
                  </a:moveTo>
                  <a:cubicBezTo>
                    <a:pt x="47537" y="55422"/>
                    <a:pt x="68191" y="54898"/>
                    <a:pt x="82145" y="49388"/>
                  </a:cubicBezTo>
                  <a:cubicBezTo>
                    <a:pt x="101682" y="41517"/>
                    <a:pt x="103078" y="26037"/>
                    <a:pt x="103078" y="22364"/>
                  </a:cubicBezTo>
                  <a:cubicBezTo>
                    <a:pt x="103078" y="10820"/>
                    <a:pt x="92472" y="63"/>
                    <a:pt x="73214" y="63"/>
                  </a:cubicBezTo>
                  <a:cubicBezTo>
                    <a:pt x="42235" y="63"/>
                    <a:pt x="91" y="25512"/>
                    <a:pt x="91" y="71427"/>
                  </a:cubicBezTo>
                  <a:cubicBezTo>
                    <a:pt x="91" y="98188"/>
                    <a:pt x="16558" y="118915"/>
                    <a:pt x="43909" y="118915"/>
                  </a:cubicBezTo>
                  <a:cubicBezTo>
                    <a:pt x="83820" y="118915"/>
                    <a:pt x="107264" y="91104"/>
                    <a:pt x="107264" y="87956"/>
                  </a:cubicBezTo>
                  <a:cubicBezTo>
                    <a:pt x="107264" y="86382"/>
                    <a:pt x="105589" y="84545"/>
                    <a:pt x="103915" y="84545"/>
                  </a:cubicBezTo>
                  <a:cubicBezTo>
                    <a:pt x="102519" y="84545"/>
                    <a:pt x="101961" y="85070"/>
                    <a:pt x="100287" y="87169"/>
                  </a:cubicBezTo>
                  <a:cubicBezTo>
                    <a:pt x="78238" y="113143"/>
                    <a:pt x="47817" y="113143"/>
                    <a:pt x="44467" y="113143"/>
                  </a:cubicBezTo>
                  <a:cubicBezTo>
                    <a:pt x="22698" y="113143"/>
                    <a:pt x="20186" y="91104"/>
                    <a:pt x="20186" y="82709"/>
                  </a:cubicBezTo>
                  <a:cubicBezTo>
                    <a:pt x="20186" y="79560"/>
                    <a:pt x="20465" y="71427"/>
                    <a:pt x="24652" y="55422"/>
                  </a:cubicBezTo>
                  <a:lnTo>
                    <a:pt x="39444" y="55422"/>
                  </a:lnTo>
                  <a:close/>
                  <a:moveTo>
                    <a:pt x="26326" y="49650"/>
                  </a:moveTo>
                  <a:cubicBezTo>
                    <a:pt x="37211" y="9770"/>
                    <a:pt x="65958" y="5835"/>
                    <a:pt x="73214" y="5835"/>
                  </a:cubicBezTo>
                  <a:cubicBezTo>
                    <a:pt x="86332" y="5835"/>
                    <a:pt x="93867" y="13444"/>
                    <a:pt x="93867" y="22364"/>
                  </a:cubicBezTo>
                  <a:cubicBezTo>
                    <a:pt x="93867" y="49650"/>
                    <a:pt x="49212" y="49650"/>
                    <a:pt x="37769" y="49650"/>
                  </a:cubicBezTo>
                  <a:lnTo>
                    <a:pt x="26326" y="49650"/>
                  </a:lnTo>
                  <a:close/>
                </a:path>
              </a:pathLst>
            </a:custGeom>
            <a:solidFill>
              <a:srgbClr val="000000"/>
            </a:solidFill>
            <a:ln w="279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l-GR"/>
            </a:p>
          </p:txBody>
        </p:sp>
        <p:sp>
          <p:nvSpPr>
            <p:cNvPr id="76" name="Ελεύθερη σχεδίαση: Σχήμα 75">
              <a:extLst>
                <a:ext uri="{FF2B5EF4-FFF2-40B4-BE49-F238E27FC236}">
                  <a16:creationId xmlns:a16="http://schemas.microsoft.com/office/drawing/2014/main" id="{E15B7E3D-48B5-A3CE-BD18-D274D3ECA77E}"/>
                </a:ext>
              </a:extLst>
            </p:cNvPr>
            <p:cNvSpPr/>
            <p:nvPr>
              <p:custDataLst>
                <p:tags r:id="rId16"/>
              </p:custDataLst>
            </p:nvPr>
          </p:nvSpPr>
          <p:spPr>
            <a:xfrm>
              <a:off x="9270491" y="2725295"/>
              <a:ext cx="116438" cy="120295"/>
            </a:xfrm>
            <a:custGeom>
              <a:avLst/>
              <a:gdLst>
                <a:gd name="connsiteX0" fmla="*/ 877 w 116438"/>
                <a:gd name="connsiteY0" fmla="*/ 110620 h 120295"/>
                <a:gd name="connsiteX1" fmla="*/ 96 w 116438"/>
                <a:gd name="connsiteY1" fmla="*/ 114477 h 120295"/>
                <a:gd name="connsiteX2" fmla="*/ 6738 w 116438"/>
                <a:gd name="connsiteY2" fmla="*/ 120354 h 120295"/>
                <a:gd name="connsiteX3" fmla="*/ 16116 w 116438"/>
                <a:gd name="connsiteY3" fmla="*/ 111171 h 120295"/>
                <a:gd name="connsiteX4" fmla="*/ 25103 w 116438"/>
                <a:gd name="connsiteY4" fmla="*/ 77561 h 120295"/>
                <a:gd name="connsiteX5" fmla="*/ 46007 w 116438"/>
                <a:gd name="connsiteY5" fmla="*/ 82887 h 120295"/>
                <a:gd name="connsiteX6" fmla="*/ 74140 w 116438"/>
                <a:gd name="connsiteY6" fmla="*/ 69664 h 120295"/>
                <a:gd name="connsiteX7" fmla="*/ 94263 w 116438"/>
                <a:gd name="connsiteY7" fmla="*/ 82887 h 120295"/>
                <a:gd name="connsiteX8" fmla="*/ 109697 w 116438"/>
                <a:gd name="connsiteY8" fmla="*/ 73154 h 120295"/>
                <a:gd name="connsiteX9" fmla="*/ 116535 w 116438"/>
                <a:gd name="connsiteY9" fmla="*/ 54788 h 120295"/>
                <a:gd name="connsiteX10" fmla="*/ 113409 w 116438"/>
                <a:gd name="connsiteY10" fmla="*/ 52400 h 120295"/>
                <a:gd name="connsiteX11" fmla="*/ 109111 w 116438"/>
                <a:gd name="connsiteY11" fmla="*/ 58094 h 120295"/>
                <a:gd name="connsiteX12" fmla="*/ 94849 w 116438"/>
                <a:gd name="connsiteY12" fmla="*/ 77745 h 120295"/>
                <a:gd name="connsiteX13" fmla="*/ 88402 w 116438"/>
                <a:gd name="connsiteY13" fmla="*/ 68746 h 120295"/>
                <a:gd name="connsiteX14" fmla="*/ 91332 w 116438"/>
                <a:gd name="connsiteY14" fmla="*/ 54237 h 120295"/>
                <a:gd name="connsiteX15" fmla="*/ 95630 w 116438"/>
                <a:gd name="connsiteY15" fmla="*/ 37708 h 120295"/>
                <a:gd name="connsiteX16" fmla="*/ 100124 w 116438"/>
                <a:gd name="connsiteY16" fmla="*/ 21362 h 120295"/>
                <a:gd name="connsiteX17" fmla="*/ 103445 w 116438"/>
                <a:gd name="connsiteY17" fmla="*/ 7772 h 120295"/>
                <a:gd name="connsiteX18" fmla="*/ 96998 w 116438"/>
                <a:gd name="connsiteY18" fmla="*/ 1895 h 120295"/>
                <a:gd name="connsiteX19" fmla="*/ 88988 w 116438"/>
                <a:gd name="connsiteY19" fmla="*/ 6302 h 120295"/>
                <a:gd name="connsiteX20" fmla="*/ 85862 w 116438"/>
                <a:gd name="connsiteY20" fmla="*/ 16954 h 120295"/>
                <a:gd name="connsiteX21" fmla="*/ 81759 w 116438"/>
                <a:gd name="connsiteY21" fmla="*/ 32198 h 120295"/>
                <a:gd name="connsiteX22" fmla="*/ 75703 w 116438"/>
                <a:gd name="connsiteY22" fmla="*/ 55155 h 120295"/>
                <a:gd name="connsiteX23" fmla="*/ 72577 w 116438"/>
                <a:gd name="connsiteY23" fmla="*/ 62502 h 120295"/>
                <a:gd name="connsiteX24" fmla="*/ 46789 w 116438"/>
                <a:gd name="connsiteY24" fmla="*/ 77745 h 120295"/>
                <a:gd name="connsiteX25" fmla="*/ 30768 w 116438"/>
                <a:gd name="connsiteY25" fmla="*/ 61400 h 120295"/>
                <a:gd name="connsiteX26" fmla="*/ 34090 w 116438"/>
                <a:gd name="connsiteY26" fmla="*/ 44319 h 120295"/>
                <a:gd name="connsiteX27" fmla="*/ 38388 w 116438"/>
                <a:gd name="connsiteY27" fmla="*/ 27790 h 120295"/>
                <a:gd name="connsiteX28" fmla="*/ 41123 w 116438"/>
                <a:gd name="connsiteY28" fmla="*/ 17505 h 120295"/>
                <a:gd name="connsiteX29" fmla="*/ 44053 w 116438"/>
                <a:gd name="connsiteY29" fmla="*/ 5935 h 120295"/>
                <a:gd name="connsiteX30" fmla="*/ 37411 w 116438"/>
                <a:gd name="connsiteY30" fmla="*/ 58 h 120295"/>
                <a:gd name="connsiteX31" fmla="*/ 28033 w 116438"/>
                <a:gd name="connsiteY31" fmla="*/ 8690 h 120295"/>
                <a:gd name="connsiteX32" fmla="*/ 877 w 116438"/>
                <a:gd name="connsiteY32" fmla="*/ 110620 h 1202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16438" h="120295">
                  <a:moveTo>
                    <a:pt x="877" y="110620"/>
                  </a:moveTo>
                  <a:cubicBezTo>
                    <a:pt x="96" y="113375"/>
                    <a:pt x="96" y="114293"/>
                    <a:pt x="96" y="114477"/>
                  </a:cubicBezTo>
                  <a:cubicBezTo>
                    <a:pt x="96" y="118517"/>
                    <a:pt x="3612" y="120354"/>
                    <a:pt x="6738" y="120354"/>
                  </a:cubicBezTo>
                  <a:cubicBezTo>
                    <a:pt x="13771" y="120354"/>
                    <a:pt x="15334" y="114293"/>
                    <a:pt x="16116" y="111171"/>
                  </a:cubicBezTo>
                  <a:cubicBezTo>
                    <a:pt x="16507" y="110252"/>
                    <a:pt x="20414" y="95560"/>
                    <a:pt x="25103" y="77561"/>
                  </a:cubicBezTo>
                  <a:cubicBezTo>
                    <a:pt x="31159" y="81418"/>
                    <a:pt x="38974" y="82887"/>
                    <a:pt x="46007" y="82887"/>
                  </a:cubicBezTo>
                  <a:cubicBezTo>
                    <a:pt x="62809" y="82887"/>
                    <a:pt x="73749" y="70031"/>
                    <a:pt x="74140" y="69664"/>
                  </a:cubicBezTo>
                  <a:cubicBezTo>
                    <a:pt x="77852" y="82337"/>
                    <a:pt x="91332" y="82887"/>
                    <a:pt x="94263" y="82887"/>
                  </a:cubicBezTo>
                  <a:cubicBezTo>
                    <a:pt x="101296" y="82887"/>
                    <a:pt x="106180" y="78847"/>
                    <a:pt x="109697" y="73154"/>
                  </a:cubicBezTo>
                  <a:cubicBezTo>
                    <a:pt x="113995" y="65991"/>
                    <a:pt x="116535" y="55523"/>
                    <a:pt x="116535" y="54788"/>
                  </a:cubicBezTo>
                  <a:cubicBezTo>
                    <a:pt x="116535" y="52400"/>
                    <a:pt x="113995" y="52400"/>
                    <a:pt x="113409" y="52400"/>
                  </a:cubicBezTo>
                  <a:cubicBezTo>
                    <a:pt x="110674" y="52400"/>
                    <a:pt x="110478" y="53135"/>
                    <a:pt x="109111" y="58094"/>
                  </a:cubicBezTo>
                  <a:cubicBezTo>
                    <a:pt x="106766" y="66909"/>
                    <a:pt x="103054" y="77745"/>
                    <a:pt x="94849" y="77745"/>
                  </a:cubicBezTo>
                  <a:cubicBezTo>
                    <a:pt x="89769" y="77745"/>
                    <a:pt x="88402" y="73705"/>
                    <a:pt x="88402" y="68746"/>
                  </a:cubicBezTo>
                  <a:cubicBezTo>
                    <a:pt x="88402" y="65624"/>
                    <a:pt x="89965" y="59012"/>
                    <a:pt x="91332" y="54237"/>
                  </a:cubicBezTo>
                  <a:cubicBezTo>
                    <a:pt x="92700" y="49278"/>
                    <a:pt x="94654" y="41748"/>
                    <a:pt x="95630" y="37708"/>
                  </a:cubicBezTo>
                  <a:lnTo>
                    <a:pt x="100124" y="21362"/>
                  </a:lnTo>
                  <a:cubicBezTo>
                    <a:pt x="101296" y="16771"/>
                    <a:pt x="103445" y="8690"/>
                    <a:pt x="103445" y="7772"/>
                  </a:cubicBezTo>
                  <a:cubicBezTo>
                    <a:pt x="103445" y="4098"/>
                    <a:pt x="100319" y="1895"/>
                    <a:pt x="96998" y="1895"/>
                  </a:cubicBezTo>
                  <a:cubicBezTo>
                    <a:pt x="94849" y="1895"/>
                    <a:pt x="91137" y="2813"/>
                    <a:pt x="88988" y="6302"/>
                  </a:cubicBezTo>
                  <a:cubicBezTo>
                    <a:pt x="88402" y="7404"/>
                    <a:pt x="86839" y="13281"/>
                    <a:pt x="85862" y="16954"/>
                  </a:cubicBezTo>
                  <a:lnTo>
                    <a:pt x="81759" y="32198"/>
                  </a:lnTo>
                  <a:lnTo>
                    <a:pt x="75703" y="55155"/>
                  </a:lnTo>
                  <a:cubicBezTo>
                    <a:pt x="74335" y="59747"/>
                    <a:pt x="74335" y="60114"/>
                    <a:pt x="72577" y="62502"/>
                  </a:cubicBezTo>
                  <a:cubicBezTo>
                    <a:pt x="66521" y="70582"/>
                    <a:pt x="57924" y="77745"/>
                    <a:pt x="46789" y="77745"/>
                  </a:cubicBezTo>
                  <a:cubicBezTo>
                    <a:pt x="30768" y="77745"/>
                    <a:pt x="30768" y="64705"/>
                    <a:pt x="30768" y="61400"/>
                  </a:cubicBezTo>
                  <a:cubicBezTo>
                    <a:pt x="30768" y="56624"/>
                    <a:pt x="31355" y="54237"/>
                    <a:pt x="34090" y="44319"/>
                  </a:cubicBezTo>
                  <a:cubicBezTo>
                    <a:pt x="36043" y="36238"/>
                    <a:pt x="36434" y="34953"/>
                    <a:pt x="38388" y="27790"/>
                  </a:cubicBezTo>
                  <a:lnTo>
                    <a:pt x="41123" y="17505"/>
                  </a:lnTo>
                  <a:cubicBezTo>
                    <a:pt x="42100" y="13649"/>
                    <a:pt x="44053" y="6670"/>
                    <a:pt x="44053" y="5935"/>
                  </a:cubicBezTo>
                  <a:cubicBezTo>
                    <a:pt x="44053" y="2629"/>
                    <a:pt x="41318" y="58"/>
                    <a:pt x="37411" y="58"/>
                  </a:cubicBezTo>
                  <a:cubicBezTo>
                    <a:pt x="30378" y="58"/>
                    <a:pt x="28619" y="6486"/>
                    <a:pt x="28033" y="8690"/>
                  </a:cubicBezTo>
                  <a:lnTo>
                    <a:pt x="877" y="110620"/>
                  </a:lnTo>
                  <a:close/>
                </a:path>
              </a:pathLst>
            </a:custGeom>
            <a:solidFill>
              <a:srgbClr val="000000"/>
            </a:solidFill>
            <a:ln w="279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l-GR"/>
            </a:p>
          </p:txBody>
        </p:sp>
        <p:sp>
          <p:nvSpPr>
            <p:cNvPr id="77" name="Ελεύθερη σχεδίαση: Σχήμα 76">
              <a:extLst>
                <a:ext uri="{FF2B5EF4-FFF2-40B4-BE49-F238E27FC236}">
                  <a16:creationId xmlns:a16="http://schemas.microsoft.com/office/drawing/2014/main" id="{5AB3ECB1-468D-F3CC-5692-39A74DD8C4A7}"/>
                </a:ext>
              </a:extLst>
            </p:cNvPr>
            <p:cNvSpPr/>
            <p:nvPr>
              <p:custDataLst>
                <p:tags r:id="rId17"/>
              </p:custDataLst>
            </p:nvPr>
          </p:nvSpPr>
          <p:spPr>
            <a:xfrm>
              <a:off x="9387968" y="2884057"/>
              <a:ext cx="79123" cy="129294"/>
            </a:xfrm>
            <a:custGeom>
              <a:avLst/>
              <a:gdLst>
                <a:gd name="connsiteX0" fmla="*/ 38783 w 79123"/>
                <a:gd name="connsiteY0" fmla="*/ 5576 h 129294"/>
                <a:gd name="connsiteX1" fmla="*/ 39564 w 79123"/>
                <a:gd name="connsiteY1" fmla="*/ 2637 h 129294"/>
                <a:gd name="connsiteX2" fmla="*/ 36438 w 79123"/>
                <a:gd name="connsiteY2" fmla="*/ 66 h 129294"/>
                <a:gd name="connsiteX3" fmla="*/ 11431 w 79123"/>
                <a:gd name="connsiteY3" fmla="*/ 1902 h 129294"/>
                <a:gd name="connsiteX4" fmla="*/ 7133 w 79123"/>
                <a:gd name="connsiteY4" fmla="*/ 6126 h 129294"/>
                <a:gd name="connsiteX5" fmla="*/ 12213 w 79123"/>
                <a:gd name="connsiteY5" fmla="*/ 8698 h 129294"/>
                <a:gd name="connsiteX6" fmla="*/ 21590 w 79123"/>
                <a:gd name="connsiteY6" fmla="*/ 11453 h 129294"/>
                <a:gd name="connsiteX7" fmla="*/ 18464 w 79123"/>
                <a:gd name="connsiteY7" fmla="*/ 24309 h 129294"/>
                <a:gd name="connsiteX8" fmla="*/ 13971 w 79123"/>
                <a:gd name="connsiteY8" fmla="*/ 41205 h 129294"/>
                <a:gd name="connsiteX9" fmla="*/ 1077 w 79123"/>
                <a:gd name="connsiteY9" fmla="*/ 90058 h 129294"/>
                <a:gd name="connsiteX10" fmla="*/ 100 w 79123"/>
                <a:gd name="connsiteY10" fmla="*/ 99057 h 129294"/>
                <a:gd name="connsiteX11" fmla="*/ 28819 w 79123"/>
                <a:gd name="connsiteY11" fmla="*/ 129361 h 129294"/>
                <a:gd name="connsiteX12" fmla="*/ 79224 w 79123"/>
                <a:gd name="connsiteY12" fmla="*/ 77202 h 129294"/>
                <a:gd name="connsiteX13" fmla="*/ 49919 w 79123"/>
                <a:gd name="connsiteY13" fmla="*/ 46531 h 129294"/>
                <a:gd name="connsiteX14" fmla="*/ 25302 w 79123"/>
                <a:gd name="connsiteY14" fmla="*/ 56632 h 129294"/>
                <a:gd name="connsiteX15" fmla="*/ 38783 w 79123"/>
                <a:gd name="connsiteY15" fmla="*/ 5576 h 129294"/>
                <a:gd name="connsiteX16" fmla="*/ 29014 w 79123"/>
                <a:gd name="connsiteY16" fmla="*/ 124218 h 129294"/>
                <a:gd name="connsiteX17" fmla="*/ 13971 w 79123"/>
                <a:gd name="connsiteY17" fmla="*/ 105485 h 129294"/>
                <a:gd name="connsiteX18" fmla="*/ 21200 w 79123"/>
                <a:gd name="connsiteY18" fmla="*/ 71692 h 129294"/>
                <a:gd name="connsiteX19" fmla="*/ 26084 w 79123"/>
                <a:gd name="connsiteY19" fmla="*/ 63795 h 129294"/>
                <a:gd name="connsiteX20" fmla="*/ 49332 w 79123"/>
                <a:gd name="connsiteY20" fmla="*/ 51674 h 129294"/>
                <a:gd name="connsiteX21" fmla="*/ 63594 w 79123"/>
                <a:gd name="connsiteY21" fmla="*/ 69488 h 129294"/>
                <a:gd name="connsiteX22" fmla="*/ 53435 w 79123"/>
                <a:gd name="connsiteY22" fmla="*/ 106403 h 129294"/>
                <a:gd name="connsiteX23" fmla="*/ 29014 w 79123"/>
                <a:gd name="connsiteY23" fmla="*/ 124218 h 129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79123" h="129294">
                  <a:moveTo>
                    <a:pt x="38783" y="5576"/>
                  </a:moveTo>
                  <a:cubicBezTo>
                    <a:pt x="38978" y="5208"/>
                    <a:pt x="39564" y="2821"/>
                    <a:pt x="39564" y="2637"/>
                  </a:cubicBezTo>
                  <a:cubicBezTo>
                    <a:pt x="39564" y="1719"/>
                    <a:pt x="38783" y="66"/>
                    <a:pt x="36438" y="66"/>
                  </a:cubicBezTo>
                  <a:cubicBezTo>
                    <a:pt x="32531" y="66"/>
                    <a:pt x="16315" y="1535"/>
                    <a:pt x="11431" y="1902"/>
                  </a:cubicBezTo>
                  <a:cubicBezTo>
                    <a:pt x="9868" y="2086"/>
                    <a:pt x="7133" y="2270"/>
                    <a:pt x="7133" y="6126"/>
                  </a:cubicBezTo>
                  <a:cubicBezTo>
                    <a:pt x="7133" y="8698"/>
                    <a:pt x="9868" y="8698"/>
                    <a:pt x="12213" y="8698"/>
                  </a:cubicBezTo>
                  <a:cubicBezTo>
                    <a:pt x="21590" y="8698"/>
                    <a:pt x="21590" y="9983"/>
                    <a:pt x="21590" y="11453"/>
                  </a:cubicBezTo>
                  <a:cubicBezTo>
                    <a:pt x="21590" y="12738"/>
                    <a:pt x="19637" y="20084"/>
                    <a:pt x="18464" y="24309"/>
                  </a:cubicBezTo>
                  <a:lnTo>
                    <a:pt x="13971" y="41205"/>
                  </a:lnTo>
                  <a:cubicBezTo>
                    <a:pt x="12213" y="47449"/>
                    <a:pt x="1467" y="87670"/>
                    <a:pt x="1077" y="90058"/>
                  </a:cubicBezTo>
                  <a:cubicBezTo>
                    <a:pt x="100" y="94466"/>
                    <a:pt x="100" y="96853"/>
                    <a:pt x="100" y="99057"/>
                  </a:cubicBezTo>
                  <a:cubicBezTo>
                    <a:pt x="100" y="117607"/>
                    <a:pt x="12603" y="129361"/>
                    <a:pt x="28819" y="129361"/>
                  </a:cubicBezTo>
                  <a:cubicBezTo>
                    <a:pt x="53240" y="129361"/>
                    <a:pt x="79224" y="104383"/>
                    <a:pt x="79224" y="77202"/>
                  </a:cubicBezTo>
                  <a:cubicBezTo>
                    <a:pt x="79224" y="55714"/>
                    <a:pt x="63399" y="46531"/>
                    <a:pt x="49919" y="46531"/>
                  </a:cubicBezTo>
                  <a:cubicBezTo>
                    <a:pt x="39759" y="46531"/>
                    <a:pt x="31163" y="51857"/>
                    <a:pt x="25302" y="56632"/>
                  </a:cubicBezTo>
                  <a:lnTo>
                    <a:pt x="38783" y="5576"/>
                  </a:lnTo>
                  <a:close/>
                  <a:moveTo>
                    <a:pt x="29014" y="124218"/>
                  </a:moveTo>
                  <a:cubicBezTo>
                    <a:pt x="19441" y="124218"/>
                    <a:pt x="13971" y="116321"/>
                    <a:pt x="13971" y="105485"/>
                  </a:cubicBezTo>
                  <a:cubicBezTo>
                    <a:pt x="13971" y="98690"/>
                    <a:pt x="15729" y="92445"/>
                    <a:pt x="21200" y="71692"/>
                  </a:cubicBezTo>
                  <a:cubicBezTo>
                    <a:pt x="22372" y="68203"/>
                    <a:pt x="22372" y="67835"/>
                    <a:pt x="26084" y="63795"/>
                  </a:cubicBezTo>
                  <a:cubicBezTo>
                    <a:pt x="33508" y="55714"/>
                    <a:pt x="42299" y="51674"/>
                    <a:pt x="49332" y="51674"/>
                  </a:cubicBezTo>
                  <a:cubicBezTo>
                    <a:pt x="56952" y="51674"/>
                    <a:pt x="63594" y="57000"/>
                    <a:pt x="63594" y="69488"/>
                  </a:cubicBezTo>
                  <a:cubicBezTo>
                    <a:pt x="63594" y="77018"/>
                    <a:pt x="59296" y="95751"/>
                    <a:pt x="53435" y="106403"/>
                  </a:cubicBezTo>
                  <a:cubicBezTo>
                    <a:pt x="48746" y="115403"/>
                    <a:pt x="38978" y="124218"/>
                    <a:pt x="29014" y="124218"/>
                  </a:cubicBezTo>
                  <a:close/>
                </a:path>
              </a:pathLst>
            </a:custGeom>
            <a:solidFill>
              <a:srgbClr val="000000"/>
            </a:solidFill>
            <a:ln w="279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l-GR"/>
            </a:p>
          </p:txBody>
        </p:sp>
        <p:sp>
          <p:nvSpPr>
            <p:cNvPr id="78" name="Ελεύθερη σχεδίαση: Σχήμα 77">
              <a:extLst>
                <a:ext uri="{FF2B5EF4-FFF2-40B4-BE49-F238E27FC236}">
                  <a16:creationId xmlns:a16="http://schemas.microsoft.com/office/drawing/2014/main" id="{DEEEC537-EB76-C709-FAE1-63C01C9BE290}"/>
                </a:ext>
              </a:extLst>
            </p:cNvPr>
            <p:cNvSpPr/>
            <p:nvPr>
              <p:custDataLst>
                <p:tags r:id="rId18"/>
              </p:custDataLst>
            </p:nvPr>
          </p:nvSpPr>
          <p:spPr>
            <a:xfrm>
              <a:off x="9580332" y="2836081"/>
              <a:ext cx="185598" cy="61394"/>
            </a:xfrm>
            <a:custGeom>
              <a:avLst/>
              <a:gdLst>
                <a:gd name="connsiteX0" fmla="*/ 176216 w 185598"/>
                <a:gd name="connsiteY0" fmla="*/ 10557 h 61394"/>
                <a:gd name="connsiteX1" fmla="*/ 185706 w 185598"/>
                <a:gd name="connsiteY1" fmla="*/ 5310 h 61394"/>
                <a:gd name="connsiteX2" fmla="*/ 176495 w 185598"/>
                <a:gd name="connsiteY2" fmla="*/ 63 h 61394"/>
                <a:gd name="connsiteX3" fmla="*/ 9317 w 185598"/>
                <a:gd name="connsiteY3" fmla="*/ 63 h 61394"/>
                <a:gd name="connsiteX4" fmla="*/ 107 w 185598"/>
                <a:gd name="connsiteY4" fmla="*/ 5310 h 61394"/>
                <a:gd name="connsiteX5" fmla="*/ 9596 w 185598"/>
                <a:gd name="connsiteY5" fmla="*/ 10557 h 61394"/>
                <a:gd name="connsiteX6" fmla="*/ 176216 w 185598"/>
                <a:gd name="connsiteY6" fmla="*/ 10557 h 61394"/>
                <a:gd name="connsiteX7" fmla="*/ 176495 w 185598"/>
                <a:gd name="connsiteY7" fmla="*/ 61457 h 61394"/>
                <a:gd name="connsiteX8" fmla="*/ 185706 w 185598"/>
                <a:gd name="connsiteY8" fmla="*/ 56209 h 61394"/>
                <a:gd name="connsiteX9" fmla="*/ 176216 w 185598"/>
                <a:gd name="connsiteY9" fmla="*/ 50962 h 61394"/>
                <a:gd name="connsiteX10" fmla="*/ 9596 w 185598"/>
                <a:gd name="connsiteY10" fmla="*/ 50962 h 61394"/>
                <a:gd name="connsiteX11" fmla="*/ 107 w 185598"/>
                <a:gd name="connsiteY11" fmla="*/ 56209 h 61394"/>
                <a:gd name="connsiteX12" fmla="*/ 9317 w 185598"/>
                <a:gd name="connsiteY12" fmla="*/ 61457 h 61394"/>
                <a:gd name="connsiteX13" fmla="*/ 176495 w 185598"/>
                <a:gd name="connsiteY13" fmla="*/ 61457 h 61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85598" h="61394">
                  <a:moveTo>
                    <a:pt x="176216" y="10557"/>
                  </a:moveTo>
                  <a:cubicBezTo>
                    <a:pt x="180403" y="10557"/>
                    <a:pt x="185706" y="10557"/>
                    <a:pt x="185706" y="5310"/>
                  </a:cubicBezTo>
                  <a:cubicBezTo>
                    <a:pt x="185706" y="63"/>
                    <a:pt x="180403" y="63"/>
                    <a:pt x="176495" y="63"/>
                  </a:cubicBezTo>
                  <a:lnTo>
                    <a:pt x="9317" y="63"/>
                  </a:lnTo>
                  <a:cubicBezTo>
                    <a:pt x="5409" y="63"/>
                    <a:pt x="107" y="63"/>
                    <a:pt x="107" y="5310"/>
                  </a:cubicBezTo>
                  <a:cubicBezTo>
                    <a:pt x="107" y="10557"/>
                    <a:pt x="5409" y="10557"/>
                    <a:pt x="9596" y="10557"/>
                  </a:cubicBezTo>
                  <a:lnTo>
                    <a:pt x="176216" y="10557"/>
                  </a:lnTo>
                  <a:close/>
                  <a:moveTo>
                    <a:pt x="176495" y="61457"/>
                  </a:moveTo>
                  <a:cubicBezTo>
                    <a:pt x="180403" y="61457"/>
                    <a:pt x="185706" y="61457"/>
                    <a:pt x="185706" y="56209"/>
                  </a:cubicBezTo>
                  <a:cubicBezTo>
                    <a:pt x="185706" y="50962"/>
                    <a:pt x="180403" y="50962"/>
                    <a:pt x="176216" y="50962"/>
                  </a:cubicBezTo>
                  <a:lnTo>
                    <a:pt x="9596" y="50962"/>
                  </a:lnTo>
                  <a:cubicBezTo>
                    <a:pt x="5409" y="50962"/>
                    <a:pt x="107" y="50962"/>
                    <a:pt x="107" y="56209"/>
                  </a:cubicBezTo>
                  <a:cubicBezTo>
                    <a:pt x="107" y="61457"/>
                    <a:pt x="5409" y="61457"/>
                    <a:pt x="9317" y="61457"/>
                  </a:cubicBezTo>
                  <a:lnTo>
                    <a:pt x="176495" y="61457"/>
                  </a:lnTo>
                  <a:close/>
                </a:path>
              </a:pathLst>
            </a:custGeom>
            <a:solidFill>
              <a:srgbClr val="000000"/>
            </a:solidFill>
            <a:ln w="279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l-GR"/>
            </a:p>
          </p:txBody>
        </p:sp>
        <p:sp>
          <p:nvSpPr>
            <p:cNvPr id="79" name="Ελεύθερη σχεδίαση: Σχήμα 78">
              <a:extLst>
                <a:ext uri="{FF2B5EF4-FFF2-40B4-BE49-F238E27FC236}">
                  <a16:creationId xmlns:a16="http://schemas.microsoft.com/office/drawing/2014/main" id="{17E08787-4BE0-94B7-F69B-4478ADF1B1DC}"/>
                </a:ext>
              </a:extLst>
            </p:cNvPr>
            <p:cNvSpPr/>
            <p:nvPr>
              <p:custDataLst>
                <p:tags r:id="rId19"/>
              </p:custDataLst>
            </p:nvPr>
          </p:nvSpPr>
          <p:spPr>
            <a:xfrm>
              <a:off x="9871025" y="2745826"/>
              <a:ext cx="114429" cy="189691"/>
            </a:xfrm>
            <a:custGeom>
              <a:avLst/>
              <a:gdLst>
                <a:gd name="connsiteX0" fmla="*/ 62076 w 114429"/>
                <a:gd name="connsiteY0" fmla="*/ 71952 h 189691"/>
                <a:gd name="connsiteX1" fmla="*/ 117 w 114429"/>
                <a:gd name="connsiteY1" fmla="*/ 145677 h 189691"/>
                <a:gd name="connsiteX2" fmla="*/ 44214 w 114429"/>
                <a:gd name="connsiteY2" fmla="*/ 189755 h 189691"/>
                <a:gd name="connsiteX3" fmla="*/ 100034 w 114429"/>
                <a:gd name="connsiteY3" fmla="*/ 112356 h 189691"/>
                <a:gd name="connsiteX4" fmla="*/ 79380 w 114429"/>
                <a:gd name="connsiteY4" fmla="*/ 63556 h 189691"/>
                <a:gd name="connsiteX5" fmla="*/ 52866 w 114429"/>
                <a:gd name="connsiteY5" fmla="*/ 20527 h 189691"/>
                <a:gd name="connsiteX6" fmla="*/ 68217 w 114429"/>
                <a:gd name="connsiteY6" fmla="*/ 8459 h 189691"/>
                <a:gd name="connsiteX7" fmla="*/ 88032 w 114429"/>
                <a:gd name="connsiteY7" fmla="*/ 15542 h 189691"/>
                <a:gd name="connsiteX8" fmla="*/ 103383 w 114429"/>
                <a:gd name="connsiteY8" fmla="*/ 22102 h 189691"/>
                <a:gd name="connsiteX9" fmla="*/ 114547 w 114429"/>
                <a:gd name="connsiteY9" fmla="*/ 11607 h 189691"/>
                <a:gd name="connsiteX10" fmla="*/ 100034 w 114429"/>
                <a:gd name="connsiteY10" fmla="*/ 2949 h 189691"/>
                <a:gd name="connsiteX11" fmla="*/ 77148 w 114429"/>
                <a:gd name="connsiteY11" fmla="*/ 63 h 189691"/>
                <a:gd name="connsiteX12" fmla="*/ 45331 w 114429"/>
                <a:gd name="connsiteY12" fmla="*/ 27087 h 189691"/>
                <a:gd name="connsiteX13" fmla="*/ 62076 w 114429"/>
                <a:gd name="connsiteY13" fmla="*/ 71952 h 189691"/>
                <a:gd name="connsiteX14" fmla="*/ 65426 w 114429"/>
                <a:gd name="connsiteY14" fmla="*/ 77724 h 189691"/>
                <a:gd name="connsiteX15" fmla="*/ 80776 w 114429"/>
                <a:gd name="connsiteY15" fmla="*/ 122851 h 189691"/>
                <a:gd name="connsiteX16" fmla="*/ 44214 w 114429"/>
                <a:gd name="connsiteY16" fmla="*/ 183983 h 189691"/>
                <a:gd name="connsiteX17" fmla="*/ 17421 w 114429"/>
                <a:gd name="connsiteY17" fmla="*/ 153023 h 189691"/>
                <a:gd name="connsiteX18" fmla="*/ 65426 w 114429"/>
                <a:gd name="connsiteY18" fmla="*/ 77724 h 1896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14429" h="189691">
                  <a:moveTo>
                    <a:pt x="62076" y="71952"/>
                  </a:moveTo>
                  <a:cubicBezTo>
                    <a:pt x="27189" y="79823"/>
                    <a:pt x="117" y="113930"/>
                    <a:pt x="117" y="145677"/>
                  </a:cubicBezTo>
                  <a:cubicBezTo>
                    <a:pt x="117" y="170864"/>
                    <a:pt x="17979" y="189755"/>
                    <a:pt x="44214" y="189755"/>
                  </a:cubicBezTo>
                  <a:cubicBezTo>
                    <a:pt x="76869" y="189755"/>
                    <a:pt x="100034" y="148563"/>
                    <a:pt x="100034" y="112356"/>
                  </a:cubicBezTo>
                  <a:cubicBezTo>
                    <a:pt x="100034" y="88481"/>
                    <a:pt x="88870" y="75362"/>
                    <a:pt x="79380" y="63556"/>
                  </a:cubicBezTo>
                  <a:cubicBezTo>
                    <a:pt x="69333" y="51749"/>
                    <a:pt x="52866" y="32072"/>
                    <a:pt x="52866" y="20527"/>
                  </a:cubicBezTo>
                  <a:cubicBezTo>
                    <a:pt x="52866" y="14755"/>
                    <a:pt x="58448" y="8459"/>
                    <a:pt x="68217" y="8459"/>
                  </a:cubicBezTo>
                  <a:cubicBezTo>
                    <a:pt x="76589" y="8459"/>
                    <a:pt x="82171" y="11869"/>
                    <a:pt x="88032" y="15542"/>
                  </a:cubicBezTo>
                  <a:cubicBezTo>
                    <a:pt x="93614" y="18691"/>
                    <a:pt x="99196" y="22102"/>
                    <a:pt x="103383" y="22102"/>
                  </a:cubicBezTo>
                  <a:cubicBezTo>
                    <a:pt x="110360" y="22102"/>
                    <a:pt x="114547" y="15805"/>
                    <a:pt x="114547" y="11607"/>
                  </a:cubicBezTo>
                  <a:cubicBezTo>
                    <a:pt x="114547" y="5835"/>
                    <a:pt x="110081" y="5048"/>
                    <a:pt x="100034" y="2949"/>
                  </a:cubicBezTo>
                  <a:cubicBezTo>
                    <a:pt x="85521" y="63"/>
                    <a:pt x="81613" y="63"/>
                    <a:pt x="77148" y="63"/>
                  </a:cubicBezTo>
                  <a:cubicBezTo>
                    <a:pt x="55378" y="63"/>
                    <a:pt x="45331" y="11345"/>
                    <a:pt x="45331" y="27087"/>
                  </a:cubicBezTo>
                  <a:cubicBezTo>
                    <a:pt x="45331" y="41254"/>
                    <a:pt x="53424" y="55947"/>
                    <a:pt x="62076" y="71952"/>
                  </a:cubicBezTo>
                  <a:close/>
                  <a:moveTo>
                    <a:pt x="65426" y="77724"/>
                  </a:moveTo>
                  <a:cubicBezTo>
                    <a:pt x="72403" y="89793"/>
                    <a:pt x="80776" y="103960"/>
                    <a:pt x="80776" y="122851"/>
                  </a:cubicBezTo>
                  <a:cubicBezTo>
                    <a:pt x="80776" y="140167"/>
                    <a:pt x="70170" y="183983"/>
                    <a:pt x="44214" y="183983"/>
                  </a:cubicBezTo>
                  <a:cubicBezTo>
                    <a:pt x="28864" y="183983"/>
                    <a:pt x="17421" y="172963"/>
                    <a:pt x="17421" y="153023"/>
                  </a:cubicBezTo>
                  <a:cubicBezTo>
                    <a:pt x="17421" y="136494"/>
                    <a:pt x="27748" y="87169"/>
                    <a:pt x="65426" y="77724"/>
                  </a:cubicBezTo>
                  <a:close/>
                </a:path>
              </a:pathLst>
            </a:custGeom>
            <a:solidFill>
              <a:srgbClr val="000000"/>
            </a:solidFill>
            <a:ln w="279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l-GR"/>
            </a:p>
          </p:txBody>
        </p:sp>
        <p:sp>
          <p:nvSpPr>
            <p:cNvPr id="80" name="Ελεύθερη σχεδίαση: Σχήμα 79">
              <a:extLst>
                <a:ext uri="{FF2B5EF4-FFF2-40B4-BE49-F238E27FC236}">
                  <a16:creationId xmlns:a16="http://schemas.microsoft.com/office/drawing/2014/main" id="{465C966B-9094-9E9E-DECE-DBB54F4EFD88}"/>
                </a:ext>
              </a:extLst>
            </p:cNvPr>
            <p:cNvSpPr/>
            <p:nvPr>
              <p:custDataLst>
                <p:tags r:id="rId20"/>
              </p:custDataLst>
            </p:nvPr>
          </p:nvSpPr>
          <p:spPr>
            <a:xfrm>
              <a:off x="10005826" y="2756165"/>
              <a:ext cx="99637" cy="82829"/>
            </a:xfrm>
            <a:custGeom>
              <a:avLst/>
              <a:gdLst>
                <a:gd name="connsiteX0" fmla="*/ 70650 w 99637"/>
                <a:gd name="connsiteY0" fmla="*/ 10895 h 82829"/>
                <a:gd name="connsiteX1" fmla="*/ 50527 w 99637"/>
                <a:gd name="connsiteY1" fmla="*/ 59 h 82829"/>
                <a:gd name="connsiteX2" fmla="*/ 122 w 99637"/>
                <a:gd name="connsiteY2" fmla="*/ 52402 h 82829"/>
                <a:gd name="connsiteX3" fmla="*/ 29622 w 99637"/>
                <a:gd name="connsiteY3" fmla="*/ 82889 h 82829"/>
                <a:gd name="connsiteX4" fmla="*/ 57365 w 99637"/>
                <a:gd name="connsiteY4" fmla="*/ 70033 h 82829"/>
                <a:gd name="connsiteX5" fmla="*/ 77487 w 99637"/>
                <a:gd name="connsiteY5" fmla="*/ 82889 h 82829"/>
                <a:gd name="connsiteX6" fmla="*/ 92921 w 99637"/>
                <a:gd name="connsiteY6" fmla="*/ 73155 h 82829"/>
                <a:gd name="connsiteX7" fmla="*/ 99759 w 99637"/>
                <a:gd name="connsiteY7" fmla="*/ 54789 h 82829"/>
                <a:gd name="connsiteX8" fmla="*/ 96633 w 99637"/>
                <a:gd name="connsiteY8" fmla="*/ 52402 h 82829"/>
                <a:gd name="connsiteX9" fmla="*/ 92335 w 99637"/>
                <a:gd name="connsiteY9" fmla="*/ 58095 h 82829"/>
                <a:gd name="connsiteX10" fmla="*/ 78073 w 99637"/>
                <a:gd name="connsiteY10" fmla="*/ 77746 h 82829"/>
                <a:gd name="connsiteX11" fmla="*/ 71626 w 99637"/>
                <a:gd name="connsiteY11" fmla="*/ 68747 h 82829"/>
                <a:gd name="connsiteX12" fmla="*/ 74557 w 99637"/>
                <a:gd name="connsiteY12" fmla="*/ 54238 h 82829"/>
                <a:gd name="connsiteX13" fmla="*/ 78855 w 99637"/>
                <a:gd name="connsiteY13" fmla="*/ 37709 h 82829"/>
                <a:gd name="connsiteX14" fmla="*/ 82762 w 99637"/>
                <a:gd name="connsiteY14" fmla="*/ 23751 h 82829"/>
                <a:gd name="connsiteX15" fmla="*/ 86279 w 99637"/>
                <a:gd name="connsiteY15" fmla="*/ 9426 h 82829"/>
                <a:gd name="connsiteX16" fmla="*/ 79636 w 99637"/>
                <a:gd name="connsiteY16" fmla="*/ 3549 h 82829"/>
                <a:gd name="connsiteX17" fmla="*/ 70650 w 99637"/>
                <a:gd name="connsiteY17" fmla="*/ 10895 h 82829"/>
                <a:gd name="connsiteX18" fmla="*/ 58146 w 99637"/>
                <a:gd name="connsiteY18" fmla="*/ 58095 h 82829"/>
                <a:gd name="connsiteX19" fmla="*/ 48182 w 99637"/>
                <a:gd name="connsiteY19" fmla="*/ 70400 h 82829"/>
                <a:gd name="connsiteX20" fmla="*/ 30208 w 99637"/>
                <a:gd name="connsiteY20" fmla="*/ 77746 h 82829"/>
                <a:gd name="connsiteX21" fmla="*/ 15947 w 99637"/>
                <a:gd name="connsiteY21" fmla="*/ 59931 h 82829"/>
                <a:gd name="connsiteX22" fmla="*/ 26106 w 99637"/>
                <a:gd name="connsiteY22" fmla="*/ 22649 h 82829"/>
                <a:gd name="connsiteX23" fmla="*/ 50527 w 99637"/>
                <a:gd name="connsiteY23" fmla="*/ 5202 h 82829"/>
                <a:gd name="connsiteX24" fmla="*/ 67914 w 99637"/>
                <a:gd name="connsiteY24" fmla="*/ 21180 h 82829"/>
                <a:gd name="connsiteX25" fmla="*/ 67328 w 99637"/>
                <a:gd name="connsiteY25" fmla="*/ 23751 h 82829"/>
                <a:gd name="connsiteX26" fmla="*/ 58146 w 99637"/>
                <a:gd name="connsiteY26" fmla="*/ 58095 h 82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99637" h="82829">
                  <a:moveTo>
                    <a:pt x="70650" y="10895"/>
                  </a:moveTo>
                  <a:cubicBezTo>
                    <a:pt x="66547" y="4834"/>
                    <a:pt x="59904" y="59"/>
                    <a:pt x="50527" y="59"/>
                  </a:cubicBezTo>
                  <a:cubicBezTo>
                    <a:pt x="25520" y="59"/>
                    <a:pt x="122" y="25955"/>
                    <a:pt x="122" y="52402"/>
                  </a:cubicBezTo>
                  <a:cubicBezTo>
                    <a:pt x="122" y="70216"/>
                    <a:pt x="12821" y="82889"/>
                    <a:pt x="29622" y="82889"/>
                  </a:cubicBezTo>
                  <a:cubicBezTo>
                    <a:pt x="40172" y="82889"/>
                    <a:pt x="49550" y="77195"/>
                    <a:pt x="57365" y="70033"/>
                  </a:cubicBezTo>
                  <a:cubicBezTo>
                    <a:pt x="61077" y="81052"/>
                    <a:pt x="72408" y="82889"/>
                    <a:pt x="77487" y="82889"/>
                  </a:cubicBezTo>
                  <a:cubicBezTo>
                    <a:pt x="84521" y="82889"/>
                    <a:pt x="89405" y="78848"/>
                    <a:pt x="92921" y="73155"/>
                  </a:cubicBezTo>
                  <a:cubicBezTo>
                    <a:pt x="97219" y="65992"/>
                    <a:pt x="99759" y="55524"/>
                    <a:pt x="99759" y="54789"/>
                  </a:cubicBezTo>
                  <a:cubicBezTo>
                    <a:pt x="99759" y="52402"/>
                    <a:pt x="97219" y="52402"/>
                    <a:pt x="96633" y="52402"/>
                  </a:cubicBezTo>
                  <a:cubicBezTo>
                    <a:pt x="93898" y="52402"/>
                    <a:pt x="93703" y="53136"/>
                    <a:pt x="92335" y="58095"/>
                  </a:cubicBezTo>
                  <a:cubicBezTo>
                    <a:pt x="89991" y="66910"/>
                    <a:pt x="86279" y="77746"/>
                    <a:pt x="78073" y="77746"/>
                  </a:cubicBezTo>
                  <a:cubicBezTo>
                    <a:pt x="72994" y="77746"/>
                    <a:pt x="71626" y="73706"/>
                    <a:pt x="71626" y="68747"/>
                  </a:cubicBezTo>
                  <a:cubicBezTo>
                    <a:pt x="71626" y="65625"/>
                    <a:pt x="73189" y="59013"/>
                    <a:pt x="74557" y="54238"/>
                  </a:cubicBezTo>
                  <a:cubicBezTo>
                    <a:pt x="75924" y="49279"/>
                    <a:pt x="77878" y="41749"/>
                    <a:pt x="78855" y="37709"/>
                  </a:cubicBezTo>
                  <a:lnTo>
                    <a:pt x="82762" y="23751"/>
                  </a:lnTo>
                  <a:cubicBezTo>
                    <a:pt x="83935" y="18976"/>
                    <a:pt x="86279" y="10344"/>
                    <a:pt x="86279" y="9426"/>
                  </a:cubicBezTo>
                  <a:cubicBezTo>
                    <a:pt x="86279" y="5385"/>
                    <a:pt x="82762" y="3549"/>
                    <a:pt x="79636" y="3549"/>
                  </a:cubicBezTo>
                  <a:cubicBezTo>
                    <a:pt x="76315" y="3549"/>
                    <a:pt x="71822" y="5753"/>
                    <a:pt x="70650" y="10895"/>
                  </a:cubicBezTo>
                  <a:close/>
                  <a:moveTo>
                    <a:pt x="58146" y="58095"/>
                  </a:moveTo>
                  <a:cubicBezTo>
                    <a:pt x="56778" y="63237"/>
                    <a:pt x="52480" y="66910"/>
                    <a:pt x="48182" y="70400"/>
                  </a:cubicBezTo>
                  <a:cubicBezTo>
                    <a:pt x="46424" y="71869"/>
                    <a:pt x="38609" y="77746"/>
                    <a:pt x="30208" y="77746"/>
                  </a:cubicBezTo>
                  <a:cubicBezTo>
                    <a:pt x="22980" y="77746"/>
                    <a:pt x="15947" y="72971"/>
                    <a:pt x="15947" y="59931"/>
                  </a:cubicBezTo>
                  <a:cubicBezTo>
                    <a:pt x="15947" y="50198"/>
                    <a:pt x="21612" y="29995"/>
                    <a:pt x="26106" y="22649"/>
                  </a:cubicBezTo>
                  <a:cubicBezTo>
                    <a:pt x="35093" y="7956"/>
                    <a:pt x="45056" y="5202"/>
                    <a:pt x="50527" y="5202"/>
                  </a:cubicBezTo>
                  <a:cubicBezTo>
                    <a:pt x="64202" y="5202"/>
                    <a:pt x="67914" y="19160"/>
                    <a:pt x="67914" y="21180"/>
                  </a:cubicBezTo>
                  <a:cubicBezTo>
                    <a:pt x="67914" y="21914"/>
                    <a:pt x="67524" y="23200"/>
                    <a:pt x="67328" y="23751"/>
                  </a:cubicBezTo>
                  <a:lnTo>
                    <a:pt x="58146" y="58095"/>
                  </a:lnTo>
                  <a:close/>
                </a:path>
              </a:pathLst>
            </a:custGeom>
            <a:solidFill>
              <a:srgbClr val="000000"/>
            </a:solidFill>
            <a:ln w="279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l-GR"/>
            </a:p>
          </p:txBody>
        </p:sp>
        <p:sp>
          <p:nvSpPr>
            <p:cNvPr id="81" name="Ελεύθερη σχεδίαση: Σχήμα 80">
              <a:extLst>
                <a:ext uri="{FF2B5EF4-FFF2-40B4-BE49-F238E27FC236}">
                  <a16:creationId xmlns:a16="http://schemas.microsoft.com/office/drawing/2014/main" id="{B49AE74A-D28B-6DC6-8AE2-CF6A3BCE4231}"/>
                </a:ext>
              </a:extLst>
            </p:cNvPr>
            <p:cNvSpPr/>
            <p:nvPr>
              <p:custDataLst>
                <p:tags r:id="rId21"/>
              </p:custDataLst>
            </p:nvPr>
          </p:nvSpPr>
          <p:spPr>
            <a:xfrm>
              <a:off x="10110591" y="2879216"/>
              <a:ext cx="79123" cy="129294"/>
            </a:xfrm>
            <a:custGeom>
              <a:avLst/>
              <a:gdLst>
                <a:gd name="connsiteX0" fmla="*/ 38808 w 79123"/>
                <a:gd name="connsiteY0" fmla="*/ 5575 h 129294"/>
                <a:gd name="connsiteX1" fmla="*/ 39590 w 79123"/>
                <a:gd name="connsiteY1" fmla="*/ 2637 h 129294"/>
                <a:gd name="connsiteX2" fmla="*/ 36464 w 79123"/>
                <a:gd name="connsiteY2" fmla="*/ 66 h 129294"/>
                <a:gd name="connsiteX3" fmla="*/ 11457 w 79123"/>
                <a:gd name="connsiteY3" fmla="*/ 1902 h 129294"/>
                <a:gd name="connsiteX4" fmla="*/ 7159 w 79123"/>
                <a:gd name="connsiteY4" fmla="*/ 6126 h 129294"/>
                <a:gd name="connsiteX5" fmla="*/ 12238 w 79123"/>
                <a:gd name="connsiteY5" fmla="*/ 8697 h 129294"/>
                <a:gd name="connsiteX6" fmla="*/ 21616 w 79123"/>
                <a:gd name="connsiteY6" fmla="*/ 11452 h 129294"/>
                <a:gd name="connsiteX7" fmla="*/ 18490 w 79123"/>
                <a:gd name="connsiteY7" fmla="*/ 24308 h 129294"/>
                <a:gd name="connsiteX8" fmla="*/ 13997 w 79123"/>
                <a:gd name="connsiteY8" fmla="*/ 41205 h 129294"/>
                <a:gd name="connsiteX9" fmla="*/ 1102 w 79123"/>
                <a:gd name="connsiteY9" fmla="*/ 90058 h 129294"/>
                <a:gd name="connsiteX10" fmla="*/ 126 w 79123"/>
                <a:gd name="connsiteY10" fmla="*/ 99057 h 129294"/>
                <a:gd name="connsiteX11" fmla="*/ 28845 w 79123"/>
                <a:gd name="connsiteY11" fmla="*/ 129360 h 129294"/>
                <a:gd name="connsiteX12" fmla="*/ 79249 w 79123"/>
                <a:gd name="connsiteY12" fmla="*/ 77202 h 129294"/>
                <a:gd name="connsiteX13" fmla="*/ 49944 w 79123"/>
                <a:gd name="connsiteY13" fmla="*/ 46531 h 129294"/>
                <a:gd name="connsiteX14" fmla="*/ 25328 w 79123"/>
                <a:gd name="connsiteY14" fmla="*/ 56632 h 129294"/>
                <a:gd name="connsiteX15" fmla="*/ 38808 w 79123"/>
                <a:gd name="connsiteY15" fmla="*/ 5575 h 129294"/>
                <a:gd name="connsiteX16" fmla="*/ 29040 w 79123"/>
                <a:gd name="connsiteY16" fmla="*/ 124218 h 129294"/>
                <a:gd name="connsiteX17" fmla="*/ 13997 w 79123"/>
                <a:gd name="connsiteY17" fmla="*/ 105485 h 129294"/>
                <a:gd name="connsiteX18" fmla="*/ 21225 w 79123"/>
                <a:gd name="connsiteY18" fmla="*/ 71692 h 129294"/>
                <a:gd name="connsiteX19" fmla="*/ 26109 w 79123"/>
                <a:gd name="connsiteY19" fmla="*/ 63795 h 129294"/>
                <a:gd name="connsiteX20" fmla="*/ 49358 w 79123"/>
                <a:gd name="connsiteY20" fmla="*/ 51673 h 129294"/>
                <a:gd name="connsiteX21" fmla="*/ 63620 w 79123"/>
                <a:gd name="connsiteY21" fmla="*/ 69488 h 129294"/>
                <a:gd name="connsiteX22" fmla="*/ 53461 w 79123"/>
                <a:gd name="connsiteY22" fmla="*/ 106403 h 129294"/>
                <a:gd name="connsiteX23" fmla="*/ 29040 w 79123"/>
                <a:gd name="connsiteY23" fmla="*/ 124218 h 129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79123" h="129294">
                  <a:moveTo>
                    <a:pt x="38808" y="5575"/>
                  </a:moveTo>
                  <a:cubicBezTo>
                    <a:pt x="39004" y="5208"/>
                    <a:pt x="39590" y="2820"/>
                    <a:pt x="39590" y="2637"/>
                  </a:cubicBezTo>
                  <a:cubicBezTo>
                    <a:pt x="39590" y="1719"/>
                    <a:pt x="38808" y="66"/>
                    <a:pt x="36464" y="66"/>
                  </a:cubicBezTo>
                  <a:cubicBezTo>
                    <a:pt x="32557" y="66"/>
                    <a:pt x="16341" y="1535"/>
                    <a:pt x="11457" y="1902"/>
                  </a:cubicBezTo>
                  <a:cubicBezTo>
                    <a:pt x="9894" y="2086"/>
                    <a:pt x="7159" y="2269"/>
                    <a:pt x="7159" y="6126"/>
                  </a:cubicBezTo>
                  <a:cubicBezTo>
                    <a:pt x="7159" y="8697"/>
                    <a:pt x="9894" y="8697"/>
                    <a:pt x="12238" y="8697"/>
                  </a:cubicBezTo>
                  <a:cubicBezTo>
                    <a:pt x="21616" y="8697"/>
                    <a:pt x="21616" y="9983"/>
                    <a:pt x="21616" y="11452"/>
                  </a:cubicBezTo>
                  <a:cubicBezTo>
                    <a:pt x="21616" y="12738"/>
                    <a:pt x="19662" y="20084"/>
                    <a:pt x="18490" y="24308"/>
                  </a:cubicBezTo>
                  <a:lnTo>
                    <a:pt x="13997" y="41205"/>
                  </a:lnTo>
                  <a:cubicBezTo>
                    <a:pt x="12238" y="47449"/>
                    <a:pt x="1493" y="87670"/>
                    <a:pt x="1102" y="90058"/>
                  </a:cubicBezTo>
                  <a:cubicBezTo>
                    <a:pt x="126" y="94466"/>
                    <a:pt x="126" y="96853"/>
                    <a:pt x="126" y="99057"/>
                  </a:cubicBezTo>
                  <a:cubicBezTo>
                    <a:pt x="126" y="117606"/>
                    <a:pt x="12629" y="129360"/>
                    <a:pt x="28845" y="129360"/>
                  </a:cubicBezTo>
                  <a:cubicBezTo>
                    <a:pt x="53266" y="129360"/>
                    <a:pt x="79249" y="104383"/>
                    <a:pt x="79249" y="77202"/>
                  </a:cubicBezTo>
                  <a:cubicBezTo>
                    <a:pt x="79249" y="55714"/>
                    <a:pt x="63425" y="46531"/>
                    <a:pt x="49944" y="46531"/>
                  </a:cubicBezTo>
                  <a:cubicBezTo>
                    <a:pt x="39785" y="46531"/>
                    <a:pt x="31189" y="51857"/>
                    <a:pt x="25328" y="56632"/>
                  </a:cubicBezTo>
                  <a:lnTo>
                    <a:pt x="38808" y="5575"/>
                  </a:lnTo>
                  <a:close/>
                  <a:moveTo>
                    <a:pt x="29040" y="124218"/>
                  </a:moveTo>
                  <a:cubicBezTo>
                    <a:pt x="19467" y="124218"/>
                    <a:pt x="13997" y="116321"/>
                    <a:pt x="13997" y="105485"/>
                  </a:cubicBezTo>
                  <a:cubicBezTo>
                    <a:pt x="13997" y="98690"/>
                    <a:pt x="15755" y="92445"/>
                    <a:pt x="21225" y="71692"/>
                  </a:cubicBezTo>
                  <a:cubicBezTo>
                    <a:pt x="22398" y="68203"/>
                    <a:pt x="22398" y="67835"/>
                    <a:pt x="26109" y="63795"/>
                  </a:cubicBezTo>
                  <a:cubicBezTo>
                    <a:pt x="33533" y="55714"/>
                    <a:pt x="42325" y="51673"/>
                    <a:pt x="49358" y="51673"/>
                  </a:cubicBezTo>
                  <a:cubicBezTo>
                    <a:pt x="56978" y="51673"/>
                    <a:pt x="63620" y="56999"/>
                    <a:pt x="63620" y="69488"/>
                  </a:cubicBezTo>
                  <a:cubicBezTo>
                    <a:pt x="63620" y="77018"/>
                    <a:pt x="59322" y="95751"/>
                    <a:pt x="53461" y="106403"/>
                  </a:cubicBezTo>
                  <a:cubicBezTo>
                    <a:pt x="48772" y="115402"/>
                    <a:pt x="39004" y="124218"/>
                    <a:pt x="29040" y="124218"/>
                  </a:cubicBezTo>
                  <a:close/>
                </a:path>
              </a:pathLst>
            </a:custGeom>
            <a:solidFill>
              <a:srgbClr val="000000"/>
            </a:solidFill>
            <a:ln w="279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l-GR"/>
            </a:p>
          </p:txBody>
        </p:sp>
        <p:sp>
          <p:nvSpPr>
            <p:cNvPr id="82" name="Ελεύθερη σχεδίαση: Σχήμα 81">
              <a:extLst>
                <a:ext uri="{FF2B5EF4-FFF2-40B4-BE49-F238E27FC236}">
                  <a16:creationId xmlns:a16="http://schemas.microsoft.com/office/drawing/2014/main" id="{6F50C8A5-C1C4-2F36-9796-3863891A057A}"/>
                </a:ext>
              </a:extLst>
            </p:cNvPr>
            <p:cNvSpPr/>
            <p:nvPr>
              <p:custDataLst>
                <p:tags r:id="rId22"/>
              </p:custDataLst>
            </p:nvPr>
          </p:nvSpPr>
          <p:spPr>
            <a:xfrm>
              <a:off x="10496635" y="2813664"/>
              <a:ext cx="131462" cy="124477"/>
            </a:xfrm>
            <a:custGeom>
              <a:avLst/>
              <a:gdLst>
                <a:gd name="connsiteX0" fmla="*/ 49548 w 131462"/>
                <a:gd name="connsiteY0" fmla="*/ 47142 h 124477"/>
                <a:gd name="connsiteX1" fmla="*/ 37547 w 131462"/>
                <a:gd name="connsiteY1" fmla="*/ 8574 h 124477"/>
                <a:gd name="connsiteX2" fmla="*/ 16615 w 131462"/>
                <a:gd name="connsiteY2" fmla="*/ 178 h 124477"/>
                <a:gd name="connsiteX3" fmla="*/ 148 w 131462"/>
                <a:gd name="connsiteY3" fmla="*/ 15133 h 124477"/>
                <a:gd name="connsiteX4" fmla="*/ 9358 w 131462"/>
                <a:gd name="connsiteY4" fmla="*/ 23004 h 124477"/>
                <a:gd name="connsiteX5" fmla="*/ 18010 w 131462"/>
                <a:gd name="connsiteY5" fmla="*/ 17232 h 124477"/>
                <a:gd name="connsiteX6" fmla="*/ 36151 w 131462"/>
                <a:gd name="connsiteY6" fmla="*/ 29301 h 124477"/>
                <a:gd name="connsiteX7" fmla="*/ 40896 w 131462"/>
                <a:gd name="connsiteY7" fmla="*/ 53963 h 124477"/>
                <a:gd name="connsiteX8" fmla="*/ 38942 w 131462"/>
                <a:gd name="connsiteY8" fmla="*/ 77577 h 124477"/>
                <a:gd name="connsiteX9" fmla="*/ 28337 w 131462"/>
                <a:gd name="connsiteY9" fmla="*/ 87284 h 124477"/>
                <a:gd name="connsiteX10" fmla="*/ 5172 w 131462"/>
                <a:gd name="connsiteY10" fmla="*/ 110110 h 124477"/>
                <a:gd name="connsiteX11" fmla="*/ 4055 w 131462"/>
                <a:gd name="connsiteY11" fmla="*/ 114570 h 124477"/>
                <a:gd name="connsiteX12" fmla="*/ 14661 w 131462"/>
                <a:gd name="connsiteY12" fmla="*/ 124540 h 124477"/>
                <a:gd name="connsiteX13" fmla="*/ 49269 w 131462"/>
                <a:gd name="connsiteY13" fmla="*/ 92007 h 124477"/>
                <a:gd name="connsiteX14" fmla="*/ 69364 w 131462"/>
                <a:gd name="connsiteY14" fmla="*/ 69705 h 124477"/>
                <a:gd name="connsiteX15" fmla="*/ 83877 w 131462"/>
                <a:gd name="connsiteY15" fmla="*/ 55538 h 124477"/>
                <a:gd name="connsiteX16" fmla="*/ 83319 w 131462"/>
                <a:gd name="connsiteY16" fmla="*/ 58424 h 124477"/>
                <a:gd name="connsiteX17" fmla="*/ 113740 w 131462"/>
                <a:gd name="connsiteY17" fmla="*/ 124540 h 124477"/>
                <a:gd name="connsiteX18" fmla="*/ 131602 w 131462"/>
                <a:gd name="connsiteY18" fmla="*/ 108536 h 124477"/>
                <a:gd name="connsiteX19" fmla="*/ 121834 w 131462"/>
                <a:gd name="connsiteY19" fmla="*/ 99615 h 124477"/>
                <a:gd name="connsiteX20" fmla="*/ 109275 w 131462"/>
                <a:gd name="connsiteY20" fmla="*/ 105388 h 124477"/>
                <a:gd name="connsiteX21" fmla="*/ 91971 w 131462"/>
                <a:gd name="connsiteY21" fmla="*/ 85185 h 124477"/>
                <a:gd name="connsiteX22" fmla="*/ 90854 w 131462"/>
                <a:gd name="connsiteY22" fmla="*/ 69705 h 124477"/>
                <a:gd name="connsiteX23" fmla="*/ 92529 w 131462"/>
                <a:gd name="connsiteY23" fmla="*/ 49503 h 124477"/>
                <a:gd name="connsiteX24" fmla="*/ 93087 w 131462"/>
                <a:gd name="connsiteY24" fmla="*/ 46880 h 124477"/>
                <a:gd name="connsiteX25" fmla="*/ 119880 w 131462"/>
                <a:gd name="connsiteY25" fmla="*/ 21955 h 124477"/>
                <a:gd name="connsiteX26" fmla="*/ 127695 w 131462"/>
                <a:gd name="connsiteY26" fmla="*/ 11722 h 124477"/>
                <a:gd name="connsiteX27" fmla="*/ 115415 w 131462"/>
                <a:gd name="connsiteY27" fmla="*/ 178 h 124477"/>
                <a:gd name="connsiteX28" fmla="*/ 108437 w 131462"/>
                <a:gd name="connsiteY28" fmla="*/ 4114 h 124477"/>
                <a:gd name="connsiteX29" fmla="*/ 62386 w 131462"/>
                <a:gd name="connsiteY29" fmla="*/ 55013 h 124477"/>
                <a:gd name="connsiteX30" fmla="*/ 47873 w 131462"/>
                <a:gd name="connsiteY30" fmla="*/ 69181 h 124477"/>
                <a:gd name="connsiteX31" fmla="*/ 49548 w 131462"/>
                <a:gd name="connsiteY31" fmla="*/ 47142 h 124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31462" h="124477">
                  <a:moveTo>
                    <a:pt x="49548" y="47142"/>
                  </a:moveTo>
                  <a:cubicBezTo>
                    <a:pt x="49548" y="29301"/>
                    <a:pt x="45641" y="16182"/>
                    <a:pt x="37547" y="8574"/>
                  </a:cubicBezTo>
                  <a:cubicBezTo>
                    <a:pt x="32244" y="3064"/>
                    <a:pt x="24150" y="178"/>
                    <a:pt x="16615" y="178"/>
                  </a:cubicBezTo>
                  <a:cubicBezTo>
                    <a:pt x="6567" y="178"/>
                    <a:pt x="-131" y="7000"/>
                    <a:pt x="148" y="15133"/>
                  </a:cubicBezTo>
                  <a:cubicBezTo>
                    <a:pt x="706" y="20380"/>
                    <a:pt x="4055" y="23004"/>
                    <a:pt x="9358" y="23004"/>
                  </a:cubicBezTo>
                  <a:cubicBezTo>
                    <a:pt x="11312" y="23004"/>
                    <a:pt x="14661" y="23529"/>
                    <a:pt x="18010" y="17232"/>
                  </a:cubicBezTo>
                  <a:cubicBezTo>
                    <a:pt x="22755" y="18019"/>
                    <a:pt x="30569" y="19331"/>
                    <a:pt x="36151" y="29301"/>
                  </a:cubicBezTo>
                  <a:cubicBezTo>
                    <a:pt x="40896" y="38746"/>
                    <a:pt x="40896" y="48716"/>
                    <a:pt x="40896" y="53963"/>
                  </a:cubicBezTo>
                  <a:cubicBezTo>
                    <a:pt x="40896" y="58686"/>
                    <a:pt x="40896" y="67082"/>
                    <a:pt x="38942" y="77577"/>
                  </a:cubicBezTo>
                  <a:lnTo>
                    <a:pt x="28337" y="87284"/>
                  </a:lnTo>
                  <a:cubicBezTo>
                    <a:pt x="14661" y="99878"/>
                    <a:pt x="6288" y="108274"/>
                    <a:pt x="5172" y="110110"/>
                  </a:cubicBezTo>
                  <a:cubicBezTo>
                    <a:pt x="4334" y="111684"/>
                    <a:pt x="4055" y="113259"/>
                    <a:pt x="4055" y="114570"/>
                  </a:cubicBezTo>
                  <a:cubicBezTo>
                    <a:pt x="4055" y="120867"/>
                    <a:pt x="10195" y="124540"/>
                    <a:pt x="14661" y="124540"/>
                  </a:cubicBezTo>
                  <a:cubicBezTo>
                    <a:pt x="21638" y="124540"/>
                    <a:pt x="25546" y="119031"/>
                    <a:pt x="49269" y="92007"/>
                  </a:cubicBezTo>
                  <a:cubicBezTo>
                    <a:pt x="57363" y="82562"/>
                    <a:pt x="64619" y="74690"/>
                    <a:pt x="69364" y="69705"/>
                  </a:cubicBezTo>
                  <a:cubicBezTo>
                    <a:pt x="73271" y="65770"/>
                    <a:pt x="83598" y="55538"/>
                    <a:pt x="83877" y="55538"/>
                  </a:cubicBezTo>
                  <a:cubicBezTo>
                    <a:pt x="83877" y="55538"/>
                    <a:pt x="83598" y="56849"/>
                    <a:pt x="83319" y="58424"/>
                  </a:cubicBezTo>
                  <a:cubicBezTo>
                    <a:pt x="76620" y="111160"/>
                    <a:pt x="94762" y="124540"/>
                    <a:pt x="113740" y="124540"/>
                  </a:cubicBezTo>
                  <a:cubicBezTo>
                    <a:pt x="124346" y="124540"/>
                    <a:pt x="131602" y="116932"/>
                    <a:pt x="131602" y="108536"/>
                  </a:cubicBezTo>
                  <a:cubicBezTo>
                    <a:pt x="131602" y="105125"/>
                    <a:pt x="129649" y="99615"/>
                    <a:pt x="121834" y="99615"/>
                  </a:cubicBezTo>
                  <a:cubicBezTo>
                    <a:pt x="110949" y="99615"/>
                    <a:pt x="115415" y="107224"/>
                    <a:pt x="109275" y="105388"/>
                  </a:cubicBezTo>
                  <a:cubicBezTo>
                    <a:pt x="100623" y="103813"/>
                    <a:pt x="94483" y="96729"/>
                    <a:pt x="91971" y="85185"/>
                  </a:cubicBezTo>
                  <a:cubicBezTo>
                    <a:pt x="90854" y="80200"/>
                    <a:pt x="90854" y="77839"/>
                    <a:pt x="90854" y="69705"/>
                  </a:cubicBezTo>
                  <a:cubicBezTo>
                    <a:pt x="90854" y="61834"/>
                    <a:pt x="91133" y="56325"/>
                    <a:pt x="92529" y="49503"/>
                  </a:cubicBezTo>
                  <a:lnTo>
                    <a:pt x="93087" y="46880"/>
                  </a:lnTo>
                  <a:lnTo>
                    <a:pt x="119880" y="21955"/>
                  </a:lnTo>
                  <a:cubicBezTo>
                    <a:pt x="126299" y="15658"/>
                    <a:pt x="127137" y="14608"/>
                    <a:pt x="127695" y="11722"/>
                  </a:cubicBezTo>
                  <a:cubicBezTo>
                    <a:pt x="128811" y="5425"/>
                    <a:pt x="122113" y="-871"/>
                    <a:pt x="115415" y="178"/>
                  </a:cubicBezTo>
                  <a:cubicBezTo>
                    <a:pt x="113182" y="440"/>
                    <a:pt x="110949" y="1752"/>
                    <a:pt x="108437" y="4114"/>
                  </a:cubicBezTo>
                  <a:cubicBezTo>
                    <a:pt x="98390" y="14084"/>
                    <a:pt x="74946" y="41894"/>
                    <a:pt x="62386" y="55013"/>
                  </a:cubicBezTo>
                  <a:cubicBezTo>
                    <a:pt x="58200" y="59473"/>
                    <a:pt x="48153" y="69181"/>
                    <a:pt x="47873" y="69181"/>
                  </a:cubicBezTo>
                  <a:cubicBezTo>
                    <a:pt x="47873" y="65245"/>
                    <a:pt x="49548" y="60260"/>
                    <a:pt x="49548" y="47142"/>
                  </a:cubicBezTo>
                  <a:close/>
                </a:path>
              </a:pathLst>
            </a:custGeom>
            <a:solidFill>
              <a:srgbClr val="000000"/>
            </a:solidFill>
            <a:ln w="279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l-GR"/>
            </a:p>
          </p:txBody>
        </p:sp>
        <p:sp>
          <p:nvSpPr>
            <p:cNvPr id="83" name="Ελεύθερη σχεδίαση: Σχήμα 82">
              <a:extLst>
                <a:ext uri="{FF2B5EF4-FFF2-40B4-BE49-F238E27FC236}">
                  <a16:creationId xmlns:a16="http://schemas.microsoft.com/office/drawing/2014/main" id="{6039F759-43BD-CB10-D865-225A475ED725}"/>
                </a:ext>
              </a:extLst>
            </p:cNvPr>
            <p:cNvSpPr/>
            <p:nvPr>
              <p:custDataLst>
                <p:tags r:id="rId23"/>
              </p:custDataLst>
            </p:nvPr>
          </p:nvSpPr>
          <p:spPr>
            <a:xfrm>
              <a:off x="10647816" y="2816665"/>
              <a:ext cx="128384" cy="118590"/>
            </a:xfrm>
            <a:custGeom>
              <a:avLst/>
              <a:gdLst>
                <a:gd name="connsiteX0" fmla="*/ 128529 w 128384"/>
                <a:gd name="connsiteY0" fmla="*/ 98975 h 118590"/>
                <a:gd name="connsiteX1" fmla="*/ 124901 w 128384"/>
                <a:gd name="connsiteY1" fmla="*/ 95827 h 118590"/>
                <a:gd name="connsiteX2" fmla="*/ 121273 w 128384"/>
                <a:gd name="connsiteY2" fmla="*/ 98188 h 118590"/>
                <a:gd name="connsiteX3" fmla="*/ 113179 w 128384"/>
                <a:gd name="connsiteY3" fmla="*/ 101337 h 118590"/>
                <a:gd name="connsiteX4" fmla="*/ 92247 w 128384"/>
                <a:gd name="connsiteY4" fmla="*/ 82971 h 118590"/>
                <a:gd name="connsiteX5" fmla="*/ 90851 w 128384"/>
                <a:gd name="connsiteY5" fmla="*/ 79823 h 118590"/>
                <a:gd name="connsiteX6" fmla="*/ 92247 w 128384"/>
                <a:gd name="connsiteY6" fmla="*/ 77199 h 118590"/>
                <a:gd name="connsiteX7" fmla="*/ 107597 w 128384"/>
                <a:gd name="connsiteY7" fmla="*/ 40730 h 118590"/>
                <a:gd name="connsiteX8" fmla="*/ 119877 w 128384"/>
                <a:gd name="connsiteY8" fmla="*/ 2686 h 118590"/>
                <a:gd name="connsiteX9" fmla="*/ 118203 w 128384"/>
                <a:gd name="connsiteY9" fmla="*/ 63 h 118590"/>
                <a:gd name="connsiteX10" fmla="*/ 109271 w 128384"/>
                <a:gd name="connsiteY10" fmla="*/ 63 h 118590"/>
                <a:gd name="connsiteX11" fmla="*/ 99782 w 128384"/>
                <a:gd name="connsiteY11" fmla="*/ 587 h 118590"/>
                <a:gd name="connsiteX12" fmla="*/ 82199 w 128384"/>
                <a:gd name="connsiteY12" fmla="*/ 50700 h 118590"/>
                <a:gd name="connsiteX13" fmla="*/ 80245 w 128384"/>
                <a:gd name="connsiteY13" fmla="*/ 43616 h 118590"/>
                <a:gd name="connsiteX14" fmla="*/ 42009 w 128384"/>
                <a:gd name="connsiteY14" fmla="*/ 63 h 118590"/>
                <a:gd name="connsiteX15" fmla="*/ 37544 w 128384"/>
                <a:gd name="connsiteY15" fmla="*/ 325 h 118590"/>
                <a:gd name="connsiteX16" fmla="*/ 145 w 128384"/>
                <a:gd name="connsiteY16" fmla="*/ 59358 h 118590"/>
                <a:gd name="connsiteX17" fmla="*/ 5727 w 128384"/>
                <a:gd name="connsiteY17" fmla="*/ 89268 h 118590"/>
                <a:gd name="connsiteX18" fmla="*/ 42847 w 128384"/>
                <a:gd name="connsiteY18" fmla="*/ 118391 h 118590"/>
                <a:gd name="connsiteX19" fmla="*/ 84432 w 128384"/>
                <a:gd name="connsiteY19" fmla="*/ 90842 h 118590"/>
                <a:gd name="connsiteX20" fmla="*/ 85827 w 128384"/>
                <a:gd name="connsiteY20" fmla="*/ 88481 h 118590"/>
                <a:gd name="connsiteX21" fmla="*/ 87502 w 128384"/>
                <a:gd name="connsiteY21" fmla="*/ 92154 h 118590"/>
                <a:gd name="connsiteX22" fmla="*/ 112342 w 128384"/>
                <a:gd name="connsiteY22" fmla="*/ 118653 h 118590"/>
                <a:gd name="connsiteX23" fmla="*/ 128529 w 128384"/>
                <a:gd name="connsiteY23" fmla="*/ 98975 h 118590"/>
                <a:gd name="connsiteX24" fmla="*/ 42009 w 128384"/>
                <a:gd name="connsiteY24" fmla="*/ 17117 h 118590"/>
                <a:gd name="connsiteX25" fmla="*/ 70198 w 128384"/>
                <a:gd name="connsiteY25" fmla="*/ 39156 h 118590"/>
                <a:gd name="connsiteX26" fmla="*/ 77734 w 128384"/>
                <a:gd name="connsiteY26" fmla="*/ 61719 h 118590"/>
                <a:gd name="connsiteX27" fmla="*/ 76059 w 128384"/>
                <a:gd name="connsiteY27" fmla="*/ 65392 h 118590"/>
                <a:gd name="connsiteX28" fmla="*/ 40893 w 128384"/>
                <a:gd name="connsiteY28" fmla="*/ 101599 h 118590"/>
                <a:gd name="connsiteX29" fmla="*/ 7680 w 128384"/>
                <a:gd name="connsiteY29" fmla="*/ 59358 h 118590"/>
                <a:gd name="connsiteX30" fmla="*/ 42009 w 128384"/>
                <a:gd name="connsiteY30" fmla="*/ 17117 h 118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28384" h="118590">
                  <a:moveTo>
                    <a:pt x="128529" y="98975"/>
                  </a:moveTo>
                  <a:cubicBezTo>
                    <a:pt x="128529" y="96352"/>
                    <a:pt x="127413" y="95827"/>
                    <a:pt x="124901" y="95827"/>
                  </a:cubicBezTo>
                  <a:cubicBezTo>
                    <a:pt x="122947" y="95827"/>
                    <a:pt x="121273" y="96089"/>
                    <a:pt x="121273" y="98188"/>
                  </a:cubicBezTo>
                  <a:cubicBezTo>
                    <a:pt x="121273" y="101074"/>
                    <a:pt x="116249" y="101337"/>
                    <a:pt x="113179" y="101337"/>
                  </a:cubicBezTo>
                  <a:cubicBezTo>
                    <a:pt x="108434" y="101337"/>
                    <a:pt x="100061" y="101074"/>
                    <a:pt x="92247" y="82971"/>
                  </a:cubicBezTo>
                  <a:cubicBezTo>
                    <a:pt x="92247" y="82971"/>
                    <a:pt x="90851" y="79823"/>
                    <a:pt x="90851" y="79823"/>
                  </a:cubicBezTo>
                  <a:cubicBezTo>
                    <a:pt x="90851" y="79823"/>
                    <a:pt x="92247" y="77199"/>
                    <a:pt x="92247" y="77199"/>
                  </a:cubicBezTo>
                  <a:cubicBezTo>
                    <a:pt x="96712" y="68541"/>
                    <a:pt x="102573" y="55160"/>
                    <a:pt x="107597" y="40730"/>
                  </a:cubicBezTo>
                  <a:cubicBezTo>
                    <a:pt x="111504" y="29710"/>
                    <a:pt x="119598" y="4785"/>
                    <a:pt x="119877" y="2686"/>
                  </a:cubicBezTo>
                  <a:cubicBezTo>
                    <a:pt x="119877" y="1637"/>
                    <a:pt x="119877" y="1637"/>
                    <a:pt x="118203" y="63"/>
                  </a:cubicBezTo>
                  <a:lnTo>
                    <a:pt x="109271" y="63"/>
                  </a:lnTo>
                  <a:cubicBezTo>
                    <a:pt x="100340" y="63"/>
                    <a:pt x="100340" y="63"/>
                    <a:pt x="99782" y="587"/>
                  </a:cubicBezTo>
                  <a:cubicBezTo>
                    <a:pt x="97829" y="1637"/>
                    <a:pt x="84153" y="50700"/>
                    <a:pt x="82199" y="50700"/>
                  </a:cubicBezTo>
                  <a:lnTo>
                    <a:pt x="80245" y="43616"/>
                  </a:lnTo>
                  <a:cubicBezTo>
                    <a:pt x="74384" y="24988"/>
                    <a:pt x="64895" y="63"/>
                    <a:pt x="42009" y="63"/>
                  </a:cubicBezTo>
                  <a:cubicBezTo>
                    <a:pt x="40614" y="63"/>
                    <a:pt x="38939" y="63"/>
                    <a:pt x="37544" y="325"/>
                  </a:cubicBezTo>
                  <a:cubicBezTo>
                    <a:pt x="18007" y="3736"/>
                    <a:pt x="145" y="26300"/>
                    <a:pt x="145" y="59358"/>
                  </a:cubicBezTo>
                  <a:cubicBezTo>
                    <a:pt x="145" y="69853"/>
                    <a:pt x="1819" y="80347"/>
                    <a:pt x="5727" y="89268"/>
                  </a:cubicBezTo>
                  <a:cubicBezTo>
                    <a:pt x="9634" y="98188"/>
                    <a:pt x="20519" y="118391"/>
                    <a:pt x="42847" y="118391"/>
                  </a:cubicBezTo>
                  <a:cubicBezTo>
                    <a:pt x="66291" y="118391"/>
                    <a:pt x="79966" y="97664"/>
                    <a:pt x="84432" y="90842"/>
                  </a:cubicBezTo>
                  <a:lnTo>
                    <a:pt x="85827" y="88481"/>
                  </a:lnTo>
                  <a:lnTo>
                    <a:pt x="87502" y="92154"/>
                  </a:lnTo>
                  <a:cubicBezTo>
                    <a:pt x="90014" y="98451"/>
                    <a:pt x="97270" y="118653"/>
                    <a:pt x="112342" y="118653"/>
                  </a:cubicBezTo>
                  <a:cubicBezTo>
                    <a:pt x="126017" y="118653"/>
                    <a:pt x="128529" y="103436"/>
                    <a:pt x="128529" y="98975"/>
                  </a:cubicBezTo>
                  <a:close/>
                  <a:moveTo>
                    <a:pt x="42009" y="17117"/>
                  </a:moveTo>
                  <a:cubicBezTo>
                    <a:pt x="53731" y="17117"/>
                    <a:pt x="62662" y="23414"/>
                    <a:pt x="70198" y="39156"/>
                  </a:cubicBezTo>
                  <a:cubicBezTo>
                    <a:pt x="72152" y="44141"/>
                    <a:pt x="77734" y="59883"/>
                    <a:pt x="77734" y="61719"/>
                  </a:cubicBezTo>
                  <a:cubicBezTo>
                    <a:pt x="77734" y="61982"/>
                    <a:pt x="76896" y="63556"/>
                    <a:pt x="76059" y="65392"/>
                  </a:cubicBezTo>
                  <a:cubicBezTo>
                    <a:pt x="60988" y="99500"/>
                    <a:pt x="47870" y="101861"/>
                    <a:pt x="40893" y="101599"/>
                  </a:cubicBezTo>
                  <a:cubicBezTo>
                    <a:pt x="18844" y="100550"/>
                    <a:pt x="7680" y="83233"/>
                    <a:pt x="7680" y="59358"/>
                  </a:cubicBezTo>
                  <a:cubicBezTo>
                    <a:pt x="7680" y="25775"/>
                    <a:pt x="28334" y="17117"/>
                    <a:pt x="42009" y="17117"/>
                  </a:cubicBezTo>
                  <a:close/>
                </a:path>
              </a:pathLst>
            </a:custGeom>
            <a:solidFill>
              <a:srgbClr val="000000"/>
            </a:solidFill>
            <a:ln w="279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l-GR"/>
            </a:p>
          </p:txBody>
        </p:sp>
        <p:sp>
          <p:nvSpPr>
            <p:cNvPr id="84" name="Ελεύθερη σχεδίαση: Σχήμα 83">
              <a:extLst>
                <a:ext uri="{FF2B5EF4-FFF2-40B4-BE49-F238E27FC236}">
                  <a16:creationId xmlns:a16="http://schemas.microsoft.com/office/drawing/2014/main" id="{E1F6A6D7-FFA2-2BCF-E036-55CAB99EA94F}"/>
                </a:ext>
              </a:extLst>
            </p:cNvPr>
            <p:cNvSpPr/>
            <p:nvPr>
              <p:custDataLst>
                <p:tags r:id="rId24"/>
              </p:custDataLst>
            </p:nvPr>
          </p:nvSpPr>
          <p:spPr>
            <a:xfrm>
              <a:off x="10790958" y="2816665"/>
              <a:ext cx="45553" cy="119114"/>
            </a:xfrm>
            <a:custGeom>
              <a:avLst/>
              <a:gdLst>
                <a:gd name="connsiteX0" fmla="*/ 150 w 45553"/>
                <a:gd name="connsiteY0" fmla="*/ 2424 h 119114"/>
                <a:gd name="connsiteX1" fmla="*/ 2662 w 45553"/>
                <a:gd name="connsiteY1" fmla="*/ 87956 h 119114"/>
                <a:gd name="connsiteX2" fmla="*/ 6848 w 45553"/>
                <a:gd name="connsiteY2" fmla="*/ 108683 h 119114"/>
                <a:gd name="connsiteX3" fmla="*/ 24431 w 45553"/>
                <a:gd name="connsiteY3" fmla="*/ 119178 h 119114"/>
                <a:gd name="connsiteX4" fmla="*/ 45643 w 45553"/>
                <a:gd name="connsiteY4" fmla="*/ 98713 h 119114"/>
                <a:gd name="connsiteX5" fmla="*/ 35316 w 45553"/>
                <a:gd name="connsiteY5" fmla="*/ 81659 h 119114"/>
                <a:gd name="connsiteX6" fmla="*/ 31409 w 45553"/>
                <a:gd name="connsiteY6" fmla="*/ 85332 h 119114"/>
                <a:gd name="connsiteX7" fmla="*/ 22478 w 45553"/>
                <a:gd name="connsiteY7" fmla="*/ 93466 h 119114"/>
                <a:gd name="connsiteX8" fmla="*/ 12709 w 45553"/>
                <a:gd name="connsiteY8" fmla="*/ 83758 h 119114"/>
                <a:gd name="connsiteX9" fmla="*/ 21361 w 45553"/>
                <a:gd name="connsiteY9" fmla="*/ 2162 h 119114"/>
                <a:gd name="connsiteX10" fmla="*/ 19687 w 45553"/>
                <a:gd name="connsiteY10" fmla="*/ 63 h 119114"/>
                <a:gd name="connsiteX11" fmla="*/ 1824 w 45553"/>
                <a:gd name="connsiteY11" fmla="*/ 63 h 119114"/>
                <a:gd name="connsiteX12" fmla="*/ 150 w 45553"/>
                <a:gd name="connsiteY12" fmla="*/ 2424 h 119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5553" h="119114">
                  <a:moveTo>
                    <a:pt x="150" y="2424"/>
                  </a:moveTo>
                  <a:cubicBezTo>
                    <a:pt x="150" y="5572"/>
                    <a:pt x="2383" y="83233"/>
                    <a:pt x="2662" y="87956"/>
                  </a:cubicBezTo>
                  <a:cubicBezTo>
                    <a:pt x="3220" y="98188"/>
                    <a:pt x="4336" y="103698"/>
                    <a:pt x="6848" y="108683"/>
                  </a:cubicBezTo>
                  <a:cubicBezTo>
                    <a:pt x="8802" y="112094"/>
                    <a:pt x="13267" y="119178"/>
                    <a:pt x="24431" y="119178"/>
                  </a:cubicBezTo>
                  <a:cubicBezTo>
                    <a:pt x="35037" y="119178"/>
                    <a:pt x="45643" y="111569"/>
                    <a:pt x="45643" y="98713"/>
                  </a:cubicBezTo>
                  <a:cubicBezTo>
                    <a:pt x="46480" y="89268"/>
                    <a:pt x="38386" y="83233"/>
                    <a:pt x="35316" y="81659"/>
                  </a:cubicBezTo>
                  <a:cubicBezTo>
                    <a:pt x="34479" y="81134"/>
                    <a:pt x="31967" y="80085"/>
                    <a:pt x="31409" y="85332"/>
                  </a:cubicBezTo>
                  <a:cubicBezTo>
                    <a:pt x="31409" y="88743"/>
                    <a:pt x="29455" y="93466"/>
                    <a:pt x="22478" y="93466"/>
                  </a:cubicBezTo>
                  <a:cubicBezTo>
                    <a:pt x="16617" y="93466"/>
                    <a:pt x="12709" y="89005"/>
                    <a:pt x="12709" y="83758"/>
                  </a:cubicBezTo>
                  <a:cubicBezTo>
                    <a:pt x="12709" y="75625"/>
                    <a:pt x="21361" y="5572"/>
                    <a:pt x="21361" y="2162"/>
                  </a:cubicBezTo>
                  <a:cubicBezTo>
                    <a:pt x="21361" y="1637"/>
                    <a:pt x="20803" y="1112"/>
                    <a:pt x="19687" y="63"/>
                  </a:cubicBezTo>
                  <a:lnTo>
                    <a:pt x="1824" y="63"/>
                  </a:lnTo>
                  <a:cubicBezTo>
                    <a:pt x="987" y="850"/>
                    <a:pt x="150" y="1375"/>
                    <a:pt x="150" y="2424"/>
                  </a:cubicBezTo>
                  <a:close/>
                </a:path>
              </a:pathLst>
            </a:custGeom>
            <a:solidFill>
              <a:srgbClr val="000000"/>
            </a:solidFill>
            <a:ln w="279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l-GR"/>
            </a:p>
          </p:txBody>
        </p:sp>
        <p:sp>
          <p:nvSpPr>
            <p:cNvPr id="85" name="Ελεύθερη σχεδίαση: Σχήμα 84">
              <a:extLst>
                <a:ext uri="{FF2B5EF4-FFF2-40B4-BE49-F238E27FC236}">
                  <a16:creationId xmlns:a16="http://schemas.microsoft.com/office/drawing/2014/main" id="{6F9865EC-3CFC-42FE-37F9-F43260D16DC9}"/>
                </a:ext>
              </a:extLst>
            </p:cNvPr>
            <p:cNvSpPr/>
            <p:nvPr>
              <p:custDataLst>
                <p:tags r:id="rId25"/>
              </p:custDataLst>
            </p:nvPr>
          </p:nvSpPr>
          <p:spPr>
            <a:xfrm>
              <a:off x="11134998" y="2753959"/>
              <a:ext cx="202561" cy="178410"/>
            </a:xfrm>
            <a:custGeom>
              <a:avLst/>
              <a:gdLst>
                <a:gd name="connsiteX0" fmla="*/ 187157 w 202561"/>
                <a:gd name="connsiteY0" fmla="*/ 117341 h 178410"/>
                <a:gd name="connsiteX1" fmla="*/ 188552 w 202561"/>
                <a:gd name="connsiteY1" fmla="*/ 113668 h 178410"/>
                <a:gd name="connsiteX2" fmla="*/ 185203 w 202561"/>
                <a:gd name="connsiteY2" fmla="*/ 110782 h 178410"/>
                <a:gd name="connsiteX3" fmla="*/ 181575 w 202561"/>
                <a:gd name="connsiteY3" fmla="*/ 113930 h 178410"/>
                <a:gd name="connsiteX4" fmla="*/ 105382 w 202561"/>
                <a:gd name="connsiteY4" fmla="*/ 170339 h 178410"/>
                <a:gd name="connsiteX5" fmla="*/ 64634 w 202561"/>
                <a:gd name="connsiteY5" fmla="*/ 170339 h 178410"/>
                <a:gd name="connsiteX6" fmla="*/ 58493 w 202561"/>
                <a:gd name="connsiteY6" fmla="*/ 170077 h 178410"/>
                <a:gd name="connsiteX7" fmla="*/ 54865 w 202561"/>
                <a:gd name="connsiteY7" fmla="*/ 167453 h 178410"/>
                <a:gd name="connsiteX8" fmla="*/ 56261 w 202561"/>
                <a:gd name="connsiteY8" fmla="*/ 161419 h 178410"/>
                <a:gd name="connsiteX9" fmla="*/ 75239 w 202561"/>
                <a:gd name="connsiteY9" fmla="*/ 89793 h 178410"/>
                <a:gd name="connsiteX10" fmla="*/ 102870 w 202561"/>
                <a:gd name="connsiteY10" fmla="*/ 89793 h 178410"/>
                <a:gd name="connsiteX11" fmla="*/ 126593 w 202561"/>
                <a:gd name="connsiteY11" fmla="*/ 101861 h 178410"/>
                <a:gd name="connsiteX12" fmla="*/ 124639 w 202561"/>
                <a:gd name="connsiteY12" fmla="*/ 114717 h 178410"/>
                <a:gd name="connsiteX13" fmla="*/ 123802 w 202561"/>
                <a:gd name="connsiteY13" fmla="*/ 117604 h 178410"/>
                <a:gd name="connsiteX14" fmla="*/ 127430 w 202561"/>
                <a:gd name="connsiteY14" fmla="*/ 120490 h 178410"/>
                <a:gd name="connsiteX15" fmla="*/ 131617 w 202561"/>
                <a:gd name="connsiteY15" fmla="*/ 115242 h 178410"/>
                <a:gd name="connsiteX16" fmla="*/ 147525 w 202561"/>
                <a:gd name="connsiteY16" fmla="*/ 53848 h 178410"/>
                <a:gd name="connsiteX17" fmla="*/ 144176 w 202561"/>
                <a:gd name="connsiteY17" fmla="*/ 50962 h 178410"/>
                <a:gd name="connsiteX18" fmla="*/ 140269 w 202561"/>
                <a:gd name="connsiteY18" fmla="*/ 55685 h 178410"/>
                <a:gd name="connsiteX19" fmla="*/ 103707 w 202561"/>
                <a:gd name="connsiteY19" fmla="*/ 81659 h 178410"/>
                <a:gd name="connsiteX20" fmla="*/ 77472 w 202561"/>
                <a:gd name="connsiteY20" fmla="*/ 81659 h 178410"/>
                <a:gd name="connsiteX21" fmla="*/ 94218 w 202561"/>
                <a:gd name="connsiteY21" fmla="*/ 18429 h 178410"/>
                <a:gd name="connsiteX22" fmla="*/ 109289 w 202561"/>
                <a:gd name="connsiteY22" fmla="*/ 8196 h 178410"/>
                <a:gd name="connsiteX23" fmla="*/ 148641 w 202561"/>
                <a:gd name="connsiteY23" fmla="*/ 8196 h 178410"/>
                <a:gd name="connsiteX24" fmla="*/ 191064 w 202561"/>
                <a:gd name="connsiteY24" fmla="*/ 37319 h 178410"/>
                <a:gd name="connsiteX25" fmla="*/ 189948 w 202561"/>
                <a:gd name="connsiteY25" fmla="*/ 51224 h 178410"/>
                <a:gd name="connsiteX26" fmla="*/ 189669 w 202561"/>
                <a:gd name="connsiteY26" fmla="*/ 55947 h 178410"/>
                <a:gd name="connsiteX27" fmla="*/ 193018 w 202561"/>
                <a:gd name="connsiteY27" fmla="*/ 59096 h 178410"/>
                <a:gd name="connsiteX28" fmla="*/ 196925 w 202561"/>
                <a:gd name="connsiteY28" fmla="*/ 52536 h 178410"/>
                <a:gd name="connsiteX29" fmla="*/ 202507 w 202561"/>
                <a:gd name="connsiteY29" fmla="*/ 7147 h 178410"/>
                <a:gd name="connsiteX30" fmla="*/ 194971 w 202561"/>
                <a:gd name="connsiteY30" fmla="*/ 63 h 178410"/>
                <a:gd name="connsiteX31" fmla="*/ 54028 w 202561"/>
                <a:gd name="connsiteY31" fmla="*/ 63 h 178410"/>
                <a:gd name="connsiteX32" fmla="*/ 45655 w 202561"/>
                <a:gd name="connsiteY32" fmla="*/ 5310 h 178410"/>
                <a:gd name="connsiteX33" fmla="*/ 53470 w 202561"/>
                <a:gd name="connsiteY33" fmla="*/ 8196 h 178410"/>
                <a:gd name="connsiteX34" fmla="*/ 71611 w 202561"/>
                <a:gd name="connsiteY34" fmla="*/ 12919 h 178410"/>
                <a:gd name="connsiteX35" fmla="*/ 70215 w 202561"/>
                <a:gd name="connsiteY35" fmla="*/ 19216 h 178410"/>
                <a:gd name="connsiteX36" fmla="*/ 33375 w 202561"/>
                <a:gd name="connsiteY36" fmla="*/ 158008 h 178410"/>
                <a:gd name="connsiteX37" fmla="*/ 7977 w 202561"/>
                <a:gd name="connsiteY37" fmla="*/ 170339 h 178410"/>
                <a:gd name="connsiteX38" fmla="*/ 162 w 202561"/>
                <a:gd name="connsiteY38" fmla="*/ 175324 h 178410"/>
                <a:gd name="connsiteX39" fmla="*/ 7977 w 202561"/>
                <a:gd name="connsiteY39" fmla="*/ 178473 h 178410"/>
                <a:gd name="connsiteX40" fmla="*/ 152828 w 202561"/>
                <a:gd name="connsiteY40" fmla="*/ 178473 h 178410"/>
                <a:gd name="connsiteX41" fmla="*/ 161480 w 202561"/>
                <a:gd name="connsiteY41" fmla="*/ 174013 h 178410"/>
                <a:gd name="connsiteX42" fmla="*/ 187157 w 202561"/>
                <a:gd name="connsiteY42" fmla="*/ 117341 h 178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02561" h="178410">
                  <a:moveTo>
                    <a:pt x="187157" y="117341"/>
                  </a:moveTo>
                  <a:cubicBezTo>
                    <a:pt x="187715" y="116029"/>
                    <a:pt x="188552" y="114193"/>
                    <a:pt x="188552" y="113668"/>
                  </a:cubicBezTo>
                  <a:cubicBezTo>
                    <a:pt x="188552" y="113406"/>
                    <a:pt x="188552" y="110782"/>
                    <a:pt x="185203" y="110782"/>
                  </a:cubicBezTo>
                  <a:cubicBezTo>
                    <a:pt x="182691" y="110782"/>
                    <a:pt x="182133" y="112356"/>
                    <a:pt x="181575" y="113930"/>
                  </a:cubicBezTo>
                  <a:cubicBezTo>
                    <a:pt x="163434" y="152761"/>
                    <a:pt x="153107" y="170339"/>
                    <a:pt x="105382" y="170339"/>
                  </a:cubicBezTo>
                  <a:lnTo>
                    <a:pt x="64634" y="170339"/>
                  </a:lnTo>
                  <a:cubicBezTo>
                    <a:pt x="60726" y="170339"/>
                    <a:pt x="60168" y="170339"/>
                    <a:pt x="58493" y="170077"/>
                  </a:cubicBezTo>
                  <a:cubicBezTo>
                    <a:pt x="55702" y="169815"/>
                    <a:pt x="54865" y="169552"/>
                    <a:pt x="54865" y="167453"/>
                  </a:cubicBezTo>
                  <a:cubicBezTo>
                    <a:pt x="54865" y="166666"/>
                    <a:pt x="54865" y="166142"/>
                    <a:pt x="56261" y="161419"/>
                  </a:cubicBezTo>
                  <a:lnTo>
                    <a:pt x="75239" y="89793"/>
                  </a:lnTo>
                  <a:lnTo>
                    <a:pt x="102870" y="89793"/>
                  </a:lnTo>
                  <a:cubicBezTo>
                    <a:pt x="126593" y="89793"/>
                    <a:pt x="126593" y="95302"/>
                    <a:pt x="126593" y="101861"/>
                  </a:cubicBezTo>
                  <a:cubicBezTo>
                    <a:pt x="126593" y="103698"/>
                    <a:pt x="126593" y="106846"/>
                    <a:pt x="124639" y="114717"/>
                  </a:cubicBezTo>
                  <a:cubicBezTo>
                    <a:pt x="124081" y="116029"/>
                    <a:pt x="123802" y="116816"/>
                    <a:pt x="123802" y="117604"/>
                  </a:cubicBezTo>
                  <a:cubicBezTo>
                    <a:pt x="123802" y="118915"/>
                    <a:pt x="124918" y="120490"/>
                    <a:pt x="127430" y="120490"/>
                  </a:cubicBezTo>
                  <a:cubicBezTo>
                    <a:pt x="129663" y="120490"/>
                    <a:pt x="130500" y="119178"/>
                    <a:pt x="131617" y="115242"/>
                  </a:cubicBezTo>
                  <a:lnTo>
                    <a:pt x="147525" y="53848"/>
                  </a:lnTo>
                  <a:cubicBezTo>
                    <a:pt x="147525" y="52274"/>
                    <a:pt x="146130" y="50962"/>
                    <a:pt x="144176" y="50962"/>
                  </a:cubicBezTo>
                  <a:cubicBezTo>
                    <a:pt x="141664" y="50962"/>
                    <a:pt x="141106" y="52536"/>
                    <a:pt x="140269" y="55685"/>
                  </a:cubicBezTo>
                  <a:cubicBezTo>
                    <a:pt x="134408" y="75625"/>
                    <a:pt x="129384" y="81659"/>
                    <a:pt x="103707" y="81659"/>
                  </a:cubicBezTo>
                  <a:lnTo>
                    <a:pt x="77472" y="81659"/>
                  </a:lnTo>
                  <a:lnTo>
                    <a:pt x="94218" y="18429"/>
                  </a:lnTo>
                  <a:cubicBezTo>
                    <a:pt x="96730" y="9246"/>
                    <a:pt x="97009" y="8196"/>
                    <a:pt x="109289" y="8196"/>
                  </a:cubicBezTo>
                  <a:lnTo>
                    <a:pt x="148641" y="8196"/>
                  </a:lnTo>
                  <a:cubicBezTo>
                    <a:pt x="182691" y="8196"/>
                    <a:pt x="191064" y="15805"/>
                    <a:pt x="191064" y="37319"/>
                  </a:cubicBezTo>
                  <a:cubicBezTo>
                    <a:pt x="191064" y="43616"/>
                    <a:pt x="191064" y="44141"/>
                    <a:pt x="189948" y="51224"/>
                  </a:cubicBezTo>
                  <a:cubicBezTo>
                    <a:pt x="189948" y="52799"/>
                    <a:pt x="189669" y="54635"/>
                    <a:pt x="189669" y="55947"/>
                  </a:cubicBezTo>
                  <a:cubicBezTo>
                    <a:pt x="189669" y="57259"/>
                    <a:pt x="190506" y="59096"/>
                    <a:pt x="193018" y="59096"/>
                  </a:cubicBezTo>
                  <a:cubicBezTo>
                    <a:pt x="196088" y="59096"/>
                    <a:pt x="196367" y="57521"/>
                    <a:pt x="196925" y="52536"/>
                  </a:cubicBezTo>
                  <a:lnTo>
                    <a:pt x="202507" y="7147"/>
                  </a:lnTo>
                  <a:cubicBezTo>
                    <a:pt x="203344" y="63"/>
                    <a:pt x="201949" y="63"/>
                    <a:pt x="194971" y="63"/>
                  </a:cubicBezTo>
                  <a:lnTo>
                    <a:pt x="54028" y="63"/>
                  </a:lnTo>
                  <a:cubicBezTo>
                    <a:pt x="48446" y="63"/>
                    <a:pt x="45655" y="63"/>
                    <a:pt x="45655" y="5310"/>
                  </a:cubicBezTo>
                  <a:cubicBezTo>
                    <a:pt x="45655" y="8196"/>
                    <a:pt x="48167" y="8196"/>
                    <a:pt x="53470" y="8196"/>
                  </a:cubicBezTo>
                  <a:cubicBezTo>
                    <a:pt x="63796" y="8196"/>
                    <a:pt x="71611" y="8196"/>
                    <a:pt x="71611" y="12919"/>
                  </a:cubicBezTo>
                  <a:cubicBezTo>
                    <a:pt x="71611" y="13968"/>
                    <a:pt x="71611" y="14493"/>
                    <a:pt x="70215" y="19216"/>
                  </a:cubicBezTo>
                  <a:lnTo>
                    <a:pt x="33375" y="158008"/>
                  </a:lnTo>
                  <a:cubicBezTo>
                    <a:pt x="30584" y="168241"/>
                    <a:pt x="30026" y="170339"/>
                    <a:pt x="7977" y="170339"/>
                  </a:cubicBezTo>
                  <a:cubicBezTo>
                    <a:pt x="3232" y="170339"/>
                    <a:pt x="162" y="170339"/>
                    <a:pt x="162" y="175324"/>
                  </a:cubicBezTo>
                  <a:cubicBezTo>
                    <a:pt x="162" y="178473"/>
                    <a:pt x="2674" y="178473"/>
                    <a:pt x="7977" y="178473"/>
                  </a:cubicBezTo>
                  <a:lnTo>
                    <a:pt x="152828" y="178473"/>
                  </a:lnTo>
                  <a:cubicBezTo>
                    <a:pt x="159247" y="178473"/>
                    <a:pt x="159526" y="178210"/>
                    <a:pt x="161480" y="174013"/>
                  </a:cubicBezTo>
                  <a:lnTo>
                    <a:pt x="187157" y="117341"/>
                  </a:lnTo>
                  <a:close/>
                </a:path>
              </a:pathLst>
            </a:custGeom>
            <a:solidFill>
              <a:srgbClr val="000000"/>
            </a:solidFill>
            <a:ln w="279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l-GR"/>
            </a:p>
          </p:txBody>
        </p:sp>
        <p:sp>
          <p:nvSpPr>
            <p:cNvPr id="86" name="Ελεύθερη σχεδίαση: Σχήμα 85">
              <a:extLst>
                <a:ext uri="{FF2B5EF4-FFF2-40B4-BE49-F238E27FC236}">
                  <a16:creationId xmlns:a16="http://schemas.microsoft.com/office/drawing/2014/main" id="{24373289-E374-4235-C02E-C3A8ED1A7952}"/>
                </a:ext>
              </a:extLst>
            </p:cNvPr>
            <p:cNvSpPr/>
            <p:nvPr>
              <p:custDataLst>
                <p:tags r:id="rId26"/>
              </p:custDataLst>
            </p:nvPr>
          </p:nvSpPr>
          <p:spPr>
            <a:xfrm>
              <a:off x="11358424" y="2756165"/>
              <a:ext cx="99637" cy="82829"/>
            </a:xfrm>
            <a:custGeom>
              <a:avLst/>
              <a:gdLst>
                <a:gd name="connsiteX0" fmla="*/ 70698 w 99637"/>
                <a:gd name="connsiteY0" fmla="*/ 10895 h 82829"/>
                <a:gd name="connsiteX1" fmla="*/ 50575 w 99637"/>
                <a:gd name="connsiteY1" fmla="*/ 59 h 82829"/>
                <a:gd name="connsiteX2" fmla="*/ 170 w 99637"/>
                <a:gd name="connsiteY2" fmla="*/ 52402 h 82829"/>
                <a:gd name="connsiteX3" fmla="*/ 29671 w 99637"/>
                <a:gd name="connsiteY3" fmla="*/ 82889 h 82829"/>
                <a:gd name="connsiteX4" fmla="*/ 57413 w 99637"/>
                <a:gd name="connsiteY4" fmla="*/ 70033 h 82829"/>
                <a:gd name="connsiteX5" fmla="*/ 77536 w 99637"/>
                <a:gd name="connsiteY5" fmla="*/ 82889 h 82829"/>
                <a:gd name="connsiteX6" fmla="*/ 92970 w 99637"/>
                <a:gd name="connsiteY6" fmla="*/ 73155 h 82829"/>
                <a:gd name="connsiteX7" fmla="*/ 99808 w 99637"/>
                <a:gd name="connsiteY7" fmla="*/ 54789 h 82829"/>
                <a:gd name="connsiteX8" fmla="*/ 96682 w 99637"/>
                <a:gd name="connsiteY8" fmla="*/ 52402 h 82829"/>
                <a:gd name="connsiteX9" fmla="*/ 92384 w 99637"/>
                <a:gd name="connsiteY9" fmla="*/ 58095 h 82829"/>
                <a:gd name="connsiteX10" fmla="*/ 78122 w 99637"/>
                <a:gd name="connsiteY10" fmla="*/ 77746 h 82829"/>
                <a:gd name="connsiteX11" fmla="*/ 71675 w 99637"/>
                <a:gd name="connsiteY11" fmla="*/ 68747 h 82829"/>
                <a:gd name="connsiteX12" fmla="*/ 74605 w 99637"/>
                <a:gd name="connsiteY12" fmla="*/ 54238 h 82829"/>
                <a:gd name="connsiteX13" fmla="*/ 78903 w 99637"/>
                <a:gd name="connsiteY13" fmla="*/ 37709 h 82829"/>
                <a:gd name="connsiteX14" fmla="*/ 82811 w 99637"/>
                <a:gd name="connsiteY14" fmla="*/ 23751 h 82829"/>
                <a:gd name="connsiteX15" fmla="*/ 86327 w 99637"/>
                <a:gd name="connsiteY15" fmla="*/ 9426 h 82829"/>
                <a:gd name="connsiteX16" fmla="*/ 79685 w 99637"/>
                <a:gd name="connsiteY16" fmla="*/ 3549 h 82829"/>
                <a:gd name="connsiteX17" fmla="*/ 70698 w 99637"/>
                <a:gd name="connsiteY17" fmla="*/ 10895 h 82829"/>
                <a:gd name="connsiteX18" fmla="*/ 58194 w 99637"/>
                <a:gd name="connsiteY18" fmla="*/ 58095 h 82829"/>
                <a:gd name="connsiteX19" fmla="*/ 48231 w 99637"/>
                <a:gd name="connsiteY19" fmla="*/ 70400 h 82829"/>
                <a:gd name="connsiteX20" fmla="*/ 30257 w 99637"/>
                <a:gd name="connsiteY20" fmla="*/ 77746 h 82829"/>
                <a:gd name="connsiteX21" fmla="*/ 15995 w 99637"/>
                <a:gd name="connsiteY21" fmla="*/ 59931 h 82829"/>
                <a:gd name="connsiteX22" fmla="*/ 26154 w 99637"/>
                <a:gd name="connsiteY22" fmla="*/ 22649 h 82829"/>
                <a:gd name="connsiteX23" fmla="*/ 50575 w 99637"/>
                <a:gd name="connsiteY23" fmla="*/ 5202 h 82829"/>
                <a:gd name="connsiteX24" fmla="*/ 67963 w 99637"/>
                <a:gd name="connsiteY24" fmla="*/ 21180 h 82829"/>
                <a:gd name="connsiteX25" fmla="*/ 67377 w 99637"/>
                <a:gd name="connsiteY25" fmla="*/ 23751 h 82829"/>
                <a:gd name="connsiteX26" fmla="*/ 58194 w 99637"/>
                <a:gd name="connsiteY26" fmla="*/ 58095 h 82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99637" h="82829">
                  <a:moveTo>
                    <a:pt x="70698" y="10895"/>
                  </a:moveTo>
                  <a:cubicBezTo>
                    <a:pt x="66595" y="4834"/>
                    <a:pt x="59953" y="59"/>
                    <a:pt x="50575" y="59"/>
                  </a:cubicBezTo>
                  <a:cubicBezTo>
                    <a:pt x="25568" y="59"/>
                    <a:pt x="170" y="25955"/>
                    <a:pt x="170" y="52402"/>
                  </a:cubicBezTo>
                  <a:cubicBezTo>
                    <a:pt x="170" y="70216"/>
                    <a:pt x="12869" y="82889"/>
                    <a:pt x="29671" y="82889"/>
                  </a:cubicBezTo>
                  <a:cubicBezTo>
                    <a:pt x="40221" y="82889"/>
                    <a:pt x="49598" y="77195"/>
                    <a:pt x="57413" y="70033"/>
                  </a:cubicBezTo>
                  <a:cubicBezTo>
                    <a:pt x="61125" y="81052"/>
                    <a:pt x="72456" y="82889"/>
                    <a:pt x="77536" y="82889"/>
                  </a:cubicBezTo>
                  <a:cubicBezTo>
                    <a:pt x="84569" y="82889"/>
                    <a:pt x="89453" y="78848"/>
                    <a:pt x="92970" y="73155"/>
                  </a:cubicBezTo>
                  <a:cubicBezTo>
                    <a:pt x="97268" y="65992"/>
                    <a:pt x="99808" y="55524"/>
                    <a:pt x="99808" y="54789"/>
                  </a:cubicBezTo>
                  <a:cubicBezTo>
                    <a:pt x="99808" y="52402"/>
                    <a:pt x="97268" y="52402"/>
                    <a:pt x="96682" y="52402"/>
                  </a:cubicBezTo>
                  <a:cubicBezTo>
                    <a:pt x="93947" y="52402"/>
                    <a:pt x="93751" y="53136"/>
                    <a:pt x="92384" y="58095"/>
                  </a:cubicBezTo>
                  <a:cubicBezTo>
                    <a:pt x="90039" y="66910"/>
                    <a:pt x="86327" y="77746"/>
                    <a:pt x="78122" y="77746"/>
                  </a:cubicBezTo>
                  <a:cubicBezTo>
                    <a:pt x="73042" y="77746"/>
                    <a:pt x="71675" y="73706"/>
                    <a:pt x="71675" y="68747"/>
                  </a:cubicBezTo>
                  <a:cubicBezTo>
                    <a:pt x="71675" y="65625"/>
                    <a:pt x="73238" y="59013"/>
                    <a:pt x="74605" y="54238"/>
                  </a:cubicBezTo>
                  <a:cubicBezTo>
                    <a:pt x="75973" y="49279"/>
                    <a:pt x="77926" y="41749"/>
                    <a:pt x="78903" y="37709"/>
                  </a:cubicBezTo>
                  <a:lnTo>
                    <a:pt x="82811" y="23751"/>
                  </a:lnTo>
                  <a:cubicBezTo>
                    <a:pt x="83983" y="18976"/>
                    <a:pt x="86327" y="10344"/>
                    <a:pt x="86327" y="9426"/>
                  </a:cubicBezTo>
                  <a:cubicBezTo>
                    <a:pt x="86327" y="5385"/>
                    <a:pt x="82811" y="3549"/>
                    <a:pt x="79685" y="3549"/>
                  </a:cubicBezTo>
                  <a:cubicBezTo>
                    <a:pt x="76363" y="3549"/>
                    <a:pt x="71870" y="5753"/>
                    <a:pt x="70698" y="10895"/>
                  </a:cubicBezTo>
                  <a:close/>
                  <a:moveTo>
                    <a:pt x="58194" y="58095"/>
                  </a:moveTo>
                  <a:cubicBezTo>
                    <a:pt x="56827" y="63237"/>
                    <a:pt x="52529" y="66910"/>
                    <a:pt x="48231" y="70400"/>
                  </a:cubicBezTo>
                  <a:cubicBezTo>
                    <a:pt x="46472" y="71869"/>
                    <a:pt x="38658" y="77746"/>
                    <a:pt x="30257" y="77746"/>
                  </a:cubicBezTo>
                  <a:cubicBezTo>
                    <a:pt x="23028" y="77746"/>
                    <a:pt x="15995" y="72971"/>
                    <a:pt x="15995" y="59931"/>
                  </a:cubicBezTo>
                  <a:cubicBezTo>
                    <a:pt x="15995" y="50198"/>
                    <a:pt x="21661" y="29995"/>
                    <a:pt x="26154" y="22649"/>
                  </a:cubicBezTo>
                  <a:cubicBezTo>
                    <a:pt x="35141" y="7956"/>
                    <a:pt x="45105" y="5202"/>
                    <a:pt x="50575" y="5202"/>
                  </a:cubicBezTo>
                  <a:cubicBezTo>
                    <a:pt x="64251" y="5202"/>
                    <a:pt x="67963" y="19160"/>
                    <a:pt x="67963" y="21180"/>
                  </a:cubicBezTo>
                  <a:cubicBezTo>
                    <a:pt x="67963" y="21914"/>
                    <a:pt x="67572" y="23200"/>
                    <a:pt x="67377" y="23751"/>
                  </a:cubicBezTo>
                  <a:lnTo>
                    <a:pt x="58194" y="58095"/>
                  </a:lnTo>
                  <a:close/>
                </a:path>
              </a:pathLst>
            </a:custGeom>
            <a:solidFill>
              <a:srgbClr val="000000"/>
            </a:solidFill>
            <a:ln w="279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l-GR"/>
            </a:p>
          </p:txBody>
        </p:sp>
        <p:sp>
          <p:nvSpPr>
            <p:cNvPr id="87" name="Ελεύθερη σχεδίαση: Σχήμα 86">
              <a:extLst>
                <a:ext uri="{FF2B5EF4-FFF2-40B4-BE49-F238E27FC236}">
                  <a16:creationId xmlns:a16="http://schemas.microsoft.com/office/drawing/2014/main" id="{75D785ED-CA15-140B-CF58-B5DD85477F82}"/>
                </a:ext>
              </a:extLst>
            </p:cNvPr>
            <p:cNvSpPr/>
            <p:nvPr>
              <p:custDataLst>
                <p:tags r:id="rId27"/>
              </p:custDataLst>
            </p:nvPr>
          </p:nvSpPr>
          <p:spPr>
            <a:xfrm>
              <a:off x="11340188" y="2916238"/>
              <a:ext cx="116438" cy="120295"/>
            </a:xfrm>
            <a:custGeom>
              <a:avLst/>
              <a:gdLst>
                <a:gd name="connsiteX0" fmla="*/ 951 w 116438"/>
                <a:gd name="connsiteY0" fmla="*/ 110627 h 120295"/>
                <a:gd name="connsiteX1" fmla="*/ 170 w 116438"/>
                <a:gd name="connsiteY1" fmla="*/ 114484 h 120295"/>
                <a:gd name="connsiteX2" fmla="*/ 6812 w 116438"/>
                <a:gd name="connsiteY2" fmla="*/ 120361 h 120295"/>
                <a:gd name="connsiteX3" fmla="*/ 16190 w 116438"/>
                <a:gd name="connsiteY3" fmla="*/ 111178 h 120295"/>
                <a:gd name="connsiteX4" fmla="*/ 25177 w 116438"/>
                <a:gd name="connsiteY4" fmla="*/ 77569 h 120295"/>
                <a:gd name="connsiteX5" fmla="*/ 46081 w 116438"/>
                <a:gd name="connsiteY5" fmla="*/ 82895 h 120295"/>
                <a:gd name="connsiteX6" fmla="*/ 74214 w 116438"/>
                <a:gd name="connsiteY6" fmla="*/ 69671 h 120295"/>
                <a:gd name="connsiteX7" fmla="*/ 94337 w 116438"/>
                <a:gd name="connsiteY7" fmla="*/ 82895 h 120295"/>
                <a:gd name="connsiteX8" fmla="*/ 109771 w 116438"/>
                <a:gd name="connsiteY8" fmla="*/ 73161 h 120295"/>
                <a:gd name="connsiteX9" fmla="*/ 116609 w 116438"/>
                <a:gd name="connsiteY9" fmla="*/ 54795 h 120295"/>
                <a:gd name="connsiteX10" fmla="*/ 113483 w 116438"/>
                <a:gd name="connsiteY10" fmla="*/ 52408 h 120295"/>
                <a:gd name="connsiteX11" fmla="*/ 109185 w 116438"/>
                <a:gd name="connsiteY11" fmla="*/ 58101 h 120295"/>
                <a:gd name="connsiteX12" fmla="*/ 94923 w 116438"/>
                <a:gd name="connsiteY12" fmla="*/ 77752 h 120295"/>
                <a:gd name="connsiteX13" fmla="*/ 88476 w 116438"/>
                <a:gd name="connsiteY13" fmla="*/ 68753 h 120295"/>
                <a:gd name="connsiteX14" fmla="*/ 91406 w 116438"/>
                <a:gd name="connsiteY14" fmla="*/ 54244 h 120295"/>
                <a:gd name="connsiteX15" fmla="*/ 95704 w 116438"/>
                <a:gd name="connsiteY15" fmla="*/ 37715 h 120295"/>
                <a:gd name="connsiteX16" fmla="*/ 100198 w 116438"/>
                <a:gd name="connsiteY16" fmla="*/ 21369 h 120295"/>
                <a:gd name="connsiteX17" fmla="*/ 103519 w 116438"/>
                <a:gd name="connsiteY17" fmla="*/ 7779 h 120295"/>
                <a:gd name="connsiteX18" fmla="*/ 97072 w 116438"/>
                <a:gd name="connsiteY18" fmla="*/ 1902 h 120295"/>
                <a:gd name="connsiteX19" fmla="*/ 89062 w 116438"/>
                <a:gd name="connsiteY19" fmla="*/ 6310 h 120295"/>
                <a:gd name="connsiteX20" fmla="*/ 85936 w 116438"/>
                <a:gd name="connsiteY20" fmla="*/ 16962 h 120295"/>
                <a:gd name="connsiteX21" fmla="*/ 81833 w 116438"/>
                <a:gd name="connsiteY21" fmla="*/ 32205 h 120295"/>
                <a:gd name="connsiteX22" fmla="*/ 75777 w 116438"/>
                <a:gd name="connsiteY22" fmla="*/ 55162 h 120295"/>
                <a:gd name="connsiteX23" fmla="*/ 72651 w 116438"/>
                <a:gd name="connsiteY23" fmla="*/ 62509 h 120295"/>
                <a:gd name="connsiteX24" fmla="*/ 46862 w 116438"/>
                <a:gd name="connsiteY24" fmla="*/ 77752 h 120295"/>
                <a:gd name="connsiteX25" fmla="*/ 30842 w 116438"/>
                <a:gd name="connsiteY25" fmla="*/ 61407 h 120295"/>
                <a:gd name="connsiteX26" fmla="*/ 34164 w 116438"/>
                <a:gd name="connsiteY26" fmla="*/ 44327 h 120295"/>
                <a:gd name="connsiteX27" fmla="*/ 38462 w 116438"/>
                <a:gd name="connsiteY27" fmla="*/ 27798 h 120295"/>
                <a:gd name="connsiteX28" fmla="*/ 41197 w 116438"/>
                <a:gd name="connsiteY28" fmla="*/ 17513 h 120295"/>
                <a:gd name="connsiteX29" fmla="*/ 44127 w 116438"/>
                <a:gd name="connsiteY29" fmla="*/ 5942 h 120295"/>
                <a:gd name="connsiteX30" fmla="*/ 37485 w 116438"/>
                <a:gd name="connsiteY30" fmla="*/ 65 h 120295"/>
                <a:gd name="connsiteX31" fmla="*/ 28107 w 116438"/>
                <a:gd name="connsiteY31" fmla="*/ 8697 h 120295"/>
                <a:gd name="connsiteX32" fmla="*/ 951 w 116438"/>
                <a:gd name="connsiteY32" fmla="*/ 110627 h 1202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16438" h="120295">
                  <a:moveTo>
                    <a:pt x="951" y="110627"/>
                  </a:moveTo>
                  <a:cubicBezTo>
                    <a:pt x="170" y="113382"/>
                    <a:pt x="170" y="114300"/>
                    <a:pt x="170" y="114484"/>
                  </a:cubicBezTo>
                  <a:cubicBezTo>
                    <a:pt x="170" y="118524"/>
                    <a:pt x="3686" y="120361"/>
                    <a:pt x="6812" y="120361"/>
                  </a:cubicBezTo>
                  <a:cubicBezTo>
                    <a:pt x="13845" y="120361"/>
                    <a:pt x="15408" y="114300"/>
                    <a:pt x="16190" y="111178"/>
                  </a:cubicBezTo>
                  <a:cubicBezTo>
                    <a:pt x="16581" y="110260"/>
                    <a:pt x="20488" y="95567"/>
                    <a:pt x="25177" y="77569"/>
                  </a:cubicBezTo>
                  <a:cubicBezTo>
                    <a:pt x="31233" y="81425"/>
                    <a:pt x="39048" y="82895"/>
                    <a:pt x="46081" y="82895"/>
                  </a:cubicBezTo>
                  <a:cubicBezTo>
                    <a:pt x="62883" y="82895"/>
                    <a:pt x="73823" y="70039"/>
                    <a:pt x="74214" y="69671"/>
                  </a:cubicBezTo>
                  <a:cubicBezTo>
                    <a:pt x="77926" y="82344"/>
                    <a:pt x="91406" y="82895"/>
                    <a:pt x="94337" y="82895"/>
                  </a:cubicBezTo>
                  <a:cubicBezTo>
                    <a:pt x="101370" y="82895"/>
                    <a:pt x="106254" y="78854"/>
                    <a:pt x="109771" y="73161"/>
                  </a:cubicBezTo>
                  <a:cubicBezTo>
                    <a:pt x="114069" y="65998"/>
                    <a:pt x="116609" y="55530"/>
                    <a:pt x="116609" y="54795"/>
                  </a:cubicBezTo>
                  <a:cubicBezTo>
                    <a:pt x="116609" y="52408"/>
                    <a:pt x="114069" y="52408"/>
                    <a:pt x="113483" y="52408"/>
                  </a:cubicBezTo>
                  <a:cubicBezTo>
                    <a:pt x="110748" y="52408"/>
                    <a:pt x="110552" y="53142"/>
                    <a:pt x="109185" y="58101"/>
                  </a:cubicBezTo>
                  <a:cubicBezTo>
                    <a:pt x="106840" y="66917"/>
                    <a:pt x="103128" y="77752"/>
                    <a:pt x="94923" y="77752"/>
                  </a:cubicBezTo>
                  <a:cubicBezTo>
                    <a:pt x="89843" y="77752"/>
                    <a:pt x="88476" y="73712"/>
                    <a:pt x="88476" y="68753"/>
                  </a:cubicBezTo>
                  <a:cubicBezTo>
                    <a:pt x="88476" y="65631"/>
                    <a:pt x="90039" y="59019"/>
                    <a:pt x="91406" y="54244"/>
                  </a:cubicBezTo>
                  <a:cubicBezTo>
                    <a:pt x="92774" y="49285"/>
                    <a:pt x="94727" y="41755"/>
                    <a:pt x="95704" y="37715"/>
                  </a:cubicBezTo>
                  <a:lnTo>
                    <a:pt x="100198" y="21369"/>
                  </a:lnTo>
                  <a:cubicBezTo>
                    <a:pt x="101370" y="16778"/>
                    <a:pt x="103519" y="8697"/>
                    <a:pt x="103519" y="7779"/>
                  </a:cubicBezTo>
                  <a:cubicBezTo>
                    <a:pt x="103519" y="4106"/>
                    <a:pt x="100393" y="1902"/>
                    <a:pt x="97072" y="1902"/>
                  </a:cubicBezTo>
                  <a:cubicBezTo>
                    <a:pt x="94923" y="1902"/>
                    <a:pt x="91211" y="2820"/>
                    <a:pt x="89062" y="6310"/>
                  </a:cubicBezTo>
                  <a:cubicBezTo>
                    <a:pt x="88476" y="7412"/>
                    <a:pt x="86913" y="13289"/>
                    <a:pt x="85936" y="16962"/>
                  </a:cubicBezTo>
                  <a:lnTo>
                    <a:pt x="81833" y="32205"/>
                  </a:lnTo>
                  <a:lnTo>
                    <a:pt x="75777" y="55162"/>
                  </a:lnTo>
                  <a:cubicBezTo>
                    <a:pt x="74409" y="59754"/>
                    <a:pt x="74409" y="60121"/>
                    <a:pt x="72651" y="62509"/>
                  </a:cubicBezTo>
                  <a:cubicBezTo>
                    <a:pt x="66595" y="70590"/>
                    <a:pt x="57998" y="77752"/>
                    <a:pt x="46862" y="77752"/>
                  </a:cubicBezTo>
                  <a:cubicBezTo>
                    <a:pt x="30842" y="77752"/>
                    <a:pt x="30842" y="64713"/>
                    <a:pt x="30842" y="61407"/>
                  </a:cubicBezTo>
                  <a:cubicBezTo>
                    <a:pt x="30842" y="56632"/>
                    <a:pt x="31428" y="54244"/>
                    <a:pt x="34164" y="44327"/>
                  </a:cubicBezTo>
                  <a:cubicBezTo>
                    <a:pt x="36117" y="36246"/>
                    <a:pt x="36508" y="34960"/>
                    <a:pt x="38462" y="27798"/>
                  </a:cubicBezTo>
                  <a:lnTo>
                    <a:pt x="41197" y="17513"/>
                  </a:lnTo>
                  <a:cubicBezTo>
                    <a:pt x="42174" y="13656"/>
                    <a:pt x="44127" y="6677"/>
                    <a:pt x="44127" y="5942"/>
                  </a:cubicBezTo>
                  <a:cubicBezTo>
                    <a:pt x="44127" y="2636"/>
                    <a:pt x="41392" y="65"/>
                    <a:pt x="37485" y="65"/>
                  </a:cubicBezTo>
                  <a:cubicBezTo>
                    <a:pt x="30452" y="65"/>
                    <a:pt x="28693" y="6493"/>
                    <a:pt x="28107" y="8697"/>
                  </a:cubicBezTo>
                  <a:lnTo>
                    <a:pt x="951" y="110627"/>
                  </a:lnTo>
                  <a:close/>
                </a:path>
              </a:pathLst>
            </a:custGeom>
            <a:solidFill>
              <a:srgbClr val="000000"/>
            </a:solidFill>
            <a:ln w="279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l-GR"/>
            </a:p>
          </p:txBody>
        </p:sp>
        <p:sp>
          <p:nvSpPr>
            <p:cNvPr id="88" name="Ελεύθερη σχεδίαση: Σχήμα 87">
              <a:extLst>
                <a:ext uri="{FF2B5EF4-FFF2-40B4-BE49-F238E27FC236}">
                  <a16:creationId xmlns:a16="http://schemas.microsoft.com/office/drawing/2014/main" id="{CA4CE4C3-9168-5AB7-44C8-6CE6BDFC9B1B}"/>
                </a:ext>
              </a:extLst>
            </p:cNvPr>
            <p:cNvSpPr/>
            <p:nvPr>
              <p:custDataLst>
                <p:tags r:id="rId28"/>
              </p:custDataLst>
            </p:nvPr>
          </p:nvSpPr>
          <p:spPr>
            <a:xfrm>
              <a:off x="11540876" y="2816403"/>
              <a:ext cx="107172" cy="118852"/>
            </a:xfrm>
            <a:custGeom>
              <a:avLst/>
              <a:gdLst>
                <a:gd name="connsiteX0" fmla="*/ 39529 w 107172"/>
                <a:gd name="connsiteY0" fmla="*/ 55422 h 118852"/>
                <a:gd name="connsiteX1" fmla="*/ 82231 w 107172"/>
                <a:gd name="connsiteY1" fmla="*/ 49388 h 118852"/>
                <a:gd name="connsiteX2" fmla="*/ 103163 w 107172"/>
                <a:gd name="connsiteY2" fmla="*/ 22364 h 118852"/>
                <a:gd name="connsiteX3" fmla="*/ 73300 w 107172"/>
                <a:gd name="connsiteY3" fmla="*/ 63 h 118852"/>
                <a:gd name="connsiteX4" fmla="*/ 177 w 107172"/>
                <a:gd name="connsiteY4" fmla="*/ 71427 h 118852"/>
                <a:gd name="connsiteX5" fmla="*/ 43995 w 107172"/>
                <a:gd name="connsiteY5" fmla="*/ 118915 h 118852"/>
                <a:gd name="connsiteX6" fmla="*/ 107350 w 107172"/>
                <a:gd name="connsiteY6" fmla="*/ 87956 h 118852"/>
                <a:gd name="connsiteX7" fmla="*/ 104000 w 107172"/>
                <a:gd name="connsiteY7" fmla="*/ 84545 h 118852"/>
                <a:gd name="connsiteX8" fmla="*/ 100372 w 107172"/>
                <a:gd name="connsiteY8" fmla="*/ 87169 h 118852"/>
                <a:gd name="connsiteX9" fmla="*/ 44553 w 107172"/>
                <a:gd name="connsiteY9" fmla="*/ 113143 h 118852"/>
                <a:gd name="connsiteX10" fmla="*/ 20272 w 107172"/>
                <a:gd name="connsiteY10" fmla="*/ 82709 h 118852"/>
                <a:gd name="connsiteX11" fmla="*/ 24737 w 107172"/>
                <a:gd name="connsiteY11" fmla="*/ 55422 h 118852"/>
                <a:gd name="connsiteX12" fmla="*/ 39529 w 107172"/>
                <a:gd name="connsiteY12" fmla="*/ 55422 h 118852"/>
                <a:gd name="connsiteX13" fmla="*/ 26412 w 107172"/>
                <a:gd name="connsiteY13" fmla="*/ 49650 h 118852"/>
                <a:gd name="connsiteX14" fmla="*/ 73300 w 107172"/>
                <a:gd name="connsiteY14" fmla="*/ 5835 h 118852"/>
                <a:gd name="connsiteX15" fmla="*/ 93953 w 107172"/>
                <a:gd name="connsiteY15" fmla="*/ 22364 h 118852"/>
                <a:gd name="connsiteX16" fmla="*/ 37855 w 107172"/>
                <a:gd name="connsiteY16" fmla="*/ 49650 h 118852"/>
                <a:gd name="connsiteX17" fmla="*/ 26412 w 107172"/>
                <a:gd name="connsiteY17" fmla="*/ 49650 h 1188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07172" h="118852">
                  <a:moveTo>
                    <a:pt x="39529" y="55422"/>
                  </a:moveTo>
                  <a:cubicBezTo>
                    <a:pt x="47623" y="55422"/>
                    <a:pt x="68276" y="54898"/>
                    <a:pt x="82231" y="49388"/>
                  </a:cubicBezTo>
                  <a:cubicBezTo>
                    <a:pt x="101768" y="41517"/>
                    <a:pt x="103163" y="26037"/>
                    <a:pt x="103163" y="22364"/>
                  </a:cubicBezTo>
                  <a:cubicBezTo>
                    <a:pt x="103163" y="10820"/>
                    <a:pt x="92558" y="63"/>
                    <a:pt x="73300" y="63"/>
                  </a:cubicBezTo>
                  <a:cubicBezTo>
                    <a:pt x="42320" y="63"/>
                    <a:pt x="177" y="25512"/>
                    <a:pt x="177" y="71427"/>
                  </a:cubicBezTo>
                  <a:cubicBezTo>
                    <a:pt x="177" y="98188"/>
                    <a:pt x="16643" y="118915"/>
                    <a:pt x="43995" y="118915"/>
                  </a:cubicBezTo>
                  <a:cubicBezTo>
                    <a:pt x="83906" y="118915"/>
                    <a:pt x="107350" y="91104"/>
                    <a:pt x="107350" y="87956"/>
                  </a:cubicBezTo>
                  <a:cubicBezTo>
                    <a:pt x="107350" y="86382"/>
                    <a:pt x="105675" y="84545"/>
                    <a:pt x="104000" y="84545"/>
                  </a:cubicBezTo>
                  <a:cubicBezTo>
                    <a:pt x="102605" y="84545"/>
                    <a:pt x="102047" y="85070"/>
                    <a:pt x="100372" y="87169"/>
                  </a:cubicBezTo>
                  <a:cubicBezTo>
                    <a:pt x="78324" y="113143"/>
                    <a:pt x="47902" y="113143"/>
                    <a:pt x="44553" y="113143"/>
                  </a:cubicBezTo>
                  <a:cubicBezTo>
                    <a:pt x="22783" y="113143"/>
                    <a:pt x="20272" y="91104"/>
                    <a:pt x="20272" y="82709"/>
                  </a:cubicBezTo>
                  <a:cubicBezTo>
                    <a:pt x="20272" y="79560"/>
                    <a:pt x="20551" y="71427"/>
                    <a:pt x="24737" y="55422"/>
                  </a:cubicBezTo>
                  <a:lnTo>
                    <a:pt x="39529" y="55422"/>
                  </a:lnTo>
                  <a:close/>
                  <a:moveTo>
                    <a:pt x="26412" y="49650"/>
                  </a:moveTo>
                  <a:cubicBezTo>
                    <a:pt x="37297" y="9770"/>
                    <a:pt x="66043" y="5835"/>
                    <a:pt x="73300" y="5835"/>
                  </a:cubicBezTo>
                  <a:cubicBezTo>
                    <a:pt x="86417" y="5835"/>
                    <a:pt x="93953" y="13444"/>
                    <a:pt x="93953" y="22364"/>
                  </a:cubicBezTo>
                  <a:cubicBezTo>
                    <a:pt x="93953" y="49650"/>
                    <a:pt x="49298" y="49650"/>
                    <a:pt x="37855" y="49650"/>
                  </a:cubicBezTo>
                  <a:lnTo>
                    <a:pt x="26412" y="49650"/>
                  </a:lnTo>
                  <a:close/>
                </a:path>
              </a:pathLst>
            </a:custGeom>
            <a:solidFill>
              <a:srgbClr val="000000"/>
            </a:solidFill>
            <a:ln w="279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l-GR"/>
            </a:p>
          </p:txBody>
        </p:sp>
        <p:sp>
          <p:nvSpPr>
            <p:cNvPr id="89" name="Ελεύθερη σχεδίαση: Σχήμα 88">
              <a:extLst>
                <a:ext uri="{FF2B5EF4-FFF2-40B4-BE49-F238E27FC236}">
                  <a16:creationId xmlns:a16="http://schemas.microsoft.com/office/drawing/2014/main" id="{E85DDE7A-A63F-EEB0-700E-8C5B4153B0A9}"/>
                </a:ext>
              </a:extLst>
            </p:cNvPr>
            <p:cNvSpPr/>
            <p:nvPr>
              <p:custDataLst>
                <p:tags r:id="rId29"/>
              </p:custDataLst>
            </p:nvPr>
          </p:nvSpPr>
          <p:spPr>
            <a:xfrm>
              <a:off x="11672255" y="2756165"/>
              <a:ext cx="100418" cy="80992"/>
            </a:xfrm>
            <a:custGeom>
              <a:avLst/>
              <a:gdLst>
                <a:gd name="connsiteX0" fmla="*/ 34957 w 100418"/>
                <a:gd name="connsiteY0" fmla="*/ 5385 h 80992"/>
                <a:gd name="connsiteX1" fmla="*/ 35347 w 100418"/>
                <a:gd name="connsiteY1" fmla="*/ 2630 h 80992"/>
                <a:gd name="connsiteX2" fmla="*/ 32222 w 100418"/>
                <a:gd name="connsiteY2" fmla="*/ 59 h 80992"/>
                <a:gd name="connsiteX3" fmla="*/ 19523 w 100418"/>
                <a:gd name="connsiteY3" fmla="*/ 977 h 80992"/>
                <a:gd name="connsiteX4" fmla="*/ 8582 w 100418"/>
                <a:gd name="connsiteY4" fmla="*/ 1896 h 80992"/>
                <a:gd name="connsiteX5" fmla="*/ 3112 w 100418"/>
                <a:gd name="connsiteY5" fmla="*/ 6120 h 80992"/>
                <a:gd name="connsiteX6" fmla="*/ 8191 w 100418"/>
                <a:gd name="connsiteY6" fmla="*/ 8691 h 80992"/>
                <a:gd name="connsiteX7" fmla="*/ 17569 w 100418"/>
                <a:gd name="connsiteY7" fmla="*/ 11446 h 80992"/>
                <a:gd name="connsiteX8" fmla="*/ 15811 w 100418"/>
                <a:gd name="connsiteY8" fmla="*/ 18609 h 80992"/>
                <a:gd name="connsiteX9" fmla="*/ 6042 w 100418"/>
                <a:gd name="connsiteY9" fmla="*/ 55707 h 80992"/>
                <a:gd name="connsiteX10" fmla="*/ 181 w 100418"/>
                <a:gd name="connsiteY10" fmla="*/ 78481 h 80992"/>
                <a:gd name="connsiteX11" fmla="*/ 3893 w 100418"/>
                <a:gd name="connsiteY11" fmla="*/ 81052 h 80992"/>
                <a:gd name="connsiteX12" fmla="*/ 7019 w 100418"/>
                <a:gd name="connsiteY12" fmla="*/ 81052 h 80992"/>
                <a:gd name="connsiteX13" fmla="*/ 70123 w 100418"/>
                <a:gd name="connsiteY13" fmla="*/ 52402 h 80992"/>
                <a:gd name="connsiteX14" fmla="*/ 100600 w 100418"/>
                <a:gd name="connsiteY14" fmla="*/ 5936 h 80992"/>
                <a:gd name="connsiteX15" fmla="*/ 93958 w 100418"/>
                <a:gd name="connsiteY15" fmla="*/ 59 h 80992"/>
                <a:gd name="connsiteX16" fmla="*/ 83994 w 100418"/>
                <a:gd name="connsiteY16" fmla="*/ 10344 h 80992"/>
                <a:gd name="connsiteX17" fmla="*/ 16788 w 100418"/>
                <a:gd name="connsiteY17" fmla="*/ 73706 h 80992"/>
                <a:gd name="connsiteX18" fmla="*/ 34957 w 100418"/>
                <a:gd name="connsiteY18" fmla="*/ 5385 h 80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00418" h="80992">
                  <a:moveTo>
                    <a:pt x="34957" y="5385"/>
                  </a:moveTo>
                  <a:cubicBezTo>
                    <a:pt x="35152" y="4651"/>
                    <a:pt x="35347" y="3549"/>
                    <a:pt x="35347" y="2630"/>
                  </a:cubicBezTo>
                  <a:cubicBezTo>
                    <a:pt x="35347" y="2447"/>
                    <a:pt x="35347" y="59"/>
                    <a:pt x="32222" y="59"/>
                  </a:cubicBezTo>
                  <a:cubicBezTo>
                    <a:pt x="32026" y="59"/>
                    <a:pt x="20890" y="977"/>
                    <a:pt x="19523" y="977"/>
                  </a:cubicBezTo>
                  <a:cubicBezTo>
                    <a:pt x="15811" y="1345"/>
                    <a:pt x="12294" y="1528"/>
                    <a:pt x="8582" y="1896"/>
                  </a:cubicBezTo>
                  <a:cubicBezTo>
                    <a:pt x="5456" y="2079"/>
                    <a:pt x="3112" y="2263"/>
                    <a:pt x="3112" y="6120"/>
                  </a:cubicBezTo>
                  <a:cubicBezTo>
                    <a:pt x="3112" y="8691"/>
                    <a:pt x="5847" y="8691"/>
                    <a:pt x="8191" y="8691"/>
                  </a:cubicBezTo>
                  <a:cubicBezTo>
                    <a:pt x="17569" y="8691"/>
                    <a:pt x="17569" y="9793"/>
                    <a:pt x="17569" y="11446"/>
                  </a:cubicBezTo>
                  <a:cubicBezTo>
                    <a:pt x="17569" y="12548"/>
                    <a:pt x="16592" y="16221"/>
                    <a:pt x="15811" y="18609"/>
                  </a:cubicBezTo>
                  <a:lnTo>
                    <a:pt x="6042" y="55707"/>
                  </a:lnTo>
                  <a:cubicBezTo>
                    <a:pt x="1158" y="74073"/>
                    <a:pt x="181" y="77746"/>
                    <a:pt x="181" y="78481"/>
                  </a:cubicBezTo>
                  <a:cubicBezTo>
                    <a:pt x="181" y="81052"/>
                    <a:pt x="3112" y="81052"/>
                    <a:pt x="3893" y="81052"/>
                  </a:cubicBezTo>
                  <a:lnTo>
                    <a:pt x="7019" y="81052"/>
                  </a:lnTo>
                  <a:cubicBezTo>
                    <a:pt x="24407" y="78481"/>
                    <a:pt x="49219" y="69849"/>
                    <a:pt x="70123" y="52402"/>
                  </a:cubicBezTo>
                  <a:cubicBezTo>
                    <a:pt x="96693" y="30179"/>
                    <a:pt x="100600" y="6304"/>
                    <a:pt x="100600" y="5936"/>
                  </a:cubicBezTo>
                  <a:cubicBezTo>
                    <a:pt x="100600" y="2630"/>
                    <a:pt x="97865" y="59"/>
                    <a:pt x="93958" y="59"/>
                  </a:cubicBezTo>
                  <a:cubicBezTo>
                    <a:pt x="87120" y="59"/>
                    <a:pt x="85752" y="5202"/>
                    <a:pt x="83994" y="10344"/>
                  </a:cubicBezTo>
                  <a:cubicBezTo>
                    <a:pt x="76179" y="36423"/>
                    <a:pt x="50000" y="64523"/>
                    <a:pt x="16788" y="73706"/>
                  </a:cubicBezTo>
                  <a:lnTo>
                    <a:pt x="34957" y="5385"/>
                  </a:lnTo>
                  <a:close/>
                </a:path>
              </a:pathLst>
            </a:custGeom>
            <a:solidFill>
              <a:srgbClr val="000000"/>
            </a:solidFill>
            <a:ln w="279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l-GR"/>
            </a:p>
          </p:txBody>
        </p:sp>
        <p:sp>
          <p:nvSpPr>
            <p:cNvPr id="90" name="Ελεύθερη σχεδίαση: Σχήμα 89">
              <a:extLst>
                <a:ext uri="{FF2B5EF4-FFF2-40B4-BE49-F238E27FC236}">
                  <a16:creationId xmlns:a16="http://schemas.microsoft.com/office/drawing/2014/main" id="{57C0358F-141F-60CF-4ECC-2269A67A34B2}"/>
                </a:ext>
              </a:extLst>
            </p:cNvPr>
            <p:cNvSpPr/>
            <p:nvPr>
              <p:custDataLst>
                <p:tags r:id="rId30"/>
              </p:custDataLst>
            </p:nvPr>
          </p:nvSpPr>
          <p:spPr>
            <a:xfrm>
              <a:off x="11784262" y="2916238"/>
              <a:ext cx="99637" cy="82829"/>
            </a:xfrm>
            <a:custGeom>
              <a:avLst/>
              <a:gdLst>
                <a:gd name="connsiteX0" fmla="*/ 70713 w 99637"/>
                <a:gd name="connsiteY0" fmla="*/ 10901 h 82829"/>
                <a:gd name="connsiteX1" fmla="*/ 50590 w 99637"/>
                <a:gd name="connsiteY1" fmla="*/ 65 h 82829"/>
                <a:gd name="connsiteX2" fmla="*/ 185 w 99637"/>
                <a:gd name="connsiteY2" fmla="*/ 52408 h 82829"/>
                <a:gd name="connsiteX3" fmla="*/ 29686 w 99637"/>
                <a:gd name="connsiteY3" fmla="*/ 82895 h 82829"/>
                <a:gd name="connsiteX4" fmla="*/ 57428 w 99637"/>
                <a:gd name="connsiteY4" fmla="*/ 70039 h 82829"/>
                <a:gd name="connsiteX5" fmla="*/ 77551 w 99637"/>
                <a:gd name="connsiteY5" fmla="*/ 82895 h 82829"/>
                <a:gd name="connsiteX6" fmla="*/ 92985 w 99637"/>
                <a:gd name="connsiteY6" fmla="*/ 73161 h 82829"/>
                <a:gd name="connsiteX7" fmla="*/ 99823 w 99637"/>
                <a:gd name="connsiteY7" fmla="*/ 54795 h 82829"/>
                <a:gd name="connsiteX8" fmla="*/ 96697 w 99637"/>
                <a:gd name="connsiteY8" fmla="*/ 52408 h 82829"/>
                <a:gd name="connsiteX9" fmla="*/ 92399 w 99637"/>
                <a:gd name="connsiteY9" fmla="*/ 58101 h 82829"/>
                <a:gd name="connsiteX10" fmla="*/ 78137 w 99637"/>
                <a:gd name="connsiteY10" fmla="*/ 77752 h 82829"/>
                <a:gd name="connsiteX11" fmla="*/ 71690 w 99637"/>
                <a:gd name="connsiteY11" fmla="*/ 68753 h 82829"/>
                <a:gd name="connsiteX12" fmla="*/ 74620 w 99637"/>
                <a:gd name="connsiteY12" fmla="*/ 54244 h 82829"/>
                <a:gd name="connsiteX13" fmla="*/ 78918 w 99637"/>
                <a:gd name="connsiteY13" fmla="*/ 37715 h 82829"/>
                <a:gd name="connsiteX14" fmla="*/ 82826 w 99637"/>
                <a:gd name="connsiteY14" fmla="*/ 23757 h 82829"/>
                <a:gd name="connsiteX15" fmla="*/ 86342 w 99637"/>
                <a:gd name="connsiteY15" fmla="*/ 9432 h 82829"/>
                <a:gd name="connsiteX16" fmla="*/ 79700 w 99637"/>
                <a:gd name="connsiteY16" fmla="*/ 3555 h 82829"/>
                <a:gd name="connsiteX17" fmla="*/ 70713 w 99637"/>
                <a:gd name="connsiteY17" fmla="*/ 10901 h 82829"/>
                <a:gd name="connsiteX18" fmla="*/ 58210 w 99637"/>
                <a:gd name="connsiteY18" fmla="*/ 58101 h 82829"/>
                <a:gd name="connsiteX19" fmla="*/ 48246 w 99637"/>
                <a:gd name="connsiteY19" fmla="*/ 70406 h 82829"/>
                <a:gd name="connsiteX20" fmla="*/ 30272 w 99637"/>
                <a:gd name="connsiteY20" fmla="*/ 77752 h 82829"/>
                <a:gd name="connsiteX21" fmla="*/ 16010 w 99637"/>
                <a:gd name="connsiteY21" fmla="*/ 59938 h 82829"/>
                <a:gd name="connsiteX22" fmla="*/ 26169 w 99637"/>
                <a:gd name="connsiteY22" fmla="*/ 22655 h 82829"/>
                <a:gd name="connsiteX23" fmla="*/ 50590 w 99637"/>
                <a:gd name="connsiteY23" fmla="*/ 5208 h 82829"/>
                <a:gd name="connsiteX24" fmla="*/ 67978 w 99637"/>
                <a:gd name="connsiteY24" fmla="*/ 21186 h 82829"/>
                <a:gd name="connsiteX25" fmla="*/ 67392 w 99637"/>
                <a:gd name="connsiteY25" fmla="*/ 23757 h 82829"/>
                <a:gd name="connsiteX26" fmla="*/ 58210 w 99637"/>
                <a:gd name="connsiteY26" fmla="*/ 58101 h 82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99637" h="82829">
                  <a:moveTo>
                    <a:pt x="70713" y="10901"/>
                  </a:moveTo>
                  <a:cubicBezTo>
                    <a:pt x="66610" y="4840"/>
                    <a:pt x="59968" y="65"/>
                    <a:pt x="50590" y="65"/>
                  </a:cubicBezTo>
                  <a:cubicBezTo>
                    <a:pt x="25583" y="65"/>
                    <a:pt x="185" y="25961"/>
                    <a:pt x="185" y="52408"/>
                  </a:cubicBezTo>
                  <a:cubicBezTo>
                    <a:pt x="185" y="70222"/>
                    <a:pt x="12884" y="82895"/>
                    <a:pt x="29686" y="82895"/>
                  </a:cubicBezTo>
                  <a:cubicBezTo>
                    <a:pt x="40236" y="82895"/>
                    <a:pt x="49613" y="77201"/>
                    <a:pt x="57428" y="70039"/>
                  </a:cubicBezTo>
                  <a:cubicBezTo>
                    <a:pt x="61140" y="81058"/>
                    <a:pt x="72471" y="82895"/>
                    <a:pt x="77551" y="82895"/>
                  </a:cubicBezTo>
                  <a:cubicBezTo>
                    <a:pt x="84584" y="82895"/>
                    <a:pt x="89468" y="78854"/>
                    <a:pt x="92985" y="73161"/>
                  </a:cubicBezTo>
                  <a:cubicBezTo>
                    <a:pt x="97283" y="65998"/>
                    <a:pt x="99823" y="55530"/>
                    <a:pt x="99823" y="54795"/>
                  </a:cubicBezTo>
                  <a:cubicBezTo>
                    <a:pt x="99823" y="52408"/>
                    <a:pt x="97283" y="52408"/>
                    <a:pt x="96697" y="52408"/>
                  </a:cubicBezTo>
                  <a:cubicBezTo>
                    <a:pt x="93962" y="52408"/>
                    <a:pt x="93766" y="53142"/>
                    <a:pt x="92399" y="58101"/>
                  </a:cubicBezTo>
                  <a:cubicBezTo>
                    <a:pt x="90054" y="66917"/>
                    <a:pt x="86342" y="77752"/>
                    <a:pt x="78137" y="77752"/>
                  </a:cubicBezTo>
                  <a:cubicBezTo>
                    <a:pt x="73057" y="77752"/>
                    <a:pt x="71690" y="73712"/>
                    <a:pt x="71690" y="68753"/>
                  </a:cubicBezTo>
                  <a:cubicBezTo>
                    <a:pt x="71690" y="65631"/>
                    <a:pt x="73253" y="59019"/>
                    <a:pt x="74620" y="54244"/>
                  </a:cubicBezTo>
                  <a:cubicBezTo>
                    <a:pt x="75988" y="49285"/>
                    <a:pt x="77942" y="41755"/>
                    <a:pt x="78918" y="37715"/>
                  </a:cubicBezTo>
                  <a:lnTo>
                    <a:pt x="82826" y="23757"/>
                  </a:lnTo>
                  <a:cubicBezTo>
                    <a:pt x="83998" y="18982"/>
                    <a:pt x="86342" y="10350"/>
                    <a:pt x="86342" y="9432"/>
                  </a:cubicBezTo>
                  <a:cubicBezTo>
                    <a:pt x="86342" y="5391"/>
                    <a:pt x="82826" y="3555"/>
                    <a:pt x="79700" y="3555"/>
                  </a:cubicBezTo>
                  <a:cubicBezTo>
                    <a:pt x="76379" y="3555"/>
                    <a:pt x="71885" y="5759"/>
                    <a:pt x="70713" y="10901"/>
                  </a:cubicBezTo>
                  <a:close/>
                  <a:moveTo>
                    <a:pt x="58210" y="58101"/>
                  </a:moveTo>
                  <a:cubicBezTo>
                    <a:pt x="56842" y="63243"/>
                    <a:pt x="52544" y="66917"/>
                    <a:pt x="48246" y="70406"/>
                  </a:cubicBezTo>
                  <a:cubicBezTo>
                    <a:pt x="46487" y="71875"/>
                    <a:pt x="38673" y="77752"/>
                    <a:pt x="30272" y="77752"/>
                  </a:cubicBezTo>
                  <a:cubicBezTo>
                    <a:pt x="23043" y="77752"/>
                    <a:pt x="16010" y="72977"/>
                    <a:pt x="16010" y="59938"/>
                  </a:cubicBezTo>
                  <a:cubicBezTo>
                    <a:pt x="16010" y="50204"/>
                    <a:pt x="21676" y="30001"/>
                    <a:pt x="26169" y="22655"/>
                  </a:cubicBezTo>
                  <a:cubicBezTo>
                    <a:pt x="35156" y="7962"/>
                    <a:pt x="45120" y="5208"/>
                    <a:pt x="50590" y="5208"/>
                  </a:cubicBezTo>
                  <a:cubicBezTo>
                    <a:pt x="64266" y="5208"/>
                    <a:pt x="67978" y="19166"/>
                    <a:pt x="67978" y="21186"/>
                  </a:cubicBezTo>
                  <a:cubicBezTo>
                    <a:pt x="67978" y="21920"/>
                    <a:pt x="67587" y="23206"/>
                    <a:pt x="67392" y="23757"/>
                  </a:cubicBezTo>
                  <a:lnTo>
                    <a:pt x="58210" y="58101"/>
                  </a:lnTo>
                  <a:close/>
                </a:path>
              </a:pathLst>
            </a:custGeom>
            <a:solidFill>
              <a:srgbClr val="000000"/>
            </a:solidFill>
            <a:ln w="279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l-GR"/>
            </a:p>
          </p:txBody>
        </p:sp>
        <p:sp>
          <p:nvSpPr>
            <p:cNvPr id="91" name="Ελεύθερη σχεδίαση: Σχήμα 90">
              <a:extLst>
                <a:ext uri="{FF2B5EF4-FFF2-40B4-BE49-F238E27FC236}">
                  <a16:creationId xmlns:a16="http://schemas.microsoft.com/office/drawing/2014/main" id="{E58F4555-1BFA-0E11-5245-DD2F2A398EDC}"/>
                </a:ext>
              </a:extLst>
            </p:cNvPr>
            <p:cNvSpPr/>
            <p:nvPr>
              <p:custDataLst>
                <p:tags r:id="rId31"/>
              </p:custDataLst>
            </p:nvPr>
          </p:nvSpPr>
          <p:spPr>
            <a:xfrm>
              <a:off x="12000515" y="2836081"/>
              <a:ext cx="185598" cy="61394"/>
            </a:xfrm>
            <a:custGeom>
              <a:avLst/>
              <a:gdLst>
                <a:gd name="connsiteX0" fmla="*/ 176303 w 185598"/>
                <a:gd name="connsiteY0" fmla="*/ 10557 h 61394"/>
                <a:gd name="connsiteX1" fmla="*/ 185792 w 185598"/>
                <a:gd name="connsiteY1" fmla="*/ 5310 h 61394"/>
                <a:gd name="connsiteX2" fmla="*/ 176582 w 185598"/>
                <a:gd name="connsiteY2" fmla="*/ 63 h 61394"/>
                <a:gd name="connsiteX3" fmla="*/ 9403 w 185598"/>
                <a:gd name="connsiteY3" fmla="*/ 63 h 61394"/>
                <a:gd name="connsiteX4" fmla="*/ 193 w 185598"/>
                <a:gd name="connsiteY4" fmla="*/ 5310 h 61394"/>
                <a:gd name="connsiteX5" fmla="*/ 9682 w 185598"/>
                <a:gd name="connsiteY5" fmla="*/ 10557 h 61394"/>
                <a:gd name="connsiteX6" fmla="*/ 176303 w 185598"/>
                <a:gd name="connsiteY6" fmla="*/ 10557 h 61394"/>
                <a:gd name="connsiteX7" fmla="*/ 176582 w 185598"/>
                <a:gd name="connsiteY7" fmla="*/ 61457 h 61394"/>
                <a:gd name="connsiteX8" fmla="*/ 185792 w 185598"/>
                <a:gd name="connsiteY8" fmla="*/ 56209 h 61394"/>
                <a:gd name="connsiteX9" fmla="*/ 176303 w 185598"/>
                <a:gd name="connsiteY9" fmla="*/ 50962 h 61394"/>
                <a:gd name="connsiteX10" fmla="*/ 9682 w 185598"/>
                <a:gd name="connsiteY10" fmla="*/ 50962 h 61394"/>
                <a:gd name="connsiteX11" fmla="*/ 193 w 185598"/>
                <a:gd name="connsiteY11" fmla="*/ 56209 h 61394"/>
                <a:gd name="connsiteX12" fmla="*/ 9403 w 185598"/>
                <a:gd name="connsiteY12" fmla="*/ 61457 h 61394"/>
                <a:gd name="connsiteX13" fmla="*/ 176582 w 185598"/>
                <a:gd name="connsiteY13" fmla="*/ 61457 h 61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85598" h="61394">
                  <a:moveTo>
                    <a:pt x="176303" y="10557"/>
                  </a:moveTo>
                  <a:cubicBezTo>
                    <a:pt x="180489" y="10557"/>
                    <a:pt x="185792" y="10557"/>
                    <a:pt x="185792" y="5310"/>
                  </a:cubicBezTo>
                  <a:cubicBezTo>
                    <a:pt x="185792" y="63"/>
                    <a:pt x="180489" y="63"/>
                    <a:pt x="176582" y="63"/>
                  </a:cubicBezTo>
                  <a:lnTo>
                    <a:pt x="9403" y="63"/>
                  </a:lnTo>
                  <a:cubicBezTo>
                    <a:pt x="5496" y="63"/>
                    <a:pt x="193" y="63"/>
                    <a:pt x="193" y="5310"/>
                  </a:cubicBezTo>
                  <a:cubicBezTo>
                    <a:pt x="193" y="10557"/>
                    <a:pt x="5496" y="10557"/>
                    <a:pt x="9682" y="10557"/>
                  </a:cubicBezTo>
                  <a:lnTo>
                    <a:pt x="176303" y="10557"/>
                  </a:lnTo>
                  <a:close/>
                  <a:moveTo>
                    <a:pt x="176582" y="61457"/>
                  </a:moveTo>
                  <a:cubicBezTo>
                    <a:pt x="180489" y="61457"/>
                    <a:pt x="185792" y="61457"/>
                    <a:pt x="185792" y="56209"/>
                  </a:cubicBezTo>
                  <a:cubicBezTo>
                    <a:pt x="185792" y="50962"/>
                    <a:pt x="180489" y="50962"/>
                    <a:pt x="176303" y="50962"/>
                  </a:cubicBezTo>
                  <a:lnTo>
                    <a:pt x="9682" y="50962"/>
                  </a:lnTo>
                  <a:cubicBezTo>
                    <a:pt x="5496" y="50962"/>
                    <a:pt x="193" y="50962"/>
                    <a:pt x="193" y="56209"/>
                  </a:cubicBezTo>
                  <a:cubicBezTo>
                    <a:pt x="193" y="61457"/>
                    <a:pt x="5496" y="61457"/>
                    <a:pt x="9403" y="61457"/>
                  </a:cubicBezTo>
                  <a:lnTo>
                    <a:pt x="176582" y="61457"/>
                  </a:lnTo>
                  <a:close/>
                </a:path>
              </a:pathLst>
            </a:custGeom>
            <a:solidFill>
              <a:srgbClr val="000000"/>
            </a:solidFill>
            <a:ln w="279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l-GR"/>
            </a:p>
          </p:txBody>
        </p:sp>
        <p:sp>
          <p:nvSpPr>
            <p:cNvPr id="92" name="Ελεύθερη σχεδίαση: Σχήμα 91">
              <a:extLst>
                <a:ext uri="{FF2B5EF4-FFF2-40B4-BE49-F238E27FC236}">
                  <a16:creationId xmlns:a16="http://schemas.microsoft.com/office/drawing/2014/main" id="{F84EA812-D652-5922-39CD-3B3D772DC58F}"/>
                </a:ext>
              </a:extLst>
            </p:cNvPr>
            <p:cNvSpPr/>
            <p:nvPr>
              <p:custDataLst>
                <p:tags r:id="rId32"/>
              </p:custDataLst>
            </p:nvPr>
          </p:nvSpPr>
          <p:spPr>
            <a:xfrm>
              <a:off x="12291209" y="2745826"/>
              <a:ext cx="114429" cy="189691"/>
            </a:xfrm>
            <a:custGeom>
              <a:avLst/>
              <a:gdLst>
                <a:gd name="connsiteX0" fmla="*/ 62163 w 114429"/>
                <a:gd name="connsiteY0" fmla="*/ 71952 h 189691"/>
                <a:gd name="connsiteX1" fmla="*/ 204 w 114429"/>
                <a:gd name="connsiteY1" fmla="*/ 145677 h 189691"/>
                <a:gd name="connsiteX2" fmla="*/ 44301 w 114429"/>
                <a:gd name="connsiteY2" fmla="*/ 189755 h 189691"/>
                <a:gd name="connsiteX3" fmla="*/ 100120 w 114429"/>
                <a:gd name="connsiteY3" fmla="*/ 112356 h 189691"/>
                <a:gd name="connsiteX4" fmla="*/ 79467 w 114429"/>
                <a:gd name="connsiteY4" fmla="*/ 63556 h 189691"/>
                <a:gd name="connsiteX5" fmla="*/ 52953 w 114429"/>
                <a:gd name="connsiteY5" fmla="*/ 20527 h 189691"/>
                <a:gd name="connsiteX6" fmla="*/ 68303 w 114429"/>
                <a:gd name="connsiteY6" fmla="*/ 8459 h 189691"/>
                <a:gd name="connsiteX7" fmla="*/ 88119 w 114429"/>
                <a:gd name="connsiteY7" fmla="*/ 15542 h 189691"/>
                <a:gd name="connsiteX8" fmla="*/ 103469 w 114429"/>
                <a:gd name="connsiteY8" fmla="*/ 22102 h 189691"/>
                <a:gd name="connsiteX9" fmla="*/ 114633 w 114429"/>
                <a:gd name="connsiteY9" fmla="*/ 11607 h 189691"/>
                <a:gd name="connsiteX10" fmla="*/ 100120 w 114429"/>
                <a:gd name="connsiteY10" fmla="*/ 2949 h 189691"/>
                <a:gd name="connsiteX11" fmla="*/ 77234 w 114429"/>
                <a:gd name="connsiteY11" fmla="*/ 63 h 189691"/>
                <a:gd name="connsiteX12" fmla="*/ 45417 w 114429"/>
                <a:gd name="connsiteY12" fmla="*/ 27087 h 189691"/>
                <a:gd name="connsiteX13" fmla="*/ 62163 w 114429"/>
                <a:gd name="connsiteY13" fmla="*/ 71952 h 189691"/>
                <a:gd name="connsiteX14" fmla="*/ 65512 w 114429"/>
                <a:gd name="connsiteY14" fmla="*/ 77724 h 189691"/>
                <a:gd name="connsiteX15" fmla="*/ 80862 w 114429"/>
                <a:gd name="connsiteY15" fmla="*/ 122851 h 189691"/>
                <a:gd name="connsiteX16" fmla="*/ 44301 w 114429"/>
                <a:gd name="connsiteY16" fmla="*/ 183983 h 189691"/>
                <a:gd name="connsiteX17" fmla="*/ 17507 w 114429"/>
                <a:gd name="connsiteY17" fmla="*/ 153023 h 189691"/>
                <a:gd name="connsiteX18" fmla="*/ 65512 w 114429"/>
                <a:gd name="connsiteY18" fmla="*/ 77724 h 1896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14429" h="189691">
                  <a:moveTo>
                    <a:pt x="62163" y="71952"/>
                  </a:moveTo>
                  <a:cubicBezTo>
                    <a:pt x="27276" y="79823"/>
                    <a:pt x="204" y="113930"/>
                    <a:pt x="204" y="145677"/>
                  </a:cubicBezTo>
                  <a:cubicBezTo>
                    <a:pt x="204" y="170864"/>
                    <a:pt x="18066" y="189755"/>
                    <a:pt x="44301" y="189755"/>
                  </a:cubicBezTo>
                  <a:cubicBezTo>
                    <a:pt x="76955" y="189755"/>
                    <a:pt x="100120" y="148563"/>
                    <a:pt x="100120" y="112356"/>
                  </a:cubicBezTo>
                  <a:cubicBezTo>
                    <a:pt x="100120" y="88481"/>
                    <a:pt x="88956" y="75362"/>
                    <a:pt x="79467" y="63556"/>
                  </a:cubicBezTo>
                  <a:cubicBezTo>
                    <a:pt x="69419" y="51749"/>
                    <a:pt x="52953" y="32072"/>
                    <a:pt x="52953" y="20527"/>
                  </a:cubicBezTo>
                  <a:cubicBezTo>
                    <a:pt x="52953" y="14755"/>
                    <a:pt x="58535" y="8459"/>
                    <a:pt x="68303" y="8459"/>
                  </a:cubicBezTo>
                  <a:cubicBezTo>
                    <a:pt x="76676" y="8459"/>
                    <a:pt x="82258" y="11869"/>
                    <a:pt x="88119" y="15542"/>
                  </a:cubicBezTo>
                  <a:cubicBezTo>
                    <a:pt x="93701" y="18691"/>
                    <a:pt x="99283" y="22102"/>
                    <a:pt x="103469" y="22102"/>
                  </a:cubicBezTo>
                  <a:cubicBezTo>
                    <a:pt x="110447" y="22102"/>
                    <a:pt x="114633" y="15805"/>
                    <a:pt x="114633" y="11607"/>
                  </a:cubicBezTo>
                  <a:cubicBezTo>
                    <a:pt x="114633" y="5835"/>
                    <a:pt x="110167" y="5048"/>
                    <a:pt x="100120" y="2949"/>
                  </a:cubicBezTo>
                  <a:cubicBezTo>
                    <a:pt x="85607" y="63"/>
                    <a:pt x="81700" y="63"/>
                    <a:pt x="77234" y="63"/>
                  </a:cubicBezTo>
                  <a:cubicBezTo>
                    <a:pt x="55465" y="63"/>
                    <a:pt x="45417" y="11345"/>
                    <a:pt x="45417" y="27087"/>
                  </a:cubicBezTo>
                  <a:cubicBezTo>
                    <a:pt x="45417" y="41254"/>
                    <a:pt x="53511" y="55947"/>
                    <a:pt x="62163" y="71952"/>
                  </a:cubicBezTo>
                  <a:close/>
                  <a:moveTo>
                    <a:pt x="65512" y="77724"/>
                  </a:moveTo>
                  <a:cubicBezTo>
                    <a:pt x="72489" y="89793"/>
                    <a:pt x="80862" y="103960"/>
                    <a:pt x="80862" y="122851"/>
                  </a:cubicBezTo>
                  <a:cubicBezTo>
                    <a:pt x="80862" y="140167"/>
                    <a:pt x="70257" y="183983"/>
                    <a:pt x="44301" y="183983"/>
                  </a:cubicBezTo>
                  <a:cubicBezTo>
                    <a:pt x="28950" y="183983"/>
                    <a:pt x="17507" y="172963"/>
                    <a:pt x="17507" y="153023"/>
                  </a:cubicBezTo>
                  <a:cubicBezTo>
                    <a:pt x="17507" y="136494"/>
                    <a:pt x="27834" y="87169"/>
                    <a:pt x="65512" y="77724"/>
                  </a:cubicBezTo>
                  <a:close/>
                </a:path>
              </a:pathLst>
            </a:custGeom>
            <a:solidFill>
              <a:srgbClr val="000000"/>
            </a:solidFill>
            <a:ln w="279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l-GR"/>
            </a:p>
          </p:txBody>
        </p:sp>
        <p:sp>
          <p:nvSpPr>
            <p:cNvPr id="93" name="Ελεύθερη σχεδίαση: Σχήμα 92">
              <a:extLst>
                <a:ext uri="{FF2B5EF4-FFF2-40B4-BE49-F238E27FC236}">
                  <a16:creationId xmlns:a16="http://schemas.microsoft.com/office/drawing/2014/main" id="{2EC132B7-E5B9-6C95-9684-D529C420BD1A}"/>
                </a:ext>
              </a:extLst>
            </p:cNvPr>
            <p:cNvSpPr/>
            <p:nvPr>
              <p:custDataLst>
                <p:tags r:id="rId33"/>
              </p:custDataLst>
            </p:nvPr>
          </p:nvSpPr>
          <p:spPr>
            <a:xfrm>
              <a:off x="12542706" y="2756165"/>
              <a:ext cx="100418" cy="80992"/>
            </a:xfrm>
            <a:custGeom>
              <a:avLst/>
              <a:gdLst>
                <a:gd name="connsiteX0" fmla="*/ 34988 w 100418"/>
                <a:gd name="connsiteY0" fmla="*/ 5385 h 80992"/>
                <a:gd name="connsiteX1" fmla="*/ 35379 w 100418"/>
                <a:gd name="connsiteY1" fmla="*/ 2630 h 80992"/>
                <a:gd name="connsiteX2" fmla="*/ 32253 w 100418"/>
                <a:gd name="connsiteY2" fmla="*/ 59 h 80992"/>
                <a:gd name="connsiteX3" fmla="*/ 19554 w 100418"/>
                <a:gd name="connsiteY3" fmla="*/ 977 h 80992"/>
                <a:gd name="connsiteX4" fmla="*/ 8613 w 100418"/>
                <a:gd name="connsiteY4" fmla="*/ 1896 h 80992"/>
                <a:gd name="connsiteX5" fmla="*/ 3143 w 100418"/>
                <a:gd name="connsiteY5" fmla="*/ 6120 h 80992"/>
                <a:gd name="connsiteX6" fmla="*/ 8222 w 100418"/>
                <a:gd name="connsiteY6" fmla="*/ 8691 h 80992"/>
                <a:gd name="connsiteX7" fmla="*/ 17600 w 100418"/>
                <a:gd name="connsiteY7" fmla="*/ 11446 h 80992"/>
                <a:gd name="connsiteX8" fmla="*/ 15842 w 100418"/>
                <a:gd name="connsiteY8" fmla="*/ 18609 h 80992"/>
                <a:gd name="connsiteX9" fmla="*/ 6073 w 100418"/>
                <a:gd name="connsiteY9" fmla="*/ 55707 h 80992"/>
                <a:gd name="connsiteX10" fmla="*/ 212 w 100418"/>
                <a:gd name="connsiteY10" fmla="*/ 78481 h 80992"/>
                <a:gd name="connsiteX11" fmla="*/ 3924 w 100418"/>
                <a:gd name="connsiteY11" fmla="*/ 81052 h 80992"/>
                <a:gd name="connsiteX12" fmla="*/ 7050 w 100418"/>
                <a:gd name="connsiteY12" fmla="*/ 81052 h 80992"/>
                <a:gd name="connsiteX13" fmla="*/ 70154 w 100418"/>
                <a:gd name="connsiteY13" fmla="*/ 52402 h 80992"/>
                <a:gd name="connsiteX14" fmla="*/ 100631 w 100418"/>
                <a:gd name="connsiteY14" fmla="*/ 5936 h 80992"/>
                <a:gd name="connsiteX15" fmla="*/ 93989 w 100418"/>
                <a:gd name="connsiteY15" fmla="*/ 59 h 80992"/>
                <a:gd name="connsiteX16" fmla="*/ 84025 w 100418"/>
                <a:gd name="connsiteY16" fmla="*/ 10344 h 80992"/>
                <a:gd name="connsiteX17" fmla="*/ 16819 w 100418"/>
                <a:gd name="connsiteY17" fmla="*/ 73706 h 80992"/>
                <a:gd name="connsiteX18" fmla="*/ 34988 w 100418"/>
                <a:gd name="connsiteY18" fmla="*/ 5385 h 80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00418" h="80992">
                  <a:moveTo>
                    <a:pt x="34988" y="5385"/>
                  </a:moveTo>
                  <a:cubicBezTo>
                    <a:pt x="35183" y="4651"/>
                    <a:pt x="35379" y="3549"/>
                    <a:pt x="35379" y="2630"/>
                  </a:cubicBezTo>
                  <a:cubicBezTo>
                    <a:pt x="35379" y="2447"/>
                    <a:pt x="35379" y="59"/>
                    <a:pt x="32253" y="59"/>
                  </a:cubicBezTo>
                  <a:cubicBezTo>
                    <a:pt x="32057" y="59"/>
                    <a:pt x="20921" y="977"/>
                    <a:pt x="19554" y="977"/>
                  </a:cubicBezTo>
                  <a:cubicBezTo>
                    <a:pt x="15842" y="1345"/>
                    <a:pt x="12325" y="1528"/>
                    <a:pt x="8613" y="1896"/>
                  </a:cubicBezTo>
                  <a:cubicBezTo>
                    <a:pt x="5487" y="2079"/>
                    <a:pt x="3143" y="2263"/>
                    <a:pt x="3143" y="6120"/>
                  </a:cubicBezTo>
                  <a:cubicBezTo>
                    <a:pt x="3143" y="8691"/>
                    <a:pt x="5878" y="8691"/>
                    <a:pt x="8222" y="8691"/>
                  </a:cubicBezTo>
                  <a:cubicBezTo>
                    <a:pt x="17600" y="8691"/>
                    <a:pt x="17600" y="9793"/>
                    <a:pt x="17600" y="11446"/>
                  </a:cubicBezTo>
                  <a:cubicBezTo>
                    <a:pt x="17600" y="12548"/>
                    <a:pt x="16623" y="16221"/>
                    <a:pt x="15842" y="18609"/>
                  </a:cubicBezTo>
                  <a:lnTo>
                    <a:pt x="6073" y="55707"/>
                  </a:lnTo>
                  <a:cubicBezTo>
                    <a:pt x="1189" y="74073"/>
                    <a:pt x="212" y="77746"/>
                    <a:pt x="212" y="78481"/>
                  </a:cubicBezTo>
                  <a:cubicBezTo>
                    <a:pt x="212" y="81052"/>
                    <a:pt x="3143" y="81052"/>
                    <a:pt x="3924" y="81052"/>
                  </a:cubicBezTo>
                  <a:lnTo>
                    <a:pt x="7050" y="81052"/>
                  </a:lnTo>
                  <a:cubicBezTo>
                    <a:pt x="24438" y="78481"/>
                    <a:pt x="49250" y="69849"/>
                    <a:pt x="70154" y="52402"/>
                  </a:cubicBezTo>
                  <a:cubicBezTo>
                    <a:pt x="96724" y="30179"/>
                    <a:pt x="100631" y="6304"/>
                    <a:pt x="100631" y="5936"/>
                  </a:cubicBezTo>
                  <a:cubicBezTo>
                    <a:pt x="100631" y="2630"/>
                    <a:pt x="97896" y="59"/>
                    <a:pt x="93989" y="59"/>
                  </a:cubicBezTo>
                  <a:cubicBezTo>
                    <a:pt x="87151" y="59"/>
                    <a:pt x="85783" y="5202"/>
                    <a:pt x="84025" y="10344"/>
                  </a:cubicBezTo>
                  <a:cubicBezTo>
                    <a:pt x="76210" y="36423"/>
                    <a:pt x="50031" y="64523"/>
                    <a:pt x="16819" y="73706"/>
                  </a:cubicBezTo>
                  <a:lnTo>
                    <a:pt x="34988" y="5385"/>
                  </a:lnTo>
                  <a:close/>
                </a:path>
              </a:pathLst>
            </a:custGeom>
            <a:solidFill>
              <a:srgbClr val="000000"/>
            </a:solidFill>
            <a:ln w="279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l-GR"/>
            </a:p>
          </p:txBody>
        </p:sp>
        <p:sp>
          <p:nvSpPr>
            <p:cNvPr id="94" name="Ελεύθερη σχεδίαση: Σχήμα 93">
              <a:extLst>
                <a:ext uri="{FF2B5EF4-FFF2-40B4-BE49-F238E27FC236}">
                  <a16:creationId xmlns:a16="http://schemas.microsoft.com/office/drawing/2014/main" id="{628D007A-A9B9-DAAF-3FF4-6A5C08434A3E}"/>
                </a:ext>
              </a:extLst>
            </p:cNvPr>
            <p:cNvSpPr/>
            <p:nvPr>
              <p:custDataLst>
                <p:tags r:id="rId34"/>
              </p:custDataLst>
            </p:nvPr>
          </p:nvSpPr>
          <p:spPr>
            <a:xfrm>
              <a:off x="12413298" y="2916238"/>
              <a:ext cx="116438" cy="120295"/>
            </a:xfrm>
            <a:custGeom>
              <a:avLst/>
              <a:gdLst>
                <a:gd name="connsiteX0" fmla="*/ 989 w 116438"/>
                <a:gd name="connsiteY0" fmla="*/ 110627 h 120295"/>
                <a:gd name="connsiteX1" fmla="*/ 208 w 116438"/>
                <a:gd name="connsiteY1" fmla="*/ 114484 h 120295"/>
                <a:gd name="connsiteX2" fmla="*/ 6850 w 116438"/>
                <a:gd name="connsiteY2" fmla="*/ 120361 h 120295"/>
                <a:gd name="connsiteX3" fmla="*/ 16228 w 116438"/>
                <a:gd name="connsiteY3" fmla="*/ 111178 h 120295"/>
                <a:gd name="connsiteX4" fmla="*/ 25215 w 116438"/>
                <a:gd name="connsiteY4" fmla="*/ 77569 h 120295"/>
                <a:gd name="connsiteX5" fmla="*/ 46119 w 116438"/>
                <a:gd name="connsiteY5" fmla="*/ 82895 h 120295"/>
                <a:gd name="connsiteX6" fmla="*/ 74252 w 116438"/>
                <a:gd name="connsiteY6" fmla="*/ 69671 h 120295"/>
                <a:gd name="connsiteX7" fmla="*/ 94375 w 116438"/>
                <a:gd name="connsiteY7" fmla="*/ 82895 h 120295"/>
                <a:gd name="connsiteX8" fmla="*/ 109809 w 116438"/>
                <a:gd name="connsiteY8" fmla="*/ 73161 h 120295"/>
                <a:gd name="connsiteX9" fmla="*/ 116647 w 116438"/>
                <a:gd name="connsiteY9" fmla="*/ 54795 h 120295"/>
                <a:gd name="connsiteX10" fmla="*/ 113521 w 116438"/>
                <a:gd name="connsiteY10" fmla="*/ 52408 h 120295"/>
                <a:gd name="connsiteX11" fmla="*/ 109223 w 116438"/>
                <a:gd name="connsiteY11" fmla="*/ 58101 h 120295"/>
                <a:gd name="connsiteX12" fmla="*/ 94961 w 116438"/>
                <a:gd name="connsiteY12" fmla="*/ 77752 h 120295"/>
                <a:gd name="connsiteX13" fmla="*/ 88514 w 116438"/>
                <a:gd name="connsiteY13" fmla="*/ 68753 h 120295"/>
                <a:gd name="connsiteX14" fmla="*/ 91444 w 116438"/>
                <a:gd name="connsiteY14" fmla="*/ 54244 h 120295"/>
                <a:gd name="connsiteX15" fmla="*/ 95743 w 116438"/>
                <a:gd name="connsiteY15" fmla="*/ 37715 h 120295"/>
                <a:gd name="connsiteX16" fmla="*/ 100236 w 116438"/>
                <a:gd name="connsiteY16" fmla="*/ 21369 h 120295"/>
                <a:gd name="connsiteX17" fmla="*/ 103557 w 116438"/>
                <a:gd name="connsiteY17" fmla="*/ 7779 h 120295"/>
                <a:gd name="connsiteX18" fmla="*/ 97110 w 116438"/>
                <a:gd name="connsiteY18" fmla="*/ 1902 h 120295"/>
                <a:gd name="connsiteX19" fmla="*/ 89100 w 116438"/>
                <a:gd name="connsiteY19" fmla="*/ 6310 h 120295"/>
                <a:gd name="connsiteX20" fmla="*/ 85974 w 116438"/>
                <a:gd name="connsiteY20" fmla="*/ 16962 h 120295"/>
                <a:gd name="connsiteX21" fmla="*/ 81872 w 116438"/>
                <a:gd name="connsiteY21" fmla="*/ 32205 h 120295"/>
                <a:gd name="connsiteX22" fmla="*/ 75815 w 116438"/>
                <a:gd name="connsiteY22" fmla="*/ 55162 h 120295"/>
                <a:gd name="connsiteX23" fmla="*/ 72689 w 116438"/>
                <a:gd name="connsiteY23" fmla="*/ 62509 h 120295"/>
                <a:gd name="connsiteX24" fmla="*/ 46901 w 116438"/>
                <a:gd name="connsiteY24" fmla="*/ 77752 h 120295"/>
                <a:gd name="connsiteX25" fmla="*/ 30881 w 116438"/>
                <a:gd name="connsiteY25" fmla="*/ 61407 h 120295"/>
                <a:gd name="connsiteX26" fmla="*/ 34202 w 116438"/>
                <a:gd name="connsiteY26" fmla="*/ 44327 h 120295"/>
                <a:gd name="connsiteX27" fmla="*/ 38500 w 116438"/>
                <a:gd name="connsiteY27" fmla="*/ 27798 h 120295"/>
                <a:gd name="connsiteX28" fmla="*/ 41235 w 116438"/>
                <a:gd name="connsiteY28" fmla="*/ 17513 h 120295"/>
                <a:gd name="connsiteX29" fmla="*/ 44166 w 116438"/>
                <a:gd name="connsiteY29" fmla="*/ 5942 h 120295"/>
                <a:gd name="connsiteX30" fmla="*/ 37523 w 116438"/>
                <a:gd name="connsiteY30" fmla="*/ 65 h 120295"/>
                <a:gd name="connsiteX31" fmla="*/ 28145 w 116438"/>
                <a:gd name="connsiteY31" fmla="*/ 8697 h 120295"/>
                <a:gd name="connsiteX32" fmla="*/ 989 w 116438"/>
                <a:gd name="connsiteY32" fmla="*/ 110627 h 1202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16438" h="120295">
                  <a:moveTo>
                    <a:pt x="989" y="110627"/>
                  </a:moveTo>
                  <a:cubicBezTo>
                    <a:pt x="208" y="113382"/>
                    <a:pt x="208" y="114300"/>
                    <a:pt x="208" y="114484"/>
                  </a:cubicBezTo>
                  <a:cubicBezTo>
                    <a:pt x="208" y="118524"/>
                    <a:pt x="3725" y="120361"/>
                    <a:pt x="6850" y="120361"/>
                  </a:cubicBezTo>
                  <a:cubicBezTo>
                    <a:pt x="13884" y="120361"/>
                    <a:pt x="15447" y="114300"/>
                    <a:pt x="16228" y="111178"/>
                  </a:cubicBezTo>
                  <a:cubicBezTo>
                    <a:pt x="16619" y="110260"/>
                    <a:pt x="20526" y="95567"/>
                    <a:pt x="25215" y="77569"/>
                  </a:cubicBezTo>
                  <a:cubicBezTo>
                    <a:pt x="31271" y="81425"/>
                    <a:pt x="39086" y="82895"/>
                    <a:pt x="46119" y="82895"/>
                  </a:cubicBezTo>
                  <a:cubicBezTo>
                    <a:pt x="62921" y="82895"/>
                    <a:pt x="73861" y="70039"/>
                    <a:pt x="74252" y="69671"/>
                  </a:cubicBezTo>
                  <a:cubicBezTo>
                    <a:pt x="77964" y="82344"/>
                    <a:pt x="91444" y="82895"/>
                    <a:pt x="94375" y="82895"/>
                  </a:cubicBezTo>
                  <a:cubicBezTo>
                    <a:pt x="101408" y="82895"/>
                    <a:pt x="106292" y="78854"/>
                    <a:pt x="109809" y="73161"/>
                  </a:cubicBezTo>
                  <a:cubicBezTo>
                    <a:pt x="114107" y="65998"/>
                    <a:pt x="116647" y="55530"/>
                    <a:pt x="116647" y="54795"/>
                  </a:cubicBezTo>
                  <a:cubicBezTo>
                    <a:pt x="116647" y="52408"/>
                    <a:pt x="114107" y="52408"/>
                    <a:pt x="113521" y="52408"/>
                  </a:cubicBezTo>
                  <a:cubicBezTo>
                    <a:pt x="110786" y="52408"/>
                    <a:pt x="110591" y="53142"/>
                    <a:pt x="109223" y="58101"/>
                  </a:cubicBezTo>
                  <a:cubicBezTo>
                    <a:pt x="106879" y="66917"/>
                    <a:pt x="103167" y="77752"/>
                    <a:pt x="94961" y="77752"/>
                  </a:cubicBezTo>
                  <a:cubicBezTo>
                    <a:pt x="89882" y="77752"/>
                    <a:pt x="88514" y="73712"/>
                    <a:pt x="88514" y="68753"/>
                  </a:cubicBezTo>
                  <a:cubicBezTo>
                    <a:pt x="88514" y="65631"/>
                    <a:pt x="90077" y="59019"/>
                    <a:pt x="91444" y="54244"/>
                  </a:cubicBezTo>
                  <a:cubicBezTo>
                    <a:pt x="92812" y="49285"/>
                    <a:pt x="94766" y="41755"/>
                    <a:pt x="95743" y="37715"/>
                  </a:cubicBezTo>
                  <a:lnTo>
                    <a:pt x="100236" y="21369"/>
                  </a:lnTo>
                  <a:cubicBezTo>
                    <a:pt x="101408" y="16778"/>
                    <a:pt x="103557" y="8697"/>
                    <a:pt x="103557" y="7779"/>
                  </a:cubicBezTo>
                  <a:cubicBezTo>
                    <a:pt x="103557" y="4106"/>
                    <a:pt x="100431" y="1902"/>
                    <a:pt x="97110" y="1902"/>
                  </a:cubicBezTo>
                  <a:cubicBezTo>
                    <a:pt x="94961" y="1902"/>
                    <a:pt x="91249" y="2820"/>
                    <a:pt x="89100" y="6310"/>
                  </a:cubicBezTo>
                  <a:cubicBezTo>
                    <a:pt x="88514" y="7412"/>
                    <a:pt x="86951" y="13289"/>
                    <a:pt x="85974" y="16962"/>
                  </a:cubicBezTo>
                  <a:lnTo>
                    <a:pt x="81872" y="32205"/>
                  </a:lnTo>
                  <a:lnTo>
                    <a:pt x="75815" y="55162"/>
                  </a:lnTo>
                  <a:cubicBezTo>
                    <a:pt x="74448" y="59754"/>
                    <a:pt x="74448" y="60121"/>
                    <a:pt x="72689" y="62509"/>
                  </a:cubicBezTo>
                  <a:cubicBezTo>
                    <a:pt x="66633" y="70590"/>
                    <a:pt x="58037" y="77752"/>
                    <a:pt x="46901" y="77752"/>
                  </a:cubicBezTo>
                  <a:cubicBezTo>
                    <a:pt x="30881" y="77752"/>
                    <a:pt x="30881" y="64713"/>
                    <a:pt x="30881" y="61407"/>
                  </a:cubicBezTo>
                  <a:cubicBezTo>
                    <a:pt x="30881" y="56632"/>
                    <a:pt x="31467" y="54244"/>
                    <a:pt x="34202" y="44327"/>
                  </a:cubicBezTo>
                  <a:cubicBezTo>
                    <a:pt x="36156" y="36246"/>
                    <a:pt x="36546" y="34960"/>
                    <a:pt x="38500" y="27798"/>
                  </a:cubicBezTo>
                  <a:lnTo>
                    <a:pt x="41235" y="17513"/>
                  </a:lnTo>
                  <a:cubicBezTo>
                    <a:pt x="42212" y="13656"/>
                    <a:pt x="44166" y="6677"/>
                    <a:pt x="44166" y="5942"/>
                  </a:cubicBezTo>
                  <a:cubicBezTo>
                    <a:pt x="44166" y="2636"/>
                    <a:pt x="41430" y="65"/>
                    <a:pt x="37523" y="65"/>
                  </a:cubicBezTo>
                  <a:cubicBezTo>
                    <a:pt x="30490" y="65"/>
                    <a:pt x="28732" y="6493"/>
                    <a:pt x="28145" y="8697"/>
                  </a:cubicBezTo>
                  <a:lnTo>
                    <a:pt x="989" y="110627"/>
                  </a:lnTo>
                  <a:close/>
                </a:path>
              </a:pathLst>
            </a:custGeom>
            <a:solidFill>
              <a:srgbClr val="000000"/>
            </a:solidFill>
            <a:ln w="279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l-GR"/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C5B48895-7AB9-209E-43F4-70E40B5890E3}"/>
              </a:ext>
            </a:extLst>
          </p:cNvPr>
          <p:cNvSpPr txBox="1"/>
          <p:nvPr/>
        </p:nvSpPr>
        <p:spPr>
          <a:xfrm>
            <a:off x="209421" y="2220684"/>
            <a:ext cx="55610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Παρουσία στρέψης δεν ισχύει το </a:t>
            </a:r>
            <a:r>
              <a:rPr lang="en-US" dirty="0"/>
              <a:t>metricity postulate:</a:t>
            </a:r>
            <a:endParaRPr lang="el-GR" dirty="0"/>
          </a:p>
        </p:txBody>
      </p:sp>
      <p:pic>
        <p:nvPicPr>
          <p:cNvPr id="41" name="Εικόνα 40" descr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\begin{align}&#10;\overline{D}_\rho\,g_{\mu\nu} \neq 0 \\&#10;D_\rho\,g_{\mu\nu}=0&#10;\end{align}&#10;&#10;&#10;\end{document}" title="IguanaTex Bitmap Display">
            <a:extLst>
              <a:ext uri="{FF2B5EF4-FFF2-40B4-BE49-F238E27FC236}">
                <a16:creationId xmlns:a16="http://schemas.microsoft.com/office/drawing/2014/main" id="{474A67F1-9C6E-9A8B-00F7-955D61A91A2F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 rotWithShape="1">
          <a:blip r:embed="rId8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137"/>
          <a:stretch/>
        </p:blipFill>
        <p:spPr>
          <a:xfrm>
            <a:off x="6421535" y="2003979"/>
            <a:ext cx="1593462" cy="802743"/>
          </a:xfrm>
          <a:prstGeom prst="rect">
            <a:avLst/>
          </a:prstGeo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45835532-E92D-F147-48EE-2A633EDF6FB6}"/>
              </a:ext>
            </a:extLst>
          </p:cNvPr>
          <p:cNvSpPr txBox="1"/>
          <p:nvPr/>
        </p:nvSpPr>
        <p:spPr>
          <a:xfrm>
            <a:off x="8304245" y="2003979"/>
            <a:ext cx="25099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(παρουσία στρέψης)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8DAE5DBD-B17B-1357-E749-263893B9579E}"/>
              </a:ext>
            </a:extLst>
          </p:cNvPr>
          <p:cNvSpPr txBox="1"/>
          <p:nvPr/>
        </p:nvSpPr>
        <p:spPr>
          <a:xfrm>
            <a:off x="8304245" y="2373311"/>
            <a:ext cx="24352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      (δίχως στρέψη)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A8EB188-A5A1-CB60-01E6-FB89B749103E}"/>
              </a:ext>
            </a:extLst>
          </p:cNvPr>
          <p:cNvSpPr txBox="1"/>
          <p:nvPr/>
        </p:nvSpPr>
        <p:spPr>
          <a:xfrm>
            <a:off x="-65078" y="6012313"/>
            <a:ext cx="38162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Γενικευμένη καμπυλότητα 2-μορφή :</a:t>
            </a:r>
          </a:p>
        </p:txBody>
      </p:sp>
      <p:pic>
        <p:nvPicPr>
          <p:cNvPr id="5" name="Εικόνα 4" descr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\begin{align}&#10;\overline{\mathbf R}^a_{\,\, b} = \mathbf d \overline{\boldsymbol{\omega}}^a_{\,\, b} + \overline{\boldsymbol{\omega}}^a_{\,\, c} \wedge \overline{\boldsymbol{\omega}}^c_{\,\, b} = \frac{1}{2} \overline{\mathbf R}^a_{\,\, b c d}\, \mathbf e^c \wedge  \mathbf e^d = \frac{1}{2} \overline{\mathbf R}^a_{\,\, b \mu\nu}\, \mathbf d x^\mu \wedge \mathbf d x^\nu, &#10;\quad \overline{\boldsymbol{\omega}}^a_{\,\, b} \equiv  \overline \omega^a_{\mu\,\, b} \, \mathbf d x^\mu \nonumber&#10;\end{align}&#10;&#10;&#10;\end{document}" title="IguanaTex Bitmap Display">
            <a:extLst>
              <a:ext uri="{FF2B5EF4-FFF2-40B4-BE49-F238E27FC236}">
                <a16:creationId xmlns:a16="http://schemas.microsoft.com/office/drawing/2014/main" id="{56AEE372-C4A3-2D94-DAD5-05C19530E569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3902" y="5965509"/>
            <a:ext cx="8348250" cy="486068"/>
          </a:xfrm>
          <a:prstGeom prst="rect">
            <a:avLst/>
          </a:prstGeom>
        </p:spPr>
      </p:pic>
      <p:cxnSp>
        <p:nvCxnSpPr>
          <p:cNvPr id="97" name="Ευθύγραμμο βέλος σύνδεσης 96">
            <a:extLst>
              <a:ext uri="{FF2B5EF4-FFF2-40B4-BE49-F238E27FC236}">
                <a16:creationId xmlns:a16="http://schemas.microsoft.com/office/drawing/2014/main" id="{1CD61B8C-5F85-374C-218E-14E1A756B4AE}"/>
              </a:ext>
            </a:extLst>
          </p:cNvPr>
          <p:cNvCxnSpPr>
            <a:cxnSpLocks/>
          </p:cNvCxnSpPr>
          <p:nvPr/>
        </p:nvCxnSpPr>
        <p:spPr>
          <a:xfrm flipV="1">
            <a:off x="5809245" y="2820657"/>
            <a:ext cx="456597" cy="14242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00" name="Εικόνα 99" descr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&#10;\begin{align}\label{b5}&#10;\mathbf D e^a \equiv \mathbf d \mathbf e^a + \boldsymbol{\omega}^a_{\,b} \wedge \mathbf e^b =0 \nonumber&#10;\end{align}&#10;\end{document}" title="IguanaTex Bitmap Display">
            <a:extLst>
              <a:ext uri="{FF2B5EF4-FFF2-40B4-BE49-F238E27FC236}">
                <a16:creationId xmlns:a16="http://schemas.microsoft.com/office/drawing/2014/main" id="{C95DA043-49D7-8F03-99DD-07EF9644DD57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8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8781" y="3043285"/>
            <a:ext cx="3377371" cy="351086"/>
          </a:xfrm>
          <a:prstGeom prst="rect">
            <a:avLst/>
          </a:prstGeom>
        </p:spPr>
      </p:pic>
      <p:sp>
        <p:nvSpPr>
          <p:cNvPr id="101" name="TextBox 100">
            <a:extLst>
              <a:ext uri="{FF2B5EF4-FFF2-40B4-BE49-F238E27FC236}">
                <a16:creationId xmlns:a16="http://schemas.microsoft.com/office/drawing/2014/main" id="{278E6A81-82C2-07E1-7EC6-83277C3DEC12}"/>
              </a:ext>
            </a:extLst>
          </p:cNvPr>
          <p:cNvSpPr txBox="1"/>
          <p:nvPr/>
        </p:nvSpPr>
        <p:spPr>
          <a:xfrm>
            <a:off x="6880145" y="3000210"/>
            <a:ext cx="8171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b="1" dirty="0">
                <a:solidFill>
                  <a:srgbClr val="FF0000"/>
                </a:solidFill>
              </a:rPr>
              <a:t>όμως</a:t>
            </a:r>
          </a:p>
        </p:txBody>
      </p:sp>
      <p:pic>
        <p:nvPicPr>
          <p:cNvPr id="105" name="Εικόνα 104" descr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$\overline {\mathbf D}\, \mathbf e^a \ne 0 $&#10;&#10;\end{document}" title="IguanaTex Bitmap Display">
            <a:extLst>
              <a:ext uri="{FF2B5EF4-FFF2-40B4-BE49-F238E27FC236}">
                <a16:creationId xmlns:a16="http://schemas.microsoft.com/office/drawing/2014/main" id="{ED82B868-7EFB-A01E-F031-E59A66F95029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8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2607" y="3005041"/>
            <a:ext cx="1170286" cy="323657"/>
          </a:xfrm>
          <a:prstGeom prst="rect">
            <a:avLst/>
          </a:prstGeom>
        </p:spPr>
      </p:pic>
      <p:sp>
        <p:nvSpPr>
          <p:cNvPr id="106" name="TextBox 105">
            <a:extLst>
              <a:ext uri="{FF2B5EF4-FFF2-40B4-BE49-F238E27FC236}">
                <a16:creationId xmlns:a16="http://schemas.microsoft.com/office/drawing/2014/main" id="{FAB028AC-449F-9CF2-86FC-23F5EFE0A38A}"/>
              </a:ext>
            </a:extLst>
          </p:cNvPr>
          <p:cNvSpPr txBox="1"/>
          <p:nvPr/>
        </p:nvSpPr>
        <p:spPr>
          <a:xfrm>
            <a:off x="581154" y="3656149"/>
            <a:ext cx="2303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Και επειδή ισχύει ότι:</a:t>
            </a:r>
          </a:p>
        </p:txBody>
      </p:sp>
      <p:pic>
        <p:nvPicPr>
          <p:cNvPr id="107" name="Εικόνα 106" descr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 \begin{align}\label{b4}&#10;\overline \omega_{\mu\,\,b}^a = \omega_{\mu\,\,b}^a + K_{\mu\,\,b}^a \nonumber&#10;\end{align} &#10;&#10;&#10;\end{document}" title="IguanaTex Bitmap Display">
            <a:extLst>
              <a:ext uri="{FF2B5EF4-FFF2-40B4-BE49-F238E27FC236}">
                <a16:creationId xmlns:a16="http://schemas.microsoft.com/office/drawing/2014/main" id="{5C1BC34B-1545-3BB1-7061-86E73D2048F8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9279" y="3706758"/>
            <a:ext cx="2303036" cy="318723"/>
          </a:xfrm>
          <a:prstGeom prst="rect">
            <a:avLst/>
          </a:prstGeom>
        </p:spPr>
      </p:pic>
      <p:sp>
        <p:nvSpPr>
          <p:cNvPr id="108" name="Βέλος: Δεξιό 107">
            <a:extLst>
              <a:ext uri="{FF2B5EF4-FFF2-40B4-BE49-F238E27FC236}">
                <a16:creationId xmlns:a16="http://schemas.microsoft.com/office/drawing/2014/main" id="{B98D7205-9643-679C-C6A5-BF0743DE4C27}"/>
              </a:ext>
            </a:extLst>
          </p:cNvPr>
          <p:cNvSpPr/>
          <p:nvPr/>
        </p:nvSpPr>
        <p:spPr>
          <a:xfrm>
            <a:off x="5521088" y="3681445"/>
            <a:ext cx="790880" cy="285627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pic>
        <p:nvPicPr>
          <p:cNvPr id="110" name="Εικόνα 109" descr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\begin{align}\label{covdertorsplit}&#10;\overline{\mathbf D}^a_{\,b}  =  \mathbf D^a_{\, b} + \mathbf K^a_{\,b}\, \wedge \nonumber&#10;\end{align}&#10;&#10;&#10;\end{document}" title="IguanaTex Bitmap Display">
            <a:extLst>
              <a:ext uri="{FF2B5EF4-FFF2-40B4-BE49-F238E27FC236}">
                <a16:creationId xmlns:a16="http://schemas.microsoft.com/office/drawing/2014/main" id="{E9F73B42-8FEE-B4B3-8654-C18F19C5A4F9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8600" y="3625572"/>
            <a:ext cx="2219150" cy="349376"/>
          </a:xfrm>
          <a:prstGeom prst="rect">
            <a:avLst/>
          </a:prstGeom>
        </p:spPr>
      </p:pic>
      <p:pic>
        <p:nvPicPr>
          <p:cNvPr id="112" name="Εικόνα 111" descr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$\mathbf K_{ab}=-\mathbf K_{ba}$&#10;&#10;\end{document}" title="IguanaTex Bitmap Display">
            <a:extLst>
              <a:ext uri="{FF2B5EF4-FFF2-40B4-BE49-F238E27FC236}">
                <a16:creationId xmlns:a16="http://schemas.microsoft.com/office/drawing/2014/main" id="{1B3DC03F-160B-655F-23F5-6E673205CB73}"/>
              </a:ext>
            </a:extLst>
          </p:cNvPr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9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4412" y="3686315"/>
            <a:ext cx="1689267" cy="260460"/>
          </a:xfrm>
          <a:prstGeom prst="rect">
            <a:avLst/>
          </a:prstGeom>
        </p:spPr>
      </p:pic>
      <p:sp>
        <p:nvSpPr>
          <p:cNvPr id="114" name="TextBox 113">
            <a:extLst>
              <a:ext uri="{FF2B5EF4-FFF2-40B4-BE49-F238E27FC236}">
                <a16:creationId xmlns:a16="http://schemas.microsoft.com/office/drawing/2014/main" id="{5061A19A-9B9F-FF1F-39AD-EAA4B8FBE6CB}"/>
              </a:ext>
            </a:extLst>
          </p:cNvPr>
          <p:cNvSpPr txBox="1"/>
          <p:nvPr/>
        </p:nvSpPr>
        <p:spPr>
          <a:xfrm>
            <a:off x="9193736" y="3602669"/>
            <a:ext cx="8313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dirty="0"/>
              <a:t>με</a:t>
            </a:r>
          </a:p>
        </p:txBody>
      </p:sp>
      <p:pic>
        <p:nvPicPr>
          <p:cNvPr id="116" name="Εικόνα 115" descr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\begin{align}\label{b7}&#10;    T^a_{\,\,bc} = - 2 K^a_{\,\,[bc]}&#10;\equiv  K^a_{\,\,cb} - K^a_{\,\,bc}, \, \quad K_{abc} = \frac{1}{2}\Big(T_{cab} - T_{abc} - T_{cba} \Big)\nonumber&#10;\end{align}&#10;&#10;\end{document}" title="IguanaTex Bitmap Display">
            <a:extLst>
              <a:ext uri="{FF2B5EF4-FFF2-40B4-BE49-F238E27FC236}">
                <a16:creationId xmlns:a16="http://schemas.microsoft.com/office/drawing/2014/main" id="{7769FD76-4748-781C-4469-47CBD886FF73}"/>
              </a:ext>
            </a:extLst>
          </p:cNvPr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9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829" y="4519062"/>
            <a:ext cx="7929166" cy="588057"/>
          </a:xfrm>
          <a:prstGeom prst="rect">
            <a:avLst/>
          </a:prstGeom>
        </p:spPr>
      </p:pic>
      <p:cxnSp>
        <p:nvCxnSpPr>
          <p:cNvPr id="118" name="Ευθύγραμμο βέλος σύνδεσης 117">
            <a:extLst>
              <a:ext uri="{FF2B5EF4-FFF2-40B4-BE49-F238E27FC236}">
                <a16:creationId xmlns:a16="http://schemas.microsoft.com/office/drawing/2014/main" id="{A872C099-27F5-F705-0822-3DC47E866415}"/>
              </a:ext>
            </a:extLst>
          </p:cNvPr>
          <p:cNvCxnSpPr/>
          <p:nvPr/>
        </p:nvCxnSpPr>
        <p:spPr>
          <a:xfrm flipH="1">
            <a:off x="8759238" y="4116549"/>
            <a:ext cx="1180137" cy="55983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9" name="TextBox 118">
            <a:extLst>
              <a:ext uri="{FF2B5EF4-FFF2-40B4-BE49-F238E27FC236}">
                <a16:creationId xmlns:a16="http://schemas.microsoft.com/office/drawing/2014/main" id="{D57D8E80-4A17-D8F2-41F8-858B231679B7}"/>
              </a:ext>
            </a:extLst>
          </p:cNvPr>
          <p:cNvSpPr txBox="1"/>
          <p:nvPr/>
        </p:nvSpPr>
        <p:spPr>
          <a:xfrm rot="20057102">
            <a:off x="8342723" y="4573328"/>
            <a:ext cx="2492293" cy="30777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l-GR" sz="1400" b="1" dirty="0"/>
              <a:t>Σχέση στρέψης </a:t>
            </a:r>
            <a:r>
              <a:rPr lang="en-US" sz="1400" b="1" dirty="0"/>
              <a:t>-</a:t>
            </a:r>
            <a:r>
              <a:rPr lang="el-GR" sz="1400" b="1" dirty="0"/>
              <a:t> </a:t>
            </a:r>
            <a:r>
              <a:rPr lang="en-US" sz="1400" b="1" dirty="0"/>
              <a:t>contorsion</a:t>
            </a:r>
            <a:endParaRPr lang="el-GR" sz="1400" b="1" dirty="0"/>
          </a:p>
        </p:txBody>
      </p:sp>
      <p:pic>
        <p:nvPicPr>
          <p:cNvPr id="131" name="Εικόνα 130" descr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\begin{align}&#10;T_{\,\,\,\mu\nu}^\lambda = \overline{\Gamma}^\lambda_{\,\,\,\mu\nu} - \overline{\Gamma}^\lambda_{\,\,\,\nu\mu} \ne 0 \nonumber&#10;\end{align}&#10;&#10;\end{document}" title="IguanaTex Bitmap Display">
            <a:extLst>
              <a:ext uri="{FF2B5EF4-FFF2-40B4-BE49-F238E27FC236}">
                <a16:creationId xmlns:a16="http://schemas.microsoft.com/office/drawing/2014/main" id="{F7CAD807-8C35-95FD-83AE-130D2C564431}"/>
              </a:ext>
            </a:extLst>
          </p:cNvPr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9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6972" y="5366021"/>
            <a:ext cx="2630575" cy="387390"/>
          </a:xfrm>
          <a:prstGeom prst="rect">
            <a:avLst/>
          </a:prstGeom>
          <a:solidFill>
            <a:srgbClr val="F9D3B9"/>
          </a:solidFill>
          <a:ln>
            <a:solidFill>
              <a:srgbClr val="F9D3B9"/>
            </a:solidFill>
          </a:ln>
        </p:spPr>
      </p:pic>
      <p:sp>
        <p:nvSpPr>
          <p:cNvPr id="132" name="TextBox 131">
            <a:extLst>
              <a:ext uri="{FF2B5EF4-FFF2-40B4-BE49-F238E27FC236}">
                <a16:creationId xmlns:a16="http://schemas.microsoft.com/office/drawing/2014/main" id="{69705528-B6FB-0D41-3873-42508FB66695}"/>
              </a:ext>
            </a:extLst>
          </p:cNvPr>
          <p:cNvSpPr txBox="1"/>
          <p:nvPr/>
        </p:nvSpPr>
        <p:spPr>
          <a:xfrm>
            <a:off x="145154" y="5384847"/>
            <a:ext cx="26305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err="1"/>
              <a:t>Τανυστής</a:t>
            </a:r>
            <a:r>
              <a:rPr lang="el-GR" dirty="0"/>
              <a:t> της στρέψης :</a:t>
            </a:r>
          </a:p>
        </p:txBody>
      </p:sp>
    </p:spTree>
    <p:extLst>
      <p:ext uri="{BB962C8B-B14F-4D97-AF65-F5344CB8AC3E}">
        <p14:creationId xmlns:p14="http://schemas.microsoft.com/office/powerpoint/2010/main" val="397535602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" grpId="0" animBg="1"/>
      <p:bldP spid="19" grpId="0"/>
      <p:bldP spid="26" grpId="0"/>
      <p:bldP spid="35" grpId="0"/>
      <p:bldP spid="42" grpId="0"/>
      <p:bldP spid="2" grpId="0"/>
      <p:bldP spid="101" grpId="0"/>
      <p:bldP spid="106" grpId="0"/>
      <p:bldP spid="108" grpId="0" animBg="1"/>
      <p:bldP spid="114" grpId="0"/>
      <p:bldP spid="119" grpId="0" animBg="1"/>
      <p:bldP spid="13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Ορθογώνιο 46">
            <a:extLst>
              <a:ext uri="{FF2B5EF4-FFF2-40B4-BE49-F238E27FC236}">
                <a16:creationId xmlns:a16="http://schemas.microsoft.com/office/drawing/2014/main" id="{6D3F046D-C01A-2657-A9A4-4CB67997D177}"/>
              </a:ext>
            </a:extLst>
          </p:cNvPr>
          <p:cNvSpPr/>
          <p:nvPr/>
        </p:nvSpPr>
        <p:spPr>
          <a:xfrm>
            <a:off x="3079102" y="4814596"/>
            <a:ext cx="8728729" cy="716945"/>
          </a:xfrm>
          <a:prstGeom prst="rect">
            <a:avLst/>
          </a:prstGeom>
          <a:solidFill>
            <a:srgbClr val="F9D3B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pic>
        <p:nvPicPr>
          <p:cNvPr id="45" name="Εικόνα 44" descr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\begin{align}\label{b16}&#10;\mathcal S_{\rm G} = \frac{1}{2\kappa^2} \int \,( \mathbf R_{ab}  + &#10;\mathbf K_{ac} \wedge \mathbf K^c_{\,\,b} ) \wedge \star (\mathbf e^a \wedge \mathbf e^b) \Rightarrow\mathcal S_{\rm G}=\frac{1}{2 \kappa^2} \int ({\mathscr{R}} +\Delta ) \sqrt{-g} \mathrm{~d}^4 x \nonumber&#10;\end{align}&#10;&#10;\end{document}" title="IguanaTex Bitmap Display">
            <a:extLst>
              <a:ext uri="{FF2B5EF4-FFF2-40B4-BE49-F238E27FC236}">
                <a16:creationId xmlns:a16="http://schemas.microsoft.com/office/drawing/2014/main" id="{64A7079A-E426-4F1E-99D9-CD6CB43AC81F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4029" y="4885209"/>
            <a:ext cx="8420113" cy="549041"/>
          </a:xfrm>
          <a:prstGeom prst="rect">
            <a:avLst/>
          </a:prstGeom>
          <a:solidFill>
            <a:srgbClr val="F9D3B9"/>
          </a:solidFill>
          <a:ln>
            <a:solidFill>
              <a:srgbClr val="F9D3B9"/>
            </a:solidFill>
          </a:ln>
        </p:spPr>
      </p:pic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4C20D66A-CFED-B46F-E3CB-74775378F2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B928F-0B69-48ED-BACE-068BE420DEE7}" type="slidenum">
              <a:rPr lang="el-GR" smtClean="0"/>
              <a:t>8</a:t>
            </a:fld>
            <a:endParaRPr lang="el-GR"/>
          </a:p>
        </p:txBody>
      </p:sp>
      <p:pic>
        <p:nvPicPr>
          <p:cNvPr id="6" name="Εικόνα 5" descr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\begin{align}\label{b11}&#10;\overline{\mathbf R}^a_{\,\, b} &amp;= \mathbf R^a_{\,\,b} + \mathbf D \, \mathbf K^a_{\,\,b} + &#10;\mathbf K^a_{\,\,c} \wedge \mathbf K^c_{\,\,b}~ \nonumber&#10;\end{align}&#10;&#10;&#10;\end{document}" title="IguanaTex Bitmap Display">
            <a:extLst>
              <a:ext uri="{FF2B5EF4-FFF2-40B4-BE49-F238E27FC236}">
                <a16:creationId xmlns:a16="http://schemas.microsoft.com/office/drawing/2014/main" id="{86EA299D-373D-C496-43F2-229910C5C76D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807" y="335330"/>
            <a:ext cx="3754020" cy="32909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020E227-8E7D-8FF4-536C-9D99A1E4DD8B}"/>
              </a:ext>
            </a:extLst>
          </p:cNvPr>
          <p:cNvSpPr txBox="1"/>
          <p:nvPr/>
        </p:nvSpPr>
        <p:spPr>
          <a:xfrm>
            <a:off x="1" y="304269"/>
            <a:ext cx="59062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Εναλλακτικά η γενικευμένη καμπυλότητα 2-μορφή είναι :</a:t>
            </a:r>
          </a:p>
        </p:txBody>
      </p:sp>
      <p:cxnSp>
        <p:nvCxnSpPr>
          <p:cNvPr id="10" name="Ευθύγραμμο βέλος σύνδεσης 9">
            <a:extLst>
              <a:ext uri="{FF2B5EF4-FFF2-40B4-BE49-F238E27FC236}">
                <a16:creationId xmlns:a16="http://schemas.microsoft.com/office/drawing/2014/main" id="{E447B2CF-E34F-900B-5970-1A46F01AA3A7}"/>
              </a:ext>
            </a:extLst>
          </p:cNvPr>
          <p:cNvCxnSpPr>
            <a:cxnSpLocks/>
          </p:cNvCxnSpPr>
          <p:nvPr/>
        </p:nvCxnSpPr>
        <p:spPr>
          <a:xfrm flipV="1">
            <a:off x="7249886" y="673601"/>
            <a:ext cx="74645" cy="38075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A7612937-2E03-C58E-33DA-B75CE7121A8A}"/>
              </a:ext>
            </a:extLst>
          </p:cNvPr>
          <p:cNvSpPr txBox="1"/>
          <p:nvPr/>
        </p:nvSpPr>
        <p:spPr>
          <a:xfrm>
            <a:off x="6596743" y="1054359"/>
            <a:ext cx="14369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Riemannian</a:t>
            </a:r>
            <a:endParaRPr lang="el-GR" dirty="0">
              <a:solidFill>
                <a:srgbClr val="FF0000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1BCC24E-105D-6510-9508-4695CE8774C2}"/>
              </a:ext>
            </a:extLst>
          </p:cNvPr>
          <p:cNvSpPr txBox="1"/>
          <p:nvPr/>
        </p:nvSpPr>
        <p:spPr>
          <a:xfrm>
            <a:off x="0" y="1674617"/>
            <a:ext cx="36016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Η ενεργός δράση </a:t>
            </a:r>
            <a:r>
              <a:rPr lang="en-US" dirty="0"/>
              <a:t>Einstein-Hilbert :</a:t>
            </a:r>
            <a:endParaRPr lang="el-GR" dirty="0"/>
          </a:p>
        </p:txBody>
      </p:sp>
      <p:pic>
        <p:nvPicPr>
          <p:cNvPr id="23" name="Εικόνα 22" descr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\begin{equation}&#10;\mathcal S_{\rm G} = \frac{1}{2\kappa^2} \int \, \overline{\mathbf R}_{ab} \wedge \star &#10;(\mathbf e^a \wedge \mathbf e^b ) = \frac{1}{2\kappa^2} \int \, ( \mathbf R_{ab}  + \mathbf{D} \mathbf K_{a c} +&#10;\mathbf K_{ac} \wedge \mathbf K^c_{\,\,b} ) \wedge \star (\mathbf e^a \wedge \mathbf e^b) \nonumber&#10;\end{equation}&#10;&#10;&#10;\end{document}" title="IguanaTex Bitmap Display">
            <a:extLst>
              <a:ext uri="{FF2B5EF4-FFF2-40B4-BE49-F238E27FC236}">
                <a16:creationId xmlns:a16="http://schemas.microsoft.com/office/drawing/2014/main" id="{7568E7BD-E510-2727-3702-148C3B272D19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6931" y="1581061"/>
            <a:ext cx="8375779" cy="541367"/>
          </a:xfrm>
          <a:prstGeom prst="rect">
            <a:avLst/>
          </a:prstGeom>
        </p:spPr>
      </p:pic>
      <p:pic>
        <p:nvPicPr>
          <p:cNvPr id="27" name="Εικόνα 26" descr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\begin{align}\label{hodge}&#10;\star (\mathbf e^{a_1}\wedge \dots \wedge\mathbf e^{a_p} ) = &#10;\frac{1}{(4-p)!} \epsilon^{a_1 \dots a_{p}}_{\qquad  \,\, b_1 \dots b_{4-p}} \, \mathbf e^{b_1} \wedge \dots \wedge \mathbf e^{b_{4-p}} \nonumber&#10;\end{align}&#10;&#10;\end{document}" title="IguanaTex Bitmap Display">
            <a:extLst>
              <a:ext uri="{FF2B5EF4-FFF2-40B4-BE49-F238E27FC236}">
                <a16:creationId xmlns:a16="http://schemas.microsoft.com/office/drawing/2014/main" id="{541A6F5F-5969-75C3-16BB-CE05BB50D52D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8159" y="2834126"/>
            <a:ext cx="6375681" cy="578636"/>
          </a:xfrm>
          <a:prstGeom prst="rect">
            <a:avLst/>
          </a:prstGeom>
        </p:spPr>
      </p:pic>
      <p:cxnSp>
        <p:nvCxnSpPr>
          <p:cNvPr id="29" name="Ευθύγραμμο βέλος σύνδεσης 28">
            <a:extLst>
              <a:ext uri="{FF2B5EF4-FFF2-40B4-BE49-F238E27FC236}">
                <a16:creationId xmlns:a16="http://schemas.microsoft.com/office/drawing/2014/main" id="{DFCD97E3-5F44-578C-BF2E-5F93A388F36E}"/>
              </a:ext>
            </a:extLst>
          </p:cNvPr>
          <p:cNvCxnSpPr>
            <a:cxnSpLocks/>
          </p:cNvCxnSpPr>
          <p:nvPr/>
        </p:nvCxnSpPr>
        <p:spPr>
          <a:xfrm flipH="1">
            <a:off x="5234474" y="2053280"/>
            <a:ext cx="447869" cy="508805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C35863EE-AB9E-9DAB-69AD-E2E9DB8DD5E8}"/>
              </a:ext>
            </a:extLst>
          </p:cNvPr>
          <p:cNvSpPr txBox="1"/>
          <p:nvPr/>
        </p:nvSpPr>
        <p:spPr>
          <a:xfrm>
            <a:off x="233265" y="2891260"/>
            <a:ext cx="25752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Hodge</a:t>
            </a:r>
            <a:r>
              <a:rPr lang="el-GR" dirty="0"/>
              <a:t> </a:t>
            </a:r>
            <a:r>
              <a:rPr lang="en-US" dirty="0"/>
              <a:t>star </a:t>
            </a:r>
            <a:r>
              <a:rPr lang="el-GR" dirty="0"/>
              <a:t>(δυαδικός) : </a:t>
            </a:r>
          </a:p>
        </p:txBody>
      </p:sp>
      <p:pic>
        <p:nvPicPr>
          <p:cNvPr id="38" name="Εικόνα 37" descr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\begin{equation}\label{b15}&#10;\int\left(\mathbf{D} \mathbf{K}_{a b} \wedge \star\left(\mathbf{e}^a \wedge \mathbf{e}^b\right)\right)=\int_{M} \mathbf{d}\left(\mathbf{K}_{a b} \wedge \star\left(\mathbf{e}^a \wedge \mathbf{e}^b\right)\right)=\int_{\partial {M}}\left(\mathbf{K}_{a b} \wedge \star\left(\mathbf{e}^a \wedge \mathbf{e}^b\right)\right) = 0 \nonumber&#10;\end{equation}&#10;&#10;\end{document}" title="IguanaTex Bitmap Display">
            <a:extLst>
              <a:ext uri="{FF2B5EF4-FFF2-40B4-BE49-F238E27FC236}">
                <a16:creationId xmlns:a16="http://schemas.microsoft.com/office/drawing/2014/main" id="{060388DB-7A83-B9B9-EF13-F2AC0B7C6147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1029" y="3798091"/>
            <a:ext cx="8476802" cy="536774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997077D0-4C0E-A609-3FBD-4F7437CF6474}"/>
              </a:ext>
            </a:extLst>
          </p:cNvPr>
          <p:cNvSpPr txBox="1"/>
          <p:nvPr/>
        </p:nvSpPr>
        <p:spPr>
          <a:xfrm>
            <a:off x="233265" y="3735719"/>
            <a:ext cx="22300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Εφαρμογή Θ.</a:t>
            </a:r>
            <a:r>
              <a:rPr lang="en-US" dirty="0"/>
              <a:t>Stokes</a:t>
            </a:r>
          </a:p>
          <a:p>
            <a:r>
              <a:rPr lang="el-GR" dirty="0"/>
              <a:t>(επιφανειακοί όροι)</a:t>
            </a:r>
          </a:p>
        </p:txBody>
      </p:sp>
      <p:cxnSp>
        <p:nvCxnSpPr>
          <p:cNvPr id="41" name="Γραμμή σύνδεσης: Γωνιώδης 40">
            <a:extLst>
              <a:ext uri="{FF2B5EF4-FFF2-40B4-BE49-F238E27FC236}">
                <a16:creationId xmlns:a16="http://schemas.microsoft.com/office/drawing/2014/main" id="{03C7B61A-66ED-5A84-BE69-29E8FA17F982}"/>
              </a:ext>
            </a:extLst>
          </p:cNvPr>
          <p:cNvCxnSpPr>
            <a:cxnSpLocks/>
          </p:cNvCxnSpPr>
          <p:nvPr/>
        </p:nvCxnSpPr>
        <p:spPr>
          <a:xfrm rot="16200000" flipH="1">
            <a:off x="8551959" y="2639823"/>
            <a:ext cx="1613293" cy="578502"/>
          </a:xfrm>
          <a:prstGeom prst="bentConnector3">
            <a:avLst>
              <a:gd name="adj1" fmla="val 28601"/>
            </a:avLst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740FBB07-3E51-8C1D-D898-1B4AFCAB94EE}"/>
              </a:ext>
            </a:extLst>
          </p:cNvPr>
          <p:cNvSpPr txBox="1"/>
          <p:nvPr/>
        </p:nvSpPr>
        <p:spPr>
          <a:xfrm>
            <a:off x="384169" y="4814596"/>
            <a:ext cx="2275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Τελική έκφραση ενεργούς δράσης :</a:t>
            </a:r>
          </a:p>
        </p:txBody>
      </p:sp>
      <p:pic>
        <p:nvPicPr>
          <p:cNvPr id="49" name="Εικόνα 48" descr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$\Delta=K^\lambda{ }_{\mu \nu} K^{\nu \mu}{ }_\lambda-K^{\mu \nu}{ }_\nu K_{\mu \lambda}{ }^\lambda$&#10;&#10;\end{document}" title="IguanaTex Bitmap Display">
            <a:extLst>
              <a:ext uri="{FF2B5EF4-FFF2-40B4-BE49-F238E27FC236}">
                <a16:creationId xmlns:a16="http://schemas.microsoft.com/office/drawing/2014/main" id="{8F77A7C8-32FD-0D5A-2DD8-FF691B4C0BD5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1800" y="6095245"/>
            <a:ext cx="3676034" cy="327635"/>
          </a:xfrm>
          <a:prstGeom prst="rect">
            <a:avLst/>
          </a:prstGeom>
        </p:spPr>
      </p:pic>
      <p:cxnSp>
        <p:nvCxnSpPr>
          <p:cNvPr id="51" name="Ευθύγραμμο βέλος σύνδεσης 50">
            <a:extLst>
              <a:ext uri="{FF2B5EF4-FFF2-40B4-BE49-F238E27FC236}">
                <a16:creationId xmlns:a16="http://schemas.microsoft.com/office/drawing/2014/main" id="{DEE9E0ED-6A38-40A2-725B-A38860712AC3}"/>
              </a:ext>
            </a:extLst>
          </p:cNvPr>
          <p:cNvCxnSpPr>
            <a:cxnSpLocks/>
          </p:cNvCxnSpPr>
          <p:nvPr/>
        </p:nvCxnSpPr>
        <p:spPr>
          <a:xfrm flipH="1">
            <a:off x="9358605" y="5602154"/>
            <a:ext cx="438538" cy="3958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AFDA6894-0217-FC11-82F1-2C147F3AEF36}"/>
              </a:ext>
            </a:extLst>
          </p:cNvPr>
          <p:cNvSpPr txBox="1"/>
          <p:nvPr/>
        </p:nvSpPr>
        <p:spPr>
          <a:xfrm>
            <a:off x="3498980" y="6053548"/>
            <a:ext cx="28085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Κομμάτι με την στρέψη :</a:t>
            </a:r>
          </a:p>
        </p:txBody>
      </p:sp>
      <p:pic>
        <p:nvPicPr>
          <p:cNvPr id="59" name="Εικόνα 58" descr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$\kappa^2=8 \pi G_{\mathrm{N}}$&#10;&#10;&#10;\end{document}" title="IguanaTex Bitmap Display">
            <a:extLst>
              <a:ext uri="{FF2B5EF4-FFF2-40B4-BE49-F238E27FC236}">
                <a16:creationId xmlns:a16="http://schemas.microsoft.com/office/drawing/2014/main" id="{5CFC23D6-79E5-A369-A168-D114B4654365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8273" y="6169822"/>
            <a:ext cx="1232481" cy="253058"/>
          </a:xfrm>
          <a:prstGeom prst="rect">
            <a:avLst/>
          </a:prstGeom>
        </p:spPr>
      </p:pic>
      <p:cxnSp>
        <p:nvCxnSpPr>
          <p:cNvPr id="61" name="Ευθύγραμμο βέλος σύνδεσης 60">
            <a:extLst>
              <a:ext uri="{FF2B5EF4-FFF2-40B4-BE49-F238E27FC236}">
                <a16:creationId xmlns:a16="http://schemas.microsoft.com/office/drawing/2014/main" id="{33AAD17F-ECE9-170D-E14E-E73BEC7676A3}"/>
              </a:ext>
            </a:extLst>
          </p:cNvPr>
          <p:cNvCxnSpPr>
            <a:cxnSpLocks/>
          </p:cNvCxnSpPr>
          <p:nvPr/>
        </p:nvCxnSpPr>
        <p:spPr>
          <a:xfrm flipH="1">
            <a:off x="2230016" y="5676933"/>
            <a:ext cx="849086" cy="376615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25084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20" grpId="0"/>
      <p:bldP spid="21" grpId="0"/>
      <p:bldP spid="34" grpId="0"/>
      <p:bldP spid="39" grpId="0"/>
      <p:bldP spid="46" grpId="0"/>
      <p:bldP spid="5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Ορθογώνιο 42">
            <a:extLst>
              <a:ext uri="{FF2B5EF4-FFF2-40B4-BE49-F238E27FC236}">
                <a16:creationId xmlns:a16="http://schemas.microsoft.com/office/drawing/2014/main" id="{9BDAD486-C65B-C534-939D-DD6385EB286E}"/>
              </a:ext>
            </a:extLst>
          </p:cNvPr>
          <p:cNvSpPr/>
          <p:nvPr/>
        </p:nvSpPr>
        <p:spPr>
          <a:xfrm>
            <a:off x="8537510" y="4478694"/>
            <a:ext cx="3569010" cy="720582"/>
          </a:xfrm>
          <a:prstGeom prst="rect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EDE79D6A-A2C6-9BDA-2DC0-AD2CF7592D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905069"/>
          </a:xfrm>
        </p:spPr>
        <p:txBody>
          <a:bodyPr>
            <a:normAutofit/>
          </a:bodyPr>
          <a:lstStyle/>
          <a:p>
            <a:pPr algn="ctr"/>
            <a:r>
              <a:rPr lang="el-GR" sz="3200" dirty="0">
                <a:ea typeface="Cambria" panose="02040503050406030204" pitchFamily="18" charset="0"/>
              </a:rPr>
              <a:t>Κβαντική ηλεκτροδυναμική</a:t>
            </a:r>
            <a:r>
              <a:rPr lang="en-US" sz="3200" dirty="0">
                <a:ea typeface="Cambria" panose="02040503050406030204" pitchFamily="18" charset="0"/>
              </a:rPr>
              <a:t> </a:t>
            </a:r>
            <a:r>
              <a:rPr lang="el-GR" sz="3200" dirty="0">
                <a:ea typeface="Cambria" panose="02040503050406030204" pitchFamily="18" charset="0"/>
              </a:rPr>
              <a:t>με στρέψη</a:t>
            </a:r>
            <a:endParaRPr lang="el-GR" sz="3200" dirty="0"/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294D724F-3628-6138-D78D-02B5FD5E64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B928F-0B69-48ED-BACE-068BE420DEE7}" type="slidenum">
              <a:rPr lang="el-GR" smtClean="0"/>
              <a:t>9</a:t>
            </a:fld>
            <a:endParaRPr lang="el-GR"/>
          </a:p>
        </p:txBody>
      </p:sp>
      <p:pic>
        <p:nvPicPr>
          <p:cNvPr id="6" name="Εικόνα 5" descr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\begin{align}\label{1.1}&#10;\mathcal S_{\rm QED}^{\rm torsion} = \mathcal S_{\rm Maxwell} + \mathcal S_{\psi}^{\rm torsion} \, = -\frac{1}{4} \, \int d^4 x \, \sqrt{-g}\, F_{\mu\nu} \, F^{\mu\nu} + \frac{i}{2}\int d^4 x \, \sqrt{-g}\,  \Big(\overline \psi \, \,\gamma^\mu  \overline{\mathscr{D}}_\mu \, \psi - (\overline{\mathscr{D}}_\mu \overline \psi) \, \gamma^\mu \, \psi \Big)\nonumber&#10;\end{align}&#10;&#10;&#10;\end{document}" title="IguanaTex Bitmap Display">
            <a:extLst>
              <a:ext uri="{FF2B5EF4-FFF2-40B4-BE49-F238E27FC236}">
                <a16:creationId xmlns:a16="http://schemas.microsoft.com/office/drawing/2014/main" id="{381F545F-04B9-9D51-27BF-92570B541005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846" y="1683115"/>
            <a:ext cx="11578308" cy="59355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B7AFAC7-B8A8-6E51-46CB-6BACD199546A}"/>
              </a:ext>
            </a:extLst>
          </p:cNvPr>
          <p:cNvSpPr txBox="1"/>
          <p:nvPr/>
        </p:nvSpPr>
        <p:spPr>
          <a:xfrm>
            <a:off x="205274" y="1109426"/>
            <a:ext cx="89667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>
                <a:latin typeface="+mj-lt"/>
              </a:rPr>
              <a:t>Η δράση για </a:t>
            </a:r>
            <a:r>
              <a:rPr lang="el-GR" dirty="0">
                <a:effectLst/>
                <a:latin typeface="+mj-lt"/>
              </a:rPr>
              <a:t>ένα </a:t>
            </a:r>
            <a:r>
              <a:rPr lang="el-GR" dirty="0" err="1">
                <a:effectLst/>
                <a:latin typeface="+mj-lt"/>
              </a:rPr>
              <a:t>άμαζο</a:t>
            </a:r>
            <a:r>
              <a:rPr lang="el-GR" dirty="0">
                <a:effectLst/>
                <a:latin typeface="+mj-lt"/>
              </a:rPr>
              <a:t> φορτισμένο </a:t>
            </a:r>
            <a:r>
              <a:rPr lang="el-GR" dirty="0" err="1">
                <a:effectLst/>
                <a:latin typeface="+mj-lt"/>
              </a:rPr>
              <a:t>φερμιόνιο</a:t>
            </a:r>
            <a:r>
              <a:rPr lang="el-GR" dirty="0">
                <a:effectLst/>
                <a:latin typeface="+mj-lt"/>
              </a:rPr>
              <a:t> </a:t>
            </a:r>
            <a:r>
              <a:rPr lang="el-GR" dirty="0" err="1">
                <a:effectLst/>
                <a:latin typeface="+mj-lt"/>
              </a:rPr>
              <a:t>Dirac</a:t>
            </a:r>
            <a:r>
              <a:rPr lang="el-GR" dirty="0">
                <a:effectLst/>
                <a:latin typeface="+mj-lt"/>
              </a:rPr>
              <a:t>, σε χωρόχρονο με στρέψη είναι :</a:t>
            </a:r>
            <a:endParaRPr lang="el-GR" dirty="0">
              <a:latin typeface="+mj-lt"/>
            </a:endParaRPr>
          </a:p>
        </p:txBody>
      </p:sp>
      <p:pic>
        <p:nvPicPr>
          <p:cNvPr id="10" name="Εικόνα 9" descr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$\overline{\mathscr{D}}_\mu = \overline D_\mu - i\, e\, A_\mu(x)$&#10;&#10;&#10;\end{document}" title="IguanaTex Bitmap Display">
            <a:extLst>
              <a:ext uri="{FF2B5EF4-FFF2-40B4-BE49-F238E27FC236}">
                <a16:creationId xmlns:a16="http://schemas.microsoft.com/office/drawing/2014/main" id="{BD8F7F2E-FDBB-DA3E-CBBE-6E8C0543CA45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1673" y="3025676"/>
            <a:ext cx="2355092" cy="30302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DC7D606-623D-6387-390F-91174222B807}"/>
              </a:ext>
            </a:extLst>
          </p:cNvPr>
          <p:cNvSpPr txBox="1"/>
          <p:nvPr/>
        </p:nvSpPr>
        <p:spPr>
          <a:xfrm>
            <a:off x="9326438" y="2572006"/>
            <a:ext cx="28655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err="1"/>
              <a:t>συναλλοίωτη</a:t>
            </a:r>
            <a:r>
              <a:rPr lang="el-GR" dirty="0"/>
              <a:t> παράγωγος : </a:t>
            </a:r>
          </a:p>
        </p:txBody>
      </p:sp>
      <p:pic>
        <p:nvPicPr>
          <p:cNvPr id="13" name="Εικόνα 12" descr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\begin{align}&#10;\mathcal S_{\psi}^{\rm torsion} =\frac{i}{2}\int d^4 x \, \sqrt{-g}\,  \Big(\overline \psi \, \,\gamma^\mu  \overline{D}_\mu \, \psi - (\overline{D}_\mu \overline \psi) \, \gamma^\mu \, \psi \Big) +e\int d^4 x \, \sqrt{-g}\,\,A_\mu\,(\overline \psi \, \,\gamma^\mu\,\psi) \nonumber&#10;\end{align}&#10;&#10;\end{document}" title="IguanaTex Bitmap Display">
            <a:extLst>
              <a:ext uri="{FF2B5EF4-FFF2-40B4-BE49-F238E27FC236}">
                <a16:creationId xmlns:a16="http://schemas.microsoft.com/office/drawing/2014/main" id="{AB23BBBE-41F6-E97D-A006-7F9FC8296F8A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273" y="2814076"/>
            <a:ext cx="8612155" cy="553157"/>
          </a:xfrm>
          <a:prstGeom prst="rect">
            <a:avLst/>
          </a:prstGeom>
        </p:spPr>
      </p:pic>
      <p:cxnSp>
        <p:nvCxnSpPr>
          <p:cNvPr id="15" name="Ευθύγραμμο βέλος σύνδεσης 14">
            <a:extLst>
              <a:ext uri="{FF2B5EF4-FFF2-40B4-BE49-F238E27FC236}">
                <a16:creationId xmlns:a16="http://schemas.microsoft.com/office/drawing/2014/main" id="{BD4DF5B3-3991-E9CD-8458-8D7158FBC751}"/>
              </a:ext>
            </a:extLst>
          </p:cNvPr>
          <p:cNvCxnSpPr>
            <a:cxnSpLocks/>
          </p:cNvCxnSpPr>
          <p:nvPr/>
        </p:nvCxnSpPr>
        <p:spPr>
          <a:xfrm flipH="1">
            <a:off x="7427167" y="2296720"/>
            <a:ext cx="473774" cy="36250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24" name="Εικόνα 23" descr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\begin{align}&#10;\overline{\mathbf D} \psi &amp;= \mathbf d \psi - \frac{i}{4} \, \overline \omega_{ab} \, \sigma^{ab} \, \psi\, , \qquad  \sigma^{ab} = \frac{i}{2} \Big[ \gamma^a\, , \,  \gamma^b\, \Big]  \nonumber&#10;\end{align}&#10;&#10;&#10;&#10;\end{document}" title="IguanaTex Bitmap Display">
            <a:extLst>
              <a:ext uri="{FF2B5EF4-FFF2-40B4-BE49-F238E27FC236}">
                <a16:creationId xmlns:a16="http://schemas.microsoft.com/office/drawing/2014/main" id="{45A18BB8-4C01-8AEB-CFF8-EEA3581C1C36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124" y="3733753"/>
            <a:ext cx="4961813" cy="497368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B9063F3F-1275-62BD-A34E-06CB7C06AE81}"/>
              </a:ext>
            </a:extLst>
          </p:cNvPr>
          <p:cNvSpPr txBox="1"/>
          <p:nvPr/>
        </p:nvSpPr>
        <p:spPr>
          <a:xfrm>
            <a:off x="5270503" y="3801894"/>
            <a:ext cx="10730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>
                <a:solidFill>
                  <a:srgbClr val="FF0000"/>
                </a:solidFill>
              </a:rPr>
              <a:t>ωστόσο</a:t>
            </a:r>
          </a:p>
        </p:txBody>
      </p:sp>
      <p:pic>
        <p:nvPicPr>
          <p:cNvPr id="27" name="Εικόνα 26" descr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&#10;$\overline{\omega}_{a b \mu}=\omega_{a b \mu}+K_{a b \mu}$&#10;\end{document}" title="IguanaTex Bitmap Display">
            <a:extLst>
              <a:ext uri="{FF2B5EF4-FFF2-40B4-BE49-F238E27FC236}">
                <a16:creationId xmlns:a16="http://schemas.microsoft.com/office/drawing/2014/main" id="{790B3748-A658-0679-0E2B-E36D5D6FB5CE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1510" y="3870562"/>
            <a:ext cx="2164702" cy="247960"/>
          </a:xfrm>
          <a:prstGeom prst="rect">
            <a:avLst/>
          </a:prstGeom>
        </p:spPr>
      </p:pic>
      <p:pic>
        <p:nvPicPr>
          <p:cNvPr id="31" name="Εικόνα 30" descr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\begin{align}&#10;\overline{D}_{\mu} \psi &amp;=  D_{\mu} \psi - \frac{i}{4} \, K_{a b \mu} \, \sigma^{ab} \, \psi \nonumber&#10;\end{align}&#10;&#10;\end{document}" title="IguanaTex Bitmap Display">
            <a:extLst>
              <a:ext uri="{FF2B5EF4-FFF2-40B4-BE49-F238E27FC236}">
                <a16:creationId xmlns:a16="http://schemas.microsoft.com/office/drawing/2014/main" id="{879D375A-2B86-CF13-4D98-94DF665FDE07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5974" y="3745858"/>
            <a:ext cx="3000546" cy="497368"/>
          </a:xfrm>
          <a:prstGeom prst="rect">
            <a:avLst/>
          </a:prstGeom>
        </p:spPr>
      </p:pic>
      <p:cxnSp>
        <p:nvCxnSpPr>
          <p:cNvPr id="33" name="Ευθύγραμμο βέλος σύνδεσης 32">
            <a:extLst>
              <a:ext uri="{FF2B5EF4-FFF2-40B4-BE49-F238E27FC236}">
                <a16:creationId xmlns:a16="http://schemas.microsoft.com/office/drawing/2014/main" id="{E7240747-F1E0-7321-5530-A62FD391ADFD}"/>
              </a:ext>
            </a:extLst>
          </p:cNvPr>
          <p:cNvCxnSpPr>
            <a:cxnSpLocks/>
          </p:cNvCxnSpPr>
          <p:nvPr/>
        </p:nvCxnSpPr>
        <p:spPr>
          <a:xfrm>
            <a:off x="8537510" y="3982437"/>
            <a:ext cx="45720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39" name="Εικόνα 38" descr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\begin{align}&#10;\mathcal S_{\psi}^{\rm torsion}=\frac{i}{2}\int d^4 x \, \sqrt{-g}\,  \Big(\overline \psi \, \,\gamma^\mu  D_\mu \, \psi - (D_\mu \overline \psi) \, \gamma^\mu \, \psi \Big) +e\int d^4 x \, \sqrt{-g}\,\,A_\mu\,(\overline \psi \, \,\gamma^\mu\,\psi) +\frac{1}{8} \int d^4 x \, \sqrt{-g}\,\,\Big(\overline{\psi}\left\{\gamma^c, \sigma^{a b}\right\} \psi\Big)K_{a b c} \nonumber&#10;\end{align}&#10;&#10;\end{document}" title="IguanaTex Bitmap Display">
            <a:extLst>
              <a:ext uri="{FF2B5EF4-FFF2-40B4-BE49-F238E27FC236}">
                <a16:creationId xmlns:a16="http://schemas.microsoft.com/office/drawing/2014/main" id="{635A439F-629C-C0C2-84F3-02EAEC72D5F7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273" y="4621851"/>
            <a:ext cx="11885154" cy="517661"/>
          </a:xfrm>
          <a:prstGeom prst="rect">
            <a:avLst/>
          </a:prstGeom>
        </p:spPr>
      </p:pic>
      <p:pic>
        <p:nvPicPr>
          <p:cNvPr id="41" name="Εικόνα 40" descr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\begin{align}&#10;\left\{\gamma^c, \sigma^{a b}\right\} =-2 \,\epsilon^{abcd} \, \gamma^5 \, \gamma_d \nonumber&#10;\end{align}&#10;&#10;&#10;\end{document}" title="IguanaTex Bitmap Display">
            <a:extLst>
              <a:ext uri="{FF2B5EF4-FFF2-40B4-BE49-F238E27FC236}">
                <a16:creationId xmlns:a16="http://schemas.microsoft.com/office/drawing/2014/main" id="{A45BDBB6-D099-C0E8-7F4A-287459925B7F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9439" y="5588516"/>
            <a:ext cx="2776816" cy="316481"/>
          </a:xfrm>
          <a:prstGeom prst="rect">
            <a:avLst/>
          </a:prstGeom>
        </p:spPr>
      </p:pic>
      <p:cxnSp>
        <p:nvCxnSpPr>
          <p:cNvPr id="45" name="Ευθύγραμμο βέλος σύνδεσης 44">
            <a:extLst>
              <a:ext uri="{FF2B5EF4-FFF2-40B4-BE49-F238E27FC236}">
                <a16:creationId xmlns:a16="http://schemas.microsoft.com/office/drawing/2014/main" id="{8F71249F-6266-0647-DB53-088B856AF56D}"/>
              </a:ext>
            </a:extLst>
          </p:cNvPr>
          <p:cNvCxnSpPr>
            <a:cxnSpLocks/>
          </p:cNvCxnSpPr>
          <p:nvPr/>
        </p:nvCxnSpPr>
        <p:spPr>
          <a:xfrm flipH="1">
            <a:off x="9982200" y="5314458"/>
            <a:ext cx="339815" cy="21429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47" name="Εικόνα 46" descr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\begin{align}&#10;\mathcal S_{\psi}^{\rm torsion} \ni  \int d^4 x \, \sqrt{-g}\,  \Big(\overline \psi \, \frac{i}{2} \,\gamma^\mu  D_\mu \, \psi - \frac{i}{2} (D_\mu \overline \psi) \, \gamma^\mu \, \psi   - \frac{1}{4} \, \epsilon^{abcd} \,  \overline \psi \, \gamma^5 \, \gamma_d \, \psi \, K_{abc} \Big)\nonumber&#10;\end{align}&#10;&#10;&#10;\end{document}" title="IguanaTex Bitmap Display">
            <a:extLst>
              <a:ext uri="{FF2B5EF4-FFF2-40B4-BE49-F238E27FC236}">
                <a16:creationId xmlns:a16="http://schemas.microsoft.com/office/drawing/2014/main" id="{EBFCAF9C-484F-EB95-BADD-9A4EE23A30D5}"/>
              </a:ext>
            </a:extLst>
          </p:cNvPr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438" y="5474847"/>
            <a:ext cx="8057094" cy="543821"/>
          </a:xfrm>
          <a:prstGeom prst="rect">
            <a:avLst/>
          </a:prstGeom>
        </p:spPr>
      </p:pic>
      <p:sp>
        <p:nvSpPr>
          <p:cNvPr id="49" name="TextBox 48">
            <a:extLst>
              <a:ext uri="{FF2B5EF4-FFF2-40B4-BE49-F238E27FC236}">
                <a16:creationId xmlns:a16="http://schemas.microsoft.com/office/drawing/2014/main" id="{227F6B89-EBA7-5A7B-23F4-0AE1A54B84EE}"/>
              </a:ext>
            </a:extLst>
          </p:cNvPr>
          <p:cNvSpPr txBox="1"/>
          <p:nvPr/>
        </p:nvSpPr>
        <p:spPr>
          <a:xfrm>
            <a:off x="3010048" y="6193728"/>
            <a:ext cx="5406164" cy="58477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l-GR" sz="1600" b="1" dirty="0"/>
              <a:t>Μόνο το πλήρως αντισυμμετρικό κομμάτι της στρέψης κάνει σύζευξη με το φερμιονικό αξονικό ρεύμα</a:t>
            </a:r>
          </a:p>
        </p:txBody>
      </p:sp>
      <p:cxnSp>
        <p:nvCxnSpPr>
          <p:cNvPr id="55" name="Ευθύγραμμο βέλος σύνδεσης 54">
            <a:extLst>
              <a:ext uri="{FF2B5EF4-FFF2-40B4-BE49-F238E27FC236}">
                <a16:creationId xmlns:a16="http://schemas.microsoft.com/office/drawing/2014/main" id="{1855443B-FFEC-854A-0F2B-9721BD006ECC}"/>
              </a:ext>
            </a:extLst>
          </p:cNvPr>
          <p:cNvCxnSpPr>
            <a:cxnSpLocks/>
          </p:cNvCxnSpPr>
          <p:nvPr/>
        </p:nvCxnSpPr>
        <p:spPr>
          <a:xfrm flipV="1">
            <a:off x="6096000" y="5904997"/>
            <a:ext cx="351453" cy="23802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39419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7" grpId="0"/>
      <p:bldP spid="11" grpId="0"/>
      <p:bldP spid="25" grpId="0"/>
      <p:bldP spid="49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99,2126"/>
  <p:tag name="ORIGINALWIDTH" val="2803,15"/>
  <p:tag name="OUTPUTTYPE" val="PNG"/>
  <p:tag name="IGUANATEXVERSION" val="160"/>
  <p:tag name="LATEXADDIN" val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\begin{equation}&#10;\rho_{\mathrm{RVM}}(H)=3 M_{\mathrm{Pl}}^4\bigg(c_0+\nu\Big(\frac{H}{M_{\mathrm{Pl}}}\Big)^2+\beta H^4\bigg), \quad \beta&gt;0 \nonumber&#10;\end{equation}&#10;&#10;&#10;\end{document}"/>
  <p:tag name="IGUANATEXSIZE" val="24"/>
  <p:tag name="IGUANATEXCURSOR" val="690"/>
  <p:tag name="TRANSPARENCY" val="True"/>
  <p:tag name="LATEXENGINEID" val="0"/>
  <p:tag name="TEMPFOLDER" val="C:\Users\macar\Documents\temporary\"/>
  <p:tag name="LATEXFORMHEIGHT" val="411"/>
  <p:tag name="LATEXFORMWIDTH" val="574"/>
  <p:tag name="LATEXFORMWRAP" val="True"/>
  <p:tag name="BITMAPVECTOR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29,2088"/>
  <p:tag name="ORIGINALWIDTH" val="2432,696"/>
  <p:tag name="OUTPUTTYPE" val="PNG"/>
  <p:tag name="IGUANATEXVERSION" val="160"/>
  <p:tag name="LATEXADDIN" val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\begin{align}&#10;\overline{D}_\rho\,g_{\mu\nu} \neq 0 \\&#10;D_\rho\,g_{\mu\nu}=0&#10;\end{align}&#10;&#10;&#10;\end{document}"/>
  <p:tag name="IGUANATEXSIZE" val="24"/>
  <p:tag name="IGUANATEXCURSOR" val="613"/>
  <p:tag name="TRANSPARENCY" val="True"/>
  <p:tag name="LATEXENGINEID" val="0"/>
  <p:tag name="TEMPFOLDER" val="C:\Users\macar\Documents\temporary\"/>
  <p:tag name="LATEXFORMHEIGHT" val="411"/>
  <p:tag name="LATEXFORMWIDTH" val="574"/>
  <p:tag name="LATEXFORMWRAP" val="True"/>
  <p:tag name="BITMAPVECTOR" val="0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76,7154"/>
  <p:tag name="ORIGINALWIDTH" val="4308,211"/>
  <p:tag name="OUTPUTTYPE" val="PNG"/>
  <p:tag name="IGUANATEXVERSION" val="160"/>
  <p:tag name="LATEXADDIN" val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\begin{align}&#10;\mathcal S_{\psi}^{\rm torsion} =\frac{i}{2}\int d^4 x \, \sqrt{-g}\,  \Big(\overline \psi \, \,\gamma^\mu  \overline{D}_\mu \, \psi - (\overline{D}_\mu \overline \psi) \, \gamma^\mu \, \psi \Big) +e\int d^4 x \, \sqrt{-g}\,\,A_\mu\,(\overline \psi \, \,\gamma^\mu\,\psi) \nonumber&#10;\end{align}&#10;&#10;\end{document}"/>
  <p:tag name="IGUANATEXSIZE" val="24"/>
  <p:tag name="IGUANATEXCURSOR" val="832"/>
  <p:tag name="TRANSPARENCY" val="True"/>
  <p:tag name="LATEXENGINEID" val="0"/>
  <p:tag name="TEMPFOLDER" val="C:\Users\macar\Documents\temporary\"/>
  <p:tag name="LATEXFORMHEIGHT" val="411"/>
  <p:tag name="LATEXFORMWIDTH" val="574"/>
  <p:tag name="LATEXFORMWRAP" val="True"/>
  <p:tag name="BITMAPVECTOR" val="0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51,2186"/>
  <p:tag name="ORIGINALWIDTH" val="2506,187"/>
  <p:tag name="OUTPUTTYPE" val="PNG"/>
  <p:tag name="IGUANATEXVERSION" val="160"/>
  <p:tag name="LATEXADDIN" val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\begin{align}&#10;\overline{\mathbf D} \psi &amp;= \mathbf d \psi - \frac{i}{4} \, \overline \omega_{ab} \, \sigma^{ab} \, \psi\, , \qquad  \sigma^{ab} = \frac{i}{2} \Big[ \gamma^a\, , \,  \gamma^b\, \Big]  \nonumber&#10;\end{align}&#10;&#10;&#10;&#10;\end{document}"/>
  <p:tag name="IGUANATEXSIZE" val="24"/>
  <p:tag name="IGUANATEXCURSOR" val="746"/>
  <p:tag name="TRANSPARENCY" val="True"/>
  <p:tag name="LATEXENGINEID" val="0"/>
  <p:tag name="TEMPFOLDER" val="C:\Users\macar\Documents\temporary\"/>
  <p:tag name="LATEXFORMHEIGHT" val="411"/>
  <p:tag name="LATEXFORMWIDTH" val="574"/>
  <p:tag name="LATEXFORMWRAP" val="True"/>
  <p:tag name="BITMAPVECTOR" val="0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2,2347"/>
  <p:tag name="ORIGINALWIDTH" val="1067,117"/>
  <p:tag name="OUTPUTTYPE" val="PNG"/>
  <p:tag name="IGUANATEXVERSION" val="160"/>
  <p:tag name="LATEXADDIN" val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&#10;$\overline{\omega}_{a b \mu}=\omega_{a b \mu}+K_{a b \mu}$&#10;\end{document}"/>
  <p:tag name="IGUANATEXSIZE" val="24"/>
  <p:tag name="IGUANATEXCURSOR" val="585"/>
  <p:tag name="TRANSPARENCY" val="True"/>
  <p:tag name="LATEXENGINEID" val="0"/>
  <p:tag name="TEMPFOLDER" val="C:\Users\macar\Documents\temporary\"/>
  <p:tag name="LATEXFORMHEIGHT" val="411"/>
  <p:tag name="LATEXFORMWIDTH" val="574"/>
  <p:tag name="LATEXFORMWRAP" val="True"/>
  <p:tag name="BITMAPVECTOR" val="0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51,2186"/>
  <p:tag name="ORIGINALWIDTH" val="1515,561"/>
  <p:tag name="OUTPUTTYPE" val="PNG"/>
  <p:tag name="IGUANATEXVERSION" val="160"/>
  <p:tag name="LATEXADDIN" val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\begin{align}&#10;\overline{D}_{\mu} \psi &amp;=  D_{\mu} \psi - \frac{i}{4} \, K_{a b \mu} \, \sigma^{ab} \, \psi \nonumber&#10;\end{align}&#10;&#10;\end{document}"/>
  <p:tag name="IGUANATEXSIZE" val="24"/>
  <p:tag name="IGUANATEXCURSOR" val="642"/>
  <p:tag name="TRANSPARENCY" val="True"/>
  <p:tag name="LATEXENGINEID" val="0"/>
  <p:tag name="TEMPFOLDER" val="C:\Users\macar\Documents\temporary\"/>
  <p:tag name="LATEXFORMHEIGHT" val="411"/>
  <p:tag name="LATEXFORMWIDTH" val="574"/>
  <p:tag name="LATEXFORMWRAP" val="True"/>
  <p:tag name="BITMAPVECTOR" val="0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76,7154"/>
  <p:tag name="ORIGINALWIDTH" val="6353,206"/>
  <p:tag name="OUTPUTTYPE" val="PNG"/>
  <p:tag name="IGUANATEXVERSION" val="160"/>
  <p:tag name="LATEXADDIN" val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\begin{align}&#10;\mathcal S_{\psi}^{\rm torsion}=\frac{i}{2}\int d^4 x \, \sqrt{-g}\,  \Big(\overline \psi \, \,\gamma^\mu  D_\mu \, \psi - (D_\mu \overline \psi) \, \gamma^\mu \, \psi \Big) +e\int d^4 x \, \sqrt{-g}\,\,A_\mu\,(\overline \psi \, \,\gamma^\mu\,\psi) +\frac{1}{8} \int d^4 x \, \sqrt{-g}\,\,\Big(\overline{\psi}\left\{\gamma^c, \sigma^{a b}\right\} \psi\Big)K_{a b c} \nonumber&#10;\end{align}&#10;&#10;\end{document}"/>
  <p:tag name="IGUANATEXSIZE" val="24"/>
  <p:tag name="IGUANATEXCURSOR" val="927"/>
  <p:tag name="TRANSPARENCY" val="True"/>
  <p:tag name="LATEXENGINEID" val="0"/>
  <p:tag name="TEMPFOLDER" val="C:\Users\macar\Documents\temporary\"/>
  <p:tag name="LATEXFORMHEIGHT" val="411"/>
  <p:tag name="LATEXFORMWIDTH" val="574"/>
  <p:tag name="LATEXFORMWRAP" val="True"/>
  <p:tag name="BITMAPVECTOR" val="0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55,9805"/>
  <p:tag name="ORIGINALWIDTH" val="1368,579"/>
  <p:tag name="OUTPUTTYPE" val="PNG"/>
  <p:tag name="IGUANATEXVERSION" val="160"/>
  <p:tag name="LATEXADDIN" val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\begin{align}&#10;\left\{\gamma^c, \sigma^{a b}\right\} =-2 \,\epsilon^{abcd} \, \gamma^5 \, \gamma_d \nonumber&#10;\end{align}&#10;&#10;&#10;\end{document}"/>
  <p:tag name="IGUANATEXSIZE" val="24"/>
  <p:tag name="IGUANATEXCURSOR" val="644"/>
  <p:tag name="TRANSPARENCY" val="True"/>
  <p:tag name="LATEXENGINEID" val="0"/>
  <p:tag name="TEMPFOLDER" val="C:\Users\macar\Documents\temporary\"/>
  <p:tag name="LATEXFORMHEIGHT" val="411"/>
  <p:tag name="LATEXFORMWIDTH" val="574"/>
  <p:tag name="LATEXFORMWRAP" val="True"/>
  <p:tag name="BITMAPVECTOR" val="0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76,7154"/>
  <p:tag name="ORIGINALWIDTH" val="4099,737"/>
  <p:tag name="OUTPUTTYPE" val="PNG"/>
  <p:tag name="IGUANATEXVERSION" val="160"/>
  <p:tag name="LATEXADDIN" val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\begin{align}&#10;\mathcal S_{\psi}^{\rm torsion} \ni  \int d^4 x \, \sqrt{-g}\,  \Big(\overline \psi \, \frac{i}{2} \,\gamma^\mu  D_\mu \, \psi - \frac{i}{2} (D_\mu \overline \psi) \, \gamma^\mu \, \psi   - \frac{1}{4} \, \epsilon^{abcd} \,  \overline \psi \, \gamma^5 \, \gamma_d \, \psi \, K_{abc} \Big)\nonumber&#10;\end{align}&#10;&#10;&#10;\end{document}"/>
  <p:tag name="IGUANATEXSIZE" val="24"/>
  <p:tag name="IGUANATEXCURSOR" val="847"/>
  <p:tag name="TRANSPARENCY" val="True"/>
  <p:tag name="LATEXENGINEID" val="0"/>
  <p:tag name="TEMPFOLDER" val="C:\Users\macar\Documents\temporary\"/>
  <p:tag name="LATEXFORMHEIGHT" val="411"/>
  <p:tag name="LATEXFORMWIDTH" val="574"/>
  <p:tag name="LATEXFORMWRAP" val="True"/>
  <p:tag name="BITMAPVECTOR" val="0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55,718"/>
  <p:tag name="ORIGINALWIDTH" val="1298,088"/>
  <p:tag name="OUTPUTTYPE" val="PNG"/>
  <p:tag name="IGUANATEXVERSION" val="160"/>
  <p:tag name="LATEXADDIN" val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\begin{align}\label{1.8}&#10;\mathbf T = \frac{1}{3!}\, T_{abc}\, \mathbf e^a \wedge \, \mathbf e^b \wedge \mathbf e^c  \nonumber&#10;\end{align}&#10;&#10;\end{document}"/>
  <p:tag name="IGUANATEXSIZE" val="24"/>
  <p:tag name="IGUANATEXCURSOR" val="641"/>
  <p:tag name="TRANSPARENCY" val="True"/>
  <p:tag name="LATEXENGINEID" val="0"/>
  <p:tag name="TEMPFOLDER" val="C:\Users\macar\Documents\temporary\"/>
  <p:tag name="LATEXFORMHEIGHT" val="411"/>
  <p:tag name="LATEXFORMWIDTH" val="574"/>
  <p:tag name="LATEXFORMWRAP" val="True"/>
  <p:tag name="BITMAPVECTOR" val="0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55,718"/>
  <p:tag name="ORIGINALWIDTH" val="943,382"/>
  <p:tag name="OUTPUTTYPE" val="PNG"/>
  <p:tag name="IGUANATEXVERSION" val="160"/>
  <p:tag name="LATEXADDIN" val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\begin{align}\label{1.8}&#10; S_d = \frac{1}{3!} \, \epsilon^{abc}_{\quad \,\, d} \, T_{abc} \nonumber&#10;\end{align}&#10;&#10;\end{document}"/>
  <p:tag name="IGUANATEXSIZE" val="24"/>
  <p:tag name="IGUANATEXCURSOR" val="551"/>
  <p:tag name="TRANSPARENCY" val="True"/>
  <p:tag name="LATEXENGINEID" val="0"/>
  <p:tag name="TEMPFOLDER" val="C:\Users\macar\Documents\temporary\"/>
  <p:tag name="LATEXFORMHEIGHT" val="411"/>
  <p:tag name="LATEXFORMWIDTH" val="574"/>
  <p:tag name="LATEXFORMWRAP" val="True"/>
  <p:tag name="BITMAPVECTOR" val="0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8,48898"/>
  <p:tag name="ORIGINALWIDTH" val="394,4507"/>
  <p:tag name="OUTPUTTYPE" val="PNG"/>
  <p:tag name="IGUANATEXVERSION" val="160"/>
  <p:tag name="LATEXADDIN" val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\begin{align}\label{1.8}&#10;\mathbf S = \star \mathbf T \nonumber&#10;\end{align}&#10;&#10;&#10;\end{document}"/>
  <p:tag name="IGUANATEXSIZE" val="24"/>
  <p:tag name="IGUANATEXCURSOR" val="550"/>
  <p:tag name="TRANSPARENCY" val="True"/>
  <p:tag name="LATEXENGINEID" val="0"/>
  <p:tag name="TEMPFOLDER" val="C:\Users\macar\Documents\temporary\"/>
  <p:tag name="LATEXFORMHEIGHT" val="411"/>
  <p:tag name="LATEXFORMWIDTH" val="574"/>
  <p:tag name="LATEXFORMWRAP" val="True"/>
  <p:tag name="BITMAPVECTOR" val="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52,7184"/>
  <p:tag name="ORIGINALWIDTH" val="4340,458"/>
  <p:tag name="OUTPUTTYPE" val="PNG"/>
  <p:tag name="IGUANATEXVERSION" val="160"/>
  <p:tag name="LATEXADDIN" val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\begin{align}&#10;\overline{\mathbf R}^a_{\,\, b} = \mathbf d \overline{\boldsymbol{\omega}}^a_{\,\, b} + \overline{\boldsymbol{\omega}}^a_{\,\, c} \wedge \overline{\boldsymbol{\omega}}^c_{\,\, b} = \frac{1}{2} \overline{\mathbf R}^a_{\,\, b c d}\, \mathbf e^c \wedge  \mathbf e^d = \frac{1}{2} \overline{\mathbf R}^a_{\,\, b \mu\nu}\, \mathbf d x^\mu \wedge \mathbf d x^\nu, &#10;\quad \overline{\boldsymbol{\omega}}^a_{\,\, b} \equiv  \overline \omega^a_{\mu\,\, b} \, \mathbf d x^\mu \nonumber&#10;\end{align}&#10;&#10;&#10;\end{document}"/>
  <p:tag name="IGUANATEXSIZE" val="24"/>
  <p:tag name="IGUANATEXCURSOR" val="1013"/>
  <p:tag name="TRANSPARENCY" val="True"/>
  <p:tag name="LATEXENGINEID" val="0"/>
  <p:tag name="TEMPFOLDER" val="C:\Users\macar\Documents\temporary\"/>
  <p:tag name="LATEXFORMHEIGHT" val="411"/>
  <p:tag name="LATEXFORMWIDTH" val="574"/>
  <p:tag name="LATEXFORMWRAP" val="True"/>
  <p:tag name="BITMAPVECTOR" val="0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76,7154"/>
  <p:tag name="ORIGINALWIDTH" val="2798,65"/>
  <p:tag name="OUTPUTTYPE" val="PNG"/>
  <p:tag name="IGUANATEXVERSION" val="160"/>
  <p:tag name="LATEXADDIN" val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\begin{align}&#10;    \mathcal S_\psi \ni  -\frac{3}{4}\,  \int d^4x \, \sqrt{-g}\, S_\mu \, \overline \psi \, \gamma^\mu \, \gamma^5  \, \psi = -\frac{3}{4}\, \int \mathbf S \wedge \star \,\mathbf J^5 \nonumber&#10;\end{align}&#10;&#10;&#10;\end{document}"/>
  <p:tag name="IGUANATEXSIZE" val="24"/>
  <p:tag name="IGUANATEXCURSOR" val="732"/>
  <p:tag name="TRANSPARENCY" val="True"/>
  <p:tag name="LATEXENGINEID" val="0"/>
  <p:tag name="TEMPFOLDER" val="C:\Users\macar\Documents\temporary\"/>
  <p:tag name="LATEXFORMHEIGHT" val="411"/>
  <p:tag name="LATEXFORMWIDTH" val="574"/>
  <p:tag name="LATEXFORMWRAP" val="True"/>
  <p:tag name="BITMAPVECTOR" val="0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52,9809"/>
  <p:tag name="ORIGINALWIDTH" val="659,1675"/>
  <p:tag name="OUTPUTTYPE" val="PNG"/>
  <p:tag name="IGUANATEXVERSION" val="160"/>
  <p:tag name="LATEXADDIN" val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$\mathbf J^5 = J^5_\mu \, \mathbf dx^\mu $&#10;&#10;&#10;\end{document}"/>
  <p:tag name="IGUANATEXSIZE" val="24"/>
  <p:tag name="IGUANATEXCURSOR" val="566"/>
  <p:tag name="TRANSPARENCY" val="True"/>
  <p:tag name="LATEXENGINEID" val="0"/>
  <p:tag name="TEMPFOLDER" val="C:\Users\macar\Documents\temporary\"/>
  <p:tag name="LATEXFORMHEIGHT" val="411"/>
  <p:tag name="LATEXFORMWIDTH" val="574"/>
  <p:tag name="LATEXFORMWRAP" val="True"/>
  <p:tag name="BITMAPVECTOR" val="0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55,9805"/>
  <p:tag name="ORIGINALWIDTH" val="759,655"/>
  <p:tag name="OUTPUTTYPE" val="PNG"/>
  <p:tag name="IGUANATEXVERSION" val="160"/>
  <p:tag name="LATEXADDIN" val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$ J^5_\mu =  \overline \psi\, \gamma_\mu \, \gamma^5 \psi$&#10;&#10;\end{document}"/>
  <p:tag name="IGUANATEXSIZE" val="24"/>
  <p:tag name="IGUANATEXCURSOR" val="527"/>
  <p:tag name="TRANSPARENCY" val="True"/>
  <p:tag name="LATEXENGINEID" val="0"/>
  <p:tag name="TEMPFOLDER" val="C:\Users\macar\Documents\temporary\"/>
  <p:tag name="LATEXFORMHEIGHT" val="411"/>
  <p:tag name="LATEXFORMWIDTH" val="574"/>
  <p:tag name="LATEXFORMWRAP" val="True"/>
  <p:tag name="BITMAPVECTOR" val="0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52,7184"/>
  <p:tag name="ORIGINALWIDTH" val="1319,835"/>
  <p:tag name="OUTPUTTYPE" val="PNG"/>
  <p:tag name="IGUANATEXVERSION" val="160"/>
  <p:tag name="LATEXADDIN" val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&#10;\begin{align}\label{1.10}&#10;K_{abc} = \frac{1}{2} \epsilon_{abcd}\, S^d + \widehat K_{abc}\nonumber&#10;\end{align}&#10;\end{document}"/>
  <p:tag name="IGUANATEXSIZE" val="24"/>
  <p:tag name="IGUANATEXCURSOR" val="624"/>
  <p:tag name="TRANSPARENCY" val="True"/>
  <p:tag name="LATEXENGINEID" val="0"/>
  <p:tag name="TEMPFOLDER" val="C:\Users\macar\Documents\temporary\"/>
  <p:tag name="LATEXFORMHEIGHT" val="411"/>
  <p:tag name="LATEXFORMWIDTH" val="574"/>
  <p:tag name="LATEXFORMWRAP" val="True"/>
  <p:tag name="BITMAPVECTOR" val="0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4,4844"/>
  <p:tag name="ORIGINALWIDTH" val="907,3865"/>
  <p:tag name="OUTPUTTYPE" val="PNG"/>
  <p:tag name="IGUANATEXVERSION" val="160"/>
  <p:tag name="LATEXADDIN" val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$\mathcal{S}_{total}=\mathcal S_\psi +\mathcal S_{\rm G}$&#10;&#10;\end{document}"/>
  <p:tag name="IGUANATEXSIZE" val="24"/>
  <p:tag name="IGUANATEXCURSOR" val="583"/>
  <p:tag name="TRANSPARENCY" val="True"/>
  <p:tag name="LATEXENGINEID" val="0"/>
  <p:tag name="TEMPFOLDER" val="C:\Users\macar\Documents\temporary\"/>
  <p:tag name="LATEXFORMHEIGHT" val="411"/>
  <p:tag name="LATEXFORMWIDTH" val="574"/>
  <p:tag name="LATEXFORMWRAP" val="True"/>
  <p:tag name="BITMAPVECTOR" val="0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76,7154"/>
  <p:tag name="ORIGINALWIDTH" val="2637,42"/>
  <p:tag name="OUTPUTTYPE" val="PNG"/>
  <p:tag name="IGUANATEXVERSION" val="160"/>
  <p:tag name="LATEXADDIN" val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\begin{align}&#10;\mathcal S_{\rm G} = \frac{1}{2\kappa^2} \int d^4 x \sqrt{-g} \, \Big(R  + \widehat \Delta \Big) + \frac{3}{4\, \kappa^2} \, \int \mathbf S \wedge \star \,\mathbf S \nonumber&#10;\end{align}&#10;&#10;&#10;\end{document}"/>
  <p:tag name="IGUANATEXSIZE" val="24"/>
  <p:tag name="IGUANATEXCURSOR" val="724"/>
  <p:tag name="TRANSPARENCY" val="True"/>
  <p:tag name="LATEXENGINEID" val="0"/>
  <p:tag name="TEMPFOLDER" val="C:\Users\macar\Documents\temporary\"/>
  <p:tag name="LATEXFORMHEIGHT" val="411"/>
  <p:tag name="LATEXFORMWIDTH" val="574"/>
  <p:tag name="LATEXFORMWRAP" val="True"/>
  <p:tag name="BITMAPVECTOR" val="0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78,4777"/>
  <p:tag name="ORIGINALWIDTH" val="1585,302"/>
  <p:tag name="OUTPUTTYPE" val="PNG"/>
  <p:tag name="IGUANATEXVERSION" val="160"/>
  <p:tag name="LATEXADDIN" val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$\widehat \Delta = \widehat K^\lambda_{\,\,\,\,\mu\nu}\, \widehat K^{\nu\mu}_{\,\,\,\,\,\,\lambda} &#10;- \widehat K_{\,\,\,\,\,\,\,\nu}^{\mu\nu}\, \widehat K_{\mu\lambda}^{\,\,\,\,\,\,\lambda} $&#10;&#10;\end{document}"/>
  <p:tag name="IGUANATEXSIZE" val="24"/>
  <p:tag name="IGUANATEXCURSOR" val="717"/>
  <p:tag name="TRANSPARENCY" val="True"/>
  <p:tag name="LATEXENGINEID" val="0"/>
  <p:tag name="TEMPFOLDER" val="C:\Users\macar\Documents\temporary\"/>
  <p:tag name="LATEXFORMHEIGHT" val="411"/>
  <p:tag name="LATEXFORMWIDTH" val="574"/>
  <p:tag name="LATEXFORMWRAP" val="True"/>
  <p:tag name="BITMAPVECTOR" val="0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52,7184"/>
  <p:tag name="ORIGINALWIDTH" val="1276,34"/>
  <p:tag name="OUTPUTTYPE" val="PNG"/>
  <p:tag name="IGUANATEXVERSION" val="160"/>
  <p:tag name="LATEXADDIN" val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\begin{align}&#10;i \gamma^\mu  \mathscr{D}_\mu \, \psi =\frac{3}{4}\, S_\mu \,\gamma^\mu \, \gamma^5  \, \psi \nonumber&#10;\end{align}&#10;&#10;\end{document}"/>
  <p:tag name="IGUANATEXSIZE" val="24"/>
  <p:tag name="IGUANATEXCURSOR" val="653"/>
  <p:tag name="TRANSPARENCY" val="True"/>
  <p:tag name="LATEXENGINEID" val="0"/>
  <p:tag name="TEMPFOLDER" val="C:\Users\macar\Documents\temporary\"/>
  <p:tag name="LATEXFORMHEIGHT" val="411"/>
  <p:tag name="LATEXFORMWIDTH" val="574"/>
  <p:tag name="LATEXFORMWRAP" val="True"/>
  <p:tag name="BITMAPVECTOR" val="0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0,9824"/>
  <p:tag name="ORIGINALWIDTH" val="586,4267"/>
  <p:tag name="OUTPUTTYPE" val="PNG"/>
  <p:tag name="IGUANATEXVERSION" val="160"/>
  <p:tag name="LATEXADDIN" val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$D_\mu J^{5\mu}=0$&#10;&#10;\end{document}"/>
  <p:tag name="IGUANATEXSIZE" val="24"/>
  <p:tag name="IGUANATEXCURSOR" val="543"/>
  <p:tag name="TRANSPARENCY" val="True"/>
  <p:tag name="LATEXENGINEID" val="0"/>
  <p:tag name="TEMPFOLDER" val="C:\Users\macar\Documents\temporary\"/>
  <p:tag name="LATEXFORMHEIGHT" val="411"/>
  <p:tag name="LATEXFORMWIDTH" val="574"/>
  <p:tag name="LATEXFORMWRAP" val="True"/>
  <p:tag name="BITMAPVECTOR" val="0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9,9813"/>
  <p:tag name="ORIGINALWIDTH" val="605,1743"/>
  <p:tag name="OUTPUTTYPE" val="PNG"/>
  <p:tag name="IGUANATEXVERSION" val="160"/>
  <p:tag name="LATEXADDIN" val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$\mathbf S = \frac{1}{2}\, \kappa^2 \, \mathbf J^5$&#10;&#10;\end{document}"/>
  <p:tag name="IGUANATEXSIZE" val="24"/>
  <p:tag name="IGUANATEXCURSOR" val="577"/>
  <p:tag name="TRANSPARENCY" val="True"/>
  <p:tag name="LATEXENGINEID" val="0"/>
  <p:tag name="TEMPFOLDER" val="C:\Users\macar\Documents\temporary\"/>
  <p:tag name="LATEXFORMHEIGHT" val="411"/>
  <p:tag name="LATEXFORMWIDTH" val="574"/>
  <p:tag name="LATEXFORMWRAP" val="True"/>
  <p:tag name="BITMAPVECTOR" val="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3,982"/>
  <p:tag name="ORIGINALWIDTH" val="1385,077"/>
  <p:tag name="OUTPUTTYPE" val="PNG"/>
  <p:tag name="IGUANATEXVERSION" val="160"/>
  <p:tag name="LATEXADDIN" val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&#10;\begin{align}\label{b5}&#10;\mathbf D e^a \equiv \mathbf d \mathbf e^a + \boldsymbol{\omega}^a_{\,b} \wedge \mathbf e^b =0 \nonumber&#10;\end{align}&#10;\end{document}"/>
  <p:tag name="IGUANATEXSIZE" val="24"/>
  <p:tag name="IGUANATEXCURSOR" val="655"/>
  <p:tag name="TRANSPARENCY" val="True"/>
  <p:tag name="LATEXENGINEID" val="0"/>
  <p:tag name="TEMPFOLDER" val="C:\Users\macar\Documents\temporary\"/>
  <p:tag name="LATEXFORMHEIGHT" val="411"/>
  <p:tag name="LATEXFORMWIDTH" val="574"/>
  <p:tag name="LATEXFORMWRAP" val="True"/>
  <p:tag name="BITMAPVECTOR" val="0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7,4841"/>
  <p:tag name="ORIGINALWIDTH" val="1507,312"/>
  <p:tag name="OUTPUTTYPE" val="PNG"/>
  <p:tag name="IGUANATEXVERSION" val="160"/>
  <p:tag name="LATEXADDIN" val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\begin{align}\label{1.20}&#10;   D_\mu \, S^\mu = 0 \quad \Leftrightarrow \quad \mathbf d \star \mathbf S = 0 \nonumber&#10;\end{align}&#10;&#10;&#10;\end{document}"/>
  <p:tag name="IGUANATEXSIZE" val="22"/>
  <p:tag name="IGUANATEXCURSOR" val="652"/>
  <p:tag name="TRANSPARENCY" val="True"/>
  <p:tag name="LATEXENGINEID" val="0"/>
  <p:tag name="TEMPFOLDER" val="C:\Users\macar\Documents\temporary\"/>
  <p:tag name="LATEXFORMHEIGHT" val="411"/>
  <p:tag name="LATEXFORMWIDTH" val="574"/>
  <p:tag name="LATEXFORMWRAP" val="True"/>
  <p:tag name="BITMAPVECTOR" val="0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75,9655"/>
  <p:tag name="ORIGINALWIDTH" val="2980,127"/>
  <p:tag name="OUTPUTTYPE" val="PNG"/>
  <p:tag name="IGUANATEXVERSION" val="160"/>
  <p:tag name="LATEXADDIN" val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\begin{align}\label{1.23}&#10;D_\mu J^{5\mu} = \frac{e^2}{8\pi^2} F^{\mu\nu}  \, \widetilde F_{\mu\nu} \, - \frac{1}{192\, \pi^2} \overline R^{\mu\nu\rho\sigma} \, \widetilde{\overline R}_{\mu\nu\rho\sigma} \equiv \mathcal G(\overline \omega, A)\nonumber&#10;\end{align}&#10;&#10;&#10;\end{document}"/>
  <p:tag name="IGUANATEXSIZE" val="24"/>
  <p:tag name="IGUANATEXCURSOR" val="775"/>
  <p:tag name="TRANSPARENCY" val="True"/>
  <p:tag name="LATEXENGINEID" val="0"/>
  <p:tag name="TEMPFOLDER" val="C:\Users\macar\Documents\temporary\"/>
  <p:tag name="LATEXFORMHEIGHT" val="411"/>
  <p:tag name="LATEXFORMWIDTH" val="574"/>
  <p:tag name="LATEXFORMWRAP" val="True"/>
  <p:tag name="BITMAPVECTOR" val="0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52,7184"/>
  <p:tag name="ORIGINALWIDTH" val="3031,871"/>
  <p:tag name="OUTPUTTYPE" val="PNG"/>
  <p:tag name="IGUANATEXVERSION" val="160"/>
  <p:tag name="LATEXADDIN" val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\begin{align}&#10;    \widetilde F_{\mu\nu} \equiv  \frac{1}{2} \sqrt{-g} \, \epsilon_{\mu\nu\rho\sigma} \, F^{\rho\sigma} \,\,\,\quad \,\,\, \widetilde R_{\mu\nu\rho\sigma} \equiv  \frac{1}{2} \sqrt{-g} \, \epsilon_{\mu\nu\alpha\beta} \, R^{\alpha\beta}_{\quad \rho\sigma} \nonumber&#10;\end{align}&#10;&#10;\end{document}"/>
  <p:tag name="IGUANATEXSIZE" val="24"/>
  <p:tag name="IGUANATEXCURSOR" val="817"/>
  <p:tag name="TRANSPARENCY" val="True"/>
  <p:tag name="LATEXENGINEID" val="0"/>
  <p:tag name="TEMPFOLDER" val="C:\Users\macar\Documents\temporary\"/>
  <p:tag name="LATEXFORMHEIGHT" val="411"/>
  <p:tag name="LATEXFORMWIDTH" val="574"/>
  <p:tag name="LATEXFORMWRAP" val="True"/>
  <p:tag name="BITMAPVECTOR" val="0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15,973"/>
  <p:tag name="ORIGINALWIDTH" val="3152,606"/>
  <p:tag name="OUTPUTTYPE" val="PNG"/>
  <p:tag name="IGUANATEXVERSION" val="160"/>
  <p:tag name="LATEXADDIN" val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\begin{align}\label{1.24}&#10;\mathcal G(\overline \omega, A) \quad \stackrel{{(\text{με~πρόσθεση~αντισταθμιστικών~όρων)}}}{\mathbf \Longrightarrow} \quad  \mathcal G(\omega, A)\nonumber&#10;\end{align}&#10;&#10;\end{document}"/>
  <p:tag name="IGUANATEXSIZE" val="24"/>
  <p:tag name="IGUANATEXCURSOR" val="708"/>
  <p:tag name="TRANSPARENCY" val="True"/>
  <p:tag name="LATEXENGINEID" val="0"/>
  <p:tag name="TEMPFOLDER" val="C:\Users\macar\Documents\temporary\"/>
  <p:tag name="LATEXFORMHEIGHT" val="411"/>
  <p:tag name="LATEXFORMWIDTH" val="574"/>
  <p:tag name="LATEXFORMWRAP" val="True"/>
  <p:tag name="BITMAPVECTOR" val="0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1,2336"/>
  <p:tag name="ORIGINALWIDTH" val="1716,535"/>
  <p:tag name="OUTPUTTYPE" val="PNG"/>
  <p:tag name="IGUANATEXVERSION" val="160"/>
  <p:tag name="LATEXADDIN" val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$ D_\mu \, S^\mu \neq  0\quad \quad D_\mu \, S^\mu \propto \mathcal{G}(\overline \omega, A)$&#10;&#10;\end{document}"/>
  <p:tag name="IGUANATEXSIZE" val="22"/>
  <p:tag name="IGUANATEXCURSOR" val="554"/>
  <p:tag name="TRANSPARENCY" val="True"/>
  <p:tag name="LATEXENGINEID" val="0"/>
  <p:tag name="TEMPFOLDER" val="C:\Users\macar\Documents\temporary\"/>
  <p:tag name="LATEXFORMHEIGHT" val="411"/>
  <p:tag name="LATEXFORMWIDTH" val="574"/>
  <p:tag name="LATEXFORMWRAP" val="True"/>
  <p:tag name="BITMAPVECTOR" val="0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76,7154"/>
  <p:tag name="ORIGINALWIDTH" val="1564,304"/>
  <p:tag name="OUTPUTTYPE" val="PNG"/>
  <p:tag name="IGUANATEXVERSION" val="160"/>
  <p:tag name="LATEXADDIN" val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\begin{align}\label{1.25}&#10;\mathbf d \star \mathbf S = 0 \Rightarrow Q_{\rm torsion}= \int \star \, \mathbf S \nonumber&#10;\end{align}&#10;&#10;\end{document}"/>
  <p:tag name="IGUANATEXSIZE" val="24"/>
  <p:tag name="IGUANATEXCURSOR" val="644"/>
  <p:tag name="TRANSPARENCY" val="True"/>
  <p:tag name="LATEXENGINEID" val="0"/>
  <p:tag name="TEMPFOLDER" val="C:\Users\macar\Documents\temporary\"/>
  <p:tag name="LATEXFORMHEIGHT" val="411"/>
  <p:tag name="LATEXFORMWIDTH" val="574"/>
  <p:tag name="LATEXFORMWRAP" val="True"/>
  <p:tag name="BITMAPVECTOR" val="0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,2343"/>
  <p:tag name="ORIGINALWIDTH" val="416,9479"/>
  <p:tag name="OUTPUTTYPE" val="PNG"/>
  <p:tag name="IGUANATEXVERSION" val="160"/>
  <p:tag name="LATEXADDIN" val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$\delta (\mathbf d \star \mathbf S )$&#10;&#10;\end{document}"/>
  <p:tag name="IGUANATEXSIZE" val="24"/>
  <p:tag name="IGUANATEXCURSOR" val="563"/>
  <p:tag name="TRANSPARENCY" val="True"/>
  <p:tag name="LATEXENGINEID" val="0"/>
  <p:tag name="TEMPFOLDER" val="C:\Users\macar\Documents\temporary\"/>
  <p:tag name="LATEXFORMHEIGHT" val="411"/>
  <p:tag name="LATEXFORMWIDTH" val="574"/>
  <p:tag name="LATEXFORMWRAP" val="True"/>
  <p:tag name="BITMAPVECTOR" val="0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99,9625"/>
  <p:tag name="ORIGINALWIDTH" val="6564,679"/>
  <p:tag name="OUTPUTTYPE" val="PNG"/>
  <p:tag name="IGUANATEXVERSION" val="160"/>
  <p:tag name="LATEXADDIN" val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\begin{align}&#10;    \mathcal Z \propto \int \mathcal D S \, \delta\Big(\mathbf d \star \mathbf S\Big) \, \exp\left(i \int \bigg[\,\frac{3}{4\, \kappa^2} \, \mathbf S \wedge \star \,\mathbf S - \frac{3}{4}\, \mathbf S \wedge \star \,\mathbf J^5 \bigg]\right) =\int \mathcal D S \, \mathcal D \varphi \, \exp\left(i \int \bigg[\,\frac{3}{4\, \kappa^2} \, \mathbf S \wedge \star \,\mathbf S - \frac{3}{4} \,\mathbf S \wedge \star \,\mathbf J^5  + \varphi \, \mathbf d \star \mathbf S \bigg]\right) \nonumber&#10;\end{align}&#10;&#10;\end{document}"/>
  <p:tag name="IGUANATEXSIZE" val="22"/>
  <p:tag name="IGUANATEXCURSOR" val="1040"/>
  <p:tag name="TRANSPARENCY" val="True"/>
  <p:tag name="LATEXENGINEID" val="0"/>
  <p:tag name="TEMPFOLDER" val="C:\Users\macar\Documents\temporary\"/>
  <p:tag name="LATEXFORMHEIGHT" val="411"/>
  <p:tag name="LATEXFORMWIDTH" val="574"/>
  <p:tag name="LATEXFORMWRAP" val="True"/>
  <p:tag name="BITMAPVECTOR" val="0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663,667"/>
  <p:tag name="ORIGINALWIDTH" val="4719,16"/>
  <p:tag name="OUTPUTTYPE" val="PNG"/>
  <p:tag name="IGUANATEXVERSION" val="160"/>
  <p:tag name="LATEXADDIN" val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\begin{align}\label{1.28}&#10;\mathcal Z &amp;\propto \int D b \, \exp \left(- i \int \bigg[ \frac{1}{2} \, \mathbf d  b  \wedge \star \, \mathbf d b  + \frac{1}{f_b} \mathbf d b  \wedge \star \,\mathbf J^5  + \frac{1}{2\, f_b^2} \,\mathbf J^5 \wedge \star \,\mathbf J^5 \bigg]\right), \,\,\,b = \Big(\frac{3}{2\, \kappa^2}\Big)^{1/2} \varphi \nonumber \\ &amp;= \int D b \, \exp\left(- i \int \bigg[ \frac{1}{2} \, \mathbf d b  \wedge \star \, \mathbf d b  - \frac{1}{f_b}  b\, \mathcal G(\omega, A)  + \frac{1}{2\, f_b^2} \,\mathbf J^5 \wedge \star \, \mathbf J^5 \bigg]\right), \,\,\, f_b \equiv  \Big(\frac{3\kappa^2}{8}\Big)^{-1/2} \nonumber&#10;\end{align} &#10;&#10;&#10;\end{document}"/>
  <p:tag name="IGUANATEXSIZE" val="24"/>
  <p:tag name="IGUANATEXCURSOR" val="1172"/>
  <p:tag name="TRANSPARENCY" val="True"/>
  <p:tag name="LATEXENGINEID" val="0"/>
  <p:tag name="TEMPFOLDER" val="C:\Users\macar\Documents\temporary\"/>
  <p:tag name="LATEXFORMHEIGHT" val="411"/>
  <p:tag name="LATEXFORMWIDTH" val="574"/>
  <p:tag name="LATEXFORMWRAP" val="True"/>
  <p:tag name="BITMAPVECTOR" val="0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04,6869"/>
  <p:tag name="ORIGINALWIDTH" val="2804,649"/>
  <p:tag name="OUTPUTTYPE" val="PNG"/>
  <p:tag name="IGUANATEXVERSION" val="160"/>
  <p:tag name="LATEXADDIN" val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\begin{align}&#10;    g_{\mu\nu}(x)&amp;=g_{\nu\mu}(x) , \quad \text{\tl{spin=2 (graviton)}} \nonumber \\&#10;    \Phi(x)&amp; , \quad \text{\tl{spin=0 (dilaton)}} \nonumber\\&#10;    B_{\mu\nu}(x)&amp;=-B_{\nu\mu}(x), \quad \text{\tl{spin=1 (Kalb-Ramond (KR))}} \nonumber&#10;\end{align}&#10;&#10;&#10;\end{document}"/>
  <p:tag name="IGUANATEXSIZE" val="22"/>
  <p:tag name="IGUANATEXCURSOR" val="785"/>
  <p:tag name="TRANSPARENCY" val="True"/>
  <p:tag name="LATEXENGINEID" val="0"/>
  <p:tag name="TEMPFOLDER" val="C:\Users\macar\Documents\temporary\"/>
  <p:tag name="LATEXFORMHEIGHT" val="411"/>
  <p:tag name="LATEXFORMWIDTH" val="574"/>
  <p:tag name="LATEXFORMWRAP" val="True"/>
  <p:tag name="BITMAPVECTOR" val="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2,7334"/>
  <p:tag name="ORIGINALWIDTH" val="479,94"/>
  <p:tag name="OUTPUTTYPE" val="PNG"/>
  <p:tag name="IGUANATEXVERSION" val="160"/>
  <p:tag name="LATEXADDIN" val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$\overline {\mathbf D}\, \mathbf e^a \ne 0 $&#10;&#10;\end{document}"/>
  <p:tag name="IGUANATEXSIZE" val="24"/>
  <p:tag name="IGUANATEXCURSOR" val="569"/>
  <p:tag name="TRANSPARENCY" val="True"/>
  <p:tag name="LATEXENGINEID" val="0"/>
  <p:tag name="TEMPFOLDER" val="C:\Users\macar\Documents\temporary\"/>
  <p:tag name="LATEXFORMHEIGHT" val="411"/>
  <p:tag name="LATEXFORMWIDTH" val="574"/>
  <p:tag name="LATEXFORMWRAP" val="True"/>
  <p:tag name="BITMAPVECTOR" val="0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1,2336"/>
  <p:tag name="ORIGINALWIDTH" val="2857,143"/>
  <p:tag name="OUTPUTTYPE" val="PNG"/>
  <p:tag name="IGUANATEXVERSION" val="160"/>
  <p:tag name="LATEXADDIN" val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\begin{align}\label{2.1}&#10;B_{\mu\nu} \, \to \, B_{\mu\nu} + \partial_\mu \Theta_\nu (X) - \partial_\nu \Theta_\mu (X), &#10;\quad \mu, \nu =0, \dots 3 \nonumber&#10;\end{align}&#10;&#10;&#10;\end{document}"/>
  <p:tag name="IGUANATEXSIZE" val="24"/>
  <p:tag name="IGUANATEXCURSOR" val="692"/>
  <p:tag name="TRANSPARENCY" val="True"/>
  <p:tag name="LATEXENGINEID" val="0"/>
  <p:tag name="TEMPFOLDER" val="C:\Users\macar\Documents\temporary\"/>
  <p:tag name="LATEXFORMHEIGHT" val="411"/>
  <p:tag name="LATEXFORMWIDTH" val="574"/>
  <p:tag name="LATEXFORMWRAP" val="True"/>
  <p:tag name="BITMAPVECTOR" val="0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3,4833"/>
  <p:tag name="ORIGINALWIDTH" val="2318,71"/>
  <p:tag name="OUTPUTTYPE" val="PNG"/>
  <p:tag name="IGUANATEXVERSION" val="160"/>
  <p:tag name="LATEXADDIN" val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\begin{align}\label{2.2}&#10;    H_{\mu \nu \rho}=\partial_{[\mu} B_{\nu \rho]}=\partial_\mu B_{\nu \rho}+\partial_\nu B_{\rho \mu}+\partial_\rho B_{\mu \nu} \nonumber&#10;\end{align}&#10;&#10;&#10;\end{document}"/>
  <p:tag name="IGUANATEXSIZE" val="24"/>
  <p:tag name="IGUANATEXCURSOR" val="688"/>
  <p:tag name="TRANSPARENCY" val="True"/>
  <p:tag name="LATEXENGINEID" val="0"/>
  <p:tag name="TEMPFOLDER" val="C:\Users\macar\Documents\temporary\"/>
  <p:tag name="LATEXFORMHEIGHT" val="411"/>
  <p:tag name="LATEXFORMWIDTH" val="574"/>
  <p:tag name="LATEXFORMWRAP" val="True"/>
  <p:tag name="BITMAPVECTOR" val="0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99,2126"/>
  <p:tag name="ORIGINALWIDTH" val="3915,26"/>
  <p:tag name="OUTPUTTYPE" val="PNG"/>
  <p:tag name="IGUANATEXVERSION" val="160"/>
  <p:tag name="LATEXADDIN" val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\begin{align}\label{2.4}&#10;\mathcal{S}_B  =\; \int d^{4}x\sqrt{-g}\,\bigg(\, \dfrac{1}{2\kappa^{2}}\, \Big[-R + 2\, \partial_{\mu}\Phi\, \partial^{\mu}\Phi \Big] - \frac{1}{6}\, e^{-4\Phi}\, {\mathcal H}_{\lambda\mu\nu}{\mathcal H}^{\lambda\mu\nu} + \dots \bigg)\nonumber&#10;\end{align}&#10;&#10;\end{document}"/>
  <p:tag name="IGUANATEXSIZE" val="24"/>
  <p:tag name="IGUANATEXCURSOR" val="795"/>
  <p:tag name="TRANSPARENCY" val="True"/>
  <p:tag name="LATEXENGINEID" val="0"/>
  <p:tag name="TEMPFOLDER" val="C:\Users\macar\Documents\temporary\"/>
  <p:tag name="LATEXFORMHEIGHT" val="411"/>
  <p:tag name="LATEXFORMWIDTH" val="574"/>
  <p:tag name="LATEXFORMWRAP" val="True"/>
  <p:tag name="BITMAPVECTOR" val="0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99,2126"/>
  <p:tag name="ORIGINALWIDTH" val="2812,898"/>
  <p:tag name="OUTPUTTYPE" val="PNG"/>
  <p:tag name="IGUANATEXVERSION" val="160"/>
  <p:tag name="LATEXADDIN" val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\begin{align}\label{2.6}&#10;\mathcal{S}_B =-&amp;\; \int d^{4}x\,\sqrt{-g}\,\bigg(\, \dfrac{1}{2\kappa^{2}}\, R + \frac{1}{6}\, {\mathcal H}_{\lambda\mu\nu}\, {\mathcal H}^{\lambda\mu\nu} + \dots \bigg)\nonumber&#10;\end{align}&#10;&#10;\end{document}"/>
  <p:tag name="IGUANATEXSIZE" val="24"/>
  <p:tag name="IGUANATEXCURSOR" val="730"/>
  <p:tag name="TRANSPARENCY" val="True"/>
  <p:tag name="LATEXENGINEID" val="0"/>
  <p:tag name="TEMPFOLDER" val="C:\Users\macar\Documents\temporary\"/>
  <p:tag name="LATEXFORMHEIGHT" val="411"/>
  <p:tag name="LATEXFORMWIDTH" val="574"/>
  <p:tag name="LATEXFORMWRAP" val="True"/>
  <p:tag name="BITMAPVECTOR" val="0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0,2324"/>
  <p:tag name="ORIGINALWIDTH" val="917,8853"/>
  <p:tag name="OUTPUTTYPE" val="PNG"/>
  <p:tag name="IGUANATEXVERSION" val="160"/>
  <p:tag name="LATEXADDIN" val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${\mathcal H}_{\mu\nu\rho} \equiv \kappa^{-1} H_{\mu\nu\rho}$&#10;&#10;\end{document}"/>
  <p:tag name="IGUANATEXSIZE" val="24"/>
  <p:tag name="IGUANATEXCURSOR" val="587"/>
  <p:tag name="TRANSPARENCY" val="True"/>
  <p:tag name="LATEXENGINEID" val="0"/>
  <p:tag name="TEMPFOLDER" val="C:\Users\macar\Documents\temporary\"/>
  <p:tag name="LATEXFORMHEIGHT" val="411"/>
  <p:tag name="LATEXFORMWIDTH" val="574"/>
  <p:tag name="LATEXFORMWRAP" val="True"/>
  <p:tag name="BITMAPVECTOR" val="0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4,2332"/>
  <p:tag name="ORIGINALWIDTH" val="687,664"/>
  <p:tag name="OUTPUTTYPE" val="PNG"/>
  <p:tag name="IGUANATEXVERSION" val="160"/>
  <p:tag name="LATEXADDIN" val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 $\mathcal H^\mu_{\nu\rho} = -\mathcal H^\mu_{\rho\nu}$&#10;&#10;\end{document}"/>
  <p:tag name="IGUANATEXSIZE" val="18"/>
  <p:tag name="IGUANATEXCURSOR" val="581"/>
  <p:tag name="TRANSPARENCY" val="True"/>
  <p:tag name="LATEXENGINEID" val="0"/>
  <p:tag name="TEMPFOLDER" val="C:\Users\macar\Documents\temporary\"/>
  <p:tag name="LATEXFORMHEIGHT" val="411"/>
  <p:tag name="LATEXFORMWIDTH" val="574"/>
  <p:tag name="LATEXFORMWRAP" val="True"/>
  <p:tag name="BITMAPVECTOR" val="0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93,9632"/>
  <p:tag name="ORIGINALWIDTH" val="1612,298"/>
  <p:tag name="OUTPUTTYPE" val="PNG"/>
  <p:tag name="IGUANATEXVERSION" val="160"/>
  <p:tag name="LATEXADDIN" val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\begin{align}\label{2.7}&#10;{\overline \Gamma}_{\mu\nu}^{\rho} = \Gamma_{\mu\nu}^\rho + \frac{\alpha^\prime}{ \kappa\,\sqrt{3}}\, {\mathcal H}_{\mu\nu}^\rho  \ne {\overline \Gamma}_{\nu\mu}^{\rho}\nonumber&#10;\end{align}&#10;&#10;\end{document}"/>
  <p:tag name="IGUANATEXSIZE" val="24"/>
  <p:tag name="IGUANATEXCURSOR" val="728"/>
  <p:tag name="TRANSPARENCY" val="True"/>
  <p:tag name="LATEXENGINEID" val="0"/>
  <p:tag name="TEMPFOLDER" val="C:\Users\macar\Documents\temporary\"/>
  <p:tag name="LATEXFORMHEIGHT" val="411"/>
  <p:tag name="LATEXFORMWIDTH" val="574"/>
  <p:tag name="LATEXFORMWRAP" val="True"/>
  <p:tag name="BITMAPVECTOR" val="0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76,7154"/>
  <p:tag name="ORIGINALWIDTH" val="1883,015"/>
  <p:tag name="OUTPUTTYPE" val="PNG"/>
  <p:tag name="IGUANATEXVERSION" val="160"/>
  <p:tag name="LATEXADDIN" val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\begin{align}\label{actiontorsion}&#10;\mathcal{S}_B = - \frac{1}{2\kappa^2} \, \int d^4 x \, \sqrt{-g} \, \overline R (\overline \Gamma) + \dots \nonumber&#10;\end{align} &#10;&#10;&#10;\end{document}"/>
  <p:tag name="IGUANATEXSIZE" val="20"/>
  <p:tag name="IGUANATEXCURSOR" val="676"/>
  <p:tag name="TRANSPARENCY" val="True"/>
  <p:tag name="LATEXENGINEID" val="0"/>
  <p:tag name="TEMPFOLDER" val="C:\Users\macar\Documents\temporary\"/>
  <p:tag name="LATEXFORMHEIGHT" val="411"/>
  <p:tag name="LATEXFORMWIDTH" val="574"/>
  <p:tag name="LATEXFORMWRAP" val="True"/>
  <p:tag name="BITMAPVECTOR" val="0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6,1792"/>
  <p:tag name="ORIGINALWIDTH" val="3802,775"/>
  <p:tag name="OUTPUTTYPE" val="PNG"/>
  <p:tag name="IGUANATEXVERSION" val="160"/>
  <p:tag name="LATEXADDIN" val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\begin{align}\label{2.9}&#10;\mathbf{{\mathcal H}} &amp;=\kappa^{-1} \mathbf{d} \mathbf{B} + \frac{\alpha^\prime}{8\, \kappa} \, \Big(\boldsymbol\Omega_{\rm 3L} - \boldsymbol\Omega_{\rm 3Y}\Big)  \nonumber \\&#10;\boldsymbol\Omega_{\rm 3L} &amp;= \boldsymbol\omega^a_{\,\,c} \wedge \mathbf{d} \boldsymbol\omega^c_{\,\,a}&#10;+ \frac{2}{3}  \boldsymbol\omega^a_{\,\,c} \wedge  \boldsymbol\omega^c_{\,\,d} \wedge \boldsymbol\omega^d_{\,\,a},&#10;\quad \boldsymbol\Omega_{\rm 3Y} = \mathbf{A} \wedge  \mathbf{d} \mathbf{A} + \mathbf{A} \wedge \mathbf{A} \wedge \mathbf{A} \nonumber&#10;\end{align}&#10;&#10;&#10;\end{document}"/>
  <p:tag name="IGUANATEXSIZE" val="24"/>
  <p:tag name="IGUANATEXCURSOR" val="1091"/>
  <p:tag name="TRANSPARENCY" val="True"/>
  <p:tag name="LATEXENGINEID" val="0"/>
  <p:tag name="TEMPFOLDER" val="C:\Users\macar\Documents\temporary\"/>
  <p:tag name="LATEXFORMHEIGHT" val="411"/>
  <p:tag name="LATEXFORMWIDTH" val="574"/>
  <p:tag name="LATEXFORMWRAP" val="True"/>
  <p:tag name="BITMAPVECTOR" val="0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4,2332"/>
  <p:tag name="ORIGINALWIDTH" val="1312,336"/>
  <p:tag name="OUTPUTTYPE" val="PNG"/>
  <p:tag name="IGUANATEXVERSION" val="160"/>
  <p:tag name="LATEXADDIN" val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$\alpha^\prime = M_s^{-2} \,\,(\tl{Regge-slope})$&#10;&#10;\end{document}"/>
  <p:tag name="IGUANATEXSIZE" val="24"/>
  <p:tag name="IGUANATEXCURSOR" val="556"/>
  <p:tag name="TRANSPARENCY" val="True"/>
  <p:tag name="LATEXENGINEID" val="0"/>
  <p:tag name="TEMPFOLDER" val="C:\Users\macar\Documents\temporary\"/>
  <p:tag name="LATEXFORMHEIGHT" val="411"/>
  <p:tag name="LATEXFORMWIDTH" val="574"/>
  <p:tag name="LATEXFORMWRAP" val="True"/>
  <p:tag name="BITMAPVECTOR" val="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9,4826"/>
  <p:tag name="ORIGINALWIDTH" val="1007,874"/>
  <p:tag name="OUTPUTTYPE" val="PNG"/>
  <p:tag name="IGUANATEXVERSION" val="160"/>
  <p:tag name="LATEXADDIN" val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 \begin{align}\label{b4}&#10;\overline \omega_{\mu\,\,b}^a = \omega_{\mu\,\,b}^a + K_{\mu\,\,b}^a \nonumber&#10;\end{align} &#10;&#10;&#10;\end{document}"/>
  <p:tag name="IGUANATEXSIZE" val="24"/>
  <p:tag name="IGUANATEXCURSOR" val="628"/>
  <p:tag name="TRANSPARENCY" val="True"/>
  <p:tag name="LATEXENGINEID" val="0"/>
  <p:tag name="TEMPFOLDER" val="C:\Users\macar\Documents\temporary\"/>
  <p:tag name="LATEXFORMHEIGHT" val="411"/>
  <p:tag name="LATEXFORMWIDTH" val="574"/>
  <p:tag name="LATEXFORMWRAP" val="True"/>
  <p:tag name="BITMAPVECTOR" val="0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7,2366"/>
  <p:tag name="ORIGINALWIDTH" val="984,627"/>
  <p:tag name="OUTPUTTYPE" val="PNG"/>
  <p:tag name="IGUANATEXVERSION" val="160"/>
  <p:tag name="LATEXADDIN" val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$\mathbf A=0 \Rightarrow \boldsymbol\Omega_{\rm 3Y} =0$&#10;&#10;\end{document}"/>
  <p:tag name="IGUANATEXSIZE" val="24"/>
  <p:tag name="IGUANATEXCURSOR" val="581"/>
  <p:tag name="TRANSPARENCY" val="True"/>
  <p:tag name="LATEXENGINEID" val="0"/>
  <p:tag name="TEMPFOLDER" val="C:\Users\macar\Documents\temporary\"/>
  <p:tag name="LATEXFORMHEIGHT" val="411"/>
  <p:tag name="LATEXFORMWIDTH" val="574"/>
  <p:tag name="LATEXFORMWRAP" val="True"/>
  <p:tag name="BITMAPVECTOR" val="0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66,2167"/>
  <p:tag name="ORIGINALWIDTH" val="3366,329"/>
  <p:tag name="OUTPUTTYPE" val="PNG"/>
  <p:tag name="IGUANATEXVERSION" val="160"/>
  <p:tag name="LATEXADDIN" val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\begin{align}&#10; \varepsilon_{abc}^{\;\;\;\;\;\mu}\, D_\mu \, {\mathcal H}^{abc} \equiv \varepsilon_{abc}^{\;\;\;\;\;\mu}\, {\mathcal H}^{abc}_{\;\;\;\;\;\; ;\mu} =  \frac{\alpha^\prime}{32\, \kappa} \, R_{\mu\nu\rho\sigma}\, \widetilde R^{\mu\nu\rho\sigma}  \equiv \sqrt{-g}\, {\mathcal G}(\omega) \nonumber&#10;\end{align}&#10;&#10;&#10;\end{document}"/>
  <p:tag name="IGUANATEXSIZE" val="22"/>
  <p:tag name="IGUANATEXCURSOR" val="842"/>
  <p:tag name="TRANSPARENCY" val="True"/>
  <p:tag name="LATEXENGINEID" val="0"/>
  <p:tag name="TEMPFOLDER" val="C:\Users\macar\Documents\temporary\"/>
  <p:tag name="LATEXFORMHEIGHT" val="411"/>
  <p:tag name="LATEXFORMWIDTH" val="574"/>
  <p:tag name="LATEXFORMWRAP" val="True"/>
  <p:tag name="BITMAPVECTOR" val="0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96,213"/>
  <p:tag name="ORIGINALWIDTH" val="3416,573"/>
  <p:tag name="OUTPUTTYPE" val="PNG"/>
  <p:tag name="IGUANATEXVERSION" val="160"/>
  <p:tag name="LATEXADDIN" val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\begin{equation}\label{2.11}&#10;\varepsilon_{\mu\nu\rho\sigma} = \sqrt{-g}\,  \epsilon_{\mu\nu\rho\sigma}, \quad \varepsilon^{\mu\nu\rho\sigma} =\frac{{\rm sgn}(g)}{\sqrt{-g}}\,  \epsilon^{\mu\nu\rho\sigma} \quad \mu,\nu,\rho,\sigma= 0, \dots 3 \nonumber&#10;\end{equation}&#10;&#10;\end{document}"/>
  <p:tag name="IGUANATEXSIZE" val="22"/>
  <p:tag name="IGUANATEXCURSOR" val="777"/>
  <p:tag name="TRANSPARENCY" val="True"/>
  <p:tag name="LATEXENGINEID" val="0"/>
  <p:tag name="TEMPFOLDER" val="C:\Users\macar\Documents\temporary\"/>
  <p:tag name="LATEXFORMHEIGHT" val="411"/>
  <p:tag name="LATEXFORMWIDTH" val="574"/>
  <p:tag name="LATEXFORMWRAP" val="True"/>
  <p:tag name="BITMAPVECTOR" val="0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686,1642"/>
  <p:tag name="ORIGINALWIDTH" val="5096,363"/>
  <p:tag name="OUTPUTTYPE" val="PNG"/>
  <p:tag name="IGUANATEXVERSION" val="160"/>
  <p:tag name="LATEXADDIN" val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\begin{align}\label{2.13}&#10;&amp;\prod_{x}\, \delta\Big(\varepsilon^{\mu\nu\rho\sigma}  {{\mathcal H}_{\nu\rho\sigma}(x)}_{; \mu} - \sqrt{-g} \,{\mathcal G}(\omega) \Big)&#10;\Rightarrow  \int {\mathcal D}b \,\exp\bigg[i\int \epsilon\, \,\frac{b(x)}{3\sqrt{2}}\, \bigg(\varepsilon^{\mu\nu\rho\sigma }\, {{\mathcal H}_{\nu\rho\sigma}(x)}_{; \mu} - \sqrt{-g}\,{\mathcal G}(\omega) \bigg) \bigg] \nonumber \\&#10;&amp;= \int {\mathcal D}b \, \exp\bigg[-i \,\int \epsilon\, \bigg( \partial ^\mu b(x) \, \frac{1}{3\sqrt{2}} \, \varepsilon_{\mu\nu\rho\sigma} \,{\mathcal H}^{\nu\rho\sigma}  + \frac{b(x)}{3\sqrt{2}}\, \sqrt{-g}\,{\mathcal G}(\omega) \bigg)\bigg] \nonumber &#10;\end{align}&#10;&#10;\end{document}"/>
  <p:tag name="IGUANATEXSIZE" val="24"/>
  <p:tag name="IGUANATEXCURSOR" val="1187"/>
  <p:tag name="TRANSPARENCY" val="True"/>
  <p:tag name="LATEXENGINEID" val="0"/>
  <p:tag name="TEMPFOLDER" val="C:\Users\macar\Documents\temporary\"/>
  <p:tag name="LATEXFORMHEIGHT" val="411"/>
  <p:tag name="LATEXFORMWIDTH" val="574"/>
  <p:tag name="LATEXFORMWRAP" val="True"/>
  <p:tag name="BITMAPVECTOR" val="0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99,9625"/>
  <p:tag name="ORIGINALWIDTH" val="5008,624"/>
  <p:tag name="OUTPUTTYPE" val="PNG"/>
  <p:tag name="IGUANATEXVERSION" val="160"/>
  <p:tag name="LATEXADDIN" val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\begin{align}&#10;\mathcal Z = \int {\mathbb D}\, \exp \bigg(i \int \epsilon\, \bigg[-\frac{1}{2\kappa^2} R -\frac{1}{6}\,  {\mathcal H}_{\lambda\mu\nu}&#10;{\mathcal H}^{\lambda\mu\nu} -\partial ^\mu b(x) \, \frac{1}{3\sqrt{2}} \, \varepsilon_{\mu\nu\rho\sigma} \,{\mathcal H}^{\nu\rho\sigma}  - \frac{b(x)}{3\sqrt{2}}\, \sqrt{-g}\,{\mathcal G}(\omega) \bigg]  \bigg) \nonumber &#10;\end{align} &#10;&#10;\end{document}"/>
  <p:tag name="IGUANATEXSIZE" val="24"/>
  <p:tag name="IGUANATEXCURSOR" val="910"/>
  <p:tag name="TRANSPARENCY" val="True"/>
  <p:tag name="LATEXENGINEID" val="0"/>
  <p:tag name="TEMPFOLDER" val="C:\Users\macar\Documents\temporary\"/>
  <p:tag name="LATEXFORMHEIGHT" val="411"/>
  <p:tag name="LATEXFORMWIDTH" val="574"/>
  <p:tag name="LATEXFORMWRAP" val="True"/>
  <p:tag name="BITMAPVECTOR" val="0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1,7361"/>
  <p:tag name="ORIGINALWIDTH" val="816,6479"/>
  <p:tag name="OUTPUTTYPE" val="PNG"/>
  <p:tag name="IGUANATEXVERSION" val="160"/>
  <p:tag name="LATEXADDIN" val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${\mathbb D}={\mathcal D} g\, {\mathcal D} {\mathcal H} \, {\mathcal D} b$&#10;&#10;\end{document}"/>
  <p:tag name="IGUANATEXSIZE" val="20"/>
  <p:tag name="IGUANATEXCURSOR" val="600"/>
  <p:tag name="TRANSPARENCY" val="True"/>
  <p:tag name="LATEXENGINEID" val="0"/>
  <p:tag name="TEMPFOLDER" val="C:\Users\macar\Documents\temporary\"/>
  <p:tag name="LATEXFORMHEIGHT" val="411"/>
  <p:tag name="LATEXFORMWIDTH" val="574"/>
  <p:tag name="LATEXFORMWRAP" val="True"/>
  <p:tag name="BITMAPVECTOR" val="0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91,48859"/>
  <p:tag name="ORIGINALWIDTH" val="97,48779"/>
  <p:tag name="OUTPUTTYPE" val="PNG"/>
  <p:tag name="IGUANATEXVERSION" val="160"/>
  <p:tag name="LATEXADDIN" val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$\mathcal H$&#10;&#10;\end{document}"/>
  <p:tag name="IGUANATEXSIZE" val="24"/>
  <p:tag name="IGUANATEXCURSOR" val="537"/>
  <p:tag name="TRANSPARENCY" val="True"/>
  <p:tag name="LATEXENGINEID" val="0"/>
  <p:tag name="TEMPFOLDER" val="C:\Users\macar\Documents\temporary\"/>
  <p:tag name="LATEXFORMHEIGHT" val="411"/>
  <p:tag name="LATEXFORMWIDTH" val="574"/>
  <p:tag name="LATEXFORMWRAP" val="True"/>
  <p:tag name="BITMAPVECTOR" val="0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99,9625"/>
  <p:tag name="ORIGINALWIDTH" val="4637,42"/>
  <p:tag name="OUTPUTTYPE" val="PNG"/>
  <p:tag name="IGUANATEXVERSION" val="160"/>
  <p:tag name="LATEXADDIN" val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\begin{align}&#10;\mathcal Z &amp;\propto \int {\mathcal D} g\, {\mathcal D} b \exp \bigg(i \int \sqrt{-g} \mathrm{~d}^4x \bigg[-\frac{1}{2\kappa^2} R +\frac{1}{2}\,\partial_\mu b \, \partial^\mu b - \frac{\alpha^\prime }{96\, \kappa \,\sqrt{2}} \,b(x)\, R_{\mu\nu\rho\sigma}\, \widetilde R^{\mu\nu\rho\sigma}\bigg]  \bigg) \nonumber&#10;\end{align}&#10;&#10;\end{document}"/>
  <p:tag name="IGUANATEXSIZE" val="22"/>
  <p:tag name="IGUANATEXCURSOR" val="862"/>
  <p:tag name="TRANSPARENCY" val="True"/>
  <p:tag name="LATEXENGINEID" val="0"/>
  <p:tag name="TEMPFOLDER" val="C:\Users\macar\Documents\temporary\"/>
  <p:tag name="LATEXFORMHEIGHT" val="411"/>
  <p:tag name="LATEXFORMWIDTH" val="574"/>
  <p:tag name="LATEXFORMWRAP" val="True"/>
  <p:tag name="BITMAPVECTOR" val="0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99,2126"/>
  <p:tag name="ORIGINALWIDTH" val="3842,52"/>
  <p:tag name="OUTPUTTYPE" val="PNG"/>
  <p:tag name="IGUANATEXVERSION" val="160"/>
  <p:tag name="LATEXADDIN" val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\begin{align}&#10;\mathcal{S}^{\,\rm eff}_B &amp;=\; \int d^{4}x\, \sqrt{-g}\bigg[ -\dfrac{1}{2\kappa^{2}}\, R + \frac{1}{2}\, \partial_\mu b \, \partial^\mu b - \frac{\alpha^\prime}{96\, \kappa \,\sqrt{2}}\,b(x)\, R_{\mu\nu\rho\sigma}\, \widetilde R^{\mu\nu\rho\sigma}\,\bigg]&#10;\nonumber&#10;\end{align}&#10;&#10;&#10;\end{document}"/>
  <p:tag name="IGUANATEXSIZE" val="22"/>
  <p:tag name="IGUANATEXCURSOR" val="815"/>
  <p:tag name="TRANSPARENCY" val="True"/>
  <p:tag name="LATEXENGINEID" val="0"/>
  <p:tag name="TEMPFOLDER" val="C:\Users\macar\Documents\temporary\"/>
  <p:tag name="LATEXFORMHEIGHT" val="411"/>
  <p:tag name="LATEXFORMWIDTH" val="574"/>
  <p:tag name="LATEXFORMWRAP" val="True"/>
  <p:tag name="BITMAPVECTOR" val="0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51,4811"/>
  <p:tag name="ORIGINALWIDTH" val="1466,067"/>
  <p:tag name="OUTPUTTYPE" val="PNG"/>
  <p:tag name="IGUANATEXVERSION" val="160"/>
  <p:tag name="LATEXADDIN" val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\begin{align}&#10;\varepsilon_{\mu\nu\rho\sigma}\,\mathcal{H}^{\nu\rho\sigma}= - 3\,\sqrt{2} \,\partial_\mu b(x)\nonumber&#10;\end{align}&#10;&#10;&#10;\end{document}"/>
  <p:tag name="IGUANATEXSIZE" val="20"/>
  <p:tag name="IGUANATEXCURSOR" val="653"/>
  <p:tag name="TRANSPARENCY" val="True"/>
  <p:tag name="LATEXENGINEID" val="0"/>
  <p:tag name="TEMPFOLDER" val="C:\Users\macar\Documents\temporary\"/>
  <p:tag name="LATEXFORMHEIGHT" val="411"/>
  <p:tag name="LATEXFORMWIDTH" val="574"/>
  <p:tag name="LATEXFORMWRAP" val="True"/>
  <p:tag name="BITMAPVECTOR" val="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9,2313"/>
  <p:tag name="ORIGINALWIDTH" val="947,8815"/>
  <p:tag name="OUTPUTTYPE" val="PNG"/>
  <p:tag name="IGUANATEXVERSION" val="160"/>
  <p:tag name="LATEXADDIN" val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\begin{align}\label{covdertorsplit}&#10;\overline{\mathbf D}^a_{\,b}  =  \mathbf D^a_{\, b} + \mathbf K^a_{\,b}\, \wedge \nonumber&#10;\end{align}&#10;&#10;&#10;\end{document}"/>
  <p:tag name="IGUANATEXSIZE" val="24"/>
  <p:tag name="IGUANATEXCURSOR" val="651"/>
  <p:tag name="TRANSPARENCY" val="True"/>
  <p:tag name="LATEXENGINEID" val="0"/>
  <p:tag name="TEMPFOLDER" val="C:\Users\macar\Documents\temporary\"/>
  <p:tag name="LATEXFORMHEIGHT" val="411"/>
  <p:tag name="LATEXFORMWIDTH" val="574"/>
  <p:tag name="LATEXFORMWRAP" val="True"/>
  <p:tag name="BITMAPVECTOR" val="0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58,9802"/>
  <p:tag name="ORIGINALWIDTH" val="1362,58"/>
  <p:tag name="OUTPUTTYPE" val="PNG"/>
  <p:tag name="IGUANATEXVERSION" val="160"/>
  <p:tag name="LATEXADDIN" val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$R_{\mu\nu\rho\sigma}\, \widetilde R^{\mu\nu\rho\sigma}=D_\mu\, {\mathcal K}^\mu (\omega)$&#10;&#10;&#10;\end{document}"/>
  <p:tag name="IGUANATEXSIZE" val="24"/>
  <p:tag name="IGUANATEXCURSOR" val="615"/>
  <p:tag name="TRANSPARENCY" val="True"/>
  <p:tag name="LATEXENGINEID" val="0"/>
  <p:tag name="TEMPFOLDER" val="C:\Users\macar\Documents\temporary\"/>
  <p:tag name="LATEXFORMHEIGHT" val="411"/>
  <p:tag name="LATEXFORMWIDTH" val="574"/>
  <p:tag name="LATEXFORMWRAP" val="True"/>
  <p:tag name="BITMAPVECTOR" val="0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99,2126"/>
  <p:tag name="ORIGINALWIDTH" val="3811,773"/>
  <p:tag name="OUTPUTTYPE" val="PNG"/>
  <p:tag name="IGUANATEXVERSION" val="160"/>
  <p:tag name="LATEXADDIN" val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\begin{align}&#10;\Rightarrow \mathcal{S}^{\,\rm eff}_B = \; \int d^{4}x\, \sqrt{-g}\bigg[ -\dfrac{1}{2\kappa^{2}}\, R + \frac{1}{2}\, \partial_\mu b \, \partial^\mu b +\frac{\alpha^\prime}{96\, \kappa \,\sqrt{2}}\, \,{\mathcal K}^\mu (\omega)\, \partial_\mu b(x) \,\bigg]\nonumber&#10;\end{align}&#10;&#10;\end{document}"/>
  <p:tag name="IGUANATEXSIZE" val="22"/>
  <p:tag name="IGUANATEXCURSOR" val="814"/>
  <p:tag name="TRANSPARENCY" val="True"/>
  <p:tag name="LATEXENGINEID" val="0"/>
  <p:tag name="TEMPFOLDER" val="C:\Users\macar\Documents\temporary\"/>
  <p:tag name="LATEXFORMHEIGHT" val="411"/>
  <p:tag name="LATEXFORMWIDTH" val="574"/>
  <p:tag name="LATEXFORMWRAP" val="True"/>
  <p:tag name="BITMAPVECTOR" val="0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,2343"/>
  <p:tag name="ORIGINALWIDTH" val="913,3858"/>
  <p:tag name="OUTPUTTYPE" val="PNG"/>
  <p:tag name="IGUANATEXVERSION" val="160"/>
  <p:tag name="LATEXADDIN" val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$b(x)\longrightarrow b(x)+ c$&#10;&#10;\end{document}"/>
  <p:tag name="IGUANATEXSIZE" val="24"/>
  <p:tag name="IGUANATEXCURSOR" val="554"/>
  <p:tag name="TRANSPARENCY" val="True"/>
  <p:tag name="LATEXENGINEID" val="0"/>
  <p:tag name="TEMPFOLDER" val="C:\Users\macar\Documents\temporary\"/>
  <p:tag name="LATEXFORMHEIGHT" val="411"/>
  <p:tag name="LATEXFORMWIDTH" val="574"/>
  <p:tag name="LATEXFORMWRAP" val="True"/>
  <p:tag name="BITMAPVECTOR" val="0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51,4811"/>
  <p:tag name="ORIGINALWIDTH" val="1466,067"/>
  <p:tag name="OUTPUTTYPE" val="PNG"/>
  <p:tag name="IGUANATEXVERSION" val="160"/>
  <p:tag name="LATEXADDIN" val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\begin{align}&#10;\varepsilon_{\mu\nu\rho\sigma}\,\mathcal{H}^{\nu\rho\sigma}= - 3\,\sqrt{2} \,\partial_\mu b(x)\nonumber&#10;\end{align}&#10;&#10;&#10;\end{document}"/>
  <p:tag name="IGUANATEXSIZE" val="20"/>
  <p:tag name="IGUANATEXCURSOR" val="653"/>
  <p:tag name="TRANSPARENCY" val="True"/>
  <p:tag name="LATEXENGINEID" val="0"/>
  <p:tag name="TEMPFOLDER" val="C:\Users\macar\Documents\temporary\"/>
  <p:tag name="LATEXFORMHEIGHT" val="411"/>
  <p:tag name="LATEXFORMWIDTH" val="574"/>
  <p:tag name="LATEXFORMWRAP" val="True"/>
  <p:tag name="BITMAPVECTOR" val="0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2,2347"/>
  <p:tag name="ORIGINALWIDTH" val="1067,117"/>
  <p:tag name="OUTPUTTYPE" val="PNG"/>
  <p:tag name="IGUANATEXVERSION" val="160"/>
  <p:tag name="LATEXADDIN" val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$\overline \omega_{ab\mu}= \omega_{ab\mu} + K_{ab\mu}$&#10;&#10;&#10;\end{document}"/>
  <p:tag name="IGUANATEXSIZE" val="24"/>
  <p:tag name="IGUANATEXCURSOR" val="579"/>
  <p:tag name="TRANSPARENCY" val="True"/>
  <p:tag name="LATEXENGINEID" val="0"/>
  <p:tag name="TEMPFOLDER" val="C:\Users\macar\Documents\temporary\"/>
  <p:tag name="LATEXFORMHEIGHT" val="411"/>
  <p:tag name="LATEXFORMWIDTH" val="574"/>
  <p:tag name="LATEXFORMWRAP" val="True"/>
  <p:tag name="BITMAPVECTOR" val="0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2,2347"/>
  <p:tag name="ORIGINALWIDTH" val="268,4665"/>
  <p:tag name="OUTPUTTYPE" val="PNG"/>
  <p:tag name="IGUANATEXVERSION" val="160"/>
  <p:tag name="LATEXADDIN" val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&#10;$\mathcal{H}_{\mu\nu\rho}$&#10;\end{document}"/>
  <p:tag name="IGUANATEXSIZE" val="18"/>
  <p:tag name="IGUANATEXCURSOR" val="553"/>
  <p:tag name="TRANSPARENCY" val="True"/>
  <p:tag name="LATEXENGINEID" val="0"/>
  <p:tag name="TEMPFOLDER" val="C:\Users\macar\Documents\temporary\"/>
  <p:tag name="LATEXFORMHEIGHT" val="411"/>
  <p:tag name="LATEXFORMWIDTH" val="574"/>
  <p:tag name="LATEXFORMWRAP" val="True"/>
  <p:tag name="BITMAPVECTOR" val="0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64,9794"/>
  <p:tag name="ORIGINALWIDTH" val="2437,195"/>
  <p:tag name="OUTPUTTYPE" val="PNG"/>
  <p:tag name="IGUANATEXVERSION" val="160"/>
  <p:tag name="LATEXADDIN" val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$\,K_{abc} =\frac{\alpha^\prime}{2\, \kappa} \, ({\mathcal H}_{cab}  - {\mathcal H}_{abc} - {\mathcal H}_{bca}) = - \frac{\alpha^\prime}{2\, \kappa} \,{\mathcal H}_{abc}$&#10;&#10;\end{document}"/>
  <p:tag name="IGUANATEXSIZE" val="24"/>
  <p:tag name="IGUANATEXCURSOR" val="696"/>
  <p:tag name="TRANSPARENCY" val="True"/>
  <p:tag name="LATEXENGINEID" val="0"/>
  <p:tag name="TEMPFOLDER" val="C:\Users\macar\Documents\temporary\"/>
  <p:tag name="LATEXFORMHEIGHT" val="411"/>
  <p:tag name="LATEXFORMWIDTH" val="574"/>
  <p:tag name="LATEXFORMWRAP" val="True"/>
  <p:tag name="BITMAPVECTOR" val="0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694,038"/>
  <p:tag name="ORIGINALWIDTH" val="4393,701"/>
  <p:tag name="OUTPUTTYPE" val="PNG"/>
  <p:tag name="IGUANATEXVERSION" val="160"/>
  <p:tag name="LATEXADDIN" val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\begin{align}&#10;    \mathcal{S}_{Dirac} &amp;= \int d^4x \,\sqrt{-g} \, \bigg[ \frac{i}{2} \,\bigg(\overline \psi_j \,\gamma^\mu \,\Big({\overline {\mathscr{D}}}(\overline \omega)_\mu \, \psi_j\Big) - \Big( {\overline {\mathscr{D}}}(\overline \omega)_\mu \, \overline \psi_j  \Big)\, \gamma^\mu \, \psi_j \bigg) - m^{(j)}\, \overline \psi_j \, \psi_j \bigg] \nonumber \\&#10;    &amp;= \int d^4x \,\sqrt{-g} \, \bigg[ \frac{i}{2} \,\bigg(\overline \psi_j \,\gamma^a \,\Big(\partial_a\, \psi_j\Big) - \Big( \partial_a \, \overline \psi_j  \Big)\, \gamma^a \, \psi_j \bigg) - m^{(j)}\, \overline \psi_j \, \psi_j \bigg] \nonumber \\&#10;    &amp;+ \int d^4x \,\sqrt{-g} \, \bigg[\frac{i}{2} \,\bigg(\overline \psi_j \,\gamma^a \Big(-\frac{i}{4}\,\overline \omega_{bca}\,\sigma^{bc}\,\psi_j \Big)-\Big(\,\frac{i}{4}\,\overline \omega_{bca}\,\overline \psi_j \,\sigma^{bc}\Big)\,\gamma^a \,\psi_j \bigg] \nonumber \\&#10;      &amp;=\, \mathcal{S}_{Dirac}^{Free} + \int d^4x \,\sqrt{-g} \, \bigg[\frac{1}{8} \,\bigg(\overline \psi_j \,\gamma^a\,\overline \omega_{bca}\,\sigma^{bc}\,\psi_j +\,\overline \omega_{bca}\,\overline \psi_j \,\sigma^{bc}\,\gamma^a \,\psi_j \bigg) \bigg] \nonumber \\&#10;      &amp;=\, \mathcal{S}_{Dirac}^{Free} + \int d^4x \,\sqrt{-g} \, \bigg[\frac{1}{8} \,\bigg(\overline \psi_j\left\{\gamma^a, \sigma^{b c}\right\} \psi_j\bigg)\,\overline \omega_{bca} \bigg]\,,\qquad  \sigma^{ab} = \frac{i}{2} \Big[ \gamma^a\, , \,  \gamma^b\, \Big] \nonumber&#10;\end{align}&#10;&#10;&#10;\end{document}"/>
  <p:tag name="IGUANATEXSIZE" val="24"/>
  <p:tag name="IGUANATEXCURSOR" val="1970"/>
  <p:tag name="TRANSPARENCY" val="True"/>
  <p:tag name="LATEXENGINEID" val="0"/>
  <p:tag name="TEMPFOLDER" val="C:\Users\macar\Documents\temporary\"/>
  <p:tag name="LATEXFORMHEIGHT" val="411"/>
  <p:tag name="LATEXFORMWIDTH" val="574"/>
  <p:tag name="LATEXFORMWRAP" val="True"/>
  <p:tag name="BITMAPVECTOR" val="0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9,9813"/>
  <p:tag name="ORIGINALWIDTH" val="1127,109"/>
  <p:tag name="OUTPUTTYPE" val="PNG"/>
  <p:tag name="IGUANATEXVERSION" val="160"/>
  <p:tag name="LATEXADDIN" val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${\overline {\mathscr{D}}}_a  = \partial_a  - \frac{i}{4} \, \overline \omega_{bca}\, \sigma^{bc}$&#10;&#10;\end{document}"/>
  <p:tag name="IGUANATEXSIZE" val="24"/>
  <p:tag name="IGUANATEXCURSOR" val="624"/>
  <p:tag name="TRANSPARENCY" val="True"/>
  <p:tag name="LATEXENGINEID" val="0"/>
  <p:tag name="TEMPFOLDER" val="C:\Users\macar\Documents\temporary\"/>
  <p:tag name="LATEXFORMHEIGHT" val="411"/>
  <p:tag name="LATEXFORMWIDTH" val="574"/>
  <p:tag name="LATEXFORMWRAP" val="True"/>
  <p:tag name="BITMAPVECTOR" val="0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55,9805"/>
  <p:tag name="ORIGINALWIDTH" val="1634,796"/>
  <p:tag name="OUTPUTTYPE" val="PNG"/>
  <p:tag name="IGUANATEXVERSION" val="160"/>
  <p:tag name="LATEXADDIN" val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${\omega _\mu }^{ab} \equiv e_\nu ^{\;a}\left[ {{\partial _\mu }\,{E^{\nu b}} + \Gamma _{\;\mu \sigma }^\nu \,{E^{\sigma b}}} \right]$ &#10;&#10;\end{document}"/>
  <p:tag name="IGUANATEXSIZE" val="24"/>
  <p:tag name="IGUANATEXCURSOR" val="661"/>
  <p:tag name="TRANSPARENCY" val="True"/>
  <p:tag name="LATEXENGINEID" val="0"/>
  <p:tag name="TEMPFOLDER" val="C:\Users\macar\Documents\temporary\"/>
  <p:tag name="LATEXFORMHEIGHT" val="411"/>
  <p:tag name="LATEXFORMWIDTH" val="574"/>
  <p:tag name="LATEXFORMWRAP" val="True"/>
  <p:tag name="BITMAPVECTOR" val="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4,9868"/>
  <p:tag name="ORIGINALWIDTH" val="680,9149"/>
  <p:tag name="OUTPUTTYPE" val="PNG"/>
  <p:tag name="IGUANATEXVERSION" val="160"/>
  <p:tag name="LATEXADDIN" val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$\mathbf K_{ab}=-\mathbf K_{ba}$&#10;&#10;\end{document}"/>
  <p:tag name="IGUANATEXSIZE" val="24"/>
  <p:tag name="IGUANATEXCURSOR" val="558"/>
  <p:tag name="TRANSPARENCY" val="True"/>
  <p:tag name="LATEXENGINEID" val="0"/>
  <p:tag name="TEMPFOLDER" val="C:\Users\macar\Documents\temporary\"/>
  <p:tag name="LATEXFORMHEIGHT" val="411"/>
  <p:tag name="LATEXFORMWIDTH" val="574"/>
  <p:tag name="LATEXFORMWRAP" val="True"/>
  <p:tag name="BITMAPVECTOR" val="0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,2343"/>
  <p:tag name="ORIGINALWIDTH" val="905,8868"/>
  <p:tag name="OUTPUTTYPE" val="PNG"/>
  <p:tag name="IGUANATEXVERSION" val="160"/>
  <p:tag name="LATEXADDIN" val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$\gamma^\mu (x) = e^\mu_{a} (x) \, \gamma^a$&#10;&#10;&#10;\end{document}"/>
  <p:tag name="IGUANATEXSIZE" val="24"/>
  <p:tag name="IGUANATEXCURSOR" val="569"/>
  <p:tag name="TRANSPARENCY" val="True"/>
  <p:tag name="LATEXENGINEID" val="0"/>
  <p:tag name="TEMPFOLDER" val="C:\Users\macar\Documents\temporary\"/>
  <p:tag name="LATEXFORMHEIGHT" val="411"/>
  <p:tag name="LATEXFORMWIDTH" val="574"/>
  <p:tag name="LATEXFORMWRAP" val="True"/>
  <p:tag name="BITMAPVECTOR" val="0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996,6254"/>
  <p:tag name="ORIGINALWIDTH" val="5322,084"/>
  <p:tag name="OUTPUTTYPE" val="PNG"/>
  <p:tag name="IGUANATEXVERSION" val="160"/>
  <p:tag name="LATEXADDIN" val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\begin{align}\label{3.2}&#10;    \mathcal{S}_{Dirac}&amp;=\, \mathcal{S}_{Dirac}^{Free} + \int d^4x \,\sqrt{-g} \, \bigg(\frac{1}{4} \,\overline \psi_j \,\epsilon^{abcd} \,\gamma_d \, \gamma^5 \psi_j\,\overline \omega_{bca} \bigg) = \mathcal{S}_{Dirac}^{Free} + \int d^4x \,\sqrt{-g} \, \bigg(\frac{1}{4} \,\epsilon^{abcd}\,J^5_{\,\,d}\,\overline \omega_{bca} \bigg) \nonumber \\&#10;    &amp;=\, \mathcal{S}_{Dirac}^{Free} + \int d^4x \,\sqrt{-g} \, \bigg(\frac{1}{4} \,\epsilon^{abcd}\,J^5_{\,\,d}\,\,\omega_{bca} \bigg) + \int d^4x \,\sqrt{-g} \, \bigg(\frac{1}{4} \,\epsilon^{abcd}\,J^5_{\,\,d} \,\,K_{bca} \bigg) \nonumber \\&#10;    &amp;\Rightarrow\, \mathcal{S}_{Dirac}=\,\mathcal{S}_{Dirac}^{Free} + \int d^4x \,\sqrt{-g} \, \bigg({\mathcal F}^{\,d} + B^{\,d} \bigg) \,J^5_{\,\,d} \nonumber&#10;\end{align}&#10;&#10;&#10;\end{document}"/>
  <p:tag name="IGUANATEXSIZE" val="24"/>
  <p:tag name="IGUANATEXCURSOR" val="1300"/>
  <p:tag name="TRANSPARENCY" val="True"/>
  <p:tag name="LATEXENGINEID" val="0"/>
  <p:tag name="TEMPFOLDER" val="C:\Users\macar\Documents\temporary\"/>
  <p:tag name="LATEXFORMHEIGHT" val="411"/>
  <p:tag name="LATEXFORMWIDTH" val="574"/>
  <p:tag name="LATEXFORMWRAP" val="True"/>
  <p:tag name="BITMAPVECTOR" val="0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3,2321"/>
  <p:tag name="ORIGINALWIDTH" val="863,1422"/>
  <p:tag name="OUTPUTTYPE" val="PNG"/>
  <p:tag name="IGUANATEXVERSION" val="160"/>
  <p:tag name="LATEXADDIN" val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$J^5_{\,\,d} = \bar{\psi}_j \, \gamma_{d} \,\gamma^{5}\psi_j$&#10;&#10;&#10;\end{document}"/>
  <p:tag name="IGUANATEXSIZE" val="24"/>
  <p:tag name="IGUANATEXCURSOR" val="586"/>
  <p:tag name="TRANSPARENCY" val="True"/>
  <p:tag name="LATEXENGINEID" val="0"/>
  <p:tag name="TEMPFOLDER" val="C:\Users\macar\Documents\temporary\"/>
  <p:tag name="LATEXFORMHEIGHT" val="411"/>
  <p:tag name="LATEXFORMWIDTH" val="574"/>
  <p:tag name="LATEXFORMWRAP" val="True"/>
  <p:tag name="BITMAPVECTOR" val="0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7,2328"/>
  <p:tag name="ORIGINALWIDTH" val="1093,363"/>
  <p:tag name="OUTPUTTYPE" val="PNG"/>
  <p:tag name="IGUANATEXVERSION" val="160"/>
  <p:tag name="LATEXADDIN" val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${\mathcal F}^{\,d} =   \varepsilon^{abcd} \, e_{\nu c} \,  \partial_b \, E^\nu_a$&#10;&#10;\end{document}"/>
  <p:tag name="IGUANATEXSIZE" val="24"/>
  <p:tag name="IGUANATEXCURSOR" val="608"/>
  <p:tag name="TRANSPARENCY" val="True"/>
  <p:tag name="LATEXENGINEID" val="0"/>
  <p:tag name="TEMPFOLDER" val="C:\Users\macar\Documents\temporary\"/>
  <p:tag name="LATEXFORMHEIGHT" val="411"/>
  <p:tag name="LATEXFORMWIDTH" val="574"/>
  <p:tag name="LATEXFORMWRAP" val="True"/>
  <p:tag name="BITMAPVECTOR" val="0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65,7293"/>
  <p:tag name="ORIGINALWIDTH" val="1131,609"/>
  <p:tag name="OUTPUTTYPE" val="PNG"/>
  <p:tag name="IGUANATEXVERSION" val="160"/>
  <p:tag name="LATEXADDIN" val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$B^{\,d} = -\frac{\alpha^\prime}{8\, \kappa}\, \varepsilon^{abcd}\,\mathcal{H}_{bca}$&#10;&#10;\end{document}"/>
  <p:tag name="IGUANATEXSIZE" val="24"/>
  <p:tag name="IGUANATEXCURSOR" val="611"/>
  <p:tag name="TRANSPARENCY" val="True"/>
  <p:tag name="LATEXENGINEID" val="0"/>
  <p:tag name="TEMPFOLDER" val="C:\Users\macar\Documents\temporary\"/>
  <p:tag name="LATEXFORMHEIGHT" val="411"/>
  <p:tag name="LATEXFORMWIDTH" val="574"/>
  <p:tag name="LATEXFORMWRAP" val="True"/>
  <p:tag name="BITMAPVECTOR" val="0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99,2126"/>
  <p:tag name="ORIGINALWIDTH" val="4875,891"/>
  <p:tag name="OUTPUTTYPE" val="PNG"/>
  <p:tag name="IGUANATEXVERSION" val="160"/>
  <p:tag name="LATEXADDIN" val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\begin{align}\label{3.3}&#10;    \mathcal{S}_{eff}=\mathcal{S}_B + \mathcal{S}_{Dirac} = \,\mathcal{S}_{Dirac}^{Free} + \int d^4x \sqrt{-g} \,\bigg(-\frac{1}{2\kappa^2} R -\frac{1}{6}\,  {\mathcal H}_{\lambda\mu\nu}&#10;{\mathcal H}^{\lambda\mu\nu} -\frac{\alpha^\prime}{8 \kappa}\varepsilon^{abcd}\,\mathcal{H}_{bca} \,J^5_{\,\,d} \bigg)\nonumber&#10;\end{align}&#10;&#10;\end{document}"/>
  <p:tag name="IGUANATEXSIZE" val="24"/>
  <p:tag name="IGUANATEXCURSOR" val="865"/>
  <p:tag name="TRANSPARENCY" val="True"/>
  <p:tag name="LATEXENGINEID" val="0"/>
  <p:tag name="TEMPFOLDER" val="C:\Users\macar\Documents\temporary\"/>
  <p:tag name="LATEXFORMHEIGHT" val="411"/>
  <p:tag name="LATEXFORMWIDTH" val="574"/>
  <p:tag name="LATEXFORMWRAP" val="True"/>
  <p:tag name="BITMAPVECTOR" val="0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670,4162"/>
  <p:tag name="ORIGINALWIDTH" val="4224,222"/>
  <p:tag name="OUTPUTTYPE" val="PNG"/>
  <p:tag name="IGUANATEXVERSION" val="160"/>
  <p:tag name="LATEXADDIN" val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\begin{align}\label{3.5}&#10;    \mathcal{S}^{\,\rm eff} &amp;= \; \int d^{4}x\, \sqrt{-g}\bigg[ -\dfrac{1}{2\kappa^{2}}\, R + \frac{1}{2}\, \partial_\mu b \, \partial^\mu b +\frac{\alpha^\prime\,\sqrt{3}}{96\, \kappa }\, b(x)\,D_\mu\, {\mathcal K}^\mu\,\bigg] \, \nonumber \\&#10;    &amp;+\,\mathcal{S}_{Dirac}^{Free} + \int d^{4}x\, \sqrt{-g}\,\,\frac{\alpha^\prime\,\sqrt{3}}{8\,\kappa}\,D_\mu b\,J^{5\,\mu} + \frac{3\,{\alpha^\prime}^{2}}{128\,\kappa^2}\,\int d^{4}x\, \sqrt{-g}\,J^5_{\mu} \,J^{5\,\mu} + \dots\nonumber&#10;\end{align}&#10;&#10;&#10;\end{document}"/>
  <p:tag name="IGUANATEXSIZE" val="24"/>
  <p:tag name="IGUANATEXCURSOR" val="1033"/>
  <p:tag name="TRANSPARENCY" val="True"/>
  <p:tag name="LATEXENGINEID" val="0"/>
  <p:tag name="TEMPFOLDER" val="C:\Users\macar\Documents\temporary\"/>
  <p:tag name="LATEXFORMHEIGHT" val="411"/>
  <p:tag name="LATEXFORMWIDTH" val="574"/>
  <p:tag name="LATEXFORMWRAP" val="True"/>
  <p:tag name="BITMAPVECTOR" val="0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91,48859"/>
  <p:tag name="ORIGINALWIDTH" val="97,48779"/>
  <p:tag name="OUTPUTTYPE" val="PNG"/>
  <p:tag name="IGUANATEXVERSION" val="160"/>
  <p:tag name="LATEXADDIN" val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$\mathcal H$&#10;&#10;\end{document}"/>
  <p:tag name="IGUANATEXSIZE" val="24"/>
  <p:tag name="IGUANATEXCURSOR" val="537"/>
  <p:tag name="TRANSPARENCY" val="True"/>
  <p:tag name="LATEXENGINEID" val="0"/>
  <p:tag name="TEMPFOLDER" val="C:\Users\macar\Documents\temporary\"/>
  <p:tag name="LATEXFORMHEIGHT" val="411"/>
  <p:tag name="LATEXFORMWIDTH" val="574"/>
  <p:tag name="LATEXFORMWRAP" val="True"/>
  <p:tag name="BITMAPVECTOR" val="0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,2343"/>
  <p:tag name="ORIGINALWIDTH" val="913,3858"/>
  <p:tag name="OUTPUTTYPE" val="PNG"/>
  <p:tag name="IGUANATEXVERSION" val="160"/>
  <p:tag name="LATEXADDIN" val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$b(x)\longrightarrow b(x)+ c$&#10;&#10;\end{document}"/>
  <p:tag name="IGUANATEXSIZE" val="24"/>
  <p:tag name="IGUANATEXCURSOR" val="554"/>
  <p:tag name="TRANSPARENCY" val="True"/>
  <p:tag name="LATEXENGINEID" val="0"/>
  <p:tag name="TEMPFOLDER" val="C:\Users\macar\Documents\temporary\"/>
  <p:tag name="LATEXFORMHEIGHT" val="411"/>
  <p:tag name="LATEXFORMWIDTH" val="574"/>
  <p:tag name="LATEXFORMWRAP" val="True"/>
  <p:tag name="BITMAPVECTOR" val="0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17,9602"/>
  <p:tag name="ORIGINALWIDTH" val="4099,737"/>
  <p:tag name="OUTPUTTYPE" val="PNG"/>
  <p:tag name="IGUANATEXVERSION" val="160"/>
  <p:tag name="LATEXADDIN" val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\begin{align}\label{3.7}&#10; D_\mu \bigg[ \Big( \frac{ \sqrt3}{8} \frac{\alpha^\prime}{\kappa}\, J^{5\mu}  +  \frac{\alpha^\prime}{\kappa}\, \frac{\sqrt{3}}{96}\, {\mathcal K}^\mu  \Big) \bigg]   =  \sqrt{ \frac{3}{8}} \, \frac{\alpha^\prime}{\kappa}\, \Big(\,\frac{e^2}{8\pi^2} \,   {F}^{\mu\nu}\,  \widetilde{F}_{\mu\nu} + \frac{g_s^2}{32\, \pi^2} \, G_{\mu\nu}^a \, \widetilde G^{a\mu\nu} \Big)\nonumber&#10;\end{align}&#10;&#10;\end{document}"/>
  <p:tag name="IGUANATEXSIZE" val="24"/>
  <p:tag name="IGUANATEXCURSOR" val="929"/>
  <p:tag name="TRANSPARENCY" val="True"/>
  <p:tag name="LATEXENGINEID" val="0"/>
  <p:tag name="TEMPFOLDER" val="C:\Users\macar\Documents\temporary\"/>
  <p:tag name="LATEXFORMHEIGHT" val="411"/>
  <p:tag name="LATEXFORMWIDTH" val="574"/>
  <p:tag name="LATEXFORMWRAP" val="True"/>
  <p:tag name="BITMAPVECTOR" val="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52,7184"/>
  <p:tag name="ORIGINALWIDTH" val="3407,574"/>
  <p:tag name="OUTPUTTYPE" val="PNG"/>
  <p:tag name="IGUANATEXVERSION" val="160"/>
  <p:tag name="LATEXADDIN" val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\begin{align}\label{b7}&#10;    T^a_{\,\,bc} = - 2 K^a_{\,\,[bc]}&#10;\equiv  K^a_{\,\,cb} - K^a_{\,\,bc}, \, \quad K_{abc} = \frac{1}{2}\Big(T_{cab} - T_{abc} - T_{cba} \Big)\nonumber&#10;\end{align}&#10;&#10;\end{document}"/>
  <p:tag name="IGUANATEXSIZE" val="24"/>
  <p:tag name="IGUANATEXCURSOR" val="526"/>
  <p:tag name="TRANSPARENCY" val="True"/>
  <p:tag name="LATEXENGINEID" val="0"/>
  <p:tag name="TEMPFOLDER" val="C:\Users\macar\Documents\temporary\"/>
  <p:tag name="LATEXFORMHEIGHT" val="411"/>
  <p:tag name="LATEXFORMWIDTH" val="574"/>
  <p:tag name="LATEXFORMWRAP" val="True"/>
  <p:tag name="BITMAPVECTOR" val="0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670,4162"/>
  <p:tag name="ORIGINALWIDTH" val="4224,222"/>
  <p:tag name="OUTPUTTYPE" val="PNG"/>
  <p:tag name="IGUANATEXVERSION" val="160"/>
  <p:tag name="LATEXADDIN" val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\begin{align}\label{3.6n}&#10;    \mathcal{S}^{\,\rm eff} &amp;= \; \int d^{4}x\, \sqrt{-g}\bigg[ -\dfrac{1}{2\kappa^{2}}\, R + \frac{1}{2}\, \partial_\mu b \, \partial^\mu b +\frac{\alpha^\prime\,\sqrt{3}}{96\, \kappa }\, b(x)\,D_\mu\, {\mathcal K}^\mu\,\bigg] \, \nonumber \\&#10;    &amp;+\,\mathcal{S}_{Dirac}^{Free} - \int d^{4}x\, \sqrt{-g}\,\frac{\alpha^\prime\,\sqrt{3}}{8\,\kappa}\, b \,D_\mu \,J^{5\,\mu} + \frac{3\,{\alpha^\prime}^{2}}{128\,\kappa^2}\,\int d^{4}x\, \sqrt{-g}\,J^5_{\mu} \,J^{5\,\mu} + \dots\nonumber&#10;\end{align}&#10;&#10;&#10;\end{document}"/>
  <p:tag name="IGUANATEXSIZE" val="24"/>
  <p:tag name="IGUANATEXCURSOR" val="1036"/>
  <p:tag name="TRANSPARENCY" val="True"/>
  <p:tag name="LATEXENGINEID" val="0"/>
  <p:tag name="TEMPFOLDER" val="C:\Users\macar\Documents\temporary\"/>
  <p:tag name="LATEXFORMHEIGHT" val="411"/>
  <p:tag name="LATEXFORMWIDTH" val="574"/>
  <p:tag name="LATEXFORMWRAP" val="True"/>
  <p:tag name="BITMAPVECTOR" val="0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17,9602"/>
  <p:tag name="ORIGINALWIDTH" val="6152,981"/>
  <p:tag name="OUTPUTTYPE" val="PNG"/>
  <p:tag name="IGUANATEXVERSION" val="160"/>
  <p:tag name="LATEXADDIN" val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\begin{align}\label{3.8}&#10;     &amp;\mathcal{S}^{\,\rm eff} \,\,\ni \,\int d^{4}x\sqrt{-g}\,\bigg[ \frac{1}{2}\, \partial_\mu b \, \partial^\mu b - \frac{\alpha^\prime\,\sqrt{3}}{8\,\kappa}\,b(x)\, D_\mu\,J^{5\,\mu} \bigg] \Rightarrow  S^{\rm eff}_b &amp; =  \int d^{4}x\sqrt{-g}\,\bigg[ \frac{1}{2}\, \partial_\mu b \, \partial^\mu b \, - \sqrt{\frac{3}{8}} \, \frac{\alpha^\prime}{\kappa}\,\frac{g_s^2}{32\, \pi^2} \, G_{\mu\nu}^a \, \widetilde G^{a\mu\nu} \bigg]\nonumber&#10;\end{align}&#10;&#10;\end{document}"/>
  <p:tag name="IGUANATEXSIZE" val="24"/>
  <p:tag name="IGUANATEXCURSOR" val="1003"/>
  <p:tag name="TRANSPARENCY" val="True"/>
  <p:tag name="LATEXENGINEID" val="0"/>
  <p:tag name="TEMPFOLDER" val="C:\Users\macar\Documents\temporary\"/>
  <p:tag name="LATEXFORMHEIGHT" val="411"/>
  <p:tag name="LATEXFORMWIDTH" val="574"/>
  <p:tag name="LATEXFORMWRAP" val="True"/>
  <p:tag name="BITMAPVECTOR" val="0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18,7101"/>
  <p:tag name="ORIGINALWIDTH" val="4056,243"/>
  <p:tag name="OUTPUTTYPE" val="PNG"/>
  <p:tag name="IGUANATEXVERSION" val="160"/>
  <p:tag name="LATEXADDIN" val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\begin{align}\label{3.12}&#10;     \mathcal U(b)^{\,\rm QCD}  \simeq \,\Lambda^4_{\rm QCD} \, \bigg[1 - {\rm cos}\bigg(\frac{b(x)}{f_b}\bigg)\bigg] \quad\,\,\text{με}\,\,\,  f_b \equiv \sqrt{\frac{8}{3}} \, \frac{\kappa}{\alpha^\prime} =  \sqrt{\frac{8}{3}} \, \Big(\frac{M_s}{M_{\rm Pl}}\Big)^2\, M_{\rm Pl} \nonumber&#10;\end{align}&#10;&#10;\end{document}"/>
  <p:tag name="IGUANATEXSIZE" val="24"/>
  <p:tag name="IGUANATEXCURSOR" val="840"/>
  <p:tag name="TRANSPARENCY" val="True"/>
  <p:tag name="LATEXENGINEID" val="0"/>
  <p:tag name="TEMPFOLDER" val="C:\Users\macar\Documents\temporary\"/>
  <p:tag name="LATEXFORMHEIGHT" val="411"/>
  <p:tag name="LATEXFORMWIDTH" val="574"/>
  <p:tag name="LATEXFORMWRAP" val="True"/>
  <p:tag name="BITMAPVECTOR" val="0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,2343"/>
  <p:tag name="ORIGINALWIDTH" val="966,6292"/>
  <p:tag name="OUTPUTTYPE" val="PNG"/>
  <p:tag name="IGUANATEXVERSION" val="160"/>
  <p:tag name="LATEXADDIN" val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$\Lambda_{\rm QCD} \sim 218~{\rm MeV}$&#10;&#10;&#10;\end{document}"/>
  <p:tag name="IGUANATEXSIZE" val="24"/>
  <p:tag name="IGUANATEXCURSOR" val="563"/>
  <p:tag name="TRANSPARENCY" val="True"/>
  <p:tag name="LATEXENGINEID" val="0"/>
  <p:tag name="TEMPFOLDER" val="C:\Users\macar\Documents\temporary\"/>
  <p:tag name="LATEXFORMHEIGHT" val="411"/>
  <p:tag name="LATEXFORMWIDTH" val="574"/>
  <p:tag name="LATEXFORMWRAP" val="True"/>
  <p:tag name="BITMAPVECTOR" val="0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94,7131"/>
  <p:tag name="ORIGINALWIDTH" val="3352,081"/>
  <p:tag name="OUTPUTTYPE" val="PNG"/>
  <p:tag name="IGUANATEXVERSION" val="160"/>
  <p:tag name="LATEXADDIN" val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\begin{equation}&#10;q=\frac{g_s^2}{16 \pi^2} \int d^4 x \,\operatorname{tr} \Big(G \tilde{G}\Big)=\frac{g_s^2}{32 \pi^2} \int d^4 x \,G_{\mu \nu}^a \tilde{G}^{a \mu \nu} \quad \text{με} \quad q \in \mathbb{Z} \nonumber&#10;\end{equation}&#10;&#10;\end{document}"/>
  <p:tag name="IGUANATEXSIZE" val="24"/>
  <p:tag name="IGUANATEXCURSOR" val="741"/>
  <p:tag name="TRANSPARENCY" val="True"/>
  <p:tag name="LATEXENGINEID" val="0"/>
  <p:tag name="TEMPFOLDER" val="C:\Users\macar\Documents\temporary\"/>
  <p:tag name="LATEXFORMHEIGHT" val="411"/>
  <p:tag name="LATEXFORMWIDTH" val="574"/>
  <p:tag name="LATEXFORMWRAP" val="True"/>
  <p:tag name="BITMAPVECTOR" val="0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60,9674"/>
  <p:tag name="ORIGINALWIDTH" val="1580,052"/>
  <p:tag name="OUTPUTTYPE" val="PNG"/>
  <p:tag name="IGUANATEXVERSION" val="160"/>
  <p:tag name="LATEXADDIN" val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\begin{align}\label{3.11}&#10;     \xRightarrow[\text{\tl{axion}}]{\text{\tl{KR}}} \quad b(x) \, \rightarrow \, b(x) + 2\pi\, f_b\nonumber&#10;\end{align}&#10;&#10;\end{document}"/>
  <p:tag name="IGUANATEXSIZE" val="24"/>
  <p:tag name="IGUANATEXCURSOR" val="660"/>
  <p:tag name="TRANSPARENCY" val="True"/>
  <p:tag name="LATEXENGINEID" val="0"/>
  <p:tag name="TEMPFOLDER" val="C:\Users\macar\Documents\temporary\"/>
  <p:tag name="LATEXFORMHEIGHT" val="411"/>
  <p:tag name="LATEXFORMWIDTH" val="574"/>
  <p:tag name="LATEXFORMWRAP" val="True"/>
  <p:tag name="BITMAPVECTOR" val="0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,2343"/>
  <p:tag name="ORIGINALWIDTH" val="913,3858"/>
  <p:tag name="OUTPUTTYPE" val="PNG"/>
  <p:tag name="IGUANATEXVERSION" val="160"/>
  <p:tag name="LATEXADDIN" val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$b(x)\longrightarrow b(x)+ c$&#10;&#10;\end{document}"/>
  <p:tag name="IGUANATEXSIZE" val="24"/>
  <p:tag name="IGUANATEXCURSOR" val="554"/>
  <p:tag name="TRANSPARENCY" val="True"/>
  <p:tag name="LATEXENGINEID" val="0"/>
  <p:tag name="TEMPFOLDER" val="C:\Users\macar\Documents\temporary\"/>
  <p:tag name="LATEXFORMHEIGHT" val="411"/>
  <p:tag name="LATEXFORMWIDTH" val="574"/>
  <p:tag name="LATEXFORMWRAP" val="True"/>
  <p:tag name="BITMAPVECTOR" val="0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1,4848"/>
  <p:tag name="ORIGINALWIDTH" val="1582,302"/>
  <p:tag name="OUTPUTTYPE" val="PNG"/>
  <p:tag name="IGUANATEXVERSION" val="160"/>
  <p:tag name="LATEXADDIN" val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$M_{\rm Pl} =  \kappa^{-1}=  2.4 \times 10^{18}$\tl{~GeV}&#10;&#10;\end{document}"/>
  <p:tag name="IGUANATEXSIZE" val="24"/>
  <p:tag name="IGUANATEXCURSOR" val="583"/>
  <p:tag name="TRANSPARENCY" val="True"/>
  <p:tag name="LATEXENGINEID" val="0"/>
  <p:tag name="TEMPFOLDER" val="C:\Users\macar\Documents\temporary\"/>
  <p:tag name="LATEXFORMHEIGHT" val="411"/>
  <p:tag name="LATEXFORMWIDTH" val="574"/>
  <p:tag name="LATEXFORMWRAP" val="True"/>
  <p:tag name="BITMAPVECTOR" val="0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96,213"/>
  <p:tag name="ORIGINALWIDTH" val="3098,613"/>
  <p:tag name="OUTPUTTYPE" val="PNG"/>
  <p:tag name="IGUANATEXVERSION" val="160"/>
  <p:tag name="LATEXADDIN" val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\begin{align}\label{3.13}&#10;    \sqrt{\alpha^\prime }  = M_s^{-1} \sim \kappa = \frac{\sqrt{8\,\pi}}{M_P} =M_{\rm Pl}^{-1} \sim (2.4 \times 10^{18})^{-1} \, {\rm GeV}^{-1}\nonumber&#10;\end{align}&#10;&#10;\end{document}"/>
  <p:tag name="IGUANATEXSIZE" val="24"/>
  <p:tag name="IGUANATEXCURSOR" val="704"/>
  <p:tag name="TRANSPARENCY" val="True"/>
  <p:tag name="LATEXENGINEID" val="0"/>
  <p:tag name="TEMPFOLDER" val="C:\Users\macar\Documents\temporary\"/>
  <p:tag name="LATEXFORMHEIGHT" val="411"/>
  <p:tag name="LATEXFORMWIDTH" val="574"/>
  <p:tag name="LATEXFORMWRAP" val="True"/>
  <p:tag name="BITMAPVECTOR" val="0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7,2328"/>
  <p:tag name="ORIGINALWIDTH" val="443,9445"/>
  <p:tag name="OUTPUTTYPE" val="PNG"/>
  <p:tag name="IGUANATEXVERSION" val="160"/>
  <p:tag name="LATEXADDIN" val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$\sqrt{\alpha^\prime} \ne \kappa$&#10;&#10;\end{document}"/>
  <p:tag name="IGUANATEXSIZE" val="18"/>
  <p:tag name="IGUANATEXCURSOR" val="527"/>
  <p:tag name="TRANSPARENCY" val="True"/>
  <p:tag name="LATEXENGINEID" val="0"/>
  <p:tag name="TEMPFOLDER" val="C:\Users\macar\Documents\temporary\"/>
  <p:tag name="LATEXFORMHEIGHT" val="411"/>
  <p:tag name="LATEXFORMWIDTH" val="574"/>
  <p:tag name="LATEXFORMWRAP" val="True"/>
  <p:tag name="BITMAPVECTOR" val="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89,7263"/>
  <p:tag name="ORIGINALWIDTH" val="1288,339"/>
  <p:tag name="OUTPUTTYPE" val="PNG"/>
  <p:tag name="IGUANATEXVERSION" val="160"/>
  <p:tag name="LATEXADDIN" val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\begin{align}&#10;T_{\,\,\,\mu\nu}^\lambda = \overline{\Gamma}^\lambda_{\,\,\,\mu\nu} - \overline{\Gamma}^\lambda_{\,\,\,\nu\mu} \ne 0 \nonumber&#10;\end{align}&#10;&#10;\end{document}"/>
  <p:tag name="IGUANATEXSIZE" val="24"/>
  <p:tag name="IGUANATEXCURSOR" val="666"/>
  <p:tag name="TRANSPARENCY" val="True"/>
  <p:tag name="LATEXENGINEID" val="0"/>
  <p:tag name="TEMPFOLDER" val="C:\Users\macar\Documents\temporary\"/>
  <p:tag name="LATEXFORMHEIGHT" val="411"/>
  <p:tag name="LATEXFORMWIDTH" val="574"/>
  <p:tag name="LATEXFORMWRAP" val="True"/>
  <p:tag name="BITMAPVECTOR" val="0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7,9828"/>
  <p:tag name="ORIGINALWIDTH" val="1256,093"/>
  <p:tag name="OUTPUTTYPE" val="PNG"/>
  <p:tag name="IGUANATEXVERSION" val="160"/>
  <p:tag name="LATEXADDIN" val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\begin{align}\label{3.14}%\label{msr}&#10; M_{\rm Pl}\, \gtrsim  \, M_s \gtrsim 10^{-3} \, M_{\rm Pl} \nonumber&#10; \end{align}&#10;&#10;\end{document}"/>
  <p:tag name="IGUANATEXSIZE" val="24"/>
  <p:tag name="IGUANATEXCURSOR" val="633"/>
  <p:tag name="TRANSPARENCY" val="True"/>
  <p:tag name="LATEXENGINEID" val="0"/>
  <p:tag name="TEMPFOLDER" val="C:\Users\macar\Documents\temporary\"/>
  <p:tag name="LATEXFORMHEIGHT" val="411"/>
  <p:tag name="LATEXFORMWIDTH" val="574"/>
  <p:tag name="LATEXFORMWRAP" val="True"/>
  <p:tag name="BITMAPVECTOR" val="0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04,462"/>
  <p:tag name="ORIGINALWIDTH" val="1745,782"/>
  <p:tag name="OUTPUTTYPE" val="PNG"/>
  <p:tag name="IGUANATEXVERSION" val="160"/>
  <p:tag name="LATEXADDIN" val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\begin{align}&#10;f_b \equiv \sqrt{\frac{8}{3}} \, \frac{\kappa}{\alpha^\prime} =  \sqrt{\frac{8}{3}} \, \Big(\frac{M_s}{M_{\rm Pl}}\Big)^2\, M_{\rm Pl} \nonumber&#10;\end{align}&#10;&#10;\end{document}"/>
  <p:tag name="IGUANATEXSIZE" val="24"/>
  <p:tag name="IGUANATEXCURSOR" val="695"/>
  <p:tag name="TRANSPARENCY" val="True"/>
  <p:tag name="LATEXENGINEID" val="0"/>
  <p:tag name="TEMPFOLDER" val="C:\Users\macar\Documents\temporary\"/>
  <p:tag name="LATEXFORMHEIGHT" val="411"/>
  <p:tag name="LATEXFORMWIDTH" val="574"/>
  <p:tag name="LATEXFORMWRAP" val="True"/>
  <p:tag name="BITMAPVECTOR" val="0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7,9828"/>
  <p:tag name="ORIGINALWIDTH" val="2158,23"/>
  <p:tag name="OUTPUTTYPE" val="PNG"/>
  <p:tag name="IGUANATEXVERSION" val="160"/>
  <p:tag name="LATEXADDIN" val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\begin{align}\label{3.15}&#10;{3.9 \times 10^{12} ~{\rm GeV}\lesssim\, f_b \,\lesssim\,3.9 \times 10^{18} ~{\rm GeV}}\nonumber&#10;\end{align}&#10;&#10;\end{document}"/>
  <p:tag name="IGUANATEXSIZE" val="24"/>
  <p:tag name="IGUANATEXCURSOR" val="648"/>
  <p:tag name="TRANSPARENCY" val="True"/>
  <p:tag name="LATEXENGINEID" val="0"/>
  <p:tag name="TEMPFOLDER" val="C:\Users\macar\Documents\temporary\"/>
  <p:tag name="LATEXFORMHEIGHT" val="411"/>
  <p:tag name="LATEXFORMWIDTH" val="574"/>
  <p:tag name="LATEXFORMWRAP" val="True"/>
  <p:tag name="BITMAPVECTOR" val="0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7,2366"/>
  <p:tag name="ORIGINALWIDTH" val="505,4369"/>
  <p:tag name="OUTPUTTYPE" val="PNG"/>
  <p:tag name="IGUANATEXVERSION" val="160"/>
  <p:tag name="LATEXADDIN" val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$10^{17}~{\rm GeV}$&#10;&#10;\end{document}"/>
  <p:tag name="IGUANATEXSIZE" val="24"/>
  <p:tag name="IGUANATEXCURSOR" val="545"/>
  <p:tag name="TRANSPARENCY" val="True"/>
  <p:tag name="LATEXENGINEID" val="0"/>
  <p:tag name="TEMPFOLDER" val="C:\Users\macar\Documents\temporary\"/>
  <p:tag name="LATEXFORMHEIGHT" val="411"/>
  <p:tag name="LATEXFORMWIDTH" val="574"/>
  <p:tag name="LATEXFORMWRAP" val="True"/>
  <p:tag name="BITMAPVECTOR" val="0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73,4533"/>
  <p:tag name="ORIGINALWIDTH" val="4714,661"/>
  <p:tag name="OUTPUTTYPE" val="PNG"/>
  <p:tag name="IGUANATEXVERSION" val="160"/>
  <p:tag name="LATEXADDIN" val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\begin{align}\label{3.17}&#10;m_b &amp;= \sqrt{\left. \frac{\partial^2\, \mathcal U(b)^{\,\rm QCD}}{\partial b^2}\right|_{b=0}}  = \frac{\Lambda^2_{\rm QCD}}{f_b} = \sqrt{\frac{3}{8}} \, \Big(\frac{\Lambda_{\rm QCD}}{M_s}\Big)^2\,  M_{\rm Pl}&#10;= \sqrt{\frac{3}{8}} \, \Big(\frac{\Lambda_{\rm QCD}}{M_{\rm Pl}}\Big)^2 \, \Big(\frac{M_{\rm Pl}}{M_s}\Big)^2\,  M_{\rm Pl} \nonumber&#10;\end{align}&#10;&#10;\end{document}"/>
  <p:tag name="IGUANATEXSIZE" val="24"/>
  <p:tag name="IGUANATEXCURSOR" val="895"/>
  <p:tag name="TRANSPARENCY" val="True"/>
  <p:tag name="LATEXENGINEID" val="0"/>
  <p:tag name="TEMPFOLDER" val="C:\Users\macar\Documents\temporary\"/>
  <p:tag name="LATEXFORMHEIGHT" val="411"/>
  <p:tag name="LATEXFORMWIDTH" val="574"/>
  <p:tag name="LATEXFORMWRAP" val="True"/>
  <p:tag name="BITMAPVECTOR" val="0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99,9625"/>
  <p:tag name="ORIGINALWIDTH" val="1926,509"/>
  <p:tag name="OUTPUTTYPE" val="PNG"/>
  <p:tag name="IGUANATEXVERSION" val="160"/>
  <p:tag name="LATEXADDIN" val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\begin{align}\label{3.12}&#10;     \mathcal U(b)^{\,\rm QCD}  \simeq \,\Lambda^4_{\rm QCD} \, \bigg[1 - {\rm cos}\bigg(\frac{b(x)}{f_b}\bigg)\bigg] \nonumber&#10;\end{align}&#10;&#10;\end{document}"/>
  <p:tag name="IGUANATEXSIZE" val="24"/>
  <p:tag name="IGUANATEXCURSOR" val="691"/>
  <p:tag name="TRANSPARENCY" val="True"/>
  <p:tag name="LATEXENGINEID" val="0"/>
  <p:tag name="TEMPFOLDER" val="C:\Users\macar\Documents\temporary\"/>
  <p:tag name="LATEXFORMHEIGHT" val="411"/>
  <p:tag name="LATEXFORMWIDTH" val="574"/>
  <p:tag name="LATEXFORMWRAP" val="True"/>
  <p:tag name="BITMAPVECTOR" val="0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8,7327"/>
  <p:tag name="ORIGINALWIDTH" val="2215,223"/>
  <p:tag name="OUTPUTTYPE" val="PNG"/>
  <p:tag name="IGUANATEXVERSION" val="160"/>
  <p:tag name="LATEXADDIN" val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\begin{align}\label{3.20}&#10;{ 1.17 \times 10^{-11} ~{\rm  eV} \lesssim m_b \, \lesssim \, 1.17 \times 10^{-5}~{\rm  eV} } \nonumber&#10;\end{align}&#10;&#10;&#10;\end{document}"/>
  <p:tag name="IGUANATEXSIZE" val="24"/>
  <p:tag name="IGUANATEXCURSOR" val="643"/>
  <p:tag name="TRANSPARENCY" val="True"/>
  <p:tag name="LATEXENGINEID" val="0"/>
  <p:tag name="TEMPFOLDER" val="C:\Users\macar\Documents\temporary\"/>
  <p:tag name="LATEXFORMHEIGHT" val="411"/>
  <p:tag name="LATEXFORMWIDTH" val="574"/>
  <p:tag name="LATEXFORMWRAP" val="True"/>
  <p:tag name="BITMAPVECTOR" val="0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8,7327"/>
  <p:tag name="ORIGINALWIDTH" val="2215,223"/>
  <p:tag name="OUTPUTTYPE" val="PNG"/>
  <p:tag name="IGUANATEXVERSION" val="160"/>
  <p:tag name="LATEXADDIN" val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\begin{align}\label{3.20}&#10;{ 1.17 \times 10^{-11} ~{\rm  eV} \lesssim m_b \, \lesssim \, 1.17 \times 10^{-5}~{\rm  eV} } \nonumber&#10;\end{align}&#10;&#10;&#10;\end{document}"/>
  <p:tag name="IGUANATEXSIZE" val="24"/>
  <p:tag name="IGUANATEXCURSOR" val="643"/>
  <p:tag name="TRANSPARENCY" val="True"/>
  <p:tag name="LATEXENGINEID" val="0"/>
  <p:tag name="TEMPFOLDER" val="C:\Users\macar\Documents\temporary\"/>
  <p:tag name="LATEXFORMHEIGHT" val="411"/>
  <p:tag name="LATEXFORMWIDTH" val="574"/>
  <p:tag name="LATEXFORMWRAP" val="True"/>
  <p:tag name="BITMAPVECTOR" val="0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05,9617"/>
  <p:tag name="ORIGINALWIDTH" val="1864,267"/>
  <p:tag name="OUTPUTTYPE" val="PNG"/>
  <p:tag name="IGUANATEXVERSION" val="160"/>
  <p:tag name="LATEXADDIN" val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\begin{align}&#10;    m_a \sim 5.7 \, \bigg(\frac{10^{12}~{\rm GeV}}{f_a}\bigg) \, \times 10^{-6}~\text{\tl{eV}} \nonumber&#10;\end{align}&#10;&#10;\end{document}"/>
  <p:tag name="IGUANATEXSIZE" val="24"/>
  <p:tag name="IGUANATEXCURSOR" val="644"/>
  <p:tag name="TRANSPARENCY" val="True"/>
  <p:tag name="LATEXENGINEID" val="0"/>
  <p:tag name="TEMPFOLDER" val="C:\Users\macar\Documents\temporary\"/>
  <p:tag name="LATEXFORMHEIGHT" val="411"/>
  <p:tag name="LATEXFORMWIDTH" val="574"/>
  <p:tag name="LATEXFORMWRAP" val="True"/>
  <p:tag name="BITMAPVECTOR" val="0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7,9828"/>
  <p:tag name="ORIGINALWIDTH" val="2055,493"/>
  <p:tag name="OUTPUTTYPE" val="PNG"/>
  <p:tag name="IGUANATEXVERSION" val="160"/>
  <p:tag name="LATEXADDIN" val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\begin{align}\label{3.520}&#10;{ 5.7 \times 10^{-6} ~{\rm  eV} \lesssim m_a \, \lesssim \, 5.7 \times 10^{-6}~{\rm  eV} \nonumber}&#10;\end{align}&#10;&#10;\end{document}"/>
  <p:tag name="IGUANATEXSIZE" val="24"/>
  <p:tag name="IGUANATEXCURSOR" val="664"/>
  <p:tag name="TRANSPARENCY" val="True"/>
  <p:tag name="LATEXENGINEID" val="0"/>
  <p:tag name="TEMPFOLDER" val="C:\Users\macar\Documents\temporary\"/>
  <p:tag name="LATEXFORMHEIGHT" val="411"/>
  <p:tag name="LATEXFORMWIDTH" val="574"/>
  <p:tag name="LATEXFORMWRAP" val="True"/>
  <p:tag name="BITMAPVECTOR" val="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6,351186"/>
  <p:tag name="ORIGINALWIDTH" val="7,243547"/>
  <p:tag name="LATEXADDIN" val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$E^a_{\mu} \, e^\mu_{\,\,\, b}= \delta^a_{\,\,\,b} \quad   \text{και} \quad&#10; E^a_{\mu} \, e^\nu_{\,\,\, a}= \delta_\mu^{\,\,\,\nu}$&#10;&#10;\end{document}"/>
  <p:tag name="IGUANATEXSIZE" val="24"/>
  <p:tag name="IGUANATEXCURSOR" val="595"/>
  <p:tag name="TRANSPARENCY" val="True"/>
  <p:tag name="LATEXENGINEID" val="0"/>
  <p:tag name="TEMPFOLDER" val="C:\Users\macar\Documents\temporary\"/>
  <p:tag name="LATEXFORMHEIGHT" val="411"/>
  <p:tag name="LATEXFORMWIDTH" val="574"/>
  <p:tag name="LATEXFORMWRAP" val="True"/>
  <p:tag name="BITMAPVECTOR" val="1"/>
  <p:tag name="EMFCHILD" val="Tru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64,2294"/>
  <p:tag name="ORIGINALWIDTH" val="4425,947"/>
  <p:tag name="OUTPUTTYPE" val="PNG"/>
  <p:tag name="IGUANATEXVERSION" val="160"/>
  <p:tag name="LATEXADDIN" val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\begin{align}&#10;    \mathbf{\mathcal A^{(p)}} \equiv \mathcal A_{\mu_1 \dots \mu_p} \, \mathbf dx^{\mu_1} \wedge \dots \wedge \mathbf dx^{\mu_p} \,\,\,\,\,\text{με}\,\,\,\,\, \mu_p = 0, \dots 3 \quad \text{όπου} \,\,\,\, \mathcal A_{\mu_1 \dots \mu_p} \equiv n! \,\mathcal A_{[\mu_1 \dots \mu_p]} \nonumber&#10;\end{align}&#10;&#10;&#10;\end{document}"/>
  <p:tag name="IGUANATEXSIZE" val="28"/>
  <p:tag name="IGUANATEXCURSOR" val="841"/>
  <p:tag name="TRANSPARENCY" val="True"/>
  <p:tag name="LATEXENGINEID" val="0"/>
  <p:tag name="TEMPFOLDER" val="C:\Users\macar\Documents\temporary\"/>
  <p:tag name="LATEXFORMHEIGHT" val="411"/>
  <p:tag name="LATEXFORMWIDTH" val="574"/>
  <p:tag name="LATEXFORMWRAP" val="True"/>
  <p:tag name="BITMAPVECTOR" val="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2,948615"/>
  <p:tag name="ORIGINALWIDTH" val="3,563002"/>
  <p:tag name="EMFCHILD" val="Tru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4,28236"/>
  <p:tag name="ORIGINALWIDTH" val="4,163803"/>
  <p:tag name="EMFCHILD" val="Tru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4,230991"/>
  <p:tag name="ORIGINALWIDTH" val="3,832452"/>
  <p:tag name="EMFCHILD" val="Tru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4,28236"/>
  <p:tag name="ORIGINALWIDTH" val="4,163803"/>
  <p:tag name="EMFCHILD" val="True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4,602714"/>
  <p:tag name="ORIGINALWIDTH" val="2,829425"/>
  <p:tag name="EMFCHILD" val="Tru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2,185554"/>
  <p:tag name="ORIGINALWIDTH" val="6,636953"/>
  <p:tag name="EMFCHILD" val="True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6,752776"/>
  <p:tag name="ORIGINALWIDTH" val="4,091961"/>
  <p:tag name="EMFCHILD" val="True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2,948615"/>
  <p:tag name="ORIGINALWIDTH" val="3,563002"/>
  <p:tag name="EMFCHILD" val="True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4,602714"/>
  <p:tag name="ORIGINALWIDTH" val="2,829425"/>
  <p:tag name="EMFCHILD" val="True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4,431234"/>
  <p:tag name="ORIGINALWIDTH" val="4,701059"/>
  <p:tag name="EMFCHILD" val="Tru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3,982"/>
  <p:tag name="ORIGINALWIDTH" val="1773,528"/>
  <p:tag name="OUTPUTTYPE" val="PNG"/>
  <p:tag name="IGUANATEXVERSION" val="160"/>
  <p:tag name="LATEXADDIN" val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\begin{align}\label{deftors}&#10;\mathbf T^a = \mathbf d \mathbf e^a + \overline {\boldsymbol{\omega}}^a_{\,\,\,b} \wedge \mathbf e^b \equiv \overline {\mathbf D}\, \mathbf e^a \ne 0 \nonumber&#10;\end{align} &#10;&#10;\end{document}"/>
  <p:tag name="IGUANATEXSIZE" val="28"/>
  <p:tag name="IGUANATEXCURSOR" val="713"/>
  <p:tag name="TRANSPARENCY" val="True"/>
  <p:tag name="LATEXENGINEID" val="0"/>
  <p:tag name="TEMPFOLDER" val="C:\Users\macar\Documents\temporary\"/>
  <p:tag name="LATEXFORMHEIGHT" val="411"/>
  <p:tag name="LATEXFORMWIDTH" val="574"/>
  <p:tag name="LATEXFORMWRAP" val="True"/>
  <p:tag name="BITMAPVECTOR" val="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4,221664"/>
  <p:tag name="ORIGINALWIDTH" val="4,59099"/>
  <p:tag name="EMFCHILD" val="True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4,240318"/>
  <p:tag name="ORIGINALWIDTH" val="1,628968"/>
  <p:tag name="EMFCHILD" val="True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6,351186"/>
  <p:tag name="ORIGINALWIDTH" val="7,243547"/>
  <p:tag name="EMFCHILD" val="True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2,948615"/>
  <p:tag name="ORIGINALWIDTH" val="3,563002"/>
  <p:tag name="EMFCHILD" val="True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4,28236"/>
  <p:tag name="ORIGINALWIDTH" val="4,163803"/>
  <p:tag name="EMFCHILD" val="True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4,230991"/>
  <p:tag name="ORIGINALWIDTH" val="3,832452"/>
  <p:tag name="EMFCHILD" val="True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2,88322"/>
  <p:tag name="ORIGINALWIDTH" val="3,59093"/>
  <p:tag name="EMFCHILD" val="True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2,948615"/>
  <p:tag name="ORIGINALWIDTH" val="3,563002"/>
  <p:tag name="EMFCHILD" val="True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2,185554"/>
  <p:tag name="ORIGINALWIDTH" val="6,636953"/>
  <p:tag name="EMFCHILD" val="True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6,752776"/>
  <p:tag name="ORIGINALWIDTH" val="4,091961"/>
  <p:tag name="EMFCHILD" val="Tru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6,7342"/>
  <p:tag name="ORIGINALWIDTH" val="587,1766"/>
  <p:tag name="OUTPUTTYPE" val="PNG"/>
  <p:tag name="IGUANATEXVERSION" val="160"/>
  <p:tag name="LATEXADDIN" val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$\mathbf d= \partial_\mu \, dx^\mu$&#10;&#10;\end{document}"/>
  <p:tag name="IGUANATEXSIZE" val="28"/>
  <p:tag name="IGUANATEXCURSOR" val="561"/>
  <p:tag name="TRANSPARENCY" val="True"/>
  <p:tag name="LATEXENGINEID" val="0"/>
  <p:tag name="TEMPFOLDER" val="C:\Users\macar\Documents\temporary\"/>
  <p:tag name="LATEXFORMHEIGHT" val="411"/>
  <p:tag name="LATEXFORMWIDTH" val="574"/>
  <p:tag name="LATEXFORMWRAP" val="True"/>
  <p:tag name="BITMAPVECTOR" val="0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2,88322"/>
  <p:tag name="ORIGINALWIDTH" val="3,59093"/>
  <p:tag name="EMFCHILD" val="True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4,28236"/>
  <p:tag name="ORIGINALWIDTH" val="4,163803"/>
  <p:tag name="EMFCHILD" val="True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6,32187"/>
  <p:tag name="ORIGINALWIDTH" val="4,580283"/>
  <p:tag name="LATEXADDIN" val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\begin{align}\label{b3}&#10; g_{\mu\nu} = \eta_{ab}\, e^a_{\,\,\,\mu} \, e^b_{\,\,\,\nu},  \qquad g^{\mu\nu} = \eta^{ab}\, E^\mu_{\,\,\,a} \, E^\nu_{\,\,\,b},   \quad \mu, \nu=0, \dots 3, \, \, a, b = 0, \dots 3 \nonumber&#10; \end{align}&#10;&#10;&#10;\end{document}"/>
  <p:tag name="IGUANATEXSIZE" val="24"/>
  <p:tag name="IGUANATEXCURSOR" val="742"/>
  <p:tag name="TRANSPARENCY" val="True"/>
  <p:tag name="LATEXENGINEID" val="0"/>
  <p:tag name="TEMPFOLDER" val="C:\Users\macar\Documents\temporary\"/>
  <p:tag name="LATEXFORMHEIGHT" val="411"/>
  <p:tag name="LATEXFORMWIDTH" val="574"/>
  <p:tag name="LATEXFORMWRAP" val="True"/>
  <p:tag name="BITMAPVECTOR" val="1"/>
  <p:tag name="EMFCHILD" val="True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4,480025"/>
  <p:tag name="ORIGINALWIDTH" val="4,163181"/>
  <p:tag name="EMFCHILD" val="True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3,016326"/>
  <p:tag name="ORIGINALWIDTH" val="3,590391"/>
  <p:tag name="EMFCHILD" val="True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2,286417"/>
  <p:tag name="ORIGINALWIDTH" val="6,635942"/>
  <p:tag name="EMFCHILD" val="True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6,429353"/>
  <p:tag name="ORIGINALWIDTH" val="4,660128"/>
  <p:tag name="EMFCHILD" val="True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3,084709"/>
  <p:tag name="ORIGINALWIDTH" val="3,562442"/>
  <p:tag name="EMFCHILD" val="True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4,815158"/>
  <p:tag name="ORIGINALWIDTH" val="2,828979"/>
  <p:tag name="EMFCHILD" val="True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4,426284"/>
  <p:tag name="ORIGINALWIDTH" val="3,831861"/>
  <p:tag name="EMFCHILD" val="Tru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9,2313"/>
  <p:tag name="ORIGINALWIDTH" val="954,6306"/>
  <p:tag name="OUTPUTTYPE" val="PNG"/>
  <p:tag name="IGUANATEXVERSION" val="160"/>
  <p:tag name="LATEXADDIN" val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\begin{align}\label{covdertor}&#10;\overline{\mathbf D}^a_{\,b}  \equiv \delta^a_{\, b} \mathbf d + \overline{\boldsymbol{\omega}}^a_{\,b}\, \wedge \nonumber&#10;\end{align}&#10;&#10;&#10;\end{document}"/>
  <p:tag name="IGUANATEXSIZE" val="24"/>
  <p:tag name="IGUANATEXCURSOR" val="678"/>
  <p:tag name="TRANSPARENCY" val="True"/>
  <p:tag name="LATEXENGINEID" val="0"/>
  <p:tag name="TEMPFOLDER" val="C:\Users\macar\Documents\temporary\"/>
  <p:tag name="LATEXFORMHEIGHT" val="411"/>
  <p:tag name="LATEXFORMWIDTH" val="574"/>
  <p:tag name="LATEXFORMWRAP" val="True"/>
  <p:tag name="BITMAPVECTOR" val="0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3,084709"/>
  <p:tag name="ORIGINALWIDTH" val="3,562442"/>
  <p:tag name="EMFCHILD" val="True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4,480025"/>
  <p:tag name="ORIGINALWIDTH" val="4,163181"/>
  <p:tag name="EMFCHILD" val="True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4,426284"/>
  <p:tag name="ORIGINALWIDTH" val="3,831861"/>
  <p:tag name="EMFCHILD" val="True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4,815158"/>
  <p:tag name="ORIGINALWIDTH" val="2,828979"/>
  <p:tag name="EMFCHILD" val="True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3,016326"/>
  <p:tag name="ORIGINALWIDTH" val="3,590391"/>
  <p:tag name="EMFCHILD" val="True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2,921529"/>
  <p:tag name="ORIGINALWIDTH" val="1,167525"/>
  <p:tag name="EMFCHILD" val="True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6,32187"/>
  <p:tag name="ORIGINALWIDTH" val="4,580283"/>
  <p:tag name="EMFCHILD" val="True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4,480025"/>
  <p:tag name="ORIGINALWIDTH" val="4,163181"/>
  <p:tag name="EMFCHILD" val="True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3,016326"/>
  <p:tag name="ORIGINALWIDTH" val="3,590391"/>
  <p:tag name="EMFCHILD" val="True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2,286417"/>
  <p:tag name="ORIGINALWIDTH" val="6,635942"/>
  <p:tag name="EMFCHILD" val="Tru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3,2321"/>
  <p:tag name="ORIGINALWIDTH" val="860,1425"/>
  <p:tag name="OUTPUTTYPE" val="PNG"/>
  <p:tag name="IGUANATEXVERSION" val="160"/>
  <p:tag name="LATEXADDIN" val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$\mathbf e^a = e^a_{\,\,\,\mu} (x) \,\mathbf d x^\mu$&#10;&#10;&#10;\end{document}"/>
  <p:tag name="IGUANATEXSIZE" val="24"/>
  <p:tag name="IGUANATEXCURSOR" val="580"/>
  <p:tag name="TRANSPARENCY" val="True"/>
  <p:tag name="LATEXENGINEID" val="0"/>
  <p:tag name="TEMPFOLDER" val="C:\Users\macar\Documents\temporary\"/>
  <p:tag name="LATEXFORMHEIGHT" val="411"/>
  <p:tag name="LATEXFORMWIDTH" val="574"/>
  <p:tag name="LATEXFORMWRAP" val="True"/>
  <p:tag name="BITMAPVECTOR" val="0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6,429353"/>
  <p:tag name="ORIGINALWIDTH" val="4,660128"/>
  <p:tag name="EMFCHILD" val="True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3,084709"/>
  <p:tag name="ORIGINALWIDTH" val="3,562442"/>
  <p:tag name="EMFCHILD" val="True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4,815158"/>
  <p:tag name="ORIGINALWIDTH" val="2,828979"/>
  <p:tag name="EMFCHILD" val="True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6,644318"/>
  <p:tag name="ORIGINALWIDTH" val="7,242421"/>
  <p:tag name="EMFCHILD" val="True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4,480025"/>
  <p:tag name="ORIGINALWIDTH" val="4,163181"/>
  <p:tag name="EMFCHILD" val="True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3,084709"/>
  <p:tag name="ORIGINALWIDTH" val="3,562442"/>
  <p:tag name="EMFCHILD" val="True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6,644318"/>
  <p:tag name="ORIGINALWIDTH" val="7,242421"/>
  <p:tag name="EMFCHILD" val="True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3,016326"/>
  <p:tag name="ORIGINALWIDTH" val="3,590391"/>
  <p:tag name="EMFCHILD" val="True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4,815158"/>
  <p:tag name="ORIGINALWIDTH" val="2,828979"/>
  <p:tag name="EMFCHILD" val="True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2,921529"/>
  <p:tag name="ORIGINALWIDTH" val="1,167525"/>
  <p:tag name="EMFCHILD" val="Tru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9,4826"/>
  <p:tag name="ORIGINALWIDTH" val="1007,874"/>
  <p:tag name="OUTPUTTYPE" val="PNG"/>
  <p:tag name="IGUANATEXVERSION" val="160"/>
  <p:tag name="LATEXADDIN" val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 \begin{align}\label{b4}&#10;\overline \omega_{\mu\,\,b}^a = \omega_{\mu\,\,b}^a + K_{\mu\,\,b}^a \nonumber&#10;\end{align} &#10;&#10;&#10;\end{document}"/>
  <p:tag name="IGUANATEXSIZE" val="24"/>
  <p:tag name="IGUANATEXCURSOR" val="628"/>
  <p:tag name="TRANSPARENCY" val="True"/>
  <p:tag name="LATEXENGINEID" val="0"/>
  <p:tag name="TEMPFOLDER" val="C:\Users\macar\Documents\temporary\"/>
  <p:tag name="LATEXFORMHEIGHT" val="411"/>
  <p:tag name="LATEXFORMWIDTH" val="574"/>
  <p:tag name="LATEXFORMWRAP" val="True"/>
  <p:tag name="BITMAPVECTOR" val="0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6,429353"/>
  <p:tag name="ORIGINALWIDTH" val="5,408516"/>
  <p:tag name="EMFCHILD" val="True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2,921529"/>
  <p:tag name="ORIGINALWIDTH" val="1,167525"/>
  <p:tag name="EMFCHILD" val="True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4,318801"/>
  <p:tag name="ORIGINALWIDTH" val="4,700017"/>
  <p:tag name="EMFCHILD" val="True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2,286417"/>
  <p:tag name="ORIGINALWIDTH" val="6,635942"/>
  <p:tag name="EMFCHILD" val="True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6,722484"/>
  <p:tag name="ORIGINALWIDTH" val="4,201102"/>
  <p:tag name="EMFCHILD" val="True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2,921529"/>
  <p:tag name="ORIGINALWIDTH" val="1,167525"/>
  <p:tag name="EMFCHILD" val="True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1,035726"/>
  <p:tag name="ORIGINALWIDTH" val="1,05773"/>
  <p:tag name="EMFCHILD" val="True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1,035726"/>
  <p:tag name="ORIGINALWIDTH" val="1,05773"/>
  <p:tag name="EMFCHILD" val="True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1,035726"/>
  <p:tag name="ORIGINALWIDTH" val="1,05773"/>
  <p:tag name="EMFCHILD" val="True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6,722484"/>
  <p:tag name="ORIGINALWIDTH" val="4,141202"/>
  <p:tag name="EMFCHILD" val="Tru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12,66047"/>
  <p:tag name="ORIGINALWIDTH" val="307,2813"/>
  <p:tag name="OUTPUTTYPE" val="SVG"/>
  <p:tag name="IGUANATEXVERSION" val="160"/>
  <p:tag name="LATEXADDIN" val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\begin{align}\label{b3}&#10; g_{\mu\nu} = \eta_{ab}\, e^a_{\,\,\,\mu} \, e^b_{\,\,\,\nu},  \qquad g^{\mu\nu} = \eta^{ab}\, E^\mu_{\,\,\,a} \, E^\nu_{\,\,\,b},   \quad \mu, \nu=0, \dots 3, \, \, a, b = 0, \dots 3 \nonumber&#10; \end{align}&#10;&#10;&#10;\end{document}"/>
  <p:tag name="IGUANATEXSIZE" val="24"/>
  <p:tag name="IGUANATEXCURSOR" val="742"/>
  <p:tag name="TRANSPARENCY" val="True"/>
  <p:tag name="LATEXENGINEID" val="0"/>
  <p:tag name="TEMPFOLDER" val="C:\Users\macar\Documents\temporary\"/>
  <p:tag name="LATEXFORMHEIGHT" val="411"/>
  <p:tag name="LATEXFORMWIDTH" val="574"/>
  <p:tag name="LATEXFORMWRAP" val="True"/>
  <p:tag name="BITMAPVECTOR" val="1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2,921529"/>
  <p:tag name="ORIGINALWIDTH" val="1,167525"/>
  <p:tag name="EMFCHILD" val="True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4,426284"/>
  <p:tag name="ORIGINALWIDTH" val="4,57031"/>
  <p:tag name="EMFCHILD" val="True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2,921529"/>
  <p:tag name="ORIGINALWIDTH" val="1,167525"/>
  <p:tag name="EMFCHILD" val="True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6,888599"/>
  <p:tag name="ORIGINALWIDTH" val="3,672204"/>
  <p:tag name="EMFCHILD" val="True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2,286417"/>
  <p:tag name="ORIGINALWIDTH" val="6,635942"/>
  <p:tag name="EMFCHILD" val="True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6,722484"/>
  <p:tag name="ORIGINALWIDTH" val="4,201102"/>
  <p:tag name="EMFCHILD" val="True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2,921529"/>
  <p:tag name="ORIGINALWIDTH" val="1,167525"/>
  <p:tag name="EMFCHILD" val="True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1,035726"/>
  <p:tag name="ORIGINALWIDTH" val="1,05773"/>
  <p:tag name="EMFCHILD" val="True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1,035726"/>
  <p:tag name="ORIGINALWIDTH" val="1,05773"/>
  <p:tag name="EMFCHILD" val="True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1,035726"/>
  <p:tag name="ORIGINALWIDTH" val="1,05773"/>
  <p:tag name="EMFCHILD" val="Tru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11,07971"/>
  <p:tag name="ORIGINALWIDTH" val="139,6563"/>
  <p:tag name="OUTPUTTYPE" val="SVG"/>
  <p:tag name="IGUANATEXVERSION" val="160"/>
  <p:tag name="LATEXADDIN" val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$E^a_{\mu} \, e^\mu_{\,\,\, b}= \delta^a_{\,\,\,b} \quad   \text{και} \quad&#10; E^a_{\mu} \, e^\nu_{\,\,\, a}= \delta_\mu^{\,\,\,\nu}$&#10;&#10;\end{document}"/>
  <p:tag name="IGUANATEXSIZE" val="24"/>
  <p:tag name="IGUANATEXCURSOR" val="595"/>
  <p:tag name="TRANSPARENCY" val="True"/>
  <p:tag name="LATEXENGINEID" val="0"/>
  <p:tag name="TEMPFOLDER" val="C:\Users\macar\Documents\temporary\"/>
  <p:tag name="LATEXFORMHEIGHT" val="411"/>
  <p:tag name="LATEXFORMWIDTH" val="574"/>
  <p:tag name="LATEXFORMWRAP" val="True"/>
  <p:tag name="BITMAPVECTOR" val="1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6,722484"/>
  <p:tag name="ORIGINALWIDTH" val="4,141202"/>
  <p:tag name="EMFCHILD" val="True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76,7154"/>
  <p:tag name="ORIGINALWIDTH" val="4243,72"/>
  <p:tag name="OUTPUTTYPE" val="PNG"/>
  <p:tag name="IGUANATEXVERSION" val="160"/>
  <p:tag name="LATEXADDIN" val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\begin{align}\label{b16}&#10;\mathcal S_{\rm G} = \frac{1}{2\kappa^2} \int \,( \mathbf R_{ab}  + &#10;\mathbf K_{ac} \wedge \mathbf K^c_{\,\,b} ) \wedge \star (\mathbf e^a \wedge \mathbf e^b) \Rightarrow\mathcal S_{\rm G}=\frac{1}{2 \kappa^2} \int ({\mathscr{R}} +\Delta ) \sqrt{-g} \mathrm{~d}^4 x \nonumber&#10;\end{align}&#10;&#10;\end{document}"/>
  <p:tag name="IGUANATEXSIZE" val="24"/>
  <p:tag name="IGUANATEXCURSOR" val="838"/>
  <p:tag name="TRANSPARENCY" val="True"/>
  <p:tag name="LATEXENGINEID" val="0"/>
  <p:tag name="TEMPFOLDER" val="C:\Users\macar\Documents\temporary\"/>
  <p:tag name="LATEXFORMHEIGHT" val="411"/>
  <p:tag name="LATEXFORMWIDTH" val="574"/>
  <p:tag name="LATEXFORMWRAP" val="True"/>
  <p:tag name="BITMAPVECTOR" val="0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9,2313"/>
  <p:tag name="ORIGINALWIDTH" val="1702,287"/>
  <p:tag name="OUTPUTTYPE" val="PNG"/>
  <p:tag name="IGUANATEXVERSION" val="160"/>
  <p:tag name="LATEXADDIN" val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\begin{align}\label{b11}&#10;\overline{\mathbf R}^a_{\,\, b} &amp;= \mathbf R^a_{\,\,b} + \mathbf D \, \mathbf K^a_{\,\,b} + &#10;\mathbf K^a_{\,\,c} \wedge \mathbf K^c_{\,\,b}~ \nonumber&#10;\end{align}&#10;&#10;&#10;\end{document}"/>
  <p:tag name="IGUANATEXSIZE" val="28"/>
  <p:tag name="IGUANATEXCURSOR" val="700"/>
  <p:tag name="TRANSPARENCY" val="True"/>
  <p:tag name="LATEXENGINEID" val="0"/>
  <p:tag name="TEMPFOLDER" val="C:\Users\macar\Documents\temporary\"/>
  <p:tag name="LATEXFORMHEIGHT" val="411"/>
  <p:tag name="LATEXFORMWIDTH" val="574"/>
  <p:tag name="LATEXFORMWRAP" val="True"/>
  <p:tag name="BITMAPVECTOR" val="0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76,7154"/>
  <p:tag name="ORIGINALWIDTH" val="4281,215"/>
  <p:tag name="OUTPUTTYPE" val="PNG"/>
  <p:tag name="IGUANATEXVERSION" val="160"/>
  <p:tag name="LATEXADDIN" val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\begin{equation}&#10;\mathcal S_{\rm G} = \frac{1}{2\kappa^2} \int \, \overline{\mathbf R}_{ab} \wedge \star &#10;(\mathbf e^a \wedge \mathbf e^b ) = \frac{1}{2\kappa^2} \int \, ( \mathbf R_{ab}  + \mathbf{D} \mathbf K_{a c} +&#10;\mathbf K_{ac} \wedge \mathbf K^c_{\,\,b} ) \wedge \star (\mathbf e^a \wedge \mathbf e^b) \nonumber&#10;\end{equation}&#10;&#10;&#10;\end{document}"/>
  <p:tag name="IGUANATEXSIZE" val="24"/>
  <p:tag name="IGUANATEXCURSOR" val="541"/>
  <p:tag name="TRANSPARENCY" val="True"/>
  <p:tag name="LATEXENGINEID" val="0"/>
  <p:tag name="TEMPFOLDER" val="C:\Users\macar\Documents\temporary\"/>
  <p:tag name="LATEXFORMHEIGHT" val="411"/>
  <p:tag name="LATEXFORMWIDTH" val="574"/>
  <p:tag name="LATEXFORMWRAP" val="True"/>
  <p:tag name="BITMAPVECTOR" val="0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84,2145"/>
  <p:tag name="ORIGINALWIDTH" val="3131,608"/>
  <p:tag name="OUTPUTTYPE" val="PNG"/>
  <p:tag name="IGUANATEXVERSION" val="160"/>
  <p:tag name="LATEXADDIN" val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\begin{align}\label{hodge}&#10;\star (\mathbf e^{a_1}\wedge \dots \wedge\mathbf e^{a_p} ) = &#10;\frac{1}{(4-p)!} \epsilon^{a_1 \dots a_{p}}_{\qquad  \,\, b_1 \dots b_{4-p}} \, \mathbf e^{b_1} \wedge \dots \wedge \mathbf e^{b_{4-p}} \nonumber&#10;\end{align}&#10;&#10;\end{document}"/>
  <p:tag name="IGUANATEXSIZE" val="24"/>
  <p:tag name="IGUANATEXCURSOR" val="760"/>
  <p:tag name="TRANSPARENCY" val="True"/>
  <p:tag name="LATEXENGINEID" val="0"/>
  <p:tag name="TEMPFOLDER" val="C:\Users\macar\Documents\temporary\"/>
  <p:tag name="LATEXFORMHEIGHT" val="411"/>
  <p:tag name="LATEXFORMWIDTH" val="574"/>
  <p:tag name="LATEXFORMWRAP" val="True"/>
  <p:tag name="BITMAPVECTOR" val="0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84,9644"/>
  <p:tag name="ORIGINALWIDTH" val="4500,188"/>
  <p:tag name="OUTPUTTYPE" val="PNG"/>
  <p:tag name="IGUANATEXVERSION" val="160"/>
  <p:tag name="LATEXADDIN" val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\begin{equation}\label{b15}&#10;\int\left(\mathbf{D} \mathbf{K}_{a b} \wedge \star\left(\mathbf{e}^a \wedge \mathbf{e}^b\right)\right)=\int_{M} \mathbf{d}\left(\mathbf{K}_{a b} \wedge \star\left(\mathbf{e}^a \wedge \mathbf{e}^b\right)\right)=\int_{\partial {M}}\left(\mathbf{K}_{a b} \wedge \star\left(\mathbf{e}^a \wedge \mathbf{e}^b\right)\right) = 0 \nonumber&#10;\end{equation}&#10;&#10;\end{document}"/>
  <p:tag name="IGUANATEXSIZE" val="24"/>
  <p:tag name="IGUANATEXCURSOR" val="899"/>
  <p:tag name="TRANSPARENCY" val="True"/>
  <p:tag name="LATEXENGINEID" val="0"/>
  <p:tag name="TEMPFOLDER" val="C:\Users\macar\Documents\temporary\"/>
  <p:tag name="LATEXFORMHEIGHT" val="411"/>
  <p:tag name="LATEXFORMWIDTH" val="574"/>
  <p:tag name="LATEXFORMWRAP" val="True"/>
  <p:tag name="BITMAPVECTOR" val="0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3,2321"/>
  <p:tag name="ORIGINALWIDTH" val="1607,049"/>
  <p:tag name="OUTPUTTYPE" val="PNG"/>
  <p:tag name="IGUANATEXVERSION" val="160"/>
  <p:tag name="LATEXADDIN" val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&#10;$\Delta=K^\lambda{ }_{\mu \nu} K^{\nu \mu}{ }_\lambda-K^{\mu \nu}{ }_\nu K_{\mu \lambda}{ }^\lambda$&#10;&#10;\end{document}"/>
  <p:tag name="IGUANATEXSIZE" val="24"/>
  <p:tag name="IGUANATEXCURSOR" val="625"/>
  <p:tag name="TRANSPARENCY" val="True"/>
  <p:tag name="LATEXENGINEID" val="0"/>
  <p:tag name="TEMPFOLDER" val="C:\Users\macar\Documents\temporary\"/>
  <p:tag name="LATEXFORMHEIGHT" val="411"/>
  <p:tag name="LATEXFORMWIDTH" val="574"/>
  <p:tag name="LATEXFORMWRAP" val="True"/>
  <p:tag name="BITMAPVECTOR" val="0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1,4848"/>
  <p:tag name="ORIGINALWIDTH" val="591,6761"/>
  <p:tag name="OUTPUTTYPE" val="PNG"/>
  <p:tag name="IGUANATEXVERSION" val="160"/>
  <p:tag name="LATEXADDIN" val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$\kappa^2=8 \pi G_{\mathrm{N}}$&#10;&#10;&#10;\end{document}"/>
  <p:tag name="IGUANATEXSIZE" val="24"/>
  <p:tag name="IGUANATEXCURSOR" val="556"/>
  <p:tag name="TRANSPARENCY" val="True"/>
  <p:tag name="LATEXENGINEID" val="0"/>
  <p:tag name="TEMPFOLDER" val="C:\Users\macar\Documents\temporary\"/>
  <p:tag name="LATEXFORMHEIGHT" val="411"/>
  <p:tag name="LATEXFORMWIDTH" val="574"/>
  <p:tag name="LATEXFORMWRAP" val="True"/>
  <p:tag name="BITMAPVECTOR" val="0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76,7154"/>
  <p:tag name="ORIGINALWIDTH" val="5397,826"/>
  <p:tag name="OUTPUTTYPE" val="PNG"/>
  <p:tag name="IGUANATEXVERSION" val="160"/>
  <p:tag name="LATEXADDIN" val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\begin{align}\label{1.1}&#10;\mathcal S_{\rm QED}^{\rm torsion} = \mathcal S_{\rm Maxwell} + \mathcal S_{\psi}^{\rm torsion} \, = -\frac{1}{4} \, \int d^4 x \, \sqrt{-g}\, F_{\mu\nu} \, F^{\mu\nu} + \frac{i}{2}\int d^4 x \, \sqrt{-g}\,  \Big(\overline \psi \, \,\gamma^\mu  \overline{\mathscr{D}}_\mu \, \psi - (\overline{\mathscr{D}}_\mu \overline \psi) \, \gamma^\mu \, \psi \Big)\nonumber&#10;\end{align}&#10;&#10;&#10;\end{document}"/>
  <p:tag name="IGUANATEXSIZE" val="24"/>
  <p:tag name="IGUANATEXCURSOR" val="912"/>
  <p:tag name="TRANSPARENCY" val="True"/>
  <p:tag name="LATEXENGINEID" val="0"/>
  <p:tag name="TEMPFOLDER" val="C:\Users\macar\Documents\temporary\"/>
  <p:tag name="LATEXFORMHEIGHT" val="411"/>
  <p:tag name="LATEXFORMWIDTH" val="574"/>
  <p:tag name="LATEXFORMWRAP" val="True"/>
  <p:tag name="BITMAPVECTOR" val="0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4,7319"/>
  <p:tag name="ORIGINALWIDTH" val="1124,859"/>
  <p:tag name="OUTPUTTYPE" val="PNG"/>
  <p:tag name="IGUANATEXVERSION" val="160"/>
  <p:tag name="LATEXADDIN" val="\documentclass{article}&#10;\usepackage{amsmath,amsfonts,amssymb}&#10;\usepackage{graphicx}&#10;\usepackage{subcaption}&#10;\usepackage{float}&#10;\usepackage{siunitx}&#10;\usepackage[dvipsnames]{xcolor}&#10;\usepackage{mathrsfs}&#10;\usepackage{mathtools}&#10;\usepackage{breqn}&#10;\usepackage{siunitx}&#10;\usepackage{slashed}&#10;\usepackage{cancel}&#10;\usepackage[utf8]{inputenc}&#10;\usepackage[english,greek]{babel}&#10;\def\tl{\textlatin}&#10;\def\tg{\textgreek}&#10;\newcommand{\e}{\selectlanguage{english}}&#10;\newcommand{\g}{\selectlanguage{greek}}&#10;\pagestyle{empty}&#10;\begin{document}&#10;$\overline{\mathscr{D}}_\mu = \overline D_\mu - i\, e\, A_\mu(x)$&#10;&#10;&#10;\end{document}"/>
  <p:tag name="IGUANATEXSIZE" val="24"/>
  <p:tag name="IGUANATEXCURSOR" val="590"/>
  <p:tag name="TRANSPARENCY" val="True"/>
  <p:tag name="LATEXENGINEID" val="0"/>
  <p:tag name="TEMPFOLDER" val="C:\Users\macar\Documents\temporary\"/>
  <p:tag name="LATEXFORMHEIGHT" val="411"/>
  <p:tag name="LATEXFORMWIDTH" val="574"/>
  <p:tag name="LATEXFORMWRAP" val="True"/>
  <p:tag name="BITMAPVECTOR" val="0"/>
</p:tagLst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Προσαρμοσμένο 1">
      <a:majorFont>
        <a:latin typeface="Cambria"/>
        <a:ea typeface=""/>
        <a:cs typeface=""/>
      </a:majorFont>
      <a:minorFont>
        <a:latin typeface="Cambr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2086</TotalTime>
  <Words>3119</Words>
  <Application>Microsoft Office PowerPoint</Application>
  <PresentationFormat>Ευρεία οθόνη</PresentationFormat>
  <Paragraphs>243</Paragraphs>
  <Slides>27</Slides>
  <Notes>1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4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27</vt:i4>
      </vt:variant>
    </vt:vector>
  </HeadingPairs>
  <TitlesOfParts>
    <vt:vector size="32" baseType="lpstr">
      <vt:lpstr>Arial</vt:lpstr>
      <vt:lpstr>Calibri</vt:lpstr>
      <vt:lpstr>Cambria</vt:lpstr>
      <vt:lpstr>Cambria Math</vt:lpstr>
      <vt:lpstr>Θέμα του Office</vt:lpstr>
      <vt:lpstr>Πιθανός ρόλος αξιονίων επαγόμενων από στρέψη στη γεωμετρία του πρώϊμου σύμπαντος ως σκοτεινή ύλη</vt:lpstr>
      <vt:lpstr>Περίγραμμα</vt:lpstr>
      <vt:lpstr>Εισαγωγή</vt:lpstr>
      <vt:lpstr>Παρουσίαση του PowerPoint</vt:lpstr>
      <vt:lpstr>Παρουσίαση του PowerPoint</vt:lpstr>
      <vt:lpstr>Βαρύτητα με στρέψη</vt:lpstr>
      <vt:lpstr>Παρουσίαση του PowerPoint</vt:lpstr>
      <vt:lpstr>Παρουσίαση του PowerPoint</vt:lpstr>
      <vt:lpstr>Κβαντική ηλεκτροδυναμική με στρέψη</vt:lpstr>
      <vt:lpstr>Παρουσίαση του PowerPoint</vt:lpstr>
      <vt:lpstr>Κβαντικές χειραλικές ανωμαλίες</vt:lpstr>
      <vt:lpstr>Ολοκλήρωμα διαδρομής για την στρέψη</vt:lpstr>
      <vt:lpstr>Ενεργή βαρυτική θεωρία με στρέψη, εμπνευσμένη από την string theory  </vt:lpstr>
      <vt:lpstr>Παρουσίαση του PowerPoint</vt:lpstr>
      <vt:lpstr>Παρουσίαση του PowerPoint</vt:lpstr>
      <vt:lpstr>Παρουσίαση του PowerPoint</vt:lpstr>
      <vt:lpstr>Εποχή μετά τον πληθωρισμό και QCD αξιονική σκοτεινή ύλη 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Αξιονική Κοσμολογία</vt:lpstr>
      <vt:lpstr>Συμπεράσματα – Ανοικτά ζητήματα</vt:lpstr>
      <vt:lpstr>Σας ευχαριστώ πολύ !!</vt:lpstr>
      <vt:lpstr>Βιβλιογραφία</vt:lpstr>
      <vt:lpstr>Παρουσίαση του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Πιθανός ρόλος αξιονίων επαγόμενων από στρέψη στη γεωμετρία του πρώϊμου σύμπαντος ως σκοτεινή ύλη</dc:title>
  <dc:creator>Enargis Mind</dc:creator>
  <cp:lastModifiedBy>Enargis Mind</cp:lastModifiedBy>
  <cp:revision>206</cp:revision>
  <dcterms:created xsi:type="dcterms:W3CDTF">2023-06-26T09:49:49Z</dcterms:created>
  <dcterms:modified xsi:type="dcterms:W3CDTF">2023-07-06T09:36:36Z</dcterms:modified>
</cp:coreProperties>
</file>