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9" r:id="rId5"/>
    <p:sldId id="261" r:id="rId6"/>
    <p:sldId id="260" r:id="rId7"/>
    <p:sldId id="264" r:id="rId8"/>
    <p:sldId id="265" r:id="rId9"/>
    <p:sldId id="267" r:id="rId10"/>
    <p:sldId id="268" r:id="rId11"/>
    <p:sldId id="258" r:id="rId12"/>
    <p:sldId id="270" r:id="rId13"/>
    <p:sldId id="271" r:id="rId14"/>
    <p:sldId id="266" r:id="rId15"/>
    <p:sldId id="272" r:id="rId16"/>
    <p:sldId id="273" r:id="rId17"/>
    <p:sldId id="257" r:id="rId18"/>
  </p:sldIdLst>
  <p:sldSz cx="12192000" cy="6858000"/>
  <p:notesSz cx="6858000" cy="9144000"/>
  <p:custShowLst>
    <p:custShow name="Προσαρμοσμένη προβολή 1" id="0">
      <p:sldLst>
        <p:sld r:id="rId5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6" d="100"/>
          <a:sy n="76" d="100"/>
        </p:scale>
        <p:origin x="946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58DE3B9-59DC-495F-8EC1-DE4312AC1D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F10419E2-A888-486E-BB95-BEE25D00D6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574CA636-3174-4BC7-B2FB-CA7C344D8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E70B1929-DE6D-45FF-905E-1109DF6E5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BDEF380-9604-46C0-AD8C-F37435A1B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444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32C59D0-6B1F-437B-AE33-F416B7F3D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6389EA6C-5FB4-44E3-8408-302093A412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77ADFF3-4D6A-4116-948F-DA0588833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8D313FA7-C507-4721-8323-2926D9917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E20BBF4-5C64-4D2A-9B50-E170A7782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81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4AD8CFF8-6A92-4C5B-A234-9CC5A8CF3EE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3E51FF50-1626-4A48-A01B-5E75B094F0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85439AF-9AD8-4D4B-96DA-8F528CEEA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FE8186D-3AFF-4886-8458-BEAC60ECB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DD3EAC0-56E3-4766-82F7-37CF1FA3D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788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BB53530-AA54-48D5-8178-939B3B8C3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DCCFA27-BD69-4ED9-9C77-0EB4AE54B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CB782C8-D47C-43CF-B25A-D4229E10C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D6BA5B4-2746-41F8-850E-24B499E19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6CF03A5-E8E3-4DBC-8D49-945D2AE56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36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4BC8AB6-D8C5-42DE-8D04-3DBA958FC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7875C27-16D5-4511-B3A7-7212684822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A6A7894-81E3-4F19-9045-4DD065973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B59F6151-0F51-44FC-8A29-F4E3D904A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7FCB574C-0D25-4C1C-BA47-4E61E2ED2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43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08B67BA-45CB-4F7F-9A04-CC7AAE9E4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6AD368C-F767-4BEA-B50A-37FD499642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AF84E4C-09B5-4BCC-9293-4348201B2E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DEDDA98D-156B-4F06-A0C4-34CA962D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C2D163C1-A6EA-42F2-9872-9CA8F633F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46BAA6B2-ADC8-4BE1-8515-935E42D41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8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4F2CBEC-37C4-4A69-B42F-AD6793494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492604E5-1E22-481C-A704-CEBA2A6CEF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97FC4184-1177-4E2F-BBCA-034D7E5C3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B1615B66-F5D3-4677-9189-FB287FCDB0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47B9CA81-D705-4ADD-AF4A-FF6F44F27B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7E7E8531-76CD-4CCC-AE40-2E6CA775B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AFC9FA95-BFA8-4C44-8F4D-154136485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BBCB217F-DC6F-4EE2-9CC8-FC7D5FCE5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711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B5C127E-3D24-499A-908F-6AD320509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2D993A8C-DB10-44F6-941B-E9EC42A39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B1F9BF48-3B25-450D-9684-B10A516A6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19E0B844-3790-4F4F-98FE-A4B8EE2D18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530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F8EBCA54-E552-4154-9738-326B02D54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9A5C0298-3B90-41C6-907C-E785D0BE5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55400C55-54F4-4B07-8DC0-04C50C758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67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6911D19-84A8-4952-B6A5-C02C70B78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EE69FF7-181C-40CE-A1E5-EBC77C66C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D0F12509-744E-4A61-80A4-E05ECBC77E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01FCED4F-B81D-4C99-A0BD-933DA1611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882C4DD6-3361-4174-81D9-FF2AB85C9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6B958AD5-18CF-439A-A1FB-E54AB91A1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66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54BF5BC-8FA6-40B1-BBE4-BBCCAB204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FB704277-31F0-43B2-AA5D-0568008D62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7281766C-660F-4CCB-A27F-472E81BA8D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89699392-C34B-4346-BEB0-21FCE6ACA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6A181F39-684A-4034-832A-4827763AD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F35236BD-A15F-45A2-A7D6-552DCCF4B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015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20A688BE-4A9C-4600-AEBF-FFF3D4564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/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A7440334-B63C-4F4A-9EBB-6AA5B3F14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/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04A8BD96-7712-46F8-A0D3-5FA6F65ED2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B2006-B194-459B-8F7D-6881B6AB92F6}" type="datetimeFigureOut">
              <a:rPr lang="en-US" smtClean="0"/>
              <a:t>7/13/2023</a:t>
            </a:fld>
            <a:endParaRPr lang="en-US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89160627-286F-490A-B361-63CEEB4D69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4BAA694-0018-437B-BA5D-853A861F0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30B6E-CCD3-41E0-A0DF-F07DC68DF9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4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A48A1E12-1005-4251-ABAF-68D192E9F1A7}"/>
              </a:ext>
            </a:extLst>
          </p:cNvPr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7D56E09-B2B1-4F4F-973A-FF0A20751F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0309" y="1671129"/>
            <a:ext cx="11511379" cy="1358386"/>
          </a:xfrm>
        </p:spPr>
        <p:txBody>
          <a:bodyPr>
            <a:normAutofit/>
          </a:bodyPr>
          <a:lstStyle/>
          <a:p>
            <a:r>
              <a:rPr lang="el-G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Προτυποποίηση του χρόνου αναχώρησης πρωινών μετακινήσεων</a:t>
            </a:r>
            <a:endParaRPr 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Ομάδα 3">
            <a:extLst>
              <a:ext uri="{FF2B5EF4-FFF2-40B4-BE49-F238E27FC236}">
                <a16:creationId xmlns:a16="http://schemas.microsoft.com/office/drawing/2014/main" id="{F4D9995E-C0EE-4E76-ADE8-5C826AAE4A33}"/>
              </a:ext>
            </a:extLst>
          </p:cNvPr>
          <p:cNvGrpSpPr>
            <a:grpSpLocks/>
          </p:cNvGrpSpPr>
          <p:nvPr/>
        </p:nvGrpSpPr>
        <p:grpSpPr>
          <a:xfrm>
            <a:off x="2471734" y="117160"/>
            <a:ext cx="7248525" cy="1377950"/>
            <a:chOff x="0" y="0"/>
            <a:chExt cx="7248283" cy="1377950"/>
          </a:xfrm>
        </p:grpSpPr>
        <p:pic>
          <p:nvPicPr>
            <p:cNvPr id="5" name="Εικόνα 4">
              <a:extLst>
                <a:ext uri="{FF2B5EF4-FFF2-40B4-BE49-F238E27FC236}">
                  <a16:creationId xmlns:a16="http://schemas.microsoft.com/office/drawing/2014/main" id="{71D673DB-BDAE-44B2-BDDD-D70ECFBD9C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377950" cy="1377950"/>
            </a:xfrm>
            <a:prstGeom prst="rect">
              <a:avLst/>
            </a:prstGeom>
          </p:spPr>
        </p:pic>
        <p:sp>
          <p:nvSpPr>
            <p:cNvPr id="6" name="Πλαίσιο κειμένου 10">
              <a:extLst>
                <a:ext uri="{FF2B5EF4-FFF2-40B4-BE49-F238E27FC236}">
                  <a16:creationId xmlns:a16="http://schemas.microsoft.com/office/drawing/2014/main" id="{2AE9AB3C-FC53-4080-8773-51201719A8DC}"/>
                </a:ext>
              </a:extLst>
            </p:cNvPr>
            <p:cNvSpPr txBox="1"/>
            <p:nvPr/>
          </p:nvSpPr>
          <p:spPr>
            <a:xfrm>
              <a:off x="1332854" y="216976"/>
              <a:ext cx="5915429" cy="101092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l-GR" sz="20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ΕΘΝΙΚΟ ΜΕΤΣΟΒΙΟ ΠΟΛΥΤΕΧΝΕΙΟ</a:t>
              </a:r>
              <a:r>
                <a:rPr lang="el-GR" sz="2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</a:t>
              </a:r>
              <a:r>
                <a:rPr lang="el-GR" sz="20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</a:t>
              </a:r>
              <a:r>
                <a:rPr lang="el-GR" sz="1600" b="1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ΣΧΟΛΗ ΑΓΡΟΝΟΜΩΝ ΚΑΙ ΤΟΠΟΓΡΑΦΩΝ ΜΗΧΑΝΙΚΩΝ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l-GR" sz="14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ΤΟΜΕΑΣ ΕΡΓΩΝ ΥΠΟΔΟΜΗΣ ΚΑΙ ΑΓΡΟΤΙΚΗΣ ΑΝΑΠΤΥΞΗΣ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l-GR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32A467F5-01A2-4D5F-A5B3-66EF23300EB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4"/>
          <a:stretch/>
        </p:blipFill>
        <p:spPr bwMode="auto">
          <a:xfrm>
            <a:off x="2265415" y="3277408"/>
            <a:ext cx="7661169" cy="21264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5DC902-1408-4538-BF9D-1A1B972A3840}"/>
              </a:ext>
            </a:extLst>
          </p:cNvPr>
          <p:cNvSpPr txBox="1"/>
          <p:nvPr/>
        </p:nvSpPr>
        <p:spPr>
          <a:xfrm>
            <a:off x="2471734" y="5807779"/>
            <a:ext cx="7661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Εκπόνηση: Τσάλτα Ελένη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Rs17096)</a:t>
            </a:r>
          </a:p>
          <a:p>
            <a:pPr algn="ctr"/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Επιβλέπων: Κεπαπτσόγλου Κωνσταντίνος, Αναπληρωτής Καθηγητής Ε.Μ.Π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933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CAB480A0-6F5A-4D6B-97E7-94AB42FB4700}"/>
              </a:ext>
            </a:extLst>
          </p:cNvPr>
          <p:cNvSpPr/>
          <p:nvPr/>
        </p:nvSpPr>
        <p:spPr>
          <a:xfrm>
            <a:off x="-190919" y="-150725"/>
            <a:ext cx="12962374" cy="71644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0AB47CAD-68B4-44DB-B11D-26401E05F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Κριτήρια για να είναι αποδεκτό το μοντέλο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58C1F19-22B6-448E-92F7-77B071C75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236" y="1977355"/>
            <a:ext cx="10515600" cy="4418421"/>
          </a:xfrm>
        </p:spPr>
        <p:txBody>
          <a:bodyPr>
            <a:normAutofit lnSpcReduction="10000"/>
          </a:bodyPr>
          <a:lstStyle/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Στατιστική Σημαντικότητα ανεξάρτητων μεταβλητών = 5%</a:t>
            </a:r>
          </a:p>
          <a:p>
            <a:pPr marL="0" indent="0" algn="ctr">
              <a:buNone/>
            </a:pPr>
            <a:r>
              <a:rPr lang="el-GR" sz="2400" dirty="0"/>
              <a:t>𝜀𝜋ί𝜋𝜀𝛿𝜊 𝜎𝜂𝜇𝛼𝜈𝜏𝜄𝜅ό𝜏𝜂𝜏𝛼𝜍 = 100 − 𝑆𝑖𝑔.∗ 100</a:t>
            </a:r>
            <a:endParaRPr lang="el-GR" sz="2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Συντελεστής Β, αναπαριστά το πόσο λογική είναι μία μεταβλητή</a:t>
            </a: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R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², με την προσθήκη μεταβλητών πρέπει να αυξάνεται</a:t>
            </a:r>
          </a:p>
          <a:p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Έλεγχος συσχέτισης κατά 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Pearson,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για την εξέταση της στατιστικής σημαντικής συσχέτισης μεταξύ των ανεξάρτητων μεταβλητών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D7002864-7ED5-4311-ADEF-4EFC92BE76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450" y="3978356"/>
            <a:ext cx="2219635" cy="101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158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FF7941C3-CC31-45E6-98B9-2C248E1B608C}"/>
              </a:ext>
            </a:extLst>
          </p:cNvPr>
          <p:cNvSpPr/>
          <p:nvPr/>
        </p:nvSpPr>
        <p:spPr>
          <a:xfrm>
            <a:off x="-190919" y="-150725"/>
            <a:ext cx="12962374" cy="71644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59469929-B23A-42C8-879F-20A139AF8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Πίνακας Αποτελεσμάτων Λογιστικής Παλινδρόμησης από το 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SPSS</a:t>
            </a:r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96908CF6-2190-4E19-B54A-BE5E6A4112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10515599" cy="4011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25255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231CF14A-921D-41FB-A85E-CF3A560FAD27}"/>
              </a:ext>
            </a:extLst>
          </p:cNvPr>
          <p:cNvSpPr/>
          <p:nvPr/>
        </p:nvSpPr>
        <p:spPr>
          <a:xfrm>
            <a:off x="-190919" y="-150725"/>
            <a:ext cx="12962374" cy="71644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532C6033-FC75-43F6-A83A-E4F53C066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Ευρήματα Ερωτηματολογίου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90EDD01-3EA5-4BD0-BFF4-0BC2600B4C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2943" y="2506662"/>
            <a:ext cx="10515600" cy="4351338"/>
          </a:xfrm>
        </p:spPr>
        <p:txBody>
          <a:bodyPr/>
          <a:lstStyle/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Χρόνος Αναβολής της ώρας αναχώρησης</a:t>
            </a:r>
          </a:p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Μικρότερη διάρκεια ταξιδιού</a:t>
            </a:r>
          </a:p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Μέσω μεταφοράς: ΙΧ</a:t>
            </a:r>
          </a:p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Κόστος</a:t>
            </a:r>
          </a:p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Επάγγελμα: Ιδιωτικός Υπάλληλος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2791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20942345-0F3E-4F84-ACC9-ACA70071689B}"/>
              </a:ext>
            </a:extLst>
          </p:cNvPr>
          <p:cNvSpPr/>
          <p:nvPr/>
        </p:nvSpPr>
        <p:spPr>
          <a:xfrm>
            <a:off x="-190919" y="-150725"/>
            <a:ext cx="12962374" cy="71644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3BAAA67-2899-4046-9A15-A503592F9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Αξία του χρόνου Καθυστέρησης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3C8485A0-D36B-4C1A-9244-AF84EDDC62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1062063" cy="435133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endParaRPr lang="el-GR" sz="3200" dirty="0"/>
              </a:p>
              <a:p>
                <a:pPr marL="0" indent="0" algn="ctr">
                  <a:buNone/>
                </a:pPr>
                <a:r>
                  <a:rPr lang="el-GR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Για την αναβολή της ώρας αναχώρησης υπολογίζεται η αξία της σε μείωση του κόστους:</a:t>
                </a:r>
              </a:p>
              <a:p>
                <a:pPr marL="0" indent="0" algn="ctr">
                  <a:buNone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𝑉𝑂𝑇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>
                            <a:latin typeface="Cambria" panose="02040503050406030204" pitchFamily="18" charset="0"/>
                            <a:ea typeface="Cambria" panose="02040503050406030204" pitchFamily="18" charset="0"/>
                          </a:rPr>
                          <m:t>𝛽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Cambria" panose="02040503050406030204" pitchFamily="18" charset="0"/>
                            <a:ea typeface="Cambria" panose="02040503050406030204" pitchFamily="18" charset="0"/>
                          </a:rPr>
                          <m:t>𝑡𝑡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400" dirty="0">
                            <a:latin typeface="Cambria" panose="02040503050406030204" pitchFamily="18" charset="0"/>
                            <a:ea typeface="Cambria" panose="02040503050406030204" pitchFamily="18" charset="0"/>
                          </a:rPr>
                          <m:t>𝛽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Cambria" panose="02040503050406030204" pitchFamily="18" charset="0"/>
                            <a:ea typeface="Cambria" panose="02040503050406030204" pitchFamily="18" charset="0"/>
                          </a:rPr>
                          <m:t>𝑡𝑐</m:t>
                        </m:r>
                      </m:den>
                    </m:f>
                    <m:r>
                      <a:rPr lang="el-G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b="0" i="1" smtClean="0">
                            <a:latin typeface="Cambria Math" panose="02040503050406030204" pitchFamily="18" charset="0"/>
                          </a:rPr>
                          <m:t>0,031</m:t>
                        </m:r>
                      </m:num>
                      <m:den>
                        <m:r>
                          <a:rPr lang="el-GR" sz="2400" b="0" i="1" smtClean="0">
                            <a:latin typeface="Cambria Math" panose="02040503050406030204" pitchFamily="18" charset="0"/>
                          </a:rPr>
                          <m:t>0,025</m:t>
                        </m:r>
                      </m:den>
                    </m:f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= 1.2</a:t>
                </a:r>
                <a:r>
                  <a:rPr lang="el-GR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4</a:t>
                </a:r>
              </a:p>
              <a:p>
                <a:pPr marL="0" indent="0" algn="ctr">
                  <a:buNone/>
                </a:pPr>
                <a:endParaRPr lang="el-GR" sz="2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el-GR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Για την αναβολή της ώρας αναχώρησης υπολογίζεται, επίσης, η αξία της σε χρόνο:</a:t>
                </a:r>
              </a:p>
              <a:p>
                <a:pPr marL="0" indent="0" algn="ctr">
                  <a:buNone/>
                </a:pPr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𝑉𝑂𝑇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dirty="0">
                            <a:latin typeface="Cambria" panose="02040503050406030204" pitchFamily="18" charset="0"/>
                            <a:ea typeface="Cambria" panose="02040503050406030204" pitchFamily="18" charset="0"/>
                          </a:rPr>
                          <m:t>𝛽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Cambria" panose="02040503050406030204" pitchFamily="18" charset="0"/>
                            <a:ea typeface="Cambria" panose="02040503050406030204" pitchFamily="18" charset="0"/>
                          </a:rPr>
                          <m:t>𝑡𝑡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400" dirty="0">
                            <a:latin typeface="Cambria" panose="02040503050406030204" pitchFamily="18" charset="0"/>
                            <a:ea typeface="Cambria" panose="02040503050406030204" pitchFamily="18" charset="0"/>
                          </a:rPr>
                          <m:t>𝛽</m:t>
                        </m:r>
                        <m:r>
                          <m:rPr>
                            <m:nor/>
                          </m:rPr>
                          <a:rPr lang="en-US" sz="2400" dirty="0">
                            <a:latin typeface="Cambria" panose="02040503050406030204" pitchFamily="18" charset="0"/>
                            <a:ea typeface="Cambria" panose="02040503050406030204" pitchFamily="18" charset="0"/>
                          </a:rPr>
                          <m:t>𝑡𝑐</m:t>
                        </m:r>
                      </m:den>
                    </m:f>
                    <m:r>
                      <a:rPr lang="el-GR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400" b="0" i="1" smtClean="0">
                            <a:latin typeface="Cambria Math" panose="02040503050406030204" pitchFamily="18" charset="0"/>
                          </a:rPr>
                          <m:t>0,031</m:t>
                        </m:r>
                      </m:num>
                      <m:den>
                        <m:r>
                          <a:rPr lang="el-GR" sz="2400" b="0" i="1" smtClean="0">
                            <a:latin typeface="Cambria Math" panose="02040503050406030204" pitchFamily="18" charset="0"/>
                          </a:rPr>
                          <m:t>0,0</m:t>
                        </m:r>
                        <m:r>
                          <a:rPr lang="el-GR" sz="2400" b="0" i="1" smtClean="0">
                            <a:latin typeface="Cambria Math" panose="02040503050406030204" pitchFamily="18" charset="0"/>
                          </a:rPr>
                          <m:t>50</m:t>
                        </m:r>
                      </m:den>
                    </m:f>
                  </m:oMath>
                </a14:m>
                <a:r>
                  <a:rPr lang="en-US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= </a:t>
                </a:r>
                <a:r>
                  <a:rPr lang="el-GR" sz="2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0,62</a:t>
                </a:r>
              </a:p>
              <a:p>
                <a:pPr marL="0" indent="0" algn="ctr">
                  <a:buNone/>
                </a:pPr>
                <a:endParaRPr lang="en-US" sz="3200" dirty="0"/>
              </a:p>
            </p:txBody>
          </p:sp>
        </mc:Choice>
        <mc:Fallback>
          <p:sp>
            <p:nvSpPr>
              <p:cNvPr id="3" name="Θέση περιεχομένου 2">
                <a:extLst>
                  <a:ext uri="{FF2B5EF4-FFF2-40B4-BE49-F238E27FC236}">
                    <a16:creationId xmlns:a16="http://schemas.microsoft.com/office/drawing/2014/main" id="{3C8485A0-D36B-4C1A-9244-AF84EDDC62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1062063" cy="4351338"/>
              </a:xfrm>
              <a:blipFill>
                <a:blip r:embed="rId2"/>
                <a:stretch>
                  <a:fillRect l="-110" r="-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2912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Ορθογώνιο 22">
            <a:extLst>
              <a:ext uri="{FF2B5EF4-FFF2-40B4-BE49-F238E27FC236}">
                <a16:creationId xmlns:a16="http://schemas.microsoft.com/office/drawing/2014/main" id="{E6ABCFC0-6ED3-41EA-9AA1-4AD1C9CE3F36}"/>
              </a:ext>
            </a:extLst>
          </p:cNvPr>
          <p:cNvSpPr/>
          <p:nvPr/>
        </p:nvSpPr>
        <p:spPr>
          <a:xfrm>
            <a:off x="0" y="-117566"/>
            <a:ext cx="12192000" cy="69755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Τίτλος 5">
            <a:extLst>
              <a:ext uri="{FF2B5EF4-FFF2-40B4-BE49-F238E27FC236}">
                <a16:creationId xmlns:a16="http://schemas.microsoft.com/office/drawing/2014/main" id="{1696DC1B-BCF2-47F0-BEAE-676DBC3EC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Περιγραφικά Στατιστικά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633F22A6-A3C0-468A-8279-504529A007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226" y="1829447"/>
            <a:ext cx="3074400" cy="1981782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Εικόνα 19">
            <a:extLst>
              <a:ext uri="{FF2B5EF4-FFF2-40B4-BE49-F238E27FC236}">
                <a16:creationId xmlns:a16="http://schemas.microsoft.com/office/drawing/2014/main" id="{5F6180C5-5C3D-494A-8C1E-E3F85915B1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1657" y="1827629"/>
            <a:ext cx="3472537" cy="1983600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Εικόνα 21">
            <a:extLst>
              <a:ext uri="{FF2B5EF4-FFF2-40B4-BE49-F238E27FC236}">
                <a16:creationId xmlns:a16="http://schemas.microsoft.com/office/drawing/2014/main" id="{DC0D9CEE-3F80-488F-AE06-394523DDD9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645" y="4186528"/>
            <a:ext cx="3647280" cy="2293200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3965F90A-D522-4D70-8D44-5D6AE165EE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324" y="4185042"/>
            <a:ext cx="3992201" cy="2294686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45A1D46F-A75D-4E14-8910-E9EEA34F55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3684" y="1827629"/>
            <a:ext cx="3338826" cy="1983600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7124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67A628B1-A593-4318-A8B7-A44FFDBC75AD}"/>
              </a:ext>
            </a:extLst>
          </p:cNvPr>
          <p:cNvSpPr/>
          <p:nvPr/>
        </p:nvSpPr>
        <p:spPr>
          <a:xfrm>
            <a:off x="-190919" y="-150725"/>
            <a:ext cx="12962374" cy="71644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51164B0-5E97-41F3-8E75-3984F0DA1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Συμπεράσματα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7673706-547D-4132-914B-2C98B038E3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1585" y="2810364"/>
            <a:ext cx="10515600" cy="4351338"/>
          </a:xfrm>
        </p:spPr>
        <p:txBody>
          <a:bodyPr/>
          <a:lstStyle/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Υψηλή κοστολόγηση του χρόνου των μετακινούμενων</a:t>
            </a:r>
          </a:p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Δυσκολία στην μεταβολή του προγράμματος</a:t>
            </a:r>
          </a:p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Οι ώρες αιχμής επηρεάζουν σημαντικά την ώρα αναχώρησης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196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99B20172-962B-4F53-BCD3-01F2BE4D92A2}"/>
              </a:ext>
            </a:extLst>
          </p:cNvPr>
          <p:cNvSpPr/>
          <p:nvPr/>
        </p:nvSpPr>
        <p:spPr>
          <a:xfrm>
            <a:off x="-180870" y="-153237"/>
            <a:ext cx="12962374" cy="71644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7D76E8C6-D634-4F39-AD46-E8017FD6E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Προτάσεις για Περαιτέρω Έρευνα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7C32AE4-6EE8-4C72-AB8B-D8E7F28C6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8780" y="2368236"/>
            <a:ext cx="10515600" cy="3550243"/>
          </a:xfrm>
        </p:spPr>
        <p:txBody>
          <a:bodyPr>
            <a:normAutofit/>
          </a:bodyPr>
          <a:lstStyle/>
          <a:p>
            <a:r>
              <a:rPr lang="el-GR" sz="2400" dirty="0"/>
              <a:t>Διεξαγωγή παρόμοιων ή συμπληρωματικών ερευνών με μεγαλύτερο δείγμα</a:t>
            </a:r>
          </a:p>
          <a:p>
            <a:r>
              <a:rPr lang="el-GR" sz="2400" dirty="0"/>
              <a:t>Διερεύνηση των παραγόντων της υψηλής κοστολόγησης του χρόνου των μετακινούμενων</a:t>
            </a:r>
          </a:p>
          <a:p>
            <a:r>
              <a:rPr lang="el-GR" sz="2400" dirty="0"/>
              <a:t>Πως επηρεάζει η ώρα αναχώρησης την επιλογή διαδρομής και την επιλογή του μέσου μετακίνησης</a:t>
            </a:r>
          </a:p>
          <a:p>
            <a:r>
              <a:rPr lang="el-GR" sz="2400" dirty="0"/>
              <a:t>Συγκοινωνιακή μελέτη αναφορικά με την χωρητικότητα των οδικών αξόνων και την κατανομή των οχημάτων ομοιόμορφα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07413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93220F6D-9757-4203-A642-9B3B0AA22100}"/>
              </a:ext>
            </a:extLst>
          </p:cNvPr>
          <p:cNvSpPr/>
          <p:nvPr/>
        </p:nvSpPr>
        <p:spPr>
          <a:xfrm>
            <a:off x="0" y="-25167"/>
            <a:ext cx="12443670" cy="68831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52223205-09E8-4B62-B472-1335D9B58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8704" y="2496898"/>
            <a:ext cx="9226261" cy="1713201"/>
          </a:xfrm>
        </p:spPr>
        <p:txBody>
          <a:bodyPr>
            <a:normAutofit/>
          </a:bodyPr>
          <a:lstStyle/>
          <a:p>
            <a:pPr algn="ctr"/>
            <a:r>
              <a:rPr lang="el-GR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Ευχαριστώ πολύ για την προσοχή σας!</a:t>
            </a:r>
            <a:endParaRPr lang="en-US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067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5CDF5CC0-287C-4BB2-973D-1D5DF8D2656B}"/>
              </a:ext>
            </a:extLst>
          </p:cNvPr>
          <p:cNvSpPr txBox="1"/>
          <p:nvPr/>
        </p:nvSpPr>
        <p:spPr>
          <a:xfrm>
            <a:off x="0" y="0"/>
            <a:ext cx="12348839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3EDBC5A9-8F31-494A-899A-8816F6A74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l-GR" sz="4000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Αντικείμενο Διπλωματικής Εργασίας</a:t>
            </a:r>
            <a:endParaRPr lang="en-US" sz="4000" b="1" i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70A5C482-B422-49FB-9E36-9CA28DF1D6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22" y="3507430"/>
            <a:ext cx="4601040" cy="2584800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AF687B7E-FB5A-4737-9A9A-538AB66BC9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28000" y1="52889" x2="28000" y2="52889"/>
                        <a14:foregroundMark x1="30667" y1="43111" x2="30667" y2="43111"/>
                        <a14:foregroundMark x1="37333" y1="34667" x2="37333" y2="35556"/>
                        <a14:foregroundMark x1="45778" y1="32000" x2="45778" y2="32000"/>
                        <a14:foregroundMark x1="49778" y1="31556" x2="49778" y2="31556"/>
                        <a14:foregroundMark x1="60889" y1="34667" x2="60889" y2="34667"/>
                        <a14:foregroundMark x1="68444" y1="42667" x2="68444" y2="42667"/>
                        <a14:foregroundMark x1="74222" y1="51556" x2="74222" y2="51556"/>
                        <a14:foregroundMark x1="74667" y1="52889" x2="74667" y2="52889"/>
                        <a14:foregroundMark x1="68889" y1="61778" x2="68889" y2="61778"/>
                        <a14:foregroundMark x1="61778" y1="68889" x2="61778" y2="68889"/>
                        <a14:foregroundMark x1="62222" y1="69778" x2="62222" y2="69778"/>
                        <a14:foregroundMark x1="51111" y1="70667" x2="51111" y2="70667"/>
                        <a14:foregroundMark x1="38667" y1="71556" x2="38667" y2="71556"/>
                        <a14:foregroundMark x1="31111" y1="66222" x2="31111" y2="66222"/>
                        <a14:foregroundMark x1="45778" y1="64000" x2="45778" y2="64000"/>
                        <a14:foregroundMark x1="50667" y1="55556" x2="50667" y2="55556"/>
                        <a14:foregroundMark x1="48889" y1="40889" x2="48889" y2="40889"/>
                        <a14:foregroundMark x1="20444" y1="57778" x2="23556" y2="43111"/>
                        <a14:foregroundMark x1="20889" y1="53333" x2="22667" y2="43111"/>
                        <a14:foregroundMark x1="20444" y1="57333" x2="22222" y2="42667"/>
                        <a14:foregroundMark x1="20444" y1="52000" x2="23556" y2="48889"/>
                        <a14:foregroundMark x1="21333" y1="46667" x2="24444" y2="45778"/>
                        <a14:foregroundMark x1="22222" y1="44444" x2="24444" y2="43111"/>
                        <a14:backgroundMark x1="38667" y1="60444" x2="38222" y2="43556"/>
                        <a14:backgroundMark x1="56889" y1="55556" x2="56889" y2="49333"/>
                        <a14:backgroundMark x1="56889" y1="64889" x2="56889" y2="55556"/>
                        <a14:backgroundMark x1="25333" y1="21778" x2="33333" y2="19556"/>
                        <a14:backgroundMark x1="67111" y1="15111" x2="69333" y2="19111"/>
                        <a14:backgroundMark x1="47556" y1="81778" x2="38222" y2="80000"/>
                        <a14:backgroundMark x1="35556" y1="80000" x2="25333" y2="68889"/>
                        <a14:backgroundMark x1="31556" y1="30667" x2="39556" y2="26222"/>
                        <a14:backgroundMark x1="20444" y1="60889" x2="24444" y2="67556"/>
                        <a14:backgroundMark x1="44444" y1="20889" x2="44889" y2="19556"/>
                        <a14:backgroundMark x1="19556" y1="59111" x2="19556" y2="59111"/>
                        <a14:backgroundMark x1="20444" y1="59111" x2="20444" y2="59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1979">
            <a:off x="5270487" y="3864655"/>
            <a:ext cx="2143125" cy="2143125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377456-828E-4E75-9A22-7B29A7FEB487}"/>
              </a:ext>
            </a:extLst>
          </p:cNvPr>
          <p:cNvSpPr txBox="1"/>
          <p:nvPr/>
        </p:nvSpPr>
        <p:spPr>
          <a:xfrm>
            <a:off x="3040342" y="2179895"/>
            <a:ext cx="61113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Διερεύνηση της ώρας αναχώρησης για την Κύρια Πρωινή Μετακίνηση και ο ρόλος αυτής στην Κυκλοφοριακή Συμφόρηση.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A12F63E5-0D6E-408A-BA17-6FBC7FB518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4239" y="3507430"/>
            <a:ext cx="4226400" cy="2585829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4921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Ορθογώνιο 17">
            <a:extLst>
              <a:ext uri="{FF2B5EF4-FFF2-40B4-BE49-F238E27FC236}">
                <a16:creationId xmlns:a16="http://schemas.microsoft.com/office/drawing/2014/main" id="{CD212FEA-6A30-475F-9A78-F60496F47649}"/>
              </a:ext>
            </a:extLst>
          </p:cNvPr>
          <p:cNvSpPr/>
          <p:nvPr/>
        </p:nvSpPr>
        <p:spPr>
          <a:xfrm>
            <a:off x="0" y="0"/>
            <a:ext cx="12382151" cy="691672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8FA95C69-8A17-41FA-A7E6-115A003BA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sz="4400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Αντικείμενο Διπλωματικής Εργασίας</a:t>
            </a:r>
            <a:endParaRPr lang="en-US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DCFA7E4-E09B-4644-9BD0-4F11A9958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Μετακινήσεις: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5" name="Ευθύγραμμο βέλος σύνδεσης 4">
            <a:extLst>
              <a:ext uri="{FF2B5EF4-FFF2-40B4-BE49-F238E27FC236}">
                <a16:creationId xmlns:a16="http://schemas.microsoft.com/office/drawing/2014/main" id="{CED81BDB-6DFC-4A6E-8A39-B961B8A8698B}"/>
              </a:ext>
            </a:extLst>
          </p:cNvPr>
          <p:cNvCxnSpPr/>
          <p:nvPr/>
        </p:nvCxnSpPr>
        <p:spPr>
          <a:xfrm flipH="1">
            <a:off x="3322040" y="2583809"/>
            <a:ext cx="1686188" cy="1140903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Ευθύγραμμο βέλος σύνδεσης 6">
            <a:extLst>
              <a:ext uri="{FF2B5EF4-FFF2-40B4-BE49-F238E27FC236}">
                <a16:creationId xmlns:a16="http://schemas.microsoft.com/office/drawing/2014/main" id="{B3086B96-FFFB-4D22-B692-ED203B56093E}"/>
              </a:ext>
            </a:extLst>
          </p:cNvPr>
          <p:cNvCxnSpPr>
            <a:cxnSpLocks/>
          </p:cNvCxnSpPr>
          <p:nvPr/>
        </p:nvCxnSpPr>
        <p:spPr>
          <a:xfrm flipH="1">
            <a:off x="5427677" y="2583809"/>
            <a:ext cx="201336" cy="1526797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Ευθύγραμμο βέλος σύνδεσης 7">
            <a:extLst>
              <a:ext uri="{FF2B5EF4-FFF2-40B4-BE49-F238E27FC236}">
                <a16:creationId xmlns:a16="http://schemas.microsoft.com/office/drawing/2014/main" id="{DC5C4B87-8019-4B50-8CE6-DC883353CF7F}"/>
              </a:ext>
            </a:extLst>
          </p:cNvPr>
          <p:cNvCxnSpPr>
            <a:cxnSpLocks/>
          </p:cNvCxnSpPr>
          <p:nvPr/>
        </p:nvCxnSpPr>
        <p:spPr>
          <a:xfrm>
            <a:off x="6930704" y="2583809"/>
            <a:ext cx="506137" cy="1518516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Ευθύγραμμο βέλος σύνδεσης 8">
            <a:extLst>
              <a:ext uri="{FF2B5EF4-FFF2-40B4-BE49-F238E27FC236}">
                <a16:creationId xmlns:a16="http://schemas.microsoft.com/office/drawing/2014/main" id="{238D0804-4C1C-4CF4-B2FC-DC7370D65245}"/>
              </a:ext>
            </a:extLst>
          </p:cNvPr>
          <p:cNvCxnSpPr>
            <a:cxnSpLocks/>
          </p:cNvCxnSpPr>
          <p:nvPr/>
        </p:nvCxnSpPr>
        <p:spPr>
          <a:xfrm>
            <a:off x="7559879" y="2583809"/>
            <a:ext cx="1709956" cy="1208015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6C45036-6A98-46E3-A044-EFC164C3D2E8}"/>
              </a:ext>
            </a:extLst>
          </p:cNvPr>
          <p:cNvSpPr txBox="1"/>
          <p:nvPr/>
        </p:nvSpPr>
        <p:spPr>
          <a:xfrm>
            <a:off x="2671544" y="3902270"/>
            <a:ext cx="922789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accent1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Σκοπός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A2ABFD-C517-49E9-AD08-AC32D8A45390}"/>
              </a:ext>
            </a:extLst>
          </p:cNvPr>
          <p:cNvSpPr txBox="1"/>
          <p:nvPr/>
        </p:nvSpPr>
        <p:spPr>
          <a:xfrm>
            <a:off x="4867713" y="4298230"/>
            <a:ext cx="924184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accent1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Χρόνος 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265DEC-8012-4A9E-AD8E-9C98E8839993}"/>
              </a:ext>
            </a:extLst>
          </p:cNvPr>
          <p:cNvSpPr txBox="1"/>
          <p:nvPr/>
        </p:nvSpPr>
        <p:spPr>
          <a:xfrm>
            <a:off x="6799628" y="4245543"/>
            <a:ext cx="1274426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accent1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Συχνότητα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3A791A-4FD1-480D-B2B2-6C6A9338C4AE}"/>
              </a:ext>
            </a:extLst>
          </p:cNvPr>
          <p:cNvSpPr txBox="1"/>
          <p:nvPr/>
        </p:nvSpPr>
        <p:spPr>
          <a:xfrm>
            <a:off x="8858077" y="3902270"/>
            <a:ext cx="1074487" cy="40011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l-GR" sz="2000" dirty="0">
                <a:solidFill>
                  <a:schemeClr val="accent1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Περιοχή</a:t>
            </a:r>
            <a:endParaRPr lang="en-US" sz="2000" dirty="0">
              <a:solidFill>
                <a:schemeClr val="accent1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20" name="Ευθεία γραμμή σύνδεσης 19">
            <a:extLst>
              <a:ext uri="{FF2B5EF4-FFF2-40B4-BE49-F238E27FC236}">
                <a16:creationId xmlns:a16="http://schemas.microsoft.com/office/drawing/2014/main" id="{83D3BD9D-B73B-4E60-9F62-24F0F3CBAA6B}"/>
              </a:ext>
            </a:extLst>
          </p:cNvPr>
          <p:cNvCxnSpPr/>
          <p:nvPr/>
        </p:nvCxnSpPr>
        <p:spPr>
          <a:xfrm>
            <a:off x="2140299" y="4411226"/>
            <a:ext cx="3955701" cy="1436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Ευθεία γραμμή σύνδεσης 22">
            <a:extLst>
              <a:ext uri="{FF2B5EF4-FFF2-40B4-BE49-F238E27FC236}">
                <a16:creationId xmlns:a16="http://schemas.microsoft.com/office/drawing/2014/main" id="{586C2D21-F8B8-46A6-B0A1-5176749EC3D7}"/>
              </a:ext>
            </a:extLst>
          </p:cNvPr>
          <p:cNvCxnSpPr/>
          <p:nvPr/>
        </p:nvCxnSpPr>
        <p:spPr>
          <a:xfrm flipV="1">
            <a:off x="6096000" y="4614875"/>
            <a:ext cx="3836564" cy="1233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AD4714E-9F40-4938-89A0-0CCF6ED6F333}"/>
              </a:ext>
            </a:extLst>
          </p:cNvPr>
          <p:cNvSpPr txBox="1"/>
          <p:nvPr/>
        </p:nvSpPr>
        <p:spPr>
          <a:xfrm>
            <a:off x="5008228" y="6012651"/>
            <a:ext cx="2163746" cy="408623"/>
          </a:xfrm>
          <a:prstGeom prst="round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ΕΡΩΤΗΜΑΤΟΛΟΓΙΟ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22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Ορθογώνιο 28">
            <a:extLst>
              <a:ext uri="{FF2B5EF4-FFF2-40B4-BE49-F238E27FC236}">
                <a16:creationId xmlns:a16="http://schemas.microsoft.com/office/drawing/2014/main" id="{0D50EFD7-FA1A-4680-ADFE-29F6A01B579B}"/>
              </a:ext>
            </a:extLst>
          </p:cNvPr>
          <p:cNvSpPr/>
          <p:nvPr/>
        </p:nvSpPr>
        <p:spPr>
          <a:xfrm>
            <a:off x="-275303" y="-147484"/>
            <a:ext cx="12821264" cy="71972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E540C81-9D3E-4743-9686-4755196B8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2260" y="24822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l-GR" sz="4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Δομή Εργασίας</a:t>
            </a:r>
            <a:endParaRPr lang="en-US" sz="4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Ορθογώνιο: Στρογγύλεμα γωνιών 4">
            <a:extLst>
              <a:ext uri="{FF2B5EF4-FFF2-40B4-BE49-F238E27FC236}">
                <a16:creationId xmlns:a16="http://schemas.microsoft.com/office/drawing/2014/main" id="{CBEAAA06-5D30-4B05-89BD-D7274C6239F8}"/>
              </a:ext>
            </a:extLst>
          </p:cNvPr>
          <p:cNvSpPr/>
          <p:nvPr/>
        </p:nvSpPr>
        <p:spPr>
          <a:xfrm>
            <a:off x="872731" y="1692677"/>
            <a:ext cx="5106876" cy="816745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>
                <a:latin typeface="Cambria" panose="02040503050406030204" pitchFamily="18" charset="0"/>
                <a:ea typeface="Cambria" panose="02040503050406030204" pitchFamily="18" charset="0"/>
              </a:rPr>
              <a:t>Εισαγωγή</a:t>
            </a:r>
          </a:p>
        </p:txBody>
      </p:sp>
      <p:sp>
        <p:nvSpPr>
          <p:cNvPr id="6" name="Ορθογώνιο: Στρογγύλεμα γωνιών 5">
            <a:extLst>
              <a:ext uri="{FF2B5EF4-FFF2-40B4-BE49-F238E27FC236}">
                <a16:creationId xmlns:a16="http://schemas.microsoft.com/office/drawing/2014/main" id="{0DF7D54B-B5B7-465E-9801-CD4AA8BCF7F4}"/>
              </a:ext>
            </a:extLst>
          </p:cNvPr>
          <p:cNvSpPr/>
          <p:nvPr/>
        </p:nvSpPr>
        <p:spPr>
          <a:xfrm>
            <a:off x="892260" y="2600502"/>
            <a:ext cx="5106877" cy="816745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Βιβλιογραφική Ανασκόπηση</a:t>
            </a:r>
          </a:p>
        </p:txBody>
      </p:sp>
      <p:sp>
        <p:nvSpPr>
          <p:cNvPr id="7" name="Ορθογώνιο: Στρογγύλεμα γωνιών 6">
            <a:extLst>
              <a:ext uri="{FF2B5EF4-FFF2-40B4-BE49-F238E27FC236}">
                <a16:creationId xmlns:a16="http://schemas.microsoft.com/office/drawing/2014/main" id="{183CAE0D-A2FA-4565-9C06-DEF05E8382F4}"/>
              </a:ext>
            </a:extLst>
          </p:cNvPr>
          <p:cNvSpPr/>
          <p:nvPr/>
        </p:nvSpPr>
        <p:spPr>
          <a:xfrm>
            <a:off x="892260" y="3493479"/>
            <a:ext cx="5117237" cy="1325563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Συλλογή στοιχείων με την Μέθοδο της Δεδηλωμένης Προτίμησης</a:t>
            </a:r>
          </a:p>
        </p:txBody>
      </p:sp>
      <p:sp>
        <p:nvSpPr>
          <p:cNvPr id="8" name="Ορθογώνιο: Στρογγύλεμα γωνιών 7">
            <a:extLst>
              <a:ext uri="{FF2B5EF4-FFF2-40B4-BE49-F238E27FC236}">
                <a16:creationId xmlns:a16="http://schemas.microsoft.com/office/drawing/2014/main" id="{707BF38C-6877-4127-8060-31FB2F2AC285}"/>
              </a:ext>
            </a:extLst>
          </p:cNvPr>
          <p:cNvSpPr/>
          <p:nvPr/>
        </p:nvSpPr>
        <p:spPr>
          <a:xfrm>
            <a:off x="892260" y="4895274"/>
            <a:ext cx="5117237" cy="946244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Επεξεργασία και Οργάνωση Δεδομένων</a:t>
            </a:r>
          </a:p>
        </p:txBody>
      </p:sp>
      <p:sp>
        <p:nvSpPr>
          <p:cNvPr id="9" name="Ορθογώνιο: Στρογγύλεμα γωνιών 8">
            <a:extLst>
              <a:ext uri="{FF2B5EF4-FFF2-40B4-BE49-F238E27FC236}">
                <a16:creationId xmlns:a16="http://schemas.microsoft.com/office/drawing/2014/main" id="{2C505BC6-E355-4A98-916B-8C948B2E1B58}"/>
              </a:ext>
            </a:extLst>
          </p:cNvPr>
          <p:cNvSpPr/>
          <p:nvPr/>
        </p:nvSpPr>
        <p:spPr>
          <a:xfrm>
            <a:off x="6793350" y="1692677"/>
            <a:ext cx="5117237" cy="946244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Δημιουργία Περιγραφικών Στατιστικών</a:t>
            </a:r>
          </a:p>
        </p:txBody>
      </p:sp>
      <p:sp>
        <p:nvSpPr>
          <p:cNvPr id="10" name="Ορθογώνιο: Στρογγύλεμα γωνιών 9">
            <a:extLst>
              <a:ext uri="{FF2B5EF4-FFF2-40B4-BE49-F238E27FC236}">
                <a16:creationId xmlns:a16="http://schemas.microsoft.com/office/drawing/2014/main" id="{CFB1452F-E7DE-4857-A184-C39BB0270D4A}"/>
              </a:ext>
            </a:extLst>
          </p:cNvPr>
          <p:cNvSpPr/>
          <p:nvPr/>
        </p:nvSpPr>
        <p:spPr>
          <a:xfrm>
            <a:off x="6793349" y="3629661"/>
            <a:ext cx="5106876" cy="816745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>
                <a:latin typeface="Cambria" panose="02040503050406030204" pitchFamily="18" charset="0"/>
                <a:ea typeface="Cambria" panose="02040503050406030204" pitchFamily="18" charset="0"/>
              </a:rPr>
              <a:t>Μοντέλο Λογιστικής Παλινδρόμησης</a:t>
            </a:r>
          </a:p>
        </p:txBody>
      </p:sp>
      <p:sp>
        <p:nvSpPr>
          <p:cNvPr id="11" name="Ορθογώνιο: Στρογγύλεμα γωνιών 10">
            <a:extLst>
              <a:ext uri="{FF2B5EF4-FFF2-40B4-BE49-F238E27FC236}">
                <a16:creationId xmlns:a16="http://schemas.microsoft.com/office/drawing/2014/main" id="{DBFFFD85-7CCD-4BAE-BE85-416D98C4845A}"/>
              </a:ext>
            </a:extLst>
          </p:cNvPr>
          <p:cNvSpPr/>
          <p:nvPr/>
        </p:nvSpPr>
        <p:spPr>
          <a:xfrm>
            <a:off x="6803710" y="4545771"/>
            <a:ext cx="5106877" cy="816745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Συμπεράσματα</a:t>
            </a:r>
          </a:p>
        </p:txBody>
      </p:sp>
      <p:sp>
        <p:nvSpPr>
          <p:cNvPr id="15" name="Ορθογώνιο: Στρογγύλεμα γωνιών 14">
            <a:extLst>
              <a:ext uri="{FF2B5EF4-FFF2-40B4-BE49-F238E27FC236}">
                <a16:creationId xmlns:a16="http://schemas.microsoft.com/office/drawing/2014/main" id="{2194CBCD-B5AC-4A7A-9B36-695BB25B0972}"/>
              </a:ext>
            </a:extLst>
          </p:cNvPr>
          <p:cNvSpPr/>
          <p:nvPr/>
        </p:nvSpPr>
        <p:spPr>
          <a:xfrm>
            <a:off x="6793349" y="2702310"/>
            <a:ext cx="5106877" cy="816745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Ανάλυση Δεδομένων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6C263B7-C8A8-48DE-97EE-566904C6BE24}"/>
              </a:ext>
            </a:extLst>
          </p:cNvPr>
          <p:cNvSpPr txBox="1"/>
          <p:nvPr/>
        </p:nvSpPr>
        <p:spPr>
          <a:xfrm>
            <a:off x="281413" y="1879794"/>
            <a:ext cx="522513" cy="519351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endParaRPr lang="en-US" b="1" i="1" dirty="0">
              <a:solidFill>
                <a:schemeClr val="tx2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08465F-E9A1-4DD1-AA06-784844DD8CD6}"/>
              </a:ext>
            </a:extLst>
          </p:cNvPr>
          <p:cNvSpPr txBox="1"/>
          <p:nvPr/>
        </p:nvSpPr>
        <p:spPr>
          <a:xfrm>
            <a:off x="281413" y="2764177"/>
            <a:ext cx="522513" cy="519351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endParaRPr lang="en-US" b="1" i="1" dirty="0">
              <a:solidFill>
                <a:schemeClr val="tx2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5DDB49-70E7-40CE-80A8-7BBB92200861}"/>
              </a:ext>
            </a:extLst>
          </p:cNvPr>
          <p:cNvSpPr txBox="1"/>
          <p:nvPr/>
        </p:nvSpPr>
        <p:spPr>
          <a:xfrm>
            <a:off x="281413" y="3955456"/>
            <a:ext cx="522513" cy="519351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endParaRPr lang="en-US" b="1" i="1" dirty="0">
              <a:solidFill>
                <a:schemeClr val="tx2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CB94FE-0AE7-4FE5-BD3C-52B1B3F89362}"/>
              </a:ext>
            </a:extLst>
          </p:cNvPr>
          <p:cNvSpPr txBox="1"/>
          <p:nvPr/>
        </p:nvSpPr>
        <p:spPr>
          <a:xfrm>
            <a:off x="272884" y="5167590"/>
            <a:ext cx="522513" cy="519351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4</a:t>
            </a:r>
            <a:endParaRPr lang="en-US" b="1" i="1" dirty="0">
              <a:solidFill>
                <a:schemeClr val="tx2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989DAF-85FE-49C5-8C8E-2EE90770CC95}"/>
              </a:ext>
            </a:extLst>
          </p:cNvPr>
          <p:cNvSpPr txBox="1"/>
          <p:nvPr/>
        </p:nvSpPr>
        <p:spPr>
          <a:xfrm>
            <a:off x="6081778" y="1903531"/>
            <a:ext cx="522513" cy="519351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5</a:t>
            </a:r>
            <a:endParaRPr lang="en-US" b="1" i="1" dirty="0">
              <a:solidFill>
                <a:schemeClr val="tx2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D331AD8-082C-4A32-BEDC-BDA1F9F73965}"/>
              </a:ext>
            </a:extLst>
          </p:cNvPr>
          <p:cNvSpPr txBox="1"/>
          <p:nvPr/>
        </p:nvSpPr>
        <p:spPr>
          <a:xfrm>
            <a:off x="6081777" y="2851006"/>
            <a:ext cx="522513" cy="519351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6</a:t>
            </a:r>
            <a:endParaRPr lang="en-US" b="1" i="1" dirty="0">
              <a:solidFill>
                <a:schemeClr val="tx2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B6BD0C-2399-40E3-B2A7-3CFBAF39C060}"/>
              </a:ext>
            </a:extLst>
          </p:cNvPr>
          <p:cNvSpPr txBox="1"/>
          <p:nvPr/>
        </p:nvSpPr>
        <p:spPr>
          <a:xfrm>
            <a:off x="6081777" y="3787710"/>
            <a:ext cx="522513" cy="519351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7</a:t>
            </a:r>
            <a:endParaRPr lang="en-US" b="1" i="1" dirty="0">
              <a:solidFill>
                <a:schemeClr val="tx2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574FBAD-0D84-44E7-8B9E-74BAF0759523}"/>
              </a:ext>
            </a:extLst>
          </p:cNvPr>
          <p:cNvSpPr txBox="1"/>
          <p:nvPr/>
        </p:nvSpPr>
        <p:spPr>
          <a:xfrm>
            <a:off x="6086831" y="4693077"/>
            <a:ext cx="522513" cy="519351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l-GR" b="1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8</a:t>
            </a:r>
            <a:endParaRPr lang="en-US" b="1" i="1" dirty="0">
              <a:solidFill>
                <a:schemeClr val="tx2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643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E19C1846-F90F-432B-9779-8BB9F1C34A3A}"/>
              </a:ext>
            </a:extLst>
          </p:cNvPr>
          <p:cNvSpPr/>
          <p:nvPr/>
        </p:nvSpPr>
        <p:spPr>
          <a:xfrm>
            <a:off x="0" y="1"/>
            <a:ext cx="12409714" cy="70278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F07C6DD-950A-438B-8723-83380A9BC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0292"/>
            <a:ext cx="10515600" cy="1325563"/>
          </a:xfrm>
        </p:spPr>
        <p:txBody>
          <a:bodyPr/>
          <a:lstStyle/>
          <a:p>
            <a:pPr algn="ctr"/>
            <a:r>
              <a:rPr lang="el-GR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Βιβλιογραφική Επισκόπηση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0B54FA2-A436-4EC5-AC3C-EEE0C98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5855"/>
            <a:ext cx="10361103" cy="4351338"/>
          </a:xfrm>
        </p:spPr>
        <p:txBody>
          <a:bodyPr>
            <a:noAutofit/>
          </a:bodyPr>
          <a:lstStyle/>
          <a:p>
            <a:r>
              <a:rPr lang="es-E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Yu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 (Marco) Nie, </a:t>
            </a:r>
            <a:r>
              <a:rPr lang="es-E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Yafeng</a:t>
            </a:r>
            <a:r>
              <a:rPr lang="es-ES" sz="1600" dirty="0">
                <a:latin typeface="Cambria" panose="02040503050406030204" pitchFamily="18" charset="0"/>
                <a:ea typeface="Cambria" panose="02040503050406030204" pitchFamily="18" charset="0"/>
              </a:rPr>
              <a:t> Yin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Nasser R.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Sabar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, Ashish Bhaskar, Edward Chung, Ayad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Turky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, Andy S</a:t>
            </a:r>
            <a:r>
              <a:rPr lang="el-GR" sz="1600" dirty="0">
                <a:latin typeface="Cambria" panose="02040503050406030204" pitchFamily="18" charset="0"/>
                <a:ea typeface="Cambria" panose="02040503050406030204" pitchFamily="18" charset="0"/>
              </a:rPr>
              <a:t>ο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ng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Soham Sarda,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Janhavi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Chavare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, Rohit Bhosale,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Akshay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Birajdar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, Shweta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Andhale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, Prof. S. S. Shastri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Tanzina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Afrin and Nita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Yodo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Venkatesan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Kanagaraj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, Gowri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Asaithambi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, C. H. Naveen Kumar, Karthik K. Srinivasan, R.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Sivanandan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Richard Arnott, Andre de Palma, Robin Lindsey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Sylvia Y. He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Mark Wardman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Md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Aftabuzzaman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, Graham Currie, Majid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Sarvi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Karl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Kottenhoff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, Karin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Brundell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Freij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fr-FR" sz="1600" dirty="0">
                <a:latin typeface="Cambria" panose="02040503050406030204" pitchFamily="18" charset="0"/>
                <a:ea typeface="Cambria" panose="02040503050406030204" pitchFamily="18" charset="0"/>
              </a:rPr>
              <a:t>Kai Zhang, Stuart </a:t>
            </a:r>
            <a:r>
              <a:rPr lang="fr-FR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Batterman</a:t>
            </a:r>
            <a:r>
              <a:rPr lang="fr-FR" sz="1600" dirty="0">
                <a:latin typeface="Cambria" panose="02040503050406030204" pitchFamily="18" charset="0"/>
                <a:ea typeface="Cambria" panose="02040503050406030204" pitchFamily="18" charset="0"/>
              </a:rPr>
              <a:t>, François Dion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Wafaa Saleh,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Se´ona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Farrell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Jinchao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Song,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Chunli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Zhaob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,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Shaopeng</a:t>
            </a:r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 Zhong, Thomas Alexander Sick Nielsen, Alexander V.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Prishchepov</a:t>
            </a:r>
            <a:endParaRPr lang="el-GR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Eran Ben-Elia, Dick </a:t>
            </a:r>
            <a:r>
              <a:rPr lang="en-US" sz="1600" dirty="0" err="1">
                <a:latin typeface="Cambria" panose="02040503050406030204" pitchFamily="18" charset="0"/>
                <a:ea typeface="Cambria" panose="02040503050406030204" pitchFamily="18" charset="0"/>
              </a:rPr>
              <a:t>Ettema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35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B8CC1DCA-B7FC-484B-B15E-3268949263BE}"/>
              </a:ext>
            </a:extLst>
          </p:cNvPr>
          <p:cNvSpPr txBox="1"/>
          <p:nvPr/>
        </p:nvSpPr>
        <p:spPr>
          <a:xfrm>
            <a:off x="-130629" y="1"/>
            <a:ext cx="12461965" cy="70016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89DF0991-5830-41A9-BEC5-5B2349417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Μεθοδολογία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66AAB2-D377-4A1A-B5F2-34EE5197B670}"/>
              </a:ext>
            </a:extLst>
          </p:cNvPr>
          <p:cNvSpPr txBox="1"/>
          <p:nvPr/>
        </p:nvSpPr>
        <p:spPr>
          <a:xfrm>
            <a:off x="1293224" y="2019061"/>
            <a:ext cx="4284618" cy="4320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solidFill>
                  <a:schemeClr val="accent1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Πειράματα Δεδηλωμένων προτιμήσεων</a:t>
            </a:r>
          </a:p>
          <a:p>
            <a:pPr algn="ctr"/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D68AD2-7D6E-483C-BE79-42EC53A164E0}"/>
              </a:ext>
            </a:extLst>
          </p:cNvPr>
          <p:cNvSpPr txBox="1"/>
          <p:nvPr/>
        </p:nvSpPr>
        <p:spPr>
          <a:xfrm>
            <a:off x="1567545" y="3491668"/>
            <a:ext cx="3735976" cy="9233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 anchor="b">
            <a:spAutoFit/>
          </a:bodyPr>
          <a:lstStyle/>
          <a:p>
            <a:pPr algn="ctr"/>
            <a:r>
              <a:rPr lang="el-GR" dirty="0">
                <a:solidFill>
                  <a:schemeClr val="accent1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Κλασματικός παραγοντικός σχεδιασμός </a:t>
            </a:r>
          </a:p>
          <a:p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6E2187-ABFD-45A5-A8A3-DE0AFF2BC419}"/>
              </a:ext>
            </a:extLst>
          </p:cNvPr>
          <p:cNvSpPr txBox="1"/>
          <p:nvPr/>
        </p:nvSpPr>
        <p:spPr>
          <a:xfrm>
            <a:off x="1293224" y="5394176"/>
            <a:ext cx="4284618" cy="4320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solidFill>
                  <a:schemeClr val="accent1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Ερωτηματολόγιο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12" name="Ευθύγραμμο βέλος σύνδεσης 11">
            <a:extLst>
              <a:ext uri="{FF2B5EF4-FFF2-40B4-BE49-F238E27FC236}">
                <a16:creationId xmlns:a16="http://schemas.microsoft.com/office/drawing/2014/main" id="{99E29EE2-585D-48C8-85CF-0230B82CB2DB}"/>
              </a:ext>
            </a:extLst>
          </p:cNvPr>
          <p:cNvCxnSpPr>
            <a:cxnSpLocks/>
          </p:cNvCxnSpPr>
          <p:nvPr/>
        </p:nvCxnSpPr>
        <p:spPr>
          <a:xfrm>
            <a:off x="5904411" y="2235061"/>
            <a:ext cx="25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Ευθύγραμμο βέλος σύνδεσης 12">
            <a:extLst>
              <a:ext uri="{FF2B5EF4-FFF2-40B4-BE49-F238E27FC236}">
                <a16:creationId xmlns:a16="http://schemas.microsoft.com/office/drawing/2014/main" id="{DD6CFE9A-7781-45F1-AD9F-A7E1DBC748D7}"/>
              </a:ext>
            </a:extLst>
          </p:cNvPr>
          <p:cNvCxnSpPr/>
          <p:nvPr/>
        </p:nvCxnSpPr>
        <p:spPr>
          <a:xfrm>
            <a:off x="5904411" y="4083961"/>
            <a:ext cx="25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Ευθύγραμμο βέλος σύνδεσης 13">
            <a:extLst>
              <a:ext uri="{FF2B5EF4-FFF2-40B4-BE49-F238E27FC236}">
                <a16:creationId xmlns:a16="http://schemas.microsoft.com/office/drawing/2014/main" id="{822EF1E1-E41C-40E2-87EA-D884A35F8908}"/>
              </a:ext>
            </a:extLst>
          </p:cNvPr>
          <p:cNvCxnSpPr/>
          <p:nvPr/>
        </p:nvCxnSpPr>
        <p:spPr>
          <a:xfrm>
            <a:off x="5904411" y="5610176"/>
            <a:ext cx="25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E09C0D9-2547-4FD3-8524-24D7F6AE4D4F}"/>
              </a:ext>
            </a:extLst>
          </p:cNvPr>
          <p:cNvSpPr txBox="1"/>
          <p:nvPr/>
        </p:nvSpPr>
        <p:spPr>
          <a:xfrm>
            <a:off x="8424411" y="2019061"/>
            <a:ext cx="35803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Επαναλαμβανόμενες υποθετικές διακριτές επιλογές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136D70-1D79-4D9E-A429-EBC5BDE57F88}"/>
              </a:ext>
            </a:extLst>
          </p:cNvPr>
          <p:cNvSpPr txBox="1"/>
          <p:nvPr/>
        </p:nvSpPr>
        <p:spPr>
          <a:xfrm>
            <a:off x="8424411" y="3768667"/>
            <a:ext cx="358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Επιλογή των παραγόντων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DDED6D-0E74-49ED-9C6C-FA4A94DBC360}"/>
              </a:ext>
            </a:extLst>
          </p:cNvPr>
          <p:cNvSpPr txBox="1"/>
          <p:nvPr/>
        </p:nvSpPr>
        <p:spPr>
          <a:xfrm>
            <a:off x="8261126" y="5297204"/>
            <a:ext cx="3906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3 μεταβλητές με 3 επίπεδα </a:t>
            </a:r>
          </a:p>
          <a:p>
            <a:pPr algn="ctr"/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η κάθε μία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000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6DF1C30B-B6E5-4C4E-BF8F-F93F5C456CED}"/>
              </a:ext>
            </a:extLst>
          </p:cNvPr>
          <p:cNvSpPr/>
          <p:nvPr/>
        </p:nvSpPr>
        <p:spPr>
          <a:xfrm>
            <a:off x="-182880" y="0"/>
            <a:ext cx="12475029" cy="70278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E1702ED-C386-4C8D-83DB-174ED4944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Πίνακας Μεταβλητών Υποθετικών Σεναρίων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1FBBF328-39F8-41A0-9993-42343E6215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43" y="2416629"/>
            <a:ext cx="10515599" cy="1826924"/>
          </a:xfrm>
        </p:spPr>
      </p:pic>
    </p:spTree>
    <p:extLst>
      <p:ext uri="{BB962C8B-B14F-4D97-AF65-F5344CB8AC3E}">
        <p14:creationId xmlns:p14="http://schemas.microsoft.com/office/powerpoint/2010/main" val="727634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851906D9-6D74-455A-B0C0-2804DCC62726}"/>
              </a:ext>
            </a:extLst>
          </p:cNvPr>
          <p:cNvSpPr/>
          <p:nvPr/>
        </p:nvSpPr>
        <p:spPr>
          <a:xfrm>
            <a:off x="-169817" y="-916168"/>
            <a:ext cx="12361817" cy="81208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E0CC696-B481-4976-AB77-CD5170F44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Ερωτηματολόγιο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0E5F9A3-3F28-4CBC-AF03-8E6F88665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34 Ερωτήσεις </a:t>
            </a:r>
          </a:p>
          <a:p>
            <a:pPr marL="0" indent="0">
              <a:buNone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3 Ενότητες:</a:t>
            </a:r>
          </a:p>
          <a:p>
            <a:pPr marL="0" indent="0">
              <a:buNone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Δείγμα 178 έγκυρων ερωτηματολογίων</a:t>
            </a:r>
          </a:p>
          <a:p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Χρόνος Διανομής: Μάιος – Ιούλιος 2022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5" name="Ευθύγραμμο βέλος σύνδεσης 4">
            <a:extLst>
              <a:ext uri="{FF2B5EF4-FFF2-40B4-BE49-F238E27FC236}">
                <a16:creationId xmlns:a16="http://schemas.microsoft.com/office/drawing/2014/main" id="{115CF894-9C4B-48C0-A16A-451D1C59B0C0}"/>
              </a:ext>
            </a:extLst>
          </p:cNvPr>
          <p:cNvCxnSpPr>
            <a:cxnSpLocks/>
          </p:cNvCxnSpPr>
          <p:nvPr/>
        </p:nvCxnSpPr>
        <p:spPr>
          <a:xfrm>
            <a:off x="3108960" y="3069771"/>
            <a:ext cx="3200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DAF47A6E-847A-4CDA-BCDB-BA6CA4AEB959}"/>
              </a:ext>
            </a:extLst>
          </p:cNvPr>
          <p:cNvSpPr txBox="1"/>
          <p:nvPr/>
        </p:nvSpPr>
        <p:spPr>
          <a:xfrm>
            <a:off x="6439989" y="2527612"/>
            <a:ext cx="43238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  <a:r>
              <a:rPr lang="el-GR" sz="20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η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 Χαρακτηριστικά Μετακίνησης</a:t>
            </a:r>
          </a:p>
          <a:p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  <a:r>
              <a:rPr lang="el-GR" sz="20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η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 Υποθετικά Σενάρια</a:t>
            </a:r>
          </a:p>
          <a:p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  <a:r>
              <a:rPr lang="el-GR" sz="2000" baseline="30000" dirty="0">
                <a:latin typeface="Cambria" panose="02040503050406030204" pitchFamily="18" charset="0"/>
                <a:ea typeface="Cambria" panose="02040503050406030204" pitchFamily="18" charset="0"/>
              </a:rPr>
              <a:t>η</a:t>
            </a: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 δημογραφικά Στοιχεία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012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D262367C-33DB-4EA7-82EB-97609153F323}"/>
              </a:ext>
            </a:extLst>
          </p:cNvPr>
          <p:cNvSpPr/>
          <p:nvPr/>
        </p:nvSpPr>
        <p:spPr>
          <a:xfrm>
            <a:off x="0" y="-492528"/>
            <a:ext cx="12540343" cy="73674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6DF46C4E-E815-40F7-B40C-E1B622ACD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63975"/>
            <a:ext cx="10515600" cy="1325563"/>
          </a:xfrm>
        </p:spPr>
        <p:txBody>
          <a:bodyPr/>
          <a:lstStyle/>
          <a:p>
            <a:pPr algn="ctr"/>
            <a:r>
              <a:rPr lang="el-GR" b="1" i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Στατιστική Ανάλυση</a:t>
            </a:r>
            <a:endParaRPr lang="en-US" b="1" i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91F2B9E-08E7-4D4A-AC63-A11D986DFC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5528"/>
            <a:ext cx="10515600" cy="4351338"/>
          </a:xfrm>
        </p:spPr>
        <p:txBody>
          <a:bodyPr/>
          <a:lstStyle/>
          <a:p>
            <a:r>
              <a:rPr lang="el-GR" dirty="0"/>
              <a:t>Λογιστική Παλινδρόμηση</a:t>
            </a:r>
          </a:p>
          <a:p>
            <a:r>
              <a:rPr lang="el-GR" dirty="0"/>
              <a:t>Επιλογή μεταβλητών μοντέλου </a:t>
            </a:r>
          </a:p>
          <a:p>
            <a:pPr marL="0" indent="0">
              <a:buNone/>
            </a:pPr>
            <a:r>
              <a:rPr lang="el-GR" dirty="0"/>
              <a:t>              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D7CD57-8EF7-4D78-9A71-8DCADFE97E35}"/>
              </a:ext>
            </a:extLst>
          </p:cNvPr>
          <p:cNvSpPr txBox="1"/>
          <p:nvPr/>
        </p:nvSpPr>
        <p:spPr>
          <a:xfrm>
            <a:off x="2537460" y="2043699"/>
            <a:ext cx="74654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Εξαρτημένη Μεταβλητή                                   Απάντηση Σεναρίων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>
                <a:latin typeface="Cambria" panose="02040503050406030204" pitchFamily="18" charset="0"/>
                <a:ea typeface="Cambria" panose="02040503050406030204" pitchFamily="18" charset="0"/>
              </a:rPr>
              <a:t>Ανεξάρτητες Μεταβλητές 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6" name="Ευθύγραμμο βέλος σύνδεσης 5">
            <a:extLst>
              <a:ext uri="{FF2B5EF4-FFF2-40B4-BE49-F238E27FC236}">
                <a16:creationId xmlns:a16="http://schemas.microsoft.com/office/drawing/2014/main" id="{6B7B4662-779D-43CD-A75C-C2824B9A5D2C}"/>
              </a:ext>
            </a:extLst>
          </p:cNvPr>
          <p:cNvCxnSpPr>
            <a:cxnSpLocks/>
          </p:cNvCxnSpPr>
          <p:nvPr/>
        </p:nvCxnSpPr>
        <p:spPr>
          <a:xfrm>
            <a:off x="5741629" y="2226926"/>
            <a:ext cx="15283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Θέση περιεχομένου 4">
            <a:extLst>
              <a:ext uri="{FF2B5EF4-FFF2-40B4-BE49-F238E27FC236}">
                <a16:creationId xmlns:a16="http://schemas.microsoft.com/office/drawing/2014/main" id="{520D20A3-E6FF-4E5C-B339-91CF669757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099" y="2863257"/>
            <a:ext cx="8611802" cy="388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38399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TM03457510[[fn=Σαπούνι]]</Template>
  <TotalTime>4182</TotalTime>
  <Words>533</Words>
  <Application>Microsoft Office PowerPoint</Application>
  <PresentationFormat>Ευρεία οθόνη</PresentationFormat>
  <Paragraphs>107</Paragraphs>
  <Slides>17</Slides>
  <Notes>0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17</vt:i4>
      </vt:variant>
      <vt:variant>
        <vt:lpstr>Προσαρμοσμένες προβολές</vt:lpstr>
      </vt:variant>
      <vt:variant>
        <vt:i4>1</vt:i4>
      </vt:variant>
    </vt:vector>
  </HeadingPairs>
  <TitlesOfParts>
    <vt:vector size="25" baseType="lpstr">
      <vt:lpstr>Arial</vt:lpstr>
      <vt:lpstr>Calibri</vt:lpstr>
      <vt:lpstr>Calibri Light</vt:lpstr>
      <vt:lpstr>Cambria</vt:lpstr>
      <vt:lpstr>Cambria Math</vt:lpstr>
      <vt:lpstr>Times New Roman</vt:lpstr>
      <vt:lpstr>Θέμα του Office</vt:lpstr>
      <vt:lpstr>Προτυποποίηση του χρόνου αναχώρησης πρωινών μετακινήσεων</vt:lpstr>
      <vt:lpstr>Αντικείμενο Διπλωματικής Εργασίας</vt:lpstr>
      <vt:lpstr>Αντικείμενο Διπλωματικής Εργασίας</vt:lpstr>
      <vt:lpstr>Δομή Εργασίας</vt:lpstr>
      <vt:lpstr>Βιβλιογραφική Επισκόπηση</vt:lpstr>
      <vt:lpstr>Μεθοδολογία</vt:lpstr>
      <vt:lpstr>Πίνακας Μεταβλητών Υποθετικών Σεναρίων</vt:lpstr>
      <vt:lpstr>Ερωτηματολόγιο</vt:lpstr>
      <vt:lpstr>Στατιστική Ανάλυση</vt:lpstr>
      <vt:lpstr>Κριτήρια για να είναι αποδεκτό το μοντέλο</vt:lpstr>
      <vt:lpstr>Πίνακας Αποτελεσμάτων Λογιστικής Παλινδρόμησης από το SPSS</vt:lpstr>
      <vt:lpstr>Ευρήματα Ερωτηματολογίου</vt:lpstr>
      <vt:lpstr>Αξία του χρόνου Καθυστέρησης</vt:lpstr>
      <vt:lpstr>Περιγραφικά Στατιστικά</vt:lpstr>
      <vt:lpstr>Συμπεράσματα</vt:lpstr>
      <vt:lpstr>Προτάσεις για Περαιτέρω Έρευνα</vt:lpstr>
      <vt:lpstr>Ευχαριστώ πολύ για την προσοχή σας!</vt:lpstr>
      <vt:lpstr>Προσαρμοσμένη προβολή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Προτυποποίηση του χρόνου αναχώρησης πρωινών μετακινήσεων</dc:title>
  <dc:creator>Elina Tsalta</dc:creator>
  <cp:lastModifiedBy>Elina Tsalta</cp:lastModifiedBy>
  <cp:revision>15</cp:revision>
  <dcterms:created xsi:type="dcterms:W3CDTF">2022-10-04T15:04:21Z</dcterms:created>
  <dcterms:modified xsi:type="dcterms:W3CDTF">2023-07-16T14:47:42Z</dcterms:modified>
</cp:coreProperties>
</file>