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6" r:id="rId2"/>
    <p:sldId id="268" r:id="rId3"/>
    <p:sldId id="257" r:id="rId4"/>
    <p:sldId id="264" r:id="rId5"/>
    <p:sldId id="261" r:id="rId6"/>
    <p:sldId id="259" r:id="rId7"/>
    <p:sldId id="258" r:id="rId8"/>
    <p:sldId id="262" r:id="rId9"/>
    <p:sldId id="263" r:id="rId10"/>
    <p:sldId id="265" r:id="rId11"/>
    <p:sldId id="269" r:id="rId12"/>
    <p:sldId id="270" r:id="rId13"/>
    <p:sldId id="271" r:id="rId14"/>
    <p:sldId id="272" r:id="rId15"/>
    <p:sldId id="273" r:id="rId16"/>
    <p:sldId id="275" r:id="rId17"/>
    <p:sldId id="274" r:id="rId18"/>
    <p:sldId id="276" r:id="rId19"/>
    <p:sldId id="277" r:id="rId20"/>
    <p:sldId id="266"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1"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764" autoAdjust="0"/>
    <p:restoredTop sz="94660"/>
  </p:normalViewPr>
  <p:slideViewPr>
    <p:cSldViewPr snapToGrid="0">
      <p:cViewPr varScale="1">
        <p:scale>
          <a:sx n="116" d="100"/>
          <a:sy n="116" d="100"/>
        </p:scale>
        <p:origin x="234"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543E9BD-8B5F-4561-A4ED-039D0BFD2BE6}" type="datetimeFigureOut">
              <a:rPr lang="el-GR" smtClean="0"/>
              <a:t>26/9/2023</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978672-7BCF-4479-9B28-00324AD9AA64}" type="slidenum">
              <a:rPr lang="el-GR" smtClean="0"/>
              <a:t>‹#›</a:t>
            </a:fld>
            <a:endParaRPr lang="el-GR"/>
          </a:p>
        </p:txBody>
      </p:sp>
    </p:spTree>
    <p:extLst>
      <p:ext uri="{BB962C8B-B14F-4D97-AF65-F5344CB8AC3E}">
        <p14:creationId xmlns:p14="http://schemas.microsoft.com/office/powerpoint/2010/main" val="41409722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8C978672-7BCF-4479-9B28-00324AD9AA64}" type="slidenum">
              <a:rPr lang="el-GR" smtClean="0"/>
              <a:t>19</a:t>
            </a:fld>
            <a:endParaRPr lang="el-GR"/>
          </a:p>
        </p:txBody>
      </p:sp>
    </p:spTree>
    <p:extLst>
      <p:ext uri="{BB962C8B-B14F-4D97-AF65-F5344CB8AC3E}">
        <p14:creationId xmlns:p14="http://schemas.microsoft.com/office/powerpoint/2010/main" val="28623280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l-GR" smtClean="0"/>
              <a:t>Στυλ κύριου τίτλου</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n-US" dirty="0"/>
          </a:p>
        </p:txBody>
      </p:sp>
      <p:sp>
        <p:nvSpPr>
          <p:cNvPr id="4" name="Date Placeholder 3"/>
          <p:cNvSpPr>
            <a:spLocks noGrp="1"/>
          </p:cNvSpPr>
          <p:nvPr>
            <p:ph type="dt" sz="half" idx="10"/>
          </p:nvPr>
        </p:nvSpPr>
        <p:spPr/>
        <p:txBody>
          <a:bodyPr/>
          <a:lstStyle/>
          <a:p>
            <a:fld id="{424249FD-3B71-4E62-89A3-1BF8F423DC6F}" type="datetimeFigureOut">
              <a:rPr lang="en-GB" smtClean="0"/>
              <a:t>26/09/2023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CA607A-9FDB-4712-A1CC-E55D31ED7004}" type="slidenum">
              <a:rPr lang="en-GB" smtClean="0"/>
              <a:t>‹#›</a:t>
            </a:fld>
            <a:endParaRPr lang="en-GB"/>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567315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Πανοραμική 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smtClean="0"/>
              <a:t>Κάντε κλικ στο εικονίδιο για να προσθέσετε εικόνα</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smtClean="0"/>
              <a:t>Στυλ υποδείγματος κειμένου</a:t>
            </a:r>
          </a:p>
        </p:txBody>
      </p:sp>
      <p:sp>
        <p:nvSpPr>
          <p:cNvPr id="3" name="Date Placeholder 2"/>
          <p:cNvSpPr>
            <a:spLocks noGrp="1"/>
          </p:cNvSpPr>
          <p:nvPr>
            <p:ph type="dt" sz="half" idx="10"/>
          </p:nvPr>
        </p:nvSpPr>
        <p:spPr/>
        <p:txBody>
          <a:bodyPr/>
          <a:lstStyle/>
          <a:p>
            <a:fld id="{424249FD-3B71-4E62-89A3-1BF8F423DC6F}" type="datetimeFigureOut">
              <a:rPr lang="en-GB" smtClean="0"/>
              <a:t>26/09/2023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7CA607A-9FDB-4712-A1CC-E55D31ED7004}" type="slidenum">
              <a:rPr lang="en-GB" smtClean="0"/>
              <a:t>‹#›</a:t>
            </a:fld>
            <a:endParaRPr lang="en-GB"/>
          </a:p>
        </p:txBody>
      </p:sp>
    </p:spTree>
    <p:extLst>
      <p:ext uri="{BB962C8B-B14F-4D97-AF65-F5344CB8AC3E}">
        <p14:creationId xmlns:p14="http://schemas.microsoft.com/office/powerpoint/2010/main" val="1222636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Τίτλος και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l-GR" smtClean="0"/>
              <a:t>Στυλ κύριου τίτλου</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Date Placeholder 3"/>
          <p:cNvSpPr>
            <a:spLocks noGrp="1"/>
          </p:cNvSpPr>
          <p:nvPr>
            <p:ph type="dt" sz="half" idx="10"/>
          </p:nvPr>
        </p:nvSpPr>
        <p:spPr/>
        <p:txBody>
          <a:bodyPr/>
          <a:lstStyle/>
          <a:p>
            <a:fld id="{424249FD-3B71-4E62-89A3-1BF8F423DC6F}" type="datetimeFigureOut">
              <a:rPr lang="en-GB" smtClean="0"/>
              <a:t>26/09/2023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CA607A-9FDB-4712-A1CC-E55D31ED7004}" type="slidenum">
              <a:rPr lang="en-GB" smtClean="0"/>
              <a:t>‹#›</a:t>
            </a:fld>
            <a:endParaRPr lang="en-GB"/>
          </a:p>
        </p:txBody>
      </p:sp>
    </p:spTree>
    <p:extLst>
      <p:ext uri="{BB962C8B-B14F-4D97-AF65-F5344CB8AC3E}">
        <p14:creationId xmlns:p14="http://schemas.microsoft.com/office/powerpoint/2010/main" val="16594318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Εισαγωγικά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l-GR" smtClean="0"/>
              <a:t>Στυλ κύριου τίτλου</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smtClean="0"/>
              <a:t>Στυλ υποδείγματος κειμένου</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Date Placeholder 3"/>
          <p:cNvSpPr>
            <a:spLocks noGrp="1"/>
          </p:cNvSpPr>
          <p:nvPr>
            <p:ph type="dt" sz="half" idx="10"/>
          </p:nvPr>
        </p:nvSpPr>
        <p:spPr/>
        <p:txBody>
          <a:bodyPr/>
          <a:lstStyle/>
          <a:p>
            <a:fld id="{424249FD-3B71-4E62-89A3-1BF8F423DC6F}" type="datetimeFigureOut">
              <a:rPr lang="en-GB" smtClean="0"/>
              <a:t>26/09/2023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CA607A-9FDB-4712-A1CC-E55D31ED7004}" type="slidenum">
              <a:rPr lang="en-GB" smtClean="0"/>
              <a:t>‹#›</a:t>
            </a:fld>
            <a:endParaRPr lang="en-GB"/>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42252664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Κάρτα ονόματος">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l-GR" smtClean="0"/>
              <a:t>Στυλ κύριου τίτλου</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Date Placeholder 3"/>
          <p:cNvSpPr>
            <a:spLocks noGrp="1"/>
          </p:cNvSpPr>
          <p:nvPr>
            <p:ph type="dt" sz="half" idx="10"/>
          </p:nvPr>
        </p:nvSpPr>
        <p:spPr/>
        <p:txBody>
          <a:bodyPr/>
          <a:lstStyle/>
          <a:p>
            <a:fld id="{424249FD-3B71-4E62-89A3-1BF8F423DC6F}" type="datetimeFigureOut">
              <a:rPr lang="en-GB" smtClean="0"/>
              <a:t>26/09/2023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CA607A-9FDB-4712-A1CC-E55D31ED7004}" type="slidenum">
              <a:rPr lang="en-GB" smtClean="0"/>
              <a:t>‹#›</a:t>
            </a:fld>
            <a:endParaRPr lang="en-GB"/>
          </a:p>
        </p:txBody>
      </p:sp>
    </p:spTree>
    <p:extLst>
      <p:ext uri="{BB962C8B-B14F-4D97-AF65-F5344CB8AC3E}">
        <p14:creationId xmlns:p14="http://schemas.microsoft.com/office/powerpoint/2010/main" val="13317551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Κάρτα ονόματος με φράση">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l-GR" smtClean="0"/>
              <a:t>Στυλ κύριου τίτλου</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l-GR" smtClean="0"/>
              <a:t>Στυλ υποδείγματος κειμένου</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Date Placeholder 3"/>
          <p:cNvSpPr>
            <a:spLocks noGrp="1"/>
          </p:cNvSpPr>
          <p:nvPr>
            <p:ph type="dt" sz="half" idx="10"/>
          </p:nvPr>
        </p:nvSpPr>
        <p:spPr/>
        <p:txBody>
          <a:bodyPr/>
          <a:lstStyle/>
          <a:p>
            <a:fld id="{424249FD-3B71-4E62-89A3-1BF8F423DC6F}" type="datetimeFigureOut">
              <a:rPr lang="en-GB" smtClean="0"/>
              <a:t>26/09/2023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CA607A-9FDB-4712-A1CC-E55D31ED7004}" type="slidenum">
              <a:rPr lang="en-GB" smtClean="0"/>
              <a:t>‹#›</a:t>
            </a:fld>
            <a:endParaRPr lang="en-GB"/>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8590678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ή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l-GR" smtClean="0"/>
              <a:t>Στυλ κύριου τίτλου</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l-GR" smtClean="0"/>
              <a:t>Στυλ υποδείγματος κειμένου</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Date Placeholder 3"/>
          <p:cNvSpPr>
            <a:spLocks noGrp="1"/>
          </p:cNvSpPr>
          <p:nvPr>
            <p:ph type="dt" sz="half" idx="10"/>
          </p:nvPr>
        </p:nvSpPr>
        <p:spPr/>
        <p:txBody>
          <a:bodyPr/>
          <a:lstStyle/>
          <a:p>
            <a:fld id="{424249FD-3B71-4E62-89A3-1BF8F423DC6F}" type="datetimeFigureOut">
              <a:rPr lang="en-GB" smtClean="0"/>
              <a:t>26/09/2023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CA607A-9FDB-4712-A1CC-E55D31ED7004}" type="slidenum">
              <a:rPr lang="en-GB" smtClean="0"/>
              <a:t>‹#›</a:t>
            </a:fld>
            <a:endParaRPr lang="en-GB"/>
          </a:p>
        </p:txBody>
      </p:sp>
    </p:spTree>
    <p:extLst>
      <p:ext uri="{BB962C8B-B14F-4D97-AF65-F5344CB8AC3E}">
        <p14:creationId xmlns:p14="http://schemas.microsoft.com/office/powerpoint/2010/main" val="4586760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l-GR" smtClean="0"/>
              <a:t>Στυλ κύριου τίτλου</a:t>
            </a:r>
            <a:endParaRPr lang="en-US" dirty="0"/>
          </a:p>
        </p:txBody>
      </p:sp>
      <p:sp>
        <p:nvSpPr>
          <p:cNvPr id="3" name="Vertical Text Placeholder 2"/>
          <p:cNvSpPr>
            <a:spLocks noGrp="1"/>
          </p:cNvSpPr>
          <p:nvPr>
            <p:ph type="body" orient="vert" idx="1"/>
          </p:nvPr>
        </p:nvSpPr>
        <p:spPr/>
        <p:txBody>
          <a:bodyPr vert="eaVert" ancho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424249FD-3B71-4E62-89A3-1BF8F423DC6F}" type="datetimeFigureOut">
              <a:rPr lang="en-GB" smtClean="0"/>
              <a:t>26/09/2023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CA607A-9FDB-4712-A1CC-E55D31ED7004}" type="slidenum">
              <a:rPr lang="en-GB" smtClean="0"/>
              <a:t>‹#›</a:t>
            </a:fld>
            <a:endParaRPr lang="en-GB"/>
          </a:p>
        </p:txBody>
      </p:sp>
    </p:spTree>
    <p:extLst>
      <p:ext uri="{BB962C8B-B14F-4D97-AF65-F5344CB8AC3E}">
        <p14:creationId xmlns:p14="http://schemas.microsoft.com/office/powerpoint/2010/main" val="7119042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l-GR" smtClean="0"/>
              <a:t>Στυλ κύριου τίτλου</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424249FD-3B71-4E62-89A3-1BF8F423DC6F}" type="datetimeFigureOut">
              <a:rPr lang="en-GB" smtClean="0"/>
              <a:t>26/09/2023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CA607A-9FDB-4712-A1CC-E55D31ED7004}" type="slidenum">
              <a:rPr lang="en-GB" smtClean="0"/>
              <a:t>‹#›</a:t>
            </a:fld>
            <a:endParaRPr lang="en-GB"/>
          </a:p>
        </p:txBody>
      </p:sp>
    </p:spTree>
    <p:extLst>
      <p:ext uri="{BB962C8B-B14F-4D97-AF65-F5344CB8AC3E}">
        <p14:creationId xmlns:p14="http://schemas.microsoft.com/office/powerpoint/2010/main" val="18511959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Content Placeholder 2"/>
          <p:cNvSpPr>
            <a:spLocks noGrp="1"/>
          </p:cNvSpPr>
          <p:nvPr>
            <p:ph idx="1"/>
          </p:nvPr>
        </p:nvSpPr>
        <p:spPr/>
        <p:txBody>
          <a:bodyPr anchor="ct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424249FD-3B71-4E62-89A3-1BF8F423DC6F}" type="datetimeFigureOut">
              <a:rPr lang="en-GB" smtClean="0"/>
              <a:t>26/09/2023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CA607A-9FDB-4712-A1CC-E55D31ED7004}" type="slidenum">
              <a:rPr lang="en-GB" smtClean="0"/>
              <a:t>‹#›</a:t>
            </a:fld>
            <a:endParaRPr lang="en-GB"/>
          </a:p>
        </p:txBody>
      </p:sp>
    </p:spTree>
    <p:extLst>
      <p:ext uri="{BB962C8B-B14F-4D97-AF65-F5344CB8AC3E}">
        <p14:creationId xmlns:p14="http://schemas.microsoft.com/office/powerpoint/2010/main" val="40902650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l-GR" smtClean="0"/>
              <a:t>Στυλ κύριου τίτλου</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Date Placeholder 3"/>
          <p:cNvSpPr>
            <a:spLocks noGrp="1"/>
          </p:cNvSpPr>
          <p:nvPr>
            <p:ph type="dt" sz="half" idx="10"/>
          </p:nvPr>
        </p:nvSpPr>
        <p:spPr/>
        <p:txBody>
          <a:bodyPr/>
          <a:lstStyle/>
          <a:p>
            <a:fld id="{424249FD-3B71-4E62-89A3-1BF8F423DC6F}" type="datetimeFigureOut">
              <a:rPr lang="en-GB" smtClean="0"/>
              <a:t>26/09/2023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CA607A-9FDB-4712-A1CC-E55D31ED7004}" type="slidenum">
              <a:rPr lang="en-GB" smtClean="0"/>
              <a:t>‹#›</a:t>
            </a:fld>
            <a:endParaRPr lang="en-GB"/>
          </a:p>
        </p:txBody>
      </p:sp>
    </p:spTree>
    <p:extLst>
      <p:ext uri="{BB962C8B-B14F-4D97-AF65-F5344CB8AC3E}">
        <p14:creationId xmlns:p14="http://schemas.microsoft.com/office/powerpoint/2010/main" val="1233494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5" name="Date Placeholder 4"/>
          <p:cNvSpPr>
            <a:spLocks noGrp="1"/>
          </p:cNvSpPr>
          <p:nvPr>
            <p:ph type="dt" sz="half" idx="10"/>
          </p:nvPr>
        </p:nvSpPr>
        <p:spPr/>
        <p:txBody>
          <a:bodyPr/>
          <a:lstStyle/>
          <a:p>
            <a:fld id="{424249FD-3B71-4E62-89A3-1BF8F423DC6F}" type="datetimeFigureOut">
              <a:rPr lang="en-GB" smtClean="0"/>
              <a:t>26/09/2023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7CA607A-9FDB-4712-A1CC-E55D31ED7004}" type="slidenum">
              <a:rPr lang="en-GB" smtClean="0"/>
              <a:t>‹#›</a:t>
            </a:fld>
            <a:endParaRPr lang="en-GB"/>
          </a:p>
        </p:txBody>
      </p:sp>
    </p:spTree>
    <p:extLst>
      <p:ext uri="{BB962C8B-B14F-4D97-AF65-F5344CB8AC3E}">
        <p14:creationId xmlns:p14="http://schemas.microsoft.com/office/powerpoint/2010/main" val="32223761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l-GR" smtClean="0"/>
              <a:t>Στυλ κύριου τίτλου</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7" name="Date Placeholder 6"/>
          <p:cNvSpPr>
            <a:spLocks noGrp="1"/>
          </p:cNvSpPr>
          <p:nvPr>
            <p:ph type="dt" sz="half" idx="10"/>
          </p:nvPr>
        </p:nvSpPr>
        <p:spPr/>
        <p:txBody>
          <a:bodyPr/>
          <a:lstStyle/>
          <a:p>
            <a:fld id="{424249FD-3B71-4E62-89A3-1BF8F423DC6F}" type="datetimeFigureOut">
              <a:rPr lang="en-GB" smtClean="0"/>
              <a:t>26/09/2023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7CA607A-9FDB-4712-A1CC-E55D31ED7004}" type="slidenum">
              <a:rPr lang="en-GB" smtClean="0"/>
              <a:t>‹#›</a:t>
            </a:fld>
            <a:endParaRPr lang="en-GB"/>
          </a:p>
        </p:txBody>
      </p:sp>
    </p:spTree>
    <p:extLst>
      <p:ext uri="{BB962C8B-B14F-4D97-AF65-F5344CB8AC3E}">
        <p14:creationId xmlns:p14="http://schemas.microsoft.com/office/powerpoint/2010/main" val="880447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Date Placeholder 2"/>
          <p:cNvSpPr>
            <a:spLocks noGrp="1"/>
          </p:cNvSpPr>
          <p:nvPr>
            <p:ph type="dt" sz="half" idx="10"/>
          </p:nvPr>
        </p:nvSpPr>
        <p:spPr/>
        <p:txBody>
          <a:bodyPr/>
          <a:lstStyle/>
          <a:p>
            <a:fld id="{424249FD-3B71-4E62-89A3-1BF8F423DC6F}" type="datetimeFigureOut">
              <a:rPr lang="en-GB" smtClean="0"/>
              <a:t>26/09/2023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7CA607A-9FDB-4712-A1CC-E55D31ED7004}" type="slidenum">
              <a:rPr lang="en-GB" smtClean="0"/>
              <a:t>‹#›</a:t>
            </a:fld>
            <a:endParaRPr lang="en-GB"/>
          </a:p>
        </p:txBody>
      </p:sp>
    </p:spTree>
    <p:extLst>
      <p:ext uri="{BB962C8B-B14F-4D97-AF65-F5344CB8AC3E}">
        <p14:creationId xmlns:p14="http://schemas.microsoft.com/office/powerpoint/2010/main" val="8507378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4249FD-3B71-4E62-89A3-1BF8F423DC6F}" type="datetimeFigureOut">
              <a:rPr lang="en-GB" smtClean="0"/>
              <a:t>26/09/2023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7CA607A-9FDB-4712-A1CC-E55D31ED7004}" type="slidenum">
              <a:rPr lang="en-GB" smtClean="0"/>
              <a:t>‹#›</a:t>
            </a:fld>
            <a:endParaRPr lang="en-GB"/>
          </a:p>
        </p:txBody>
      </p:sp>
    </p:spTree>
    <p:extLst>
      <p:ext uri="{BB962C8B-B14F-4D97-AF65-F5344CB8AC3E}">
        <p14:creationId xmlns:p14="http://schemas.microsoft.com/office/powerpoint/2010/main" val="17922676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l-GR" smtClean="0"/>
              <a:t>Στυλ κύριου τίτλου</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Date Placeholder 4"/>
          <p:cNvSpPr>
            <a:spLocks noGrp="1"/>
          </p:cNvSpPr>
          <p:nvPr>
            <p:ph type="dt" sz="half" idx="10"/>
          </p:nvPr>
        </p:nvSpPr>
        <p:spPr/>
        <p:txBody>
          <a:bodyPr/>
          <a:lstStyle/>
          <a:p>
            <a:fld id="{424249FD-3B71-4E62-89A3-1BF8F423DC6F}" type="datetimeFigureOut">
              <a:rPr lang="en-GB" smtClean="0"/>
              <a:t>26/09/2023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7CA607A-9FDB-4712-A1CC-E55D31ED7004}" type="slidenum">
              <a:rPr lang="en-GB" smtClean="0"/>
              <a:t>‹#›</a:t>
            </a:fld>
            <a:endParaRPr lang="en-GB"/>
          </a:p>
        </p:txBody>
      </p:sp>
    </p:spTree>
    <p:extLst>
      <p:ext uri="{BB962C8B-B14F-4D97-AF65-F5344CB8AC3E}">
        <p14:creationId xmlns:p14="http://schemas.microsoft.com/office/powerpoint/2010/main" val="24232757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l-GR" smtClean="0"/>
              <a:t>Στυλ κύριου τίτλου</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smtClean="0"/>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Date Placeholder 4"/>
          <p:cNvSpPr>
            <a:spLocks noGrp="1"/>
          </p:cNvSpPr>
          <p:nvPr>
            <p:ph type="dt" sz="half" idx="10"/>
          </p:nvPr>
        </p:nvSpPr>
        <p:spPr/>
        <p:txBody>
          <a:bodyPr/>
          <a:lstStyle/>
          <a:p>
            <a:fld id="{424249FD-3B71-4E62-89A3-1BF8F423DC6F}" type="datetimeFigureOut">
              <a:rPr lang="en-GB" smtClean="0"/>
              <a:t>26/09/2023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7CA607A-9FDB-4712-A1CC-E55D31ED7004}" type="slidenum">
              <a:rPr lang="en-GB" smtClean="0"/>
              <a:t>‹#›</a:t>
            </a:fld>
            <a:endParaRPr lang="en-GB"/>
          </a:p>
        </p:txBody>
      </p:sp>
    </p:spTree>
    <p:extLst>
      <p:ext uri="{BB962C8B-B14F-4D97-AF65-F5344CB8AC3E}">
        <p14:creationId xmlns:p14="http://schemas.microsoft.com/office/powerpoint/2010/main" val="31247105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l-GR" smtClean="0"/>
              <a:t>Στυλ κύριου τίτλου</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424249FD-3B71-4E62-89A3-1BF8F423DC6F}" type="datetimeFigureOut">
              <a:rPr lang="en-GB" smtClean="0"/>
              <a:t>26/09/2023</a:t>
            </a:fld>
            <a:endParaRPr lang="en-GB"/>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GB"/>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07CA607A-9FDB-4712-A1CC-E55D31ED7004}" type="slidenum">
              <a:rPr lang="en-GB" smtClean="0"/>
              <a:t>‹#›</a:t>
            </a:fld>
            <a:endParaRPr lang="en-GB"/>
          </a:p>
        </p:txBody>
      </p:sp>
    </p:spTree>
    <p:extLst>
      <p:ext uri="{BB962C8B-B14F-4D97-AF65-F5344CB8AC3E}">
        <p14:creationId xmlns:p14="http://schemas.microsoft.com/office/powerpoint/2010/main" val="2777908126"/>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png"/><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0.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80.png"/><Relationship Id="rId7" Type="http://schemas.openxmlformats.org/officeDocument/2006/relationships/image" Target="../media/image22.png"/><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69315" y="743464"/>
            <a:ext cx="8001000" cy="2971801"/>
          </a:xfrm>
        </p:spPr>
        <p:txBody>
          <a:bodyPr>
            <a:normAutofit/>
          </a:bodyPr>
          <a:lstStyle/>
          <a:p>
            <a:pPr algn="ctr"/>
            <a:r>
              <a:rPr lang="en-US" dirty="0"/>
              <a:t>Nicotine’s Effect in Oxidative </a:t>
            </a:r>
            <a:r>
              <a:rPr lang="en-US" dirty="0" smtClean="0"/>
              <a:t>Stress of </a:t>
            </a:r>
            <a:r>
              <a:rPr lang="en-US" dirty="0"/>
              <a:t>Cells</a:t>
            </a:r>
            <a:endParaRPr lang="en-GB" dirty="0"/>
          </a:p>
        </p:txBody>
      </p:sp>
      <p:sp>
        <p:nvSpPr>
          <p:cNvPr id="3" name="Subtitle 2"/>
          <p:cNvSpPr>
            <a:spLocks noGrp="1"/>
          </p:cNvSpPr>
          <p:nvPr>
            <p:ph type="subTitle" idx="1"/>
          </p:nvPr>
        </p:nvSpPr>
        <p:spPr>
          <a:xfrm>
            <a:off x="1524000" y="3602038"/>
            <a:ext cx="9144000" cy="2813050"/>
          </a:xfrm>
        </p:spPr>
        <p:txBody>
          <a:bodyPr>
            <a:normAutofit/>
          </a:bodyPr>
          <a:lstStyle/>
          <a:p>
            <a:endParaRPr lang="el-GR" dirty="0" smtClean="0"/>
          </a:p>
          <a:p>
            <a:pPr algn="ctr"/>
            <a:r>
              <a:rPr lang="en-US" b="1" dirty="0" smtClean="0">
                <a:solidFill>
                  <a:schemeClr val="accent4">
                    <a:lumMod val="40000"/>
                    <a:lumOff val="60000"/>
                  </a:schemeClr>
                </a:solidFill>
              </a:rPr>
              <a:t>Diploma Thesis</a:t>
            </a:r>
            <a:endParaRPr lang="el-GR" b="1" dirty="0">
              <a:solidFill>
                <a:schemeClr val="accent4">
                  <a:lumMod val="40000"/>
                  <a:lumOff val="60000"/>
                </a:schemeClr>
              </a:solidFill>
            </a:endParaRPr>
          </a:p>
          <a:p>
            <a:pPr algn="ctr"/>
            <a:endParaRPr lang="el-GR" dirty="0" smtClean="0"/>
          </a:p>
          <a:p>
            <a:pPr algn="ctr"/>
            <a:r>
              <a:rPr lang="en-US" b="1" dirty="0" err="1" smtClean="0">
                <a:solidFill>
                  <a:schemeClr val="tx1"/>
                </a:solidFill>
              </a:rPr>
              <a:t>Laspas</a:t>
            </a:r>
            <a:r>
              <a:rPr lang="en-US" b="1" dirty="0" smtClean="0">
                <a:solidFill>
                  <a:schemeClr val="tx1"/>
                </a:solidFill>
              </a:rPr>
              <a:t> Panagiotis</a:t>
            </a:r>
          </a:p>
          <a:p>
            <a:pPr algn="ctr"/>
            <a:endParaRPr lang="en-US" b="1" dirty="0">
              <a:solidFill>
                <a:schemeClr val="tx1"/>
              </a:solidFill>
            </a:endParaRPr>
          </a:p>
          <a:p>
            <a:pPr algn="ctr"/>
            <a:r>
              <a:rPr lang="en-US" b="1" dirty="0" smtClean="0">
                <a:solidFill>
                  <a:schemeClr val="tx1"/>
                </a:solidFill>
              </a:rPr>
              <a:t>Supervisor : L. </a:t>
            </a:r>
            <a:r>
              <a:rPr lang="en-US" b="1" dirty="0" err="1" smtClean="0">
                <a:solidFill>
                  <a:schemeClr val="tx1"/>
                </a:solidFill>
              </a:rPr>
              <a:t>Alexopoulos</a:t>
            </a:r>
            <a:r>
              <a:rPr lang="en-US" b="1" dirty="0" smtClean="0">
                <a:solidFill>
                  <a:schemeClr val="tx1"/>
                </a:solidFill>
              </a:rPr>
              <a:t>, Associate Professor, NTUA</a:t>
            </a:r>
            <a:endParaRPr lang="el-GR" b="1" dirty="0" smtClean="0">
              <a:solidFill>
                <a:schemeClr val="tx1"/>
              </a:solidFill>
            </a:endParaRPr>
          </a:p>
        </p:txBody>
      </p:sp>
    </p:spTree>
    <p:extLst>
      <p:ext uri="{BB962C8B-B14F-4D97-AF65-F5344CB8AC3E}">
        <p14:creationId xmlns:p14="http://schemas.microsoft.com/office/powerpoint/2010/main" val="26933928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2134" y="492578"/>
            <a:ext cx="7344747" cy="922500"/>
          </a:xfrm>
        </p:spPr>
        <p:txBody>
          <a:bodyPr>
            <a:normAutofit/>
          </a:bodyPr>
          <a:lstStyle/>
          <a:p>
            <a:r>
              <a:rPr lang="en-US" dirty="0" smtClean="0"/>
              <a:t>Aim of this study</a:t>
            </a:r>
            <a:endParaRPr lang="en-GB"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1062134" y="1415078"/>
                <a:ext cx="9239154" cy="2423141"/>
              </a:xfrm>
            </p:spPr>
            <p:txBody>
              <a:bodyPr/>
              <a:lstStyle/>
              <a:p>
                <a:pPr>
                  <a:buClr>
                    <a:schemeClr val="accent4">
                      <a:lumMod val="40000"/>
                      <a:lumOff val="60000"/>
                    </a:schemeClr>
                  </a:buClr>
                </a:pPr>
                <a:r>
                  <a:rPr lang="en-GB" dirty="0" smtClean="0">
                    <a:solidFill>
                      <a:schemeClr val="tx1"/>
                    </a:solidFill>
                  </a:rPr>
                  <a:t>The primary aim of this study is to determine the role of nicotine in oxidative stress, particularly in the lung cells, where nicotine initially enters and circulates throughout the body.</a:t>
                </a:r>
              </a:p>
              <a:p>
                <a:pPr>
                  <a:buClr>
                    <a:schemeClr val="accent4">
                      <a:lumMod val="40000"/>
                      <a:lumOff val="60000"/>
                    </a:schemeClr>
                  </a:buClr>
                </a:pPr>
                <a:r>
                  <a:rPr lang="en-GB" dirty="0" smtClean="0">
                    <a:solidFill>
                      <a:schemeClr val="tx1"/>
                    </a:solidFill>
                  </a:rPr>
                  <a:t>Compare nicotine’s role in oxidative stress with an other heavily </a:t>
                </a:r>
                <a:r>
                  <a:rPr lang="en-GB" dirty="0" smtClean="0">
                    <a:solidFill>
                      <a:schemeClr val="tx1"/>
                    </a:solidFill>
                  </a:rPr>
                  <a:t>oxidative substance </a:t>
                </a:r>
                <a:r>
                  <a:rPr lang="en-US" dirty="0" smtClean="0">
                    <a:solidFill>
                      <a:schemeClr val="tx1"/>
                    </a:solidFill>
                  </a:rPr>
                  <a:t>(</a:t>
                </a:r>
                <a14:m>
                  <m:oMath xmlns:m="http://schemas.openxmlformats.org/officeDocument/2006/math">
                    <m:sSub>
                      <m:sSubPr>
                        <m:ctrlPr>
                          <a:rPr lang="en-US" b="1" i="1" smtClean="0">
                            <a:solidFill>
                              <a:schemeClr val="tx1"/>
                            </a:solidFill>
                            <a:latin typeface="Cambria Math" panose="02040503050406030204" pitchFamily="18" charset="0"/>
                          </a:rPr>
                        </m:ctrlPr>
                      </m:sSubPr>
                      <m:e>
                        <m:r>
                          <a:rPr lang="en-US" b="1" i="0" smtClean="0">
                            <a:solidFill>
                              <a:schemeClr val="tx1"/>
                            </a:solidFill>
                            <a:latin typeface="Cambria Math" panose="02040503050406030204" pitchFamily="18" charset="0"/>
                          </a:rPr>
                          <m:t>𝐇</m:t>
                        </m:r>
                      </m:e>
                      <m:sub>
                        <m:r>
                          <a:rPr lang="en-US" b="1" i="0" smtClean="0">
                            <a:solidFill>
                              <a:schemeClr val="tx1"/>
                            </a:solidFill>
                            <a:latin typeface="Cambria Math" panose="02040503050406030204" pitchFamily="18" charset="0"/>
                          </a:rPr>
                          <m:t>𝟐</m:t>
                        </m:r>
                      </m:sub>
                    </m:sSub>
                    <m:sSub>
                      <m:sSubPr>
                        <m:ctrlPr>
                          <a:rPr lang="en-US" b="1" i="1" smtClean="0">
                            <a:solidFill>
                              <a:schemeClr val="tx1"/>
                            </a:solidFill>
                            <a:latin typeface="Cambria Math" panose="02040503050406030204" pitchFamily="18" charset="0"/>
                          </a:rPr>
                        </m:ctrlPr>
                      </m:sSubPr>
                      <m:e>
                        <m:r>
                          <a:rPr lang="en-US" b="1" i="0" smtClean="0">
                            <a:solidFill>
                              <a:schemeClr val="tx1"/>
                            </a:solidFill>
                            <a:latin typeface="Cambria Math" panose="02040503050406030204" pitchFamily="18" charset="0"/>
                          </a:rPr>
                          <m:t>𝐎</m:t>
                        </m:r>
                      </m:e>
                      <m:sub>
                        <m:r>
                          <a:rPr lang="en-US" b="1" i="0" smtClean="0">
                            <a:solidFill>
                              <a:schemeClr val="tx1"/>
                            </a:solidFill>
                            <a:latin typeface="Cambria Math" panose="02040503050406030204" pitchFamily="18" charset="0"/>
                          </a:rPr>
                          <m:t>𝟐</m:t>
                        </m:r>
                      </m:sub>
                    </m:sSub>
                  </m:oMath>
                </a14:m>
                <a:r>
                  <a:rPr lang="en-US" dirty="0" smtClean="0">
                    <a:solidFill>
                      <a:schemeClr val="tx1"/>
                    </a:solidFill>
                  </a:rPr>
                  <a:t> )</a:t>
                </a:r>
                <a:endParaRPr lang="en-GB" dirty="0" smtClean="0">
                  <a:solidFill>
                    <a:schemeClr val="tx1"/>
                  </a:solidFill>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1062134" y="1415078"/>
                <a:ext cx="9239154" cy="2423141"/>
              </a:xfrm>
              <a:blipFill rotWithShape="0">
                <a:blip r:embed="rId2"/>
                <a:stretch>
                  <a:fillRect l="-264"/>
                </a:stretch>
              </a:blipFill>
            </p:spPr>
            <p:txBody>
              <a:bodyPr/>
              <a:lstStyle/>
              <a:p>
                <a:r>
                  <a:rPr lang="el-GR">
                    <a:noFill/>
                  </a:rPr>
                  <a:t> </a:t>
                </a:r>
              </a:p>
            </p:txBody>
          </p:sp>
        </mc:Fallback>
      </mc:AlternateContent>
    </p:spTree>
    <p:extLst>
      <p:ext uri="{BB962C8B-B14F-4D97-AF65-F5344CB8AC3E}">
        <p14:creationId xmlns:p14="http://schemas.microsoft.com/office/powerpoint/2010/main" val="12831434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21492" y="337752"/>
            <a:ext cx="7290487" cy="707886"/>
          </a:xfrm>
          <a:prstGeom prst="rect">
            <a:avLst/>
          </a:prstGeom>
          <a:noFill/>
        </p:spPr>
        <p:txBody>
          <a:bodyPr wrap="square" rtlCol="0">
            <a:spAutoFit/>
          </a:bodyPr>
          <a:lstStyle/>
          <a:p>
            <a:pPr lvl="0"/>
            <a:r>
              <a:rPr lang="en-US" sz="4000" b="1" dirty="0" smtClean="0">
                <a:solidFill>
                  <a:srgbClr val="6A9E1F">
                    <a:lumMod val="40000"/>
                    <a:lumOff val="60000"/>
                  </a:srgbClr>
                </a:solidFill>
              </a:rPr>
              <a:t>3) </a:t>
            </a:r>
            <a:r>
              <a:rPr lang="en-US" sz="4000" b="1" dirty="0" smtClean="0">
                <a:solidFill>
                  <a:prstClr val="white"/>
                </a:solidFill>
              </a:rPr>
              <a:t>METHODOLOGY</a:t>
            </a:r>
            <a:endParaRPr lang="en-US" sz="4000" b="1" dirty="0">
              <a:solidFill>
                <a:prstClr val="white"/>
              </a:solidFill>
            </a:endParaRPr>
          </a:p>
        </p:txBody>
      </p:sp>
      <p:sp>
        <p:nvSpPr>
          <p:cNvPr id="3" name="TextBox 2"/>
          <p:cNvSpPr txBox="1"/>
          <p:nvPr/>
        </p:nvSpPr>
        <p:spPr>
          <a:xfrm>
            <a:off x="1021492" y="1045638"/>
            <a:ext cx="8493211" cy="584775"/>
          </a:xfrm>
          <a:prstGeom prst="rect">
            <a:avLst/>
          </a:prstGeom>
          <a:noFill/>
        </p:spPr>
        <p:txBody>
          <a:bodyPr wrap="square" rtlCol="0">
            <a:spAutoFit/>
          </a:bodyPr>
          <a:lstStyle/>
          <a:p>
            <a:r>
              <a:rPr lang="en-US" sz="3200" dirty="0" smtClean="0"/>
              <a:t>Materials</a:t>
            </a:r>
            <a:endParaRPr lang="el-GR" sz="3200" dirty="0"/>
          </a:p>
        </p:txBody>
      </p:sp>
      <p:sp>
        <p:nvSpPr>
          <p:cNvPr id="4" name="TextBox 3"/>
          <p:cNvSpPr txBox="1"/>
          <p:nvPr/>
        </p:nvSpPr>
        <p:spPr>
          <a:xfrm>
            <a:off x="1021492" y="1993557"/>
            <a:ext cx="9366422" cy="3693319"/>
          </a:xfrm>
          <a:prstGeom prst="rect">
            <a:avLst/>
          </a:prstGeom>
          <a:noFill/>
        </p:spPr>
        <p:txBody>
          <a:bodyPr wrap="square" rtlCol="0">
            <a:spAutoFit/>
          </a:bodyPr>
          <a:lstStyle/>
          <a:p>
            <a:pPr marL="285750" indent="-285750">
              <a:buClr>
                <a:schemeClr val="accent4">
                  <a:lumMod val="40000"/>
                  <a:lumOff val="60000"/>
                </a:schemeClr>
              </a:buClr>
              <a:buFont typeface="Wingdings" panose="05000000000000000000" pitchFamily="2" charset="2"/>
              <a:buChar char="Ø"/>
            </a:pPr>
            <a:r>
              <a:rPr lang="en-US" dirty="0" smtClean="0"/>
              <a:t>Cell Line : NCI-H292 4</a:t>
            </a:r>
            <a:r>
              <a:rPr lang="en-US" baseline="30000" dirty="0" smtClean="0"/>
              <a:t>th</a:t>
            </a:r>
            <a:r>
              <a:rPr lang="en-US" dirty="0" smtClean="0"/>
              <a:t> passage</a:t>
            </a:r>
          </a:p>
          <a:p>
            <a:pPr marL="285750" indent="-285750">
              <a:buClr>
                <a:schemeClr val="accent4">
                  <a:lumMod val="40000"/>
                  <a:lumOff val="60000"/>
                </a:schemeClr>
              </a:buClr>
              <a:buFont typeface="Wingdings" panose="05000000000000000000" pitchFamily="2" charset="2"/>
              <a:buChar char="Ø"/>
            </a:pPr>
            <a:r>
              <a:rPr lang="en-US" dirty="0" smtClean="0"/>
              <a:t>Chemical Ingredients for the Cultures </a:t>
            </a:r>
          </a:p>
          <a:p>
            <a:pPr marL="742950" lvl="1" indent="-285750">
              <a:buClr>
                <a:schemeClr val="accent4">
                  <a:lumMod val="40000"/>
                  <a:lumOff val="60000"/>
                </a:schemeClr>
              </a:buClr>
              <a:buFont typeface="Wingdings" panose="05000000000000000000" pitchFamily="2" charset="2"/>
              <a:buChar char="v"/>
            </a:pPr>
            <a:r>
              <a:rPr lang="en-US" dirty="0" smtClean="0"/>
              <a:t>Solution 90% v/v FBS , 10% v/v DMSO</a:t>
            </a:r>
          </a:p>
          <a:p>
            <a:pPr marL="742950" lvl="1" indent="-285750">
              <a:buClr>
                <a:schemeClr val="accent4">
                  <a:lumMod val="40000"/>
                  <a:lumOff val="60000"/>
                </a:schemeClr>
              </a:buClr>
              <a:buFont typeface="Wingdings" panose="05000000000000000000" pitchFamily="2" charset="2"/>
              <a:buChar char="v"/>
            </a:pPr>
            <a:r>
              <a:rPr lang="en-US" dirty="0" smtClean="0"/>
              <a:t>RPMI (10 % v/v FBS, NEA, L- glutamine, Anti-biotics)</a:t>
            </a:r>
          </a:p>
          <a:p>
            <a:pPr marL="742950" lvl="1" indent="-285750">
              <a:buClr>
                <a:schemeClr val="accent4">
                  <a:lumMod val="40000"/>
                  <a:lumOff val="60000"/>
                </a:schemeClr>
              </a:buClr>
              <a:buFont typeface="Wingdings" panose="05000000000000000000" pitchFamily="2" charset="2"/>
              <a:buChar char="v"/>
            </a:pPr>
            <a:r>
              <a:rPr lang="en-US" dirty="0" smtClean="0"/>
              <a:t>Trypsin</a:t>
            </a:r>
          </a:p>
          <a:p>
            <a:pPr marL="285750" indent="-285750">
              <a:buClr>
                <a:schemeClr val="accent4">
                  <a:lumMod val="40000"/>
                  <a:lumOff val="60000"/>
                </a:schemeClr>
              </a:buClr>
              <a:buFont typeface="Wingdings" panose="05000000000000000000" pitchFamily="2" charset="2"/>
              <a:buChar char="Ø"/>
            </a:pPr>
            <a:r>
              <a:rPr lang="en-US" dirty="0" smtClean="0"/>
              <a:t>Specific devices used for the cell cultures and the measurements</a:t>
            </a:r>
          </a:p>
          <a:p>
            <a:pPr marL="742950" lvl="1" indent="-285750">
              <a:buClr>
                <a:schemeClr val="accent4">
                  <a:lumMod val="40000"/>
                  <a:lumOff val="60000"/>
                </a:schemeClr>
              </a:buClr>
              <a:buFont typeface="Wingdings" panose="05000000000000000000" pitchFamily="2" charset="2"/>
              <a:buChar char="v"/>
            </a:pPr>
            <a:r>
              <a:rPr lang="en-US" dirty="0" smtClean="0"/>
              <a:t>Pipettes</a:t>
            </a:r>
          </a:p>
          <a:p>
            <a:pPr marL="742950" lvl="1" indent="-285750">
              <a:buClr>
                <a:schemeClr val="accent4">
                  <a:lumMod val="40000"/>
                  <a:lumOff val="60000"/>
                </a:schemeClr>
              </a:buClr>
              <a:buFont typeface="Wingdings" panose="05000000000000000000" pitchFamily="2" charset="2"/>
              <a:buChar char="v"/>
            </a:pPr>
            <a:r>
              <a:rPr lang="en-US" dirty="0" smtClean="0"/>
              <a:t>Bauer </a:t>
            </a:r>
            <a:r>
              <a:rPr lang="en-US" dirty="0" smtClean="0"/>
              <a:t>Device</a:t>
            </a:r>
          </a:p>
          <a:p>
            <a:pPr marL="742950" lvl="1" indent="-285750">
              <a:buClr>
                <a:schemeClr val="accent4">
                  <a:lumMod val="40000"/>
                  <a:lumOff val="60000"/>
                </a:schemeClr>
              </a:buClr>
              <a:buFont typeface="Wingdings" panose="05000000000000000000" pitchFamily="2" charset="2"/>
              <a:buChar char="v"/>
            </a:pPr>
            <a:r>
              <a:rPr lang="en-US" dirty="0" smtClean="0"/>
              <a:t>Various Scan Device</a:t>
            </a:r>
            <a:endParaRPr lang="en-US" dirty="0" smtClean="0"/>
          </a:p>
          <a:p>
            <a:pPr marL="742950" lvl="1" indent="-285750">
              <a:buClr>
                <a:schemeClr val="accent4">
                  <a:lumMod val="40000"/>
                  <a:lumOff val="60000"/>
                </a:schemeClr>
              </a:buClr>
              <a:buFont typeface="Wingdings" panose="05000000000000000000" pitchFamily="2" charset="2"/>
              <a:buChar char="v"/>
            </a:pPr>
            <a:r>
              <a:rPr lang="en-US" dirty="0" smtClean="0"/>
              <a:t>Centrifuge </a:t>
            </a:r>
            <a:r>
              <a:rPr lang="en-US" dirty="0" smtClean="0"/>
              <a:t>Device</a:t>
            </a:r>
            <a:endParaRPr lang="en-US" dirty="0" smtClean="0"/>
          </a:p>
          <a:p>
            <a:pPr marL="742950" lvl="1" indent="-285750">
              <a:buClr>
                <a:schemeClr val="accent4">
                  <a:lumMod val="40000"/>
                  <a:lumOff val="60000"/>
                </a:schemeClr>
              </a:buClr>
              <a:buFont typeface="Wingdings" panose="05000000000000000000" pitchFamily="2" charset="2"/>
              <a:buChar char="v"/>
            </a:pPr>
            <a:r>
              <a:rPr lang="en-US" dirty="0" smtClean="0"/>
              <a:t>Cell culture plates</a:t>
            </a:r>
          </a:p>
          <a:p>
            <a:pPr marL="742950" lvl="1" indent="-285750">
              <a:buClr>
                <a:schemeClr val="accent4">
                  <a:lumMod val="40000"/>
                  <a:lumOff val="60000"/>
                </a:schemeClr>
              </a:buClr>
              <a:buFont typeface="Wingdings" panose="05000000000000000000" pitchFamily="2" charset="2"/>
              <a:buChar char="v"/>
            </a:pPr>
            <a:r>
              <a:rPr lang="en-US" dirty="0"/>
              <a:t>e</a:t>
            </a:r>
            <a:r>
              <a:rPr lang="en-US" dirty="0" smtClean="0"/>
              <a:t>tc.</a:t>
            </a:r>
          </a:p>
          <a:p>
            <a:pPr marL="285750" indent="-285750">
              <a:buClr>
                <a:schemeClr val="accent4">
                  <a:lumMod val="40000"/>
                  <a:lumOff val="60000"/>
                </a:schemeClr>
              </a:buClr>
              <a:buFont typeface="Wingdings" panose="05000000000000000000" pitchFamily="2" charset="2"/>
              <a:buChar char="Ø"/>
            </a:pPr>
            <a:endParaRPr lang="el-GR" dirty="0"/>
          </a:p>
        </p:txBody>
      </p:sp>
    </p:spTree>
    <p:extLst>
      <p:ext uri="{BB962C8B-B14F-4D97-AF65-F5344CB8AC3E}">
        <p14:creationId xmlns:p14="http://schemas.microsoft.com/office/powerpoint/2010/main" val="4722744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0087" y="414338"/>
            <a:ext cx="8258175" cy="584775"/>
          </a:xfrm>
          <a:prstGeom prst="rect">
            <a:avLst/>
          </a:prstGeom>
          <a:noFill/>
        </p:spPr>
        <p:txBody>
          <a:bodyPr wrap="square" rtlCol="0">
            <a:spAutoFit/>
          </a:bodyPr>
          <a:lstStyle/>
          <a:p>
            <a:r>
              <a:rPr lang="en-US" sz="3200" dirty="0" smtClean="0"/>
              <a:t>CELL THAWING AND PROCESSING</a:t>
            </a:r>
            <a:endParaRPr lang="el-GR" sz="3200" dirty="0"/>
          </a:p>
        </p:txBody>
      </p:sp>
      <mc:AlternateContent xmlns:mc="http://schemas.openxmlformats.org/markup-compatibility/2006" xmlns:a14="http://schemas.microsoft.com/office/drawing/2010/main">
        <mc:Choice Requires="a14">
          <p:sp>
            <p:nvSpPr>
              <p:cNvPr id="3" name="TextBox 2"/>
              <p:cNvSpPr txBox="1"/>
              <p:nvPr/>
            </p:nvSpPr>
            <p:spPr>
              <a:xfrm>
                <a:off x="700087" y="1428750"/>
                <a:ext cx="10229851" cy="2585323"/>
              </a:xfrm>
              <a:prstGeom prst="rect">
                <a:avLst/>
              </a:prstGeom>
              <a:noFill/>
            </p:spPr>
            <p:txBody>
              <a:bodyPr wrap="square" rtlCol="0">
                <a:spAutoFit/>
              </a:bodyPr>
              <a:lstStyle/>
              <a:p>
                <a:pPr marL="285750" indent="-285750">
                  <a:buClr>
                    <a:schemeClr val="accent4">
                      <a:lumMod val="40000"/>
                      <a:lumOff val="60000"/>
                    </a:schemeClr>
                  </a:buClr>
                  <a:buFont typeface="Wingdings" panose="05000000000000000000" pitchFamily="2" charset="2"/>
                  <a:buChar char="Ø"/>
                </a:pPr>
                <a:r>
                  <a:rPr lang="en-US" dirty="0" smtClean="0"/>
                  <a:t>Cells were maintained in liquid nitrogen</a:t>
                </a:r>
              </a:p>
              <a:p>
                <a:pPr marL="285750" indent="-285750">
                  <a:buClr>
                    <a:schemeClr val="accent4">
                      <a:lumMod val="40000"/>
                      <a:lumOff val="60000"/>
                    </a:schemeClr>
                  </a:buClr>
                  <a:buFont typeface="Wingdings" panose="05000000000000000000" pitchFamily="2" charset="2"/>
                  <a:buChar char="Ø"/>
                </a:pPr>
                <a:r>
                  <a:rPr lang="en-US" dirty="0" smtClean="0"/>
                  <a:t>Stirring in </a:t>
                </a:r>
                <a14:m>
                  <m:oMath xmlns:m="http://schemas.openxmlformats.org/officeDocument/2006/math">
                    <m:sSup>
                      <m:sSupPr>
                        <m:ctrlPr>
                          <a:rPr lang="en-US" i="1" smtClean="0">
                            <a:latin typeface="Cambria Math" panose="02040503050406030204" pitchFamily="18" charset="0"/>
                          </a:rPr>
                        </m:ctrlPr>
                      </m:sSupPr>
                      <m:e>
                        <m:r>
                          <a:rPr lang="en-US" b="0" i="0" smtClean="0">
                            <a:latin typeface="Cambria Math" panose="02040503050406030204" pitchFamily="18" charset="0"/>
                          </a:rPr>
                          <m:t>37</m:t>
                        </m:r>
                      </m:e>
                      <m:sup>
                        <m:r>
                          <m:rPr>
                            <m:sty m:val="p"/>
                          </m:rPr>
                          <a:rPr lang="en-US" b="0" i="0" smtClean="0">
                            <a:latin typeface="Cambria Math" panose="02040503050406030204" pitchFamily="18" charset="0"/>
                          </a:rPr>
                          <m:t>o</m:t>
                        </m:r>
                      </m:sup>
                    </m:sSup>
                    <m:r>
                      <m:rPr>
                        <m:sty m:val="p"/>
                      </m:rPr>
                      <a:rPr lang="en-US" b="0" i="0" smtClean="0">
                        <a:latin typeface="Cambria Math" panose="02040503050406030204" pitchFamily="18" charset="0"/>
                      </a:rPr>
                      <m:t>C</m:t>
                    </m:r>
                  </m:oMath>
                </a14:m>
                <a:r>
                  <a:rPr lang="en-US" dirty="0" smtClean="0"/>
                  <a:t> liquid (duration ≈ 2 min)</a:t>
                </a:r>
              </a:p>
              <a:p>
                <a:pPr marL="285750" indent="-285750">
                  <a:buClr>
                    <a:schemeClr val="accent4">
                      <a:lumMod val="40000"/>
                      <a:lumOff val="60000"/>
                    </a:schemeClr>
                  </a:buClr>
                  <a:buFont typeface="Wingdings" panose="05000000000000000000" pitchFamily="2" charset="2"/>
                  <a:buChar char="Ø"/>
                </a:pPr>
                <a:r>
                  <a:rPr lang="en-US" dirty="0" smtClean="0"/>
                  <a:t>Placement in </a:t>
                </a:r>
                <a:r>
                  <a:rPr lang="el-GR" dirty="0" smtClean="0"/>
                  <a:t>75-</a:t>
                </a:r>
                <a:r>
                  <a:rPr lang="en-US" dirty="0" smtClean="0"/>
                  <a:t>type flask</a:t>
                </a:r>
              </a:p>
              <a:p>
                <a:pPr marL="285750" indent="-285750">
                  <a:buClr>
                    <a:schemeClr val="accent4">
                      <a:lumMod val="40000"/>
                      <a:lumOff val="60000"/>
                    </a:schemeClr>
                  </a:buClr>
                  <a:buFont typeface="Wingdings" panose="05000000000000000000" pitchFamily="2" charset="2"/>
                  <a:buChar char="Ø"/>
                </a:pPr>
                <a:r>
                  <a:rPr lang="en-US" dirty="0" smtClean="0"/>
                  <a:t>Every 5-7 days new cell passaging (no more space in the flask and need for more cells)</a:t>
                </a:r>
              </a:p>
              <a:p>
                <a:pPr marL="285750" indent="-285750">
                  <a:buClr>
                    <a:schemeClr val="accent4">
                      <a:lumMod val="40000"/>
                      <a:lumOff val="60000"/>
                    </a:schemeClr>
                  </a:buClr>
                  <a:buFont typeface="Wingdings" panose="05000000000000000000" pitchFamily="2" charset="2"/>
                  <a:buChar char="Ø"/>
                </a:pPr>
                <a:r>
                  <a:rPr lang="en-US" dirty="0" smtClean="0"/>
                  <a:t>Repeating the same processes until the cells become passage 15</a:t>
                </a:r>
              </a:p>
              <a:p>
                <a:pPr marL="285750" indent="-285750">
                  <a:buClr>
                    <a:schemeClr val="accent4">
                      <a:lumMod val="40000"/>
                      <a:lumOff val="60000"/>
                    </a:schemeClr>
                  </a:buClr>
                  <a:buFont typeface="Wingdings" panose="05000000000000000000" pitchFamily="2" charset="2"/>
                  <a:buChar char="Ø"/>
                </a:pPr>
                <a:r>
                  <a:rPr lang="en-US" dirty="0" smtClean="0"/>
                  <a:t>After passages 10 and 15 some cells placed in specific plates so they can be processed</a:t>
                </a:r>
                <a:endParaRPr lang="el-GR" dirty="0" smtClean="0"/>
              </a:p>
              <a:p>
                <a:pPr marL="285750" indent="-285750">
                  <a:buClr>
                    <a:schemeClr val="accent4">
                      <a:lumMod val="40000"/>
                      <a:lumOff val="60000"/>
                    </a:schemeClr>
                  </a:buClr>
                  <a:buFont typeface="Wingdings" panose="05000000000000000000" pitchFamily="2" charset="2"/>
                  <a:buChar char="Ø"/>
                </a:pPr>
                <a:r>
                  <a:rPr lang="en-US" dirty="0" smtClean="0"/>
                  <a:t>Although there are two different experiments (because there are two different oxidative substances) the cells used in both of them were the same</a:t>
                </a:r>
              </a:p>
              <a:p>
                <a:pPr marL="285750" indent="-285750">
                  <a:buClr>
                    <a:schemeClr val="accent4">
                      <a:lumMod val="40000"/>
                      <a:lumOff val="60000"/>
                    </a:schemeClr>
                  </a:buClr>
                  <a:buFont typeface="Wingdings" panose="05000000000000000000" pitchFamily="2" charset="2"/>
                  <a:buChar char="Ø"/>
                </a:pPr>
                <a:endParaRPr lang="el-GR" dirty="0"/>
              </a:p>
            </p:txBody>
          </p:sp>
        </mc:Choice>
        <mc:Fallback xmlns="">
          <p:sp>
            <p:nvSpPr>
              <p:cNvPr id="3" name="TextBox 2"/>
              <p:cNvSpPr txBox="1">
                <a:spLocks noRot="1" noChangeAspect="1" noMove="1" noResize="1" noEditPoints="1" noAdjustHandles="1" noChangeArrowheads="1" noChangeShapeType="1" noTextEdit="1"/>
              </p:cNvSpPr>
              <p:nvPr/>
            </p:nvSpPr>
            <p:spPr>
              <a:xfrm>
                <a:off x="700087" y="1428750"/>
                <a:ext cx="10229851" cy="2585323"/>
              </a:xfrm>
              <a:prstGeom prst="rect">
                <a:avLst/>
              </a:prstGeom>
              <a:blipFill rotWithShape="0">
                <a:blip r:embed="rId2"/>
                <a:stretch>
                  <a:fillRect l="-417" t="-1179" r="-894"/>
                </a:stretch>
              </a:blipFill>
            </p:spPr>
            <p:txBody>
              <a:bodyPr/>
              <a:lstStyle/>
              <a:p>
                <a:r>
                  <a:rPr lang="el-GR">
                    <a:noFill/>
                  </a:rPr>
                  <a:t> </a:t>
                </a:r>
              </a:p>
            </p:txBody>
          </p:sp>
        </mc:Fallback>
      </mc:AlternateContent>
    </p:spTree>
    <p:extLst>
      <p:ext uri="{BB962C8B-B14F-4D97-AF65-F5344CB8AC3E}">
        <p14:creationId xmlns:p14="http://schemas.microsoft.com/office/powerpoint/2010/main" val="7448158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42950" y="314325"/>
            <a:ext cx="7600950" cy="584775"/>
          </a:xfrm>
          <a:prstGeom prst="rect">
            <a:avLst/>
          </a:prstGeom>
          <a:noFill/>
        </p:spPr>
        <p:txBody>
          <a:bodyPr wrap="square" rtlCol="0">
            <a:spAutoFit/>
          </a:bodyPr>
          <a:lstStyle/>
          <a:p>
            <a:r>
              <a:rPr lang="en-US" sz="3200" dirty="0" smtClean="0"/>
              <a:t>CELL’S PROCESS</a:t>
            </a:r>
            <a:endParaRPr lang="el-GR" sz="3200" dirty="0"/>
          </a:p>
        </p:txBody>
      </p:sp>
      <mc:AlternateContent xmlns:mc="http://schemas.openxmlformats.org/markup-compatibility/2006" xmlns:a14="http://schemas.microsoft.com/office/drawing/2010/main">
        <mc:Choice Requires="a14">
          <p:sp>
            <p:nvSpPr>
              <p:cNvPr id="3" name="TextBox 2"/>
              <p:cNvSpPr txBox="1"/>
              <p:nvPr/>
            </p:nvSpPr>
            <p:spPr>
              <a:xfrm>
                <a:off x="614363" y="1371600"/>
                <a:ext cx="4572000" cy="3970318"/>
              </a:xfrm>
              <a:prstGeom prst="rect">
                <a:avLst/>
              </a:prstGeom>
              <a:noFill/>
            </p:spPr>
            <p:txBody>
              <a:bodyPr wrap="square" rtlCol="0">
                <a:spAutoFit/>
              </a:bodyPr>
              <a:lstStyle/>
              <a:p>
                <a:pPr marL="285750" indent="-285750">
                  <a:buClr>
                    <a:schemeClr val="accent4">
                      <a:lumMod val="40000"/>
                      <a:lumOff val="60000"/>
                    </a:schemeClr>
                  </a:buClr>
                  <a:buFont typeface="Wingdings" panose="05000000000000000000" pitchFamily="2" charset="2"/>
                  <a:buChar char="Ø"/>
                </a:pPr>
                <a:r>
                  <a:rPr lang="en-US" dirty="0" smtClean="0"/>
                  <a:t>Each plate has 96 wells (8 rows x12 columns) and in each well there are placed 15.000 cells and 100 </a:t>
                </a:r>
                <a:r>
                  <a:rPr lang="el-GR" dirty="0" smtClean="0"/>
                  <a:t>μ</a:t>
                </a:r>
                <a:r>
                  <a:rPr lang="en-US" dirty="0"/>
                  <a:t>l nutrient </a:t>
                </a:r>
                <a:r>
                  <a:rPr lang="en-US" dirty="0" smtClean="0"/>
                  <a:t>material</a:t>
                </a:r>
                <a:r>
                  <a:rPr lang="el-GR" dirty="0" smtClean="0"/>
                  <a:t>.</a:t>
                </a:r>
              </a:p>
              <a:p>
                <a:pPr>
                  <a:buClr>
                    <a:schemeClr val="accent4">
                      <a:lumMod val="40000"/>
                      <a:lumOff val="60000"/>
                    </a:schemeClr>
                  </a:buClr>
                </a:pPr>
                <a:endParaRPr lang="en-US" dirty="0" smtClean="0"/>
              </a:p>
              <a:p>
                <a:pPr marL="285750" indent="-285750">
                  <a:buClr>
                    <a:schemeClr val="accent4">
                      <a:lumMod val="40000"/>
                      <a:lumOff val="60000"/>
                    </a:schemeClr>
                  </a:buClr>
                  <a:buFont typeface="Wingdings" panose="05000000000000000000" pitchFamily="2" charset="2"/>
                  <a:buChar char="Ø"/>
                </a:pPr>
                <a:r>
                  <a:rPr lang="en-US" dirty="0" smtClean="0"/>
                  <a:t>Nicotine and </a:t>
                </a:r>
                <a14:m>
                  <m:oMath xmlns:m="http://schemas.openxmlformats.org/officeDocument/2006/math">
                    <m:sSub>
                      <m:sSubPr>
                        <m:ctrlPr>
                          <a:rPr lang="en-US" i="1" smtClean="0">
                            <a:latin typeface="Cambria Math" panose="02040503050406030204" pitchFamily="18" charset="0"/>
                          </a:rPr>
                        </m:ctrlPr>
                      </m:sSubPr>
                      <m:e>
                        <m:r>
                          <m:rPr>
                            <m:sty m:val="p"/>
                          </m:rPr>
                          <a:rPr lang="en-US" b="0" i="0" smtClean="0">
                            <a:latin typeface="Cambria Math" panose="02040503050406030204" pitchFamily="18" charset="0"/>
                          </a:rPr>
                          <m:t>H</m:t>
                        </m:r>
                      </m:e>
                      <m:sub>
                        <m:r>
                          <a:rPr lang="en-US" b="0" i="0" smtClean="0">
                            <a:latin typeface="Cambria Math" panose="02040503050406030204" pitchFamily="18" charset="0"/>
                          </a:rPr>
                          <m:t>2</m:t>
                        </m:r>
                      </m:sub>
                    </m:sSub>
                    <m:sSub>
                      <m:sSubPr>
                        <m:ctrlPr>
                          <a:rPr lang="en-US" i="1" smtClean="0">
                            <a:latin typeface="Cambria Math" panose="02040503050406030204" pitchFamily="18" charset="0"/>
                          </a:rPr>
                        </m:ctrlPr>
                      </m:sSubPr>
                      <m:e>
                        <m:r>
                          <m:rPr>
                            <m:sty m:val="p"/>
                          </m:rPr>
                          <a:rPr lang="en-US" b="0" i="0" smtClean="0">
                            <a:latin typeface="Cambria Math" panose="02040503050406030204" pitchFamily="18" charset="0"/>
                          </a:rPr>
                          <m:t>O</m:t>
                        </m:r>
                      </m:e>
                      <m:sub>
                        <m:r>
                          <a:rPr lang="en-US" b="0" i="0" smtClean="0">
                            <a:latin typeface="Cambria Math" panose="02040503050406030204" pitchFamily="18" charset="0"/>
                          </a:rPr>
                          <m:t>2</m:t>
                        </m:r>
                      </m:sub>
                    </m:sSub>
                  </m:oMath>
                </a14:m>
                <a:r>
                  <a:rPr lang="el-GR" dirty="0"/>
                  <a:t> </a:t>
                </a:r>
                <a:r>
                  <a:rPr lang="en-US" dirty="0" smtClean="0"/>
                  <a:t>are subjected </a:t>
                </a:r>
                <a:r>
                  <a:rPr lang="en-US" dirty="0"/>
                  <a:t>to successive </a:t>
                </a:r>
                <a:r>
                  <a:rPr lang="en-US" dirty="0" smtClean="0"/>
                  <a:t>dilutions.</a:t>
                </a:r>
                <a:endParaRPr lang="el-GR" dirty="0" smtClean="0"/>
              </a:p>
              <a:p>
                <a:pPr>
                  <a:buClr>
                    <a:schemeClr val="accent4">
                      <a:lumMod val="40000"/>
                      <a:lumOff val="60000"/>
                    </a:schemeClr>
                  </a:buClr>
                </a:pPr>
                <a:endParaRPr lang="en-US" dirty="0" smtClean="0"/>
              </a:p>
              <a:p>
                <a:pPr marL="285750" indent="-285750">
                  <a:buClr>
                    <a:schemeClr val="accent4">
                      <a:lumMod val="40000"/>
                      <a:lumOff val="60000"/>
                    </a:schemeClr>
                  </a:buClr>
                  <a:buFont typeface="Wingdings" panose="05000000000000000000" pitchFamily="2" charset="2"/>
                  <a:buChar char="Ø"/>
                </a:pPr>
                <a:r>
                  <a:rPr lang="en-US" dirty="0" smtClean="0"/>
                  <a:t>Every different concentration in pipetted in a well</a:t>
                </a:r>
                <a:endParaRPr lang="el-GR" dirty="0" smtClean="0"/>
              </a:p>
              <a:p>
                <a:pPr>
                  <a:buClr>
                    <a:schemeClr val="accent4">
                      <a:lumMod val="40000"/>
                      <a:lumOff val="60000"/>
                    </a:schemeClr>
                  </a:buClr>
                </a:pPr>
                <a:endParaRPr lang="en-US" dirty="0" smtClean="0"/>
              </a:p>
              <a:p>
                <a:pPr marL="285750" indent="-285750">
                  <a:buClr>
                    <a:schemeClr val="accent4">
                      <a:lumMod val="40000"/>
                      <a:lumOff val="60000"/>
                    </a:schemeClr>
                  </a:buClr>
                  <a:buFont typeface="Wingdings" panose="05000000000000000000" pitchFamily="2" charset="2"/>
                  <a:buChar char="Ø"/>
                </a:pPr>
                <a:r>
                  <a:rPr lang="en-US" dirty="0"/>
                  <a:t>incubations of various time intervals were carried out</a:t>
                </a:r>
                <a:endParaRPr lang="el-GR" dirty="0" smtClean="0"/>
              </a:p>
              <a:p>
                <a:pPr marL="285750" indent="-285750">
                  <a:buClr>
                    <a:schemeClr val="accent4">
                      <a:lumMod val="40000"/>
                      <a:lumOff val="60000"/>
                    </a:schemeClr>
                  </a:buClr>
                  <a:buFont typeface="Wingdings" panose="05000000000000000000" pitchFamily="2" charset="2"/>
                  <a:buChar char="Ø"/>
                </a:pPr>
                <a:endParaRPr lang="el-GR" dirty="0"/>
              </a:p>
            </p:txBody>
          </p:sp>
        </mc:Choice>
        <mc:Fallback xmlns="">
          <p:sp>
            <p:nvSpPr>
              <p:cNvPr id="3" name="TextBox 2"/>
              <p:cNvSpPr txBox="1">
                <a:spLocks noRot="1" noChangeAspect="1" noMove="1" noResize="1" noEditPoints="1" noAdjustHandles="1" noChangeArrowheads="1" noChangeShapeType="1" noTextEdit="1"/>
              </p:cNvSpPr>
              <p:nvPr/>
            </p:nvSpPr>
            <p:spPr>
              <a:xfrm>
                <a:off x="614363" y="1371600"/>
                <a:ext cx="4572000" cy="3970318"/>
              </a:xfrm>
              <a:prstGeom prst="rect">
                <a:avLst/>
              </a:prstGeom>
              <a:blipFill rotWithShape="0">
                <a:blip r:embed="rId2"/>
                <a:stretch>
                  <a:fillRect l="-933" t="-768" r="-400"/>
                </a:stretch>
              </a:blipFill>
            </p:spPr>
            <p:txBody>
              <a:bodyPr/>
              <a:lstStyle/>
              <a:p>
                <a:r>
                  <a:rPr lang="el-GR">
                    <a:noFill/>
                  </a:rPr>
                  <a:t> </a:t>
                </a:r>
              </a:p>
            </p:txBody>
          </p:sp>
        </mc:Fallback>
      </mc:AlternateContent>
      <p:pic>
        <p:nvPicPr>
          <p:cNvPr id="4" name="Εικόνα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82901" y="1371600"/>
            <a:ext cx="6230219" cy="2467319"/>
          </a:xfrm>
          <a:prstGeom prst="rect">
            <a:avLst/>
          </a:prstGeom>
        </p:spPr>
      </p:pic>
      <mc:AlternateContent xmlns:mc="http://schemas.openxmlformats.org/markup-compatibility/2006">
        <mc:Choice xmlns:a14="http://schemas.microsoft.com/office/drawing/2010/main" Requires="a14">
          <p:sp>
            <p:nvSpPr>
              <p:cNvPr id="5" name="TextBox 4"/>
              <p:cNvSpPr txBox="1"/>
              <p:nvPr/>
            </p:nvSpPr>
            <p:spPr>
              <a:xfrm>
                <a:off x="5682901" y="3838919"/>
                <a:ext cx="5824151" cy="369332"/>
              </a:xfrm>
              <a:prstGeom prst="rect">
                <a:avLst/>
              </a:prstGeom>
              <a:noFill/>
            </p:spPr>
            <p:txBody>
              <a:bodyPr wrap="square" rtlCol="0">
                <a:spAutoFit/>
              </a:bodyPr>
              <a:lstStyle/>
              <a:p>
                <a:r>
                  <a:rPr lang="en-US" dirty="0" smtClean="0"/>
                  <a:t>Figure 3.1 : Nicotine’s and </a:t>
                </a:r>
                <a14:m>
                  <m:oMath xmlns:m="http://schemas.openxmlformats.org/officeDocument/2006/math">
                    <m:sSub>
                      <m:sSubPr>
                        <m:ctrlPr>
                          <a:rPr lang="en-US" smtClean="0">
                            <a:latin typeface="Cambria Math" panose="02040503050406030204" pitchFamily="18" charset="0"/>
                          </a:rPr>
                        </m:ctrlPr>
                      </m:sSubPr>
                      <m:e>
                        <m:r>
                          <m:rPr>
                            <m:sty m:val="p"/>
                          </m:rPr>
                          <a:rPr lang="en-US" b="0" i="0" smtClean="0">
                            <a:latin typeface="Cambria Math" panose="02040503050406030204" pitchFamily="18" charset="0"/>
                          </a:rPr>
                          <m:t>H</m:t>
                        </m:r>
                      </m:e>
                      <m:sub>
                        <m:r>
                          <a:rPr lang="en-US" b="0" i="0" smtClean="0">
                            <a:latin typeface="Cambria Math" panose="02040503050406030204" pitchFamily="18" charset="0"/>
                          </a:rPr>
                          <m:t>2</m:t>
                        </m:r>
                      </m:sub>
                    </m:sSub>
                    <m:sSub>
                      <m:sSubPr>
                        <m:ctrlPr>
                          <a:rPr lang="en-US" smtClean="0">
                            <a:latin typeface="Cambria Math" panose="02040503050406030204" pitchFamily="18" charset="0"/>
                          </a:rPr>
                        </m:ctrlPr>
                      </m:sSubPr>
                      <m:e>
                        <m:r>
                          <m:rPr>
                            <m:sty m:val="p"/>
                          </m:rPr>
                          <a:rPr lang="en-US" b="0" i="0" smtClean="0">
                            <a:latin typeface="Cambria Math" panose="02040503050406030204" pitchFamily="18" charset="0"/>
                          </a:rPr>
                          <m:t>O</m:t>
                        </m:r>
                      </m:e>
                      <m:sub>
                        <m:r>
                          <a:rPr lang="en-US" b="0" i="0" smtClean="0">
                            <a:latin typeface="Cambria Math" panose="02040503050406030204" pitchFamily="18" charset="0"/>
                          </a:rPr>
                          <m:t>2</m:t>
                        </m:r>
                      </m:sub>
                    </m:sSub>
                  </m:oMath>
                </a14:m>
                <a:r>
                  <a:rPr lang="en-US" dirty="0" smtClean="0"/>
                  <a:t>’s concentrations </a:t>
                </a:r>
                <a:endParaRPr lang="el-GR" dirty="0"/>
              </a:p>
            </p:txBody>
          </p:sp>
        </mc:Choice>
        <mc:Fallback>
          <p:sp>
            <p:nvSpPr>
              <p:cNvPr id="5" name="TextBox 4"/>
              <p:cNvSpPr txBox="1">
                <a:spLocks noRot="1" noChangeAspect="1" noMove="1" noResize="1" noEditPoints="1" noAdjustHandles="1" noChangeArrowheads="1" noChangeShapeType="1" noTextEdit="1"/>
              </p:cNvSpPr>
              <p:nvPr/>
            </p:nvSpPr>
            <p:spPr>
              <a:xfrm>
                <a:off x="5682901" y="3838919"/>
                <a:ext cx="5824151" cy="369332"/>
              </a:xfrm>
              <a:prstGeom prst="rect">
                <a:avLst/>
              </a:prstGeom>
              <a:blipFill rotWithShape="0">
                <a:blip r:embed="rId4"/>
                <a:stretch>
                  <a:fillRect l="-837" t="-10000" b="-26667"/>
                </a:stretch>
              </a:blipFill>
            </p:spPr>
            <p:txBody>
              <a:bodyPr/>
              <a:lstStyle/>
              <a:p>
                <a:r>
                  <a:rPr lang="el-GR">
                    <a:noFill/>
                  </a:rPr>
                  <a:t> </a:t>
                </a:r>
              </a:p>
            </p:txBody>
          </p:sp>
        </mc:Fallback>
      </mc:AlternateContent>
      <p:pic>
        <p:nvPicPr>
          <p:cNvPr id="6" name="Εικόνα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82901" y="4511132"/>
            <a:ext cx="5630061" cy="1009791"/>
          </a:xfrm>
          <a:prstGeom prst="rect">
            <a:avLst/>
          </a:prstGeom>
        </p:spPr>
      </p:pic>
      <p:sp>
        <p:nvSpPr>
          <p:cNvPr id="7" name="TextBox 6"/>
          <p:cNvSpPr txBox="1"/>
          <p:nvPr/>
        </p:nvSpPr>
        <p:spPr>
          <a:xfrm>
            <a:off x="5682901" y="5520923"/>
            <a:ext cx="4983892" cy="369332"/>
          </a:xfrm>
          <a:prstGeom prst="rect">
            <a:avLst/>
          </a:prstGeom>
          <a:noFill/>
        </p:spPr>
        <p:txBody>
          <a:bodyPr wrap="square" rtlCol="0">
            <a:spAutoFit/>
          </a:bodyPr>
          <a:lstStyle/>
          <a:p>
            <a:r>
              <a:rPr lang="en-US" dirty="0" smtClean="0"/>
              <a:t>Figure 3.2 : Incubation Periods</a:t>
            </a:r>
            <a:endParaRPr lang="el-GR" dirty="0"/>
          </a:p>
        </p:txBody>
      </p:sp>
    </p:spTree>
    <p:extLst>
      <p:ext uri="{BB962C8B-B14F-4D97-AF65-F5344CB8AC3E}">
        <p14:creationId xmlns:p14="http://schemas.microsoft.com/office/powerpoint/2010/main" val="2460623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3703" y="324365"/>
            <a:ext cx="6099475" cy="584775"/>
          </a:xfrm>
          <a:prstGeom prst="rect">
            <a:avLst/>
          </a:prstGeom>
          <a:noFill/>
        </p:spPr>
        <p:txBody>
          <a:bodyPr wrap="square" rtlCol="0">
            <a:spAutoFit/>
          </a:bodyPr>
          <a:lstStyle/>
          <a:p>
            <a:r>
              <a:rPr lang="en-US" sz="3200" dirty="0" smtClean="0"/>
              <a:t>ATP AND ROS MEASUREMENTS</a:t>
            </a:r>
            <a:endParaRPr lang="el-GR" sz="3200" dirty="0"/>
          </a:p>
        </p:txBody>
      </p:sp>
      <mc:AlternateContent xmlns:mc="http://schemas.openxmlformats.org/markup-compatibility/2006" xmlns:a14="http://schemas.microsoft.com/office/drawing/2010/main">
        <mc:Choice Requires="a14">
          <p:sp>
            <p:nvSpPr>
              <p:cNvPr id="3" name="TextBox 2"/>
              <p:cNvSpPr txBox="1"/>
              <p:nvPr/>
            </p:nvSpPr>
            <p:spPr>
              <a:xfrm>
                <a:off x="383703" y="1157288"/>
                <a:ext cx="6099475" cy="2862322"/>
              </a:xfrm>
              <a:prstGeom prst="rect">
                <a:avLst/>
              </a:prstGeom>
              <a:noFill/>
            </p:spPr>
            <p:txBody>
              <a:bodyPr wrap="square" rtlCol="0">
                <a:spAutoFit/>
              </a:bodyPr>
              <a:lstStyle/>
              <a:p>
                <a:pPr marL="285750" indent="-285750">
                  <a:buClr>
                    <a:schemeClr val="accent4">
                      <a:lumMod val="40000"/>
                      <a:lumOff val="60000"/>
                    </a:schemeClr>
                  </a:buClr>
                  <a:buFont typeface="Wingdings" panose="05000000000000000000" pitchFamily="2" charset="2"/>
                  <a:buChar char="Ø"/>
                </a:pPr>
                <a:r>
                  <a:rPr lang="en-US" dirty="0" smtClean="0"/>
                  <a:t>ATP and ROS are two different indicators </a:t>
                </a:r>
              </a:p>
              <a:p>
                <a:pPr marL="285750" indent="-285750">
                  <a:buClr>
                    <a:schemeClr val="accent4">
                      <a:lumMod val="40000"/>
                      <a:lumOff val="60000"/>
                    </a:schemeClr>
                  </a:buClr>
                  <a:buFont typeface="Wingdings" panose="05000000000000000000" pitchFamily="2" charset="2"/>
                  <a:buChar char="Ø"/>
                </a:pPr>
                <a:r>
                  <a:rPr lang="en-US" dirty="0" smtClean="0"/>
                  <a:t>ATP shows cell’s </a:t>
                </a:r>
                <a:r>
                  <a:rPr lang="en-US" dirty="0"/>
                  <a:t>viability </a:t>
                </a:r>
                <a:r>
                  <a:rPr lang="en-US" dirty="0" smtClean="0"/>
                  <a:t>(through </a:t>
                </a:r>
                <a:r>
                  <a:rPr lang="en-US" dirty="0"/>
                  <a:t>the </a:t>
                </a:r>
                <a:r>
                  <a:rPr lang="en-US" dirty="0" err="1"/>
                  <a:t>CellTiter-Glo</a:t>
                </a:r>
                <a:r>
                  <a:rPr lang="en-US" dirty="0"/>
                  <a:t>® Luminescent Cell Viability </a:t>
                </a:r>
                <a:r>
                  <a:rPr lang="en-US" dirty="0" smtClean="0"/>
                  <a:t>Assay method). </a:t>
                </a:r>
              </a:p>
              <a:p>
                <a:pPr marL="285750" indent="-285750">
                  <a:buClr>
                    <a:schemeClr val="accent4">
                      <a:lumMod val="40000"/>
                      <a:lumOff val="60000"/>
                    </a:schemeClr>
                  </a:buClr>
                  <a:buFont typeface="Wingdings" panose="05000000000000000000" pitchFamily="2" charset="2"/>
                  <a:buChar char="Ø"/>
                </a:pPr>
                <a:r>
                  <a:rPr lang="en-US" dirty="0" smtClean="0"/>
                  <a:t>ROS shows how many cells are in oxidative stress, which is almost the opposite of the ATP’s viability.</a:t>
                </a:r>
              </a:p>
              <a:p>
                <a:pPr marL="285750" indent="-285750">
                  <a:buClr>
                    <a:schemeClr val="accent4">
                      <a:lumMod val="40000"/>
                      <a:lumOff val="60000"/>
                    </a:schemeClr>
                  </a:buClr>
                  <a:buFont typeface="Wingdings" panose="05000000000000000000" pitchFamily="2" charset="2"/>
                  <a:buChar char="Ø"/>
                </a:pPr>
                <a:r>
                  <a:rPr lang="en-US" dirty="0" smtClean="0"/>
                  <a:t>For every different concentration of nicotine and </a:t>
                </a:r>
                <a14:m>
                  <m:oMath xmlns:m="http://schemas.openxmlformats.org/officeDocument/2006/math">
                    <m:sSub>
                      <m:sSubPr>
                        <m:ctrlPr>
                          <a:rPr lang="en-US" i="1" smtClean="0">
                            <a:latin typeface="Cambria Math" panose="02040503050406030204" pitchFamily="18" charset="0"/>
                          </a:rPr>
                        </m:ctrlPr>
                      </m:sSubPr>
                      <m:e>
                        <m:r>
                          <m:rPr>
                            <m:sty m:val="p"/>
                          </m:rPr>
                          <a:rPr lang="en-US" b="0" i="0" smtClean="0">
                            <a:latin typeface="Cambria Math" panose="02040503050406030204" pitchFamily="18" charset="0"/>
                          </a:rPr>
                          <m:t>H</m:t>
                        </m:r>
                      </m:e>
                      <m:sub>
                        <m:r>
                          <a:rPr lang="en-US" b="0" i="0" smtClean="0">
                            <a:latin typeface="Cambria Math" panose="02040503050406030204" pitchFamily="18" charset="0"/>
                          </a:rPr>
                          <m:t>2</m:t>
                        </m:r>
                      </m:sub>
                    </m:sSub>
                    <m:sSub>
                      <m:sSubPr>
                        <m:ctrlPr>
                          <a:rPr lang="en-US" i="1" smtClean="0">
                            <a:latin typeface="Cambria Math" panose="02040503050406030204" pitchFamily="18" charset="0"/>
                          </a:rPr>
                        </m:ctrlPr>
                      </m:sSubPr>
                      <m:e>
                        <m:r>
                          <m:rPr>
                            <m:sty m:val="p"/>
                          </m:rPr>
                          <a:rPr lang="en-US" b="0" i="0" smtClean="0">
                            <a:latin typeface="Cambria Math" panose="02040503050406030204" pitchFamily="18" charset="0"/>
                          </a:rPr>
                          <m:t>O</m:t>
                        </m:r>
                      </m:e>
                      <m:sub>
                        <m:r>
                          <a:rPr lang="en-US" b="0" i="0" smtClean="0">
                            <a:latin typeface="Cambria Math" panose="02040503050406030204" pitchFamily="18" charset="0"/>
                          </a:rPr>
                          <m:t>2</m:t>
                        </m:r>
                      </m:sub>
                    </m:sSub>
                  </m:oMath>
                </a14:m>
                <a:r>
                  <a:rPr lang="en-US" dirty="0" smtClean="0"/>
                  <a:t> there is a different measurement of ATP and ROS. </a:t>
                </a:r>
              </a:p>
              <a:p>
                <a:pPr marL="285750" indent="-285750">
                  <a:buClr>
                    <a:schemeClr val="accent4">
                      <a:lumMod val="40000"/>
                      <a:lumOff val="60000"/>
                    </a:schemeClr>
                  </a:buClr>
                  <a:buFont typeface="Wingdings" panose="05000000000000000000" pitchFamily="2" charset="2"/>
                  <a:buChar char="Ø"/>
                </a:pPr>
                <a:r>
                  <a:rPr lang="en-US" dirty="0" smtClean="0"/>
                  <a:t>The difference is being shown in the diagrams bellow.</a:t>
                </a:r>
                <a:endParaRPr lang="el-GR" dirty="0"/>
              </a:p>
            </p:txBody>
          </p:sp>
        </mc:Choice>
        <mc:Fallback xmlns="">
          <p:sp>
            <p:nvSpPr>
              <p:cNvPr id="3" name="TextBox 2"/>
              <p:cNvSpPr txBox="1">
                <a:spLocks noRot="1" noChangeAspect="1" noMove="1" noResize="1" noEditPoints="1" noAdjustHandles="1" noChangeArrowheads="1" noChangeShapeType="1" noTextEdit="1"/>
              </p:cNvSpPr>
              <p:nvPr/>
            </p:nvSpPr>
            <p:spPr>
              <a:xfrm>
                <a:off x="383703" y="1157288"/>
                <a:ext cx="6099475" cy="2862322"/>
              </a:xfrm>
              <a:prstGeom prst="rect">
                <a:avLst/>
              </a:prstGeom>
              <a:blipFill rotWithShape="0">
                <a:blip r:embed="rId2"/>
                <a:stretch>
                  <a:fillRect l="-699" t="-1279" b="-2559"/>
                </a:stretch>
              </a:blipFill>
            </p:spPr>
            <p:txBody>
              <a:bodyPr/>
              <a:lstStyle/>
              <a:p>
                <a:r>
                  <a:rPr lang="el-GR">
                    <a:noFill/>
                  </a:rPr>
                  <a:t> </a:t>
                </a:r>
              </a:p>
            </p:txBody>
          </p:sp>
        </mc:Fallback>
      </mc:AlternateContent>
      <p:pic>
        <p:nvPicPr>
          <p:cNvPr id="5" name="Εικόνα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89146" y="1157288"/>
            <a:ext cx="4725059" cy="2486372"/>
          </a:xfrm>
          <a:prstGeom prst="rect">
            <a:avLst/>
          </a:prstGeom>
        </p:spPr>
      </p:pic>
      <p:sp>
        <p:nvSpPr>
          <p:cNvPr id="6" name="TextBox 5"/>
          <p:cNvSpPr txBox="1"/>
          <p:nvPr/>
        </p:nvSpPr>
        <p:spPr>
          <a:xfrm>
            <a:off x="6989146" y="3793864"/>
            <a:ext cx="4143633" cy="646331"/>
          </a:xfrm>
          <a:prstGeom prst="rect">
            <a:avLst/>
          </a:prstGeom>
          <a:noFill/>
        </p:spPr>
        <p:txBody>
          <a:bodyPr wrap="square" rtlCol="0">
            <a:spAutoFit/>
          </a:bodyPr>
          <a:lstStyle/>
          <a:p>
            <a:r>
              <a:rPr lang="en-US" dirty="0" smtClean="0"/>
              <a:t>Figure 3.3 : ATP measurement’s method</a:t>
            </a:r>
            <a:endParaRPr lang="el-GR" dirty="0"/>
          </a:p>
        </p:txBody>
      </p:sp>
      <p:pic>
        <p:nvPicPr>
          <p:cNvPr id="8" name="Εικόνα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2595" y="4076820"/>
            <a:ext cx="4248743" cy="2219635"/>
          </a:xfrm>
          <a:prstGeom prst="rect">
            <a:avLst/>
          </a:prstGeom>
        </p:spPr>
      </p:pic>
      <p:sp>
        <p:nvSpPr>
          <p:cNvPr id="9" name="TextBox 8"/>
          <p:cNvSpPr txBox="1"/>
          <p:nvPr/>
        </p:nvSpPr>
        <p:spPr>
          <a:xfrm>
            <a:off x="5115698" y="5650124"/>
            <a:ext cx="3253945" cy="646331"/>
          </a:xfrm>
          <a:prstGeom prst="rect">
            <a:avLst/>
          </a:prstGeom>
          <a:noFill/>
        </p:spPr>
        <p:txBody>
          <a:bodyPr wrap="square" rtlCol="0">
            <a:spAutoFit/>
          </a:bodyPr>
          <a:lstStyle/>
          <a:p>
            <a:r>
              <a:rPr lang="en-US" dirty="0" smtClean="0"/>
              <a:t>Figure 3.4 : ROS measurement’s method</a:t>
            </a:r>
            <a:endParaRPr lang="el-GR" dirty="0"/>
          </a:p>
        </p:txBody>
      </p:sp>
    </p:spTree>
    <p:extLst>
      <p:ext uri="{BB962C8B-B14F-4D97-AF65-F5344CB8AC3E}">
        <p14:creationId xmlns:p14="http://schemas.microsoft.com/office/powerpoint/2010/main" val="36693567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33633" y="190065"/>
            <a:ext cx="10303497" cy="707886"/>
          </a:xfrm>
          <a:prstGeom prst="rect">
            <a:avLst/>
          </a:prstGeom>
          <a:noFill/>
        </p:spPr>
        <p:txBody>
          <a:bodyPr wrap="square" rtlCol="0">
            <a:spAutoFit/>
          </a:bodyPr>
          <a:lstStyle/>
          <a:p>
            <a:pPr lvl="0"/>
            <a:r>
              <a:rPr lang="en-US" sz="4000" b="1" dirty="0" smtClean="0">
                <a:solidFill>
                  <a:srgbClr val="6A9E1F">
                    <a:lumMod val="40000"/>
                    <a:lumOff val="60000"/>
                  </a:srgbClr>
                </a:solidFill>
              </a:rPr>
              <a:t>4) </a:t>
            </a:r>
            <a:r>
              <a:rPr lang="en-US" sz="4000" b="1" dirty="0" smtClean="0">
                <a:solidFill>
                  <a:prstClr val="white"/>
                </a:solidFill>
              </a:rPr>
              <a:t>RESULTS</a:t>
            </a:r>
            <a:endParaRPr lang="en-US" sz="4000" b="1" dirty="0">
              <a:solidFill>
                <a:prstClr val="white"/>
              </a:solidFill>
            </a:endParaRPr>
          </a:p>
        </p:txBody>
      </p:sp>
      <p:sp>
        <p:nvSpPr>
          <p:cNvPr id="4" name="TextBox 3"/>
          <p:cNvSpPr txBox="1"/>
          <p:nvPr/>
        </p:nvSpPr>
        <p:spPr>
          <a:xfrm>
            <a:off x="433633" y="897951"/>
            <a:ext cx="4308049" cy="1077218"/>
          </a:xfrm>
          <a:prstGeom prst="rect">
            <a:avLst/>
          </a:prstGeom>
          <a:noFill/>
        </p:spPr>
        <p:txBody>
          <a:bodyPr wrap="square" rtlCol="0">
            <a:spAutoFit/>
          </a:bodyPr>
          <a:lstStyle/>
          <a:p>
            <a:r>
              <a:rPr lang="en-US" sz="3200" dirty="0" smtClean="0"/>
              <a:t>NICOTINE’S RESULTS</a:t>
            </a:r>
          </a:p>
          <a:p>
            <a:pPr marL="457200" indent="-457200">
              <a:buClr>
                <a:schemeClr val="accent4">
                  <a:lumMod val="40000"/>
                  <a:lumOff val="60000"/>
                </a:schemeClr>
              </a:buClr>
              <a:buFont typeface="Wingdings" panose="05000000000000000000" pitchFamily="2" charset="2"/>
              <a:buChar char="Ø"/>
            </a:pPr>
            <a:r>
              <a:rPr lang="en-US" sz="3200" dirty="0" smtClean="0"/>
              <a:t>1</a:t>
            </a:r>
            <a:r>
              <a:rPr lang="en-US" sz="3200" baseline="30000" dirty="0" smtClean="0"/>
              <a:t>st</a:t>
            </a:r>
            <a:r>
              <a:rPr lang="en-US" sz="3200" dirty="0" smtClean="0"/>
              <a:t> MEASUREMENT</a:t>
            </a:r>
            <a:endParaRPr lang="el-GR" sz="3200" dirty="0"/>
          </a:p>
        </p:txBody>
      </p:sp>
      <p:sp>
        <p:nvSpPr>
          <p:cNvPr id="5" name="TextBox 4"/>
          <p:cNvSpPr txBox="1"/>
          <p:nvPr/>
        </p:nvSpPr>
        <p:spPr>
          <a:xfrm>
            <a:off x="433633" y="2169353"/>
            <a:ext cx="6202837" cy="2862322"/>
          </a:xfrm>
          <a:prstGeom prst="rect">
            <a:avLst/>
          </a:prstGeom>
          <a:noFill/>
        </p:spPr>
        <p:txBody>
          <a:bodyPr wrap="square" rtlCol="0">
            <a:spAutoFit/>
          </a:bodyPr>
          <a:lstStyle/>
          <a:p>
            <a:pPr marL="742950" lvl="1" indent="-285750">
              <a:buClr>
                <a:schemeClr val="accent4">
                  <a:lumMod val="40000"/>
                  <a:lumOff val="60000"/>
                </a:schemeClr>
              </a:buClr>
              <a:buFont typeface="Wingdings" panose="05000000000000000000" pitchFamily="2" charset="2"/>
              <a:buChar char="v"/>
            </a:pPr>
            <a:r>
              <a:rPr lang="en-US" dirty="0" smtClean="0"/>
              <a:t>There were conducted two different measurements in order to compare the results. The first one was on a larger scale of dilutions while the second one was more limited.</a:t>
            </a:r>
          </a:p>
          <a:p>
            <a:pPr marL="742950" lvl="1" indent="-285750">
              <a:buClr>
                <a:schemeClr val="accent4">
                  <a:lumMod val="40000"/>
                  <a:lumOff val="60000"/>
                </a:schemeClr>
              </a:buClr>
              <a:buFont typeface="Wingdings" panose="05000000000000000000" pitchFamily="2" charset="2"/>
              <a:buChar char="v"/>
            </a:pPr>
            <a:r>
              <a:rPr lang="en-US" dirty="0" smtClean="0"/>
              <a:t>When ATP is approximately 1, cell’s viability is maximum and nicotine’s concentration is almost 0. </a:t>
            </a:r>
          </a:p>
          <a:p>
            <a:pPr marL="742950" lvl="1" indent="-285750">
              <a:buClr>
                <a:schemeClr val="accent4">
                  <a:lumMod val="40000"/>
                  <a:lumOff val="60000"/>
                </a:schemeClr>
              </a:buClr>
              <a:buFont typeface="Wingdings" panose="05000000000000000000" pitchFamily="2" charset="2"/>
              <a:buChar char="v"/>
            </a:pPr>
            <a:r>
              <a:rPr lang="en-US" dirty="0" smtClean="0"/>
              <a:t>When ROS is approximately 1, cells are in high oxidative stress and nicotine’s concentration is high.</a:t>
            </a:r>
            <a:endParaRPr lang="el-GR" dirty="0"/>
          </a:p>
        </p:txBody>
      </p:sp>
      <p:pic>
        <p:nvPicPr>
          <p:cNvPr id="7" name="Εικόνα 6"/>
          <p:cNvPicPr>
            <a:picLocks noChangeAspect="1"/>
          </p:cNvPicPr>
          <p:nvPr/>
        </p:nvPicPr>
        <p:blipFill>
          <a:blip r:embed="rId2"/>
          <a:stretch>
            <a:fillRect/>
          </a:stretch>
        </p:blipFill>
        <p:spPr>
          <a:xfrm>
            <a:off x="6766667" y="461914"/>
            <a:ext cx="4082566" cy="2457150"/>
          </a:xfrm>
          <a:prstGeom prst="rect">
            <a:avLst/>
          </a:prstGeom>
        </p:spPr>
      </p:pic>
      <p:sp>
        <p:nvSpPr>
          <p:cNvPr id="8" name="TextBox 7"/>
          <p:cNvSpPr txBox="1"/>
          <p:nvPr/>
        </p:nvSpPr>
        <p:spPr>
          <a:xfrm>
            <a:off x="6766665" y="2919064"/>
            <a:ext cx="4950852" cy="369332"/>
          </a:xfrm>
          <a:prstGeom prst="rect">
            <a:avLst/>
          </a:prstGeom>
          <a:noFill/>
        </p:spPr>
        <p:txBody>
          <a:bodyPr wrap="square" rtlCol="0">
            <a:spAutoFit/>
          </a:bodyPr>
          <a:lstStyle/>
          <a:p>
            <a:r>
              <a:rPr lang="en-US" dirty="0" smtClean="0"/>
              <a:t>Figure 4.1 : Nicotine’s 1</a:t>
            </a:r>
            <a:r>
              <a:rPr lang="en-US" baseline="30000" dirty="0" smtClean="0"/>
              <a:t>st</a:t>
            </a:r>
            <a:r>
              <a:rPr lang="en-US" dirty="0" smtClean="0"/>
              <a:t> measurement ATP</a:t>
            </a:r>
            <a:endParaRPr lang="el-GR" dirty="0"/>
          </a:p>
        </p:txBody>
      </p:sp>
      <p:pic>
        <p:nvPicPr>
          <p:cNvPr id="2" name="Εικόνα 1"/>
          <p:cNvPicPr>
            <a:picLocks noChangeAspect="1"/>
          </p:cNvPicPr>
          <p:nvPr/>
        </p:nvPicPr>
        <p:blipFill>
          <a:blip r:embed="rId3"/>
          <a:stretch>
            <a:fillRect/>
          </a:stretch>
        </p:blipFill>
        <p:spPr>
          <a:xfrm>
            <a:off x="6766666" y="3560244"/>
            <a:ext cx="4082568" cy="2457151"/>
          </a:xfrm>
          <a:prstGeom prst="rect">
            <a:avLst/>
          </a:prstGeom>
        </p:spPr>
      </p:pic>
      <p:sp>
        <p:nvSpPr>
          <p:cNvPr id="6" name="TextBox 5"/>
          <p:cNvSpPr txBox="1"/>
          <p:nvPr/>
        </p:nvSpPr>
        <p:spPr>
          <a:xfrm>
            <a:off x="6766665" y="6017395"/>
            <a:ext cx="4950852" cy="369332"/>
          </a:xfrm>
          <a:prstGeom prst="rect">
            <a:avLst/>
          </a:prstGeom>
          <a:noFill/>
        </p:spPr>
        <p:txBody>
          <a:bodyPr wrap="square" rtlCol="0">
            <a:spAutoFit/>
          </a:bodyPr>
          <a:lstStyle/>
          <a:p>
            <a:r>
              <a:rPr lang="en-US" dirty="0" smtClean="0"/>
              <a:t>Figure 4.2 : Nicotine’s 1</a:t>
            </a:r>
            <a:r>
              <a:rPr lang="en-US" baseline="30000" dirty="0" smtClean="0"/>
              <a:t>st</a:t>
            </a:r>
            <a:r>
              <a:rPr lang="en-US" dirty="0" smtClean="0"/>
              <a:t> measurement ROS</a:t>
            </a:r>
            <a:endParaRPr lang="el-GR" dirty="0"/>
          </a:p>
        </p:txBody>
      </p:sp>
    </p:spTree>
    <p:extLst>
      <p:ext uri="{BB962C8B-B14F-4D97-AF65-F5344CB8AC3E}">
        <p14:creationId xmlns:p14="http://schemas.microsoft.com/office/powerpoint/2010/main" val="13552141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474" y="301658"/>
            <a:ext cx="7946796" cy="1077218"/>
          </a:xfrm>
          <a:prstGeom prst="rect">
            <a:avLst/>
          </a:prstGeom>
          <a:noFill/>
        </p:spPr>
        <p:txBody>
          <a:bodyPr wrap="square" rtlCol="0">
            <a:spAutoFit/>
          </a:bodyPr>
          <a:lstStyle/>
          <a:p>
            <a:pPr lvl="0"/>
            <a:r>
              <a:rPr lang="en-US" sz="3200" dirty="0">
                <a:solidFill>
                  <a:prstClr val="white"/>
                </a:solidFill>
              </a:rPr>
              <a:t>NICOTINE’S RESULTS</a:t>
            </a:r>
          </a:p>
          <a:p>
            <a:pPr marL="457200" lvl="0" indent="-457200">
              <a:buClr>
                <a:srgbClr val="6A9E1F">
                  <a:lumMod val="40000"/>
                  <a:lumOff val="60000"/>
                </a:srgbClr>
              </a:buClr>
              <a:buFont typeface="Wingdings" panose="05000000000000000000" pitchFamily="2" charset="2"/>
              <a:buChar char="Ø"/>
            </a:pPr>
            <a:r>
              <a:rPr lang="en-US" sz="3200" dirty="0" smtClean="0">
                <a:solidFill>
                  <a:prstClr val="white"/>
                </a:solidFill>
              </a:rPr>
              <a:t>2</a:t>
            </a:r>
            <a:r>
              <a:rPr lang="en-US" sz="3200" baseline="30000" dirty="0" smtClean="0">
                <a:solidFill>
                  <a:prstClr val="white"/>
                </a:solidFill>
              </a:rPr>
              <a:t>st</a:t>
            </a:r>
            <a:r>
              <a:rPr lang="en-US" sz="3200" dirty="0" smtClean="0">
                <a:solidFill>
                  <a:prstClr val="white"/>
                </a:solidFill>
              </a:rPr>
              <a:t> </a:t>
            </a:r>
            <a:r>
              <a:rPr lang="en-US" sz="3200" dirty="0">
                <a:solidFill>
                  <a:prstClr val="white"/>
                </a:solidFill>
              </a:rPr>
              <a:t>MEASUREMENT</a:t>
            </a:r>
            <a:endParaRPr lang="el-GR" sz="3200" dirty="0">
              <a:solidFill>
                <a:prstClr val="white"/>
              </a:solidFill>
            </a:endParaRPr>
          </a:p>
        </p:txBody>
      </p:sp>
      <p:pic>
        <p:nvPicPr>
          <p:cNvPr id="3" name="Εικόνα 2"/>
          <p:cNvPicPr>
            <a:picLocks noChangeAspect="1"/>
          </p:cNvPicPr>
          <p:nvPr/>
        </p:nvPicPr>
        <p:blipFill>
          <a:blip r:embed="rId2"/>
          <a:stretch>
            <a:fillRect/>
          </a:stretch>
        </p:blipFill>
        <p:spPr>
          <a:xfrm>
            <a:off x="518474" y="2327058"/>
            <a:ext cx="4584589" cy="2755631"/>
          </a:xfrm>
          <a:prstGeom prst="rect">
            <a:avLst/>
          </a:prstGeom>
        </p:spPr>
      </p:pic>
      <p:pic>
        <p:nvPicPr>
          <p:cNvPr id="5" name="Εικόνα 4"/>
          <p:cNvPicPr>
            <a:picLocks noChangeAspect="1"/>
          </p:cNvPicPr>
          <p:nvPr/>
        </p:nvPicPr>
        <p:blipFill>
          <a:blip r:embed="rId3"/>
          <a:stretch>
            <a:fillRect/>
          </a:stretch>
        </p:blipFill>
        <p:spPr>
          <a:xfrm>
            <a:off x="6575186" y="2327058"/>
            <a:ext cx="4584589" cy="2755631"/>
          </a:xfrm>
          <a:prstGeom prst="rect">
            <a:avLst/>
          </a:prstGeom>
        </p:spPr>
      </p:pic>
      <p:sp>
        <p:nvSpPr>
          <p:cNvPr id="6" name="TextBox 5"/>
          <p:cNvSpPr txBox="1"/>
          <p:nvPr/>
        </p:nvSpPr>
        <p:spPr>
          <a:xfrm>
            <a:off x="518474" y="5082689"/>
            <a:ext cx="3271101" cy="646331"/>
          </a:xfrm>
          <a:prstGeom prst="rect">
            <a:avLst/>
          </a:prstGeom>
          <a:noFill/>
        </p:spPr>
        <p:txBody>
          <a:bodyPr wrap="square" rtlCol="0">
            <a:spAutoFit/>
          </a:bodyPr>
          <a:lstStyle/>
          <a:p>
            <a:r>
              <a:rPr lang="en-US" dirty="0" smtClean="0"/>
              <a:t>Figure 4.3 : Total ATP Nicotine 2</a:t>
            </a:r>
            <a:r>
              <a:rPr lang="en-US" baseline="30000" dirty="0" smtClean="0"/>
              <a:t>nd</a:t>
            </a:r>
            <a:r>
              <a:rPr lang="en-US" dirty="0" smtClean="0"/>
              <a:t> measurement</a:t>
            </a:r>
            <a:endParaRPr lang="el-GR" dirty="0"/>
          </a:p>
        </p:txBody>
      </p:sp>
      <p:sp>
        <p:nvSpPr>
          <p:cNvPr id="7" name="TextBox 6"/>
          <p:cNvSpPr txBox="1"/>
          <p:nvPr/>
        </p:nvSpPr>
        <p:spPr>
          <a:xfrm>
            <a:off x="6575186" y="5082689"/>
            <a:ext cx="4100660" cy="646331"/>
          </a:xfrm>
          <a:prstGeom prst="rect">
            <a:avLst/>
          </a:prstGeom>
          <a:noFill/>
        </p:spPr>
        <p:txBody>
          <a:bodyPr wrap="square" rtlCol="0">
            <a:spAutoFit/>
          </a:bodyPr>
          <a:lstStyle/>
          <a:p>
            <a:r>
              <a:rPr lang="en-US" dirty="0" smtClean="0"/>
              <a:t>Figure 4.4 : Total Nicotine ROS 2</a:t>
            </a:r>
            <a:r>
              <a:rPr lang="en-US" baseline="30000" dirty="0" smtClean="0"/>
              <a:t>nd</a:t>
            </a:r>
            <a:r>
              <a:rPr lang="en-US" dirty="0" smtClean="0"/>
              <a:t> measurement</a:t>
            </a:r>
            <a:endParaRPr lang="el-GR" dirty="0"/>
          </a:p>
        </p:txBody>
      </p:sp>
      <p:sp>
        <p:nvSpPr>
          <p:cNvPr id="8" name="TextBox 7"/>
          <p:cNvSpPr txBox="1"/>
          <p:nvPr/>
        </p:nvSpPr>
        <p:spPr>
          <a:xfrm>
            <a:off x="980388" y="1574276"/>
            <a:ext cx="7645128" cy="646331"/>
          </a:xfrm>
          <a:prstGeom prst="rect">
            <a:avLst/>
          </a:prstGeom>
          <a:noFill/>
        </p:spPr>
        <p:txBody>
          <a:bodyPr wrap="square" rtlCol="0">
            <a:spAutoFit/>
          </a:bodyPr>
          <a:lstStyle/>
          <a:p>
            <a:pPr marL="285750" indent="-285750">
              <a:buClr>
                <a:schemeClr val="accent4">
                  <a:lumMod val="40000"/>
                  <a:lumOff val="60000"/>
                </a:schemeClr>
              </a:buClr>
              <a:buFont typeface="Wingdings" panose="05000000000000000000" pitchFamily="2" charset="2"/>
              <a:buChar char="v"/>
            </a:pPr>
            <a:r>
              <a:rPr lang="en-US" dirty="0" smtClean="0"/>
              <a:t>2</a:t>
            </a:r>
            <a:r>
              <a:rPr lang="en-US" baseline="30000" dirty="0" smtClean="0"/>
              <a:t>nd</a:t>
            </a:r>
            <a:r>
              <a:rPr lang="en-US" dirty="0" smtClean="0"/>
              <a:t> measurement </a:t>
            </a:r>
            <a:r>
              <a:rPr lang="en-US" dirty="0" smtClean="0"/>
              <a:t>is from 0 mg/ml to 0.7 mg/ml because on bigger concentrations the results are stable</a:t>
            </a:r>
            <a:endParaRPr lang="el-GR" dirty="0"/>
          </a:p>
        </p:txBody>
      </p:sp>
    </p:spTree>
    <p:extLst>
      <p:ext uri="{BB962C8B-B14F-4D97-AF65-F5344CB8AC3E}">
        <p14:creationId xmlns:p14="http://schemas.microsoft.com/office/powerpoint/2010/main" val="28369195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TextBox 3"/>
              <p:cNvSpPr txBox="1"/>
              <p:nvPr/>
            </p:nvSpPr>
            <p:spPr>
              <a:xfrm>
                <a:off x="471340" y="490194"/>
                <a:ext cx="8107052" cy="584775"/>
              </a:xfrm>
              <a:prstGeom prst="rect">
                <a:avLst/>
              </a:prstGeom>
              <a:noFill/>
            </p:spPr>
            <p:txBody>
              <a:bodyPr wrap="square" rtlCol="0">
                <a:spAutoFit/>
              </a:bodyPr>
              <a:lstStyle/>
              <a:p>
                <a:pPr lvl="0"/>
                <a14:m>
                  <m:oMath xmlns:m="http://schemas.openxmlformats.org/officeDocument/2006/math">
                    <m:sSub>
                      <m:sSubPr>
                        <m:ctrlPr>
                          <a:rPr lang="en-US" sz="3200" i="1" smtClean="0">
                            <a:solidFill>
                              <a:prstClr val="white"/>
                            </a:solidFill>
                            <a:latin typeface="Cambria Math" panose="02040503050406030204" pitchFamily="18" charset="0"/>
                          </a:rPr>
                        </m:ctrlPr>
                      </m:sSubPr>
                      <m:e>
                        <m:r>
                          <m:rPr>
                            <m:sty m:val="p"/>
                          </m:rPr>
                          <a:rPr lang="en-US" sz="3200" b="0" i="0" smtClean="0">
                            <a:solidFill>
                              <a:prstClr val="white"/>
                            </a:solidFill>
                            <a:latin typeface="Cambria Math" panose="02040503050406030204" pitchFamily="18" charset="0"/>
                          </a:rPr>
                          <m:t>H</m:t>
                        </m:r>
                      </m:e>
                      <m:sub>
                        <m:r>
                          <a:rPr lang="en-US" sz="3200" b="0" i="0" smtClean="0">
                            <a:solidFill>
                              <a:prstClr val="white"/>
                            </a:solidFill>
                            <a:latin typeface="Cambria Math" panose="02040503050406030204" pitchFamily="18" charset="0"/>
                          </a:rPr>
                          <m:t>2</m:t>
                        </m:r>
                      </m:sub>
                    </m:sSub>
                    <m:sSub>
                      <m:sSubPr>
                        <m:ctrlPr>
                          <a:rPr lang="en-US" sz="3200" i="1" smtClean="0">
                            <a:solidFill>
                              <a:prstClr val="white"/>
                            </a:solidFill>
                            <a:latin typeface="Cambria Math" panose="02040503050406030204" pitchFamily="18" charset="0"/>
                          </a:rPr>
                        </m:ctrlPr>
                      </m:sSubPr>
                      <m:e>
                        <m:r>
                          <m:rPr>
                            <m:sty m:val="p"/>
                          </m:rPr>
                          <a:rPr lang="en-US" sz="3200" b="0" i="0" smtClean="0">
                            <a:solidFill>
                              <a:prstClr val="white"/>
                            </a:solidFill>
                            <a:latin typeface="Cambria Math" panose="02040503050406030204" pitchFamily="18" charset="0"/>
                          </a:rPr>
                          <m:t>O</m:t>
                        </m:r>
                      </m:e>
                      <m:sub>
                        <m:r>
                          <a:rPr lang="en-US" sz="3200" b="0" i="0" smtClean="0">
                            <a:solidFill>
                              <a:prstClr val="white"/>
                            </a:solidFill>
                            <a:latin typeface="Cambria Math" panose="02040503050406030204" pitchFamily="18" charset="0"/>
                          </a:rPr>
                          <m:t>2</m:t>
                        </m:r>
                      </m:sub>
                    </m:sSub>
                  </m:oMath>
                </a14:m>
                <a:r>
                  <a:rPr lang="en-US" sz="3200" dirty="0" smtClean="0">
                    <a:solidFill>
                      <a:prstClr val="white"/>
                    </a:solidFill>
                  </a:rPr>
                  <a:t>’S RESULTS (ONLY 1 MEASUREMENT)</a:t>
                </a:r>
                <a:endParaRPr lang="en-US" sz="3200" dirty="0">
                  <a:solidFill>
                    <a:prstClr val="white"/>
                  </a:solidFill>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471340" y="490194"/>
                <a:ext cx="8107052" cy="584775"/>
              </a:xfrm>
              <a:prstGeom prst="rect">
                <a:avLst/>
              </a:prstGeom>
              <a:blipFill rotWithShape="0">
                <a:blip r:embed="rId3"/>
                <a:stretch>
                  <a:fillRect t="-13542" b="-33333"/>
                </a:stretch>
              </a:blipFill>
            </p:spPr>
            <p:txBody>
              <a:bodyPr/>
              <a:lstStyle/>
              <a:p>
                <a:r>
                  <a:rPr lang="el-GR">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603315" y="5137608"/>
                <a:ext cx="4374038" cy="369332"/>
              </a:xfrm>
              <a:prstGeom prst="rect">
                <a:avLst/>
              </a:prstGeom>
              <a:noFill/>
            </p:spPr>
            <p:txBody>
              <a:bodyPr wrap="square" rtlCol="0">
                <a:spAutoFit/>
              </a:bodyPr>
              <a:lstStyle/>
              <a:p>
                <a:r>
                  <a:rPr lang="en-US" dirty="0" smtClean="0"/>
                  <a:t>Figure 4.5 : </a:t>
                </a:r>
                <a14:m>
                  <m:oMath xmlns:m="http://schemas.openxmlformats.org/officeDocument/2006/math">
                    <m:sSub>
                      <m:sSubPr>
                        <m:ctrlPr>
                          <a:rPr lang="en-US" i="1" smtClean="0">
                            <a:latin typeface="Cambria Math" panose="02040503050406030204" pitchFamily="18" charset="0"/>
                          </a:rPr>
                        </m:ctrlPr>
                      </m:sSubPr>
                      <m:e>
                        <m:r>
                          <m:rPr>
                            <m:sty m:val="p"/>
                          </m:rPr>
                          <a:rPr lang="en-US" b="0" i="0" smtClean="0">
                            <a:latin typeface="Cambria Math" panose="02040503050406030204" pitchFamily="18" charset="0"/>
                          </a:rPr>
                          <m:t>H</m:t>
                        </m:r>
                      </m:e>
                      <m:sub>
                        <m:r>
                          <a:rPr lang="en-US" b="0" i="0" smtClean="0">
                            <a:latin typeface="Cambria Math" panose="02040503050406030204" pitchFamily="18" charset="0"/>
                          </a:rPr>
                          <m:t>2</m:t>
                        </m:r>
                      </m:sub>
                    </m:sSub>
                    <m:sSub>
                      <m:sSubPr>
                        <m:ctrlPr>
                          <a:rPr lang="en-US" i="1" smtClean="0">
                            <a:latin typeface="Cambria Math" panose="02040503050406030204" pitchFamily="18" charset="0"/>
                          </a:rPr>
                        </m:ctrlPr>
                      </m:sSubPr>
                      <m:e>
                        <m:r>
                          <a:rPr lang="en-US" b="0" i="0" smtClean="0">
                            <a:latin typeface="Cambria Math" panose="02040503050406030204" pitchFamily="18" charset="0"/>
                          </a:rPr>
                          <m:t>0</m:t>
                        </m:r>
                      </m:e>
                      <m:sub>
                        <m:r>
                          <a:rPr lang="en-US" b="0" i="0" smtClean="0">
                            <a:latin typeface="Cambria Math" panose="02040503050406030204" pitchFamily="18" charset="0"/>
                          </a:rPr>
                          <m:t>2</m:t>
                        </m:r>
                      </m:sub>
                    </m:sSub>
                  </m:oMath>
                </a14:m>
                <a:r>
                  <a:rPr lang="en-US" dirty="0" smtClean="0"/>
                  <a:t> Total ATP </a:t>
                </a:r>
                <a:endParaRPr lang="el-GR" dirty="0"/>
              </a:p>
            </p:txBody>
          </p:sp>
        </mc:Choice>
        <mc:Fallback xmlns="">
          <p:sp>
            <p:nvSpPr>
              <p:cNvPr id="5" name="TextBox 4"/>
              <p:cNvSpPr txBox="1">
                <a:spLocks noRot="1" noChangeAspect="1" noMove="1" noResize="1" noEditPoints="1" noAdjustHandles="1" noChangeArrowheads="1" noChangeShapeType="1" noTextEdit="1"/>
              </p:cNvSpPr>
              <p:nvPr/>
            </p:nvSpPr>
            <p:spPr>
              <a:xfrm>
                <a:off x="603315" y="5137608"/>
                <a:ext cx="4374038" cy="369332"/>
              </a:xfrm>
              <a:prstGeom prst="rect">
                <a:avLst/>
              </a:prstGeom>
              <a:blipFill rotWithShape="0">
                <a:blip r:embed="rId4"/>
                <a:stretch>
                  <a:fillRect l="-1255" t="-10000" b="-26667"/>
                </a:stretch>
              </a:blipFill>
            </p:spPr>
            <p:txBody>
              <a:bodyPr/>
              <a:lstStyle/>
              <a:p>
                <a:r>
                  <a:rPr lang="el-GR">
                    <a:noFill/>
                  </a:rPr>
                  <a:t> </a:t>
                </a:r>
              </a:p>
            </p:txBody>
          </p:sp>
        </mc:Fallback>
      </mc:AlternateContent>
      <mc:AlternateContent xmlns:mc="http://schemas.openxmlformats.org/markup-compatibility/2006">
        <mc:Choice xmlns:a14="http://schemas.microsoft.com/office/drawing/2010/main" Requires="a14">
          <p:sp>
            <p:nvSpPr>
              <p:cNvPr id="6" name="TextBox 5"/>
              <p:cNvSpPr txBox="1"/>
              <p:nvPr/>
            </p:nvSpPr>
            <p:spPr>
              <a:xfrm>
                <a:off x="6289145" y="5137608"/>
                <a:ext cx="3751868" cy="369332"/>
              </a:xfrm>
              <a:prstGeom prst="rect">
                <a:avLst/>
              </a:prstGeom>
              <a:noFill/>
            </p:spPr>
            <p:txBody>
              <a:bodyPr wrap="square" rtlCol="0">
                <a:spAutoFit/>
              </a:bodyPr>
              <a:lstStyle/>
              <a:p>
                <a:pPr lvl="0"/>
                <a:r>
                  <a:rPr lang="en-US" dirty="0">
                    <a:solidFill>
                      <a:prstClr val="white"/>
                    </a:solidFill>
                  </a:rPr>
                  <a:t>Figure </a:t>
                </a:r>
                <a:r>
                  <a:rPr lang="en-US" dirty="0" smtClean="0">
                    <a:solidFill>
                      <a:prstClr val="white"/>
                    </a:solidFill>
                  </a:rPr>
                  <a:t>4.6 </a:t>
                </a:r>
                <a:r>
                  <a:rPr lang="en-US" dirty="0">
                    <a:solidFill>
                      <a:prstClr val="white"/>
                    </a:solidFill>
                  </a:rPr>
                  <a:t>: </a:t>
                </a:r>
                <a14:m>
                  <m:oMath xmlns:m="http://schemas.openxmlformats.org/officeDocument/2006/math">
                    <m:sSub>
                      <m:sSubPr>
                        <m:ctrlPr>
                          <a:rPr lang="en-US" i="1">
                            <a:solidFill>
                              <a:prstClr val="white"/>
                            </a:solidFill>
                            <a:latin typeface="Cambria Math" panose="02040503050406030204" pitchFamily="18" charset="0"/>
                          </a:rPr>
                        </m:ctrlPr>
                      </m:sSubPr>
                      <m:e>
                        <m:r>
                          <m:rPr>
                            <m:sty m:val="p"/>
                          </m:rPr>
                          <a:rPr lang="en-US">
                            <a:solidFill>
                              <a:prstClr val="white"/>
                            </a:solidFill>
                            <a:latin typeface="Cambria Math" panose="02040503050406030204" pitchFamily="18" charset="0"/>
                          </a:rPr>
                          <m:t>H</m:t>
                        </m:r>
                      </m:e>
                      <m:sub>
                        <m:r>
                          <a:rPr lang="en-US">
                            <a:solidFill>
                              <a:prstClr val="white"/>
                            </a:solidFill>
                            <a:latin typeface="Cambria Math" panose="02040503050406030204" pitchFamily="18" charset="0"/>
                          </a:rPr>
                          <m:t>2</m:t>
                        </m:r>
                      </m:sub>
                    </m:sSub>
                    <m:sSub>
                      <m:sSubPr>
                        <m:ctrlPr>
                          <a:rPr lang="en-US" i="1">
                            <a:solidFill>
                              <a:prstClr val="white"/>
                            </a:solidFill>
                            <a:latin typeface="Cambria Math" panose="02040503050406030204" pitchFamily="18" charset="0"/>
                          </a:rPr>
                        </m:ctrlPr>
                      </m:sSubPr>
                      <m:e>
                        <m:r>
                          <a:rPr lang="en-US">
                            <a:solidFill>
                              <a:prstClr val="white"/>
                            </a:solidFill>
                            <a:latin typeface="Cambria Math" panose="02040503050406030204" pitchFamily="18" charset="0"/>
                          </a:rPr>
                          <m:t>0</m:t>
                        </m:r>
                      </m:e>
                      <m:sub>
                        <m:r>
                          <a:rPr lang="en-US">
                            <a:solidFill>
                              <a:prstClr val="white"/>
                            </a:solidFill>
                            <a:latin typeface="Cambria Math" panose="02040503050406030204" pitchFamily="18" charset="0"/>
                          </a:rPr>
                          <m:t>2</m:t>
                        </m:r>
                      </m:sub>
                    </m:sSub>
                  </m:oMath>
                </a14:m>
                <a:r>
                  <a:rPr lang="en-US" dirty="0">
                    <a:solidFill>
                      <a:prstClr val="white"/>
                    </a:solidFill>
                  </a:rPr>
                  <a:t> Total </a:t>
                </a:r>
                <a:r>
                  <a:rPr lang="en-US" dirty="0" smtClean="0">
                    <a:solidFill>
                      <a:prstClr val="white"/>
                    </a:solidFill>
                  </a:rPr>
                  <a:t>ROS </a:t>
                </a:r>
                <a:endParaRPr lang="el-GR" dirty="0">
                  <a:solidFill>
                    <a:prstClr val="white"/>
                  </a:solidFill>
                </a:endParaRPr>
              </a:p>
            </p:txBody>
          </p:sp>
        </mc:Choice>
        <mc:Fallback>
          <p:sp>
            <p:nvSpPr>
              <p:cNvPr id="6" name="TextBox 5"/>
              <p:cNvSpPr txBox="1">
                <a:spLocks noRot="1" noChangeAspect="1" noMove="1" noResize="1" noEditPoints="1" noAdjustHandles="1" noChangeArrowheads="1" noChangeShapeType="1" noTextEdit="1"/>
              </p:cNvSpPr>
              <p:nvPr/>
            </p:nvSpPr>
            <p:spPr>
              <a:xfrm>
                <a:off x="6289145" y="5137608"/>
                <a:ext cx="3751868" cy="369332"/>
              </a:xfrm>
              <a:prstGeom prst="rect">
                <a:avLst/>
              </a:prstGeom>
              <a:blipFill rotWithShape="0">
                <a:blip r:embed="rId5"/>
                <a:stretch>
                  <a:fillRect l="-1463" t="-10000" b="-26667"/>
                </a:stretch>
              </a:blipFill>
            </p:spPr>
            <p:txBody>
              <a:bodyPr/>
              <a:lstStyle/>
              <a:p>
                <a:r>
                  <a:rPr lang="el-GR">
                    <a:noFill/>
                  </a:rPr>
                  <a:t> </a:t>
                </a:r>
              </a:p>
            </p:txBody>
          </p:sp>
        </mc:Fallback>
      </mc:AlternateContent>
      <p:pic>
        <p:nvPicPr>
          <p:cNvPr id="2" name="Εικόνα 1"/>
          <p:cNvPicPr>
            <a:picLocks noChangeAspect="1"/>
          </p:cNvPicPr>
          <p:nvPr/>
        </p:nvPicPr>
        <p:blipFill>
          <a:blip r:embed="rId6"/>
          <a:stretch>
            <a:fillRect/>
          </a:stretch>
        </p:blipFill>
        <p:spPr>
          <a:xfrm>
            <a:off x="603315" y="2381977"/>
            <a:ext cx="4584589" cy="2755631"/>
          </a:xfrm>
          <a:prstGeom prst="rect">
            <a:avLst/>
          </a:prstGeom>
        </p:spPr>
      </p:pic>
      <p:pic>
        <p:nvPicPr>
          <p:cNvPr id="7" name="Εικόνα 6"/>
          <p:cNvPicPr>
            <a:picLocks noChangeAspect="1"/>
          </p:cNvPicPr>
          <p:nvPr/>
        </p:nvPicPr>
        <p:blipFill>
          <a:blip r:embed="rId7"/>
          <a:stretch>
            <a:fillRect/>
          </a:stretch>
        </p:blipFill>
        <p:spPr>
          <a:xfrm>
            <a:off x="6289145" y="2381976"/>
            <a:ext cx="4578493" cy="2755631"/>
          </a:xfrm>
          <a:prstGeom prst="rect">
            <a:avLst/>
          </a:prstGeom>
        </p:spPr>
      </p:pic>
    </p:spTree>
    <p:extLst>
      <p:ext uri="{BB962C8B-B14F-4D97-AF65-F5344CB8AC3E}">
        <p14:creationId xmlns:p14="http://schemas.microsoft.com/office/powerpoint/2010/main" val="32863832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46754" y="320511"/>
            <a:ext cx="8418137" cy="707886"/>
          </a:xfrm>
          <a:prstGeom prst="rect">
            <a:avLst/>
          </a:prstGeom>
          <a:noFill/>
        </p:spPr>
        <p:txBody>
          <a:bodyPr wrap="square" rtlCol="0">
            <a:spAutoFit/>
          </a:bodyPr>
          <a:lstStyle/>
          <a:p>
            <a:pPr lvl="0"/>
            <a:r>
              <a:rPr lang="en-US" sz="4000" b="1" dirty="0" smtClean="0">
                <a:solidFill>
                  <a:srgbClr val="6A9E1F">
                    <a:lumMod val="40000"/>
                    <a:lumOff val="60000"/>
                  </a:srgbClr>
                </a:solidFill>
              </a:rPr>
              <a:t>5) </a:t>
            </a:r>
            <a:r>
              <a:rPr lang="en-US" sz="4000" b="1" dirty="0" smtClean="0"/>
              <a:t>CONCLUSIONS</a:t>
            </a:r>
            <a:endParaRPr lang="en-US" sz="4000" b="1" dirty="0">
              <a:solidFill>
                <a:prstClr val="white"/>
              </a:solidFill>
            </a:endParaRPr>
          </a:p>
        </p:txBody>
      </p:sp>
      <mc:AlternateContent xmlns:mc="http://schemas.openxmlformats.org/markup-compatibility/2006">
        <mc:Choice xmlns:a14="http://schemas.microsoft.com/office/drawing/2010/main" Requires="a14">
          <p:sp>
            <p:nvSpPr>
              <p:cNvPr id="3" name="TextBox 2"/>
              <p:cNvSpPr txBox="1"/>
              <p:nvPr/>
            </p:nvSpPr>
            <p:spPr>
              <a:xfrm>
                <a:off x="799071" y="1548714"/>
                <a:ext cx="10033687" cy="3139321"/>
              </a:xfrm>
              <a:prstGeom prst="rect">
                <a:avLst/>
              </a:prstGeom>
              <a:noFill/>
            </p:spPr>
            <p:txBody>
              <a:bodyPr wrap="square" rtlCol="0">
                <a:spAutoFit/>
              </a:bodyPr>
              <a:lstStyle/>
              <a:p>
                <a:pPr marL="285750" indent="-285750">
                  <a:buClr>
                    <a:schemeClr val="accent4">
                      <a:lumMod val="40000"/>
                      <a:lumOff val="60000"/>
                    </a:schemeClr>
                  </a:buClr>
                  <a:buFont typeface="Wingdings" panose="05000000000000000000" pitchFamily="2" charset="2"/>
                  <a:buChar char="Ø"/>
                </a:pPr>
                <a:r>
                  <a:rPr lang="en-US" dirty="0" smtClean="0"/>
                  <a:t>Nicotine in high concentrations indeed is toxic fir the cells (above 0.2 mg/ml !)</a:t>
                </a:r>
              </a:p>
              <a:p>
                <a:pPr>
                  <a:buClr>
                    <a:schemeClr val="accent4">
                      <a:lumMod val="40000"/>
                      <a:lumOff val="60000"/>
                    </a:schemeClr>
                  </a:buClr>
                </a:pPr>
                <a:endParaRPr lang="en-US" dirty="0" smtClean="0"/>
              </a:p>
              <a:p>
                <a:pPr marL="285750" indent="-285750">
                  <a:buClr>
                    <a:schemeClr val="accent4">
                      <a:lumMod val="40000"/>
                      <a:lumOff val="60000"/>
                    </a:schemeClr>
                  </a:buClr>
                  <a:buFont typeface="Wingdings" panose="05000000000000000000" pitchFamily="2" charset="2"/>
                  <a:buChar char="Ø"/>
                </a:pPr>
                <a:r>
                  <a:rPr lang="en-US" dirty="0" smtClean="0"/>
                  <a:t>Although in lower concentrations it doesn’t affect them</a:t>
                </a:r>
              </a:p>
              <a:p>
                <a:pPr>
                  <a:buClr>
                    <a:schemeClr val="accent4">
                      <a:lumMod val="40000"/>
                      <a:lumOff val="60000"/>
                    </a:schemeClr>
                  </a:buClr>
                </a:pPr>
                <a:endParaRPr lang="en-US" dirty="0" smtClean="0"/>
              </a:p>
              <a:p>
                <a:pPr marL="285750" indent="-285750">
                  <a:buClr>
                    <a:schemeClr val="accent4">
                      <a:lumMod val="40000"/>
                      <a:lumOff val="60000"/>
                    </a:schemeClr>
                  </a:buClr>
                  <a:buFont typeface="Wingdings" panose="05000000000000000000" pitchFamily="2" charset="2"/>
                  <a:buChar char="Ø"/>
                </a:pPr>
                <a:r>
                  <a:rPr lang="en-US" dirty="0" smtClean="0"/>
                  <a:t>In comparison with </a:t>
                </a:r>
                <a14:m>
                  <m:oMath xmlns:m="http://schemas.openxmlformats.org/officeDocument/2006/math">
                    <m:sSub>
                      <m:sSubPr>
                        <m:ctrlPr>
                          <a:rPr lang="en-US" smtClean="0">
                            <a:latin typeface="Cambria Math" panose="02040503050406030204" pitchFamily="18" charset="0"/>
                          </a:rPr>
                        </m:ctrlPr>
                      </m:sSubPr>
                      <m:e>
                        <m:r>
                          <m:rPr>
                            <m:sty m:val="p"/>
                          </m:rPr>
                          <a:rPr lang="en-US" b="0" i="0" smtClean="0">
                            <a:latin typeface="Cambria Math" panose="02040503050406030204" pitchFamily="18" charset="0"/>
                          </a:rPr>
                          <m:t>H</m:t>
                        </m:r>
                      </m:e>
                      <m:sub>
                        <m:r>
                          <a:rPr lang="en-US" b="0" i="0" smtClean="0">
                            <a:latin typeface="Cambria Math" panose="02040503050406030204" pitchFamily="18" charset="0"/>
                          </a:rPr>
                          <m:t>2</m:t>
                        </m:r>
                      </m:sub>
                    </m:sSub>
                    <m:sSub>
                      <m:sSubPr>
                        <m:ctrlPr>
                          <a:rPr lang="en-US" smtClean="0">
                            <a:latin typeface="Cambria Math" panose="02040503050406030204" pitchFamily="18" charset="0"/>
                          </a:rPr>
                        </m:ctrlPr>
                      </m:sSubPr>
                      <m:e>
                        <m:r>
                          <m:rPr>
                            <m:sty m:val="p"/>
                          </m:rPr>
                          <a:rPr lang="en-US" b="0" i="0" smtClean="0">
                            <a:latin typeface="Cambria Math" panose="02040503050406030204" pitchFamily="18" charset="0"/>
                          </a:rPr>
                          <m:t>O</m:t>
                        </m:r>
                      </m:e>
                      <m:sub>
                        <m:r>
                          <a:rPr lang="en-US" b="0" i="0" smtClean="0">
                            <a:latin typeface="Cambria Math" panose="02040503050406030204" pitchFamily="18" charset="0"/>
                          </a:rPr>
                          <m:t>2</m:t>
                        </m:r>
                      </m:sub>
                    </m:sSub>
                  </m:oMath>
                </a14:m>
                <a:r>
                  <a:rPr lang="en-US" dirty="0" smtClean="0"/>
                  <a:t> much weaker oxidative substance (1M = 126mg/ml    25 times faster stress!)</a:t>
                </a:r>
              </a:p>
              <a:p>
                <a:pPr>
                  <a:buClr>
                    <a:schemeClr val="accent4">
                      <a:lumMod val="40000"/>
                      <a:lumOff val="60000"/>
                    </a:schemeClr>
                  </a:buClr>
                </a:pPr>
                <a:endParaRPr lang="en-US" dirty="0" smtClean="0"/>
              </a:p>
              <a:p>
                <a:pPr marL="285750" indent="-285750">
                  <a:buClr>
                    <a:schemeClr val="accent4">
                      <a:lumMod val="40000"/>
                      <a:lumOff val="60000"/>
                    </a:schemeClr>
                  </a:buClr>
                  <a:buFont typeface="Wingdings" panose="05000000000000000000" pitchFamily="2" charset="2"/>
                  <a:buChar char="Ø"/>
                </a:pPr>
                <a:r>
                  <a:rPr lang="en-US" dirty="0" smtClean="0"/>
                  <a:t>Although nicotine is harmful to the cells in high concentrations, it is still a highly addictive substance at any concentration. </a:t>
                </a:r>
              </a:p>
              <a:p>
                <a:pPr>
                  <a:buClr>
                    <a:schemeClr val="accent4">
                      <a:lumMod val="40000"/>
                      <a:lumOff val="60000"/>
                    </a:schemeClr>
                  </a:buClr>
                </a:pPr>
                <a:endParaRPr lang="en-US" dirty="0" smtClean="0"/>
              </a:p>
              <a:p>
                <a:pPr marL="285750" indent="-285750">
                  <a:buClr>
                    <a:schemeClr val="accent4">
                      <a:lumMod val="40000"/>
                      <a:lumOff val="60000"/>
                    </a:schemeClr>
                  </a:buClr>
                  <a:buFont typeface="Wingdings" panose="05000000000000000000" pitchFamily="2" charset="2"/>
                  <a:buChar char="Ø"/>
                </a:pPr>
                <a:r>
                  <a:rPr lang="en-US" dirty="0" smtClean="0"/>
                  <a:t>In tobacco products nicotine is at least 1mg, except </a:t>
                </a:r>
                <a:r>
                  <a:rPr lang="en-US" dirty="0" err="1" smtClean="0"/>
                  <a:t>Juul</a:t>
                </a:r>
                <a:r>
                  <a:rPr lang="en-US" dirty="0" smtClean="0"/>
                  <a:t> E-cigarettes</a:t>
                </a:r>
                <a:endParaRPr lang="el-GR" dirty="0"/>
              </a:p>
            </p:txBody>
          </p:sp>
        </mc:Choice>
        <mc:Fallback>
          <p:sp>
            <p:nvSpPr>
              <p:cNvPr id="3" name="TextBox 2"/>
              <p:cNvSpPr txBox="1">
                <a:spLocks noRot="1" noChangeAspect="1" noMove="1" noResize="1" noEditPoints="1" noAdjustHandles="1" noChangeArrowheads="1" noChangeShapeType="1" noTextEdit="1"/>
              </p:cNvSpPr>
              <p:nvPr/>
            </p:nvSpPr>
            <p:spPr>
              <a:xfrm>
                <a:off x="799071" y="1548714"/>
                <a:ext cx="10033687" cy="3139321"/>
              </a:xfrm>
              <a:prstGeom prst="rect">
                <a:avLst/>
              </a:prstGeom>
              <a:blipFill rotWithShape="0">
                <a:blip r:embed="rId2"/>
                <a:stretch>
                  <a:fillRect l="-365" t="-971" r="-972" b="-2136"/>
                </a:stretch>
              </a:blipFill>
            </p:spPr>
            <p:txBody>
              <a:bodyPr/>
              <a:lstStyle/>
              <a:p>
                <a:r>
                  <a:rPr lang="el-GR">
                    <a:noFill/>
                  </a:rPr>
                  <a:t> </a:t>
                </a:r>
              </a:p>
            </p:txBody>
          </p:sp>
        </mc:Fallback>
      </mc:AlternateContent>
      <p:cxnSp>
        <p:nvCxnSpPr>
          <p:cNvPr id="5" name="Ευθύγραμμο βέλος σύνδεσης 4"/>
          <p:cNvCxnSpPr/>
          <p:nvPr/>
        </p:nvCxnSpPr>
        <p:spPr>
          <a:xfrm>
            <a:off x="9630032" y="2841375"/>
            <a:ext cx="148281" cy="0"/>
          </a:xfrm>
          <a:prstGeom prst="straightConnector1">
            <a:avLst/>
          </a:prstGeom>
          <a:ln>
            <a:solidFill>
              <a:schemeClr val="accent4">
                <a:lumMod val="40000"/>
                <a:lumOff val="60000"/>
                <a:alpha val="6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27078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65608" y="603315"/>
            <a:ext cx="7616858" cy="848413"/>
          </a:xfrm>
          <a:prstGeom prst="rect">
            <a:avLst/>
          </a:prstGeom>
          <a:noFill/>
        </p:spPr>
        <p:txBody>
          <a:bodyPr wrap="square" rtlCol="0">
            <a:spAutoFit/>
          </a:bodyPr>
          <a:lstStyle/>
          <a:p>
            <a:endParaRPr lang="el-GR" dirty="0"/>
          </a:p>
        </p:txBody>
      </p:sp>
      <p:sp>
        <p:nvSpPr>
          <p:cNvPr id="3" name="TextBox 2"/>
          <p:cNvSpPr txBox="1"/>
          <p:nvPr/>
        </p:nvSpPr>
        <p:spPr>
          <a:xfrm>
            <a:off x="3552800" y="735133"/>
            <a:ext cx="4629666" cy="584775"/>
          </a:xfrm>
          <a:prstGeom prst="rect">
            <a:avLst/>
          </a:prstGeom>
          <a:noFill/>
        </p:spPr>
        <p:txBody>
          <a:bodyPr wrap="square" rtlCol="0">
            <a:spAutoFit/>
          </a:bodyPr>
          <a:lstStyle/>
          <a:p>
            <a:r>
              <a:rPr lang="en-US" sz="3200" dirty="0" smtClean="0"/>
              <a:t>SPAECIAL THANKS TO :</a:t>
            </a:r>
            <a:endParaRPr lang="el-GR" sz="3200" dirty="0"/>
          </a:p>
        </p:txBody>
      </p:sp>
      <p:sp>
        <p:nvSpPr>
          <p:cNvPr id="5" name="TextBox 4"/>
          <p:cNvSpPr txBox="1"/>
          <p:nvPr/>
        </p:nvSpPr>
        <p:spPr>
          <a:xfrm>
            <a:off x="1644595" y="2141838"/>
            <a:ext cx="8446076" cy="1477328"/>
          </a:xfrm>
          <a:prstGeom prst="rect">
            <a:avLst/>
          </a:prstGeom>
          <a:noFill/>
        </p:spPr>
        <p:txBody>
          <a:bodyPr wrap="square" rtlCol="0">
            <a:spAutoFit/>
          </a:bodyPr>
          <a:lstStyle/>
          <a:p>
            <a:pPr marL="285750" indent="-285750">
              <a:buClr>
                <a:schemeClr val="accent4">
                  <a:lumMod val="40000"/>
                  <a:lumOff val="60000"/>
                </a:schemeClr>
              </a:buClr>
              <a:buFont typeface="Wingdings" panose="05000000000000000000" pitchFamily="2" charset="2"/>
              <a:buChar char="Ø"/>
            </a:pPr>
            <a:r>
              <a:rPr lang="pt-BR" dirty="0"/>
              <a:t>L. Alexopoulos, Associate Professor, </a:t>
            </a:r>
            <a:r>
              <a:rPr lang="pt-BR" dirty="0" smtClean="0"/>
              <a:t>NTUA and supervisor of this project</a:t>
            </a:r>
          </a:p>
          <a:p>
            <a:pPr>
              <a:buClr>
                <a:schemeClr val="accent4">
                  <a:lumMod val="40000"/>
                  <a:lumOff val="60000"/>
                </a:schemeClr>
              </a:buClr>
            </a:pPr>
            <a:endParaRPr lang="pt-BR" dirty="0" smtClean="0"/>
          </a:p>
          <a:p>
            <a:pPr marL="285750" indent="-285750">
              <a:buClr>
                <a:schemeClr val="accent4">
                  <a:lumMod val="40000"/>
                  <a:lumOff val="60000"/>
                </a:schemeClr>
              </a:buClr>
              <a:buFont typeface="Wingdings" panose="05000000000000000000" pitchFamily="2" charset="2"/>
              <a:buChar char="Ø"/>
            </a:pPr>
            <a:r>
              <a:rPr lang="pt-BR" dirty="0" smtClean="0"/>
              <a:t>E. Kanellis, </a:t>
            </a:r>
            <a:r>
              <a:rPr lang="en-US" dirty="0" smtClean="0"/>
              <a:t>diploma student, NTUA</a:t>
            </a:r>
          </a:p>
          <a:p>
            <a:pPr marL="285750" indent="-285750">
              <a:buClr>
                <a:schemeClr val="accent4">
                  <a:lumMod val="40000"/>
                  <a:lumOff val="60000"/>
                </a:schemeClr>
              </a:buClr>
              <a:buFont typeface="Wingdings" panose="05000000000000000000" pitchFamily="2" charset="2"/>
              <a:buChar char="Ø"/>
            </a:pPr>
            <a:endParaRPr lang="en-US" dirty="0"/>
          </a:p>
          <a:p>
            <a:pPr marL="285750" indent="-285750">
              <a:buClr>
                <a:schemeClr val="accent4">
                  <a:lumMod val="40000"/>
                  <a:lumOff val="60000"/>
                </a:schemeClr>
              </a:buClr>
              <a:buFont typeface="Wingdings" panose="05000000000000000000" pitchFamily="2" charset="2"/>
              <a:buChar char="Ø"/>
            </a:pPr>
            <a:r>
              <a:rPr lang="pt-BR" dirty="0" smtClean="0"/>
              <a:t>The other members of the Biolab </a:t>
            </a:r>
            <a:endParaRPr lang="pt-BR" dirty="0"/>
          </a:p>
        </p:txBody>
      </p:sp>
    </p:spTree>
    <p:extLst>
      <p:ext uri="{BB962C8B-B14F-4D97-AF65-F5344CB8AC3E}">
        <p14:creationId xmlns:p14="http://schemas.microsoft.com/office/powerpoint/2010/main" val="19763435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684212" y="549275"/>
            <a:ext cx="8534401" cy="865188"/>
          </a:xfrm>
        </p:spPr>
        <p:txBody>
          <a:bodyPr anchor="b">
            <a:normAutofit fontScale="90000"/>
          </a:bodyPr>
          <a:lstStyle/>
          <a:p>
            <a:pPr>
              <a:lnSpc>
                <a:spcPct val="250000"/>
              </a:lnSpc>
            </a:pPr>
            <a:r>
              <a:rPr lang="en-US" sz="4400" dirty="0" smtClean="0"/>
              <a:t>Presentation</a:t>
            </a:r>
            <a:r>
              <a:rPr lang="en-US" dirty="0" smtClean="0"/>
              <a:t> </a:t>
            </a:r>
            <a:r>
              <a:rPr lang="en-US" sz="4400" dirty="0" smtClean="0"/>
              <a:t>contents</a:t>
            </a:r>
            <a:endParaRPr lang="el-GR" sz="4400" dirty="0"/>
          </a:p>
        </p:txBody>
      </p:sp>
      <p:sp>
        <p:nvSpPr>
          <p:cNvPr id="3" name="Θέση κειμένου 2"/>
          <p:cNvSpPr>
            <a:spLocks noGrp="1"/>
          </p:cNvSpPr>
          <p:nvPr>
            <p:ph type="body" idx="1"/>
          </p:nvPr>
        </p:nvSpPr>
        <p:spPr>
          <a:xfrm>
            <a:off x="684212" y="1671638"/>
            <a:ext cx="8534401" cy="2628900"/>
          </a:xfrm>
        </p:spPr>
        <p:txBody>
          <a:bodyPr>
            <a:noAutofit/>
          </a:bodyPr>
          <a:lstStyle/>
          <a:p>
            <a:pPr marL="342900" indent="-342900">
              <a:buClr>
                <a:schemeClr val="accent4">
                  <a:lumMod val="40000"/>
                  <a:lumOff val="60000"/>
                </a:schemeClr>
              </a:buClr>
              <a:buFont typeface="+mj-lt"/>
              <a:buAutoNum type="arabicParenR"/>
            </a:pPr>
            <a:r>
              <a:rPr lang="en-US" sz="2800" dirty="0" smtClean="0">
                <a:solidFill>
                  <a:schemeClr val="tx1"/>
                </a:solidFill>
              </a:rPr>
              <a:t>INTRODUCTION TO THE PROBLEM</a:t>
            </a:r>
          </a:p>
          <a:p>
            <a:pPr marL="342900" indent="-342900">
              <a:buClr>
                <a:schemeClr val="accent4">
                  <a:lumMod val="40000"/>
                  <a:lumOff val="60000"/>
                </a:schemeClr>
              </a:buClr>
              <a:buFont typeface="+mj-lt"/>
              <a:buAutoNum type="arabicParenR"/>
            </a:pPr>
            <a:r>
              <a:rPr lang="en-US" sz="2800" dirty="0" smtClean="0">
                <a:solidFill>
                  <a:schemeClr val="tx1"/>
                </a:solidFill>
              </a:rPr>
              <a:t>STATE OF THE ART</a:t>
            </a:r>
          </a:p>
          <a:p>
            <a:pPr marL="342900" indent="-342900">
              <a:buClr>
                <a:schemeClr val="accent4">
                  <a:lumMod val="40000"/>
                  <a:lumOff val="60000"/>
                </a:schemeClr>
              </a:buClr>
              <a:buFont typeface="+mj-lt"/>
              <a:buAutoNum type="arabicParenR"/>
            </a:pPr>
            <a:r>
              <a:rPr lang="en-US" sz="2800" dirty="0" smtClean="0">
                <a:solidFill>
                  <a:schemeClr val="tx1"/>
                </a:solidFill>
              </a:rPr>
              <a:t>METHODOLOGY</a:t>
            </a:r>
          </a:p>
          <a:p>
            <a:pPr marL="342900" indent="-342900">
              <a:buClr>
                <a:schemeClr val="accent4">
                  <a:lumMod val="40000"/>
                  <a:lumOff val="60000"/>
                </a:schemeClr>
              </a:buClr>
              <a:buFont typeface="+mj-lt"/>
              <a:buAutoNum type="arabicParenR"/>
            </a:pPr>
            <a:r>
              <a:rPr lang="en-US" sz="2800" dirty="0" smtClean="0">
                <a:solidFill>
                  <a:schemeClr val="tx1"/>
                </a:solidFill>
              </a:rPr>
              <a:t>RESULTS</a:t>
            </a:r>
          </a:p>
          <a:p>
            <a:pPr marL="342900" indent="-342900">
              <a:buClr>
                <a:schemeClr val="accent4">
                  <a:lumMod val="40000"/>
                  <a:lumOff val="60000"/>
                </a:schemeClr>
              </a:buClr>
              <a:buFont typeface="+mj-lt"/>
              <a:buAutoNum type="arabicParenR"/>
            </a:pPr>
            <a:r>
              <a:rPr lang="en-US" sz="2800" dirty="0" smtClean="0">
                <a:solidFill>
                  <a:schemeClr val="tx1"/>
                </a:solidFill>
              </a:rPr>
              <a:t>CONCLUSIONS</a:t>
            </a:r>
            <a:endParaRPr lang="el-GR" sz="2800" dirty="0">
              <a:solidFill>
                <a:schemeClr val="tx1"/>
              </a:solidFill>
            </a:endParaRPr>
          </a:p>
        </p:txBody>
      </p:sp>
    </p:spTree>
    <p:extLst>
      <p:ext uri="{BB962C8B-B14F-4D97-AF65-F5344CB8AC3E}">
        <p14:creationId xmlns:p14="http://schemas.microsoft.com/office/powerpoint/2010/main" val="296569067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3901" y="4015486"/>
            <a:ext cx="8534400" cy="1507067"/>
          </a:xfrm>
        </p:spPr>
        <p:txBody>
          <a:bodyPr/>
          <a:lstStyle/>
          <a:p>
            <a:pPr algn="ctr"/>
            <a:r>
              <a:rPr lang="en-US" dirty="0" smtClean="0"/>
              <a:t>Questions, Comments, Observations</a:t>
            </a:r>
            <a:endParaRPr lang="en-GB" dirty="0"/>
          </a:p>
        </p:txBody>
      </p:sp>
      <p:sp>
        <p:nvSpPr>
          <p:cNvPr id="3" name="Content Placeholder 2"/>
          <p:cNvSpPr>
            <a:spLocks noGrp="1"/>
          </p:cNvSpPr>
          <p:nvPr>
            <p:ph idx="1"/>
          </p:nvPr>
        </p:nvSpPr>
        <p:spPr>
          <a:xfrm>
            <a:off x="4002160" y="995499"/>
            <a:ext cx="3757883" cy="1300130"/>
          </a:xfrm>
        </p:spPr>
        <p:txBody>
          <a:bodyPr>
            <a:noAutofit/>
          </a:bodyPr>
          <a:lstStyle/>
          <a:p>
            <a:pPr marL="0" indent="0">
              <a:buNone/>
            </a:pPr>
            <a:r>
              <a:rPr lang="en-US" sz="7200" b="1" dirty="0" smtClean="0">
                <a:solidFill>
                  <a:schemeClr val="accent4">
                    <a:lumMod val="40000"/>
                    <a:lumOff val="60000"/>
                  </a:schemeClr>
                </a:solidFill>
              </a:rPr>
              <a:t>THE END</a:t>
            </a:r>
            <a:endParaRPr lang="en-GB" sz="7200" b="1" dirty="0">
              <a:solidFill>
                <a:schemeClr val="accent4">
                  <a:lumMod val="40000"/>
                  <a:lumOff val="60000"/>
                </a:schemeClr>
              </a:solidFill>
            </a:endParaRPr>
          </a:p>
        </p:txBody>
      </p:sp>
      <p:sp>
        <p:nvSpPr>
          <p:cNvPr id="4" name="TextBox 3"/>
          <p:cNvSpPr txBox="1"/>
          <p:nvPr/>
        </p:nvSpPr>
        <p:spPr>
          <a:xfrm>
            <a:off x="2013436" y="2812942"/>
            <a:ext cx="7735330" cy="646331"/>
          </a:xfrm>
          <a:prstGeom prst="rect">
            <a:avLst/>
          </a:prstGeom>
          <a:noFill/>
        </p:spPr>
        <p:txBody>
          <a:bodyPr wrap="square" rtlCol="0">
            <a:spAutoFit/>
          </a:bodyPr>
          <a:lstStyle/>
          <a:p>
            <a:r>
              <a:rPr lang="en-US" sz="3600" dirty="0" smtClean="0"/>
              <a:t>THANK YOU FOR YOUR ATTENTION!</a:t>
            </a:r>
            <a:endParaRPr lang="el-GR" sz="3600" dirty="0"/>
          </a:p>
        </p:txBody>
      </p:sp>
    </p:spTree>
    <p:extLst>
      <p:ext uri="{BB962C8B-B14F-4D97-AF65-F5344CB8AC3E}">
        <p14:creationId xmlns:p14="http://schemas.microsoft.com/office/powerpoint/2010/main" val="40351240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9150" y="942975"/>
            <a:ext cx="4533900" cy="503237"/>
          </a:xfrm>
        </p:spPr>
        <p:txBody>
          <a:bodyPr anchor="b">
            <a:normAutofit fontScale="90000"/>
          </a:bodyPr>
          <a:lstStyle/>
          <a:p>
            <a:r>
              <a:rPr lang="en-US" dirty="0" smtClean="0"/>
              <a:t/>
            </a:r>
            <a:br>
              <a:rPr lang="en-US" dirty="0" smtClean="0"/>
            </a:br>
            <a:r>
              <a:rPr lang="en-US" dirty="0" smtClean="0"/>
              <a:t>What is nicotine?</a:t>
            </a:r>
            <a:endParaRPr lang="en-GB" dirty="0"/>
          </a:p>
        </p:txBody>
      </p:sp>
      <p:sp>
        <p:nvSpPr>
          <p:cNvPr id="3" name="Content Placeholder 2"/>
          <p:cNvSpPr>
            <a:spLocks noGrp="1"/>
          </p:cNvSpPr>
          <p:nvPr>
            <p:ph idx="1"/>
          </p:nvPr>
        </p:nvSpPr>
        <p:spPr>
          <a:xfrm>
            <a:off x="819150" y="1177925"/>
            <a:ext cx="10515600" cy="2822575"/>
          </a:xfrm>
        </p:spPr>
        <p:txBody>
          <a:bodyPr>
            <a:normAutofit/>
          </a:bodyPr>
          <a:lstStyle/>
          <a:p>
            <a:pPr>
              <a:buClr>
                <a:schemeClr val="accent4">
                  <a:lumMod val="40000"/>
                  <a:lumOff val="60000"/>
                </a:schemeClr>
              </a:buClr>
            </a:pPr>
            <a:r>
              <a:rPr lang="en-US" dirty="0" smtClean="0">
                <a:solidFill>
                  <a:schemeClr val="tx1"/>
                </a:solidFill>
              </a:rPr>
              <a:t>comes from the plant </a:t>
            </a:r>
            <a:r>
              <a:rPr lang="en-US" dirty="0" err="1" smtClean="0">
                <a:solidFill>
                  <a:schemeClr val="tx1"/>
                </a:solidFill>
              </a:rPr>
              <a:t>Nicotiana</a:t>
            </a:r>
            <a:r>
              <a:rPr lang="en-US" dirty="0" smtClean="0">
                <a:solidFill>
                  <a:schemeClr val="tx1"/>
                </a:solidFill>
              </a:rPr>
              <a:t> </a:t>
            </a:r>
            <a:r>
              <a:rPr lang="en-US" dirty="0" err="1" smtClean="0">
                <a:solidFill>
                  <a:schemeClr val="tx1"/>
                </a:solidFill>
              </a:rPr>
              <a:t>tabacum</a:t>
            </a:r>
            <a:r>
              <a:rPr lang="en-US" dirty="0" smtClean="0">
                <a:solidFill>
                  <a:schemeClr val="tx1"/>
                </a:solidFill>
              </a:rPr>
              <a:t>, </a:t>
            </a:r>
          </a:p>
          <a:p>
            <a:pPr>
              <a:buClr>
                <a:schemeClr val="accent4">
                  <a:lumMod val="40000"/>
                  <a:lumOff val="60000"/>
                </a:schemeClr>
              </a:buClr>
            </a:pPr>
            <a:r>
              <a:rPr lang="en-GB" dirty="0" smtClean="0">
                <a:solidFill>
                  <a:schemeClr val="tx1"/>
                </a:solidFill>
              </a:rPr>
              <a:t>one of the most potent alkaloids found in significant amounts in tobacco leaves, is also present in lower levels in potatoes, tomatoes and eggplants (below 10 </a:t>
            </a:r>
            <a:r>
              <a:rPr lang="el-GR" dirty="0" smtClean="0">
                <a:solidFill>
                  <a:schemeClr val="tx1"/>
                </a:solidFill>
              </a:rPr>
              <a:t>μ</a:t>
            </a:r>
            <a:r>
              <a:rPr lang="en-GB" dirty="0" smtClean="0">
                <a:solidFill>
                  <a:schemeClr val="tx1"/>
                </a:solidFill>
              </a:rPr>
              <a:t>g/kg) . </a:t>
            </a:r>
          </a:p>
          <a:p>
            <a:pPr>
              <a:buClr>
                <a:schemeClr val="accent4">
                  <a:lumMod val="40000"/>
                  <a:lumOff val="60000"/>
                </a:schemeClr>
              </a:buClr>
            </a:pPr>
            <a:r>
              <a:rPr lang="en-GB" dirty="0" smtClean="0">
                <a:solidFill>
                  <a:schemeClr val="tx1"/>
                </a:solidFill>
              </a:rPr>
              <a:t>Chemically</a:t>
            </a:r>
            <a:r>
              <a:rPr lang="en-GB" dirty="0">
                <a:solidFill>
                  <a:schemeClr val="tx1"/>
                </a:solidFill>
              </a:rPr>
              <a:t> </a:t>
            </a:r>
            <a:r>
              <a:rPr lang="en-GB" dirty="0" smtClean="0">
                <a:solidFill>
                  <a:schemeClr val="tx1"/>
                </a:solidFill>
              </a:rPr>
              <a:t>: a tertiary amine, is composed of pyridine and </a:t>
            </a:r>
            <a:r>
              <a:rPr lang="en-GB" dirty="0" err="1" smtClean="0">
                <a:solidFill>
                  <a:schemeClr val="tx1"/>
                </a:solidFill>
              </a:rPr>
              <a:t>pyrrolidine</a:t>
            </a:r>
            <a:r>
              <a:rPr lang="en-GB" dirty="0" smtClean="0">
                <a:solidFill>
                  <a:schemeClr val="tx1"/>
                </a:solidFill>
              </a:rPr>
              <a:t> rings. It exists as two enantiomers in tobacco, </a:t>
            </a:r>
            <a:r>
              <a:rPr lang="en-GB" dirty="0" err="1" smtClean="0">
                <a:solidFill>
                  <a:schemeClr val="tx1"/>
                </a:solidFill>
              </a:rPr>
              <a:t>levorotary</a:t>
            </a:r>
            <a:r>
              <a:rPr lang="en-GB" dirty="0" smtClean="0">
                <a:solidFill>
                  <a:schemeClr val="tx1"/>
                </a:solidFill>
              </a:rPr>
              <a:t> (S) enantiomer and </a:t>
            </a:r>
            <a:r>
              <a:rPr lang="en-GB" dirty="0" err="1" smtClean="0">
                <a:solidFill>
                  <a:schemeClr val="tx1"/>
                </a:solidFill>
              </a:rPr>
              <a:t>dextro</a:t>
            </a:r>
            <a:r>
              <a:rPr lang="en-GB" dirty="0" smtClean="0">
                <a:solidFill>
                  <a:schemeClr val="tx1"/>
                </a:solidFill>
              </a:rPr>
              <a:t> (R), with S being predominant (&gt;99%).1 (Figure 1.1). </a:t>
            </a:r>
            <a:endParaRPr lang="en-GB" dirty="0">
              <a:solidFill>
                <a:schemeClr val="tx1"/>
              </a:solidFill>
            </a:endParaRPr>
          </a:p>
        </p:txBody>
      </p:sp>
      <p:pic>
        <p:nvPicPr>
          <p:cNvPr id="4" name="Picture 3"/>
          <p:cNvPicPr>
            <a:picLocks noChangeAspect="1"/>
          </p:cNvPicPr>
          <p:nvPr/>
        </p:nvPicPr>
        <p:blipFill>
          <a:blip r:embed="rId2"/>
          <a:stretch>
            <a:fillRect/>
          </a:stretch>
        </p:blipFill>
        <p:spPr>
          <a:xfrm>
            <a:off x="2992137" y="3927475"/>
            <a:ext cx="6305550" cy="2320925"/>
          </a:xfrm>
          <a:prstGeom prst="rect">
            <a:avLst/>
          </a:prstGeom>
        </p:spPr>
      </p:pic>
      <p:sp>
        <p:nvSpPr>
          <p:cNvPr id="5" name="Title 1"/>
          <p:cNvSpPr txBox="1">
            <a:spLocks/>
          </p:cNvSpPr>
          <p:nvPr/>
        </p:nvSpPr>
        <p:spPr>
          <a:xfrm>
            <a:off x="4362450" y="6175375"/>
            <a:ext cx="4095750" cy="6826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000" dirty="0" smtClean="0"/>
              <a:t>Figure 1.1: </a:t>
            </a:r>
            <a:r>
              <a:rPr lang="en-GB" sz="2000" dirty="0" smtClean="0"/>
              <a:t>Enantiomers of nicotine.</a:t>
            </a:r>
            <a:endParaRPr lang="en-GB" sz="2000" dirty="0"/>
          </a:p>
        </p:txBody>
      </p:sp>
      <p:sp>
        <p:nvSpPr>
          <p:cNvPr id="7" name="TextBox 6"/>
          <p:cNvSpPr txBox="1"/>
          <p:nvPr/>
        </p:nvSpPr>
        <p:spPr>
          <a:xfrm>
            <a:off x="819150" y="218420"/>
            <a:ext cx="10116065" cy="707886"/>
          </a:xfrm>
          <a:prstGeom prst="rect">
            <a:avLst/>
          </a:prstGeom>
          <a:noFill/>
        </p:spPr>
        <p:txBody>
          <a:bodyPr wrap="square" rtlCol="0">
            <a:spAutoFit/>
          </a:bodyPr>
          <a:lstStyle/>
          <a:p>
            <a:r>
              <a:rPr lang="en-US" sz="4000" b="1" dirty="0" smtClean="0">
                <a:solidFill>
                  <a:schemeClr val="accent4">
                    <a:lumMod val="40000"/>
                    <a:lumOff val="60000"/>
                  </a:schemeClr>
                </a:solidFill>
              </a:rPr>
              <a:t>1) </a:t>
            </a:r>
            <a:r>
              <a:rPr lang="en-US" sz="4000" b="1" dirty="0" smtClean="0"/>
              <a:t>INTRODUCTION </a:t>
            </a:r>
            <a:r>
              <a:rPr lang="en-US" sz="4000" b="1" dirty="0"/>
              <a:t>TO THE PROBLEM</a:t>
            </a:r>
          </a:p>
        </p:txBody>
      </p:sp>
    </p:spTree>
    <p:extLst>
      <p:ext uri="{BB962C8B-B14F-4D97-AF65-F5344CB8AC3E}">
        <p14:creationId xmlns:p14="http://schemas.microsoft.com/office/powerpoint/2010/main" val="25251244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7656" y="249377"/>
            <a:ext cx="9185189" cy="717226"/>
          </a:xfrm>
        </p:spPr>
        <p:txBody>
          <a:bodyPr>
            <a:normAutofit fontScale="90000"/>
          </a:bodyPr>
          <a:lstStyle/>
          <a:p>
            <a:pPr algn="ctr"/>
            <a:r>
              <a:rPr lang="en-US" dirty="0" smtClean="0"/>
              <a:t>Nicotine content in the most desired tobacco products</a:t>
            </a:r>
            <a:endParaRPr lang="en-GB" dirty="0"/>
          </a:p>
        </p:txBody>
      </p:sp>
      <p:pic>
        <p:nvPicPr>
          <p:cNvPr id="4" name="Content Placeholder 3"/>
          <p:cNvPicPr>
            <a:picLocks noGrp="1" noChangeAspect="1"/>
          </p:cNvPicPr>
          <p:nvPr>
            <p:ph idx="1"/>
          </p:nvPr>
        </p:nvPicPr>
        <p:blipFill rotWithShape="1">
          <a:blip r:embed="rId2"/>
          <a:srcRect t="11299"/>
          <a:stretch/>
        </p:blipFill>
        <p:spPr>
          <a:xfrm>
            <a:off x="2781081" y="1664043"/>
            <a:ext cx="5138340" cy="4797962"/>
          </a:xfrm>
          <a:prstGeom prst="rect">
            <a:avLst/>
          </a:prstGeom>
        </p:spPr>
      </p:pic>
      <p:sp>
        <p:nvSpPr>
          <p:cNvPr id="3" name="TextBox 2"/>
          <p:cNvSpPr txBox="1"/>
          <p:nvPr/>
        </p:nvSpPr>
        <p:spPr>
          <a:xfrm>
            <a:off x="8023655" y="5815674"/>
            <a:ext cx="3492843" cy="646331"/>
          </a:xfrm>
          <a:prstGeom prst="rect">
            <a:avLst/>
          </a:prstGeom>
          <a:noFill/>
        </p:spPr>
        <p:txBody>
          <a:bodyPr wrap="square" rtlCol="0">
            <a:spAutoFit/>
          </a:bodyPr>
          <a:lstStyle/>
          <a:p>
            <a:r>
              <a:rPr lang="en-US" dirty="0" smtClean="0"/>
              <a:t>Figure 1.2 : Mainly sources of Nicotine</a:t>
            </a:r>
            <a:endParaRPr lang="el-GR" dirty="0"/>
          </a:p>
        </p:txBody>
      </p:sp>
    </p:spTree>
    <p:extLst>
      <p:ext uri="{BB962C8B-B14F-4D97-AF65-F5344CB8AC3E}">
        <p14:creationId xmlns:p14="http://schemas.microsoft.com/office/powerpoint/2010/main" val="37199333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2924" y="175557"/>
            <a:ext cx="4993433" cy="894508"/>
          </a:xfrm>
        </p:spPr>
        <p:txBody>
          <a:bodyPr>
            <a:normAutofit fontScale="90000"/>
          </a:bodyPr>
          <a:lstStyle/>
          <a:p>
            <a:r>
              <a:rPr lang="en-US" dirty="0" smtClean="0"/>
              <a:t>Smoking in Numbers</a:t>
            </a:r>
            <a:endParaRPr lang="en-GB" dirty="0"/>
          </a:p>
        </p:txBody>
      </p:sp>
      <p:pic>
        <p:nvPicPr>
          <p:cNvPr id="4" name="Content Placeholder 3"/>
          <p:cNvPicPr>
            <a:picLocks noGrp="1" noChangeAspect="1"/>
          </p:cNvPicPr>
          <p:nvPr>
            <p:ph idx="1"/>
          </p:nvPr>
        </p:nvPicPr>
        <p:blipFill>
          <a:blip r:embed="rId2"/>
          <a:stretch>
            <a:fillRect/>
          </a:stretch>
        </p:blipFill>
        <p:spPr>
          <a:xfrm>
            <a:off x="6778171" y="1993395"/>
            <a:ext cx="4766477" cy="4161135"/>
          </a:xfrm>
          <a:prstGeom prst="rect">
            <a:avLst/>
          </a:prstGeom>
        </p:spPr>
      </p:pic>
      <p:pic>
        <p:nvPicPr>
          <p:cNvPr id="5" name="Picture 4"/>
          <p:cNvPicPr>
            <a:picLocks noChangeAspect="1"/>
          </p:cNvPicPr>
          <p:nvPr/>
        </p:nvPicPr>
        <p:blipFill>
          <a:blip r:embed="rId3"/>
          <a:stretch>
            <a:fillRect/>
          </a:stretch>
        </p:blipFill>
        <p:spPr>
          <a:xfrm>
            <a:off x="592924" y="2245423"/>
            <a:ext cx="5528535" cy="3902495"/>
          </a:xfrm>
          <a:prstGeom prst="rect">
            <a:avLst/>
          </a:prstGeom>
        </p:spPr>
      </p:pic>
      <p:sp>
        <p:nvSpPr>
          <p:cNvPr id="3" name="TextBox 2"/>
          <p:cNvSpPr txBox="1"/>
          <p:nvPr/>
        </p:nvSpPr>
        <p:spPr>
          <a:xfrm>
            <a:off x="592924" y="1069211"/>
            <a:ext cx="9840686" cy="923330"/>
          </a:xfrm>
          <a:prstGeom prst="rect">
            <a:avLst/>
          </a:prstGeom>
          <a:noFill/>
        </p:spPr>
        <p:txBody>
          <a:bodyPr wrap="square" rtlCol="0">
            <a:spAutoFit/>
          </a:bodyPr>
          <a:lstStyle/>
          <a:p>
            <a:pPr marL="285750" indent="-285750">
              <a:buClr>
                <a:schemeClr val="accent4">
                  <a:lumMod val="40000"/>
                  <a:lumOff val="60000"/>
                </a:schemeClr>
              </a:buClr>
              <a:buFont typeface="Wingdings" panose="05000000000000000000" pitchFamily="2" charset="2"/>
              <a:buChar char="Ø"/>
            </a:pPr>
            <a:r>
              <a:rPr lang="en-US" dirty="0" smtClean="0"/>
              <a:t>At least 1,1 billion people in 2019</a:t>
            </a:r>
          </a:p>
          <a:p>
            <a:pPr marL="285750" indent="-285750">
              <a:buClr>
                <a:schemeClr val="accent4">
                  <a:lumMod val="40000"/>
                  <a:lumOff val="60000"/>
                </a:schemeClr>
              </a:buClr>
              <a:buFont typeface="Wingdings" panose="05000000000000000000" pitchFamily="2" charset="2"/>
              <a:buChar char="Ø"/>
            </a:pPr>
            <a:r>
              <a:rPr lang="en-US" dirty="0" smtClean="0"/>
              <a:t>1 Death per 0,8 to 1,1 million cigarettes</a:t>
            </a:r>
          </a:p>
          <a:p>
            <a:pPr marL="285750" indent="-285750">
              <a:buClr>
                <a:schemeClr val="accent4">
                  <a:lumMod val="40000"/>
                  <a:lumOff val="60000"/>
                </a:schemeClr>
              </a:buClr>
              <a:buFont typeface="Wingdings" panose="05000000000000000000" pitchFamily="2" charset="2"/>
              <a:buChar char="Ø"/>
            </a:pPr>
            <a:r>
              <a:rPr lang="en-US" dirty="0" smtClean="0"/>
              <a:t>People with stress </a:t>
            </a:r>
            <a:r>
              <a:rPr lang="en-US" dirty="0"/>
              <a:t>and other psychiatric </a:t>
            </a:r>
            <a:r>
              <a:rPr lang="en-US" dirty="0" smtClean="0"/>
              <a:t>diagnosis have higher smoking prevalence</a:t>
            </a:r>
            <a:endParaRPr lang="el-GR" dirty="0"/>
          </a:p>
        </p:txBody>
      </p:sp>
      <p:sp>
        <p:nvSpPr>
          <p:cNvPr id="6" name="TextBox 5"/>
          <p:cNvSpPr txBox="1"/>
          <p:nvPr/>
        </p:nvSpPr>
        <p:spPr>
          <a:xfrm>
            <a:off x="592924" y="6147918"/>
            <a:ext cx="5205820" cy="369332"/>
          </a:xfrm>
          <a:prstGeom prst="rect">
            <a:avLst/>
          </a:prstGeom>
          <a:noFill/>
        </p:spPr>
        <p:txBody>
          <a:bodyPr wrap="square" rtlCol="0">
            <a:spAutoFit/>
          </a:bodyPr>
          <a:lstStyle/>
          <a:p>
            <a:r>
              <a:rPr lang="en-US" dirty="0" smtClean="0"/>
              <a:t>Figure 1.3 : Death rate from smoking on 2019</a:t>
            </a:r>
            <a:endParaRPr lang="el-GR" dirty="0"/>
          </a:p>
        </p:txBody>
      </p:sp>
      <p:sp>
        <p:nvSpPr>
          <p:cNvPr id="7" name="TextBox 6"/>
          <p:cNvSpPr txBox="1"/>
          <p:nvPr/>
        </p:nvSpPr>
        <p:spPr>
          <a:xfrm>
            <a:off x="6778171" y="6154530"/>
            <a:ext cx="4868562" cy="369332"/>
          </a:xfrm>
          <a:prstGeom prst="rect">
            <a:avLst/>
          </a:prstGeom>
          <a:noFill/>
        </p:spPr>
        <p:txBody>
          <a:bodyPr wrap="square" rtlCol="0">
            <a:spAutoFit/>
          </a:bodyPr>
          <a:lstStyle/>
          <a:p>
            <a:r>
              <a:rPr lang="en-US" dirty="0" smtClean="0"/>
              <a:t>Figure 1.4 : </a:t>
            </a:r>
            <a:r>
              <a:rPr lang="en-US" dirty="0"/>
              <a:t>European consumption in 2019</a:t>
            </a:r>
            <a:endParaRPr lang="el-GR" dirty="0"/>
          </a:p>
        </p:txBody>
      </p:sp>
    </p:spTree>
    <p:extLst>
      <p:ext uri="{BB962C8B-B14F-4D97-AF65-F5344CB8AC3E}">
        <p14:creationId xmlns:p14="http://schemas.microsoft.com/office/powerpoint/2010/main" val="32661088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6649" y="195417"/>
            <a:ext cx="9349021" cy="763879"/>
          </a:xfrm>
        </p:spPr>
        <p:txBody>
          <a:bodyPr>
            <a:normAutofit fontScale="90000"/>
          </a:bodyPr>
          <a:lstStyle/>
          <a:p>
            <a:r>
              <a:rPr lang="en-US" dirty="0" smtClean="0"/>
              <a:t>NICOTINE’S “happiness”… just biochemistry</a:t>
            </a:r>
            <a:endParaRPr lang="en-GB" dirty="0"/>
          </a:p>
        </p:txBody>
      </p:sp>
      <p:sp>
        <p:nvSpPr>
          <p:cNvPr id="4" name="Content Placeholder 3"/>
          <p:cNvSpPr>
            <a:spLocks noGrp="1"/>
          </p:cNvSpPr>
          <p:nvPr>
            <p:ph idx="1"/>
          </p:nvPr>
        </p:nvSpPr>
        <p:spPr>
          <a:xfrm>
            <a:off x="98854" y="1070920"/>
            <a:ext cx="4740686" cy="5171260"/>
          </a:xfrm>
        </p:spPr>
        <p:txBody>
          <a:bodyPr>
            <a:noAutofit/>
          </a:bodyPr>
          <a:lstStyle/>
          <a:p>
            <a:pPr lvl="1">
              <a:buClr>
                <a:schemeClr val="accent4">
                  <a:lumMod val="40000"/>
                  <a:lumOff val="60000"/>
                </a:schemeClr>
              </a:buClr>
            </a:pPr>
            <a:r>
              <a:rPr lang="en-GB" sz="1700" dirty="0" smtClean="0">
                <a:solidFill>
                  <a:schemeClr val="tx1"/>
                </a:solidFill>
              </a:rPr>
              <a:t>The nicotine from tobacco smoke is rapidly absorbed into the small airways and alveoli of the lungs, and then immediately enters and circulates in the blood. </a:t>
            </a:r>
            <a:endParaRPr lang="en-GB" sz="1700" dirty="0">
              <a:solidFill>
                <a:schemeClr val="tx1"/>
              </a:solidFill>
            </a:endParaRPr>
          </a:p>
          <a:p>
            <a:pPr lvl="1">
              <a:buClr>
                <a:schemeClr val="accent4">
                  <a:lumMod val="40000"/>
                  <a:lumOff val="60000"/>
                </a:schemeClr>
              </a:buClr>
            </a:pPr>
            <a:r>
              <a:rPr lang="en-GB" sz="1700" dirty="0" smtClean="0">
                <a:solidFill>
                  <a:schemeClr val="tx1"/>
                </a:solidFill>
              </a:rPr>
              <a:t> The large surface area of the alveoli and the small airways in the lungs, along with the lung fluid (pH 7.4), facilitate rapid absorption of high amounts of nicotine by the membranes. </a:t>
            </a:r>
          </a:p>
          <a:p>
            <a:pPr lvl="1">
              <a:buClr>
                <a:schemeClr val="accent4">
                  <a:lumMod val="40000"/>
                  <a:lumOff val="60000"/>
                </a:schemeClr>
              </a:buClr>
            </a:pPr>
            <a:r>
              <a:rPr lang="en-GB" sz="1700" dirty="0" smtClean="0">
                <a:solidFill>
                  <a:schemeClr val="tx1"/>
                </a:solidFill>
              </a:rPr>
              <a:t>Nicotine, after entering pulmonary circulation, rapidly enters the brain and then stereo-selectively binds to the nicotinic cholinergic receptors (</a:t>
            </a:r>
            <a:r>
              <a:rPr lang="en-GB" sz="1700" dirty="0" err="1" smtClean="0">
                <a:solidFill>
                  <a:schemeClr val="tx1"/>
                </a:solidFill>
              </a:rPr>
              <a:t>nAChRs</a:t>
            </a:r>
            <a:r>
              <a:rPr lang="en-GB" sz="1700" dirty="0" smtClean="0">
                <a:solidFill>
                  <a:schemeClr val="tx1"/>
                </a:solidFill>
              </a:rPr>
              <a:t>). </a:t>
            </a:r>
          </a:p>
          <a:p>
            <a:pPr lvl="1">
              <a:buClr>
                <a:schemeClr val="accent4">
                  <a:lumMod val="40000"/>
                  <a:lumOff val="60000"/>
                </a:schemeClr>
              </a:buClr>
            </a:pPr>
            <a:r>
              <a:rPr lang="en-GB" sz="1700" dirty="0" smtClean="0">
                <a:solidFill>
                  <a:schemeClr val="tx1"/>
                </a:solidFill>
              </a:rPr>
              <a:t>Stimulation of these receptors releases various neurotransmitters, including </a:t>
            </a:r>
            <a:r>
              <a:rPr lang="en-GB" sz="1700" b="1" u="sng" dirty="0" smtClean="0">
                <a:solidFill>
                  <a:schemeClr val="tx1"/>
                </a:solidFill>
              </a:rPr>
              <a:t>dopamine</a:t>
            </a:r>
            <a:endParaRPr lang="en-GB" sz="1700" b="1" u="sng" dirty="0">
              <a:solidFill>
                <a:schemeClr val="tx1"/>
              </a:solidFill>
            </a:endParaRPr>
          </a:p>
        </p:txBody>
      </p:sp>
      <p:pic>
        <p:nvPicPr>
          <p:cNvPr id="1026" name="Picture 2" descr="nAChR channel closed and open, ligand binding (ACh or nicotine), and... |  Download Scientific Diagra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32481" y="967016"/>
            <a:ext cx="4823844" cy="472875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053886" y="5919014"/>
            <a:ext cx="4316627" cy="646331"/>
          </a:xfrm>
          <a:prstGeom prst="rect">
            <a:avLst/>
          </a:prstGeom>
          <a:noFill/>
        </p:spPr>
        <p:txBody>
          <a:bodyPr wrap="square" rtlCol="0">
            <a:spAutoFit/>
          </a:bodyPr>
          <a:lstStyle/>
          <a:p>
            <a:r>
              <a:rPr lang="en-US" dirty="0" smtClean="0"/>
              <a:t>Figure 1.5 : Nicotine’s “Happiness” Mechanism</a:t>
            </a:r>
            <a:endParaRPr lang="el-GR" dirty="0"/>
          </a:p>
        </p:txBody>
      </p:sp>
    </p:spTree>
    <p:extLst>
      <p:ext uri="{BB962C8B-B14F-4D97-AF65-F5344CB8AC3E}">
        <p14:creationId xmlns:p14="http://schemas.microsoft.com/office/powerpoint/2010/main" val="39251980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0302" y="1104091"/>
            <a:ext cx="10338487" cy="670573"/>
          </a:xfrm>
        </p:spPr>
        <p:txBody>
          <a:bodyPr>
            <a:normAutofit fontScale="90000"/>
          </a:bodyPr>
          <a:lstStyle/>
          <a:p>
            <a:r>
              <a:rPr lang="en-US" dirty="0" smtClean="0"/>
              <a:t>According to reports Nicotine has benefits…</a:t>
            </a:r>
            <a:endParaRPr lang="en-GB" dirty="0"/>
          </a:p>
        </p:txBody>
      </p:sp>
      <p:sp>
        <p:nvSpPr>
          <p:cNvPr id="7" name="TextBox 6"/>
          <p:cNvSpPr txBox="1"/>
          <p:nvPr/>
        </p:nvSpPr>
        <p:spPr>
          <a:xfrm>
            <a:off x="555172" y="1774664"/>
            <a:ext cx="10763618" cy="3416320"/>
          </a:xfrm>
          <a:prstGeom prst="rect">
            <a:avLst/>
          </a:prstGeom>
          <a:noFill/>
        </p:spPr>
        <p:txBody>
          <a:bodyPr wrap="square" rtlCol="0">
            <a:spAutoFit/>
          </a:bodyPr>
          <a:lstStyle/>
          <a:p>
            <a:pPr marL="742950" lvl="1" indent="-285750">
              <a:buClr>
                <a:schemeClr val="accent4">
                  <a:lumMod val="40000"/>
                  <a:lumOff val="60000"/>
                </a:schemeClr>
              </a:buClr>
              <a:buFont typeface="Wingdings" panose="05000000000000000000" pitchFamily="2" charset="2"/>
              <a:buChar char="Ø"/>
            </a:pPr>
            <a:r>
              <a:rPr lang="en-GB" dirty="0"/>
              <a:t>S</a:t>
            </a:r>
            <a:r>
              <a:rPr lang="en-GB" dirty="0" smtClean="0"/>
              <a:t>ome papers have shown its protective role in patients with brain disorders such as Parkinson’s, Alzheimer’s, and schizophrenia.</a:t>
            </a:r>
          </a:p>
          <a:p>
            <a:pPr lvl="1"/>
            <a:endParaRPr lang="en-GB" dirty="0" smtClean="0"/>
          </a:p>
          <a:p>
            <a:pPr marL="742950" lvl="1" indent="-285750">
              <a:buClr>
                <a:schemeClr val="accent4">
                  <a:lumMod val="40000"/>
                  <a:lumOff val="60000"/>
                </a:schemeClr>
              </a:buClr>
              <a:buFont typeface="Wingdings" panose="05000000000000000000" pitchFamily="2" charset="2"/>
              <a:buChar char="Ø"/>
            </a:pPr>
            <a:r>
              <a:rPr lang="en-GB" dirty="0" smtClean="0"/>
              <a:t>Some reports demonstrated that the transdermal administration of nicotine resulted in improvements in attention and information processing by Down’s syndrome patients, when compared to healthy controls.</a:t>
            </a:r>
          </a:p>
          <a:p>
            <a:pPr marL="742950" lvl="1" indent="-285750">
              <a:buClr>
                <a:schemeClr val="accent4">
                  <a:lumMod val="40000"/>
                  <a:lumOff val="60000"/>
                </a:schemeClr>
              </a:buClr>
              <a:buFont typeface="Wingdings" panose="05000000000000000000" pitchFamily="2" charset="2"/>
              <a:buChar char="Ø"/>
            </a:pPr>
            <a:endParaRPr lang="en-GB" dirty="0"/>
          </a:p>
          <a:p>
            <a:pPr marL="742950" lvl="1" indent="-285750">
              <a:buClr>
                <a:schemeClr val="accent4">
                  <a:lumMod val="40000"/>
                  <a:lumOff val="60000"/>
                </a:schemeClr>
              </a:buClr>
              <a:buFont typeface="Wingdings" panose="05000000000000000000" pitchFamily="2" charset="2"/>
              <a:buChar char="Ø"/>
            </a:pPr>
            <a:r>
              <a:rPr lang="en-GB" dirty="0" smtClean="0"/>
              <a:t>Researchers have also found that the chronic administration of nicotine might be beneficial to patients with dementia, where it acts as a cognitive enhancer.</a:t>
            </a:r>
          </a:p>
          <a:p>
            <a:pPr marL="742950" lvl="1" indent="-285750">
              <a:buClr>
                <a:schemeClr val="accent4">
                  <a:lumMod val="40000"/>
                  <a:lumOff val="60000"/>
                </a:schemeClr>
              </a:buClr>
              <a:buFont typeface="Wingdings" panose="05000000000000000000" pitchFamily="2" charset="2"/>
              <a:buChar char="Ø"/>
            </a:pPr>
            <a:endParaRPr lang="en-GB" dirty="0" smtClean="0"/>
          </a:p>
          <a:p>
            <a:pPr marL="742950" lvl="1" indent="-285750">
              <a:buClr>
                <a:schemeClr val="accent4">
                  <a:lumMod val="40000"/>
                  <a:lumOff val="60000"/>
                </a:schemeClr>
              </a:buClr>
              <a:buFont typeface="Wingdings" panose="05000000000000000000" pitchFamily="2" charset="2"/>
              <a:buChar char="Ø"/>
            </a:pPr>
            <a:r>
              <a:rPr lang="en-GB" dirty="0" smtClean="0"/>
              <a:t>These beneficial effects of nicotine might be due to its antioxidant mechanism that is primarily related to the presence of free iron</a:t>
            </a:r>
            <a:endParaRPr lang="en-GB" dirty="0"/>
          </a:p>
        </p:txBody>
      </p:sp>
      <p:sp>
        <p:nvSpPr>
          <p:cNvPr id="3" name="TextBox 2"/>
          <p:cNvSpPr txBox="1"/>
          <p:nvPr/>
        </p:nvSpPr>
        <p:spPr>
          <a:xfrm>
            <a:off x="980303" y="247135"/>
            <a:ext cx="9234616" cy="707886"/>
          </a:xfrm>
          <a:prstGeom prst="rect">
            <a:avLst/>
          </a:prstGeom>
          <a:noFill/>
        </p:spPr>
        <p:txBody>
          <a:bodyPr wrap="square" rtlCol="0">
            <a:spAutoFit/>
          </a:bodyPr>
          <a:lstStyle/>
          <a:p>
            <a:pPr lvl="0"/>
            <a:r>
              <a:rPr lang="en-US" sz="4000" b="1" dirty="0" smtClean="0">
                <a:solidFill>
                  <a:srgbClr val="6A9E1F">
                    <a:lumMod val="40000"/>
                    <a:lumOff val="60000"/>
                  </a:srgbClr>
                </a:solidFill>
              </a:rPr>
              <a:t>2) </a:t>
            </a:r>
            <a:r>
              <a:rPr lang="en-US" sz="4000" b="1" dirty="0" smtClean="0">
                <a:solidFill>
                  <a:prstClr val="white"/>
                </a:solidFill>
              </a:rPr>
              <a:t>STATE OF THE ART</a:t>
            </a:r>
            <a:endParaRPr lang="en-US" sz="4000" b="1" dirty="0">
              <a:solidFill>
                <a:prstClr val="white"/>
              </a:solidFill>
            </a:endParaRPr>
          </a:p>
        </p:txBody>
      </p:sp>
    </p:spTree>
    <p:extLst>
      <p:ext uri="{BB962C8B-B14F-4D97-AF65-F5344CB8AC3E}">
        <p14:creationId xmlns:p14="http://schemas.microsoft.com/office/powerpoint/2010/main" val="5295163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5589" y="142243"/>
            <a:ext cx="7703219" cy="1325563"/>
          </a:xfrm>
        </p:spPr>
        <p:txBody>
          <a:bodyPr>
            <a:normAutofit/>
          </a:bodyPr>
          <a:lstStyle/>
          <a:p>
            <a:r>
              <a:rPr lang="en-US" sz="3200" dirty="0" smtClean="0"/>
              <a:t>…AND OF COURSE DRAWBACKS</a:t>
            </a:r>
            <a:endParaRPr lang="en-GB" sz="3200" dirty="0"/>
          </a:p>
        </p:txBody>
      </p:sp>
      <p:sp>
        <p:nvSpPr>
          <p:cNvPr id="4" name="Content Placeholder 2"/>
          <p:cNvSpPr txBox="1">
            <a:spLocks/>
          </p:cNvSpPr>
          <p:nvPr/>
        </p:nvSpPr>
        <p:spPr>
          <a:xfrm>
            <a:off x="955589" y="1332050"/>
            <a:ext cx="9259974" cy="4351338"/>
          </a:xfrm>
          <a:prstGeom prst="rect">
            <a:avLst/>
          </a:prstGeom>
        </p:spPr>
        <p:txBody>
          <a:bodyPr vert="horz" lIns="91440" tIns="45720" rIns="91440" bIns="45720" rtlCol="0">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buClr>
                <a:schemeClr val="accent4">
                  <a:lumMod val="40000"/>
                  <a:lumOff val="60000"/>
                </a:schemeClr>
              </a:buClr>
              <a:buFont typeface="Wingdings" panose="05000000000000000000" pitchFamily="2" charset="2"/>
              <a:buChar char="Ø"/>
            </a:pPr>
            <a:r>
              <a:rPr lang="en-GB" sz="3300" dirty="0" smtClean="0"/>
              <a:t>Unlikely most people think, nicotine is not associated to cancer. Other ingredients in tobacco products are carcinogenic and harmful. Nicotine’s primary side effect is addiction.</a:t>
            </a:r>
          </a:p>
          <a:p>
            <a:pPr>
              <a:lnSpc>
                <a:spcPct val="100000"/>
              </a:lnSpc>
              <a:spcBef>
                <a:spcPts val="0"/>
              </a:spcBef>
              <a:buClr>
                <a:schemeClr val="accent4">
                  <a:lumMod val="40000"/>
                  <a:lumOff val="60000"/>
                </a:schemeClr>
              </a:buClr>
              <a:buFont typeface="Wingdings" panose="05000000000000000000" pitchFamily="2" charset="2"/>
              <a:buChar char="Ø"/>
            </a:pPr>
            <a:endParaRPr lang="en-GB" sz="3300" dirty="0" smtClean="0"/>
          </a:p>
          <a:p>
            <a:pPr>
              <a:lnSpc>
                <a:spcPct val="100000"/>
              </a:lnSpc>
              <a:spcBef>
                <a:spcPts val="0"/>
              </a:spcBef>
              <a:buClr>
                <a:schemeClr val="accent4">
                  <a:lumMod val="40000"/>
                  <a:lumOff val="60000"/>
                </a:schemeClr>
              </a:buClr>
              <a:buFont typeface="Wingdings" panose="05000000000000000000" pitchFamily="2" charset="2"/>
              <a:buChar char="Ø"/>
            </a:pPr>
            <a:r>
              <a:rPr lang="en-GB" sz="3300" dirty="0" smtClean="0"/>
              <a:t>Although nicotine has its own potential side effects. </a:t>
            </a:r>
          </a:p>
          <a:p>
            <a:pPr>
              <a:lnSpc>
                <a:spcPct val="100000"/>
              </a:lnSpc>
              <a:spcBef>
                <a:spcPts val="0"/>
              </a:spcBef>
              <a:buClr>
                <a:schemeClr val="accent4">
                  <a:lumMod val="40000"/>
                  <a:lumOff val="60000"/>
                </a:schemeClr>
              </a:buClr>
              <a:buFont typeface="Wingdings" panose="05000000000000000000" pitchFamily="2" charset="2"/>
              <a:buChar char="Ø"/>
            </a:pPr>
            <a:endParaRPr lang="en-GB" sz="3300" dirty="0">
              <a:solidFill>
                <a:prstClr val="black"/>
              </a:solidFill>
            </a:endParaRPr>
          </a:p>
          <a:p>
            <a:pPr>
              <a:lnSpc>
                <a:spcPct val="100000"/>
              </a:lnSpc>
              <a:spcBef>
                <a:spcPts val="0"/>
              </a:spcBef>
              <a:buClr>
                <a:schemeClr val="accent4">
                  <a:lumMod val="40000"/>
                  <a:lumOff val="60000"/>
                </a:schemeClr>
              </a:buClr>
              <a:buFont typeface="Wingdings" panose="05000000000000000000" pitchFamily="2" charset="2"/>
              <a:buChar char="Ø"/>
            </a:pPr>
            <a:r>
              <a:rPr lang="en-GB" sz="3300" dirty="0" smtClean="0"/>
              <a:t>Smoke </a:t>
            </a:r>
            <a:r>
              <a:rPr lang="en-GB" sz="3300" dirty="0"/>
              <a:t>is a complex mixture of more than 4700 chemical compounds including free </a:t>
            </a:r>
            <a:r>
              <a:rPr lang="en-GB" sz="3300" dirty="0" smtClean="0"/>
              <a:t>radicals and </a:t>
            </a:r>
            <a:r>
              <a:rPr lang="en-GB" sz="3300" dirty="0"/>
              <a:t>oxidants. </a:t>
            </a:r>
            <a:endParaRPr lang="en-GB" sz="3300" dirty="0" smtClean="0"/>
          </a:p>
          <a:p>
            <a:pPr>
              <a:lnSpc>
                <a:spcPct val="100000"/>
              </a:lnSpc>
              <a:spcBef>
                <a:spcPts val="0"/>
              </a:spcBef>
              <a:buClr>
                <a:schemeClr val="accent4">
                  <a:lumMod val="40000"/>
                  <a:lumOff val="60000"/>
                </a:schemeClr>
              </a:buClr>
              <a:buFont typeface="Wingdings" panose="05000000000000000000" pitchFamily="2" charset="2"/>
              <a:buChar char="Ø"/>
            </a:pPr>
            <a:endParaRPr lang="en-GB" sz="3300" dirty="0"/>
          </a:p>
          <a:p>
            <a:pPr>
              <a:lnSpc>
                <a:spcPct val="100000"/>
              </a:lnSpc>
              <a:spcBef>
                <a:spcPts val="0"/>
              </a:spcBef>
              <a:buClr>
                <a:schemeClr val="accent4">
                  <a:lumMod val="40000"/>
                  <a:lumOff val="60000"/>
                </a:schemeClr>
              </a:buClr>
              <a:buFont typeface="Wingdings" panose="05000000000000000000" pitchFamily="2" charset="2"/>
              <a:buChar char="Ø"/>
            </a:pPr>
            <a:r>
              <a:rPr lang="en-GB" sz="3300" dirty="0" smtClean="0"/>
              <a:t>Toxicity </a:t>
            </a:r>
            <a:r>
              <a:rPr lang="en-GB" sz="3300" dirty="0"/>
              <a:t>exhibited by cigarette smoke may be due to combined action of </a:t>
            </a:r>
            <a:r>
              <a:rPr lang="en-GB" sz="3300" dirty="0" smtClean="0"/>
              <a:t>these compounds </a:t>
            </a:r>
            <a:r>
              <a:rPr lang="en-GB" sz="3300" dirty="0"/>
              <a:t>inducing many cellular processes mediated through reactive oxygen species (ROS</a:t>
            </a:r>
            <a:r>
              <a:rPr lang="en-GB" sz="3300" dirty="0" smtClean="0"/>
              <a:t>). Major </a:t>
            </a:r>
            <a:r>
              <a:rPr lang="en-GB" sz="3300" dirty="0"/>
              <a:t>player probably nicotine as it is present in tobacco, in higher concentrations. </a:t>
            </a:r>
            <a:endParaRPr lang="en-GB" sz="3300" dirty="0" smtClean="0"/>
          </a:p>
          <a:p>
            <a:pPr>
              <a:lnSpc>
                <a:spcPct val="100000"/>
              </a:lnSpc>
              <a:spcBef>
                <a:spcPts val="0"/>
              </a:spcBef>
              <a:buClr>
                <a:schemeClr val="accent4">
                  <a:lumMod val="40000"/>
                  <a:lumOff val="60000"/>
                </a:schemeClr>
              </a:buClr>
              <a:buFont typeface="Wingdings" panose="05000000000000000000" pitchFamily="2" charset="2"/>
              <a:buChar char="Ø"/>
            </a:pPr>
            <a:endParaRPr lang="en-GB" sz="3300" dirty="0"/>
          </a:p>
          <a:p>
            <a:pPr>
              <a:lnSpc>
                <a:spcPct val="100000"/>
              </a:lnSpc>
              <a:spcBef>
                <a:spcPts val="0"/>
              </a:spcBef>
              <a:buClr>
                <a:schemeClr val="accent4">
                  <a:lumMod val="40000"/>
                  <a:lumOff val="60000"/>
                </a:schemeClr>
              </a:buClr>
              <a:buFont typeface="Wingdings" panose="05000000000000000000" pitchFamily="2" charset="2"/>
              <a:buChar char="Ø"/>
            </a:pPr>
            <a:r>
              <a:rPr lang="en-GB" sz="3300" dirty="0" smtClean="0"/>
              <a:t>The compounds that </a:t>
            </a:r>
            <a:r>
              <a:rPr lang="en-GB" sz="3300" dirty="0"/>
              <a:t>induce intracellular oxidative stress recognized as the important agents involved in the </a:t>
            </a:r>
            <a:r>
              <a:rPr lang="en-GB" sz="3300" dirty="0" smtClean="0"/>
              <a:t>damage of </a:t>
            </a:r>
            <a:r>
              <a:rPr lang="en-GB" sz="3300" dirty="0"/>
              <a:t>biological molecules</a:t>
            </a:r>
            <a:r>
              <a:rPr lang="en-GB" sz="3300" dirty="0" smtClean="0"/>
              <a:t>.</a:t>
            </a:r>
          </a:p>
          <a:p>
            <a:pPr>
              <a:lnSpc>
                <a:spcPct val="100000"/>
              </a:lnSpc>
              <a:spcBef>
                <a:spcPts val="0"/>
              </a:spcBef>
              <a:buClr>
                <a:schemeClr val="accent4">
                  <a:lumMod val="40000"/>
                  <a:lumOff val="60000"/>
                </a:schemeClr>
              </a:buClr>
              <a:buFont typeface="Wingdings" panose="05000000000000000000" pitchFamily="2" charset="2"/>
              <a:buChar char="Ø"/>
            </a:pPr>
            <a:endParaRPr lang="en-US" sz="3200" dirty="0">
              <a:solidFill>
                <a:prstClr val="black"/>
              </a:solidFill>
            </a:endParaRPr>
          </a:p>
          <a:p>
            <a:pPr>
              <a:lnSpc>
                <a:spcPct val="100000"/>
              </a:lnSpc>
              <a:spcBef>
                <a:spcPts val="0"/>
              </a:spcBef>
            </a:pPr>
            <a:endParaRPr lang="en-GB" sz="3200" dirty="0">
              <a:solidFill>
                <a:prstClr val="black"/>
              </a:solidFill>
            </a:endParaRPr>
          </a:p>
          <a:p>
            <a:endParaRPr lang="en-GB" dirty="0" smtClean="0"/>
          </a:p>
          <a:p>
            <a:pPr marL="0" indent="0">
              <a:buFont typeface="Arial" panose="020B0604020202020204" pitchFamily="34" charset="0"/>
              <a:buNone/>
            </a:pPr>
            <a:endParaRPr lang="en-GB" dirty="0" smtClean="0"/>
          </a:p>
          <a:p>
            <a:endParaRPr lang="en-US" dirty="0"/>
          </a:p>
          <a:p>
            <a:pPr marL="0" indent="0">
              <a:buNone/>
            </a:pPr>
            <a:endParaRPr lang="en-GB" dirty="0" smtClean="0"/>
          </a:p>
          <a:p>
            <a:endParaRPr lang="en-US" dirty="0"/>
          </a:p>
        </p:txBody>
      </p:sp>
    </p:spTree>
    <p:extLst>
      <p:ext uri="{BB962C8B-B14F-4D97-AF65-F5344CB8AC3E}">
        <p14:creationId xmlns:p14="http://schemas.microsoft.com/office/powerpoint/2010/main" val="29952052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2792" y="261243"/>
            <a:ext cx="5637245" cy="941161"/>
          </a:xfrm>
        </p:spPr>
        <p:txBody>
          <a:bodyPr>
            <a:normAutofit fontScale="90000"/>
          </a:bodyPr>
          <a:lstStyle/>
          <a:p>
            <a:r>
              <a:rPr lang="en-US" dirty="0" smtClean="0"/>
              <a:t>Reactive Oxygen Species</a:t>
            </a:r>
            <a:endParaRPr lang="en-GB"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32792" y="1783995"/>
                <a:ext cx="7588899" cy="4351338"/>
              </a:xfrm>
            </p:spPr>
            <p:txBody>
              <a:bodyPr>
                <a:normAutofit fontScale="85000" lnSpcReduction="10000"/>
              </a:bodyPr>
              <a:lstStyle/>
              <a:p>
                <a:pPr>
                  <a:buClr>
                    <a:schemeClr val="accent4">
                      <a:lumMod val="40000"/>
                      <a:lumOff val="60000"/>
                    </a:schemeClr>
                  </a:buClr>
                </a:pPr>
                <a:r>
                  <a:rPr lang="en-GB" sz="1900" b="0" i="0" dirty="0" smtClean="0">
                    <a:solidFill>
                      <a:schemeClr val="tx1"/>
                    </a:solidFill>
                    <a:effectLst/>
                  </a:rPr>
                  <a:t>Reactive oxygen species are highly reactive, oxygen containing molecules that are the result of an incomplete reduction of molecular oxygen in the cell</a:t>
                </a:r>
              </a:p>
              <a:p>
                <a:pPr marL="0" lvl="0" indent="0" eaLnBrk="0" fontAlgn="base" hangingPunct="0">
                  <a:lnSpc>
                    <a:spcPct val="100000"/>
                  </a:lnSpc>
                  <a:spcBef>
                    <a:spcPct val="0"/>
                  </a:spcBef>
                  <a:spcAft>
                    <a:spcPct val="0"/>
                  </a:spcAft>
                  <a:buClr>
                    <a:schemeClr val="accent4">
                      <a:lumMod val="40000"/>
                      <a:lumOff val="60000"/>
                    </a:schemeClr>
                  </a:buClr>
                  <a:buNone/>
                </a:pPr>
                <a:r>
                  <a:rPr lang="en-US" altLang="en-US" sz="1900" dirty="0">
                    <a:solidFill>
                      <a:schemeClr val="tx1"/>
                    </a:solidFill>
                  </a:rPr>
                  <a:t> </a:t>
                </a:r>
                <a:endParaRPr lang="en-US" altLang="en-US" sz="1900" dirty="0" smtClean="0">
                  <a:solidFill>
                    <a:schemeClr val="tx1"/>
                  </a:solidFill>
                </a:endParaRPr>
              </a:p>
              <a:p>
                <a:pPr eaLnBrk="0" fontAlgn="base" hangingPunct="0">
                  <a:lnSpc>
                    <a:spcPct val="100000"/>
                  </a:lnSpc>
                  <a:spcBef>
                    <a:spcPct val="0"/>
                  </a:spcBef>
                  <a:spcAft>
                    <a:spcPct val="0"/>
                  </a:spcAft>
                  <a:buClr>
                    <a:schemeClr val="accent4">
                      <a:lumMod val="40000"/>
                      <a:lumOff val="60000"/>
                    </a:schemeClr>
                  </a:buClr>
                </a:pPr>
                <a:r>
                  <a:rPr lang="en-US" altLang="en-US" sz="1900" dirty="0" smtClean="0">
                    <a:solidFill>
                      <a:schemeClr val="tx1"/>
                    </a:solidFill>
                  </a:rPr>
                  <a:t>ROS </a:t>
                </a:r>
                <a:r>
                  <a:rPr lang="en-US" altLang="en-US" sz="1900" dirty="0">
                    <a:solidFill>
                      <a:schemeClr val="tx1"/>
                    </a:solidFill>
                  </a:rPr>
                  <a:t>that are free radicals include the superoxide </a:t>
                </a:r>
                <a:r>
                  <a:rPr lang="en-US" altLang="en-US" sz="1900" dirty="0" smtClean="0">
                    <a:solidFill>
                      <a:schemeClr val="tx1"/>
                    </a:solidFill>
                  </a:rPr>
                  <a:t>(</a:t>
                </a:r>
                <a14:m>
                  <m:oMath xmlns:m="http://schemas.openxmlformats.org/officeDocument/2006/math">
                    <m:sSubSup>
                      <m:sSubSupPr>
                        <m:ctrlPr>
                          <a:rPr lang="en-US" altLang="en-US" sz="1900" i="1" smtClean="0">
                            <a:solidFill>
                              <a:schemeClr val="tx1"/>
                            </a:solidFill>
                            <a:latin typeface="Cambria Math" panose="02040503050406030204" pitchFamily="18" charset="0"/>
                          </a:rPr>
                        </m:ctrlPr>
                      </m:sSubSupPr>
                      <m:e>
                        <m:r>
                          <m:rPr>
                            <m:sty m:val="p"/>
                          </m:rPr>
                          <a:rPr lang="en-US" altLang="en-US" sz="1900" b="0" i="0" smtClean="0">
                            <a:solidFill>
                              <a:schemeClr val="tx1"/>
                            </a:solidFill>
                            <a:latin typeface="Cambria Math" panose="02040503050406030204" pitchFamily="18" charset="0"/>
                          </a:rPr>
                          <m:t>O</m:t>
                        </m:r>
                      </m:e>
                      <m:sub>
                        <m:r>
                          <a:rPr lang="en-US" altLang="en-US" sz="1900" b="0" i="0" smtClean="0">
                            <a:solidFill>
                              <a:schemeClr val="tx1"/>
                            </a:solidFill>
                            <a:latin typeface="Cambria Math" panose="02040503050406030204" pitchFamily="18" charset="0"/>
                          </a:rPr>
                          <m:t>2</m:t>
                        </m:r>
                      </m:sub>
                      <m:sup>
                        <m:r>
                          <a:rPr lang="en-US" altLang="en-US" sz="1900" i="1" smtClean="0">
                            <a:solidFill>
                              <a:schemeClr val="tx1"/>
                            </a:solidFill>
                            <a:latin typeface="Cambria Math" panose="02040503050406030204" pitchFamily="18" charset="0"/>
                          </a:rPr>
                          <m:t>•</m:t>
                        </m:r>
                        <m:r>
                          <a:rPr lang="en-US" altLang="en-US" sz="1900" b="0" i="0" smtClean="0">
                            <a:solidFill>
                              <a:schemeClr val="tx1"/>
                            </a:solidFill>
                            <a:latin typeface="Cambria Math" panose="02040503050406030204" pitchFamily="18" charset="0"/>
                          </a:rPr>
                          <m:t>−</m:t>
                        </m:r>
                      </m:sup>
                    </m:sSubSup>
                  </m:oMath>
                </a14:m>
                <a:r>
                  <a:rPr lang="en-US" altLang="en-US" sz="1900" dirty="0" smtClean="0">
                    <a:solidFill>
                      <a:schemeClr val="tx1"/>
                    </a:solidFill>
                  </a:rPr>
                  <a:t>), </a:t>
                </a:r>
                <a:r>
                  <a:rPr lang="en-US" altLang="en-US" sz="1900" dirty="0">
                    <a:solidFill>
                      <a:schemeClr val="tx1"/>
                    </a:solidFill>
                  </a:rPr>
                  <a:t>hydroxyl (HO</a:t>
                </a:r>
                <a:r>
                  <a:rPr lang="en-US" altLang="en-US" sz="1900" baseline="30000" dirty="0">
                    <a:solidFill>
                      <a:schemeClr val="tx1"/>
                    </a:solidFill>
                  </a:rPr>
                  <a:t>•</a:t>
                </a:r>
                <a:r>
                  <a:rPr lang="en-US" altLang="en-US" sz="1900" dirty="0">
                    <a:solidFill>
                      <a:schemeClr val="tx1"/>
                    </a:solidFill>
                  </a:rPr>
                  <a:t>), </a:t>
                </a:r>
                <a:r>
                  <a:rPr lang="en-US" altLang="en-US" sz="1900" dirty="0" err="1">
                    <a:solidFill>
                      <a:schemeClr val="tx1"/>
                    </a:solidFill>
                  </a:rPr>
                  <a:t>peroxyl</a:t>
                </a:r>
                <a:r>
                  <a:rPr lang="en-US" altLang="en-US" sz="1900" dirty="0">
                    <a:solidFill>
                      <a:schemeClr val="tx1"/>
                    </a:solidFill>
                  </a:rPr>
                  <a:t> (</a:t>
                </a:r>
                <a:r>
                  <a:rPr lang="en-US" altLang="en-US" sz="1900" dirty="0" smtClean="0">
                    <a:solidFill>
                      <a:schemeClr val="tx1"/>
                    </a:solidFill>
                  </a:rPr>
                  <a:t> </a:t>
                </a:r>
                <a14:m>
                  <m:oMath xmlns:m="http://schemas.openxmlformats.org/officeDocument/2006/math">
                    <m:sSubSup>
                      <m:sSubSupPr>
                        <m:ctrlPr>
                          <a:rPr lang="en-US" altLang="en-US" sz="1900" i="1" smtClean="0">
                            <a:solidFill>
                              <a:schemeClr val="tx1"/>
                            </a:solidFill>
                            <a:latin typeface="Cambria Math" panose="02040503050406030204" pitchFamily="18" charset="0"/>
                          </a:rPr>
                        </m:ctrlPr>
                      </m:sSubSupPr>
                      <m:e>
                        <m:r>
                          <m:rPr>
                            <m:sty m:val="p"/>
                          </m:rPr>
                          <a:rPr lang="en-US" altLang="en-US" sz="1900" b="0" i="0" smtClean="0">
                            <a:solidFill>
                              <a:schemeClr val="tx1"/>
                            </a:solidFill>
                            <a:latin typeface="Cambria Math" panose="02040503050406030204" pitchFamily="18" charset="0"/>
                          </a:rPr>
                          <m:t>RO</m:t>
                        </m:r>
                      </m:e>
                      <m:sub>
                        <m:r>
                          <a:rPr lang="en-US" altLang="en-US" sz="1900" b="0" i="0" smtClean="0">
                            <a:solidFill>
                              <a:schemeClr val="tx1"/>
                            </a:solidFill>
                            <a:latin typeface="Cambria Math" panose="02040503050406030204" pitchFamily="18" charset="0"/>
                          </a:rPr>
                          <m:t>2</m:t>
                        </m:r>
                      </m:sub>
                      <m:sup>
                        <m:r>
                          <a:rPr lang="en-US" altLang="en-US" sz="1900" i="1" smtClean="0">
                            <a:solidFill>
                              <a:schemeClr val="tx1"/>
                            </a:solidFill>
                            <a:latin typeface="Cambria Math" panose="02040503050406030204" pitchFamily="18" charset="0"/>
                          </a:rPr>
                          <m:t>•</m:t>
                        </m:r>
                        <m:r>
                          <a:rPr lang="en-US" altLang="en-US" sz="1900" b="0" i="0" smtClean="0">
                            <a:solidFill>
                              <a:schemeClr val="tx1"/>
                            </a:solidFill>
                            <a:latin typeface="Cambria Math" panose="02040503050406030204" pitchFamily="18" charset="0"/>
                          </a:rPr>
                          <m:t>−</m:t>
                        </m:r>
                      </m:sup>
                    </m:sSubSup>
                  </m:oMath>
                </a14:m>
                <a:r>
                  <a:rPr lang="en-US" altLang="en-US" sz="1900" dirty="0" smtClean="0">
                    <a:solidFill>
                      <a:schemeClr val="tx1"/>
                    </a:solidFill>
                  </a:rPr>
                  <a:t>), </a:t>
                </a:r>
                <a:r>
                  <a:rPr lang="en-US" altLang="en-US" sz="1900" dirty="0" err="1">
                    <a:solidFill>
                      <a:schemeClr val="tx1"/>
                    </a:solidFill>
                  </a:rPr>
                  <a:t>hydroperoxyl</a:t>
                </a:r>
                <a:r>
                  <a:rPr lang="en-US" altLang="en-US" sz="1900" dirty="0">
                    <a:solidFill>
                      <a:schemeClr val="tx1"/>
                    </a:solidFill>
                  </a:rPr>
                  <a:t> </a:t>
                </a:r>
                <a:r>
                  <a:rPr lang="en-US" altLang="en-US" sz="1900" dirty="0" smtClean="0">
                    <a:solidFill>
                      <a:schemeClr val="tx1"/>
                    </a:solidFill>
                  </a:rPr>
                  <a:t>(</a:t>
                </a:r>
                <a14:m>
                  <m:oMath xmlns:m="http://schemas.openxmlformats.org/officeDocument/2006/math">
                    <m:sSubSup>
                      <m:sSubSupPr>
                        <m:ctrlPr>
                          <a:rPr lang="en-US" altLang="en-US" sz="1900" i="1" smtClean="0">
                            <a:solidFill>
                              <a:schemeClr val="tx1"/>
                            </a:solidFill>
                            <a:latin typeface="Cambria Math" panose="02040503050406030204" pitchFamily="18" charset="0"/>
                          </a:rPr>
                        </m:ctrlPr>
                      </m:sSubSupPr>
                      <m:e>
                        <m:r>
                          <m:rPr>
                            <m:sty m:val="p"/>
                          </m:rPr>
                          <a:rPr lang="en-US" altLang="en-US" sz="1900" b="0" i="0" smtClean="0">
                            <a:solidFill>
                              <a:schemeClr val="tx1"/>
                            </a:solidFill>
                            <a:latin typeface="Cambria Math" panose="02040503050406030204" pitchFamily="18" charset="0"/>
                          </a:rPr>
                          <m:t>HO</m:t>
                        </m:r>
                      </m:e>
                      <m:sub>
                        <m:r>
                          <a:rPr lang="en-US" altLang="en-US" sz="1900" b="0" i="0" smtClean="0">
                            <a:solidFill>
                              <a:schemeClr val="tx1"/>
                            </a:solidFill>
                            <a:latin typeface="Cambria Math" panose="02040503050406030204" pitchFamily="18" charset="0"/>
                          </a:rPr>
                          <m:t>2</m:t>
                        </m:r>
                      </m:sub>
                      <m:sup>
                        <m:r>
                          <a:rPr lang="en-US" altLang="en-US" sz="1900" i="0" smtClean="0">
                            <a:solidFill>
                              <a:schemeClr val="tx1"/>
                            </a:solidFill>
                            <a:latin typeface="Cambria Math" panose="02040503050406030204" pitchFamily="18" charset="0"/>
                          </a:rPr>
                          <m:t>•</m:t>
                        </m:r>
                      </m:sup>
                    </m:sSubSup>
                  </m:oMath>
                </a14:m>
                <a:r>
                  <a:rPr lang="en-US" altLang="en-US" sz="1900" dirty="0" smtClean="0">
                    <a:solidFill>
                      <a:schemeClr val="tx1"/>
                    </a:solidFill>
                  </a:rPr>
                  <a:t>), </a:t>
                </a:r>
                <a:r>
                  <a:rPr lang="en-US" altLang="en-US" sz="1900" dirty="0">
                    <a:solidFill>
                      <a:schemeClr val="tx1"/>
                    </a:solidFill>
                  </a:rPr>
                  <a:t>and </a:t>
                </a:r>
                <a:r>
                  <a:rPr lang="en-US" altLang="en-US" sz="1900" dirty="0" err="1">
                    <a:solidFill>
                      <a:schemeClr val="tx1"/>
                    </a:solidFill>
                  </a:rPr>
                  <a:t>alkoxyl</a:t>
                </a:r>
                <a:r>
                  <a:rPr lang="en-US" altLang="en-US" sz="1900" dirty="0">
                    <a:solidFill>
                      <a:schemeClr val="tx1"/>
                    </a:solidFill>
                  </a:rPr>
                  <a:t> radicals (RO</a:t>
                </a:r>
                <a:r>
                  <a:rPr lang="en-US" altLang="en-US" sz="1900" baseline="30000" dirty="0">
                    <a:solidFill>
                      <a:schemeClr val="tx1"/>
                    </a:solidFill>
                  </a:rPr>
                  <a:t>•</a:t>
                </a:r>
                <a:r>
                  <a:rPr lang="en-US" altLang="en-US" sz="1900" dirty="0">
                    <a:solidFill>
                      <a:schemeClr val="tx1"/>
                    </a:solidFill>
                  </a:rPr>
                  <a:t> </a:t>
                </a:r>
                <a:r>
                  <a:rPr lang="en-US" altLang="en-US" sz="1900" dirty="0" smtClean="0">
                    <a:solidFill>
                      <a:schemeClr val="tx1"/>
                    </a:solidFill>
                  </a:rPr>
                  <a:t>)</a:t>
                </a:r>
                <a:r>
                  <a:rPr lang="en-GB" sz="1900" dirty="0">
                    <a:solidFill>
                      <a:schemeClr val="tx1"/>
                    </a:solidFill>
                  </a:rPr>
                  <a:t>  </a:t>
                </a:r>
                <a:endParaRPr lang="en-GB" sz="1900" dirty="0" smtClean="0">
                  <a:solidFill>
                    <a:schemeClr val="tx1"/>
                  </a:solidFill>
                </a:endParaRPr>
              </a:p>
              <a:p>
                <a:pPr eaLnBrk="0" fontAlgn="base" hangingPunct="0">
                  <a:lnSpc>
                    <a:spcPct val="100000"/>
                  </a:lnSpc>
                  <a:spcBef>
                    <a:spcPct val="0"/>
                  </a:spcBef>
                  <a:spcAft>
                    <a:spcPct val="0"/>
                  </a:spcAft>
                  <a:buClr>
                    <a:schemeClr val="accent4">
                      <a:lumMod val="40000"/>
                      <a:lumOff val="60000"/>
                    </a:schemeClr>
                  </a:buClr>
                </a:pPr>
                <a:endParaRPr lang="en-GB" sz="1900" dirty="0" smtClean="0">
                  <a:solidFill>
                    <a:schemeClr val="tx1"/>
                  </a:solidFill>
                </a:endParaRPr>
              </a:p>
              <a:p>
                <a:pPr eaLnBrk="0" fontAlgn="base" hangingPunct="0">
                  <a:lnSpc>
                    <a:spcPct val="100000"/>
                  </a:lnSpc>
                  <a:spcBef>
                    <a:spcPct val="0"/>
                  </a:spcBef>
                  <a:spcAft>
                    <a:spcPct val="0"/>
                  </a:spcAft>
                  <a:buClr>
                    <a:schemeClr val="accent4">
                      <a:lumMod val="40000"/>
                      <a:lumOff val="60000"/>
                    </a:schemeClr>
                  </a:buClr>
                </a:pPr>
                <a:r>
                  <a:rPr lang="en-GB" sz="1900" dirty="0" smtClean="0">
                    <a:solidFill>
                      <a:schemeClr val="tx1"/>
                    </a:solidFill>
                  </a:rPr>
                  <a:t>ROS </a:t>
                </a:r>
                <a:r>
                  <a:rPr lang="en-GB" sz="1900" dirty="0">
                    <a:solidFill>
                      <a:schemeClr val="tx1"/>
                    </a:solidFill>
                  </a:rPr>
                  <a:t>that are not free radicals include hydrogen peroxide (H</a:t>
                </a:r>
                <a:r>
                  <a:rPr lang="en-GB" sz="1900" baseline="-25000" dirty="0">
                    <a:solidFill>
                      <a:schemeClr val="tx1"/>
                    </a:solidFill>
                  </a:rPr>
                  <a:t>2</a:t>
                </a:r>
                <a:r>
                  <a:rPr lang="en-GB" sz="1900" dirty="0">
                    <a:solidFill>
                      <a:schemeClr val="tx1"/>
                    </a:solidFill>
                  </a:rPr>
                  <a:t>O</a:t>
                </a:r>
                <a:r>
                  <a:rPr lang="en-GB" sz="1900" baseline="-25000" dirty="0">
                    <a:solidFill>
                      <a:schemeClr val="tx1"/>
                    </a:solidFill>
                  </a:rPr>
                  <a:t>2</a:t>
                </a:r>
                <a:r>
                  <a:rPr lang="en-GB" sz="1900" dirty="0">
                    <a:solidFill>
                      <a:schemeClr val="tx1"/>
                    </a:solidFill>
                  </a:rPr>
                  <a:t>), the hydroxide ion (OH</a:t>
                </a:r>
                <a:r>
                  <a:rPr lang="en-GB" sz="1900" baseline="30000" dirty="0">
                    <a:solidFill>
                      <a:schemeClr val="tx1"/>
                    </a:solidFill>
                  </a:rPr>
                  <a:t>–</a:t>
                </a:r>
                <a:r>
                  <a:rPr lang="en-GB" sz="1900" dirty="0">
                    <a:solidFill>
                      <a:schemeClr val="tx1"/>
                    </a:solidFill>
                  </a:rPr>
                  <a:t>) and organic peroxides (ROOH</a:t>
                </a:r>
                <a:r>
                  <a:rPr lang="en-GB" sz="1900" dirty="0" smtClean="0">
                    <a:solidFill>
                      <a:schemeClr val="tx1"/>
                    </a:solidFill>
                  </a:rPr>
                  <a:t>)</a:t>
                </a:r>
              </a:p>
              <a:p>
                <a:pPr eaLnBrk="0" fontAlgn="base" hangingPunct="0">
                  <a:lnSpc>
                    <a:spcPct val="100000"/>
                  </a:lnSpc>
                  <a:spcBef>
                    <a:spcPct val="0"/>
                  </a:spcBef>
                  <a:spcAft>
                    <a:spcPct val="0"/>
                  </a:spcAft>
                  <a:buClr>
                    <a:schemeClr val="accent4">
                      <a:lumMod val="40000"/>
                      <a:lumOff val="60000"/>
                    </a:schemeClr>
                  </a:buClr>
                </a:pPr>
                <a:endParaRPr lang="en-US" altLang="en-US" sz="1900" dirty="0">
                  <a:solidFill>
                    <a:schemeClr val="tx1"/>
                  </a:solidFill>
                </a:endParaRPr>
              </a:p>
              <a:p>
                <a:pPr>
                  <a:buClr>
                    <a:schemeClr val="accent4">
                      <a:lumMod val="40000"/>
                      <a:lumOff val="60000"/>
                    </a:schemeClr>
                  </a:buClr>
                </a:pPr>
                <a:r>
                  <a:rPr lang="en-GB" sz="1900" dirty="0">
                    <a:solidFill>
                      <a:schemeClr val="tx1"/>
                    </a:solidFill>
                  </a:rPr>
                  <a:t>In general, harmful effects of reactive oxygen species on the cell are most </a:t>
                </a:r>
                <a:r>
                  <a:rPr lang="en-GB" sz="1900" dirty="0" smtClean="0">
                    <a:solidFill>
                      <a:schemeClr val="tx1"/>
                    </a:solidFill>
                  </a:rPr>
                  <a:t>often</a:t>
                </a:r>
                <a:r>
                  <a:rPr lang="en-GB" sz="1900" dirty="0">
                    <a:solidFill>
                      <a:schemeClr val="tx1"/>
                    </a:solidFill>
                  </a:rPr>
                  <a:t>:</a:t>
                </a:r>
              </a:p>
              <a:p>
                <a:pPr marL="914400" lvl="1" indent="-457200">
                  <a:buClr>
                    <a:schemeClr val="accent4">
                      <a:lumMod val="20000"/>
                      <a:lumOff val="80000"/>
                    </a:schemeClr>
                  </a:buClr>
                  <a:buFont typeface="+mj-lt"/>
                  <a:buAutoNum type="arabicParenR"/>
                </a:pPr>
                <a:r>
                  <a:rPr lang="en-GB" sz="1600" dirty="0" smtClean="0">
                    <a:solidFill>
                      <a:schemeClr val="tx1"/>
                    </a:solidFill>
                  </a:rPr>
                  <a:t> damage </a:t>
                </a:r>
                <a:r>
                  <a:rPr lang="en-GB" sz="1600" dirty="0">
                    <a:solidFill>
                      <a:schemeClr val="tx1"/>
                    </a:solidFill>
                  </a:rPr>
                  <a:t>of DNA or RNA</a:t>
                </a:r>
              </a:p>
              <a:p>
                <a:pPr marL="914400" lvl="1" indent="-457200">
                  <a:buClr>
                    <a:schemeClr val="accent4">
                      <a:lumMod val="20000"/>
                      <a:lumOff val="80000"/>
                    </a:schemeClr>
                  </a:buClr>
                  <a:buFont typeface="+mj-lt"/>
                  <a:buAutoNum type="arabicParenR"/>
                </a:pPr>
                <a:r>
                  <a:rPr lang="en-GB" sz="1600" dirty="0" smtClean="0">
                    <a:solidFill>
                      <a:schemeClr val="tx1"/>
                    </a:solidFill>
                  </a:rPr>
                  <a:t> oxidations </a:t>
                </a:r>
                <a:r>
                  <a:rPr lang="en-GB" sz="1600" dirty="0">
                    <a:solidFill>
                      <a:schemeClr val="tx1"/>
                    </a:solidFill>
                  </a:rPr>
                  <a:t>of polyunsaturated fatty acids in </a:t>
                </a:r>
                <a:r>
                  <a:rPr lang="en-GB" sz="1600" dirty="0" smtClean="0">
                    <a:solidFill>
                      <a:schemeClr val="tx1"/>
                    </a:solidFill>
                  </a:rPr>
                  <a:t>lipids</a:t>
                </a:r>
                <a:endParaRPr lang="en-GB" sz="1600" dirty="0">
                  <a:solidFill>
                    <a:schemeClr val="tx1"/>
                  </a:solidFill>
                </a:endParaRPr>
              </a:p>
              <a:p>
                <a:pPr marL="914400" lvl="1" indent="-457200">
                  <a:buClr>
                    <a:schemeClr val="accent4">
                      <a:lumMod val="20000"/>
                      <a:lumOff val="80000"/>
                    </a:schemeClr>
                  </a:buClr>
                  <a:buFont typeface="+mj-lt"/>
                  <a:buAutoNum type="arabicParenR"/>
                </a:pPr>
                <a:r>
                  <a:rPr lang="en-GB" sz="1600" dirty="0" smtClean="0">
                    <a:solidFill>
                      <a:schemeClr val="tx1"/>
                    </a:solidFill>
                  </a:rPr>
                  <a:t> oxidations </a:t>
                </a:r>
                <a:r>
                  <a:rPr lang="en-GB" sz="1600" dirty="0">
                    <a:solidFill>
                      <a:schemeClr val="tx1"/>
                    </a:solidFill>
                  </a:rPr>
                  <a:t>of amino acids in proteins</a:t>
                </a:r>
              </a:p>
              <a:p>
                <a:pPr marL="914400" lvl="1" indent="-457200">
                  <a:buClr>
                    <a:schemeClr val="accent4">
                      <a:lumMod val="20000"/>
                      <a:lumOff val="80000"/>
                    </a:schemeClr>
                  </a:buClr>
                  <a:buFont typeface="+mj-lt"/>
                  <a:buAutoNum type="arabicParenR"/>
                </a:pPr>
                <a:r>
                  <a:rPr lang="en-GB" sz="1600" dirty="0" smtClean="0">
                    <a:solidFill>
                      <a:schemeClr val="tx1"/>
                    </a:solidFill>
                  </a:rPr>
                  <a:t> oxidative </a:t>
                </a:r>
                <a:r>
                  <a:rPr lang="en-GB" sz="1600" dirty="0">
                    <a:solidFill>
                      <a:schemeClr val="tx1"/>
                    </a:solidFill>
                  </a:rPr>
                  <a:t>deactivation of specific enzymes by oxidation of </a:t>
                </a:r>
                <a:r>
                  <a:rPr lang="en-GB" sz="1600" dirty="0" smtClean="0">
                    <a:solidFill>
                      <a:schemeClr val="tx1"/>
                    </a:solidFill>
                  </a:rPr>
                  <a:t>co-factors</a:t>
                </a:r>
                <a:endParaRPr lang="en-US" altLang="en-US" sz="1600" dirty="0">
                  <a:solidFill>
                    <a:prstClr val="black"/>
                  </a:solidFill>
                  <a:latin typeface="Arial" panose="020B0604020202020204" pitchFamily="34" charset="0"/>
                </a:endParaRPr>
              </a:p>
              <a:p>
                <a:pPr eaLnBrk="0" fontAlgn="base" hangingPunct="0">
                  <a:lnSpc>
                    <a:spcPct val="100000"/>
                  </a:lnSpc>
                  <a:spcBef>
                    <a:spcPct val="0"/>
                  </a:spcBef>
                  <a:spcAft>
                    <a:spcPct val="0"/>
                  </a:spcAft>
                </a:pPr>
                <a:endParaRPr lang="en-US" altLang="en-US" sz="1600" dirty="0">
                  <a:solidFill>
                    <a:prstClr val="black"/>
                  </a:solidFill>
                  <a:latin typeface="Arial" panose="020B0604020202020204" pitchFamily="34" charset="0"/>
                </a:endParaRPr>
              </a:p>
              <a:p>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32792" y="1783995"/>
                <a:ext cx="7588899" cy="4351338"/>
              </a:xfrm>
              <a:blipFill rotWithShape="0">
                <a:blip r:embed="rId2"/>
                <a:stretch>
                  <a:fillRect l="-80" t="-4488"/>
                </a:stretch>
              </a:blipFill>
            </p:spPr>
            <p:txBody>
              <a:bodyPr/>
              <a:lstStyle/>
              <a:p>
                <a:r>
                  <a:rPr lang="el-GR">
                    <a:noFill/>
                  </a:rPr>
                  <a:t> </a:t>
                </a:r>
              </a:p>
            </p:txBody>
          </p:sp>
        </mc:Fallback>
      </mc:AlternateContent>
      <p:pic>
        <p:nvPicPr>
          <p:cNvPr id="4" name="Picture 2" descr="https://ars.els-cdn.com/content/image/1-s2.0-S1383574221000028-ga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48263" y="2111618"/>
            <a:ext cx="3721150" cy="291758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1"/>
          <p:cNvSpPr>
            <a:spLocks noChangeArrowheads="1"/>
          </p:cNvSpPr>
          <p:nvPr/>
        </p:nvSpPr>
        <p:spPr bwMode="auto">
          <a:xfrm>
            <a:off x="0" y="-138499"/>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6" name="TextBox 5"/>
          <p:cNvSpPr txBox="1"/>
          <p:nvPr/>
        </p:nvSpPr>
        <p:spPr>
          <a:xfrm>
            <a:off x="8248263" y="5090983"/>
            <a:ext cx="2339546" cy="646331"/>
          </a:xfrm>
          <a:prstGeom prst="rect">
            <a:avLst/>
          </a:prstGeom>
          <a:noFill/>
        </p:spPr>
        <p:txBody>
          <a:bodyPr wrap="square" rtlCol="0">
            <a:spAutoFit/>
          </a:bodyPr>
          <a:lstStyle/>
          <a:p>
            <a:r>
              <a:rPr lang="en-US" dirty="0" smtClean="0"/>
              <a:t>Figure 2.1 : ROS Mechanisms</a:t>
            </a:r>
            <a:endParaRPr lang="el-GR" dirty="0"/>
          </a:p>
        </p:txBody>
      </p:sp>
    </p:spTree>
    <p:extLst>
      <p:ext uri="{BB962C8B-B14F-4D97-AF65-F5344CB8AC3E}">
        <p14:creationId xmlns:p14="http://schemas.microsoft.com/office/powerpoint/2010/main" val="3858747611"/>
      </p:ext>
    </p:extLst>
  </p:cSld>
  <p:clrMapOvr>
    <a:masterClrMapping/>
  </p:clrMapOvr>
  <p:timing>
    <p:tnLst>
      <p:par>
        <p:cTn id="1" dur="indefinite" restart="never" nodeType="tmRoot"/>
      </p:par>
    </p:tnLst>
  </p:timing>
</p:sld>
</file>

<file path=ppt/theme/theme1.xml><?xml version="1.0" encoding="utf-8"?>
<a:theme xmlns:a="http://schemas.openxmlformats.org/drawingml/2006/main" name="Τομή">
  <a:themeElements>
    <a:clrScheme name="Τομή">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Τομή">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Τομή">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456</TotalTime>
  <Words>952</Words>
  <Application>Microsoft Office PowerPoint</Application>
  <PresentationFormat>Ευρεία οθόνη</PresentationFormat>
  <Paragraphs>149</Paragraphs>
  <Slides>20</Slides>
  <Notes>1</Notes>
  <HiddenSlides>0</HiddenSlides>
  <MMClips>0</MMClips>
  <ScaleCrop>false</ScaleCrop>
  <HeadingPairs>
    <vt:vector size="6" baseType="variant">
      <vt:variant>
        <vt:lpstr>Γραμματοσειρές που χρησιμοποιούνται</vt:lpstr>
      </vt:variant>
      <vt:variant>
        <vt:i4>6</vt:i4>
      </vt:variant>
      <vt:variant>
        <vt:lpstr>Θέμα</vt:lpstr>
      </vt:variant>
      <vt:variant>
        <vt:i4>1</vt:i4>
      </vt:variant>
      <vt:variant>
        <vt:lpstr>Τίτλοι διαφανειών</vt:lpstr>
      </vt:variant>
      <vt:variant>
        <vt:i4>20</vt:i4>
      </vt:variant>
    </vt:vector>
  </HeadingPairs>
  <TitlesOfParts>
    <vt:vector size="27" baseType="lpstr">
      <vt:lpstr>Arial</vt:lpstr>
      <vt:lpstr>Calibri</vt:lpstr>
      <vt:lpstr>Cambria Math</vt:lpstr>
      <vt:lpstr>Century Gothic</vt:lpstr>
      <vt:lpstr>Wingdings</vt:lpstr>
      <vt:lpstr>Wingdings 3</vt:lpstr>
      <vt:lpstr>Τομή</vt:lpstr>
      <vt:lpstr>Nicotine’s Effect in Oxidative Stress of Cells</vt:lpstr>
      <vt:lpstr>Presentation contents</vt:lpstr>
      <vt:lpstr> What is nicotine?</vt:lpstr>
      <vt:lpstr>Nicotine content in the most desired tobacco products</vt:lpstr>
      <vt:lpstr>Smoking in Numbers</vt:lpstr>
      <vt:lpstr>NICOTINE’S “happiness”… just biochemistry</vt:lpstr>
      <vt:lpstr>According to reports Nicotine has benefits…</vt:lpstr>
      <vt:lpstr>…AND OF COURSE DRAWBACKS</vt:lpstr>
      <vt:lpstr>Reactive Oxygen Species</vt:lpstr>
      <vt:lpstr>Aim of this study</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Questions, Comments, Observations</vt:lpstr>
    </vt:vector>
  </TitlesOfParts>
  <Company>HP Inc.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Role of nicotine in oxidative stress of lung cells</dc:title>
  <dc:creator>biosyslab@outlook.com</dc:creator>
  <cp:lastModifiedBy>user</cp:lastModifiedBy>
  <cp:revision>60</cp:revision>
  <dcterms:created xsi:type="dcterms:W3CDTF">2022-06-21T16:58:47Z</dcterms:created>
  <dcterms:modified xsi:type="dcterms:W3CDTF">2023-09-26T06:48:21Z</dcterms:modified>
</cp:coreProperties>
</file>