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modernComment_109_FFFAB207.xml" ContentType="application/vnd.ms-powerpoint.comments+xml"/>
  <Override PartName="/ppt/notesSlides/notesSlide6.xml" ContentType="application/vnd.openxmlformats-officedocument.presentationml.notesSlide+xml"/>
  <Override PartName="/ppt/comments/modernComment_136_F06DC333.xml" ContentType="application/vnd.ms-powerpoint.comments+xml"/>
  <Override PartName="/ppt/notesSlides/notesSlide7.xml" ContentType="application/vnd.openxmlformats-officedocument.presentationml.notesSlide+xml"/>
  <Override PartName="/ppt/comments/modernComment_10A_A99AA895.xml" ContentType="application/vnd.ms-powerpoint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omments/modernComment_11A_6D5246C4.xml" ContentType="application/vnd.ms-powerpoint.comments+xml"/>
  <Override PartName="/ppt/notesSlides/notesSlide20.xml" ContentType="application/vnd.openxmlformats-officedocument.presentationml.notesSlide+xml"/>
  <Override PartName="/ppt/ink/ink3.xml" ContentType="application/inkml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310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311" r:id="rId27"/>
    <p:sldId id="284" r:id="rId28"/>
    <p:sldId id="285" r:id="rId29"/>
    <p:sldId id="286" r:id="rId30"/>
    <p:sldId id="287" r:id="rId31"/>
    <p:sldId id="312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79A1AB-7B63-FFA0-E703-A9F668ABF1DD}" name="Σταματιος Κατσαουνης Μολυβας" initials="ΣΜ" userId="S::skatsaounis@ntua.gr::1f733062-e9d5-48a5-8408-aaea32a6a283" providerId="AD"/>
  <p188:author id="{55E2CDB1-54C1-0904-562D-5A40529484F5}" name="Γεωργιος Τσιακαταρας" initials="ΓΤ" userId="S::el18130@ntua.gr::00979b9d-ebae-467b-ba87-673520161f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57" autoAdjust="0"/>
  </p:normalViewPr>
  <p:slideViewPr>
    <p:cSldViewPr snapToGrid="0">
      <p:cViewPr varScale="1">
        <p:scale>
          <a:sx n="100" d="100"/>
          <a:sy n="100" d="100"/>
        </p:scale>
        <p:origin x="9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microsoft.com/office/2018/10/relationships/authors" Target="authors.xml"/></Relationships>
</file>

<file path=ppt/comments/modernComment_109_FFFAB20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ECC40B3-515B-4C22-B8FE-6A212B2B9C56}" authorId="{1979A1AB-7B63-FFA0-E703-A9F668ABF1DD}" created="2024-03-19T19:49:04.13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294619655" sldId="265"/>
      <ac:spMk id="3" creationId="{9DAE2486-CDE3-6FCF-C619-3925B3DD2E96}"/>
      <ac:txMk cp="148" len="48">
        <ac:context len="254" hash="4139849343"/>
      </ac:txMk>
    </ac:txMkLst>
    <p188:pos x="5737860" y="3017520"/>
    <p188:replyLst>
      <p188:reply id="{BA38E9B5-96C1-4EEC-8B56-A22794479BB8}" authorId="{55E2CDB1-54C1-0904-562D-5A40529484F5}" created="2024-03-19T19:50:51.165">
        <p188:txBody>
          <a:bodyPr/>
          <a:lstStyle/>
          <a:p>
            <a:r>
              <a:rPr lang="el-GR"/>
              <a:t>ok ηθελα να το κανω πιο μικρό αλλα μαλλον δεν περναει το νοημα</a:t>
            </a:r>
          </a:p>
        </p188:txBody>
      </p188:reply>
    </p188:replyLst>
    <p188:txBody>
      <a:bodyPr/>
      <a:lstStyle/>
      <a:p>
        <a:r>
          <a:rPr lang="en-US"/>
          <a:t>Δεν καταλαβαίνω καλά αυτό το bullet. Μήπως πρέπει να γίνει: "Δικτυακή επικοινωνία μεταξύ των services μέσω REST APIs"?</a:t>
        </a:r>
      </a:p>
    </p188:txBody>
  </p188:cm>
</p188:cmLst>
</file>

<file path=ppt/comments/modernComment_10A_A99AA89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125CB4F-D234-4E84-83A5-63A85142F736}" authorId="{1979A1AB-7B63-FFA0-E703-A9F668ABF1DD}" created="2024-03-19T19:54:43.068">
    <pc:sldMkLst xmlns:pc="http://schemas.microsoft.com/office/powerpoint/2013/main/command">
      <pc:docMk/>
      <pc:sldMk cId="2845485205" sldId="266"/>
    </pc:sldMkLst>
    <p188:txBody>
      <a:bodyPr/>
      <a:lstStyle/>
      <a:p>
        <a:r>
          <a:rPr lang="en-US"/>
          <a:t>Αν και όχι απαραίτητο, μπορείς και σε αυτή τη διαφάνεια αλλά και στην επόμενη να χρησιμοποιήσεις υλικό από τη διάλεξη. Up to you</a:t>
        </a:r>
      </a:p>
    </p188:txBody>
  </p188:cm>
</p188:cmLst>
</file>

<file path=ppt/comments/modernComment_11A_6D5246C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18EF1CA-069C-4FCB-8DD6-DA6A2A07299F}" authorId="{1979A1AB-7B63-FFA0-E703-A9F668ABF1DD}" created="2024-03-19T20:01:17.427">
    <pc:sldMkLst xmlns:pc="http://schemas.microsoft.com/office/powerpoint/2013/main/command">
      <pc:docMk/>
      <pc:sldMk cId="1834108612" sldId="282"/>
    </pc:sldMkLst>
    <p188:txBody>
      <a:bodyPr/>
      <a:lstStyle/>
      <a:p>
        <a:r>
          <a:rPr lang="en-US"/>
          <a:t>Δεν με αφήνει να κάνω edit αυτό και το επόμενο slide</a:t>
        </a:r>
      </a:p>
    </p188:txBody>
  </p188:cm>
</p188:cmLst>
</file>

<file path=ppt/comments/modernComment_136_F06DC33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258D4E4-2C48-4588-B151-680589D3146A}" authorId="{1979A1AB-7B63-FFA0-E703-A9F668ABF1DD}" created="2024-03-19T19:52:17.099">
    <pc:sldMkLst xmlns:pc="http://schemas.microsoft.com/office/powerpoint/2013/main/command">
      <pc:docMk/>
      <pc:sldMk cId="4033725235" sldId="310"/>
    </pc:sldMkLst>
    <p188:txBody>
      <a:bodyPr/>
      <a:lstStyle/>
      <a:p>
        <a:r>
          <a:rPr lang="en-US"/>
          <a:t>Θα έλεγα να αλλάξεις αυτή τη διαφάνεια με υλικό που μπορείς να βρεις από τη διάλεξη που έκανα πρόσφατα για το μάθημα SaaS. Και ένα link που βρήκα ωραία πράγματα: https://aws.amazon.com/compare/the-difference-between-containers-and-virtual-machines/</a:t>
        </a:r>
      </a:p>
    </p188:txBody>
  </p188:cm>
</p188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13T19:46:47.663"/>
    </inkml:context>
    <inkml:brush xml:id="br0">
      <inkml:brushProperty name="width" value="0.1" units="cm"/>
      <inkml:brushProperty name="height" value="0.1" units="cm"/>
      <inkml:brushProperty name="color" value="#004F8B"/>
      <inkml:brushProperty name="ignorePressure" value="1"/>
    </inkml:brush>
  </inkml:definitions>
  <inkml:trace contextRef="#ctx0" brushRef="#br0">904 1,'22203'0,"-11444"0,-23988 0,-7380 0,20581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13T17:33:24.139"/>
    </inkml:context>
    <inkml:brush xml:id="br0">
      <inkml:brushProperty name="width" value="0.1" units="cm"/>
      <inkml:brushProperty name="height" value="0.1" units="cm"/>
      <inkml:brushProperty name="color" value="#004F8B"/>
      <inkml:brushProperty name="ignorePressure" value="1"/>
    </inkml:brush>
  </inkml:definitions>
  <inkml:trace contextRef="#ctx0" brushRef="#br0">904 1,'22203'0,"-11444"0,-23988 0,-7380 0,20581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in="-1080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111.9171" units="1/cm"/>
          <inkml:channelProperty channel="T" name="resolution" value="1" units="1/dev"/>
        </inkml:channelProperties>
      </inkml:inkSource>
      <inkml:timestamp xml:id="ts0" timeString="2024-03-18T21:20:17.1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24585 18526 0,'0'27'78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ADE0B-690B-40D7-9FA3-94EDBE9C4214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11B74-A634-47FB-85C3-DEF815066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5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Αρχικά στο πρώτο κεφάλαιο θα </a:t>
            </a:r>
            <a:r>
              <a:rPr lang="el-GR" dirty="0" err="1"/>
              <a:t>δωθεί</a:t>
            </a:r>
            <a:r>
              <a:rPr lang="el-GR" dirty="0"/>
              <a:t> μια εισαγωγή σχετικά με το </a:t>
            </a:r>
            <a:r>
              <a:rPr lang="el-GR" dirty="0" err="1"/>
              <a:t>π΄ροβλημα</a:t>
            </a:r>
            <a:r>
              <a:rPr lang="el-GR" dirty="0"/>
              <a:t> και θα τεθεί ο στόχος της διπλωματικής εργασίας</a:t>
            </a:r>
          </a:p>
          <a:p>
            <a:r>
              <a:rPr lang="el-GR" dirty="0"/>
              <a:t>Στο δεύτερο κεφάλαιο θα </a:t>
            </a:r>
            <a:r>
              <a:rPr lang="el-GR" dirty="0" err="1"/>
              <a:t>δωθεί</a:t>
            </a:r>
            <a:r>
              <a:rPr lang="el-GR" dirty="0"/>
              <a:t> μια </a:t>
            </a:r>
            <a:r>
              <a:rPr lang="el-GR" dirty="0" err="1"/>
              <a:t>συντομή</a:t>
            </a:r>
            <a:r>
              <a:rPr lang="el-GR" dirty="0"/>
              <a:t> εξήγηση της θεωρίας πίσω από την εργασία και </a:t>
            </a:r>
            <a:r>
              <a:rPr lang="el-GR" dirty="0" err="1"/>
              <a:t>εργαλέια</a:t>
            </a:r>
            <a:r>
              <a:rPr lang="el-GR" dirty="0"/>
              <a:t> που </a:t>
            </a:r>
            <a:r>
              <a:rPr lang="el-GR" dirty="0" err="1"/>
              <a:t>χρηισμοποιήθηκαν</a:t>
            </a:r>
            <a:endParaRPr lang="el-GR" dirty="0"/>
          </a:p>
          <a:p>
            <a:r>
              <a:rPr lang="el-GR" dirty="0"/>
              <a:t>Στο </a:t>
            </a:r>
            <a:r>
              <a:rPr lang="el-GR" dirty="0" err="1"/>
              <a:t>στρίτο</a:t>
            </a:r>
            <a:r>
              <a:rPr lang="el-GR" dirty="0"/>
              <a:t> θα παρουσιαστούν οι μετρικές με τις οποίες θα </a:t>
            </a:r>
            <a:r>
              <a:rPr lang="el-GR" dirty="0" err="1"/>
              <a:t>αναλυοσυμε</a:t>
            </a:r>
            <a:r>
              <a:rPr lang="el-GR" dirty="0"/>
              <a:t> και θα συγκρίνουμε τους αλγόριθμους </a:t>
            </a:r>
            <a:r>
              <a:rPr lang="el-GR" dirty="0" err="1"/>
              <a:t>πειραματίκα</a:t>
            </a:r>
            <a:endParaRPr lang="el-GR" dirty="0"/>
          </a:p>
          <a:p>
            <a:r>
              <a:rPr lang="el-GR" dirty="0"/>
              <a:t>Στο τέταρτο θα </a:t>
            </a:r>
            <a:r>
              <a:rPr lang="el-GR" dirty="0" err="1"/>
              <a:t>περιγραφθούν</a:t>
            </a:r>
            <a:r>
              <a:rPr lang="el-GR" dirty="0"/>
              <a:t> οι </a:t>
            </a:r>
            <a:r>
              <a:rPr lang="el-GR" dirty="0" err="1"/>
              <a:t>αλ΄γοριθμοι</a:t>
            </a:r>
            <a:r>
              <a:rPr lang="el-GR" dirty="0"/>
              <a:t> και θα </a:t>
            </a:r>
            <a:r>
              <a:rPr lang="el-GR" dirty="0" err="1"/>
              <a:t>δωθούν</a:t>
            </a:r>
            <a:r>
              <a:rPr lang="el-GR" dirty="0"/>
              <a:t> ορισμένες </a:t>
            </a:r>
            <a:r>
              <a:rPr lang="el-GR" dirty="0" err="1"/>
              <a:t>θεωριτκές</a:t>
            </a:r>
            <a:r>
              <a:rPr lang="el-GR" dirty="0"/>
              <a:t> τους ιδιότητες</a:t>
            </a:r>
          </a:p>
          <a:p>
            <a:r>
              <a:rPr lang="el-GR" dirty="0"/>
              <a:t>Στο </a:t>
            </a:r>
            <a:r>
              <a:rPr lang="el-GR" dirty="0" err="1"/>
              <a:t>πεμπτο</a:t>
            </a:r>
            <a:r>
              <a:rPr lang="el-GR" dirty="0"/>
              <a:t> θα γίνει η περιγραφή του </a:t>
            </a:r>
            <a:r>
              <a:rPr lang="el-GR" dirty="0" err="1"/>
              <a:t>συσστηματος</a:t>
            </a:r>
            <a:r>
              <a:rPr lang="el-GR" dirty="0"/>
              <a:t> και της εφαρμογής</a:t>
            </a:r>
          </a:p>
          <a:p>
            <a:r>
              <a:rPr lang="el-GR" dirty="0"/>
              <a:t>Στο ‘</a:t>
            </a:r>
            <a:r>
              <a:rPr lang="el-GR" dirty="0" err="1"/>
              <a:t>εκτο</a:t>
            </a:r>
            <a:r>
              <a:rPr lang="el-GR" dirty="0"/>
              <a:t> κεφάλαιο θα </a:t>
            </a:r>
            <a:r>
              <a:rPr lang="el-GR" dirty="0" err="1"/>
              <a:t>περιγραφθεί</a:t>
            </a:r>
            <a:r>
              <a:rPr lang="el-GR" dirty="0"/>
              <a:t> η διαδικασία των δοκιμών για την εξαγωγή </a:t>
            </a:r>
            <a:r>
              <a:rPr lang="el-GR" dirty="0" err="1"/>
              <a:t>περιαματικών</a:t>
            </a:r>
            <a:r>
              <a:rPr lang="el-GR" dirty="0"/>
              <a:t> </a:t>
            </a:r>
            <a:r>
              <a:rPr lang="el-GR" dirty="0" err="1"/>
              <a:t>αποτελεσματων</a:t>
            </a:r>
            <a:endParaRPr lang="el-GR" dirty="0"/>
          </a:p>
          <a:p>
            <a:r>
              <a:rPr lang="el-GR" dirty="0"/>
              <a:t>Ενώ στο έβδομο θα </a:t>
            </a:r>
            <a:r>
              <a:rPr lang="el-GR" dirty="0" err="1"/>
              <a:t>δωθούν</a:t>
            </a:r>
            <a:r>
              <a:rPr lang="el-GR" dirty="0"/>
              <a:t> τα αποτελέσματα των δοκιμών</a:t>
            </a:r>
          </a:p>
          <a:p>
            <a:r>
              <a:rPr lang="el-GR" dirty="0"/>
              <a:t>Στο 8</a:t>
            </a:r>
            <a:r>
              <a:rPr lang="el-GR" baseline="30000" dirty="0"/>
              <a:t>ο</a:t>
            </a:r>
            <a:r>
              <a:rPr lang="el-GR" dirty="0"/>
              <a:t> και </a:t>
            </a:r>
            <a:r>
              <a:rPr lang="el-GR" dirty="0" err="1"/>
              <a:t>τελευταιο</a:t>
            </a:r>
            <a:r>
              <a:rPr lang="el-GR" dirty="0"/>
              <a:t> κεφάλαιο θα </a:t>
            </a:r>
            <a:r>
              <a:rPr lang="el-GR" dirty="0" err="1"/>
              <a:t>δωθούν</a:t>
            </a:r>
            <a:r>
              <a:rPr lang="el-GR" dirty="0"/>
              <a:t> συμπεράσματα σχετικά με τους αλγόριθμους και μελλοντικές προτάσεις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9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Το </a:t>
            </a:r>
            <a:r>
              <a:rPr lang="el-GR" dirty="0" err="1"/>
              <a:t>scheduling</a:t>
            </a:r>
            <a:r>
              <a:rPr lang="el-GR" dirty="0"/>
              <a:t> </a:t>
            </a:r>
            <a:r>
              <a:rPr lang="el-GR" dirty="0" err="1"/>
              <a:t>framework</a:t>
            </a:r>
            <a:r>
              <a:rPr lang="el-GR" dirty="0"/>
              <a:t> </a:t>
            </a:r>
            <a:r>
              <a:rPr lang="el-GR" dirty="0" err="1"/>
              <a:t>υλοποιέι</a:t>
            </a:r>
            <a:r>
              <a:rPr lang="el-GR" dirty="0"/>
              <a:t> δύο κύκλους </a:t>
            </a:r>
            <a:r>
              <a:rPr lang="el-GR" dirty="0" err="1"/>
              <a:t>κατα</a:t>
            </a:r>
            <a:r>
              <a:rPr lang="el-GR" dirty="0"/>
              <a:t> την ροή του για την επίτευξη του </a:t>
            </a:r>
            <a:r>
              <a:rPr lang="el-GR" dirty="0" err="1"/>
              <a:t>Scheduling</a:t>
            </a:r>
            <a:endParaRPr lang="el-GR" dirty="0"/>
          </a:p>
          <a:p>
            <a:r>
              <a:rPr lang="el-GR" dirty="0"/>
              <a:t>-&gt; ο πρώτος </a:t>
            </a:r>
            <a:r>
              <a:rPr lang="el-GR" dirty="0" err="1"/>
              <a:t>αποτέλει</a:t>
            </a:r>
            <a:r>
              <a:rPr lang="el-GR" dirty="0"/>
              <a:t> ο κύκλος δρομολόγησης και </a:t>
            </a:r>
            <a:r>
              <a:rPr lang="el-GR" dirty="0" err="1"/>
              <a:t>ειναι</a:t>
            </a:r>
            <a:r>
              <a:rPr lang="el-GR" dirty="0"/>
              <a:t> ο </a:t>
            </a:r>
            <a:r>
              <a:rPr lang="el-GR" dirty="0" err="1"/>
              <a:t>υπέυθυνος</a:t>
            </a:r>
            <a:r>
              <a:rPr lang="el-GR" dirty="0"/>
              <a:t> για την επιλογή του καλύτερου </a:t>
            </a:r>
            <a:r>
              <a:rPr lang="el-GR" dirty="0" err="1"/>
              <a:t>node</a:t>
            </a:r>
            <a:r>
              <a:rPr lang="el-GR" dirty="0"/>
              <a:t> για το </a:t>
            </a:r>
            <a:r>
              <a:rPr lang="el-GR" dirty="0" err="1"/>
              <a:t>pod</a:t>
            </a:r>
            <a:r>
              <a:rPr lang="el-GR" dirty="0"/>
              <a:t>.</a:t>
            </a:r>
          </a:p>
          <a:p>
            <a:r>
              <a:rPr lang="el-GR" dirty="0"/>
              <a:t>-&gt;</a:t>
            </a:r>
          </a:p>
          <a:p>
            <a:r>
              <a:rPr lang="el-GR" dirty="0"/>
              <a:t>η διαδικασία επιλογής του καλύτερου </a:t>
            </a:r>
            <a:r>
              <a:rPr lang="el-GR" dirty="0" err="1"/>
              <a:t>node</a:t>
            </a:r>
            <a:r>
              <a:rPr lang="el-GR" dirty="0"/>
              <a:t> περιλαμβάνει δύο στάδια, το </a:t>
            </a:r>
            <a:r>
              <a:rPr lang="el-GR" dirty="0" err="1"/>
              <a:t>Filtering</a:t>
            </a:r>
            <a:r>
              <a:rPr lang="el-GR" dirty="0"/>
              <a:t> και το </a:t>
            </a:r>
            <a:r>
              <a:rPr lang="el-GR" dirty="0" err="1"/>
              <a:t>Scoring</a:t>
            </a:r>
            <a:r>
              <a:rPr lang="el-GR" dirty="0"/>
              <a:t>. Στο στάδιο </a:t>
            </a:r>
            <a:r>
              <a:rPr lang="el-GR" dirty="0" err="1"/>
              <a:t>Filtering</a:t>
            </a:r>
            <a:r>
              <a:rPr lang="el-GR" dirty="0"/>
              <a:t> εντοπίζονται τα </a:t>
            </a:r>
            <a:r>
              <a:rPr lang="el-GR" dirty="0" err="1"/>
              <a:t>nodes</a:t>
            </a:r>
            <a:r>
              <a:rPr lang="el-GR" dirty="0"/>
              <a:t> τα οποία είναι ικανά να εκτελέσουν το </a:t>
            </a:r>
            <a:r>
              <a:rPr lang="el-GR" dirty="0" err="1"/>
              <a:t>Pod</a:t>
            </a:r>
            <a:r>
              <a:rPr lang="el-GR" dirty="0"/>
              <a:t> έπειτα από μια διαδικασία ελέγχων. Στο στάδιο </a:t>
            </a:r>
            <a:r>
              <a:rPr lang="el-GR" dirty="0" err="1"/>
              <a:t>Scoring</a:t>
            </a:r>
            <a:r>
              <a:rPr lang="el-GR" dirty="0"/>
              <a:t>  βαθμολογούνται τα </a:t>
            </a:r>
            <a:r>
              <a:rPr lang="el-GR" dirty="0" err="1"/>
              <a:t>ικανα</a:t>
            </a:r>
            <a:r>
              <a:rPr lang="el-GR" dirty="0"/>
              <a:t> </a:t>
            </a:r>
            <a:r>
              <a:rPr lang="el-GR" dirty="0" err="1"/>
              <a:t>node</a:t>
            </a:r>
            <a:r>
              <a:rPr lang="el-GR" dirty="0"/>
              <a:t> που επιλέχθηκαν στο στάδιο </a:t>
            </a:r>
            <a:r>
              <a:rPr lang="el-GR" dirty="0" err="1"/>
              <a:t>Filtering</a:t>
            </a:r>
            <a:r>
              <a:rPr lang="el-GR" dirty="0"/>
              <a:t> βάσει ορισμένων </a:t>
            </a:r>
            <a:r>
              <a:rPr lang="el-GR" dirty="0" err="1"/>
              <a:t>κρητηρίων</a:t>
            </a:r>
            <a:r>
              <a:rPr lang="el-GR" dirty="0"/>
              <a:t>-συναρτήσεων.</a:t>
            </a:r>
          </a:p>
          <a:p>
            <a:r>
              <a:rPr lang="el-GR" dirty="0"/>
              <a:t>-&gt; </a:t>
            </a:r>
            <a:r>
              <a:rPr lang="el-GR" dirty="0" err="1"/>
              <a:t>Επειτα</a:t>
            </a:r>
            <a:r>
              <a:rPr lang="el-GR" dirty="0"/>
              <a:t> </a:t>
            </a:r>
            <a:r>
              <a:rPr lang="el-GR" dirty="0" err="1"/>
              <a:t>απο</a:t>
            </a:r>
            <a:r>
              <a:rPr lang="el-GR" dirty="0"/>
              <a:t> την επιλογή </a:t>
            </a:r>
            <a:r>
              <a:rPr lang="el-GR" dirty="0" err="1"/>
              <a:t>node</a:t>
            </a:r>
            <a:r>
              <a:rPr lang="el-GR" dirty="0"/>
              <a:t> o κύκλος </a:t>
            </a:r>
            <a:r>
              <a:rPr lang="el-GR" dirty="0" err="1"/>
              <a:t>scheduling</a:t>
            </a:r>
            <a:r>
              <a:rPr lang="el-GR" dirty="0"/>
              <a:t> ολοκληρώνεται</a:t>
            </a:r>
          </a:p>
          <a:p>
            <a:r>
              <a:rPr lang="el-GR" dirty="0"/>
              <a:t>-&gt; Ακολουθεί ο κύκλος δέσμευσης στον οποίο ο kube-</a:t>
            </a:r>
            <a:r>
              <a:rPr lang="el-GR" dirty="0" err="1"/>
              <a:t>scheduler</a:t>
            </a:r>
            <a:r>
              <a:rPr lang="el-GR" dirty="0"/>
              <a:t> </a:t>
            </a:r>
            <a:r>
              <a:rPr lang="el-GR" dirty="0" err="1"/>
              <a:t>ενημερωνει</a:t>
            </a:r>
            <a:r>
              <a:rPr lang="el-GR" dirty="0"/>
              <a:t> το </a:t>
            </a:r>
            <a:r>
              <a:rPr lang="el-GR" dirty="0" err="1"/>
              <a:t>control</a:t>
            </a:r>
            <a:r>
              <a:rPr lang="el-GR" dirty="0"/>
              <a:t> </a:t>
            </a:r>
            <a:r>
              <a:rPr lang="el-GR" dirty="0" err="1"/>
              <a:t>plane</a:t>
            </a:r>
            <a:r>
              <a:rPr lang="el-GR" dirty="0"/>
              <a:t> για την απόφαση του </a:t>
            </a:r>
            <a:r>
              <a:rPr lang="el-GR" dirty="0" err="1"/>
              <a:t>node</a:t>
            </a:r>
            <a:r>
              <a:rPr lang="el-GR" dirty="0"/>
              <a:t>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48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μπορει</a:t>
            </a:r>
            <a:r>
              <a:rPr lang="el-GR" dirty="0"/>
              <a:t> να </a:t>
            </a:r>
            <a:r>
              <a:rPr lang="el-GR" dirty="0" err="1"/>
              <a:t>προστεθει</a:t>
            </a:r>
            <a:r>
              <a:rPr lang="el-GR" dirty="0"/>
              <a:t> σε εφαρμογές με αρχιτεκτονική </a:t>
            </a:r>
            <a:r>
              <a:rPr lang="el-GR" dirty="0" err="1"/>
              <a:t>microservice</a:t>
            </a:r>
            <a:r>
              <a:rPr lang="el-GR" dirty="0"/>
              <a:t> </a:t>
            </a:r>
          </a:p>
          <a:p>
            <a:r>
              <a:rPr lang="el-GR" dirty="0"/>
              <a:t>-&gt; Οι δυνατότητες που προσφέρει απλοποιούν την </a:t>
            </a:r>
            <a:r>
              <a:rPr lang="el-GR" dirty="0" err="1"/>
              <a:t>διαχείρηση</a:t>
            </a:r>
            <a:r>
              <a:rPr lang="el-GR" dirty="0"/>
              <a:t> πολύπλοκων εφαρμογών</a:t>
            </a:r>
          </a:p>
          <a:p>
            <a:r>
              <a:rPr lang="el-GR" dirty="0"/>
              <a:t>Με τον όρο </a:t>
            </a:r>
            <a:r>
              <a:rPr lang="el-GR" dirty="0" err="1"/>
              <a:t>service</a:t>
            </a:r>
            <a:r>
              <a:rPr lang="el-GR" dirty="0"/>
              <a:t> mesh περιγράφεται τόσο ο τύπος του λογισμικού που χρησιμοποιείται για την υλοποίηση του καθώς και το </a:t>
            </a:r>
            <a:r>
              <a:rPr lang="el-GR" dirty="0" err="1"/>
              <a:t>domain</a:t>
            </a:r>
            <a:r>
              <a:rPr lang="el-GR" dirty="0"/>
              <a:t> ασφάλειας και δικτύου που δημιουργείται κατά την εφαρμογή του </a:t>
            </a:r>
          </a:p>
          <a:p>
            <a:r>
              <a:rPr lang="el-GR" dirty="0"/>
              <a:t>-&gt; </a:t>
            </a:r>
            <a:r>
              <a:rPr lang="el-GR" dirty="0" err="1"/>
              <a:t>Sidecar</a:t>
            </a:r>
            <a:r>
              <a:rPr lang="el-GR" dirty="0"/>
              <a:t> </a:t>
            </a:r>
            <a:r>
              <a:rPr lang="el-GR" dirty="0" err="1"/>
              <a:t>proxies</a:t>
            </a:r>
            <a:r>
              <a:rPr lang="el-GR" dirty="0"/>
              <a:t> που γίνονται </a:t>
            </a:r>
            <a:r>
              <a:rPr lang="el-GR" dirty="0" err="1"/>
              <a:t>deploy</a:t>
            </a:r>
            <a:r>
              <a:rPr lang="el-GR" dirty="0"/>
              <a:t> με πλευρικό τρόπο στα </a:t>
            </a:r>
            <a:r>
              <a:rPr lang="el-GR" dirty="0" err="1"/>
              <a:t>Pods</a:t>
            </a:r>
            <a:r>
              <a:rPr lang="el-GR" dirty="0"/>
              <a:t>, με την έννοια ότι τους προσθέτουν η επεκτείνουν ήδη υπάρχουσες λειτουργίες τους δίχως να παρεμβάλλουν στην εργασία τους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64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Στην τρέχουσα διπλωματική θα χρησιμοποιήσουμε το </a:t>
            </a:r>
            <a:r>
              <a:rPr lang="el-GR" dirty="0" err="1"/>
              <a:t>Istio</a:t>
            </a:r>
            <a:r>
              <a:rPr lang="el-GR" dirty="0"/>
              <a:t> που αποτελεί </a:t>
            </a:r>
            <a:r>
              <a:rPr lang="el-GR" dirty="0" err="1"/>
              <a:t>αποτελεί</a:t>
            </a:r>
            <a:r>
              <a:rPr lang="el-GR" dirty="0"/>
              <a:t> ένα </a:t>
            </a:r>
            <a:r>
              <a:rPr lang="el-GR" dirty="0" err="1"/>
              <a:t>service</a:t>
            </a:r>
            <a:r>
              <a:rPr lang="el-GR" dirty="0"/>
              <a:t> mesh ανοιχτού κώδικα το οποίο εφαρμόζεται με διαφανή τρόπο σε υπάρχουσες κατανεμημένες εφαρμογές. </a:t>
            </a:r>
          </a:p>
          <a:p>
            <a:r>
              <a:rPr lang="el-GR" dirty="0"/>
              <a:t>-&gt; πληθώρα χαρακτηριστικών παρέχουν ένα κατανεμημένο και αποτελεσματικό τρόπο για την σύνδεση, παρακολούθηση και προστασία από κακόβουλες επιθέσεις των </a:t>
            </a:r>
            <a:r>
              <a:rPr lang="el-GR" dirty="0" err="1"/>
              <a:t>services</a:t>
            </a:r>
            <a:r>
              <a:rPr lang="el-GR" dirty="0"/>
              <a:t> της εφαρμογής</a:t>
            </a:r>
          </a:p>
          <a:p>
            <a:r>
              <a:rPr lang="el-GR" dirty="0"/>
              <a:t>-&gt; Το εργαλείο αυτό θα χρησιμοποιηθεί για την εξαγωγή των μετρικών δικτύου στους αλγόριθμους που θα αναπτυχθούν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6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κομμάτι του </a:t>
            </a:r>
            <a:r>
              <a:rPr lang="el-GR" dirty="0" err="1"/>
              <a:t>Istio</a:t>
            </a:r>
            <a:r>
              <a:rPr lang="el-GR" dirty="0"/>
              <a:t> </a:t>
            </a:r>
            <a:r>
              <a:rPr lang="el-GR" dirty="0" err="1"/>
              <a:t>αποτελέι</a:t>
            </a:r>
            <a:r>
              <a:rPr lang="el-GR" dirty="0"/>
              <a:t> το Kiali </a:t>
            </a:r>
          </a:p>
          <a:p>
            <a:r>
              <a:rPr lang="el-GR" dirty="0"/>
              <a:t>-&gt; </a:t>
            </a:r>
            <a:r>
              <a:rPr lang="el-GR" dirty="0" err="1"/>
              <a:t>Ενα</a:t>
            </a:r>
            <a:r>
              <a:rPr lang="el-GR" dirty="0"/>
              <a:t> σημαντικό του χαρακτηριστικό </a:t>
            </a:r>
            <a:r>
              <a:rPr lang="el-GR" dirty="0" err="1"/>
              <a:t>ειναι</a:t>
            </a:r>
            <a:r>
              <a:rPr lang="el-GR" dirty="0"/>
              <a:t> το γράφημα που παράγει και φανερώνει την τοπολογία της εφαρμογής και την επικοινωνία μεταξύ των </a:t>
            </a:r>
            <a:r>
              <a:rPr lang="el-GR" dirty="0" err="1"/>
              <a:t>services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21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Ενα</a:t>
            </a:r>
            <a:r>
              <a:rPr lang="el-GR" dirty="0"/>
              <a:t> εργαλείο που θα χρησιμοποιηθεί για την εξαγωγή των μετρικών </a:t>
            </a:r>
            <a:r>
              <a:rPr lang="el-GR" dirty="0" err="1"/>
              <a:t>αποτελέι</a:t>
            </a:r>
            <a:r>
              <a:rPr lang="el-GR" dirty="0"/>
              <a:t> το </a:t>
            </a:r>
            <a:r>
              <a:rPr lang="el-GR" dirty="0" err="1"/>
              <a:t>Prometheus</a:t>
            </a:r>
            <a:endParaRPr lang="el-GR" dirty="0"/>
          </a:p>
          <a:p>
            <a:r>
              <a:rPr lang="el-GR" dirty="0"/>
              <a:t>-&gt; καθώς και την ειδοποίηση συστημάτων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98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κατασκευασμένο έτσι ώστε να παρέχει παρακολούθηση κόστους σε πραγματικό χρόνο για τη χρέωση των διάφορων συστατικών του Kubernetes </a:t>
            </a:r>
          </a:p>
          <a:p>
            <a:r>
              <a:rPr lang="el-GR" dirty="0"/>
              <a:t>-&gt; διαθέτει UI για την παρακολούθηση των χρεώσεων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123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Ως </a:t>
            </a:r>
            <a:r>
              <a:rPr lang="el-GR" dirty="0" err="1"/>
              <a:t>application</a:t>
            </a:r>
            <a:r>
              <a:rPr lang="el-GR" dirty="0"/>
              <a:t> του </a:t>
            </a:r>
            <a:r>
              <a:rPr lang="el-GR" dirty="0" err="1"/>
              <a:t>Istio</a:t>
            </a:r>
            <a:r>
              <a:rPr lang="el-GR" dirty="0"/>
              <a:t> ορίζεται ένα σύνολο </a:t>
            </a:r>
            <a:r>
              <a:rPr lang="el-GR" dirty="0" err="1"/>
              <a:t>απο</a:t>
            </a:r>
            <a:r>
              <a:rPr lang="el-GR" dirty="0"/>
              <a:t> </a:t>
            </a:r>
            <a:r>
              <a:rPr lang="el-GR" dirty="0" err="1"/>
              <a:t>pods</a:t>
            </a:r>
            <a:r>
              <a:rPr lang="el-GR" dirty="0"/>
              <a:t> με ίδια ετικέτα </a:t>
            </a:r>
            <a:r>
              <a:rPr lang="el-GR" dirty="0" err="1"/>
              <a:t>application</a:t>
            </a:r>
            <a:r>
              <a:rPr lang="el-GR" dirty="0"/>
              <a:t>. Για την συγκεκριμένη διπλωματική το κάθε </a:t>
            </a:r>
            <a:r>
              <a:rPr lang="el-GR" dirty="0" err="1"/>
              <a:t>application</a:t>
            </a:r>
            <a:r>
              <a:rPr lang="el-GR" dirty="0"/>
              <a:t> αποτελείται μόνο </a:t>
            </a:r>
            <a:r>
              <a:rPr lang="el-GR" dirty="0" err="1"/>
              <a:t>απο</a:t>
            </a:r>
            <a:r>
              <a:rPr lang="el-GR" dirty="0"/>
              <a:t> ένα </a:t>
            </a:r>
            <a:r>
              <a:rPr lang="el-GR" dirty="0" err="1"/>
              <a:t>αντίστοχο</a:t>
            </a:r>
            <a:r>
              <a:rPr lang="el-GR" dirty="0"/>
              <a:t> </a:t>
            </a:r>
            <a:r>
              <a:rPr lang="el-GR" dirty="0" err="1"/>
              <a:t>pod</a:t>
            </a:r>
            <a:endParaRPr lang="el-GR" dirty="0"/>
          </a:p>
          <a:p>
            <a:r>
              <a:rPr lang="el-GR" dirty="0"/>
              <a:t>-&gt; περιγράφει το αποτέλεσμα που θέλουμε να </a:t>
            </a:r>
            <a:r>
              <a:rPr lang="el-GR" dirty="0" err="1"/>
              <a:t>επιτύγχουμε</a:t>
            </a:r>
            <a:r>
              <a:rPr lang="el-GR" dirty="0"/>
              <a:t>,</a:t>
            </a:r>
          </a:p>
          <a:p>
            <a:r>
              <a:rPr lang="el-GR" dirty="0"/>
              <a:t>-&gt; εύκολα </a:t>
            </a:r>
            <a:r>
              <a:rPr lang="el-GR" dirty="0" err="1"/>
              <a:t>αντιληπτη</a:t>
            </a:r>
            <a:r>
              <a:rPr lang="el-GR" dirty="0"/>
              <a:t> μετρική για την επίδραση που έχει στην εφαρμογή</a:t>
            </a:r>
          </a:p>
          <a:p>
            <a:r>
              <a:rPr lang="el-GR" dirty="0"/>
              <a:t>-&gt; εύκολος και άμεσος υπολογισμός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190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κόστος ορίζεται το αθροιστικό κόστος του ποσοστού της CPU που </a:t>
            </a:r>
            <a:r>
              <a:rPr lang="el-GR" dirty="0" err="1"/>
              <a:t>χρησιμοποιείτα</a:t>
            </a:r>
            <a:r>
              <a:rPr lang="el-GR" dirty="0"/>
              <a:t> και, του ποσοστού της μνήμης ΡΑΜ που χρησιμοποιείται όπως υπολογίζεται από το </a:t>
            </a:r>
            <a:r>
              <a:rPr lang="el-GR" dirty="0" err="1"/>
              <a:t>OpenCost</a:t>
            </a:r>
            <a:r>
              <a:rPr lang="el-GR" dirty="0"/>
              <a:t>. </a:t>
            </a:r>
          </a:p>
          <a:p>
            <a:r>
              <a:rPr lang="el-GR" dirty="0"/>
              <a:t>-&gt; Οι </a:t>
            </a:r>
            <a:r>
              <a:rPr lang="el-GR" dirty="0" err="1"/>
              <a:t>χρεωσείς</a:t>
            </a:r>
            <a:r>
              <a:rPr lang="el-GR" dirty="0"/>
              <a:t> διαφέρουν για κάθε πόρο -&gt; μεγαλύτερη έμφαση σε αυτόν τον πόρο</a:t>
            </a:r>
          </a:p>
          <a:p>
            <a:r>
              <a:rPr lang="el-GR" dirty="0"/>
              <a:t>-&gt; Η επιλογή αυτή έγινε καθώς τα πειράματα εκτελέστηκαν σε </a:t>
            </a:r>
            <a:r>
              <a:rPr lang="el-GR" dirty="0" err="1"/>
              <a:t>VMs</a:t>
            </a:r>
            <a:r>
              <a:rPr lang="el-GR" dirty="0"/>
              <a:t> ενός </a:t>
            </a:r>
            <a:r>
              <a:rPr lang="el-GR" dirty="0" err="1"/>
              <a:t>private</a:t>
            </a:r>
            <a:r>
              <a:rPr lang="el-GR" dirty="0"/>
              <a:t> </a:t>
            </a:r>
            <a:r>
              <a:rPr lang="el-GR" dirty="0" err="1"/>
              <a:t>cloud</a:t>
            </a:r>
            <a:r>
              <a:rPr lang="el-GR" dirty="0"/>
              <a:t> και συνεπώς δεν υπήρχε ένδειξη του κόστους χρήσης των μηχανημάτων και των πόρων</a:t>
            </a:r>
          </a:p>
          <a:p>
            <a:r>
              <a:rPr lang="el-GR" dirty="0"/>
              <a:t>-&gt; εφικτός ο ορισμός </a:t>
            </a:r>
            <a:r>
              <a:rPr lang="el-GR" dirty="0" err="1"/>
              <a:t>custom</a:t>
            </a:r>
            <a:r>
              <a:rPr lang="el-GR" dirty="0"/>
              <a:t> χρέωσης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906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από τα κόστη αυτά προκύπτει ο </a:t>
            </a:r>
            <a:r>
              <a:rPr lang="el-GR" dirty="0" err="1"/>
              <a:t>τυπος</a:t>
            </a:r>
            <a:r>
              <a:rPr lang="el-GR" dirty="0"/>
              <a:t> της </a:t>
            </a:r>
            <a:r>
              <a:rPr lang="el-GR" dirty="0" err="1"/>
              <a:t>ισοροπίας</a:t>
            </a:r>
            <a:endParaRPr lang="el-GR" dirty="0"/>
          </a:p>
          <a:p>
            <a:r>
              <a:rPr lang="el-GR" dirty="0"/>
              <a:t>-&gt; αποτελεί έναν απλό τύπο ωστόσο δείχνει πόσο ανισορροπία υπάρχει </a:t>
            </a:r>
            <a:r>
              <a:rPr lang="el-GR" dirty="0" err="1"/>
              <a:t>περιγράφωντας</a:t>
            </a:r>
            <a:r>
              <a:rPr lang="el-GR" dirty="0"/>
              <a:t> ουσιαστικά την ομοιομορφία του κόστους στα </a:t>
            </a:r>
            <a:r>
              <a:rPr lang="el-GR" dirty="0" err="1"/>
              <a:t>nodes</a:t>
            </a:r>
            <a:endParaRPr lang="el-GR" dirty="0"/>
          </a:p>
          <a:p>
            <a:r>
              <a:rPr lang="el-GR" dirty="0"/>
              <a:t>-&gt; δείχνει πόσο </a:t>
            </a:r>
            <a:r>
              <a:rPr lang="el-GR" dirty="0" err="1"/>
              <a:t>κόντα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στην ομοιόμορφη κατανομή (τιμή 0) καθώς τότε δεν υπάρχουν διακυμάνσεις. Όσο μεγαλύτερη διακύμανση τόσο μεγαλύτερη </a:t>
            </a:r>
            <a:r>
              <a:rPr lang="el-GR" dirty="0" err="1"/>
              <a:t>ανισσοροπία</a:t>
            </a:r>
            <a:r>
              <a:rPr lang="el-GR" dirty="0"/>
              <a:t>.</a:t>
            </a:r>
          </a:p>
          <a:p>
            <a:r>
              <a:rPr lang="el-GR" dirty="0"/>
              <a:t>-&gt; (ο παρονομαστής παραλήφθηκε </a:t>
            </a:r>
            <a:r>
              <a:rPr lang="el-GR" dirty="0" err="1"/>
              <a:t>απο</a:t>
            </a:r>
            <a:r>
              <a:rPr lang="el-GR" dirty="0"/>
              <a:t> την εξίσωση καθώς η εφαρμογή που θα χρησιμοποιηθεί έχει την ίδια κατανάλωση πόρων σε κάθε περίπτωση)</a:t>
            </a:r>
          </a:p>
          <a:p>
            <a:endParaRPr lang="el-GR" dirty="0"/>
          </a:p>
          <a:p>
            <a:r>
              <a:rPr lang="el-GR" dirty="0"/>
              <a:t>-&gt; Εφόσον έγιναν </a:t>
            </a:r>
            <a:r>
              <a:rPr lang="el-GR" dirty="0" err="1"/>
              <a:t>καταοητές</a:t>
            </a:r>
            <a:r>
              <a:rPr lang="el-GR" dirty="0"/>
              <a:t> οι μετρικές που θα αναλύσουμε στο πρόβλημα, ας δούμε </a:t>
            </a:r>
            <a:r>
              <a:rPr lang="el-GR" dirty="0" err="1"/>
              <a:t>τωρα</a:t>
            </a:r>
            <a:r>
              <a:rPr lang="el-GR" dirty="0"/>
              <a:t> τους αλγόριθμους που αναπτύχθηκαν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96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δημιουργήθηκε και μελετήθηκε ... με σκοπό την βελτίωση των 5G δικτύων σε απόδοση και μείωση του χρόνου απόκρισης</a:t>
            </a:r>
          </a:p>
          <a:p>
            <a:r>
              <a:rPr lang="el-GR" dirty="0"/>
              <a:t>-&gt; Τα αποτελέσματα μάλιστα που πέτυχε υποστηρίζουν </a:t>
            </a:r>
            <a:r>
              <a:rPr lang="el-GR" dirty="0" err="1"/>
              <a:t>εως</a:t>
            </a:r>
            <a:r>
              <a:rPr lang="el-GR" dirty="0"/>
              <a:t> και 36% βελτίωση σε χρόνο απόκρισης Σε </a:t>
            </a:r>
            <a:r>
              <a:rPr lang="el-GR" dirty="0" err="1"/>
              <a:t>ενα</a:t>
            </a:r>
            <a:r>
              <a:rPr lang="el-GR" dirty="0"/>
              <a:t> </a:t>
            </a:r>
            <a:r>
              <a:rPr lang="el-GR" dirty="0" err="1"/>
              <a:t>application</a:t>
            </a:r>
            <a:endParaRPr lang="el-GR" dirty="0"/>
          </a:p>
          <a:p>
            <a:r>
              <a:rPr lang="el-GR" dirty="0"/>
              <a:t>-&gt; Βασίζεται στις δυνατότητες το </a:t>
            </a:r>
            <a:r>
              <a:rPr lang="el-GR" dirty="0" err="1"/>
              <a:t>Istio</a:t>
            </a:r>
            <a:r>
              <a:rPr lang="el-GR" dirty="0"/>
              <a:t> και του </a:t>
            </a:r>
            <a:r>
              <a:rPr lang="el-GR" dirty="0" err="1"/>
              <a:t>Prometheus</a:t>
            </a:r>
            <a:r>
              <a:rPr lang="el-GR" dirty="0"/>
              <a:t> για την συλλογή των μετρικών που </a:t>
            </a:r>
            <a:r>
              <a:rPr lang="el-GR" dirty="0" err="1"/>
              <a:t>χρησιμοποιέι</a:t>
            </a:r>
            <a:endParaRPr lang="el-GR" dirty="0"/>
          </a:p>
          <a:p>
            <a:r>
              <a:rPr lang="el-GR" dirty="0"/>
              <a:t>-&gt; το βασικό </a:t>
            </a:r>
            <a:r>
              <a:rPr lang="el-GR" dirty="0" err="1"/>
              <a:t>στοιχέιο</a:t>
            </a:r>
            <a:r>
              <a:rPr lang="el-GR" dirty="0"/>
              <a:t> απόφασης του </a:t>
            </a:r>
            <a:r>
              <a:rPr lang="el-GR" dirty="0" err="1"/>
              <a:t>NetMARKS</a:t>
            </a:r>
            <a:r>
              <a:rPr lang="el-GR" dirty="0"/>
              <a:t> αποτελεί η ροή δεδομένων </a:t>
            </a:r>
            <a:r>
              <a:rPr lang="el-GR" dirty="0" err="1"/>
              <a:t>απο</a:t>
            </a:r>
            <a:r>
              <a:rPr lang="el-GR" dirty="0"/>
              <a:t> ... που ουσιαστικά </a:t>
            </a:r>
            <a:r>
              <a:rPr lang="el-GR" dirty="0" err="1"/>
              <a:t>αποτελέι</a:t>
            </a:r>
            <a:r>
              <a:rPr lang="el-GR" dirty="0"/>
              <a:t> τα συνολικά </a:t>
            </a:r>
            <a:r>
              <a:rPr lang="el-GR" dirty="0" err="1"/>
              <a:t>bytes</a:t>
            </a:r>
            <a:r>
              <a:rPr lang="el-GR" dirty="0"/>
              <a:t> των </a:t>
            </a:r>
            <a:r>
              <a:rPr lang="el-GR" dirty="0" err="1"/>
              <a:t>responses</a:t>
            </a:r>
            <a:r>
              <a:rPr lang="el-GR" dirty="0"/>
              <a:t> και των </a:t>
            </a:r>
            <a:r>
              <a:rPr lang="el-GR" dirty="0" err="1"/>
              <a:t>requests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9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βασίζεται στην χρήση </a:t>
            </a:r>
            <a:r>
              <a:rPr lang="el-GR" dirty="0" err="1"/>
              <a:t>containers</a:t>
            </a:r>
            <a:r>
              <a:rPr lang="el-GR" dirty="0"/>
              <a:t> για την εκτέλεση λογισμικού</a:t>
            </a:r>
          </a:p>
          <a:p>
            <a:r>
              <a:rPr lang="el-GR" dirty="0"/>
              <a:t>-&gt; Παρέχει μεγάλη αυτοματοποίηση σε πολλούς τομείς και ειδικά στον τομέα της </a:t>
            </a:r>
            <a:r>
              <a:rPr lang="el-GR" dirty="0" err="1"/>
              <a:t>κλιμακωσης</a:t>
            </a:r>
            <a:endParaRPr lang="el-GR" dirty="0"/>
          </a:p>
          <a:p>
            <a:r>
              <a:rPr lang="el-GR" dirty="0"/>
              <a:t>-&gt; Το γεγονός </a:t>
            </a:r>
            <a:r>
              <a:rPr lang="el-GR" dirty="0" err="1"/>
              <a:t>οτι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Ανοιχτού κώδικα </a:t>
            </a:r>
            <a:r>
              <a:rPr lang="el-GR" dirty="0" err="1"/>
              <a:t>λογισμικο</a:t>
            </a:r>
            <a:r>
              <a:rPr lang="el-GR" dirty="0"/>
              <a:t> και η μεγάλη </a:t>
            </a:r>
            <a:r>
              <a:rPr lang="el-GR" dirty="0" err="1"/>
              <a:t>δημοφιλία</a:t>
            </a:r>
            <a:r>
              <a:rPr lang="el-GR" dirty="0"/>
              <a:t> του οδηγούν στην συνεχή ανάπτυξη του και στην δημιουργία επεκτάσεων μέσω μια πολυπληθούς κοινότητας</a:t>
            </a:r>
          </a:p>
          <a:p>
            <a:r>
              <a:rPr lang="el-GR" dirty="0"/>
              <a:t>-&gt; Λόγω της μεγάλης ζήτησης για καλύτερη αυτοματοποίηση και μεγαλύτερη κλιμάκωση, παρουσιάζεται ένα μεγάλο πεδίο έρευνας και ανοιχτών ζητημάτων γύρω </a:t>
            </a:r>
            <a:r>
              <a:rPr lang="el-GR" dirty="0" err="1"/>
              <a:t>απο</a:t>
            </a:r>
            <a:r>
              <a:rPr lang="el-GR" dirty="0"/>
              <a:t> το Kubernetes</a:t>
            </a:r>
          </a:p>
          <a:p>
            <a:r>
              <a:rPr lang="el-GR" dirty="0"/>
              <a:t>-&gt; ένα </a:t>
            </a:r>
            <a:r>
              <a:rPr lang="el-GR" dirty="0" err="1"/>
              <a:t>απο</a:t>
            </a:r>
            <a:r>
              <a:rPr lang="el-GR" dirty="0"/>
              <a:t> τα μεγαλύτερα ζητήματα αποτελεί το πρόβλημα του </a:t>
            </a:r>
            <a:r>
              <a:rPr lang="el-GR" dirty="0" err="1"/>
              <a:t>scheduling</a:t>
            </a:r>
            <a:r>
              <a:rPr lang="el-GR" dirty="0"/>
              <a:t> </a:t>
            </a:r>
            <a:r>
              <a:rPr lang="el-GR" dirty="0" err="1"/>
              <a:t>δηλαδη</a:t>
            </a:r>
            <a:r>
              <a:rPr lang="el-GR" dirty="0"/>
              <a:t> την δρομολόγηση των συστατικών της </a:t>
            </a:r>
            <a:r>
              <a:rPr lang="el-GR" dirty="0" err="1"/>
              <a:t>εαφρμογής</a:t>
            </a:r>
            <a:r>
              <a:rPr lang="el-GR" dirty="0"/>
              <a:t> </a:t>
            </a:r>
            <a:r>
              <a:rPr lang="el-GR" dirty="0" err="1"/>
              <a:t>σοτυς</a:t>
            </a:r>
            <a:r>
              <a:rPr lang="el-GR" dirty="0"/>
              <a:t> καταλληλότερους κόμβους-εργάτες που αποτελούν το Kubernetes έτσι ώστε το σύστημα να </a:t>
            </a:r>
            <a:r>
              <a:rPr lang="el-GR" dirty="0" err="1"/>
              <a:t>πετυγχαίνει</a:t>
            </a:r>
            <a:r>
              <a:rPr lang="el-GR" dirty="0"/>
              <a:t> τα μέγιστα δυνατά αποτελέσματα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104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ο αλγόριθμος για τον υπολογισμό του σκορ </a:t>
            </a:r>
            <a:r>
              <a:rPr lang="el-GR" dirty="0" err="1"/>
              <a:t>ενος</a:t>
            </a:r>
            <a:r>
              <a:rPr lang="el-GR" dirty="0"/>
              <a:t> </a:t>
            </a:r>
            <a:r>
              <a:rPr lang="el-GR" dirty="0" err="1"/>
              <a:t>node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ο </a:t>
            </a:r>
            <a:r>
              <a:rPr lang="el-GR" dirty="0" err="1"/>
              <a:t>εξης</a:t>
            </a:r>
            <a:endParaRPr lang="el-GR" dirty="0"/>
          </a:p>
          <a:p>
            <a:r>
              <a:rPr lang="el-GR" dirty="0"/>
              <a:t>-&gt; προσθέτει την ροή δεδομένων </a:t>
            </a:r>
            <a:r>
              <a:rPr lang="el-GR" dirty="0" err="1"/>
              <a:t>απο</a:t>
            </a:r>
            <a:r>
              <a:rPr lang="el-GR" dirty="0"/>
              <a:t> και προς το </a:t>
            </a:r>
            <a:r>
              <a:rPr lang="el-GR" dirty="0" err="1"/>
              <a:t>pod</a:t>
            </a:r>
            <a:r>
              <a:rPr lang="el-GR" dirty="0"/>
              <a:t> που δρομολογείται με κάθε </a:t>
            </a:r>
            <a:r>
              <a:rPr lang="el-GR" dirty="0" err="1"/>
              <a:t>pod</a:t>
            </a:r>
            <a:r>
              <a:rPr lang="el-GR" dirty="0"/>
              <a:t> που είναι </a:t>
            </a:r>
            <a:r>
              <a:rPr lang="el-GR" dirty="0" err="1"/>
              <a:t>κοινο</a:t>
            </a:r>
            <a:r>
              <a:rPr lang="el-GR" dirty="0"/>
              <a:t> στα </a:t>
            </a:r>
            <a:r>
              <a:rPr lang="el-GR" dirty="0" err="1"/>
              <a:t>Stats</a:t>
            </a:r>
            <a:r>
              <a:rPr lang="el-GR" dirty="0"/>
              <a:t> και </a:t>
            </a:r>
            <a:r>
              <a:rPr lang="el-GR" dirty="0" err="1"/>
              <a:t>State</a:t>
            </a:r>
            <a:r>
              <a:rPr lang="el-GR" dirty="0"/>
              <a:t>,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254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το </a:t>
            </a:r>
            <a:r>
              <a:rPr lang="el-GR" dirty="0" err="1"/>
              <a:t>pod</a:t>
            </a:r>
            <a:r>
              <a:rPr lang="el-GR" dirty="0"/>
              <a:t> δρομολογείται στο </a:t>
            </a:r>
            <a:r>
              <a:rPr lang="el-GR" dirty="0" err="1"/>
              <a:t>node</a:t>
            </a:r>
            <a:r>
              <a:rPr lang="el-GR" dirty="0"/>
              <a:t> το οποίο περιέχει </a:t>
            </a:r>
            <a:r>
              <a:rPr lang="el-GR" dirty="0" err="1"/>
              <a:t>Pods</a:t>
            </a:r>
            <a:r>
              <a:rPr lang="el-GR" dirty="0"/>
              <a:t> Που επικοινωνούν περισσότερο με το </a:t>
            </a:r>
            <a:r>
              <a:rPr lang="el-GR" dirty="0" err="1"/>
              <a:t>pod</a:t>
            </a:r>
            <a:r>
              <a:rPr lang="el-GR" dirty="0"/>
              <a:t> προς δρομολόγηση</a:t>
            </a:r>
          </a:p>
          <a:p>
            <a:r>
              <a:rPr lang="el-GR" dirty="0"/>
              <a:t>-&gt; </a:t>
            </a:r>
            <a:r>
              <a:rPr lang="el-GR" dirty="0" err="1"/>
              <a:t>Οπως</a:t>
            </a:r>
            <a:r>
              <a:rPr lang="el-GR" dirty="0"/>
              <a:t> παρατηρήσαμε ... δηλαδή για την δρομολόγηση θα πρέπει τα </a:t>
            </a:r>
            <a:r>
              <a:rPr lang="el-GR" dirty="0" err="1"/>
              <a:t>pod</a:t>
            </a:r>
            <a:r>
              <a:rPr lang="el-GR" dirty="0"/>
              <a:t> που δεν δρομολογούνται να είναι κατανεμημένα σε </a:t>
            </a:r>
            <a:r>
              <a:rPr lang="el-GR" dirty="0" err="1"/>
              <a:t>nodes</a:t>
            </a:r>
            <a:r>
              <a:rPr lang="el-GR" dirty="0"/>
              <a:t>. </a:t>
            </a:r>
          </a:p>
          <a:p>
            <a:r>
              <a:rPr lang="el-GR" dirty="0"/>
              <a:t>-&gt; </a:t>
            </a:r>
            <a:r>
              <a:rPr lang="el-GR" dirty="0" err="1"/>
              <a:t>Εαν</a:t>
            </a:r>
            <a:r>
              <a:rPr lang="el-GR" dirty="0"/>
              <a:t> λοιπόν επιθυμούμε να εκτελέσουμε </a:t>
            </a:r>
            <a:r>
              <a:rPr lang="el-GR" dirty="0" err="1"/>
              <a:t>τοον</a:t>
            </a:r>
            <a:r>
              <a:rPr lang="el-GR" dirty="0"/>
              <a:t> αλγόριθμο για </a:t>
            </a:r>
            <a:r>
              <a:rPr lang="el-GR" dirty="0" err="1"/>
              <a:t>ολα</a:t>
            </a:r>
            <a:r>
              <a:rPr lang="el-GR" dirty="0"/>
              <a:t> τα </a:t>
            </a:r>
            <a:r>
              <a:rPr lang="el-GR" dirty="0" err="1"/>
              <a:t>pods</a:t>
            </a:r>
            <a:r>
              <a:rPr lang="el-GR" dirty="0"/>
              <a:t> λοιπόν, θα πρέπει να </a:t>
            </a:r>
            <a:r>
              <a:rPr lang="el-GR" dirty="0" err="1"/>
              <a:t>δωθεί</a:t>
            </a:r>
            <a:r>
              <a:rPr lang="el-GR" dirty="0"/>
              <a:t> μια αρχική </a:t>
            </a:r>
            <a:r>
              <a:rPr lang="el-GR" dirty="0" err="1"/>
              <a:t>ακτανομή</a:t>
            </a:r>
            <a:r>
              <a:rPr lang="el-GR" dirty="0"/>
              <a:t> στα </a:t>
            </a:r>
            <a:r>
              <a:rPr lang="el-GR" dirty="0" err="1"/>
              <a:t>pods</a:t>
            </a:r>
            <a:r>
              <a:rPr lang="el-GR" dirty="0"/>
              <a:t> και να διαμορφώνεται όσο δρομολογούνται τα </a:t>
            </a:r>
            <a:r>
              <a:rPr lang="el-GR" dirty="0" err="1"/>
              <a:t>pods</a:t>
            </a:r>
            <a:r>
              <a:rPr lang="el-GR" dirty="0"/>
              <a:t>, δηλαδή εντοπίζουμε το καλύτερο κόμβο για ένα </a:t>
            </a:r>
            <a:r>
              <a:rPr lang="el-GR" dirty="0" err="1"/>
              <a:t>pod</a:t>
            </a:r>
            <a:r>
              <a:rPr lang="el-GR" dirty="0"/>
              <a:t>, το τοποθετούμε </a:t>
            </a:r>
            <a:r>
              <a:rPr lang="el-GR" dirty="0" err="1"/>
              <a:t>έκει</a:t>
            </a:r>
            <a:r>
              <a:rPr lang="el-GR" dirty="0"/>
              <a:t> και το αφαιρούμε </a:t>
            </a:r>
            <a:r>
              <a:rPr lang="el-GR" dirty="0" err="1"/>
              <a:t>απο</a:t>
            </a:r>
            <a:r>
              <a:rPr lang="el-GR" dirty="0"/>
              <a:t> το άλλο και συνεχίζουμε την εκτέλεση με την νέα κατανομή για το νέο </a:t>
            </a:r>
            <a:r>
              <a:rPr lang="el-GR" dirty="0" err="1"/>
              <a:t>pod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636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Αρχικά θα μιλήσουμε για το πρόβλημα του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packing</a:t>
            </a:r>
            <a:r>
              <a:rPr lang="el-GR" dirty="0"/>
              <a:t> στο οποίο προσπαθεί να επιλύσει ο αλγόριθμος</a:t>
            </a:r>
          </a:p>
          <a:p>
            <a:r>
              <a:rPr lang="el-GR" dirty="0"/>
              <a:t>-&gt; Το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packing</a:t>
            </a:r>
            <a:r>
              <a:rPr lang="el-GR" dirty="0"/>
              <a:t> πρόβλημα αποτελεί ένα NP Δύσκολο πρόβλημα καθώς η βέλτιστη λύση δεν μπορεί να εντοπιστεί σε </a:t>
            </a:r>
            <a:r>
              <a:rPr lang="el-GR" dirty="0" err="1"/>
              <a:t>πολυωνυμικό</a:t>
            </a:r>
            <a:r>
              <a:rPr lang="el-GR" dirty="0"/>
              <a:t> </a:t>
            </a:r>
            <a:r>
              <a:rPr lang="el-GR" dirty="0" err="1"/>
              <a:t>χρονο</a:t>
            </a:r>
            <a:endParaRPr lang="el-GR" dirty="0"/>
          </a:p>
          <a:p>
            <a:r>
              <a:rPr lang="el-GR" dirty="0"/>
              <a:t>-&gt; </a:t>
            </a:r>
            <a:r>
              <a:rPr lang="el-GR" dirty="0" err="1"/>
              <a:t>To</a:t>
            </a:r>
            <a:r>
              <a:rPr lang="el-GR" dirty="0"/>
              <a:t> πρόβλημα του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packing</a:t>
            </a:r>
            <a:r>
              <a:rPr lang="el-GR" dirty="0"/>
              <a:t> λαμβάνει πολλές μορφές. Στην διπλωματική εργασία το πρόβλημα που θέλουμε να </a:t>
            </a:r>
            <a:r>
              <a:rPr lang="el-GR" dirty="0" err="1"/>
              <a:t>επιλυθει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...</a:t>
            </a:r>
          </a:p>
          <a:p>
            <a:r>
              <a:rPr lang="el-GR" dirty="0"/>
              <a:t>-&gt; Για το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packing</a:t>
            </a:r>
            <a:r>
              <a:rPr lang="el-GR" dirty="0"/>
              <a:t> </a:t>
            </a:r>
            <a:r>
              <a:rPr lang="el-GR" dirty="0" err="1"/>
              <a:t>προβλημα</a:t>
            </a:r>
            <a:r>
              <a:rPr lang="el-GR" dirty="0"/>
              <a:t> έχουν </a:t>
            </a:r>
            <a:r>
              <a:rPr lang="el-GR" dirty="0" err="1"/>
              <a:t>αναπτυχθει</a:t>
            </a:r>
            <a:r>
              <a:rPr lang="el-GR" dirty="0"/>
              <a:t> πολλοί αλγόριθμοι για την εύρεση ικανοποιητικής λύσης με μικρή πολυπλοκότητα, προσφέροντας μια πολύ καλή λύση στο πρόβλημα.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842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Στον </a:t>
            </a:r>
            <a:r>
              <a:rPr lang="el-GR" dirty="0" err="1"/>
              <a:t>scheduling</a:t>
            </a:r>
            <a:r>
              <a:rPr lang="el-GR" dirty="0"/>
              <a:t> </a:t>
            </a:r>
            <a:r>
              <a:rPr lang="el-GR" dirty="0" err="1"/>
              <a:t>αλγοριθμο</a:t>
            </a:r>
            <a:r>
              <a:rPr lang="el-GR" dirty="0"/>
              <a:t> που θα </a:t>
            </a:r>
            <a:r>
              <a:rPr lang="el-GR" dirty="0" err="1"/>
              <a:t>ανατπύξουμε</a:t>
            </a:r>
            <a:r>
              <a:rPr lang="el-GR" dirty="0"/>
              <a:t> επιλέχθηκε να βρεθεί η βέλτιστη λύση</a:t>
            </a:r>
          </a:p>
          <a:p>
            <a:r>
              <a:rPr lang="el-GR" dirty="0"/>
              <a:t>-&gt; Η ομοιόμορφη κατανομή των </a:t>
            </a:r>
            <a:r>
              <a:rPr lang="el-GR" dirty="0" err="1"/>
              <a:t>Pods</a:t>
            </a:r>
            <a:r>
              <a:rPr lang="el-GR" dirty="0"/>
              <a:t> στα </a:t>
            </a:r>
            <a:r>
              <a:rPr lang="el-GR" dirty="0" err="1"/>
              <a:t>nodes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επιθυμητή καθώς προσφέρει τα εξής θετικά στο σύστημα</a:t>
            </a:r>
          </a:p>
          <a:p>
            <a:r>
              <a:rPr lang="el-GR" dirty="0"/>
              <a:t>-&gt; </a:t>
            </a:r>
            <a:r>
              <a:rPr lang="el-GR" dirty="0" err="1"/>
              <a:t>ΓΙα</a:t>
            </a:r>
            <a:r>
              <a:rPr lang="el-GR" dirty="0"/>
              <a:t> την εύρεση της ομοιόμορφης κατανομής αρχικά θα πρέπει να υπολογιστούν τα βάρη κόστη των </a:t>
            </a:r>
            <a:r>
              <a:rPr lang="el-GR" dirty="0" err="1"/>
              <a:t>Pods</a:t>
            </a:r>
            <a:r>
              <a:rPr lang="el-GR" dirty="0"/>
              <a:t> προς δρομολόγηση μέσω των </a:t>
            </a:r>
            <a:r>
              <a:rPr lang="el-GR" dirty="0" err="1"/>
              <a:t>κόστων</a:t>
            </a:r>
            <a:r>
              <a:rPr lang="el-GR" dirty="0"/>
              <a:t> του </a:t>
            </a:r>
            <a:r>
              <a:rPr lang="el-GR" dirty="0" err="1"/>
              <a:t>OpenCost</a:t>
            </a:r>
            <a:r>
              <a:rPr lang="el-GR" dirty="0"/>
              <a:t>. </a:t>
            </a:r>
            <a:r>
              <a:rPr lang="el-GR" dirty="0" err="1"/>
              <a:t>Αυτο</a:t>
            </a:r>
            <a:r>
              <a:rPr lang="el-GR" dirty="0"/>
              <a:t> θα </a:t>
            </a:r>
            <a:r>
              <a:rPr lang="el-GR" dirty="0" err="1"/>
              <a:t>επιτευχθει</a:t>
            </a:r>
            <a:r>
              <a:rPr lang="el-GR" dirty="0"/>
              <a:t> με την εκτέλεση της εφαρμογής και συνεπώς των </a:t>
            </a:r>
            <a:r>
              <a:rPr lang="el-GR" dirty="0" err="1"/>
              <a:t>pod</a:t>
            </a:r>
            <a:r>
              <a:rPr lang="el-GR" dirty="0"/>
              <a:t> αυτών με μια τυχαία αρχική κατανομή για μεγάλο χρονικό διάστημα.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610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Επίσης θα πρέπει να γίνει </a:t>
            </a:r>
            <a:r>
              <a:rPr lang="el-GR" dirty="0" err="1"/>
              <a:t>συλλο΄γη</a:t>
            </a:r>
            <a:r>
              <a:rPr lang="el-GR" dirty="0"/>
              <a:t> και τα κόστη </a:t>
            </a:r>
            <a:r>
              <a:rPr lang="el-GR" dirty="0" err="1"/>
              <a:t>απο</a:t>
            </a:r>
            <a:r>
              <a:rPr lang="el-GR" dirty="0"/>
              <a:t> υπόλοιπα </a:t>
            </a:r>
            <a:r>
              <a:rPr lang="el-GR" dirty="0" err="1"/>
              <a:t>τυχων</a:t>
            </a:r>
            <a:r>
              <a:rPr lang="el-GR" dirty="0"/>
              <a:t> </a:t>
            </a:r>
            <a:r>
              <a:rPr lang="el-GR" dirty="0" err="1"/>
              <a:t>pods</a:t>
            </a:r>
            <a:r>
              <a:rPr lang="el-GR" dirty="0"/>
              <a:t> στα </a:t>
            </a:r>
            <a:r>
              <a:rPr lang="el-GR" dirty="0" err="1"/>
              <a:t>Nodes</a:t>
            </a:r>
            <a:r>
              <a:rPr lang="el-GR" dirty="0"/>
              <a:t> έτσι ώστε να δοθούν αρχικά βάρη στα </a:t>
            </a:r>
            <a:r>
              <a:rPr lang="el-GR" dirty="0" err="1"/>
              <a:t>nodes</a:t>
            </a:r>
            <a:endParaRPr lang="el-GR" dirty="0"/>
          </a:p>
          <a:p>
            <a:r>
              <a:rPr lang="el-GR" dirty="0"/>
              <a:t>-&gt; Ο αλγόριθμος που χρησιμοποιήθηκε για την εύρεση της βέλτιστης κατανομής αποτελεί έναν αναδρομικό αλγόριθμο ο οποίος ελέγχει όλες τις πιθανές κατανομές των </a:t>
            </a:r>
            <a:r>
              <a:rPr lang="el-GR" dirty="0" err="1"/>
              <a:t>pod</a:t>
            </a:r>
            <a:r>
              <a:rPr lang="el-GR" dirty="0"/>
              <a:t> στα </a:t>
            </a:r>
            <a:r>
              <a:rPr lang="el-GR" dirty="0" err="1"/>
              <a:t>Node</a:t>
            </a:r>
            <a:r>
              <a:rPr lang="el-GR" dirty="0"/>
              <a:t>. Ο αλγόριθμος επιστρέφει την κατανομή με την μικρότερη μετρική </a:t>
            </a:r>
            <a:r>
              <a:rPr lang="el-GR" dirty="0" err="1"/>
              <a:t>cost</a:t>
            </a:r>
            <a:r>
              <a:rPr lang="el-GR" dirty="0"/>
              <a:t> </a:t>
            </a:r>
            <a:r>
              <a:rPr lang="el-GR" dirty="0" err="1"/>
              <a:t>balance</a:t>
            </a:r>
            <a:r>
              <a:rPr lang="el-GR" dirty="0"/>
              <a:t> , δηλαδή την κατανομή με την μεγαλύτερη ομοιομορφία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685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καθώς </a:t>
            </a:r>
            <a:r>
              <a:rPr lang="el-GR" dirty="0" err="1"/>
              <a:t>οπως</a:t>
            </a:r>
            <a:r>
              <a:rPr lang="el-GR" dirty="0"/>
              <a:t> </a:t>
            </a:r>
            <a:r>
              <a:rPr lang="el-GR" dirty="0" err="1"/>
              <a:t>ειπώθηεκ</a:t>
            </a:r>
            <a:r>
              <a:rPr lang="el-GR" dirty="0"/>
              <a:t> ο αλγόριθμος ελέγχει κάθε πιθανή κατανομή, παρουσιάζει υψηλή </a:t>
            </a:r>
            <a:r>
              <a:rPr lang="el-GR" dirty="0" err="1"/>
              <a:t>πολυπλκότητα</a:t>
            </a:r>
            <a:r>
              <a:rPr lang="el-GR" dirty="0"/>
              <a:t> </a:t>
            </a:r>
            <a:r>
              <a:rPr lang="el-GR" dirty="0" err="1"/>
              <a:t>αλλα</a:t>
            </a:r>
            <a:r>
              <a:rPr lang="el-GR" dirty="0"/>
              <a:t> ωστόσο κάθε </a:t>
            </a:r>
            <a:r>
              <a:rPr lang="el-GR" dirty="0" err="1"/>
              <a:t>φορα</a:t>
            </a:r>
            <a:r>
              <a:rPr lang="el-GR" dirty="0"/>
              <a:t> εντοπίζει την βέλτιστη κατανομή.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81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συνδιάζει</a:t>
            </a:r>
            <a:r>
              <a:rPr lang="el-GR" dirty="0"/>
              <a:t> τον </a:t>
            </a:r>
            <a:r>
              <a:rPr lang="el-GR" dirty="0" err="1"/>
              <a:t>netmarks</a:t>
            </a:r>
            <a:r>
              <a:rPr lang="el-GR" dirty="0"/>
              <a:t> και τον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r>
              <a:rPr lang="el-GR" dirty="0"/>
              <a:t> σε ένα αλγόριθμο</a:t>
            </a:r>
          </a:p>
          <a:p>
            <a:r>
              <a:rPr lang="el-GR" dirty="0"/>
              <a:t>-&gt; τους για να </a:t>
            </a:r>
          </a:p>
          <a:p>
            <a:r>
              <a:rPr lang="el-GR" dirty="0"/>
              <a:t>-&gt; λαμβάνει υπόψιν του τόσο 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και την ισορροπία κόστους και έτσι επιτυγχάνει μια μέση λύση που μπορεί να είναι επιθυμητή για την εφαρμογή, </a:t>
            </a:r>
            <a:r>
              <a:rPr lang="el-GR" dirty="0" err="1"/>
              <a:t>εξισοροπωντας</a:t>
            </a:r>
            <a:r>
              <a:rPr lang="el-GR" dirty="0"/>
              <a:t> τις </a:t>
            </a:r>
            <a:r>
              <a:rPr lang="el-GR" dirty="0" err="1"/>
              <a:t>ιδιοτητες</a:t>
            </a:r>
            <a:r>
              <a:rPr lang="el-GR" dirty="0"/>
              <a:t> του </a:t>
            </a:r>
            <a:r>
              <a:rPr lang="el-GR" dirty="0" err="1"/>
              <a:t>NetMARKS</a:t>
            </a:r>
            <a:r>
              <a:rPr lang="el-GR" dirty="0"/>
              <a:t> και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Balanver</a:t>
            </a:r>
            <a:endParaRPr lang="el-GR" dirty="0"/>
          </a:p>
          <a:p>
            <a:r>
              <a:rPr lang="el-GR" dirty="0"/>
              <a:t>-&gt; Για την καλύτερη προσαρμογή του αλγόριθμου στις ανάγκες των </a:t>
            </a:r>
            <a:r>
              <a:rPr lang="el-GR" dirty="0" err="1"/>
              <a:t>εφαρμο΄γων</a:t>
            </a:r>
            <a:r>
              <a:rPr lang="el-GR" dirty="0"/>
              <a:t> έχει εφαρμοστεί και ένα όριο το οποίο θα εξηγηθεί περαιτέρω </a:t>
            </a:r>
            <a:r>
              <a:rPr lang="el-GR" dirty="0" err="1"/>
              <a:t>έπειετα</a:t>
            </a:r>
            <a:endParaRPr lang="el-GR" dirty="0"/>
          </a:p>
          <a:p>
            <a:r>
              <a:rPr lang="el-GR" dirty="0"/>
              <a:t>-&gt; για αρχή, για την εκτέλεση του αλγόριθμου </a:t>
            </a:r>
            <a:r>
              <a:rPr lang="el-GR" dirty="0" err="1"/>
              <a:t>ειναι</a:t>
            </a:r>
            <a:r>
              <a:rPr lang="el-GR" dirty="0"/>
              <a:t> </a:t>
            </a:r>
            <a:r>
              <a:rPr lang="el-GR" dirty="0" err="1"/>
              <a:t>προαπαιτόυμενος</a:t>
            </a:r>
            <a:r>
              <a:rPr lang="el-GR" dirty="0"/>
              <a:t> η εξαγωγή των μετρικών που χρησιμοποιεί το </a:t>
            </a:r>
            <a:r>
              <a:rPr lang="el-GR" dirty="0" err="1"/>
              <a:t>NetMARKS</a:t>
            </a:r>
            <a:r>
              <a:rPr lang="el-GR" dirty="0"/>
              <a:t>, </a:t>
            </a:r>
            <a:r>
              <a:rPr lang="el-GR" dirty="0" err="1"/>
              <a:t>dhlad;h</a:t>
            </a:r>
            <a:r>
              <a:rPr lang="el-GR" dirty="0"/>
              <a:t> </a:t>
            </a:r>
            <a:r>
              <a:rPr lang="el-GR" dirty="0" err="1"/>
              <a:t>thn</a:t>
            </a:r>
            <a:r>
              <a:rPr lang="el-GR" dirty="0"/>
              <a:t> </a:t>
            </a:r>
            <a:r>
              <a:rPr lang="el-GR" dirty="0" err="1"/>
              <a:t>ροη</a:t>
            </a:r>
            <a:r>
              <a:rPr lang="el-GR" dirty="0"/>
              <a:t> δεδομένων καθώς και τις μετρικές κόστους που χρησιμοποιεί ο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044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Αρχικά για την εκτέλεση του </a:t>
            </a:r>
            <a:r>
              <a:rPr lang="el-GR" dirty="0" err="1"/>
              <a:t>Combined</a:t>
            </a:r>
            <a:r>
              <a:rPr lang="el-GR" dirty="0"/>
              <a:t> </a:t>
            </a:r>
            <a:r>
              <a:rPr lang="el-GR" dirty="0" err="1"/>
              <a:t>scheduler</a:t>
            </a:r>
            <a:r>
              <a:rPr lang="el-GR" dirty="0"/>
              <a:t> παράγεται η κατανομή που θα υπολογίσει ο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r>
              <a:rPr lang="el-GR" dirty="0"/>
              <a:t> και </a:t>
            </a:r>
            <a:r>
              <a:rPr lang="el-GR" dirty="0" err="1"/>
              <a:t>ειναι</a:t>
            </a:r>
            <a:r>
              <a:rPr lang="el-GR" dirty="0"/>
              <a:t> η βέλτιστη σε ομοιομορφία κόστους</a:t>
            </a:r>
          </a:p>
          <a:p>
            <a:r>
              <a:rPr lang="el-GR" dirty="0"/>
              <a:t>-&gt; Όπως αναφέρθηκε και </a:t>
            </a:r>
            <a:r>
              <a:rPr lang="el-GR" dirty="0" err="1"/>
              <a:t>προηγούμενως</a:t>
            </a:r>
            <a:r>
              <a:rPr lang="el-GR" dirty="0"/>
              <a:t>, για να εκτελεστεί ο </a:t>
            </a:r>
            <a:r>
              <a:rPr lang="el-GR" dirty="0" err="1"/>
              <a:t>NetMARKS</a:t>
            </a:r>
            <a:r>
              <a:rPr lang="el-GR" dirty="0"/>
              <a:t> για όλα τα </a:t>
            </a:r>
            <a:r>
              <a:rPr lang="el-GR" dirty="0" err="1"/>
              <a:t>Pods</a:t>
            </a:r>
            <a:r>
              <a:rPr lang="el-GR" dirty="0"/>
              <a:t> χρειάζεται μια αρχική κατανομή </a:t>
            </a:r>
            <a:r>
              <a:rPr lang="el-GR" dirty="0" err="1"/>
              <a:t>διναμε</a:t>
            </a:r>
            <a:r>
              <a:rPr lang="el-GR" dirty="0"/>
              <a:t> </a:t>
            </a:r>
            <a:r>
              <a:rPr lang="el-GR" dirty="0" err="1"/>
              <a:t>τυχαια</a:t>
            </a:r>
            <a:r>
              <a:rPr lang="el-GR" dirty="0"/>
              <a:t>. Στον </a:t>
            </a:r>
            <a:r>
              <a:rPr lang="el-GR" dirty="0" err="1"/>
              <a:t>Combined</a:t>
            </a:r>
            <a:r>
              <a:rPr lang="el-GR" dirty="0"/>
              <a:t> θα του δοθεί στον </a:t>
            </a:r>
            <a:r>
              <a:rPr lang="el-GR" dirty="0" err="1"/>
              <a:t>NetMARKS</a:t>
            </a:r>
            <a:r>
              <a:rPr lang="el-GR" dirty="0"/>
              <a:t> ως αρχική κατανομή εκείνη του </a:t>
            </a:r>
            <a:r>
              <a:rPr lang="el-GR" dirty="0" err="1"/>
              <a:t>NetMARKS</a:t>
            </a:r>
            <a:endParaRPr lang="el-GR" dirty="0"/>
          </a:p>
          <a:p>
            <a:r>
              <a:rPr lang="el-GR" dirty="0"/>
              <a:t>-&gt; O </a:t>
            </a:r>
            <a:r>
              <a:rPr lang="el-GR" dirty="0" err="1"/>
              <a:t>NetMARKS</a:t>
            </a:r>
            <a:r>
              <a:rPr lang="el-GR" dirty="0"/>
              <a:t> όμως δεν θα εκτελεστεί για όλα τα </a:t>
            </a:r>
            <a:r>
              <a:rPr lang="el-GR" dirty="0" err="1"/>
              <a:t>Pods</a:t>
            </a:r>
            <a:r>
              <a:rPr lang="el-GR" dirty="0"/>
              <a:t> απαραίτητα. Θα </a:t>
            </a:r>
            <a:r>
              <a:rPr lang="el-GR" dirty="0" err="1"/>
              <a:t>εκτελεστει</a:t>
            </a:r>
            <a:r>
              <a:rPr lang="el-GR" dirty="0"/>
              <a:t> σε ορισμένα </a:t>
            </a:r>
            <a:r>
              <a:rPr lang="el-GR" dirty="0" err="1"/>
              <a:t>pods</a:t>
            </a:r>
            <a:r>
              <a:rPr lang="el-GR" dirty="0"/>
              <a:t> τα οποία ικανοποιούν ένα όριο. Το όριο αυτό ορίζεται ως το άθροισμα της ροή δεδομένων ενός </a:t>
            </a:r>
            <a:r>
              <a:rPr lang="el-GR" dirty="0" err="1"/>
              <a:t>app-pod</a:t>
            </a:r>
            <a:r>
              <a:rPr lang="el-GR" dirty="0"/>
              <a:t> με τα υπόλοιπα της εφαρμογής.</a:t>
            </a:r>
          </a:p>
          <a:p>
            <a:r>
              <a:rPr lang="el-GR" dirty="0"/>
              <a:t>-&gt; Για όλα τα </a:t>
            </a:r>
            <a:r>
              <a:rPr lang="el-GR" dirty="0" err="1"/>
              <a:t>pods</a:t>
            </a:r>
            <a:r>
              <a:rPr lang="el-GR" dirty="0"/>
              <a:t> υπολογίζεται η τιμή </a:t>
            </a:r>
            <a:r>
              <a:rPr lang="el-GR" dirty="0" err="1"/>
              <a:t>αυτη</a:t>
            </a:r>
            <a:r>
              <a:rPr lang="el-GR" dirty="0"/>
              <a:t> και όσα </a:t>
            </a:r>
            <a:r>
              <a:rPr lang="el-GR" dirty="0" err="1"/>
              <a:t>ξεπερνουν</a:t>
            </a:r>
            <a:r>
              <a:rPr lang="el-GR" dirty="0"/>
              <a:t> το όριο θα δρομολογούνται. </a:t>
            </a:r>
          </a:p>
          <a:p>
            <a:r>
              <a:rPr lang="el-GR" dirty="0"/>
              <a:t>-&gt; Αυτό σημαίνει ότι </a:t>
            </a:r>
            <a:r>
              <a:rPr lang="el-GR" dirty="0" err="1"/>
              <a:t>δρομολογέιται</a:t>
            </a:r>
            <a:r>
              <a:rPr lang="el-GR" dirty="0"/>
              <a:t> ένα ποσοστό από τα πιο </a:t>
            </a:r>
            <a:r>
              <a:rPr lang="el-GR" dirty="0" err="1"/>
              <a:t>απαιτήτικα</a:t>
            </a:r>
            <a:r>
              <a:rPr lang="el-GR" dirty="0"/>
              <a:t> σε ροή δεδομένων </a:t>
            </a:r>
            <a:r>
              <a:rPr lang="el-GR" dirty="0" err="1"/>
              <a:t>pods</a:t>
            </a:r>
            <a:r>
              <a:rPr lang="el-GR" dirty="0"/>
              <a:t>, η </a:t>
            </a:r>
            <a:r>
              <a:rPr lang="el-GR" dirty="0" err="1"/>
              <a:t>αλλίως</a:t>
            </a:r>
            <a:r>
              <a:rPr lang="el-GR" dirty="0"/>
              <a:t> </a:t>
            </a:r>
            <a:r>
              <a:rPr lang="el-GR" dirty="0" err="1"/>
              <a:t>αυτα</a:t>
            </a:r>
            <a:r>
              <a:rPr lang="el-GR" dirty="0"/>
              <a:t> που </a:t>
            </a:r>
            <a:r>
              <a:rPr lang="el-GR" dirty="0" err="1"/>
              <a:t>εποικωνονούν</a:t>
            </a:r>
            <a:r>
              <a:rPr lang="el-GR" dirty="0"/>
              <a:t> περισσότερα με άλλα </a:t>
            </a:r>
            <a:r>
              <a:rPr lang="el-GR" dirty="0" err="1"/>
              <a:t>pods</a:t>
            </a:r>
            <a:r>
              <a:rPr lang="el-GR" dirty="0"/>
              <a:t>.</a:t>
            </a:r>
          </a:p>
          <a:p>
            <a:r>
              <a:rPr lang="el-GR" dirty="0"/>
              <a:t>-&gt; Το όριο Μπορεί να οριστεί με τέτοιον τρόπο έτσι ώστε να επιλέγεται </a:t>
            </a:r>
            <a:r>
              <a:rPr lang="el-GR" dirty="0" err="1"/>
              <a:t>απο</a:t>
            </a:r>
            <a:r>
              <a:rPr lang="el-GR" dirty="0"/>
              <a:t> τον σχεδιαστή ως το ποσοστό </a:t>
            </a:r>
            <a:r>
              <a:rPr lang="el-GR" dirty="0" err="1"/>
              <a:t>pods</a:t>
            </a:r>
            <a:r>
              <a:rPr lang="el-GR" dirty="0"/>
              <a:t> που θέλει να δρομολογήσει με Netmarks</a:t>
            </a:r>
          </a:p>
          <a:p>
            <a:r>
              <a:rPr lang="el-GR" dirty="0"/>
              <a:t>-&gt; Το ποσοστό αυτό μεταφράζεται σε </a:t>
            </a:r>
            <a:r>
              <a:rPr lang="el-GR" dirty="0" err="1"/>
              <a:t>ροη</a:t>
            </a:r>
            <a:r>
              <a:rPr lang="el-GR" dirty="0"/>
              <a:t> δεδομένων έπειτα και οδηγεί στην δρομολόγηση των απαιτητικών </a:t>
            </a:r>
            <a:r>
              <a:rPr lang="el-GR" dirty="0" err="1"/>
              <a:t>Pods</a:t>
            </a:r>
            <a:r>
              <a:rPr lang="el-GR" dirty="0"/>
              <a:t> που ορίζει ο αριθμός του </a:t>
            </a:r>
            <a:r>
              <a:rPr lang="el-GR" dirty="0" err="1"/>
              <a:t>ποσοστου</a:t>
            </a:r>
            <a:r>
              <a:rPr lang="el-GR" dirty="0"/>
              <a:t>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03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Ευκολα</a:t>
            </a:r>
            <a:r>
              <a:rPr lang="el-GR" dirty="0"/>
              <a:t> παρατηρείται ότι ο </a:t>
            </a:r>
            <a:r>
              <a:rPr lang="el-GR" dirty="0" err="1"/>
              <a:t>αλγόιρθμος</a:t>
            </a:r>
            <a:r>
              <a:rPr lang="el-GR" dirty="0"/>
              <a:t> διαθέτει 2 ακραίες </a:t>
            </a:r>
            <a:r>
              <a:rPr lang="el-GR" dirty="0" err="1"/>
              <a:t>περιπτώς</a:t>
            </a:r>
            <a:endParaRPr lang="el-GR" dirty="0"/>
          </a:p>
          <a:p>
            <a:r>
              <a:rPr lang="el-GR" dirty="0"/>
              <a:t>-&gt; κανένα δεν δρομολογείται με </a:t>
            </a:r>
            <a:r>
              <a:rPr lang="el-GR" dirty="0" err="1"/>
              <a:t>NetMARKS</a:t>
            </a:r>
            <a:r>
              <a:rPr lang="el-GR" dirty="0"/>
              <a:t> </a:t>
            </a:r>
            <a:r>
              <a:rPr lang="el-GR" dirty="0" err="1"/>
              <a:t>αρα</a:t>
            </a:r>
            <a:r>
              <a:rPr lang="el-GR" dirty="0"/>
              <a:t> η </a:t>
            </a:r>
            <a:r>
              <a:rPr lang="el-GR" dirty="0" err="1"/>
              <a:t>τελικη</a:t>
            </a:r>
            <a:r>
              <a:rPr lang="el-GR" dirty="0"/>
              <a:t> κατανομή </a:t>
            </a:r>
            <a:r>
              <a:rPr lang="el-GR" dirty="0" err="1"/>
              <a:t>ειναι</a:t>
            </a:r>
            <a:r>
              <a:rPr lang="el-GR" dirty="0"/>
              <a:t> εκείνη του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endParaRPr lang="el-GR" dirty="0"/>
          </a:p>
          <a:p>
            <a:r>
              <a:rPr lang="el-GR" dirty="0"/>
              <a:t>-&gt; Όλα δρομολογούνται βάσει </a:t>
            </a:r>
            <a:r>
              <a:rPr lang="el-GR" dirty="0" err="1"/>
              <a:t>NetMARKS</a:t>
            </a:r>
            <a:r>
              <a:rPr lang="el-GR" dirty="0"/>
              <a:t> και επομένως χάνονται οι ιδιότητες της ομοιόμορφης κατανομής του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378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Οι εικονικές μηχανές που χρησιμοποιούνται βρίσκονται εντός ενός ιδιωτικού </a:t>
            </a:r>
            <a:r>
              <a:rPr lang="el-GR" dirty="0" err="1"/>
              <a:t>OpenStack</a:t>
            </a:r>
            <a:r>
              <a:rPr lang="el-GR" dirty="0"/>
              <a:t> </a:t>
            </a:r>
            <a:r>
              <a:rPr lang="el-GR" dirty="0" err="1"/>
              <a:t>cloud</a:t>
            </a:r>
            <a:r>
              <a:rPr lang="el-GR" dirty="0"/>
              <a:t> και συνεπώς η ακριβής τοπολογία τους δεν είναι φανερή.</a:t>
            </a:r>
          </a:p>
          <a:p>
            <a:r>
              <a:rPr lang="el-GR" dirty="0"/>
              <a:t>-&gt; H υλοποίηση Του Kubernetes </a:t>
            </a:r>
            <a:r>
              <a:rPr lang="el-GR" dirty="0" err="1"/>
              <a:t>cluster</a:t>
            </a:r>
            <a:r>
              <a:rPr lang="el-GR" dirty="0"/>
              <a:t> γίνεται μέσω του micrk8s</a:t>
            </a:r>
          </a:p>
          <a:p>
            <a:r>
              <a:rPr lang="el-GR" dirty="0"/>
              <a:t>-&gt; Kubernetes, που παρέχει τις κύριες δυνατότητες του Kubernetes και μπορεί να χρησιμοποιηθεί ακόμα και στην παραγωγή [40] [41]. Επιλέχθηκε καθώς δεν καταναλώνει πολύτιμους πόρους από τα ήδη περιορισμένα σε δυνατότητες μηχανήματα και επιτρέπει την επίτευξη του σκοπού του έργου αυτού. </a:t>
            </a:r>
          </a:p>
          <a:p>
            <a:r>
              <a:rPr lang="el-GR" dirty="0"/>
              <a:t>-&gt; Ως </a:t>
            </a:r>
            <a:r>
              <a:rPr lang="el-GR" dirty="0" err="1"/>
              <a:t>control-plane</a:t>
            </a:r>
            <a:r>
              <a:rPr lang="el-GR" dirty="0"/>
              <a:t>   του </a:t>
            </a:r>
            <a:r>
              <a:rPr lang="el-GR" dirty="0" err="1"/>
              <a:t>cluster</a:t>
            </a:r>
            <a:r>
              <a:rPr lang="el-GR" dirty="0"/>
              <a:t> έχει επιλεχθεί μόνο ένα </a:t>
            </a:r>
            <a:r>
              <a:rPr lang="el-GR" dirty="0" err="1"/>
              <a:t>node</a:t>
            </a:r>
            <a:r>
              <a:rPr lang="el-GR" dirty="0"/>
              <a:t> το οποίο περιέχει και τα απαραίτητα συστατικά για το </a:t>
            </a:r>
            <a:r>
              <a:rPr lang="el-GR" dirty="0" err="1"/>
              <a:t>Istio</a:t>
            </a:r>
            <a:r>
              <a:rPr lang="el-GR" dirty="0"/>
              <a:t>, το </a:t>
            </a:r>
            <a:r>
              <a:rPr lang="el-GR" dirty="0" err="1"/>
              <a:t>OpenCost</a:t>
            </a:r>
            <a:r>
              <a:rPr lang="el-GR" dirty="0"/>
              <a:t> και το </a:t>
            </a:r>
            <a:r>
              <a:rPr lang="el-GR" dirty="0" err="1"/>
              <a:t>Prometheus</a:t>
            </a:r>
            <a:r>
              <a:rPr lang="el-GR" dirty="0"/>
              <a:t> που θα χρειαστούν για την ορθή λειτουργία των αλγόριθμων και της ανάλυσής τους. Επίσης το </a:t>
            </a:r>
            <a:r>
              <a:rPr lang="el-GR" dirty="0" err="1"/>
              <a:t>node</a:t>
            </a:r>
            <a:r>
              <a:rPr lang="el-GR" dirty="0"/>
              <a:t> αυτό, λόγω του ήδη υψηλού φόρτου εργασίας του, θα αποκλειστεί από τις εκτελέσεις των αλγόριθμων δρομολόγησης των </a:t>
            </a:r>
            <a:r>
              <a:rPr lang="el-GR" dirty="0" err="1"/>
              <a:t>pod</a:t>
            </a:r>
            <a:r>
              <a:rPr lang="el-GR" dirty="0"/>
              <a:t> της εφαρμογής.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23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Το πρόβλημα του </a:t>
            </a:r>
            <a:r>
              <a:rPr lang="el-GR" dirty="0" err="1"/>
              <a:t>scheduling</a:t>
            </a:r>
            <a:r>
              <a:rPr lang="el-GR" dirty="0"/>
              <a:t> όμως παρουσιάζει ορισμένες ιδιαιτερότητες. </a:t>
            </a:r>
            <a:r>
              <a:rPr lang="el-GR" dirty="0" err="1"/>
              <a:t>Αρχικα</a:t>
            </a:r>
            <a:r>
              <a:rPr lang="el-GR" dirty="0"/>
              <a:t>, η βέλτιστη λύση δεν μπορεί να βρεθεί σε </a:t>
            </a:r>
            <a:r>
              <a:rPr lang="el-GR" dirty="0" err="1"/>
              <a:t>πολυωνιμικό</a:t>
            </a:r>
            <a:r>
              <a:rPr lang="el-GR" dirty="0"/>
              <a:t> χρόνο καθώς το πρόβλημα </a:t>
            </a:r>
            <a:r>
              <a:rPr lang="el-GR" dirty="0" err="1"/>
              <a:t>scheduling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NP δύσκολο.</a:t>
            </a:r>
          </a:p>
          <a:p>
            <a:r>
              <a:rPr lang="el-GR" dirty="0"/>
              <a:t>-&gt; Επίσης το </a:t>
            </a:r>
            <a:r>
              <a:rPr lang="el-GR" dirty="0" err="1"/>
              <a:t>scheduling</a:t>
            </a:r>
            <a:r>
              <a:rPr lang="el-GR" dirty="0"/>
              <a:t> λαμβάνει υπόψιν του πολλές παραμέτρους τόσο </a:t>
            </a:r>
            <a:r>
              <a:rPr lang="el-GR" dirty="0" err="1"/>
              <a:t>τουσ</a:t>
            </a:r>
            <a:r>
              <a:rPr lang="el-GR" dirty="0"/>
              <a:t> συστήματος όσο και της εφαρμογής ( για παράδειγμα </a:t>
            </a:r>
            <a:r>
              <a:rPr lang="el-GR" dirty="0" err="1"/>
              <a:t>χρονος</a:t>
            </a:r>
            <a:r>
              <a:rPr lang="el-GR" dirty="0"/>
              <a:t> απόκρισης, κατανάλωση πόρων, τοπολογία </a:t>
            </a:r>
            <a:r>
              <a:rPr lang="el-GR" dirty="0" err="1"/>
              <a:t>nodes</a:t>
            </a:r>
            <a:r>
              <a:rPr lang="el-GR" dirty="0"/>
              <a:t> </a:t>
            </a:r>
            <a:r>
              <a:rPr lang="el-GR" dirty="0" err="1"/>
              <a:t>κλπ</a:t>
            </a:r>
            <a:r>
              <a:rPr lang="el-GR" dirty="0"/>
              <a:t>), γεγονός που συμβάλλει στην ακόμα μεγαλύτερη </a:t>
            </a:r>
            <a:r>
              <a:rPr lang="el-GR" dirty="0" err="1"/>
              <a:t>άυξηση</a:t>
            </a:r>
            <a:r>
              <a:rPr lang="el-GR" dirty="0"/>
              <a:t> της πολυπλοκότητας του</a:t>
            </a:r>
          </a:p>
          <a:p>
            <a:r>
              <a:rPr lang="el-GR" dirty="0"/>
              <a:t>-&gt; Παρόλα αυτά, ανάλογα τις επιλογές του σχεδιαστή του </a:t>
            </a:r>
            <a:r>
              <a:rPr lang="el-GR" dirty="0" err="1"/>
              <a:t>cluster</a:t>
            </a:r>
            <a:r>
              <a:rPr lang="el-GR" dirty="0"/>
              <a:t> και τις ανάγκες της εφαρμογής, οι παράμετροι αυτοί μπορούν να περιοριστούν σε ένα μικρό σύνολο.</a:t>
            </a:r>
          </a:p>
          <a:p>
            <a:r>
              <a:rPr lang="el-GR" dirty="0"/>
              <a:t>-&gt; Μάλιστα για το πρόβλημα του </a:t>
            </a:r>
            <a:r>
              <a:rPr lang="el-GR" dirty="0" err="1"/>
              <a:t>scheduling</a:t>
            </a:r>
            <a:r>
              <a:rPr lang="el-GR" dirty="0"/>
              <a:t> έχουν αναπτυχθεί πολλοί αλγόριθμοι και τεχνικές με σκοπό την </a:t>
            </a:r>
            <a:r>
              <a:rPr lang="el-GR" dirty="0" err="1"/>
              <a:t>έυρεση</a:t>
            </a:r>
            <a:r>
              <a:rPr lang="el-GR" dirty="0"/>
              <a:t> ικανοποιητικής λύσης στο πρόβλημα του </a:t>
            </a:r>
            <a:r>
              <a:rPr lang="el-GR" dirty="0" err="1"/>
              <a:t>scheduling</a:t>
            </a:r>
            <a:r>
              <a:rPr lang="el-GR" dirty="0"/>
              <a:t> και παρόλο που δεν εντοπίζουν την βέλτιστη λύση προσφέρουν πολλά θετικά </a:t>
            </a:r>
            <a:r>
              <a:rPr lang="el-GR" dirty="0" err="1"/>
              <a:t>κατα</a:t>
            </a:r>
            <a:r>
              <a:rPr lang="el-GR" dirty="0"/>
              <a:t> την εκτέλεση της εφαρμογής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153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Για τους σκοπούς του έργου αυτού, η εφαρμογή που χρησιμοποιήθηκε είναι το </a:t>
            </a:r>
            <a:r>
              <a:rPr lang="el-GR" dirty="0" err="1"/>
              <a:t>Stan’s</a:t>
            </a:r>
            <a:r>
              <a:rPr lang="el-GR" dirty="0"/>
              <a:t> Robot </a:t>
            </a:r>
            <a:r>
              <a:rPr lang="el-GR" dirty="0" err="1"/>
              <a:t>Shop</a:t>
            </a:r>
            <a:r>
              <a:rPr lang="el-GR" dirty="0"/>
              <a:t>. Συγκεκριμένα το Robot </a:t>
            </a:r>
            <a:r>
              <a:rPr lang="el-GR" dirty="0" err="1"/>
              <a:t>Shop</a:t>
            </a:r>
            <a:r>
              <a:rPr lang="el-GR" dirty="0"/>
              <a:t> αποτελεί μια δειγματική εφαρμογή με αρχιτεκτονική microservices .</a:t>
            </a:r>
          </a:p>
          <a:p>
            <a:r>
              <a:rPr lang="el-GR" dirty="0"/>
              <a:t>-&gt; Το Robot </a:t>
            </a:r>
            <a:r>
              <a:rPr lang="el-GR" dirty="0" err="1"/>
              <a:t>Shop</a:t>
            </a:r>
            <a:r>
              <a:rPr lang="el-GR" dirty="0"/>
              <a:t> δημιουργεί μία ιστοσελίδα στην οποία ο χρήστης μπορεί να κάνει εγγραφή/σύνδεση με δικά του στοιχεία, να επιλέξει προϊόντα από τις διάφορες κατηγορίες, να τα βαθμολογήσει και να τα παραγγείλει στην τοποθεσία που τον ενδιαφέρει.</a:t>
            </a:r>
          </a:p>
          <a:p>
            <a:r>
              <a:rPr lang="el-GR" dirty="0"/>
              <a:t>-&gt;  Η εφαρμογή έχει χτιστεί χρησιμοποιώντας πολλές τεχνολογίες και επομένως κάθε </a:t>
            </a:r>
            <a:r>
              <a:rPr lang="el-GR" dirty="0" err="1"/>
              <a:t>service</a:t>
            </a:r>
            <a:r>
              <a:rPr lang="el-GR" dirty="0"/>
              <a:t> που υλοποιεί την εφαρμογή έχει διαφορετικές απαιτήσεις σε πόρους όπως θα φανερωθεί και στα αποτελέσματα</a:t>
            </a:r>
          </a:p>
          <a:p>
            <a:r>
              <a:rPr lang="el-GR" dirty="0"/>
              <a:t>-&gt; Η εφαρμογή προσαρμόστηκε με τέτοιον τρόπο έτσι ώστε να υποστηρίζει τα </a:t>
            </a:r>
            <a:r>
              <a:rPr lang="el-GR" dirty="0" err="1"/>
              <a:t>εργαλέια</a:t>
            </a:r>
            <a:r>
              <a:rPr lang="el-GR" dirty="0"/>
              <a:t> μετρικών που χρησιμοποιούμε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408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Οι δοκιμές θα εκτελεστούν χρησιμοποιώντας το </a:t>
            </a:r>
            <a:r>
              <a:rPr lang="el-GR" dirty="0" err="1"/>
              <a:t>load</a:t>
            </a:r>
            <a:r>
              <a:rPr lang="el-GR" dirty="0"/>
              <a:t> </a:t>
            </a:r>
            <a:r>
              <a:rPr lang="el-GR" dirty="0" err="1"/>
              <a:t>deployment</a:t>
            </a:r>
            <a:r>
              <a:rPr lang="el-GR" dirty="0"/>
              <a:t> που παρέχει το </a:t>
            </a:r>
            <a:r>
              <a:rPr lang="el-GR" dirty="0" err="1"/>
              <a:t>robot-shop</a:t>
            </a:r>
            <a:r>
              <a:rPr lang="el-GR" dirty="0"/>
              <a:t> Στον κώδικά του και παράγει κίνηση στο </a:t>
            </a:r>
            <a:r>
              <a:rPr lang="el-GR" dirty="0" err="1"/>
              <a:t>cluster</a:t>
            </a:r>
            <a:endParaRPr lang="el-GR" dirty="0"/>
          </a:p>
          <a:p>
            <a:r>
              <a:rPr lang="el-GR" dirty="0"/>
              <a:t>-&gt; Το </a:t>
            </a:r>
            <a:r>
              <a:rPr lang="el-GR" dirty="0" err="1"/>
              <a:t>load</a:t>
            </a:r>
            <a:r>
              <a:rPr lang="el-GR" dirty="0"/>
              <a:t> </a:t>
            </a:r>
            <a:r>
              <a:rPr lang="el-GR" dirty="0" err="1"/>
              <a:t>deployment</a:t>
            </a:r>
            <a:r>
              <a:rPr lang="el-GR" dirty="0"/>
              <a:t> παράγει κίνηση χρησιμοποιώντας το </a:t>
            </a:r>
            <a:r>
              <a:rPr lang="el-GR" dirty="0" err="1"/>
              <a:t>Locust</a:t>
            </a:r>
            <a:r>
              <a:rPr lang="el-GR" dirty="0"/>
              <a:t>, </a:t>
            </a:r>
            <a:r>
              <a:rPr lang="el-GR" dirty="0" err="1"/>
              <a:t>ενα</a:t>
            </a:r>
            <a:r>
              <a:rPr lang="el-GR" dirty="0"/>
              <a:t> εργαλείο </a:t>
            </a:r>
            <a:r>
              <a:rPr lang="el-GR" dirty="0" err="1"/>
              <a:t>stress</a:t>
            </a:r>
            <a:r>
              <a:rPr lang="el-GR" dirty="0"/>
              <a:t> </a:t>
            </a:r>
            <a:r>
              <a:rPr lang="el-GR" dirty="0" err="1"/>
              <a:t>test</a:t>
            </a:r>
            <a:r>
              <a:rPr lang="el-GR" dirty="0"/>
              <a:t> που παράγει </a:t>
            </a:r>
            <a:r>
              <a:rPr lang="el-GR" dirty="0" err="1"/>
              <a:t>http</a:t>
            </a:r>
            <a:r>
              <a:rPr lang="el-GR" dirty="0"/>
              <a:t> αιτήματα μέσω </a:t>
            </a:r>
            <a:r>
              <a:rPr lang="el-GR" dirty="0" err="1"/>
              <a:t>Python</a:t>
            </a:r>
            <a:r>
              <a:rPr lang="el-GR" dirty="0"/>
              <a:t> </a:t>
            </a:r>
            <a:r>
              <a:rPr lang="el-GR" dirty="0" err="1"/>
              <a:t>script</a:t>
            </a:r>
            <a:endParaRPr lang="el-GR" dirty="0"/>
          </a:p>
          <a:p>
            <a:r>
              <a:rPr lang="el-GR" dirty="0"/>
              <a:t>-&gt; διότι το </a:t>
            </a:r>
            <a:r>
              <a:rPr lang="el-GR" dirty="0" err="1"/>
              <a:t>load</a:t>
            </a:r>
            <a:r>
              <a:rPr lang="el-GR" dirty="0"/>
              <a:t> </a:t>
            </a:r>
            <a:r>
              <a:rPr lang="el-GR" dirty="0" err="1"/>
              <a:t>deployment</a:t>
            </a:r>
            <a:r>
              <a:rPr lang="el-GR" dirty="0"/>
              <a:t> έκανε </a:t>
            </a:r>
            <a:r>
              <a:rPr lang="el-GR" dirty="0" err="1"/>
              <a:t>restart</a:t>
            </a:r>
            <a:r>
              <a:rPr lang="el-GR" dirty="0"/>
              <a:t> </a:t>
            </a:r>
            <a:r>
              <a:rPr lang="el-GR" dirty="0" err="1"/>
              <a:t>gyrv</a:t>
            </a:r>
            <a:r>
              <a:rPr lang="el-GR" dirty="0"/>
              <a:t> </a:t>
            </a:r>
            <a:r>
              <a:rPr lang="el-GR" dirty="0" err="1"/>
              <a:t>sta</a:t>
            </a:r>
            <a:r>
              <a:rPr lang="el-GR" dirty="0"/>
              <a:t> 20 </a:t>
            </a:r>
            <a:r>
              <a:rPr lang="el-GR" dirty="0" err="1"/>
              <a:t>lepta</a:t>
            </a:r>
            <a:r>
              <a:rPr lang="el-GR" dirty="0"/>
              <a:t> και Επομένως </a:t>
            </a:r>
            <a:r>
              <a:rPr lang="el-GR" dirty="0" err="1"/>
              <a:t>προκαλόυσε</a:t>
            </a:r>
            <a:r>
              <a:rPr lang="el-GR" dirty="0"/>
              <a:t> προβλήματα στα αποτελέσματα</a:t>
            </a:r>
          </a:p>
          <a:p>
            <a:r>
              <a:rPr lang="el-GR" dirty="0"/>
              <a:t>-&gt; παρόλα </a:t>
            </a:r>
            <a:r>
              <a:rPr lang="el-GR" dirty="0" err="1"/>
              <a:t>αυτα</a:t>
            </a:r>
            <a:r>
              <a:rPr lang="el-GR" dirty="0"/>
              <a:t> οι δοκιμές είναι όλες για όλα τα </a:t>
            </a:r>
            <a:r>
              <a:rPr lang="el-GR" dirty="0" err="1"/>
              <a:t>schedulers</a:t>
            </a:r>
            <a:r>
              <a:rPr lang="el-GR" dirty="0"/>
              <a:t> δικαία</a:t>
            </a:r>
          </a:p>
          <a:p>
            <a:r>
              <a:rPr lang="el-GR" dirty="0"/>
              <a:t>-&gt; </a:t>
            </a:r>
            <a:r>
              <a:rPr lang="el-GR" dirty="0" err="1"/>
              <a:t>απο</a:t>
            </a:r>
            <a:r>
              <a:rPr lang="el-GR" dirty="0"/>
              <a:t> όλες τις δοκιμές λαμβάνεται ο μέσος όρος </a:t>
            </a:r>
            <a:r>
              <a:rPr lang="el-GR" dirty="0" err="1"/>
              <a:t>apo</a:t>
            </a:r>
            <a:r>
              <a:rPr lang="el-GR" dirty="0"/>
              <a:t> τις μετρικές που συλλέχθηκαν για σύγκριση στο τέλος</a:t>
            </a:r>
          </a:p>
          <a:p>
            <a:r>
              <a:rPr lang="el-GR" dirty="0"/>
              <a:t>-&gt; μετρικές </a:t>
            </a:r>
            <a:r>
              <a:rPr lang="el-GR" dirty="0" err="1"/>
              <a:t>απο</a:t>
            </a:r>
            <a:r>
              <a:rPr lang="el-GR" dirty="0"/>
              <a:t> μεγάλες δοκιμές για όλα το ίδιο, </a:t>
            </a:r>
            <a:r>
              <a:rPr lang="el-GR" dirty="0" err="1"/>
              <a:t>όυτως</a:t>
            </a:r>
            <a:r>
              <a:rPr lang="el-GR" dirty="0"/>
              <a:t> η άλλως θα </a:t>
            </a:r>
            <a:r>
              <a:rPr lang="el-GR" dirty="0" err="1"/>
              <a:t>ηταν</a:t>
            </a:r>
            <a:r>
              <a:rPr lang="el-GR" dirty="0"/>
              <a:t> κάθε φορά παρόμοιες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615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default</a:t>
            </a:r>
            <a:r>
              <a:rPr lang="el-GR" dirty="0"/>
              <a:t> </a:t>
            </a:r>
            <a:r>
              <a:rPr lang="el-GR" dirty="0" err="1"/>
              <a:t>καθε</a:t>
            </a:r>
            <a:r>
              <a:rPr lang="el-GR" dirty="0"/>
              <a:t> φόρα με διαφορετική κατανομή</a:t>
            </a:r>
          </a:p>
          <a:p>
            <a:r>
              <a:rPr lang="el-GR" dirty="0"/>
              <a:t>-&gt; οι δοκιμές γίνονται με τυχαία κατανομή κάθε φορά για </a:t>
            </a:r>
            <a:r>
              <a:rPr lang="el-GR" dirty="0" err="1"/>
              <a:t>αρχικη</a:t>
            </a:r>
            <a:endParaRPr lang="el-GR" dirty="0"/>
          </a:p>
          <a:p>
            <a:r>
              <a:rPr lang="el-GR" dirty="0"/>
              <a:t>-&gt; ως καλύτερη στο </a:t>
            </a:r>
            <a:r>
              <a:rPr lang="el-GR" dirty="0" err="1"/>
              <a:t>netmarks</a:t>
            </a:r>
            <a:r>
              <a:rPr lang="el-GR" dirty="0"/>
              <a:t> αυτή και </a:t>
            </a:r>
            <a:r>
              <a:rPr lang="el-GR" dirty="0" err="1"/>
              <a:t>μέ</a:t>
            </a:r>
            <a:r>
              <a:rPr lang="el-GR" dirty="0"/>
              <a:t> το καλύτερο συνολικό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endParaRPr lang="el-GR" dirty="0"/>
          </a:p>
          <a:p>
            <a:r>
              <a:rPr lang="el-GR" dirty="0"/>
              <a:t>-&gt; ουσιαστικά εκτέλεση μια φορά του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r>
              <a:rPr lang="el-GR" dirty="0"/>
              <a:t> και εκτέλεση με αυτή την κατανομή</a:t>
            </a:r>
          </a:p>
          <a:p>
            <a:r>
              <a:rPr lang="el-GR" dirty="0"/>
              <a:t>-&gt; το όριο που επιλέχθηκε ήταν αυτό που παρουσίασε μια καλή βελτίωση στο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40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Παρατηρούμε ότι την </a:t>
            </a:r>
            <a:r>
              <a:rPr lang="el-GR" dirty="0" err="1"/>
              <a:t>καύτερη</a:t>
            </a:r>
            <a:r>
              <a:rPr lang="el-GR" dirty="0"/>
              <a:t> βελτίωση την πέτυχε ο </a:t>
            </a:r>
            <a:r>
              <a:rPr lang="el-GR" dirty="0" err="1"/>
              <a:t>NetMARKS</a:t>
            </a:r>
            <a:endParaRPr lang="el-GR" dirty="0"/>
          </a:p>
          <a:p>
            <a:r>
              <a:rPr lang="el-GR" dirty="0"/>
              <a:t>-&gt; χειρότερος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endParaRPr lang="el-GR" dirty="0"/>
          </a:p>
          <a:p>
            <a:r>
              <a:rPr lang="el-GR" dirty="0"/>
              <a:t>-&gt; </a:t>
            </a:r>
            <a:r>
              <a:rPr lang="el-GR" dirty="0" err="1"/>
              <a:t>combined</a:t>
            </a:r>
            <a:r>
              <a:rPr lang="el-GR" dirty="0"/>
              <a:t> 5.5 βελτίωση σε σχέση με τον </a:t>
            </a:r>
            <a:r>
              <a:rPr lang="el-GR" dirty="0" err="1"/>
              <a:t>default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830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-&gt; </a:t>
            </a:r>
            <a:r>
              <a:rPr lang="en-US" dirty="0" err="1"/>
              <a:t>ston</a:t>
            </a:r>
            <a:r>
              <a:rPr lang="en-US" dirty="0"/>
              <a:t> Shipping </a:t>
            </a:r>
            <a:r>
              <a:rPr lang="el-GR" dirty="0"/>
              <a:t>Πολύ υψηλό </a:t>
            </a:r>
            <a:r>
              <a:rPr lang="en-US" dirty="0"/>
              <a:t>response </a:t>
            </a:r>
            <a:r>
              <a:rPr lang="el-GR" dirty="0" err="1"/>
              <a:t>τιμε</a:t>
            </a:r>
            <a:r>
              <a:rPr lang="el-GR" dirty="0"/>
              <a:t>, η επίδραση του </a:t>
            </a:r>
            <a:r>
              <a:rPr lang="en-US" dirty="0" err="1"/>
              <a:t>NetMARKS</a:t>
            </a:r>
            <a:r>
              <a:rPr lang="en-US" dirty="0"/>
              <a:t> </a:t>
            </a:r>
            <a:r>
              <a:rPr lang="el-GR" dirty="0" err="1"/>
              <a:t>ειναι</a:t>
            </a:r>
            <a:r>
              <a:rPr lang="el-GR" dirty="0"/>
              <a:t> πολύ σημαντική (30%) πάλι χειρότερο το </a:t>
            </a:r>
            <a:r>
              <a:rPr lang="en-US" dirty="0"/>
              <a:t>Bin Balancer</a:t>
            </a:r>
          </a:p>
          <a:p>
            <a:r>
              <a:rPr lang="en-US" dirty="0"/>
              <a:t>-&gt; </a:t>
            </a:r>
            <a:r>
              <a:rPr lang="el-GR" dirty="0"/>
              <a:t>στο </a:t>
            </a:r>
            <a:r>
              <a:rPr lang="en-US" dirty="0"/>
              <a:t>web application </a:t>
            </a:r>
            <a:r>
              <a:rPr lang="el-GR" dirty="0"/>
              <a:t>ο Ν</a:t>
            </a:r>
            <a:r>
              <a:rPr lang="en-US" dirty="0" err="1"/>
              <a:t>etMARKS</a:t>
            </a:r>
            <a:r>
              <a:rPr lang="en-US" dirty="0"/>
              <a:t> </a:t>
            </a:r>
            <a:r>
              <a:rPr lang="el-GR" dirty="0"/>
              <a:t>πέτυχε </a:t>
            </a:r>
            <a:r>
              <a:rPr lang="el-GR" dirty="0" err="1"/>
              <a:t>βελτίση</a:t>
            </a:r>
            <a:r>
              <a:rPr lang="el-GR" dirty="0"/>
              <a:t> πολύ </a:t>
            </a:r>
            <a:r>
              <a:rPr lang="el-GR" dirty="0" err="1"/>
              <a:t>κοντα</a:t>
            </a:r>
            <a:r>
              <a:rPr lang="el-GR" dirty="0"/>
              <a:t> </a:t>
            </a:r>
            <a:r>
              <a:rPr lang="el-GR" dirty="0" err="1"/>
              <a:t>σσε</a:t>
            </a:r>
            <a:r>
              <a:rPr lang="el-GR" dirty="0"/>
              <a:t> αυτή που υποστηρίζει το </a:t>
            </a:r>
            <a:r>
              <a:rPr lang="en-US" dirty="0"/>
              <a:t>paper, </a:t>
            </a:r>
            <a:r>
              <a:rPr lang="el-GR" dirty="0"/>
              <a:t>δηλαδή 36%</a:t>
            </a:r>
          </a:p>
          <a:p>
            <a:r>
              <a:rPr lang="el-GR" dirty="0"/>
              <a:t>-&gt; στο </a:t>
            </a:r>
            <a:r>
              <a:rPr lang="en-US" dirty="0"/>
              <a:t>payment </a:t>
            </a:r>
            <a:r>
              <a:rPr lang="el-GR" dirty="0"/>
              <a:t>παρατηρούμε ότι ο </a:t>
            </a:r>
            <a:r>
              <a:rPr lang="en-US" dirty="0"/>
              <a:t>Bin Balancer </a:t>
            </a:r>
            <a:r>
              <a:rPr lang="el-GR" dirty="0"/>
              <a:t>πέτυχε </a:t>
            </a:r>
            <a:r>
              <a:rPr lang="el-GR" dirty="0" err="1"/>
              <a:t>καλο</a:t>
            </a:r>
            <a:r>
              <a:rPr lang="el-GR" dirty="0"/>
              <a:t> </a:t>
            </a:r>
            <a:r>
              <a:rPr lang="en-US" dirty="0"/>
              <a:t>placement </a:t>
            </a:r>
            <a:r>
              <a:rPr lang="el-GR" dirty="0"/>
              <a:t>για το </a:t>
            </a:r>
            <a:r>
              <a:rPr lang="en-US" dirty="0"/>
              <a:t>response time, </a:t>
            </a:r>
            <a:r>
              <a:rPr lang="el-GR" dirty="0"/>
              <a:t>ωστόσο δεν μπορεί να θεωρηθεί δεδομένο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624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Παρατηρούμε ότι για </a:t>
            </a:r>
            <a:r>
              <a:rPr lang="el-GR" dirty="0" err="1"/>
              <a:t>αυτα</a:t>
            </a:r>
            <a:r>
              <a:rPr lang="el-GR" dirty="0"/>
              <a:t> τα </a:t>
            </a:r>
            <a:r>
              <a:rPr lang="el-GR" dirty="0" err="1"/>
              <a:t>application</a:t>
            </a:r>
            <a:r>
              <a:rPr lang="el-GR" dirty="0"/>
              <a:t> 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</a:t>
            </a:r>
            <a:r>
              <a:rPr lang="el-GR" dirty="0" err="1"/>
              <a:t>ειναι</a:t>
            </a:r>
            <a:r>
              <a:rPr lang="el-GR" dirty="0"/>
              <a:t> πολύ μικρό και επομένως δεν μπορούν να θεωρηθούν τα αποτελέσματα των </a:t>
            </a:r>
            <a:r>
              <a:rPr lang="el-GR" dirty="0" err="1"/>
              <a:t>schedulers</a:t>
            </a:r>
            <a:r>
              <a:rPr lang="el-GR" dirty="0"/>
              <a:t> ως βελτιώσεις η </a:t>
            </a:r>
            <a:r>
              <a:rPr lang="el-GR" dirty="0" err="1"/>
              <a:t>χειροτέρεψη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909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el-GR" dirty="0" err="1"/>
              <a:t>βελτιωση</a:t>
            </a:r>
            <a:r>
              <a:rPr lang="el-GR" dirty="0"/>
              <a:t> καλή σε </a:t>
            </a:r>
            <a:r>
              <a:rPr lang="el-GR" dirty="0" err="1"/>
              <a:t>apllication</a:t>
            </a:r>
            <a:r>
              <a:rPr lang="el-GR" dirty="0"/>
              <a:t> </a:t>
            </a:r>
            <a:r>
              <a:rPr lang="el-GR" dirty="0" err="1"/>
              <a:t>μεπολύ</a:t>
            </a:r>
            <a:r>
              <a:rPr lang="el-GR" dirty="0"/>
              <a:t> υψηλό </a:t>
            </a:r>
            <a:r>
              <a:rPr lang="el-GR" dirty="0" err="1"/>
              <a:t>flow</a:t>
            </a:r>
            <a:r>
              <a:rPr lang="el-GR" dirty="0"/>
              <a:t> (όπως το Shipping </a:t>
            </a:r>
            <a:r>
              <a:rPr lang="el-GR" dirty="0" err="1"/>
              <a:t>application</a:t>
            </a:r>
            <a:r>
              <a:rPr lang="el-GR" dirty="0"/>
              <a:t>) και σε </a:t>
            </a:r>
            <a:r>
              <a:rPr lang="el-GR" dirty="0" err="1"/>
              <a:t>application</a:t>
            </a:r>
            <a:r>
              <a:rPr lang="el-GR" dirty="0"/>
              <a:t> που συνδέονται σε πολλά άλλα </a:t>
            </a:r>
            <a:r>
              <a:rPr lang="el-GR" dirty="0" err="1"/>
              <a:t>application</a:t>
            </a:r>
            <a:r>
              <a:rPr lang="el-GR" dirty="0"/>
              <a:t> και περιμένουν δεδομένα από σειρά άλλων </a:t>
            </a:r>
            <a:r>
              <a:rPr lang="el-GR" dirty="0" err="1"/>
              <a:t>application</a:t>
            </a:r>
            <a:r>
              <a:rPr lang="el-GR" dirty="0"/>
              <a:t> (όπως το </a:t>
            </a:r>
            <a:r>
              <a:rPr lang="el-GR" dirty="0" err="1"/>
              <a:t>web</a:t>
            </a:r>
            <a:r>
              <a:rPr lang="el-GR" dirty="0"/>
              <a:t> και </a:t>
            </a:r>
            <a:r>
              <a:rPr lang="el-GR" dirty="0" err="1"/>
              <a:t>payment</a:t>
            </a:r>
            <a:r>
              <a:rPr lang="el-GR" dirty="0"/>
              <a:t> </a:t>
            </a:r>
            <a:r>
              <a:rPr lang="el-GR" dirty="0" err="1"/>
              <a:t>application</a:t>
            </a:r>
            <a:r>
              <a:rPr lang="el-GR" dirty="0"/>
              <a:t>)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el-GR" dirty="0"/>
              <a:t>Την χειρότερη ισορροπία κόστους την παρουσίασε ο </a:t>
            </a:r>
            <a:r>
              <a:rPr lang="el-GR" dirty="0" err="1"/>
              <a:t>NetMARKS</a:t>
            </a:r>
            <a:r>
              <a:rPr lang="el-GR" dirty="0"/>
              <a:t> καθώς όπως φανερώνεται και </a:t>
            </a:r>
            <a:r>
              <a:rPr lang="el-GR" dirty="0" err="1"/>
              <a:t>απο</a:t>
            </a:r>
            <a:r>
              <a:rPr lang="el-GR" dirty="0"/>
              <a:t> τον αλγόριθμο του συλλέγει τα </a:t>
            </a:r>
            <a:r>
              <a:rPr lang="el-GR" dirty="0" err="1"/>
              <a:t>pods</a:t>
            </a:r>
            <a:r>
              <a:rPr lang="el-GR" dirty="0"/>
              <a:t> που </a:t>
            </a:r>
            <a:r>
              <a:rPr lang="el-GR" dirty="0" err="1"/>
              <a:t>ανταλλασουν</a:t>
            </a:r>
            <a:r>
              <a:rPr lang="el-GR" dirty="0"/>
              <a:t> πολλά δεδομένα μεταξύ τους σε </a:t>
            </a:r>
            <a:r>
              <a:rPr lang="el-GR" dirty="0" err="1"/>
              <a:t>ενα</a:t>
            </a:r>
            <a:r>
              <a:rPr lang="el-GR" dirty="0"/>
              <a:t> </a:t>
            </a:r>
            <a:r>
              <a:rPr lang="el-GR" dirty="0" err="1"/>
              <a:t>node</a:t>
            </a:r>
            <a:r>
              <a:rPr lang="el-GR" dirty="0"/>
              <a:t> και </a:t>
            </a:r>
            <a:r>
              <a:rPr lang="el-GR" dirty="0" err="1"/>
              <a:t>αρα</a:t>
            </a:r>
            <a:r>
              <a:rPr lang="el-GR" dirty="0"/>
              <a:t> </a:t>
            </a:r>
            <a:r>
              <a:rPr lang="el-GR" dirty="0" err="1"/>
              <a:t>to</a:t>
            </a:r>
            <a:r>
              <a:rPr lang="el-GR" dirty="0"/>
              <a:t> </a:t>
            </a:r>
            <a:r>
              <a:rPr lang="el-GR" dirty="0" err="1"/>
              <a:t>node</a:t>
            </a:r>
            <a:r>
              <a:rPr lang="el-GR" dirty="0"/>
              <a:t> </a:t>
            </a:r>
            <a:r>
              <a:rPr lang="el-GR" dirty="0" err="1"/>
              <a:t>αυτο</a:t>
            </a:r>
            <a:r>
              <a:rPr lang="el-GR" dirty="0"/>
              <a:t> </a:t>
            </a:r>
            <a:r>
              <a:rPr lang="el-GR" dirty="0" err="1"/>
              <a:t>εκτελέι</a:t>
            </a:r>
            <a:r>
              <a:rPr lang="el-GR" dirty="0"/>
              <a:t> μεγαλύτερο φόρτο εργασίας </a:t>
            </a:r>
            <a:r>
              <a:rPr lang="el-GR" dirty="0" err="1"/>
              <a:t>απο</a:t>
            </a:r>
            <a:r>
              <a:rPr lang="el-GR" dirty="0"/>
              <a:t> τα υπόλοιπα. μπορεί να προκαλέσει υπερφόρτωση του </a:t>
            </a:r>
            <a:r>
              <a:rPr lang="el-GR" dirty="0" err="1"/>
              <a:t>node</a:t>
            </a:r>
            <a:r>
              <a:rPr lang="el-GR" dirty="0"/>
              <a:t> σε περίπτωση που τα </a:t>
            </a:r>
            <a:r>
              <a:rPr lang="el-GR" dirty="0" err="1"/>
              <a:t>Pods</a:t>
            </a:r>
            <a:r>
              <a:rPr lang="el-GR" dirty="0"/>
              <a:t> απαιτούν πολλούς πόρους και το </a:t>
            </a:r>
            <a:r>
              <a:rPr lang="el-GR" dirty="0" err="1"/>
              <a:t>node</a:t>
            </a:r>
            <a:r>
              <a:rPr lang="el-GR" dirty="0"/>
              <a:t> που τα κατατάσσει το </a:t>
            </a:r>
            <a:r>
              <a:rPr lang="el-GR" dirty="0" err="1"/>
              <a:t>NetMARKS</a:t>
            </a:r>
            <a:r>
              <a:rPr lang="el-GR" dirty="0"/>
              <a:t> δεν μπορεί να τα υποστηρίξει.</a:t>
            </a:r>
          </a:p>
          <a:p>
            <a:r>
              <a:rPr lang="el-GR" dirty="0"/>
              <a:t>-&gt; Για το </a:t>
            </a:r>
            <a:r>
              <a:rPr lang="el-GR" dirty="0" err="1"/>
              <a:t>cost</a:t>
            </a:r>
            <a:r>
              <a:rPr lang="el-GR" dirty="0"/>
              <a:t> </a:t>
            </a:r>
            <a:r>
              <a:rPr lang="el-GR" dirty="0" err="1"/>
              <a:t>balance</a:t>
            </a:r>
            <a:r>
              <a:rPr lang="el-GR" dirty="0"/>
              <a:t>, το καλύτερο το πέτυχε το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r>
              <a:rPr lang="el-GR" dirty="0"/>
              <a:t> όπως και </a:t>
            </a:r>
            <a:r>
              <a:rPr lang="el-GR" dirty="0" err="1"/>
              <a:t>ηταν</a:t>
            </a:r>
            <a:r>
              <a:rPr lang="el-GR" dirty="0"/>
              <a:t> αναμενόμενο καθώς εντόπισε την βέλτιστη κατανομή βάσει </a:t>
            </a:r>
            <a:r>
              <a:rPr lang="el-GR" dirty="0" err="1"/>
              <a:t>αυτη</a:t>
            </a:r>
            <a:r>
              <a:rPr lang="el-GR" dirty="0"/>
              <a:t> την μετρική. Ωστόσο 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του </a:t>
            </a:r>
            <a:r>
              <a:rPr lang="el-GR" dirty="0" err="1"/>
              <a:t>ηταν</a:t>
            </a:r>
            <a:r>
              <a:rPr lang="el-GR" dirty="0"/>
              <a:t> χειρότερο συνολικά καθώς δεν έδινε έμφαση σε αυτό. Μάλιστα 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δεν είναι ελεγχόμενα και </a:t>
            </a:r>
            <a:r>
              <a:rPr lang="el-GR" dirty="0" err="1"/>
              <a:t>τυγχαίνει</a:t>
            </a:r>
            <a:r>
              <a:rPr lang="el-GR" dirty="0"/>
              <a:t> ότι θα </a:t>
            </a:r>
            <a:r>
              <a:rPr lang="el-GR" dirty="0" err="1"/>
              <a:t>ειναι</a:t>
            </a:r>
            <a:r>
              <a:rPr lang="el-GR" dirty="0"/>
              <a:t> καλό η </a:t>
            </a:r>
            <a:r>
              <a:rPr lang="el-GR" dirty="0" err="1"/>
              <a:t>κακο</a:t>
            </a:r>
            <a:r>
              <a:rPr lang="el-GR" dirty="0"/>
              <a:t> λόγω της κατανομής. </a:t>
            </a:r>
          </a:p>
          <a:p>
            <a:r>
              <a:rPr lang="el-GR" dirty="0"/>
              <a:t>-&gt; Αποτελεί μέση λύση. Παρόλη τη μεγάλη διαφορά στο </a:t>
            </a:r>
            <a:r>
              <a:rPr lang="el-GR" dirty="0" err="1"/>
              <a:t>tradeoff</a:t>
            </a:r>
            <a:r>
              <a:rPr lang="el-GR" dirty="0"/>
              <a:t> που παρατηρήθηκε, δηλαδή 100% αύξηση στην ανισορροπία του κόστους για 5% καλύτερο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, σε κάποια συστήματα μπορεί να αποτελεί προσιτή βελτίωση καθώς δεν υπερφορτώνεται εύκολα το σύστημα. με </a:t>
            </a:r>
            <a:r>
              <a:rPr lang="el-GR" dirty="0" err="1"/>
              <a:t>tradeoff</a:t>
            </a:r>
            <a:r>
              <a:rPr lang="el-GR" dirty="0"/>
              <a:t> την ισορροπία κόστους η 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βελτιώνεται η μετρική που ενδιαφέρει τον σχεδιαστή κάθε φορά.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126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NetMARKS</a:t>
            </a:r>
            <a:r>
              <a:rPr lang="el-GR" dirty="0"/>
              <a:t>: σε εφαρμογές που απαιτούν </a:t>
            </a:r>
            <a:r>
              <a:rPr lang="el-GR" dirty="0" err="1"/>
              <a:t>κρίσιμo</a:t>
            </a:r>
            <a:r>
              <a:rPr lang="el-GR" dirty="0"/>
              <a:t> </a:t>
            </a:r>
            <a:r>
              <a:rPr lang="el-GR" dirty="0" err="1"/>
              <a:t>τροθγηπθτ</a:t>
            </a:r>
            <a:r>
              <a:rPr lang="el-GR" dirty="0"/>
              <a:t> </a:t>
            </a:r>
            <a:r>
              <a:rPr lang="el-GR" dirty="0" err="1"/>
              <a:t>Kai</a:t>
            </a:r>
            <a:r>
              <a:rPr lang="el-GR" dirty="0"/>
              <a:t> η γρήγορη επικοινωνία </a:t>
            </a:r>
            <a:r>
              <a:rPr lang="el-GR" dirty="0" err="1"/>
              <a:t>ειναι</a:t>
            </a:r>
            <a:r>
              <a:rPr lang="el-GR" dirty="0"/>
              <a:t> κρίσιμή </a:t>
            </a:r>
            <a:r>
              <a:rPr lang="el-GR" dirty="0" err="1"/>
              <a:t>γι</a:t>
            </a:r>
            <a:r>
              <a:rPr lang="el-GR" dirty="0"/>
              <a:t> αυτά. </a:t>
            </a:r>
            <a:r>
              <a:rPr lang="el-GR" dirty="0" err="1"/>
              <a:t>Σημαντικη</a:t>
            </a:r>
            <a:r>
              <a:rPr lang="el-GR" dirty="0"/>
              <a:t> επίδραση σε εφαρμογές με πολύπλοκή σύνδεση των </a:t>
            </a:r>
            <a:r>
              <a:rPr lang="el-GR" dirty="0" err="1"/>
              <a:t>application</a:t>
            </a:r>
            <a:r>
              <a:rPr lang="el-GR" dirty="0"/>
              <a:t>, υψηλή μεταφορά δεδομένων κατά την επικοινωνία και εξάρτηση των </a:t>
            </a:r>
            <a:r>
              <a:rPr lang="el-GR" dirty="0" err="1"/>
              <a:t>Application</a:t>
            </a:r>
            <a:r>
              <a:rPr lang="el-GR" dirty="0"/>
              <a:t> από σειρά επικοινωνίας άλλων </a:t>
            </a:r>
            <a:r>
              <a:rPr lang="el-GR" dirty="0" err="1"/>
              <a:t>Application</a:t>
            </a:r>
            <a:r>
              <a:rPr lang="el-GR" dirty="0"/>
              <a:t>, θα </a:t>
            </a:r>
            <a:r>
              <a:rPr lang="el-GR" dirty="0" err="1"/>
              <a:t>επωφελούναι</a:t>
            </a:r>
            <a:r>
              <a:rPr lang="el-GR" dirty="0"/>
              <a:t> σημαντικά από τον αλγόριθμο </a:t>
            </a:r>
            <a:r>
              <a:rPr lang="el-GR" dirty="0" err="1"/>
              <a:t>NetMARKS</a:t>
            </a:r>
            <a:r>
              <a:rPr lang="el-GR" dirty="0"/>
              <a:t>. εφαρμογές με απλή και ελαφριά επικοινωνία μεταξύ των </a:t>
            </a:r>
            <a:r>
              <a:rPr lang="el-GR" dirty="0" err="1"/>
              <a:t>applications</a:t>
            </a:r>
            <a:r>
              <a:rPr lang="el-GR" dirty="0"/>
              <a:t> δεν θα παρουσιάσουν σημαντικές αλλαγές στο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με τη χρήση του </a:t>
            </a:r>
            <a:r>
              <a:rPr lang="el-GR" dirty="0" err="1"/>
              <a:t>NetMARKS</a:t>
            </a:r>
            <a:r>
              <a:rPr lang="el-GR" dirty="0"/>
              <a:t> </a:t>
            </a:r>
          </a:p>
          <a:p>
            <a:r>
              <a:rPr lang="el-GR" dirty="0"/>
              <a:t>-&gt; </a:t>
            </a:r>
            <a:r>
              <a:rPr lang="el-GR" dirty="0" err="1"/>
              <a:t>Bin</a:t>
            </a:r>
            <a:r>
              <a:rPr lang="el-GR" dirty="0"/>
              <a:t> </a:t>
            </a:r>
            <a:r>
              <a:rPr lang="el-GR" dirty="0" err="1"/>
              <a:t>Balancer</a:t>
            </a:r>
            <a:r>
              <a:rPr lang="el-GR" dirty="0"/>
              <a:t>:  εφαρμογές που περιέχουν </a:t>
            </a:r>
            <a:r>
              <a:rPr lang="el-GR" dirty="0" err="1"/>
              <a:t>pods</a:t>
            </a:r>
            <a:r>
              <a:rPr lang="el-GR" dirty="0"/>
              <a:t> με υψηλή ανάγκη σε πόρους η (και) λόγω ίσως του περιορισμένου </a:t>
            </a:r>
            <a:r>
              <a:rPr lang="el-GR" dirty="0" err="1"/>
              <a:t>συστηματος</a:t>
            </a:r>
            <a:r>
              <a:rPr lang="en-US" dirty="0"/>
              <a:t>. </a:t>
            </a:r>
            <a:r>
              <a:rPr lang="el-GR" dirty="0"/>
              <a:t>Εφαρμογές που η ισορροπία του κόστους κρίνεται πιο σημαντική για την επίδοση της εφαρμογής, και την υγεία του </a:t>
            </a:r>
            <a:r>
              <a:rPr lang="el-GR" dirty="0" err="1"/>
              <a:t>cluster</a:t>
            </a:r>
            <a:endParaRPr lang="el-GR" dirty="0"/>
          </a:p>
          <a:p>
            <a:r>
              <a:rPr lang="el-GR" dirty="0"/>
              <a:t>-&gt; </a:t>
            </a:r>
            <a:r>
              <a:rPr lang="el-GR" dirty="0" err="1"/>
              <a:t>COmbined</a:t>
            </a:r>
            <a:r>
              <a:rPr lang="el-GR" dirty="0"/>
              <a:t>: σε εφαρμογές με σημαντική επικοινωνία μεταξύ των </a:t>
            </a:r>
            <a:r>
              <a:rPr lang="el-GR" dirty="0" err="1"/>
              <a:t>pods</a:t>
            </a:r>
            <a:r>
              <a:rPr lang="el-GR" dirty="0"/>
              <a:t> και </a:t>
            </a:r>
            <a:r>
              <a:rPr lang="el-GR" dirty="0" err="1"/>
              <a:t>pods</a:t>
            </a:r>
            <a:r>
              <a:rPr lang="el-GR" dirty="0"/>
              <a:t> που έχουν υψηλές απαιτήσεις. Στην περίπτωση αυτή η επίπτωσή του θα είναι πιο φανερή για τη βελτίωση της εφαρμογής στον τομέα που θα επιλέξει ο σχεδιαστής, δηλαδή είτε στο καλύτερο </a:t>
            </a:r>
            <a:r>
              <a:rPr lang="el-GR" dirty="0" err="1"/>
              <a:t>response</a:t>
            </a:r>
            <a:r>
              <a:rPr lang="el-GR" dirty="0"/>
              <a:t> </a:t>
            </a:r>
            <a:r>
              <a:rPr lang="el-GR" dirty="0" err="1"/>
              <a:t>time</a:t>
            </a:r>
            <a:r>
              <a:rPr lang="el-GR" dirty="0"/>
              <a:t> είτε στην καλύτερη ισορροπία κόστους. 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037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Machine</a:t>
            </a:r>
            <a:r>
              <a:rPr lang="el-GR" dirty="0"/>
              <a:t> </a:t>
            </a:r>
            <a:r>
              <a:rPr lang="el-GR" dirty="0" err="1"/>
              <a:t>learning</a:t>
            </a:r>
            <a:r>
              <a:rPr lang="el-GR" dirty="0"/>
              <a:t>: με την ανάπτυξη ενός μοντέλου που θα επιλέγει την καλύτερη αρχική κατανομή για τον </a:t>
            </a:r>
            <a:r>
              <a:rPr lang="el-GR" dirty="0" err="1"/>
              <a:t>NetMARKS</a:t>
            </a:r>
            <a:r>
              <a:rPr lang="el-GR" dirty="0"/>
              <a:t>, δεν χρειάζονται πλέον πολλαπλές δοκιμές του </a:t>
            </a:r>
            <a:r>
              <a:rPr lang="el-GR" dirty="0" err="1"/>
              <a:t>Scheduler</a:t>
            </a:r>
            <a:r>
              <a:rPr lang="el-GR" dirty="0"/>
              <a:t> με διαφορετικές αρχικές κατανομές και μπορεί άμεσα να παραχθεί κατανομή με ικανοποιητικά αποτελέσματα σε χρόνο απόκρισης. Επίσης μοντέλο μηχανικής μάθησης θα μπορούσε να χρησιμοποιηθεί στον </a:t>
            </a:r>
            <a:r>
              <a:rPr lang="el-GR" dirty="0" err="1"/>
              <a:t>combined</a:t>
            </a:r>
            <a:r>
              <a:rPr lang="el-GR" dirty="0"/>
              <a:t> </a:t>
            </a:r>
            <a:r>
              <a:rPr lang="el-GR" dirty="0" err="1"/>
              <a:t>scheduler</a:t>
            </a:r>
            <a:r>
              <a:rPr lang="el-GR" dirty="0"/>
              <a:t> για τον υπολογισμό του ορίου βάσει των αναγκών του σχεδιαστή, της εφαρμογής και της υποδομής. Με τον τρόπο αυτό δεν χρειάζονται πολλαπλές δοκιμές για την εύρεση του καταλληλότερου ορίου</a:t>
            </a:r>
          </a:p>
          <a:p>
            <a:r>
              <a:rPr lang="el-GR" dirty="0"/>
              <a:t>-&gt; </a:t>
            </a:r>
            <a:r>
              <a:rPr lang="el-GR" dirty="0" err="1"/>
              <a:t>Τεχνικες</a:t>
            </a:r>
            <a:r>
              <a:rPr lang="el-GR" dirty="0"/>
              <a:t> </a:t>
            </a:r>
            <a:r>
              <a:rPr lang="el-GR" dirty="0" err="1"/>
              <a:t>προβλεψης</a:t>
            </a:r>
            <a:r>
              <a:rPr lang="el-GR" dirty="0"/>
              <a:t>: κατάσταση και της εφαρμογής και του συστήματος, έτσι ώστε οι </a:t>
            </a:r>
            <a:r>
              <a:rPr lang="el-GR" dirty="0" err="1"/>
              <a:t>schedulers</a:t>
            </a:r>
            <a:r>
              <a:rPr lang="el-GR" dirty="0"/>
              <a:t> να μπορούν να αντιμετωπίσουν από νωρίς τυχόν προβλήματα στην εκτέλεση της εφαρμογής και στην υπερφόρτωση του συστήματος. πχ υπερφόρτωση του </a:t>
            </a:r>
            <a:r>
              <a:rPr lang="el-GR" dirty="0" err="1"/>
              <a:t>node</a:t>
            </a:r>
            <a:r>
              <a:rPr lang="el-GR" dirty="0"/>
              <a:t> </a:t>
            </a:r>
            <a:r>
              <a:rPr lang="el-GR" dirty="0" err="1"/>
              <a:t>απο</a:t>
            </a:r>
            <a:r>
              <a:rPr lang="el-GR" dirty="0"/>
              <a:t> το </a:t>
            </a:r>
            <a:r>
              <a:rPr lang="el-GR" dirty="0" err="1"/>
              <a:t>NetMARKS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1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Στην συγκεκριμένη διπλωματική θα εστιάσουμε στην επιλογή του αλγόριθμου </a:t>
            </a:r>
            <a:r>
              <a:rPr lang="el-GR" dirty="0" err="1"/>
              <a:t>scheduling</a:t>
            </a:r>
            <a:r>
              <a:rPr lang="el-GR" dirty="0"/>
              <a:t> που θα κρίνεται ιδανική για εφαρμογή με κρίσιμο </a:t>
            </a:r>
            <a:r>
              <a:rPr lang="el-GR" dirty="0" err="1"/>
              <a:t>throughput</a:t>
            </a:r>
            <a:endParaRPr lang="el-GR" dirty="0"/>
          </a:p>
          <a:p>
            <a:r>
              <a:rPr lang="el-GR" dirty="0"/>
              <a:t>-&gt; Συγκεκριμένα θα παρουσιαστούν και αναλυθούν 3 αλγόριθμοι με διαφορετικές ιδιότητες, οι οποίοι θα συγκριθούν θεωρητικά και μέσω πειραματικών αποτελεσμάτων.</a:t>
            </a:r>
          </a:p>
          <a:p>
            <a:r>
              <a:rPr lang="el-GR" dirty="0"/>
              <a:t>-&gt; Ο πρώτος αλγόριθμος αποτελεί αλγόριθμο σχεδιασμένο για την βελτίωση του </a:t>
            </a:r>
            <a:r>
              <a:rPr lang="el-GR" dirty="0" err="1"/>
              <a:t>throughput</a:t>
            </a:r>
            <a:r>
              <a:rPr lang="el-GR" dirty="0"/>
              <a:t> </a:t>
            </a:r>
            <a:r>
              <a:rPr lang="el-GR" dirty="0" err="1"/>
              <a:t>Αλλα</a:t>
            </a:r>
            <a:r>
              <a:rPr lang="el-GR" dirty="0"/>
              <a:t> δεν λαμβάνει υπόψιν το κόστος που μπορεί να επιφέρει σε ένα μηχάνημα. Έτσι μπορεί να προκαλέσει πιθανά προβλήματα στο </a:t>
            </a:r>
            <a:r>
              <a:rPr lang="el-GR" dirty="0" err="1"/>
              <a:t>cluster</a:t>
            </a:r>
            <a:r>
              <a:rPr lang="el-GR" dirty="0"/>
              <a:t> και στην ευσταθή λειτουργία του.</a:t>
            </a:r>
          </a:p>
          <a:p>
            <a:r>
              <a:rPr lang="el-GR" dirty="0"/>
              <a:t>-&gt; Ο δεύτερος αλγόριθμος επιθυμεί να λύσει βέλτιστα το πρόβλημα του κόστους του πρώτου, ωστόσο δεν λαμβάνει υπόψιν του το </a:t>
            </a:r>
            <a:r>
              <a:rPr lang="el-GR" dirty="0" err="1"/>
              <a:t>throughput</a:t>
            </a:r>
            <a:r>
              <a:rPr lang="el-GR" dirty="0"/>
              <a:t> και συνεπώς </a:t>
            </a:r>
            <a:r>
              <a:rPr lang="el-GR" dirty="0" err="1"/>
              <a:t>μπορει</a:t>
            </a:r>
            <a:r>
              <a:rPr lang="el-GR" dirty="0"/>
              <a:t> να προκαλέσει κακό </a:t>
            </a:r>
            <a:r>
              <a:rPr lang="el-GR" dirty="0" err="1"/>
              <a:t>αντίκτθπο</a:t>
            </a:r>
            <a:r>
              <a:rPr lang="el-GR" dirty="0"/>
              <a:t> σε αυτό</a:t>
            </a:r>
          </a:p>
          <a:p>
            <a:r>
              <a:rPr lang="el-GR" dirty="0"/>
              <a:t>-&gt; Ο τρίτος αλγόριθμος </a:t>
            </a:r>
            <a:r>
              <a:rPr lang="el-GR" dirty="0" err="1"/>
              <a:t>συνδιάζει</a:t>
            </a:r>
            <a:r>
              <a:rPr lang="el-GR" dirty="0"/>
              <a:t> τις ιδιότητες των 2 πρώτων και επιχειρεί να </a:t>
            </a:r>
            <a:r>
              <a:rPr lang="el-GR" dirty="0" err="1"/>
              <a:t>επιτυγχει</a:t>
            </a:r>
            <a:r>
              <a:rPr lang="el-GR" dirty="0"/>
              <a:t> </a:t>
            </a:r>
            <a:r>
              <a:rPr lang="el-GR" dirty="0" err="1"/>
              <a:t>ισσορροπία</a:t>
            </a:r>
            <a:r>
              <a:rPr lang="el-GR" dirty="0"/>
              <a:t> μεταξύ </a:t>
            </a:r>
            <a:r>
              <a:rPr lang="el-GR" dirty="0" err="1"/>
              <a:t>trhoughput</a:t>
            </a:r>
            <a:r>
              <a:rPr lang="el-GR" dirty="0"/>
              <a:t> Και κόστους αποτελώντας έτσι ουσιαστικά την μέση λύση</a:t>
            </a:r>
          </a:p>
          <a:p>
            <a:r>
              <a:rPr lang="el-GR" dirty="0"/>
              <a:t>-&gt; Με σκοπό την καλύτερη κατανόηση των αποτελεσμάτων θα συγκριθούν με τον </a:t>
            </a:r>
            <a:r>
              <a:rPr lang="el-GR" dirty="0" err="1"/>
              <a:t>default</a:t>
            </a:r>
            <a:r>
              <a:rPr lang="el-GR" dirty="0"/>
              <a:t> </a:t>
            </a:r>
            <a:r>
              <a:rPr lang="el-GR" dirty="0" err="1"/>
              <a:t>schdeuler</a:t>
            </a:r>
            <a:r>
              <a:rPr lang="el-GR" dirty="0"/>
              <a:t> του Kubernetes σε επιλεγμένες μετρικές που θα </a:t>
            </a:r>
            <a:r>
              <a:rPr lang="el-GR" dirty="0" err="1"/>
              <a:t>περιγραφούν</a:t>
            </a:r>
            <a:r>
              <a:rPr lang="el-GR" dirty="0"/>
              <a:t> σε επόμενο κεφάλαιο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961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Αρχικτεκτονική</a:t>
            </a:r>
            <a:r>
              <a:rPr lang="el-GR" dirty="0"/>
              <a:t> microservices ορίζεται ως μια </a:t>
            </a:r>
            <a:r>
              <a:rPr lang="el-GR" dirty="0" err="1"/>
              <a:t>αρχιτεκονική</a:t>
            </a:r>
            <a:r>
              <a:rPr lang="el-GR" dirty="0"/>
              <a:t> εφαρμογής η οποία αποτελείται </a:t>
            </a:r>
            <a:r>
              <a:rPr lang="el-GR" dirty="0" err="1"/>
              <a:t>απο</a:t>
            </a:r>
            <a:r>
              <a:rPr lang="el-GR" dirty="0"/>
              <a:t> ένα σύνολο Services</a:t>
            </a:r>
          </a:p>
          <a:p>
            <a:r>
              <a:rPr lang="el-GR" dirty="0"/>
              <a:t>-&gt; Ως </a:t>
            </a:r>
            <a:r>
              <a:rPr lang="el-GR" dirty="0" err="1"/>
              <a:t>service</a:t>
            </a:r>
            <a:r>
              <a:rPr lang="el-GR" dirty="0"/>
              <a:t> ορίζεται μια μικρή εκτελέσιμή μονάδα ανεξάρτητη </a:t>
            </a:r>
            <a:r>
              <a:rPr lang="el-GR" dirty="0" err="1"/>
              <a:t>απο</a:t>
            </a:r>
            <a:r>
              <a:rPr lang="el-GR" dirty="0"/>
              <a:t> τα υπόλοιπα με την έννοια </a:t>
            </a:r>
            <a:r>
              <a:rPr lang="el-GR" dirty="0" err="1"/>
              <a:t>οτι</a:t>
            </a:r>
            <a:r>
              <a:rPr lang="el-GR" dirty="0"/>
              <a:t> για την παραγωγή δεδομένων δεν </a:t>
            </a:r>
            <a:r>
              <a:rPr lang="el-GR" dirty="0" err="1"/>
              <a:t>απαιτέτια</a:t>
            </a:r>
            <a:r>
              <a:rPr lang="el-GR" dirty="0"/>
              <a:t> η χρήση κάποιου </a:t>
            </a:r>
            <a:r>
              <a:rPr lang="el-GR" dirty="0" err="1"/>
              <a:t>άλλουμ</a:t>
            </a:r>
            <a:r>
              <a:rPr lang="el-GR" dirty="0"/>
              <a:t> </a:t>
            </a:r>
          </a:p>
          <a:p>
            <a:r>
              <a:rPr lang="el-GR" dirty="0"/>
              <a:t>-&gt; εκτελεί ένα κομμάτι της εργασίας της εφαρμογής. </a:t>
            </a:r>
          </a:p>
          <a:p>
            <a:r>
              <a:rPr lang="el-GR" dirty="0"/>
              <a:t>-&gt; Μάλιστα τα </a:t>
            </a:r>
            <a:r>
              <a:rPr lang="el-GR" dirty="0" err="1"/>
              <a:t>services</a:t>
            </a:r>
            <a:r>
              <a:rPr lang="el-GR" dirty="0"/>
              <a:t> </a:t>
            </a:r>
            <a:r>
              <a:rPr lang="el-GR" dirty="0" err="1"/>
              <a:t>μπορουν</a:t>
            </a:r>
            <a:r>
              <a:rPr lang="el-GR" dirty="0"/>
              <a:t> να δημιουργηθούν με διαφορετικές </a:t>
            </a:r>
            <a:r>
              <a:rPr lang="el-GR" dirty="0" err="1"/>
              <a:t>τεχνολογιές</a:t>
            </a:r>
            <a:r>
              <a:rPr lang="el-GR" dirty="0"/>
              <a:t> και να επικοινωνούν μεταξύ τους μέσω δικτύου, συνήθως μέσω API.</a:t>
            </a:r>
          </a:p>
          <a:p>
            <a:r>
              <a:rPr lang="el-GR" dirty="0"/>
              <a:t>-&gt; Η αρχιτεκτονική αυτή επιτρέπει την </a:t>
            </a:r>
            <a:r>
              <a:rPr lang="el-GR" dirty="0" err="1"/>
              <a:t>την</a:t>
            </a:r>
            <a:r>
              <a:rPr lang="el-GR" dirty="0"/>
              <a:t> ανάπτυξη μεγάλων και πολύπλοκων εφαρμογών γρήγορα και με </a:t>
            </a:r>
            <a:r>
              <a:rPr lang="el-GR" dirty="0" err="1"/>
              <a:t>ευκολια</a:t>
            </a:r>
            <a:endParaRPr lang="el-GR" dirty="0"/>
          </a:p>
          <a:p>
            <a:r>
              <a:rPr lang="el-GR" dirty="0"/>
              <a:t>-&gt; Εξαιρετικά δημοφιλής σε </a:t>
            </a:r>
            <a:r>
              <a:rPr lang="el-GR" dirty="0" err="1"/>
              <a:t>σε</a:t>
            </a:r>
            <a:r>
              <a:rPr lang="el-GR" dirty="0"/>
              <a:t> κατανεμημένα συστήματα </a:t>
            </a:r>
            <a:r>
              <a:rPr lang="el-GR" dirty="0" err="1"/>
              <a:t>cloud</a:t>
            </a:r>
            <a:r>
              <a:rPr lang="el-GR" dirty="0"/>
              <a:t> και αξιοποιούν τις λειτουργίες που προσφέρουν τα συστήματα αυτά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Τα </a:t>
            </a:r>
            <a:r>
              <a:rPr lang="el-GR" dirty="0" err="1"/>
              <a:t>services</a:t>
            </a:r>
            <a:r>
              <a:rPr lang="el-GR" dirty="0"/>
              <a:t> υλοποιούνται </a:t>
            </a:r>
            <a:r>
              <a:rPr lang="el-GR" dirty="0" err="1"/>
              <a:t>κατα</a:t>
            </a:r>
            <a:r>
              <a:rPr lang="el-GR" dirty="0"/>
              <a:t> </a:t>
            </a:r>
            <a:r>
              <a:rPr lang="el-GR" dirty="0" err="1"/>
              <a:t>πλείστον</a:t>
            </a:r>
            <a:r>
              <a:rPr lang="el-GR" dirty="0"/>
              <a:t> </a:t>
            </a:r>
            <a:r>
              <a:rPr lang="el-GR" dirty="0" err="1"/>
              <a:t>απο</a:t>
            </a:r>
            <a:r>
              <a:rPr lang="el-GR" dirty="0"/>
              <a:t> εικονικές </a:t>
            </a:r>
            <a:r>
              <a:rPr lang="el-GR" dirty="0" err="1"/>
              <a:t>μηχανες</a:t>
            </a:r>
            <a:r>
              <a:rPr lang="el-GR" dirty="0"/>
              <a:t> (</a:t>
            </a:r>
            <a:r>
              <a:rPr lang="el-GR" dirty="0" err="1"/>
              <a:t>VMs</a:t>
            </a:r>
            <a:r>
              <a:rPr lang="el-GR" dirty="0"/>
              <a:t> δηλαδή) και </a:t>
            </a:r>
            <a:r>
              <a:rPr lang="el-GR" dirty="0" err="1"/>
              <a:t>containers</a:t>
            </a:r>
            <a:r>
              <a:rPr lang="el-GR" dirty="0"/>
              <a:t> τα οποία θα εξηγηθούν πολύ συνοπτικά.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47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</a:t>
            </a:r>
            <a:r>
              <a:rPr lang="el-GR" dirty="0" err="1"/>
              <a:t>Οπως</a:t>
            </a:r>
            <a:r>
              <a:rPr lang="el-GR" dirty="0"/>
              <a:t> αναφέρθηκε και στην εισαγωγή Το Kubernetes είναι μια επεκτάσιμη πλατφόρμα ανοιχτού κώδικα για τη διαχείριση φόρτου εργασίας και </a:t>
            </a:r>
            <a:r>
              <a:rPr lang="el-GR" dirty="0" err="1"/>
              <a:t>services</a:t>
            </a:r>
            <a:r>
              <a:rPr lang="el-GR" dirty="0"/>
              <a:t> με </a:t>
            </a:r>
            <a:r>
              <a:rPr lang="el-GR" dirty="0" err="1"/>
              <a:t>containers</a:t>
            </a:r>
            <a:r>
              <a:rPr lang="el-GR" dirty="0"/>
              <a:t>, που διευκολύνει τον αυτοματισμό για τον σχεδιασμό και την υποστήριξη εφαρμογών.</a:t>
            </a:r>
          </a:p>
          <a:p>
            <a:r>
              <a:rPr lang="el-GR" dirty="0"/>
              <a:t>-&gt; Τα κύρια χαρακτηριστικά του </a:t>
            </a:r>
            <a:r>
              <a:rPr lang="el-GR" dirty="0" err="1"/>
              <a:t>ειναι</a:t>
            </a:r>
            <a:r>
              <a:rPr lang="el-GR" dirty="0"/>
              <a:t> τα εξής</a:t>
            </a:r>
          </a:p>
          <a:p>
            <a:r>
              <a:rPr lang="el-GR" dirty="0"/>
              <a:t>-&gt; στα </a:t>
            </a:r>
            <a:r>
              <a:rPr lang="el-GR" dirty="0" err="1"/>
              <a:t>nodes</a:t>
            </a:r>
            <a:endParaRPr lang="el-GR" dirty="0"/>
          </a:p>
          <a:p>
            <a:r>
              <a:rPr lang="el-GR" dirty="0"/>
              <a:t>-&gt; για χρήση </a:t>
            </a:r>
            <a:r>
              <a:rPr lang="el-GR" dirty="0" err="1"/>
              <a:t>πολλων</a:t>
            </a:r>
            <a:r>
              <a:rPr lang="el-GR" dirty="0"/>
              <a:t> και διαφορετικών </a:t>
            </a:r>
            <a:r>
              <a:rPr lang="el-GR" dirty="0" err="1"/>
              <a:t>παρόχων</a:t>
            </a:r>
            <a:r>
              <a:rPr lang="el-GR" dirty="0"/>
              <a:t> αποθηκευτικού χώρου </a:t>
            </a:r>
          </a:p>
          <a:p>
            <a:r>
              <a:rPr lang="el-GR" dirty="0"/>
              <a:t>-&gt; </a:t>
            </a:r>
            <a:r>
              <a:rPr lang="el-GR" dirty="0" err="1"/>
              <a:t>self</a:t>
            </a:r>
            <a:r>
              <a:rPr lang="el-GR" dirty="0"/>
              <a:t> </a:t>
            </a:r>
            <a:r>
              <a:rPr lang="el-GR" dirty="0" err="1"/>
              <a:t>healing</a:t>
            </a:r>
            <a:endParaRPr lang="el-GR" dirty="0"/>
          </a:p>
          <a:p>
            <a:r>
              <a:rPr lang="el-GR" dirty="0"/>
              <a:t>-&gt; υψηλή </a:t>
            </a:r>
            <a:r>
              <a:rPr lang="el-GR" dirty="0" err="1"/>
              <a:t>επεκτασιμότημα</a:t>
            </a:r>
            <a:r>
              <a:rPr lang="el-GR" dirty="0"/>
              <a:t> με νέες δυνατότητες για την ευκολότερη ανάπτυξης της εφαρμογής</a:t>
            </a:r>
          </a:p>
          <a:p>
            <a:r>
              <a:rPr lang="el-GR" dirty="0"/>
              <a:t>-&gt; έπειτα θα δούμε επιφανειακά την αρχιτεκτονική του Kubernetes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09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στα </a:t>
            </a:r>
            <a:r>
              <a:rPr lang="el-GR" dirty="0" err="1"/>
              <a:t>nodes</a:t>
            </a:r>
            <a:r>
              <a:rPr lang="el-GR" dirty="0"/>
              <a:t> εκτελούνται τα </a:t>
            </a:r>
            <a:r>
              <a:rPr lang="el-GR" dirty="0" err="1"/>
              <a:t>containers</a:t>
            </a:r>
            <a:endParaRPr lang="el-GR" dirty="0"/>
          </a:p>
          <a:p>
            <a:r>
              <a:rPr lang="el-GR" dirty="0"/>
              <a:t>-&gt; φιλοξενούν τα </a:t>
            </a:r>
            <a:r>
              <a:rPr lang="el-GR" dirty="0" err="1"/>
              <a:t>Pods</a:t>
            </a:r>
            <a:r>
              <a:rPr lang="el-GR" dirty="0"/>
              <a:t> που αποτελούν </a:t>
            </a:r>
            <a:r>
              <a:rPr lang="el-GR" dirty="0" err="1"/>
              <a:t>όντότηες</a:t>
            </a:r>
            <a:r>
              <a:rPr lang="el-GR" dirty="0"/>
              <a:t> του Kubernetes Που περιέχουν ένα σύνολο </a:t>
            </a:r>
            <a:r>
              <a:rPr lang="el-GR" dirty="0" err="1"/>
              <a:t>απο</a:t>
            </a:r>
            <a:r>
              <a:rPr lang="el-GR" dirty="0"/>
              <a:t> </a:t>
            </a:r>
            <a:r>
              <a:rPr lang="el-GR" dirty="0" err="1"/>
              <a:t>containers</a:t>
            </a:r>
            <a:r>
              <a:rPr lang="el-GR" dirty="0"/>
              <a:t> με κοινό αποθηκευτικό χώρο με </a:t>
            </a:r>
            <a:r>
              <a:rPr lang="el-GR" dirty="0" err="1"/>
              <a:t>στενα</a:t>
            </a:r>
            <a:r>
              <a:rPr lang="el-GR" dirty="0"/>
              <a:t> συνδεδεμένες λειτουργίες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37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-&gt; το συστατικό του </a:t>
            </a:r>
            <a:r>
              <a:rPr lang="el-GR" dirty="0" err="1"/>
              <a:t>control</a:t>
            </a:r>
            <a:r>
              <a:rPr lang="el-GR" dirty="0"/>
              <a:t> </a:t>
            </a:r>
            <a:r>
              <a:rPr lang="el-GR" dirty="0" err="1"/>
              <a:t>plane</a:t>
            </a:r>
            <a:r>
              <a:rPr lang="el-GR" dirty="0"/>
              <a:t> που θα μας απασχολήσει στην διπλωματική αυτή αποτελεί τον Kube-</a:t>
            </a:r>
            <a:r>
              <a:rPr lang="el-GR" dirty="0" err="1"/>
              <a:t>scheduler</a:t>
            </a:r>
            <a:endParaRPr lang="el-GR" dirty="0"/>
          </a:p>
          <a:p>
            <a:r>
              <a:rPr lang="el-GR" dirty="0"/>
              <a:t>-&gt; και </a:t>
            </a:r>
            <a:r>
              <a:rPr lang="el-GR" dirty="0" err="1"/>
              <a:t>προσπαθει</a:t>
            </a:r>
            <a:r>
              <a:rPr lang="el-GR" dirty="0"/>
              <a:t> να τοποθετήσει το </a:t>
            </a:r>
            <a:r>
              <a:rPr lang="el-GR" dirty="0" err="1"/>
              <a:t>Pod</a:t>
            </a:r>
            <a:r>
              <a:rPr lang="el-GR" dirty="0"/>
              <a:t> στο καλύτερο </a:t>
            </a:r>
            <a:r>
              <a:rPr lang="el-GR" dirty="0" err="1"/>
              <a:t>node</a:t>
            </a:r>
            <a:r>
              <a:rPr lang="el-GR" dirty="0"/>
              <a:t> βάσει βαθμολόγησης και συνθηκών που ισχύουν στο </a:t>
            </a:r>
            <a:r>
              <a:rPr lang="el-GR" dirty="0" err="1"/>
              <a:t>cluster</a:t>
            </a:r>
            <a:endParaRPr lang="el-GR" dirty="0"/>
          </a:p>
          <a:p>
            <a:r>
              <a:rPr lang="el-GR" dirty="0"/>
              <a:t>-&gt; εμπεριέχει το </a:t>
            </a:r>
            <a:r>
              <a:rPr lang="el-GR" dirty="0" err="1"/>
              <a:t>scheduling</a:t>
            </a:r>
            <a:r>
              <a:rPr lang="el-GR" dirty="0"/>
              <a:t> </a:t>
            </a:r>
            <a:r>
              <a:rPr lang="el-GR" dirty="0" err="1"/>
              <a:t>framework</a:t>
            </a:r>
            <a:endParaRPr lang="el-GR" dirty="0"/>
          </a:p>
          <a:p>
            <a:r>
              <a:rPr lang="el-GR" dirty="0"/>
              <a:t>-&gt; επεκτάσιμων </a:t>
            </a:r>
            <a:r>
              <a:rPr lang="el-GR" dirty="0" err="1"/>
              <a:t>plugins</a:t>
            </a:r>
            <a:r>
              <a:rPr lang="el-GR" dirty="0"/>
              <a:t> </a:t>
            </a:r>
            <a:r>
              <a:rPr lang="el-GR" dirty="0" err="1"/>
              <a:t>δηλαδη</a:t>
            </a:r>
            <a:r>
              <a:rPr lang="el-GR" dirty="0"/>
              <a:t> </a:t>
            </a:r>
            <a:r>
              <a:rPr lang="el-GR" dirty="0" err="1"/>
              <a:t>μπορει</a:t>
            </a:r>
            <a:r>
              <a:rPr lang="el-GR" dirty="0"/>
              <a:t> ο χρήστης να προσθέσει νέες λειτουργίες σε αυτά, να </a:t>
            </a:r>
            <a:r>
              <a:rPr lang="el-GR" dirty="0" err="1"/>
              <a:t>απενργοποιήσει</a:t>
            </a:r>
            <a:r>
              <a:rPr lang="el-GR" dirty="0"/>
              <a:t> </a:t>
            </a:r>
            <a:r>
              <a:rPr lang="el-GR" dirty="0" err="1"/>
              <a:t>όρισμένα</a:t>
            </a:r>
            <a:r>
              <a:rPr lang="el-GR" dirty="0"/>
              <a:t> η να τα αντικαταστήσει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11B74-A634-47FB-85C3-DEF815066C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9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F405CEF-E105-E536-AACE-558AA2AAD7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8166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BCDA29C6-D378-4F9C-9382-18AB9C4C66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018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Γραφή 7">
                <a:extLst>
                  <a:ext uri="{FF2B5EF4-FFF2-40B4-BE49-F238E27FC236}">
                    <a16:creationId xmlns:a16="http://schemas.microsoft.com/office/drawing/2014/main" id="{EE3AB9BE-C869-B22B-8B5A-70DF10FDC127}"/>
                  </a:ext>
                </a:extLst>
              </p14:cNvPr>
              <p14:cNvContentPartPr/>
              <p14:nvPr userDrawn="1"/>
            </p14:nvContentPartPr>
            <p14:xfrm>
              <a:off x="0" y="4141066"/>
              <a:ext cx="12192000" cy="360"/>
            </p14:xfrm>
          </p:contentPart>
        </mc:Choice>
        <mc:Fallback xmlns="">
          <p:pic>
            <p:nvPicPr>
              <p:cNvPr id="8" name="Γραφή 7">
                <a:extLst>
                  <a:ext uri="{FF2B5EF4-FFF2-40B4-BE49-F238E27FC236}">
                    <a16:creationId xmlns:a16="http://schemas.microsoft.com/office/drawing/2014/main" id="{EE3AB9BE-C869-B22B-8B5A-70DF10FDC12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8000" y="4123066"/>
                <a:ext cx="1222764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Θέση αριθμού διαφάνειας 23">
            <a:extLst>
              <a:ext uri="{FF2B5EF4-FFF2-40B4-BE49-F238E27FC236}">
                <a16:creationId xmlns:a16="http://schemas.microsoft.com/office/drawing/2014/main" id="{F534ABAF-2D08-869E-C569-330810B745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6850" y="63315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2C5A32-6383-4CF8-92D2-C99F4485059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055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81B3EE4-8F5F-C0A5-ACD9-C859FE68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FAB65347-F90A-82EE-4845-75858F229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697D6B8-5BF3-A69F-CECF-A4A67B349B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EA8FCBE-689F-49BA-06CF-97FFEA69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4791423-9C6B-F8A6-8EB9-9089C04FC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09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175AE868-C660-6D47-F06F-2F86ECC4D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E0650AB-CC45-92DB-CB6A-84FE87413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03663A0-DAE8-4560-931C-CF46DA31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3DC4A87-E72D-E81C-1FAF-1F4430CE2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6ACB164-5796-7A64-8F94-0E143CB42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25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CFA9485-8459-DD74-8B20-9E3CAA1AE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260" y="125668"/>
            <a:ext cx="11477790" cy="576983"/>
          </a:xfrm>
        </p:spPr>
        <p:txBody>
          <a:bodyPr/>
          <a:lstStyle>
            <a:lvl1pPr>
              <a:defRPr i="1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6A5F155-04D3-7E0C-1EED-035DE8AEB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275359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Γραφή 12">
                <a:extLst>
                  <a:ext uri="{FF2B5EF4-FFF2-40B4-BE49-F238E27FC236}">
                    <a16:creationId xmlns:a16="http://schemas.microsoft.com/office/drawing/2014/main" id="{89CD117D-569F-A368-A2EE-F4415B9F84A2}"/>
                  </a:ext>
                </a:extLst>
              </p14:cNvPr>
              <p14:cNvContentPartPr/>
              <p14:nvPr userDrawn="1"/>
            </p14:nvContentPartPr>
            <p14:xfrm>
              <a:off x="0" y="827703"/>
              <a:ext cx="12192000" cy="360"/>
            </p14:xfrm>
          </p:contentPart>
        </mc:Choice>
        <mc:Fallback xmlns="">
          <p:pic>
            <p:nvPicPr>
              <p:cNvPr id="13" name="Γραφή 12">
                <a:extLst>
                  <a:ext uri="{FF2B5EF4-FFF2-40B4-BE49-F238E27FC236}">
                    <a16:creationId xmlns:a16="http://schemas.microsoft.com/office/drawing/2014/main" id="{89CD117D-569F-A368-A2EE-F4415B9F84A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8000" y="809703"/>
                <a:ext cx="1222764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477625" cy="5195888"/>
          </a:xfrm>
        </p:spPr>
        <p:txBody>
          <a:bodyPr/>
          <a:lstStyle>
            <a:lvl1pPr marL="0" indent="457200">
              <a:buFont typeface="Wingdings" panose="05000000000000000000" pitchFamily="2" charset="2"/>
              <a:buChar char="v"/>
              <a:defRPr sz="2800"/>
            </a:lvl1pPr>
            <a:lvl2pPr marL="685800" indent="-228600">
              <a:buFont typeface="Wingdings" panose="05000000000000000000" pitchFamily="2" charset="2"/>
              <a:buChar char="Ø"/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 </a:t>
            </a:r>
            <a:r>
              <a:rPr lang="el-GR"/>
              <a:t> </a:t>
            </a: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635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EF4CB56-CFB8-6A46-CF75-26452CBBD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160B848-D4D7-DCDF-9EE9-B5C448B4F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4603B81-BD32-17F7-93FC-908FBA4C3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1A9911E-B855-F041-43CD-9A4C573E2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05EEB2A-623E-F2C8-B1BD-BC54CE3A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091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DDCCC9-A18C-1696-39BD-976483704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82915D2-3700-94E1-155A-1A88B90902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33CF4F9-F5C6-DCEE-5ED5-DEB41C0D3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AF95D25A-2DCF-25DC-54D5-EC868A6C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C783512F-45DD-6F5B-6754-CDC5E3A5E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85D3DBF-1B97-F0DD-1109-44C6E7751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20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B6A3780-1EA1-EF94-362E-79E2D406E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E53FEA4-A876-5FD6-2FF6-6CDE8EC16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CDCFE56-6534-BEA4-AAEF-DCE6B2BD6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FD97F362-169F-7630-95F5-740F381D79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41AB3060-36C4-9409-3FDF-3C9AB11DB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D62CEB6A-1FA0-E037-48F5-52B4BF93A9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F83C7311-0110-EC9F-F1F8-88C53781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AD909C96-8A5C-D433-F443-1A7E03C19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631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AEE4810-1781-AC21-67A7-B12CAF113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D13D6152-4ABA-0FC9-332C-9110EA3BCB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0AD60054-D29E-6B0C-9319-6D67BD55F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4E0F745-4801-C351-6807-81C4B976D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990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Ορθογώνιο: Στρογγύλεμα γωνιών 6">
            <a:extLst>
              <a:ext uri="{FF2B5EF4-FFF2-40B4-BE49-F238E27FC236}">
                <a16:creationId xmlns:a16="http://schemas.microsoft.com/office/drawing/2014/main" id="{52778A44-A379-CF1F-FB96-35A38BEB72C8}"/>
              </a:ext>
            </a:extLst>
          </p:cNvPr>
          <p:cNvSpPr/>
          <p:nvPr userDrawn="1"/>
        </p:nvSpPr>
        <p:spPr>
          <a:xfrm>
            <a:off x="5198072" y="1291077"/>
            <a:ext cx="1846769" cy="1463040"/>
          </a:xfrm>
          <a:prstGeom prst="roundRect">
            <a:avLst/>
          </a:prstGeom>
          <a:solidFill>
            <a:schemeClr val="lt1">
              <a:alpha val="0"/>
            </a:schemeClr>
          </a:solidFill>
          <a:ln w="142875" cap="flat">
            <a:solidFill>
              <a:schemeClr val="tx2">
                <a:alpha val="79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144327"/>
                      <a:gd name="connsiteY0" fmla="*/ 478761 h 2872508"/>
                      <a:gd name="connsiteX1" fmla="*/ 478761 w 7144327"/>
                      <a:gd name="connsiteY1" fmla="*/ 0 h 2872508"/>
                      <a:gd name="connsiteX2" fmla="*/ 917462 w 7144327"/>
                      <a:gd name="connsiteY2" fmla="*/ 0 h 2872508"/>
                      <a:gd name="connsiteX3" fmla="*/ 1418030 w 7144327"/>
                      <a:gd name="connsiteY3" fmla="*/ 0 h 2872508"/>
                      <a:gd name="connsiteX4" fmla="*/ 1980467 w 7144327"/>
                      <a:gd name="connsiteY4" fmla="*/ 0 h 2872508"/>
                      <a:gd name="connsiteX5" fmla="*/ 2419168 w 7144327"/>
                      <a:gd name="connsiteY5" fmla="*/ 0 h 2872508"/>
                      <a:gd name="connsiteX6" fmla="*/ 3105341 w 7144327"/>
                      <a:gd name="connsiteY6" fmla="*/ 0 h 2872508"/>
                      <a:gd name="connsiteX7" fmla="*/ 3667778 w 7144327"/>
                      <a:gd name="connsiteY7" fmla="*/ 0 h 2872508"/>
                      <a:gd name="connsiteX8" fmla="*/ 4353951 w 7144327"/>
                      <a:gd name="connsiteY8" fmla="*/ 0 h 2872508"/>
                      <a:gd name="connsiteX9" fmla="*/ 4978256 w 7144327"/>
                      <a:gd name="connsiteY9" fmla="*/ 0 h 2872508"/>
                      <a:gd name="connsiteX10" fmla="*/ 5478824 w 7144327"/>
                      <a:gd name="connsiteY10" fmla="*/ 0 h 2872508"/>
                      <a:gd name="connsiteX11" fmla="*/ 6103129 w 7144327"/>
                      <a:gd name="connsiteY11" fmla="*/ 0 h 2872508"/>
                      <a:gd name="connsiteX12" fmla="*/ 6665566 w 7144327"/>
                      <a:gd name="connsiteY12" fmla="*/ 0 h 2872508"/>
                      <a:gd name="connsiteX13" fmla="*/ 7144327 w 7144327"/>
                      <a:gd name="connsiteY13" fmla="*/ 478761 h 2872508"/>
                      <a:gd name="connsiteX14" fmla="*/ 7144327 w 7144327"/>
                      <a:gd name="connsiteY14" fmla="*/ 976657 h 2872508"/>
                      <a:gd name="connsiteX15" fmla="*/ 7144327 w 7144327"/>
                      <a:gd name="connsiteY15" fmla="*/ 1455404 h 2872508"/>
                      <a:gd name="connsiteX16" fmla="*/ 7144327 w 7144327"/>
                      <a:gd name="connsiteY16" fmla="*/ 1972450 h 2872508"/>
                      <a:gd name="connsiteX17" fmla="*/ 7144327 w 7144327"/>
                      <a:gd name="connsiteY17" fmla="*/ 2393747 h 2872508"/>
                      <a:gd name="connsiteX18" fmla="*/ 6665566 w 7144327"/>
                      <a:gd name="connsiteY18" fmla="*/ 2872508 h 2872508"/>
                      <a:gd name="connsiteX19" fmla="*/ 6103129 w 7144327"/>
                      <a:gd name="connsiteY19" fmla="*/ 2872508 h 2872508"/>
                      <a:gd name="connsiteX20" fmla="*/ 5416956 w 7144327"/>
                      <a:gd name="connsiteY20" fmla="*/ 2872508 h 2872508"/>
                      <a:gd name="connsiteX21" fmla="*/ 4792651 w 7144327"/>
                      <a:gd name="connsiteY21" fmla="*/ 2872508 h 2872508"/>
                      <a:gd name="connsiteX22" fmla="*/ 4106478 w 7144327"/>
                      <a:gd name="connsiteY22" fmla="*/ 2872508 h 2872508"/>
                      <a:gd name="connsiteX23" fmla="*/ 3482174 w 7144327"/>
                      <a:gd name="connsiteY23" fmla="*/ 2872508 h 2872508"/>
                      <a:gd name="connsiteX24" fmla="*/ 3043473 w 7144327"/>
                      <a:gd name="connsiteY24" fmla="*/ 2872508 h 2872508"/>
                      <a:gd name="connsiteX25" fmla="*/ 2419168 w 7144327"/>
                      <a:gd name="connsiteY25" fmla="*/ 2872508 h 2872508"/>
                      <a:gd name="connsiteX26" fmla="*/ 1918599 w 7144327"/>
                      <a:gd name="connsiteY26" fmla="*/ 2872508 h 2872508"/>
                      <a:gd name="connsiteX27" fmla="*/ 1479899 w 7144327"/>
                      <a:gd name="connsiteY27" fmla="*/ 2872508 h 2872508"/>
                      <a:gd name="connsiteX28" fmla="*/ 1103066 w 7144327"/>
                      <a:gd name="connsiteY28" fmla="*/ 2872508 h 2872508"/>
                      <a:gd name="connsiteX29" fmla="*/ 478761 w 7144327"/>
                      <a:gd name="connsiteY29" fmla="*/ 2872508 h 2872508"/>
                      <a:gd name="connsiteX30" fmla="*/ 0 w 7144327"/>
                      <a:gd name="connsiteY30" fmla="*/ 2393747 h 2872508"/>
                      <a:gd name="connsiteX31" fmla="*/ 0 w 7144327"/>
                      <a:gd name="connsiteY31" fmla="*/ 1895851 h 2872508"/>
                      <a:gd name="connsiteX32" fmla="*/ 0 w 7144327"/>
                      <a:gd name="connsiteY32" fmla="*/ 1436254 h 2872508"/>
                      <a:gd name="connsiteX33" fmla="*/ 0 w 7144327"/>
                      <a:gd name="connsiteY33" fmla="*/ 919208 h 2872508"/>
                      <a:gd name="connsiteX34" fmla="*/ 0 w 7144327"/>
                      <a:gd name="connsiteY34" fmla="*/ 478761 h 2872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7144327" h="2872508" fill="none" extrusionOk="0">
                        <a:moveTo>
                          <a:pt x="0" y="478761"/>
                        </a:moveTo>
                        <a:cubicBezTo>
                          <a:pt x="61396" y="198099"/>
                          <a:pt x="210438" y="27095"/>
                          <a:pt x="478761" y="0"/>
                        </a:cubicBezTo>
                        <a:cubicBezTo>
                          <a:pt x="676898" y="-28170"/>
                          <a:pt x="775835" y="744"/>
                          <a:pt x="917462" y="0"/>
                        </a:cubicBezTo>
                        <a:cubicBezTo>
                          <a:pt x="1059089" y="-744"/>
                          <a:pt x="1233694" y="7733"/>
                          <a:pt x="1418030" y="0"/>
                        </a:cubicBezTo>
                        <a:cubicBezTo>
                          <a:pt x="1602366" y="-7733"/>
                          <a:pt x="1770052" y="51582"/>
                          <a:pt x="1980467" y="0"/>
                        </a:cubicBezTo>
                        <a:cubicBezTo>
                          <a:pt x="2190882" y="-51582"/>
                          <a:pt x="2325735" y="52082"/>
                          <a:pt x="2419168" y="0"/>
                        </a:cubicBezTo>
                        <a:cubicBezTo>
                          <a:pt x="2512601" y="-52082"/>
                          <a:pt x="2954454" y="15740"/>
                          <a:pt x="3105341" y="0"/>
                        </a:cubicBezTo>
                        <a:cubicBezTo>
                          <a:pt x="3256228" y="-15740"/>
                          <a:pt x="3547630" y="13422"/>
                          <a:pt x="3667778" y="0"/>
                        </a:cubicBezTo>
                        <a:cubicBezTo>
                          <a:pt x="3787926" y="-13422"/>
                          <a:pt x="4026867" y="57595"/>
                          <a:pt x="4353951" y="0"/>
                        </a:cubicBezTo>
                        <a:cubicBezTo>
                          <a:pt x="4681035" y="-57595"/>
                          <a:pt x="4832556" y="15014"/>
                          <a:pt x="4978256" y="0"/>
                        </a:cubicBezTo>
                        <a:cubicBezTo>
                          <a:pt x="5123956" y="-15014"/>
                          <a:pt x="5322764" y="7491"/>
                          <a:pt x="5478824" y="0"/>
                        </a:cubicBezTo>
                        <a:cubicBezTo>
                          <a:pt x="5634884" y="-7491"/>
                          <a:pt x="5852792" y="40694"/>
                          <a:pt x="6103129" y="0"/>
                        </a:cubicBezTo>
                        <a:cubicBezTo>
                          <a:pt x="6353466" y="-40694"/>
                          <a:pt x="6449679" y="6951"/>
                          <a:pt x="6665566" y="0"/>
                        </a:cubicBezTo>
                        <a:cubicBezTo>
                          <a:pt x="6934464" y="-45343"/>
                          <a:pt x="7164777" y="153892"/>
                          <a:pt x="7144327" y="478761"/>
                        </a:cubicBezTo>
                        <a:cubicBezTo>
                          <a:pt x="7201532" y="610219"/>
                          <a:pt x="7119823" y="824592"/>
                          <a:pt x="7144327" y="976657"/>
                        </a:cubicBezTo>
                        <a:cubicBezTo>
                          <a:pt x="7168831" y="1128722"/>
                          <a:pt x="7133878" y="1260303"/>
                          <a:pt x="7144327" y="1455404"/>
                        </a:cubicBezTo>
                        <a:cubicBezTo>
                          <a:pt x="7154776" y="1650505"/>
                          <a:pt x="7140565" y="1743616"/>
                          <a:pt x="7144327" y="1972450"/>
                        </a:cubicBezTo>
                        <a:cubicBezTo>
                          <a:pt x="7148089" y="2201284"/>
                          <a:pt x="7142149" y="2203358"/>
                          <a:pt x="7144327" y="2393747"/>
                        </a:cubicBezTo>
                        <a:cubicBezTo>
                          <a:pt x="7108217" y="2619466"/>
                          <a:pt x="6957811" y="2894920"/>
                          <a:pt x="6665566" y="2872508"/>
                        </a:cubicBezTo>
                        <a:cubicBezTo>
                          <a:pt x="6394073" y="2897515"/>
                          <a:pt x="6383505" y="2840969"/>
                          <a:pt x="6103129" y="2872508"/>
                        </a:cubicBezTo>
                        <a:cubicBezTo>
                          <a:pt x="5822753" y="2904047"/>
                          <a:pt x="5705694" y="2836333"/>
                          <a:pt x="5416956" y="2872508"/>
                        </a:cubicBezTo>
                        <a:cubicBezTo>
                          <a:pt x="5128218" y="2908683"/>
                          <a:pt x="5010079" y="2832334"/>
                          <a:pt x="4792651" y="2872508"/>
                        </a:cubicBezTo>
                        <a:cubicBezTo>
                          <a:pt x="4575223" y="2912682"/>
                          <a:pt x="4385718" y="2790727"/>
                          <a:pt x="4106478" y="2872508"/>
                        </a:cubicBezTo>
                        <a:cubicBezTo>
                          <a:pt x="3827238" y="2954289"/>
                          <a:pt x="3733468" y="2806500"/>
                          <a:pt x="3482174" y="2872508"/>
                        </a:cubicBezTo>
                        <a:cubicBezTo>
                          <a:pt x="3230880" y="2938516"/>
                          <a:pt x="3194630" y="2858682"/>
                          <a:pt x="3043473" y="2872508"/>
                        </a:cubicBezTo>
                        <a:cubicBezTo>
                          <a:pt x="2892316" y="2886334"/>
                          <a:pt x="2601399" y="2815609"/>
                          <a:pt x="2419168" y="2872508"/>
                        </a:cubicBezTo>
                        <a:cubicBezTo>
                          <a:pt x="2236938" y="2929407"/>
                          <a:pt x="2146856" y="2850196"/>
                          <a:pt x="1918599" y="2872508"/>
                        </a:cubicBezTo>
                        <a:cubicBezTo>
                          <a:pt x="1690342" y="2894820"/>
                          <a:pt x="1651514" y="2859971"/>
                          <a:pt x="1479899" y="2872508"/>
                        </a:cubicBezTo>
                        <a:cubicBezTo>
                          <a:pt x="1308284" y="2885045"/>
                          <a:pt x="1283644" y="2858871"/>
                          <a:pt x="1103066" y="2872508"/>
                        </a:cubicBezTo>
                        <a:cubicBezTo>
                          <a:pt x="922488" y="2886145"/>
                          <a:pt x="701433" y="2855052"/>
                          <a:pt x="478761" y="2872508"/>
                        </a:cubicBezTo>
                        <a:cubicBezTo>
                          <a:pt x="187073" y="2866742"/>
                          <a:pt x="55598" y="2669277"/>
                          <a:pt x="0" y="2393747"/>
                        </a:cubicBezTo>
                        <a:cubicBezTo>
                          <a:pt x="-32823" y="2281874"/>
                          <a:pt x="43305" y="2029568"/>
                          <a:pt x="0" y="1895851"/>
                        </a:cubicBezTo>
                        <a:cubicBezTo>
                          <a:pt x="-43305" y="1762134"/>
                          <a:pt x="47327" y="1560411"/>
                          <a:pt x="0" y="1436254"/>
                        </a:cubicBezTo>
                        <a:cubicBezTo>
                          <a:pt x="-47327" y="1312097"/>
                          <a:pt x="22724" y="1076603"/>
                          <a:pt x="0" y="919208"/>
                        </a:cubicBezTo>
                        <a:cubicBezTo>
                          <a:pt x="-22724" y="761813"/>
                          <a:pt x="25043" y="594237"/>
                          <a:pt x="0" y="478761"/>
                        </a:cubicBezTo>
                        <a:close/>
                      </a:path>
                      <a:path w="7144327" h="2872508" stroke="0" extrusionOk="0">
                        <a:moveTo>
                          <a:pt x="0" y="478761"/>
                        </a:moveTo>
                        <a:cubicBezTo>
                          <a:pt x="-67418" y="172764"/>
                          <a:pt x="173461" y="15346"/>
                          <a:pt x="478761" y="0"/>
                        </a:cubicBezTo>
                        <a:cubicBezTo>
                          <a:pt x="660100" y="-51161"/>
                          <a:pt x="861507" y="63513"/>
                          <a:pt x="1164934" y="0"/>
                        </a:cubicBezTo>
                        <a:cubicBezTo>
                          <a:pt x="1468361" y="-63513"/>
                          <a:pt x="1444018" y="20644"/>
                          <a:pt x="1665503" y="0"/>
                        </a:cubicBezTo>
                        <a:cubicBezTo>
                          <a:pt x="1886988" y="-20644"/>
                          <a:pt x="1914175" y="16160"/>
                          <a:pt x="2104203" y="0"/>
                        </a:cubicBezTo>
                        <a:cubicBezTo>
                          <a:pt x="2294231" y="-16160"/>
                          <a:pt x="2444474" y="66193"/>
                          <a:pt x="2728508" y="0"/>
                        </a:cubicBezTo>
                        <a:cubicBezTo>
                          <a:pt x="3012543" y="-66193"/>
                          <a:pt x="3086864" y="48963"/>
                          <a:pt x="3229077" y="0"/>
                        </a:cubicBezTo>
                        <a:cubicBezTo>
                          <a:pt x="3371290" y="-48963"/>
                          <a:pt x="3676934" y="12596"/>
                          <a:pt x="3915250" y="0"/>
                        </a:cubicBezTo>
                        <a:cubicBezTo>
                          <a:pt x="4153566" y="-12596"/>
                          <a:pt x="4166834" y="32662"/>
                          <a:pt x="4353951" y="0"/>
                        </a:cubicBezTo>
                        <a:cubicBezTo>
                          <a:pt x="4541068" y="-32662"/>
                          <a:pt x="4809503" y="47864"/>
                          <a:pt x="5040124" y="0"/>
                        </a:cubicBezTo>
                        <a:cubicBezTo>
                          <a:pt x="5270745" y="-47864"/>
                          <a:pt x="5341009" y="42981"/>
                          <a:pt x="5416956" y="0"/>
                        </a:cubicBezTo>
                        <a:cubicBezTo>
                          <a:pt x="5492903" y="-42981"/>
                          <a:pt x="5737600" y="46791"/>
                          <a:pt x="5979393" y="0"/>
                        </a:cubicBezTo>
                        <a:cubicBezTo>
                          <a:pt x="6221186" y="-46791"/>
                          <a:pt x="6378193" y="80085"/>
                          <a:pt x="6665566" y="0"/>
                        </a:cubicBezTo>
                        <a:cubicBezTo>
                          <a:pt x="6960788" y="-30445"/>
                          <a:pt x="7174402" y="194957"/>
                          <a:pt x="7144327" y="478761"/>
                        </a:cubicBezTo>
                        <a:cubicBezTo>
                          <a:pt x="7170081" y="650551"/>
                          <a:pt x="7141973" y="799471"/>
                          <a:pt x="7144327" y="957508"/>
                        </a:cubicBezTo>
                        <a:cubicBezTo>
                          <a:pt x="7146681" y="1115545"/>
                          <a:pt x="7104781" y="1215360"/>
                          <a:pt x="7144327" y="1397954"/>
                        </a:cubicBezTo>
                        <a:cubicBezTo>
                          <a:pt x="7183873" y="1580548"/>
                          <a:pt x="7117666" y="1684408"/>
                          <a:pt x="7144327" y="1876701"/>
                        </a:cubicBezTo>
                        <a:cubicBezTo>
                          <a:pt x="7170988" y="2068994"/>
                          <a:pt x="7141028" y="2270642"/>
                          <a:pt x="7144327" y="2393747"/>
                        </a:cubicBezTo>
                        <a:cubicBezTo>
                          <a:pt x="7131338" y="2619086"/>
                          <a:pt x="6973952" y="2863575"/>
                          <a:pt x="6665566" y="2872508"/>
                        </a:cubicBezTo>
                        <a:cubicBezTo>
                          <a:pt x="6564615" y="2893496"/>
                          <a:pt x="6365399" y="2827625"/>
                          <a:pt x="6288733" y="2872508"/>
                        </a:cubicBezTo>
                        <a:cubicBezTo>
                          <a:pt x="6212067" y="2917391"/>
                          <a:pt x="5781763" y="2846499"/>
                          <a:pt x="5602560" y="2872508"/>
                        </a:cubicBezTo>
                        <a:cubicBezTo>
                          <a:pt x="5423357" y="2898517"/>
                          <a:pt x="5292063" y="2832070"/>
                          <a:pt x="5040124" y="2872508"/>
                        </a:cubicBezTo>
                        <a:cubicBezTo>
                          <a:pt x="4788185" y="2912946"/>
                          <a:pt x="4714488" y="2853620"/>
                          <a:pt x="4601423" y="2872508"/>
                        </a:cubicBezTo>
                        <a:cubicBezTo>
                          <a:pt x="4488358" y="2891396"/>
                          <a:pt x="4267336" y="2823576"/>
                          <a:pt x="4038986" y="2872508"/>
                        </a:cubicBezTo>
                        <a:cubicBezTo>
                          <a:pt x="3810636" y="2921440"/>
                          <a:pt x="3819622" y="2853162"/>
                          <a:pt x="3662153" y="2872508"/>
                        </a:cubicBezTo>
                        <a:cubicBezTo>
                          <a:pt x="3504684" y="2891854"/>
                          <a:pt x="3385451" y="2850501"/>
                          <a:pt x="3285321" y="2872508"/>
                        </a:cubicBezTo>
                        <a:cubicBezTo>
                          <a:pt x="3185191" y="2894515"/>
                          <a:pt x="2865021" y="2833714"/>
                          <a:pt x="2722884" y="2872508"/>
                        </a:cubicBezTo>
                        <a:cubicBezTo>
                          <a:pt x="2580747" y="2911302"/>
                          <a:pt x="2437301" y="2845350"/>
                          <a:pt x="2284183" y="2872508"/>
                        </a:cubicBezTo>
                        <a:cubicBezTo>
                          <a:pt x="2131065" y="2899666"/>
                          <a:pt x="1926529" y="2850745"/>
                          <a:pt x="1659878" y="2872508"/>
                        </a:cubicBezTo>
                        <a:cubicBezTo>
                          <a:pt x="1393227" y="2894271"/>
                          <a:pt x="1373910" y="2849964"/>
                          <a:pt x="1221178" y="2872508"/>
                        </a:cubicBezTo>
                        <a:cubicBezTo>
                          <a:pt x="1068446" y="2895052"/>
                          <a:pt x="845410" y="2870369"/>
                          <a:pt x="478761" y="2872508"/>
                        </a:cubicBezTo>
                        <a:cubicBezTo>
                          <a:pt x="169338" y="2918070"/>
                          <a:pt x="-30705" y="2723868"/>
                          <a:pt x="0" y="2393747"/>
                        </a:cubicBezTo>
                        <a:cubicBezTo>
                          <a:pt x="-32326" y="2260404"/>
                          <a:pt x="32090" y="2040532"/>
                          <a:pt x="0" y="1895851"/>
                        </a:cubicBezTo>
                        <a:cubicBezTo>
                          <a:pt x="-32090" y="1751170"/>
                          <a:pt x="17184" y="1567774"/>
                          <a:pt x="0" y="1474554"/>
                        </a:cubicBezTo>
                        <a:cubicBezTo>
                          <a:pt x="-17184" y="1381334"/>
                          <a:pt x="41091" y="1234476"/>
                          <a:pt x="0" y="1034107"/>
                        </a:cubicBezTo>
                        <a:cubicBezTo>
                          <a:pt x="-41091" y="833738"/>
                          <a:pt x="7726" y="621897"/>
                          <a:pt x="0" y="47876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B7A4891A-A281-CFBE-600F-AA1F31800B48}"/>
              </a:ext>
            </a:extLst>
          </p:cNvPr>
          <p:cNvSpPr/>
          <p:nvPr userDrawn="1"/>
        </p:nvSpPr>
        <p:spPr>
          <a:xfrm>
            <a:off x="272111" y="3330145"/>
            <a:ext cx="9851923" cy="16444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Τίτλος 1">
            <a:extLst>
              <a:ext uri="{FF2B5EF4-FFF2-40B4-BE49-F238E27FC236}">
                <a16:creationId xmlns:a16="http://schemas.microsoft.com/office/drawing/2014/main" id="{EE3A2B36-8D71-194B-F19B-C1B9E0E95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9456" y="3676158"/>
            <a:ext cx="9144000" cy="2387600"/>
          </a:xfrm>
        </p:spPr>
        <p:txBody>
          <a:bodyPr anchor="t">
            <a:normAutofit/>
          </a:bodyPr>
          <a:lstStyle>
            <a:lvl1pPr algn="ctr">
              <a:defRPr sz="5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14" name="Θέση κειμένου 13">
            <a:extLst>
              <a:ext uri="{FF2B5EF4-FFF2-40B4-BE49-F238E27FC236}">
                <a16:creationId xmlns:a16="http://schemas.microsoft.com/office/drawing/2014/main" id="{99A4D0C8-34A8-2488-2976-AD55A08F8E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98072" y="1430468"/>
            <a:ext cx="1846769" cy="1323650"/>
          </a:xfrm>
        </p:spPr>
        <p:txBody>
          <a:bodyPr anchor="ctr">
            <a:noAutofit/>
          </a:bodyPr>
          <a:lstStyle>
            <a:lvl1pPr marL="0" indent="0" algn="ctr">
              <a:buNone/>
              <a:defRPr sz="10000"/>
            </a:lvl1pPr>
            <a:lvl4pPr marL="1371600" indent="0" algn="l">
              <a:buNone/>
              <a:defRPr/>
            </a:lvl4pPr>
          </a:lstStyle>
          <a:p>
            <a:pPr lvl="0"/>
            <a:r>
              <a:rPr lang="el-GR"/>
              <a:t>01</a:t>
            </a:r>
          </a:p>
        </p:txBody>
      </p:sp>
      <p:sp>
        <p:nvSpPr>
          <p:cNvPr id="15" name="Θέση αριθμού διαφάνειας 23">
            <a:extLst>
              <a:ext uri="{FF2B5EF4-FFF2-40B4-BE49-F238E27FC236}">
                <a16:creationId xmlns:a16="http://schemas.microsoft.com/office/drawing/2014/main" id="{1B64AC83-13C5-626F-E1B4-C350347C07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6850" y="63315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2C5A32-6383-4CF8-92D2-C99F4485059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674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6448CC0-C397-CA2E-ADF7-0B8E5155B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2E68560-1516-B1F2-C912-C61C82CD0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F409A060-FFF5-CD5E-54A2-A0BCBFC1D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9A4BC890-CB5E-6540-530C-339C5842FB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F25FC48A-E9BC-F357-9890-E2E57A686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9E61E56-B5D0-2FC8-C8FA-D765609A5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762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38473D0-50DD-DB55-1FDE-1C4D07F44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582B123D-0460-4983-0DB6-8FBDF91B26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10F6FA5-DBD6-F8AB-06A2-F3F492BF79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D2E92436-FD91-7127-2FBA-83A1B152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9AA108-DCB7-4AEA-B41F-EBEEBA9B352D}" type="datetimeFigureOut">
              <a:rPr lang="el-GR" smtClean="0"/>
              <a:t>22/3/2024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97AA5D8-E04E-9E20-33A2-2988FD586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D5E1814-9416-AA04-E9D5-B9A469EED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685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9D240E-FDFF-4DA1-B44A-980B9502B7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485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19870553-C1DA-87FA-7F66-1CACC968F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260" y="125668"/>
            <a:ext cx="10762673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24" name="Θέση αριθμού διαφάνειας 23">
            <a:extLst>
              <a:ext uri="{FF2B5EF4-FFF2-40B4-BE49-F238E27FC236}">
                <a16:creationId xmlns:a16="http://schemas.microsoft.com/office/drawing/2014/main" id="{AE2D3EB2-657D-1B09-AD93-BB138F736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6850" y="63315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2C5A32-6383-4CF8-92D2-C99F44850595}" type="slidenum">
              <a:rPr lang="el-GR" smtClean="0"/>
              <a:t>‹#›</a:t>
            </a:fld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F086F69-9E9D-94C8-9F23-16FED5C5E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260" y="1114427"/>
            <a:ext cx="11477790" cy="5105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cxnSp>
        <p:nvCxnSpPr>
          <p:cNvPr id="21" name="Ευθεία γραμμή σύνδεσης 20">
            <a:extLst>
              <a:ext uri="{FF2B5EF4-FFF2-40B4-BE49-F238E27FC236}">
                <a16:creationId xmlns:a16="http://schemas.microsoft.com/office/drawing/2014/main" id="{B9CCD000-F8E9-6FD2-B586-0008D52243D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858000"/>
            <a:ext cx="12192000" cy="0"/>
          </a:xfrm>
          <a:prstGeom prst="line">
            <a:avLst/>
          </a:prstGeom>
          <a:ln>
            <a:solidFill>
              <a:schemeClr val="accent1">
                <a:alpha val="9000"/>
              </a:schemeClr>
            </a:solidFill>
          </a:ln>
          <a:effectLst>
            <a:glow rad="419100">
              <a:schemeClr val="accent1">
                <a:alpha val="33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87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A_A99AA89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ubernetes.io/docs/concepts/overview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ubernetes.io/docs/concepts/overview/component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kubernetes.io/docs/concepts/scheduling-eviction/scheduling-framework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tio.io/latest/about/service-mesh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tio.io/latest/docs/ops/integrations/kiali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rometheus.io/docs/introduction/overview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cost.io/doc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A_6D5246C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customXml" Target="../ink/ink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q.com/articles/kubernetes-bin-packing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ceur-ws.org/Vol-2839/paper11.pdf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instana/robot-shop" TargetMode="Externa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5/353960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9_FFFAB20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citepress.org/PublishedPapers/2016/57855/57855.pdf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6_F06DC33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mware.com/content/vmware/vmware-published-sites/us/topics/glossary/content/virtual-machine.html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37518D3-DA75-7DE3-C2AA-A9879CB5FC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0358"/>
            <a:ext cx="9144000" cy="1957096"/>
          </a:xfrm>
        </p:spPr>
        <p:txBody>
          <a:bodyPr anchor="t">
            <a:normAutofit/>
          </a:bodyPr>
          <a:lstStyle/>
          <a:p>
            <a:r>
              <a:rPr lang="el-GR" sz="4500"/>
              <a:t>Δρομολόγηση βάσει κόστους πόρων και χρονικής απόκρισης σε σύστημα </a:t>
            </a:r>
            <a:r>
              <a:rPr lang="en-US" sz="4500"/>
              <a:t>Kubernetes</a:t>
            </a:r>
            <a:endParaRPr lang="el-GR" sz="4500"/>
          </a:p>
        </p:txBody>
      </p:sp>
      <p:pic>
        <p:nvPicPr>
          <p:cNvPr id="1026" name="Picture 2" descr="Αρχείο:Εθνικό Μετσόβειο Πολυτεχνείο.svg - Βικιπαίδεια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67" y="156589"/>
            <a:ext cx="925079" cy="92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73018" y="156589"/>
            <a:ext cx="350981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/>
              <a:t>ΕΘΝΙΚΟ ΜΕΤΣΟΒΙΟ ΠΟΛΥΤΕΧΝΕΙΟ ΣΧΟΛΗ ΗΛΕΚΤΡΟΛΟΓΩΝ ΜΗΧΑΝΙΚΩΝ ΚΑΙ ΜΗΧΑΝΙΚΩΝ </a:t>
            </a:r>
            <a:r>
              <a:rPr lang="el-GR" sz="1100"/>
              <a:t>ΥΠΟΛΟΓΙΣΤΩΝ</a:t>
            </a:r>
          </a:p>
          <a:p>
            <a:r>
              <a:rPr lang="el-GR" sz="1000"/>
              <a:t>ΤΟΜΕΑΣ ΤΕΧΝΟΛΟΓΙΑΣ ΠΛΗΡΟΦΟΡΙΚΗΣ ΚΑΙ ΥΠΟΛΟΓΙΣΤΩΝ</a:t>
            </a:r>
            <a:endParaRPr lang="en-US" sz="1000"/>
          </a:p>
        </p:txBody>
      </p:sp>
      <p:sp>
        <p:nvSpPr>
          <p:cNvPr id="15" name="TextBox 14"/>
          <p:cNvSpPr txBox="1"/>
          <p:nvPr/>
        </p:nvSpPr>
        <p:spPr>
          <a:xfrm>
            <a:off x="4922980" y="6227346"/>
            <a:ext cx="2346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l-GR" sz="1400">
                <a:solidFill>
                  <a:schemeClr val="tx1">
                    <a:lumMod val="60000"/>
                    <a:lumOff val="40000"/>
                  </a:schemeClr>
                </a:solidFill>
              </a:rPr>
              <a:t>Αθήνα, 2024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2980" y="3645784"/>
            <a:ext cx="2346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>
                <a:solidFill>
                  <a:schemeClr val="tx1">
                    <a:lumMod val="60000"/>
                    <a:lumOff val="40000"/>
                  </a:schemeClr>
                </a:solidFill>
              </a:rPr>
              <a:t>Διπλωματική</a:t>
            </a:r>
            <a:r>
              <a:rPr lang="el-GR" sz="14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l-GR" sz="1600">
                <a:solidFill>
                  <a:schemeClr val="tx1">
                    <a:lumMod val="60000"/>
                    <a:lumOff val="40000"/>
                  </a:schemeClr>
                </a:solidFill>
              </a:rPr>
              <a:t>Εργασία</a:t>
            </a:r>
            <a:endParaRPr lang="en-US" sz="160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9853" y="4270666"/>
            <a:ext cx="2512293" cy="37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/>
              <a:t>Γεώργιος Τσιακατάρας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3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58B9FFD-39B1-423A-FED6-2D262FAE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Kubernetes [</a:t>
            </a:r>
            <a:r>
              <a:rPr lang="el-GR"/>
              <a:t>5</a:t>
            </a:r>
            <a:r>
              <a:rPr lang="en-US"/>
              <a:t>]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304CA0A-0077-AB6F-C4B3-28770EED9B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Πλατφόρμα ανοιχτού κώδικα για διαχείριση </a:t>
            </a:r>
            <a:r>
              <a:rPr lang="en-US" dirty="0"/>
              <a:t>containerized services</a:t>
            </a:r>
          </a:p>
          <a:p>
            <a:pPr lvl="1"/>
            <a:r>
              <a:rPr lang="en-US" dirty="0"/>
              <a:t> </a:t>
            </a:r>
            <a:r>
              <a:rPr lang="el-GR" dirty="0"/>
              <a:t>Διευκολύνει τον αυτοματισμό για τη σχεδίαση και υποστήριξη εφαρμογών</a:t>
            </a:r>
          </a:p>
          <a:p>
            <a:endParaRPr lang="el-GR" dirty="0"/>
          </a:p>
          <a:p>
            <a:r>
              <a:rPr lang="el-GR" dirty="0"/>
              <a:t>Προσφέρει:</a:t>
            </a:r>
          </a:p>
          <a:p>
            <a:pPr lvl="1"/>
            <a:r>
              <a:rPr lang="el-GR" dirty="0"/>
              <a:t> Αυτοματοποιημένες αλλαγές κατάστασης στα </a:t>
            </a:r>
            <a:r>
              <a:rPr lang="en-US" dirty="0"/>
              <a:t>containers</a:t>
            </a:r>
            <a:endParaRPr lang="el-GR" dirty="0"/>
          </a:p>
          <a:p>
            <a:pPr lvl="1"/>
            <a:r>
              <a:rPr lang="el-GR" dirty="0"/>
              <a:t> Εύρεση </a:t>
            </a:r>
            <a:r>
              <a:rPr lang="en-US" dirty="0"/>
              <a:t>services </a:t>
            </a:r>
            <a:r>
              <a:rPr lang="el-GR" dirty="0"/>
              <a:t>και κατανομή φόρτου εργασίας τους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el-GR" dirty="0"/>
              <a:t>Ενορχήστρωση του αποθηκευτικού χώρου</a:t>
            </a:r>
          </a:p>
          <a:p>
            <a:pPr lvl="1"/>
            <a:r>
              <a:rPr lang="el-GR" dirty="0"/>
              <a:t> Αυτόματη κλιμάκωση και επαναφορά από σφάλματα</a:t>
            </a:r>
          </a:p>
          <a:p>
            <a:pPr lvl="1"/>
            <a:r>
              <a:rPr lang="en-US" dirty="0"/>
              <a:t> Y</a:t>
            </a:r>
            <a:r>
              <a:rPr lang="el-GR" dirty="0"/>
              <a:t>ψηλή επεκτασιμότητα</a:t>
            </a:r>
          </a:p>
          <a:p>
            <a:pPr lvl="1"/>
            <a:endParaRPr lang="el-GR" dirty="0"/>
          </a:p>
          <a:p>
            <a:pPr marL="457200" lvl="1" indent="0">
              <a:buNone/>
            </a:pP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AA159E-FCCA-1219-19A4-860065F42C7A}"/>
              </a:ext>
            </a:extLst>
          </p:cNvPr>
          <p:cNvSpPr txBox="1"/>
          <p:nvPr/>
        </p:nvSpPr>
        <p:spPr>
          <a:xfrm>
            <a:off x="352259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5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] Kubernetes Overview.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hlinkClick r:id="rId4"/>
              </a:rPr>
              <a:t>https://kubernetes.io/docs/concepts/overview/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3E932BF-A6CF-7313-4746-F52A526B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548520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15C064-7CCD-3FCF-BAF9-2C19210AB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Αρχιτεκτονική του </a:t>
            </a:r>
            <a:r>
              <a:rPr lang="en-US" dirty="0"/>
              <a:t>Kubernetes [</a:t>
            </a:r>
            <a:r>
              <a:rPr lang="el-GR" dirty="0"/>
              <a:t>6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3EA49B8-B504-14DF-3398-BEF7EED8BD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477625" cy="2946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Το σύνολο όλων των οντοτήτων αποτελεί το </a:t>
            </a:r>
            <a:r>
              <a:rPr lang="en-US" b="1" dirty="0"/>
              <a:t>cluster</a:t>
            </a:r>
          </a:p>
          <a:p>
            <a:r>
              <a:rPr lang="el-GR" dirty="0"/>
              <a:t>Κάθε </a:t>
            </a:r>
            <a:r>
              <a:rPr lang="en-US" dirty="0"/>
              <a:t>cluster </a:t>
            </a:r>
            <a:r>
              <a:rPr lang="el-GR" dirty="0"/>
              <a:t>αποτελείται από σύνολο μηχανημάτων (</a:t>
            </a:r>
            <a:r>
              <a:rPr lang="en-US" b="1" dirty="0"/>
              <a:t>nodes</a:t>
            </a:r>
            <a:r>
              <a:rPr lang="en-US" dirty="0"/>
              <a:t>)</a:t>
            </a:r>
          </a:p>
          <a:p>
            <a:r>
              <a:rPr lang="en-US" dirty="0"/>
              <a:t>T</a:t>
            </a:r>
            <a:r>
              <a:rPr lang="el-GR" dirty="0"/>
              <a:t>α </a:t>
            </a:r>
            <a:r>
              <a:rPr lang="en-US" dirty="0"/>
              <a:t>nodes </a:t>
            </a:r>
            <a:r>
              <a:rPr lang="el-GR" dirty="0"/>
              <a:t>εκτελούν τα </a:t>
            </a:r>
            <a:r>
              <a:rPr lang="en-US" b="1" dirty="0"/>
              <a:t>pods</a:t>
            </a:r>
            <a:r>
              <a:rPr lang="el-GR" dirty="0"/>
              <a:t> που αποτελούν το φορτίο εργασίας της εφαρμογής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7202A1-D8C1-BEC0-B758-6A58844E1FC5}"/>
              </a:ext>
            </a:extLst>
          </p:cNvPr>
          <p:cNvSpPr txBox="1"/>
          <p:nvPr/>
        </p:nvSpPr>
        <p:spPr>
          <a:xfrm>
            <a:off x="352260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6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Kubernetes Components.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https://kubernetes.io/docs/concepts/overview/components/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D4380166-F1A0-CF41-4C7B-4670571D5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11</a:t>
            </a:fld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846826-CADD-5A63-38C9-DFD8342805E0}"/>
              </a:ext>
            </a:extLst>
          </p:cNvPr>
          <p:cNvSpPr txBox="1"/>
          <p:nvPr/>
        </p:nvSpPr>
        <p:spPr>
          <a:xfrm>
            <a:off x="352260" y="3390900"/>
            <a:ext cx="5743740" cy="226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H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 διαχείριση των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nodes 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και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pods 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γίνεται από το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control-plane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 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Περιέχει συστατικά για τη λήψη αποφάσεων και εντοπισμό γεγονότων στο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cluster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  <a:p>
            <a:endParaRPr lang="el-GR" dirty="0"/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D1592305-9355-F3C3-F827-50FAC1C967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9" t="4892" r="1572" b="3996"/>
          <a:stretch/>
        </p:blipFill>
        <p:spPr>
          <a:xfrm>
            <a:off x="6382809" y="2888139"/>
            <a:ext cx="5149849" cy="328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88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5AC911B-3227-9623-B3FA-496F9006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Kubernetes Scheduling (1/2) [</a:t>
            </a:r>
            <a:r>
              <a:rPr lang="el-GR"/>
              <a:t>7</a:t>
            </a:r>
            <a:r>
              <a:rPr lang="en-US"/>
              <a:t>]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0B2E6C9-5EA2-4A9B-1506-F6E6DF4B45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477625" cy="51958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Ο </a:t>
            </a:r>
            <a:r>
              <a:rPr lang="en-US"/>
              <a:t>scheduler </a:t>
            </a:r>
            <a:r>
              <a:rPr lang="el-GR"/>
              <a:t>παρατηρεί τα</a:t>
            </a:r>
            <a:r>
              <a:rPr lang="en-US"/>
              <a:t> </a:t>
            </a:r>
            <a:r>
              <a:rPr lang="el-GR"/>
              <a:t>νέα </a:t>
            </a:r>
            <a:r>
              <a:rPr lang="en-US"/>
              <a:t>pods </a:t>
            </a:r>
            <a:r>
              <a:rPr lang="el-GR"/>
              <a:t>που δεν έχουν δρομολογηθεί ακόμα για εκτέλεση σε κάποιο </a:t>
            </a:r>
            <a:r>
              <a:rPr lang="en-US"/>
              <a:t>node</a:t>
            </a:r>
          </a:p>
          <a:p>
            <a:endParaRPr lang="en-US"/>
          </a:p>
          <a:p>
            <a:r>
              <a:rPr lang="en-US"/>
              <a:t>Scheduling Framework               </a:t>
            </a:r>
            <a:r>
              <a:rPr lang="el-GR"/>
              <a:t> επεκτάσιμη αρχιτεκτονική για τη </a:t>
            </a:r>
            <a:r>
              <a:rPr lang="el-GR" b="1"/>
              <a:t>δρομολόγηση </a:t>
            </a:r>
            <a:r>
              <a:rPr lang="en-US" b="1"/>
              <a:t>pods</a:t>
            </a:r>
          </a:p>
          <a:p>
            <a:pPr lvl="1"/>
            <a:r>
              <a:rPr lang="en-US"/>
              <a:t> </a:t>
            </a:r>
            <a:r>
              <a:rPr lang="el-GR"/>
              <a:t>Αποτελείται από σύνολο επεκτάσιμων </a:t>
            </a:r>
            <a:r>
              <a:rPr lang="en-US"/>
              <a:t>plugins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Βέλος: Δεξιό 3">
            <a:extLst>
              <a:ext uri="{FF2B5EF4-FFF2-40B4-BE49-F238E27FC236}">
                <a16:creationId xmlns:a16="http://schemas.microsoft.com/office/drawing/2014/main" id="{6A4B6877-6E09-B59D-234E-8110EE2EEFDA}"/>
              </a:ext>
            </a:extLst>
          </p:cNvPr>
          <p:cNvSpPr/>
          <p:nvPr/>
        </p:nvSpPr>
        <p:spPr>
          <a:xfrm>
            <a:off x="4655828" y="2519536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B866C1-4E5E-178B-C8FB-E2149017487F}"/>
              </a:ext>
            </a:extLst>
          </p:cNvPr>
          <p:cNvSpPr txBox="1"/>
          <p:nvPr/>
        </p:nvSpPr>
        <p:spPr>
          <a:xfrm>
            <a:off x="352260" y="6230938"/>
            <a:ext cx="68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7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] Kubernetes Scheduling Framework.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https://kubernetes.io/docs/concepts/scheduling-eviction/scheduling-framework/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el-GR" sz="120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EBE75A9-EECC-90C7-D687-64AB00765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8017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FDF8CC9-C08A-8614-0165-F0B7FB785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Kubernetes Scheduling (2/2)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6860EB3-D845-C194-94DD-1A6D2A2085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477625" cy="2815772"/>
          </a:xfrm>
        </p:spPr>
        <p:txBody>
          <a:bodyPr/>
          <a:lstStyle/>
          <a:p>
            <a:r>
              <a:rPr lang="el-GR"/>
              <a:t>Κύκλος Δρομολόγησης               εντοπισμός ικανού </a:t>
            </a:r>
            <a:r>
              <a:rPr lang="en-US"/>
              <a:t>node </a:t>
            </a:r>
            <a:r>
              <a:rPr lang="el-GR"/>
              <a:t>για το </a:t>
            </a:r>
            <a:r>
              <a:rPr lang="en-US"/>
              <a:t>Pod</a:t>
            </a:r>
          </a:p>
          <a:p>
            <a:pPr lvl="1"/>
            <a:r>
              <a:rPr lang="en-US"/>
              <a:t> Filtering: </a:t>
            </a:r>
            <a:r>
              <a:rPr lang="el-GR"/>
              <a:t>Εύρεση συνόλου</a:t>
            </a:r>
            <a:r>
              <a:rPr lang="en-US"/>
              <a:t> nodes </a:t>
            </a:r>
            <a:r>
              <a:rPr lang="el-GR"/>
              <a:t>ικανά να εκτελέσουν το </a:t>
            </a:r>
            <a:r>
              <a:rPr lang="en-US"/>
              <a:t>pod</a:t>
            </a:r>
          </a:p>
          <a:p>
            <a:pPr lvl="1"/>
            <a:r>
              <a:rPr lang="en-US"/>
              <a:t> Scoring: </a:t>
            </a:r>
            <a:r>
              <a:rPr lang="el-GR"/>
              <a:t>Βαθμολόγηση </a:t>
            </a:r>
            <a:r>
              <a:rPr lang="en-US"/>
              <a:t>nodes </a:t>
            </a:r>
            <a:r>
              <a:rPr lang="el-GR"/>
              <a:t>που επιλέχθηκαν στο </a:t>
            </a:r>
            <a:r>
              <a:rPr lang="en-US"/>
              <a:t>Filtering </a:t>
            </a:r>
            <a:r>
              <a:rPr lang="el-GR"/>
              <a:t>στάδιο</a:t>
            </a:r>
          </a:p>
          <a:p>
            <a:pPr lvl="1"/>
            <a:endParaRPr lang="el-GR"/>
          </a:p>
          <a:p>
            <a:r>
              <a:rPr lang="el-GR"/>
              <a:t>Κύκλος Δέσμευσης 		Δρομολόγηση </a:t>
            </a:r>
            <a:r>
              <a:rPr lang="en-US"/>
              <a:t>pod </a:t>
            </a:r>
            <a:r>
              <a:rPr lang="el-GR"/>
              <a:t>στο επιλεγμένο </a:t>
            </a:r>
            <a:r>
              <a:rPr lang="en-US"/>
              <a:t>Node</a:t>
            </a:r>
            <a:endParaRPr lang="el-GR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BA5ABBB1-7E4F-59D0-1B25-3B7FF0DD1D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450" y="3428999"/>
            <a:ext cx="6833100" cy="2815771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Βέλος: Δεξιό 5">
            <a:extLst>
              <a:ext uri="{FF2B5EF4-FFF2-40B4-BE49-F238E27FC236}">
                <a16:creationId xmlns:a16="http://schemas.microsoft.com/office/drawing/2014/main" id="{CCE02FCF-2820-0EDB-E155-5B3164636FFE}"/>
              </a:ext>
            </a:extLst>
          </p:cNvPr>
          <p:cNvSpPr/>
          <p:nvPr/>
        </p:nvSpPr>
        <p:spPr>
          <a:xfrm>
            <a:off x="4497355" y="1035050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Βέλος: Δεξιό 6">
            <a:extLst>
              <a:ext uri="{FF2B5EF4-FFF2-40B4-BE49-F238E27FC236}">
                <a16:creationId xmlns:a16="http://schemas.microsoft.com/office/drawing/2014/main" id="{5AAC69B7-EF5E-752B-B3F4-C725AB40C662}"/>
              </a:ext>
            </a:extLst>
          </p:cNvPr>
          <p:cNvSpPr/>
          <p:nvPr/>
        </p:nvSpPr>
        <p:spPr>
          <a:xfrm>
            <a:off x="3987282" y="2715343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66BC59F-18BA-3C3C-E16F-F1BC33DC9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8753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7E4C08D-77B9-24E5-05FF-2D0C18D59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Mesh [</a:t>
            </a:r>
            <a:r>
              <a:rPr lang="el-GR"/>
              <a:t>8</a:t>
            </a:r>
            <a:r>
              <a:rPr lang="en-US"/>
              <a:t>]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A28E113-0056-6255-6B8E-6976669A33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To service mesh </a:t>
            </a:r>
            <a:r>
              <a:rPr lang="el-GR"/>
              <a:t>αποτελεί ένα </a:t>
            </a:r>
            <a:r>
              <a:rPr lang="el-GR" b="1"/>
              <a:t>ειδικό επίπεδο υποδομής </a:t>
            </a:r>
            <a:r>
              <a:rPr lang="el-GR"/>
              <a:t>για την προσθήκη δυνατοτήτων </a:t>
            </a:r>
            <a:r>
              <a:rPr lang="el-GR" err="1"/>
              <a:t>παρατηρησιμότητας</a:t>
            </a:r>
            <a:r>
              <a:rPr lang="el-GR"/>
              <a:t>, διαχείρισης επικοινωνίας και ασφάλειας στην εφαρμογή</a:t>
            </a:r>
            <a:endParaRPr lang="en-US"/>
          </a:p>
          <a:p>
            <a:endParaRPr lang="el-GR"/>
          </a:p>
          <a:p>
            <a:r>
              <a:rPr lang="el-GR" b="1"/>
              <a:t>Απλοποίηση διαχείρισης </a:t>
            </a:r>
            <a:r>
              <a:rPr lang="el-GR"/>
              <a:t>πολύπλοκων εφαρμογών</a:t>
            </a:r>
            <a:endParaRPr lang="en-US"/>
          </a:p>
          <a:p>
            <a:endParaRPr lang="el-GR"/>
          </a:p>
          <a:p>
            <a:r>
              <a:rPr lang="el-GR"/>
              <a:t> Δρομολόγηση αιτημάτων εφαρμογής μέσω </a:t>
            </a:r>
            <a:r>
              <a:rPr lang="en-US"/>
              <a:t>sidecar proxies</a:t>
            </a:r>
          </a:p>
          <a:p>
            <a:pPr lvl="1"/>
            <a:r>
              <a:rPr lang="en-US"/>
              <a:t> </a:t>
            </a:r>
            <a:r>
              <a:rPr lang="el-GR" err="1"/>
              <a:t>deployments</a:t>
            </a:r>
            <a:r>
              <a:rPr lang="el-GR"/>
              <a:t> με πλευρικό τρόπο έτσι ώστε να προσθέτουν ή να επεκτείνουν ήδη υπάρχουσες λειτουργικότητες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5BF56D-B0E0-3415-0180-06AD35859FAA}"/>
              </a:ext>
            </a:extLst>
          </p:cNvPr>
          <p:cNvSpPr txBox="1"/>
          <p:nvPr/>
        </p:nvSpPr>
        <p:spPr>
          <a:xfrm>
            <a:off x="352260" y="6230938"/>
            <a:ext cx="68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8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] Li, </a:t>
            </a:r>
            <a:r>
              <a:rPr lang="en-US" sz="1200" err="1">
                <a:solidFill>
                  <a:schemeClr val="tx1">
                    <a:lumMod val="60000"/>
                    <a:lumOff val="40000"/>
                  </a:schemeClr>
                </a:solidFill>
              </a:rPr>
              <a:t>Wubin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. Service Mesh: Challenges, State of the Art, and Future Research Opportunities. 4 April 2019. DOI: 10.1109/SOSE.2019.00026.</a:t>
            </a:r>
            <a:endParaRPr lang="el-GR" sz="120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7848C1C-CCEF-6E5C-160A-F48FC4BA8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2745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0C1AE53-EF72-27EF-8375-38104ADB2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Istio [</a:t>
            </a:r>
            <a:r>
              <a:rPr lang="el-GR"/>
              <a:t>9</a:t>
            </a:r>
            <a:r>
              <a:rPr lang="en-US"/>
              <a:t>]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7AA46DD-B327-A0D9-CEF6-CAC6B0CAC6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477625" cy="19973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Το </a:t>
            </a:r>
            <a:r>
              <a:rPr lang="en-US"/>
              <a:t>Istio </a:t>
            </a:r>
            <a:r>
              <a:rPr lang="el-GR"/>
              <a:t>αποτελεί ένα </a:t>
            </a:r>
            <a:r>
              <a:rPr lang="en-US" b="1"/>
              <a:t>service mesh </a:t>
            </a:r>
            <a:r>
              <a:rPr lang="el-GR" b="1"/>
              <a:t>ανοιχτού κώδικα</a:t>
            </a:r>
          </a:p>
          <a:p>
            <a:r>
              <a:rPr lang="el-GR"/>
              <a:t>Παρέχει κατανομή φορτιού, πιστοποίηση και παρακολούθηση με λίγες ή καθόλου αλλαγές στον κώδικα</a:t>
            </a:r>
          </a:p>
          <a:p>
            <a:r>
              <a:rPr lang="el-GR"/>
              <a:t>Διοχετεύει </a:t>
            </a:r>
            <a:r>
              <a:rPr lang="en-US"/>
              <a:t>envoy sidecar proxies </a:t>
            </a:r>
            <a:r>
              <a:rPr lang="el-GR"/>
              <a:t>σε κάθε </a:t>
            </a:r>
            <a:r>
              <a:rPr lang="en-US"/>
              <a:t>pod</a:t>
            </a:r>
          </a:p>
          <a:p>
            <a:endParaRPr lang="en-US"/>
          </a:p>
        </p:txBody>
      </p:sp>
      <p:sp>
        <p:nvSpPr>
          <p:cNvPr id="4" name="Θέση κειμένου 2">
            <a:extLst>
              <a:ext uri="{FF2B5EF4-FFF2-40B4-BE49-F238E27FC236}">
                <a16:creationId xmlns:a16="http://schemas.microsoft.com/office/drawing/2014/main" id="{EDDCCCC8-6378-E90B-D2E7-689740D069BE}"/>
              </a:ext>
            </a:extLst>
          </p:cNvPr>
          <p:cNvSpPr txBox="1">
            <a:spLocks/>
          </p:cNvSpPr>
          <p:nvPr/>
        </p:nvSpPr>
        <p:spPr>
          <a:xfrm>
            <a:off x="352260" y="3032449"/>
            <a:ext cx="5989281" cy="3396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v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/>
          </a:p>
          <a:p>
            <a:r>
              <a:rPr lang="el-GR"/>
              <a:t>Αποτελείται από:</a:t>
            </a:r>
          </a:p>
          <a:p>
            <a:pPr lvl="1"/>
            <a:r>
              <a:rPr lang="el-GR" b="1"/>
              <a:t> </a:t>
            </a:r>
            <a:r>
              <a:rPr lang="en-US" b="1"/>
              <a:t>Data Plane</a:t>
            </a:r>
            <a:r>
              <a:rPr lang="en-US"/>
              <a:t>: </a:t>
            </a:r>
            <a:r>
              <a:rPr lang="el-GR"/>
              <a:t>Υπεύθυνο για την επικοινωνία όλων των </a:t>
            </a:r>
            <a:r>
              <a:rPr lang="en-US"/>
              <a:t>microservices</a:t>
            </a:r>
          </a:p>
          <a:p>
            <a:pPr lvl="1"/>
            <a:r>
              <a:rPr lang="en-US"/>
              <a:t> </a:t>
            </a:r>
            <a:r>
              <a:rPr lang="en-US" b="1"/>
              <a:t>Control Plane</a:t>
            </a:r>
            <a:r>
              <a:rPr lang="en-US"/>
              <a:t>: </a:t>
            </a:r>
            <a:r>
              <a:rPr lang="el-GR"/>
              <a:t>Διαχειρίζεται και διαμορφώνει όλα τα </a:t>
            </a:r>
            <a:r>
              <a:rPr lang="en-US"/>
              <a:t>proxies</a:t>
            </a:r>
          </a:p>
          <a:p>
            <a:endParaRPr lang="en-US"/>
          </a:p>
        </p:txBody>
      </p:sp>
      <p:pic>
        <p:nvPicPr>
          <p:cNvPr id="5" name="Εικόνα 4" descr="Εικόνα που περιέχει κείμενο, στιγμιότυπο οθόνης, διάγραμμα, αριθμός&#10;&#10;Περιγραφή που δημιουργήθηκε αυτόματα">
            <a:extLst>
              <a:ext uri="{FF2B5EF4-FFF2-40B4-BE49-F238E27FC236}">
                <a16:creationId xmlns:a16="http://schemas.microsoft.com/office/drawing/2014/main" id="{329DDABF-F959-CF29-4CC0-E8D350FE0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541" y="3032449"/>
            <a:ext cx="4538345" cy="31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468059-AE73-58CB-0C2B-4354B489445D}"/>
              </a:ext>
            </a:extLst>
          </p:cNvPr>
          <p:cNvSpPr txBox="1"/>
          <p:nvPr/>
        </p:nvSpPr>
        <p:spPr>
          <a:xfrm>
            <a:off x="352260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9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] </a:t>
            </a:r>
            <a:r>
              <a:rPr lang="el-GR" sz="1200" err="1">
                <a:solidFill>
                  <a:schemeClr val="tx1">
                    <a:lumMod val="60000"/>
                    <a:lumOff val="40000"/>
                  </a:schemeClr>
                </a:solidFill>
              </a:rPr>
              <a:t>Istio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.  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  <a:hlinkClick r:id="rId4"/>
              </a:rPr>
              <a:t>https://istio.io/latest/about/service-mesh/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160F2CC-4FC9-6657-98B7-EE209B92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20275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52D6589-9970-28FD-0A3C-16FD8A8B8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Kiali [</a:t>
            </a:r>
            <a:r>
              <a:rPr lang="el-GR" dirty="0"/>
              <a:t>10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D5B4537-8EDD-97ED-2E48-111A3A0EE7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b="1" dirty="0"/>
              <a:t>Κονσόλα διαχείρισης του </a:t>
            </a:r>
            <a:r>
              <a:rPr lang="en-US" b="1" dirty="0"/>
              <a:t>Istio </a:t>
            </a:r>
            <a:r>
              <a:rPr lang="el-GR" dirty="0"/>
              <a:t>για την επίβλεψη της εφαρμογής</a:t>
            </a:r>
          </a:p>
          <a:p>
            <a:r>
              <a:rPr lang="el-GR" dirty="0"/>
              <a:t>Προσφέρει </a:t>
            </a:r>
            <a:r>
              <a:rPr lang="el-GR" b="1" dirty="0"/>
              <a:t>πληροφορίες σχετικά με τα </a:t>
            </a:r>
            <a:r>
              <a:rPr lang="en-US" b="1" dirty="0"/>
              <a:t>services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την κίνηση του δικτύου και πολλά άλλα</a:t>
            </a:r>
          </a:p>
          <a:p>
            <a:r>
              <a:rPr lang="el-GR" b="1" dirty="0"/>
              <a:t>Οπτικοποιεί την εφαρμογή σε γράφημα </a:t>
            </a:r>
            <a:r>
              <a:rPr lang="el-GR" dirty="0"/>
              <a:t>σε πραγματικό χρόνο</a:t>
            </a:r>
          </a:p>
          <a:p>
            <a:pPr lvl="1"/>
            <a:r>
              <a:rPr lang="el-GR" dirty="0"/>
              <a:t> Άμεση παρατήρηση τυχών συμβάντων</a:t>
            </a:r>
          </a:p>
          <a:p>
            <a:pPr lvl="1"/>
            <a:r>
              <a:rPr lang="el-GR" dirty="0"/>
              <a:t> Επίβλεψη της υγείας της κίνησης</a:t>
            </a:r>
          </a:p>
        </p:txBody>
      </p:sp>
      <p:pic>
        <p:nvPicPr>
          <p:cNvPr id="4" name="Εικόνα 3" descr="Topology graph health">
            <a:extLst>
              <a:ext uri="{FF2B5EF4-FFF2-40B4-BE49-F238E27FC236}">
                <a16:creationId xmlns:a16="http://schemas.microsoft.com/office/drawing/2014/main" id="{BA025380-3756-3AF8-43FF-9670FE1833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6" t="15339" r="22101" b="4830"/>
          <a:stretch/>
        </p:blipFill>
        <p:spPr bwMode="auto">
          <a:xfrm>
            <a:off x="6729984" y="2926081"/>
            <a:ext cx="4830645" cy="3158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D2AEF7-56B6-4949-FBCF-DBD5DDF0EC53}"/>
              </a:ext>
            </a:extLst>
          </p:cNvPr>
          <p:cNvSpPr txBox="1"/>
          <p:nvPr/>
        </p:nvSpPr>
        <p:spPr>
          <a:xfrm>
            <a:off x="352260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10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Kiali.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4"/>
              </a:rPr>
              <a:t>https://istio.io/latest/docs/ops/integrations/kiali/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09A4E88-1939-4937-3A39-0B2D89B53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7941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1BB4F45-488D-79DE-4CFA-7718F5B4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Prometheus [</a:t>
            </a:r>
            <a:r>
              <a:rPr lang="el-GR" dirty="0"/>
              <a:t>11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B145080-F9B5-E1E9-E650-6C397F6EDF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b="1"/>
              <a:t>Εργαλείο παρακολούθησης πόρων </a:t>
            </a:r>
            <a:r>
              <a:rPr lang="el-GR"/>
              <a:t>συστήματος ανοιχτού κώδικα</a:t>
            </a:r>
            <a:r>
              <a:rPr lang="en-US" dirty="0"/>
              <a:t> </a:t>
            </a:r>
            <a:endParaRPr lang="el-GR"/>
          </a:p>
          <a:p>
            <a:endParaRPr lang="el-GR"/>
          </a:p>
          <a:p>
            <a:r>
              <a:rPr lang="el-GR"/>
              <a:t>Συλλογή και αποθήκευση μετρικών ως </a:t>
            </a:r>
            <a:r>
              <a:rPr lang="en-US"/>
              <a:t>time series</a:t>
            </a:r>
            <a:r>
              <a:rPr lang="el-GR"/>
              <a:t> </a:t>
            </a:r>
            <a:r>
              <a:rPr lang="el-GR" b="1"/>
              <a:t>σε πραγματικό χρόνο</a:t>
            </a:r>
          </a:p>
          <a:p>
            <a:endParaRPr lang="el-GR"/>
          </a:p>
          <a:p>
            <a:r>
              <a:rPr lang="el-GR" b="1"/>
              <a:t>Εξαγωγή δεδομένων </a:t>
            </a:r>
            <a:r>
              <a:rPr lang="el-GR"/>
              <a:t>μέσω της </a:t>
            </a:r>
            <a:r>
              <a:rPr lang="en-US"/>
              <a:t>query </a:t>
            </a:r>
            <a:r>
              <a:rPr lang="el-GR"/>
              <a:t>γλώσσας </a:t>
            </a:r>
            <a:r>
              <a:rPr lang="en-US" err="1"/>
              <a:t>PromQL</a:t>
            </a:r>
            <a:endParaRPr lang="el-GR"/>
          </a:p>
          <a:p>
            <a:endParaRPr lang="el-GR"/>
          </a:p>
          <a:p>
            <a:pPr indent="0">
              <a:buNone/>
            </a:pP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34CE10-C27A-B50B-2A02-A53BE1501991}"/>
              </a:ext>
            </a:extLst>
          </p:cNvPr>
          <p:cNvSpPr txBox="1"/>
          <p:nvPr/>
        </p:nvSpPr>
        <p:spPr>
          <a:xfrm>
            <a:off x="352260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</a:t>
            </a:r>
            <a:r>
              <a:rPr lang="el-GR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Prometheus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https://prometheus.io/docs/introduction/overview/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F7CE0F2-E91F-8AFA-E698-475B851B9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6931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8010B31-865E-A69D-D0EA-92855CA9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Opencost [1</a:t>
            </a:r>
            <a:r>
              <a:rPr lang="el-GR" dirty="0"/>
              <a:t>2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99E2DA8-FEA7-0886-AFB4-7DB25BD271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Εργαλείο ανοιχτού κώδικα για τη </a:t>
            </a:r>
            <a:r>
              <a:rPr lang="el-GR" b="1"/>
              <a:t>μέτρηση και κατανομή κόστους </a:t>
            </a:r>
            <a:r>
              <a:rPr lang="el-GR"/>
              <a:t>σε </a:t>
            </a:r>
            <a:r>
              <a:rPr lang="en-US"/>
              <a:t>cloud</a:t>
            </a:r>
          </a:p>
          <a:p>
            <a:endParaRPr lang="en-US"/>
          </a:p>
          <a:p>
            <a:r>
              <a:rPr lang="el-GR"/>
              <a:t>Παρέχει δυναμική </a:t>
            </a:r>
            <a:r>
              <a:rPr lang="en-US" b="1"/>
              <a:t>on – demand </a:t>
            </a:r>
            <a:r>
              <a:rPr lang="el-GR" b="1"/>
              <a:t>τιμολόγηση </a:t>
            </a:r>
            <a:r>
              <a:rPr lang="el-GR"/>
              <a:t>του </a:t>
            </a:r>
            <a:r>
              <a:rPr lang="en-US"/>
              <a:t>Kubernetes</a:t>
            </a:r>
          </a:p>
          <a:p>
            <a:endParaRPr lang="en-US"/>
          </a:p>
          <a:p>
            <a:r>
              <a:rPr lang="el-GR" b="1"/>
              <a:t>Εξάγει μετρικές χρέωσης </a:t>
            </a:r>
            <a:r>
              <a:rPr lang="el-GR"/>
              <a:t>στο </a:t>
            </a:r>
            <a:r>
              <a:rPr lang="en-US"/>
              <a:t>Prometheus</a:t>
            </a:r>
          </a:p>
          <a:p>
            <a:endParaRPr lang="en-US"/>
          </a:p>
          <a:p>
            <a:r>
              <a:rPr lang="en-US"/>
              <a:t> </a:t>
            </a:r>
            <a:r>
              <a:rPr lang="el-GR" b="1"/>
              <a:t>Ευέλικτο </a:t>
            </a:r>
            <a:r>
              <a:rPr lang="en-US" b="1"/>
              <a:t>API</a:t>
            </a:r>
            <a:r>
              <a:rPr lang="en-US"/>
              <a:t> </a:t>
            </a:r>
            <a:r>
              <a:rPr lang="el-GR"/>
              <a:t>για τη συλλογή </a:t>
            </a:r>
            <a:r>
              <a:rPr lang="en-US"/>
              <a:t>real time </a:t>
            </a:r>
            <a:r>
              <a:rPr lang="el-GR"/>
              <a:t>μετρικών κόστους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603114-4F83-EEF3-5FDF-C708F5648B95}"/>
              </a:ext>
            </a:extLst>
          </p:cNvPr>
          <p:cNvSpPr txBox="1"/>
          <p:nvPr/>
        </p:nvSpPr>
        <p:spPr>
          <a:xfrm>
            <a:off x="352260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[1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Opencost.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https://www.opencost.io/docs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395B614-FF59-70C6-1B08-D7BFDC2A1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502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AEA0D4-BD9F-72A4-0825-DEF1630813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Μετρικές ανάλυσης προβλήματος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FA60689-2C45-3B56-98A6-0DD94C778D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48008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60" y="125668"/>
            <a:ext cx="11482635" cy="576983"/>
          </a:xfrm>
        </p:spPr>
        <p:txBody>
          <a:bodyPr/>
          <a:lstStyle/>
          <a:p>
            <a:pPr algn="ctr"/>
            <a:r>
              <a:rPr lang="el-GR"/>
              <a:t>Περιεχόμενα</a:t>
            </a:r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52260" y="1136959"/>
            <a:ext cx="1057440" cy="939491"/>
            <a:chOff x="352261" y="1136959"/>
            <a:chExt cx="1057440" cy="939491"/>
          </a:xfrm>
        </p:grpSpPr>
        <p:sp>
          <p:nvSpPr>
            <p:cNvPr id="6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352261" y="1136959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7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352261" y="1136959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01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14499" y="1255906"/>
            <a:ext cx="295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Εισαγωγή και στόχος της εργασίας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52260" y="2507157"/>
            <a:ext cx="1057440" cy="939491"/>
            <a:chOff x="352261" y="2427859"/>
            <a:chExt cx="1057440" cy="939491"/>
          </a:xfrm>
        </p:grpSpPr>
        <p:sp>
          <p:nvSpPr>
            <p:cNvPr id="9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352261" y="2427859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10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352261" y="2427859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02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714499" y="2727648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Θεωρητικό υπόβαθρο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52260" y="3877355"/>
            <a:ext cx="1057440" cy="939491"/>
            <a:chOff x="352261" y="3837706"/>
            <a:chExt cx="1057440" cy="939491"/>
          </a:xfrm>
        </p:grpSpPr>
        <p:sp>
          <p:nvSpPr>
            <p:cNvPr id="12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352261" y="3837706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13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352261" y="3837706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03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14499" y="4023934"/>
            <a:ext cx="295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Μετρικές ανάλυσης προβλήματος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52260" y="5247553"/>
            <a:ext cx="1057440" cy="939491"/>
            <a:chOff x="352260" y="5247553"/>
            <a:chExt cx="1057440" cy="939491"/>
          </a:xfrm>
        </p:grpSpPr>
        <p:sp>
          <p:nvSpPr>
            <p:cNvPr id="15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352260" y="5247553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16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352260" y="5247553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04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714499" y="5505000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Περιγραφή αλγόριθμων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751329" y="1136959"/>
            <a:ext cx="1057440" cy="939491"/>
            <a:chOff x="6543511" y="1136959"/>
            <a:chExt cx="1057440" cy="939491"/>
          </a:xfrm>
        </p:grpSpPr>
        <p:sp>
          <p:nvSpPr>
            <p:cNvPr id="18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6543511" y="1136959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19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6543511" y="1136959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05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208652" y="1398245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/>
              <a:t>Περιγραφή συστήματος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751329" y="2507157"/>
            <a:ext cx="1057440" cy="939491"/>
            <a:chOff x="6543510" y="2512925"/>
            <a:chExt cx="1057440" cy="939491"/>
          </a:xfrm>
        </p:grpSpPr>
        <p:sp>
          <p:nvSpPr>
            <p:cNvPr id="21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6543510" y="2512925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22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6543510" y="2512925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06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208652" y="2729408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/>
              <a:t>Διαδικασία δοκιμών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751329" y="3877355"/>
            <a:ext cx="1057440" cy="939491"/>
            <a:chOff x="6543509" y="3845460"/>
            <a:chExt cx="1057440" cy="939491"/>
          </a:xfrm>
        </p:grpSpPr>
        <p:sp>
          <p:nvSpPr>
            <p:cNvPr id="24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6543509" y="3845460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25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6543509" y="3845460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07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208652" y="4060571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/>
              <a:t>Αποτελέσματα Δοκιμών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751329" y="5247553"/>
            <a:ext cx="1057440" cy="939491"/>
            <a:chOff x="6543511" y="5247553"/>
            <a:chExt cx="1057440" cy="939491"/>
          </a:xfrm>
        </p:grpSpPr>
        <p:sp>
          <p:nvSpPr>
            <p:cNvPr id="27" name="Ορθογώνιο: Στρογγύλεμα γωνιών 6">
              <a:extLst>
                <a:ext uri="{FF2B5EF4-FFF2-40B4-BE49-F238E27FC236}">
                  <a16:creationId xmlns:a16="http://schemas.microsoft.com/office/drawing/2014/main" id="{52778A44-A379-CF1F-FB96-35A38BEB72C8}"/>
                </a:ext>
              </a:extLst>
            </p:cNvPr>
            <p:cNvSpPr/>
            <p:nvPr/>
          </p:nvSpPr>
          <p:spPr>
            <a:xfrm>
              <a:off x="6543511" y="5247553"/>
              <a:ext cx="1057440" cy="884227"/>
            </a:xfrm>
            <a:prstGeom prst="roundRect">
              <a:avLst/>
            </a:prstGeom>
            <a:solidFill>
              <a:schemeClr val="lt1">
                <a:alpha val="0"/>
              </a:schemeClr>
            </a:solidFill>
            <a:ln w="142875" cap="flat">
              <a:solidFill>
                <a:schemeClr val="tx2">
                  <a:alpha val="79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144327"/>
                        <a:gd name="connsiteY0" fmla="*/ 478761 h 2872508"/>
                        <a:gd name="connsiteX1" fmla="*/ 478761 w 7144327"/>
                        <a:gd name="connsiteY1" fmla="*/ 0 h 2872508"/>
                        <a:gd name="connsiteX2" fmla="*/ 917462 w 7144327"/>
                        <a:gd name="connsiteY2" fmla="*/ 0 h 2872508"/>
                        <a:gd name="connsiteX3" fmla="*/ 1418030 w 7144327"/>
                        <a:gd name="connsiteY3" fmla="*/ 0 h 2872508"/>
                        <a:gd name="connsiteX4" fmla="*/ 1980467 w 7144327"/>
                        <a:gd name="connsiteY4" fmla="*/ 0 h 2872508"/>
                        <a:gd name="connsiteX5" fmla="*/ 2419168 w 7144327"/>
                        <a:gd name="connsiteY5" fmla="*/ 0 h 2872508"/>
                        <a:gd name="connsiteX6" fmla="*/ 3105341 w 7144327"/>
                        <a:gd name="connsiteY6" fmla="*/ 0 h 2872508"/>
                        <a:gd name="connsiteX7" fmla="*/ 3667778 w 7144327"/>
                        <a:gd name="connsiteY7" fmla="*/ 0 h 2872508"/>
                        <a:gd name="connsiteX8" fmla="*/ 4353951 w 7144327"/>
                        <a:gd name="connsiteY8" fmla="*/ 0 h 2872508"/>
                        <a:gd name="connsiteX9" fmla="*/ 4978256 w 7144327"/>
                        <a:gd name="connsiteY9" fmla="*/ 0 h 2872508"/>
                        <a:gd name="connsiteX10" fmla="*/ 5478824 w 7144327"/>
                        <a:gd name="connsiteY10" fmla="*/ 0 h 2872508"/>
                        <a:gd name="connsiteX11" fmla="*/ 6103129 w 7144327"/>
                        <a:gd name="connsiteY11" fmla="*/ 0 h 2872508"/>
                        <a:gd name="connsiteX12" fmla="*/ 6665566 w 7144327"/>
                        <a:gd name="connsiteY12" fmla="*/ 0 h 2872508"/>
                        <a:gd name="connsiteX13" fmla="*/ 7144327 w 7144327"/>
                        <a:gd name="connsiteY13" fmla="*/ 478761 h 2872508"/>
                        <a:gd name="connsiteX14" fmla="*/ 7144327 w 7144327"/>
                        <a:gd name="connsiteY14" fmla="*/ 976657 h 2872508"/>
                        <a:gd name="connsiteX15" fmla="*/ 7144327 w 7144327"/>
                        <a:gd name="connsiteY15" fmla="*/ 1455404 h 2872508"/>
                        <a:gd name="connsiteX16" fmla="*/ 7144327 w 7144327"/>
                        <a:gd name="connsiteY16" fmla="*/ 1972450 h 2872508"/>
                        <a:gd name="connsiteX17" fmla="*/ 7144327 w 7144327"/>
                        <a:gd name="connsiteY17" fmla="*/ 2393747 h 2872508"/>
                        <a:gd name="connsiteX18" fmla="*/ 6665566 w 7144327"/>
                        <a:gd name="connsiteY18" fmla="*/ 2872508 h 2872508"/>
                        <a:gd name="connsiteX19" fmla="*/ 6103129 w 7144327"/>
                        <a:gd name="connsiteY19" fmla="*/ 2872508 h 2872508"/>
                        <a:gd name="connsiteX20" fmla="*/ 5416956 w 7144327"/>
                        <a:gd name="connsiteY20" fmla="*/ 2872508 h 2872508"/>
                        <a:gd name="connsiteX21" fmla="*/ 4792651 w 7144327"/>
                        <a:gd name="connsiteY21" fmla="*/ 2872508 h 2872508"/>
                        <a:gd name="connsiteX22" fmla="*/ 4106478 w 7144327"/>
                        <a:gd name="connsiteY22" fmla="*/ 2872508 h 2872508"/>
                        <a:gd name="connsiteX23" fmla="*/ 3482174 w 7144327"/>
                        <a:gd name="connsiteY23" fmla="*/ 2872508 h 2872508"/>
                        <a:gd name="connsiteX24" fmla="*/ 3043473 w 7144327"/>
                        <a:gd name="connsiteY24" fmla="*/ 2872508 h 2872508"/>
                        <a:gd name="connsiteX25" fmla="*/ 2419168 w 7144327"/>
                        <a:gd name="connsiteY25" fmla="*/ 2872508 h 2872508"/>
                        <a:gd name="connsiteX26" fmla="*/ 1918599 w 7144327"/>
                        <a:gd name="connsiteY26" fmla="*/ 2872508 h 2872508"/>
                        <a:gd name="connsiteX27" fmla="*/ 1479899 w 7144327"/>
                        <a:gd name="connsiteY27" fmla="*/ 2872508 h 2872508"/>
                        <a:gd name="connsiteX28" fmla="*/ 1103066 w 7144327"/>
                        <a:gd name="connsiteY28" fmla="*/ 2872508 h 2872508"/>
                        <a:gd name="connsiteX29" fmla="*/ 478761 w 7144327"/>
                        <a:gd name="connsiteY29" fmla="*/ 2872508 h 2872508"/>
                        <a:gd name="connsiteX30" fmla="*/ 0 w 7144327"/>
                        <a:gd name="connsiteY30" fmla="*/ 2393747 h 2872508"/>
                        <a:gd name="connsiteX31" fmla="*/ 0 w 7144327"/>
                        <a:gd name="connsiteY31" fmla="*/ 1895851 h 2872508"/>
                        <a:gd name="connsiteX32" fmla="*/ 0 w 7144327"/>
                        <a:gd name="connsiteY32" fmla="*/ 1436254 h 2872508"/>
                        <a:gd name="connsiteX33" fmla="*/ 0 w 7144327"/>
                        <a:gd name="connsiteY33" fmla="*/ 919208 h 2872508"/>
                        <a:gd name="connsiteX34" fmla="*/ 0 w 7144327"/>
                        <a:gd name="connsiteY34" fmla="*/ 478761 h 287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7144327" h="2872508" fill="none" extrusionOk="0">
                          <a:moveTo>
                            <a:pt x="0" y="478761"/>
                          </a:moveTo>
                          <a:cubicBezTo>
                            <a:pt x="61396" y="198099"/>
                            <a:pt x="210438" y="27095"/>
                            <a:pt x="478761" y="0"/>
                          </a:cubicBezTo>
                          <a:cubicBezTo>
                            <a:pt x="676898" y="-28170"/>
                            <a:pt x="775835" y="744"/>
                            <a:pt x="917462" y="0"/>
                          </a:cubicBezTo>
                          <a:cubicBezTo>
                            <a:pt x="1059089" y="-744"/>
                            <a:pt x="1233694" y="7733"/>
                            <a:pt x="1418030" y="0"/>
                          </a:cubicBezTo>
                          <a:cubicBezTo>
                            <a:pt x="1602366" y="-7733"/>
                            <a:pt x="1770052" y="51582"/>
                            <a:pt x="1980467" y="0"/>
                          </a:cubicBezTo>
                          <a:cubicBezTo>
                            <a:pt x="2190882" y="-51582"/>
                            <a:pt x="2325735" y="52082"/>
                            <a:pt x="2419168" y="0"/>
                          </a:cubicBezTo>
                          <a:cubicBezTo>
                            <a:pt x="2512601" y="-52082"/>
                            <a:pt x="2954454" y="15740"/>
                            <a:pt x="3105341" y="0"/>
                          </a:cubicBezTo>
                          <a:cubicBezTo>
                            <a:pt x="3256228" y="-15740"/>
                            <a:pt x="3547630" y="13422"/>
                            <a:pt x="3667778" y="0"/>
                          </a:cubicBezTo>
                          <a:cubicBezTo>
                            <a:pt x="3787926" y="-13422"/>
                            <a:pt x="4026867" y="57595"/>
                            <a:pt x="4353951" y="0"/>
                          </a:cubicBezTo>
                          <a:cubicBezTo>
                            <a:pt x="4681035" y="-57595"/>
                            <a:pt x="4832556" y="15014"/>
                            <a:pt x="4978256" y="0"/>
                          </a:cubicBezTo>
                          <a:cubicBezTo>
                            <a:pt x="5123956" y="-15014"/>
                            <a:pt x="5322764" y="7491"/>
                            <a:pt x="5478824" y="0"/>
                          </a:cubicBezTo>
                          <a:cubicBezTo>
                            <a:pt x="5634884" y="-7491"/>
                            <a:pt x="5852792" y="40694"/>
                            <a:pt x="6103129" y="0"/>
                          </a:cubicBezTo>
                          <a:cubicBezTo>
                            <a:pt x="6353466" y="-40694"/>
                            <a:pt x="6449679" y="6951"/>
                            <a:pt x="6665566" y="0"/>
                          </a:cubicBezTo>
                          <a:cubicBezTo>
                            <a:pt x="6934464" y="-45343"/>
                            <a:pt x="7164777" y="153892"/>
                            <a:pt x="7144327" y="478761"/>
                          </a:cubicBezTo>
                          <a:cubicBezTo>
                            <a:pt x="7201532" y="610219"/>
                            <a:pt x="7119823" y="824592"/>
                            <a:pt x="7144327" y="976657"/>
                          </a:cubicBezTo>
                          <a:cubicBezTo>
                            <a:pt x="7168831" y="1128722"/>
                            <a:pt x="7133878" y="1260303"/>
                            <a:pt x="7144327" y="1455404"/>
                          </a:cubicBezTo>
                          <a:cubicBezTo>
                            <a:pt x="7154776" y="1650505"/>
                            <a:pt x="7140565" y="1743616"/>
                            <a:pt x="7144327" y="1972450"/>
                          </a:cubicBezTo>
                          <a:cubicBezTo>
                            <a:pt x="7148089" y="2201284"/>
                            <a:pt x="7142149" y="2203358"/>
                            <a:pt x="7144327" y="2393747"/>
                          </a:cubicBezTo>
                          <a:cubicBezTo>
                            <a:pt x="7108217" y="2619466"/>
                            <a:pt x="6957811" y="2894920"/>
                            <a:pt x="6665566" y="2872508"/>
                          </a:cubicBezTo>
                          <a:cubicBezTo>
                            <a:pt x="6394073" y="2897515"/>
                            <a:pt x="6383505" y="2840969"/>
                            <a:pt x="6103129" y="2872508"/>
                          </a:cubicBezTo>
                          <a:cubicBezTo>
                            <a:pt x="5822753" y="2904047"/>
                            <a:pt x="5705694" y="2836333"/>
                            <a:pt x="5416956" y="2872508"/>
                          </a:cubicBezTo>
                          <a:cubicBezTo>
                            <a:pt x="5128218" y="2908683"/>
                            <a:pt x="5010079" y="2832334"/>
                            <a:pt x="4792651" y="2872508"/>
                          </a:cubicBezTo>
                          <a:cubicBezTo>
                            <a:pt x="4575223" y="2912682"/>
                            <a:pt x="4385718" y="2790727"/>
                            <a:pt x="4106478" y="2872508"/>
                          </a:cubicBezTo>
                          <a:cubicBezTo>
                            <a:pt x="3827238" y="2954289"/>
                            <a:pt x="3733468" y="2806500"/>
                            <a:pt x="3482174" y="2872508"/>
                          </a:cubicBezTo>
                          <a:cubicBezTo>
                            <a:pt x="3230880" y="2938516"/>
                            <a:pt x="3194630" y="2858682"/>
                            <a:pt x="3043473" y="2872508"/>
                          </a:cubicBezTo>
                          <a:cubicBezTo>
                            <a:pt x="2892316" y="2886334"/>
                            <a:pt x="2601399" y="2815609"/>
                            <a:pt x="2419168" y="2872508"/>
                          </a:cubicBezTo>
                          <a:cubicBezTo>
                            <a:pt x="2236938" y="2929407"/>
                            <a:pt x="2146856" y="2850196"/>
                            <a:pt x="1918599" y="2872508"/>
                          </a:cubicBezTo>
                          <a:cubicBezTo>
                            <a:pt x="1690342" y="2894820"/>
                            <a:pt x="1651514" y="2859971"/>
                            <a:pt x="1479899" y="2872508"/>
                          </a:cubicBezTo>
                          <a:cubicBezTo>
                            <a:pt x="1308284" y="2885045"/>
                            <a:pt x="1283644" y="2858871"/>
                            <a:pt x="1103066" y="2872508"/>
                          </a:cubicBezTo>
                          <a:cubicBezTo>
                            <a:pt x="922488" y="2886145"/>
                            <a:pt x="701433" y="2855052"/>
                            <a:pt x="478761" y="2872508"/>
                          </a:cubicBezTo>
                          <a:cubicBezTo>
                            <a:pt x="187073" y="2866742"/>
                            <a:pt x="55598" y="2669277"/>
                            <a:pt x="0" y="2393747"/>
                          </a:cubicBezTo>
                          <a:cubicBezTo>
                            <a:pt x="-32823" y="2281874"/>
                            <a:pt x="43305" y="2029568"/>
                            <a:pt x="0" y="1895851"/>
                          </a:cubicBezTo>
                          <a:cubicBezTo>
                            <a:pt x="-43305" y="1762134"/>
                            <a:pt x="47327" y="1560411"/>
                            <a:pt x="0" y="1436254"/>
                          </a:cubicBezTo>
                          <a:cubicBezTo>
                            <a:pt x="-47327" y="1312097"/>
                            <a:pt x="22724" y="1076603"/>
                            <a:pt x="0" y="919208"/>
                          </a:cubicBezTo>
                          <a:cubicBezTo>
                            <a:pt x="-22724" y="761813"/>
                            <a:pt x="25043" y="594237"/>
                            <a:pt x="0" y="478761"/>
                          </a:cubicBezTo>
                          <a:close/>
                        </a:path>
                        <a:path w="7144327" h="2872508" stroke="0" extrusionOk="0">
                          <a:moveTo>
                            <a:pt x="0" y="478761"/>
                          </a:moveTo>
                          <a:cubicBezTo>
                            <a:pt x="-67418" y="172764"/>
                            <a:pt x="173461" y="15346"/>
                            <a:pt x="478761" y="0"/>
                          </a:cubicBezTo>
                          <a:cubicBezTo>
                            <a:pt x="660100" y="-51161"/>
                            <a:pt x="861507" y="63513"/>
                            <a:pt x="1164934" y="0"/>
                          </a:cubicBezTo>
                          <a:cubicBezTo>
                            <a:pt x="1468361" y="-63513"/>
                            <a:pt x="1444018" y="20644"/>
                            <a:pt x="1665503" y="0"/>
                          </a:cubicBezTo>
                          <a:cubicBezTo>
                            <a:pt x="1886988" y="-20644"/>
                            <a:pt x="1914175" y="16160"/>
                            <a:pt x="2104203" y="0"/>
                          </a:cubicBezTo>
                          <a:cubicBezTo>
                            <a:pt x="2294231" y="-16160"/>
                            <a:pt x="2444474" y="66193"/>
                            <a:pt x="2728508" y="0"/>
                          </a:cubicBezTo>
                          <a:cubicBezTo>
                            <a:pt x="3012543" y="-66193"/>
                            <a:pt x="3086864" y="48963"/>
                            <a:pt x="3229077" y="0"/>
                          </a:cubicBezTo>
                          <a:cubicBezTo>
                            <a:pt x="3371290" y="-48963"/>
                            <a:pt x="3676934" y="12596"/>
                            <a:pt x="3915250" y="0"/>
                          </a:cubicBezTo>
                          <a:cubicBezTo>
                            <a:pt x="4153566" y="-12596"/>
                            <a:pt x="4166834" y="32662"/>
                            <a:pt x="4353951" y="0"/>
                          </a:cubicBezTo>
                          <a:cubicBezTo>
                            <a:pt x="4541068" y="-32662"/>
                            <a:pt x="4809503" y="47864"/>
                            <a:pt x="5040124" y="0"/>
                          </a:cubicBezTo>
                          <a:cubicBezTo>
                            <a:pt x="5270745" y="-47864"/>
                            <a:pt x="5341009" y="42981"/>
                            <a:pt x="5416956" y="0"/>
                          </a:cubicBezTo>
                          <a:cubicBezTo>
                            <a:pt x="5492903" y="-42981"/>
                            <a:pt x="5737600" y="46791"/>
                            <a:pt x="5979393" y="0"/>
                          </a:cubicBezTo>
                          <a:cubicBezTo>
                            <a:pt x="6221186" y="-46791"/>
                            <a:pt x="6378193" y="80085"/>
                            <a:pt x="6665566" y="0"/>
                          </a:cubicBezTo>
                          <a:cubicBezTo>
                            <a:pt x="6960788" y="-30445"/>
                            <a:pt x="7174402" y="194957"/>
                            <a:pt x="7144327" y="478761"/>
                          </a:cubicBezTo>
                          <a:cubicBezTo>
                            <a:pt x="7170081" y="650551"/>
                            <a:pt x="7141973" y="799471"/>
                            <a:pt x="7144327" y="957508"/>
                          </a:cubicBezTo>
                          <a:cubicBezTo>
                            <a:pt x="7146681" y="1115545"/>
                            <a:pt x="7104781" y="1215360"/>
                            <a:pt x="7144327" y="1397954"/>
                          </a:cubicBezTo>
                          <a:cubicBezTo>
                            <a:pt x="7183873" y="1580548"/>
                            <a:pt x="7117666" y="1684408"/>
                            <a:pt x="7144327" y="1876701"/>
                          </a:cubicBezTo>
                          <a:cubicBezTo>
                            <a:pt x="7170988" y="2068994"/>
                            <a:pt x="7141028" y="2270642"/>
                            <a:pt x="7144327" y="2393747"/>
                          </a:cubicBezTo>
                          <a:cubicBezTo>
                            <a:pt x="7131338" y="2619086"/>
                            <a:pt x="6973952" y="2863575"/>
                            <a:pt x="6665566" y="2872508"/>
                          </a:cubicBezTo>
                          <a:cubicBezTo>
                            <a:pt x="6564615" y="2893496"/>
                            <a:pt x="6365399" y="2827625"/>
                            <a:pt x="6288733" y="2872508"/>
                          </a:cubicBezTo>
                          <a:cubicBezTo>
                            <a:pt x="6212067" y="2917391"/>
                            <a:pt x="5781763" y="2846499"/>
                            <a:pt x="5602560" y="2872508"/>
                          </a:cubicBezTo>
                          <a:cubicBezTo>
                            <a:pt x="5423357" y="2898517"/>
                            <a:pt x="5292063" y="2832070"/>
                            <a:pt x="5040124" y="2872508"/>
                          </a:cubicBezTo>
                          <a:cubicBezTo>
                            <a:pt x="4788185" y="2912946"/>
                            <a:pt x="4714488" y="2853620"/>
                            <a:pt x="4601423" y="2872508"/>
                          </a:cubicBezTo>
                          <a:cubicBezTo>
                            <a:pt x="4488358" y="2891396"/>
                            <a:pt x="4267336" y="2823576"/>
                            <a:pt x="4038986" y="2872508"/>
                          </a:cubicBezTo>
                          <a:cubicBezTo>
                            <a:pt x="3810636" y="2921440"/>
                            <a:pt x="3819622" y="2853162"/>
                            <a:pt x="3662153" y="2872508"/>
                          </a:cubicBezTo>
                          <a:cubicBezTo>
                            <a:pt x="3504684" y="2891854"/>
                            <a:pt x="3385451" y="2850501"/>
                            <a:pt x="3285321" y="2872508"/>
                          </a:cubicBezTo>
                          <a:cubicBezTo>
                            <a:pt x="3185191" y="2894515"/>
                            <a:pt x="2865021" y="2833714"/>
                            <a:pt x="2722884" y="2872508"/>
                          </a:cubicBezTo>
                          <a:cubicBezTo>
                            <a:pt x="2580747" y="2911302"/>
                            <a:pt x="2437301" y="2845350"/>
                            <a:pt x="2284183" y="2872508"/>
                          </a:cubicBezTo>
                          <a:cubicBezTo>
                            <a:pt x="2131065" y="2899666"/>
                            <a:pt x="1926529" y="2850745"/>
                            <a:pt x="1659878" y="2872508"/>
                          </a:cubicBezTo>
                          <a:cubicBezTo>
                            <a:pt x="1393227" y="2894271"/>
                            <a:pt x="1373910" y="2849964"/>
                            <a:pt x="1221178" y="2872508"/>
                          </a:cubicBezTo>
                          <a:cubicBezTo>
                            <a:pt x="1068446" y="2895052"/>
                            <a:pt x="845410" y="2870369"/>
                            <a:pt x="478761" y="2872508"/>
                          </a:cubicBezTo>
                          <a:cubicBezTo>
                            <a:pt x="169338" y="2918070"/>
                            <a:pt x="-30705" y="2723868"/>
                            <a:pt x="0" y="2393747"/>
                          </a:cubicBezTo>
                          <a:cubicBezTo>
                            <a:pt x="-32326" y="2260404"/>
                            <a:pt x="32090" y="2040532"/>
                            <a:pt x="0" y="1895851"/>
                          </a:cubicBezTo>
                          <a:cubicBezTo>
                            <a:pt x="-32090" y="1751170"/>
                            <a:pt x="17184" y="1567774"/>
                            <a:pt x="0" y="1474554"/>
                          </a:cubicBezTo>
                          <a:cubicBezTo>
                            <a:pt x="-17184" y="1381334"/>
                            <a:pt x="41091" y="1234476"/>
                            <a:pt x="0" y="1034107"/>
                          </a:cubicBezTo>
                          <a:cubicBezTo>
                            <a:pt x="-41091" y="833738"/>
                            <a:pt x="7726" y="621897"/>
                            <a:pt x="0" y="4787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 sz="4800"/>
            </a:p>
          </p:txBody>
        </p:sp>
        <p:sp>
          <p:nvSpPr>
            <p:cNvPr id="28" name="Θέση κειμένου 13">
              <a:extLst>
                <a:ext uri="{FF2B5EF4-FFF2-40B4-BE49-F238E27FC236}">
                  <a16:creationId xmlns:a16="http://schemas.microsoft.com/office/drawing/2014/main" id="{99A4D0C8-34A8-2488-2976-AD55A08F8E6E}"/>
                </a:ext>
              </a:extLst>
            </p:cNvPr>
            <p:cNvSpPr txBox="1">
              <a:spLocks/>
            </p:cNvSpPr>
            <p:nvPr/>
          </p:nvSpPr>
          <p:spPr>
            <a:xfrm>
              <a:off x="6543511" y="5247553"/>
              <a:ext cx="1057439" cy="93949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l-GR" sz="4800"/>
                <a:t>08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208652" y="5391735"/>
            <a:ext cx="295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/>
              <a:t>Συμπεράσματα και μελλοντικές προτάσεις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2840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E9F2DDC-7BCE-A34B-11D5-D4965BE50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response time (</a:t>
            </a:r>
            <a:r>
              <a:rPr lang="en-US" err="1"/>
              <a:t>ms</a:t>
            </a:r>
            <a:r>
              <a:rPr lang="en-US"/>
              <a:t>)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C348326-93FF-DC4C-247B-55A0925A13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477625" cy="53097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Μέσος χρόνος απόκρισης ενός </a:t>
            </a:r>
            <a:r>
              <a:rPr lang="en-US" dirty="0"/>
              <a:t>application </a:t>
            </a:r>
            <a:r>
              <a:rPr lang="el-GR" dirty="0"/>
              <a:t>του </a:t>
            </a:r>
            <a:r>
              <a:rPr lang="en-US" dirty="0"/>
              <a:t>Istio </a:t>
            </a:r>
            <a:r>
              <a:rPr lang="el-GR" dirty="0"/>
              <a:t>σε όλα τα αιτήματα</a:t>
            </a:r>
          </a:p>
          <a:p>
            <a:pPr lvl="1"/>
            <a:r>
              <a:rPr lang="el-GR" dirty="0"/>
              <a:t> </a:t>
            </a:r>
            <a:r>
              <a:rPr lang="en-US" dirty="0"/>
              <a:t>application </a:t>
            </a:r>
            <a:r>
              <a:rPr lang="el-GR" dirty="0"/>
              <a:t>του </a:t>
            </a:r>
            <a:r>
              <a:rPr lang="en-US" dirty="0"/>
              <a:t>Istio </a:t>
            </a:r>
            <a:r>
              <a:rPr lang="el-GR" dirty="0"/>
              <a:t>ένα σύνολο από </a:t>
            </a:r>
            <a:r>
              <a:rPr lang="en-US" dirty="0"/>
              <a:t>pods </a:t>
            </a:r>
            <a:r>
              <a:rPr lang="el-GR" dirty="0"/>
              <a:t>με ίδιο </a:t>
            </a:r>
            <a:r>
              <a:rPr lang="en-US" dirty="0"/>
              <a:t>label</a:t>
            </a:r>
            <a:endParaRPr lang="el-GR" dirty="0"/>
          </a:p>
          <a:p>
            <a:endParaRPr lang="el-GR" dirty="0"/>
          </a:p>
          <a:p>
            <a:r>
              <a:rPr lang="el-GR" dirty="0"/>
              <a:t>Χρήση </a:t>
            </a:r>
            <a:r>
              <a:rPr lang="en-US" dirty="0"/>
              <a:t>Prometheus </a:t>
            </a:r>
            <a:r>
              <a:rPr lang="el-GR" dirty="0"/>
              <a:t>για την εξαγωγή των αποτελεσμάτων μέσω </a:t>
            </a:r>
            <a:r>
              <a:rPr lang="en-US" dirty="0"/>
              <a:t>query</a:t>
            </a:r>
            <a:endParaRPr lang="el-GR" dirty="0"/>
          </a:p>
          <a:p>
            <a:endParaRPr lang="el-GR" dirty="0"/>
          </a:p>
          <a:p>
            <a:pPr indent="0">
              <a:buNone/>
            </a:pPr>
            <a:endParaRPr lang="el-GR" dirty="0"/>
          </a:p>
          <a:p>
            <a:endParaRPr lang="el-GR" dirty="0"/>
          </a:p>
          <a:p>
            <a:r>
              <a:rPr lang="el-GR" dirty="0"/>
              <a:t>Εύκολα αντιληπτή η επίδραση της στην απόδοση της εφαρμογής</a:t>
            </a:r>
          </a:p>
          <a:p>
            <a:pPr indent="0">
              <a:buNone/>
            </a:pPr>
            <a:endParaRPr lang="el-GR" dirty="0"/>
          </a:p>
          <a:p>
            <a:pPr indent="0">
              <a:buNone/>
            </a:pP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519B0C-DD8A-2B94-66FE-48D6B2ABFC1E}"/>
              </a:ext>
            </a:extLst>
          </p:cNvPr>
          <p:cNvSpPr txBox="1"/>
          <p:nvPr/>
        </p:nvSpPr>
        <p:spPr>
          <a:xfrm>
            <a:off x="618751" y="3320601"/>
            <a:ext cx="109448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>
                <a:solidFill>
                  <a:srgbClr val="880088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sum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rate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istio_request_duration_milliseconds_sum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reporter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l-GR" sz="1200" dirty="0" err="1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destination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</a:t>
            </a:r>
            <a:r>
              <a:rPr lang="el-GR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destination_service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n-US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example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}[</a:t>
            </a:r>
            <a:r>
              <a:rPr lang="el-GR" sz="120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2m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]))</a:t>
            </a:r>
            <a:r>
              <a:rPr lang="el-GR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l-GR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l-GR" sz="1200" b="1" dirty="0">
                <a:solidFill>
                  <a:srgbClr val="880088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sum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rate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istio_request_duration_milliseconds_count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reporter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l-GR" sz="1200" dirty="0" err="1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destination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</a:t>
            </a:r>
            <a:r>
              <a:rPr lang="el-GR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l-GR" sz="12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destination_service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n-US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example</a:t>
            </a:r>
            <a:r>
              <a:rPr lang="el-GR" sz="120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'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}[</a:t>
            </a:r>
            <a:r>
              <a:rPr lang="el-GR" sz="120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2m</a:t>
            </a:r>
            <a:r>
              <a:rPr lang="el-GR" sz="1200" b="1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]))</a:t>
            </a:r>
            <a:endParaRPr lang="el-G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5C89B5C-0701-F6D5-4980-62B3355CB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9545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BD6D61A-7694-1F9E-A619-57B6348C5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balance (1/2)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84BCE36-85EB-641D-D32E-C04DF6BE35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Η ισορροπία κόστους </a:t>
            </a:r>
            <a:r>
              <a:rPr lang="el-GR" b="1" dirty="0"/>
              <a:t>ανάμεσα στα </a:t>
            </a:r>
            <a:r>
              <a:rPr lang="en-US" b="1" dirty="0"/>
              <a:t>nodes</a:t>
            </a:r>
            <a:endParaRPr lang="el-GR" b="1" dirty="0"/>
          </a:p>
          <a:p>
            <a:endParaRPr lang="el-GR" dirty="0"/>
          </a:p>
          <a:p>
            <a:r>
              <a:rPr lang="el-GR" dirty="0"/>
              <a:t>Βασίζεται </a:t>
            </a:r>
            <a:r>
              <a:rPr lang="el-GR" b="1" dirty="0"/>
              <a:t>στη συνολική μετρική κόστους </a:t>
            </a:r>
            <a:r>
              <a:rPr lang="el-GR" dirty="0"/>
              <a:t>που παράγει το </a:t>
            </a:r>
            <a:r>
              <a:rPr lang="en-US" dirty="0" err="1"/>
              <a:t>OpenCost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el-GR" dirty="0"/>
              <a:t>κόστος = κόστος </a:t>
            </a:r>
            <a:r>
              <a:rPr lang="en-US" dirty="0"/>
              <a:t>CPU + </a:t>
            </a:r>
            <a:r>
              <a:rPr lang="el-GR" dirty="0"/>
              <a:t>κόστος </a:t>
            </a:r>
            <a:r>
              <a:rPr lang="en-US" dirty="0"/>
              <a:t>RAM </a:t>
            </a:r>
            <a:r>
              <a:rPr lang="el-GR" dirty="0"/>
              <a:t>(που χρησιμοποιούνται από </a:t>
            </a:r>
            <a:r>
              <a:rPr lang="en-US" dirty="0"/>
              <a:t>Node </a:t>
            </a:r>
            <a:r>
              <a:rPr lang="el-GR" dirty="0"/>
              <a:t>η </a:t>
            </a:r>
            <a:r>
              <a:rPr lang="en-US" dirty="0"/>
              <a:t>pod</a:t>
            </a:r>
            <a:r>
              <a:rPr lang="el-GR" dirty="0"/>
              <a:t>)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el-GR" dirty="0"/>
              <a:t>Περιγράφει έμμεσα την κατανάλωση πόρων</a:t>
            </a:r>
            <a:endParaRPr lang="en-US" dirty="0"/>
          </a:p>
          <a:p>
            <a:pPr indent="0">
              <a:buNone/>
            </a:pPr>
            <a:endParaRPr lang="en-US" dirty="0"/>
          </a:p>
          <a:p>
            <a:r>
              <a:rPr lang="el-GR" dirty="0"/>
              <a:t> Οι χρεώσεις </a:t>
            </a:r>
            <a:r>
              <a:rPr lang="el-GR" b="1" dirty="0"/>
              <a:t>βασίζονται στον πάροχο</a:t>
            </a:r>
            <a:r>
              <a:rPr lang="en-US" b="1" dirty="0"/>
              <a:t> </a:t>
            </a:r>
            <a:r>
              <a:rPr lang="el-GR" dirty="0"/>
              <a:t>που επιλέγεται ή είναι </a:t>
            </a:r>
            <a:r>
              <a:rPr lang="en-US" dirty="0"/>
              <a:t>custom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ED05024-419A-FFC2-BDF0-B34639582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1037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DC380C5-FC29-B10E-3869-EC1AF3FAD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balance (2/2)</a:t>
            </a:r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736D0ED6-5B90-C417-9652-9EA29184FC9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839575" cy="5195888"/>
              </a:xfrm>
            </p:spPr>
            <p:txBody>
              <a:bodyPr/>
              <a:lstStyle/>
              <a:p>
                <a:r>
                  <a:rPr lang="el-GR"/>
                  <a:t>Για την ισορροπία κόστους υπολογίζεται το συνολικό κόστος κάθε </a:t>
                </a:r>
                <a:r>
                  <a:rPr lang="en-US"/>
                  <a:t>node</a:t>
                </a:r>
              </a:p>
              <a:p>
                <a:endParaRPr lang="en-US"/>
              </a:p>
              <a:p>
                <a:r>
                  <a:rPr lang="el-GR"/>
                  <a:t>Προκύπτει από τον τύπο:</a:t>
                </a:r>
                <a:r>
                  <a:rPr lang="en-US"/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𝑏𝑎𝑙𝑎𝑛𝑐𝑒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cost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sub>
                            </m:s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cost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𝑎𝑣𝑔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/>
                  <a:t> 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𝑡𝑜𝑡𝑎𝑙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𝑛𝑜𝑑𝑒𝑠</m:t>
                        </m:r>
                      </m:den>
                    </m:f>
                  </m:oMath>
                </a14:m>
                <a:endParaRPr lang="en-US"/>
              </a:p>
              <a:p>
                <a:endParaRPr lang="en-US"/>
              </a:p>
              <a:p>
                <a:r>
                  <a:rPr lang="el-GR"/>
                  <a:t>Μικρότερες τιμές               μεγαλύτερη </a:t>
                </a:r>
                <a:r>
                  <a:rPr lang="el-GR">
                    <a:solidFill>
                      <a:schemeClr val="accent5">
                        <a:lumMod val="75000"/>
                      </a:schemeClr>
                    </a:solidFill>
                  </a:rPr>
                  <a:t>ισορροπία</a:t>
                </a:r>
                <a:r>
                  <a:rPr lang="el-GR"/>
                  <a:t> κόστους</a:t>
                </a:r>
              </a:p>
              <a:p>
                <a:endParaRPr lang="el-GR"/>
              </a:p>
              <a:p>
                <a:r>
                  <a:rPr lang="el-GR"/>
                  <a:t>Μεγαλύτερες τιμές               μεγαλύτερη </a:t>
                </a:r>
                <a:r>
                  <a:rPr lang="el-GR">
                    <a:solidFill>
                      <a:srgbClr val="FF0000"/>
                    </a:solidFill>
                  </a:rPr>
                  <a:t>ανισορροπία</a:t>
                </a:r>
                <a:r>
                  <a:rPr lang="el-GR"/>
                  <a:t> κόστους </a:t>
                </a:r>
              </a:p>
            </p:txBody>
          </p:sp>
        </mc:Choice>
        <mc:Fallback xmlns="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736D0ED6-5B90-C417-9652-9EA29184FC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839575" cy="5195888"/>
              </a:xfrm>
              <a:blipFill>
                <a:blip r:embed="rId3"/>
                <a:stretch>
                  <a:fillRect l="-927" t="-1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Βέλος: Δεξιό 3">
            <a:extLst>
              <a:ext uri="{FF2B5EF4-FFF2-40B4-BE49-F238E27FC236}">
                <a16:creationId xmlns:a16="http://schemas.microsoft.com/office/drawing/2014/main" id="{20F523CA-2D93-EEEB-5DCF-75AD2E46C2EB}"/>
              </a:ext>
            </a:extLst>
          </p:cNvPr>
          <p:cNvSpPr/>
          <p:nvPr/>
        </p:nvSpPr>
        <p:spPr>
          <a:xfrm>
            <a:off x="3689868" y="3404394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5" name="Βέλος: Δεξιό 4">
            <a:extLst>
              <a:ext uri="{FF2B5EF4-FFF2-40B4-BE49-F238E27FC236}">
                <a16:creationId xmlns:a16="http://schemas.microsoft.com/office/drawing/2014/main" id="{253C461F-CA6A-4619-C0EE-9103DDD53A22}"/>
              </a:ext>
            </a:extLst>
          </p:cNvPr>
          <p:cNvSpPr/>
          <p:nvPr/>
        </p:nvSpPr>
        <p:spPr>
          <a:xfrm>
            <a:off x="3898252" y="4388458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92CB8A0-C833-677B-9BDB-28D961F0E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2415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4E812EE-AA29-E576-5928-C4ACEE8634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Περιγραφή αλγορίθμων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EACFA2F-D9F8-89AE-4209-85955921AF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468845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932D621-5958-5BB4-D83D-701C49DF9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NetMARKS</a:t>
            </a:r>
            <a:r>
              <a:rPr lang="en-US" dirty="0"/>
              <a:t> (1/</a:t>
            </a:r>
            <a:r>
              <a:rPr lang="el-GR" dirty="0"/>
              <a:t>3</a:t>
            </a:r>
            <a:r>
              <a:rPr lang="en-US" dirty="0"/>
              <a:t>) [1</a:t>
            </a:r>
            <a:r>
              <a:rPr lang="el-GR" dirty="0"/>
              <a:t>3</a:t>
            </a:r>
            <a:r>
              <a:rPr lang="en-US" dirty="0"/>
              <a:t>]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1E516EED-2882-0D12-A39B-251A6C88E07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721387" cy="5195888"/>
              </a:xfrm>
            </p:spPr>
            <p:txBody>
              <a:bodyPr/>
              <a:lstStyle/>
              <a:p>
                <a:r>
                  <a:rPr lang="el-GR" dirty="0"/>
                  <a:t>Αλγόριθμος </a:t>
                </a:r>
                <a:r>
                  <a:rPr lang="en-US" dirty="0"/>
                  <a:t>scheduling </a:t>
                </a:r>
                <a:r>
                  <a:rPr lang="el-GR" b="1" dirty="0"/>
                  <a:t>βασισμένος σε μετρικές δικτύου </a:t>
                </a:r>
                <a:r>
                  <a:rPr lang="el-GR" dirty="0"/>
                  <a:t>του </a:t>
                </a:r>
                <a:r>
                  <a:rPr lang="en-US" dirty="0"/>
                  <a:t>Istio Mesh </a:t>
                </a:r>
              </a:p>
              <a:p>
                <a:r>
                  <a:rPr lang="el-GR" dirty="0"/>
                  <a:t>Αναπτύχθηκε από την </a:t>
                </a:r>
                <a:r>
                  <a:rPr lang="en-US" dirty="0"/>
                  <a:t>Samsung R&amp;D Institute Poland</a:t>
                </a:r>
              </a:p>
              <a:p>
                <a:r>
                  <a:rPr lang="el-GR" dirty="0"/>
                  <a:t>Για την λήψη αποφάσεων χρησιμοποιεί</a:t>
                </a:r>
                <a:r>
                  <a:rPr lang="en-US" dirty="0"/>
                  <a:t> </a:t>
                </a:r>
                <a:r>
                  <a:rPr lang="el-GR" dirty="0"/>
                  <a:t>τα </a:t>
                </a:r>
                <a:r>
                  <a:rPr lang="en-US" dirty="0"/>
                  <a:t>Prometheus queries</a:t>
                </a:r>
                <a:r>
                  <a:rPr lang="el-GR" dirty="0"/>
                  <a:t>:</a:t>
                </a:r>
              </a:p>
              <a:p>
                <a:pPr lvl="1"/>
                <a:r>
                  <a:rPr lang="el-GR" dirty="0"/>
                  <a:t> </a:t>
                </a:r>
                <a:r>
                  <a:rPr lang="en-US" dirty="0" err="1"/>
                  <a:t>istio_request_bytes_sum</a:t>
                </a:r>
                <a:r>
                  <a:rPr lang="en-US" dirty="0"/>
                  <a:t>: </a:t>
                </a:r>
                <a:r>
                  <a:rPr lang="el-GR" dirty="0"/>
                  <a:t>συνολικά </a:t>
                </a:r>
                <a:r>
                  <a:rPr lang="en-US" dirty="0"/>
                  <a:t>bytes request </a:t>
                </a:r>
                <a:r>
                  <a:rPr lang="el-GR" dirty="0"/>
                  <a:t>από ένα </a:t>
                </a:r>
                <a:r>
                  <a:rPr lang="en-US" dirty="0"/>
                  <a:t>application </a:t>
                </a:r>
                <a:r>
                  <a:rPr lang="el-GR" dirty="0"/>
                  <a:t>σε άλλο</a:t>
                </a:r>
                <a:endParaRPr lang="en-US" dirty="0"/>
              </a:p>
              <a:p>
                <a:pPr lvl="1"/>
                <a:r>
                  <a:rPr lang="fr-FR" dirty="0"/>
                  <a:t> </a:t>
                </a:r>
                <a:r>
                  <a:rPr lang="fr-FR" dirty="0" err="1"/>
                  <a:t>istio_response_bytes_sum</a:t>
                </a:r>
                <a:r>
                  <a:rPr lang="fr-FR" dirty="0"/>
                  <a:t>: </a:t>
                </a:r>
                <a:r>
                  <a:rPr lang="fr-FR" dirty="0" err="1"/>
                  <a:t>συνολικά</a:t>
                </a:r>
                <a:r>
                  <a:rPr lang="fr-FR" dirty="0"/>
                  <a:t> bytes </a:t>
                </a:r>
                <a:r>
                  <a:rPr lang="fr-FR" dirty="0" err="1"/>
                  <a:t>response</a:t>
                </a:r>
                <a:r>
                  <a:rPr lang="fr-FR" dirty="0"/>
                  <a:t> από </a:t>
                </a:r>
                <a:r>
                  <a:rPr lang="fr-FR" dirty="0" err="1"/>
                  <a:t>έν</a:t>
                </a:r>
                <a:r>
                  <a:rPr lang="fr-FR" dirty="0"/>
                  <a:t>α application σε άλλο</a:t>
                </a:r>
              </a:p>
              <a:p>
                <a:pPr indent="0">
                  <a:buNone/>
                </a:pPr>
                <a:endParaRPr lang="fr-FR" dirty="0"/>
              </a:p>
              <a:p>
                <a:r>
                  <a:rPr lang="el-GR" dirty="0"/>
                  <a:t>Υπολογισμός μέσης ροής δεδομένων από</a:t>
                </a:r>
                <a:r>
                  <a:rPr lang="en-US" dirty="0"/>
                  <a:t> application </a:t>
                </a:r>
                <a:r>
                  <a:rPr lang="el-GR" dirty="0"/>
                  <a:t>Α σε </a:t>
                </a:r>
                <a:r>
                  <a:rPr lang="en-US" dirty="0"/>
                  <a:t>B </a:t>
                </a:r>
                <a:r>
                  <a:rPr lang="el-GR" dirty="0"/>
                  <a:t>στο χρονικό διάστημα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]</a:t>
                </a:r>
                <a:r>
                  <a:rPr lang="el-GR" dirty="0"/>
                  <a:t>:</a:t>
                </a:r>
                <a:endParaRPr lang="en-US" dirty="0"/>
              </a:p>
              <a:p>
                <a:pPr indent="0">
                  <a:buNone/>
                </a:pPr>
                <a:endParaRPr lang="en-US" dirty="0"/>
              </a:p>
              <a:p>
                <a:pPr lvl="1"/>
                <a:endParaRPr lang="fr-FR" dirty="0"/>
              </a:p>
              <a:p>
                <a:pPr lvl="1"/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1E516EED-2882-0D12-A39B-251A6C88E0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721387" cy="5195888"/>
              </a:xfrm>
              <a:blipFill>
                <a:blip r:embed="rId4"/>
                <a:stretch>
                  <a:fillRect l="-1092" t="-2113" r="-13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E4D69D-F20F-D3FC-76DF-FE1E49852830}"/>
                  </a:ext>
                </a:extLst>
              </p:cNvPr>
              <p:cNvSpPr txBox="1"/>
              <p:nvPr/>
            </p:nvSpPr>
            <p:spPr>
              <a:xfrm>
                <a:off x="2337229" y="5215813"/>
                <a:ext cx="7517543" cy="81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sup>
                          </m:sSup>
                        </m:e>
                        <m:sub>
                          <m:sSub>
                            <m:sSub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 ker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l-GR" sz="1800" i="1" ker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𝑟𝑒</m:t>
                              </m:r>
                              <m:sSub>
                                <m:sSub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</m:sup>
                                  </m:sSup>
                                </m:e>
                                <m:sub>
                                  <m:sSub>
                                    <m:sSub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𝑟𝑒</m:t>
                              </m:r>
                              <m:sSub>
                                <m:sSub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</m:sup>
                                  </m:sSup>
                                </m:e>
                                <m:sub>
                                  <m:sSub>
                                    <m:sSub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  <m:r>
                            <a:rPr lang="el-GR" sz="1800" i="1" ker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𝑟𝑒𝑠𝑝</m:t>
                                      </m:r>
                                    </m:e>
                                    <m:sup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sup>
                                  </m:sSup>
                                </m:e>
                                <m:sub>
                                  <m:sSub>
                                    <m:sSub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𝑟𝑒𝑠𝑝</m:t>
                                      </m:r>
                                    </m:e>
                                    <m:sup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sup>
                                  </m:sSup>
                                </m:e>
                                <m:sub>
                                  <m:sSub>
                                    <m:sSubPr>
                                      <m:ctrlPr>
                                        <a:rPr lang="el-GR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l-GR" sz="1800" i="1" kern="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 ker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ker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E4D69D-F20F-D3FC-76DF-FE1E49852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229" y="5215813"/>
                <a:ext cx="7517543" cy="8111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4C3435F-AC54-04A1-8BCA-5774B8CA2839}"/>
              </a:ext>
            </a:extLst>
          </p:cNvPr>
          <p:cNvSpPr txBox="1"/>
          <p:nvPr/>
        </p:nvSpPr>
        <p:spPr>
          <a:xfrm>
            <a:off x="352260" y="6230938"/>
            <a:ext cx="68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[1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Wojciechowsk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Łukasz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NetMARKS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Network Metrics-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AwaRe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Kubernetes. DOI: 10.1109/INFOCOM42981.2021.9488670.</a:t>
            </a:r>
            <a:endParaRPr lang="el-GR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0F4305F-6E59-0586-C983-43F1C269A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410861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610E67E-8270-80E4-D8F5-3BB8E4081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NetMARKS</a:t>
            </a:r>
            <a:r>
              <a:rPr lang="en-US"/>
              <a:t> (2/</a:t>
            </a:r>
            <a:r>
              <a:rPr lang="el-GR"/>
              <a:t>3</a:t>
            </a:r>
            <a:r>
              <a:rPr lang="en-US"/>
              <a:t>)</a:t>
            </a:r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0BF9BD9E-A4C7-371E-B406-0CBFDC4BA35F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628081" cy="519588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l-GR" dirty="0"/>
                  <a:t>Υπολογισμός σκορ για κάθε </a:t>
                </a:r>
                <a:r>
                  <a:rPr lang="en-US" dirty="0"/>
                  <a:t>node </a:t>
                </a:r>
                <a:r>
                  <a:rPr lang="el-GR" b="1" dirty="0"/>
                  <a:t>βάσει την μέση ροή δεδομένων </a:t>
                </a:r>
                <a:r>
                  <a:rPr lang="el-GR" dirty="0"/>
                  <a:t>από μια χρονική στιγμή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dirty="0"/>
                  <a:t> έως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l-GR" dirty="0"/>
              </a:p>
              <a:p>
                <a:pPr indent="0">
                  <a:buNone/>
                </a:pPr>
                <a:r>
                  <a:rPr lang="el-GR" dirty="0"/>
                  <a:t> </a:t>
                </a:r>
                <a:endParaRPr lang="en-US" dirty="0"/>
              </a:p>
              <a:p>
                <a:r>
                  <a:rPr lang="el-GR" dirty="0"/>
                  <a:t>Είσοδος: </a:t>
                </a:r>
                <a:r>
                  <a:rPr lang="en-US" dirty="0"/>
                  <a:t>node, pod </a:t>
                </a:r>
                <a:r>
                  <a:rPr lang="el-GR" dirty="0"/>
                  <a:t>προς δρομολόγηση</a:t>
                </a:r>
                <a:endParaRPr lang="en-US" dirty="0"/>
              </a:p>
              <a:p>
                <a:r>
                  <a:rPr lang="el-GR" dirty="0"/>
                  <a:t>Έξοδος: </a:t>
                </a:r>
                <a:r>
                  <a:rPr lang="en-US" dirty="0"/>
                  <a:t>score</a:t>
                </a:r>
                <a:endParaRPr lang="el-GR" dirty="0"/>
              </a:p>
              <a:p>
                <a:r>
                  <a:rPr lang="el-GR" dirty="0"/>
                  <a:t>Διαδικασία:</a:t>
                </a:r>
                <a:endParaRPr lang="en-US" dirty="0"/>
              </a:p>
              <a:p>
                <a:endParaRPr lang="el-GR" dirty="0"/>
              </a:p>
              <a:p>
                <a:pPr marL="457200" lvl="1" indent="0">
                  <a:buNone/>
                </a:pPr>
                <a:r>
                  <a:rPr lang="el-GR" dirty="0"/>
                  <a:t>1.	</a:t>
                </a:r>
                <a:r>
                  <a:rPr lang="el-GR" dirty="0" err="1"/>
                  <a:t>Score</a:t>
                </a:r>
                <a:r>
                  <a:rPr lang="el-GR" dirty="0"/>
                  <a:t> = 0</a:t>
                </a:r>
              </a:p>
              <a:p>
                <a:pPr marL="457200" lvl="1" indent="0">
                  <a:buNone/>
                </a:pPr>
                <a:r>
                  <a:rPr lang="el-GR" dirty="0"/>
                  <a:t>2.	</a:t>
                </a:r>
                <a:r>
                  <a:rPr lang="el-GR" dirty="0" err="1"/>
                  <a:t>State</a:t>
                </a:r>
                <a:r>
                  <a:rPr lang="el-GR" dirty="0"/>
                  <a:t> = Όλα τα </a:t>
                </a:r>
                <a:r>
                  <a:rPr lang="el-GR" dirty="0" err="1"/>
                  <a:t>pods</a:t>
                </a:r>
                <a:r>
                  <a:rPr lang="el-GR" dirty="0"/>
                  <a:t> που εκτελούνται στο </a:t>
                </a:r>
                <a:r>
                  <a:rPr lang="el-GR" dirty="0" err="1"/>
                  <a:t>Node</a:t>
                </a:r>
                <a:endParaRPr lang="el-GR" dirty="0"/>
              </a:p>
              <a:p>
                <a:pPr marL="457200" lvl="1" indent="0">
                  <a:buNone/>
                </a:pPr>
                <a:r>
                  <a:rPr lang="el-GR" dirty="0"/>
                  <a:t>3.	</a:t>
                </a:r>
                <a:r>
                  <a:rPr lang="el-GR" dirty="0" err="1"/>
                  <a:t>Stats</a:t>
                </a:r>
                <a:r>
                  <a:rPr lang="el-GR" dirty="0"/>
                  <a:t> = Τα </a:t>
                </a:r>
                <a:r>
                  <a:rPr lang="el-GR" dirty="0" err="1"/>
                  <a:t>pods</a:t>
                </a:r>
                <a:r>
                  <a:rPr lang="el-GR" dirty="0"/>
                  <a:t> που έχουν κίνηση από και προς το </a:t>
                </a:r>
                <a:r>
                  <a:rPr lang="el-GR" dirty="0" err="1"/>
                  <a:t>pod</a:t>
                </a:r>
                <a:r>
                  <a:rPr lang="el-GR" dirty="0"/>
                  <a:t> της εισόδου (ροή δεδομένων &gt; 0)</a:t>
                </a:r>
              </a:p>
              <a:p>
                <a:pPr marL="457200" lvl="1" indent="0">
                  <a:buNone/>
                </a:pPr>
                <a:r>
                  <a:rPr lang="el-GR" dirty="0"/>
                  <a:t>4.	Για κάθε </a:t>
                </a:r>
                <a:r>
                  <a:rPr lang="el-GR" dirty="0" err="1"/>
                  <a:t>pod</a:t>
                </a:r>
                <a:r>
                  <a:rPr lang="el-GR" dirty="0"/>
                  <a:t> x στο </a:t>
                </a:r>
                <a:r>
                  <a:rPr lang="el-GR" dirty="0" err="1"/>
                  <a:t>State</a:t>
                </a:r>
                <a:r>
                  <a:rPr lang="el-GR" dirty="0"/>
                  <a:t> και για κάθε </a:t>
                </a:r>
                <a:r>
                  <a:rPr lang="el-GR" dirty="0" err="1"/>
                  <a:t>pod</a:t>
                </a:r>
                <a:r>
                  <a:rPr lang="el-GR" dirty="0"/>
                  <a:t> y στο </a:t>
                </a:r>
                <a:r>
                  <a:rPr lang="el-GR" dirty="0" err="1"/>
                  <a:t>Stats</a:t>
                </a:r>
                <a:r>
                  <a:rPr lang="el-GR" dirty="0"/>
                  <a:t> κάνε:</a:t>
                </a:r>
              </a:p>
              <a:p>
                <a:pPr marL="457200" lvl="1" indent="0">
                  <a:buNone/>
                </a:pPr>
                <a:r>
                  <a:rPr lang="en-US" dirty="0"/>
                  <a:t>	</a:t>
                </a:r>
                <a:r>
                  <a:rPr lang="el-GR" dirty="0"/>
                  <a:t>a.	Εάν το x με το y ταυτίζονται τότε</a:t>
                </a:r>
              </a:p>
              <a:p>
                <a:pPr marL="457200" lvl="1" indent="0">
                  <a:buNone/>
                </a:pPr>
                <a:r>
                  <a:rPr lang="en-US" dirty="0"/>
                  <a:t>		</a:t>
                </a:r>
                <a:r>
                  <a:rPr lang="el-GR" dirty="0"/>
                  <a:t>i.	</a:t>
                </a:r>
                <a:r>
                  <a:rPr lang="el-GR" dirty="0" err="1"/>
                  <a:t>Score</a:t>
                </a:r>
                <a:r>
                  <a:rPr lang="el-GR" dirty="0"/>
                  <a:t> += κίνηση-</a:t>
                </a:r>
                <a:r>
                  <a:rPr lang="el-GR" dirty="0" err="1"/>
                  <a:t>flow</a:t>
                </a:r>
                <a:r>
                  <a:rPr lang="el-GR" dirty="0"/>
                  <a:t> μεταξύ </a:t>
                </a:r>
                <a:r>
                  <a:rPr lang="el-GR" dirty="0" err="1"/>
                  <a:t>Pod</a:t>
                </a:r>
                <a:r>
                  <a:rPr lang="el-GR" dirty="0"/>
                  <a:t> και x</a:t>
                </a:r>
                <a:r>
                  <a:rPr lang="en-US" dirty="0"/>
                  <a:t> </a:t>
                </a:r>
                <a:r>
                  <a:rPr lang="el-GR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𝑝𝑜𝑑</m:t>
                            </m:r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p>
                        </m:sSup>
                      </m:e>
                      <m:sub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l-GR" i="1" ker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  <m:r>
                      <a:rPr lang="en-US" b="0" i="0" kern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𝑝𝑜𝑑</m:t>
                            </m:r>
                          </m:sup>
                        </m:sSup>
                      </m:e>
                      <m:sub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l-GR" i="1" ker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 ker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kern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pPr marL="457200" lvl="1" indent="0">
                  <a:buNone/>
                </a:pPr>
                <a:r>
                  <a:rPr lang="el-GR" dirty="0"/>
                  <a:t>5.	Επίστρεψε το </a:t>
                </a:r>
                <a:r>
                  <a:rPr lang="el-GR" dirty="0" err="1"/>
                  <a:t>Score</a:t>
                </a:r>
                <a:endParaRPr lang="el-GR" dirty="0"/>
              </a:p>
            </p:txBody>
          </p:sp>
        </mc:Choice>
        <mc:Fallback xmlns="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0BF9BD9E-A4C7-371E-B406-0CBFDC4BA3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628081" cy="5195888"/>
              </a:xfrm>
              <a:blipFill>
                <a:blip r:embed="rId3"/>
                <a:stretch>
                  <a:fillRect l="-944" t="-2934" r="-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F1861D53-DA2E-EAB2-9542-9E8E59B2C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25</a:t>
            </a:fld>
            <a:endParaRPr lang="el-GR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Γραφή 4">
                <a:extLst>
                  <a:ext uri="{FF2B5EF4-FFF2-40B4-BE49-F238E27FC236}">
                    <a16:creationId xmlns:a16="http://schemas.microsoft.com/office/drawing/2014/main" id="{86BF492D-8FF7-1333-E611-151589AEB11C}"/>
                  </a:ext>
                </a:extLst>
              </p14:cNvPr>
              <p14:cNvContentPartPr/>
              <p14:nvPr/>
            </p14:nvContentPartPr>
            <p14:xfrm>
              <a:off x="8850600" y="6669360"/>
              <a:ext cx="360" cy="10080"/>
            </p14:xfrm>
          </p:contentPart>
        </mc:Choice>
        <mc:Fallback xmlns="">
          <p:pic>
            <p:nvPicPr>
              <p:cNvPr id="5" name="Γραφή 4">
                <a:extLst>
                  <a:ext uri="{FF2B5EF4-FFF2-40B4-BE49-F238E27FC236}">
                    <a16:creationId xmlns:a16="http://schemas.microsoft.com/office/drawing/2014/main" id="{86BF492D-8FF7-1333-E611-151589AEB11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41240" y="6660000"/>
                <a:ext cx="190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3514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EF8E179-8678-4C01-717F-64F91E465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NetMARKS</a:t>
            </a:r>
            <a:r>
              <a:rPr lang="en-US"/>
              <a:t> (</a:t>
            </a:r>
            <a:r>
              <a:rPr lang="el-GR"/>
              <a:t>παράδειγμα)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5461444-DB5D-3CD7-72FD-C97F19E1A5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260" y="1035051"/>
            <a:ext cx="11477790" cy="5229836"/>
          </a:xfrm>
        </p:spPr>
        <p:txBody>
          <a:bodyPr/>
          <a:lstStyle/>
          <a:p>
            <a:r>
              <a:rPr lang="el-GR" dirty="0"/>
              <a:t>Δρομολόγηση του Α</a:t>
            </a:r>
            <a:r>
              <a:rPr lang="en-US" dirty="0"/>
              <a:t> pod</a:t>
            </a:r>
            <a:endParaRPr lang="el-GR" dirty="0"/>
          </a:p>
          <a:p>
            <a:r>
              <a:rPr lang="en-US" dirty="0"/>
              <a:t>C,D,B </a:t>
            </a:r>
            <a:r>
              <a:rPr lang="el-GR" dirty="0"/>
              <a:t>εκτελούνται στο </a:t>
            </a:r>
            <a:r>
              <a:rPr lang="en-US" dirty="0"/>
              <a:t>node1, node2, node3</a:t>
            </a:r>
          </a:p>
          <a:p>
            <a:pPr indent="0">
              <a:buNone/>
            </a:pPr>
            <a:endParaRPr lang="en-US" dirty="0"/>
          </a:p>
          <a:p>
            <a:r>
              <a:rPr lang="en-US" dirty="0"/>
              <a:t>Stats = {C, D, B}</a:t>
            </a:r>
          </a:p>
          <a:p>
            <a:r>
              <a:rPr lang="en-US" b="1" dirty="0"/>
              <a:t>Node1: </a:t>
            </a:r>
            <a:r>
              <a:rPr lang="en-US" dirty="0"/>
              <a:t>State = {C}, Score = 100</a:t>
            </a:r>
          </a:p>
          <a:p>
            <a:r>
              <a:rPr lang="el-GR" b="1" dirty="0"/>
              <a:t>Ν</a:t>
            </a:r>
            <a:r>
              <a:rPr lang="en-US" b="1" dirty="0"/>
              <a:t>ode2:</a:t>
            </a:r>
            <a:r>
              <a:rPr lang="en-US" dirty="0"/>
              <a:t> State = {D}, Score = 150</a:t>
            </a:r>
            <a:endParaRPr lang="en-US" b="1" dirty="0"/>
          </a:p>
          <a:p>
            <a:r>
              <a:rPr lang="en-US" b="1" dirty="0"/>
              <a:t>Node3:</a:t>
            </a:r>
            <a:r>
              <a:rPr lang="en-US" dirty="0"/>
              <a:t> State = {B}, Score = 80</a:t>
            </a:r>
          </a:p>
          <a:p>
            <a:endParaRPr lang="en-US" dirty="0"/>
          </a:p>
          <a:p>
            <a:r>
              <a:rPr lang="el-GR" dirty="0"/>
              <a:t>Υψηλότερο σκορ: </a:t>
            </a:r>
            <a:r>
              <a:rPr lang="el-GR" b="1" dirty="0"/>
              <a:t>Ν</a:t>
            </a:r>
            <a:r>
              <a:rPr lang="en-US" b="1" dirty="0"/>
              <a:t>ode2</a:t>
            </a:r>
            <a:endParaRPr lang="en-US" dirty="0"/>
          </a:p>
        </p:txBody>
      </p:sp>
      <p:pic>
        <p:nvPicPr>
          <p:cNvPr id="4" name="Εικόνα 3" descr="Εικόνα που περιέχει κύκλος, γραμμή, διάγραμμα&#10;&#10;Περιγραφή που δημιουργήθηκε αυτόματα">
            <a:extLst>
              <a:ext uri="{FF2B5EF4-FFF2-40B4-BE49-F238E27FC236}">
                <a16:creationId xmlns:a16="http://schemas.microsoft.com/office/drawing/2014/main" id="{99896A05-4ED6-EFE2-9E36-96D877974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154" y="2452994"/>
            <a:ext cx="5978581" cy="349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12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7DDBFAC-77D2-112F-FA8D-4D5473E95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NetMARKS</a:t>
            </a:r>
            <a:r>
              <a:rPr lang="el-GR"/>
              <a:t> (3/3)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588235E-0306-75BF-481D-C7095B7BE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l-GR"/>
              <a:t>Υπολογισμός </a:t>
            </a:r>
            <a:r>
              <a:rPr lang="el-GR" err="1"/>
              <a:t>σκόρ</a:t>
            </a:r>
            <a:r>
              <a:rPr lang="el-GR"/>
              <a:t> για κάθε </a:t>
            </a:r>
            <a:r>
              <a:rPr lang="en-US"/>
              <a:t>Node, </a:t>
            </a:r>
            <a:r>
              <a:rPr lang="el-GR"/>
              <a:t>επιλογή </a:t>
            </a:r>
            <a:r>
              <a:rPr lang="en-US" b="1"/>
              <a:t>node </a:t>
            </a:r>
            <a:r>
              <a:rPr lang="el-GR" b="1"/>
              <a:t>με υψηλότερο σκορ</a:t>
            </a:r>
          </a:p>
          <a:p>
            <a:r>
              <a:rPr lang="el-GR"/>
              <a:t>Το αποτέλεσμα μπορεί να θεωρηθεί ως η επιλογή του </a:t>
            </a:r>
            <a:r>
              <a:rPr lang="en-US"/>
              <a:t>node </a:t>
            </a:r>
            <a:r>
              <a:rPr lang="el-GR"/>
              <a:t>με του οποίου </a:t>
            </a:r>
            <a:r>
              <a:rPr lang="el-GR" b="1"/>
              <a:t>τα </a:t>
            </a:r>
            <a:r>
              <a:rPr lang="en-US" b="1"/>
              <a:t>pods </a:t>
            </a:r>
            <a:r>
              <a:rPr lang="el-GR" b="1"/>
              <a:t>επικοινωνούν «περισσότερο» </a:t>
            </a:r>
            <a:r>
              <a:rPr lang="el-GR"/>
              <a:t>με το </a:t>
            </a:r>
            <a:r>
              <a:rPr lang="en-US"/>
              <a:t>pod </a:t>
            </a:r>
            <a:r>
              <a:rPr lang="el-GR"/>
              <a:t>που προς δρομολόγηση</a:t>
            </a:r>
          </a:p>
          <a:p>
            <a:endParaRPr lang="el-GR"/>
          </a:p>
          <a:p>
            <a:r>
              <a:rPr lang="el-GR"/>
              <a:t>Ο </a:t>
            </a:r>
            <a:r>
              <a:rPr lang="en-US"/>
              <a:t>Netmarks </a:t>
            </a:r>
            <a:r>
              <a:rPr lang="el-GR" b="1"/>
              <a:t>βασίζεται στην ήδη υπάρχουσα κατανομή</a:t>
            </a:r>
            <a:r>
              <a:rPr lang="el-GR"/>
              <a:t>, η οποία συμβάλει στο τελικό αποτέλεσμα</a:t>
            </a:r>
          </a:p>
          <a:p>
            <a:pPr lvl="1"/>
            <a:r>
              <a:rPr lang="el-GR"/>
              <a:t> Εκτέλεση με πολλές διαφορετικές αρχικές κατανομές για την επιλογή της καλύτερης</a:t>
            </a:r>
          </a:p>
          <a:p>
            <a:pPr lvl="1"/>
            <a:endParaRPr lang="el-GR"/>
          </a:p>
          <a:p>
            <a:r>
              <a:rPr lang="el-GR"/>
              <a:t>Δρομολόγηση μόνο βάσει </a:t>
            </a:r>
            <a:r>
              <a:rPr lang="en-US"/>
              <a:t>response time</a:t>
            </a:r>
            <a:r>
              <a:rPr lang="el-GR"/>
              <a:t>,</a:t>
            </a:r>
            <a:r>
              <a:rPr lang="en-US"/>
              <a:t> </a:t>
            </a:r>
            <a:r>
              <a:rPr lang="el-GR">
                <a:solidFill>
                  <a:srgbClr val="FF0000"/>
                </a:solidFill>
              </a:rPr>
              <a:t>αδιαφορία για άλλες μετρικές</a:t>
            </a:r>
          </a:p>
          <a:p>
            <a:pPr lvl="1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D5D3253-5AFF-8E30-FA8F-3869CE5A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9433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3ABF8AA-8326-9520-E3C7-7A92E5A3D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 Balancer</a:t>
            </a:r>
            <a:r>
              <a:rPr lang="el-GR"/>
              <a:t> (1/4)</a:t>
            </a:r>
            <a:r>
              <a:rPr lang="en-US"/>
              <a:t> 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670B6F5-640E-206E-3E20-4C8B18D4A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/>
              <a:t>Υλοποίηση του </a:t>
            </a:r>
            <a:r>
              <a:rPr lang="en-US" dirty="0"/>
              <a:t>bin packing </a:t>
            </a:r>
            <a:r>
              <a:rPr lang="el-GR" dirty="0"/>
              <a:t>προβλήματος (</a:t>
            </a:r>
            <a:r>
              <a:rPr lang="en-US" dirty="0"/>
              <a:t>NP </a:t>
            </a:r>
            <a:r>
              <a:rPr lang="el-GR" dirty="0"/>
              <a:t>δύσκολο)</a:t>
            </a:r>
            <a:r>
              <a:rPr lang="en-US" dirty="0"/>
              <a:t> [1</a:t>
            </a:r>
            <a:r>
              <a:rPr lang="el-GR" dirty="0"/>
              <a:t>4</a:t>
            </a:r>
            <a:r>
              <a:rPr lang="en-US" dirty="0"/>
              <a:t>]</a:t>
            </a:r>
          </a:p>
          <a:p>
            <a:endParaRPr lang="el-GR" dirty="0"/>
          </a:p>
          <a:p>
            <a:r>
              <a:rPr lang="el-GR" dirty="0"/>
              <a:t>Κατανομή αντικειμένων </a:t>
            </a:r>
            <a:r>
              <a:rPr lang="en-US" dirty="0"/>
              <a:t>(pods) </a:t>
            </a:r>
            <a:r>
              <a:rPr lang="el-GR" dirty="0"/>
              <a:t>διαφορετικού βάρους (κόστος) σε συγκεκριμένο αριθμό καλαθιών – </a:t>
            </a:r>
            <a:r>
              <a:rPr lang="en-US" dirty="0"/>
              <a:t>bins (nodes)</a:t>
            </a:r>
            <a:r>
              <a:rPr lang="el-GR" dirty="0"/>
              <a:t> με αρχικό βάρος (υπάρχων </a:t>
            </a:r>
            <a:r>
              <a:rPr lang="en-US" dirty="0"/>
              <a:t>pods</a:t>
            </a:r>
            <a:r>
              <a:rPr lang="el-GR" dirty="0"/>
              <a:t> που εκτελούνται στα </a:t>
            </a:r>
            <a:r>
              <a:rPr lang="en-US" dirty="0"/>
              <a:t>nodes) </a:t>
            </a:r>
          </a:p>
          <a:p>
            <a:endParaRPr lang="en-US" dirty="0"/>
          </a:p>
          <a:p>
            <a:r>
              <a:rPr lang="el-GR" dirty="0"/>
              <a:t>Οι περισσότεροι αλγόριθμοι προσπαθούν να επιτύχουν </a:t>
            </a:r>
            <a:r>
              <a:rPr lang="el-GR" b="1" dirty="0"/>
              <a:t>ικανοποιητική λύση με μικρή πολυπλοκότητα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C3CFA3-4B3B-DA4E-F300-0389B8A8FED2}"/>
              </a:ext>
            </a:extLst>
          </p:cNvPr>
          <p:cNvSpPr txBox="1"/>
          <p:nvPr/>
        </p:nvSpPr>
        <p:spPr>
          <a:xfrm>
            <a:off x="352260" y="6263022"/>
            <a:ext cx="68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[1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López-Camacho, Eunice. Understanding the structure of bin packing problems through principal component analysis.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21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April 2013. DOI: 10.1016/j.ijpe.2013.04.041.</a:t>
            </a:r>
            <a:endParaRPr lang="el-GR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BB60CC1-32DA-D2E3-EF77-29C09D52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2939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291328D-AA78-9BE4-9322-E8146BD1A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 Balancer</a:t>
            </a:r>
            <a:r>
              <a:rPr lang="el-GR"/>
              <a:t> (2/4)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0CD37A1-DE46-CCF9-0810-7F8B4E51DB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O</a:t>
            </a:r>
            <a:r>
              <a:rPr lang="el-GR"/>
              <a:t> </a:t>
            </a:r>
            <a:r>
              <a:rPr lang="en-US"/>
              <a:t>Bin Balancer</a:t>
            </a:r>
            <a:r>
              <a:rPr lang="el-GR"/>
              <a:t> </a:t>
            </a:r>
            <a:r>
              <a:rPr lang="el-GR" b="1"/>
              <a:t>κατανέμει τα </a:t>
            </a:r>
            <a:r>
              <a:rPr lang="en-US" b="1"/>
              <a:t>pods </a:t>
            </a:r>
            <a:r>
              <a:rPr lang="el-GR" b="1"/>
              <a:t>ομοιόμορφα στα </a:t>
            </a:r>
            <a:r>
              <a:rPr lang="en-US" b="1"/>
              <a:t>nodes </a:t>
            </a:r>
            <a:r>
              <a:rPr lang="el-GR"/>
              <a:t>βάσει την μετρική κόστους του </a:t>
            </a:r>
            <a:r>
              <a:rPr lang="en-US" err="1"/>
              <a:t>OpenCost</a:t>
            </a:r>
            <a:endParaRPr lang="el-GR"/>
          </a:p>
          <a:p>
            <a:endParaRPr lang="el-GR"/>
          </a:p>
          <a:p>
            <a:r>
              <a:rPr lang="en-US"/>
              <a:t>O</a:t>
            </a:r>
            <a:r>
              <a:rPr lang="el-GR" err="1"/>
              <a:t>μοιόμορφη</a:t>
            </a:r>
            <a:r>
              <a:rPr lang="el-GR"/>
              <a:t> κατανομή των </a:t>
            </a:r>
            <a:r>
              <a:rPr lang="en-US"/>
              <a:t>pods </a:t>
            </a:r>
            <a:r>
              <a:rPr lang="el-GR"/>
              <a:t>στα </a:t>
            </a:r>
            <a:r>
              <a:rPr lang="en-US"/>
              <a:t>nodes [1</a:t>
            </a:r>
            <a:r>
              <a:rPr lang="el-GR"/>
              <a:t>6</a:t>
            </a:r>
            <a:r>
              <a:rPr lang="en-US"/>
              <a:t>]</a:t>
            </a:r>
          </a:p>
          <a:p>
            <a:pPr lvl="1"/>
            <a:r>
              <a:rPr lang="en-US"/>
              <a:t> </a:t>
            </a:r>
            <a:r>
              <a:rPr lang="el-GR"/>
              <a:t>Η εργασία μοιράζεται ισόποσα, άρα </a:t>
            </a:r>
            <a:r>
              <a:rPr lang="el-GR" b="1"/>
              <a:t>μεγαλύτερη σταθερότητα και απόδοση</a:t>
            </a:r>
          </a:p>
          <a:p>
            <a:pPr lvl="1"/>
            <a:r>
              <a:rPr lang="el-GR"/>
              <a:t> Δεν υπερφορτώνονται </a:t>
            </a:r>
            <a:r>
              <a:rPr lang="en-US"/>
              <a:t>nodes</a:t>
            </a:r>
          </a:p>
          <a:p>
            <a:pPr lvl="1"/>
            <a:r>
              <a:rPr lang="el-GR"/>
              <a:t> </a:t>
            </a:r>
            <a:r>
              <a:rPr lang="el-GR" b="1"/>
              <a:t>Μικρότερες απώλειες </a:t>
            </a:r>
            <a:r>
              <a:rPr lang="el-GR"/>
              <a:t>σε περίπτωση σφάλματος σε ένα </a:t>
            </a:r>
            <a:r>
              <a:rPr lang="en-US"/>
              <a:t>Node</a:t>
            </a:r>
          </a:p>
          <a:p>
            <a:pPr lvl="1"/>
            <a:r>
              <a:rPr lang="en-US"/>
              <a:t> </a:t>
            </a:r>
            <a:r>
              <a:rPr lang="el-GR"/>
              <a:t>Καλύτερη αξιοποίηση πόρων</a:t>
            </a:r>
          </a:p>
          <a:p>
            <a:pPr lvl="1"/>
            <a:endParaRPr lang="el-GR"/>
          </a:p>
          <a:p>
            <a:r>
              <a:rPr lang="el-GR"/>
              <a:t>Αρχική συλλογή του βάρους-κόστους κάθε</a:t>
            </a:r>
            <a:r>
              <a:rPr lang="en-US"/>
              <a:t> pod</a:t>
            </a:r>
            <a:r>
              <a:rPr lang="el-GR"/>
              <a:t> που θα δρομολογηθεί από εκτέλεση της εφαρμογής με τυχαία κατανομή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500CC5-B956-D7ED-65E3-1972644B454E}"/>
              </a:ext>
            </a:extLst>
          </p:cNvPr>
          <p:cNvSpPr txBox="1"/>
          <p:nvPr/>
        </p:nvSpPr>
        <p:spPr>
          <a:xfrm>
            <a:off x="352260" y="6230938"/>
            <a:ext cx="68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[1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6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] Kubernetes Bin Packing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https://www.infoq.com/articles/kubernetes-bin-packing/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el-GR" sz="120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3F29A63-2E5E-3FB6-1905-29878BE85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608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Εισαγωγή και στόχος της εργασίας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/>
              <a:t>01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52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2EA5717-3DB9-5BAF-E646-F90D64EDD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Bin Balancer</a:t>
            </a:r>
            <a:r>
              <a:rPr lang="el-GR"/>
              <a:t> (3/4)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BFD15DE-B72D-D5C9-856A-58EB7C6614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/>
              <a:t>Συλλογή και άλλων κοστών στα </a:t>
            </a:r>
            <a:r>
              <a:rPr lang="en-US"/>
              <a:t>Nodes </a:t>
            </a:r>
            <a:r>
              <a:rPr lang="el-GR"/>
              <a:t>για αρχικοποίηση αρχικού βάρους</a:t>
            </a:r>
          </a:p>
          <a:p>
            <a:endParaRPr lang="en-US"/>
          </a:p>
          <a:p>
            <a:pPr indent="0">
              <a:buNone/>
            </a:pPr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B83CC1-5FAB-E581-89E9-6BC9EF2591E3}"/>
              </a:ext>
            </a:extLst>
          </p:cNvPr>
          <p:cNvSpPr txBox="1"/>
          <p:nvPr/>
        </p:nvSpPr>
        <p:spPr>
          <a:xfrm>
            <a:off x="352425" y="2039022"/>
            <a:ext cx="114776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l-GR" sz="1600" b="1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ίσοδος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αρχική κατανομή βάρους ως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dictionary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για κάθε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  <a:endParaRPr lang="el-GR" sz="16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αρχική κατανομή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ως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dictionary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για κάθε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  <a:endParaRPr lang="el-GR" sz="16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βάρους και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ως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integer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marL="457200"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en-US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βάρη ως λίστα</a:t>
            </a:r>
          </a:p>
          <a:p>
            <a:pPr marL="457200"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en-US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ως λίστα</a:t>
            </a:r>
          </a:p>
          <a:p>
            <a:pPr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Έξοδος: </a:t>
            </a:r>
            <a:r>
              <a: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τελική κατανομή </a:t>
            </a:r>
            <a:r>
              <a:rPr lang="en-US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endParaRPr lang="el-GR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R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F(κατανομής βάρους, κατανομή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βάρη,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):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Εάν το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βάρους ισούται με τον αριθμό των βαρών, επίστρεψε την κατανομή βάρους και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που δόθηκε ως είσοδος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Για κάθε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κάνε, κρατώντας σταθερή την κατανομή βάρους και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στην είσοδο: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Στην κατανομή βαρών πρόσθεσε το βάρος που δείχνει το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στο τρέχον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Στην κατανομή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πρόσθεσε το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που δείχνει το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στο τρέχον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Υπολόγισε την καλύτερη κατανομή βαρών και κατανομή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που παράγεται καλώντας την F (νέα κατανομή βαρών, νέα κατανομή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+ 1, βάρη,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Υπολόγισε για αυτήν την κατανομή την μετρική ισορροπίας κόστους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Από τα αποτελέσματα κάθε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επίλεξε την κατανομή με τη μικρότερη μετρική ισορροπίας κόστους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Επίστρεψε την κατανομή βάρους και κατανομή </a:t>
            </a:r>
            <a:r>
              <a:rPr lang="el-GR" sz="160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pods</a:t>
            </a:r>
            <a:r>
              <a:rPr lang="el-GR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που επιλέχθηκε</a:t>
            </a:r>
          </a:p>
          <a:p>
            <a:endParaRPr lang="el-GR" sz="160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AFB0653-3043-C9FA-AEB4-CB421ED89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30573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C9C949D-D203-A630-A322-A97FDD0AA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 Balancer (</a:t>
            </a:r>
            <a:r>
              <a:rPr lang="el-GR" dirty="0"/>
              <a:t>παράδειγμα</a:t>
            </a:r>
            <a:r>
              <a:rPr lang="en-US" dirty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7D41EA3A-C72F-5D19-1BFB-89E096D1325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477625" cy="1168654"/>
              </a:xfrm>
            </p:spPr>
            <p:txBody>
              <a:bodyPr>
                <a:normAutofit/>
              </a:bodyPr>
              <a:lstStyle/>
              <a:p>
                <a:r>
                  <a:rPr lang="el-GR" dirty="0"/>
                  <a:t>Δρομολόγηση 2 </a:t>
                </a:r>
                <a:r>
                  <a:rPr lang="en-US" dirty="0"/>
                  <a:t>pod [A, B] </a:t>
                </a:r>
                <a:r>
                  <a:rPr lang="el-GR" dirty="0"/>
                  <a:t>σε </a:t>
                </a:r>
                <a:r>
                  <a:rPr lang="en-US" dirty="0"/>
                  <a:t>2 nodes</a:t>
                </a:r>
                <a:endParaRPr lang="el-GR" dirty="0"/>
              </a:p>
              <a:p>
                <a:r>
                  <a:rPr lang="el-GR" dirty="0"/>
                  <a:t>Έστω αρχικά βάρη </a:t>
                </a:r>
                <a:r>
                  <a:rPr lang="en-US" dirty="0"/>
                  <a:t>nodes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dirty="0"/>
                  <a:t> και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l-GR" dirty="0"/>
                  <a:t>αντίστοιχα</a:t>
                </a:r>
              </a:p>
              <a:p>
                <a:endParaRPr lang="el-GR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7D41EA3A-C72F-5D19-1BFB-89E096D132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2425" y="1035050"/>
                <a:ext cx="11477625" cy="1168654"/>
              </a:xfrm>
              <a:blipFill>
                <a:blip r:embed="rId2"/>
                <a:stretch>
                  <a:fillRect l="-956" t="-937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Εικόνα 6">
            <a:extLst>
              <a:ext uri="{FF2B5EF4-FFF2-40B4-BE49-F238E27FC236}">
                <a16:creationId xmlns:a16="http://schemas.microsoft.com/office/drawing/2014/main" id="{DD1EB624-7D62-9B1C-B3CF-A953209ED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407" y="2203704"/>
            <a:ext cx="7723185" cy="419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09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3635DC7-2662-3064-244D-FB24D760E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 Balancer</a:t>
            </a:r>
            <a:r>
              <a:rPr lang="el-GR"/>
              <a:t> (4/4)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4A2B9EC9-88A3-D3DF-801D-F2491642BC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Ο αλγόριθμος </a:t>
            </a:r>
            <a:r>
              <a:rPr lang="el-GR" b="1"/>
              <a:t>ελέγχει κάθε πιθανή κατανομή </a:t>
            </a:r>
          </a:p>
          <a:p>
            <a:pPr lvl="1"/>
            <a:r>
              <a:rPr lang="el-GR"/>
              <a:t> Υψηλή πολυπλοκότητα</a:t>
            </a:r>
          </a:p>
          <a:p>
            <a:pPr lvl="1"/>
            <a:r>
              <a:rPr lang="el-GR"/>
              <a:t> Εύρεση βέλτιστης λύσης </a:t>
            </a:r>
          </a:p>
          <a:p>
            <a:pPr lvl="1"/>
            <a:endParaRPr lang="el-GR"/>
          </a:p>
          <a:p>
            <a:r>
              <a:rPr lang="el-GR"/>
              <a:t>Πάρα την πολυπλοκότητα, για ένα σταθερό σύνολο </a:t>
            </a:r>
            <a:r>
              <a:rPr lang="en-US"/>
              <a:t>Pods </a:t>
            </a:r>
            <a:r>
              <a:rPr lang="el-GR"/>
              <a:t>και </a:t>
            </a:r>
            <a:r>
              <a:rPr lang="en-US"/>
              <a:t>nodes </a:t>
            </a:r>
            <a:r>
              <a:rPr lang="el-GR"/>
              <a:t>θα χρειαστεί να εκτελεστεί </a:t>
            </a:r>
            <a:r>
              <a:rPr lang="el-GR" b="1"/>
              <a:t>μόνο μια φόρα</a:t>
            </a:r>
          </a:p>
          <a:p>
            <a:pPr lvl="1"/>
            <a:r>
              <a:rPr lang="el-GR"/>
              <a:t> Σε περίπτωση προσθήκης νέου </a:t>
            </a:r>
            <a:r>
              <a:rPr lang="en-US"/>
              <a:t>pod </a:t>
            </a:r>
            <a:r>
              <a:rPr lang="el-GR"/>
              <a:t>θα πρέπει να εκτελεστεί ξανά</a:t>
            </a:r>
            <a:endParaRPr lang="en-US"/>
          </a:p>
          <a:p>
            <a:pPr lvl="1"/>
            <a:endParaRPr lang="en-US"/>
          </a:p>
          <a:p>
            <a:r>
              <a:rPr lang="el-GR"/>
              <a:t>Έλεγχος μόνο της ισορροπίας κόστους, </a:t>
            </a:r>
            <a:r>
              <a:rPr lang="el-GR">
                <a:solidFill>
                  <a:srgbClr val="FF0000"/>
                </a:solidFill>
              </a:rPr>
              <a:t>αδιαφορία για άλλες μετρικές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EEA43160-5D11-ECA7-DB69-5BDF4FB0B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64341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9C270B7-BE63-FAA7-71BF-F1637593B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Combined Scheduler</a:t>
            </a:r>
            <a:r>
              <a:rPr lang="el-GR"/>
              <a:t> (1/3)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6F2D51E-BD50-ACC3-EEBD-BD9405FD45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590759" cy="5195888"/>
          </a:xfrm>
        </p:spPr>
        <p:txBody>
          <a:bodyPr/>
          <a:lstStyle/>
          <a:p>
            <a:r>
              <a:rPr lang="el-GR" b="1"/>
              <a:t>Συνδυασμός</a:t>
            </a:r>
            <a:r>
              <a:rPr lang="el-GR"/>
              <a:t> του </a:t>
            </a:r>
            <a:r>
              <a:rPr lang="en-US" err="1"/>
              <a:t>NetMARKS</a:t>
            </a:r>
            <a:r>
              <a:rPr lang="el-GR"/>
              <a:t> και του </a:t>
            </a:r>
            <a:r>
              <a:rPr lang="en-US"/>
              <a:t>Bin Balancer</a:t>
            </a:r>
          </a:p>
          <a:p>
            <a:endParaRPr lang="el-GR"/>
          </a:p>
          <a:p>
            <a:r>
              <a:rPr lang="el-GR"/>
              <a:t>Μέση λύση των προηγούμενων</a:t>
            </a:r>
            <a:endParaRPr lang="en-US"/>
          </a:p>
          <a:p>
            <a:pPr lvl="1"/>
            <a:r>
              <a:rPr lang="en-US"/>
              <a:t> </a:t>
            </a:r>
            <a:r>
              <a:rPr lang="el-GR"/>
              <a:t>Χρήση και των δύο αλγόριθμων για επιθυμητό αποτέλεσμα</a:t>
            </a:r>
          </a:p>
          <a:p>
            <a:pPr lvl="1"/>
            <a:r>
              <a:rPr lang="el-GR"/>
              <a:t> Επίτευξη ικανοποιητικού </a:t>
            </a:r>
            <a:r>
              <a:rPr lang="en-US"/>
              <a:t>response time </a:t>
            </a:r>
            <a:r>
              <a:rPr lang="el-GR"/>
              <a:t>και ισορροπίας κόστους</a:t>
            </a:r>
          </a:p>
          <a:p>
            <a:pPr lvl="1"/>
            <a:endParaRPr lang="el-GR"/>
          </a:p>
          <a:p>
            <a:r>
              <a:rPr lang="el-GR" b="1"/>
              <a:t>Χρήση ορίου </a:t>
            </a:r>
            <a:r>
              <a:rPr lang="el-GR"/>
              <a:t>για προσαρμογή στις ανάγκες της εφαρμογής</a:t>
            </a:r>
          </a:p>
          <a:p>
            <a:endParaRPr lang="el-GR"/>
          </a:p>
          <a:p>
            <a:r>
              <a:rPr lang="el-GR"/>
              <a:t>Αναγκαίος ο </a:t>
            </a:r>
            <a:r>
              <a:rPr lang="el-GR" b="1"/>
              <a:t>υπολογισμός των μετρικών </a:t>
            </a:r>
            <a:r>
              <a:rPr lang="el-GR"/>
              <a:t>για </a:t>
            </a:r>
            <a:r>
              <a:rPr lang="en-US" err="1"/>
              <a:t>NetMARKS</a:t>
            </a:r>
            <a:r>
              <a:rPr lang="en-US"/>
              <a:t> </a:t>
            </a:r>
            <a:r>
              <a:rPr lang="el-GR"/>
              <a:t>και </a:t>
            </a:r>
            <a:r>
              <a:rPr lang="en-US"/>
              <a:t>Bin Balancer</a:t>
            </a:r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1EB611F-6044-2C8B-298D-D9A9DE421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40867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81B6B60-9C7F-E0D9-4564-5CAF45BC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Combined Scheduler</a:t>
            </a:r>
            <a:r>
              <a:rPr lang="el-GR"/>
              <a:t> (2/3)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C3D46F8-7FA1-C780-7E60-6CA72E83C1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/>
              <a:t>Αρχική κατανομή  </a:t>
            </a:r>
            <a:r>
              <a:rPr lang="en-US" dirty="0" err="1"/>
              <a:t>NetMARKS</a:t>
            </a:r>
            <a:r>
              <a:rPr lang="en-US" dirty="0"/>
              <a:t>              </a:t>
            </a:r>
            <a:r>
              <a:rPr lang="el-GR" dirty="0"/>
              <a:t>κατανομή </a:t>
            </a:r>
            <a:r>
              <a:rPr lang="en-US" dirty="0"/>
              <a:t>Bin Balancer </a:t>
            </a:r>
          </a:p>
          <a:p>
            <a:endParaRPr lang="en-US" dirty="0"/>
          </a:p>
          <a:p>
            <a:r>
              <a:rPr lang="el-GR" dirty="0"/>
              <a:t>Ορισμός ορίου για εκτέλεση του </a:t>
            </a:r>
            <a:r>
              <a:rPr lang="en-US" dirty="0" err="1"/>
              <a:t>NetMARKS</a:t>
            </a:r>
            <a:r>
              <a:rPr lang="en-US" dirty="0"/>
              <a:t> </a:t>
            </a:r>
            <a:r>
              <a:rPr lang="el-GR" dirty="0"/>
              <a:t>σε ένα </a:t>
            </a:r>
            <a:r>
              <a:rPr lang="en-US" dirty="0"/>
              <a:t>pod</a:t>
            </a:r>
          </a:p>
          <a:p>
            <a:pPr lvl="1"/>
            <a:r>
              <a:rPr lang="en-US" dirty="0"/>
              <a:t> </a:t>
            </a:r>
            <a:r>
              <a:rPr lang="el-GR" dirty="0"/>
              <a:t>Όριο ροής-δεδομένων  ως </a:t>
            </a:r>
            <a:r>
              <a:rPr lang="el-GR" b="1" dirty="0"/>
              <a:t>άθροισμα της ροής του </a:t>
            </a:r>
            <a:r>
              <a:rPr lang="en-US" b="1" dirty="0"/>
              <a:t>app-pod </a:t>
            </a:r>
            <a:r>
              <a:rPr lang="el-GR" b="1" dirty="0"/>
              <a:t>με τα υπόλοιπα</a:t>
            </a:r>
            <a:r>
              <a:rPr lang="en-US" b="1" dirty="0"/>
              <a:t> apps-pods</a:t>
            </a:r>
          </a:p>
          <a:p>
            <a:pPr lvl="1"/>
            <a:r>
              <a:rPr lang="en-US" dirty="0"/>
              <a:t> </a:t>
            </a:r>
            <a:r>
              <a:rPr lang="el-GR" dirty="0"/>
              <a:t>Τα </a:t>
            </a:r>
            <a:r>
              <a:rPr lang="en-US" dirty="0"/>
              <a:t>pod </a:t>
            </a:r>
            <a:r>
              <a:rPr lang="el-GR" dirty="0"/>
              <a:t>που παρουσιάζουν ροή πάνω από το όριο θα δρομολογηθούν βάσει </a:t>
            </a:r>
            <a:r>
              <a:rPr lang="en-US" dirty="0" err="1"/>
              <a:t>NetMARKS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Βέλος: Δεξιό 3">
            <a:extLst>
              <a:ext uri="{FF2B5EF4-FFF2-40B4-BE49-F238E27FC236}">
                <a16:creationId xmlns:a16="http://schemas.microsoft.com/office/drawing/2014/main" id="{B306BC29-A1DE-69E7-48DF-6A178EE3F64C}"/>
              </a:ext>
            </a:extLst>
          </p:cNvPr>
          <p:cNvSpPr/>
          <p:nvPr/>
        </p:nvSpPr>
        <p:spPr>
          <a:xfrm>
            <a:off x="5425362" y="1049046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68F45013-5367-9A8C-9981-6F88BFFB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69768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6EE1B5A-C9E0-4068-6037-A2497EBE3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Combined Algorithm</a:t>
            </a:r>
            <a:r>
              <a:rPr lang="el-GR"/>
              <a:t> (3/3)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338A3FF0-8DB3-187D-0115-FB696081792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l-GR" dirty="0"/>
                  <a:t>Δύο ακραίες περιπτώσεις του αλγόριθμου</a:t>
                </a:r>
              </a:p>
              <a:p>
                <a:pPr lvl="1"/>
                <a:r>
                  <a:rPr lang="el-GR" dirty="0"/>
                  <a:t> Όριό κοντά στο (ή) μηδέν (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/>
                  <a:t> </a:t>
                </a:r>
                <a:r>
                  <a:rPr lang="el-GR" dirty="0"/>
                  <a:t>της χαμηλότερης ροής)</a:t>
                </a:r>
                <a:r>
                  <a:rPr lang="en-US" dirty="0"/>
                  <a:t>                </a:t>
                </a:r>
                <a:r>
                  <a:rPr lang="en-US" dirty="0" err="1"/>
                  <a:t>NetMARKS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 </a:t>
                </a:r>
                <a:r>
                  <a:rPr lang="el-GR" dirty="0"/>
                  <a:t>Όριο πολύ μεγάλο (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l-GR" dirty="0"/>
                  <a:t> της μεγαλύτερης ροής) </a:t>
                </a:r>
                <a:r>
                  <a:rPr lang="en-US" dirty="0"/>
                  <a:t>               Bin Balancer</a:t>
                </a:r>
              </a:p>
              <a:p>
                <a:pPr lvl="1"/>
                <a:endParaRPr lang="en-US" dirty="0"/>
              </a:p>
              <a:p>
                <a:r>
                  <a:rPr lang="el-GR" b="1" dirty="0"/>
                  <a:t>Υψηλή πολυπλοκότητα </a:t>
                </a:r>
                <a:r>
                  <a:rPr lang="el-GR" dirty="0"/>
                  <a:t>λόγω </a:t>
                </a:r>
                <a:r>
                  <a:rPr lang="en-US" dirty="0"/>
                  <a:t>Bin Balancer</a:t>
                </a:r>
              </a:p>
              <a:p>
                <a:pPr lvl="1"/>
                <a:r>
                  <a:rPr lang="en-US" dirty="0"/>
                  <a:t> </a:t>
                </a:r>
                <a:r>
                  <a:rPr lang="el-GR" dirty="0"/>
                  <a:t>Νέο </a:t>
                </a:r>
                <a:r>
                  <a:rPr lang="en-US" dirty="0"/>
                  <a:t>pod	   </a:t>
                </a:r>
                <a:r>
                  <a:rPr lang="el-GR" dirty="0"/>
                  <a:t>νέος υπολογισμός μετρικών και </a:t>
                </a:r>
                <a:r>
                  <a:rPr lang="el-GR" dirty="0" err="1"/>
                  <a:t>επανεκτέλεση</a:t>
                </a:r>
                <a:r>
                  <a:rPr lang="el-GR" dirty="0"/>
                  <a:t> αλγόριθμου</a:t>
                </a:r>
                <a:r>
                  <a:rPr lang="en-US" dirty="0"/>
                  <a:t> </a:t>
                </a:r>
                <a:endParaRPr lang="el-GR" dirty="0"/>
              </a:p>
            </p:txBody>
          </p:sp>
        </mc:Choice>
        <mc:Fallback xmlns="">
          <p:sp>
            <p:nvSpPr>
              <p:cNvPr id="3" name="Θέση κειμένου 2">
                <a:extLst>
                  <a:ext uri="{FF2B5EF4-FFF2-40B4-BE49-F238E27FC236}">
                    <a16:creationId xmlns:a16="http://schemas.microsoft.com/office/drawing/2014/main" id="{338A3FF0-8DB3-187D-0115-FB69608179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956" t="-21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Βέλος: Δεξιό 3">
            <a:extLst>
              <a:ext uri="{FF2B5EF4-FFF2-40B4-BE49-F238E27FC236}">
                <a16:creationId xmlns:a16="http://schemas.microsoft.com/office/drawing/2014/main" id="{3DBF8121-AE7D-3184-13D2-7105CF292CF0}"/>
              </a:ext>
            </a:extLst>
          </p:cNvPr>
          <p:cNvSpPr/>
          <p:nvPr/>
        </p:nvSpPr>
        <p:spPr>
          <a:xfrm>
            <a:off x="8019272" y="1494458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   </a:t>
            </a:r>
          </a:p>
        </p:txBody>
      </p:sp>
      <p:sp>
        <p:nvSpPr>
          <p:cNvPr id="5" name="Βέλος: Δεξιό 4">
            <a:extLst>
              <a:ext uri="{FF2B5EF4-FFF2-40B4-BE49-F238E27FC236}">
                <a16:creationId xmlns:a16="http://schemas.microsoft.com/office/drawing/2014/main" id="{F1A43EDD-037C-12AD-82D3-D506392A33CD}"/>
              </a:ext>
            </a:extLst>
          </p:cNvPr>
          <p:cNvSpPr/>
          <p:nvPr/>
        </p:nvSpPr>
        <p:spPr>
          <a:xfrm>
            <a:off x="7132864" y="2256065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6" name="Βέλος: Δεξιό 5">
            <a:extLst>
              <a:ext uri="{FF2B5EF4-FFF2-40B4-BE49-F238E27FC236}">
                <a16:creationId xmlns:a16="http://schemas.microsoft.com/office/drawing/2014/main" id="{B7C8989B-1265-0FEC-1FE1-0EB0DBBD8DC5}"/>
              </a:ext>
            </a:extLst>
          </p:cNvPr>
          <p:cNvSpPr/>
          <p:nvPr/>
        </p:nvSpPr>
        <p:spPr>
          <a:xfrm>
            <a:off x="2489330" y="3556131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40F11E7-3D3F-EEE5-E87E-F9354D3A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37712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36946D2-9C40-AE9C-7AB3-4F50CC8F1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Θεωρητική σύγκριση αλγορίθμων</a:t>
            </a:r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2F5E2E9D-E361-5BC3-D93F-466390D039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082898"/>
              </p:ext>
            </p:extLst>
          </p:nvPr>
        </p:nvGraphicFramePr>
        <p:xfrm>
          <a:off x="352260" y="990600"/>
          <a:ext cx="11238311" cy="5421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026">
                  <a:extLst>
                    <a:ext uri="{9D8B030D-6E8A-4147-A177-3AD203B41FA5}">
                      <a16:colId xmlns:a16="http://schemas.microsoft.com/office/drawing/2014/main" val="2208697739"/>
                    </a:ext>
                  </a:extLst>
                </a:gridCol>
                <a:gridCol w="1756743">
                  <a:extLst>
                    <a:ext uri="{9D8B030D-6E8A-4147-A177-3AD203B41FA5}">
                      <a16:colId xmlns:a16="http://schemas.microsoft.com/office/drawing/2014/main" val="621412836"/>
                    </a:ext>
                  </a:extLst>
                </a:gridCol>
                <a:gridCol w="1798364">
                  <a:extLst>
                    <a:ext uri="{9D8B030D-6E8A-4147-A177-3AD203B41FA5}">
                      <a16:colId xmlns:a16="http://schemas.microsoft.com/office/drawing/2014/main" val="1360834110"/>
                    </a:ext>
                  </a:extLst>
                </a:gridCol>
                <a:gridCol w="1315472">
                  <a:extLst>
                    <a:ext uri="{9D8B030D-6E8A-4147-A177-3AD203B41FA5}">
                      <a16:colId xmlns:a16="http://schemas.microsoft.com/office/drawing/2014/main" val="3420653480"/>
                    </a:ext>
                  </a:extLst>
                </a:gridCol>
                <a:gridCol w="1540752">
                  <a:extLst>
                    <a:ext uri="{9D8B030D-6E8A-4147-A177-3AD203B41FA5}">
                      <a16:colId xmlns:a16="http://schemas.microsoft.com/office/drawing/2014/main" val="350147678"/>
                    </a:ext>
                  </a:extLst>
                </a:gridCol>
                <a:gridCol w="1127803">
                  <a:extLst>
                    <a:ext uri="{9D8B030D-6E8A-4147-A177-3AD203B41FA5}">
                      <a16:colId xmlns:a16="http://schemas.microsoft.com/office/drawing/2014/main" val="1070890130"/>
                    </a:ext>
                  </a:extLst>
                </a:gridCol>
                <a:gridCol w="1409602">
                  <a:extLst>
                    <a:ext uri="{9D8B030D-6E8A-4147-A177-3AD203B41FA5}">
                      <a16:colId xmlns:a16="http://schemas.microsoft.com/office/drawing/2014/main" val="3508892550"/>
                    </a:ext>
                  </a:extLst>
                </a:gridCol>
                <a:gridCol w="1335549">
                  <a:extLst>
                    <a:ext uri="{9D8B030D-6E8A-4147-A177-3AD203B41FA5}">
                      <a16:colId xmlns:a16="http://schemas.microsoft.com/office/drawing/2014/main" val="3341747404"/>
                    </a:ext>
                  </a:extLst>
                </a:gridCol>
              </a:tblGrid>
              <a:tr h="4498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Scheduler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err="1">
                          <a:effectLst/>
                        </a:rPr>
                        <a:t>Χρονική</a:t>
                      </a:r>
                      <a:r>
                        <a:rPr lang="en-US" sz="1200" u="none" strike="noStrike">
                          <a:effectLst/>
                        </a:rPr>
                        <a:t> π</a:t>
                      </a:r>
                      <a:r>
                        <a:rPr lang="en-US" sz="1200" u="none" strike="noStrike" err="1">
                          <a:effectLst/>
                        </a:rPr>
                        <a:t>ολυ</a:t>
                      </a:r>
                      <a:r>
                        <a:rPr lang="en-US" sz="1200" u="none" strike="noStrike">
                          <a:effectLst/>
                        </a:rPr>
                        <a:t>πλοκότητα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Mετρική βαθμολόγησης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Απαιτεί αρχική κατανομή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 err="1">
                          <a:effectLst/>
                        </a:rPr>
                        <a:t>Επανεκτέλεση</a:t>
                      </a:r>
                      <a:r>
                        <a:rPr lang="el-GR" sz="1200" u="none" strike="noStrike">
                          <a:effectLst/>
                        </a:rPr>
                        <a:t> για όλα τα </a:t>
                      </a:r>
                      <a:r>
                        <a:rPr lang="en-US" sz="1200" u="none" strike="noStrike">
                          <a:effectLst/>
                        </a:rPr>
                        <a:t>pods </a:t>
                      </a:r>
                      <a:r>
                        <a:rPr lang="el-GR" sz="1200" u="none" strike="noStrike">
                          <a:effectLst/>
                        </a:rPr>
                        <a:t>με προσθήκη νέου?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Βέλτιστη λύση (συνολικά)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err="1">
                          <a:effectLst/>
                        </a:rPr>
                        <a:t>Εργ</a:t>
                      </a:r>
                      <a:r>
                        <a:rPr lang="en-US" sz="1200" u="none" strike="noStrike">
                          <a:effectLst/>
                        </a:rPr>
                        <a:t>αλεία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Αρχικές μετρικές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8912620"/>
                  </a:ext>
                </a:extLst>
              </a:tr>
              <a:tr h="816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default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υψηλή για μεγάλο αριθμό </a:t>
                      </a:r>
                      <a:r>
                        <a:rPr lang="en-US" sz="1200" u="none" strike="noStrike">
                          <a:effectLst/>
                        </a:rPr>
                        <a:t>Nodes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πόροι cluster, σχέση με άλλα Pods κλπ.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err="1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err="1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Kubernetes API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41390420"/>
                  </a:ext>
                </a:extLst>
              </a:tr>
              <a:tr h="1216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NetMARKS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π</a:t>
                      </a:r>
                      <a:r>
                        <a:rPr lang="en-US" sz="1200" u="none" strike="noStrike" err="1">
                          <a:effectLst/>
                        </a:rPr>
                        <a:t>ολυωνυμική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flow μεταξύ των apps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err="1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Istio, Prometheus, Kubernetes API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49632901"/>
                  </a:ext>
                </a:extLst>
              </a:tr>
              <a:tr h="1216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Bin Balancer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εκθετική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200" u="none" strike="noStrike">
                          <a:effectLst/>
                        </a:rPr>
                        <a:t>κόστος σε πόρους CPU, RAM και PV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err="1">
                          <a:effectLst/>
                        </a:rPr>
                        <a:t>OpenCost</a:t>
                      </a:r>
                      <a:r>
                        <a:rPr lang="en-US" sz="1200" u="none" strike="noStrike">
                          <a:effectLst/>
                        </a:rPr>
                        <a:t>, Prometheus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64092553"/>
                  </a:ext>
                </a:extLst>
              </a:tr>
              <a:tr h="16161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combined</a:t>
                      </a:r>
                      <a:endParaRPr lang="el-GR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εκθετική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flow και κόστος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όχι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Istio, </a:t>
                      </a:r>
                      <a:r>
                        <a:rPr lang="en-US" sz="1200" u="none" strike="noStrike" err="1">
                          <a:effectLst/>
                        </a:rPr>
                        <a:t>OpenCost</a:t>
                      </a:r>
                      <a:r>
                        <a:rPr lang="en-US" sz="1200" u="none" strike="noStrike">
                          <a:effectLst/>
                        </a:rPr>
                        <a:t>, Prometheus, Kubernetes API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ναι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4236188"/>
                  </a:ext>
                </a:extLst>
              </a:tr>
            </a:tbl>
          </a:graphicData>
        </a:graphic>
      </p:graphicFrame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23A779AC-6A6F-50FB-6C2F-0BC852DC7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127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343A437-5D80-F23A-C0BE-87B8E376B3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Περιγραφή συστήματος</a:t>
            </a:r>
            <a:br>
              <a:rPr lang="el-GR"/>
            </a:b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F36E569-4BB0-F5A9-FF78-CE13B2DCC6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05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7074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30C0348-7476-B041-2595-D40A79FE0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Δομή </a:t>
            </a:r>
            <a:r>
              <a:rPr lang="en-US"/>
              <a:t>Cluster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CC12829-147E-CBEC-CC98-CD92CC3370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/>
              <a:t>Αποτελείται από 4 εικονικές μηχανές</a:t>
            </a:r>
          </a:p>
          <a:p>
            <a:pPr lvl="1"/>
            <a:r>
              <a:rPr lang="el-GR" dirty="0"/>
              <a:t> Υπολογιστική ισχύς: 2 </a:t>
            </a:r>
            <a:r>
              <a:rPr lang="en-US" dirty="0"/>
              <a:t>V-CPUs</a:t>
            </a:r>
          </a:p>
          <a:p>
            <a:pPr lvl="1"/>
            <a:r>
              <a:rPr lang="en-US" dirty="0"/>
              <a:t> </a:t>
            </a:r>
            <a:r>
              <a:rPr lang="el-GR" dirty="0"/>
              <a:t>Μνήμη: 4 </a:t>
            </a:r>
            <a:r>
              <a:rPr lang="en-US" dirty="0"/>
              <a:t>GB RAM</a:t>
            </a:r>
          </a:p>
          <a:p>
            <a:pPr lvl="1"/>
            <a:r>
              <a:rPr lang="en-US" dirty="0"/>
              <a:t> </a:t>
            </a:r>
            <a:r>
              <a:rPr lang="el-GR" dirty="0"/>
              <a:t>Αποθηκευτικός χώρος: 20 </a:t>
            </a:r>
            <a:r>
              <a:rPr lang="en-US" dirty="0"/>
              <a:t>GB storage</a:t>
            </a:r>
          </a:p>
          <a:p>
            <a:pPr lvl="1"/>
            <a:r>
              <a:rPr lang="en-US" dirty="0"/>
              <a:t> OS: Linux Ubuntu 22.04</a:t>
            </a:r>
          </a:p>
          <a:p>
            <a:pPr lvl="1"/>
            <a:endParaRPr lang="en-US" dirty="0"/>
          </a:p>
          <a:p>
            <a:r>
              <a:rPr lang="el-GR" dirty="0"/>
              <a:t>Υλοποίηση μέσω </a:t>
            </a:r>
            <a:r>
              <a:rPr lang="en-US" dirty="0"/>
              <a:t>microk8s [1</a:t>
            </a:r>
            <a:r>
              <a:rPr lang="el-GR" dirty="0"/>
              <a:t>5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 lightweight </a:t>
            </a:r>
            <a:r>
              <a:rPr lang="el-GR" dirty="0"/>
              <a:t>έκδοση του </a:t>
            </a:r>
            <a:r>
              <a:rPr lang="en-US" dirty="0"/>
              <a:t>Kubernetes</a:t>
            </a:r>
          </a:p>
          <a:p>
            <a:pPr lvl="1"/>
            <a:endParaRPr lang="en-US" dirty="0"/>
          </a:p>
          <a:p>
            <a:r>
              <a:rPr lang="el-GR" dirty="0"/>
              <a:t>Ένα </a:t>
            </a:r>
            <a:r>
              <a:rPr lang="en-US" dirty="0"/>
              <a:t>node </a:t>
            </a:r>
            <a:r>
              <a:rPr lang="el-GR" dirty="0"/>
              <a:t>ως </a:t>
            </a:r>
            <a:r>
              <a:rPr lang="en-US" dirty="0"/>
              <a:t>control-plane</a:t>
            </a:r>
          </a:p>
          <a:p>
            <a:pPr lvl="1"/>
            <a:r>
              <a:rPr lang="en-US" dirty="0"/>
              <a:t> </a:t>
            </a:r>
            <a:r>
              <a:rPr lang="el-GR" dirty="0"/>
              <a:t>Αποκλεισμός από </a:t>
            </a:r>
            <a:r>
              <a:rPr lang="en-US" dirty="0"/>
              <a:t>scheduling </a:t>
            </a:r>
            <a:r>
              <a:rPr lang="el-GR" dirty="0"/>
              <a:t>εφαρμογής λόγω υψηλού φόρτου εργασίας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88E2E4-C36B-2F12-7164-5469A4698E65}"/>
              </a:ext>
            </a:extLst>
          </p:cNvPr>
          <p:cNvSpPr txBox="1"/>
          <p:nvPr/>
        </p:nvSpPr>
        <p:spPr>
          <a:xfrm>
            <a:off x="352260" y="6230938"/>
            <a:ext cx="68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[1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5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Sebastian Bohm, Guido Wirtz. Profiling Lightweight Container Platforms: MicroK8s and K3s in Comparison to Kubernetes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25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February 2021.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https://ceur-ws.org/Vol-2839/paper11.pdf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7AEF0946-5EAA-0936-6746-5D33EF598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2672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84D1F8C-885B-F48F-1816-B2A447727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Stan’s Robot Shop [1</a:t>
            </a:r>
            <a:r>
              <a:rPr lang="el-GR" dirty="0"/>
              <a:t>6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E83F683-4129-9273-7531-9AA71CD3BE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6" y="1035050"/>
            <a:ext cx="5105400" cy="5195888"/>
          </a:xfrm>
        </p:spPr>
        <p:txBody>
          <a:bodyPr>
            <a:normAutofit/>
          </a:bodyPr>
          <a:lstStyle/>
          <a:p>
            <a:r>
              <a:rPr lang="en-US" dirty="0"/>
              <a:t>Open source </a:t>
            </a:r>
            <a:r>
              <a:rPr lang="el-GR" b="1" dirty="0"/>
              <a:t>δειγματική εφαρμογή</a:t>
            </a:r>
            <a:r>
              <a:rPr lang="el-GR" dirty="0"/>
              <a:t> με αρχιτεκτονική </a:t>
            </a:r>
            <a:r>
              <a:rPr lang="en-US" dirty="0"/>
              <a:t>microservices</a:t>
            </a:r>
            <a:endParaRPr lang="el-GR" dirty="0"/>
          </a:p>
          <a:p>
            <a:pPr lvl="1"/>
            <a:r>
              <a:rPr lang="el-GR" dirty="0"/>
              <a:t> </a:t>
            </a:r>
            <a:r>
              <a:rPr lang="en-US" dirty="0"/>
              <a:t>Microservices </a:t>
            </a:r>
            <a:r>
              <a:rPr lang="el-GR" dirty="0"/>
              <a:t>με διαφορετικές απαιτήσεις σε πόρους</a:t>
            </a:r>
            <a:endParaRPr lang="en-US" dirty="0"/>
          </a:p>
          <a:p>
            <a:r>
              <a:rPr lang="el-GR" dirty="0"/>
              <a:t>Ιστοσελίδα αγοράς και βαθμολογίας προϊόντων </a:t>
            </a:r>
            <a:endParaRPr lang="en-US" dirty="0"/>
          </a:p>
          <a:p>
            <a:pPr lvl="1"/>
            <a:endParaRPr lang="en-US" dirty="0"/>
          </a:p>
          <a:p>
            <a:r>
              <a:rPr lang="el-GR" dirty="0"/>
              <a:t>Προσαρμογή στο </a:t>
            </a:r>
            <a:r>
              <a:rPr lang="en-US" dirty="0"/>
              <a:t>Prometheus, Open Cost </a:t>
            </a:r>
            <a:r>
              <a:rPr lang="el-GR" dirty="0"/>
              <a:t>και </a:t>
            </a:r>
            <a:r>
              <a:rPr lang="en-US" dirty="0"/>
              <a:t>Istio</a:t>
            </a:r>
            <a:endParaRPr lang="el-GR" dirty="0"/>
          </a:p>
          <a:p>
            <a:endParaRPr lang="el-GR" dirty="0"/>
          </a:p>
          <a:p>
            <a:endParaRPr lang="en-US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BAE9F458-FBBB-A7CA-3915-9AB6DF81A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001" y="4176349"/>
            <a:ext cx="5280660" cy="2393950"/>
          </a:xfrm>
          <a:prstGeom prst="rect">
            <a:avLst/>
          </a:prstGeom>
        </p:spPr>
      </p:pic>
      <p:pic>
        <p:nvPicPr>
          <p:cNvPr id="5" name="Εικόνα 4" descr="Εικόνα που περιέχει κείμενο, διάγραμμα, Σχέδιο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BACF2727-EFFF-6767-D453-A0856275DE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001" y="892129"/>
            <a:ext cx="5280660" cy="32842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DD50A7-8FBD-8FB6-C524-C50BDF9CB13E}"/>
              </a:ext>
            </a:extLst>
          </p:cNvPr>
          <p:cNvSpPr txBox="1"/>
          <p:nvPr/>
        </p:nvSpPr>
        <p:spPr>
          <a:xfrm>
            <a:off x="352261" y="6092602"/>
            <a:ext cx="510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[1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6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] Stan’s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Robot-</a:t>
            </a:r>
            <a:r>
              <a:rPr lang="el-GR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Shop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5"/>
              </a:rPr>
              <a:t>https://github.com/instana/robot-shop</a:t>
            </a:r>
            <a:r>
              <a:rPr lang="el-GR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5C9A5751-045E-EBF3-BEDD-352C31DA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27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Εισαγωγή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l-GR" err="1"/>
              <a:t>To</a:t>
            </a:r>
            <a:r>
              <a:rPr lang="el-GR"/>
              <a:t> </a:t>
            </a:r>
            <a:r>
              <a:rPr lang="el-GR" err="1"/>
              <a:t>Kubernetes</a:t>
            </a:r>
            <a:r>
              <a:rPr lang="el-GR"/>
              <a:t> αποτελεί ισχυρό εργαλείο για τη </a:t>
            </a:r>
            <a:r>
              <a:rPr lang="el-GR" b="1"/>
              <a:t>διαχείριση εφαρμογών τοπικά και στο cloud</a:t>
            </a:r>
          </a:p>
          <a:p>
            <a:endParaRPr lang="el-GR"/>
          </a:p>
          <a:p>
            <a:r>
              <a:rPr lang="el-GR"/>
              <a:t>Παρέχει υψηλή </a:t>
            </a:r>
            <a:r>
              <a:rPr lang="el-GR" b="1"/>
              <a:t>αυτοματοποίηση στην κλιμάκωση </a:t>
            </a:r>
            <a:r>
              <a:rPr lang="el-GR"/>
              <a:t>και διατίθεται μέσω άδειας ανοιχτού κώδικα</a:t>
            </a:r>
          </a:p>
          <a:p>
            <a:pPr lvl="1"/>
            <a:r>
              <a:rPr lang="el-GR"/>
              <a:t> Παρουσιάζει συνεχής ανάπτυξη και δημοσίευση νέων επεκτάσεων</a:t>
            </a:r>
          </a:p>
          <a:p>
            <a:endParaRPr lang="el-GR"/>
          </a:p>
          <a:p>
            <a:r>
              <a:rPr lang="el-GR"/>
              <a:t>Οι συνεχώς </a:t>
            </a:r>
            <a:r>
              <a:rPr lang="el-GR" b="1"/>
              <a:t>αυξανόμενες ανάγκες για κλιμάκωση και αυτοματοποίηση </a:t>
            </a:r>
            <a:r>
              <a:rPr lang="el-GR"/>
              <a:t>προσφέρουν ένα μεγάλο πεδίο έρευνας και ανοικτών ζητημάτων</a:t>
            </a:r>
          </a:p>
          <a:p>
            <a:endParaRPr lang="el-GR"/>
          </a:p>
          <a:p>
            <a:r>
              <a:rPr lang="el-GR"/>
              <a:t>Η δρομολόγηση (scheduling) των εφαρμογών στους ‘καταλληλότερους’ κόμβους-έργατες αποτελεί ένα απο τα σημαντικότερα πεδία μελέτης.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72514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7081CB0-44A6-7FE4-6FAE-E80D7465E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 </a:t>
            </a:r>
            <a:r>
              <a:rPr lang="el-GR"/>
              <a:t>διαδικασία</a:t>
            </a:r>
            <a:r>
              <a:rPr lang="en-US"/>
              <a:t> scheduling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1C8CA26-9A7C-D3D6-B6A0-6A0CA198A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Επιλέχθηκε να μην γίνει τροποποίηση των </a:t>
            </a:r>
            <a:r>
              <a:rPr lang="en-US"/>
              <a:t>plugins</a:t>
            </a:r>
            <a:endParaRPr lang="el-GR"/>
          </a:p>
          <a:p>
            <a:pPr lvl="1"/>
            <a:r>
              <a:rPr lang="el-GR"/>
              <a:t> </a:t>
            </a:r>
            <a:r>
              <a:rPr lang="en-US"/>
              <a:t>Naïve </a:t>
            </a:r>
            <a:r>
              <a:rPr lang="el-GR"/>
              <a:t>εναλλακτική για αλγοριθμική μελέτη</a:t>
            </a:r>
          </a:p>
          <a:p>
            <a:pPr lvl="1"/>
            <a:endParaRPr lang="el-GR"/>
          </a:p>
          <a:p>
            <a:r>
              <a:rPr lang="el-GR"/>
              <a:t>Όλα τα </a:t>
            </a:r>
            <a:r>
              <a:rPr lang="en-US"/>
              <a:t>Nodes </a:t>
            </a:r>
            <a:r>
              <a:rPr lang="el-GR" b="1"/>
              <a:t>θεωρούνται ικανά </a:t>
            </a:r>
            <a:r>
              <a:rPr lang="el-GR"/>
              <a:t>για </a:t>
            </a:r>
            <a:r>
              <a:rPr lang="en-US"/>
              <a:t>scheduling</a:t>
            </a:r>
          </a:p>
          <a:p>
            <a:endParaRPr lang="en-US"/>
          </a:p>
          <a:p>
            <a:r>
              <a:rPr lang="el-GR"/>
              <a:t>Παραγωγή κατανομής </a:t>
            </a:r>
            <a:r>
              <a:rPr lang="en-US"/>
              <a:t>scheduling </a:t>
            </a:r>
            <a:r>
              <a:rPr lang="el-GR"/>
              <a:t>σε αρχείο JSON μέσω P</a:t>
            </a:r>
            <a:r>
              <a:rPr lang="en-US" err="1"/>
              <a:t>ython</a:t>
            </a:r>
          </a:p>
          <a:p>
            <a:endParaRPr lang="en-US"/>
          </a:p>
          <a:p>
            <a:r>
              <a:rPr lang="en-US"/>
              <a:t>Binding </a:t>
            </a:r>
            <a:r>
              <a:rPr lang="el-GR"/>
              <a:t>μέσω P</a:t>
            </a:r>
            <a:r>
              <a:rPr lang="en-US"/>
              <a:t>ython script</a:t>
            </a:r>
          </a:p>
          <a:p>
            <a:endParaRPr lang="en-US"/>
          </a:p>
          <a:p>
            <a:r>
              <a:rPr lang="en-US"/>
              <a:t> </a:t>
            </a:r>
            <a:r>
              <a:rPr lang="el-GR"/>
              <a:t>Για μελλοντική χρήση </a:t>
            </a:r>
            <a:r>
              <a:rPr lang="el-GR" b="1"/>
              <a:t>κρίνεται αναγκαία </a:t>
            </a:r>
            <a:r>
              <a:rPr lang="el-GR"/>
              <a:t>η υλοποίηση </a:t>
            </a:r>
            <a:r>
              <a:rPr lang="en-US"/>
              <a:t>plugins</a:t>
            </a:r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5DECDB0-6A22-9620-6EC9-3C68137E6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29199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FEE8B05-69A1-E0B9-B1F1-DD608169B3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Διαδικασία δοκιμών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0C7C70F-38E6-FD53-0835-8ED3384BA5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06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362266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635CB47-C3B1-3EB0-2BB3-BA83B182A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Διαδικασία δοκιμών (1/2)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ED02B47-B753-6D8B-E74F-51D33DC26C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/>
              <a:t>Μέσω </a:t>
            </a:r>
            <a:r>
              <a:rPr lang="en-US" dirty="0"/>
              <a:t>load deployment </a:t>
            </a:r>
            <a:r>
              <a:rPr lang="el-GR" dirty="0"/>
              <a:t>που παρέχει το </a:t>
            </a:r>
            <a:r>
              <a:rPr lang="en-US" dirty="0"/>
              <a:t>robot-shop</a:t>
            </a:r>
          </a:p>
          <a:p>
            <a:pPr lvl="1"/>
            <a:r>
              <a:rPr lang="en-US" dirty="0"/>
              <a:t> </a:t>
            </a:r>
            <a:r>
              <a:rPr lang="el-GR" dirty="0"/>
              <a:t>Χρήση του </a:t>
            </a:r>
            <a:r>
              <a:rPr lang="en-US" dirty="0"/>
              <a:t>locust</a:t>
            </a:r>
            <a:r>
              <a:rPr lang="el-GR" dirty="0"/>
              <a:t> (υλοποίηση </a:t>
            </a:r>
            <a:r>
              <a:rPr lang="en-US" dirty="0"/>
              <a:t>stress test</a:t>
            </a:r>
            <a:r>
              <a:rPr lang="el-GR" dirty="0"/>
              <a:t> μέσω </a:t>
            </a:r>
            <a:r>
              <a:rPr lang="en-US" dirty="0"/>
              <a:t>Python script)</a:t>
            </a:r>
          </a:p>
          <a:p>
            <a:pPr lvl="1"/>
            <a:endParaRPr lang="en-US" dirty="0"/>
          </a:p>
          <a:p>
            <a:r>
              <a:rPr lang="en-US" dirty="0"/>
              <a:t>24 </a:t>
            </a:r>
            <a:r>
              <a:rPr lang="el-GR" dirty="0"/>
              <a:t>δοκιμές των 20 λεπτών μέσω </a:t>
            </a:r>
            <a:r>
              <a:rPr lang="en-US" dirty="0"/>
              <a:t>bash script</a:t>
            </a:r>
          </a:p>
          <a:p>
            <a:endParaRPr lang="en-US" dirty="0"/>
          </a:p>
          <a:p>
            <a:r>
              <a:rPr lang="el-GR" dirty="0"/>
              <a:t>Υπολογισμός απαραίτητων μετρικών μια φόρα</a:t>
            </a:r>
          </a:p>
          <a:p>
            <a:pPr lvl="1"/>
            <a:r>
              <a:rPr lang="el-GR" dirty="0"/>
              <a:t> Χρήση τους σε όλες τις δοκιμές</a:t>
            </a:r>
          </a:p>
          <a:p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DD5571A-C486-374C-9F4A-83A9909CF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85244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8D1FFE-DF92-FC1F-FBF9-0CE7608F5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Διαδικασία δοκιμών (2/2)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797E7C7-801E-16C7-5799-BAFEB1E664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49"/>
            <a:ext cx="11477625" cy="5533701"/>
          </a:xfrm>
        </p:spPr>
        <p:txBody>
          <a:bodyPr>
            <a:normAutofit lnSpcReduction="10000"/>
          </a:bodyPr>
          <a:lstStyle/>
          <a:p>
            <a:r>
              <a:rPr lang="en-US"/>
              <a:t>Default scheduler</a:t>
            </a:r>
          </a:p>
          <a:p>
            <a:pPr lvl="1"/>
            <a:r>
              <a:rPr lang="en-US"/>
              <a:t> 24 </a:t>
            </a:r>
            <a:r>
              <a:rPr lang="el-GR"/>
              <a:t>δοκιμές </a:t>
            </a:r>
          </a:p>
          <a:p>
            <a:pPr lvl="1"/>
            <a:endParaRPr lang="el-GR"/>
          </a:p>
          <a:p>
            <a:r>
              <a:rPr lang="en-US" err="1"/>
              <a:t>NetMARKS</a:t>
            </a:r>
            <a:endParaRPr lang="en-US"/>
          </a:p>
          <a:p>
            <a:pPr lvl="1"/>
            <a:r>
              <a:rPr lang="en-US"/>
              <a:t> 24 </a:t>
            </a:r>
            <a:r>
              <a:rPr lang="el-GR"/>
              <a:t>δοκιμές με διαφορετική αρχική κατανομή</a:t>
            </a:r>
          </a:p>
          <a:p>
            <a:pPr lvl="1"/>
            <a:r>
              <a:rPr lang="el-GR"/>
              <a:t> Επιλογή καλύτερης και εκτέλεση 24 δοκιμών σε αυτή</a:t>
            </a:r>
          </a:p>
          <a:p>
            <a:pPr lvl="1"/>
            <a:endParaRPr lang="el-GR"/>
          </a:p>
          <a:p>
            <a:r>
              <a:rPr lang="en-US"/>
              <a:t>Bin Balancer</a:t>
            </a:r>
          </a:p>
          <a:p>
            <a:pPr lvl="1"/>
            <a:r>
              <a:rPr lang="en-US"/>
              <a:t> 24 </a:t>
            </a:r>
            <a:r>
              <a:rPr lang="el-GR"/>
              <a:t>δοκιμές</a:t>
            </a:r>
          </a:p>
          <a:p>
            <a:pPr lvl="1"/>
            <a:endParaRPr lang="el-GR"/>
          </a:p>
          <a:p>
            <a:r>
              <a:rPr lang="en-US"/>
              <a:t>Combined</a:t>
            </a:r>
          </a:p>
          <a:p>
            <a:pPr lvl="1"/>
            <a:r>
              <a:rPr lang="en-US"/>
              <a:t> 10 </a:t>
            </a:r>
            <a:r>
              <a:rPr lang="el-GR"/>
              <a:t>δοκιμές με διαφορετικό όριο</a:t>
            </a:r>
          </a:p>
          <a:p>
            <a:pPr lvl="1"/>
            <a:r>
              <a:rPr lang="el-GR"/>
              <a:t> Επιλογή ορίου </a:t>
            </a:r>
            <a:r>
              <a:rPr lang="en-US"/>
              <a:t>(70% </a:t>
            </a:r>
            <a:r>
              <a:rPr lang="el-GR"/>
              <a:t>των εφαρμογών</a:t>
            </a:r>
            <a:r>
              <a:rPr lang="en-US"/>
              <a:t>)</a:t>
            </a:r>
            <a:r>
              <a:rPr lang="el-GR"/>
              <a:t> και 24 δοκιμές με αυτό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86F9DD5-DC20-F523-A251-07662506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24040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638969E-A647-3B6F-C81E-F40A91FFF8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Αποτελέσματα Δοκιμών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C742438-8D75-0C12-590C-01D682AA98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/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30467231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65557A8-5839-36C0-4CB3-DAD48FCE6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Αποτελέσματα – </a:t>
            </a:r>
            <a:r>
              <a:rPr lang="en-US"/>
              <a:t>response time </a:t>
            </a:r>
            <a:r>
              <a:rPr lang="el-GR"/>
              <a:t>εφαρμογής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AB98A091-8965-F58F-AAE3-6A4BAB01E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0" y="1202239"/>
            <a:ext cx="6482014" cy="486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D93C92A4-8E13-36B5-4C57-70E9012A6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446702"/>
            <a:ext cx="6648512" cy="1964595"/>
          </a:xfrm>
          <a:prstGeom prst="rect">
            <a:avLst/>
          </a:prstGeo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201FB5B3-7CEC-B746-9291-0B830DF90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45</a:t>
            </a:fld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7E6153-4027-3DEB-55DE-39F5B314174C}"/>
              </a:ext>
            </a:extLst>
          </p:cNvPr>
          <p:cNvSpPr txBox="1"/>
          <p:nvPr/>
        </p:nvSpPr>
        <p:spPr>
          <a:xfrm>
            <a:off x="8072560" y="3151999"/>
            <a:ext cx="147710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/>
              <a:t>-</a:t>
            </a:r>
            <a:endParaRPr lang="el-GR" sz="1200" b="1"/>
          </a:p>
        </p:txBody>
      </p:sp>
    </p:spTree>
    <p:extLst>
      <p:ext uri="{BB962C8B-B14F-4D97-AF65-F5344CB8AC3E}">
        <p14:creationId xmlns:p14="http://schemas.microsoft.com/office/powerpoint/2010/main" val="16982955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9045F01-ED77-48FE-C756-53CEC7848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/>
              <a:t>Αποτελέσματα – </a:t>
            </a:r>
            <a:r>
              <a:rPr lang="en-US"/>
              <a:t>response time</a:t>
            </a:r>
            <a:r>
              <a:rPr lang="el-GR"/>
              <a:t> κάθε </a:t>
            </a:r>
            <a:r>
              <a:rPr lang="en-US"/>
              <a:t>application (1/2)</a:t>
            </a:r>
            <a:r>
              <a:rPr lang="el-GR"/>
              <a:t> 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A35A057B-C538-3BEA-03D6-1E1F99584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1" y="866781"/>
            <a:ext cx="3757813" cy="2818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E60CE3DF-B25C-C045-90A3-060749B406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689" y="3429000"/>
            <a:ext cx="3758584" cy="2818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CECDB24D-3D83-7D0F-E8CB-674979848B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887" y="866781"/>
            <a:ext cx="3757813" cy="28186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FD16434C-EC53-5262-C3E8-DD45CAE6F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78670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365CE1B-F9A1-30C6-7675-3DB8538E6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Αποτελέσματα – </a:t>
            </a:r>
            <a:r>
              <a:rPr lang="en-US"/>
              <a:t>response time</a:t>
            </a:r>
            <a:r>
              <a:rPr lang="el-GR"/>
              <a:t> κάθε </a:t>
            </a:r>
            <a:r>
              <a:rPr lang="en-US"/>
              <a:t>application</a:t>
            </a:r>
            <a:r>
              <a:rPr lang="el-GR"/>
              <a:t> </a:t>
            </a:r>
            <a:r>
              <a:rPr lang="en-US"/>
              <a:t> (2/2)</a:t>
            </a:r>
            <a:endParaRPr lang="el-GR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22DEB9EC-C582-486E-F3E0-960B03D4B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627" y="875103"/>
            <a:ext cx="3757813" cy="2818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407DD453-9561-E037-FEAB-C6D8CF17C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626" y="3784713"/>
            <a:ext cx="3757813" cy="281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8279624E-1D55-DCDB-BAA6-9889D4D4C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562" y="874538"/>
            <a:ext cx="3758180" cy="2818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id="{B4197172-3F06-CE80-BCA4-036383AE79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953" y="3784713"/>
            <a:ext cx="3758421" cy="28188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9C809AF6-EC2C-AD99-93D3-2E75A268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21940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15C1F2B-1E00-134E-AB33-543A39D7A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Αποτελέσματα – Μέσο </a:t>
            </a:r>
            <a:r>
              <a:rPr lang="en-US"/>
              <a:t>Cost Balance Nodes</a:t>
            </a:r>
            <a:endParaRPr lang="el-GR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FB59E10B-6C53-10DA-3C77-1578332DE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0" y="1145220"/>
            <a:ext cx="6648615" cy="4986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FDAF672F-220C-A02A-EFFD-D17E0E115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51175"/>
            <a:ext cx="6208434" cy="1755649"/>
          </a:xfrm>
          <a:prstGeom prst="rect">
            <a:avLst/>
          </a:prstGeo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A13E53B3-9FA9-8AB4-FCF4-1E6D378BD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48</a:t>
            </a:fld>
            <a:endParaRPr lang="el-GR"/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4B7122D5-4880-AD3E-0F78-1DBD3781E52E}"/>
              </a:ext>
            </a:extLst>
          </p:cNvPr>
          <p:cNvSpPr/>
          <p:nvPr/>
        </p:nvSpPr>
        <p:spPr>
          <a:xfrm>
            <a:off x="442127" y="3044650"/>
            <a:ext cx="199588" cy="261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460057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82CEA8A-6B64-1DCD-E830-EDD0BF0861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Συμπεράσματα και μελλοντικές προτάσεις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E167445-7DFD-81DE-1E7E-F8B7FA0BD1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08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0004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Περιγραφή προβλήματος </a:t>
            </a:r>
            <a:r>
              <a:rPr lang="en-US"/>
              <a:t>Scheduling [1]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11656073" cy="51958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Η βέλτιστη λύση </a:t>
            </a:r>
            <a:r>
              <a:rPr lang="el-GR" b="1"/>
              <a:t>δεν μπορεί να βρεθεί σε πολυωνυμικό χρόνο</a:t>
            </a:r>
          </a:p>
          <a:p>
            <a:endParaRPr lang="el-GR"/>
          </a:p>
          <a:p>
            <a:r>
              <a:rPr lang="el-GR"/>
              <a:t>Εξαρτάται από μεγάλο πλήθος παραγόντων</a:t>
            </a:r>
          </a:p>
          <a:p>
            <a:pPr lvl="1"/>
            <a:r>
              <a:rPr lang="el-GR"/>
              <a:t> Μπορεί να περιοριστεί σε συγκεκριμένα κριτήρια</a:t>
            </a:r>
          </a:p>
          <a:p>
            <a:endParaRPr lang="el-GR"/>
          </a:p>
          <a:p>
            <a:r>
              <a:rPr lang="el-GR"/>
              <a:t>Ανάλογα τη φύση της εφαρμογής </a:t>
            </a:r>
            <a:r>
              <a:rPr lang="el-GR" b="1"/>
              <a:t>μπορεί να μελετηθεί ικανοποιητικά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5</a:t>
            </a:fld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CBC712-DF7D-876F-8454-6917DD3716F4}"/>
              </a:ext>
            </a:extLst>
          </p:cNvPr>
          <p:cNvSpPr txBox="1"/>
          <p:nvPr/>
        </p:nvSpPr>
        <p:spPr>
          <a:xfrm>
            <a:off x="352259" y="6230938"/>
            <a:ext cx="68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[1] Carrion, Carmen. Kubernetes Scheduling: Taxonomy, ongoing issues and challenges. 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https://doi.org/10.1145/3539606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84303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F1AD5DB-9DAC-D443-AB13-71E502804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Συμπεράσματα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6719217-6F36-02E2-8FC3-FFCF6F6E8C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err="1"/>
              <a:t>NetMARKS</a:t>
            </a:r>
            <a:r>
              <a:rPr lang="el-GR"/>
              <a:t>:</a:t>
            </a:r>
          </a:p>
          <a:p>
            <a:pPr lvl="1"/>
            <a:r>
              <a:rPr lang="el-GR"/>
              <a:t> </a:t>
            </a:r>
            <a:r>
              <a:rPr lang="el-GR">
                <a:solidFill>
                  <a:schemeClr val="accent5">
                    <a:lumMod val="75000"/>
                  </a:schemeClr>
                </a:solidFill>
              </a:rPr>
              <a:t>Καλύτερο </a:t>
            </a:r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response time</a:t>
            </a:r>
          </a:p>
          <a:p>
            <a:pPr lvl="1"/>
            <a:r>
              <a:rPr lang="en-US"/>
              <a:t> </a:t>
            </a:r>
            <a:r>
              <a:rPr lang="el-GR">
                <a:solidFill>
                  <a:srgbClr val="FF0000"/>
                </a:solidFill>
              </a:rPr>
              <a:t>Κακή ισορροπία κόστους </a:t>
            </a:r>
          </a:p>
          <a:p>
            <a:pPr lvl="1"/>
            <a:r>
              <a:rPr lang="el-GR"/>
              <a:t> Καλή βελτίωση σε </a:t>
            </a:r>
            <a:r>
              <a:rPr lang="en-US"/>
              <a:t>applications-pods </a:t>
            </a:r>
            <a:r>
              <a:rPr lang="el-GR"/>
              <a:t>με υψηλό </a:t>
            </a:r>
            <a:r>
              <a:rPr lang="en-US"/>
              <a:t>response time</a:t>
            </a:r>
            <a:r>
              <a:rPr lang="el-GR"/>
              <a:t> και πολύπλοκη σύνδεση</a:t>
            </a:r>
            <a:endParaRPr lang="en-US"/>
          </a:p>
          <a:p>
            <a:pPr lvl="1"/>
            <a:endParaRPr lang="en-US"/>
          </a:p>
          <a:p>
            <a:r>
              <a:rPr lang="en-US"/>
              <a:t>Bin Balancer</a:t>
            </a:r>
            <a:r>
              <a:rPr lang="el-GR"/>
              <a:t>:</a:t>
            </a:r>
          </a:p>
          <a:p>
            <a:pPr lvl="1"/>
            <a:r>
              <a:rPr lang="el-GR"/>
              <a:t> </a:t>
            </a:r>
            <a:r>
              <a:rPr lang="el-GR">
                <a:solidFill>
                  <a:schemeClr val="accent5">
                    <a:lumMod val="75000"/>
                  </a:schemeClr>
                </a:solidFill>
              </a:rPr>
              <a:t>Καλύτερη ισορροπία κόστους</a:t>
            </a:r>
          </a:p>
          <a:p>
            <a:pPr lvl="1"/>
            <a:r>
              <a:rPr lang="el-GR"/>
              <a:t> </a:t>
            </a:r>
            <a:r>
              <a:rPr lang="el-GR">
                <a:solidFill>
                  <a:srgbClr val="FF0000"/>
                </a:solidFill>
              </a:rPr>
              <a:t>Κακό </a:t>
            </a:r>
            <a:r>
              <a:rPr lang="en-US">
                <a:solidFill>
                  <a:srgbClr val="FF0000"/>
                </a:solidFill>
              </a:rPr>
              <a:t>response time</a:t>
            </a:r>
          </a:p>
          <a:p>
            <a:pPr lvl="1"/>
            <a:r>
              <a:rPr lang="en-US"/>
              <a:t> </a:t>
            </a:r>
            <a:r>
              <a:rPr lang="el-GR"/>
              <a:t>Τα αποτελέσματα σε </a:t>
            </a:r>
            <a:r>
              <a:rPr lang="en-US"/>
              <a:t>response time </a:t>
            </a:r>
            <a:r>
              <a:rPr lang="el-GR"/>
              <a:t>δεν είναι προβλέψιμα</a:t>
            </a:r>
            <a:endParaRPr lang="en-US"/>
          </a:p>
          <a:p>
            <a:pPr lvl="1"/>
            <a:endParaRPr lang="en-US"/>
          </a:p>
          <a:p>
            <a:r>
              <a:rPr lang="en-US"/>
              <a:t>Combined:</a:t>
            </a:r>
          </a:p>
          <a:p>
            <a:pPr lvl="1"/>
            <a:r>
              <a:rPr lang="en-US"/>
              <a:t> </a:t>
            </a:r>
            <a:r>
              <a:rPr lang="el-GR"/>
              <a:t>Μέση λύση</a:t>
            </a:r>
          </a:p>
          <a:p>
            <a:pPr lvl="1"/>
            <a:r>
              <a:rPr lang="el-GR"/>
              <a:t> Βελτίωση σε </a:t>
            </a:r>
            <a:r>
              <a:rPr lang="en-US"/>
              <a:t>response time </a:t>
            </a:r>
            <a:r>
              <a:rPr lang="el-GR"/>
              <a:t>αλλά χειρότερη ισορροπία κόστους</a:t>
            </a:r>
          </a:p>
          <a:p>
            <a:pPr lvl="1"/>
            <a:r>
              <a:rPr lang="el-GR"/>
              <a:t> Προσιτό σε ορισμένα συστήματα</a:t>
            </a:r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044B380-B7A2-1666-4F04-493A4EF4E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50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92803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972402F-F8DA-6CC0-822D-4A7667F05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Πιθανή χρήση </a:t>
            </a:r>
            <a:r>
              <a:rPr lang="en-US"/>
              <a:t>schedulers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8EDDB52-BDA1-4A72-2EB0-4048735FB6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err="1"/>
              <a:t>NetMARKS</a:t>
            </a:r>
            <a:r>
              <a:rPr lang="en-US"/>
              <a:t>	       </a:t>
            </a:r>
            <a:r>
              <a:rPr lang="el-GR"/>
              <a:t>Εφαρμογές με </a:t>
            </a:r>
            <a:r>
              <a:rPr lang="el-GR" b="1"/>
              <a:t>πολύπλοκη σύνδεση</a:t>
            </a:r>
            <a:r>
              <a:rPr lang="el-GR"/>
              <a:t>, υψηλή μεταφορά δεδομένων</a:t>
            </a:r>
          </a:p>
          <a:p>
            <a:endParaRPr lang="el-GR"/>
          </a:p>
          <a:p>
            <a:r>
              <a:rPr lang="en-US"/>
              <a:t>Bin Balancer              </a:t>
            </a:r>
            <a:r>
              <a:rPr lang="el-GR"/>
              <a:t>Εφαρμογές με ανάγκη για </a:t>
            </a:r>
            <a:r>
              <a:rPr lang="el-GR" b="1"/>
              <a:t>ομαλή λειτουργία </a:t>
            </a:r>
            <a:r>
              <a:rPr lang="el-GR"/>
              <a:t>και </a:t>
            </a:r>
            <a:r>
              <a:rPr lang="en-US"/>
              <a:t>high availability</a:t>
            </a:r>
          </a:p>
          <a:p>
            <a:endParaRPr lang="en-US"/>
          </a:p>
          <a:p>
            <a:r>
              <a:rPr lang="en-US"/>
              <a:t>Combined              </a:t>
            </a:r>
            <a:r>
              <a:rPr lang="el-GR"/>
              <a:t>Εφαρμογές με </a:t>
            </a:r>
            <a:r>
              <a:rPr lang="el-GR" b="1"/>
              <a:t>υψηλή επικοινωνία και ανάγκη για ομαλή λειτουργία</a:t>
            </a:r>
            <a:r>
              <a:rPr lang="en-US" b="1"/>
              <a:t>   </a:t>
            </a:r>
            <a:endParaRPr lang="el-GR" b="1"/>
          </a:p>
        </p:txBody>
      </p:sp>
      <p:sp>
        <p:nvSpPr>
          <p:cNvPr id="4" name="Βέλος: Δεξιό 3">
            <a:extLst>
              <a:ext uri="{FF2B5EF4-FFF2-40B4-BE49-F238E27FC236}">
                <a16:creationId xmlns:a16="http://schemas.microsoft.com/office/drawing/2014/main" id="{3C04E88A-7E99-C419-28FC-0E7652E24DBF}"/>
              </a:ext>
            </a:extLst>
          </p:cNvPr>
          <p:cNvSpPr/>
          <p:nvPr/>
        </p:nvSpPr>
        <p:spPr>
          <a:xfrm>
            <a:off x="2784800" y="1035050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5" name="Βέλος: Δεξιό 4">
            <a:extLst>
              <a:ext uri="{FF2B5EF4-FFF2-40B4-BE49-F238E27FC236}">
                <a16:creationId xmlns:a16="http://schemas.microsoft.com/office/drawing/2014/main" id="{D9062809-1542-A1FB-7EBF-C957345D0796}"/>
              </a:ext>
            </a:extLst>
          </p:cNvPr>
          <p:cNvSpPr/>
          <p:nvPr/>
        </p:nvSpPr>
        <p:spPr>
          <a:xfrm>
            <a:off x="2974523" y="2478853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6" name="Βέλος: Δεξιό 5">
            <a:extLst>
              <a:ext uri="{FF2B5EF4-FFF2-40B4-BE49-F238E27FC236}">
                <a16:creationId xmlns:a16="http://schemas.microsoft.com/office/drawing/2014/main" id="{1E51B561-BE02-8981-F41A-8AED8018B34B}"/>
              </a:ext>
            </a:extLst>
          </p:cNvPr>
          <p:cNvSpPr/>
          <p:nvPr/>
        </p:nvSpPr>
        <p:spPr>
          <a:xfrm>
            <a:off x="2660392" y="3844233"/>
            <a:ext cx="802433" cy="42920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/>
              <a:t>  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3A1D7C2-5D07-CCF6-ADD5-FFCC1EF5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00044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7BDD8F7-7524-D6D2-FBF2-022841EE9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Μελλοντικές προτάσεις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A70CD0B-6D94-87D6-293A-CCA2956BC5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l-GR" dirty="0"/>
              <a:t>Χρήση </a:t>
            </a:r>
            <a:r>
              <a:rPr lang="el-GR" b="1" dirty="0"/>
              <a:t>μηχανικής μάθησης </a:t>
            </a:r>
            <a:r>
              <a:rPr lang="el-GR" dirty="0"/>
              <a:t>για εύρεση καλύτερης αρχικής κατανομής στο </a:t>
            </a:r>
            <a:r>
              <a:rPr lang="en-US" dirty="0" err="1"/>
              <a:t>NetMARKS</a:t>
            </a:r>
            <a:r>
              <a:rPr lang="en-US" dirty="0"/>
              <a:t> </a:t>
            </a:r>
            <a:r>
              <a:rPr lang="el-GR" dirty="0"/>
              <a:t>και ορίου στο </a:t>
            </a:r>
            <a:r>
              <a:rPr lang="en-US" dirty="0"/>
              <a:t>Combined</a:t>
            </a:r>
          </a:p>
          <a:p>
            <a:r>
              <a:rPr lang="el-GR" b="1" dirty="0"/>
              <a:t>Επέκταση και βελτίωση </a:t>
            </a:r>
            <a:r>
              <a:rPr lang="el-GR" dirty="0"/>
              <a:t>του </a:t>
            </a:r>
            <a:r>
              <a:rPr lang="en-US" dirty="0"/>
              <a:t>Bin</a:t>
            </a:r>
            <a:r>
              <a:rPr lang="el-GR" dirty="0"/>
              <a:t> </a:t>
            </a:r>
            <a:r>
              <a:rPr lang="en-US" dirty="0"/>
              <a:t>Balancer </a:t>
            </a:r>
            <a:r>
              <a:rPr lang="el-GR" dirty="0"/>
              <a:t>για γρηγορότερη εκτέλεση</a:t>
            </a:r>
          </a:p>
          <a:p>
            <a:endParaRPr lang="el-GR" dirty="0"/>
          </a:p>
          <a:p>
            <a:r>
              <a:rPr lang="el-GR" dirty="0"/>
              <a:t>Το όριο του</a:t>
            </a:r>
            <a:r>
              <a:rPr lang="en-US" dirty="0"/>
              <a:t> Combined </a:t>
            </a:r>
            <a:r>
              <a:rPr lang="el-GR" dirty="0"/>
              <a:t>να λαμβάνει υπόψιν του </a:t>
            </a:r>
            <a:r>
              <a:rPr lang="el-GR" b="1" dirty="0"/>
              <a:t>και άλλες παραμέτρους</a:t>
            </a:r>
          </a:p>
          <a:p>
            <a:pPr lvl="1"/>
            <a:r>
              <a:rPr lang="el-GR" dirty="0"/>
              <a:t> π.χ. κόστος σε πόρους του </a:t>
            </a:r>
            <a:r>
              <a:rPr lang="en-US" dirty="0"/>
              <a:t>pod</a:t>
            </a:r>
          </a:p>
          <a:p>
            <a:pPr lvl="1"/>
            <a:endParaRPr lang="en-US" dirty="0"/>
          </a:p>
          <a:p>
            <a:r>
              <a:rPr lang="el-GR" dirty="0"/>
              <a:t>Υλοποίηση </a:t>
            </a:r>
            <a:r>
              <a:rPr lang="el-GR" b="1" dirty="0"/>
              <a:t>τεχνικών μελλοντικών προβλέψεων </a:t>
            </a:r>
            <a:r>
              <a:rPr lang="el-GR" dirty="0"/>
              <a:t>για αντιμετώπιση τυχών προβλημάτων</a:t>
            </a:r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8BF8E50-0E50-5AD4-FFC9-45D0AD6E7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44657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26B8AA-6BD0-340D-3EFD-DE1D72D86F12}"/>
              </a:ext>
            </a:extLst>
          </p:cNvPr>
          <p:cNvSpPr txBox="1"/>
          <p:nvPr/>
        </p:nvSpPr>
        <p:spPr>
          <a:xfrm>
            <a:off x="660918" y="2313990"/>
            <a:ext cx="10870164" cy="8617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l-GR" sz="5000"/>
              <a:t>Σας ευχαριστώ για τον χρόνο σας!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19A071-69F2-10AE-3470-98DB31AFDA71}"/>
              </a:ext>
            </a:extLst>
          </p:cNvPr>
          <p:cNvSpPr txBox="1"/>
          <p:nvPr/>
        </p:nvSpPr>
        <p:spPr>
          <a:xfrm>
            <a:off x="813318" y="3251350"/>
            <a:ext cx="10870164" cy="8617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l-GR" sz="5000"/>
              <a:t>Ερωτήσεις?</a:t>
            </a:r>
          </a:p>
        </p:txBody>
      </p:sp>
    </p:spTree>
    <p:extLst>
      <p:ext uri="{BB962C8B-B14F-4D97-AF65-F5344CB8AC3E}">
        <p14:creationId xmlns:p14="http://schemas.microsoft.com/office/powerpoint/2010/main" val="260256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Στόχος διπλωματικής εργασίας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2425" y="1035049"/>
            <a:ext cx="11477625" cy="54858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0">
              <a:buNone/>
            </a:pPr>
            <a:r>
              <a:rPr lang="en-US"/>
              <a:t>     </a:t>
            </a:r>
            <a:r>
              <a:rPr lang="el-GR"/>
              <a:t>Επιλογή καταλληλότερου αλγόριθμου </a:t>
            </a:r>
            <a:r>
              <a:rPr lang="en-US"/>
              <a:t>scheduling </a:t>
            </a:r>
            <a:r>
              <a:rPr lang="el-GR"/>
              <a:t> για εφαρμογή με κρίσιμο </a:t>
            </a:r>
            <a:r>
              <a:rPr lang="en-US"/>
              <a:t>throughput</a:t>
            </a:r>
          </a:p>
          <a:p>
            <a:pPr indent="0">
              <a:buNone/>
            </a:pPr>
            <a:endParaRPr lang="en-US"/>
          </a:p>
          <a:p>
            <a:pPr indent="0">
              <a:buNone/>
            </a:pPr>
            <a:endParaRPr lang="en-US"/>
          </a:p>
          <a:p>
            <a:pPr>
              <a:spcAft>
                <a:spcPts val="1200"/>
              </a:spcAft>
            </a:pPr>
            <a:r>
              <a:rPr lang="el-GR"/>
              <a:t>Παρουσίαση και θεωρητική ανάλυση 3 αλγορίθμων</a:t>
            </a:r>
          </a:p>
          <a:p>
            <a:pPr lvl="1"/>
            <a:r>
              <a:rPr lang="el-GR"/>
              <a:t> Ο πρώτος </a:t>
            </a:r>
            <a:r>
              <a:rPr lang="el-GR">
                <a:solidFill>
                  <a:schemeClr val="accent4">
                    <a:lumMod val="75000"/>
                  </a:schemeClr>
                </a:solidFill>
              </a:rPr>
              <a:t>βελτιώνει το </a:t>
            </a:r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throughput</a:t>
            </a:r>
            <a:r>
              <a:rPr lang="el-GR"/>
              <a:t>, αλλά παρουσιάζει </a:t>
            </a:r>
            <a:r>
              <a:rPr lang="el-GR">
                <a:solidFill>
                  <a:srgbClr val="FF0000"/>
                </a:solidFill>
              </a:rPr>
              <a:t>υψηλό κόστος </a:t>
            </a:r>
          </a:p>
          <a:p>
            <a:pPr lvl="1"/>
            <a:endParaRPr lang="el-GR"/>
          </a:p>
          <a:p>
            <a:pPr lvl="1"/>
            <a:r>
              <a:rPr lang="en-US"/>
              <a:t> </a:t>
            </a:r>
            <a:r>
              <a:rPr lang="el-GR"/>
              <a:t>Ο δεύτερος </a:t>
            </a:r>
            <a:r>
              <a:rPr lang="el-GR">
                <a:solidFill>
                  <a:schemeClr val="accent4">
                    <a:lumMod val="75000"/>
                  </a:schemeClr>
                </a:solidFill>
              </a:rPr>
              <a:t>βελτιώνει το κόστος</a:t>
            </a:r>
            <a:r>
              <a:rPr lang="el-GR"/>
              <a:t> με </a:t>
            </a:r>
            <a:r>
              <a:rPr lang="el-GR">
                <a:solidFill>
                  <a:srgbClr val="FF0000"/>
                </a:solidFill>
              </a:rPr>
              <a:t>κακό αντίκτυπο στο </a:t>
            </a:r>
            <a:r>
              <a:rPr lang="en-US">
                <a:solidFill>
                  <a:srgbClr val="FF0000"/>
                </a:solidFill>
              </a:rPr>
              <a:t>throughput</a:t>
            </a:r>
          </a:p>
          <a:p>
            <a:pPr lvl="1"/>
            <a:endParaRPr lang="en-US"/>
          </a:p>
          <a:p>
            <a:pPr lvl="1">
              <a:spcAft>
                <a:spcPts val="600"/>
              </a:spcAft>
            </a:pPr>
            <a:r>
              <a:rPr lang="en-US"/>
              <a:t> </a:t>
            </a:r>
            <a:r>
              <a:rPr lang="el-GR"/>
              <a:t>Ο τρίτος αποτελεί συνδυασμό των άλλων </a:t>
            </a:r>
            <a:r>
              <a:rPr lang="el-GR">
                <a:solidFill>
                  <a:srgbClr val="E1802F"/>
                </a:solidFill>
              </a:rPr>
              <a:t>εξισορροπώντας τα αποτελέσματά τους</a:t>
            </a:r>
          </a:p>
          <a:p>
            <a:r>
              <a:rPr lang="el-GR"/>
              <a:t>Πειραματική δοκιμή αλγορίθμων και σύγκριση με </a:t>
            </a:r>
            <a:r>
              <a:rPr lang="en-US"/>
              <a:t>default scheduler</a:t>
            </a:r>
            <a:endParaRPr lang="el-GR"/>
          </a:p>
        </p:txBody>
      </p:sp>
      <p:pic>
        <p:nvPicPr>
          <p:cNvPr id="1028" name="Picture 4" descr="Target Icon, Transparent Target.PNG Images &amp; Vector - FreeIcons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34" y="1072373"/>
            <a:ext cx="358940" cy="36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>
            <a:off x="5781964" y="1690254"/>
            <a:ext cx="628072" cy="79432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8104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/>
              <a:t>Θεωρητικό υπόβαθρο</a:t>
            </a:r>
            <a:br>
              <a:rPr lang="en-US"/>
            </a:b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52090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F32554A-3FE3-45B7-D12E-921C6A42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Αρχιτεκτονική </a:t>
            </a:r>
            <a:r>
              <a:rPr lang="en-US"/>
              <a:t>Microservices [2]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DAE2486-CDE3-6FCF-C619-3925B3DD2E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425" y="1035050"/>
            <a:ext cx="7821191" cy="51958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Περιγραφή της εφαρμογής </a:t>
            </a:r>
            <a:r>
              <a:rPr lang="el-GR" b="1" dirty="0"/>
              <a:t>ως σύνολο </a:t>
            </a:r>
            <a:r>
              <a:rPr lang="en-US" b="1" dirty="0"/>
              <a:t>services</a:t>
            </a:r>
            <a:r>
              <a:rPr lang="el-GR" b="1" dirty="0"/>
              <a:t> </a:t>
            </a:r>
            <a:r>
              <a:rPr lang="el-GR" dirty="0"/>
              <a:t>με πιθανή διαφορετική υλοποίηση</a:t>
            </a:r>
            <a:endParaRPr lang="en-US" dirty="0"/>
          </a:p>
          <a:p>
            <a:endParaRPr lang="en-US" dirty="0"/>
          </a:p>
          <a:p>
            <a:r>
              <a:rPr lang="el-GR" dirty="0"/>
              <a:t>Κάθε </a:t>
            </a:r>
            <a:r>
              <a:rPr lang="en-US" dirty="0"/>
              <a:t>service </a:t>
            </a:r>
            <a:r>
              <a:rPr lang="el-GR" dirty="0"/>
              <a:t>μπορεί να</a:t>
            </a:r>
            <a:r>
              <a:rPr lang="en-US" dirty="0"/>
              <a:t> </a:t>
            </a:r>
            <a:r>
              <a:rPr lang="el-GR" dirty="0"/>
              <a:t>αναπτυχθεί, εκτελεστεί και επεκταθεί </a:t>
            </a:r>
            <a:r>
              <a:rPr lang="el-GR" b="1" dirty="0"/>
              <a:t>ανεξάρτητα</a:t>
            </a:r>
          </a:p>
          <a:p>
            <a:endParaRPr lang="el-GR" dirty="0"/>
          </a:p>
          <a:p>
            <a:r>
              <a:rPr lang="en-US" dirty="0" err="1">
                <a:solidFill>
                  <a:srgbClr val="3F3F3F"/>
                </a:solidFill>
                <a:latin typeface="Aptos"/>
                <a:cs typeface="Segoe UI"/>
              </a:rPr>
              <a:t>Δικτυ</a:t>
            </a:r>
            <a:r>
              <a:rPr lang="en-US" dirty="0">
                <a:solidFill>
                  <a:srgbClr val="3F3F3F"/>
                </a:solidFill>
                <a:latin typeface="Aptos"/>
                <a:cs typeface="Segoe UI"/>
              </a:rPr>
              <a:t>ακή επικοινωνία των services μέσω REST APIs</a:t>
            </a:r>
          </a:p>
          <a:p>
            <a:endParaRPr lang="en-US" dirty="0"/>
          </a:p>
          <a:p>
            <a:r>
              <a:rPr lang="el-GR" dirty="0"/>
              <a:t>Δυνατότητα ανάπτυξης πολύπλοκων εφαρμογών με ταχύ ρυθμό</a:t>
            </a:r>
          </a:p>
        </p:txBody>
      </p:sp>
      <p:pic>
        <p:nvPicPr>
          <p:cNvPr id="1027" name="Picture 3" descr="What is a cloud microservice? | Juniper Networks US">
            <a:extLst>
              <a:ext uri="{FF2B5EF4-FFF2-40B4-BE49-F238E27FC236}">
                <a16:creationId xmlns:a16="http://schemas.microsoft.com/office/drawing/2014/main" id="{F62554A7-3534-0709-9890-B6D322E1B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616" y="2627312"/>
            <a:ext cx="3863975" cy="20113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85B0B7-F273-53A5-5D1C-76BF6B993F2A}"/>
              </a:ext>
            </a:extLst>
          </p:cNvPr>
          <p:cNvSpPr txBox="1"/>
          <p:nvPr/>
        </p:nvSpPr>
        <p:spPr>
          <a:xfrm>
            <a:off x="352259" y="6230938"/>
            <a:ext cx="685097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[2] Pahl, Claus. Microservices: A Systematic Mapping Study.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2016.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https://www.scitepress.org/PublishedPapers/2016/57855/57855.pdf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A41BB3B0-76BE-802A-21C1-715A8887E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D240E-FDFF-4DA1-B44A-980B9502B7A1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9461965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27ACC86-7279-D9CA-9224-1C0DBD1F8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VMs vs Containers</a:t>
            </a:r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C788F48-8F84-678D-C8F6-009844E631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dirty="0"/>
              <a:t>Τα </a:t>
            </a:r>
            <a:r>
              <a:rPr lang="en-US" dirty="0"/>
              <a:t>microservices </a:t>
            </a:r>
            <a:r>
              <a:rPr lang="el-GR" dirty="0"/>
              <a:t>μπορούν να υλοποιηθούν με </a:t>
            </a:r>
            <a:r>
              <a:rPr lang="en-US" dirty="0"/>
              <a:t>VMs </a:t>
            </a:r>
            <a:r>
              <a:rPr lang="el-GR" dirty="0"/>
              <a:t>και </a:t>
            </a:r>
            <a:r>
              <a:rPr lang="en-US" dirty="0"/>
              <a:t>containers</a:t>
            </a:r>
          </a:p>
          <a:p>
            <a:endParaRPr lang="en-US" dirty="0"/>
          </a:p>
          <a:p>
            <a:r>
              <a:rPr lang="en-US" dirty="0"/>
              <a:t>VMs: </a:t>
            </a:r>
            <a:r>
              <a:rPr lang="el-GR"/>
              <a:t>Εικονικοποιεί </a:t>
            </a:r>
            <a:r>
              <a:rPr lang="el-GR" dirty="0"/>
              <a:t>την φυσική δομή ενός υπολογιστή για την εκτέλεση προγραμμάτων </a:t>
            </a:r>
            <a:r>
              <a:rPr lang="en-US" dirty="0"/>
              <a:t>[3]</a:t>
            </a:r>
          </a:p>
          <a:p>
            <a:endParaRPr lang="en-US" dirty="0"/>
          </a:p>
          <a:p>
            <a:r>
              <a:rPr lang="en-US" dirty="0"/>
              <a:t>Containers: </a:t>
            </a:r>
            <a:r>
              <a:rPr lang="en-US">
                <a:ea typeface="+mn-lt"/>
                <a:cs typeface="+mn-lt"/>
              </a:rPr>
              <a:t>Εικονικοποιεί </a:t>
            </a:r>
            <a:r>
              <a:rPr lang="el-GR" dirty="0"/>
              <a:t>το λειτουργικό ενός υπολογιστή για την εκτέλεση προγραμμάτων [4]</a:t>
            </a:r>
          </a:p>
          <a:p>
            <a:endParaRPr lang="el-GR" dirty="0"/>
          </a:p>
          <a:p>
            <a:r>
              <a:rPr lang="el-GR" dirty="0"/>
              <a:t>Τα </a:t>
            </a:r>
            <a:r>
              <a:rPr lang="en-US" dirty="0"/>
              <a:t>containers </a:t>
            </a:r>
            <a:r>
              <a:rPr lang="el-GR" b="1" dirty="0"/>
              <a:t>πιο ελαφριά</a:t>
            </a:r>
            <a:r>
              <a:rPr lang="en-US" b="1" dirty="0"/>
              <a:t> </a:t>
            </a:r>
            <a:r>
              <a:rPr lang="el-GR" b="1" dirty="0"/>
              <a:t>και ευέλικτα </a:t>
            </a:r>
            <a:r>
              <a:rPr lang="el-GR" dirty="0"/>
              <a:t>από τα </a:t>
            </a:r>
            <a:r>
              <a:rPr lang="en-US" dirty="0"/>
              <a:t>VMs</a:t>
            </a:r>
            <a:endParaRPr lang="en-US"/>
          </a:p>
          <a:p>
            <a:endParaRPr lang="en-US" dirty="0"/>
          </a:p>
          <a:p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14046E-390E-3611-193F-D17A8A0A321B}"/>
              </a:ext>
            </a:extLst>
          </p:cNvPr>
          <p:cNvSpPr txBox="1"/>
          <p:nvPr/>
        </p:nvSpPr>
        <p:spPr>
          <a:xfrm>
            <a:off x="352259" y="6230938"/>
            <a:ext cx="8807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[3] VM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. 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  <a:hlinkClick r:id="rId4"/>
              </a:rPr>
              <a:t>https://www.vmware.com/content/vmware/vmware-published-sites/us/topics/glossary/content/virtual-machine.html.html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[4]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Siddiqui, Tamanna. Comprehensive Analysis of Container Technology.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21 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</a:rPr>
              <a:t>November 2019. DOI: 10.1109/ISCON47742.2019.9036238.</a:t>
            </a:r>
            <a:r>
              <a:rPr lang="el-GR" sz="12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372523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Θέμα του Office">
  <a:themeElements>
    <a:clrScheme name="Προσαρμοσμένο 4">
      <a:dk1>
        <a:srgbClr val="3F3F3F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ροσαρμοσμένο 1">
      <a:majorFont>
        <a:latin typeface="Aptos Display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630</TotalTime>
  <Words>6161</Words>
  <Application>Microsoft Office PowerPoint</Application>
  <PresentationFormat>Ευρεία οθόνη</PresentationFormat>
  <Paragraphs>660</Paragraphs>
  <Slides>53</Slides>
  <Notes>38</Notes>
  <HiddenSlides>2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53</vt:i4>
      </vt:variant>
    </vt:vector>
  </HeadingPairs>
  <TitlesOfParts>
    <vt:vector size="62" baseType="lpstr">
      <vt:lpstr>Aptos</vt:lpstr>
      <vt:lpstr>Aptos Display</vt:lpstr>
      <vt:lpstr>Arial</vt:lpstr>
      <vt:lpstr>Calibri</vt:lpstr>
      <vt:lpstr>Cambria Math</vt:lpstr>
      <vt:lpstr>Courier New</vt:lpstr>
      <vt:lpstr>Times New Roman</vt:lpstr>
      <vt:lpstr>Wingdings</vt:lpstr>
      <vt:lpstr>Θέμα του Office</vt:lpstr>
      <vt:lpstr>Δρομολόγηση βάσει κόστους πόρων και χρονικής απόκρισης σε σύστημα Kubernetes</vt:lpstr>
      <vt:lpstr>Περιεχόμενα</vt:lpstr>
      <vt:lpstr>Εισαγωγή και στόχος της εργασίας</vt:lpstr>
      <vt:lpstr>Εισαγωγή</vt:lpstr>
      <vt:lpstr>Περιγραφή προβλήματος Scheduling [1]</vt:lpstr>
      <vt:lpstr>Στόχος διπλωματικής εργασίας</vt:lpstr>
      <vt:lpstr>Θεωρητικό υπόβαθρο </vt:lpstr>
      <vt:lpstr>Αρχιτεκτονική Microservices [2]</vt:lpstr>
      <vt:lpstr>VMs vs Containers</vt:lpstr>
      <vt:lpstr>Kubernetes [5]</vt:lpstr>
      <vt:lpstr>Αρχιτεκτονική του Kubernetes [6]</vt:lpstr>
      <vt:lpstr>Kubernetes Scheduling (1/2) [7]</vt:lpstr>
      <vt:lpstr>Kubernetes Scheduling (2/2)</vt:lpstr>
      <vt:lpstr>Service Mesh [8]</vt:lpstr>
      <vt:lpstr>Istio [9]</vt:lpstr>
      <vt:lpstr>Kiali [10]</vt:lpstr>
      <vt:lpstr>Prometheus [11]</vt:lpstr>
      <vt:lpstr>Opencost [12]</vt:lpstr>
      <vt:lpstr>Μετρικές ανάλυσης προβλήματος</vt:lpstr>
      <vt:lpstr>Average response time (ms)</vt:lpstr>
      <vt:lpstr>Cost balance (1/2)</vt:lpstr>
      <vt:lpstr>Cost balance (2/2)</vt:lpstr>
      <vt:lpstr>Περιγραφή αλγορίθμων</vt:lpstr>
      <vt:lpstr>NetMARKS (1/3) [13]</vt:lpstr>
      <vt:lpstr>NetMARKS (2/3)</vt:lpstr>
      <vt:lpstr>NetMARKS (παράδειγμα)</vt:lpstr>
      <vt:lpstr>NetMARKS (3/3)</vt:lpstr>
      <vt:lpstr>Bin Balancer (1/4) </vt:lpstr>
      <vt:lpstr>Bin Balancer (2/4)</vt:lpstr>
      <vt:lpstr>Bin Balancer (3/4)</vt:lpstr>
      <vt:lpstr>Bin Balancer (παράδειγμα)</vt:lpstr>
      <vt:lpstr>Bin Balancer (4/4)</vt:lpstr>
      <vt:lpstr>Combined Scheduler (1/3)</vt:lpstr>
      <vt:lpstr>Combined Scheduler (2/3)</vt:lpstr>
      <vt:lpstr>Combined Algorithm (3/3)</vt:lpstr>
      <vt:lpstr>Θεωρητική σύγκριση αλγορίθμων</vt:lpstr>
      <vt:lpstr>Περιγραφή συστήματος </vt:lpstr>
      <vt:lpstr>Δομή Cluster</vt:lpstr>
      <vt:lpstr>Stan’s Robot Shop [16]</vt:lpstr>
      <vt:lpstr>Custom διαδικασία scheduling</vt:lpstr>
      <vt:lpstr>Διαδικασία δοκιμών</vt:lpstr>
      <vt:lpstr>Διαδικασία δοκιμών (1/2)</vt:lpstr>
      <vt:lpstr>Διαδικασία δοκιμών (2/2)</vt:lpstr>
      <vt:lpstr>Αποτελέσματα Δοκιμών</vt:lpstr>
      <vt:lpstr>Αποτελέσματα – response time εφαρμογής</vt:lpstr>
      <vt:lpstr>Αποτελέσματα – response time κάθε application (1/2) </vt:lpstr>
      <vt:lpstr>Αποτελέσματα – response time κάθε application  (2/2)</vt:lpstr>
      <vt:lpstr>Αποτελέσματα – Μέσο Cost Balance Nodes</vt:lpstr>
      <vt:lpstr>Συμπεράσματα και μελλοντικές προτάσεις</vt:lpstr>
      <vt:lpstr>Συμπεράσματα</vt:lpstr>
      <vt:lpstr>Πιθανή χρήση schedulers</vt:lpstr>
      <vt:lpstr>Μελλοντικές προτάσεις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Chicky check</dc:title>
  <dc:creator>george tsiakataras</dc:creator>
  <cp:lastModifiedBy>Γεωργιος Τσιακαταρας</cp:lastModifiedBy>
  <cp:revision>8</cp:revision>
  <dcterms:created xsi:type="dcterms:W3CDTF">2024-03-13T17:10:19Z</dcterms:created>
  <dcterms:modified xsi:type="dcterms:W3CDTF">2024-03-22T11:34:01Z</dcterms:modified>
</cp:coreProperties>
</file>